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notesMasterIdLst>
    <p:notesMasterId r:id="rId17"/>
  </p:notesMasterIdLst>
  <p:sldIdLst>
    <p:sldId id="323" r:id="rId2"/>
    <p:sldId id="706" r:id="rId3"/>
    <p:sldId id="496" r:id="rId4"/>
    <p:sldId id="705" r:id="rId5"/>
    <p:sldId id="708" r:id="rId6"/>
    <p:sldId id="700" r:id="rId7"/>
    <p:sldId id="702" r:id="rId8"/>
    <p:sldId id="646" r:id="rId9"/>
    <p:sldId id="701" r:id="rId10"/>
    <p:sldId id="703" r:id="rId11"/>
    <p:sldId id="704" r:id="rId12"/>
    <p:sldId id="657" r:id="rId13"/>
    <p:sldId id="684" r:id="rId14"/>
    <p:sldId id="680" r:id="rId15"/>
    <p:sldId id="70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000000"/>
    <a:srgbClr val="71F093"/>
    <a:srgbClr val="24C141"/>
    <a:srgbClr val="23E119"/>
    <a:srgbClr val="F3E2B6"/>
    <a:srgbClr val="FAE9BE"/>
    <a:srgbClr val="FDEFC8"/>
    <a:srgbClr val="920000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092" autoAdjust="0"/>
    <p:restoredTop sz="89438" autoAdjust="0"/>
  </p:normalViewPr>
  <p:slideViewPr>
    <p:cSldViewPr snapToGrid="0">
      <p:cViewPr>
        <p:scale>
          <a:sx n="65" d="100"/>
          <a:sy n="65" d="100"/>
        </p:scale>
        <p:origin x="670" y="1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76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14" d="100"/>
        <a:sy n="114" d="100"/>
      </p:scale>
      <p:origin x="0" y="-4354"/>
    </p:cViewPr>
  </p:sorterViewPr>
  <p:notesViewPr>
    <p:cSldViewPr snapToGrid="0">
      <p:cViewPr varScale="1">
        <p:scale>
          <a:sx n="82" d="100"/>
          <a:sy n="82" d="100"/>
        </p:scale>
        <p:origin x="3946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FD56BF-B9AB-4D68-9CE0-EC727F81B46A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ED96-D36E-4604-ADC6-3712543F6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55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669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356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500 m EVI 2013-2022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605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ED96-D36E-4604-ADC6-3712543F61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313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855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500 m EVI 2013-2022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373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11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604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208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681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/>
          <p:cNvSpPr txBox="1">
            <a:spLocks/>
          </p:cNvSpPr>
          <p:nvPr userDrawn="1"/>
        </p:nvSpPr>
        <p:spPr>
          <a:xfrm>
            <a:off x="0" y="381000"/>
            <a:ext cx="12192000" cy="1066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49" y="381001"/>
            <a:ext cx="12172951" cy="1066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1" y="6476587"/>
            <a:ext cx="12172951" cy="37103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08001" y="6409055"/>
            <a:ext cx="2540000" cy="401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SILVIS Lab</a:t>
            </a:r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528992" y="6656847"/>
            <a:ext cx="5414608" cy="153529"/>
          </a:xfrm>
          <a:prstGeom prst="rect">
            <a:avLst/>
          </a:prstGeom>
        </p:spPr>
        <p:txBody>
          <a:bodyPr>
            <a:noAutofit/>
          </a:bodyPr>
          <a:lstStyle>
            <a:lvl1pPr marL="587799" indent="-587799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73565" indent="-489833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9331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26795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10527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094260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877992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661724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b="1" dirty="0">
                <a:solidFill>
                  <a:schemeClr val="bg1"/>
                </a:solidFill>
              </a:rPr>
              <a:t>Spatial Analysis for Conservation and Sustainability</a:t>
            </a:r>
          </a:p>
        </p:txBody>
      </p:sp>
      <p:sp>
        <p:nvSpPr>
          <p:cNvPr id="14" name="Rounded Rectangle 13"/>
          <p:cNvSpPr/>
          <p:nvPr userDrawn="1"/>
        </p:nvSpPr>
        <p:spPr>
          <a:xfrm>
            <a:off x="11049934" y="6497857"/>
            <a:ext cx="1032999" cy="32947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5" name="Picture 2" descr="Y:\LAB_LUNCH\LOGO\LOGO_inspirations\uwlogo_web_sm_f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999" y="6502145"/>
            <a:ext cx="984163" cy="32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3" y="6477318"/>
            <a:ext cx="395267" cy="376894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4800600" y="6480645"/>
            <a:ext cx="5181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body)"/>
                <a:cs typeface="Calibri" panose="020F0502020204030204" pitchFamily="34" charset="0"/>
              </a:rPr>
              <a:t>Biodiversity Science Team, 10/19/2021</a:t>
            </a:r>
          </a:p>
          <a:p>
            <a:endParaRPr lang="en-US" sz="18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(body)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570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1"/>
            <a:ext cx="10972800" cy="5105400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19050" y="15318"/>
            <a:ext cx="12172951" cy="7466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1" y="6476587"/>
            <a:ext cx="12172951" cy="37103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1" y="0"/>
            <a:ext cx="12179300" cy="762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3203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990601"/>
            <a:ext cx="5384800" cy="5029200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90601"/>
            <a:ext cx="5384800" cy="5029200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/>
        </p:nvSpPr>
        <p:spPr>
          <a:xfrm>
            <a:off x="19050" y="15318"/>
            <a:ext cx="12172951" cy="7466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" y="0"/>
            <a:ext cx="12172951" cy="762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6609" y="6476587"/>
            <a:ext cx="12172951" cy="37103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2" name="TextBox 21"/>
          <p:cNvSpPr txBox="1"/>
          <p:nvPr userDrawn="1"/>
        </p:nvSpPr>
        <p:spPr>
          <a:xfrm>
            <a:off x="508000" y="6409055"/>
            <a:ext cx="2968675" cy="401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SILVIS Lab</a:t>
            </a:r>
          </a:p>
        </p:txBody>
      </p:sp>
      <p:sp>
        <p:nvSpPr>
          <p:cNvPr id="24" name="Subtitle 2"/>
          <p:cNvSpPr txBox="1">
            <a:spLocks/>
          </p:cNvSpPr>
          <p:nvPr userDrawn="1"/>
        </p:nvSpPr>
        <p:spPr>
          <a:xfrm>
            <a:off x="528992" y="6656847"/>
            <a:ext cx="5998808" cy="152323"/>
          </a:xfrm>
          <a:prstGeom prst="rect">
            <a:avLst/>
          </a:prstGeom>
        </p:spPr>
        <p:txBody>
          <a:bodyPr>
            <a:noAutofit/>
          </a:bodyPr>
          <a:lstStyle>
            <a:lvl1pPr marL="587799" indent="-587799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73565" indent="-489833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9331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26795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10527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094260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877992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661724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b="1">
                <a:solidFill>
                  <a:schemeClr val="bg1"/>
                </a:solidFill>
              </a:rPr>
              <a:t>Spatial Analysis for Conservation and Sustainability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2" name="Rounded Rectangle 11"/>
          <p:cNvSpPr/>
          <p:nvPr userDrawn="1"/>
        </p:nvSpPr>
        <p:spPr>
          <a:xfrm>
            <a:off x="10750564" y="6497857"/>
            <a:ext cx="1332369" cy="32947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3" name="Picture 2" descr="Y:\LAB_LUNCH\LOGO\LOGO_inspirations\uwlogo_web_sm_f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783" y="6502145"/>
            <a:ext cx="1269380" cy="32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3" y="6477318"/>
            <a:ext cx="461976" cy="37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13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990601"/>
            <a:ext cx="5384800" cy="5029200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90601"/>
            <a:ext cx="5384800" cy="5029200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/>
        </p:nvSpPr>
        <p:spPr>
          <a:xfrm>
            <a:off x="19050" y="15318"/>
            <a:ext cx="12172951" cy="7466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" y="0"/>
            <a:ext cx="12172951" cy="762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6609" y="6476587"/>
            <a:ext cx="12172951" cy="37103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092791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990600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630362"/>
            <a:ext cx="5386917" cy="4313238"/>
          </a:xfrm>
        </p:spPr>
        <p:txBody>
          <a:bodyPr/>
          <a:lstStyle>
            <a:lvl1pPr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18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990600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630362"/>
            <a:ext cx="5389033" cy="4313238"/>
          </a:xfrm>
        </p:spPr>
        <p:txBody>
          <a:bodyPr/>
          <a:lstStyle>
            <a:lvl1pPr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18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050" y="15318"/>
            <a:ext cx="12172951" cy="7466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" y="15318"/>
            <a:ext cx="12172951" cy="74668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6609" y="6476587"/>
            <a:ext cx="12172951" cy="37103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508000" y="6409055"/>
            <a:ext cx="2968675" cy="401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SILVIS Lab</a:t>
            </a:r>
          </a:p>
        </p:txBody>
      </p:sp>
      <p:sp>
        <p:nvSpPr>
          <p:cNvPr id="20" name="Subtitle 2"/>
          <p:cNvSpPr txBox="1">
            <a:spLocks/>
          </p:cNvSpPr>
          <p:nvPr userDrawn="1"/>
        </p:nvSpPr>
        <p:spPr>
          <a:xfrm>
            <a:off x="528992" y="6656847"/>
            <a:ext cx="5998808" cy="152323"/>
          </a:xfrm>
          <a:prstGeom prst="rect">
            <a:avLst/>
          </a:prstGeom>
        </p:spPr>
        <p:txBody>
          <a:bodyPr>
            <a:noAutofit/>
          </a:bodyPr>
          <a:lstStyle>
            <a:lvl1pPr marL="587799" indent="-587799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73565" indent="-489833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9331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26795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10527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094260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877992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661724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b="1">
                <a:solidFill>
                  <a:schemeClr val="bg1"/>
                </a:solidFill>
              </a:rPr>
              <a:t>Spatial Analysis for Conservation and Sustainability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10750564" y="6497857"/>
            <a:ext cx="1332369" cy="32947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6" name="Picture 2" descr="Y:\LAB_LUNCH\LOGO\LOGO_inspirations\uwlogo_web_sm_f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783" y="6502145"/>
            <a:ext cx="1269380" cy="32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3" y="6477318"/>
            <a:ext cx="461976" cy="37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29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990600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630362"/>
            <a:ext cx="5386917" cy="4313238"/>
          </a:xfrm>
        </p:spPr>
        <p:txBody>
          <a:bodyPr/>
          <a:lstStyle>
            <a:lvl1pPr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18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990600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630362"/>
            <a:ext cx="5389033" cy="4313238"/>
          </a:xfrm>
        </p:spPr>
        <p:txBody>
          <a:bodyPr/>
          <a:lstStyle>
            <a:lvl1pPr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18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050" y="15318"/>
            <a:ext cx="12172951" cy="7466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" y="15318"/>
            <a:ext cx="12172951" cy="74668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6609" y="6476587"/>
            <a:ext cx="12172951" cy="37103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729385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050" y="15318"/>
            <a:ext cx="12172951" cy="7466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" y="0"/>
            <a:ext cx="12172951" cy="762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6609" y="6476587"/>
            <a:ext cx="12172951" cy="37103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508000" y="6409055"/>
            <a:ext cx="2968675" cy="401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SILVIS Lab</a:t>
            </a:r>
          </a:p>
        </p:txBody>
      </p:sp>
      <p:sp>
        <p:nvSpPr>
          <p:cNvPr id="16" name="Subtitle 2"/>
          <p:cNvSpPr txBox="1">
            <a:spLocks/>
          </p:cNvSpPr>
          <p:nvPr userDrawn="1"/>
        </p:nvSpPr>
        <p:spPr>
          <a:xfrm>
            <a:off x="528992" y="6656847"/>
            <a:ext cx="5998808" cy="152323"/>
          </a:xfrm>
          <a:prstGeom prst="rect">
            <a:avLst/>
          </a:prstGeom>
        </p:spPr>
        <p:txBody>
          <a:bodyPr>
            <a:noAutofit/>
          </a:bodyPr>
          <a:lstStyle>
            <a:lvl1pPr marL="587799" indent="-587799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73565" indent="-489833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9331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26795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10527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094260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877992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661724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b="1">
                <a:solidFill>
                  <a:schemeClr val="bg1"/>
                </a:solidFill>
              </a:rPr>
              <a:t>Spatial Analysis for Conservation and Sustainability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>
            <a:off x="10750564" y="6497857"/>
            <a:ext cx="1332369" cy="32947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2" name="Picture 2" descr="Y:\LAB_LUNCH\LOGO\LOGO_inspirations\uwlogo_web_sm_f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783" y="6502145"/>
            <a:ext cx="1269380" cy="32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3" y="6477318"/>
            <a:ext cx="461976" cy="37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516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050" y="15318"/>
            <a:ext cx="12172951" cy="7466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" y="0"/>
            <a:ext cx="12172951" cy="762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6609" y="6476587"/>
            <a:ext cx="12172951" cy="37103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249264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 userDrawn="1"/>
        </p:nvSpPr>
        <p:spPr>
          <a:xfrm>
            <a:off x="508000" y="6409055"/>
            <a:ext cx="2968675" cy="401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SILVIS Lab</a:t>
            </a:r>
          </a:p>
        </p:txBody>
      </p:sp>
      <p:sp>
        <p:nvSpPr>
          <p:cNvPr id="16" name="Subtitle 2"/>
          <p:cNvSpPr txBox="1">
            <a:spLocks/>
          </p:cNvSpPr>
          <p:nvPr userDrawn="1"/>
        </p:nvSpPr>
        <p:spPr>
          <a:xfrm>
            <a:off x="528992" y="6656847"/>
            <a:ext cx="5998808" cy="152323"/>
          </a:xfrm>
          <a:prstGeom prst="rect">
            <a:avLst/>
          </a:prstGeom>
        </p:spPr>
        <p:txBody>
          <a:bodyPr>
            <a:noAutofit/>
          </a:bodyPr>
          <a:lstStyle>
            <a:lvl1pPr marL="587799" indent="-587799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73565" indent="-489833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9331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26795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10527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094260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877992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661724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b="1">
                <a:solidFill>
                  <a:schemeClr val="bg1"/>
                </a:solidFill>
              </a:rPr>
              <a:t>Spatial Analysis for Conservation and Sustainability</a:t>
            </a:r>
            <a:endParaRPr lang="en-US" sz="1000" b="1" dirty="0">
              <a:solidFill>
                <a:schemeClr val="bg1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5" y="6484260"/>
            <a:ext cx="456139" cy="372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 userDrawn="1"/>
        </p:nvSpPr>
        <p:spPr>
          <a:xfrm>
            <a:off x="10750564" y="6497857"/>
            <a:ext cx="1332369" cy="32947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1" name="Picture 2" descr="Y:\LAB_LUNCH\LOGO\LOGO_inspirations\uwlogo_web_sm_f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783" y="6502145"/>
            <a:ext cx="1269380" cy="32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2338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8224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6609" y="6476587"/>
            <a:ext cx="12172951" cy="37103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508001" y="6409055"/>
            <a:ext cx="2540000" cy="401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SILVIS Lab</a:t>
            </a:r>
          </a:p>
        </p:txBody>
      </p:sp>
      <p:sp>
        <p:nvSpPr>
          <p:cNvPr id="16" name="Subtitle 2"/>
          <p:cNvSpPr txBox="1">
            <a:spLocks/>
          </p:cNvSpPr>
          <p:nvPr userDrawn="1"/>
        </p:nvSpPr>
        <p:spPr>
          <a:xfrm>
            <a:off x="528992" y="6656847"/>
            <a:ext cx="5414608" cy="153529"/>
          </a:xfrm>
          <a:prstGeom prst="rect">
            <a:avLst/>
          </a:prstGeom>
        </p:spPr>
        <p:txBody>
          <a:bodyPr>
            <a:noAutofit/>
          </a:bodyPr>
          <a:lstStyle>
            <a:lvl1pPr marL="587799" indent="-587799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73565" indent="-489833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9331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26795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10527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094260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877992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661724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b="1" dirty="0">
                <a:solidFill>
                  <a:schemeClr val="bg1"/>
                </a:solidFill>
              </a:rPr>
              <a:t>Spatial Analysis for Conservation and Sustainability</a:t>
            </a:r>
          </a:p>
        </p:txBody>
      </p:sp>
      <p:sp>
        <p:nvSpPr>
          <p:cNvPr id="8" name="Rounded Rectangle 7"/>
          <p:cNvSpPr/>
          <p:nvPr userDrawn="1"/>
        </p:nvSpPr>
        <p:spPr>
          <a:xfrm>
            <a:off x="11049934" y="6497857"/>
            <a:ext cx="1032999" cy="32947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2" descr="Y:\LAB_LUNCH\LOGO\LOGO_inspirations\uwlogo_web_sm_f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999" y="6502145"/>
            <a:ext cx="984163" cy="32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3" y="6477318"/>
            <a:ext cx="395267" cy="376894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4720731" y="6509638"/>
            <a:ext cx="7109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body)"/>
                <a:cs typeface="Calibri" panose="020F0502020204030204" pitchFamily="34" charset="0"/>
              </a:rPr>
              <a:t>MODIS/VIIRS Science Team, College Park Maryland, 5/3/2023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094" y="6525001"/>
            <a:ext cx="1020332" cy="28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784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/>
          <p:cNvSpPr txBox="1">
            <a:spLocks/>
          </p:cNvSpPr>
          <p:nvPr userDrawn="1"/>
        </p:nvSpPr>
        <p:spPr>
          <a:xfrm>
            <a:off x="0" y="381000"/>
            <a:ext cx="12192000" cy="10668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49" y="381001"/>
            <a:ext cx="12172951" cy="1066800"/>
          </a:xfrm>
        </p:spPr>
        <p:txBody>
          <a:bodyPr/>
          <a:lstStyle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1" y="6476587"/>
            <a:ext cx="12172951" cy="37103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508000" y="6409055"/>
            <a:ext cx="2968675" cy="401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SILVIS Lab</a:t>
            </a:r>
          </a:p>
        </p:txBody>
      </p:sp>
      <p:sp>
        <p:nvSpPr>
          <p:cNvPr id="23" name="Subtitle 2"/>
          <p:cNvSpPr txBox="1">
            <a:spLocks/>
          </p:cNvSpPr>
          <p:nvPr userDrawn="1"/>
        </p:nvSpPr>
        <p:spPr>
          <a:xfrm>
            <a:off x="528992" y="6656847"/>
            <a:ext cx="5998808" cy="152323"/>
          </a:xfrm>
          <a:prstGeom prst="rect">
            <a:avLst/>
          </a:prstGeom>
        </p:spPr>
        <p:txBody>
          <a:bodyPr>
            <a:noAutofit/>
          </a:bodyPr>
          <a:lstStyle>
            <a:lvl1pPr marL="587799" indent="-587799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73565" indent="-489833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9331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26795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10527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094260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877992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661724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b="1">
                <a:solidFill>
                  <a:schemeClr val="bg1"/>
                </a:solidFill>
              </a:rPr>
              <a:t>Spatial Analysis for Conservation and Sustainability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4" name="Rounded Rectangle 23"/>
          <p:cNvSpPr/>
          <p:nvPr userDrawn="1"/>
        </p:nvSpPr>
        <p:spPr>
          <a:xfrm>
            <a:off x="10750564" y="6497857"/>
            <a:ext cx="1332369" cy="32947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5" name="Picture 2" descr="Y:\LAB_LUNCH\LOGO\LOGO_inspirations\uwlogo_web_sm_f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783" y="6502145"/>
            <a:ext cx="1269380" cy="32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68800" y="6476587"/>
            <a:ext cx="6299200" cy="376748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3" y="6477318"/>
            <a:ext cx="461976" cy="37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0825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9050" y="6476587"/>
            <a:ext cx="12172951" cy="37103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8272721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52400"/>
            <a:ext cx="4011084" cy="1162050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52401"/>
            <a:ext cx="6815667" cy="5853113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314451"/>
            <a:ext cx="4011084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6609" y="6476587"/>
            <a:ext cx="12172951" cy="37103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508000" y="6409055"/>
            <a:ext cx="2968675" cy="401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SILVIS Lab</a:t>
            </a:r>
          </a:p>
        </p:txBody>
      </p:sp>
      <p:sp>
        <p:nvSpPr>
          <p:cNvPr id="18" name="Subtitle 2"/>
          <p:cNvSpPr txBox="1">
            <a:spLocks/>
          </p:cNvSpPr>
          <p:nvPr userDrawn="1"/>
        </p:nvSpPr>
        <p:spPr>
          <a:xfrm>
            <a:off x="528992" y="6656847"/>
            <a:ext cx="5998808" cy="152323"/>
          </a:xfrm>
          <a:prstGeom prst="rect">
            <a:avLst/>
          </a:prstGeom>
        </p:spPr>
        <p:txBody>
          <a:bodyPr>
            <a:noAutofit/>
          </a:bodyPr>
          <a:lstStyle>
            <a:lvl1pPr marL="587799" indent="-587799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73565" indent="-489833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9331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26795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10527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094260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877992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661724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b="1">
                <a:solidFill>
                  <a:schemeClr val="bg1"/>
                </a:solidFill>
              </a:rPr>
              <a:t>Spatial Analysis for Conservation and Sustainability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>
            <a:off x="10750564" y="6497857"/>
            <a:ext cx="1332369" cy="32947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3" name="Picture 2" descr="Y:\LAB_LUNCH\LOGO\LOGO_inspirations\uwlogo_web_sm_f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783" y="6502145"/>
            <a:ext cx="1269380" cy="32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3" y="6477318"/>
            <a:ext cx="461976" cy="37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224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52400"/>
            <a:ext cx="4011084" cy="1162050"/>
          </a:xfrm>
        </p:spPr>
        <p:txBody>
          <a:bodyPr anchor="b"/>
          <a:lstStyle>
            <a:lvl1pPr algn="l">
              <a:defRPr sz="2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52401"/>
            <a:ext cx="6815667" cy="5853113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8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4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314451"/>
            <a:ext cx="4011084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6609" y="6476587"/>
            <a:ext cx="12172951" cy="37103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5665014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5720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457201"/>
            <a:ext cx="7315200" cy="4041774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138738"/>
            <a:ext cx="73152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6609" y="6476587"/>
            <a:ext cx="12172951" cy="37103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508000" y="6409055"/>
            <a:ext cx="2968675" cy="401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SILVIS Lab</a:t>
            </a:r>
          </a:p>
        </p:txBody>
      </p:sp>
      <p:sp>
        <p:nvSpPr>
          <p:cNvPr id="18" name="Subtitle 2"/>
          <p:cNvSpPr txBox="1">
            <a:spLocks/>
          </p:cNvSpPr>
          <p:nvPr userDrawn="1"/>
        </p:nvSpPr>
        <p:spPr>
          <a:xfrm>
            <a:off x="528992" y="6656847"/>
            <a:ext cx="5998808" cy="152323"/>
          </a:xfrm>
          <a:prstGeom prst="rect">
            <a:avLst/>
          </a:prstGeom>
        </p:spPr>
        <p:txBody>
          <a:bodyPr>
            <a:noAutofit/>
          </a:bodyPr>
          <a:lstStyle>
            <a:lvl1pPr marL="587799" indent="-587799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73565" indent="-489833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9331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26795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10527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094260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877992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661724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b="1">
                <a:solidFill>
                  <a:schemeClr val="bg1"/>
                </a:solidFill>
              </a:rPr>
              <a:t>Spatial Analysis for Conservation and Sustainability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>
            <a:off x="10750564" y="6497857"/>
            <a:ext cx="1332369" cy="32947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3" name="Picture 2" descr="Y:\LAB_LUNCH\LOGO\LOGO_inspirations\uwlogo_web_sm_f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783" y="6502145"/>
            <a:ext cx="1269380" cy="32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3" y="6477318"/>
            <a:ext cx="461976" cy="37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7340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5720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457201"/>
            <a:ext cx="7315200" cy="4041774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138738"/>
            <a:ext cx="73152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6609" y="6476587"/>
            <a:ext cx="12172951" cy="37103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069095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838202"/>
            <a:ext cx="10972800" cy="5181599"/>
          </a:xfrm>
        </p:spPr>
        <p:txBody>
          <a:bodyPr vert="eaVert"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19050" y="15318"/>
            <a:ext cx="12172951" cy="7466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6609" y="6476587"/>
            <a:ext cx="12172951" cy="37103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508000" y="6409055"/>
            <a:ext cx="2968675" cy="401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SILVIS Lab</a:t>
            </a:r>
          </a:p>
        </p:txBody>
      </p:sp>
      <p:sp>
        <p:nvSpPr>
          <p:cNvPr id="17" name="Subtitle 2"/>
          <p:cNvSpPr txBox="1">
            <a:spLocks/>
          </p:cNvSpPr>
          <p:nvPr userDrawn="1"/>
        </p:nvSpPr>
        <p:spPr>
          <a:xfrm>
            <a:off x="528992" y="6656847"/>
            <a:ext cx="5998808" cy="152323"/>
          </a:xfrm>
          <a:prstGeom prst="rect">
            <a:avLst/>
          </a:prstGeom>
        </p:spPr>
        <p:txBody>
          <a:bodyPr>
            <a:noAutofit/>
          </a:bodyPr>
          <a:lstStyle>
            <a:lvl1pPr marL="587799" indent="-587799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73565" indent="-489833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9331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26795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10527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094260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877992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661724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b="1">
                <a:solidFill>
                  <a:schemeClr val="bg1"/>
                </a:solidFill>
              </a:rPr>
              <a:t>Spatial Analysis for Conservation and Sustainability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2" name="Rounded Rectangle 11"/>
          <p:cNvSpPr/>
          <p:nvPr userDrawn="1"/>
        </p:nvSpPr>
        <p:spPr>
          <a:xfrm>
            <a:off x="10750564" y="6497857"/>
            <a:ext cx="1332369" cy="32947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3" name="Picture 2" descr="Y:\LAB_LUNCH\LOGO\LOGO_inspirations\uwlogo_web_sm_f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783" y="6502145"/>
            <a:ext cx="1269380" cy="32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3" y="6477318"/>
            <a:ext cx="461976" cy="37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9405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838202"/>
            <a:ext cx="10972800" cy="5181599"/>
          </a:xfrm>
        </p:spPr>
        <p:txBody>
          <a:bodyPr vert="eaVert"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19050" y="15318"/>
            <a:ext cx="12172951" cy="7466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6609" y="6476587"/>
            <a:ext cx="12172951" cy="37103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9756157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745162"/>
          </a:xfrm>
        </p:spPr>
        <p:txBody>
          <a:bodyPr vert="eaVert"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745162"/>
          </a:xfrm>
        </p:spPr>
        <p:txBody>
          <a:bodyPr vert="eaVert"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6609" y="6476587"/>
            <a:ext cx="12172951" cy="37103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508000" y="6409055"/>
            <a:ext cx="2968675" cy="401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SILVIS Lab</a:t>
            </a:r>
          </a:p>
        </p:txBody>
      </p:sp>
      <p:sp>
        <p:nvSpPr>
          <p:cNvPr id="23" name="Subtitle 2"/>
          <p:cNvSpPr txBox="1">
            <a:spLocks/>
          </p:cNvSpPr>
          <p:nvPr userDrawn="1"/>
        </p:nvSpPr>
        <p:spPr>
          <a:xfrm>
            <a:off x="528992" y="6656847"/>
            <a:ext cx="5998808" cy="152323"/>
          </a:xfrm>
          <a:prstGeom prst="rect">
            <a:avLst/>
          </a:prstGeom>
        </p:spPr>
        <p:txBody>
          <a:bodyPr>
            <a:noAutofit/>
          </a:bodyPr>
          <a:lstStyle>
            <a:lvl1pPr marL="587799" indent="-587799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73565" indent="-489833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9331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26795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10527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094260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877992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661724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b="1">
                <a:solidFill>
                  <a:schemeClr val="bg1"/>
                </a:solidFill>
              </a:rPr>
              <a:t>Spatial Analysis for Conservation and Sustainability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0" name="Rounded Rectangle 9"/>
          <p:cNvSpPr/>
          <p:nvPr userDrawn="1"/>
        </p:nvSpPr>
        <p:spPr>
          <a:xfrm>
            <a:off x="10750564" y="6497857"/>
            <a:ext cx="1332369" cy="32947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1" name="Picture 2" descr="Y:\LAB_LUNCH\LOGO\LOGO_inspirations\uwlogo_web_sm_f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783" y="6502145"/>
            <a:ext cx="1269380" cy="32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3" y="6477318"/>
            <a:ext cx="461976" cy="37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143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745162"/>
          </a:xfrm>
        </p:spPr>
        <p:txBody>
          <a:bodyPr vert="eaVert"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745162"/>
          </a:xfrm>
        </p:spPr>
        <p:txBody>
          <a:bodyPr vert="eaVert"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6609" y="6476587"/>
            <a:ext cx="12172951" cy="37103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64387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/>
          <p:cNvSpPr txBox="1">
            <a:spLocks/>
          </p:cNvSpPr>
          <p:nvPr userDrawn="1"/>
        </p:nvSpPr>
        <p:spPr>
          <a:xfrm>
            <a:off x="0" y="381000"/>
            <a:ext cx="12192000" cy="1066800"/>
          </a:xfrm>
          <a:prstGeom prst="rect">
            <a:avLst/>
          </a:prstGeom>
          <a:solidFill>
            <a:schemeClr val="accent3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49" y="381001"/>
            <a:ext cx="12172951" cy="1066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1" y="6476587"/>
            <a:ext cx="12172951" cy="37103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508000" y="6409055"/>
            <a:ext cx="2968675" cy="401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SILVIS Lab</a:t>
            </a:r>
          </a:p>
        </p:txBody>
      </p:sp>
      <p:sp>
        <p:nvSpPr>
          <p:cNvPr id="23" name="Subtitle 2"/>
          <p:cNvSpPr txBox="1">
            <a:spLocks/>
          </p:cNvSpPr>
          <p:nvPr userDrawn="1"/>
        </p:nvSpPr>
        <p:spPr>
          <a:xfrm>
            <a:off x="528992" y="6656847"/>
            <a:ext cx="5998808" cy="152323"/>
          </a:xfrm>
          <a:prstGeom prst="rect">
            <a:avLst/>
          </a:prstGeom>
        </p:spPr>
        <p:txBody>
          <a:bodyPr>
            <a:noAutofit/>
          </a:bodyPr>
          <a:lstStyle>
            <a:lvl1pPr marL="587799" indent="-587799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73565" indent="-489833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9331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26795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10527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094260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877992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661724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b="1">
                <a:solidFill>
                  <a:schemeClr val="bg1"/>
                </a:solidFill>
              </a:rPr>
              <a:t>Spatial Analysis for Conservation and Sustainability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4" name="Rounded Rectangle 23"/>
          <p:cNvSpPr/>
          <p:nvPr userDrawn="1"/>
        </p:nvSpPr>
        <p:spPr>
          <a:xfrm>
            <a:off x="10750564" y="6497857"/>
            <a:ext cx="1332369" cy="32947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5" name="Picture 2" descr="Y:\LAB_LUNCH\LOGO\LOGO_inspirations\uwlogo_web_sm_f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783" y="6502145"/>
            <a:ext cx="1269380" cy="32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68800" y="6476587"/>
            <a:ext cx="6299200" cy="376748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3" y="6477318"/>
            <a:ext cx="461976" cy="37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32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/>
          <p:cNvSpPr txBox="1">
            <a:spLocks/>
          </p:cNvSpPr>
          <p:nvPr userDrawn="1"/>
        </p:nvSpPr>
        <p:spPr>
          <a:xfrm>
            <a:off x="0" y="381000"/>
            <a:ext cx="12192000" cy="1066800"/>
          </a:xfrm>
          <a:prstGeom prst="rect">
            <a:avLst/>
          </a:prstGeom>
          <a:solidFill>
            <a:schemeClr val="accent5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49" y="381001"/>
            <a:ext cx="12172951" cy="1066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1" y="6476587"/>
            <a:ext cx="12172951" cy="37103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508000" y="6409055"/>
            <a:ext cx="2968675" cy="401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SILVIS Lab</a:t>
            </a:r>
          </a:p>
        </p:txBody>
      </p:sp>
      <p:sp>
        <p:nvSpPr>
          <p:cNvPr id="23" name="Subtitle 2"/>
          <p:cNvSpPr txBox="1">
            <a:spLocks/>
          </p:cNvSpPr>
          <p:nvPr userDrawn="1"/>
        </p:nvSpPr>
        <p:spPr>
          <a:xfrm>
            <a:off x="528992" y="6656847"/>
            <a:ext cx="5998808" cy="152323"/>
          </a:xfrm>
          <a:prstGeom prst="rect">
            <a:avLst/>
          </a:prstGeom>
        </p:spPr>
        <p:txBody>
          <a:bodyPr>
            <a:noAutofit/>
          </a:bodyPr>
          <a:lstStyle>
            <a:lvl1pPr marL="587799" indent="-587799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73565" indent="-489833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9331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26795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10527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094260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877992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661724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b="1">
                <a:solidFill>
                  <a:schemeClr val="bg1"/>
                </a:solidFill>
              </a:rPr>
              <a:t>Spatial Analysis for Conservation and Sustainability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4" name="Rounded Rectangle 23"/>
          <p:cNvSpPr/>
          <p:nvPr userDrawn="1"/>
        </p:nvSpPr>
        <p:spPr>
          <a:xfrm>
            <a:off x="10750564" y="6497857"/>
            <a:ext cx="1332369" cy="32947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5" name="Picture 2" descr="Y:\LAB_LUNCH\LOGO\LOGO_inspirations\uwlogo_web_sm_f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783" y="6502145"/>
            <a:ext cx="1269380" cy="32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68800" y="6476587"/>
            <a:ext cx="6299200" cy="376748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3" y="6477318"/>
            <a:ext cx="461976" cy="37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32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/>
          <p:cNvSpPr txBox="1">
            <a:spLocks/>
          </p:cNvSpPr>
          <p:nvPr userDrawn="1"/>
        </p:nvSpPr>
        <p:spPr>
          <a:xfrm>
            <a:off x="0" y="381000"/>
            <a:ext cx="12192000" cy="10668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49" y="381001"/>
            <a:ext cx="12172951" cy="1066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1" y="6476587"/>
            <a:ext cx="12172951" cy="37103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508000" y="6409055"/>
            <a:ext cx="2968675" cy="401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SILVIS Lab</a:t>
            </a:r>
          </a:p>
        </p:txBody>
      </p:sp>
      <p:sp>
        <p:nvSpPr>
          <p:cNvPr id="23" name="Subtitle 2"/>
          <p:cNvSpPr txBox="1">
            <a:spLocks/>
          </p:cNvSpPr>
          <p:nvPr userDrawn="1"/>
        </p:nvSpPr>
        <p:spPr>
          <a:xfrm>
            <a:off x="528992" y="6656847"/>
            <a:ext cx="5998808" cy="152323"/>
          </a:xfrm>
          <a:prstGeom prst="rect">
            <a:avLst/>
          </a:prstGeom>
        </p:spPr>
        <p:txBody>
          <a:bodyPr>
            <a:noAutofit/>
          </a:bodyPr>
          <a:lstStyle>
            <a:lvl1pPr marL="587799" indent="-587799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73565" indent="-489833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9331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26795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10527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094260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877992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661724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b="1">
                <a:solidFill>
                  <a:schemeClr val="bg1"/>
                </a:solidFill>
              </a:rPr>
              <a:t>Spatial Analysis for Conservation and Sustainability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4" name="Rounded Rectangle 23"/>
          <p:cNvSpPr/>
          <p:nvPr userDrawn="1"/>
        </p:nvSpPr>
        <p:spPr>
          <a:xfrm>
            <a:off x="10750564" y="6497857"/>
            <a:ext cx="1332369" cy="32947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5" name="Picture 2" descr="Y:\LAB_LUNCH\LOGO\LOGO_inspirations\uwlogo_web_sm_f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783" y="6502145"/>
            <a:ext cx="1269380" cy="32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68800" y="6476587"/>
            <a:ext cx="6299200" cy="376748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3" y="6477318"/>
            <a:ext cx="461976" cy="37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32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/>
          <p:cNvSpPr txBox="1">
            <a:spLocks/>
          </p:cNvSpPr>
          <p:nvPr userDrawn="1"/>
        </p:nvSpPr>
        <p:spPr>
          <a:xfrm>
            <a:off x="0" y="381000"/>
            <a:ext cx="12192000" cy="1066800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49" y="381001"/>
            <a:ext cx="12172951" cy="1066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1" y="6476587"/>
            <a:ext cx="12172951" cy="37103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508000" y="6409055"/>
            <a:ext cx="2968675" cy="401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SILVIS Lab</a:t>
            </a:r>
          </a:p>
        </p:txBody>
      </p:sp>
      <p:sp>
        <p:nvSpPr>
          <p:cNvPr id="23" name="Subtitle 2"/>
          <p:cNvSpPr txBox="1">
            <a:spLocks/>
          </p:cNvSpPr>
          <p:nvPr userDrawn="1"/>
        </p:nvSpPr>
        <p:spPr>
          <a:xfrm>
            <a:off x="528992" y="6656847"/>
            <a:ext cx="5998808" cy="152323"/>
          </a:xfrm>
          <a:prstGeom prst="rect">
            <a:avLst/>
          </a:prstGeom>
        </p:spPr>
        <p:txBody>
          <a:bodyPr>
            <a:noAutofit/>
          </a:bodyPr>
          <a:lstStyle>
            <a:lvl1pPr marL="587799" indent="-587799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73565" indent="-489833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9331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26795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10527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094260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877992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661724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b="1">
                <a:solidFill>
                  <a:schemeClr val="bg1"/>
                </a:solidFill>
              </a:rPr>
              <a:t>Spatial Analysis for Conservation and Sustainability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4" name="Rounded Rectangle 23"/>
          <p:cNvSpPr/>
          <p:nvPr userDrawn="1"/>
        </p:nvSpPr>
        <p:spPr>
          <a:xfrm>
            <a:off x="10750564" y="6497857"/>
            <a:ext cx="1332369" cy="32947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5" name="Picture 2" descr="Y:\LAB_LUNCH\LOGO\LOGO_inspirations\uwlogo_web_sm_f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783" y="6502145"/>
            <a:ext cx="1269380" cy="32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68800" y="6476587"/>
            <a:ext cx="6299200" cy="376748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3" y="6477318"/>
            <a:ext cx="461976" cy="37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32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/>
          <p:cNvSpPr txBox="1">
            <a:spLocks/>
          </p:cNvSpPr>
          <p:nvPr userDrawn="1"/>
        </p:nvSpPr>
        <p:spPr>
          <a:xfrm>
            <a:off x="0" y="381000"/>
            <a:ext cx="12192000" cy="1066800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49" y="381001"/>
            <a:ext cx="12172951" cy="1066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1" y="6476587"/>
            <a:ext cx="12172951" cy="37103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508000" y="6409055"/>
            <a:ext cx="2968675" cy="401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SILVIS Lab</a:t>
            </a:r>
          </a:p>
        </p:txBody>
      </p:sp>
      <p:sp>
        <p:nvSpPr>
          <p:cNvPr id="23" name="Subtitle 2"/>
          <p:cNvSpPr txBox="1">
            <a:spLocks/>
          </p:cNvSpPr>
          <p:nvPr userDrawn="1"/>
        </p:nvSpPr>
        <p:spPr>
          <a:xfrm>
            <a:off x="528992" y="6656847"/>
            <a:ext cx="5998808" cy="152323"/>
          </a:xfrm>
          <a:prstGeom prst="rect">
            <a:avLst/>
          </a:prstGeom>
        </p:spPr>
        <p:txBody>
          <a:bodyPr>
            <a:noAutofit/>
          </a:bodyPr>
          <a:lstStyle>
            <a:lvl1pPr marL="587799" indent="-587799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73565" indent="-489833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9331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26795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10527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094260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877992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661724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b="1">
                <a:solidFill>
                  <a:schemeClr val="bg1"/>
                </a:solidFill>
              </a:rPr>
              <a:t>Spatial Analysis for Conservation and Sustainability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4" name="Rounded Rectangle 23"/>
          <p:cNvSpPr/>
          <p:nvPr userDrawn="1"/>
        </p:nvSpPr>
        <p:spPr>
          <a:xfrm>
            <a:off x="10750564" y="6497857"/>
            <a:ext cx="1332369" cy="32947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5" name="Picture 2" descr="Y:\LAB_LUNCH\LOGO\LOGO_inspirations\uwlogo_web_sm_f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783" y="6502145"/>
            <a:ext cx="1269380" cy="32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68800" y="6476587"/>
            <a:ext cx="6299200" cy="376748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3" y="6477318"/>
            <a:ext cx="461976" cy="37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32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/>
          <p:cNvSpPr txBox="1">
            <a:spLocks/>
          </p:cNvSpPr>
          <p:nvPr userDrawn="1"/>
        </p:nvSpPr>
        <p:spPr>
          <a:xfrm>
            <a:off x="0" y="381000"/>
            <a:ext cx="12192000" cy="1066800"/>
          </a:xfrm>
          <a:prstGeom prst="rect">
            <a:avLst/>
          </a:prstGeom>
          <a:solidFill>
            <a:srgbClr val="DAA520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49" y="381001"/>
            <a:ext cx="12172951" cy="1066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1" y="6476587"/>
            <a:ext cx="12172951" cy="37103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508000" y="6409055"/>
            <a:ext cx="2968675" cy="401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SILVIS Lab</a:t>
            </a:r>
          </a:p>
        </p:txBody>
      </p:sp>
      <p:sp>
        <p:nvSpPr>
          <p:cNvPr id="23" name="Subtitle 2"/>
          <p:cNvSpPr txBox="1">
            <a:spLocks/>
          </p:cNvSpPr>
          <p:nvPr userDrawn="1"/>
        </p:nvSpPr>
        <p:spPr>
          <a:xfrm>
            <a:off x="528992" y="6656847"/>
            <a:ext cx="5998808" cy="152323"/>
          </a:xfrm>
          <a:prstGeom prst="rect">
            <a:avLst/>
          </a:prstGeom>
        </p:spPr>
        <p:txBody>
          <a:bodyPr>
            <a:noAutofit/>
          </a:bodyPr>
          <a:lstStyle>
            <a:lvl1pPr marL="587799" indent="-587799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73565" indent="-489833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9331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26795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10527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094260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877992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661724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b="1">
                <a:solidFill>
                  <a:schemeClr val="bg1"/>
                </a:solidFill>
              </a:rPr>
              <a:t>Spatial Analysis for Conservation and Sustainability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4" name="Rounded Rectangle 23"/>
          <p:cNvSpPr/>
          <p:nvPr userDrawn="1"/>
        </p:nvSpPr>
        <p:spPr>
          <a:xfrm>
            <a:off x="10750564" y="6497857"/>
            <a:ext cx="1332369" cy="32947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5" name="Picture 2" descr="Y:\LAB_LUNCH\LOGO\LOGO_inspirations\uwlogo_web_sm_f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783" y="6502145"/>
            <a:ext cx="1269380" cy="32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68800" y="6476587"/>
            <a:ext cx="6299200" cy="376748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3" y="6477318"/>
            <a:ext cx="461976" cy="37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32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1"/>
            <a:ext cx="10972800" cy="5105400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19050" y="15318"/>
            <a:ext cx="12172951" cy="7466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1" y="6476587"/>
            <a:ext cx="12172951" cy="37103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1" y="0"/>
            <a:ext cx="12179300" cy="762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Rounded Rectangle 17"/>
          <p:cNvSpPr/>
          <p:nvPr userDrawn="1"/>
        </p:nvSpPr>
        <p:spPr>
          <a:xfrm>
            <a:off x="10972800" y="6497857"/>
            <a:ext cx="1110133" cy="32947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08001" y="6409055"/>
            <a:ext cx="2540000" cy="401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SILVIS Lab</a:t>
            </a:r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528992" y="6656847"/>
            <a:ext cx="5414608" cy="153529"/>
          </a:xfrm>
          <a:prstGeom prst="rect">
            <a:avLst/>
          </a:prstGeom>
        </p:spPr>
        <p:txBody>
          <a:bodyPr>
            <a:noAutofit/>
          </a:bodyPr>
          <a:lstStyle>
            <a:lvl1pPr marL="587799" indent="-587799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73565" indent="-489833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9331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26795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10527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094260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877992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661724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b="1" dirty="0">
                <a:solidFill>
                  <a:schemeClr val="bg1"/>
                </a:solidFill>
              </a:rPr>
              <a:t>Spatial Analysis for Conservation and Sustainability</a:t>
            </a: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049934" y="6497857"/>
            <a:ext cx="1032999" cy="32947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7" name="Picture 2" descr="Y:\LAB_LUNCH\LOGO\LOGO_inspirations\uwlogo_web_sm_f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5784" y="6489793"/>
            <a:ext cx="984163" cy="32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3" y="6477318"/>
            <a:ext cx="395267" cy="37689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094" y="6525001"/>
            <a:ext cx="1020332" cy="2853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6B688D-C470-3F1B-A9C2-18F7EDFEA6BE}"/>
              </a:ext>
            </a:extLst>
          </p:cNvPr>
          <p:cNvSpPr/>
          <p:nvPr userDrawn="1"/>
        </p:nvSpPr>
        <p:spPr>
          <a:xfrm>
            <a:off x="4720731" y="6509638"/>
            <a:ext cx="7109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body)"/>
                <a:cs typeface="Calibri" panose="020F0502020204030204" pitchFamily="34" charset="0"/>
              </a:rPr>
              <a:t>MODIS/VIIRS Science Team, College Park Maryland, 5/3/2023</a:t>
            </a:r>
          </a:p>
        </p:txBody>
      </p:sp>
    </p:spTree>
    <p:extLst>
      <p:ext uri="{BB962C8B-B14F-4D97-AF65-F5344CB8AC3E}">
        <p14:creationId xmlns:p14="http://schemas.microsoft.com/office/powerpoint/2010/main" val="3684032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7527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8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62" r:id="rId9"/>
    <p:sldLayoutId id="2147483689" r:id="rId10"/>
    <p:sldLayoutId id="2147483664" r:id="rId11"/>
    <p:sldLayoutId id="2147483690" r:id="rId12"/>
    <p:sldLayoutId id="2147483665" r:id="rId13"/>
    <p:sldLayoutId id="2147483691" r:id="rId14"/>
    <p:sldLayoutId id="2147483666" r:id="rId15"/>
    <p:sldLayoutId id="2147483692" r:id="rId16"/>
    <p:sldLayoutId id="2147483667" r:id="rId17"/>
    <p:sldLayoutId id="2147483680" r:id="rId18"/>
    <p:sldLayoutId id="2147483672" r:id="rId19"/>
    <p:sldLayoutId id="2147483663" r:id="rId20"/>
    <p:sldLayoutId id="2147483668" r:id="rId21"/>
    <p:sldLayoutId id="2147483693" r:id="rId22"/>
    <p:sldLayoutId id="2147483669" r:id="rId23"/>
    <p:sldLayoutId id="2147483694" r:id="rId24"/>
    <p:sldLayoutId id="2147483670" r:id="rId25"/>
    <p:sldLayoutId id="2147483695" r:id="rId26"/>
    <p:sldLayoutId id="2147483671" r:id="rId27"/>
    <p:sldLayoutId id="2147483696" r:id="rId28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5.tiff"/><Relationship Id="rId7" Type="http://schemas.openxmlformats.org/officeDocument/2006/relationships/image" Target="../media/image29.emf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tiff"/><Relationship Id="rId11" Type="http://schemas.openxmlformats.org/officeDocument/2006/relationships/image" Target="../media/image33.png"/><Relationship Id="rId5" Type="http://schemas.openxmlformats.org/officeDocument/2006/relationships/image" Target="../media/image27.tiff"/><Relationship Id="rId10" Type="http://schemas.openxmlformats.org/officeDocument/2006/relationships/image" Target="../media/image32.emf"/><Relationship Id="rId4" Type="http://schemas.openxmlformats.org/officeDocument/2006/relationships/image" Target="../media/image26.tiff"/><Relationship Id="rId9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7.jpe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8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picture containing text, dark&#10;&#10;Description automatically generated">
            <a:extLst>
              <a:ext uri="{FF2B5EF4-FFF2-40B4-BE49-F238E27FC236}">
                <a16:creationId xmlns:a16="http://schemas.microsoft.com/office/drawing/2014/main" id="{66DED9D0-51D6-236E-858C-03A854BA1B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5" t="11128" r="3092" b="18516"/>
          <a:stretch/>
        </p:blipFill>
        <p:spPr bwMode="auto">
          <a:xfrm>
            <a:off x="2112819" y="1068525"/>
            <a:ext cx="7966362" cy="435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idx="4294967295"/>
          </p:nvPr>
        </p:nvSpPr>
        <p:spPr>
          <a:xfrm>
            <a:off x="0" y="0"/>
            <a:ext cx="12192000" cy="1339516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dirty="0">
                <a:latin typeface="Book Antiqua" panose="02040602050305030304" pitchFamily="18" charset="0"/>
              </a:rPr>
              <a:t>The Dynamic Habitat Indices from Terra, Aqua, Suomi NPP and JPSS data for biodiversity science and conservation</a:t>
            </a:r>
            <a:endParaRPr lang="en-US" sz="3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483575" y="5519450"/>
            <a:ext cx="11038743" cy="782811"/>
          </a:xfrm>
          <a:prstGeom prst="rect">
            <a:avLst/>
          </a:prstGeom>
          <a:solidFill>
            <a:srgbClr val="404040">
              <a:alpha val="50196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Book Antiqua" panose="02040602050305030304" pitchFamily="18" charset="0"/>
                <a:ea typeface="Arial Narrow"/>
                <a:cs typeface="Arial Narrow"/>
                <a:sym typeface="Arial Narrow"/>
              </a:rPr>
              <a:t>Volker C. Radeloff, </a:t>
            </a:r>
            <a:r>
              <a:rPr lang="en-US" sz="1800" dirty="0" err="1">
                <a:solidFill>
                  <a:schemeClr val="bg1">
                    <a:lumMod val="95000"/>
                  </a:schemeClr>
                </a:solidFill>
                <a:latin typeface="Book Antiqua" panose="02040602050305030304" pitchFamily="18" charset="0"/>
                <a:ea typeface="Arial Narrow"/>
                <a:cs typeface="Arial Narrow"/>
                <a:sym typeface="Arial Narrow"/>
              </a:rPr>
              <a:t>Duanyang</a:t>
            </a:r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Book Antiqua" panose="02040602050305030304" pitchFamily="18" charset="0"/>
                <a:ea typeface="Arial Narrow"/>
                <a:cs typeface="Arial Narrow"/>
                <a:sym typeface="Arial Narrow"/>
              </a:rPr>
              <a:t> Liu, University of Wisconsin-Madison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Book Antiqua" panose="02040602050305030304" pitchFamily="18" charset="0"/>
                <a:ea typeface="Arial Narrow"/>
                <a:cs typeface="Arial Narrow"/>
                <a:sym typeface="Arial Narrow"/>
              </a:rPr>
              <a:t>E. </a:t>
            </a:r>
            <a:r>
              <a:rPr lang="en-US" sz="1800" dirty="0" err="1">
                <a:solidFill>
                  <a:schemeClr val="bg1">
                    <a:lumMod val="95000"/>
                  </a:schemeClr>
                </a:solidFill>
                <a:latin typeface="Book Antiqua" panose="02040602050305030304" pitchFamily="18" charset="0"/>
                <a:ea typeface="Arial Narrow"/>
                <a:cs typeface="Arial Narrow"/>
                <a:sym typeface="Arial Narrow"/>
              </a:rPr>
              <a:t>Silveira</a:t>
            </a:r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Book Antiqua" panose="02040602050305030304" pitchFamily="18" charset="0"/>
                <a:ea typeface="Arial Narrow"/>
                <a:cs typeface="Arial Narrow"/>
                <a:sym typeface="Arial Narrow"/>
              </a:rPr>
              <a:t>, E. Razenkova, A. M. Pidgeon, N. Coops, D. </a:t>
            </a:r>
            <a:r>
              <a:rPr lang="en-US" sz="1800" dirty="0" err="1">
                <a:solidFill>
                  <a:schemeClr val="bg1">
                    <a:lumMod val="95000"/>
                  </a:schemeClr>
                </a:solidFill>
                <a:latin typeface="Book Antiqua" panose="02040602050305030304" pitchFamily="18" charset="0"/>
                <a:ea typeface="Arial Narrow"/>
                <a:cs typeface="Arial Narrow"/>
                <a:sym typeface="Arial Narrow"/>
              </a:rPr>
              <a:t>Gudex-Cross</a:t>
            </a:r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Book Antiqua" panose="02040602050305030304" pitchFamily="18" charset="0"/>
                <a:ea typeface="Arial Narrow"/>
                <a:cs typeface="Arial Narrow"/>
                <a:sym typeface="Arial Narrow"/>
              </a:rPr>
              <a:t>, M. </a:t>
            </a:r>
            <a:r>
              <a:rPr lang="en-US" sz="1800" dirty="0" err="1">
                <a:solidFill>
                  <a:schemeClr val="bg1">
                    <a:lumMod val="95000"/>
                  </a:schemeClr>
                </a:solidFill>
                <a:latin typeface="Book Antiqua" panose="02040602050305030304" pitchFamily="18" charset="0"/>
                <a:ea typeface="Arial Narrow"/>
                <a:cs typeface="Arial Narrow"/>
                <a:sym typeface="Arial Narrow"/>
              </a:rPr>
              <a:t>Hobi</a:t>
            </a:r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Book Antiqua" panose="02040602050305030304" pitchFamily="18" charset="0"/>
                <a:ea typeface="Arial Narrow"/>
                <a:cs typeface="Arial Narrow"/>
                <a:sym typeface="Arial Narrow"/>
              </a:rPr>
              <a:t>, and A. Ives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13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701" y="0"/>
            <a:ext cx="12179299" cy="7620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Book Antiqua" panose="02040602050305030304" pitchFamily="18" charset="0"/>
              </a:rPr>
              <a:t>MODIS – VIIRS comparison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0F96D0F-43A7-70BA-81D3-3FE898CC7257}"/>
              </a:ext>
            </a:extLst>
          </p:cNvPr>
          <p:cNvSpPr txBox="1"/>
          <p:nvPr/>
        </p:nvSpPr>
        <p:spPr>
          <a:xfrm>
            <a:off x="4769174" y="1557318"/>
            <a:ext cx="2642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MinDHI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BDD3024-D006-5514-8B94-9822974E80C6}"/>
              </a:ext>
            </a:extLst>
          </p:cNvPr>
          <p:cNvSpPr txBox="1"/>
          <p:nvPr/>
        </p:nvSpPr>
        <p:spPr>
          <a:xfrm>
            <a:off x="1062536" y="1557318"/>
            <a:ext cx="2642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CumDHI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F7F0984-EBC2-6FD0-F301-DEBB2B0DF45E}"/>
              </a:ext>
            </a:extLst>
          </p:cNvPr>
          <p:cNvSpPr txBox="1"/>
          <p:nvPr/>
        </p:nvSpPr>
        <p:spPr>
          <a:xfrm>
            <a:off x="8609527" y="1557318"/>
            <a:ext cx="2642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VarDHI</a:t>
            </a:r>
          </a:p>
        </p:txBody>
      </p:sp>
      <p:pic>
        <p:nvPicPr>
          <p:cNvPr id="42" name="Picture 41" descr="Chart, scatter chart&#10;&#10;Description automatically generated">
            <a:extLst>
              <a:ext uri="{FF2B5EF4-FFF2-40B4-BE49-F238E27FC236}">
                <a16:creationId xmlns:a16="http://schemas.microsoft.com/office/drawing/2014/main" id="{82866A52-AB9C-CF89-3E8F-7B1E0F742E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63" y="2201494"/>
            <a:ext cx="3685066" cy="3295677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5E888C86-C1AE-D2DA-4BF8-81902B449EE7}"/>
              </a:ext>
            </a:extLst>
          </p:cNvPr>
          <p:cNvSpPr txBox="1"/>
          <p:nvPr/>
        </p:nvSpPr>
        <p:spPr>
          <a:xfrm>
            <a:off x="1836053" y="2165686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</a:t>
            </a:r>
            <a:r>
              <a:rPr lang="en-US" sz="2400" baseline="30000" dirty="0"/>
              <a:t>2</a:t>
            </a:r>
            <a:r>
              <a:rPr lang="en-US" sz="2400" dirty="0"/>
              <a:t> = 0.98</a:t>
            </a:r>
          </a:p>
        </p:txBody>
      </p:sp>
      <p:pic>
        <p:nvPicPr>
          <p:cNvPr id="44" name="Picture 43" descr="Chart, scatter chart&#10;&#10;Description automatically generated">
            <a:extLst>
              <a:ext uri="{FF2B5EF4-FFF2-40B4-BE49-F238E27FC236}">
                <a16:creationId xmlns:a16="http://schemas.microsoft.com/office/drawing/2014/main" id="{1AEF2751-612A-C458-B15D-4557605840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389" y="2186880"/>
            <a:ext cx="3705837" cy="333031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002582A-CF17-784C-81FA-FD7D22C5C9A3}"/>
              </a:ext>
            </a:extLst>
          </p:cNvPr>
          <p:cNvSpPr txBox="1"/>
          <p:nvPr/>
        </p:nvSpPr>
        <p:spPr>
          <a:xfrm>
            <a:off x="5628764" y="2193464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</a:t>
            </a:r>
            <a:r>
              <a:rPr lang="en-US" sz="2400" baseline="30000" dirty="0"/>
              <a:t>2</a:t>
            </a:r>
            <a:r>
              <a:rPr lang="en-US" sz="2400" dirty="0"/>
              <a:t> = 0.88</a:t>
            </a:r>
          </a:p>
        </p:txBody>
      </p:sp>
      <p:pic>
        <p:nvPicPr>
          <p:cNvPr id="46" name="Picture 45" descr="Chart, scatter chart&#10;&#10;Description automatically generated">
            <a:extLst>
              <a:ext uri="{FF2B5EF4-FFF2-40B4-BE49-F238E27FC236}">
                <a16:creationId xmlns:a16="http://schemas.microsoft.com/office/drawing/2014/main" id="{5A2B0C6C-4ACE-A280-3671-AB948CFC9F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984" y="2193464"/>
            <a:ext cx="3679580" cy="3317755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D420E79F-6E31-241D-FC45-7DE8F70E5C07}"/>
              </a:ext>
            </a:extLst>
          </p:cNvPr>
          <p:cNvSpPr txBox="1"/>
          <p:nvPr/>
        </p:nvSpPr>
        <p:spPr>
          <a:xfrm>
            <a:off x="9343632" y="2145666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</a:t>
            </a:r>
            <a:r>
              <a:rPr lang="en-US" sz="2400" baseline="30000" dirty="0"/>
              <a:t>2</a:t>
            </a:r>
            <a:r>
              <a:rPr lang="en-US" sz="2400" dirty="0"/>
              <a:t> = 0.79</a:t>
            </a:r>
          </a:p>
        </p:txBody>
      </p:sp>
    </p:spTree>
    <p:extLst>
      <p:ext uri="{BB962C8B-B14F-4D97-AF65-F5344CB8AC3E}">
        <p14:creationId xmlns:p14="http://schemas.microsoft.com/office/powerpoint/2010/main" val="4022863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6DE74E99-90B3-E1BB-D981-7B9A5A45F6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445" y="958343"/>
            <a:ext cx="9983801" cy="550283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701" y="0"/>
            <a:ext cx="12179299" cy="7620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Book Antiqua" panose="02040602050305030304" pitchFamily="18" charset="0"/>
              </a:rPr>
              <a:t>MODIS – VIIRS comparison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FA3B4E-49C1-0E0D-2BA2-5E75D47E3A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05"/>
          <a:stretch/>
        </p:blipFill>
        <p:spPr>
          <a:xfrm>
            <a:off x="308116" y="1921194"/>
            <a:ext cx="2772686" cy="81633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BFB04A-2F45-46C6-0774-87DD99F3DCF1}"/>
              </a:ext>
            </a:extLst>
          </p:cNvPr>
          <p:cNvSpPr txBox="1"/>
          <p:nvPr/>
        </p:nvSpPr>
        <p:spPr>
          <a:xfrm>
            <a:off x="3825139" y="5860597"/>
            <a:ext cx="8366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Cum-DHI EVI 2013-22: MODIS Aqua minus VIIRS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45D355-D31F-0C48-EAB2-FBDE3F027884}"/>
              </a:ext>
            </a:extLst>
          </p:cNvPr>
          <p:cNvSpPr txBox="1"/>
          <p:nvPr/>
        </p:nvSpPr>
        <p:spPr>
          <a:xfrm>
            <a:off x="254635" y="1514788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Cum-DHI </a:t>
            </a:r>
          </a:p>
        </p:txBody>
      </p:sp>
    </p:spTree>
    <p:extLst>
      <p:ext uri="{BB962C8B-B14F-4D97-AF65-F5344CB8AC3E}">
        <p14:creationId xmlns:p14="http://schemas.microsoft.com/office/powerpoint/2010/main" val="2569379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ook Antiqua" panose="02040602050305030304" pitchFamily="18" charset="0"/>
              </a:rPr>
              <a:t>DHIs versus global species richness</a:t>
            </a:r>
          </a:p>
        </p:txBody>
      </p:sp>
      <p:pic>
        <p:nvPicPr>
          <p:cNvPr id="4" name="Picture 3" descr="A picture containing dark&#10;&#10;Description automatically generated">
            <a:extLst>
              <a:ext uri="{FF2B5EF4-FFF2-40B4-BE49-F238E27FC236}">
                <a16:creationId xmlns:a16="http://schemas.microsoft.com/office/drawing/2014/main" id="{16700A7A-FB6E-2BE8-7E00-F29E41DB11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56526"/>
            <a:ext cx="4151466" cy="2743200"/>
          </a:xfrm>
          <a:prstGeom prst="rect">
            <a:avLst/>
          </a:prstGeom>
        </p:spPr>
      </p:pic>
      <p:pic>
        <p:nvPicPr>
          <p:cNvPr id="5" name="Picture 4" descr="A picture containing sushi, dark&#10;&#10;Description automatically generated">
            <a:extLst>
              <a:ext uri="{FF2B5EF4-FFF2-40B4-BE49-F238E27FC236}">
                <a16:creationId xmlns:a16="http://schemas.microsoft.com/office/drawing/2014/main" id="{FF535E9F-07BB-69A9-DD53-D7190ADA5B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849" y="1256526"/>
            <a:ext cx="4151467" cy="2743200"/>
          </a:xfrm>
          <a:prstGeom prst="rect">
            <a:avLst/>
          </a:prstGeom>
        </p:spPr>
      </p:pic>
      <p:pic>
        <p:nvPicPr>
          <p:cNvPr id="6" name="Picture 5" descr="A picture containing dark&#10;&#10;Description automatically generated">
            <a:extLst>
              <a:ext uri="{FF2B5EF4-FFF2-40B4-BE49-F238E27FC236}">
                <a16:creationId xmlns:a16="http://schemas.microsoft.com/office/drawing/2014/main" id="{AEA26E71-9C15-7EF1-E39C-BDD4339C90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7057"/>
            <a:ext cx="4151467" cy="2743200"/>
          </a:xfrm>
          <a:prstGeom prst="rect">
            <a:avLst/>
          </a:prstGeom>
        </p:spPr>
      </p:pic>
      <p:pic>
        <p:nvPicPr>
          <p:cNvPr id="7" name="Picture 6" descr="A picture containing nature, dark&#10;&#10;Description automatically generated">
            <a:extLst>
              <a:ext uri="{FF2B5EF4-FFF2-40B4-BE49-F238E27FC236}">
                <a16:creationId xmlns:a16="http://schemas.microsoft.com/office/drawing/2014/main" id="{726FF060-0C8F-856E-C6F9-C2DA9D19FE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849" y="3607057"/>
            <a:ext cx="4151467" cy="2743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F87A50-95EC-5308-E88D-6E01CBB78F45}"/>
              </a:ext>
            </a:extLst>
          </p:cNvPr>
          <p:cNvSpPr txBox="1"/>
          <p:nvPr/>
        </p:nvSpPr>
        <p:spPr>
          <a:xfrm>
            <a:off x="4430719" y="5888570"/>
            <a:ext cx="34749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chemeClr val="bg1"/>
                </a:solidFill>
                <a:effectLst/>
                <a:latin typeface="Book Antiqua" panose="02040602050305030304" pitchFamily="18" charset="0"/>
                <a:cs typeface="Arial" panose="020B0604020202020204" pitchFamily="34" charset="0"/>
              </a:rPr>
              <a:t>Cox, Young, Bowles, </a:t>
            </a:r>
            <a:r>
              <a:rPr lang="en-US" sz="1400" b="0" i="1" dirty="0">
                <a:solidFill>
                  <a:schemeClr val="bg1"/>
                </a:solidFill>
                <a:effectLst/>
                <a:latin typeface="Book Antiqua" panose="02040602050305030304" pitchFamily="18" charset="0"/>
                <a:cs typeface="Arial" panose="020B0604020202020204" pitchFamily="34" charset="0"/>
              </a:rPr>
              <a:t>et al.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Book Antiqua" panose="02040602050305030304" pitchFamily="18" charset="0"/>
                <a:cs typeface="Arial" panose="020B0604020202020204" pitchFamily="34" charset="0"/>
              </a:rPr>
              <a:t> </a:t>
            </a:r>
            <a:r>
              <a:rPr lang="en-US" sz="1400" b="0" i="1" dirty="0">
                <a:solidFill>
                  <a:schemeClr val="bg1"/>
                </a:solidFill>
                <a:effectLst/>
                <a:latin typeface="Book Antiqua" panose="02040602050305030304" pitchFamily="18" charset="0"/>
                <a:cs typeface="Arial" panose="020B0604020202020204" pitchFamily="34" charset="0"/>
              </a:rPr>
              <a:t>Nature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Book Antiqua" panose="02040602050305030304" pitchFamily="18" charset="0"/>
                <a:cs typeface="Arial" panose="020B0604020202020204" pitchFamily="34" charset="0"/>
              </a:rPr>
              <a:t> (2022)</a:t>
            </a:r>
            <a:endParaRPr lang="en-US" sz="1400" dirty="0">
              <a:solidFill>
                <a:schemeClr val="bg1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5A452C-0B5F-CA13-B0E8-674D61BAB2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2005" y="4910861"/>
            <a:ext cx="365760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6E5ED3-4060-F391-BB2E-B81351F7CC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1685" y="2475459"/>
            <a:ext cx="406400" cy="914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5C6FBF-FCDA-E779-3047-89A8ABCF7F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571" y="4904641"/>
            <a:ext cx="365760" cy="914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874606-1DDE-5419-20C0-C65328D1AD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8784" y="2515421"/>
            <a:ext cx="494453" cy="914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10588" y="1337136"/>
            <a:ext cx="1592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Book Antiqua" panose="02040602050305030304" pitchFamily="18" charset="0"/>
              </a:rPr>
              <a:t>Amphibians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28834" y="3680226"/>
            <a:ext cx="1099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Book Antiqua" panose="02040602050305030304" pitchFamily="18" charset="0"/>
              </a:rPr>
              <a:t>Reptiles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19028" y="1337136"/>
            <a:ext cx="1319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Book Antiqua" panose="02040602050305030304" pitchFamily="18" charset="0"/>
              </a:rPr>
              <a:t>Mammals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14545" y="3680226"/>
            <a:ext cx="784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Book Antiqua" panose="02040602050305030304" pitchFamily="18" charset="0"/>
              </a:rPr>
              <a:t>Birds</a:t>
            </a:r>
          </a:p>
        </p:txBody>
      </p:sp>
      <p:pic>
        <p:nvPicPr>
          <p:cNvPr id="16" name="Picture 15" descr="Chart, bubble chart&#10;&#10;Description automatically generated">
            <a:extLst>
              <a:ext uri="{FF2B5EF4-FFF2-40B4-BE49-F238E27FC236}">
                <a16:creationId xmlns:a16="http://schemas.microsoft.com/office/drawing/2014/main" id="{64723842-BBC7-A2B9-8B51-4A61824FC36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71" t="16761" r="11186" b="29590"/>
          <a:stretch/>
        </p:blipFill>
        <p:spPr>
          <a:xfrm flipH="1">
            <a:off x="9889514" y="2499637"/>
            <a:ext cx="1312333" cy="2940619"/>
          </a:xfrm>
          <a:prstGeom prst="rect">
            <a:avLst/>
          </a:prstGeom>
        </p:spPr>
      </p:pic>
      <p:pic>
        <p:nvPicPr>
          <p:cNvPr id="17" name="Picture 16" descr="Chart, bubble chart&#10;&#10;Description automatically generated">
            <a:extLst>
              <a:ext uri="{FF2B5EF4-FFF2-40B4-BE49-F238E27FC236}">
                <a16:creationId xmlns:a16="http://schemas.microsoft.com/office/drawing/2014/main" id="{69136378-3403-1D75-9D7C-FC6072E3FB3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16" t="16762" r="5888" b="5899"/>
          <a:stretch/>
        </p:blipFill>
        <p:spPr>
          <a:xfrm>
            <a:off x="11402792" y="2499637"/>
            <a:ext cx="234897" cy="294061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F07D62F-6E81-43B0-5495-1B89B90F8380}"/>
              </a:ext>
            </a:extLst>
          </p:cNvPr>
          <p:cNvSpPr txBox="1"/>
          <p:nvPr/>
        </p:nvSpPr>
        <p:spPr>
          <a:xfrm>
            <a:off x="9825200" y="961995"/>
            <a:ext cx="1415772" cy="149977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Book Antiqua" panose="02040602050305030304" pitchFamily="18" charset="0"/>
              </a:rPr>
              <a:t>Amphibians</a:t>
            </a:r>
          </a:p>
          <a:p>
            <a:r>
              <a:rPr lang="en-US" sz="2000" dirty="0">
                <a:solidFill>
                  <a:schemeClr val="bg1"/>
                </a:solidFill>
                <a:latin typeface="Book Antiqua" panose="02040602050305030304" pitchFamily="18" charset="0"/>
              </a:rPr>
              <a:t>Birds</a:t>
            </a:r>
          </a:p>
          <a:p>
            <a:r>
              <a:rPr lang="en-US" sz="2000" dirty="0">
                <a:solidFill>
                  <a:schemeClr val="bg1"/>
                </a:solidFill>
                <a:latin typeface="Book Antiqua" panose="02040602050305030304" pitchFamily="18" charset="0"/>
              </a:rPr>
              <a:t>Mammals</a:t>
            </a:r>
          </a:p>
          <a:p>
            <a:r>
              <a:rPr lang="en-US" sz="2000" dirty="0">
                <a:solidFill>
                  <a:schemeClr val="bg1"/>
                </a:solidFill>
                <a:latin typeface="Book Antiqua" panose="02040602050305030304" pitchFamily="18" charset="0"/>
              </a:rPr>
              <a:t>Reptiles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FF9814-C647-36C4-EA14-315C823C2D3E}"/>
              </a:ext>
            </a:extLst>
          </p:cNvPr>
          <p:cNvSpPr txBox="1"/>
          <p:nvPr/>
        </p:nvSpPr>
        <p:spPr>
          <a:xfrm>
            <a:off x="7804622" y="2438685"/>
            <a:ext cx="2058577" cy="307968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r">
              <a:lnSpc>
                <a:spcPts val="2550"/>
              </a:lnSpc>
            </a:pPr>
            <a:r>
              <a:rPr lang="en-US" sz="2000" dirty="0">
                <a:solidFill>
                  <a:schemeClr val="bg1"/>
                </a:solidFill>
                <a:latin typeface="Book Antiqua" panose="02040602050305030304" pitchFamily="18" charset="0"/>
              </a:rPr>
              <a:t>Terra Cum-DHI</a:t>
            </a:r>
          </a:p>
          <a:p>
            <a:pPr algn="r">
              <a:lnSpc>
                <a:spcPts val="2550"/>
              </a:lnSpc>
            </a:pPr>
            <a:r>
              <a:rPr lang="en-US" sz="2000" dirty="0">
                <a:solidFill>
                  <a:schemeClr val="bg1"/>
                </a:solidFill>
                <a:latin typeface="Book Antiqua" panose="02040602050305030304" pitchFamily="18" charset="0"/>
              </a:rPr>
              <a:t>Terra Min-DHI</a:t>
            </a:r>
          </a:p>
          <a:p>
            <a:pPr algn="r">
              <a:lnSpc>
                <a:spcPts val="2550"/>
              </a:lnSpc>
            </a:pPr>
            <a:r>
              <a:rPr lang="en-US" sz="2000" dirty="0">
                <a:solidFill>
                  <a:schemeClr val="bg1"/>
                </a:solidFill>
                <a:latin typeface="Book Antiqua" panose="02040602050305030304" pitchFamily="18" charset="0"/>
              </a:rPr>
              <a:t>Terra Var-DHI</a:t>
            </a:r>
          </a:p>
          <a:p>
            <a:pPr algn="r">
              <a:lnSpc>
                <a:spcPts val="2550"/>
              </a:lnSpc>
            </a:pPr>
            <a:r>
              <a:rPr lang="en-US" sz="2000" dirty="0">
                <a:solidFill>
                  <a:schemeClr val="bg1"/>
                </a:solidFill>
                <a:latin typeface="Book Antiqua" panose="02040602050305030304" pitchFamily="18" charset="0"/>
              </a:rPr>
              <a:t>Aqua Cum-DHI</a:t>
            </a:r>
          </a:p>
          <a:p>
            <a:pPr algn="r">
              <a:lnSpc>
                <a:spcPts val="2550"/>
              </a:lnSpc>
            </a:pPr>
            <a:r>
              <a:rPr lang="en-US" sz="2000" dirty="0">
                <a:solidFill>
                  <a:schemeClr val="bg1"/>
                </a:solidFill>
                <a:latin typeface="Book Antiqua" panose="02040602050305030304" pitchFamily="18" charset="0"/>
              </a:rPr>
              <a:t>Aqua Min-DHI</a:t>
            </a:r>
          </a:p>
          <a:p>
            <a:pPr algn="r">
              <a:lnSpc>
                <a:spcPts val="2550"/>
              </a:lnSpc>
            </a:pPr>
            <a:r>
              <a:rPr lang="en-US" sz="2000" dirty="0">
                <a:solidFill>
                  <a:schemeClr val="bg1"/>
                </a:solidFill>
                <a:latin typeface="Book Antiqua" panose="02040602050305030304" pitchFamily="18" charset="0"/>
              </a:rPr>
              <a:t>Aqua Var-DHI</a:t>
            </a:r>
          </a:p>
          <a:p>
            <a:pPr algn="r">
              <a:lnSpc>
                <a:spcPts val="2550"/>
              </a:lnSpc>
            </a:pPr>
            <a:r>
              <a:rPr lang="en-US" sz="2000" dirty="0">
                <a:solidFill>
                  <a:schemeClr val="bg1"/>
                </a:solidFill>
                <a:latin typeface="Book Antiqua" panose="02040602050305030304" pitchFamily="18" charset="0"/>
              </a:rPr>
              <a:t>VIIRS Cum-DHI</a:t>
            </a:r>
          </a:p>
          <a:p>
            <a:pPr algn="r">
              <a:lnSpc>
                <a:spcPts val="2550"/>
              </a:lnSpc>
            </a:pPr>
            <a:r>
              <a:rPr lang="en-US" sz="2000" dirty="0">
                <a:solidFill>
                  <a:schemeClr val="bg1"/>
                </a:solidFill>
                <a:latin typeface="Book Antiqua" panose="02040602050305030304" pitchFamily="18" charset="0"/>
              </a:rPr>
              <a:t>VIIRS Min-DHI</a:t>
            </a:r>
          </a:p>
          <a:p>
            <a:pPr algn="r">
              <a:lnSpc>
                <a:spcPts val="2550"/>
              </a:lnSpc>
            </a:pPr>
            <a:r>
              <a:rPr lang="en-US" sz="2000" dirty="0">
                <a:solidFill>
                  <a:schemeClr val="bg1"/>
                </a:solidFill>
                <a:latin typeface="Book Antiqua" panose="02040602050305030304" pitchFamily="18" charset="0"/>
              </a:rPr>
              <a:t>VIIRS Var-DHI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7C39F9-6F27-FC18-5D5E-B1B1B1FFB184}"/>
              </a:ext>
            </a:extLst>
          </p:cNvPr>
          <p:cNvSpPr txBox="1"/>
          <p:nvPr/>
        </p:nvSpPr>
        <p:spPr>
          <a:xfrm>
            <a:off x="11639834" y="2482641"/>
            <a:ext cx="397929" cy="296747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r">
              <a:lnSpc>
                <a:spcPts val="2500"/>
              </a:lnSpc>
            </a:pPr>
            <a:r>
              <a:rPr lang="en-US" sz="2000" dirty="0">
                <a:solidFill>
                  <a:schemeClr val="bg1"/>
                </a:solidFill>
                <a:latin typeface="Book Antiqua" panose="02040602050305030304" pitchFamily="18" charset="0"/>
              </a:rPr>
              <a:t>1</a:t>
            </a:r>
          </a:p>
          <a:p>
            <a:pPr algn="r">
              <a:lnSpc>
                <a:spcPts val="2500"/>
              </a:lnSpc>
            </a:pPr>
            <a:endParaRPr lang="en-US" sz="20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r">
              <a:lnSpc>
                <a:spcPts val="2500"/>
              </a:lnSpc>
            </a:pPr>
            <a:endParaRPr lang="en-US" sz="20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r">
              <a:lnSpc>
                <a:spcPts val="2500"/>
              </a:lnSpc>
            </a:pPr>
            <a:endParaRPr lang="en-US" sz="20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r">
              <a:lnSpc>
                <a:spcPts val="2500"/>
              </a:lnSpc>
            </a:pPr>
            <a:r>
              <a:rPr lang="en-US" sz="2000" dirty="0">
                <a:solidFill>
                  <a:schemeClr val="bg1"/>
                </a:solidFill>
                <a:latin typeface="Book Antiqua" panose="02040602050305030304" pitchFamily="18" charset="0"/>
              </a:rPr>
              <a:t>0</a:t>
            </a:r>
          </a:p>
          <a:p>
            <a:pPr algn="r">
              <a:lnSpc>
                <a:spcPts val="2500"/>
              </a:lnSpc>
            </a:pPr>
            <a:endParaRPr lang="en-US" sz="20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r">
              <a:lnSpc>
                <a:spcPts val="2500"/>
              </a:lnSpc>
            </a:pPr>
            <a:endParaRPr lang="en-US" sz="20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r">
              <a:lnSpc>
                <a:spcPts val="2500"/>
              </a:lnSpc>
            </a:pPr>
            <a:endParaRPr lang="en-US" sz="20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r">
              <a:lnSpc>
                <a:spcPts val="2500"/>
              </a:lnSpc>
            </a:pPr>
            <a:r>
              <a:rPr lang="en-US" sz="2000" dirty="0">
                <a:solidFill>
                  <a:schemeClr val="bg1"/>
                </a:solidFill>
                <a:latin typeface="Book Antiqua" panose="02040602050305030304" pitchFamily="18" charset="0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1496233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96" y="878025"/>
            <a:ext cx="10936996" cy="54684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ook Antiqua" panose="02040602050305030304" pitchFamily="18" charset="0"/>
              </a:rPr>
              <a:t>DHIs versus global species richness</a:t>
            </a:r>
          </a:p>
        </p:txBody>
      </p:sp>
    </p:spTree>
    <p:extLst>
      <p:ext uri="{BB962C8B-B14F-4D97-AF65-F5344CB8AC3E}">
        <p14:creationId xmlns:p14="http://schemas.microsoft.com/office/powerpoint/2010/main" val="1800203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836815" y="1283437"/>
            <a:ext cx="6189748" cy="5029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>
                <a:latin typeface="Book Antiqua" panose="02040602050305030304" pitchFamily="18" charset="0"/>
              </a:rPr>
              <a:t>Richness</a:t>
            </a:r>
          </a:p>
          <a:p>
            <a:r>
              <a:rPr lang="en-US" sz="1600" dirty="0">
                <a:latin typeface="Book Antiqua" panose="02040602050305030304" pitchFamily="18" charset="0"/>
              </a:rPr>
              <a:t>Mammal richness / </a:t>
            </a:r>
            <a:r>
              <a:rPr lang="en-US" sz="1600" dirty="0" err="1">
                <a:latin typeface="Book Antiqua" panose="02040602050305030304" pitchFamily="18" charset="0"/>
              </a:rPr>
              <a:t>Xinjang</a:t>
            </a:r>
            <a:endParaRPr lang="en-US" sz="1600" dirty="0">
              <a:latin typeface="Book Antiqua" panose="02040602050305030304" pitchFamily="18" charset="0"/>
            </a:endParaRPr>
          </a:p>
          <a:p>
            <a:r>
              <a:rPr lang="en-US" sz="1600" dirty="0">
                <a:latin typeface="Book Antiqua" panose="02040602050305030304" pitchFamily="18" charset="0"/>
              </a:rPr>
              <a:t>Bird diversity / France</a:t>
            </a:r>
          </a:p>
          <a:p>
            <a:r>
              <a:rPr lang="en-US" sz="1600" dirty="0">
                <a:latin typeface="Book Antiqua" panose="02040602050305030304" pitchFamily="18" charset="0"/>
              </a:rPr>
              <a:t>Raptor richness / Americas</a:t>
            </a:r>
          </a:p>
          <a:p>
            <a:r>
              <a:rPr lang="en-US" sz="1600" dirty="0">
                <a:latin typeface="Book Antiqua" panose="02040602050305030304" pitchFamily="18" charset="0"/>
              </a:rPr>
              <a:t>…</a:t>
            </a:r>
          </a:p>
          <a:p>
            <a:endParaRPr lang="en-US" sz="1600" dirty="0"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en-US" sz="1600" dirty="0">
                <a:latin typeface="Book Antiqua" panose="02040602050305030304" pitchFamily="18" charset="0"/>
              </a:rPr>
              <a:t>Species distributions</a:t>
            </a:r>
          </a:p>
          <a:p>
            <a:r>
              <a:rPr lang="en-US" sz="1600" dirty="0">
                <a:latin typeface="Book Antiqua" panose="02040602050305030304" pitchFamily="18" charset="0"/>
              </a:rPr>
              <a:t>Brown Bears / Cantabria</a:t>
            </a:r>
          </a:p>
          <a:p>
            <a:r>
              <a:rPr lang="en-US" sz="1600" dirty="0">
                <a:latin typeface="Book Antiqua" panose="02040602050305030304" pitchFamily="18" charset="0"/>
              </a:rPr>
              <a:t>Andean Condor / Argentina</a:t>
            </a:r>
          </a:p>
          <a:p>
            <a:r>
              <a:rPr lang="en-US" sz="1600" dirty="0">
                <a:latin typeface="Book Antiqua" panose="02040602050305030304" pitchFamily="18" charset="0"/>
              </a:rPr>
              <a:t>Grey Foxes / US</a:t>
            </a:r>
          </a:p>
          <a:p>
            <a:r>
              <a:rPr lang="en-US" sz="1600" dirty="0">
                <a:latin typeface="Book Antiqua" panose="02040602050305030304" pitchFamily="18" charset="0"/>
              </a:rPr>
              <a:t>Philippine Eagle / Philippines</a:t>
            </a:r>
          </a:p>
          <a:p>
            <a:r>
              <a:rPr lang="en-US" sz="1600" dirty="0">
                <a:latin typeface="Book Antiqua" panose="02040602050305030304" pitchFamily="18" charset="0"/>
              </a:rPr>
              <a:t>Purple-winged Ground Dove</a:t>
            </a:r>
          </a:p>
          <a:p>
            <a:r>
              <a:rPr lang="en-US" sz="1600" dirty="0">
                <a:latin typeface="Book Antiqua" panose="02040602050305030304" pitchFamily="18" charset="0"/>
              </a:rPr>
              <a:t>Mountain Tapir / Peru</a:t>
            </a:r>
          </a:p>
          <a:p>
            <a:r>
              <a:rPr lang="en-US" sz="1600" dirty="0">
                <a:latin typeface="Book Antiqua" panose="02040602050305030304" pitchFamily="18" charset="0"/>
              </a:rPr>
              <a:t>Serpent Eagle / Madagascar</a:t>
            </a:r>
          </a:p>
          <a:p>
            <a:r>
              <a:rPr lang="en-US" sz="1600" dirty="0">
                <a:latin typeface="Book Antiqua" panose="02040602050305030304" pitchFamily="18" charset="0"/>
              </a:rPr>
              <a:t>…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ook Antiqua" panose="02040602050305030304" pitchFamily="18" charset="0"/>
              </a:rPr>
              <a:t>DHIs versus global species richness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969" y="2714853"/>
            <a:ext cx="2753050" cy="18332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50"/>
          <a:stretch/>
        </p:blipFill>
        <p:spPr>
          <a:xfrm flipH="1">
            <a:off x="10131908" y="914400"/>
            <a:ext cx="2034261" cy="28011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969" y="4520861"/>
            <a:ext cx="2420896" cy="16674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l="6435" t="17016" r="41691" b="10393"/>
          <a:stretch/>
        </p:blipFill>
        <p:spPr>
          <a:xfrm>
            <a:off x="7723343" y="916859"/>
            <a:ext cx="2418518" cy="1797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2" t="15720" r="30117" b="7599"/>
          <a:stretch/>
        </p:blipFill>
        <p:spPr>
          <a:xfrm>
            <a:off x="10129328" y="3715577"/>
            <a:ext cx="2029299" cy="25195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C35DB72-4CF5-45A2-A171-3DBA4D6AFFDB}"/>
              </a:ext>
            </a:extLst>
          </p:cNvPr>
          <p:cNvSpPr/>
          <p:nvPr/>
        </p:nvSpPr>
        <p:spPr>
          <a:xfrm>
            <a:off x="141861" y="1287151"/>
            <a:ext cx="6189747" cy="5186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  <a:latin typeface="Book Antiqua" panose="02040602050305030304" pitchFamily="18" charset="0"/>
              </a:rPr>
              <a:t>Hobi</a:t>
            </a:r>
            <a:r>
              <a:rPr lang="en-US" sz="1600" dirty="0">
                <a:solidFill>
                  <a:schemeClr val="bg1"/>
                </a:solidFill>
                <a:latin typeface="Book Antiqua" panose="02040602050305030304" pitchFamily="18" charset="0"/>
              </a:rPr>
              <a:t>, 2017, </a:t>
            </a:r>
            <a:r>
              <a:rPr lang="en-US" sz="16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RSE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Book Antiqua" panose="02040602050305030304" pitchFamily="18" charset="0"/>
              </a:rPr>
              <a:t>Radeloff, 2019, </a:t>
            </a:r>
            <a:r>
              <a:rPr lang="en-US" sz="16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RSE</a:t>
            </a:r>
            <a:endParaRPr lang="en-US" sz="16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  <a:latin typeface="Book Antiqua" panose="02040602050305030304" pitchFamily="18" charset="0"/>
              </a:rPr>
              <a:t>Hobi</a:t>
            </a:r>
            <a:r>
              <a:rPr lang="en-US" sz="1600" dirty="0">
                <a:solidFill>
                  <a:schemeClr val="bg1"/>
                </a:solidFill>
                <a:latin typeface="Book Antiqua" panose="02040602050305030304" pitchFamily="18" charset="0"/>
              </a:rPr>
              <a:t>, 2021, </a:t>
            </a:r>
            <a:r>
              <a:rPr lang="en-US" sz="1600" b="1" i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Ecol</a:t>
            </a:r>
            <a:r>
              <a:rPr lang="en-US" sz="16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 Ind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  <a:latin typeface="Book Antiqua" panose="02040602050305030304" pitchFamily="18" charset="0"/>
              </a:rPr>
              <a:t>Rapacciuolo</a:t>
            </a:r>
            <a:r>
              <a:rPr lang="en-US" sz="1600" dirty="0">
                <a:solidFill>
                  <a:schemeClr val="bg1"/>
                </a:solidFill>
                <a:latin typeface="Book Antiqua" panose="02040602050305030304" pitchFamily="18" charset="0"/>
              </a:rPr>
              <a:t>, 2017, </a:t>
            </a:r>
            <a:r>
              <a:rPr lang="en-US" sz="16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GEB</a:t>
            </a:r>
            <a:endParaRPr lang="en-US" sz="16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Book Antiqua" panose="02040602050305030304" pitchFamily="18" charset="0"/>
              </a:rPr>
              <a:t>Coops, 2018,  </a:t>
            </a:r>
            <a:r>
              <a:rPr lang="en-US" sz="16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Sci Rep</a:t>
            </a:r>
            <a:endParaRPr lang="en-US" sz="16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Book Antiqua" panose="02040602050305030304" pitchFamily="18" charset="0"/>
              </a:rPr>
              <a:t>Marin, 2018, </a:t>
            </a:r>
            <a:r>
              <a:rPr lang="en-US" sz="16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Proc R Soc B</a:t>
            </a:r>
            <a:endParaRPr lang="en-US" sz="16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Book Antiqua" panose="02040602050305030304" pitchFamily="18" charset="0"/>
              </a:rPr>
              <a:t>Coops, 2019,  </a:t>
            </a:r>
            <a:r>
              <a:rPr lang="en-US" sz="1600" b="1" i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Ecol</a:t>
            </a:r>
            <a:r>
              <a:rPr lang="en-US" sz="16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 Ind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  <a:latin typeface="Book Antiqua" panose="02040602050305030304" pitchFamily="18" charset="0"/>
              </a:rPr>
              <a:t>Rapacciulo</a:t>
            </a:r>
            <a:r>
              <a:rPr lang="en-US" sz="1600" dirty="0">
                <a:solidFill>
                  <a:schemeClr val="bg1"/>
                </a:solidFill>
                <a:latin typeface="Book Antiqua" panose="02040602050305030304" pitchFamily="18" charset="0"/>
              </a:rPr>
              <a:t>, 2019, </a:t>
            </a:r>
            <a:r>
              <a:rPr lang="en-US" sz="16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Nature E&amp;E</a:t>
            </a:r>
            <a:endParaRPr lang="en-US" sz="16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  <a:latin typeface="Book Antiqua" panose="02040602050305030304" pitchFamily="18" charset="0"/>
              </a:rPr>
              <a:t>Suttidate</a:t>
            </a:r>
            <a:r>
              <a:rPr lang="en-US" sz="1600" dirty="0">
                <a:solidFill>
                  <a:schemeClr val="bg1"/>
                </a:solidFill>
                <a:latin typeface="Book Antiqua" panose="02040602050305030304" pitchFamily="18" charset="0"/>
              </a:rPr>
              <a:t>, 2019, </a:t>
            </a:r>
            <a:r>
              <a:rPr lang="en-US" sz="16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RSE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Book Antiqua" panose="02040602050305030304" pitchFamily="18" charset="0"/>
              </a:rPr>
              <a:t>Razenkova, 2020, </a:t>
            </a:r>
            <a:r>
              <a:rPr lang="en-US" sz="16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Sci Rep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Book Antiqua" panose="02040602050305030304" pitchFamily="18" charset="0"/>
              </a:rPr>
              <a:t>Silveira, 2021, </a:t>
            </a:r>
            <a:r>
              <a:rPr lang="en-US" sz="16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RSE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Book Antiqua" panose="02040602050305030304" pitchFamily="18" charset="0"/>
              </a:rPr>
              <a:t>Silveira, 2022, </a:t>
            </a:r>
            <a:r>
              <a:rPr lang="en-US" sz="1600" b="1" i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EcoApps</a:t>
            </a:r>
            <a:endParaRPr lang="en-US" sz="16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  <a:latin typeface="Book Antiqua" panose="02040602050305030304" pitchFamily="18" charset="0"/>
              </a:rPr>
              <a:t>Suttidate</a:t>
            </a:r>
            <a:r>
              <a:rPr lang="en-US" sz="1600" dirty="0">
                <a:solidFill>
                  <a:schemeClr val="bg1"/>
                </a:solidFill>
                <a:latin typeface="Book Antiqua" panose="02040602050305030304" pitchFamily="18" charset="0"/>
              </a:rPr>
              <a:t>, 2021, </a:t>
            </a:r>
            <a:r>
              <a:rPr lang="en-US" sz="16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GECCO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Book Antiqua" panose="02040602050305030304" pitchFamily="18" charset="0"/>
              </a:rPr>
              <a:t>Carroll, 2022, </a:t>
            </a:r>
            <a:r>
              <a:rPr lang="en-US" sz="1600" b="1" i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EcoApps</a:t>
            </a:r>
            <a:endParaRPr lang="en-US" sz="1600" b="1" i="1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Book Antiqua" panose="02040602050305030304" pitchFamily="18" charset="0"/>
              </a:rPr>
              <a:t>Razenkova, 2023, </a:t>
            </a:r>
            <a:r>
              <a:rPr lang="en-US" sz="16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J. </a:t>
            </a:r>
            <a:r>
              <a:rPr lang="en-US" sz="1600" b="1" i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BioG</a:t>
            </a:r>
            <a:endParaRPr lang="en-US" sz="1600" b="1" i="1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  <a:latin typeface="Book Antiqua" panose="02040602050305030304" pitchFamily="18" charset="0"/>
              </a:rPr>
              <a:t>Suttidate</a:t>
            </a:r>
            <a:r>
              <a:rPr lang="en-US" sz="1600" dirty="0">
                <a:solidFill>
                  <a:schemeClr val="bg1"/>
                </a:solidFill>
                <a:latin typeface="Book Antiqua" panose="02040602050305030304" pitchFamily="18" charset="0"/>
              </a:rPr>
              <a:t>, 2023 </a:t>
            </a:r>
            <a:r>
              <a:rPr lang="en-US" sz="16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Bio Cons</a:t>
            </a:r>
            <a:endParaRPr lang="en-US" sz="16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9E10E6-92B5-91FF-4D8A-719EB0474B9A}"/>
              </a:ext>
            </a:extLst>
          </p:cNvPr>
          <p:cNvSpPr txBox="1"/>
          <p:nvPr/>
        </p:nvSpPr>
        <p:spPr>
          <a:xfrm>
            <a:off x="805235" y="806711"/>
            <a:ext cx="2109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Book Antiqua" panose="02040602050305030304" pitchFamily="18" charset="0"/>
              </a:rPr>
              <a:t>SILVIS Lab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D6957E-AFF8-9562-12E2-FA9F1808866D}"/>
              </a:ext>
            </a:extLst>
          </p:cNvPr>
          <p:cNvSpPr txBox="1"/>
          <p:nvPr/>
        </p:nvSpPr>
        <p:spPr>
          <a:xfrm>
            <a:off x="4316254" y="823040"/>
            <a:ext cx="2148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Book Antiqua" panose="02040602050305030304" pitchFamily="18" charset="0"/>
              </a:rPr>
              <a:t>Other Users</a:t>
            </a:r>
          </a:p>
        </p:txBody>
      </p:sp>
    </p:spTree>
    <p:extLst>
      <p:ext uri="{BB962C8B-B14F-4D97-AF65-F5344CB8AC3E}">
        <p14:creationId xmlns:p14="http://schemas.microsoft.com/office/powerpoint/2010/main" val="2943669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Thank you!!!</a:t>
            </a:r>
          </a:p>
        </p:txBody>
      </p:sp>
      <p:pic>
        <p:nvPicPr>
          <p:cNvPr id="7" name="Picture 6" descr="A group of birds&#10;&#10;Description automatically generated with low confidence">
            <a:extLst>
              <a:ext uri="{FF2B5EF4-FFF2-40B4-BE49-F238E27FC236}">
                <a16:creationId xmlns:a16="http://schemas.microsoft.com/office/drawing/2014/main" id="{DAC0E854-417E-356B-3C81-4CD32A0317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01"/>
          <a:stretch/>
        </p:blipFill>
        <p:spPr>
          <a:xfrm>
            <a:off x="-2" y="762000"/>
            <a:ext cx="12192001" cy="5683836"/>
          </a:xfrm>
          <a:prstGeom prst="rect">
            <a:avLst/>
          </a:prstGeom>
        </p:spPr>
      </p:pic>
      <p:pic>
        <p:nvPicPr>
          <p:cNvPr id="2" name="Picture 6" descr="A picture containing text, dark&#10;&#10;Description automatically generated">
            <a:extLst>
              <a:ext uri="{FF2B5EF4-FFF2-40B4-BE49-F238E27FC236}">
                <a16:creationId xmlns:a16="http://schemas.microsoft.com/office/drawing/2014/main" id="{8DFE4360-92D5-BE5B-44FD-B3654BBEC0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5" t="11128" r="3092" b="18516"/>
          <a:stretch/>
        </p:blipFill>
        <p:spPr bwMode="auto">
          <a:xfrm>
            <a:off x="804009" y="762000"/>
            <a:ext cx="10395744" cy="568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89B9CD1-6427-0715-F4DD-B62BA16B6EAF}"/>
              </a:ext>
            </a:extLst>
          </p:cNvPr>
          <p:cNvSpPr/>
          <p:nvPr/>
        </p:nvSpPr>
        <p:spPr>
          <a:xfrm>
            <a:off x="11200732" y="762000"/>
            <a:ext cx="1003970" cy="5683836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2D8809-E2FD-4447-ACEF-12ABA6712373}"/>
              </a:ext>
            </a:extLst>
          </p:cNvPr>
          <p:cNvSpPr/>
          <p:nvPr/>
        </p:nvSpPr>
        <p:spPr>
          <a:xfrm>
            <a:off x="-12706" y="762000"/>
            <a:ext cx="815735" cy="5683836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177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ook Antiqua" panose="02040602050305030304" pitchFamily="18" charset="0"/>
              </a:rPr>
              <a:t>Introduction</a:t>
            </a:r>
          </a:p>
        </p:txBody>
      </p:sp>
      <p:pic>
        <p:nvPicPr>
          <p:cNvPr id="7" name="Picture 6" descr="A group of birds&#10;&#10;Description automatically generated with low confidence">
            <a:extLst>
              <a:ext uri="{FF2B5EF4-FFF2-40B4-BE49-F238E27FC236}">
                <a16:creationId xmlns:a16="http://schemas.microsoft.com/office/drawing/2014/main" id="{DAC0E854-417E-356B-3C81-4CD32A0317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01"/>
          <a:stretch/>
        </p:blipFill>
        <p:spPr>
          <a:xfrm>
            <a:off x="-2" y="761999"/>
            <a:ext cx="12192001" cy="570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94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ook Antiqua" panose="02040602050305030304" pitchFamily="18" charset="0"/>
              </a:rPr>
              <a:t>Introduction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0806262"/>
              </p:ext>
            </p:extLst>
          </p:nvPr>
        </p:nvGraphicFramePr>
        <p:xfrm>
          <a:off x="-8103" y="1388320"/>
          <a:ext cx="7789181" cy="4328160"/>
        </p:xfrm>
        <a:graphic>
          <a:graphicData uri="http://schemas.openxmlformats.org/drawingml/2006/table">
            <a:tbl>
              <a:tblPr firstRow="1" bandRow="1"/>
              <a:tblGrid>
                <a:gridCol w="4186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85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9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en-US" sz="440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Ecology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endParaRPr lang="en-US" sz="44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en-US" sz="440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DHIs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>
                        <a:spcAft>
                          <a:spcPts val="3600"/>
                        </a:spcAft>
                      </a:pPr>
                      <a:r>
                        <a:rPr lang="en-US" sz="320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Available energy</a:t>
                      </a:r>
                      <a:r>
                        <a:rPr lang="en-US" sz="3200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hypothesis</a:t>
                      </a:r>
                      <a:br>
                        <a:rPr lang="en-US" sz="3200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</a:br>
                      <a:endParaRPr lang="en-US" sz="8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endParaRPr lang="en-US" sz="32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endParaRPr lang="en-US" sz="32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>
                        <a:spcAft>
                          <a:spcPts val="3600"/>
                        </a:spcAft>
                      </a:pPr>
                      <a:r>
                        <a:rPr lang="en-US" sz="320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Environmental</a:t>
                      </a:r>
                      <a:r>
                        <a:rPr lang="en-US" sz="3200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stress hypothesis</a:t>
                      </a:r>
                      <a:br>
                        <a:rPr lang="en-US" sz="3200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</a:br>
                      <a:endParaRPr lang="en-US" sz="8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endParaRPr lang="en-US" sz="32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endParaRPr lang="en-US" sz="32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>
                        <a:spcAft>
                          <a:spcPts val="3600"/>
                        </a:spcAft>
                      </a:pPr>
                      <a:r>
                        <a:rPr lang="en-US" sz="320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Environmental variability</a:t>
                      </a:r>
                      <a:r>
                        <a:rPr lang="en-US" sz="3200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hypothesis</a:t>
                      </a:r>
                      <a:br>
                        <a:rPr lang="en-US" sz="800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</a:br>
                      <a:endParaRPr lang="en-US" sz="8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endParaRPr lang="en-US" sz="32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endParaRPr lang="en-US" sz="32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6" name="Right Arrow 25"/>
          <p:cNvSpPr/>
          <p:nvPr/>
        </p:nvSpPr>
        <p:spPr>
          <a:xfrm>
            <a:off x="4229245" y="2540347"/>
            <a:ext cx="762000" cy="381000"/>
          </a:xfrm>
          <a:prstGeom prst="rightArrow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4229245" y="3692374"/>
            <a:ext cx="762000" cy="381000"/>
          </a:xfrm>
          <a:prstGeom prst="right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4229245" y="4846175"/>
            <a:ext cx="762000" cy="381000"/>
          </a:xfrm>
          <a:prstGeom prst="rightArrow">
            <a:avLst/>
          </a:prstGeom>
          <a:solidFill>
            <a:srgbClr val="C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6764" t="9582" r="20875" b="8836"/>
          <a:stretch/>
        </p:blipFill>
        <p:spPr>
          <a:xfrm>
            <a:off x="5236590" y="2178702"/>
            <a:ext cx="2544488" cy="34852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E00AE9-7C7D-509B-9051-7EC667E3AC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50" t="27614" r="40256" b="12505"/>
          <a:stretch/>
        </p:blipFill>
        <p:spPr>
          <a:xfrm>
            <a:off x="7909952" y="1388320"/>
            <a:ext cx="4282539" cy="43281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0B6DF9-0C62-3301-4CB7-D1FF1F38E94A}"/>
              </a:ext>
            </a:extLst>
          </p:cNvPr>
          <p:cNvSpPr txBox="1"/>
          <p:nvPr/>
        </p:nvSpPr>
        <p:spPr>
          <a:xfrm>
            <a:off x="9316883" y="5996960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Book Antiqua" panose="02040602050305030304" pitchFamily="18" charset="0"/>
              </a:rPr>
              <a:t>Radeloff, et al., 2019, RSE</a:t>
            </a:r>
          </a:p>
        </p:txBody>
      </p:sp>
    </p:spTree>
    <p:extLst>
      <p:ext uri="{BB962C8B-B14F-4D97-AF65-F5344CB8AC3E}">
        <p14:creationId xmlns:p14="http://schemas.microsoft.com/office/powerpoint/2010/main" val="291453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ook Antiqua" panose="02040602050305030304" pitchFamily="18" charset="0"/>
              </a:rPr>
              <a:t>Introduction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0B6DF9-0C62-3301-4CB7-D1FF1F38E94A}"/>
              </a:ext>
            </a:extLst>
          </p:cNvPr>
          <p:cNvSpPr txBox="1"/>
          <p:nvPr/>
        </p:nvSpPr>
        <p:spPr>
          <a:xfrm>
            <a:off x="9316883" y="5996960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Book Antiqua" panose="02040602050305030304" pitchFamily="18" charset="0"/>
              </a:rPr>
              <a:t>Radeloff, et al., 2019, RSE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5B01B0-61FD-023E-A052-87CB6520C3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33" t="20011" r="14601" b="10352"/>
          <a:stretch/>
        </p:blipFill>
        <p:spPr>
          <a:xfrm>
            <a:off x="302929" y="1688557"/>
            <a:ext cx="7694272" cy="39885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D75362-49BB-D000-B94B-F08D73C291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28" t="34821" r="50445" b="12606"/>
          <a:stretch/>
        </p:blipFill>
        <p:spPr>
          <a:xfrm>
            <a:off x="8291308" y="1688557"/>
            <a:ext cx="3655204" cy="3988580"/>
          </a:xfrm>
          <a:prstGeom prst="rect">
            <a:avLst/>
          </a:prstGeom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04A8B67-7C79-2699-F610-36788D482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895" y="897536"/>
            <a:ext cx="11662786" cy="47094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4000" dirty="0">
                <a:latin typeface="Book Antiqua" panose="02040602050305030304" pitchFamily="18" charset="0"/>
              </a:rPr>
              <a:t>Composite &amp; annual DHIs from MODIS and VIIRS</a:t>
            </a:r>
            <a:endParaRPr lang="en-US" sz="40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159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701" y="0"/>
            <a:ext cx="12179299" cy="7620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Book Antiqua" panose="02040602050305030304" pitchFamily="18" charset="0"/>
              </a:rPr>
              <a:t>Introduction</a:t>
            </a:r>
          </a:p>
        </p:txBody>
      </p:sp>
      <p:pic>
        <p:nvPicPr>
          <p:cNvPr id="4" name="Picture 3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0D3FA227-B6BE-ED50-E736-1224875866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74" y="769160"/>
            <a:ext cx="9858472" cy="57119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F53019-2FD4-0626-EADD-A6FFC888150B}"/>
              </a:ext>
            </a:extLst>
          </p:cNvPr>
          <p:cNvSpPr txBox="1"/>
          <p:nvPr/>
        </p:nvSpPr>
        <p:spPr>
          <a:xfrm>
            <a:off x="5557055" y="5788752"/>
            <a:ext cx="45768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VIIRS 2013-22 EVI DHIs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016CC8-F62B-C0E3-2B84-38ABF7E91F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42" y="5148830"/>
            <a:ext cx="739593" cy="6399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F4624DF-B53B-E5C5-3B2A-C4B72634F7E2}"/>
              </a:ext>
            </a:extLst>
          </p:cNvPr>
          <p:cNvSpPr txBox="1"/>
          <p:nvPr/>
        </p:nvSpPr>
        <p:spPr>
          <a:xfrm>
            <a:off x="1020543" y="4781394"/>
            <a:ext cx="649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Var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F3137D-3D6D-557D-1BAC-28937BFBD10A}"/>
              </a:ext>
            </a:extLst>
          </p:cNvPr>
          <p:cNvSpPr txBox="1"/>
          <p:nvPr/>
        </p:nvSpPr>
        <p:spPr>
          <a:xfrm rot="18163134">
            <a:off x="1475291" y="5733276"/>
            <a:ext cx="713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Cum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67B54C-09FA-A475-3012-634893ABD8A1}"/>
              </a:ext>
            </a:extLst>
          </p:cNvPr>
          <p:cNvSpPr txBox="1"/>
          <p:nvPr/>
        </p:nvSpPr>
        <p:spPr>
          <a:xfrm rot="3344672">
            <a:off x="434055" y="5720892"/>
            <a:ext cx="745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Min</a:t>
            </a:r>
          </a:p>
        </p:txBody>
      </p:sp>
    </p:spTree>
    <p:extLst>
      <p:ext uri="{BB962C8B-B14F-4D97-AF65-F5344CB8AC3E}">
        <p14:creationId xmlns:p14="http://schemas.microsoft.com/office/powerpoint/2010/main" val="3625654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ook Antiqua" panose="02040602050305030304" pitchFamily="18" charset="0"/>
              </a:rPr>
              <a:t>Product status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C446B8-F1C9-0F6E-BDAB-0247B1D6D3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59" t="38004" r="34586" b="20538"/>
          <a:stretch/>
        </p:blipFill>
        <p:spPr>
          <a:xfrm>
            <a:off x="11488" y="1494482"/>
            <a:ext cx="10194417" cy="42331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9C1349-34F1-B85C-8CAE-835021564790}"/>
              </a:ext>
            </a:extLst>
          </p:cNvPr>
          <p:cNvSpPr txBox="1"/>
          <p:nvPr/>
        </p:nvSpPr>
        <p:spPr>
          <a:xfrm>
            <a:off x="10289965" y="2325493"/>
            <a:ext cx="176683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100% Done</a:t>
            </a:r>
          </a:p>
          <a:p>
            <a:pPr algn="r"/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66% Done</a:t>
            </a:r>
          </a:p>
          <a:p>
            <a:pPr algn="r"/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75% Done</a:t>
            </a:r>
          </a:p>
          <a:p>
            <a:pPr algn="r"/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75% Done</a:t>
            </a:r>
          </a:p>
          <a:p>
            <a:pPr algn="r"/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75% Done</a:t>
            </a:r>
          </a:p>
          <a:p>
            <a:pPr algn="r"/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50% Done</a:t>
            </a:r>
          </a:p>
          <a:p>
            <a:pPr algn="r"/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10% Done</a:t>
            </a:r>
          </a:p>
          <a:p>
            <a:pPr algn="r"/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10% Done</a:t>
            </a:r>
          </a:p>
          <a:p>
            <a:pPr algn="r"/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75% Done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1476250-3028-5905-1F73-7D2FC98D0C5E}"/>
              </a:ext>
            </a:extLst>
          </p:cNvPr>
          <p:cNvCxnSpPr>
            <a:cxnSpLocks/>
          </p:cNvCxnSpPr>
          <p:nvPr/>
        </p:nvCxnSpPr>
        <p:spPr>
          <a:xfrm>
            <a:off x="7743572" y="2383902"/>
            <a:ext cx="0" cy="3259573"/>
          </a:xfrm>
          <a:prstGeom prst="line">
            <a:avLst/>
          </a:prstGeom>
          <a:ln w="1270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6410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ook Antiqua" panose="02040602050305030304" pitchFamily="18" charset="0"/>
              </a:rPr>
              <a:t>Product status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86122" y="1254225"/>
            <a:ext cx="11662786" cy="47094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4000" dirty="0">
                <a:latin typeface="Book Antiqua" panose="02040602050305030304" pitchFamily="18" charset="0"/>
              </a:rPr>
              <a:t>Composite &amp; annual DHIs from MODIS and VIIRS</a:t>
            </a:r>
            <a:endParaRPr lang="en-US" sz="4000" dirty="0">
              <a:latin typeface="Book Antiqua" panose="0204060205030503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EC39187-1394-07AA-4187-6E9BAA727C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2204136"/>
              </p:ext>
            </p:extLst>
          </p:nvPr>
        </p:nvGraphicFramePr>
        <p:xfrm>
          <a:off x="286122" y="2040255"/>
          <a:ext cx="6632846" cy="3735705"/>
        </p:xfrm>
        <a:graphic>
          <a:graphicData uri="http://schemas.openxmlformats.org/drawingml/2006/table">
            <a:tbl>
              <a:tblPr/>
              <a:tblGrid>
                <a:gridCol w="1691824">
                  <a:extLst>
                    <a:ext uri="{9D8B030D-6E8A-4147-A177-3AD203B41FA5}">
                      <a16:colId xmlns:a16="http://schemas.microsoft.com/office/drawing/2014/main" val="2425234685"/>
                    </a:ext>
                  </a:extLst>
                </a:gridCol>
                <a:gridCol w="1557374">
                  <a:extLst>
                    <a:ext uri="{9D8B030D-6E8A-4147-A177-3AD203B41FA5}">
                      <a16:colId xmlns:a16="http://schemas.microsoft.com/office/drawing/2014/main" val="1642060473"/>
                    </a:ext>
                  </a:extLst>
                </a:gridCol>
                <a:gridCol w="1691824">
                  <a:extLst>
                    <a:ext uri="{9D8B030D-6E8A-4147-A177-3AD203B41FA5}">
                      <a16:colId xmlns:a16="http://schemas.microsoft.com/office/drawing/2014/main" val="671322074"/>
                    </a:ext>
                  </a:extLst>
                </a:gridCol>
                <a:gridCol w="1691824">
                  <a:extLst>
                    <a:ext uri="{9D8B030D-6E8A-4147-A177-3AD203B41FA5}">
                      <a16:colId xmlns:a16="http://schemas.microsoft.com/office/drawing/2014/main" val="3927983152"/>
                    </a:ext>
                  </a:extLst>
                </a:gridCol>
              </a:tblGrid>
              <a:tr h="279483"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Vegetation index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Resolutions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Time span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907259"/>
                  </a:ext>
                </a:extLst>
              </a:tr>
              <a:tr h="139742">
                <a:tc rowSpan="20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MODIS Collection 6.1 Aqua</a:t>
                      </a:r>
                    </a:p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&amp;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MODIS Collection 6.1 Terra</a:t>
                      </a:r>
                    </a:p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NDVI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250/500/100m, 16-day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2003-2017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847620"/>
                  </a:ext>
                </a:extLst>
              </a:tr>
              <a:tr h="1397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2018-2022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760419"/>
                  </a:ext>
                </a:extLst>
              </a:tr>
              <a:tr h="1397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2013-2022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151890"/>
                  </a:ext>
                </a:extLst>
              </a:tr>
              <a:tr h="1397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2003-2022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088438"/>
                  </a:ext>
                </a:extLst>
              </a:tr>
              <a:tr h="1397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EVI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250/500/100m, 16-day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2003-2017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927656"/>
                  </a:ext>
                </a:extLst>
              </a:tr>
              <a:tr h="1397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2018-2022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37290"/>
                  </a:ext>
                </a:extLst>
              </a:tr>
              <a:tr h="1397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2013-2022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1449192"/>
                  </a:ext>
                </a:extLst>
              </a:tr>
              <a:tr h="1397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2003-2022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4681184"/>
                  </a:ext>
                </a:extLst>
              </a:tr>
              <a:tr h="1397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LAI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500m, 8-day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2003-2017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6816628"/>
                  </a:ext>
                </a:extLst>
              </a:tr>
              <a:tr h="1397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2018-2022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8384054"/>
                  </a:ext>
                </a:extLst>
              </a:tr>
              <a:tr h="1397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2013-2022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987059"/>
                  </a:ext>
                </a:extLst>
              </a:tr>
              <a:tr h="1397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2003-2022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1501452"/>
                  </a:ext>
                </a:extLst>
              </a:tr>
              <a:tr h="1397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fPAR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500m, 8-day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2003-2017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75101"/>
                  </a:ext>
                </a:extLst>
              </a:tr>
              <a:tr h="1397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2018-2022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2127226"/>
                  </a:ext>
                </a:extLst>
              </a:tr>
              <a:tr h="1397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2013-2022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8301075"/>
                  </a:ext>
                </a:extLst>
              </a:tr>
              <a:tr h="1397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2003-2022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7438589"/>
                  </a:ext>
                </a:extLst>
              </a:tr>
              <a:tr h="1397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GPP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500m, 8-day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2003-2017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7808070"/>
                  </a:ext>
                </a:extLst>
              </a:tr>
              <a:tr h="1397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2018-2022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318698"/>
                  </a:ext>
                </a:extLst>
              </a:tr>
              <a:tr h="1397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2013-2022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3019615"/>
                  </a:ext>
                </a:extLst>
              </a:tr>
              <a:tr h="1397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2003-2022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790692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DD60A99-0DED-5485-356A-95F249D3CF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6718469"/>
              </p:ext>
            </p:extLst>
          </p:nvPr>
        </p:nvGraphicFramePr>
        <p:xfrm>
          <a:off x="7097798" y="2040255"/>
          <a:ext cx="4767491" cy="2335897"/>
        </p:xfrm>
        <a:graphic>
          <a:graphicData uri="http://schemas.openxmlformats.org/drawingml/2006/table">
            <a:tbl>
              <a:tblPr/>
              <a:tblGrid>
                <a:gridCol w="589362">
                  <a:extLst>
                    <a:ext uri="{9D8B030D-6E8A-4147-A177-3AD203B41FA5}">
                      <a16:colId xmlns:a16="http://schemas.microsoft.com/office/drawing/2014/main" val="308330947"/>
                    </a:ext>
                  </a:extLst>
                </a:gridCol>
                <a:gridCol w="1038386">
                  <a:extLst>
                    <a:ext uri="{9D8B030D-6E8A-4147-A177-3AD203B41FA5}">
                      <a16:colId xmlns:a16="http://schemas.microsoft.com/office/drawing/2014/main" val="1935298602"/>
                    </a:ext>
                  </a:extLst>
                </a:gridCol>
                <a:gridCol w="1925740">
                  <a:extLst>
                    <a:ext uri="{9D8B030D-6E8A-4147-A177-3AD203B41FA5}">
                      <a16:colId xmlns:a16="http://schemas.microsoft.com/office/drawing/2014/main" val="2484868058"/>
                    </a:ext>
                  </a:extLst>
                </a:gridCol>
                <a:gridCol w="1214003">
                  <a:extLst>
                    <a:ext uri="{9D8B030D-6E8A-4147-A177-3AD203B41FA5}">
                      <a16:colId xmlns:a16="http://schemas.microsoft.com/office/drawing/2014/main" val="2456459876"/>
                    </a:ext>
                  </a:extLst>
                </a:gridCol>
              </a:tblGrid>
              <a:tr h="348192"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Vegetation index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Resolutions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Time span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697598"/>
                  </a:ext>
                </a:extLst>
              </a:tr>
              <a:tr h="232057"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VIIRS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NDVI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500m, 16-day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2018-2022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31451"/>
                  </a:ext>
                </a:extLst>
              </a:tr>
              <a:tr h="1785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2013-2022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9878917"/>
                  </a:ext>
                </a:extLst>
              </a:tr>
              <a:tr h="1785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EVI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500m, 16-day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2018-2022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005457"/>
                  </a:ext>
                </a:extLst>
              </a:tr>
              <a:tr h="1785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2013-2022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992577"/>
                  </a:ext>
                </a:extLst>
              </a:tr>
              <a:tr h="1785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EVI2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500m, 16-day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2018-2022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5646087"/>
                  </a:ext>
                </a:extLst>
              </a:tr>
              <a:tr h="1785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2013-2022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685852"/>
                  </a:ext>
                </a:extLst>
              </a:tr>
              <a:tr h="1785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LAI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500m, 16-day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2018-2022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3594326"/>
                  </a:ext>
                </a:extLst>
              </a:tr>
              <a:tr h="1785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2013-2022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4646008"/>
                  </a:ext>
                </a:extLst>
              </a:tr>
              <a:tr h="1785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fPAR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500m, 16-day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2018-2022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5452644"/>
                  </a:ext>
                </a:extLst>
              </a:tr>
              <a:tr h="1785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2013-2022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46886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6123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ook Antiqua" panose="02040602050305030304" pitchFamily="18" charset="0"/>
              </a:rPr>
              <a:t>Product status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15AC69-62A4-E01C-A9A1-5907F7C535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528" t="12624" r="36827" b="39000"/>
          <a:stretch/>
        </p:blipFill>
        <p:spPr>
          <a:xfrm>
            <a:off x="752918" y="1139745"/>
            <a:ext cx="5159406" cy="47965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581889-0DF8-BC02-D42A-9EB7FA3478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38" t="23756" r="28462" b="14615"/>
          <a:stretch/>
        </p:blipFill>
        <p:spPr>
          <a:xfrm>
            <a:off x="6178761" y="1552100"/>
            <a:ext cx="5159406" cy="37537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8DC326-2A7A-DE87-599F-8A07B17C27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41287" t="25476" r="37363" b="50816"/>
          <a:stretch/>
        </p:blipFill>
        <p:spPr>
          <a:xfrm>
            <a:off x="1841146" y="2434469"/>
            <a:ext cx="3984604" cy="235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46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701" y="0"/>
            <a:ext cx="12179299" cy="7620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Book Antiqua" panose="02040602050305030304" pitchFamily="18" charset="0"/>
              </a:rPr>
              <a:t>MODIS – VIIRS comparison</a:t>
            </a:r>
          </a:p>
        </p:txBody>
      </p:sp>
      <p:pic>
        <p:nvPicPr>
          <p:cNvPr id="2" name="Picture 1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4C196F79-668A-548A-D71D-F292D5BECE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848" y="2207251"/>
            <a:ext cx="5853741" cy="3391649"/>
          </a:xfrm>
          <a:prstGeom prst="rect">
            <a:avLst/>
          </a:prstGeom>
        </p:spPr>
      </p:pic>
      <p:pic>
        <p:nvPicPr>
          <p:cNvPr id="4" name="Picture 3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0D3FA227-B6BE-ED50-E736-1224875866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84" y="2207251"/>
            <a:ext cx="5853741" cy="3391649"/>
          </a:xfrm>
          <a:prstGeom prst="rect">
            <a:avLst/>
          </a:prstGeom>
        </p:spPr>
      </p:pic>
      <p:pic>
        <p:nvPicPr>
          <p:cNvPr id="5" name="Picture 4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8CD899EB-8D96-521B-9D2C-48DA86348C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89" y="2210904"/>
            <a:ext cx="5890189" cy="34127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6E7DFA-6189-CECB-3C70-C42DD123FA15}"/>
              </a:ext>
            </a:extLst>
          </p:cNvPr>
          <p:cNvSpPr txBox="1"/>
          <p:nvPr/>
        </p:nvSpPr>
        <p:spPr>
          <a:xfrm>
            <a:off x="1551164" y="1476937"/>
            <a:ext cx="35525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MODIS C6.1 Aqua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F53019-2FD4-0626-EADD-A6FFC888150B}"/>
              </a:ext>
            </a:extLst>
          </p:cNvPr>
          <p:cNvSpPr txBox="1"/>
          <p:nvPr/>
        </p:nvSpPr>
        <p:spPr>
          <a:xfrm>
            <a:off x="8622791" y="1476936"/>
            <a:ext cx="12458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VIIRS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016CC8-F62B-C0E3-2B84-38ABF7E91F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888" y="5254337"/>
            <a:ext cx="739593" cy="6399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F4624DF-B53B-E5C5-3B2A-C4B72634F7E2}"/>
              </a:ext>
            </a:extLst>
          </p:cNvPr>
          <p:cNvSpPr txBox="1"/>
          <p:nvPr/>
        </p:nvSpPr>
        <p:spPr>
          <a:xfrm>
            <a:off x="5996989" y="4886901"/>
            <a:ext cx="649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Var</a:t>
            </a:r>
          </a:p>
        </p:txBody>
      </p:sp>
      <p:pic>
        <p:nvPicPr>
          <p:cNvPr id="13" name="Picture 12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553CFF27-52D9-6C9A-EB18-70A4924B32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10904"/>
            <a:ext cx="5867400" cy="33995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BF3137D-3D6D-557D-1BAC-28937BFBD10A}"/>
              </a:ext>
            </a:extLst>
          </p:cNvPr>
          <p:cNvSpPr txBox="1"/>
          <p:nvPr/>
        </p:nvSpPr>
        <p:spPr>
          <a:xfrm rot="18163134">
            <a:off x="6451737" y="5838783"/>
            <a:ext cx="713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Cum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67B54C-09FA-A475-3012-634893ABD8A1}"/>
              </a:ext>
            </a:extLst>
          </p:cNvPr>
          <p:cNvSpPr txBox="1"/>
          <p:nvPr/>
        </p:nvSpPr>
        <p:spPr>
          <a:xfrm rot="3344672">
            <a:off x="5410501" y="5826399"/>
            <a:ext cx="745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Min</a:t>
            </a:r>
          </a:p>
        </p:txBody>
      </p:sp>
    </p:spTree>
    <p:extLst>
      <p:ext uri="{BB962C8B-B14F-4D97-AF65-F5344CB8AC3E}">
        <p14:creationId xmlns:p14="http://schemas.microsoft.com/office/powerpoint/2010/main" val="2719940445"/>
      </p:ext>
    </p:extLst>
  </p:cSld>
  <p:clrMapOvr>
    <a:masterClrMapping/>
  </p:clrMapOvr>
</p:sld>
</file>

<file path=ppt/theme/theme1.xml><?xml version="1.0" encoding="utf-8"?>
<a:theme xmlns:a="http://schemas.openxmlformats.org/drawingml/2006/main" name="SILVIS_CONSERVATION_LAYOU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SILVIS_CONSERVATION_LAYOUT</Template>
  <TotalTime>21027</TotalTime>
  <Words>501</Words>
  <Application>Microsoft Office PowerPoint</Application>
  <PresentationFormat>Widescreen</PresentationFormat>
  <Paragraphs>188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Book Antiqua</vt:lpstr>
      <vt:lpstr>Calibri</vt:lpstr>
      <vt:lpstr>Calibri (body)</vt:lpstr>
      <vt:lpstr>SILVIS_CONSERVATION_LAYOUT</vt:lpstr>
      <vt:lpstr>PowerPoint Presentation</vt:lpstr>
      <vt:lpstr>Introduction</vt:lpstr>
      <vt:lpstr>Introduction</vt:lpstr>
      <vt:lpstr>Introduction</vt:lpstr>
      <vt:lpstr>Introduction</vt:lpstr>
      <vt:lpstr>Product status</vt:lpstr>
      <vt:lpstr>Product status</vt:lpstr>
      <vt:lpstr>Product status</vt:lpstr>
      <vt:lpstr>MODIS – VIIRS comparison</vt:lpstr>
      <vt:lpstr>MODIS – VIIRS comparison</vt:lpstr>
      <vt:lpstr>MODIS – VIIRS comparison</vt:lpstr>
      <vt:lpstr>DHIs versus global species richness</vt:lpstr>
      <vt:lpstr>DHIs versus global species richness</vt:lpstr>
      <vt:lpstr>DHIs versus global species richness</vt:lpstr>
      <vt:lpstr>Thank you!!!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Volker Radeloff</cp:lastModifiedBy>
  <cp:revision>552</cp:revision>
  <dcterms:created xsi:type="dcterms:W3CDTF">2015-12-16T20:22:17Z</dcterms:created>
  <dcterms:modified xsi:type="dcterms:W3CDTF">2023-05-03T14:11:53Z</dcterms:modified>
</cp:coreProperties>
</file>