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8" r:id="rId2"/>
  </p:sldMasterIdLst>
  <p:notesMasterIdLst>
    <p:notesMasterId r:id="rId11"/>
  </p:notesMasterIdLst>
  <p:handoutMasterIdLst>
    <p:handoutMasterId r:id="rId12"/>
  </p:handoutMasterIdLst>
  <p:sldIdLst>
    <p:sldId id="266" r:id="rId3"/>
    <p:sldId id="541" r:id="rId4"/>
    <p:sldId id="543" r:id="rId5"/>
    <p:sldId id="464" r:id="rId6"/>
    <p:sldId id="530" r:id="rId7"/>
    <p:sldId id="548" r:id="rId8"/>
    <p:sldId id="444" r:id="rId9"/>
    <p:sldId id="542" r:id="rId10"/>
  </p:sldIdLst>
  <p:sldSz cx="14630400" cy="8229600"/>
  <p:notesSz cx="6858000" cy="9144000"/>
  <p:defaultTextStyle>
    <a:defPPr>
      <a:defRPr lang="en-US"/>
    </a:defPPr>
    <a:lvl1pPr marL="0" algn="l" defTabSz="146273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1365" algn="l" defTabSz="146273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2733" algn="l" defTabSz="146273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4099" algn="l" defTabSz="146273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5465" algn="l" defTabSz="146273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6833" algn="l" defTabSz="146273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8199" algn="l" defTabSz="146273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19565" algn="l" defTabSz="146273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50930" algn="l" defTabSz="146273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073">
          <p15:clr>
            <a:srgbClr val="A4A3A4"/>
          </p15:clr>
        </p15:guide>
        <p15:guide id="2" pos="16129">
          <p15:clr>
            <a:srgbClr val="A4A3A4"/>
          </p15:clr>
        </p15:guide>
        <p15:guide id="3" orient="horz" pos="2592">
          <p15:clr>
            <a:srgbClr val="A4A3A4"/>
          </p15:clr>
        </p15:guide>
        <p15:guide id="4" pos="4608">
          <p15:clr>
            <a:srgbClr val="A4A3A4"/>
          </p15:clr>
        </p15:guide>
        <p15:guide id="5" pos="1613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BCB800"/>
    <a:srgbClr val="D7D200"/>
    <a:srgbClr val="328C39"/>
    <a:srgbClr val="8BE17A"/>
    <a:srgbClr val="99FF99"/>
    <a:srgbClr val="7E7F86"/>
    <a:srgbClr val="2857A1"/>
    <a:srgbClr val="3CB4C8"/>
    <a:srgbClr val="9962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920" autoAdjust="0"/>
    <p:restoredTop sz="93779" autoAdjust="0"/>
  </p:normalViewPr>
  <p:slideViewPr>
    <p:cSldViewPr snapToGrid="0">
      <p:cViewPr varScale="1">
        <p:scale>
          <a:sx n="50" d="100"/>
          <a:sy n="50" d="100"/>
        </p:scale>
        <p:origin x="112" y="40"/>
      </p:cViewPr>
      <p:guideLst>
        <p:guide orient="horz" pos="9073"/>
        <p:guide pos="16129"/>
        <p:guide orient="horz" pos="2592"/>
        <p:guide pos="4608"/>
        <p:guide pos="161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notesViewPr>
    <p:cSldViewPr snapToGrid="0">
      <p:cViewPr varScale="1">
        <p:scale>
          <a:sx n="34" d="100"/>
          <a:sy n="34" d="100"/>
        </p:scale>
        <p:origin x="2220" y="44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E8E76F-D6EF-4D61-A6E8-247E18072227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9AFBD-9EDD-466C-A8E9-5824581AD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15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4BFA0-5F4C-4BD2-B64B-DA2EC9D69234}" type="datetimeFigureOut">
              <a:rPr lang="en-CA" smtClean="0"/>
              <a:t>2023-05-01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3FCF25-D9B3-443D-83B2-420EE164598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36270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8045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90225" algn="l" defTabSz="58045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580451" algn="l" defTabSz="58045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870675" algn="l" defTabSz="58045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160901" algn="l" defTabSz="58045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451123" algn="l" defTabSz="58045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741349" algn="l" defTabSz="58045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031574" algn="l" defTabSz="58045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321798" algn="l" defTabSz="58045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3f1d64be1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63f1d64be1_0_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0;g63f1d64be1_0_8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58257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FCF25-D9B3-443D-83B2-420EE1645983}" type="slidenum">
              <a:rPr lang="en-CA" smtClean="0"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1774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4630400" cy="82296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1"/>
            <a:tileRect/>
          </a:gradFill>
        </p:spPr>
        <p:txBody>
          <a:bodyPr lIns="26120" tIns="13061" rIns="26120" bIns="13061" anchor="ctr" anchorCtr="0"/>
          <a:lstStyle>
            <a:lvl1pPr>
              <a:defRPr lang="en-US" sz="39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822960"/>
            <a:ext cx="13411200" cy="1188720"/>
          </a:xfrm>
        </p:spPr>
        <p:txBody>
          <a:bodyPr/>
          <a:lstStyle>
            <a:lvl1pPr algn="ctr">
              <a:buNone/>
              <a:defRPr sz="3400">
                <a:solidFill>
                  <a:srgbClr val="C00000"/>
                </a:solidFill>
              </a:defRPr>
            </a:lvl1pPr>
            <a:lvl2pPr>
              <a:buNone/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03120"/>
            <a:ext cx="13167360" cy="5303520"/>
          </a:xfrm>
        </p:spPr>
        <p:txBody>
          <a:bodyPr/>
          <a:lstStyle>
            <a:lvl1pPr>
              <a:buSzPct val="60000"/>
              <a:defRPr sz="2900" baseline="0">
                <a:latin typeface="Century Gothic" pitchFamily="34" charset="0"/>
              </a:defRPr>
            </a:lvl1pPr>
            <a:lvl2pPr>
              <a:buClr>
                <a:srgbClr val="005426"/>
              </a:buClr>
              <a:buSzPct val="60000"/>
              <a:defRPr sz="2900" baseline="0">
                <a:solidFill>
                  <a:srgbClr val="005426"/>
                </a:solidFill>
                <a:latin typeface="Century Gothic" pitchFamily="34" charset="0"/>
              </a:defRPr>
            </a:lvl2pPr>
            <a:lvl3pPr>
              <a:buSzPct val="60000"/>
              <a:defRPr sz="2900" baseline="0">
                <a:latin typeface="Century Gothic" pitchFamily="34" charset="0"/>
              </a:defRPr>
            </a:lvl3pPr>
            <a:lvl4pPr>
              <a:defRPr sz="2900">
                <a:solidFill>
                  <a:srgbClr val="C00000"/>
                </a:solidFill>
              </a:defRPr>
            </a:lvl4pPr>
            <a:lvl5pPr>
              <a:defRPr sz="2900">
                <a:solidFill>
                  <a:schemeClr val="tx1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600200"/>
            <a:ext cx="6461760" cy="4526280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600200"/>
            <a:ext cx="6461760" cy="4526280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67A2-6EF0-497D-8E94-8FCA9D3D4DA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2023-05-01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BD2B6-68C9-4060-BB7E-A225F4A577C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455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7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1" y="1842136"/>
            <a:ext cx="6464302" cy="7677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301" indent="0">
              <a:buNone/>
              <a:defRPr sz="3200" b="1"/>
            </a:lvl2pPr>
            <a:lvl3pPr marL="1462601" indent="0">
              <a:buNone/>
              <a:defRPr sz="2900" b="1"/>
            </a:lvl3pPr>
            <a:lvl4pPr marL="2193902" indent="0">
              <a:buNone/>
              <a:defRPr sz="2600" b="1"/>
            </a:lvl4pPr>
            <a:lvl5pPr marL="2925202" indent="0">
              <a:buNone/>
              <a:defRPr sz="2600" b="1"/>
            </a:lvl5pPr>
            <a:lvl6pPr marL="3656503" indent="0">
              <a:buNone/>
              <a:defRPr sz="2600" b="1"/>
            </a:lvl6pPr>
            <a:lvl7pPr marL="4387803" indent="0">
              <a:buNone/>
              <a:defRPr sz="2600" b="1"/>
            </a:lvl7pPr>
            <a:lvl8pPr marL="5119104" indent="0">
              <a:buNone/>
              <a:defRPr sz="2600" b="1"/>
            </a:lvl8pPr>
            <a:lvl9pPr marL="5850403" indent="0">
              <a:buNone/>
              <a:defRPr sz="2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1" y="2609850"/>
            <a:ext cx="6464302" cy="4741546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6" y="1842136"/>
            <a:ext cx="6466840" cy="7677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301" indent="0">
              <a:buNone/>
              <a:defRPr sz="3200" b="1"/>
            </a:lvl2pPr>
            <a:lvl3pPr marL="1462601" indent="0">
              <a:buNone/>
              <a:defRPr sz="2900" b="1"/>
            </a:lvl3pPr>
            <a:lvl4pPr marL="2193902" indent="0">
              <a:buNone/>
              <a:defRPr sz="2600" b="1"/>
            </a:lvl4pPr>
            <a:lvl5pPr marL="2925202" indent="0">
              <a:buNone/>
              <a:defRPr sz="2600" b="1"/>
            </a:lvl5pPr>
            <a:lvl6pPr marL="3656503" indent="0">
              <a:buNone/>
              <a:defRPr sz="2600" b="1"/>
            </a:lvl6pPr>
            <a:lvl7pPr marL="4387803" indent="0">
              <a:buNone/>
              <a:defRPr sz="2600" b="1"/>
            </a:lvl7pPr>
            <a:lvl8pPr marL="5119104" indent="0">
              <a:buNone/>
              <a:defRPr sz="2600" b="1"/>
            </a:lvl8pPr>
            <a:lvl9pPr marL="5850403" indent="0">
              <a:buNone/>
              <a:defRPr sz="2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6" y="2609850"/>
            <a:ext cx="6466840" cy="4741546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67A2-6EF0-497D-8E94-8FCA9D3D4DA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2023-05-01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BD2B6-68C9-4060-BB7E-A225F4A577C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608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67A2-6EF0-497D-8E94-8FCA9D3D4DA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2023-05-01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BD2B6-68C9-4060-BB7E-A225F4A577C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833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67A2-6EF0-497D-8E94-8FCA9D3D4DA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2023-05-01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BD2B6-68C9-4060-BB7E-A225F4A577C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539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5" y="327661"/>
            <a:ext cx="4813301" cy="139446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1" y="327662"/>
            <a:ext cx="8178800" cy="7023736"/>
          </a:xfrm>
        </p:spPr>
        <p:txBody>
          <a:bodyPr/>
          <a:lstStyle>
            <a:lvl1pPr>
              <a:defRPr sz="5100"/>
            </a:lvl1pPr>
            <a:lvl2pPr>
              <a:defRPr sz="45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5" y="1722123"/>
            <a:ext cx="4813301" cy="5629276"/>
          </a:xfrm>
        </p:spPr>
        <p:txBody>
          <a:bodyPr/>
          <a:lstStyle>
            <a:lvl1pPr marL="0" indent="0">
              <a:buNone/>
              <a:defRPr sz="2200"/>
            </a:lvl1pPr>
            <a:lvl2pPr marL="731301" indent="0">
              <a:buNone/>
              <a:defRPr sz="1900"/>
            </a:lvl2pPr>
            <a:lvl3pPr marL="1462601" indent="0">
              <a:buNone/>
              <a:defRPr sz="1600"/>
            </a:lvl3pPr>
            <a:lvl4pPr marL="2193902" indent="0">
              <a:buNone/>
              <a:defRPr sz="1400"/>
            </a:lvl4pPr>
            <a:lvl5pPr marL="2925202" indent="0">
              <a:buNone/>
              <a:defRPr sz="1400"/>
            </a:lvl5pPr>
            <a:lvl6pPr marL="3656503" indent="0">
              <a:buNone/>
              <a:defRPr sz="1400"/>
            </a:lvl6pPr>
            <a:lvl7pPr marL="4387803" indent="0">
              <a:buNone/>
              <a:defRPr sz="1400"/>
            </a:lvl7pPr>
            <a:lvl8pPr marL="5119104" indent="0">
              <a:buNone/>
              <a:defRPr sz="1400"/>
            </a:lvl8pPr>
            <a:lvl9pPr marL="585040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67A2-6EF0-497D-8E94-8FCA9D3D4DA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2023-05-01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BD2B6-68C9-4060-BB7E-A225F4A577C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790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2" y="5760721"/>
            <a:ext cx="8778240" cy="680086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2" y="735330"/>
            <a:ext cx="8778240" cy="4937760"/>
          </a:xfrm>
        </p:spPr>
        <p:txBody>
          <a:bodyPr/>
          <a:lstStyle>
            <a:lvl1pPr marL="0" indent="0">
              <a:buNone/>
              <a:defRPr sz="5100"/>
            </a:lvl1pPr>
            <a:lvl2pPr marL="731301" indent="0">
              <a:buNone/>
              <a:defRPr sz="4500"/>
            </a:lvl2pPr>
            <a:lvl3pPr marL="1462601" indent="0">
              <a:buNone/>
              <a:defRPr sz="3800"/>
            </a:lvl3pPr>
            <a:lvl4pPr marL="2193902" indent="0">
              <a:buNone/>
              <a:defRPr sz="3200"/>
            </a:lvl4pPr>
            <a:lvl5pPr marL="2925202" indent="0">
              <a:buNone/>
              <a:defRPr sz="3200"/>
            </a:lvl5pPr>
            <a:lvl6pPr marL="3656503" indent="0">
              <a:buNone/>
              <a:defRPr sz="3200"/>
            </a:lvl6pPr>
            <a:lvl7pPr marL="4387803" indent="0">
              <a:buNone/>
              <a:defRPr sz="3200"/>
            </a:lvl7pPr>
            <a:lvl8pPr marL="5119104" indent="0">
              <a:buNone/>
              <a:defRPr sz="3200"/>
            </a:lvl8pPr>
            <a:lvl9pPr marL="5850403" indent="0">
              <a:buNone/>
              <a:defRPr sz="32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2" y="6440807"/>
            <a:ext cx="8778240" cy="965834"/>
          </a:xfrm>
        </p:spPr>
        <p:txBody>
          <a:bodyPr/>
          <a:lstStyle>
            <a:lvl1pPr marL="0" indent="0">
              <a:buNone/>
              <a:defRPr sz="2200"/>
            </a:lvl1pPr>
            <a:lvl2pPr marL="731301" indent="0">
              <a:buNone/>
              <a:defRPr sz="1900"/>
            </a:lvl2pPr>
            <a:lvl3pPr marL="1462601" indent="0">
              <a:buNone/>
              <a:defRPr sz="1600"/>
            </a:lvl3pPr>
            <a:lvl4pPr marL="2193902" indent="0">
              <a:buNone/>
              <a:defRPr sz="1400"/>
            </a:lvl4pPr>
            <a:lvl5pPr marL="2925202" indent="0">
              <a:buNone/>
              <a:defRPr sz="1400"/>
            </a:lvl5pPr>
            <a:lvl6pPr marL="3656503" indent="0">
              <a:buNone/>
              <a:defRPr sz="1400"/>
            </a:lvl6pPr>
            <a:lvl7pPr marL="4387803" indent="0">
              <a:buNone/>
              <a:defRPr sz="1400"/>
            </a:lvl7pPr>
            <a:lvl8pPr marL="5119104" indent="0">
              <a:buNone/>
              <a:defRPr sz="1400"/>
            </a:lvl8pPr>
            <a:lvl9pPr marL="585040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67A2-6EF0-497D-8E94-8FCA9D3D4DA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2023-05-01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BD2B6-68C9-4060-BB7E-A225F4A577C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804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67A2-6EF0-497D-8E94-8FCA9D3D4DA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2023-05-01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BD2B6-68C9-4060-BB7E-A225F4A577C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237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274320"/>
            <a:ext cx="3291840" cy="58521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274320"/>
            <a:ext cx="9631680" cy="58521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67A2-6EF0-497D-8E94-8FCA9D3D4DA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2023-05-01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BD2B6-68C9-4060-BB7E-A225F4A577C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701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4630400" cy="64008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1"/>
            <a:tileRect/>
          </a:gradFill>
        </p:spPr>
        <p:txBody>
          <a:bodyPr lIns="26120" tIns="13061" rIns="26120" bIns="13061" anchor="ctr" anchorCtr="0"/>
          <a:lstStyle>
            <a:lvl1pPr>
              <a:defRPr lang="en-US" sz="34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640080"/>
            <a:ext cx="13411200" cy="1737360"/>
          </a:xfrm>
        </p:spPr>
        <p:txBody>
          <a:bodyPr/>
          <a:lstStyle>
            <a:lvl1pPr algn="ctr">
              <a:buNone/>
              <a:defRPr sz="2600">
                <a:solidFill>
                  <a:srgbClr val="C00000"/>
                </a:solidFill>
              </a:defRPr>
            </a:lvl1pPr>
            <a:lvl2pPr>
              <a:buNone/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377440"/>
            <a:ext cx="13167360" cy="5029200"/>
          </a:xfrm>
        </p:spPr>
        <p:txBody>
          <a:bodyPr/>
          <a:lstStyle>
            <a:lvl1pPr>
              <a:buSzPct val="60000"/>
              <a:defRPr sz="2400" baseline="0">
                <a:latin typeface="Century Gothic" pitchFamily="34" charset="0"/>
              </a:defRPr>
            </a:lvl1pPr>
            <a:lvl2pPr>
              <a:buClr>
                <a:srgbClr val="005426"/>
              </a:buClr>
              <a:buSzPct val="60000"/>
              <a:defRPr sz="2400" baseline="0">
                <a:solidFill>
                  <a:schemeClr val="bg2">
                    <a:lumMod val="75000"/>
                  </a:schemeClr>
                </a:solidFill>
                <a:latin typeface="Century Gothic" pitchFamily="34" charset="0"/>
              </a:defRPr>
            </a:lvl2pPr>
            <a:lvl3pPr>
              <a:buSzPct val="60000"/>
              <a:defRPr sz="2400" baseline="0">
                <a:solidFill>
                  <a:srgbClr val="005426"/>
                </a:solidFill>
                <a:latin typeface="Century Gothic" pitchFamily="34" charset="0"/>
              </a:defRPr>
            </a:lvl3pPr>
            <a:lvl4pPr>
              <a:defRPr sz="2900">
                <a:solidFill>
                  <a:srgbClr val="C00000"/>
                </a:solidFill>
              </a:defRPr>
            </a:lvl4pPr>
            <a:lvl5pPr>
              <a:defRPr sz="2900">
                <a:solidFill>
                  <a:schemeClr val="tx1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4630400" cy="822960"/>
          </a:xfrm>
          <a:prstGeom prst="rect">
            <a:avLst/>
          </a:prstGeom>
          <a:gradFill>
            <a:gsLst>
              <a:gs pos="0">
                <a:schemeClr val="bg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1"/>
          </a:gradFill>
        </p:spPr>
        <p:txBody>
          <a:bodyPr lIns="26120" tIns="13061" rIns="26120" bIns="13061" anchor="ctr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03120"/>
            <a:ext cx="13167360" cy="5303520"/>
          </a:xfrm>
        </p:spPr>
        <p:txBody>
          <a:bodyPr/>
          <a:lstStyle>
            <a:lvl1pPr>
              <a:buSzPct val="60000"/>
              <a:defRPr sz="2900"/>
            </a:lvl1pPr>
            <a:lvl2pPr>
              <a:buClr>
                <a:srgbClr val="005426"/>
              </a:buClr>
              <a:buSzPct val="70000"/>
              <a:defRPr sz="2900">
                <a:solidFill>
                  <a:srgbClr val="005426"/>
                </a:solidFill>
              </a:defRPr>
            </a:lvl2pPr>
            <a:lvl3pPr>
              <a:buSzPct val="60000"/>
              <a:defRPr sz="2900"/>
            </a:lvl3pPr>
            <a:lvl4pPr>
              <a:defRPr sz="2900">
                <a:solidFill>
                  <a:srgbClr val="C00000"/>
                </a:solidFill>
              </a:defRPr>
            </a:lvl4pPr>
            <a:lvl5pPr>
              <a:defRPr sz="2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14630400" cy="822960"/>
          </a:xfrm>
          <a:prstGeom prst="rect">
            <a:avLst/>
          </a:prstGeom>
          <a:gradFill>
            <a:gsLst>
              <a:gs pos="0">
                <a:schemeClr val="bg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1"/>
          </a:gradFill>
        </p:spPr>
        <p:txBody>
          <a:bodyPr lIns="26120" tIns="13061" rIns="26120" bIns="13061" anchor="ctr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4645642" cy="8241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3" y="182880"/>
            <a:ext cx="5387341" cy="388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487680" y="1737360"/>
            <a:ext cx="12070080" cy="2194560"/>
          </a:xfrm>
          <a:prstGeom prst="rect">
            <a:avLst/>
          </a:prstGeom>
        </p:spPr>
        <p:txBody>
          <a:bodyPr lIns="26120" tIns="13061" rIns="26120" bIns="13061"/>
          <a:lstStyle>
            <a:lvl1pPr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4206240"/>
            <a:ext cx="10850880" cy="118872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A40000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535680" y="6766560"/>
            <a:ext cx="10850880" cy="822960"/>
          </a:xfrm>
        </p:spPr>
        <p:txBody>
          <a:bodyPr/>
          <a:lstStyle>
            <a:lvl1pPr>
              <a:buNone/>
              <a:defRPr sz="2100">
                <a:solidFill>
                  <a:srgbClr val="A40000"/>
                </a:solidFill>
              </a:defRPr>
            </a:lvl1pPr>
          </a:lstStyle>
          <a:p>
            <a:pPr lvl="0"/>
            <a:r>
              <a:rPr lang="en-US" dirty="0"/>
              <a:t>Affiliations</a:t>
            </a:r>
          </a:p>
        </p:txBody>
      </p:sp>
      <p:pic>
        <p:nvPicPr>
          <p:cNvPr id="8" name="Picture 25" descr="312312main_nasameatball_226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33120" y="4"/>
            <a:ext cx="1097280" cy="82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395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3"/>
            <a:ext cx="12435840" cy="17640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1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2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3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7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19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0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67A2-6EF0-497D-8E94-8FCA9D3D4DA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2023-05-01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BD2B6-68C9-4060-BB7E-A225F4A577C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848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67A2-6EF0-497D-8E94-8FCA9D3D4DA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2023-05-01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BD2B6-68C9-4060-BB7E-A225F4A577C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814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2" y="5288283"/>
            <a:ext cx="12435840" cy="1634491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2" y="3488057"/>
            <a:ext cx="12435840" cy="1800224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1301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6260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19390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2520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5650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8780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11910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5040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67A2-6EF0-497D-8E94-8FCA9D3D4DA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2023-05-01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BD2B6-68C9-4060-BB7E-A225F4A577C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324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13167360" cy="603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6120" tIns="13061" rIns="26120" bIns="13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4034" y="7233860"/>
            <a:ext cx="916370" cy="99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13350240" y="7897204"/>
            <a:ext cx="731520" cy="241821"/>
          </a:xfrm>
          <a:prstGeom prst="rect">
            <a:avLst/>
          </a:prstGeom>
          <a:noFill/>
        </p:spPr>
        <p:txBody>
          <a:bodyPr wrap="square" lIns="26120" tIns="13061" rIns="26120" bIns="13061" rtlCol="0">
            <a:spAutoFit/>
          </a:bodyPr>
          <a:lstStyle/>
          <a:p>
            <a:pPr defTabSz="1097062"/>
            <a:fld id="{7C7E43AF-24BE-496F-8B53-C248C238CD36}" type="slidenum">
              <a:rPr lang="en-US" sz="1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defTabSz="1097062"/>
              <a:t>‹#›</a:t>
            </a:fld>
            <a:endParaRPr lang="en-US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NASALogo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15902" y="7384420"/>
            <a:ext cx="839574" cy="8395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853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97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0000BE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0000BE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0000BE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0000BE"/>
          </a:solidFill>
          <a:latin typeface="Arial" charset="0"/>
        </a:defRPr>
      </a:lvl5pPr>
      <a:lvl6pPr marL="548531" algn="l" rtl="0" fontAlgn="base">
        <a:spcBef>
          <a:spcPct val="0"/>
        </a:spcBef>
        <a:spcAft>
          <a:spcPct val="0"/>
        </a:spcAft>
        <a:defRPr sz="3900" b="1">
          <a:solidFill>
            <a:srgbClr val="0000BE"/>
          </a:solidFill>
          <a:latin typeface="Arial" charset="0"/>
        </a:defRPr>
      </a:lvl6pPr>
      <a:lvl7pPr marL="1097062" algn="l" rtl="0" fontAlgn="base">
        <a:spcBef>
          <a:spcPct val="0"/>
        </a:spcBef>
        <a:spcAft>
          <a:spcPct val="0"/>
        </a:spcAft>
        <a:defRPr sz="3900" b="1">
          <a:solidFill>
            <a:srgbClr val="0000BE"/>
          </a:solidFill>
          <a:latin typeface="Arial" charset="0"/>
        </a:defRPr>
      </a:lvl7pPr>
      <a:lvl8pPr marL="1645591" algn="l" rtl="0" fontAlgn="base">
        <a:spcBef>
          <a:spcPct val="0"/>
        </a:spcBef>
        <a:spcAft>
          <a:spcPct val="0"/>
        </a:spcAft>
        <a:defRPr sz="3900" b="1">
          <a:solidFill>
            <a:srgbClr val="0000BE"/>
          </a:solidFill>
          <a:latin typeface="Arial" charset="0"/>
        </a:defRPr>
      </a:lvl8pPr>
      <a:lvl9pPr marL="2194120" algn="l" rtl="0" fontAlgn="base">
        <a:spcBef>
          <a:spcPct val="0"/>
        </a:spcBef>
        <a:spcAft>
          <a:spcPct val="0"/>
        </a:spcAft>
        <a:defRPr sz="3900" b="1">
          <a:solidFill>
            <a:srgbClr val="0000BE"/>
          </a:solidFill>
          <a:latin typeface="Arial" charset="0"/>
        </a:defRPr>
      </a:lvl9pPr>
    </p:titleStyle>
    <p:bodyStyle>
      <a:lvl1pPr marL="411398" indent="-41139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Wingdings" pitchFamily="2" charset="2"/>
        <a:buChar char="n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891363" indent="-342831" algn="l" rtl="0" eaLnBrk="0" fontAlgn="base" hangingPunct="0">
        <a:spcBef>
          <a:spcPct val="20000"/>
        </a:spcBef>
        <a:spcAft>
          <a:spcPct val="0"/>
        </a:spcAft>
        <a:buClr>
          <a:srgbClr val="008A3E"/>
        </a:buClr>
        <a:buSzPct val="90000"/>
        <a:buFont typeface="Wingdings" pitchFamily="2" charset="2"/>
        <a:buChar char="l"/>
        <a:defRPr sz="2900">
          <a:solidFill>
            <a:srgbClr val="008A3E"/>
          </a:solidFill>
          <a:latin typeface="+mn-lt"/>
        </a:defRPr>
      </a:lvl2pPr>
      <a:lvl3pPr marL="1371326" indent="-274265" algn="l" rtl="0" eaLnBrk="0" fontAlgn="base" hangingPunct="0">
        <a:spcBef>
          <a:spcPct val="20000"/>
        </a:spcBef>
        <a:spcAft>
          <a:spcPct val="0"/>
        </a:spcAft>
        <a:buClr>
          <a:srgbClr val="0000BE"/>
        </a:buClr>
        <a:buFont typeface="Wingdings" pitchFamily="2" charset="2"/>
        <a:buChar char="w"/>
        <a:defRPr sz="2900">
          <a:solidFill>
            <a:srgbClr val="0000BE"/>
          </a:solidFill>
          <a:latin typeface="+mn-lt"/>
        </a:defRPr>
      </a:lvl3pPr>
      <a:lvl4pPr marL="1919857" indent="-274265" algn="l" rtl="0" eaLnBrk="0" fontAlgn="base" hangingPunct="0">
        <a:spcBef>
          <a:spcPct val="20000"/>
        </a:spcBef>
        <a:spcAft>
          <a:spcPct val="0"/>
        </a:spcAft>
        <a:buClr>
          <a:srgbClr val="69235C"/>
        </a:buClr>
        <a:buSzPct val="80000"/>
        <a:buFont typeface="Wingdings" pitchFamily="2" charset="2"/>
        <a:buChar char="¨"/>
        <a:defRPr sz="2900">
          <a:solidFill>
            <a:srgbClr val="C00000"/>
          </a:solidFill>
          <a:latin typeface="+mn-lt"/>
        </a:defRPr>
      </a:lvl4pPr>
      <a:lvl5pPr marL="2468388" indent="-27426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Char char="¡"/>
        <a:defRPr sz="2900">
          <a:solidFill>
            <a:schemeClr val="tx1"/>
          </a:solidFill>
          <a:latin typeface="+mn-lt"/>
        </a:defRPr>
      </a:lvl5pPr>
      <a:lvl6pPr marL="3016918" indent="-274265" algn="l" rtl="0" fontAlgn="base">
        <a:spcBef>
          <a:spcPct val="2000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Char char="¡"/>
        <a:defRPr sz="2900">
          <a:solidFill>
            <a:schemeClr val="bg2"/>
          </a:solidFill>
          <a:latin typeface="+mn-lt"/>
        </a:defRPr>
      </a:lvl6pPr>
      <a:lvl7pPr marL="3565447" indent="-274265" algn="l" rtl="0" fontAlgn="base">
        <a:spcBef>
          <a:spcPct val="2000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Char char="¡"/>
        <a:defRPr sz="2900">
          <a:solidFill>
            <a:schemeClr val="bg2"/>
          </a:solidFill>
          <a:latin typeface="+mn-lt"/>
        </a:defRPr>
      </a:lvl7pPr>
      <a:lvl8pPr marL="4113977" indent="-274265" algn="l" rtl="0" fontAlgn="base">
        <a:spcBef>
          <a:spcPct val="2000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Char char="¡"/>
        <a:defRPr sz="2900">
          <a:solidFill>
            <a:schemeClr val="bg2"/>
          </a:solidFill>
          <a:latin typeface="+mn-lt"/>
        </a:defRPr>
      </a:lvl8pPr>
      <a:lvl9pPr marL="4662508" indent="-274265" algn="l" rtl="0" fontAlgn="base">
        <a:spcBef>
          <a:spcPct val="2000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Char char="¡"/>
        <a:defRPr sz="29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109706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8531" algn="l" defTabSz="109706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062" algn="l" defTabSz="109706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591" algn="l" defTabSz="109706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120" algn="l" defTabSz="109706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42651" algn="l" defTabSz="109706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183" algn="l" defTabSz="109706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39714" algn="l" defTabSz="109706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88242" algn="l" defTabSz="109706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7"/>
            <a:ext cx="13167360" cy="1371600"/>
          </a:xfrm>
          <a:prstGeom prst="rect">
            <a:avLst/>
          </a:prstGeom>
        </p:spPr>
        <p:txBody>
          <a:bodyPr vert="horz" lIns="104514" tIns="52257" rIns="104514" bIns="5225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1"/>
            <a:ext cx="13167360" cy="5431154"/>
          </a:xfrm>
          <a:prstGeom prst="rect">
            <a:avLst/>
          </a:prstGeom>
        </p:spPr>
        <p:txBody>
          <a:bodyPr vert="horz" lIns="104514" tIns="52257" rIns="104514" bIns="5225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4"/>
            <a:ext cx="3413760" cy="438150"/>
          </a:xfrm>
          <a:prstGeom prst="rect">
            <a:avLst/>
          </a:prstGeom>
        </p:spPr>
        <p:txBody>
          <a:bodyPr vert="horz" lIns="104514" tIns="52257" rIns="104514" bIns="52257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62601"/>
            <a:fld id="{BF4067A2-6EF0-497D-8E94-8FCA9D3D4DA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 defTabSz="1462601"/>
              <a:t>2023-05-01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4"/>
            <a:ext cx="4632960" cy="438150"/>
          </a:xfrm>
          <a:prstGeom prst="rect">
            <a:avLst/>
          </a:prstGeom>
        </p:spPr>
        <p:txBody>
          <a:bodyPr vert="horz" lIns="104514" tIns="52257" rIns="104514" bIns="52257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62601"/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4"/>
            <a:ext cx="3413760" cy="438150"/>
          </a:xfrm>
          <a:prstGeom prst="rect">
            <a:avLst/>
          </a:prstGeom>
        </p:spPr>
        <p:txBody>
          <a:bodyPr vert="horz" lIns="104514" tIns="52257" rIns="104514" bIns="52257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62601"/>
            <a:fld id="{D17BD2B6-68C9-4060-BB7E-A225F4A577C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 defTabSz="1462601"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569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1462601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475" indent="-548475" algn="l" defTabSz="1462601" rtl="0" eaLnBrk="1" latinLnBrk="0" hangingPunct="1">
        <a:spcBef>
          <a:spcPct val="20000"/>
        </a:spcBef>
        <a:buFont typeface="Arial" panose="020B0604020202020204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8363" indent="-457063" algn="l" defTabSz="1462601" rtl="0" eaLnBrk="1" latinLnBrk="0" hangingPunct="1">
        <a:spcBef>
          <a:spcPct val="20000"/>
        </a:spcBef>
        <a:buFont typeface="Arial" panose="020B0604020202020204" pitchFamily="34" charset="0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251" indent="-365649" algn="l" defTabSz="1462601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59551" indent="-365649" algn="l" defTabSz="1462601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90852" indent="-365649" algn="l" defTabSz="1462601" rtl="0" eaLnBrk="1" latinLnBrk="0" hangingPunct="1">
        <a:spcBef>
          <a:spcPct val="20000"/>
        </a:spcBef>
        <a:buFont typeface="Arial" panose="020B0604020202020204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22153" indent="-365649" algn="l" defTabSz="1462601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3453" indent="-365649" algn="l" defTabSz="1462601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4754" indent="-365649" algn="l" defTabSz="1462601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6054" indent="-365649" algn="l" defTabSz="1462601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260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01" algn="l" defTabSz="146260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2601" algn="l" defTabSz="146260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3902" algn="l" defTabSz="146260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5202" algn="l" defTabSz="146260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6503" algn="l" defTabSz="146260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7803" algn="l" defTabSz="146260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19104" algn="l" defTabSz="146260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50403" algn="l" defTabSz="146260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solidFill>
                  <a:srgbClr val="C00000"/>
                </a:solidFill>
              </a:rPr>
              <a:t>Status </a:t>
            </a:r>
            <a:r>
              <a:rPr lang="en-US" sz="6600" dirty="0" smtClean="0">
                <a:solidFill>
                  <a:srgbClr val="C00000"/>
                </a:solidFill>
              </a:rPr>
              <a:t>of </a:t>
            </a:r>
            <a:r>
              <a:rPr lang="en-US" sz="6600" dirty="0">
                <a:solidFill>
                  <a:srgbClr val="C00000"/>
                </a:solidFill>
              </a:rPr>
              <a:t>Terra Mission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900" dirty="0" smtClean="0">
                <a:solidFill>
                  <a:schemeClr val="tx1"/>
                </a:solidFill>
              </a:rPr>
              <a:t>Kurt </a:t>
            </a:r>
            <a:r>
              <a:rPr lang="en-US" sz="3900" dirty="0">
                <a:solidFill>
                  <a:schemeClr val="tx1"/>
                </a:solidFill>
              </a:rPr>
              <a:t>Thome, Si-Chee Tsay, </a:t>
            </a:r>
            <a:r>
              <a:rPr lang="en-US" sz="3900" dirty="0" smtClean="0">
                <a:solidFill>
                  <a:schemeClr val="tx1"/>
                </a:solidFill>
              </a:rPr>
              <a:t>Robert Wolfe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 bwMode="auto">
          <a:xfrm>
            <a:off x="1899138" y="5669280"/>
            <a:ext cx="11390142" cy="1597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6120" tIns="13061" rIns="26120" bIns="13061" numCol="1" anchor="t" anchorCtr="0" compatLnSpc="1">
            <a:prstTxWarp prst="textNoShape">
              <a:avLst/>
            </a:prstTxWarp>
            <a:normAutofit/>
          </a:bodyPr>
          <a:lstStyle>
            <a:lvl1pPr marL="411438" indent="-411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defRPr sz="2100">
                <a:solidFill>
                  <a:srgbClr val="A40000"/>
                </a:solidFill>
                <a:latin typeface="+mn-lt"/>
                <a:ea typeface="+mn-ea"/>
                <a:cs typeface="+mn-cs"/>
              </a:defRPr>
            </a:lvl1pPr>
            <a:lvl2pPr marL="891451" indent="-34286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A3E"/>
              </a:buClr>
              <a:buSzPct val="90000"/>
              <a:buFont typeface="Wingdings" pitchFamily="2" charset="2"/>
              <a:buChar char="l"/>
              <a:defRPr sz="2900">
                <a:solidFill>
                  <a:srgbClr val="008A3E"/>
                </a:solidFill>
                <a:latin typeface="+mn-lt"/>
              </a:defRPr>
            </a:lvl2pPr>
            <a:lvl3pPr marL="1371463" indent="-27429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BE"/>
              </a:buClr>
              <a:buFont typeface="Wingdings" pitchFamily="2" charset="2"/>
              <a:buChar char="w"/>
              <a:defRPr sz="2900">
                <a:solidFill>
                  <a:srgbClr val="0000BE"/>
                </a:solidFill>
                <a:latin typeface="+mn-lt"/>
              </a:defRPr>
            </a:lvl3pPr>
            <a:lvl4pPr marL="1920048" indent="-27429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235C"/>
              </a:buClr>
              <a:buSzPct val="80000"/>
              <a:buFont typeface="Wingdings" pitchFamily="2" charset="2"/>
              <a:buChar char="¨"/>
              <a:defRPr sz="2900">
                <a:solidFill>
                  <a:srgbClr val="C00000"/>
                </a:solidFill>
                <a:latin typeface="+mn-lt"/>
              </a:defRPr>
            </a:lvl4pPr>
            <a:lvl5pPr marL="2468634" indent="-27429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+mn-lt"/>
              </a:defRPr>
            </a:lvl5pPr>
            <a:lvl6pPr marL="3017218" indent="-274292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¡"/>
              <a:defRPr sz="2900">
                <a:solidFill>
                  <a:schemeClr val="bg2"/>
                </a:solidFill>
                <a:latin typeface="+mn-lt"/>
              </a:defRPr>
            </a:lvl6pPr>
            <a:lvl7pPr marL="3565803" indent="-274292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¡"/>
              <a:defRPr sz="2900">
                <a:solidFill>
                  <a:schemeClr val="bg2"/>
                </a:solidFill>
                <a:latin typeface="+mn-lt"/>
              </a:defRPr>
            </a:lvl7pPr>
            <a:lvl8pPr marL="4114389" indent="-274292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¡"/>
              <a:defRPr sz="2900">
                <a:solidFill>
                  <a:schemeClr val="bg2"/>
                </a:solidFill>
                <a:latin typeface="+mn-lt"/>
              </a:defRPr>
            </a:lvl8pPr>
            <a:lvl9pPr marL="4662974" indent="-274292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¡"/>
              <a:defRPr sz="2900">
                <a:solidFill>
                  <a:schemeClr val="bg2"/>
                </a:solidFill>
                <a:latin typeface="+mn-lt"/>
              </a:defRPr>
            </a:lvl9pPr>
          </a:lstStyle>
          <a:p>
            <a:pPr defTabSz="914309"/>
            <a:r>
              <a:rPr lang="en-US" sz="2400" kern="0" dirty="0"/>
              <a:t>MODIS/VIIRS Science Team Meeting</a:t>
            </a:r>
          </a:p>
          <a:p>
            <a:pPr defTabSz="914309"/>
            <a:r>
              <a:rPr lang="en-US" sz="2400" kern="0" dirty="0" smtClean="0"/>
              <a:t>May, 2023</a:t>
            </a:r>
            <a:endParaRPr lang="en-US" sz="2400" kern="0" dirty="0"/>
          </a:p>
          <a:p>
            <a:pPr defTabSz="914309"/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1175843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5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4630399" cy="8258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02;p15"/>
          <p:cNvPicPr preferRelativeResize="0"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2596" y="2587516"/>
            <a:ext cx="822960" cy="9297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054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lumMod val="80000"/>
              </a:schemeClr>
            </a:gs>
            <a:gs pos="50000">
              <a:schemeClr val="accent1">
                <a:tint val="44500"/>
                <a:satMod val="160000"/>
                <a:lumMod val="80000"/>
              </a:schemeClr>
            </a:gs>
            <a:gs pos="100000">
              <a:schemeClr val="accent1">
                <a:tint val="23500"/>
                <a:satMod val="160000"/>
                <a:lumMod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869" y="18288"/>
            <a:ext cx="14339309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64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Terra is a healthy 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708660"/>
            <a:ext cx="13411200" cy="673100"/>
          </a:xfrm>
        </p:spPr>
        <p:txBody>
          <a:bodyPr/>
          <a:lstStyle/>
          <a:p>
            <a:r>
              <a:rPr lang="en-US" dirty="0"/>
              <a:t>No </a:t>
            </a:r>
            <a:r>
              <a:rPr lang="en-US" sz="3200" dirty="0"/>
              <a:t>known</a:t>
            </a:r>
            <a:r>
              <a:rPr lang="en-US" dirty="0"/>
              <a:t> life-limiting hardware on Terra at this time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6700" y="1305560"/>
            <a:ext cx="14058900" cy="3251023"/>
          </a:xfrm>
        </p:spPr>
        <p:txBody>
          <a:bodyPr>
            <a:normAutofit/>
          </a:bodyPr>
          <a:lstStyle/>
          <a:p>
            <a:r>
              <a:rPr lang="en-US" b="1" dirty="0" smtClean="0"/>
              <a:t>Last </a:t>
            </a:r>
            <a:r>
              <a:rPr lang="en-US" b="1" dirty="0"/>
              <a:t>inclination burns </a:t>
            </a:r>
            <a:r>
              <a:rPr lang="en-US" dirty="0" smtClean="0"/>
              <a:t>took place in </a:t>
            </a:r>
            <a:r>
              <a:rPr lang="en-US" b="1" dirty="0" smtClean="0"/>
              <a:t>March 2020</a:t>
            </a:r>
            <a:r>
              <a:rPr lang="en-US" dirty="0" smtClean="0"/>
              <a:t> and c</a:t>
            </a:r>
            <a:r>
              <a:rPr lang="en-US" dirty="0" smtClean="0"/>
              <a:t>r</a:t>
            </a:r>
            <a:r>
              <a:rPr lang="en-US" dirty="0" smtClean="0"/>
              <a:t>ossing </a:t>
            </a:r>
            <a:r>
              <a:rPr lang="en-US" dirty="0"/>
              <a:t>time </a:t>
            </a:r>
            <a:r>
              <a:rPr lang="en-US" dirty="0" smtClean="0"/>
              <a:t>changing to earlier times reaching 10:15 am in Sept. 2022</a:t>
            </a:r>
            <a:endParaRPr lang="en-US" dirty="0"/>
          </a:p>
          <a:p>
            <a:r>
              <a:rPr lang="en-US" dirty="0" smtClean="0"/>
              <a:t>Terra </a:t>
            </a:r>
            <a:r>
              <a:rPr lang="en-US" b="1" dirty="0" smtClean="0"/>
              <a:t>exited </a:t>
            </a:r>
            <a:r>
              <a:rPr lang="en-US" b="1" dirty="0"/>
              <a:t>705-km </a:t>
            </a:r>
            <a:r>
              <a:rPr lang="en-US" b="1" dirty="0" smtClean="0"/>
              <a:t>constellation </a:t>
            </a:r>
            <a:r>
              <a:rPr lang="en-US" dirty="0" smtClean="0"/>
              <a:t>in </a:t>
            </a:r>
            <a:r>
              <a:rPr lang="en-US" b="1" dirty="0" smtClean="0"/>
              <a:t>Oct. 2022</a:t>
            </a:r>
            <a:endParaRPr lang="en-US" b="1" dirty="0"/>
          </a:p>
          <a:p>
            <a:r>
              <a:rPr lang="en-US" dirty="0" smtClean="0"/>
              <a:t>Terra </a:t>
            </a:r>
            <a:r>
              <a:rPr lang="en-US" dirty="0"/>
              <a:t>continues to drift in crossing time with altitude slowly decaying </a:t>
            </a:r>
            <a:r>
              <a:rPr lang="en-US" dirty="0" smtClean="0"/>
              <a:t>and </a:t>
            </a:r>
            <a:r>
              <a:rPr lang="en-US" b="1" dirty="0" smtClean="0"/>
              <a:t>end of science in Feb. 2027</a:t>
            </a:r>
            <a:endParaRPr lang="en-US" b="1" dirty="0"/>
          </a:p>
          <a:p>
            <a:r>
              <a:rPr lang="en-US" dirty="0" smtClean="0"/>
              <a:t>Perigee lowering and spacecraft </a:t>
            </a:r>
            <a:r>
              <a:rPr lang="en-US" b="1" dirty="0" smtClean="0"/>
              <a:t>passivation in Sept. 2027 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74" y="4267200"/>
            <a:ext cx="13438096" cy="396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521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2023 </a:t>
            </a:r>
            <a:r>
              <a:rPr lang="en-US" dirty="0"/>
              <a:t>Senior </a:t>
            </a:r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half" idx="1"/>
          </p:nvPr>
        </p:nvSpPr>
        <p:spPr>
          <a:xfrm>
            <a:off x="175260" y="822960"/>
            <a:ext cx="7762240" cy="1188720"/>
          </a:xfrm>
        </p:spPr>
        <p:txBody>
          <a:bodyPr/>
          <a:lstStyle/>
          <a:p>
            <a:r>
              <a:rPr lang="en-US" dirty="0" smtClean="0"/>
              <a:t>Senior Review requested a proposal with Terra operations through 2026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" y="2103120"/>
            <a:ext cx="7965440" cy="5821680"/>
          </a:xfrm>
        </p:spPr>
        <p:txBody>
          <a:bodyPr>
            <a:normAutofit/>
          </a:bodyPr>
          <a:lstStyle/>
          <a:p>
            <a:r>
              <a:rPr lang="en-US" dirty="0" smtClean="0"/>
              <a:t>Extended budget is 50% of what has been used in the past to operate mission</a:t>
            </a:r>
            <a:endParaRPr lang="en-US" dirty="0"/>
          </a:p>
          <a:p>
            <a:pPr lvl="1"/>
            <a:r>
              <a:rPr lang="en-US" dirty="0"/>
              <a:t>Budgets </a:t>
            </a:r>
            <a:r>
              <a:rPr lang="en-US" dirty="0" smtClean="0"/>
              <a:t>assume Terra science collection ends in February 2027</a:t>
            </a:r>
          </a:p>
          <a:p>
            <a:pPr lvl="1"/>
            <a:r>
              <a:rPr lang="en-US" dirty="0" smtClean="0"/>
              <a:t>Operations budget leads to lights out periods overnight</a:t>
            </a:r>
          </a:p>
          <a:p>
            <a:pPr lvl="1"/>
            <a:r>
              <a:rPr lang="en-US" dirty="0" smtClean="0"/>
              <a:t>Science budget leads to reduced response to sensor changes</a:t>
            </a:r>
            <a:endParaRPr lang="en-US" dirty="0"/>
          </a:p>
          <a:p>
            <a:r>
              <a:rPr lang="en-US" dirty="0" smtClean="0"/>
              <a:t>Algorithm </a:t>
            </a:r>
            <a:r>
              <a:rPr lang="en-US" dirty="0" smtClean="0"/>
              <a:t>ma</a:t>
            </a:r>
            <a:r>
              <a:rPr lang="en-US" dirty="0" smtClean="0"/>
              <a:t>intenance </a:t>
            </a:r>
            <a:r>
              <a:rPr lang="en-US" dirty="0"/>
              <a:t>support </a:t>
            </a:r>
            <a:r>
              <a:rPr lang="en-US" dirty="0" smtClean="0"/>
              <a:t>is again integrated </a:t>
            </a:r>
            <a:r>
              <a:rPr lang="en-US" dirty="0"/>
              <a:t>into the project </a:t>
            </a:r>
            <a:r>
              <a:rPr lang="en-US" dirty="0" smtClean="0"/>
              <a:t>proposals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200" y="82319"/>
            <a:ext cx="6299200" cy="815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464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Terra Operations and crossing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6290931"/>
            <a:ext cx="13053060" cy="1928090"/>
          </a:xfrm>
        </p:spPr>
        <p:txBody>
          <a:bodyPr>
            <a:normAutofit fontScale="85000" lnSpcReduction="20000"/>
          </a:bodyPr>
          <a:lstStyle/>
          <a:p>
            <a:pPr lvl="0">
              <a:buClr>
                <a:srgbClr val="000000"/>
              </a:buClr>
              <a:defRPr/>
            </a:pPr>
            <a:r>
              <a:rPr lang="en-US" dirty="0">
                <a:solidFill>
                  <a:srgbClr val="000000"/>
                </a:solidFill>
                <a:latin typeface="Century Gothic" pitchFamily="34" charset="0"/>
              </a:rPr>
              <a:t>Risk mitigation maneuvers for orbital debris avoidance continue until passivation</a:t>
            </a:r>
          </a:p>
          <a:p>
            <a:pPr>
              <a:buClr>
                <a:srgbClr val="000000"/>
              </a:buClr>
            </a:pPr>
            <a:r>
              <a:rPr lang="en-US" dirty="0">
                <a:solidFill>
                  <a:srgbClr val="000000"/>
                </a:solidFill>
              </a:rPr>
              <a:t>Inclination adjust maneuvers ended in Spring 2020 (crossing time not maintained)</a:t>
            </a:r>
          </a:p>
          <a:p>
            <a:pPr lvl="0">
              <a:buClr>
                <a:srgbClr val="000000"/>
              </a:buClr>
              <a:defRPr/>
            </a:pPr>
            <a:r>
              <a:rPr lang="en-US" dirty="0">
                <a:solidFill>
                  <a:srgbClr val="000000"/>
                </a:solidFill>
                <a:latin typeface="Century Gothic" pitchFamily="34" charset="0"/>
              </a:rPr>
              <a:t>Drag makeup maneuvers no longer occur to maintain Terra’s altitude</a:t>
            </a:r>
            <a:endParaRPr lang="en-US" dirty="0">
              <a:latin typeface="Century Gothic" pitchFamily="34" charset="0"/>
            </a:endParaRPr>
          </a:p>
          <a:p>
            <a:pPr lvl="0">
              <a:buClr>
                <a:srgbClr val="000000"/>
              </a:buClr>
              <a:defRPr/>
            </a:pPr>
            <a:r>
              <a:rPr lang="en-US" dirty="0">
                <a:latin typeface="Century Gothic" pitchFamily="34" charset="0"/>
              </a:rPr>
              <a:t>WRS-2 (worldwide reference system) and 16-day repeat ground track not </a:t>
            </a:r>
            <a:r>
              <a:rPr lang="en-US" dirty="0" smtClean="0">
                <a:latin typeface="Century Gothic" pitchFamily="34" charset="0"/>
              </a:rPr>
              <a:t>maintained</a:t>
            </a:r>
            <a:endParaRPr lang="en-US" dirty="0">
              <a:latin typeface="Century Gothic" pitchFamily="34" charset="0"/>
            </a:endParaRPr>
          </a:p>
        </p:txBody>
      </p:sp>
      <p:pic>
        <p:nvPicPr>
          <p:cNvPr id="130" name="Content Placeholder 7">
            <a:extLst>
              <a:ext uri="{FF2B5EF4-FFF2-40B4-BE49-F238E27FC236}">
                <a16:creationId xmlns:a16="http://schemas.microsoft.com/office/drawing/2014/main" id="{64355828-E727-C044-A86D-CD0DC97889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" t="5554" r="2790" b="5387"/>
          <a:stretch/>
        </p:blipFill>
        <p:spPr>
          <a:xfrm>
            <a:off x="653564" y="695132"/>
            <a:ext cx="9918220" cy="5381004"/>
          </a:xfrm>
          <a:prstGeom prst="rect">
            <a:avLst/>
          </a:prstGeom>
        </p:spPr>
      </p:pic>
      <p:sp>
        <p:nvSpPr>
          <p:cNvPr id="131" name="TextBox 130"/>
          <p:cNvSpPr txBox="1"/>
          <p:nvPr/>
        </p:nvSpPr>
        <p:spPr>
          <a:xfrm>
            <a:off x="1898874" y="1956111"/>
            <a:ext cx="2547606" cy="1938992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1270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10972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Oct 2022, Terra orbit lowered from 705 km Earth Science Constellation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32" name="TextBox 8"/>
          <p:cNvSpPr txBox="1"/>
          <p:nvPr/>
        </p:nvSpPr>
        <p:spPr>
          <a:xfrm>
            <a:off x="10388674" y="1213809"/>
            <a:ext cx="3322448" cy="1200329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12700">
            <a:solidFill>
              <a:sysClr val="windowText" lastClr="000000"/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682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Terra conducts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Instrument Shutdown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Spacecraft Passivation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6E4DEA4E-AD7C-4B90-8EA5-AFC35B6A99BC}"/>
              </a:ext>
            </a:extLst>
          </p:cNvPr>
          <p:cNvCxnSpPr>
            <a:cxnSpLocks/>
          </p:cNvCxnSpPr>
          <p:nvPr/>
        </p:nvCxnSpPr>
        <p:spPr>
          <a:xfrm>
            <a:off x="5801802" y="991498"/>
            <a:ext cx="3777026" cy="16174"/>
          </a:xfrm>
          <a:prstGeom prst="straightConnector1">
            <a:avLst/>
          </a:prstGeom>
          <a:noFill/>
          <a:ln w="571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CCB6E518-0C98-48E1-B3F6-AEB2CE612289}"/>
              </a:ext>
            </a:extLst>
          </p:cNvPr>
          <p:cNvCxnSpPr>
            <a:cxnSpLocks/>
          </p:cNvCxnSpPr>
          <p:nvPr/>
        </p:nvCxnSpPr>
        <p:spPr>
          <a:xfrm>
            <a:off x="12624816" y="1037754"/>
            <a:ext cx="1040513" cy="0"/>
          </a:xfrm>
          <a:prstGeom prst="straightConnector1">
            <a:avLst/>
          </a:prstGeom>
          <a:noFill/>
          <a:ln w="57150" cap="flat" cmpd="sng" algn="ctr">
            <a:solidFill>
              <a:srgbClr val="7030A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36" name="Straight Connector 135"/>
          <p:cNvCxnSpPr>
            <a:cxnSpLocks/>
          </p:cNvCxnSpPr>
          <p:nvPr/>
        </p:nvCxnSpPr>
        <p:spPr>
          <a:xfrm flipV="1">
            <a:off x="10365324" y="726090"/>
            <a:ext cx="0" cy="5038375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ysDot"/>
            <a:miter lim="800000"/>
          </a:ln>
          <a:effectLst/>
        </p:spPr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35398F3A-630F-A94A-BD40-383808E070D8}"/>
              </a:ext>
            </a:extLst>
          </p:cNvPr>
          <p:cNvSpPr txBox="1"/>
          <p:nvPr/>
        </p:nvSpPr>
        <p:spPr>
          <a:xfrm>
            <a:off x="6765850" y="1844665"/>
            <a:ext cx="1742479" cy="1077218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1270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10972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Feb-Mar 2026, Terra reaches 9 am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MLT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21736CDA-87C5-214F-836C-08B3DA3C8EB4}"/>
              </a:ext>
            </a:extLst>
          </p:cNvPr>
          <p:cNvCxnSpPr>
            <a:cxnSpLocks/>
          </p:cNvCxnSpPr>
          <p:nvPr/>
        </p:nvCxnSpPr>
        <p:spPr>
          <a:xfrm flipV="1">
            <a:off x="13748913" y="726090"/>
            <a:ext cx="0" cy="5038375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ysDot"/>
            <a:miter lim="800000"/>
          </a:ln>
          <a:effectLst/>
        </p:spPr>
      </p:cxnSp>
      <p:cxnSp>
        <p:nvCxnSpPr>
          <p:cNvPr id="139" name="Elbow Connector 138">
            <a:extLst>
              <a:ext uri="{FF2B5EF4-FFF2-40B4-BE49-F238E27FC236}">
                <a16:creationId xmlns:a16="http://schemas.microsoft.com/office/drawing/2014/main" id="{9C26213F-1859-3242-8A40-0AC36E45B7BA}"/>
              </a:ext>
            </a:extLst>
          </p:cNvPr>
          <p:cNvCxnSpPr>
            <a:cxnSpLocks/>
            <a:endCxn id="146" idx="0"/>
          </p:cNvCxnSpPr>
          <p:nvPr/>
        </p:nvCxnSpPr>
        <p:spPr>
          <a:xfrm rot="16200000" flipH="1">
            <a:off x="273969" y="3834681"/>
            <a:ext cx="3254266" cy="1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0D8393B1-EB9E-8743-BD6C-CB071E9F35C9}"/>
              </a:ext>
            </a:extLst>
          </p:cNvPr>
          <p:cNvCxnSpPr>
            <a:cxnSpLocks/>
          </p:cNvCxnSpPr>
          <p:nvPr/>
        </p:nvCxnSpPr>
        <p:spPr>
          <a:xfrm>
            <a:off x="1584080" y="5710752"/>
            <a:ext cx="1136472" cy="0"/>
          </a:xfrm>
          <a:prstGeom prst="line">
            <a:avLst/>
          </a:prstGeom>
          <a:noFill/>
          <a:ln w="38100" cap="flat" cmpd="sng" algn="ctr">
            <a:solidFill>
              <a:srgbClr val="4472C4"/>
            </a:solidFill>
            <a:prstDash val="sysDash"/>
            <a:miter lim="800000"/>
          </a:ln>
          <a:effectLst/>
        </p:spPr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D715288E-F223-F84F-8520-DACFDF0C3EFB}"/>
              </a:ext>
            </a:extLst>
          </p:cNvPr>
          <p:cNvCxnSpPr>
            <a:cxnSpLocks/>
          </p:cNvCxnSpPr>
          <p:nvPr/>
        </p:nvCxnSpPr>
        <p:spPr>
          <a:xfrm>
            <a:off x="8505096" y="2120297"/>
            <a:ext cx="0" cy="350975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D121DE6F-3593-A64E-A42F-0D543F36C95D}"/>
              </a:ext>
            </a:extLst>
          </p:cNvPr>
          <p:cNvCxnSpPr>
            <a:cxnSpLocks/>
          </p:cNvCxnSpPr>
          <p:nvPr/>
        </p:nvCxnSpPr>
        <p:spPr>
          <a:xfrm>
            <a:off x="7925335" y="4319211"/>
            <a:ext cx="572369" cy="231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59520ADF-A34B-7647-B2C5-89B6F6FDE89D}"/>
              </a:ext>
            </a:extLst>
          </p:cNvPr>
          <p:cNvCxnSpPr>
            <a:cxnSpLocks/>
          </p:cNvCxnSpPr>
          <p:nvPr/>
        </p:nvCxnSpPr>
        <p:spPr>
          <a:xfrm flipV="1">
            <a:off x="8428295" y="5715068"/>
            <a:ext cx="173250" cy="1940"/>
          </a:xfrm>
          <a:prstGeom prst="line">
            <a:avLst/>
          </a:prstGeom>
          <a:noFill/>
          <a:ln w="38100" cap="flat" cmpd="sng" algn="ctr">
            <a:solidFill>
              <a:srgbClr val="4472C4"/>
            </a:solidFill>
            <a:prstDash val="sysDash"/>
            <a:miter lim="800000"/>
          </a:ln>
          <a:effectLst/>
        </p:spPr>
      </p:cxnSp>
      <p:sp>
        <p:nvSpPr>
          <p:cNvPr id="144" name="TextBox 143">
            <a:extLst>
              <a:ext uri="{FF2B5EF4-FFF2-40B4-BE49-F238E27FC236}">
                <a16:creationId xmlns:a16="http://schemas.microsoft.com/office/drawing/2014/main" id="{5F170D21-607A-0245-9DF7-CF1601087A67}"/>
              </a:ext>
            </a:extLst>
          </p:cNvPr>
          <p:cNvSpPr txBox="1"/>
          <p:nvPr/>
        </p:nvSpPr>
        <p:spPr>
          <a:xfrm>
            <a:off x="7308150" y="4119096"/>
            <a:ext cx="1055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7280"/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9:00</a:t>
            </a:r>
          </a:p>
        </p:txBody>
      </p: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643CD619-4610-5D4A-B164-D7D59EC10B3A}"/>
              </a:ext>
            </a:extLst>
          </p:cNvPr>
          <p:cNvCxnSpPr>
            <a:cxnSpLocks/>
          </p:cNvCxnSpPr>
          <p:nvPr/>
        </p:nvCxnSpPr>
        <p:spPr>
          <a:xfrm>
            <a:off x="2306214" y="5609546"/>
            <a:ext cx="414338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46" name="TextBox 145">
            <a:extLst>
              <a:ext uri="{FF2B5EF4-FFF2-40B4-BE49-F238E27FC236}">
                <a16:creationId xmlns:a16="http://schemas.microsoft.com/office/drawing/2014/main" id="{569C2DA7-26F7-BB4A-AFC5-32EA29AA03AE}"/>
              </a:ext>
            </a:extLst>
          </p:cNvPr>
          <p:cNvSpPr txBox="1"/>
          <p:nvPr/>
        </p:nvSpPr>
        <p:spPr>
          <a:xfrm>
            <a:off x="1495992" y="5461815"/>
            <a:ext cx="7632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7280"/>
            <a:r>
              <a:rPr lang="en-US" sz="1200" b="1" dirty="0">
                <a:solidFill>
                  <a:prstClr val="black"/>
                </a:solidFill>
                <a:latin typeface="Calibri" panose="020F0502020204030204"/>
              </a:rPr>
              <a:t>MLT drift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08CDD64D-73F4-4642-A6D6-C8AFFC617665}"/>
              </a:ext>
            </a:extLst>
          </p:cNvPr>
          <p:cNvSpPr/>
          <p:nvPr/>
        </p:nvSpPr>
        <p:spPr>
          <a:xfrm>
            <a:off x="2547373" y="749219"/>
            <a:ext cx="332110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97280"/>
            <a:r>
              <a:rPr lang="en-US" sz="2160" b="1" dirty="0">
                <a:solidFill>
                  <a:prstClr val="black"/>
                </a:solidFill>
                <a:latin typeface="Calibri" panose="020F0502020204030204"/>
              </a:rPr>
              <a:t>Phase </a:t>
            </a:r>
            <a:r>
              <a:rPr lang="en-US" sz="2160" b="1" dirty="0" smtClean="0">
                <a:solidFill>
                  <a:prstClr val="black"/>
                </a:solidFill>
                <a:latin typeface="Calibri" panose="020F0502020204030204"/>
              </a:rPr>
              <a:t>E Science Operations</a:t>
            </a:r>
            <a:endParaRPr lang="en-US" sz="2160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1FD04CE0-F2E9-7A4C-BA9D-97EA06E6E634}"/>
              </a:ext>
            </a:extLst>
          </p:cNvPr>
          <p:cNvGrpSpPr/>
          <p:nvPr/>
        </p:nvGrpSpPr>
        <p:grpSpPr>
          <a:xfrm>
            <a:off x="3097967" y="5781932"/>
            <a:ext cx="10613155" cy="323547"/>
            <a:chOff x="2835639" y="4987603"/>
            <a:chExt cx="8844296" cy="269622"/>
          </a:xfrm>
        </p:grpSpPr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99B2A94B-3486-374B-BAAE-E66AD24F1C19}"/>
                </a:ext>
              </a:extLst>
            </p:cNvPr>
            <p:cNvCxnSpPr>
              <a:cxnSpLocks/>
            </p:cNvCxnSpPr>
            <p:nvPr/>
          </p:nvCxnSpPr>
          <p:spPr>
            <a:xfrm>
              <a:off x="5726533" y="5002505"/>
              <a:ext cx="0" cy="7219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3C897D8B-FF88-1546-A79C-111B6F816587}"/>
                </a:ext>
              </a:extLst>
            </p:cNvPr>
            <p:cNvCxnSpPr>
              <a:cxnSpLocks/>
            </p:cNvCxnSpPr>
            <p:nvPr/>
          </p:nvCxnSpPr>
          <p:spPr>
            <a:xfrm>
              <a:off x="7162192" y="5002505"/>
              <a:ext cx="0" cy="7219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652A7FB1-F770-6B42-9239-D97475770E59}"/>
                </a:ext>
              </a:extLst>
            </p:cNvPr>
            <p:cNvCxnSpPr>
              <a:cxnSpLocks/>
            </p:cNvCxnSpPr>
            <p:nvPr/>
          </p:nvCxnSpPr>
          <p:spPr>
            <a:xfrm>
              <a:off x="8617426" y="5002505"/>
              <a:ext cx="0" cy="7219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A7C86E00-AF89-2B44-B198-0C30E114B162}"/>
                </a:ext>
              </a:extLst>
            </p:cNvPr>
            <p:cNvCxnSpPr>
              <a:cxnSpLocks/>
            </p:cNvCxnSpPr>
            <p:nvPr/>
          </p:nvCxnSpPr>
          <p:spPr>
            <a:xfrm>
              <a:off x="2835639" y="5002505"/>
              <a:ext cx="0" cy="7219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389B485A-6A69-0440-B972-872069231CDF}"/>
                </a:ext>
              </a:extLst>
            </p:cNvPr>
            <p:cNvCxnSpPr>
              <a:cxnSpLocks/>
            </p:cNvCxnSpPr>
            <p:nvPr/>
          </p:nvCxnSpPr>
          <p:spPr>
            <a:xfrm>
              <a:off x="4289390" y="5002505"/>
              <a:ext cx="0" cy="7219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7E0718F4-B0D7-4749-AF4D-6FA63399CF70}"/>
                </a:ext>
              </a:extLst>
            </p:cNvPr>
            <p:cNvGrpSpPr/>
            <p:nvPr/>
          </p:nvGrpSpPr>
          <p:grpSpPr>
            <a:xfrm>
              <a:off x="8019102" y="4987603"/>
              <a:ext cx="3660833" cy="80211"/>
              <a:chOff x="7093967" y="4980729"/>
              <a:chExt cx="3660833" cy="80211"/>
            </a:xfrm>
          </p:grpSpPr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2EDC7227-DAE8-9F46-82B2-ECF214BC37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93967" y="4988544"/>
                <a:ext cx="366083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E7E6E6">
                    <a:lumMod val="90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2B662546-83EE-034D-9EA4-131AC690B7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90780" y="4988750"/>
                <a:ext cx="0" cy="7219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0BBE1995-3E65-F349-8C77-C6BC9CEF18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43559" y="4988750"/>
                <a:ext cx="0" cy="7219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B74278A9-10F0-AE44-B5FA-80FE888DCF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34861" y="4980729"/>
                <a:ext cx="0" cy="56147"/>
              </a:xfrm>
              <a:prstGeom prst="line">
                <a:avLst/>
              </a:prstGeom>
              <a:noFill/>
              <a:ln w="6350" cap="flat" cmpd="sng" algn="ctr">
                <a:solidFill>
                  <a:srgbClr val="E7E6E6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E84B11D0-BC5C-5441-9281-4FB358F30A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02407" y="4988750"/>
                <a:ext cx="0" cy="56147"/>
              </a:xfrm>
              <a:prstGeom prst="line">
                <a:avLst/>
              </a:prstGeom>
              <a:noFill/>
              <a:ln w="6350" cap="flat" cmpd="sng" algn="ctr">
                <a:solidFill>
                  <a:srgbClr val="E7E6E6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5076A7CC-F510-854B-A549-CEB872A588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81795" y="4988750"/>
                <a:ext cx="0" cy="56147"/>
              </a:xfrm>
              <a:prstGeom prst="line">
                <a:avLst/>
              </a:prstGeom>
              <a:noFill/>
              <a:ln w="6350" cap="flat" cmpd="sng" algn="ctr">
                <a:solidFill>
                  <a:srgbClr val="E7E6E6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0D385672-3BC6-3B4D-8D14-E71F4F1A4F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28955" y="4988750"/>
                <a:ext cx="0" cy="56147"/>
              </a:xfrm>
              <a:prstGeom prst="line">
                <a:avLst/>
              </a:prstGeom>
              <a:noFill/>
              <a:ln w="6350" cap="flat" cmpd="sng" algn="ctr">
                <a:solidFill>
                  <a:srgbClr val="E7E6E6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53CCF4C1-9B87-E74F-B457-59F18A3E29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47342" y="4988750"/>
                <a:ext cx="0" cy="56147"/>
              </a:xfrm>
              <a:prstGeom prst="line">
                <a:avLst/>
              </a:prstGeom>
              <a:noFill/>
              <a:ln w="6350" cap="flat" cmpd="sng" algn="ctr">
                <a:solidFill>
                  <a:srgbClr val="E7E6E6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7872A065-B723-494A-ADE3-3F8E85513B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42581" y="4988750"/>
                <a:ext cx="0" cy="56147"/>
              </a:xfrm>
              <a:prstGeom prst="line">
                <a:avLst/>
              </a:prstGeom>
              <a:noFill/>
              <a:ln w="6350" cap="flat" cmpd="sng" algn="ctr">
                <a:solidFill>
                  <a:srgbClr val="E7E6E6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D735E0D7-357A-384A-8E19-BA1EEEFBEA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91233" y="4988750"/>
                <a:ext cx="0" cy="56147"/>
              </a:xfrm>
              <a:prstGeom prst="line">
                <a:avLst/>
              </a:prstGeom>
              <a:noFill/>
              <a:ln w="6350" cap="flat" cmpd="sng" algn="ctr">
                <a:solidFill>
                  <a:srgbClr val="E7E6E6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D4C947C2-1FCA-5D4F-9F20-B7BA70988B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83496" y="4988750"/>
                <a:ext cx="0" cy="56147"/>
              </a:xfrm>
              <a:prstGeom prst="line">
                <a:avLst/>
              </a:prstGeom>
              <a:noFill/>
              <a:ln w="6350" cap="flat" cmpd="sng" algn="ctr">
                <a:solidFill>
                  <a:srgbClr val="E7E6E6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EF522906-35F3-6947-89D3-762BA888B4D2}"/>
                </a:ext>
              </a:extLst>
            </p:cNvPr>
            <p:cNvSpPr txBox="1"/>
            <p:nvPr/>
          </p:nvSpPr>
          <p:spPr>
            <a:xfrm>
              <a:off x="9546954" y="4995615"/>
              <a:ext cx="70826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10972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4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Jan 2028</a:t>
              </a: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F3DCB031-B635-6B48-B7E3-3D59DF4019EB}"/>
                </a:ext>
              </a:extLst>
            </p:cNvPr>
            <p:cNvSpPr txBox="1"/>
            <p:nvPr/>
          </p:nvSpPr>
          <p:spPr>
            <a:xfrm>
              <a:off x="10799740" y="4995615"/>
              <a:ext cx="70826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10972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4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Jan 2029</a:t>
              </a:r>
            </a:p>
          </p:txBody>
        </p:sp>
      </p:grpSp>
      <p:sp>
        <p:nvSpPr>
          <p:cNvPr id="168" name="Rectangle 167">
            <a:extLst>
              <a:ext uri="{FF2B5EF4-FFF2-40B4-BE49-F238E27FC236}">
                <a16:creationId xmlns:a16="http://schemas.microsoft.com/office/drawing/2014/main" id="{E1785F8F-310D-7145-BDC0-69E5DC8E00C3}"/>
              </a:ext>
            </a:extLst>
          </p:cNvPr>
          <p:cNvSpPr/>
          <p:nvPr/>
        </p:nvSpPr>
        <p:spPr>
          <a:xfrm>
            <a:off x="11448886" y="779132"/>
            <a:ext cx="1056700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97280"/>
            <a:r>
              <a:rPr lang="en-US" sz="2160" b="1" dirty="0">
                <a:solidFill>
                  <a:prstClr val="black"/>
                </a:solidFill>
                <a:latin typeface="Calibri" panose="020F0502020204030204"/>
              </a:rPr>
              <a:t>Phase F</a:t>
            </a:r>
            <a:endParaRPr lang="en-US" sz="216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1B5FBEA0-DED6-4E41-95FA-6CE86B2A2CB5}"/>
              </a:ext>
            </a:extLst>
          </p:cNvPr>
          <p:cNvSpPr txBox="1"/>
          <p:nvPr/>
        </p:nvSpPr>
        <p:spPr>
          <a:xfrm>
            <a:off x="10436209" y="4730306"/>
            <a:ext cx="33000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7280"/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Reprocessing of final Terra </a:t>
            </a:r>
            <a:r>
              <a:rPr lang="en-US" sz="1600" dirty="0" smtClean="0">
                <a:solidFill>
                  <a:prstClr val="black"/>
                </a:solidFill>
                <a:latin typeface="Calibri" panose="020F0502020204030204"/>
              </a:rPr>
              <a:t>datasets</a:t>
            </a:r>
            <a:endParaRPr lang="en-US" sz="1600" b="1" dirty="0" smtClean="0">
              <a:solidFill>
                <a:srgbClr val="C00000"/>
              </a:solidFill>
              <a:latin typeface="Calibri" panose="020F0502020204030204"/>
            </a:endParaRPr>
          </a:p>
          <a:p>
            <a:pPr defTabSz="1097280"/>
            <a:r>
              <a:rPr lang="en-US" sz="1600" b="1" dirty="0" smtClean="0">
                <a:solidFill>
                  <a:srgbClr val="C00000"/>
                </a:solidFill>
                <a:latin typeface="Calibri" panose="020F0502020204030204"/>
              </a:rPr>
              <a:t>at </a:t>
            </a:r>
            <a:r>
              <a:rPr lang="en-US" sz="1600" b="1" dirty="0">
                <a:solidFill>
                  <a:srgbClr val="C00000"/>
                </a:solidFill>
                <a:latin typeface="Calibri" panose="020F0502020204030204"/>
              </a:rPr>
              <a:t>the end of Phase F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, final delivery of Terra science-quality datasets to data </a:t>
            </a:r>
            <a:r>
              <a:rPr lang="en-US" sz="1600" dirty="0" smtClean="0">
                <a:solidFill>
                  <a:prstClr val="black"/>
                </a:solidFill>
                <a:latin typeface="Calibri" panose="020F0502020204030204"/>
              </a:rPr>
              <a:t>archive:</a:t>
            </a: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40066E0A-2E75-2C4B-BAF6-FE03B9741532}"/>
              </a:ext>
            </a:extLst>
          </p:cNvPr>
          <p:cNvSpPr txBox="1"/>
          <p:nvPr/>
        </p:nvSpPr>
        <p:spPr>
          <a:xfrm>
            <a:off x="10448908" y="2536155"/>
            <a:ext cx="3262214" cy="1938992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10972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Project management and ASTER, CERES, MISR, MODIS, and MOPITT science team activities to produce final science-quality datasets and documentation</a:t>
            </a:r>
          </a:p>
        </p:txBody>
      </p: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CCB6E518-0C98-48E1-B3F6-AEB2CE612289}"/>
              </a:ext>
            </a:extLst>
          </p:cNvPr>
          <p:cNvCxnSpPr>
            <a:cxnSpLocks/>
          </p:cNvCxnSpPr>
          <p:nvPr/>
        </p:nvCxnSpPr>
        <p:spPr>
          <a:xfrm flipH="1">
            <a:off x="10388674" y="1007274"/>
            <a:ext cx="1040513" cy="0"/>
          </a:xfrm>
          <a:prstGeom prst="straightConnector1">
            <a:avLst/>
          </a:prstGeom>
          <a:noFill/>
          <a:ln w="57150" cap="flat" cmpd="sng" algn="ctr">
            <a:solidFill>
              <a:srgbClr val="7030A0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647336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Terra continues to add to its </a:t>
            </a:r>
            <a:r>
              <a:rPr lang="en-US" dirty="0" smtClean="0"/>
              <a:t>23-year </a:t>
            </a:r>
            <a:r>
              <a:rPr lang="en-US" dirty="0"/>
              <a:t>legacy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27000" y="695960"/>
            <a:ext cx="14071600" cy="662940"/>
          </a:xfrm>
        </p:spPr>
        <p:txBody>
          <a:bodyPr/>
          <a:lstStyle/>
          <a:p>
            <a:r>
              <a:rPr lang="en-US" dirty="0" smtClean="0"/>
              <a:t>Met the </a:t>
            </a:r>
            <a:r>
              <a:rPr lang="en-US" dirty="0"/>
              <a:t>18-year, planned data record </a:t>
            </a:r>
            <a:r>
              <a:rPr lang="en-US" dirty="0" smtClean="0"/>
              <a:t>for </a:t>
            </a:r>
            <a:r>
              <a:rPr lang="en-US" b="1" dirty="0"/>
              <a:t>three</a:t>
            </a:r>
            <a:r>
              <a:rPr lang="en-US" dirty="0"/>
              <a:t> EOS AM platforms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49956" y="1270000"/>
            <a:ext cx="14315344" cy="4182991"/>
          </a:xfrm>
        </p:spPr>
        <p:txBody>
          <a:bodyPr>
            <a:normAutofit/>
          </a:bodyPr>
          <a:lstStyle/>
          <a:p>
            <a:r>
              <a:rPr lang="en-US" dirty="0" smtClean="0"/>
              <a:t>Terra </a:t>
            </a:r>
            <a:r>
              <a:rPr lang="en-US" dirty="0"/>
              <a:t>continues to play a role </a:t>
            </a:r>
            <a:r>
              <a:rPr lang="en-US" dirty="0" smtClean="0"/>
              <a:t>as baseline </a:t>
            </a:r>
            <a:r>
              <a:rPr lang="en-US" dirty="0"/>
              <a:t>for comparisons for recent and future </a:t>
            </a:r>
            <a:r>
              <a:rPr lang="en-US" dirty="0" smtClean="0"/>
              <a:t>missions such as S-NPP</a:t>
            </a:r>
            <a:r>
              <a:rPr lang="en-US" dirty="0"/>
              <a:t>, </a:t>
            </a:r>
            <a:r>
              <a:rPr lang="en-US" dirty="0" smtClean="0"/>
              <a:t>NOAA-20, Earth Venture, ESO</a:t>
            </a:r>
            <a:endParaRPr lang="en-US" dirty="0"/>
          </a:p>
          <a:p>
            <a:r>
              <a:rPr lang="en-US" dirty="0" smtClean="0"/>
              <a:t>Successful Senior Review Proposal provides the opportunity for </a:t>
            </a:r>
            <a:r>
              <a:rPr lang="en-US" dirty="0" smtClean="0"/>
              <a:t>&gt;3 years of additional data</a:t>
            </a:r>
          </a:p>
          <a:p>
            <a:pPr lvl="1"/>
            <a:r>
              <a:rPr lang="en-US" dirty="0" smtClean="0"/>
              <a:t>Quality of Terra data will be maintained</a:t>
            </a:r>
          </a:p>
          <a:p>
            <a:pPr lvl="1"/>
            <a:r>
              <a:rPr lang="en-US" dirty="0" smtClean="0"/>
              <a:t>Lights out operations and reduced science budgets may lead to delays in when that quality is achieved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69900" y="5452991"/>
            <a:ext cx="89789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“A well-built spacecraft, talented people running it and making great science products, with lots of people using the data, that’s what has kept it running all these years.”</a:t>
            </a:r>
            <a:endParaRPr lang="en-US" sz="2400" dirty="0">
              <a:solidFill>
                <a:srgbClr val="C00000"/>
              </a:solidFill>
            </a:endParaRPr>
          </a:p>
          <a:p>
            <a:r>
              <a:rPr lang="en-US" sz="2000" dirty="0" smtClean="0"/>
              <a:t>Dimitrios </a:t>
            </a:r>
            <a:r>
              <a:rPr lang="en-US" sz="2000" dirty="0"/>
              <a:t>Mantziaras, Terra Mission </a:t>
            </a:r>
            <a:r>
              <a:rPr lang="en-US" sz="2000" dirty="0" smtClean="0"/>
              <a:t>Director marking Terra’s 100,000 orbits</a:t>
            </a:r>
            <a:endParaRPr lang="en-US" sz="2000" dirty="0"/>
          </a:p>
        </p:txBody>
      </p:sp>
      <p:pic>
        <p:nvPicPr>
          <p:cNvPr id="10" name="Picture 2" descr="C:\Users\kthome\Desktop\NASA_EOS_Model_Group-450x3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3899" y="4277408"/>
            <a:ext cx="5016501" cy="396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908300" y="7424167"/>
            <a:ext cx="65405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7030A0"/>
                </a:solidFill>
              </a:rPr>
              <a:t>NASA scientists, engineers and designers pose in front of a full-sized model of Terra</a:t>
            </a:r>
          </a:p>
        </p:txBody>
      </p:sp>
    </p:spTree>
    <p:extLst>
      <p:ext uri="{BB962C8B-B14F-4D97-AF65-F5344CB8AC3E}">
        <p14:creationId xmlns:p14="http://schemas.microsoft.com/office/powerpoint/2010/main" val="1318289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Terra </a:t>
            </a:r>
            <a:r>
              <a:rPr lang="en-US" dirty="0" smtClean="0"/>
              <a:t>team/sensors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25786" y="1403247"/>
            <a:ext cx="6195525" cy="5981883"/>
          </a:xfrm>
        </p:spPr>
        <p:txBody>
          <a:bodyPr>
            <a:noAutofit/>
          </a:bodyPr>
          <a:lstStyle/>
          <a:p>
            <a:r>
              <a:rPr lang="en-US" sz="2200" dirty="0" smtClean="0"/>
              <a:t>GSFC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328C39"/>
                </a:solidFill>
              </a:rPr>
              <a:t>Project </a:t>
            </a:r>
            <a:r>
              <a:rPr lang="en-US" sz="2200" dirty="0" smtClean="0">
                <a:solidFill>
                  <a:srgbClr val="328C39"/>
                </a:solidFill>
              </a:rPr>
              <a:t>Scientist (PS)		</a:t>
            </a:r>
            <a:r>
              <a:rPr lang="en-US" sz="2200" dirty="0" smtClean="0">
                <a:solidFill>
                  <a:srgbClr val="C00000"/>
                </a:solidFill>
              </a:rPr>
              <a:t>Kurt </a:t>
            </a:r>
            <a:r>
              <a:rPr lang="en-US" sz="2200" dirty="0">
                <a:solidFill>
                  <a:srgbClr val="C00000"/>
                </a:solidFill>
              </a:rPr>
              <a:t>Thome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rgbClr val="328C39"/>
                </a:solidFill>
              </a:rPr>
              <a:t>Deputy PS	</a:t>
            </a:r>
            <a:r>
              <a:rPr lang="en-US" sz="2200" dirty="0">
                <a:solidFill>
                  <a:srgbClr val="328C39"/>
                </a:solidFill>
              </a:rPr>
              <a:t>	</a:t>
            </a:r>
            <a:r>
              <a:rPr lang="en-US" sz="2200" dirty="0" smtClean="0">
                <a:solidFill>
                  <a:srgbClr val="328C39"/>
                </a:solidFill>
              </a:rPr>
              <a:t>	</a:t>
            </a:r>
            <a:r>
              <a:rPr lang="en-US" sz="2200" dirty="0" smtClean="0">
                <a:solidFill>
                  <a:srgbClr val="C00000"/>
                </a:solidFill>
              </a:rPr>
              <a:t>Si-Chee Tsay</a:t>
            </a:r>
            <a:endParaRPr lang="en-US" sz="22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200" dirty="0" smtClean="0">
                <a:solidFill>
                  <a:srgbClr val="328C39"/>
                </a:solidFill>
              </a:rPr>
              <a:t>Deputy PS for Data		</a:t>
            </a:r>
            <a:r>
              <a:rPr lang="en-US" sz="2200" dirty="0" smtClean="0">
                <a:solidFill>
                  <a:srgbClr val="C00000"/>
                </a:solidFill>
              </a:rPr>
              <a:t>Robert Wolfe</a:t>
            </a:r>
            <a:endParaRPr lang="en-US" sz="22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200" dirty="0" smtClean="0">
                <a:solidFill>
                  <a:srgbClr val="328C39"/>
                </a:solidFill>
              </a:rPr>
              <a:t>ESMO Project Manager	</a:t>
            </a:r>
            <a:r>
              <a:rPr lang="en-US" sz="2200" dirty="0" smtClean="0">
                <a:solidFill>
                  <a:srgbClr val="C00000"/>
                </a:solidFill>
              </a:rPr>
              <a:t>Wynn Watson</a:t>
            </a:r>
          </a:p>
          <a:p>
            <a:pPr marL="0" indent="0">
              <a:buNone/>
            </a:pPr>
            <a:endParaRPr lang="en-US" sz="2200" dirty="0">
              <a:solidFill>
                <a:srgbClr val="C00000"/>
              </a:solidFill>
            </a:endParaRPr>
          </a:p>
          <a:p>
            <a:r>
              <a:rPr lang="en-US" sz="2200" dirty="0" smtClean="0"/>
              <a:t>Instrument PIs and Team Leads (TL)</a:t>
            </a:r>
            <a:endParaRPr lang="en-US" sz="2200" dirty="0"/>
          </a:p>
          <a:p>
            <a:pPr marL="0" indent="0">
              <a:buNone/>
            </a:pPr>
            <a:r>
              <a:rPr lang="en-US" sz="2200" dirty="0" smtClean="0">
                <a:solidFill>
                  <a:srgbClr val="328C39"/>
                </a:solidFill>
              </a:rPr>
              <a:t>ASTER</a:t>
            </a:r>
            <a:r>
              <a:rPr lang="en-US" sz="2200" dirty="0">
                <a:solidFill>
                  <a:srgbClr val="328C39"/>
                </a:solidFill>
              </a:rPr>
              <a:t>	</a:t>
            </a:r>
            <a:r>
              <a:rPr lang="en-US" sz="2200" dirty="0" smtClean="0">
                <a:solidFill>
                  <a:srgbClr val="328C39"/>
                </a:solidFill>
              </a:rPr>
              <a:t>  </a:t>
            </a:r>
            <a:r>
              <a:rPr lang="en-US" sz="2200" dirty="0" smtClean="0"/>
              <a:t>Japan TL</a:t>
            </a:r>
            <a:r>
              <a:rPr lang="en-US" sz="2200" dirty="0">
                <a:solidFill>
                  <a:srgbClr val="328C39"/>
                </a:solidFill>
              </a:rPr>
              <a:t>	</a:t>
            </a:r>
            <a:r>
              <a:rPr lang="en-US" sz="2200" dirty="0" smtClean="0">
                <a:solidFill>
                  <a:srgbClr val="C00000"/>
                </a:solidFill>
              </a:rPr>
              <a:t>Yasushi </a:t>
            </a:r>
            <a:r>
              <a:rPr lang="en-US" sz="2200" dirty="0">
                <a:solidFill>
                  <a:srgbClr val="C00000"/>
                </a:solidFill>
              </a:rPr>
              <a:t>Yamaguchi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328C39"/>
                </a:solidFill>
              </a:rPr>
              <a:t>	</a:t>
            </a:r>
            <a:r>
              <a:rPr lang="en-US" sz="2200" dirty="0" smtClean="0">
                <a:solidFill>
                  <a:srgbClr val="328C39"/>
                </a:solidFill>
              </a:rPr>
              <a:t>  </a:t>
            </a:r>
            <a:r>
              <a:rPr lang="en-US" sz="2200" dirty="0" smtClean="0"/>
              <a:t>US TL		</a:t>
            </a:r>
            <a:r>
              <a:rPr lang="en-US" sz="2200" dirty="0" smtClean="0">
                <a:solidFill>
                  <a:srgbClr val="C00000"/>
                </a:solidFill>
              </a:rPr>
              <a:t>Michael Abrams UJPL)</a:t>
            </a:r>
            <a:endParaRPr lang="en-US" sz="22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328C39"/>
                </a:solidFill>
              </a:rPr>
              <a:t>CERES	</a:t>
            </a:r>
            <a:r>
              <a:rPr lang="en-US" sz="2200" dirty="0" smtClean="0">
                <a:solidFill>
                  <a:srgbClr val="328C39"/>
                </a:solidFill>
              </a:rPr>
              <a:t>  </a:t>
            </a:r>
            <a:r>
              <a:rPr lang="en-US" sz="2200" dirty="0" smtClean="0"/>
              <a:t>PI</a:t>
            </a:r>
            <a:r>
              <a:rPr lang="en-US" sz="2200" dirty="0" smtClean="0">
                <a:solidFill>
                  <a:srgbClr val="328C39"/>
                </a:solidFill>
              </a:rPr>
              <a:t>		</a:t>
            </a:r>
            <a:r>
              <a:rPr lang="en-US" sz="2200" dirty="0" smtClean="0">
                <a:solidFill>
                  <a:srgbClr val="C00000"/>
                </a:solidFill>
              </a:rPr>
              <a:t>Norman </a:t>
            </a:r>
            <a:r>
              <a:rPr lang="en-US" sz="2200" dirty="0">
                <a:solidFill>
                  <a:srgbClr val="C00000"/>
                </a:solidFill>
              </a:rPr>
              <a:t>Loeb (</a:t>
            </a:r>
            <a:r>
              <a:rPr lang="en-US" sz="2200" dirty="0" err="1">
                <a:solidFill>
                  <a:srgbClr val="C00000"/>
                </a:solidFill>
              </a:rPr>
              <a:t>LaRC</a:t>
            </a:r>
            <a:r>
              <a:rPr lang="en-US" sz="2200" dirty="0">
                <a:solidFill>
                  <a:srgbClr val="C00000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rgbClr val="328C39"/>
                </a:solidFill>
              </a:rPr>
              <a:t>MISR	  </a:t>
            </a:r>
            <a:r>
              <a:rPr lang="en-US" sz="2200" dirty="0" smtClean="0"/>
              <a:t>PI</a:t>
            </a:r>
            <a:r>
              <a:rPr lang="en-US" sz="2200" dirty="0" smtClean="0">
                <a:solidFill>
                  <a:srgbClr val="328C39"/>
                </a:solidFill>
              </a:rPr>
              <a:t>		</a:t>
            </a:r>
            <a:r>
              <a:rPr lang="en-US" sz="2200" dirty="0" smtClean="0">
                <a:solidFill>
                  <a:srgbClr val="C00000"/>
                </a:solidFill>
              </a:rPr>
              <a:t>David Diner (JPL)</a:t>
            </a:r>
            <a:endParaRPr lang="en-US" sz="22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200" dirty="0" smtClean="0">
                <a:solidFill>
                  <a:srgbClr val="328C39"/>
                </a:solidFill>
              </a:rPr>
              <a:t>MODIS</a:t>
            </a:r>
            <a:r>
              <a:rPr lang="en-US" sz="2200" dirty="0">
                <a:solidFill>
                  <a:srgbClr val="328C39"/>
                </a:solidFill>
              </a:rPr>
              <a:t>	</a:t>
            </a:r>
            <a:r>
              <a:rPr lang="en-US" sz="2200" dirty="0" smtClean="0">
                <a:solidFill>
                  <a:srgbClr val="328C39"/>
                </a:solidFill>
              </a:rPr>
              <a:t>  </a:t>
            </a:r>
            <a:r>
              <a:rPr lang="en-US" sz="2200" dirty="0" smtClean="0"/>
              <a:t>TL</a:t>
            </a:r>
            <a:r>
              <a:rPr lang="en-US" sz="2200" dirty="0" smtClean="0">
                <a:solidFill>
                  <a:srgbClr val="328C39"/>
                </a:solidFill>
              </a:rPr>
              <a:t>		</a:t>
            </a:r>
            <a:r>
              <a:rPr lang="en-US" sz="2200" dirty="0" smtClean="0">
                <a:solidFill>
                  <a:srgbClr val="C00000"/>
                </a:solidFill>
              </a:rPr>
              <a:t>Miguel Román (Leidos)</a:t>
            </a:r>
            <a:endParaRPr lang="en-US" sz="22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200" dirty="0" smtClean="0">
                <a:solidFill>
                  <a:srgbClr val="328C39"/>
                </a:solidFill>
              </a:rPr>
              <a:t>MOPITT  </a:t>
            </a:r>
            <a:r>
              <a:rPr lang="en-US" sz="2200" dirty="0" smtClean="0"/>
              <a:t>Canada PI	</a:t>
            </a:r>
            <a:r>
              <a:rPr lang="en-US" sz="2200" dirty="0" smtClean="0">
                <a:solidFill>
                  <a:srgbClr val="C00000"/>
                </a:solidFill>
              </a:rPr>
              <a:t>James Drummond 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rgbClr val="C00000"/>
                </a:solidFill>
              </a:rPr>
              <a:t>			(Dalhousie Univ.)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rgbClr val="C00000"/>
                </a:solidFill>
              </a:rPr>
              <a:t>	    </a:t>
            </a:r>
            <a:r>
              <a:rPr lang="en-US" sz="2200" dirty="0" smtClean="0"/>
              <a:t>US PI	</a:t>
            </a:r>
            <a:r>
              <a:rPr lang="en-US" sz="2200" dirty="0" smtClean="0">
                <a:solidFill>
                  <a:srgbClr val="C00000"/>
                </a:solidFill>
              </a:rPr>
              <a:t>Helen Worden (NCAR)</a:t>
            </a:r>
            <a:endParaRPr lang="en-US" sz="2200" dirty="0">
              <a:solidFill>
                <a:srgbClr val="C00000"/>
              </a:solidFill>
            </a:endParaRP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 rotWithShape="1">
          <a:blip r:embed="rId3" cstate="print"/>
          <a:srcRect l="20739" r="21441"/>
          <a:stretch/>
        </p:blipFill>
        <p:spPr bwMode="auto">
          <a:xfrm>
            <a:off x="5927772" y="446044"/>
            <a:ext cx="4147223" cy="7191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10074995" y="299760"/>
            <a:ext cx="4537276" cy="7104340"/>
          </a:xfrm>
        </p:spPr>
        <p:txBody>
          <a:bodyPr>
            <a:noAutofit/>
          </a:bodyPr>
          <a:lstStyle/>
          <a:p>
            <a:r>
              <a:rPr lang="en-US" sz="2200" dirty="0"/>
              <a:t>ASTER</a:t>
            </a:r>
          </a:p>
          <a:p>
            <a:pPr lvl="1"/>
            <a:r>
              <a:rPr lang="en-US" sz="2200" dirty="0"/>
              <a:t>Hi-resolution, multi-spectral images from 15 m to 90 m resolution, plus stereo</a:t>
            </a:r>
          </a:p>
          <a:p>
            <a:r>
              <a:rPr lang="en-US" sz="2200" dirty="0"/>
              <a:t>CERES</a:t>
            </a:r>
          </a:p>
          <a:p>
            <a:pPr lvl="1"/>
            <a:r>
              <a:rPr lang="en-US" sz="2200" dirty="0" smtClean="0"/>
              <a:t>Earth’s </a:t>
            </a:r>
            <a:r>
              <a:rPr lang="en-US" sz="2200" dirty="0"/>
              <a:t>shortwave, longwave, and net radiant energy budget</a:t>
            </a:r>
          </a:p>
          <a:p>
            <a:r>
              <a:rPr lang="en-US" sz="2200" dirty="0"/>
              <a:t>MISR</a:t>
            </a:r>
          </a:p>
          <a:p>
            <a:pPr lvl="1"/>
            <a:r>
              <a:rPr lang="en-US" sz="2200" dirty="0"/>
              <a:t>Global multiangle images </a:t>
            </a:r>
            <a:r>
              <a:rPr lang="en-US" sz="2200" dirty="0" smtClean="0"/>
              <a:t>for </a:t>
            </a:r>
            <a:r>
              <a:rPr lang="en-US" sz="2200" dirty="0"/>
              <a:t>aerosol, cloud, and surface characteristics</a:t>
            </a:r>
          </a:p>
          <a:p>
            <a:r>
              <a:rPr lang="en-US" sz="2200" dirty="0"/>
              <a:t>MODIS</a:t>
            </a:r>
          </a:p>
          <a:p>
            <a:pPr lvl="1"/>
            <a:r>
              <a:rPr lang="en-US" sz="2200" dirty="0"/>
              <a:t>1-2 day global coverage  in 36 wavelengths from 250 m to 1 km resolution</a:t>
            </a:r>
          </a:p>
          <a:p>
            <a:r>
              <a:rPr lang="en-US" sz="2200" dirty="0"/>
              <a:t>MOPITT</a:t>
            </a:r>
          </a:p>
          <a:p>
            <a:pPr lvl="1"/>
            <a:r>
              <a:rPr lang="en-US" sz="2200" dirty="0"/>
              <a:t>Global measures of </a:t>
            </a:r>
            <a:r>
              <a:rPr lang="en-US" sz="2200" dirty="0" smtClean="0"/>
              <a:t>CO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4589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Custom 1">
      <a:majorFont>
        <a:latin typeface="Calibri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52078</TotalTime>
  <Words>611</Words>
  <Application>Microsoft Office PowerPoint</Application>
  <PresentationFormat>Custom</PresentationFormat>
  <Paragraphs>71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Century Gothic</vt:lpstr>
      <vt:lpstr>Times New Roman</vt:lpstr>
      <vt:lpstr>Wingdings</vt:lpstr>
      <vt:lpstr>Pixel</vt:lpstr>
      <vt:lpstr>2_Office Theme</vt:lpstr>
      <vt:lpstr>Status of Terra Mission </vt:lpstr>
      <vt:lpstr>PowerPoint Presentation</vt:lpstr>
      <vt:lpstr>PowerPoint Presentation</vt:lpstr>
      <vt:lpstr>Terra is a healthy platform</vt:lpstr>
      <vt:lpstr>2023 Senior Review</vt:lpstr>
      <vt:lpstr>Terra Operations and crossing time</vt:lpstr>
      <vt:lpstr>  Terra continues to add to its 23-year legacy</vt:lpstr>
      <vt:lpstr> Terra team/sensors</vt:lpstr>
    </vt:vector>
  </TitlesOfParts>
  <Company>ASC-CSA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Heynen, Denis (ASC/CSA)</dc:creator>
  <cp:lastModifiedBy>Thome, Kurtis J. (GSFC-6180)</cp:lastModifiedBy>
  <cp:revision>766</cp:revision>
  <dcterms:created xsi:type="dcterms:W3CDTF">2016-06-07T18:36:13Z</dcterms:created>
  <dcterms:modified xsi:type="dcterms:W3CDTF">2023-05-01T18:18:21Z</dcterms:modified>
</cp:coreProperties>
</file>