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12192000"/>
  <p:notesSz cx="6858000" cy="9144000"/>
  <p:embeddedFontLst>
    <p:embeddedFont>
      <p:font typeface="Roboto"/>
      <p:regular r:id="rId23"/>
      <p:bold r:id="rId24"/>
      <p:italic r:id="rId25"/>
      <p:boldItalic r:id="rId26"/>
    </p:embeddedFont>
    <p:embeddedFont>
      <p:font typeface="Arial Narrow"/>
      <p:regular r:id="rId27"/>
      <p:bold r:id="rId28"/>
      <p:italic r:id="rId29"/>
      <p:boldItalic r:id="rId30"/>
    </p:embeddedFont>
    <p:embeddedFont>
      <p:font typeface="Helvetica Neue"/>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7">
          <p15:clr>
            <a:srgbClr val="A4A3A4"/>
          </p15:clr>
        </p15:guide>
      </p15:sldGuideLst>
    </p:ext>
    <p:ext uri="GoogleSlidesCustomDataVersion2">
      <go:slidesCustomData xmlns:go="http://customooxmlschemas.google.com/" r:id="rId35" roundtripDataSignature="AMtx7mhUCMXzQHm9/dxHYC6aCXuEKuFI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ArialNarrow-bold.fntdata"/><Relationship Id="rId27" Type="http://schemas.openxmlformats.org/officeDocument/2006/relationships/font" Target="fonts/ArialNarrow-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ArialNarrow-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elveticaNeue-regular.fntdata"/><Relationship Id="rId30" Type="http://schemas.openxmlformats.org/officeDocument/2006/relationships/font" Target="fonts/ArialNarrow-boldItalic.fntdata"/><Relationship Id="rId11" Type="http://schemas.openxmlformats.org/officeDocument/2006/relationships/slide" Target="slides/slide4.xml"/><Relationship Id="rId33" Type="http://schemas.openxmlformats.org/officeDocument/2006/relationships/font" Target="fonts/HelveticaNeue-italic.fntdata"/><Relationship Id="rId10" Type="http://schemas.openxmlformats.org/officeDocument/2006/relationships/slide" Target="slides/slide3.xml"/><Relationship Id="rId32" Type="http://schemas.openxmlformats.org/officeDocument/2006/relationships/font" Target="fonts/HelveticaNeue-bold.fntdata"/><Relationship Id="rId13" Type="http://schemas.openxmlformats.org/officeDocument/2006/relationships/slide" Target="slides/slide6.xml"/><Relationship Id="rId35" Type="http://customschemas.google.com/relationships/presentationmetadata" Target="metadata"/><Relationship Id="rId12" Type="http://schemas.openxmlformats.org/officeDocument/2006/relationships/slide" Target="slides/slide5.xml"/><Relationship Id="rId34" Type="http://schemas.openxmlformats.org/officeDocument/2006/relationships/font" Target="fonts/HelveticaNeue-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D:\Desktop\CHAP\CHAP%20&#24212;&#2999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81-4176-A86A-BE2FEBC7C0F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81-4176-A86A-BE2FEBC7C0F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81-4176-A86A-BE2FEBC7C0F7}"/>
              </c:ext>
            </c:extLst>
          </c:dPt>
          <c:dLbls>
            <c:dLbl>
              <c:idx val="0"/>
              <c:layout>
                <c:manualLayout>
                  <c:x val="-0.16303827646544181"/>
                  <c:y val="-9.06146106736657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81-4176-A86A-BE2FEBC7C0F7}"/>
                </c:ext>
              </c:extLst>
            </c:dLbl>
            <c:dLbl>
              <c:idx val="1"/>
              <c:layout>
                <c:manualLayout>
                  <c:x val="0.13522222222222222"/>
                  <c:y val="4.54184893554971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81-4176-A86A-BE2FEBC7C0F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Sheet1!$C$1:$C$3</c:f>
              <c:strCache>
                <c:ptCount val="3"/>
                <c:pt idx="0">
                  <c:v>Health</c:v>
                </c:pt>
                <c:pt idx="1">
                  <c:v>Environment</c:v>
                </c:pt>
                <c:pt idx="2">
                  <c:v>Other</c:v>
                </c:pt>
              </c:strCache>
            </c:strRef>
          </c:cat>
          <c:val>
            <c:numRef>
              <c:f>Sheet1!$B$1:$B$3</c:f>
              <c:numCache>
                <c:formatCode>General</c:formatCode>
                <c:ptCount val="3"/>
                <c:pt idx="0">
                  <c:v>64.356435643564353</c:v>
                </c:pt>
                <c:pt idx="1">
                  <c:v>28.71287128712871</c:v>
                </c:pt>
                <c:pt idx="2">
                  <c:v>6.9306930693069315</c:v>
                </c:pt>
              </c:numCache>
            </c:numRef>
          </c:val>
          <c:extLst>
            <c:ext xmlns:c16="http://schemas.microsoft.com/office/drawing/2014/chart" uri="{C3380CC4-5D6E-409C-BE32-E72D297353CC}">
              <c16:uniqueId val="{00000006-5481-4176-A86A-BE2FEBC7C0F7}"/>
            </c:ext>
          </c:extLst>
        </c:ser>
        <c:dLbls>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zh-CN"/>
          </a:p>
        </c:txPr>
      </c:legendEntry>
      <c:layout>
        <c:manualLayout>
          <c:xMode val="edge"/>
          <c:yMode val="edge"/>
          <c:x val="0.72956496062992116"/>
          <c:y val="0.28566819772528435"/>
          <c:w val="0.27043503937007873"/>
          <c:h val="0.36247995042286379"/>
        </c:manualLayout>
      </c:layout>
      <c:overlay val="0"/>
      <c:spPr>
        <a:noFill/>
        <a:ln>
          <a:no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6" name="Google Shape;17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76200" lvl="0" marL="0" marR="0" rtl="0" algn="r">
              <a:spcBef>
                <a:spcPts val="0"/>
              </a:spcBef>
              <a:spcAft>
                <a:spcPts val="0"/>
              </a:spcAft>
              <a:buClr>
                <a:schemeClr val="dk1"/>
              </a:buClr>
              <a:buSzPts val="1200"/>
              <a:buFont typeface="Arial"/>
              <a:buChar char="•"/>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3" name="Shape 13"/>
        <p:cNvGrpSpPr/>
        <p:nvPr/>
      </p:nvGrpSpPr>
      <p:grpSpPr>
        <a:xfrm>
          <a:off x="0" y="0"/>
          <a:ext cx="0" cy="0"/>
          <a:chOff x="0" y="0"/>
          <a:chExt cx="0" cy="0"/>
        </a:xfrm>
      </p:grpSpPr>
      <p:sp>
        <p:nvSpPr>
          <p:cNvPr id="14" name="Google Shape;14;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 name="Google Shape;16;p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Arial"/>
                <a:ea typeface="Arial"/>
                <a:cs typeface="Arial"/>
                <a:sym typeface="Arial"/>
              </a:defRPr>
            </a:lvl1pPr>
            <a:lvl2pPr indent="0" lvl="1" marL="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0" marR="0" rtl="0" algn="l">
              <a:spcBef>
                <a:spcPts val="0"/>
              </a:spcBef>
              <a:spcAft>
                <a:spcPts val="0"/>
              </a:spcAft>
              <a:buNone/>
              <a:defRPr b="0" i="0" sz="1800" u="none" cap="none" strike="noStrike">
                <a:solidFill>
                  <a:schemeClr val="dk1"/>
                </a:solidFill>
                <a:latin typeface="Arial"/>
                <a:ea typeface="Arial"/>
                <a:cs typeface="Arial"/>
                <a:sym typeface="Arial"/>
              </a:defRPr>
            </a:lvl6pPr>
            <a:lvl7pPr indent="0" lvl="6" marL="0" marR="0" rtl="0" algn="l">
              <a:spcBef>
                <a:spcPts val="0"/>
              </a:spcBef>
              <a:spcAft>
                <a:spcPts val="0"/>
              </a:spcAft>
              <a:buNone/>
              <a:defRPr b="0" i="0" sz="1800" u="none" cap="none" strike="noStrike">
                <a:solidFill>
                  <a:schemeClr val="dk1"/>
                </a:solidFill>
                <a:latin typeface="Arial"/>
                <a:ea typeface="Arial"/>
                <a:cs typeface="Arial"/>
                <a:sym typeface="Arial"/>
              </a:defRPr>
            </a:lvl7pPr>
            <a:lvl8pPr indent="0" lvl="7" marL="0" marR="0" rtl="0" algn="l">
              <a:spcBef>
                <a:spcPts val="0"/>
              </a:spcBef>
              <a:spcAft>
                <a:spcPts val="0"/>
              </a:spcAft>
              <a:buNone/>
              <a:defRPr b="0" i="0" sz="1800" u="none" cap="none" strike="noStrike">
                <a:solidFill>
                  <a:schemeClr val="dk1"/>
                </a:solidFill>
                <a:latin typeface="Arial"/>
                <a:ea typeface="Arial"/>
                <a:cs typeface="Arial"/>
                <a:sym typeface="Arial"/>
              </a:defRPr>
            </a:lvl8pPr>
            <a:lvl9pPr indent="0" lvl="8" marL="0" marR="0" rtl="0" algn="l">
              <a:spcBef>
                <a:spcPts val="0"/>
              </a:spcBef>
              <a:spcAft>
                <a:spcPts val="0"/>
              </a:spcAft>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0" name="Shape 60"/>
        <p:cNvGrpSpPr/>
        <p:nvPr/>
      </p:nvGrpSpPr>
      <p:grpSpPr>
        <a:xfrm>
          <a:off x="0" y="0"/>
          <a:ext cx="0" cy="0"/>
          <a:chOff x="0" y="0"/>
          <a:chExt cx="0" cy="0"/>
        </a:xfrm>
      </p:grpSpPr>
      <p:sp>
        <p:nvSpPr>
          <p:cNvPr id="61" name="Google Shape;61;p2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Google Shape;62;p2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3" name="Google Shape;63;p2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64" name="Shape 64"/>
        <p:cNvGrpSpPr/>
        <p:nvPr/>
      </p:nvGrpSpPr>
      <p:grpSpPr>
        <a:xfrm>
          <a:off x="0" y="0"/>
          <a:ext cx="0" cy="0"/>
          <a:chOff x="0" y="0"/>
          <a:chExt cx="0" cy="0"/>
        </a:xfrm>
      </p:grpSpPr>
      <p:sp>
        <p:nvSpPr>
          <p:cNvPr id="65" name="Google Shape;65;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 name="Google Shape;67;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8" name="Google Shape;68;p2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2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2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71" name="Shape 71"/>
        <p:cNvGrpSpPr/>
        <p:nvPr/>
      </p:nvGrpSpPr>
      <p:grpSpPr>
        <a:xfrm>
          <a:off x="0" y="0"/>
          <a:ext cx="0" cy="0"/>
          <a:chOff x="0" y="0"/>
          <a:chExt cx="0" cy="0"/>
        </a:xfrm>
      </p:grpSpPr>
      <p:sp>
        <p:nvSpPr>
          <p:cNvPr id="72" name="Google Shape;7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29"/>
          <p:cNvSpPr/>
          <p:nvPr>
            <p:ph idx="2" type="pic"/>
          </p:nvPr>
        </p:nvSpPr>
        <p:spPr>
          <a:xfrm>
            <a:off x="5183188" y="987425"/>
            <a:ext cx="6172200" cy="4873625"/>
          </a:xfrm>
          <a:prstGeom prst="rect">
            <a:avLst/>
          </a:prstGeom>
          <a:noFill/>
          <a:ln>
            <a:noFill/>
          </a:ln>
        </p:spPr>
      </p:sp>
      <p:sp>
        <p:nvSpPr>
          <p:cNvPr id="74" name="Google Shape;7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8" name="Shape 78"/>
        <p:cNvGrpSpPr/>
        <p:nvPr/>
      </p:nvGrpSpPr>
      <p:grpSpPr>
        <a:xfrm>
          <a:off x="0" y="0"/>
          <a:ext cx="0" cy="0"/>
          <a:chOff x="0" y="0"/>
          <a:chExt cx="0" cy="0"/>
        </a:xfrm>
      </p:grpSpPr>
      <p:sp>
        <p:nvSpPr>
          <p:cNvPr id="79" name="Google Shape;79;p30"/>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84" name="Shape 84"/>
        <p:cNvGrpSpPr/>
        <p:nvPr/>
      </p:nvGrpSpPr>
      <p:grpSpPr>
        <a:xfrm>
          <a:off x="0" y="0"/>
          <a:ext cx="0" cy="0"/>
          <a:chOff x="0" y="0"/>
          <a:chExt cx="0" cy="0"/>
        </a:xfrm>
      </p:grpSpPr>
      <p:sp>
        <p:nvSpPr>
          <p:cNvPr id="85" name="Google Shape;85;p31"/>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3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3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3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05" name="Shape 105"/>
        <p:cNvGrpSpPr/>
        <p:nvPr/>
      </p:nvGrpSpPr>
      <p:grpSpPr>
        <a:xfrm>
          <a:off x="0" y="0"/>
          <a:ext cx="0" cy="0"/>
          <a:chOff x="0" y="0"/>
          <a:chExt cx="0" cy="0"/>
        </a:xfrm>
      </p:grpSpPr>
      <p:sp>
        <p:nvSpPr>
          <p:cNvPr id="106" name="Google Shape;106;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7" name="Google Shape;107;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08" name="Google Shape;10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11" name="Shape 111"/>
        <p:cNvGrpSpPr/>
        <p:nvPr/>
      </p:nvGrpSpPr>
      <p:grpSpPr>
        <a:xfrm>
          <a:off x="0" y="0"/>
          <a:ext cx="0" cy="0"/>
          <a:chOff x="0" y="0"/>
          <a:chExt cx="0" cy="0"/>
        </a:xfrm>
      </p:grpSpPr>
      <p:sp>
        <p:nvSpPr>
          <p:cNvPr id="112" name="Google Shape;112;p3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 name="Google Shape;11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17" name="Shape 117"/>
        <p:cNvGrpSpPr/>
        <p:nvPr/>
      </p:nvGrpSpPr>
      <p:grpSpPr>
        <a:xfrm>
          <a:off x="0" y="0"/>
          <a:ext cx="0" cy="0"/>
          <a:chOff x="0" y="0"/>
          <a:chExt cx="0" cy="0"/>
        </a:xfrm>
      </p:grpSpPr>
      <p:sp>
        <p:nvSpPr>
          <p:cNvPr id="118" name="Google Shape;118;p3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p3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120" name="Google Shape;12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23" name="Shape 123"/>
        <p:cNvGrpSpPr/>
        <p:nvPr/>
      </p:nvGrpSpPr>
      <p:grpSpPr>
        <a:xfrm>
          <a:off x="0" y="0"/>
          <a:ext cx="0" cy="0"/>
          <a:chOff x="0" y="0"/>
          <a:chExt cx="0" cy="0"/>
        </a:xfrm>
      </p:grpSpPr>
      <p:sp>
        <p:nvSpPr>
          <p:cNvPr id="124" name="Google Shape;124;p3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5" name="Google Shape;125;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 name="Google Shape;126;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30" name="Shape 130"/>
        <p:cNvGrpSpPr/>
        <p:nvPr/>
      </p:nvGrpSpPr>
      <p:grpSpPr>
        <a:xfrm>
          <a:off x="0" y="0"/>
          <a:ext cx="0" cy="0"/>
          <a:chOff x="0" y="0"/>
          <a:chExt cx="0" cy="0"/>
        </a:xfrm>
      </p:grpSpPr>
      <p:sp>
        <p:nvSpPr>
          <p:cNvPr id="131" name="Google Shape;131;p37"/>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2" name="Google Shape;132;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3" name="Google Shape;133;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4" name="Google Shape;134;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5" name="Google Shape;135;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6" name="Google Shape;13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17"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39" name="Shape 139"/>
        <p:cNvGrpSpPr/>
        <p:nvPr/>
      </p:nvGrpSpPr>
      <p:grpSpPr>
        <a:xfrm>
          <a:off x="0" y="0"/>
          <a:ext cx="0" cy="0"/>
          <a:chOff x="0" y="0"/>
          <a:chExt cx="0" cy="0"/>
        </a:xfrm>
      </p:grpSpPr>
      <p:sp>
        <p:nvSpPr>
          <p:cNvPr id="140" name="Google Shape;140;p3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 name="Google Shape;14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44" name="Shape 144"/>
        <p:cNvGrpSpPr/>
        <p:nvPr/>
      </p:nvGrpSpPr>
      <p:grpSpPr>
        <a:xfrm>
          <a:off x="0" y="0"/>
          <a:ext cx="0" cy="0"/>
          <a:chOff x="0" y="0"/>
          <a:chExt cx="0" cy="0"/>
        </a:xfrm>
      </p:grpSpPr>
      <p:sp>
        <p:nvSpPr>
          <p:cNvPr id="145" name="Google Shape;14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48" name="Shape 148"/>
        <p:cNvGrpSpPr/>
        <p:nvPr/>
      </p:nvGrpSpPr>
      <p:grpSpPr>
        <a:xfrm>
          <a:off x="0" y="0"/>
          <a:ext cx="0" cy="0"/>
          <a:chOff x="0" y="0"/>
          <a:chExt cx="0" cy="0"/>
        </a:xfrm>
      </p:grpSpPr>
      <p:sp>
        <p:nvSpPr>
          <p:cNvPr id="149" name="Google Shape;149;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0" name="Google Shape;150;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1" name="Google Shape;151;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52" name="Google Shape;15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55" name="Shape 155"/>
        <p:cNvGrpSpPr/>
        <p:nvPr/>
      </p:nvGrpSpPr>
      <p:grpSpPr>
        <a:xfrm>
          <a:off x="0" y="0"/>
          <a:ext cx="0" cy="0"/>
          <a:chOff x="0" y="0"/>
          <a:chExt cx="0" cy="0"/>
        </a:xfrm>
      </p:grpSpPr>
      <p:sp>
        <p:nvSpPr>
          <p:cNvPr id="156" name="Google Shape;156;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41"/>
          <p:cNvSpPr/>
          <p:nvPr>
            <p:ph idx="2" type="pic"/>
          </p:nvPr>
        </p:nvSpPr>
        <p:spPr>
          <a:xfrm>
            <a:off x="5183188" y="987425"/>
            <a:ext cx="6172200" cy="4873625"/>
          </a:xfrm>
          <a:prstGeom prst="rect">
            <a:avLst/>
          </a:prstGeom>
          <a:noFill/>
          <a:ln>
            <a:noFill/>
          </a:ln>
        </p:spPr>
      </p:sp>
      <p:sp>
        <p:nvSpPr>
          <p:cNvPr id="158" name="Google Shape;158;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59" name="Google Shape;15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62" name="Shape 162"/>
        <p:cNvGrpSpPr/>
        <p:nvPr/>
      </p:nvGrpSpPr>
      <p:grpSpPr>
        <a:xfrm>
          <a:off x="0" y="0"/>
          <a:ext cx="0" cy="0"/>
          <a:chOff x="0" y="0"/>
          <a:chExt cx="0" cy="0"/>
        </a:xfrm>
      </p:grpSpPr>
      <p:sp>
        <p:nvSpPr>
          <p:cNvPr id="163" name="Google Shape;163;p4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4" name="Google Shape;164;p4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68" name="Shape 168"/>
        <p:cNvGrpSpPr/>
        <p:nvPr/>
      </p:nvGrpSpPr>
      <p:grpSpPr>
        <a:xfrm>
          <a:off x="0" y="0"/>
          <a:ext cx="0" cy="0"/>
          <a:chOff x="0" y="0"/>
          <a:chExt cx="0" cy="0"/>
        </a:xfrm>
      </p:grpSpPr>
      <p:sp>
        <p:nvSpPr>
          <p:cNvPr id="169" name="Google Shape;169;p43"/>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0" name="Google Shape;170;p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1" name="Google Shape;17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内容页3">
  <p:cSld name="2_内容页3">
    <p:spTree>
      <p:nvGrpSpPr>
        <p:cNvPr id="18" name="Shape 18"/>
        <p:cNvGrpSpPr/>
        <p:nvPr/>
      </p:nvGrpSpPr>
      <p:grpSpPr>
        <a:xfrm>
          <a:off x="0" y="0"/>
          <a:ext cx="0" cy="0"/>
          <a:chOff x="0" y="0"/>
          <a:chExt cx="0" cy="0"/>
        </a:xfrm>
      </p:grpSpPr>
      <p:sp>
        <p:nvSpPr>
          <p:cNvPr id="19" name="Google Shape;19;p19"/>
          <p:cNvSpPr/>
          <p:nvPr/>
        </p:nvSpPr>
        <p:spPr>
          <a:xfrm>
            <a:off x="-25400" y="0"/>
            <a:ext cx="12217400" cy="981075"/>
          </a:xfrm>
          <a:prstGeom prst="rect">
            <a:avLst/>
          </a:prstGeom>
          <a:solidFill>
            <a:srgbClr val="20517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1" name="Shape 21"/>
        <p:cNvGrpSpPr/>
        <p:nvPr/>
      </p:nvGrpSpPr>
      <p:grpSpPr>
        <a:xfrm>
          <a:off x="0" y="0"/>
          <a:ext cx="0" cy="0"/>
          <a:chOff x="0" y="0"/>
          <a:chExt cx="0" cy="0"/>
        </a:xfrm>
      </p:grpSpPr>
      <p:sp>
        <p:nvSpPr>
          <p:cNvPr id="22" name="Google Shape;2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7" name="Shape 27"/>
        <p:cNvGrpSpPr/>
        <p:nvPr/>
      </p:nvGrpSpPr>
      <p:grpSpPr>
        <a:xfrm>
          <a:off x="0" y="0"/>
          <a:ext cx="0" cy="0"/>
          <a:chOff x="0" y="0"/>
          <a:chExt cx="0" cy="0"/>
        </a:xfrm>
      </p:grpSpPr>
      <p:sp>
        <p:nvSpPr>
          <p:cNvPr id="28" name="Google Shape;28;p2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3" name="Shape 33"/>
        <p:cNvGrpSpPr/>
        <p:nvPr/>
      </p:nvGrpSpPr>
      <p:grpSpPr>
        <a:xfrm>
          <a:off x="0" y="0"/>
          <a:ext cx="0" cy="0"/>
          <a:chOff x="0" y="0"/>
          <a:chExt cx="0" cy="0"/>
        </a:xfrm>
      </p:grpSpPr>
      <p:sp>
        <p:nvSpPr>
          <p:cNvPr id="34" name="Google Shape;34;p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36" name="Google Shape;36;p2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 name="Google Shape;37;p2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2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9" name="Shape 39"/>
        <p:cNvGrpSpPr/>
        <p:nvPr/>
      </p:nvGrpSpPr>
      <p:grpSpPr>
        <a:xfrm>
          <a:off x="0" y="0"/>
          <a:ext cx="0" cy="0"/>
          <a:chOff x="0" y="0"/>
          <a:chExt cx="0" cy="0"/>
        </a:xfrm>
      </p:grpSpPr>
      <p:sp>
        <p:nvSpPr>
          <p:cNvPr id="40" name="Google Shape;40;p2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 name="Google Shape;42;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2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 name="Google Shape;44;p2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 name="Google Shape;45;p2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6" name="Shape 46"/>
        <p:cNvGrpSpPr/>
        <p:nvPr/>
      </p:nvGrpSpPr>
      <p:grpSpPr>
        <a:xfrm>
          <a:off x="0" y="0"/>
          <a:ext cx="0" cy="0"/>
          <a:chOff x="0" y="0"/>
          <a:chExt cx="0" cy="0"/>
        </a:xfrm>
      </p:grpSpPr>
      <p:sp>
        <p:nvSpPr>
          <p:cNvPr id="47" name="Google Shape;47;p25"/>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9" name="Google Shape;49;p2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51" name="Google Shape;51;p2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2" name="Google Shape;52;p2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 name="Google Shape;53;p2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 name="Google Shape;54;p2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5" name="Shape 55"/>
        <p:cNvGrpSpPr/>
        <p:nvPr/>
      </p:nvGrpSpPr>
      <p:grpSpPr>
        <a:xfrm>
          <a:off x="0" y="0"/>
          <a:ext cx="0" cy="0"/>
          <a:chOff x="0" y="0"/>
          <a:chExt cx="0" cy="0"/>
        </a:xfrm>
      </p:grpSpPr>
      <p:sp>
        <p:nvSpPr>
          <p:cNvPr id="56" name="Google Shape;56;p2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2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8" name="Google Shape;58;p2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2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9.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2.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4.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44.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14.jpg"/><Relationship Id="rId9" Type="http://schemas.openxmlformats.org/officeDocument/2006/relationships/image" Target="../media/image13.png"/><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image" Target="../media/image4.png"/><Relationship Id="rId19" Type="http://schemas.openxmlformats.org/officeDocument/2006/relationships/slideLayout" Target="../slideLayouts/slideLayout24.xml"/><Relationship Id="rId6" Type="http://schemas.openxmlformats.org/officeDocument/2006/relationships/image" Target="../media/image3.png"/><Relationship Id="rId18" Type="http://schemas.openxmlformats.org/officeDocument/2006/relationships/slideLayout" Target="../slideLayouts/slideLayout23.xml"/><Relationship Id="rId7" Type="http://schemas.openxmlformats.org/officeDocument/2006/relationships/image" Target="../media/image21.png"/><Relationship Id="rId8" Type="http://schemas.openxmlformats.org/officeDocument/2006/relationships/image" Target="../media/image36.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图片包含 游戏机&#10;&#10;描述已自动生成" id="10" name="Google Shape;10;p16"/>
          <p:cNvPicPr preferRelativeResize="0"/>
          <p:nvPr/>
        </p:nvPicPr>
        <p:blipFill rotWithShape="1">
          <a:blip r:embed="rId1">
            <a:alphaModFix/>
          </a:blip>
          <a:srcRect b="0" l="58047" r="29502" t="0"/>
          <a:stretch/>
        </p:blipFill>
        <p:spPr>
          <a:xfrm rot="-5400000">
            <a:off x="5724259" y="-5727158"/>
            <a:ext cx="743485" cy="12192002"/>
          </a:xfrm>
          <a:prstGeom prst="rect">
            <a:avLst/>
          </a:prstGeom>
          <a:noFill/>
          <a:ln>
            <a:noFill/>
          </a:ln>
        </p:spPr>
      </p:pic>
      <p:pic>
        <p:nvPicPr>
          <p:cNvPr descr="NASA" id="11" name="Google Shape;11;p16"/>
          <p:cNvPicPr preferRelativeResize="0"/>
          <p:nvPr/>
        </p:nvPicPr>
        <p:blipFill rotWithShape="1">
          <a:blip r:embed="rId2">
            <a:alphaModFix/>
          </a:blip>
          <a:srcRect b="0" l="0" r="0" t="0"/>
          <a:stretch/>
        </p:blipFill>
        <p:spPr>
          <a:xfrm>
            <a:off x="864527" y="58650"/>
            <a:ext cx="803125" cy="634046"/>
          </a:xfrm>
          <a:prstGeom prst="rect">
            <a:avLst/>
          </a:prstGeom>
          <a:noFill/>
          <a:ln>
            <a:noFill/>
          </a:ln>
        </p:spPr>
      </p:pic>
      <p:pic>
        <p:nvPicPr>
          <p:cNvPr descr="University of Maryland, College Park - Wikipedia" id="12" name="Google Shape;12;p16"/>
          <p:cNvPicPr preferRelativeResize="0"/>
          <p:nvPr/>
        </p:nvPicPr>
        <p:blipFill rotWithShape="1">
          <a:blip r:embed="rId3">
            <a:alphaModFix/>
          </a:blip>
          <a:srcRect b="0" l="0" r="0" t="0"/>
          <a:stretch/>
        </p:blipFill>
        <p:spPr>
          <a:xfrm>
            <a:off x="155484" y="58650"/>
            <a:ext cx="598011" cy="59801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 name="Shape 2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2" name="Google Shape;9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98989"/>
                </a:solidFill>
                <a:latin typeface="Arial"/>
                <a:ea typeface="Arial"/>
                <a:cs typeface="Arial"/>
                <a:sym typeface="Arial"/>
              </a:defRPr>
            </a:lvl1pPr>
            <a:lvl2pPr indent="0" lvl="1" marL="0" marR="0" rtl="0" algn="r">
              <a:spcBef>
                <a:spcPts val="0"/>
              </a:spcBef>
              <a:spcAft>
                <a:spcPts val="0"/>
              </a:spcAft>
              <a:buNone/>
              <a:defRPr sz="1200">
                <a:solidFill>
                  <a:srgbClr val="898989"/>
                </a:solidFill>
                <a:latin typeface="Arial"/>
                <a:ea typeface="Arial"/>
                <a:cs typeface="Arial"/>
                <a:sym typeface="Arial"/>
              </a:defRPr>
            </a:lvl2pPr>
            <a:lvl3pPr indent="0" lvl="2" marL="0" marR="0" rtl="0" algn="r">
              <a:spcBef>
                <a:spcPts val="0"/>
              </a:spcBef>
              <a:spcAft>
                <a:spcPts val="0"/>
              </a:spcAft>
              <a:buNone/>
              <a:defRPr sz="1200">
                <a:solidFill>
                  <a:srgbClr val="898989"/>
                </a:solidFill>
                <a:latin typeface="Arial"/>
                <a:ea typeface="Arial"/>
                <a:cs typeface="Arial"/>
                <a:sym typeface="Arial"/>
              </a:defRPr>
            </a:lvl3pPr>
            <a:lvl4pPr indent="0" lvl="3" marL="0" marR="0" rtl="0" algn="r">
              <a:spcBef>
                <a:spcPts val="0"/>
              </a:spcBef>
              <a:spcAft>
                <a:spcPts val="0"/>
              </a:spcAft>
              <a:buNone/>
              <a:defRPr sz="1200">
                <a:solidFill>
                  <a:srgbClr val="898989"/>
                </a:solidFill>
                <a:latin typeface="Arial"/>
                <a:ea typeface="Arial"/>
                <a:cs typeface="Arial"/>
                <a:sym typeface="Arial"/>
              </a:defRPr>
            </a:lvl4pPr>
            <a:lvl5pPr indent="0" lvl="4" marL="0" marR="0" rtl="0" algn="r">
              <a:spcBef>
                <a:spcPts val="0"/>
              </a:spcBef>
              <a:spcAft>
                <a:spcPts val="0"/>
              </a:spcAft>
              <a:buNone/>
              <a:defRPr sz="1200">
                <a:solidFill>
                  <a:srgbClr val="898989"/>
                </a:solidFill>
                <a:latin typeface="Arial"/>
                <a:ea typeface="Arial"/>
                <a:cs typeface="Arial"/>
                <a:sym typeface="Arial"/>
              </a:defRPr>
            </a:lvl5pPr>
            <a:lvl6pPr indent="0" lvl="5" marL="0" marR="0" rtl="0" algn="r">
              <a:spcBef>
                <a:spcPts val="0"/>
              </a:spcBef>
              <a:spcAft>
                <a:spcPts val="0"/>
              </a:spcAft>
              <a:buNone/>
              <a:defRPr sz="1200">
                <a:solidFill>
                  <a:srgbClr val="898989"/>
                </a:solidFill>
                <a:latin typeface="Arial"/>
                <a:ea typeface="Arial"/>
                <a:cs typeface="Arial"/>
                <a:sym typeface="Arial"/>
              </a:defRPr>
            </a:lvl6pPr>
            <a:lvl7pPr indent="0" lvl="6" marL="0" marR="0" rtl="0" algn="r">
              <a:spcBef>
                <a:spcPts val="0"/>
              </a:spcBef>
              <a:spcAft>
                <a:spcPts val="0"/>
              </a:spcAft>
              <a:buNone/>
              <a:defRPr sz="1200">
                <a:solidFill>
                  <a:srgbClr val="898989"/>
                </a:solidFill>
                <a:latin typeface="Arial"/>
                <a:ea typeface="Arial"/>
                <a:cs typeface="Arial"/>
                <a:sym typeface="Arial"/>
              </a:defRPr>
            </a:lvl7pPr>
            <a:lvl8pPr indent="0" lvl="7" marL="0" marR="0" rtl="0" algn="r">
              <a:spcBef>
                <a:spcPts val="0"/>
              </a:spcBef>
              <a:spcAft>
                <a:spcPts val="0"/>
              </a:spcAft>
              <a:buNone/>
              <a:defRPr sz="1200">
                <a:solidFill>
                  <a:srgbClr val="898989"/>
                </a:solidFill>
                <a:latin typeface="Arial"/>
                <a:ea typeface="Arial"/>
                <a:cs typeface="Arial"/>
                <a:sym typeface="Arial"/>
              </a:defRPr>
            </a:lvl8pPr>
            <a:lvl9pPr indent="0" lvl="8" marL="0" marR="0" rtl="0" algn="r">
              <a:spcBef>
                <a:spcPts val="0"/>
              </a:spcBef>
              <a:spcAft>
                <a:spcPts val="0"/>
              </a:spcAft>
              <a:buNone/>
              <a:defRPr sz="1200">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图片包含 游戏机, 消防栓, 火, 水&#10;&#10;描述已自动生成" id="94" name="Google Shape;94;p32"/>
          <p:cNvPicPr preferRelativeResize="0"/>
          <p:nvPr/>
        </p:nvPicPr>
        <p:blipFill rotWithShape="1">
          <a:blip r:embed="rId1">
            <a:alphaModFix/>
          </a:blip>
          <a:srcRect b="0" l="0" r="0" t="0"/>
          <a:stretch/>
        </p:blipFill>
        <p:spPr>
          <a:xfrm rot="-5400000">
            <a:off x="2667000" y="-2667000"/>
            <a:ext cx="6858000" cy="12192000"/>
          </a:xfrm>
          <a:prstGeom prst="rect">
            <a:avLst/>
          </a:prstGeom>
          <a:noFill/>
          <a:ln>
            <a:noFill/>
          </a:ln>
        </p:spPr>
      </p:pic>
      <p:pic>
        <p:nvPicPr>
          <p:cNvPr descr="NASA" id="95" name="Google Shape;95;p32"/>
          <p:cNvPicPr preferRelativeResize="0"/>
          <p:nvPr/>
        </p:nvPicPr>
        <p:blipFill rotWithShape="1">
          <a:blip r:embed="rId2">
            <a:alphaModFix/>
          </a:blip>
          <a:srcRect b="0" l="0" r="0" t="0"/>
          <a:stretch/>
        </p:blipFill>
        <p:spPr>
          <a:xfrm>
            <a:off x="8112066" y="5507886"/>
            <a:ext cx="1307170" cy="1031977"/>
          </a:xfrm>
          <a:prstGeom prst="rect">
            <a:avLst/>
          </a:prstGeom>
          <a:noFill/>
          <a:ln>
            <a:noFill/>
          </a:ln>
        </p:spPr>
      </p:pic>
      <p:pic>
        <p:nvPicPr>
          <p:cNvPr descr="University of Maryland, College Park - Wikipedia" id="96" name="Google Shape;96;p32"/>
          <p:cNvPicPr preferRelativeResize="0"/>
          <p:nvPr/>
        </p:nvPicPr>
        <p:blipFill rotWithShape="1">
          <a:blip r:embed="rId3">
            <a:alphaModFix/>
          </a:blip>
          <a:srcRect b="0" l="0" r="0" t="0"/>
          <a:stretch/>
        </p:blipFill>
        <p:spPr>
          <a:xfrm>
            <a:off x="3058421" y="5507886"/>
            <a:ext cx="1021511" cy="1021511"/>
          </a:xfrm>
          <a:prstGeom prst="rect">
            <a:avLst/>
          </a:prstGeom>
          <a:noFill/>
          <a:ln>
            <a:noFill/>
          </a:ln>
        </p:spPr>
      </p:pic>
      <p:pic>
        <p:nvPicPr>
          <p:cNvPr descr="ESSIC-UMD - ESSIC-UMD updated their cover photo." id="97" name="Google Shape;97;p32"/>
          <p:cNvPicPr preferRelativeResize="0"/>
          <p:nvPr/>
        </p:nvPicPr>
        <p:blipFill rotWithShape="1">
          <a:blip r:embed="rId4">
            <a:alphaModFix/>
          </a:blip>
          <a:srcRect b="0" l="0" r="0" t="0"/>
          <a:stretch/>
        </p:blipFill>
        <p:spPr>
          <a:xfrm>
            <a:off x="4903364" y="5540250"/>
            <a:ext cx="2385270" cy="954108"/>
          </a:xfrm>
          <a:prstGeom prst="rect">
            <a:avLst/>
          </a:prstGeom>
          <a:noFill/>
          <a:ln>
            <a:noFill/>
          </a:ln>
        </p:spPr>
      </p:pic>
      <p:pic>
        <p:nvPicPr>
          <p:cNvPr descr="Big_data - Torusware" id="98" name="Google Shape;98;p32"/>
          <p:cNvPicPr preferRelativeResize="0"/>
          <p:nvPr/>
        </p:nvPicPr>
        <p:blipFill rotWithShape="1">
          <a:blip r:embed="rId5">
            <a:alphaModFix/>
          </a:blip>
          <a:srcRect b="0" l="0" r="0" t="0"/>
          <a:stretch/>
        </p:blipFill>
        <p:spPr>
          <a:xfrm>
            <a:off x="23655" y="4788786"/>
            <a:ext cx="2759977" cy="1963595"/>
          </a:xfrm>
          <a:prstGeom prst="rect">
            <a:avLst/>
          </a:prstGeom>
          <a:noFill/>
          <a:ln>
            <a:noFill/>
          </a:ln>
        </p:spPr>
      </p:pic>
      <p:pic>
        <p:nvPicPr>
          <p:cNvPr id="99" name="Google Shape;99;p32"/>
          <p:cNvPicPr preferRelativeResize="0"/>
          <p:nvPr/>
        </p:nvPicPr>
        <p:blipFill rotWithShape="1">
          <a:blip r:embed="rId6">
            <a:alphaModFix/>
          </a:blip>
          <a:srcRect b="0" l="0" r="0" t="0"/>
          <a:stretch/>
        </p:blipFill>
        <p:spPr>
          <a:xfrm rot="5400000">
            <a:off x="-230729" y="610713"/>
            <a:ext cx="2917016" cy="1640822"/>
          </a:xfrm>
          <a:prstGeom prst="rect">
            <a:avLst/>
          </a:prstGeom>
          <a:noFill/>
          <a:ln>
            <a:noFill/>
          </a:ln>
        </p:spPr>
      </p:pic>
      <p:pic>
        <p:nvPicPr>
          <p:cNvPr id="100" name="Google Shape;100;p32"/>
          <p:cNvPicPr preferRelativeResize="0"/>
          <p:nvPr/>
        </p:nvPicPr>
        <p:blipFill rotWithShape="1">
          <a:blip r:embed="rId7">
            <a:alphaModFix/>
          </a:blip>
          <a:srcRect b="0" l="0" r="0" t="0"/>
          <a:stretch/>
        </p:blipFill>
        <p:spPr>
          <a:xfrm rot="-3057350">
            <a:off x="10046565" y="665199"/>
            <a:ext cx="1176555" cy="1450306"/>
          </a:xfrm>
          <a:prstGeom prst="rect">
            <a:avLst/>
          </a:prstGeom>
          <a:noFill/>
          <a:ln>
            <a:noFill/>
          </a:ln>
        </p:spPr>
      </p:pic>
      <p:pic>
        <p:nvPicPr>
          <p:cNvPr id="101" name="Google Shape;101;p32"/>
          <p:cNvPicPr preferRelativeResize="0"/>
          <p:nvPr/>
        </p:nvPicPr>
        <p:blipFill rotWithShape="1">
          <a:blip r:embed="rId8">
            <a:alphaModFix/>
          </a:blip>
          <a:srcRect b="0" l="0" r="0" t="0"/>
          <a:stretch/>
        </p:blipFill>
        <p:spPr>
          <a:xfrm>
            <a:off x="5159783" y="194942"/>
            <a:ext cx="2304369" cy="1001810"/>
          </a:xfrm>
          <a:prstGeom prst="rect">
            <a:avLst/>
          </a:prstGeom>
          <a:noFill/>
          <a:ln>
            <a:noFill/>
          </a:ln>
        </p:spPr>
      </p:pic>
      <p:sp>
        <p:nvSpPr>
          <p:cNvPr id="102" name="Google Shape;102;p32"/>
          <p:cNvSpPr/>
          <p:nvPr/>
        </p:nvSpPr>
        <p:spPr>
          <a:xfrm>
            <a:off x="0" y="1772816"/>
            <a:ext cx="12191999" cy="3348485"/>
          </a:xfrm>
          <a:prstGeom prst="rect">
            <a:avLst/>
          </a:prstGeom>
          <a:solidFill>
            <a:srgbClr val="7F7F7F">
              <a:alpha val="4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 name="Google Shape;103;p32"/>
          <p:cNvSpPr/>
          <p:nvPr/>
        </p:nvSpPr>
        <p:spPr>
          <a:xfrm>
            <a:off x="611359" y="2049737"/>
            <a:ext cx="78222" cy="932329"/>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4" name="Google Shape;104;p32"/>
          <p:cNvPicPr preferRelativeResize="0"/>
          <p:nvPr/>
        </p:nvPicPr>
        <p:blipFill rotWithShape="1">
          <a:blip r:embed="rId9">
            <a:alphaModFix/>
          </a:blip>
          <a:srcRect b="0" l="0" r="0" t="0"/>
          <a:stretch/>
        </p:blipFill>
        <p:spPr>
          <a:xfrm>
            <a:off x="9570991" y="4264789"/>
            <a:ext cx="2542742" cy="25485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jpg"/><Relationship Id="rId4" Type="http://schemas.openxmlformats.org/officeDocument/2006/relationships/image" Target="../media/image5.png"/><Relationship Id="rId9" Type="http://schemas.openxmlformats.org/officeDocument/2006/relationships/image" Target="../media/image21.png"/><Relationship Id="rId5" Type="http://schemas.openxmlformats.org/officeDocument/2006/relationships/image" Target="../media/image1.png"/><Relationship Id="rId6" Type="http://schemas.openxmlformats.org/officeDocument/2006/relationships/image" Target="../media/image14.jpg"/><Relationship Id="rId7" Type="http://schemas.openxmlformats.org/officeDocument/2006/relationships/image" Target="../media/image4.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eijing-rs.github.io/product.html" TargetMode="External"/><Relationship Id="rId4" Type="http://schemas.openxmlformats.org/officeDocument/2006/relationships/image" Target="../media/image34.png"/><Relationship Id="rId5" Type="http://schemas.openxmlformats.org/officeDocument/2006/relationships/hyperlink" Target="https://doi.org/10.5281/zenodo.3539349" TargetMode="External"/><Relationship Id="rId6" Type="http://schemas.openxmlformats.org/officeDocument/2006/relationships/image" Target="../media/image33.png"/><Relationship Id="rId7"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jpg"/></Relationships>
</file>

<file path=ppt/slides/_rels/slide3.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8.jpg"/><Relationship Id="rId5" Type="http://schemas.openxmlformats.org/officeDocument/2006/relationships/image" Target="../media/image13.png"/><Relationship Id="rId6" Type="http://schemas.openxmlformats.org/officeDocument/2006/relationships/image" Target="../media/image16.jpg"/><Relationship Id="rId7" Type="http://schemas.openxmlformats.org/officeDocument/2006/relationships/image" Target="../media/image35.jpg"/><Relationship Id="rId8"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图片包含 游戏机, 消防栓, 火, 水&#10;&#10;描述已自动生成" id="179" name="Google Shape;179;p1"/>
          <p:cNvPicPr preferRelativeResize="0"/>
          <p:nvPr/>
        </p:nvPicPr>
        <p:blipFill rotWithShape="1">
          <a:blip r:embed="rId3">
            <a:alphaModFix/>
          </a:blip>
          <a:srcRect b="0" l="0" r="0" t="0"/>
          <a:stretch/>
        </p:blipFill>
        <p:spPr>
          <a:xfrm rot="-5400000">
            <a:off x="2667000" y="-2667000"/>
            <a:ext cx="6858000" cy="12192000"/>
          </a:xfrm>
          <a:prstGeom prst="rect">
            <a:avLst/>
          </a:prstGeom>
          <a:noFill/>
          <a:ln>
            <a:noFill/>
          </a:ln>
        </p:spPr>
      </p:pic>
      <p:pic>
        <p:nvPicPr>
          <p:cNvPr descr="NASA" id="180" name="Google Shape;180;p1"/>
          <p:cNvPicPr preferRelativeResize="0"/>
          <p:nvPr/>
        </p:nvPicPr>
        <p:blipFill rotWithShape="1">
          <a:blip r:embed="rId4">
            <a:alphaModFix/>
          </a:blip>
          <a:srcRect b="0" l="0" r="0" t="0"/>
          <a:stretch/>
        </p:blipFill>
        <p:spPr>
          <a:xfrm>
            <a:off x="8112066" y="5507886"/>
            <a:ext cx="1307170" cy="1031977"/>
          </a:xfrm>
          <a:prstGeom prst="rect">
            <a:avLst/>
          </a:prstGeom>
          <a:noFill/>
          <a:ln>
            <a:noFill/>
          </a:ln>
        </p:spPr>
      </p:pic>
      <p:pic>
        <p:nvPicPr>
          <p:cNvPr descr="University of Maryland, College Park - Wikipedia" id="181" name="Google Shape;181;p1"/>
          <p:cNvPicPr preferRelativeResize="0"/>
          <p:nvPr/>
        </p:nvPicPr>
        <p:blipFill rotWithShape="1">
          <a:blip r:embed="rId5">
            <a:alphaModFix/>
          </a:blip>
          <a:srcRect b="0" l="0" r="0" t="0"/>
          <a:stretch/>
        </p:blipFill>
        <p:spPr>
          <a:xfrm>
            <a:off x="3058421" y="5507886"/>
            <a:ext cx="1021511" cy="1021511"/>
          </a:xfrm>
          <a:prstGeom prst="rect">
            <a:avLst/>
          </a:prstGeom>
          <a:noFill/>
          <a:ln>
            <a:noFill/>
          </a:ln>
        </p:spPr>
      </p:pic>
      <p:pic>
        <p:nvPicPr>
          <p:cNvPr descr="ESSIC-UMD - ESSIC-UMD updated their cover photo." id="182" name="Google Shape;182;p1"/>
          <p:cNvPicPr preferRelativeResize="0"/>
          <p:nvPr/>
        </p:nvPicPr>
        <p:blipFill rotWithShape="1">
          <a:blip r:embed="rId6">
            <a:alphaModFix/>
          </a:blip>
          <a:srcRect b="0" l="0" r="0" t="0"/>
          <a:stretch/>
        </p:blipFill>
        <p:spPr>
          <a:xfrm>
            <a:off x="4903364" y="5540250"/>
            <a:ext cx="2385270" cy="954108"/>
          </a:xfrm>
          <a:prstGeom prst="rect">
            <a:avLst/>
          </a:prstGeom>
          <a:noFill/>
          <a:ln>
            <a:noFill/>
          </a:ln>
        </p:spPr>
      </p:pic>
      <p:pic>
        <p:nvPicPr>
          <p:cNvPr descr="Big_data - Torusware" id="183" name="Google Shape;183;p1"/>
          <p:cNvPicPr preferRelativeResize="0"/>
          <p:nvPr/>
        </p:nvPicPr>
        <p:blipFill rotWithShape="1">
          <a:blip r:embed="rId7">
            <a:alphaModFix/>
          </a:blip>
          <a:srcRect b="0" l="0" r="0" t="0"/>
          <a:stretch/>
        </p:blipFill>
        <p:spPr>
          <a:xfrm>
            <a:off x="23655" y="4788786"/>
            <a:ext cx="2759977" cy="1963595"/>
          </a:xfrm>
          <a:prstGeom prst="rect">
            <a:avLst/>
          </a:prstGeom>
          <a:noFill/>
          <a:ln>
            <a:noFill/>
          </a:ln>
        </p:spPr>
      </p:pic>
      <p:pic>
        <p:nvPicPr>
          <p:cNvPr id="184" name="Google Shape;184;p1"/>
          <p:cNvPicPr preferRelativeResize="0"/>
          <p:nvPr/>
        </p:nvPicPr>
        <p:blipFill rotWithShape="1">
          <a:blip r:embed="rId8">
            <a:alphaModFix/>
          </a:blip>
          <a:srcRect b="0" l="0" r="0" t="0"/>
          <a:stretch/>
        </p:blipFill>
        <p:spPr>
          <a:xfrm rot="5400000">
            <a:off x="-230729" y="610713"/>
            <a:ext cx="2917016" cy="1640822"/>
          </a:xfrm>
          <a:prstGeom prst="rect">
            <a:avLst/>
          </a:prstGeom>
          <a:noFill/>
          <a:ln>
            <a:noFill/>
          </a:ln>
        </p:spPr>
      </p:pic>
      <p:pic>
        <p:nvPicPr>
          <p:cNvPr id="185" name="Google Shape;185;p1"/>
          <p:cNvPicPr preferRelativeResize="0"/>
          <p:nvPr/>
        </p:nvPicPr>
        <p:blipFill rotWithShape="1">
          <a:blip r:embed="rId9">
            <a:alphaModFix/>
          </a:blip>
          <a:srcRect b="0" l="0" r="0" t="0"/>
          <a:stretch/>
        </p:blipFill>
        <p:spPr>
          <a:xfrm rot="-3057350">
            <a:off x="10046565" y="665199"/>
            <a:ext cx="1176555" cy="1450306"/>
          </a:xfrm>
          <a:prstGeom prst="rect">
            <a:avLst/>
          </a:prstGeom>
          <a:noFill/>
          <a:ln>
            <a:noFill/>
          </a:ln>
        </p:spPr>
      </p:pic>
      <p:pic>
        <p:nvPicPr>
          <p:cNvPr id="186" name="Google Shape;186;p1"/>
          <p:cNvPicPr preferRelativeResize="0"/>
          <p:nvPr/>
        </p:nvPicPr>
        <p:blipFill rotWithShape="1">
          <a:blip r:embed="rId10">
            <a:alphaModFix/>
          </a:blip>
          <a:srcRect b="0" l="0" r="0" t="0"/>
          <a:stretch/>
        </p:blipFill>
        <p:spPr>
          <a:xfrm>
            <a:off x="5159783" y="194942"/>
            <a:ext cx="2304369" cy="1001810"/>
          </a:xfrm>
          <a:prstGeom prst="rect">
            <a:avLst/>
          </a:prstGeom>
          <a:noFill/>
          <a:ln>
            <a:noFill/>
          </a:ln>
        </p:spPr>
      </p:pic>
      <p:sp>
        <p:nvSpPr>
          <p:cNvPr id="187" name="Google Shape;187;p1"/>
          <p:cNvSpPr/>
          <p:nvPr/>
        </p:nvSpPr>
        <p:spPr>
          <a:xfrm>
            <a:off x="0" y="1772816"/>
            <a:ext cx="12191999" cy="3348485"/>
          </a:xfrm>
          <a:prstGeom prst="rect">
            <a:avLst/>
          </a:prstGeom>
          <a:solidFill>
            <a:srgbClr val="7F7F7F">
              <a:alpha val="4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8" name="Google Shape;188;p1"/>
          <p:cNvSpPr txBox="1"/>
          <p:nvPr/>
        </p:nvSpPr>
        <p:spPr>
          <a:xfrm>
            <a:off x="494478" y="2205224"/>
            <a:ext cx="110892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Helvetica Neue"/>
                <a:ea typeface="Helvetica Neue"/>
                <a:cs typeface="Helvetica Neue"/>
                <a:sym typeface="Helvetica Neue"/>
              </a:rPr>
              <a:t>Tracking Ambient Particulate Matter and Chemical Composition from Space using AI</a:t>
            </a:r>
            <a:endParaRPr b="1" i="0" sz="2400" u="none" cap="none" strike="noStrike">
              <a:solidFill>
                <a:srgbClr val="FF0000"/>
              </a:solidFill>
              <a:latin typeface="Helvetica Neue"/>
              <a:ea typeface="Helvetica Neue"/>
              <a:cs typeface="Helvetica Neue"/>
              <a:sym typeface="Helvetica Neue"/>
            </a:endParaRPr>
          </a:p>
        </p:txBody>
      </p:sp>
      <p:sp>
        <p:nvSpPr>
          <p:cNvPr id="189" name="Google Shape;189;p1"/>
          <p:cNvSpPr/>
          <p:nvPr/>
        </p:nvSpPr>
        <p:spPr>
          <a:xfrm>
            <a:off x="339380" y="2307454"/>
            <a:ext cx="78222" cy="932329"/>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0" name="Google Shape;190;p1"/>
          <p:cNvSpPr txBox="1"/>
          <p:nvPr/>
        </p:nvSpPr>
        <p:spPr>
          <a:xfrm>
            <a:off x="479376" y="3447520"/>
            <a:ext cx="1083946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lt1"/>
                </a:solidFill>
                <a:latin typeface="Helvetica Neue"/>
                <a:ea typeface="Helvetica Neue"/>
                <a:cs typeface="Helvetica Neue"/>
                <a:sym typeface="Helvetica Neue"/>
              </a:rPr>
              <a:t>Jing Wei</a:t>
            </a:r>
            <a:r>
              <a:rPr b="1" baseline="30000" i="0" lang="en-US" sz="2400" u="none" cap="none" strike="noStrike">
                <a:solidFill>
                  <a:schemeClr val="lt1"/>
                </a:solidFill>
                <a:latin typeface="Helvetica Neue"/>
                <a:ea typeface="Helvetica Neue"/>
                <a:cs typeface="Helvetica Neue"/>
                <a:sym typeface="Helvetica Neue"/>
              </a:rPr>
              <a:t> </a:t>
            </a:r>
            <a:r>
              <a:rPr b="1" i="0" lang="en-US" sz="2400" u="none" cap="none" strike="noStrike">
                <a:solidFill>
                  <a:schemeClr val="lt1"/>
                </a:solidFill>
                <a:latin typeface="Helvetica Neue"/>
                <a:ea typeface="Helvetica Neue"/>
                <a:cs typeface="Helvetica Neue"/>
                <a:sym typeface="Helvetica Neue"/>
              </a:rPr>
              <a:t>&amp;</a:t>
            </a:r>
            <a:r>
              <a:rPr b="1" baseline="30000" i="0" lang="en-US" sz="2400" u="none" cap="none" strike="noStrike">
                <a:solidFill>
                  <a:schemeClr val="lt1"/>
                </a:solidFill>
                <a:latin typeface="Helvetica Neue"/>
                <a:ea typeface="Helvetica Neue"/>
                <a:cs typeface="Helvetica Neue"/>
                <a:sym typeface="Helvetica Neue"/>
              </a:rPr>
              <a:t> </a:t>
            </a:r>
            <a:r>
              <a:rPr b="1" i="0" lang="en-US" sz="2400" u="none" cap="none" strike="noStrike">
                <a:solidFill>
                  <a:schemeClr val="lt1"/>
                </a:solidFill>
                <a:latin typeface="Helvetica Neue"/>
                <a:ea typeface="Helvetica Neue"/>
                <a:cs typeface="Helvetica Neue"/>
                <a:sym typeface="Helvetica Neue"/>
              </a:rPr>
              <a:t>Zhanqing Li</a:t>
            </a:r>
            <a:endParaRPr b="1" i="0" sz="2400" u="none" cap="none" strike="noStrike">
              <a:solidFill>
                <a:schemeClr val="lt1"/>
              </a:solidFill>
              <a:latin typeface="Helvetica Neue"/>
              <a:ea typeface="Helvetica Neue"/>
              <a:cs typeface="Helvetica Neue"/>
              <a:sym typeface="Helvetica Neue"/>
            </a:endParaRPr>
          </a:p>
        </p:txBody>
      </p:sp>
      <p:sp>
        <p:nvSpPr>
          <p:cNvPr id="191" name="Google Shape;191;p1"/>
          <p:cNvSpPr txBox="1"/>
          <p:nvPr/>
        </p:nvSpPr>
        <p:spPr>
          <a:xfrm>
            <a:off x="676265" y="4130935"/>
            <a:ext cx="1083946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lt1"/>
                </a:solidFill>
                <a:latin typeface="Helvetica Neue"/>
                <a:ea typeface="Helvetica Neue"/>
                <a:cs typeface="Helvetica Neue"/>
                <a:sym typeface="Helvetica Neue"/>
              </a:rPr>
              <a:t>ESSIC &amp; Department of Atmospheric and Oceanic Science, University of Maryland, College Park, MD, USA</a:t>
            </a:r>
            <a:endParaRPr/>
          </a:p>
        </p:txBody>
      </p:sp>
      <p:pic>
        <p:nvPicPr>
          <p:cNvPr id="192" name="Google Shape;192;p1"/>
          <p:cNvPicPr preferRelativeResize="0"/>
          <p:nvPr/>
        </p:nvPicPr>
        <p:blipFill rotWithShape="1">
          <a:blip r:embed="rId11">
            <a:alphaModFix/>
          </a:blip>
          <a:srcRect b="0" l="0" r="0" t="0"/>
          <a:stretch/>
        </p:blipFill>
        <p:spPr>
          <a:xfrm>
            <a:off x="9570991" y="4264789"/>
            <a:ext cx="2542742" cy="2548587"/>
          </a:xfrm>
          <a:prstGeom prst="rect">
            <a:avLst/>
          </a:prstGeom>
          <a:noFill/>
          <a:ln>
            <a:noFill/>
          </a:ln>
        </p:spPr>
      </p:pic>
      <p:sp>
        <p:nvSpPr>
          <p:cNvPr id="193" name="Google Shape;193;p1"/>
          <p:cNvSpPr/>
          <p:nvPr/>
        </p:nvSpPr>
        <p:spPr>
          <a:xfrm>
            <a:off x="11557222" y="2304032"/>
            <a:ext cx="78222" cy="932329"/>
          </a:xfrm>
          <a:prstGeom prst="rect">
            <a:avLst/>
          </a:prstGeom>
          <a:solidFill>
            <a:srgbClr val="FFC000"/>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0"/>
          <p:cNvSpPr txBox="1"/>
          <p:nvPr/>
        </p:nvSpPr>
        <p:spPr>
          <a:xfrm>
            <a:off x="227348" y="5013176"/>
            <a:ext cx="825624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a:solidFill>
                  <a:schemeClr val="dk1"/>
                </a:solidFill>
                <a:latin typeface="Calibri"/>
                <a:ea typeface="Calibri"/>
                <a:cs typeface="Calibri"/>
                <a:sym typeface="Calibri"/>
              </a:rPr>
              <a:t>W</a:t>
            </a:r>
            <a:r>
              <a:rPr lang="en-US" sz="2400">
                <a:solidFill>
                  <a:schemeClr val="dk1"/>
                </a:solidFill>
                <a:latin typeface="Calibri"/>
                <a:ea typeface="Calibri"/>
                <a:cs typeface="Calibri"/>
                <a:sym typeface="Calibri"/>
              </a:rPr>
              <a:t>e tackle both questions by building upon the advances enabled by deriving surface 1 km PM</a:t>
            </a:r>
            <a:r>
              <a:rPr baseline="-25000" lang="en-US" sz="2400">
                <a:solidFill>
                  <a:schemeClr val="dk1"/>
                </a:solidFill>
                <a:latin typeface="Calibri"/>
                <a:ea typeface="Calibri"/>
                <a:cs typeface="Calibri"/>
                <a:sym typeface="Calibri"/>
              </a:rPr>
              <a:t>2.5</a:t>
            </a:r>
            <a:r>
              <a:rPr lang="en-US" sz="2400">
                <a:solidFill>
                  <a:schemeClr val="dk1"/>
                </a:solidFill>
                <a:latin typeface="Calibri"/>
                <a:ea typeface="Calibri"/>
                <a:cs typeface="Calibri"/>
                <a:sym typeface="Calibri"/>
              </a:rPr>
              <a:t> and BC since 2000 in the US with full spatial coverage via the deep learning approach and estimated the mortality burden. </a:t>
            </a:r>
            <a:endParaRPr sz="2400">
              <a:solidFill>
                <a:schemeClr val="dk1"/>
              </a:solidFill>
              <a:latin typeface="Calibri"/>
              <a:ea typeface="Calibri"/>
              <a:cs typeface="Calibri"/>
              <a:sym typeface="Calibri"/>
            </a:endParaRPr>
          </a:p>
        </p:txBody>
      </p:sp>
      <p:sp>
        <p:nvSpPr>
          <p:cNvPr id="298" name="Google Shape;298;p10"/>
          <p:cNvSpPr txBox="1"/>
          <p:nvPr/>
        </p:nvSpPr>
        <p:spPr>
          <a:xfrm>
            <a:off x="227348" y="881424"/>
            <a:ext cx="1173730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The long-term improvement trends in air quality and public health in the continental United States (US) were obscured in the past decade by the increase of fire emissions that potentially counterbalanced the decline in anthropogenic emissions. </a:t>
            </a:r>
            <a:endParaRPr sz="2400">
              <a:solidFill>
                <a:schemeClr val="dk1"/>
              </a:solidFill>
              <a:latin typeface="Calibri"/>
              <a:ea typeface="Calibri"/>
              <a:cs typeface="Calibri"/>
              <a:sym typeface="Calibri"/>
            </a:endParaRPr>
          </a:p>
        </p:txBody>
      </p:sp>
      <p:sp>
        <p:nvSpPr>
          <p:cNvPr id="299" name="Google Shape;299;p10"/>
          <p:cNvSpPr txBox="1"/>
          <p:nvPr/>
        </p:nvSpPr>
        <p:spPr>
          <a:xfrm>
            <a:off x="299356" y="2204864"/>
            <a:ext cx="11557284"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Microsoft Yahei"/>
                <a:ea typeface="Microsoft Yahei"/>
                <a:cs typeface="Microsoft Yahei"/>
                <a:sym typeface="Microsoft Yahei"/>
              </a:rPr>
              <a:t>Question II?</a:t>
            </a:r>
            <a:endParaRPr/>
          </a:p>
          <a:p>
            <a:pPr indent="0" lvl="0" marL="0" marR="0" rtl="0" algn="ctr">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3600">
                <a:solidFill>
                  <a:schemeClr val="dk1"/>
                </a:solidFill>
                <a:latin typeface="Microsoft Yahei"/>
                <a:ea typeface="Microsoft Yahei"/>
                <a:cs typeface="Microsoft Yahei"/>
                <a:sym typeface="Microsoft Yahei"/>
              </a:rPr>
              <a:t>How did the wildfires affect the long-term air quality and public health in the US?</a:t>
            </a:r>
            <a:endParaRPr b="1" sz="3600">
              <a:solidFill>
                <a:schemeClr val="dk1"/>
              </a:solidFill>
              <a:latin typeface="Microsoft Yahei"/>
              <a:ea typeface="Microsoft Yahei"/>
              <a:cs typeface="Microsoft Yahei"/>
              <a:sym typeface="Microsoft Yahei"/>
            </a:endParaRPr>
          </a:p>
        </p:txBody>
      </p:sp>
      <p:pic>
        <p:nvPicPr>
          <p:cNvPr descr="California Wildfires Explained: Why Does The State Have So Many? - The New  York Times" id="300" name="Google Shape;300;p10"/>
          <p:cNvPicPr preferRelativeResize="0"/>
          <p:nvPr/>
        </p:nvPicPr>
        <p:blipFill rotWithShape="1">
          <a:blip r:embed="rId3">
            <a:alphaModFix/>
          </a:blip>
          <a:srcRect b="0" l="0" r="0" t="0"/>
          <a:stretch/>
        </p:blipFill>
        <p:spPr>
          <a:xfrm>
            <a:off x="8661201" y="4513188"/>
            <a:ext cx="3339455" cy="22222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11"/>
          <p:cNvPicPr preferRelativeResize="0"/>
          <p:nvPr/>
        </p:nvPicPr>
        <p:blipFill rotWithShape="1">
          <a:blip r:embed="rId3">
            <a:alphaModFix/>
          </a:blip>
          <a:srcRect b="0" l="0" r="0" t="0"/>
          <a:stretch/>
        </p:blipFill>
        <p:spPr>
          <a:xfrm>
            <a:off x="66182" y="1196752"/>
            <a:ext cx="8352432" cy="5184576"/>
          </a:xfrm>
          <a:prstGeom prst="rect">
            <a:avLst/>
          </a:prstGeom>
          <a:noFill/>
          <a:ln>
            <a:noFill/>
          </a:ln>
        </p:spPr>
      </p:pic>
      <p:sp>
        <p:nvSpPr>
          <p:cNvPr id="307" name="Google Shape;307;p11"/>
          <p:cNvSpPr txBox="1"/>
          <p:nvPr/>
        </p:nvSpPr>
        <p:spPr>
          <a:xfrm>
            <a:off x="1218062" y="836712"/>
            <a:ext cx="604867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2000 – 2020 Trends in PM</a:t>
            </a:r>
            <a:r>
              <a:rPr b="1" baseline="-25000" lang="en-US" sz="1800">
                <a:solidFill>
                  <a:schemeClr val="dk1"/>
                </a:solidFill>
                <a:latin typeface="Calibri"/>
                <a:ea typeface="Calibri"/>
                <a:cs typeface="Calibri"/>
                <a:sym typeface="Calibri"/>
              </a:rPr>
              <a:t>2.5</a:t>
            </a:r>
            <a:r>
              <a:rPr b="1" lang="en-US" sz="1800">
                <a:solidFill>
                  <a:schemeClr val="dk1"/>
                </a:solidFill>
                <a:latin typeface="Calibri"/>
                <a:ea typeface="Calibri"/>
                <a:cs typeface="Calibri"/>
                <a:sym typeface="Calibri"/>
              </a:rPr>
              <a:t>, BC, and Mortality Burden</a:t>
            </a:r>
            <a:endParaRPr b="1" sz="1800">
              <a:solidFill>
                <a:schemeClr val="dk1"/>
              </a:solidFill>
              <a:latin typeface="Calibri"/>
              <a:ea typeface="Calibri"/>
              <a:cs typeface="Calibri"/>
              <a:sym typeface="Calibri"/>
            </a:endParaRPr>
          </a:p>
        </p:txBody>
      </p:sp>
      <p:sp>
        <p:nvSpPr>
          <p:cNvPr id="308" name="Google Shape;308;p11"/>
          <p:cNvSpPr/>
          <p:nvPr/>
        </p:nvSpPr>
        <p:spPr>
          <a:xfrm>
            <a:off x="8216094" y="1255743"/>
            <a:ext cx="3855107" cy="4585871"/>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866" lvl="0" marL="342866" marR="0" rtl="0" algn="l">
              <a:spcBef>
                <a:spcPts val="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Annual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and BC have similar spatial distributions: US EAST are ～2 times </a:t>
            </a:r>
            <a:r>
              <a:rPr b="1" lang="en-US" sz="2000">
                <a:solidFill>
                  <a:schemeClr val="dk1"/>
                </a:solidFill>
                <a:latin typeface="Calibri"/>
                <a:ea typeface="Calibri"/>
                <a:cs typeface="Calibri"/>
                <a:sym typeface="Calibri"/>
              </a:rPr>
              <a:t>higher</a:t>
            </a:r>
            <a:r>
              <a:rPr lang="en-US" sz="2000">
                <a:solidFill>
                  <a:schemeClr val="dk1"/>
                </a:solidFill>
                <a:latin typeface="Calibri"/>
                <a:ea typeface="Calibri"/>
                <a:cs typeface="Calibri"/>
                <a:sym typeface="Calibri"/>
              </a:rPr>
              <a:t> than US WEST.</a:t>
            </a:r>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Strong contrast in the air quality between urban and rural regions.</a:t>
            </a:r>
            <a:endParaRPr sz="2000">
              <a:solidFill>
                <a:schemeClr val="dk1"/>
              </a:solidFill>
              <a:latin typeface="Calibri"/>
              <a:ea typeface="Calibri"/>
              <a:cs typeface="Calibri"/>
              <a:sym typeface="Calibri"/>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Annual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and BC has </a:t>
            </a:r>
            <a:r>
              <a:rPr b="1" lang="en-US" sz="2000">
                <a:solidFill>
                  <a:schemeClr val="dk1"/>
                </a:solidFill>
                <a:latin typeface="Calibri"/>
                <a:ea typeface="Calibri"/>
                <a:cs typeface="Calibri"/>
                <a:sym typeface="Calibri"/>
              </a:rPr>
              <a:t>declined</a:t>
            </a:r>
            <a:r>
              <a:rPr lang="en-US" sz="2000">
                <a:solidFill>
                  <a:schemeClr val="dk1"/>
                </a:solidFill>
                <a:latin typeface="Calibri"/>
                <a:ea typeface="Calibri"/>
                <a:cs typeface="Calibri"/>
                <a:sym typeface="Calibri"/>
              </a:rPr>
              <a:t> steadily in the EAST, vs big </a:t>
            </a:r>
            <a:r>
              <a:rPr b="1" lang="en-US" sz="2000">
                <a:solidFill>
                  <a:schemeClr val="dk1"/>
                </a:solidFill>
                <a:latin typeface="Calibri"/>
                <a:ea typeface="Calibri"/>
                <a:cs typeface="Calibri"/>
                <a:sym typeface="Calibri"/>
              </a:rPr>
              <a:t>increases </a:t>
            </a:r>
            <a:r>
              <a:rPr lang="en-US" sz="2000">
                <a:solidFill>
                  <a:schemeClr val="dk1"/>
                </a:solidFill>
                <a:latin typeface="Calibri"/>
                <a:ea typeface="Calibri"/>
                <a:cs typeface="Calibri"/>
                <a:sym typeface="Calibri"/>
              </a:rPr>
              <a:t>in the WEST</a:t>
            </a:r>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The opposite trends are seen in air quality related premature deaths: </a:t>
            </a:r>
            <a:r>
              <a:rPr b="1" lang="en-US" sz="2000">
                <a:solidFill>
                  <a:schemeClr val="dk1"/>
                </a:solidFill>
                <a:latin typeface="Calibri"/>
                <a:ea typeface="Calibri"/>
                <a:cs typeface="Calibri"/>
                <a:sym typeface="Calibri"/>
              </a:rPr>
              <a:t>increasing/decreasing </a:t>
            </a:r>
            <a:r>
              <a:rPr lang="en-US" sz="2000">
                <a:solidFill>
                  <a:schemeClr val="dk1"/>
                </a:solidFill>
                <a:latin typeface="Calibri"/>
                <a:ea typeface="Calibri"/>
                <a:cs typeface="Calibri"/>
                <a:sym typeface="Calibri"/>
              </a:rPr>
              <a:t>in the WEST and EAST.</a:t>
            </a:r>
            <a:endParaRPr/>
          </a:p>
        </p:txBody>
      </p:sp>
      <p:sp>
        <p:nvSpPr>
          <p:cNvPr id="309" name="Google Shape;309;p11"/>
          <p:cNvSpPr txBox="1"/>
          <p:nvPr/>
        </p:nvSpPr>
        <p:spPr>
          <a:xfrm>
            <a:off x="1559496" y="96943"/>
            <a:ext cx="1063250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FF0000"/>
                </a:solidFill>
                <a:latin typeface="Microsoft Yahei"/>
                <a:ea typeface="Microsoft Yahei"/>
                <a:cs typeface="Microsoft Yahei"/>
                <a:sym typeface="Microsoft Yahei"/>
              </a:rPr>
              <a:t>Spatiotemporal variations</a:t>
            </a:r>
            <a:endParaRPr b="1" sz="3000">
              <a:solidFill>
                <a:srgbClr val="FF0000"/>
              </a:solidFill>
              <a:latin typeface="Microsoft Yahei"/>
              <a:ea typeface="Microsoft Yahei"/>
              <a:cs typeface="Microsoft Yahei"/>
              <a:sym typeface="Microsoft Yahei"/>
            </a:endParaRPr>
          </a:p>
        </p:txBody>
      </p:sp>
      <p:sp>
        <p:nvSpPr>
          <p:cNvPr id="310" name="Google Shape;310;p11"/>
          <p:cNvSpPr txBox="1"/>
          <p:nvPr/>
        </p:nvSpPr>
        <p:spPr>
          <a:xfrm>
            <a:off x="191344" y="6239053"/>
            <a:ext cx="806489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High BC concentrations along highways due to traffic-related emissions (from diesel trucks) are well captured.</a:t>
            </a:r>
            <a:endParaRPr/>
          </a:p>
        </p:txBody>
      </p:sp>
      <p:sp>
        <p:nvSpPr>
          <p:cNvPr id="311" name="Google Shape;311;p11"/>
          <p:cNvSpPr txBox="1"/>
          <p:nvPr/>
        </p:nvSpPr>
        <p:spPr>
          <a:xfrm>
            <a:off x="8516467" y="6027385"/>
            <a:ext cx="345688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et al., </a:t>
            </a:r>
            <a:r>
              <a:rPr b="1" i="1" lang="en-US" sz="2000">
                <a:solidFill>
                  <a:srgbClr val="0000FF"/>
                </a:solidFill>
                <a:latin typeface="Calibri"/>
                <a:ea typeface="Calibri"/>
                <a:cs typeface="Calibri"/>
                <a:sym typeface="Calibri"/>
              </a:rPr>
              <a:t>Lancet – Planet Health</a:t>
            </a:r>
            <a:r>
              <a:rPr b="1" lang="en-US" sz="2000">
                <a:solidFill>
                  <a:srgbClr val="0000FF"/>
                </a:solidFill>
                <a:latin typeface="Calibri"/>
                <a:ea typeface="Calibri"/>
                <a:cs typeface="Calibri"/>
                <a:sym typeface="Calibri"/>
              </a:rPr>
              <a:t>, under revision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2"/>
          <p:cNvSpPr txBox="1"/>
          <p:nvPr/>
        </p:nvSpPr>
        <p:spPr>
          <a:xfrm>
            <a:off x="757284" y="4797152"/>
            <a:ext cx="715811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a:solidFill>
                  <a:schemeClr val="dk1"/>
                </a:solidFill>
                <a:latin typeface="Calibri"/>
                <a:ea typeface="Calibri"/>
                <a:cs typeface="Calibri"/>
                <a:sym typeface="Calibri"/>
              </a:rPr>
              <a:t>Following the launch of the Himawari-8 Advanced Himawari Imager (Himawari-8/AHI) in October 2014, surface PM</a:t>
            </a:r>
            <a:r>
              <a:rPr b="0" baseline="-25000" i="0" lang="en-US" sz="2000">
                <a:solidFill>
                  <a:schemeClr val="dk1"/>
                </a:solidFill>
                <a:latin typeface="Calibri"/>
                <a:ea typeface="Calibri"/>
                <a:cs typeface="Calibri"/>
                <a:sym typeface="Calibri"/>
              </a:rPr>
              <a:t>2.5</a:t>
            </a:r>
            <a:r>
              <a:rPr b="0" i="0" lang="en-US" sz="2000">
                <a:solidFill>
                  <a:schemeClr val="dk1"/>
                </a:solidFill>
                <a:latin typeface="Calibri"/>
                <a:ea typeface="Calibri"/>
                <a:cs typeface="Calibri"/>
                <a:sym typeface="Calibri"/>
              </a:rPr>
              <a:t> concentrations in the Eastern Hemisphere can now be estimated and used to examine their diurnal cycle.</a:t>
            </a:r>
            <a:endParaRPr sz="2000">
              <a:solidFill>
                <a:schemeClr val="dk1"/>
              </a:solidFill>
              <a:latin typeface="Calibri"/>
              <a:ea typeface="Calibri"/>
              <a:cs typeface="Calibri"/>
              <a:sym typeface="Calibri"/>
            </a:endParaRPr>
          </a:p>
        </p:txBody>
      </p:sp>
      <p:pic>
        <p:nvPicPr>
          <p:cNvPr id="318" name="Google Shape;318;p12"/>
          <p:cNvPicPr preferRelativeResize="0"/>
          <p:nvPr/>
        </p:nvPicPr>
        <p:blipFill rotWithShape="1">
          <a:blip r:embed="rId3">
            <a:alphaModFix/>
          </a:blip>
          <a:srcRect b="0" l="0" r="0" t="0"/>
          <a:stretch/>
        </p:blipFill>
        <p:spPr>
          <a:xfrm>
            <a:off x="119336" y="1022281"/>
            <a:ext cx="8057095" cy="5393477"/>
          </a:xfrm>
          <a:prstGeom prst="rect">
            <a:avLst/>
          </a:prstGeom>
          <a:noFill/>
          <a:ln>
            <a:noFill/>
          </a:ln>
        </p:spPr>
      </p:pic>
      <p:sp>
        <p:nvSpPr>
          <p:cNvPr id="319" name="Google Shape;319;p12"/>
          <p:cNvSpPr txBox="1"/>
          <p:nvPr/>
        </p:nvSpPr>
        <p:spPr>
          <a:xfrm>
            <a:off x="1487488" y="93522"/>
            <a:ext cx="1070451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FF0000"/>
                </a:solidFill>
                <a:latin typeface="Microsoft Yahei"/>
                <a:ea typeface="Microsoft Yahei"/>
                <a:cs typeface="Microsoft Yahei"/>
                <a:sym typeface="Microsoft Yahei"/>
              </a:rPr>
              <a:t>Major findings and conclusions</a:t>
            </a:r>
            <a:endParaRPr b="1" sz="3000">
              <a:solidFill>
                <a:srgbClr val="FF0000"/>
              </a:solidFill>
              <a:latin typeface="Microsoft Yahei"/>
              <a:ea typeface="Microsoft Yahei"/>
              <a:cs typeface="Microsoft Yahei"/>
              <a:sym typeface="Microsoft Yahei"/>
            </a:endParaRPr>
          </a:p>
        </p:txBody>
      </p:sp>
      <p:sp>
        <p:nvSpPr>
          <p:cNvPr id="320" name="Google Shape;320;p12"/>
          <p:cNvSpPr/>
          <p:nvPr/>
        </p:nvSpPr>
        <p:spPr>
          <a:xfrm>
            <a:off x="8176431" y="1124744"/>
            <a:ext cx="3896233" cy="4832092"/>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866" lvl="0" marL="342866" marR="0" rtl="0" algn="l">
              <a:spcBef>
                <a:spcPts val="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Nationally, the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and BC decreasing trends were </a:t>
            </a:r>
            <a:r>
              <a:rPr b="1" lang="en-US" sz="2000">
                <a:solidFill>
                  <a:schemeClr val="dk1"/>
                </a:solidFill>
                <a:latin typeface="Calibri"/>
                <a:ea typeface="Calibri"/>
                <a:cs typeface="Calibri"/>
                <a:sym typeface="Calibri"/>
              </a:rPr>
              <a:t>larger</a:t>
            </a:r>
            <a:r>
              <a:rPr lang="en-US" sz="2000">
                <a:solidFill>
                  <a:schemeClr val="dk1"/>
                </a:solidFill>
                <a:latin typeface="Calibri"/>
                <a:ea typeface="Calibri"/>
                <a:cs typeface="Calibri"/>
                <a:sym typeface="Calibri"/>
              </a:rPr>
              <a:t> in the first decade and </a:t>
            </a:r>
            <a:r>
              <a:rPr b="1" lang="en-US" sz="2000">
                <a:solidFill>
                  <a:schemeClr val="dk1"/>
                </a:solidFill>
                <a:latin typeface="Calibri"/>
                <a:ea typeface="Calibri"/>
                <a:cs typeface="Calibri"/>
                <a:sym typeface="Calibri"/>
              </a:rPr>
              <a:t>slowed down </a:t>
            </a:r>
            <a:r>
              <a:rPr lang="en-US" sz="2000">
                <a:solidFill>
                  <a:schemeClr val="dk1"/>
                </a:solidFill>
                <a:latin typeface="Calibri"/>
                <a:ea typeface="Calibri"/>
                <a:cs typeface="Calibri"/>
                <a:sym typeface="Calibri"/>
              </a:rPr>
              <a:t>after.</a:t>
            </a:r>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Air quality has improved continuously in the EAST, whereas the same </a:t>
            </a:r>
            <a:r>
              <a:rPr b="1" lang="en-US" sz="2000">
                <a:solidFill>
                  <a:schemeClr val="dk1"/>
                </a:solidFill>
                <a:latin typeface="Calibri"/>
                <a:ea typeface="Calibri"/>
                <a:cs typeface="Calibri"/>
                <a:sym typeface="Calibri"/>
              </a:rPr>
              <a:t>downward</a:t>
            </a:r>
            <a:r>
              <a:rPr lang="en-US" sz="2000">
                <a:solidFill>
                  <a:schemeClr val="dk1"/>
                </a:solidFill>
                <a:latin typeface="Calibri"/>
                <a:ea typeface="Calibri"/>
                <a:cs typeface="Calibri"/>
                <a:sym typeface="Calibri"/>
              </a:rPr>
              <a:t> trend was </a:t>
            </a:r>
            <a:r>
              <a:rPr b="1" lang="en-US" sz="2000">
                <a:solidFill>
                  <a:schemeClr val="dk1"/>
                </a:solidFill>
                <a:latin typeface="Calibri"/>
                <a:ea typeface="Calibri"/>
                <a:cs typeface="Calibri"/>
                <a:sym typeface="Calibri"/>
              </a:rPr>
              <a:t>reversed</a:t>
            </a:r>
            <a:r>
              <a:rPr lang="en-US" sz="2000">
                <a:solidFill>
                  <a:schemeClr val="dk1"/>
                </a:solidFill>
                <a:latin typeface="Calibri"/>
                <a:ea typeface="Calibri"/>
                <a:cs typeface="Calibri"/>
                <a:sym typeface="Calibri"/>
              </a:rPr>
              <a:t> in the WEST due to increased fire emissions in the recent decade.</a:t>
            </a:r>
            <a:endParaRPr sz="2000">
              <a:solidFill>
                <a:schemeClr val="dk1"/>
              </a:solidFill>
              <a:latin typeface="Calibri"/>
              <a:ea typeface="Calibri"/>
              <a:cs typeface="Calibri"/>
              <a:sym typeface="Calibri"/>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And so are the trends in air quality-related mortality rate, e.g., an </a:t>
            </a:r>
            <a:r>
              <a:rPr b="1" lang="en-US" sz="2000">
                <a:solidFill>
                  <a:schemeClr val="dk1"/>
                </a:solidFill>
                <a:latin typeface="Calibri"/>
                <a:ea typeface="Calibri"/>
                <a:cs typeface="Calibri"/>
                <a:sym typeface="Calibri"/>
              </a:rPr>
              <a:t>increase</a:t>
            </a:r>
            <a:r>
              <a:rPr lang="en-US" sz="2000">
                <a:solidFill>
                  <a:schemeClr val="dk1"/>
                </a:solidFill>
                <a:latin typeface="Calibri"/>
                <a:ea typeface="Calibri"/>
                <a:cs typeface="Calibri"/>
                <a:sym typeface="Calibri"/>
              </a:rPr>
              <a:t> of ~730 (360) deaths per year in the WEST due to total and BC emissions.</a:t>
            </a:r>
            <a:endParaRPr sz="2000">
              <a:solidFill>
                <a:schemeClr val="dk1"/>
              </a:solidFill>
              <a:latin typeface="Calibri"/>
              <a:ea typeface="Calibri"/>
              <a:cs typeface="Calibri"/>
              <a:sym typeface="Calibri"/>
            </a:endParaRPr>
          </a:p>
        </p:txBody>
      </p:sp>
      <p:sp>
        <p:nvSpPr>
          <p:cNvPr id="321" name="Google Shape;321;p12"/>
          <p:cNvSpPr txBox="1"/>
          <p:nvPr/>
        </p:nvSpPr>
        <p:spPr>
          <a:xfrm>
            <a:off x="1014672" y="6415759"/>
            <a:ext cx="664334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Time series of variations in PM</a:t>
            </a:r>
            <a:r>
              <a:rPr b="1" baseline="-25000" lang="en-US" sz="1800">
                <a:solidFill>
                  <a:schemeClr val="dk1"/>
                </a:solidFill>
                <a:latin typeface="Calibri"/>
                <a:ea typeface="Calibri"/>
                <a:cs typeface="Calibri"/>
                <a:sym typeface="Calibri"/>
              </a:rPr>
              <a:t>2.5</a:t>
            </a:r>
            <a:r>
              <a:rPr b="1" lang="en-US" sz="1800">
                <a:solidFill>
                  <a:schemeClr val="dk1"/>
                </a:solidFill>
                <a:latin typeface="Calibri"/>
                <a:ea typeface="Calibri"/>
                <a:cs typeface="Calibri"/>
                <a:sym typeface="Calibri"/>
              </a:rPr>
              <a:t>, BC, and Mortality Burden</a:t>
            </a:r>
            <a:endParaRPr b="1" sz="1800">
              <a:solidFill>
                <a:schemeClr val="dk1"/>
              </a:solidFill>
              <a:latin typeface="Calibri"/>
              <a:ea typeface="Calibri"/>
              <a:cs typeface="Calibri"/>
              <a:sym typeface="Calibri"/>
            </a:endParaRPr>
          </a:p>
        </p:txBody>
      </p:sp>
      <p:sp>
        <p:nvSpPr>
          <p:cNvPr id="322" name="Google Shape;322;p12"/>
          <p:cNvSpPr txBox="1"/>
          <p:nvPr/>
        </p:nvSpPr>
        <p:spPr>
          <a:xfrm>
            <a:off x="8553350" y="6090453"/>
            <a:ext cx="345688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et al., </a:t>
            </a:r>
            <a:r>
              <a:rPr b="1" i="1" lang="en-US" sz="2000">
                <a:solidFill>
                  <a:srgbClr val="0000FF"/>
                </a:solidFill>
                <a:latin typeface="Calibri"/>
                <a:ea typeface="Calibri"/>
                <a:cs typeface="Calibri"/>
                <a:sym typeface="Calibri"/>
              </a:rPr>
              <a:t>Lancet – Planet Health</a:t>
            </a:r>
            <a:r>
              <a:rPr b="1" lang="en-US" sz="2000">
                <a:solidFill>
                  <a:srgbClr val="0000FF"/>
                </a:solidFill>
                <a:latin typeface="Calibri"/>
                <a:ea typeface="Calibri"/>
                <a:cs typeface="Calibri"/>
                <a:sym typeface="Calibri"/>
              </a:rPr>
              <a:t>, under revision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13"/>
          <p:cNvPicPr preferRelativeResize="0"/>
          <p:nvPr/>
        </p:nvPicPr>
        <p:blipFill rotWithShape="1">
          <a:blip r:embed="rId3">
            <a:alphaModFix/>
          </a:blip>
          <a:srcRect b="0" l="0" r="0" t="0"/>
          <a:stretch/>
        </p:blipFill>
        <p:spPr>
          <a:xfrm>
            <a:off x="0" y="836712"/>
            <a:ext cx="12192000" cy="5899150"/>
          </a:xfrm>
          <a:prstGeom prst="rect">
            <a:avLst/>
          </a:prstGeom>
          <a:noFill/>
          <a:ln>
            <a:noFill/>
          </a:ln>
        </p:spPr>
      </p:pic>
      <p:sp>
        <p:nvSpPr>
          <p:cNvPr id="328" name="Google Shape;328;p13"/>
          <p:cNvSpPr/>
          <p:nvPr/>
        </p:nvSpPr>
        <p:spPr>
          <a:xfrm>
            <a:off x="1631504" y="88652"/>
            <a:ext cx="1056049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200"/>
              <a:buFont typeface="Arial"/>
              <a:buNone/>
            </a:pPr>
            <a:r>
              <a:rPr b="1" lang="en-US" sz="3200">
                <a:solidFill>
                  <a:srgbClr val="FF0000"/>
                </a:solidFill>
                <a:latin typeface="Calibri"/>
                <a:ea typeface="Calibri"/>
                <a:cs typeface="Calibri"/>
                <a:sym typeface="Calibri"/>
              </a:rPr>
              <a:t>Summary of the Air Quality Products</a:t>
            </a:r>
            <a:endParaRPr b="1" sz="3200">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4"/>
          <p:cNvSpPr/>
          <p:nvPr/>
        </p:nvSpPr>
        <p:spPr>
          <a:xfrm>
            <a:off x="19055" y="-99392"/>
            <a:ext cx="1218180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200"/>
              <a:buFont typeface="Arial"/>
              <a:buNone/>
            </a:pPr>
            <a:r>
              <a:rPr b="1" lang="en-US" sz="3200">
                <a:solidFill>
                  <a:srgbClr val="FF0000"/>
                </a:solidFill>
                <a:latin typeface="Calibri"/>
                <a:ea typeface="Calibri"/>
                <a:cs typeface="Calibri"/>
                <a:sym typeface="Calibri"/>
              </a:rPr>
              <a:t>Online Products Distribution and Usage</a:t>
            </a:r>
            <a:endParaRPr b="1" sz="3200">
              <a:solidFill>
                <a:srgbClr val="FF0000"/>
              </a:solidFill>
              <a:latin typeface="Calibri"/>
              <a:ea typeface="Calibri"/>
              <a:cs typeface="Calibri"/>
              <a:sym typeface="Calibri"/>
            </a:endParaRPr>
          </a:p>
        </p:txBody>
      </p:sp>
      <p:sp>
        <p:nvSpPr>
          <p:cNvPr id="335" name="Google Shape;335;p14"/>
          <p:cNvSpPr txBox="1"/>
          <p:nvPr/>
        </p:nvSpPr>
        <p:spPr>
          <a:xfrm>
            <a:off x="978787" y="3648868"/>
            <a:ext cx="42293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https://weijing-rs.github.io/product.html</a:t>
            </a:r>
            <a:r>
              <a:rPr lang="en-US" sz="1800">
                <a:solidFill>
                  <a:schemeClr val="dk1"/>
                </a:solidFill>
                <a:latin typeface="Calibri"/>
                <a:ea typeface="Calibri"/>
                <a:cs typeface="Calibri"/>
                <a:sym typeface="Calibri"/>
              </a:rPr>
              <a:t> </a:t>
            </a:r>
            <a:endParaRPr/>
          </a:p>
        </p:txBody>
      </p:sp>
      <p:sp>
        <p:nvSpPr>
          <p:cNvPr id="336" name="Google Shape;336;p14"/>
          <p:cNvSpPr txBox="1"/>
          <p:nvPr/>
        </p:nvSpPr>
        <p:spPr>
          <a:xfrm>
            <a:off x="6854146" y="836712"/>
            <a:ext cx="5337854" cy="1569660"/>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The air quality datasets have been widely used in environmental health studies, among others, leading to </a:t>
            </a:r>
            <a:r>
              <a:rPr b="1" lang="en-US" sz="2400">
                <a:solidFill>
                  <a:schemeClr val="dk1"/>
                </a:solidFill>
                <a:latin typeface="Calibri"/>
                <a:ea typeface="Calibri"/>
                <a:cs typeface="Calibri"/>
                <a:sym typeface="Calibri"/>
              </a:rPr>
              <a:t>hundreds</a:t>
            </a:r>
            <a:r>
              <a:rPr lang="en-US" sz="2400">
                <a:solidFill>
                  <a:schemeClr val="dk1"/>
                </a:solidFill>
                <a:latin typeface="Calibri"/>
                <a:ea typeface="Calibri"/>
                <a:cs typeface="Calibri"/>
                <a:sym typeface="Calibri"/>
              </a:rPr>
              <a:t> of publications</a:t>
            </a:r>
            <a:endParaRPr sz="2800">
              <a:solidFill>
                <a:schemeClr val="dk1"/>
              </a:solidFill>
              <a:latin typeface="Calibri"/>
              <a:ea typeface="Calibri"/>
              <a:cs typeface="Calibri"/>
              <a:sym typeface="Calibri"/>
            </a:endParaRPr>
          </a:p>
        </p:txBody>
      </p:sp>
      <p:pic>
        <p:nvPicPr>
          <p:cNvPr id="337" name="Google Shape;337;p14"/>
          <p:cNvPicPr preferRelativeResize="0"/>
          <p:nvPr/>
        </p:nvPicPr>
        <p:blipFill rotWithShape="1">
          <a:blip r:embed="rId4">
            <a:alphaModFix/>
          </a:blip>
          <a:srcRect b="0" l="0" r="0" t="0"/>
          <a:stretch/>
        </p:blipFill>
        <p:spPr>
          <a:xfrm>
            <a:off x="24388" y="836712"/>
            <a:ext cx="6734810" cy="2812156"/>
          </a:xfrm>
          <a:prstGeom prst="rect">
            <a:avLst/>
          </a:prstGeom>
          <a:noFill/>
          <a:ln>
            <a:noFill/>
          </a:ln>
        </p:spPr>
      </p:pic>
      <p:sp>
        <p:nvSpPr>
          <p:cNvPr id="338" name="Google Shape;338;p14"/>
          <p:cNvSpPr txBox="1"/>
          <p:nvPr/>
        </p:nvSpPr>
        <p:spPr>
          <a:xfrm>
            <a:off x="245979" y="1848668"/>
            <a:ext cx="1245228" cy="369332"/>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GitHub</a:t>
            </a:r>
            <a:endParaRPr sz="1800">
              <a:solidFill>
                <a:schemeClr val="dk1"/>
              </a:solidFill>
              <a:latin typeface="Arial"/>
              <a:ea typeface="Arial"/>
              <a:cs typeface="Arial"/>
              <a:sym typeface="Arial"/>
            </a:endParaRPr>
          </a:p>
        </p:txBody>
      </p:sp>
      <p:sp>
        <p:nvSpPr>
          <p:cNvPr id="339" name="Google Shape;339;p14"/>
          <p:cNvSpPr txBox="1"/>
          <p:nvPr/>
        </p:nvSpPr>
        <p:spPr>
          <a:xfrm>
            <a:off x="7444102" y="6453336"/>
            <a:ext cx="42562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https://doi.org/10.5281/zenodo.3539349</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40" name="Google Shape;340;p14"/>
          <p:cNvPicPr preferRelativeResize="0"/>
          <p:nvPr/>
        </p:nvPicPr>
        <p:blipFill rotWithShape="1">
          <a:blip r:embed="rId6">
            <a:alphaModFix/>
          </a:blip>
          <a:srcRect b="0" l="0" r="0" t="0"/>
          <a:stretch/>
        </p:blipFill>
        <p:spPr>
          <a:xfrm>
            <a:off x="6961913" y="2512794"/>
            <a:ext cx="5021058" cy="3834120"/>
          </a:xfrm>
          <a:prstGeom prst="rect">
            <a:avLst/>
          </a:prstGeom>
          <a:noFill/>
          <a:ln>
            <a:noFill/>
          </a:ln>
        </p:spPr>
      </p:pic>
      <p:graphicFrame>
        <p:nvGraphicFramePr>
          <p:cNvPr id="341" name="Google Shape;341;p14"/>
          <p:cNvGraphicFramePr/>
          <p:nvPr/>
        </p:nvGraphicFramePr>
        <p:xfrm>
          <a:off x="407368" y="3894802"/>
          <a:ext cx="4572000" cy="2743200"/>
        </p:xfrm>
        <a:graphic>
          <a:graphicData uri="http://schemas.openxmlformats.org/drawingml/2006/chart">
            <c:chart r:id="rId7"/>
          </a:graphicData>
        </a:graphic>
      </p:graphicFrame>
      <p:sp>
        <p:nvSpPr>
          <p:cNvPr id="342" name="Google Shape;342;p14"/>
          <p:cNvSpPr/>
          <p:nvPr/>
        </p:nvSpPr>
        <p:spPr>
          <a:xfrm>
            <a:off x="209029" y="6093028"/>
            <a:ext cx="635407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Published &gt; </a:t>
            </a:r>
            <a:r>
              <a:rPr b="1" lang="en-US" sz="2000">
                <a:solidFill>
                  <a:schemeClr val="dk1"/>
                </a:solidFill>
                <a:latin typeface="Calibri"/>
                <a:ea typeface="Calibri"/>
                <a:cs typeface="Calibri"/>
                <a:sym typeface="Calibri"/>
              </a:rPr>
              <a:t>160</a:t>
            </a:r>
            <a:r>
              <a:rPr lang="en-US" sz="2000">
                <a:solidFill>
                  <a:schemeClr val="dk1"/>
                </a:solidFill>
                <a:latin typeface="Calibri"/>
                <a:ea typeface="Calibri"/>
                <a:cs typeface="Calibri"/>
                <a:sym typeface="Calibri"/>
              </a:rPr>
              <a:t> applied papers in leading journals like </a:t>
            </a:r>
            <a:r>
              <a:rPr i="1" lang="en-US" sz="2000">
                <a:solidFill>
                  <a:schemeClr val="dk1"/>
                </a:solidFill>
                <a:latin typeface="Calibri"/>
                <a:ea typeface="Calibri"/>
                <a:cs typeface="Calibri"/>
                <a:sym typeface="Calibri"/>
              </a:rPr>
              <a:t>Thorax</a:t>
            </a:r>
            <a:r>
              <a:rPr lang="en-US" sz="2000">
                <a:solidFill>
                  <a:schemeClr val="dk1"/>
                </a:solidFill>
                <a:latin typeface="Calibri"/>
                <a:ea typeface="Calibri"/>
                <a:cs typeface="Calibri"/>
                <a:sym typeface="Calibri"/>
              </a:rPr>
              <a:t>, </a:t>
            </a:r>
            <a:r>
              <a:rPr i="1" lang="en-US" sz="2000">
                <a:solidFill>
                  <a:schemeClr val="dk1"/>
                </a:solidFill>
                <a:latin typeface="Calibri"/>
                <a:ea typeface="Calibri"/>
                <a:cs typeface="Calibri"/>
                <a:sym typeface="Calibri"/>
              </a:rPr>
              <a:t>Hypertension</a:t>
            </a:r>
            <a:r>
              <a:rPr lang="en-US" sz="2000">
                <a:solidFill>
                  <a:schemeClr val="dk1"/>
                </a:solidFill>
                <a:latin typeface="Calibri"/>
                <a:ea typeface="Calibri"/>
                <a:cs typeface="Calibri"/>
                <a:sym typeface="Calibri"/>
              </a:rPr>
              <a:t>, </a:t>
            </a:r>
            <a:r>
              <a:rPr i="1" lang="en-US" sz="2000">
                <a:solidFill>
                  <a:schemeClr val="dk1"/>
                </a:solidFill>
                <a:latin typeface="Calibri"/>
                <a:ea typeface="Calibri"/>
                <a:cs typeface="Calibri"/>
                <a:sym typeface="Calibri"/>
              </a:rPr>
              <a:t>ES&amp;T</a:t>
            </a:r>
            <a:r>
              <a:rPr lang="en-US" sz="2000">
                <a:solidFill>
                  <a:schemeClr val="dk1"/>
                </a:solidFill>
                <a:latin typeface="Calibri"/>
                <a:ea typeface="Calibri"/>
                <a:cs typeface="Calibri"/>
                <a:sym typeface="Calibri"/>
              </a:rPr>
              <a:t>, </a:t>
            </a:r>
            <a:r>
              <a:rPr i="1" lang="en-US" sz="2000">
                <a:solidFill>
                  <a:schemeClr val="dk1"/>
                </a:solidFill>
                <a:latin typeface="Calibri"/>
                <a:ea typeface="Calibri"/>
                <a:cs typeface="Calibri"/>
                <a:sym typeface="Calibri"/>
              </a:rPr>
              <a:t>GRL, et al.!</a:t>
            </a:r>
            <a:endParaRPr sz="200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5"/>
          <p:cNvSpPr/>
          <p:nvPr/>
        </p:nvSpPr>
        <p:spPr>
          <a:xfrm>
            <a:off x="1631504" y="125820"/>
            <a:ext cx="1051736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1" lang="en-US" sz="2800">
                <a:solidFill>
                  <a:srgbClr val="FF0000"/>
                </a:solidFill>
                <a:latin typeface="Microsoft Yahei"/>
                <a:ea typeface="Microsoft Yahei"/>
                <a:cs typeface="Microsoft Yahei"/>
                <a:sym typeface="Microsoft Yahei"/>
              </a:rPr>
              <a:t>Related Publications and </a:t>
            </a:r>
            <a:r>
              <a:rPr b="1" lang="en-US" sz="2800">
                <a:solidFill>
                  <a:srgbClr val="0000FF"/>
                </a:solidFill>
                <a:latin typeface="Microsoft Yahei"/>
                <a:ea typeface="Microsoft Yahei"/>
                <a:cs typeface="Microsoft Yahei"/>
                <a:sym typeface="Microsoft Yahei"/>
              </a:rPr>
              <a:t>Citations</a:t>
            </a:r>
            <a:endParaRPr b="1" sz="2800">
              <a:solidFill>
                <a:srgbClr val="0000FF"/>
              </a:solidFill>
              <a:latin typeface="Microsoft Yahei"/>
              <a:ea typeface="Microsoft Yahei"/>
              <a:cs typeface="Microsoft Yahei"/>
              <a:sym typeface="Microsoft Yahei"/>
            </a:endParaRPr>
          </a:p>
        </p:txBody>
      </p:sp>
      <p:sp>
        <p:nvSpPr>
          <p:cNvPr id="348" name="Google Shape;348;p15"/>
          <p:cNvSpPr txBox="1"/>
          <p:nvPr/>
        </p:nvSpPr>
        <p:spPr>
          <a:xfrm>
            <a:off x="263352" y="1011207"/>
            <a:ext cx="11665296" cy="515012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700"/>
              <a:buFont typeface="Noto Sans Symbols"/>
              <a:buChar char="🞐"/>
            </a:pPr>
            <a:r>
              <a:rPr b="1" i="0" lang="en-US" sz="1700">
                <a:solidFill>
                  <a:schemeClr val="dk1"/>
                </a:solidFill>
                <a:latin typeface="Roboto"/>
                <a:ea typeface="Roboto"/>
                <a:cs typeface="Roboto"/>
                <a:sym typeface="Roboto"/>
              </a:rPr>
              <a:t>Wei, J.</a:t>
            </a:r>
            <a:r>
              <a:rPr b="0" i="0" lang="en-US" sz="1700">
                <a:solidFill>
                  <a:schemeClr val="dk1"/>
                </a:solidFill>
                <a:latin typeface="Roboto"/>
                <a:ea typeface="Roboto"/>
                <a:cs typeface="Roboto"/>
                <a:sym typeface="Roboto"/>
              </a:rPr>
              <a:t>, </a:t>
            </a:r>
            <a:r>
              <a:rPr b="1" i="0" lang="en-US" sz="1700">
                <a:solidFill>
                  <a:schemeClr val="dk1"/>
                </a:solidFill>
                <a:latin typeface="Roboto"/>
                <a:ea typeface="Roboto"/>
                <a:cs typeface="Roboto"/>
                <a:sym typeface="Roboto"/>
              </a:rPr>
              <a:t>Li, Z.*</a:t>
            </a:r>
            <a:r>
              <a:rPr b="0" i="0" lang="en-US" sz="1700">
                <a:solidFill>
                  <a:schemeClr val="dk1"/>
                </a:solidFill>
                <a:latin typeface="Roboto"/>
                <a:ea typeface="Roboto"/>
                <a:cs typeface="Roboto"/>
                <a:sym typeface="Roboto"/>
              </a:rPr>
              <a:t>, </a:t>
            </a:r>
            <a:r>
              <a:rPr lang="en-US" sz="1700">
                <a:solidFill>
                  <a:schemeClr val="dk1"/>
                </a:solidFill>
                <a:latin typeface="Roboto"/>
                <a:ea typeface="Roboto"/>
                <a:cs typeface="Roboto"/>
                <a:sym typeface="Roboto"/>
              </a:rPr>
              <a:t>et al</a:t>
            </a:r>
            <a:r>
              <a:rPr b="0" i="0" lang="en-US" sz="1700">
                <a:solidFill>
                  <a:schemeClr val="dk1"/>
                </a:solidFill>
                <a:latin typeface="Roboto"/>
                <a:ea typeface="Roboto"/>
                <a:cs typeface="Roboto"/>
                <a:sym typeface="Roboto"/>
              </a:rPr>
              <a:t>. Reconstructing 1-km-resolution high-quality PM</a:t>
            </a:r>
            <a:r>
              <a:rPr b="0" baseline="-25000" i="0" lang="en-US" sz="1700">
                <a:solidFill>
                  <a:schemeClr val="dk1"/>
                </a:solidFill>
                <a:latin typeface="Roboto"/>
                <a:ea typeface="Roboto"/>
                <a:cs typeface="Roboto"/>
                <a:sym typeface="Roboto"/>
              </a:rPr>
              <a:t>2.5</a:t>
            </a:r>
            <a:r>
              <a:rPr b="0" i="0" lang="en-US" sz="1700">
                <a:solidFill>
                  <a:schemeClr val="dk1"/>
                </a:solidFill>
                <a:latin typeface="Roboto"/>
                <a:ea typeface="Roboto"/>
                <a:cs typeface="Roboto"/>
                <a:sym typeface="Roboto"/>
              </a:rPr>
              <a:t> data records from 2000 to 2018 in China: spatiotemporal variations and policy implications. </a:t>
            </a:r>
            <a:r>
              <a:rPr b="0" i="1" lang="en-US" sz="1700">
                <a:solidFill>
                  <a:schemeClr val="dk1"/>
                </a:solidFill>
                <a:latin typeface="Roboto"/>
                <a:ea typeface="Roboto"/>
                <a:cs typeface="Roboto"/>
                <a:sym typeface="Roboto"/>
              </a:rPr>
              <a:t>Remote Sensing of Environment</a:t>
            </a:r>
            <a:r>
              <a:rPr b="0" i="0" lang="en-US" sz="1700">
                <a:solidFill>
                  <a:schemeClr val="dk1"/>
                </a:solidFill>
                <a:latin typeface="Roboto"/>
                <a:ea typeface="Roboto"/>
                <a:cs typeface="Roboto"/>
                <a:sym typeface="Roboto"/>
              </a:rPr>
              <a:t>, 2021, 252, 112136. </a:t>
            </a:r>
            <a:r>
              <a:rPr b="1" i="0" lang="en-US" sz="1700">
                <a:solidFill>
                  <a:srgbClr val="FF0000"/>
                </a:solidFill>
                <a:latin typeface="Roboto"/>
                <a:ea typeface="Roboto"/>
                <a:cs typeface="Roboto"/>
                <a:sym typeface="Roboto"/>
              </a:rPr>
              <a:t>(ESI Hot and Highly Cited Paper, Journal Most Cited Articles since 2019 and 2020) </a:t>
            </a:r>
            <a:r>
              <a:rPr b="1" i="0" lang="en-US" sz="1700">
                <a:solidFill>
                  <a:srgbClr val="0000FF"/>
                </a:solidFill>
                <a:latin typeface="Roboto"/>
                <a:ea typeface="Roboto"/>
                <a:cs typeface="Roboto"/>
                <a:sym typeface="Roboto"/>
              </a:rPr>
              <a:t>[281]</a:t>
            </a:r>
            <a:endParaRPr/>
          </a:p>
          <a:p>
            <a:pPr indent="-285750" lvl="0" marL="285750" marR="0" rtl="0" algn="l">
              <a:lnSpc>
                <a:spcPct val="150000"/>
              </a:lnSpc>
              <a:spcBef>
                <a:spcPts val="0"/>
              </a:spcBef>
              <a:spcAft>
                <a:spcPts val="0"/>
              </a:spcAft>
              <a:buClr>
                <a:schemeClr val="dk1"/>
              </a:buClr>
              <a:buSzPts val="1700"/>
              <a:buFont typeface="Noto Sans Symbols"/>
              <a:buChar char="🞐"/>
            </a:pPr>
            <a:r>
              <a:rPr b="1" i="0" lang="en-US" sz="1700">
                <a:solidFill>
                  <a:schemeClr val="dk1"/>
                </a:solidFill>
                <a:latin typeface="Roboto"/>
                <a:ea typeface="Roboto"/>
                <a:cs typeface="Roboto"/>
                <a:sym typeface="Roboto"/>
              </a:rPr>
              <a:t>Wei, J.</a:t>
            </a:r>
            <a:r>
              <a:rPr b="0" i="0" lang="en-US" sz="1700">
                <a:solidFill>
                  <a:schemeClr val="dk1"/>
                </a:solidFill>
                <a:latin typeface="Roboto"/>
                <a:ea typeface="Roboto"/>
                <a:cs typeface="Roboto"/>
                <a:sym typeface="Roboto"/>
              </a:rPr>
              <a:t>, </a:t>
            </a:r>
            <a:r>
              <a:rPr b="1" i="0" lang="en-US" sz="1700">
                <a:solidFill>
                  <a:schemeClr val="dk1"/>
                </a:solidFill>
                <a:latin typeface="Roboto"/>
                <a:ea typeface="Roboto"/>
                <a:cs typeface="Roboto"/>
                <a:sym typeface="Roboto"/>
              </a:rPr>
              <a:t>Li, Z.*</a:t>
            </a:r>
            <a:r>
              <a:rPr b="0" i="0" lang="en-US" sz="1700">
                <a:solidFill>
                  <a:schemeClr val="dk1"/>
                </a:solidFill>
                <a:latin typeface="Roboto"/>
                <a:ea typeface="Roboto"/>
                <a:cs typeface="Roboto"/>
                <a:sym typeface="Roboto"/>
              </a:rPr>
              <a:t>, et al. Improved 1 km resolution PM</a:t>
            </a:r>
            <a:r>
              <a:rPr b="0" baseline="-25000" i="0" lang="en-US" sz="1700">
                <a:solidFill>
                  <a:schemeClr val="dk1"/>
                </a:solidFill>
                <a:latin typeface="Roboto"/>
                <a:ea typeface="Roboto"/>
                <a:cs typeface="Roboto"/>
                <a:sym typeface="Roboto"/>
              </a:rPr>
              <a:t>2.5</a:t>
            </a:r>
            <a:r>
              <a:rPr b="0" i="0" lang="en-US" sz="1700">
                <a:solidFill>
                  <a:schemeClr val="dk1"/>
                </a:solidFill>
                <a:latin typeface="Roboto"/>
                <a:ea typeface="Roboto"/>
                <a:cs typeface="Roboto"/>
                <a:sym typeface="Roboto"/>
              </a:rPr>
              <a:t> estimates across China using enhanced space-time extremely randomized trees. </a:t>
            </a:r>
            <a:r>
              <a:rPr b="0" i="1" lang="en-US" sz="1700">
                <a:solidFill>
                  <a:schemeClr val="dk1"/>
                </a:solidFill>
                <a:latin typeface="Roboto"/>
                <a:ea typeface="Roboto"/>
                <a:cs typeface="Roboto"/>
                <a:sym typeface="Roboto"/>
              </a:rPr>
              <a:t>Atmospheric Chemistry and Physics</a:t>
            </a:r>
            <a:r>
              <a:rPr b="0" i="0" lang="en-US" sz="1700">
                <a:solidFill>
                  <a:schemeClr val="dk1"/>
                </a:solidFill>
                <a:latin typeface="Roboto"/>
                <a:ea typeface="Roboto"/>
                <a:cs typeface="Roboto"/>
                <a:sym typeface="Roboto"/>
              </a:rPr>
              <a:t>, 2020, 20, 3273–3289. </a:t>
            </a:r>
            <a:r>
              <a:rPr b="1" i="0" lang="en-US" sz="1700">
                <a:solidFill>
                  <a:srgbClr val="FF0000"/>
                </a:solidFill>
                <a:latin typeface="Roboto"/>
                <a:ea typeface="Roboto"/>
                <a:cs typeface="Roboto"/>
                <a:sym typeface="Roboto"/>
              </a:rPr>
              <a:t>(ESI Hot and Highly Cited Paper) </a:t>
            </a:r>
            <a:r>
              <a:rPr b="1" i="0" lang="en-US" sz="1700">
                <a:solidFill>
                  <a:srgbClr val="0000FF"/>
                </a:solidFill>
                <a:latin typeface="Roboto"/>
                <a:ea typeface="Roboto"/>
                <a:cs typeface="Roboto"/>
                <a:sym typeface="Roboto"/>
              </a:rPr>
              <a:t>[236]</a:t>
            </a:r>
            <a:endParaRPr b="1" i="0" sz="1700">
              <a:solidFill>
                <a:srgbClr val="FF0000"/>
              </a:solidFill>
              <a:latin typeface="Roboto"/>
              <a:ea typeface="Roboto"/>
              <a:cs typeface="Roboto"/>
              <a:sym typeface="Roboto"/>
            </a:endParaRPr>
          </a:p>
          <a:p>
            <a:pPr indent="-285750" lvl="0" marL="285750" marR="0" rtl="0" algn="l">
              <a:lnSpc>
                <a:spcPct val="150000"/>
              </a:lnSpc>
              <a:spcBef>
                <a:spcPts val="0"/>
              </a:spcBef>
              <a:spcAft>
                <a:spcPts val="0"/>
              </a:spcAft>
              <a:buClr>
                <a:schemeClr val="dk1"/>
              </a:buClr>
              <a:buSzPts val="1700"/>
              <a:buFont typeface="Noto Sans Symbols"/>
              <a:buChar char="🞐"/>
            </a:pPr>
            <a:r>
              <a:rPr b="1" i="0" lang="en-US" sz="1700">
                <a:solidFill>
                  <a:schemeClr val="dk1"/>
                </a:solidFill>
                <a:latin typeface="Roboto"/>
                <a:ea typeface="Roboto"/>
                <a:cs typeface="Roboto"/>
                <a:sym typeface="Roboto"/>
              </a:rPr>
              <a:t>Wei, J.</a:t>
            </a:r>
            <a:r>
              <a:rPr b="0" i="0" lang="en-US" sz="1700">
                <a:solidFill>
                  <a:schemeClr val="dk1"/>
                </a:solidFill>
                <a:latin typeface="Roboto"/>
                <a:ea typeface="Roboto"/>
                <a:cs typeface="Roboto"/>
                <a:sym typeface="Roboto"/>
              </a:rPr>
              <a:t>, </a:t>
            </a:r>
            <a:r>
              <a:rPr b="1" i="0" lang="en-US" sz="1700">
                <a:solidFill>
                  <a:schemeClr val="dk1"/>
                </a:solidFill>
                <a:latin typeface="Roboto"/>
                <a:ea typeface="Roboto"/>
                <a:cs typeface="Roboto"/>
                <a:sym typeface="Roboto"/>
              </a:rPr>
              <a:t>Li, Z.*</a:t>
            </a:r>
            <a:r>
              <a:rPr b="0" i="0" lang="en-US" sz="1700">
                <a:solidFill>
                  <a:schemeClr val="dk1"/>
                </a:solidFill>
                <a:latin typeface="Roboto"/>
                <a:ea typeface="Roboto"/>
                <a:cs typeface="Roboto"/>
                <a:sym typeface="Roboto"/>
              </a:rPr>
              <a:t>, et al. Satellite-derived 1-km-resolution PM</a:t>
            </a:r>
            <a:r>
              <a:rPr b="0" baseline="-25000" i="0" lang="en-US" sz="1700">
                <a:solidFill>
                  <a:schemeClr val="dk1"/>
                </a:solidFill>
                <a:latin typeface="Roboto"/>
                <a:ea typeface="Roboto"/>
                <a:cs typeface="Roboto"/>
                <a:sym typeface="Roboto"/>
              </a:rPr>
              <a:t>1</a:t>
            </a:r>
            <a:r>
              <a:rPr b="0" i="0" lang="en-US" sz="1700">
                <a:solidFill>
                  <a:schemeClr val="dk1"/>
                </a:solidFill>
                <a:latin typeface="Roboto"/>
                <a:ea typeface="Roboto"/>
                <a:cs typeface="Roboto"/>
                <a:sym typeface="Roboto"/>
              </a:rPr>
              <a:t> concentrations from 2014 to 2018 across China. </a:t>
            </a:r>
            <a:r>
              <a:rPr b="0" i="1" lang="en-US" sz="1700">
                <a:solidFill>
                  <a:schemeClr val="dk1"/>
                </a:solidFill>
                <a:latin typeface="Roboto"/>
                <a:ea typeface="Roboto"/>
                <a:cs typeface="Roboto"/>
                <a:sym typeface="Roboto"/>
              </a:rPr>
              <a:t>Environmental Science &amp; Technology</a:t>
            </a:r>
            <a:r>
              <a:rPr b="0" i="0" lang="en-US" sz="1700">
                <a:solidFill>
                  <a:schemeClr val="dk1"/>
                </a:solidFill>
                <a:latin typeface="Roboto"/>
                <a:ea typeface="Roboto"/>
                <a:cs typeface="Roboto"/>
                <a:sym typeface="Roboto"/>
              </a:rPr>
              <a:t>, 2019, 53(22), 13265-13274. </a:t>
            </a:r>
            <a:r>
              <a:rPr b="1" i="0" lang="en-US" sz="1700">
                <a:solidFill>
                  <a:srgbClr val="FF0000"/>
                </a:solidFill>
                <a:latin typeface="Roboto"/>
                <a:ea typeface="Roboto"/>
                <a:cs typeface="Roboto"/>
                <a:sym typeface="Roboto"/>
              </a:rPr>
              <a:t>(ESI Hot and Highly Cited Paper)</a:t>
            </a:r>
            <a:r>
              <a:rPr b="1" i="0" lang="en-US" sz="1700">
                <a:solidFill>
                  <a:srgbClr val="0000FF"/>
                </a:solidFill>
                <a:latin typeface="Roboto"/>
                <a:ea typeface="Roboto"/>
                <a:cs typeface="Roboto"/>
                <a:sym typeface="Roboto"/>
              </a:rPr>
              <a:t> [154]</a:t>
            </a:r>
            <a:endParaRPr b="1" i="0" sz="1700">
              <a:solidFill>
                <a:srgbClr val="FF0000"/>
              </a:solidFill>
              <a:latin typeface="Roboto"/>
              <a:ea typeface="Roboto"/>
              <a:cs typeface="Roboto"/>
              <a:sym typeface="Roboto"/>
            </a:endParaRPr>
          </a:p>
          <a:p>
            <a:pPr indent="-285750" lvl="0" marL="285750" marR="0" rtl="0" algn="l">
              <a:lnSpc>
                <a:spcPct val="150000"/>
              </a:lnSpc>
              <a:spcBef>
                <a:spcPts val="0"/>
              </a:spcBef>
              <a:spcAft>
                <a:spcPts val="0"/>
              </a:spcAft>
              <a:buClr>
                <a:schemeClr val="dk1"/>
              </a:buClr>
              <a:buSzPts val="1700"/>
              <a:buFont typeface="Noto Sans Symbols"/>
              <a:buChar char="🞐"/>
            </a:pPr>
            <a:r>
              <a:rPr b="1" i="0" lang="en-US" sz="1700">
                <a:solidFill>
                  <a:schemeClr val="dk1"/>
                </a:solidFill>
                <a:latin typeface="Roboto"/>
                <a:ea typeface="Roboto"/>
                <a:cs typeface="Roboto"/>
                <a:sym typeface="Roboto"/>
              </a:rPr>
              <a:t>Wei, J.*</a:t>
            </a:r>
            <a:r>
              <a:rPr b="0" i="0" lang="en-US" sz="1700">
                <a:solidFill>
                  <a:schemeClr val="dk1"/>
                </a:solidFill>
                <a:latin typeface="Roboto"/>
                <a:ea typeface="Roboto"/>
                <a:cs typeface="Roboto"/>
                <a:sym typeface="Roboto"/>
              </a:rPr>
              <a:t>, </a:t>
            </a:r>
            <a:r>
              <a:rPr b="1" i="0" lang="en-US" sz="1700">
                <a:solidFill>
                  <a:schemeClr val="dk1"/>
                </a:solidFill>
                <a:latin typeface="Roboto"/>
                <a:ea typeface="Roboto"/>
                <a:cs typeface="Roboto"/>
                <a:sym typeface="Roboto"/>
              </a:rPr>
              <a:t>Li, Z.*</a:t>
            </a:r>
            <a:r>
              <a:rPr b="0" i="0" lang="en-US" sz="1700">
                <a:solidFill>
                  <a:schemeClr val="dk1"/>
                </a:solidFill>
                <a:latin typeface="Roboto"/>
                <a:ea typeface="Roboto"/>
                <a:cs typeface="Roboto"/>
                <a:sym typeface="Roboto"/>
              </a:rPr>
              <a:t>, et al. Separating daily 1 km PM</a:t>
            </a:r>
            <a:r>
              <a:rPr b="0" baseline="-25000" i="0" lang="en-US" sz="1700">
                <a:solidFill>
                  <a:schemeClr val="dk1"/>
                </a:solidFill>
                <a:latin typeface="Roboto"/>
                <a:ea typeface="Roboto"/>
                <a:cs typeface="Roboto"/>
                <a:sym typeface="Roboto"/>
              </a:rPr>
              <a:t>2.5</a:t>
            </a:r>
            <a:r>
              <a:rPr b="0" i="0" lang="en-US" sz="1700">
                <a:solidFill>
                  <a:schemeClr val="dk1"/>
                </a:solidFill>
                <a:latin typeface="Roboto"/>
                <a:ea typeface="Roboto"/>
                <a:cs typeface="Roboto"/>
                <a:sym typeface="Roboto"/>
              </a:rPr>
              <a:t> inorganic chemical composition in China since 2000 via deep learning integrating ground, satellite, and model data. </a:t>
            </a:r>
            <a:r>
              <a:rPr b="0" i="1" lang="en-US" sz="1700">
                <a:solidFill>
                  <a:schemeClr val="dk1"/>
                </a:solidFill>
                <a:latin typeface="Roboto"/>
                <a:ea typeface="Roboto"/>
                <a:cs typeface="Roboto"/>
                <a:sym typeface="Roboto"/>
              </a:rPr>
              <a:t>Environmental Science &amp; Technology</a:t>
            </a:r>
            <a:r>
              <a:rPr b="0" i="0" lang="en-US" sz="1700">
                <a:solidFill>
                  <a:schemeClr val="dk1"/>
                </a:solidFill>
                <a:latin typeface="Roboto"/>
                <a:ea typeface="Roboto"/>
                <a:cs typeface="Roboto"/>
                <a:sym typeface="Roboto"/>
              </a:rPr>
              <a:t>, 2023, in press. </a:t>
            </a:r>
            <a:endParaRPr/>
          </a:p>
          <a:p>
            <a:pPr indent="-285750" lvl="0" marL="285750" marR="0" rtl="0" algn="l">
              <a:lnSpc>
                <a:spcPct val="150000"/>
              </a:lnSpc>
              <a:spcBef>
                <a:spcPts val="0"/>
              </a:spcBef>
              <a:spcAft>
                <a:spcPts val="0"/>
              </a:spcAft>
              <a:buClr>
                <a:schemeClr val="dk1"/>
              </a:buClr>
              <a:buSzPts val="1700"/>
              <a:buFont typeface="Noto Sans Symbols"/>
              <a:buChar char="🞐"/>
            </a:pPr>
            <a:r>
              <a:rPr b="1" lang="en-US" sz="1700">
                <a:solidFill>
                  <a:schemeClr val="dk1"/>
                </a:solidFill>
                <a:latin typeface="Roboto"/>
                <a:ea typeface="Roboto"/>
                <a:cs typeface="Roboto"/>
                <a:sym typeface="Roboto"/>
              </a:rPr>
              <a:t>Wei, J.*</a:t>
            </a:r>
            <a:r>
              <a:rPr lang="en-US" sz="1700">
                <a:solidFill>
                  <a:schemeClr val="dk1"/>
                </a:solidFill>
                <a:latin typeface="Roboto"/>
                <a:ea typeface="Roboto"/>
                <a:cs typeface="Roboto"/>
                <a:sym typeface="Roboto"/>
              </a:rPr>
              <a:t>, </a:t>
            </a:r>
            <a:r>
              <a:rPr b="1" lang="en-US" sz="1700">
                <a:solidFill>
                  <a:schemeClr val="dk1"/>
                </a:solidFill>
                <a:latin typeface="Roboto"/>
                <a:ea typeface="Roboto"/>
                <a:cs typeface="Roboto"/>
                <a:sym typeface="Roboto"/>
              </a:rPr>
              <a:t>Li, Z.*</a:t>
            </a:r>
            <a:r>
              <a:rPr lang="en-US" sz="1700">
                <a:solidFill>
                  <a:schemeClr val="dk1"/>
                </a:solidFill>
                <a:latin typeface="Roboto"/>
                <a:ea typeface="Roboto"/>
                <a:cs typeface="Roboto"/>
                <a:sym typeface="Roboto"/>
              </a:rPr>
              <a:t>, et al. Extending the EOS long-term PM</a:t>
            </a:r>
            <a:r>
              <a:rPr baseline="-25000" lang="en-US" sz="1700">
                <a:solidFill>
                  <a:schemeClr val="dk1"/>
                </a:solidFill>
                <a:latin typeface="Roboto"/>
                <a:ea typeface="Roboto"/>
                <a:cs typeface="Roboto"/>
                <a:sym typeface="Roboto"/>
              </a:rPr>
              <a:t>2.5</a:t>
            </a:r>
            <a:r>
              <a:rPr lang="en-US" sz="1700">
                <a:solidFill>
                  <a:schemeClr val="dk1"/>
                </a:solidFill>
                <a:latin typeface="Roboto"/>
                <a:ea typeface="Roboto"/>
                <a:cs typeface="Roboto"/>
                <a:sym typeface="Roboto"/>
              </a:rPr>
              <a:t> data records since 2013 in China: application to the VIIRS Deep Blue aerosol products. </a:t>
            </a:r>
            <a:r>
              <a:rPr i="1" lang="en-US" sz="1700">
                <a:solidFill>
                  <a:schemeClr val="dk1"/>
                </a:solidFill>
                <a:latin typeface="Roboto"/>
                <a:ea typeface="Roboto"/>
                <a:cs typeface="Roboto"/>
                <a:sym typeface="Roboto"/>
              </a:rPr>
              <a:t>IEEE Transactions on Geoscience and Remote Sensing</a:t>
            </a:r>
            <a:r>
              <a:rPr lang="en-US" sz="1700">
                <a:solidFill>
                  <a:schemeClr val="dk1"/>
                </a:solidFill>
                <a:latin typeface="Roboto"/>
                <a:ea typeface="Roboto"/>
                <a:cs typeface="Roboto"/>
                <a:sym typeface="Roboto"/>
              </a:rPr>
              <a:t>, 2022, 60, 4100412.</a:t>
            </a:r>
            <a:endParaRPr/>
          </a:p>
          <a:p>
            <a:pPr indent="-285750" lvl="0" marL="285750" marR="0" rtl="0" algn="l">
              <a:lnSpc>
                <a:spcPct val="150000"/>
              </a:lnSpc>
              <a:spcBef>
                <a:spcPts val="0"/>
              </a:spcBef>
              <a:spcAft>
                <a:spcPts val="0"/>
              </a:spcAft>
              <a:buClr>
                <a:schemeClr val="dk1"/>
              </a:buClr>
              <a:buSzPts val="1700"/>
              <a:buFont typeface="Noto Sans Symbols"/>
              <a:buChar char="🞐"/>
            </a:pPr>
            <a:r>
              <a:rPr b="1" i="0" lang="en-US" sz="1700">
                <a:solidFill>
                  <a:schemeClr val="dk1"/>
                </a:solidFill>
                <a:latin typeface="Roboto"/>
                <a:ea typeface="Roboto"/>
                <a:cs typeface="Roboto"/>
                <a:sym typeface="Roboto"/>
              </a:rPr>
              <a:t>Wei, J.*</a:t>
            </a:r>
            <a:r>
              <a:rPr b="0" i="0" lang="en-US" sz="1700">
                <a:solidFill>
                  <a:schemeClr val="dk1"/>
                </a:solidFill>
                <a:latin typeface="Roboto"/>
                <a:ea typeface="Roboto"/>
                <a:cs typeface="Roboto"/>
                <a:sym typeface="Roboto"/>
              </a:rPr>
              <a:t>, Wang, J., </a:t>
            </a:r>
            <a:r>
              <a:rPr b="1" i="0" lang="en-US" sz="1700">
                <a:solidFill>
                  <a:schemeClr val="dk1"/>
                </a:solidFill>
                <a:latin typeface="Roboto"/>
                <a:ea typeface="Roboto"/>
                <a:cs typeface="Roboto"/>
                <a:sym typeface="Roboto"/>
              </a:rPr>
              <a:t>Li, Z.</a:t>
            </a:r>
            <a:r>
              <a:rPr b="0" i="0" lang="en-US" sz="1700">
                <a:solidFill>
                  <a:schemeClr val="dk1"/>
                </a:solidFill>
                <a:latin typeface="Roboto"/>
                <a:ea typeface="Roboto"/>
                <a:cs typeface="Roboto"/>
                <a:sym typeface="Roboto"/>
              </a:rPr>
              <a:t>, et al. </a:t>
            </a:r>
            <a:r>
              <a:rPr lang="en-US" sz="1700">
                <a:solidFill>
                  <a:schemeClr val="dk1"/>
                </a:solidFill>
                <a:latin typeface="Roboto"/>
                <a:ea typeface="Roboto"/>
                <a:cs typeface="Roboto"/>
                <a:sym typeface="Roboto"/>
              </a:rPr>
              <a:t>Wildfire emissions disrupt black carbon and PM</a:t>
            </a:r>
            <a:r>
              <a:rPr baseline="-25000" lang="en-US" sz="1700">
                <a:solidFill>
                  <a:schemeClr val="dk1"/>
                </a:solidFill>
                <a:latin typeface="Roboto"/>
                <a:ea typeface="Roboto"/>
                <a:cs typeface="Roboto"/>
                <a:sym typeface="Roboto"/>
              </a:rPr>
              <a:t>2.5</a:t>
            </a:r>
            <a:r>
              <a:rPr lang="en-US" sz="1700">
                <a:solidFill>
                  <a:schemeClr val="dk1"/>
                </a:solidFill>
                <a:latin typeface="Roboto"/>
                <a:ea typeface="Roboto"/>
                <a:cs typeface="Roboto"/>
                <a:sym typeface="Roboto"/>
              </a:rPr>
              <a:t> mortality burden trends across the continental US. </a:t>
            </a:r>
            <a:r>
              <a:rPr i="1" lang="en-US" sz="1700">
                <a:solidFill>
                  <a:schemeClr val="dk1"/>
                </a:solidFill>
                <a:latin typeface="Roboto"/>
                <a:ea typeface="Roboto"/>
                <a:cs typeface="Roboto"/>
                <a:sym typeface="Roboto"/>
              </a:rPr>
              <a:t>The Lancet – Planetary Health, </a:t>
            </a:r>
            <a:r>
              <a:rPr lang="en-US" sz="1700">
                <a:solidFill>
                  <a:schemeClr val="dk1"/>
                </a:solidFill>
                <a:latin typeface="Roboto"/>
                <a:ea typeface="Roboto"/>
                <a:cs typeface="Roboto"/>
                <a:sym typeface="Roboto"/>
              </a:rPr>
              <a:t>2022</a:t>
            </a:r>
            <a:r>
              <a:rPr b="0" i="0" lang="en-US" sz="1700">
                <a:solidFill>
                  <a:schemeClr val="dk1"/>
                </a:solidFill>
                <a:latin typeface="Roboto"/>
                <a:ea typeface="Roboto"/>
                <a:cs typeface="Roboto"/>
                <a:sym typeface="Roboto"/>
              </a:rPr>
              <a:t>, under revision</a:t>
            </a:r>
            <a:r>
              <a:rPr lang="en-US" sz="1700">
                <a:solidFill>
                  <a:schemeClr val="dk1"/>
                </a:solidFill>
                <a:latin typeface="Roboto"/>
                <a:ea typeface="Roboto"/>
                <a:cs typeface="Roboto"/>
                <a:sym typeface="Roboto"/>
              </a:rPr>
              <a:t>. </a:t>
            </a:r>
            <a:endParaRPr/>
          </a:p>
        </p:txBody>
      </p:sp>
      <p:sp>
        <p:nvSpPr>
          <p:cNvPr id="349" name="Google Shape;349;p15"/>
          <p:cNvSpPr/>
          <p:nvPr/>
        </p:nvSpPr>
        <p:spPr>
          <a:xfrm>
            <a:off x="9845252" y="6013946"/>
            <a:ext cx="2335932" cy="826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5000"/>
              <a:buFont typeface="Arial"/>
              <a:buNone/>
            </a:pPr>
            <a:r>
              <a:rPr lang="en-US" sz="5000">
                <a:solidFill>
                  <a:srgbClr val="FFFFFF"/>
                </a:solidFill>
                <a:latin typeface="Arial Narrow"/>
                <a:ea typeface="Arial Narrow"/>
                <a:cs typeface="Arial Narrow"/>
                <a:sym typeface="Arial Narrow"/>
              </a:rPr>
              <a:t>THANKS</a:t>
            </a:r>
            <a:endParaRPr sz="5000">
              <a:solidFill>
                <a:srgbClr val="FFFFFF"/>
              </a:solidFill>
              <a:latin typeface="Arial Narrow"/>
              <a:ea typeface="Arial Narrow"/>
              <a:cs typeface="Arial Narrow"/>
              <a:sym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
          <p:cNvSpPr/>
          <p:nvPr/>
        </p:nvSpPr>
        <p:spPr>
          <a:xfrm>
            <a:off x="1703512" y="108891"/>
            <a:ext cx="10488488"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i="0" lang="en-US" sz="3000" u="none" cap="none" strike="noStrike">
                <a:solidFill>
                  <a:srgbClr val="FF0000"/>
                </a:solidFill>
                <a:latin typeface="Microsoft Yahei"/>
                <a:ea typeface="Microsoft Yahei"/>
                <a:cs typeface="Microsoft Yahei"/>
                <a:sym typeface="Microsoft Yahei"/>
              </a:rPr>
              <a:t>Ambient Air Pollution</a:t>
            </a:r>
            <a:endParaRPr/>
          </a:p>
        </p:txBody>
      </p:sp>
      <p:sp>
        <p:nvSpPr>
          <p:cNvPr id="200" name="Google Shape;200;p2"/>
          <p:cNvSpPr txBox="1"/>
          <p:nvPr/>
        </p:nvSpPr>
        <p:spPr>
          <a:xfrm>
            <a:off x="130027" y="2982119"/>
            <a:ext cx="7007993" cy="3724096"/>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000"/>
              <a:buFont typeface="Noto Sans Symbols"/>
              <a:buChar char="⮚"/>
            </a:pPr>
            <a:r>
              <a:rPr b="0" i="0" lang="en-US" sz="2000" u="none" cap="none" strike="noStrike">
                <a:solidFill>
                  <a:srgbClr val="000000"/>
                </a:solidFill>
                <a:latin typeface="Calibri"/>
                <a:ea typeface="Calibri"/>
                <a:cs typeface="Calibri"/>
                <a:sym typeface="Calibri"/>
              </a:rPr>
              <a:t>PM</a:t>
            </a:r>
            <a:r>
              <a:rPr b="0" baseline="-25000" i="0" lang="en-US" sz="2000" u="none" cap="none" strike="noStrike">
                <a:solidFill>
                  <a:srgbClr val="000000"/>
                </a:solidFill>
                <a:latin typeface="Calibri"/>
                <a:ea typeface="Calibri"/>
                <a:cs typeface="Calibri"/>
                <a:sym typeface="Calibri"/>
              </a:rPr>
              <a:t>2.5</a:t>
            </a:r>
            <a:r>
              <a:rPr b="0" i="0" lang="en-US" sz="2000" u="none" cap="none" strike="noStrike">
                <a:solidFill>
                  <a:srgbClr val="000000"/>
                </a:solidFill>
                <a:latin typeface="Calibri"/>
                <a:ea typeface="Calibri"/>
                <a:cs typeface="Calibri"/>
                <a:sym typeface="Calibri"/>
              </a:rPr>
              <a:t> has become an urgent environmental health </a:t>
            </a:r>
            <a:r>
              <a:rPr b="0" i="0" lang="en-US" sz="2000" u="none" cap="none" strike="noStrike">
                <a:solidFill>
                  <a:schemeClr val="dk1"/>
                </a:solidFill>
                <a:latin typeface="Calibri"/>
                <a:ea typeface="Calibri"/>
                <a:cs typeface="Calibri"/>
                <a:sym typeface="Calibri"/>
              </a:rPr>
              <a:t>threat</a:t>
            </a:r>
            <a:r>
              <a:rPr b="0" i="0" lang="en-US" sz="2000" u="none" cap="none" strike="noStrike">
                <a:solidFill>
                  <a:srgbClr val="000000"/>
                </a:solidFill>
                <a:latin typeface="Calibri"/>
                <a:ea typeface="Calibri"/>
                <a:cs typeface="Calibri"/>
                <a:sym typeface="Calibri"/>
              </a:rPr>
              <a:t> and ranked the </a:t>
            </a:r>
            <a:r>
              <a:rPr b="1" i="0" lang="en-US" sz="2000" u="none" cap="none" strike="noStrike">
                <a:solidFill>
                  <a:srgbClr val="000000"/>
                </a:solidFill>
                <a:latin typeface="Calibri"/>
                <a:ea typeface="Calibri"/>
                <a:cs typeface="Calibri"/>
                <a:sym typeface="Calibri"/>
              </a:rPr>
              <a:t>4</a:t>
            </a:r>
            <a:r>
              <a:rPr b="1" baseline="30000" i="0" lang="en-US" sz="2000" u="none" cap="none" strike="noStrike">
                <a:solidFill>
                  <a:srgbClr val="000000"/>
                </a:solidFill>
                <a:latin typeface="Calibri"/>
                <a:ea typeface="Calibri"/>
                <a:cs typeface="Calibri"/>
                <a:sym typeface="Calibri"/>
              </a:rPr>
              <a:t>th</a:t>
            </a:r>
            <a:r>
              <a:rPr b="1" i="0" lang="en-US" sz="2000" u="none" cap="none" strike="noStrike">
                <a:solidFill>
                  <a:srgbClr val="000000"/>
                </a:solidFill>
                <a:latin typeface="Calibri"/>
                <a:ea typeface="Calibri"/>
                <a:cs typeface="Calibri"/>
                <a:sym typeface="Calibri"/>
              </a:rPr>
              <a:t> </a:t>
            </a:r>
            <a:r>
              <a:rPr b="0" i="0" lang="en-US" sz="2000" u="none" cap="none" strike="noStrike">
                <a:solidFill>
                  <a:srgbClr val="000000"/>
                </a:solidFill>
                <a:latin typeface="Calibri"/>
                <a:ea typeface="Calibri"/>
                <a:cs typeface="Calibri"/>
                <a:sym typeface="Calibri"/>
              </a:rPr>
              <a:t>risk factor</a:t>
            </a:r>
            <a:r>
              <a:rPr b="0" i="0" lang="en-US" sz="2000" u="none" cap="none" strike="noStrike">
                <a:solidFill>
                  <a:schemeClr val="dk1"/>
                </a:solidFill>
                <a:latin typeface="Calibri"/>
                <a:ea typeface="Calibri"/>
                <a:cs typeface="Calibri"/>
                <a:sym typeface="Calibri"/>
              </a:rPr>
              <a:t>, especially in developing countries like China.</a:t>
            </a:r>
            <a:endParaRPr b="0" i="0" sz="2000" u="none" cap="none" strike="noStrike">
              <a:solidFill>
                <a:schemeClr val="dk1"/>
              </a:solidFill>
              <a:latin typeface="Calibri"/>
              <a:ea typeface="Calibri"/>
              <a:cs typeface="Calibri"/>
              <a:sym typeface="Calibri"/>
            </a:endParaRPr>
          </a:p>
          <a:p>
            <a:pPr indent="-285750" lvl="0" marL="285750" marR="0" rtl="0" algn="l">
              <a:spcBef>
                <a:spcPts val="400"/>
              </a:spcBef>
              <a:spcAft>
                <a:spcPts val="0"/>
              </a:spcAft>
              <a:buClr>
                <a:srgbClr val="000000"/>
              </a:buClr>
              <a:buSzPts val="2000"/>
              <a:buFont typeface="Noto Sans Symbols"/>
              <a:buChar char="⮚"/>
            </a:pPr>
            <a:r>
              <a:rPr b="0" i="0" lang="en-US" sz="2000" u="none" cap="none" strike="noStrike">
                <a:solidFill>
                  <a:srgbClr val="000000"/>
                </a:solidFill>
                <a:latin typeface="Calibri"/>
                <a:ea typeface="Calibri"/>
                <a:cs typeface="Calibri"/>
                <a:sym typeface="Calibri"/>
              </a:rPr>
              <a:t>PM</a:t>
            </a:r>
            <a:r>
              <a:rPr b="0" baseline="-25000" i="0" lang="en-US" sz="2000" u="none" cap="none" strike="noStrike">
                <a:solidFill>
                  <a:srgbClr val="000000"/>
                </a:solidFill>
                <a:latin typeface="Calibri"/>
                <a:ea typeface="Calibri"/>
                <a:cs typeface="Calibri"/>
                <a:sym typeface="Calibri"/>
              </a:rPr>
              <a:t>2.5 </a:t>
            </a:r>
            <a:r>
              <a:rPr b="0" i="0" lang="en-US" sz="2000" u="none" cap="none" strike="noStrike">
                <a:solidFill>
                  <a:srgbClr val="000000"/>
                </a:solidFill>
                <a:latin typeface="Calibri"/>
                <a:ea typeface="Calibri"/>
                <a:cs typeface="Calibri"/>
                <a:sym typeface="Calibri"/>
              </a:rPr>
              <a:t>contains primary and secondary aerosols, and different species impact the public health in different ways. </a:t>
            </a:r>
            <a:endParaRPr/>
          </a:p>
          <a:p>
            <a:pPr indent="-285750" lvl="0" marL="285750" marR="0" rtl="0" algn="l">
              <a:spcBef>
                <a:spcPts val="400"/>
              </a:spcBef>
              <a:spcAft>
                <a:spcPts val="0"/>
              </a:spcAft>
              <a:buClr>
                <a:srgbClr val="000000"/>
              </a:buClr>
              <a:buSzPts val="2000"/>
              <a:buFont typeface="Noto Sans Symbols"/>
              <a:buChar char="⮚"/>
            </a:pPr>
            <a:r>
              <a:rPr b="0" i="0" lang="en-US" sz="2000" u="none" cap="none" strike="noStrike">
                <a:solidFill>
                  <a:srgbClr val="000000"/>
                </a:solidFill>
                <a:latin typeface="Calibri"/>
                <a:ea typeface="Calibri"/>
                <a:cs typeface="Calibri"/>
                <a:sym typeface="Calibri"/>
              </a:rPr>
              <a:t>Black carbon from wildfires or ultrafine particles from automobile exhaust may have strong toxicities</a:t>
            </a:r>
            <a:endParaRPr/>
          </a:p>
          <a:p>
            <a:pPr indent="-285750" lvl="0" marL="285750" marR="0" rtl="0" algn="l">
              <a:spcBef>
                <a:spcPts val="400"/>
              </a:spcBef>
              <a:spcAft>
                <a:spcPts val="0"/>
              </a:spcAft>
              <a:buClr>
                <a:srgbClr val="000000"/>
              </a:buClr>
              <a:buSzPts val="2000"/>
              <a:buFont typeface="Noto Sans Symbols"/>
              <a:buChar char="⮚"/>
            </a:pPr>
            <a:r>
              <a:rPr b="0" i="0" lang="en-US" sz="2000" u="none" cap="none" strike="noStrike">
                <a:solidFill>
                  <a:srgbClr val="000000"/>
                </a:solidFill>
                <a:latin typeface="Calibri"/>
                <a:ea typeface="Calibri"/>
                <a:cs typeface="Calibri"/>
                <a:sym typeface="Calibri"/>
              </a:rPr>
              <a:t>The formation of SIA components (sulfate (SO</a:t>
            </a:r>
            <a:r>
              <a:rPr b="0" baseline="-25000" i="0" lang="en-US" sz="2000" u="none" cap="none" strike="noStrike">
                <a:solidFill>
                  <a:srgbClr val="000000"/>
                </a:solidFill>
                <a:latin typeface="Calibri"/>
                <a:ea typeface="Calibri"/>
                <a:cs typeface="Calibri"/>
                <a:sym typeface="Calibri"/>
              </a:rPr>
              <a:t>4</a:t>
            </a:r>
            <a:r>
              <a:rPr b="0" baseline="30000" i="0" lang="en-US" sz="2000" u="none" cap="none" strike="noStrike">
                <a:solidFill>
                  <a:srgbClr val="000000"/>
                </a:solidFill>
                <a:latin typeface="Calibri"/>
                <a:ea typeface="Calibri"/>
                <a:cs typeface="Calibri"/>
                <a:sym typeface="Calibri"/>
              </a:rPr>
              <a:t>2–</a:t>
            </a:r>
            <a:r>
              <a:rPr b="0" i="0" lang="en-US" sz="2000" u="none" cap="none" strike="noStrike">
                <a:solidFill>
                  <a:srgbClr val="000000"/>
                </a:solidFill>
                <a:latin typeface="Calibri"/>
                <a:ea typeface="Calibri"/>
                <a:cs typeface="Calibri"/>
                <a:sym typeface="Calibri"/>
              </a:rPr>
              <a:t>), nitrate (NO</a:t>
            </a:r>
            <a:r>
              <a:rPr b="0" baseline="-25000" i="0" lang="en-US" sz="2000" u="none" cap="none" strike="noStrike">
                <a:solidFill>
                  <a:srgbClr val="000000"/>
                </a:solidFill>
                <a:latin typeface="Calibri"/>
                <a:ea typeface="Calibri"/>
                <a:cs typeface="Calibri"/>
                <a:sym typeface="Calibri"/>
              </a:rPr>
              <a:t>3</a:t>
            </a:r>
            <a:r>
              <a:rPr b="0" baseline="30000" i="0" lang="en-US" sz="2000" u="none" cap="none" strike="noStrike">
                <a:solidFill>
                  <a:srgbClr val="000000"/>
                </a:solidFill>
                <a:latin typeface="Calibri"/>
                <a:ea typeface="Calibri"/>
                <a:cs typeface="Calibri"/>
                <a:sym typeface="Calibri"/>
              </a:rPr>
              <a:t>–</a:t>
            </a:r>
            <a:r>
              <a:rPr b="0" i="0" lang="en-US" sz="2000" u="none" cap="none" strike="noStrike">
                <a:solidFill>
                  <a:srgbClr val="000000"/>
                </a:solidFill>
                <a:latin typeface="Calibri"/>
                <a:ea typeface="Calibri"/>
                <a:cs typeface="Calibri"/>
                <a:sym typeface="Calibri"/>
              </a:rPr>
              <a:t>), ammonium (NH</a:t>
            </a:r>
            <a:r>
              <a:rPr b="0" baseline="-25000" i="0" lang="en-US" sz="2000" u="none" cap="none" strike="noStrike">
                <a:solidFill>
                  <a:srgbClr val="000000"/>
                </a:solidFill>
                <a:latin typeface="Calibri"/>
                <a:ea typeface="Calibri"/>
                <a:cs typeface="Calibri"/>
                <a:sym typeface="Calibri"/>
              </a:rPr>
              <a:t>4</a:t>
            </a:r>
            <a:r>
              <a:rPr b="0" baseline="30000" i="0" lang="en-US" sz="2000" u="none" cap="none" strike="noStrike">
                <a:solidFill>
                  <a:srgbClr val="000000"/>
                </a:solidFill>
                <a:latin typeface="Calibri"/>
                <a:ea typeface="Calibri"/>
                <a:cs typeface="Calibri"/>
                <a:sym typeface="Calibri"/>
              </a:rPr>
              <a:t>+</a:t>
            </a:r>
            <a:r>
              <a:rPr b="0" i="0" lang="en-US" sz="2000" u="none" cap="none" strike="noStrike">
                <a:solidFill>
                  <a:srgbClr val="000000"/>
                </a:solidFill>
                <a:latin typeface="Calibri"/>
                <a:ea typeface="Calibri"/>
                <a:cs typeface="Calibri"/>
                <a:sym typeface="Calibri"/>
              </a:rPr>
              <a:t>)) is a main cause of severe haze pollution.</a:t>
            </a:r>
            <a:endParaRPr/>
          </a:p>
          <a:p>
            <a:pPr indent="-285750" lvl="0" marL="285750" marR="0" rtl="0" algn="l">
              <a:spcBef>
                <a:spcPts val="400"/>
              </a:spcBef>
              <a:spcAft>
                <a:spcPts val="0"/>
              </a:spcAft>
              <a:buClr>
                <a:srgbClr val="000000"/>
              </a:buClr>
              <a:buSzPts val="2000"/>
              <a:buFont typeface="Noto Sans Symbols"/>
              <a:buChar char="⮚"/>
            </a:pPr>
            <a:r>
              <a:rPr b="0" i="0" lang="en-US" sz="2000" u="none" cap="none" strike="noStrike">
                <a:solidFill>
                  <a:srgbClr val="000000"/>
                </a:solidFill>
                <a:latin typeface="Calibri"/>
                <a:ea typeface="Calibri"/>
                <a:cs typeface="Calibri"/>
                <a:sym typeface="Calibri"/>
              </a:rPr>
              <a:t>Their sources are complex, whose estimation is highly challenging.</a:t>
            </a:r>
            <a:endParaRPr b="0" i="0" sz="2000" u="none" cap="none" strike="noStrike">
              <a:solidFill>
                <a:schemeClr val="dk1"/>
              </a:solidFill>
              <a:latin typeface="Calibri"/>
              <a:ea typeface="Calibri"/>
              <a:cs typeface="Calibri"/>
              <a:sym typeface="Calibri"/>
            </a:endParaRPr>
          </a:p>
        </p:txBody>
      </p:sp>
      <p:sp>
        <p:nvSpPr>
          <p:cNvPr id="201" name="Google Shape;201;p2"/>
          <p:cNvSpPr/>
          <p:nvPr/>
        </p:nvSpPr>
        <p:spPr>
          <a:xfrm>
            <a:off x="911424" y="908720"/>
            <a:ext cx="304884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800"/>
              <a:buFont typeface="Arial"/>
              <a:buNone/>
            </a:pPr>
            <a:r>
              <a:rPr b="1" i="0" lang="en-US" sz="2800" u="none" cap="none" strike="noStrike">
                <a:solidFill>
                  <a:srgbClr val="FFFF00"/>
                </a:solidFill>
                <a:latin typeface="Calibri"/>
                <a:ea typeface="Calibri"/>
                <a:cs typeface="Calibri"/>
                <a:sym typeface="Calibri"/>
              </a:rPr>
              <a:t>Particulate Matter</a:t>
            </a:r>
            <a:endParaRPr b="1" i="0" sz="2800" u="none" cap="none" strike="noStrike">
              <a:solidFill>
                <a:srgbClr val="FFFF00"/>
              </a:solidFill>
              <a:latin typeface="Calibri"/>
              <a:ea typeface="Calibri"/>
              <a:cs typeface="Calibri"/>
              <a:sym typeface="Calibri"/>
            </a:endParaRPr>
          </a:p>
        </p:txBody>
      </p:sp>
      <p:pic>
        <p:nvPicPr>
          <p:cNvPr id="202" name="Google Shape;202;p2"/>
          <p:cNvPicPr preferRelativeResize="0"/>
          <p:nvPr/>
        </p:nvPicPr>
        <p:blipFill rotWithShape="1">
          <a:blip r:embed="rId3">
            <a:alphaModFix/>
          </a:blip>
          <a:srcRect b="0" l="0" r="0" t="0"/>
          <a:stretch/>
        </p:blipFill>
        <p:spPr>
          <a:xfrm>
            <a:off x="7257653" y="827526"/>
            <a:ext cx="4824536" cy="5893924"/>
          </a:xfrm>
          <a:prstGeom prst="rect">
            <a:avLst/>
          </a:prstGeom>
          <a:noFill/>
          <a:ln>
            <a:noFill/>
          </a:ln>
        </p:spPr>
      </p:pic>
      <p:pic>
        <p:nvPicPr>
          <p:cNvPr id="203" name="Google Shape;203;p2"/>
          <p:cNvPicPr preferRelativeResize="0"/>
          <p:nvPr/>
        </p:nvPicPr>
        <p:blipFill rotWithShape="1">
          <a:blip r:embed="rId4">
            <a:alphaModFix/>
          </a:blip>
          <a:srcRect b="0" l="0" r="0" t="0"/>
          <a:stretch/>
        </p:blipFill>
        <p:spPr>
          <a:xfrm>
            <a:off x="346642" y="827526"/>
            <a:ext cx="3971087" cy="1989956"/>
          </a:xfrm>
          <a:prstGeom prst="rect">
            <a:avLst/>
          </a:prstGeom>
          <a:noFill/>
          <a:ln>
            <a:noFill/>
          </a:ln>
        </p:spPr>
      </p:pic>
      <p:pic>
        <p:nvPicPr>
          <p:cNvPr id="204" name="Google Shape;204;p2"/>
          <p:cNvPicPr preferRelativeResize="0"/>
          <p:nvPr/>
        </p:nvPicPr>
        <p:blipFill rotWithShape="1">
          <a:blip r:embed="rId5">
            <a:alphaModFix/>
          </a:blip>
          <a:srcRect b="0" l="0" r="0" t="0"/>
          <a:stretch/>
        </p:blipFill>
        <p:spPr>
          <a:xfrm>
            <a:off x="4525055" y="827526"/>
            <a:ext cx="2383573" cy="19899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
          <p:cNvPicPr preferRelativeResize="0"/>
          <p:nvPr/>
        </p:nvPicPr>
        <p:blipFill rotWithShape="1">
          <a:blip r:embed="rId3">
            <a:alphaModFix/>
          </a:blip>
          <a:srcRect b="0" l="0" r="0" t="0"/>
          <a:stretch/>
        </p:blipFill>
        <p:spPr>
          <a:xfrm>
            <a:off x="6466953" y="1698715"/>
            <a:ext cx="5472608" cy="2325148"/>
          </a:xfrm>
          <a:prstGeom prst="rect">
            <a:avLst/>
          </a:prstGeom>
          <a:noFill/>
          <a:ln>
            <a:noFill/>
          </a:ln>
        </p:spPr>
      </p:pic>
      <p:pic>
        <p:nvPicPr>
          <p:cNvPr descr="图片包含 箱线图&#10;&#10;描述已自动生成" id="211" name="Google Shape;211;p3"/>
          <p:cNvPicPr preferRelativeResize="0"/>
          <p:nvPr/>
        </p:nvPicPr>
        <p:blipFill rotWithShape="1">
          <a:blip r:embed="rId4">
            <a:alphaModFix/>
          </a:blip>
          <a:srcRect b="0" l="0" r="0" t="0"/>
          <a:stretch/>
        </p:blipFill>
        <p:spPr>
          <a:xfrm>
            <a:off x="6466953" y="4231866"/>
            <a:ext cx="5472608" cy="2435930"/>
          </a:xfrm>
          <a:prstGeom prst="rect">
            <a:avLst/>
          </a:prstGeom>
          <a:noFill/>
          <a:ln>
            <a:noFill/>
          </a:ln>
        </p:spPr>
      </p:pic>
      <p:sp>
        <p:nvSpPr>
          <p:cNvPr id="212" name="Google Shape;212;p3"/>
          <p:cNvSpPr txBox="1"/>
          <p:nvPr/>
        </p:nvSpPr>
        <p:spPr>
          <a:xfrm>
            <a:off x="0" y="758611"/>
            <a:ext cx="121920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200" u="none" cap="none" strike="noStrike">
                <a:solidFill>
                  <a:srgbClr val="464646"/>
                </a:solidFill>
                <a:latin typeface="Calibri"/>
                <a:ea typeface="Calibri"/>
                <a:cs typeface="Calibri"/>
                <a:sym typeface="Calibri"/>
              </a:rPr>
              <a:t>We have developed several state-of-the-art AI (machine and deep learning) tools by considering the </a:t>
            </a:r>
            <a:r>
              <a:rPr b="1" i="0" lang="en-US" sz="2200" u="none" cap="none" strike="noStrike">
                <a:solidFill>
                  <a:srgbClr val="464646"/>
                </a:solidFill>
                <a:latin typeface="Calibri"/>
                <a:ea typeface="Calibri"/>
                <a:cs typeface="Calibri"/>
                <a:sym typeface="Calibri"/>
              </a:rPr>
              <a:t>spatiotemporal information of air pollution</a:t>
            </a:r>
            <a:r>
              <a:rPr b="0" i="0" lang="en-US" sz="2200" u="none" cap="none" strike="noStrike">
                <a:solidFill>
                  <a:srgbClr val="464646"/>
                </a:solidFill>
                <a:latin typeface="Calibri"/>
                <a:ea typeface="Calibri"/>
                <a:cs typeface="Calibri"/>
                <a:sym typeface="Calibri"/>
              </a:rPr>
              <a:t> to improve estimation accuracies and efficiencies.</a:t>
            </a:r>
            <a:endParaRPr b="0" i="0" sz="2200" u="none" cap="none" strike="noStrike">
              <a:solidFill>
                <a:schemeClr val="dk1"/>
              </a:solidFill>
              <a:latin typeface="Calibri"/>
              <a:ea typeface="Calibri"/>
              <a:cs typeface="Calibri"/>
              <a:sym typeface="Calibri"/>
            </a:endParaRPr>
          </a:p>
        </p:txBody>
      </p:sp>
      <p:sp>
        <p:nvSpPr>
          <p:cNvPr id="213" name="Google Shape;213;p3"/>
          <p:cNvSpPr/>
          <p:nvPr/>
        </p:nvSpPr>
        <p:spPr>
          <a:xfrm>
            <a:off x="1343472" y="95749"/>
            <a:ext cx="1084852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Calibri"/>
                <a:ea typeface="Calibri"/>
                <a:cs typeface="Calibri"/>
                <a:sym typeface="Calibri"/>
              </a:rPr>
              <a:t>The era of Big-Data-driven AI has arrived and thrived!</a:t>
            </a:r>
            <a:endParaRPr/>
          </a:p>
        </p:txBody>
      </p:sp>
      <p:pic>
        <p:nvPicPr>
          <p:cNvPr id="214" name="Google Shape;214;p3"/>
          <p:cNvPicPr preferRelativeResize="0"/>
          <p:nvPr/>
        </p:nvPicPr>
        <p:blipFill rotWithShape="1">
          <a:blip r:embed="rId5">
            <a:alphaModFix/>
          </a:blip>
          <a:srcRect b="0" l="0" r="0" t="0"/>
          <a:stretch/>
        </p:blipFill>
        <p:spPr>
          <a:xfrm>
            <a:off x="7457587" y="2289665"/>
            <a:ext cx="3332532" cy="3340192"/>
          </a:xfrm>
          <a:prstGeom prst="rect">
            <a:avLst/>
          </a:prstGeom>
          <a:noFill/>
          <a:ln>
            <a:noFill/>
          </a:ln>
        </p:spPr>
      </p:pic>
      <p:sp>
        <p:nvSpPr>
          <p:cNvPr id="215" name="Google Shape;215;p3"/>
          <p:cNvSpPr/>
          <p:nvPr/>
        </p:nvSpPr>
        <p:spPr>
          <a:xfrm>
            <a:off x="6672064" y="5629857"/>
            <a:ext cx="1962688" cy="678074"/>
          </a:xfrm>
          <a:prstGeom prst="rect">
            <a:avLst/>
          </a:prstGeom>
          <a:noFill/>
          <a:ln cap="flat" cmpd="sng" w="127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16" name="Google Shape;216;p3"/>
          <p:cNvPicPr preferRelativeResize="0"/>
          <p:nvPr/>
        </p:nvPicPr>
        <p:blipFill rotWithShape="1">
          <a:blip r:embed="rId6">
            <a:alphaModFix/>
          </a:blip>
          <a:srcRect b="0" l="0" r="0" t="0"/>
          <a:stretch/>
        </p:blipFill>
        <p:spPr>
          <a:xfrm>
            <a:off x="716867" y="2886116"/>
            <a:ext cx="4463508" cy="2548346"/>
          </a:xfrm>
          <a:prstGeom prst="ellipse">
            <a:avLst/>
          </a:prstGeom>
          <a:noFill/>
          <a:ln>
            <a:noFill/>
          </a:ln>
        </p:spPr>
      </p:pic>
      <p:pic>
        <p:nvPicPr>
          <p:cNvPr descr="What Is a Satellite? | NASA" id="217" name="Google Shape;217;p3"/>
          <p:cNvPicPr preferRelativeResize="0"/>
          <p:nvPr/>
        </p:nvPicPr>
        <p:blipFill rotWithShape="1">
          <a:blip r:embed="rId7">
            <a:alphaModFix/>
          </a:blip>
          <a:srcRect b="0" l="0" r="0" t="0"/>
          <a:stretch/>
        </p:blipFill>
        <p:spPr>
          <a:xfrm>
            <a:off x="204982" y="1997828"/>
            <a:ext cx="2062068" cy="1378552"/>
          </a:xfrm>
          <a:prstGeom prst="rect">
            <a:avLst/>
          </a:prstGeom>
          <a:noFill/>
          <a:ln>
            <a:noFill/>
          </a:ln>
        </p:spPr>
      </p:pic>
      <p:pic>
        <p:nvPicPr>
          <p:cNvPr id="218" name="Google Shape;218;p3"/>
          <p:cNvPicPr preferRelativeResize="0"/>
          <p:nvPr/>
        </p:nvPicPr>
        <p:blipFill rotWithShape="1">
          <a:blip r:embed="rId8">
            <a:alphaModFix/>
          </a:blip>
          <a:srcRect b="0" l="0" r="0" t="0"/>
          <a:stretch/>
        </p:blipFill>
        <p:spPr>
          <a:xfrm>
            <a:off x="3906074" y="1969348"/>
            <a:ext cx="2261934" cy="1407032"/>
          </a:xfrm>
          <a:prstGeom prst="rect">
            <a:avLst/>
          </a:prstGeom>
          <a:noFill/>
          <a:ln>
            <a:noFill/>
          </a:ln>
        </p:spPr>
      </p:pic>
      <p:pic>
        <p:nvPicPr>
          <p:cNvPr descr="ERA5-Land, datos climáticos por hora desde 1981 - Gis&amp;Beers" id="219" name="Google Shape;219;p3"/>
          <p:cNvPicPr preferRelativeResize="0"/>
          <p:nvPr/>
        </p:nvPicPr>
        <p:blipFill rotWithShape="1">
          <a:blip r:embed="rId9">
            <a:alphaModFix/>
          </a:blip>
          <a:srcRect b="0" l="0" r="0" t="0"/>
          <a:stretch/>
        </p:blipFill>
        <p:spPr>
          <a:xfrm>
            <a:off x="204982" y="5055742"/>
            <a:ext cx="2062069" cy="1378553"/>
          </a:xfrm>
          <a:prstGeom prst="rect">
            <a:avLst/>
          </a:prstGeom>
          <a:noFill/>
          <a:ln>
            <a:noFill/>
          </a:ln>
        </p:spPr>
      </p:pic>
      <p:pic>
        <p:nvPicPr>
          <p:cNvPr id="220" name="Google Shape;220;p3"/>
          <p:cNvPicPr preferRelativeResize="0"/>
          <p:nvPr/>
        </p:nvPicPr>
        <p:blipFill rotWithShape="1">
          <a:blip r:embed="rId10">
            <a:alphaModFix/>
          </a:blip>
          <a:srcRect b="0" l="0" r="0" t="0"/>
          <a:stretch/>
        </p:blipFill>
        <p:spPr>
          <a:xfrm>
            <a:off x="3893918" y="5055741"/>
            <a:ext cx="2274090" cy="1378553"/>
          </a:xfrm>
          <a:prstGeom prst="rect">
            <a:avLst/>
          </a:prstGeom>
          <a:noFill/>
          <a:ln>
            <a:noFill/>
          </a:ln>
        </p:spPr>
      </p:pic>
      <p:sp>
        <p:nvSpPr>
          <p:cNvPr id="221" name="Google Shape;221;p3"/>
          <p:cNvSpPr/>
          <p:nvPr/>
        </p:nvSpPr>
        <p:spPr>
          <a:xfrm>
            <a:off x="3898986" y="1599357"/>
            <a:ext cx="22571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Ground Measurements</a:t>
            </a:r>
            <a:endParaRPr b="1" baseline="-25000" i="0" sz="1400" u="none" cap="none" strike="noStrike">
              <a:solidFill>
                <a:srgbClr val="000000"/>
              </a:solidFill>
              <a:latin typeface="Microsoft Yahei"/>
              <a:ea typeface="Microsoft Yahei"/>
              <a:cs typeface="Microsoft Yahei"/>
              <a:sym typeface="Microsoft Yahei"/>
            </a:endParaRPr>
          </a:p>
        </p:txBody>
      </p:sp>
      <p:sp>
        <p:nvSpPr>
          <p:cNvPr id="222" name="Google Shape;222;p3"/>
          <p:cNvSpPr/>
          <p:nvPr/>
        </p:nvSpPr>
        <p:spPr>
          <a:xfrm>
            <a:off x="77276" y="6464626"/>
            <a:ext cx="23744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Atmospheric Reanalysis </a:t>
            </a:r>
            <a:endParaRPr b="1" baseline="-25000" i="0" sz="1400" u="none" cap="none" strike="noStrike">
              <a:solidFill>
                <a:srgbClr val="000000"/>
              </a:solidFill>
              <a:latin typeface="Microsoft Yahei"/>
              <a:ea typeface="Microsoft Yahei"/>
              <a:cs typeface="Microsoft Yahei"/>
              <a:sym typeface="Microsoft Yahei"/>
            </a:endParaRPr>
          </a:p>
        </p:txBody>
      </p:sp>
      <p:sp>
        <p:nvSpPr>
          <p:cNvPr id="223" name="Google Shape;223;p3"/>
          <p:cNvSpPr/>
          <p:nvPr/>
        </p:nvSpPr>
        <p:spPr>
          <a:xfrm>
            <a:off x="4105485" y="6505599"/>
            <a:ext cx="18774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Model Simulations</a:t>
            </a:r>
            <a:endParaRPr b="1" baseline="-25000" i="0" sz="1400" u="none" cap="none" strike="noStrike">
              <a:solidFill>
                <a:srgbClr val="000000"/>
              </a:solidFill>
              <a:latin typeface="Microsoft Yahei"/>
              <a:ea typeface="Microsoft Yahei"/>
              <a:cs typeface="Microsoft Yahei"/>
              <a:sym typeface="Microsoft Yahei"/>
            </a:endParaRPr>
          </a:p>
        </p:txBody>
      </p:sp>
      <p:sp>
        <p:nvSpPr>
          <p:cNvPr id="224" name="Google Shape;224;p3"/>
          <p:cNvSpPr/>
          <p:nvPr/>
        </p:nvSpPr>
        <p:spPr>
          <a:xfrm>
            <a:off x="99846" y="1599357"/>
            <a:ext cx="23519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Satellite remote sensing</a:t>
            </a:r>
            <a:endParaRPr b="1" baseline="-25000" i="0" sz="1400" u="none" cap="none" strike="noStrike">
              <a:solidFill>
                <a:srgbClr val="000000"/>
              </a:solidFill>
              <a:latin typeface="Microsoft Yahei"/>
              <a:ea typeface="Microsoft Yahei"/>
              <a:cs typeface="Microsoft Yahei"/>
              <a:sym typeface="Microsoft Yahei"/>
            </a:endParaRPr>
          </a:p>
        </p:txBody>
      </p:sp>
      <p:sp>
        <p:nvSpPr>
          <p:cNvPr id="225" name="Google Shape;225;p3"/>
          <p:cNvSpPr/>
          <p:nvPr/>
        </p:nvSpPr>
        <p:spPr>
          <a:xfrm>
            <a:off x="11259351" y="1753245"/>
            <a:ext cx="6204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STET</a:t>
            </a:r>
            <a:endParaRPr b="1" baseline="-25000" i="0" sz="1400" u="none" cap="none" strike="noStrike">
              <a:solidFill>
                <a:srgbClr val="000000"/>
              </a:solidFill>
              <a:latin typeface="Microsoft Yahei"/>
              <a:ea typeface="Microsoft Yahei"/>
              <a:cs typeface="Microsoft Yahei"/>
              <a:sym typeface="Microsoft Yahei"/>
            </a:endParaRPr>
          </a:p>
        </p:txBody>
      </p:sp>
      <p:sp>
        <p:nvSpPr>
          <p:cNvPr id="226" name="Google Shape;226;p3"/>
          <p:cNvSpPr/>
          <p:nvPr/>
        </p:nvSpPr>
        <p:spPr>
          <a:xfrm>
            <a:off x="10900087" y="4283571"/>
            <a:ext cx="9797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Yahei"/>
                <a:ea typeface="Microsoft Yahei"/>
                <a:cs typeface="Microsoft Yahei"/>
                <a:sym typeface="Microsoft Yahei"/>
              </a:rPr>
              <a:t>4D-STDF</a:t>
            </a:r>
            <a:endParaRPr b="1" baseline="-25000" i="0" sz="1400" u="none" cap="none" strike="noStrike">
              <a:solidFill>
                <a:srgbClr val="000000"/>
              </a:solidFill>
              <a:latin typeface="Microsoft Yahei"/>
              <a:ea typeface="Microsoft Yahei"/>
              <a:cs typeface="Microsoft Yahei"/>
              <a:sym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
          <p:cNvSpPr txBox="1"/>
          <p:nvPr/>
        </p:nvSpPr>
        <p:spPr>
          <a:xfrm>
            <a:off x="0" y="1952665"/>
            <a:ext cx="12191999"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dk1"/>
                </a:solidFill>
                <a:latin typeface="Microsoft Yahei"/>
                <a:ea typeface="Microsoft Yahei"/>
                <a:cs typeface="Microsoft Yahei"/>
                <a:sym typeface="Microsoft Yahei"/>
              </a:rPr>
              <a:t>Question I?</a:t>
            </a:r>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3600" u="none" cap="none" strike="noStrike">
                <a:solidFill>
                  <a:schemeClr val="dk1"/>
                </a:solidFill>
                <a:latin typeface="Microsoft Yahei"/>
                <a:ea typeface="Microsoft Yahei"/>
                <a:cs typeface="Microsoft Yahei"/>
                <a:sym typeface="Microsoft Yahei"/>
              </a:rPr>
              <a:t>How did PM</a:t>
            </a:r>
            <a:r>
              <a:rPr b="1" baseline="-25000" i="0" lang="en-US" sz="3600" u="none" cap="none" strike="noStrike">
                <a:solidFill>
                  <a:schemeClr val="dk1"/>
                </a:solidFill>
                <a:latin typeface="Microsoft Yahei"/>
                <a:ea typeface="Microsoft Yahei"/>
                <a:cs typeface="Microsoft Yahei"/>
                <a:sym typeface="Microsoft Yahei"/>
              </a:rPr>
              <a:t>2.5</a:t>
            </a:r>
            <a:r>
              <a:rPr b="1" i="0" lang="en-US" sz="3600" u="none" cap="none" strike="noStrike">
                <a:solidFill>
                  <a:schemeClr val="dk1"/>
                </a:solidFill>
                <a:latin typeface="Microsoft Yahei"/>
                <a:ea typeface="Microsoft Yahei"/>
                <a:cs typeface="Microsoft Yahei"/>
                <a:sym typeface="Microsoft Yahei"/>
              </a:rPr>
              <a:t> and its composition change across China during the last two decades?</a:t>
            </a:r>
            <a:endParaRPr b="1" i="0" sz="3600" u="none" cap="none" strike="noStrike">
              <a:solidFill>
                <a:schemeClr val="dk1"/>
              </a:solidFill>
              <a:latin typeface="Microsoft Yahei"/>
              <a:ea typeface="Microsoft Yahei"/>
              <a:cs typeface="Microsoft Yahei"/>
              <a:sym typeface="Microsoft Yahei"/>
            </a:endParaRPr>
          </a:p>
        </p:txBody>
      </p:sp>
      <p:pic>
        <p:nvPicPr>
          <p:cNvPr descr="Google Earth Engine Tutorial: How to Download and Project MODIS Satellite  Image - YouTube" id="233" name="Google Shape;233;p4"/>
          <p:cNvPicPr preferRelativeResize="0"/>
          <p:nvPr/>
        </p:nvPicPr>
        <p:blipFill rotWithShape="1">
          <a:blip r:embed="rId3">
            <a:alphaModFix/>
          </a:blip>
          <a:srcRect b="0" l="0" r="0" t="0"/>
          <a:stretch/>
        </p:blipFill>
        <p:spPr>
          <a:xfrm>
            <a:off x="7896200" y="4365104"/>
            <a:ext cx="4176464" cy="2338820"/>
          </a:xfrm>
          <a:prstGeom prst="rect">
            <a:avLst/>
          </a:prstGeom>
          <a:noFill/>
          <a:ln>
            <a:noFill/>
          </a:ln>
        </p:spPr>
      </p:pic>
      <p:sp>
        <p:nvSpPr>
          <p:cNvPr id="234" name="Google Shape;234;p4"/>
          <p:cNvSpPr txBox="1"/>
          <p:nvPr/>
        </p:nvSpPr>
        <p:spPr>
          <a:xfrm>
            <a:off x="479376" y="908720"/>
            <a:ext cx="1123324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000" u="none" cap="none" strike="noStrike">
                <a:solidFill>
                  <a:schemeClr val="dk1"/>
                </a:solidFill>
                <a:latin typeface="Calibri"/>
                <a:ea typeface="Calibri"/>
                <a:cs typeface="Calibri"/>
                <a:sym typeface="Calibri"/>
              </a:rPr>
              <a:t>As the #1 source of emissions whose influences spread across the Asia-Pacific rim, China have experienced most dramatic changes in the last a few decades, but country-wide PM</a:t>
            </a:r>
            <a:r>
              <a:rPr b="0" baseline="-25000" i="0" lang="en-US" sz="2000" u="none" cap="none" strike="noStrike">
                <a:solidFill>
                  <a:schemeClr val="dk1"/>
                </a:solidFill>
                <a:latin typeface="Calibri"/>
                <a:ea typeface="Calibri"/>
                <a:cs typeface="Calibri"/>
                <a:sym typeface="Calibri"/>
              </a:rPr>
              <a:t>2.5</a:t>
            </a:r>
            <a:r>
              <a:rPr b="0" i="0" lang="en-US" sz="2000" u="none" cap="none" strike="noStrike">
                <a:solidFill>
                  <a:schemeClr val="dk1"/>
                </a:solidFill>
                <a:latin typeface="Calibri"/>
                <a:ea typeface="Calibri"/>
                <a:cs typeface="Calibri"/>
                <a:sym typeface="Calibri"/>
              </a:rPr>
              <a:t> records only dated back to 2013.</a:t>
            </a:r>
            <a:endParaRPr b="0" i="0" sz="2000" u="none" cap="none" strike="noStrike">
              <a:solidFill>
                <a:schemeClr val="dk1"/>
              </a:solidFill>
              <a:latin typeface="Calibri"/>
              <a:ea typeface="Calibri"/>
              <a:cs typeface="Calibri"/>
              <a:sym typeface="Calibri"/>
            </a:endParaRPr>
          </a:p>
        </p:txBody>
      </p:sp>
      <p:sp>
        <p:nvSpPr>
          <p:cNvPr id="235" name="Google Shape;235;p4"/>
          <p:cNvSpPr txBox="1"/>
          <p:nvPr/>
        </p:nvSpPr>
        <p:spPr>
          <a:xfrm>
            <a:off x="119336" y="4385454"/>
            <a:ext cx="7632848" cy="22159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300" u="none" cap="none" strike="noStrike">
                <a:solidFill>
                  <a:schemeClr val="dk1"/>
                </a:solidFill>
                <a:latin typeface="Calibri"/>
                <a:ea typeface="Calibri"/>
                <a:cs typeface="Calibri"/>
                <a:sym typeface="Calibri"/>
              </a:rPr>
              <a:t>Thanks to more than 20 years of long-term earth observations by NASA MODIS, and its operational high-resolution AOD products, we have re-constructed </a:t>
            </a:r>
            <a:r>
              <a:rPr b="1" i="0" lang="en-US" sz="2300" u="none" cap="none" strike="noStrike">
                <a:solidFill>
                  <a:schemeClr val="dk1"/>
                </a:solidFill>
                <a:latin typeface="Calibri"/>
                <a:ea typeface="Calibri"/>
                <a:cs typeface="Calibri"/>
                <a:sym typeface="Calibri"/>
              </a:rPr>
              <a:t>daily 1-km PM</a:t>
            </a:r>
            <a:r>
              <a:rPr b="1" baseline="-25000" i="0" lang="en-US" sz="2300" u="none" cap="none" strike="noStrike">
                <a:solidFill>
                  <a:schemeClr val="dk1"/>
                </a:solidFill>
                <a:latin typeface="Calibri"/>
                <a:ea typeface="Calibri"/>
                <a:cs typeface="Calibri"/>
                <a:sym typeface="Calibri"/>
              </a:rPr>
              <a:t>2.5 </a:t>
            </a:r>
            <a:r>
              <a:rPr b="1" i="0" lang="en-US" sz="2300" u="none" cap="none" strike="noStrike">
                <a:solidFill>
                  <a:schemeClr val="dk1"/>
                </a:solidFill>
                <a:latin typeface="Calibri"/>
                <a:ea typeface="Calibri"/>
                <a:cs typeface="Calibri"/>
                <a:sym typeface="Calibri"/>
              </a:rPr>
              <a:t> data records from 2000 in China. </a:t>
            </a:r>
            <a:r>
              <a:rPr b="0" i="0" lang="en-US" sz="2300" u="none" cap="none" strike="noStrike">
                <a:solidFill>
                  <a:schemeClr val="dk1"/>
                </a:solidFill>
                <a:latin typeface="Calibri"/>
                <a:ea typeface="Calibri"/>
                <a:cs typeface="Calibri"/>
                <a:sym typeface="Calibri"/>
              </a:rPr>
              <a:t>The long-term, continuous and seamless product allow objective evaluation of air quality change in time and space.</a:t>
            </a:r>
            <a:endParaRPr b="0" i="0" sz="23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5"/>
          <p:cNvPicPr preferRelativeResize="0"/>
          <p:nvPr/>
        </p:nvPicPr>
        <p:blipFill rotWithShape="1">
          <a:blip r:embed="rId3">
            <a:alphaModFix/>
          </a:blip>
          <a:srcRect b="0" l="0" r="0" t="0"/>
          <a:stretch/>
        </p:blipFill>
        <p:spPr>
          <a:xfrm>
            <a:off x="125803" y="1496171"/>
            <a:ext cx="7560840" cy="5216916"/>
          </a:xfrm>
          <a:prstGeom prst="rect">
            <a:avLst/>
          </a:prstGeom>
          <a:noFill/>
          <a:ln>
            <a:noFill/>
          </a:ln>
        </p:spPr>
      </p:pic>
      <p:sp>
        <p:nvSpPr>
          <p:cNvPr id="242" name="Google Shape;242;p5"/>
          <p:cNvSpPr txBox="1"/>
          <p:nvPr/>
        </p:nvSpPr>
        <p:spPr>
          <a:xfrm>
            <a:off x="191345" y="793279"/>
            <a:ext cx="119909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Using MODIS MAIAC AOD products, we reconstructed 1 km PM</a:t>
            </a:r>
            <a:r>
              <a:rPr b="0" baseline="-25000" i="0" lang="en-US" sz="2000" u="none" cap="none" strike="noStrike">
                <a:solidFill>
                  <a:schemeClr val="dk1"/>
                </a:solidFill>
                <a:latin typeface="Calibri"/>
                <a:ea typeface="Calibri"/>
                <a:cs typeface="Calibri"/>
                <a:sym typeface="Calibri"/>
              </a:rPr>
              <a:t>2.5 </a:t>
            </a:r>
            <a:r>
              <a:rPr b="0" i="0" lang="en-US" sz="2000" u="none" cap="none" strike="noStrike">
                <a:solidFill>
                  <a:schemeClr val="dk1"/>
                </a:solidFill>
                <a:latin typeface="Calibri"/>
                <a:ea typeface="Calibri"/>
                <a:cs typeface="Calibri"/>
                <a:sym typeface="Calibri"/>
              </a:rPr>
              <a:t> data records since 2000 in China, making up for the gap in studies on long-term PM</a:t>
            </a:r>
            <a:r>
              <a:rPr b="0" baseline="-25000" i="0" lang="en-US" sz="2000" u="none" cap="none" strike="noStrike">
                <a:solidFill>
                  <a:schemeClr val="dk1"/>
                </a:solidFill>
                <a:latin typeface="Calibri"/>
                <a:ea typeface="Calibri"/>
                <a:cs typeface="Calibri"/>
                <a:sym typeface="Calibri"/>
              </a:rPr>
              <a:t>2.5</a:t>
            </a:r>
            <a:r>
              <a:rPr b="0" i="0" lang="en-US" sz="2000" u="none" cap="none" strike="noStrike">
                <a:solidFill>
                  <a:schemeClr val="dk1"/>
                </a:solidFill>
                <a:latin typeface="Calibri"/>
                <a:ea typeface="Calibri"/>
                <a:cs typeface="Calibri"/>
                <a:sym typeface="Calibri"/>
              </a:rPr>
              <a:t> variations since surface observations only date back to 2013.</a:t>
            </a:r>
            <a:endParaRPr sz="2000">
              <a:solidFill>
                <a:schemeClr val="dk1"/>
              </a:solidFill>
              <a:latin typeface="Calibri"/>
              <a:ea typeface="Calibri"/>
              <a:cs typeface="Calibri"/>
              <a:sym typeface="Calibri"/>
            </a:endParaRPr>
          </a:p>
        </p:txBody>
      </p:sp>
      <p:pic>
        <p:nvPicPr>
          <p:cNvPr id="243" name="Google Shape;243;p5"/>
          <p:cNvPicPr preferRelativeResize="0"/>
          <p:nvPr/>
        </p:nvPicPr>
        <p:blipFill rotWithShape="1">
          <a:blip r:embed="rId4">
            <a:alphaModFix/>
          </a:blip>
          <a:srcRect b="0" l="0" r="0" t="0"/>
          <a:stretch/>
        </p:blipFill>
        <p:spPr>
          <a:xfrm>
            <a:off x="7756409" y="1988840"/>
            <a:ext cx="4430641" cy="3483451"/>
          </a:xfrm>
          <a:prstGeom prst="rect">
            <a:avLst/>
          </a:prstGeom>
          <a:noFill/>
          <a:ln>
            <a:noFill/>
          </a:ln>
        </p:spPr>
      </p:pic>
      <p:sp>
        <p:nvSpPr>
          <p:cNvPr id="244" name="Google Shape;244;p5"/>
          <p:cNvSpPr txBox="1"/>
          <p:nvPr/>
        </p:nvSpPr>
        <p:spPr>
          <a:xfrm>
            <a:off x="7752184" y="5590981"/>
            <a:ext cx="443006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Daily PM</a:t>
            </a:r>
            <a:r>
              <a:rPr baseline="-25000" lang="en-US" sz="1800">
                <a:solidFill>
                  <a:schemeClr val="dk1"/>
                </a:solidFill>
                <a:latin typeface="Calibri"/>
                <a:ea typeface="Calibri"/>
                <a:cs typeface="Calibri"/>
                <a:sym typeface="Calibri"/>
              </a:rPr>
              <a:t>2.5</a:t>
            </a:r>
            <a:r>
              <a:rPr lang="en-US" sz="1800">
                <a:solidFill>
                  <a:schemeClr val="dk1"/>
                </a:solidFill>
                <a:latin typeface="Calibri"/>
                <a:ea typeface="Calibri"/>
                <a:cs typeface="Calibri"/>
                <a:sym typeface="Calibri"/>
              </a:rPr>
              <a:t> retrievals </a:t>
            </a:r>
            <a:r>
              <a:rPr b="1" lang="en-US" sz="1800">
                <a:solidFill>
                  <a:schemeClr val="dk1"/>
                </a:solidFill>
                <a:latin typeface="Calibri"/>
                <a:ea typeface="Calibri"/>
                <a:cs typeface="Calibri"/>
                <a:sym typeface="Calibri"/>
              </a:rPr>
              <a:t>agree</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well </a:t>
            </a:r>
            <a:r>
              <a:rPr lang="en-US" sz="1800">
                <a:solidFill>
                  <a:schemeClr val="dk1"/>
                </a:solidFill>
                <a:latin typeface="Calibri"/>
                <a:ea typeface="Calibri"/>
                <a:cs typeface="Calibri"/>
                <a:sym typeface="Calibri"/>
              </a:rPr>
              <a:t>with ground measurements among different years.</a:t>
            </a:r>
            <a:endParaRPr sz="1800">
              <a:solidFill>
                <a:schemeClr val="dk1"/>
              </a:solidFill>
              <a:latin typeface="Calibri"/>
              <a:ea typeface="Calibri"/>
              <a:cs typeface="Calibri"/>
              <a:sym typeface="Calibri"/>
            </a:endParaRPr>
          </a:p>
        </p:txBody>
      </p:sp>
      <p:sp>
        <p:nvSpPr>
          <p:cNvPr id="245" name="Google Shape;245;p5"/>
          <p:cNvSpPr txBox="1"/>
          <p:nvPr/>
        </p:nvSpPr>
        <p:spPr>
          <a:xfrm>
            <a:off x="8707074" y="1628800"/>
            <a:ext cx="25202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10-fold cross-validation</a:t>
            </a:r>
            <a:endParaRPr b="1" sz="1800">
              <a:solidFill>
                <a:schemeClr val="dk1"/>
              </a:solidFill>
              <a:latin typeface="Calibri"/>
              <a:ea typeface="Calibri"/>
              <a:cs typeface="Calibri"/>
              <a:sym typeface="Calibri"/>
            </a:endParaRPr>
          </a:p>
        </p:txBody>
      </p:sp>
      <p:sp>
        <p:nvSpPr>
          <p:cNvPr id="246" name="Google Shape;246;p5"/>
          <p:cNvSpPr txBox="1"/>
          <p:nvPr/>
        </p:nvSpPr>
        <p:spPr>
          <a:xfrm>
            <a:off x="8575560" y="6312977"/>
            <a:ext cx="278330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u="none">
                <a:solidFill>
                  <a:srgbClr val="0000FF"/>
                </a:solidFill>
                <a:latin typeface="Calibri"/>
                <a:ea typeface="Calibri"/>
                <a:cs typeface="Calibri"/>
                <a:sym typeface="Calibri"/>
              </a:rPr>
              <a:t>Wei, Li, et al., </a:t>
            </a:r>
            <a:r>
              <a:rPr b="1" i="1" lang="en-US" sz="2000" u="none">
                <a:solidFill>
                  <a:srgbClr val="0000FF"/>
                </a:solidFill>
                <a:latin typeface="Calibri"/>
                <a:ea typeface="Calibri"/>
                <a:cs typeface="Calibri"/>
                <a:sym typeface="Calibri"/>
              </a:rPr>
              <a:t>RSE</a:t>
            </a:r>
            <a:r>
              <a:rPr b="1" lang="en-US" sz="2000" u="none">
                <a:solidFill>
                  <a:srgbClr val="0000FF"/>
                </a:solidFill>
                <a:latin typeface="Calibri"/>
                <a:ea typeface="Calibri"/>
                <a:cs typeface="Calibri"/>
                <a:sym typeface="Calibri"/>
              </a:rPr>
              <a:t>, 2021</a:t>
            </a:r>
            <a:endParaRPr/>
          </a:p>
        </p:txBody>
      </p:sp>
      <p:sp>
        <p:nvSpPr>
          <p:cNvPr id="247" name="Google Shape;247;p5"/>
          <p:cNvSpPr/>
          <p:nvPr/>
        </p:nvSpPr>
        <p:spPr>
          <a:xfrm>
            <a:off x="1487488" y="105313"/>
            <a:ext cx="10694757"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lang="en-US" sz="3000" u="none">
                <a:solidFill>
                  <a:srgbClr val="FF0000"/>
                </a:solidFill>
                <a:latin typeface="Calibri"/>
                <a:ea typeface="Calibri"/>
                <a:cs typeface="Calibri"/>
                <a:sym typeface="Calibri"/>
              </a:rPr>
              <a:t>MODIS-derived 20-years PM</a:t>
            </a:r>
            <a:r>
              <a:rPr b="1" baseline="-25000" lang="en-US" sz="3000" u="none">
                <a:solidFill>
                  <a:srgbClr val="FF0000"/>
                </a:solidFill>
                <a:latin typeface="Calibri"/>
                <a:ea typeface="Calibri"/>
                <a:cs typeface="Calibri"/>
                <a:sym typeface="Calibri"/>
              </a:rPr>
              <a:t>2.5</a:t>
            </a:r>
            <a:r>
              <a:rPr b="1" lang="en-US" sz="3000" u="none">
                <a:solidFill>
                  <a:srgbClr val="FF0000"/>
                </a:solidFill>
                <a:latin typeface="Calibri"/>
                <a:ea typeface="Calibri"/>
                <a:cs typeface="Calibri"/>
                <a:sym typeface="Calibri"/>
              </a:rPr>
              <a:t> records and validation</a:t>
            </a:r>
            <a:endParaRPr b="1" sz="3000" u="none">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6"/>
          <p:cNvSpPr/>
          <p:nvPr/>
        </p:nvSpPr>
        <p:spPr>
          <a:xfrm>
            <a:off x="263352" y="5332306"/>
            <a:ext cx="11800850" cy="1107996"/>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866" lvl="0" marL="342866" marR="0" rtl="0" algn="l">
              <a:spcBef>
                <a:spcPts val="0"/>
              </a:spcBef>
              <a:spcAft>
                <a:spcPts val="0"/>
              </a:spcAft>
              <a:buClr>
                <a:srgbClr val="000000"/>
              </a:buClr>
              <a:buSzPts val="2200"/>
              <a:buFont typeface="Noto Sans Symbols"/>
              <a:buChar char="❖"/>
            </a:pPr>
            <a:r>
              <a:rPr lang="en-US" sz="2200">
                <a:solidFill>
                  <a:schemeClr val="dk1"/>
                </a:solidFill>
                <a:latin typeface="Calibri"/>
                <a:ea typeface="Calibri"/>
                <a:cs typeface="Calibri"/>
                <a:sym typeface="Calibri"/>
              </a:rPr>
              <a:t>PM</a:t>
            </a:r>
            <a:r>
              <a:rPr baseline="-25000" lang="en-US" sz="2200">
                <a:solidFill>
                  <a:schemeClr val="dk1"/>
                </a:solidFill>
                <a:latin typeface="Calibri"/>
                <a:ea typeface="Calibri"/>
                <a:cs typeface="Calibri"/>
                <a:sym typeface="Calibri"/>
              </a:rPr>
              <a:t>2.5</a:t>
            </a:r>
            <a:r>
              <a:rPr lang="en-US" sz="2200">
                <a:solidFill>
                  <a:schemeClr val="dk1"/>
                </a:solidFill>
                <a:latin typeface="Calibri"/>
                <a:ea typeface="Calibri"/>
                <a:cs typeface="Calibri"/>
                <a:sym typeface="Calibri"/>
              </a:rPr>
              <a:t> pollution has experienced dramatic changes: </a:t>
            </a:r>
            <a:r>
              <a:rPr b="1" lang="en-US" sz="2200">
                <a:solidFill>
                  <a:schemeClr val="dk1"/>
                </a:solidFill>
                <a:latin typeface="Calibri"/>
                <a:ea typeface="Calibri"/>
                <a:cs typeface="Calibri"/>
                <a:sym typeface="Calibri"/>
              </a:rPr>
              <a:t>increasing</a:t>
            </a:r>
            <a:r>
              <a:rPr lang="en-US" sz="2200">
                <a:solidFill>
                  <a:schemeClr val="dk1"/>
                </a:solidFill>
                <a:latin typeface="Calibri"/>
                <a:ea typeface="Calibri"/>
                <a:cs typeface="Calibri"/>
                <a:sym typeface="Calibri"/>
              </a:rPr>
              <a:t> until around 2007, </a:t>
            </a:r>
            <a:r>
              <a:rPr b="1" lang="en-US" sz="2200">
                <a:solidFill>
                  <a:schemeClr val="dk1"/>
                </a:solidFill>
                <a:latin typeface="Calibri"/>
                <a:ea typeface="Calibri"/>
                <a:cs typeface="Calibri"/>
                <a:sym typeface="Calibri"/>
              </a:rPr>
              <a:t>remaining high </a:t>
            </a:r>
            <a:r>
              <a:rPr lang="en-US" sz="2200">
                <a:solidFill>
                  <a:schemeClr val="dk1"/>
                </a:solidFill>
                <a:latin typeface="Calibri"/>
                <a:ea typeface="Calibri"/>
                <a:cs typeface="Calibri"/>
                <a:sym typeface="Calibri"/>
              </a:rPr>
              <a:t>until 2013, </a:t>
            </a:r>
            <a:r>
              <a:rPr b="1" lang="en-US" sz="2200">
                <a:solidFill>
                  <a:schemeClr val="dk1"/>
                </a:solidFill>
                <a:latin typeface="Calibri"/>
                <a:ea typeface="Calibri"/>
                <a:cs typeface="Calibri"/>
                <a:sym typeface="Calibri"/>
              </a:rPr>
              <a:t>and decreased significantly </a:t>
            </a:r>
            <a:r>
              <a:rPr lang="en-US" sz="2200">
                <a:solidFill>
                  <a:schemeClr val="dk1"/>
                </a:solidFill>
                <a:latin typeface="Calibri"/>
                <a:ea typeface="Calibri"/>
                <a:cs typeface="Calibri"/>
                <a:sym typeface="Calibri"/>
              </a:rPr>
              <a:t>since then in most areas especially in eastern China, in response to policy shift and economy-structure changes.</a:t>
            </a:r>
            <a:endParaRPr/>
          </a:p>
        </p:txBody>
      </p:sp>
      <p:pic>
        <p:nvPicPr>
          <p:cNvPr id="254" name="Google Shape;254;p6"/>
          <p:cNvPicPr preferRelativeResize="0"/>
          <p:nvPr/>
        </p:nvPicPr>
        <p:blipFill rotWithShape="1">
          <a:blip r:embed="rId3">
            <a:alphaModFix/>
          </a:blip>
          <a:srcRect b="0" l="0" r="0" t="0"/>
          <a:stretch/>
        </p:blipFill>
        <p:spPr>
          <a:xfrm>
            <a:off x="58760" y="1275947"/>
            <a:ext cx="5924644" cy="3949995"/>
          </a:xfrm>
          <a:prstGeom prst="rect">
            <a:avLst/>
          </a:prstGeom>
          <a:noFill/>
          <a:ln>
            <a:noFill/>
          </a:ln>
        </p:spPr>
      </p:pic>
      <p:sp>
        <p:nvSpPr>
          <p:cNvPr id="255" name="Google Shape;255;p6"/>
          <p:cNvSpPr txBox="1"/>
          <p:nvPr/>
        </p:nvSpPr>
        <p:spPr>
          <a:xfrm>
            <a:off x="7192014" y="863999"/>
            <a:ext cx="408149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Monthly variations of PM</a:t>
            </a:r>
            <a:r>
              <a:rPr b="1" baseline="-25000" lang="en-US" sz="2000">
                <a:solidFill>
                  <a:schemeClr val="dk1"/>
                </a:solidFill>
                <a:latin typeface="Calibri"/>
                <a:ea typeface="Calibri"/>
                <a:cs typeface="Calibri"/>
                <a:sym typeface="Calibri"/>
              </a:rPr>
              <a:t>2.5</a:t>
            </a:r>
            <a:r>
              <a:rPr b="1" lang="en-US" sz="2000">
                <a:solidFill>
                  <a:schemeClr val="dk1"/>
                </a:solidFill>
                <a:latin typeface="Calibri"/>
                <a:ea typeface="Calibri"/>
                <a:cs typeface="Calibri"/>
                <a:sym typeface="Calibri"/>
              </a:rPr>
              <a:t> anomaly</a:t>
            </a:r>
            <a:endParaRPr b="1" sz="2000">
              <a:solidFill>
                <a:schemeClr val="dk1"/>
              </a:solidFill>
              <a:latin typeface="Calibri"/>
              <a:ea typeface="Calibri"/>
              <a:cs typeface="Calibri"/>
              <a:sym typeface="Calibri"/>
            </a:endParaRPr>
          </a:p>
        </p:txBody>
      </p:sp>
      <p:sp>
        <p:nvSpPr>
          <p:cNvPr id="256" name="Google Shape;256;p6"/>
          <p:cNvSpPr txBox="1"/>
          <p:nvPr/>
        </p:nvSpPr>
        <p:spPr>
          <a:xfrm>
            <a:off x="918492" y="802804"/>
            <a:ext cx="445742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Annual PM</a:t>
            </a:r>
            <a:r>
              <a:rPr b="1" baseline="-25000" lang="en-US" sz="2000">
                <a:solidFill>
                  <a:schemeClr val="dk1"/>
                </a:solidFill>
                <a:latin typeface="Calibri"/>
                <a:ea typeface="Calibri"/>
                <a:cs typeface="Calibri"/>
                <a:sym typeface="Calibri"/>
              </a:rPr>
              <a:t>2.5</a:t>
            </a:r>
            <a:r>
              <a:rPr b="1" lang="en-US" sz="2000">
                <a:solidFill>
                  <a:schemeClr val="dk1"/>
                </a:solidFill>
                <a:latin typeface="Calibri"/>
                <a:ea typeface="Calibri"/>
                <a:cs typeface="Calibri"/>
                <a:sym typeface="Calibri"/>
              </a:rPr>
              <a:t> trend during 2001-2018</a:t>
            </a:r>
            <a:endParaRPr b="1" sz="2000">
              <a:solidFill>
                <a:schemeClr val="dk1"/>
              </a:solidFill>
              <a:latin typeface="Calibri"/>
              <a:ea typeface="Calibri"/>
              <a:cs typeface="Calibri"/>
              <a:sym typeface="Calibri"/>
            </a:endParaRPr>
          </a:p>
        </p:txBody>
      </p:sp>
      <p:pic>
        <p:nvPicPr>
          <p:cNvPr id="257" name="Google Shape;257;p6"/>
          <p:cNvPicPr preferRelativeResize="0"/>
          <p:nvPr/>
        </p:nvPicPr>
        <p:blipFill rotWithShape="1">
          <a:blip r:embed="rId4">
            <a:alphaModFix/>
          </a:blip>
          <a:srcRect b="0" l="0" r="0" t="0"/>
          <a:stretch/>
        </p:blipFill>
        <p:spPr>
          <a:xfrm>
            <a:off x="5983404" y="1297440"/>
            <a:ext cx="6173486" cy="4001535"/>
          </a:xfrm>
          <a:prstGeom prst="rect">
            <a:avLst/>
          </a:prstGeom>
          <a:noFill/>
          <a:ln>
            <a:noFill/>
          </a:ln>
        </p:spPr>
      </p:pic>
      <p:sp>
        <p:nvSpPr>
          <p:cNvPr id="258" name="Google Shape;258;p6"/>
          <p:cNvSpPr/>
          <p:nvPr/>
        </p:nvSpPr>
        <p:spPr>
          <a:xfrm>
            <a:off x="1343472" y="110097"/>
            <a:ext cx="10848528"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lang="en-US" sz="3000">
                <a:solidFill>
                  <a:srgbClr val="FF0000"/>
                </a:solidFill>
                <a:latin typeface="Calibri"/>
                <a:ea typeface="Calibri"/>
                <a:cs typeface="Calibri"/>
                <a:sym typeface="Calibri"/>
              </a:rPr>
              <a:t>Long-term temporal variations in PM</a:t>
            </a:r>
            <a:r>
              <a:rPr b="1" baseline="-25000" lang="en-US" sz="3000">
                <a:solidFill>
                  <a:srgbClr val="FF0000"/>
                </a:solidFill>
                <a:latin typeface="Calibri"/>
                <a:ea typeface="Calibri"/>
                <a:cs typeface="Calibri"/>
                <a:sym typeface="Calibri"/>
              </a:rPr>
              <a:t>2.5</a:t>
            </a:r>
            <a:r>
              <a:rPr b="1" lang="en-US" sz="3000">
                <a:solidFill>
                  <a:srgbClr val="FF0000"/>
                </a:solidFill>
                <a:latin typeface="Calibri"/>
                <a:ea typeface="Calibri"/>
                <a:cs typeface="Calibri"/>
                <a:sym typeface="Calibri"/>
              </a:rPr>
              <a:t> pollution</a:t>
            </a:r>
            <a:endParaRPr b="1" sz="3000">
              <a:solidFill>
                <a:srgbClr val="FF0000"/>
              </a:solidFill>
              <a:latin typeface="Calibri"/>
              <a:ea typeface="Calibri"/>
              <a:cs typeface="Calibri"/>
              <a:sym typeface="Calibri"/>
            </a:endParaRPr>
          </a:p>
        </p:txBody>
      </p:sp>
      <p:sp>
        <p:nvSpPr>
          <p:cNvPr id="259" name="Google Shape;259;p6"/>
          <p:cNvSpPr txBox="1"/>
          <p:nvPr/>
        </p:nvSpPr>
        <p:spPr>
          <a:xfrm>
            <a:off x="4655840" y="6457890"/>
            <a:ext cx="331236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Li, et al., </a:t>
            </a:r>
            <a:r>
              <a:rPr b="1" i="1" lang="en-US" sz="2000">
                <a:solidFill>
                  <a:srgbClr val="0000FF"/>
                </a:solidFill>
                <a:latin typeface="Calibri"/>
                <a:ea typeface="Calibri"/>
                <a:cs typeface="Calibri"/>
                <a:sym typeface="Calibri"/>
              </a:rPr>
              <a:t>RSE</a:t>
            </a:r>
            <a:r>
              <a:rPr b="1" lang="en-US" sz="2000">
                <a:solidFill>
                  <a:srgbClr val="0000FF"/>
                </a:solidFill>
                <a:latin typeface="Calibri"/>
                <a:ea typeface="Calibri"/>
                <a:cs typeface="Calibri"/>
                <a:sym typeface="Calibri"/>
              </a:rPr>
              <a:t>, 2021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7"/>
          <p:cNvSpPr/>
          <p:nvPr/>
        </p:nvSpPr>
        <p:spPr>
          <a:xfrm>
            <a:off x="155340" y="5288321"/>
            <a:ext cx="11881320" cy="1135311"/>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866" lvl="0" marL="342866" marR="0" rtl="0" algn="l">
              <a:lnSpc>
                <a:spcPct val="95000"/>
              </a:lnSpc>
              <a:spcBef>
                <a:spcPts val="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Our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product has the unique advantages of the longest records, highest resolution, daily and seamless that can thus </a:t>
            </a:r>
            <a:r>
              <a:rPr b="1" lang="en-US" sz="2000">
                <a:solidFill>
                  <a:schemeClr val="dk1"/>
                </a:solidFill>
                <a:latin typeface="Calibri"/>
                <a:ea typeface="Calibri"/>
                <a:cs typeface="Calibri"/>
                <a:sym typeface="Calibri"/>
              </a:rPr>
              <a:t>well capture </a:t>
            </a:r>
            <a:r>
              <a:rPr lang="en-US" sz="2000">
                <a:solidFill>
                  <a:schemeClr val="dk1"/>
                </a:solidFill>
                <a:latin typeface="Calibri"/>
                <a:ea typeface="Calibri"/>
                <a:cs typeface="Calibri"/>
                <a:sym typeface="Calibri"/>
              </a:rPr>
              <a:t>the temporal trends and spatial inhomogeneity.</a:t>
            </a:r>
            <a:endParaRPr sz="2000">
              <a:solidFill>
                <a:schemeClr val="dk1"/>
              </a:solidFill>
              <a:latin typeface="Calibri"/>
              <a:ea typeface="Calibri"/>
              <a:cs typeface="Calibri"/>
              <a:sym typeface="Calibri"/>
            </a:endParaRPr>
          </a:p>
          <a:p>
            <a:pPr indent="-342866" lvl="0" marL="342866" marR="0" rtl="0" algn="l">
              <a:lnSpc>
                <a:spcPct val="95000"/>
              </a:lnSpc>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VIIRS satellite aerosol products can be adopted to </a:t>
            </a:r>
            <a:r>
              <a:rPr b="1" lang="en-US" sz="2000">
                <a:solidFill>
                  <a:schemeClr val="dk1"/>
                </a:solidFill>
                <a:latin typeface="Calibri"/>
                <a:ea typeface="Calibri"/>
                <a:cs typeface="Calibri"/>
                <a:sym typeface="Calibri"/>
              </a:rPr>
              <a:t>extend</a:t>
            </a:r>
            <a:r>
              <a:rPr lang="en-US" sz="2000">
                <a:solidFill>
                  <a:schemeClr val="dk1"/>
                </a:solidFill>
                <a:latin typeface="Calibri"/>
                <a:ea typeface="Calibri"/>
                <a:cs typeface="Calibri"/>
                <a:sym typeface="Calibri"/>
              </a:rPr>
              <a:t> the Earth Observing System (EOS) long-term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data records using ML to the next few decades in the post MODIS/MISR era.</a:t>
            </a:r>
            <a:endParaRPr sz="2000">
              <a:solidFill>
                <a:schemeClr val="dk1"/>
              </a:solidFill>
              <a:latin typeface="Calibri"/>
              <a:ea typeface="Calibri"/>
              <a:cs typeface="Calibri"/>
              <a:sym typeface="Calibri"/>
            </a:endParaRPr>
          </a:p>
        </p:txBody>
      </p:sp>
      <p:sp>
        <p:nvSpPr>
          <p:cNvPr id="266" name="Google Shape;266;p7"/>
          <p:cNvSpPr/>
          <p:nvPr/>
        </p:nvSpPr>
        <p:spPr>
          <a:xfrm>
            <a:off x="1559496" y="74824"/>
            <a:ext cx="10632504"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lang="en-US" sz="3000">
                <a:solidFill>
                  <a:srgbClr val="FF0000"/>
                </a:solidFill>
                <a:latin typeface="Calibri"/>
                <a:ea typeface="Calibri"/>
                <a:cs typeface="Calibri"/>
                <a:sym typeface="Calibri"/>
              </a:rPr>
              <a:t>Extending the EOS long-term PM</a:t>
            </a:r>
            <a:r>
              <a:rPr b="1" baseline="-25000" lang="en-US" sz="3000">
                <a:solidFill>
                  <a:srgbClr val="FF0000"/>
                </a:solidFill>
                <a:latin typeface="Calibri"/>
                <a:ea typeface="Calibri"/>
                <a:cs typeface="Calibri"/>
                <a:sym typeface="Calibri"/>
              </a:rPr>
              <a:t>2.5</a:t>
            </a:r>
            <a:r>
              <a:rPr b="1" lang="en-US" sz="3000">
                <a:solidFill>
                  <a:srgbClr val="FF0000"/>
                </a:solidFill>
                <a:latin typeface="Calibri"/>
                <a:ea typeface="Calibri"/>
                <a:cs typeface="Calibri"/>
                <a:sym typeface="Calibri"/>
              </a:rPr>
              <a:t> records with VIIRS AOD</a:t>
            </a:r>
            <a:endParaRPr b="1" sz="3000">
              <a:solidFill>
                <a:srgbClr val="FF0000"/>
              </a:solidFill>
              <a:latin typeface="Calibri"/>
              <a:ea typeface="Calibri"/>
              <a:cs typeface="Calibri"/>
              <a:sym typeface="Calibri"/>
            </a:endParaRPr>
          </a:p>
        </p:txBody>
      </p:sp>
      <p:sp>
        <p:nvSpPr>
          <p:cNvPr id="267" name="Google Shape;267;p7"/>
          <p:cNvSpPr txBox="1"/>
          <p:nvPr/>
        </p:nvSpPr>
        <p:spPr>
          <a:xfrm>
            <a:off x="4727848" y="6456699"/>
            <a:ext cx="302433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Li, et al., </a:t>
            </a:r>
            <a:r>
              <a:rPr b="1" i="1" lang="en-US" sz="2000">
                <a:solidFill>
                  <a:srgbClr val="0000FF"/>
                </a:solidFill>
                <a:latin typeface="Calibri"/>
                <a:ea typeface="Calibri"/>
                <a:cs typeface="Calibri"/>
                <a:sym typeface="Calibri"/>
              </a:rPr>
              <a:t>TGRS</a:t>
            </a:r>
            <a:r>
              <a:rPr b="1" lang="en-US" sz="2000">
                <a:solidFill>
                  <a:srgbClr val="0000FF"/>
                </a:solidFill>
                <a:latin typeface="Calibri"/>
                <a:ea typeface="Calibri"/>
                <a:cs typeface="Calibri"/>
                <a:sym typeface="Calibri"/>
              </a:rPr>
              <a:t>, 2022</a:t>
            </a:r>
            <a:endParaRPr/>
          </a:p>
        </p:txBody>
      </p:sp>
      <p:pic>
        <p:nvPicPr>
          <p:cNvPr id="268" name="Google Shape;268;p7"/>
          <p:cNvPicPr preferRelativeResize="0"/>
          <p:nvPr/>
        </p:nvPicPr>
        <p:blipFill rotWithShape="1">
          <a:blip r:embed="rId3">
            <a:alphaModFix/>
          </a:blip>
          <a:srcRect b="0" l="0" r="0" t="0"/>
          <a:stretch/>
        </p:blipFill>
        <p:spPr>
          <a:xfrm>
            <a:off x="5886645" y="1298710"/>
            <a:ext cx="6270653" cy="3797444"/>
          </a:xfrm>
          <a:prstGeom prst="rect">
            <a:avLst/>
          </a:prstGeom>
          <a:noFill/>
          <a:ln>
            <a:noFill/>
          </a:ln>
        </p:spPr>
      </p:pic>
      <p:sp>
        <p:nvSpPr>
          <p:cNvPr id="269" name="Google Shape;269;p7"/>
          <p:cNvSpPr txBox="1"/>
          <p:nvPr/>
        </p:nvSpPr>
        <p:spPr>
          <a:xfrm>
            <a:off x="6240016" y="865287"/>
            <a:ext cx="525658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Temporal PM</a:t>
            </a:r>
            <a:r>
              <a:rPr b="1" baseline="-25000" lang="en-US" sz="1800">
                <a:solidFill>
                  <a:schemeClr val="dk1"/>
                </a:solidFill>
                <a:latin typeface="Calibri"/>
                <a:ea typeface="Calibri"/>
                <a:cs typeface="Calibri"/>
                <a:sym typeface="Calibri"/>
              </a:rPr>
              <a:t>2.5</a:t>
            </a:r>
            <a:r>
              <a:rPr b="1" lang="en-US" sz="1800">
                <a:solidFill>
                  <a:schemeClr val="dk1"/>
                </a:solidFill>
                <a:latin typeface="Calibri"/>
                <a:ea typeface="Calibri"/>
                <a:cs typeface="Calibri"/>
                <a:sym typeface="Calibri"/>
              </a:rPr>
              <a:t> trend since 2013</a:t>
            </a:r>
            <a:endParaRPr b="1" sz="1800">
              <a:solidFill>
                <a:schemeClr val="dk1"/>
              </a:solidFill>
              <a:latin typeface="Calibri"/>
              <a:ea typeface="Calibri"/>
              <a:cs typeface="Calibri"/>
              <a:sym typeface="Calibri"/>
            </a:endParaRPr>
          </a:p>
        </p:txBody>
      </p:sp>
      <p:pic>
        <p:nvPicPr>
          <p:cNvPr id="270" name="Google Shape;270;p7"/>
          <p:cNvPicPr preferRelativeResize="0"/>
          <p:nvPr/>
        </p:nvPicPr>
        <p:blipFill rotWithShape="1">
          <a:blip r:embed="rId4">
            <a:alphaModFix/>
          </a:blip>
          <a:srcRect b="0" l="0" r="0" t="0"/>
          <a:stretch/>
        </p:blipFill>
        <p:spPr>
          <a:xfrm>
            <a:off x="114027" y="1324646"/>
            <a:ext cx="5907379" cy="3764623"/>
          </a:xfrm>
          <a:prstGeom prst="rect">
            <a:avLst/>
          </a:prstGeom>
          <a:noFill/>
          <a:ln>
            <a:noFill/>
          </a:ln>
        </p:spPr>
      </p:pic>
      <p:sp>
        <p:nvSpPr>
          <p:cNvPr id="271" name="Google Shape;271;p7"/>
          <p:cNvSpPr txBox="1"/>
          <p:nvPr/>
        </p:nvSpPr>
        <p:spPr>
          <a:xfrm>
            <a:off x="407368" y="922247"/>
            <a:ext cx="518457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Validation of daily PM</a:t>
            </a:r>
            <a:r>
              <a:rPr b="1" baseline="-25000" lang="en-US" sz="1800">
                <a:solidFill>
                  <a:schemeClr val="dk1"/>
                </a:solidFill>
                <a:latin typeface="Calibri"/>
                <a:ea typeface="Calibri"/>
                <a:cs typeface="Calibri"/>
                <a:sym typeface="Calibri"/>
              </a:rPr>
              <a:t>2.5</a:t>
            </a:r>
            <a:r>
              <a:rPr b="1" lang="en-US" sz="1800">
                <a:solidFill>
                  <a:schemeClr val="dk1"/>
                </a:solidFill>
                <a:latin typeface="Calibri"/>
                <a:ea typeface="Calibri"/>
                <a:cs typeface="Calibri"/>
                <a:sym typeface="Calibri"/>
              </a:rPr>
              <a:t> estimates and predictions</a:t>
            </a:r>
            <a:endParaRPr b="1"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8"/>
          <p:cNvSpPr/>
          <p:nvPr/>
        </p:nvSpPr>
        <p:spPr>
          <a:xfrm>
            <a:off x="1631504" y="109236"/>
            <a:ext cx="10560496"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lang="en-US" sz="3000">
                <a:solidFill>
                  <a:srgbClr val="FF0000"/>
                </a:solidFill>
                <a:latin typeface="Calibri"/>
                <a:ea typeface="Calibri"/>
                <a:cs typeface="Calibri"/>
                <a:sym typeface="Calibri"/>
              </a:rPr>
              <a:t>Separating PM</a:t>
            </a:r>
            <a:r>
              <a:rPr b="1" baseline="-25000" lang="en-US" sz="3000">
                <a:solidFill>
                  <a:srgbClr val="FF0000"/>
                </a:solidFill>
                <a:latin typeface="Calibri"/>
                <a:ea typeface="Calibri"/>
                <a:cs typeface="Calibri"/>
                <a:sym typeface="Calibri"/>
              </a:rPr>
              <a:t>2.5</a:t>
            </a:r>
            <a:r>
              <a:rPr b="1" lang="en-US" sz="3000">
                <a:solidFill>
                  <a:srgbClr val="FF0000"/>
                </a:solidFill>
                <a:latin typeface="Calibri"/>
                <a:ea typeface="Calibri"/>
                <a:cs typeface="Calibri"/>
                <a:sym typeface="Calibri"/>
              </a:rPr>
              <a:t> Chemical Composition via Deep Learning</a:t>
            </a:r>
            <a:endParaRPr b="1" sz="3000">
              <a:solidFill>
                <a:srgbClr val="FF0000"/>
              </a:solidFill>
              <a:latin typeface="Calibri"/>
              <a:ea typeface="Calibri"/>
              <a:cs typeface="Calibri"/>
              <a:sym typeface="Calibri"/>
            </a:endParaRPr>
          </a:p>
        </p:txBody>
      </p:sp>
      <p:pic>
        <p:nvPicPr>
          <p:cNvPr descr="图表, 地图&#10;&#10;描述已自动生成" id="278" name="Google Shape;278;p8"/>
          <p:cNvPicPr preferRelativeResize="0"/>
          <p:nvPr/>
        </p:nvPicPr>
        <p:blipFill rotWithShape="1">
          <a:blip r:embed="rId3">
            <a:alphaModFix/>
          </a:blip>
          <a:srcRect b="0" l="0" r="0" t="0"/>
          <a:stretch/>
        </p:blipFill>
        <p:spPr>
          <a:xfrm>
            <a:off x="2101238" y="1533996"/>
            <a:ext cx="7989523" cy="3790008"/>
          </a:xfrm>
          <a:prstGeom prst="rect">
            <a:avLst/>
          </a:prstGeom>
          <a:noFill/>
          <a:ln>
            <a:noFill/>
          </a:ln>
        </p:spPr>
      </p:pic>
      <p:sp>
        <p:nvSpPr>
          <p:cNvPr id="279" name="Google Shape;279;p8"/>
          <p:cNvSpPr txBox="1"/>
          <p:nvPr/>
        </p:nvSpPr>
        <p:spPr>
          <a:xfrm>
            <a:off x="145280" y="810111"/>
            <a:ext cx="1185118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We developed a four-dimensional spatiotemporal deep forest (4D-STDF) model to estimate daily 1 km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chemical composition since 2000 from </a:t>
            </a:r>
            <a:r>
              <a:rPr b="1" lang="en-US" sz="2000">
                <a:solidFill>
                  <a:schemeClr val="dk1"/>
                </a:solidFill>
                <a:latin typeface="Calibri"/>
                <a:ea typeface="Calibri"/>
                <a:cs typeface="Calibri"/>
                <a:sym typeface="Calibri"/>
              </a:rPr>
              <a:t>a high-density observation network</a:t>
            </a:r>
            <a:r>
              <a:rPr lang="en-US" sz="2000">
                <a:solidFill>
                  <a:schemeClr val="dk1"/>
                </a:solidFill>
                <a:latin typeface="Calibri"/>
                <a:ea typeface="Calibri"/>
                <a:cs typeface="Calibri"/>
                <a:sym typeface="Calibri"/>
              </a:rPr>
              <a:t> and satellite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retrievals</a:t>
            </a:r>
            <a:endParaRPr/>
          </a:p>
        </p:txBody>
      </p:sp>
      <p:sp>
        <p:nvSpPr>
          <p:cNvPr id="280" name="Google Shape;280;p8"/>
          <p:cNvSpPr/>
          <p:nvPr/>
        </p:nvSpPr>
        <p:spPr>
          <a:xfrm>
            <a:off x="119336" y="5333529"/>
            <a:ext cx="11851183" cy="1384995"/>
          </a:xfrm>
          <a:prstGeom prst="rect">
            <a:avLst/>
          </a:prstGeom>
          <a:noFill/>
          <a:ln>
            <a:noFill/>
          </a:ln>
        </p:spPr>
        <p:txBody>
          <a:bodyPr anchorCtr="0" anchor="t" bIns="45700" lIns="91425" spcFirstLastPara="1" rIns="91425" wrap="square" tIns="45700">
            <a:spAutoFit/>
          </a:bodyPr>
          <a:lstStyle/>
          <a:p>
            <a:pPr indent="-342866" lvl="0" marL="342866" marR="0" rtl="0" algn="l">
              <a:spcBef>
                <a:spcPts val="0"/>
              </a:spcBef>
              <a:spcAft>
                <a:spcPts val="0"/>
              </a:spcAft>
              <a:buClr>
                <a:srgbClr val="000000"/>
              </a:buClr>
              <a:buSzPts val="2000"/>
              <a:buFont typeface="Noto Sans Symbols"/>
              <a:buChar char="❖"/>
            </a:pPr>
            <a:r>
              <a:rPr b="0" i="0" lang="en-US" sz="2000">
                <a:solidFill>
                  <a:srgbClr val="000000"/>
                </a:solidFill>
                <a:latin typeface="Calibri"/>
                <a:ea typeface="Calibri"/>
                <a:cs typeface="Calibri"/>
                <a:sym typeface="Calibri"/>
              </a:rPr>
              <a:t>Cross-validation illustrates the reliability of sulfate (SO</a:t>
            </a:r>
            <a:r>
              <a:rPr b="0" baseline="-25000" i="0" lang="en-US" sz="2000">
                <a:solidFill>
                  <a:srgbClr val="000000"/>
                </a:solidFill>
                <a:latin typeface="Calibri"/>
                <a:ea typeface="Calibri"/>
                <a:cs typeface="Calibri"/>
                <a:sym typeface="Calibri"/>
              </a:rPr>
              <a:t>4</a:t>
            </a:r>
            <a:r>
              <a:rPr b="0" baseline="30000" i="0" lang="en-US" sz="2000">
                <a:solidFill>
                  <a:srgbClr val="000000"/>
                </a:solidFill>
                <a:latin typeface="Calibri"/>
                <a:ea typeface="Calibri"/>
                <a:cs typeface="Calibri"/>
                <a:sym typeface="Calibri"/>
              </a:rPr>
              <a:t>2–</a:t>
            </a:r>
            <a:r>
              <a:rPr b="0" i="0" lang="en-US" sz="2000">
                <a:solidFill>
                  <a:srgbClr val="000000"/>
                </a:solidFill>
                <a:latin typeface="Calibri"/>
                <a:ea typeface="Calibri"/>
                <a:cs typeface="Calibri"/>
                <a:sym typeface="Calibri"/>
              </a:rPr>
              <a:t>), nitrate (NO</a:t>
            </a:r>
            <a:r>
              <a:rPr b="0" baseline="-25000" i="0" lang="en-US" sz="2000">
                <a:solidFill>
                  <a:srgbClr val="000000"/>
                </a:solidFill>
                <a:latin typeface="Calibri"/>
                <a:ea typeface="Calibri"/>
                <a:cs typeface="Calibri"/>
                <a:sym typeface="Calibri"/>
              </a:rPr>
              <a:t>3</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ammonium (NH</a:t>
            </a:r>
            <a:r>
              <a:rPr b="0" baseline="-25000" i="0" lang="en-US" sz="2000">
                <a:solidFill>
                  <a:srgbClr val="000000"/>
                </a:solidFill>
                <a:latin typeface="Calibri"/>
                <a:ea typeface="Calibri"/>
                <a:cs typeface="Calibri"/>
                <a:sym typeface="Calibri"/>
              </a:rPr>
              <a:t>4</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and chloride (Cl</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estimates, with high CV-R</a:t>
            </a:r>
            <a:r>
              <a:rPr b="0" baseline="30000" i="0" lang="en-US" sz="2000">
                <a:solidFill>
                  <a:srgbClr val="000000"/>
                </a:solidFill>
                <a:latin typeface="Calibri"/>
                <a:ea typeface="Calibri"/>
                <a:cs typeface="Calibri"/>
                <a:sym typeface="Calibri"/>
              </a:rPr>
              <a:t>2</a:t>
            </a:r>
            <a:r>
              <a:rPr b="0" i="0" lang="en-US" sz="2000">
                <a:solidFill>
                  <a:srgbClr val="000000"/>
                </a:solidFill>
                <a:latin typeface="Calibri"/>
                <a:ea typeface="Calibri"/>
                <a:cs typeface="Calibri"/>
                <a:sym typeface="Calibri"/>
              </a:rPr>
              <a:t> of 0.74, 0.75, 0.71, and 0.66, respectively, </a:t>
            </a:r>
            <a:r>
              <a:rPr lang="en-US" sz="2000">
                <a:solidFill>
                  <a:srgbClr val="000000"/>
                </a:solidFill>
                <a:latin typeface="Calibri"/>
                <a:ea typeface="Calibri"/>
                <a:cs typeface="Calibri"/>
                <a:sym typeface="Calibri"/>
              </a:rPr>
              <a:t>with reference to</a:t>
            </a:r>
            <a:r>
              <a:rPr b="0" i="0" lang="en-US" sz="2000">
                <a:solidFill>
                  <a:srgbClr val="000000"/>
                </a:solidFill>
                <a:latin typeface="Calibri"/>
                <a:ea typeface="Calibri"/>
                <a:cs typeface="Calibri"/>
                <a:sym typeface="Calibri"/>
              </a:rPr>
              <a:t> ground observations.</a:t>
            </a:r>
            <a:endParaRPr sz="2000">
              <a:solidFill>
                <a:schemeClr val="dk1"/>
              </a:solidFill>
              <a:latin typeface="Calibri"/>
              <a:ea typeface="Calibri"/>
              <a:cs typeface="Calibri"/>
              <a:sym typeface="Calibri"/>
            </a:endParaRPr>
          </a:p>
          <a:p>
            <a:pPr indent="-342866" lvl="0" marL="342866" marR="0" rtl="0" algn="l">
              <a:spcBef>
                <a:spcPts val="400"/>
              </a:spcBef>
              <a:spcAft>
                <a:spcPts val="0"/>
              </a:spcAft>
              <a:buClr>
                <a:srgbClr val="000000"/>
              </a:buClr>
              <a:buSzPts val="2000"/>
              <a:buFont typeface="Noto Sans Symbols"/>
              <a:buChar char="❖"/>
            </a:pPr>
            <a:r>
              <a:rPr lang="en-US" sz="2000">
                <a:solidFill>
                  <a:schemeClr val="dk1"/>
                </a:solidFill>
                <a:latin typeface="Calibri"/>
                <a:ea typeface="Calibri"/>
                <a:cs typeface="Calibri"/>
                <a:sym typeface="Calibri"/>
              </a:rPr>
              <a:t>Four main inorganic aerosols account for 58% of PM</a:t>
            </a:r>
            <a:r>
              <a:rPr baseline="-25000" lang="en-US" sz="2000">
                <a:solidFill>
                  <a:schemeClr val="dk1"/>
                </a:solidFill>
                <a:latin typeface="Calibri"/>
                <a:ea typeface="Calibri"/>
                <a:cs typeface="Calibri"/>
                <a:sym typeface="Calibri"/>
              </a:rPr>
              <a:t>2.5</a:t>
            </a:r>
            <a:r>
              <a:rPr lang="en-US" sz="2000">
                <a:solidFill>
                  <a:schemeClr val="dk1"/>
                </a:solidFill>
                <a:latin typeface="Calibri"/>
                <a:ea typeface="Calibri"/>
                <a:cs typeface="Calibri"/>
                <a:sym typeface="Calibri"/>
              </a:rPr>
              <a:t> in eastern China, and </a:t>
            </a:r>
            <a:r>
              <a:rPr b="0" i="0" lang="en-US" sz="2000">
                <a:solidFill>
                  <a:srgbClr val="000000"/>
                </a:solidFill>
                <a:latin typeface="Calibri"/>
                <a:ea typeface="Calibri"/>
                <a:cs typeface="Calibri"/>
                <a:sym typeface="Calibri"/>
              </a:rPr>
              <a:t>three SIA components account for 21%  (SO</a:t>
            </a:r>
            <a:r>
              <a:rPr b="0" baseline="-25000" i="0" lang="en-US" sz="2000">
                <a:solidFill>
                  <a:srgbClr val="000000"/>
                </a:solidFill>
                <a:latin typeface="Calibri"/>
                <a:ea typeface="Calibri"/>
                <a:cs typeface="Calibri"/>
                <a:sym typeface="Calibri"/>
              </a:rPr>
              <a:t>4</a:t>
            </a:r>
            <a:r>
              <a:rPr b="0" baseline="30000" i="0" lang="en-US" sz="2000">
                <a:solidFill>
                  <a:srgbClr val="000000"/>
                </a:solidFill>
                <a:latin typeface="Calibri"/>
                <a:ea typeface="Calibri"/>
                <a:cs typeface="Calibri"/>
                <a:sym typeface="Calibri"/>
              </a:rPr>
              <a:t>2–</a:t>
            </a:r>
            <a:r>
              <a:rPr b="0" i="0" lang="en-US" sz="2000">
                <a:solidFill>
                  <a:srgbClr val="000000"/>
                </a:solidFill>
                <a:latin typeface="Calibri"/>
                <a:ea typeface="Calibri"/>
                <a:cs typeface="Calibri"/>
                <a:sym typeface="Calibri"/>
              </a:rPr>
              <a:t>), 20% (NO</a:t>
            </a:r>
            <a:r>
              <a:rPr b="0" baseline="-25000" i="0" lang="en-US" sz="2000">
                <a:solidFill>
                  <a:srgbClr val="000000"/>
                </a:solidFill>
                <a:latin typeface="Calibri"/>
                <a:ea typeface="Calibri"/>
                <a:cs typeface="Calibri"/>
                <a:sym typeface="Calibri"/>
              </a:rPr>
              <a:t>3</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and 14% (NH</a:t>
            </a:r>
            <a:r>
              <a:rPr b="0" baseline="-25000" i="0" lang="en-US" sz="2000">
                <a:solidFill>
                  <a:srgbClr val="000000"/>
                </a:solidFill>
                <a:latin typeface="Calibri"/>
                <a:ea typeface="Calibri"/>
                <a:cs typeface="Calibri"/>
                <a:sym typeface="Calibri"/>
              </a:rPr>
              <a:t>4</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of the total PM</a:t>
            </a:r>
            <a:r>
              <a:rPr b="0" baseline="-25000" i="0" lang="en-US" sz="2000">
                <a:solidFill>
                  <a:srgbClr val="000000"/>
                </a:solidFill>
                <a:latin typeface="Calibri"/>
                <a:ea typeface="Calibri"/>
                <a:cs typeface="Calibri"/>
                <a:sym typeface="Calibri"/>
              </a:rPr>
              <a:t>2.5</a:t>
            </a:r>
            <a:r>
              <a:rPr b="0" i="0" lang="en-US" sz="2000">
                <a:solidFill>
                  <a:srgbClr val="000000"/>
                </a:solidFill>
                <a:latin typeface="Calibri"/>
                <a:ea typeface="Calibri"/>
                <a:cs typeface="Calibri"/>
                <a:sym typeface="Calibri"/>
              </a:rPr>
              <a:t> mass in eastern China</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
        <p:nvSpPr>
          <p:cNvPr id="281" name="Google Shape;281;p8"/>
          <p:cNvSpPr txBox="1"/>
          <p:nvPr/>
        </p:nvSpPr>
        <p:spPr>
          <a:xfrm>
            <a:off x="9408368" y="6396186"/>
            <a:ext cx="266429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Li, et al., </a:t>
            </a:r>
            <a:r>
              <a:rPr b="1" i="1" lang="en-US" sz="2000">
                <a:solidFill>
                  <a:srgbClr val="0000FF"/>
                </a:solidFill>
                <a:latin typeface="Calibri"/>
                <a:ea typeface="Calibri"/>
                <a:cs typeface="Calibri"/>
                <a:sym typeface="Calibri"/>
              </a:rPr>
              <a:t>EST</a:t>
            </a:r>
            <a:r>
              <a:rPr b="1" lang="en-US" sz="2000">
                <a:solidFill>
                  <a:srgbClr val="0000FF"/>
                </a:solidFill>
                <a:latin typeface="Calibri"/>
                <a:ea typeface="Calibri"/>
                <a:cs typeface="Calibri"/>
                <a:sym typeface="Calibri"/>
              </a:rPr>
              <a:t>, 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9"/>
          <p:cNvSpPr/>
          <p:nvPr/>
        </p:nvSpPr>
        <p:spPr>
          <a:xfrm>
            <a:off x="8030760" y="1169600"/>
            <a:ext cx="4068941" cy="4832092"/>
          </a:xfrm>
          <a:prstGeom prst="rect">
            <a:avLst/>
          </a:prstGeom>
          <a:solidFill>
            <a:srgbClr val="DDEAF6"/>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866" lvl="0" marL="342866" marR="0" rtl="0" algn="l">
              <a:spcBef>
                <a:spcPts val="0"/>
              </a:spcBef>
              <a:spcAft>
                <a:spcPts val="0"/>
              </a:spcAft>
              <a:buClr>
                <a:srgbClr val="000000"/>
              </a:buClr>
              <a:buSzPts val="2000"/>
              <a:buFont typeface="Noto Sans Symbols"/>
              <a:buChar char="❖"/>
            </a:pPr>
            <a:r>
              <a:rPr lang="en-US" sz="2000">
                <a:solidFill>
                  <a:srgbClr val="000000"/>
                </a:solidFill>
                <a:latin typeface="Calibri"/>
                <a:ea typeface="Calibri"/>
                <a:cs typeface="Calibri"/>
                <a:sym typeface="Calibri"/>
              </a:rPr>
              <a:t>W</a:t>
            </a:r>
            <a:r>
              <a:rPr b="0" i="0" lang="en-US" sz="2000">
                <a:solidFill>
                  <a:srgbClr val="000000"/>
                </a:solidFill>
                <a:latin typeface="Calibri"/>
                <a:ea typeface="Calibri"/>
                <a:cs typeface="Calibri"/>
                <a:sym typeface="Calibri"/>
              </a:rPr>
              <a:t>e observed </a:t>
            </a:r>
            <a:r>
              <a:rPr b="1" i="0" lang="en-US" sz="2000">
                <a:solidFill>
                  <a:srgbClr val="000000"/>
                </a:solidFill>
                <a:latin typeface="Calibri"/>
                <a:ea typeface="Calibri"/>
                <a:cs typeface="Calibri"/>
                <a:sym typeface="Calibri"/>
              </a:rPr>
              <a:t>significant reductions </a:t>
            </a:r>
            <a:r>
              <a:rPr b="0" i="0" lang="en-US" sz="2000">
                <a:solidFill>
                  <a:srgbClr val="000000"/>
                </a:solidFill>
                <a:latin typeface="Calibri"/>
                <a:ea typeface="Calibri"/>
                <a:cs typeface="Calibri"/>
                <a:sym typeface="Calibri"/>
              </a:rPr>
              <a:t>in the mass of inorganic components by 40–43% between 2013 and 2020, slowing down since 2018. </a:t>
            </a:r>
            <a:endParaRPr sz="2000">
              <a:solidFill>
                <a:srgbClr val="000000"/>
              </a:solidFill>
              <a:latin typeface="Calibri"/>
              <a:ea typeface="Calibri"/>
              <a:cs typeface="Calibri"/>
              <a:sym typeface="Calibri"/>
            </a:endParaRPr>
          </a:p>
          <a:p>
            <a:pPr indent="-342866" lvl="0" marL="342866" marR="0" rtl="0" algn="l">
              <a:spcBef>
                <a:spcPts val="400"/>
              </a:spcBef>
              <a:spcAft>
                <a:spcPts val="0"/>
              </a:spcAft>
              <a:buClr>
                <a:srgbClr val="000000"/>
              </a:buClr>
              <a:buSzPts val="2000"/>
              <a:buFont typeface="Noto Sans Symbols"/>
              <a:buChar char="❖"/>
            </a:pPr>
            <a:r>
              <a:rPr b="0" i="0" lang="en-US" sz="2000">
                <a:solidFill>
                  <a:srgbClr val="000000"/>
                </a:solidFill>
                <a:latin typeface="Calibri"/>
                <a:ea typeface="Calibri"/>
                <a:cs typeface="Calibri"/>
                <a:sym typeface="Calibri"/>
              </a:rPr>
              <a:t>Comparatively, the ratio of SIA to PM</a:t>
            </a:r>
            <a:r>
              <a:rPr b="0" baseline="-25000" i="0" lang="en-US" sz="2000">
                <a:solidFill>
                  <a:srgbClr val="000000"/>
                </a:solidFill>
                <a:latin typeface="Calibri"/>
                <a:ea typeface="Calibri"/>
                <a:cs typeface="Calibri"/>
                <a:sym typeface="Calibri"/>
              </a:rPr>
              <a:t>2.5</a:t>
            </a:r>
            <a:r>
              <a:rPr b="0" i="0" lang="en-US" sz="2000">
                <a:solidFill>
                  <a:srgbClr val="000000"/>
                </a:solidFill>
                <a:latin typeface="Calibri"/>
                <a:ea typeface="Calibri"/>
                <a:cs typeface="Calibri"/>
                <a:sym typeface="Calibri"/>
              </a:rPr>
              <a:t> </a:t>
            </a:r>
            <a:r>
              <a:rPr b="1" i="0" lang="en-US" sz="2000">
                <a:solidFill>
                  <a:srgbClr val="000000"/>
                </a:solidFill>
                <a:latin typeface="Calibri"/>
                <a:ea typeface="Calibri"/>
                <a:cs typeface="Calibri"/>
                <a:sym typeface="Calibri"/>
              </a:rPr>
              <a:t>increased</a:t>
            </a:r>
            <a:r>
              <a:rPr b="0" i="0" lang="en-US" sz="2000">
                <a:solidFill>
                  <a:srgbClr val="000000"/>
                </a:solidFill>
                <a:latin typeface="Calibri"/>
                <a:ea typeface="Calibri"/>
                <a:cs typeface="Calibri"/>
                <a:sym typeface="Calibri"/>
              </a:rPr>
              <a:t> by 7% across eastern China except in Beijing and nearby areas, accelerating in recent years.</a:t>
            </a:r>
            <a:endParaRPr sz="2000">
              <a:solidFill>
                <a:srgbClr val="000000"/>
              </a:solidFill>
              <a:latin typeface="Calibri"/>
              <a:ea typeface="Calibri"/>
              <a:cs typeface="Calibri"/>
              <a:sym typeface="Calibri"/>
            </a:endParaRPr>
          </a:p>
          <a:p>
            <a:pPr indent="-342866" lvl="0" marL="342866" marR="0" rtl="0" algn="l">
              <a:spcBef>
                <a:spcPts val="400"/>
              </a:spcBef>
              <a:spcAft>
                <a:spcPts val="0"/>
              </a:spcAft>
              <a:buClr>
                <a:srgbClr val="000000"/>
              </a:buClr>
              <a:buSzPts val="2000"/>
              <a:buFont typeface="Noto Sans Symbols"/>
              <a:buChar char="❖"/>
            </a:pPr>
            <a:r>
              <a:rPr b="0" i="0" lang="en-US" sz="2000">
                <a:solidFill>
                  <a:srgbClr val="000000"/>
                </a:solidFill>
                <a:latin typeface="Calibri"/>
                <a:ea typeface="Calibri"/>
                <a:cs typeface="Calibri"/>
                <a:sym typeface="Calibri"/>
              </a:rPr>
              <a:t>SO</a:t>
            </a:r>
            <a:r>
              <a:rPr b="0" baseline="-25000" i="0" lang="en-US" sz="2000">
                <a:solidFill>
                  <a:srgbClr val="000000"/>
                </a:solidFill>
                <a:latin typeface="Calibri"/>
                <a:ea typeface="Calibri"/>
                <a:cs typeface="Calibri"/>
                <a:sym typeface="Calibri"/>
              </a:rPr>
              <a:t>4</a:t>
            </a:r>
            <a:r>
              <a:rPr b="0" baseline="30000" i="0" lang="en-US" sz="2000">
                <a:solidFill>
                  <a:srgbClr val="000000"/>
                </a:solidFill>
                <a:latin typeface="Calibri"/>
                <a:ea typeface="Calibri"/>
                <a:cs typeface="Calibri"/>
                <a:sym typeface="Calibri"/>
              </a:rPr>
              <a:t>2–</a:t>
            </a:r>
            <a:r>
              <a:rPr b="0" i="0" lang="en-US" sz="2000">
                <a:solidFill>
                  <a:srgbClr val="000000"/>
                </a:solidFill>
                <a:latin typeface="Calibri"/>
                <a:ea typeface="Calibri"/>
                <a:cs typeface="Calibri"/>
                <a:sym typeface="Calibri"/>
              </a:rPr>
              <a:t> has been the </a:t>
            </a:r>
            <a:r>
              <a:rPr b="1" i="0" lang="en-US" sz="2000">
                <a:solidFill>
                  <a:srgbClr val="000000"/>
                </a:solidFill>
                <a:latin typeface="Calibri"/>
                <a:ea typeface="Calibri"/>
                <a:cs typeface="Calibri"/>
                <a:sym typeface="Calibri"/>
              </a:rPr>
              <a:t>dominant</a:t>
            </a:r>
            <a:r>
              <a:rPr b="0" i="0" lang="en-US" sz="2000">
                <a:solidFill>
                  <a:srgbClr val="000000"/>
                </a:solidFill>
                <a:latin typeface="Calibri"/>
                <a:ea typeface="Calibri"/>
                <a:cs typeface="Calibri"/>
                <a:sym typeface="Calibri"/>
              </a:rPr>
              <a:t> SIA component in eastern China, although it was </a:t>
            </a:r>
            <a:r>
              <a:rPr b="1" i="0" lang="en-US" sz="2000">
                <a:solidFill>
                  <a:srgbClr val="000000"/>
                </a:solidFill>
                <a:latin typeface="Calibri"/>
                <a:ea typeface="Calibri"/>
                <a:cs typeface="Calibri"/>
                <a:sym typeface="Calibri"/>
              </a:rPr>
              <a:t>surpassed</a:t>
            </a:r>
            <a:r>
              <a:rPr b="0" i="0" lang="en-US" sz="2000">
                <a:solidFill>
                  <a:srgbClr val="000000"/>
                </a:solidFill>
                <a:latin typeface="Calibri"/>
                <a:ea typeface="Calibri"/>
                <a:cs typeface="Calibri"/>
                <a:sym typeface="Calibri"/>
              </a:rPr>
              <a:t> by NO</a:t>
            </a:r>
            <a:r>
              <a:rPr b="0" baseline="-25000" i="0" lang="en-US" sz="2000">
                <a:solidFill>
                  <a:srgbClr val="000000"/>
                </a:solidFill>
                <a:latin typeface="Calibri"/>
                <a:ea typeface="Calibri"/>
                <a:cs typeface="Calibri"/>
                <a:sym typeface="Calibri"/>
              </a:rPr>
              <a:t>3</a:t>
            </a:r>
            <a:r>
              <a:rPr b="0" baseline="30000" i="0" lang="en-US" sz="2000">
                <a:solidFill>
                  <a:srgbClr val="000000"/>
                </a:solidFill>
                <a:latin typeface="Calibri"/>
                <a:ea typeface="Calibri"/>
                <a:cs typeface="Calibri"/>
                <a:sym typeface="Calibri"/>
              </a:rPr>
              <a:t>–</a:t>
            </a:r>
            <a:r>
              <a:rPr b="0" i="0" lang="en-US" sz="2000">
                <a:solidFill>
                  <a:srgbClr val="000000"/>
                </a:solidFill>
                <a:latin typeface="Calibri"/>
                <a:ea typeface="Calibri"/>
                <a:cs typeface="Calibri"/>
                <a:sym typeface="Calibri"/>
              </a:rPr>
              <a:t> in some areas, e.g., Beijing–Tianjin–Hebei region since 2016. </a:t>
            </a:r>
            <a:endParaRPr sz="2000">
              <a:solidFill>
                <a:schemeClr val="dk1"/>
              </a:solidFill>
              <a:latin typeface="Calibri"/>
              <a:ea typeface="Calibri"/>
              <a:cs typeface="Calibri"/>
              <a:sym typeface="Calibri"/>
            </a:endParaRPr>
          </a:p>
        </p:txBody>
      </p:sp>
      <p:sp>
        <p:nvSpPr>
          <p:cNvPr id="288" name="Google Shape;288;p9"/>
          <p:cNvSpPr/>
          <p:nvPr/>
        </p:nvSpPr>
        <p:spPr>
          <a:xfrm>
            <a:off x="1559496" y="100598"/>
            <a:ext cx="10632504"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000"/>
              <a:buFont typeface="Arial"/>
              <a:buNone/>
            </a:pPr>
            <a:r>
              <a:rPr b="1" lang="en-US" sz="3000">
                <a:solidFill>
                  <a:srgbClr val="FF0000"/>
                </a:solidFill>
                <a:latin typeface="Calibri"/>
                <a:ea typeface="Calibri"/>
                <a:cs typeface="Calibri"/>
                <a:sym typeface="Calibri"/>
              </a:rPr>
              <a:t>Temporal Variation of Chemical Composition</a:t>
            </a:r>
            <a:endParaRPr b="1" sz="3000">
              <a:solidFill>
                <a:srgbClr val="FF0000"/>
              </a:solidFill>
              <a:latin typeface="Calibri"/>
              <a:ea typeface="Calibri"/>
              <a:cs typeface="Calibri"/>
              <a:sym typeface="Calibri"/>
            </a:endParaRPr>
          </a:p>
        </p:txBody>
      </p:sp>
      <p:sp>
        <p:nvSpPr>
          <p:cNvPr id="289" name="Google Shape;289;p9"/>
          <p:cNvSpPr txBox="1"/>
          <p:nvPr/>
        </p:nvSpPr>
        <p:spPr>
          <a:xfrm>
            <a:off x="8625070" y="6256362"/>
            <a:ext cx="288032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al"/>
              <a:buNone/>
            </a:pPr>
            <a:r>
              <a:rPr b="1" lang="en-US" sz="2000">
                <a:solidFill>
                  <a:srgbClr val="0000FF"/>
                </a:solidFill>
                <a:latin typeface="Calibri"/>
                <a:ea typeface="Calibri"/>
                <a:cs typeface="Calibri"/>
                <a:sym typeface="Calibri"/>
              </a:rPr>
              <a:t>Wei, Li, et al., </a:t>
            </a:r>
            <a:r>
              <a:rPr b="1" i="1" lang="en-US" sz="2000">
                <a:solidFill>
                  <a:srgbClr val="0000FF"/>
                </a:solidFill>
                <a:latin typeface="Calibri"/>
                <a:ea typeface="Calibri"/>
                <a:cs typeface="Calibri"/>
                <a:sym typeface="Calibri"/>
              </a:rPr>
              <a:t>EST</a:t>
            </a:r>
            <a:r>
              <a:rPr b="1" lang="en-US" sz="2000">
                <a:solidFill>
                  <a:srgbClr val="0000FF"/>
                </a:solidFill>
                <a:latin typeface="Calibri"/>
                <a:ea typeface="Calibri"/>
                <a:cs typeface="Calibri"/>
                <a:sym typeface="Calibri"/>
              </a:rPr>
              <a:t>, 2023</a:t>
            </a:r>
            <a:endParaRPr/>
          </a:p>
        </p:txBody>
      </p:sp>
      <p:pic>
        <p:nvPicPr>
          <p:cNvPr id="290" name="Google Shape;290;p9"/>
          <p:cNvPicPr preferRelativeResize="0"/>
          <p:nvPr/>
        </p:nvPicPr>
        <p:blipFill rotWithShape="1">
          <a:blip r:embed="rId3">
            <a:alphaModFix/>
          </a:blip>
          <a:srcRect b="0" l="0" r="0" t="0"/>
          <a:stretch/>
        </p:blipFill>
        <p:spPr>
          <a:xfrm>
            <a:off x="92299" y="908720"/>
            <a:ext cx="7846163" cy="5353853"/>
          </a:xfrm>
          <a:prstGeom prst="rect">
            <a:avLst/>
          </a:prstGeom>
          <a:noFill/>
          <a:ln>
            <a:noFill/>
          </a:ln>
        </p:spPr>
      </p:pic>
      <p:sp>
        <p:nvSpPr>
          <p:cNvPr id="291" name="Google Shape;291;p9"/>
          <p:cNvSpPr txBox="1"/>
          <p:nvPr/>
        </p:nvSpPr>
        <p:spPr>
          <a:xfrm>
            <a:off x="1" y="6256362"/>
            <a:ext cx="760816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Trends of total PM</a:t>
            </a:r>
            <a:r>
              <a:rPr b="1" baseline="-25000" lang="en-US" sz="1600">
                <a:solidFill>
                  <a:schemeClr val="dk1"/>
                </a:solidFill>
                <a:latin typeface="Calibri"/>
                <a:ea typeface="Calibri"/>
                <a:cs typeface="Calibri"/>
                <a:sym typeface="Calibri"/>
              </a:rPr>
              <a:t>2.5</a:t>
            </a:r>
            <a:r>
              <a:rPr b="1" lang="en-US" sz="1600">
                <a:solidFill>
                  <a:schemeClr val="dk1"/>
                </a:solidFill>
                <a:latin typeface="Calibri"/>
                <a:ea typeface="Calibri"/>
                <a:cs typeface="Calibri"/>
                <a:sym typeface="Calibri"/>
              </a:rPr>
              <a:t> and components (PMC) and composition-to-PM</a:t>
            </a:r>
            <a:r>
              <a:rPr b="1" baseline="-25000" lang="en-US" sz="1600">
                <a:solidFill>
                  <a:schemeClr val="dk1"/>
                </a:solidFill>
                <a:latin typeface="Calibri"/>
                <a:ea typeface="Calibri"/>
                <a:cs typeface="Calibri"/>
                <a:sym typeface="Calibri"/>
              </a:rPr>
              <a:t>2.5</a:t>
            </a:r>
            <a:r>
              <a:rPr b="1" lang="en-US" sz="1600">
                <a:solidFill>
                  <a:schemeClr val="dk1"/>
                </a:solidFill>
                <a:latin typeface="Calibri"/>
                <a:ea typeface="Calibri"/>
                <a:cs typeface="Calibri"/>
                <a:sym typeface="Calibri"/>
              </a:rPr>
              <a:t> ratios (CPR) in eastern China from 2013 to 2020  </a:t>
            </a:r>
            <a:endParaRPr b="1" sz="16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自定义设计方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自定义设计方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自定义设计方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2017-03-29T13:55:45Z</dcterms:created>
  <dc:creator>PC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