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72" r:id="rId2"/>
    <p:sldId id="263" r:id="rId3"/>
    <p:sldId id="257" r:id="rId4"/>
    <p:sldId id="261" r:id="rId5"/>
    <p:sldId id="273" r:id="rId6"/>
    <p:sldId id="277" r:id="rId7"/>
    <p:sldId id="279" r:id="rId8"/>
    <p:sldId id="278" r:id="rId9"/>
    <p:sldId id="280" r:id="rId10"/>
    <p:sldId id="281" r:id="rId11"/>
    <p:sldId id="262" r:id="rId12"/>
    <p:sldId id="26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6197"/>
  </p:normalViewPr>
  <p:slideViewPr>
    <p:cSldViewPr snapToGrid="0" snapToObjects="1">
      <p:cViewPr>
        <p:scale>
          <a:sx n="80" d="100"/>
          <a:sy n="80" d="100"/>
        </p:scale>
        <p:origin x="1800" y="11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4F61F2-F22E-C848-B1E6-273B793E0559}" type="datetimeFigureOut">
              <a:rPr lang="en-US" smtClean="0"/>
              <a:t>5/2/2023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6726F5-AA85-094C-BE24-706B9672B0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944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0F93FC-8B99-3346-896F-493B9628941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419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228A7-04F2-52B9-F381-B07D3999B0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A218CB-EA7E-2220-BC73-764D10A564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E6DAEF-2C7F-B679-B7A4-9E78CD276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4659A-65B6-0E4E-8CD5-DEB08A775092}" type="datetimeFigureOut">
              <a:rPr lang="en-US" smtClean="0"/>
              <a:t>5/2/2023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F26EDD-290A-936E-219A-2894A940E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8882AA-B8E7-B681-F657-B300BD8EB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F3EF8-CA3B-D543-82B6-5CC17A0C3C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270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A48DF-9A71-9770-2182-0BB3030B9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8AB5BC-3517-F3F9-3C0C-D0063214CE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85C292-E3C8-5DDE-A9E6-364544715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4659A-65B6-0E4E-8CD5-DEB08A775092}" type="datetimeFigureOut">
              <a:rPr lang="en-US" smtClean="0"/>
              <a:t>5/2/2023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39115B-7073-C094-C54A-A868B664D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602594-930D-CDAA-6B1A-3D2AD9999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F3EF8-CA3B-D543-82B6-5CC17A0C3C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462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6BEB3E-E998-3870-F6B9-FFF14D84FB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33A9B3-9898-3B49-767B-881AA96CCE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D3FE4-D93D-CFBF-400B-A0DC2C460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4659A-65B6-0E4E-8CD5-DEB08A775092}" type="datetimeFigureOut">
              <a:rPr lang="en-US" smtClean="0"/>
              <a:t>5/2/2023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4577DF-A0EB-D622-2B15-F3EEA402E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C79ADF-E69D-7CF6-3037-BC4EC48D0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F3EF8-CA3B-D543-82B6-5CC17A0C3C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072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82EAA-5AC1-085E-A12E-480F7727E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4B5AAC-1A40-92A3-4E37-DD863A9DF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9C2B97-62DB-B2D3-BD5A-2BCA3181F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4659A-65B6-0E4E-8CD5-DEB08A775092}" type="datetimeFigureOut">
              <a:rPr lang="en-US" smtClean="0"/>
              <a:t>5/2/2023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985D58-E359-9998-FE6C-F613AB98D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60C9A1-853F-66CD-B426-55E41475C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F3EF8-CA3B-D543-82B6-5CC17A0C3C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206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0F091-C86B-54AA-32BE-268893B6C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EEE3E5-DDD5-5EA3-33A6-C3338477CD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989647-2275-0DC5-A4CB-4466E2036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4659A-65B6-0E4E-8CD5-DEB08A775092}" type="datetimeFigureOut">
              <a:rPr lang="en-US" smtClean="0"/>
              <a:t>5/2/2023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2764AC-17D9-7F4F-9FA5-585D1B979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DAA7AB-E56E-BDD1-D7AA-813065363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F3EF8-CA3B-D543-82B6-5CC17A0C3C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361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9C9CF-BD10-7273-5AEC-C7D31B3EC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417915-79C7-98C6-0068-225710D933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521CCA-ACA3-61B3-8A6F-6D2940B5EA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6A666A-657F-6B6B-988F-9100A8BA9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4659A-65B6-0E4E-8CD5-DEB08A775092}" type="datetimeFigureOut">
              <a:rPr lang="en-US" smtClean="0"/>
              <a:t>5/2/2023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A8C48E-B6E5-9503-37CB-391FA713F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A5A9EF-5607-0646-E858-AF61C3D29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F3EF8-CA3B-D543-82B6-5CC17A0C3C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06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9CF0C4-7B84-8250-EBAE-2EEF85E72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B357CE-BE41-7E7A-3157-1D617AA8E9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5440C0-1259-1C99-D266-55EE6CBF7A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1819C-60DE-866D-A2DE-1E2DDC6C18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339671-74A9-2216-B79F-0A623DBA5A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4F7133-3551-183B-140C-48584E285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4659A-65B6-0E4E-8CD5-DEB08A775092}" type="datetimeFigureOut">
              <a:rPr lang="en-US" smtClean="0"/>
              <a:t>5/2/2023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ED67791-C016-28B3-3AEA-ED49F729A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768E2C-88F5-1BD3-DC55-37DF7DD27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F3EF8-CA3B-D543-82B6-5CC17A0C3C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890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6A3CD-2885-D684-A798-84FE6FD5A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DC631F-BE83-55CD-6D08-30D14827A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4659A-65B6-0E4E-8CD5-DEB08A775092}" type="datetimeFigureOut">
              <a:rPr lang="en-US" smtClean="0"/>
              <a:t>5/2/2023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DD6FC9-8554-21ED-040D-1C3DA035E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08468C-3E40-2528-46B6-AE109D049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F3EF8-CA3B-D543-82B6-5CC17A0C3C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358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168B83-C597-D297-6EF3-F30EC4FF3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4659A-65B6-0E4E-8CD5-DEB08A775092}" type="datetimeFigureOut">
              <a:rPr lang="en-US" smtClean="0"/>
              <a:t>5/2/2023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3ABA7C-89A8-6B26-170D-1D415FEDD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A9A7A7-A06B-1CB8-820A-2750E92C4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F3EF8-CA3B-D543-82B6-5CC17A0C3C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96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42F97-14C3-FDEE-1632-FF22DB4C0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108A9-26F3-E080-6551-6C7A9D9AEF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3AB93A-B7A0-855C-71BD-6908D58D79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FAAC62-B911-88CA-CAF0-D874121B1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4659A-65B6-0E4E-8CD5-DEB08A775092}" type="datetimeFigureOut">
              <a:rPr lang="en-US" smtClean="0"/>
              <a:t>5/2/2023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46DC3E-4180-D0E9-CD8F-5367A9E2A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38661B-3624-575B-629A-2ACECC806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F3EF8-CA3B-D543-82B6-5CC17A0C3C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736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FFCDF-1895-A8AA-4861-E8176EE26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74CAB0-BA5E-3CD3-C1F4-CAD8FA2B20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AAFF9A-2C6A-31B7-E090-5B5AB51006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475325-80D6-FDA1-1808-99D9FB15E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4659A-65B6-0E4E-8CD5-DEB08A775092}" type="datetimeFigureOut">
              <a:rPr lang="en-US" smtClean="0"/>
              <a:t>5/2/2023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FF4C2F-34B1-BCB1-FF49-66C55D7FC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87D1DD-F1DB-5201-E677-3CFA8152F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F3EF8-CA3B-D543-82B6-5CC17A0C3C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941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CAED98-4C3D-1045-4C52-ED7DE4B6C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612B4-C049-B9C0-3F6B-329DA0A798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CE98AB-89B7-DABD-5FEC-DD257A3E23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74659A-65B6-0E4E-8CD5-DEB08A775092}" type="datetimeFigureOut">
              <a:rPr lang="en-US" smtClean="0"/>
              <a:t>5/2/2023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68C176-9707-7376-94C3-40558A619D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46E0F2-1D5B-67B4-D57A-F2BBEB8844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F3EF8-CA3B-D543-82B6-5CC17A0C3C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965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tif"/><Relationship Id="rId4" Type="http://schemas.openxmlformats.org/officeDocument/2006/relationships/image" Target="../media/image17.t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>
            <a:extLst>
              <a:ext uri="{FF2B5EF4-FFF2-40B4-BE49-F238E27FC236}">
                <a16:creationId xmlns:a16="http://schemas.microsoft.com/office/drawing/2014/main" id="{ABA513ED-143C-BE43-821B-12ABEBB6C6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3563" y="120649"/>
            <a:ext cx="8873836" cy="1776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945" tIns="41473" rIns="82945" bIns="41473" anchor="ctr">
            <a:spAutoFit/>
          </a:bodyPr>
          <a:lstStyle/>
          <a:p>
            <a:pPr algn="ctr">
              <a:buClr>
                <a:srgbClr val="000000"/>
              </a:buClr>
              <a:buSzPct val="45000"/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/>
            </a:pPr>
            <a:r>
              <a:rPr lang="en-US" sz="2400" dirty="0"/>
              <a:t>Quantifying impacts of light-absorbing aerosols on atmospheric temperature and circulation </a:t>
            </a:r>
            <a:br>
              <a:rPr lang="en-GB" sz="1200" b="1" dirty="0">
                <a:solidFill>
                  <a:srgbClr val="000000"/>
                </a:solidFill>
                <a:latin typeface="+mj-lt"/>
              </a:rPr>
            </a:br>
            <a:endParaRPr lang="en-GB" sz="600" b="1" dirty="0">
              <a:solidFill>
                <a:srgbClr val="000000"/>
              </a:solidFill>
              <a:latin typeface="+mj-lt"/>
            </a:endParaRPr>
          </a:p>
          <a:p>
            <a:pPr algn="ctr">
              <a:buClr>
                <a:srgbClr val="000000"/>
              </a:buClr>
              <a:buSzPct val="45000"/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/>
            </a:pPr>
            <a:r>
              <a:rPr lang="en-GB" sz="1400" b="1" dirty="0">
                <a:solidFill>
                  <a:srgbClr val="000000"/>
                </a:solidFill>
                <a:latin typeface="+mj-lt"/>
              </a:rPr>
              <a:t>Eric Wilcox, Marco Giordano and Farnaz </a:t>
            </a:r>
            <a:r>
              <a:rPr lang="en-GB" sz="1400" b="1" dirty="0" err="1">
                <a:solidFill>
                  <a:srgbClr val="000000"/>
                </a:solidFill>
                <a:latin typeface="+mj-lt"/>
              </a:rPr>
              <a:t>Hosseinpour</a:t>
            </a:r>
            <a:r>
              <a:rPr lang="en-GB" sz="1400" dirty="0">
                <a:solidFill>
                  <a:srgbClr val="000000"/>
                </a:solidFill>
                <a:latin typeface="+mj-lt"/>
              </a:rPr>
              <a:t>, Division of Atmospheric Sciences,</a:t>
            </a:r>
          </a:p>
          <a:p>
            <a:pPr algn="ctr">
              <a:buClr>
                <a:srgbClr val="000000"/>
              </a:buClr>
              <a:buSzPct val="45000"/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/>
            </a:pPr>
            <a:r>
              <a:rPr lang="en-GB" sz="1400" dirty="0">
                <a:solidFill>
                  <a:srgbClr val="000000"/>
                </a:solidFill>
                <a:latin typeface="+mj-lt"/>
              </a:rPr>
              <a:t>Desert Research Institute, Reno, NV</a:t>
            </a:r>
          </a:p>
          <a:p>
            <a:pPr algn="ctr">
              <a:buClr>
                <a:srgbClr val="000000"/>
              </a:buClr>
              <a:buSzPct val="45000"/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/>
            </a:pPr>
            <a:r>
              <a:rPr lang="en-GB" sz="1400" b="1" dirty="0">
                <a:solidFill>
                  <a:srgbClr val="000000"/>
                </a:solidFill>
                <a:latin typeface="+mj-lt"/>
              </a:rPr>
              <a:t>Jun Wang and </a:t>
            </a:r>
            <a:r>
              <a:rPr lang="en-GB" sz="1400" b="1" dirty="0" err="1">
                <a:solidFill>
                  <a:srgbClr val="000000"/>
                </a:solidFill>
                <a:latin typeface="+mj-lt"/>
              </a:rPr>
              <a:t>Lakhima</a:t>
            </a:r>
            <a:r>
              <a:rPr lang="en-GB" sz="1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400" b="1" dirty="0" err="1">
                <a:solidFill>
                  <a:srgbClr val="000000"/>
                </a:solidFill>
                <a:latin typeface="+mj-lt"/>
              </a:rPr>
              <a:t>Chutia</a:t>
            </a:r>
            <a:r>
              <a:rPr lang="en-GB" sz="1400" dirty="0">
                <a:solidFill>
                  <a:srgbClr val="000000"/>
                </a:solidFill>
                <a:latin typeface="+mj-lt"/>
              </a:rPr>
              <a:t>, Department of Chemical and Biochemical Engineering, University of Iowa</a:t>
            </a:r>
          </a:p>
          <a:p>
            <a:pPr algn="ctr">
              <a:buClr>
                <a:srgbClr val="000000"/>
              </a:buClr>
              <a:buSzPct val="45000"/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/>
            </a:pPr>
            <a:r>
              <a:rPr lang="en-GB" sz="1400" b="1" dirty="0">
                <a:solidFill>
                  <a:srgbClr val="000000"/>
                </a:solidFill>
                <a:latin typeface="+mj-lt"/>
              </a:rPr>
              <a:t>Kristina </a:t>
            </a:r>
            <a:r>
              <a:rPr lang="en-GB" sz="1400" b="1" dirty="0" err="1">
                <a:solidFill>
                  <a:srgbClr val="000000"/>
                </a:solidFill>
                <a:latin typeface="+mj-lt"/>
              </a:rPr>
              <a:t>Pistone</a:t>
            </a:r>
            <a:r>
              <a:rPr lang="en-GB" sz="1400" dirty="0">
                <a:solidFill>
                  <a:srgbClr val="000000"/>
                </a:solidFill>
                <a:latin typeface="+mj-lt"/>
              </a:rPr>
              <a:t>, NASA Ames Research 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Center</a:t>
            </a:r>
            <a:r>
              <a:rPr lang="en-GB" sz="1400" dirty="0">
                <a:solidFill>
                  <a:srgbClr val="000000"/>
                </a:solidFill>
                <a:latin typeface="+mj-lt"/>
              </a:rPr>
              <a:t> and BAERI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5C2D412C-A77D-5D4F-8714-92C9AA02BE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118" y="533903"/>
            <a:ext cx="1881490" cy="820921"/>
          </a:xfrm>
          <a:prstGeom prst="rect">
            <a:avLst/>
          </a:prstGeom>
        </p:spPr>
      </p:pic>
      <p:pic>
        <p:nvPicPr>
          <p:cNvPr id="6" name="Picture 5" descr="Logo, icon&#10;&#10;Description automatically generated">
            <a:extLst>
              <a:ext uri="{FF2B5EF4-FFF2-40B4-BE49-F238E27FC236}">
                <a16:creationId xmlns:a16="http://schemas.microsoft.com/office/drawing/2014/main" id="{1F884B15-A2F3-1A42-ACF9-1418987DE3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7655" y="462688"/>
            <a:ext cx="1160571" cy="96334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F8E71BD-E0BC-C049-86EB-C530668044D7}"/>
              </a:ext>
            </a:extLst>
          </p:cNvPr>
          <p:cNvGrpSpPr/>
          <p:nvPr/>
        </p:nvGrpSpPr>
        <p:grpSpPr>
          <a:xfrm>
            <a:off x="3457846" y="2036184"/>
            <a:ext cx="6265270" cy="3673253"/>
            <a:chOff x="3183530" y="1756037"/>
            <a:chExt cx="6809788" cy="399249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DE1C74D-3414-024D-A5C1-03278716B35F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9299" y="2166389"/>
              <a:ext cx="6367584" cy="3305146"/>
            </a:xfrm>
            <a:prstGeom prst="rect">
              <a:avLst/>
            </a:prstGeom>
            <a:noFill/>
            <a:extLst>
              <a:ext uri="{909E8E84-426E-40dd-AFC4-6F175D3DCCD1}">
                <a14:hiddenFill xmlns:lc="http://schemas.openxmlformats.org/drawingml/2006/lockedCanvas" xmlns:a14="http://schemas.microsoft.com/office/drawing/2010/main" xmlns:w="http://schemas.openxmlformats.org/wordprocessingml/2006/main" xmlns:w10="urn:schemas-microsoft-com:office:word" xmlns:v="urn:schemas-microsoft-com:vml" xmlns:o="urn:schemas-microsoft-com:office:office" xmlns="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v="urn:schemas-microsoft-com:mac:vml" xmlns:mc="http://schemas.openxmlformats.org/markup-compatibility/2006" xmlns:mo="http://schemas.microsoft.com/office/mac/office/2008/main" xmlns:wpc="http://schemas.microsoft.com/office/word/2010/wordprocessingCanvas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FEEBE55-F0AD-FC42-B948-5233CAABE0BD}"/>
                </a:ext>
              </a:extLst>
            </p:cNvPr>
            <p:cNvSpPr txBox="1"/>
            <p:nvPr/>
          </p:nvSpPr>
          <p:spPr>
            <a:xfrm>
              <a:off x="3185925" y="1756037"/>
              <a:ext cx="64234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>
                  <a:solidFill>
                    <a:schemeClr val="accent1">
                      <a:lumMod val="75000"/>
                    </a:schemeClr>
                  </a:solidFill>
                </a:rPr>
                <a:t>All-sky solar heating of the atmosphere by light-absorbing aerosols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E3F905D-F67C-1B4E-B9AC-C8BE75BA6AAD}"/>
                </a:ext>
              </a:extLst>
            </p:cNvPr>
            <p:cNvSpPr txBox="1"/>
            <p:nvPr/>
          </p:nvSpPr>
          <p:spPr>
            <a:xfrm>
              <a:off x="9305309" y="5174045"/>
              <a:ext cx="68800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/>
                <a:t>W m</a:t>
              </a:r>
              <a:r>
                <a:rPr lang="en-US" sz="1600" baseline="30000"/>
                <a:t>-2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98979A5-F6D7-E045-BF4F-7B9EFDFBCBC4}"/>
                </a:ext>
              </a:extLst>
            </p:cNvPr>
            <p:cNvSpPr txBox="1"/>
            <p:nvPr/>
          </p:nvSpPr>
          <p:spPr>
            <a:xfrm>
              <a:off x="3183530" y="5471535"/>
              <a:ext cx="428752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/>
                <a:t>from: Chung et al. (2005) via Ramanathan and Carmichael (2008)</a:t>
              </a:r>
              <a:r>
                <a:rPr lang="en-US" sz="1200">
                  <a:effectLst/>
                </a:rPr>
                <a:t> </a:t>
              </a:r>
              <a:endParaRPr lang="en-US" sz="1200"/>
            </a:p>
          </p:txBody>
        </p:sp>
      </p:grpSp>
      <p:sp>
        <p:nvSpPr>
          <p:cNvPr id="12" name="Text Box 1">
            <a:extLst>
              <a:ext uri="{FF2B5EF4-FFF2-40B4-BE49-F238E27FC236}">
                <a16:creationId xmlns:a16="http://schemas.microsoft.com/office/drawing/2014/main" id="{2CFB2FBB-616E-8741-B3C5-2A51126110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7012" y="5848446"/>
            <a:ext cx="9503596" cy="57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945" tIns="41473" rIns="82945" bIns="41473" anchor="ctr">
            <a:spAutoFit/>
          </a:bodyPr>
          <a:lstStyle/>
          <a:p>
            <a:pPr algn="ctr">
              <a:buClr>
                <a:srgbClr val="000000"/>
              </a:buClr>
              <a:buSzPct val="45000"/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/>
            </a:pPr>
            <a:r>
              <a:rPr lang="en-GB" sz="1600" b="1">
                <a:solidFill>
                  <a:schemeClr val="accent1">
                    <a:lumMod val="75000"/>
                  </a:schemeClr>
                </a:solidFill>
                <a:latin typeface="+mj-lt"/>
              </a:rPr>
              <a:t>Solar heating of the atmosphere by aerosol absorption of sunlight is widespread in the tropics, subtropics and Asia. But global observations do not yet discriminate the distribution of light-absorbing aerosols from all aerosols.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255845-8B23-0E4A-969E-2D9C18A9F809}"/>
              </a:ext>
            </a:extLst>
          </p:cNvPr>
          <p:cNvSpPr txBox="1"/>
          <p:nvPr/>
        </p:nvSpPr>
        <p:spPr>
          <a:xfrm>
            <a:off x="7851892" y="6465709"/>
            <a:ext cx="43893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>
                <a:latin typeface="+mj-lt"/>
                <a:ea typeface="MS Mincho" panose="02020609040205080304" pitchFamily="49" charset="-128"/>
              </a:rPr>
              <a:t>Chung, C., Ramanathan, V., Kim, D., &amp; Podgorny, I. A. </a:t>
            </a:r>
            <a:r>
              <a:rPr lang="en-US" sz="1000" i="1">
                <a:latin typeface="+mj-lt"/>
                <a:ea typeface="MS Mincho" panose="02020609040205080304" pitchFamily="49" charset="-128"/>
              </a:rPr>
              <a:t>J. </a:t>
            </a:r>
            <a:r>
              <a:rPr lang="en-US" sz="1000" i="1" err="1">
                <a:latin typeface="+mj-lt"/>
                <a:ea typeface="MS Mincho" panose="02020609040205080304" pitchFamily="49" charset="-128"/>
              </a:rPr>
              <a:t>Geophys</a:t>
            </a:r>
            <a:r>
              <a:rPr lang="en-US" sz="1000" i="1">
                <a:latin typeface="+mj-lt"/>
                <a:ea typeface="MS Mincho" panose="02020609040205080304" pitchFamily="49" charset="-128"/>
              </a:rPr>
              <a:t>. Res. </a:t>
            </a:r>
            <a:r>
              <a:rPr lang="en-US" sz="1000" b="1">
                <a:latin typeface="+mj-lt"/>
                <a:ea typeface="MS Mincho" panose="02020609040205080304" pitchFamily="49" charset="-128"/>
              </a:rPr>
              <a:t>110</a:t>
            </a:r>
            <a:r>
              <a:rPr lang="en-US" sz="1000">
                <a:latin typeface="+mj-lt"/>
                <a:ea typeface="MS Mincho" panose="02020609040205080304" pitchFamily="49" charset="-128"/>
              </a:rPr>
              <a:t> (2005)</a:t>
            </a:r>
          </a:p>
          <a:p>
            <a:pPr algn="r"/>
            <a:r>
              <a:rPr lang="en-US" sz="1000">
                <a:latin typeface="+mj-lt"/>
              </a:rPr>
              <a:t>Ramanathan, V., and G. Carmichael </a:t>
            </a:r>
            <a:r>
              <a:rPr lang="en-US" sz="1000" i="1">
                <a:latin typeface="+mj-lt"/>
              </a:rPr>
              <a:t>Nature </a:t>
            </a:r>
            <a:r>
              <a:rPr lang="en-US" sz="1000" i="1" err="1">
                <a:latin typeface="+mj-lt"/>
              </a:rPr>
              <a:t>Geosci</a:t>
            </a:r>
            <a:r>
              <a:rPr lang="en-US" sz="1000">
                <a:latin typeface="+mj-lt"/>
              </a:rPr>
              <a:t>., </a:t>
            </a:r>
            <a:r>
              <a:rPr lang="en-US" sz="1000" b="1">
                <a:latin typeface="+mj-lt"/>
              </a:rPr>
              <a:t>1</a:t>
            </a:r>
            <a:r>
              <a:rPr lang="en-US" sz="1000">
                <a:latin typeface="+mj-lt"/>
              </a:rPr>
              <a:t>, 221-227 (2008)</a:t>
            </a:r>
          </a:p>
        </p:txBody>
      </p:sp>
    </p:spTree>
    <p:extLst>
      <p:ext uri="{BB962C8B-B14F-4D97-AF65-F5344CB8AC3E}">
        <p14:creationId xmlns:p14="http://schemas.microsoft.com/office/powerpoint/2010/main" val="27607293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707DEE60-AA07-660F-7874-C871F25C6D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9528" y="6070063"/>
            <a:ext cx="1272943" cy="5554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326831-A856-980A-3F29-77B7A0D6D82F}"/>
              </a:ext>
            </a:extLst>
          </p:cNvPr>
          <p:cNvSpPr txBox="1"/>
          <p:nvPr/>
        </p:nvSpPr>
        <p:spPr>
          <a:xfrm>
            <a:off x="8142298" y="6242447"/>
            <a:ext cx="3719352" cy="677108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1400" dirty="0" err="1">
                <a:latin typeface="+mj-lt"/>
              </a:rPr>
              <a:t>Hosseinpour</a:t>
            </a:r>
            <a:r>
              <a:rPr lang="en-US" sz="1400" dirty="0">
                <a:latin typeface="+mj-lt"/>
              </a:rPr>
              <a:t> and Wilcox (2023) preprint in AMTD</a:t>
            </a:r>
          </a:p>
          <a:p>
            <a:pPr algn="r"/>
            <a:r>
              <a:rPr lang="en-US" sz="1400" dirty="0">
                <a:latin typeface="+mj-lt"/>
              </a:rPr>
              <a:t>https://</a:t>
            </a:r>
            <a:r>
              <a:rPr lang="en-US" sz="1400" dirty="0" err="1">
                <a:latin typeface="+mj-lt"/>
              </a:rPr>
              <a:t>doi.org</a:t>
            </a:r>
            <a:r>
              <a:rPr lang="en-US" sz="1400" dirty="0">
                <a:latin typeface="+mj-lt"/>
              </a:rPr>
              <a:t>/10.5194/egusphere-2022-1210</a:t>
            </a:r>
          </a:p>
          <a:p>
            <a:pPr algn="r"/>
            <a:endParaRPr lang="en-US" sz="1000" dirty="0">
              <a:latin typeface="+mj-lt"/>
            </a:endParaRPr>
          </a:p>
        </p:txBody>
      </p:sp>
      <p:sp>
        <p:nvSpPr>
          <p:cNvPr id="3" name="Text Box 1">
            <a:extLst>
              <a:ext uri="{FF2B5EF4-FFF2-40B4-BE49-F238E27FC236}">
                <a16:creationId xmlns:a16="http://schemas.microsoft.com/office/drawing/2014/main" id="{11F3E44E-619F-BA7C-D6B3-4BC3A3FE65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856" y="232534"/>
            <a:ext cx="8862349" cy="822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945" tIns="41473" rIns="82945" bIns="41473" anchor="ctr">
            <a:spAutoFit/>
          </a:bodyPr>
          <a:lstStyle/>
          <a:p>
            <a:pPr>
              <a:spcAft>
                <a:spcPts val="600"/>
              </a:spcAft>
              <a:buClr>
                <a:srgbClr val="000000"/>
              </a:buClr>
              <a:buSzPct val="45000"/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/>
            </a:pPr>
            <a:r>
              <a:rPr lang="en-GB" sz="2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Exploring the consequences for atmospheric waves of </a:t>
            </a:r>
            <a:r>
              <a:rPr lang="en-GB" sz="24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spatio</a:t>
            </a:r>
            <a:r>
              <a:rPr lang="en-GB" sz="2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-temporal variability of light-absorbing aerosols – Farnaz </a:t>
            </a:r>
            <a:r>
              <a:rPr lang="en-GB" sz="24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Hosseinpour</a:t>
            </a:r>
            <a:endParaRPr lang="en-GB" sz="24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2E6187B-D65C-4B5F-9339-1D127A16BF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94" r="61769" b="67273"/>
          <a:stretch/>
        </p:blipFill>
        <p:spPr bwMode="auto">
          <a:xfrm>
            <a:off x="5535733" y="1502851"/>
            <a:ext cx="5600240" cy="34079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 Box 1">
            <a:extLst>
              <a:ext uri="{FF2B5EF4-FFF2-40B4-BE49-F238E27FC236}">
                <a16:creationId xmlns:a16="http://schemas.microsoft.com/office/drawing/2014/main" id="{49540188-C6CF-6AE9-B4C2-4A9AE7A853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3754" y="4854918"/>
            <a:ext cx="4666352" cy="822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945" tIns="41473" rIns="82945" bIns="41473" anchor="ctr">
            <a:spAutoFit/>
          </a:bodyPr>
          <a:lstStyle/>
          <a:p>
            <a:pPr algn="ctr">
              <a:buClr>
                <a:srgbClr val="000000"/>
              </a:buClr>
              <a:buSzPct val="45000"/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/>
            </a:pPr>
            <a:r>
              <a:rPr lang="en-GB" sz="1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Difference in eddy kinetic energy of short period African easterly waves between dust outbreak events and low-dust conditions.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DCC8964-DB2B-0626-C755-EE57E96E47D0}"/>
              </a:ext>
            </a:extLst>
          </p:cNvPr>
          <p:cNvGrpSpPr/>
          <p:nvPr/>
        </p:nvGrpSpPr>
        <p:grpSpPr>
          <a:xfrm>
            <a:off x="1143661" y="1261120"/>
            <a:ext cx="5818613" cy="5192114"/>
            <a:chOff x="1143661" y="1261120"/>
            <a:chExt cx="5818613" cy="5192114"/>
          </a:xfrm>
        </p:grpSpPr>
        <p:pic>
          <p:nvPicPr>
            <p:cNvPr id="7" name="Picture 6" descr="Chart, scatter chart&#10;&#10;Description automatically generated">
              <a:extLst>
                <a:ext uri="{FF2B5EF4-FFF2-40B4-BE49-F238E27FC236}">
                  <a16:creationId xmlns:a16="http://schemas.microsoft.com/office/drawing/2014/main" id="{ACBD1F24-CA5C-E4FB-A50F-95F9F34C9A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2698" t="27174" r="51421" b="50000"/>
            <a:stretch/>
          </p:blipFill>
          <p:spPr>
            <a:xfrm>
              <a:off x="1219201" y="1261120"/>
              <a:ext cx="3537746" cy="2493893"/>
            </a:xfrm>
            <a:prstGeom prst="rect">
              <a:avLst/>
            </a:prstGeom>
          </p:spPr>
        </p:pic>
        <p:pic>
          <p:nvPicPr>
            <p:cNvPr id="8" name="Picture 7" descr="Chart, scatter chart&#10;&#10;Description automatically generated">
              <a:extLst>
                <a:ext uri="{FF2B5EF4-FFF2-40B4-BE49-F238E27FC236}">
                  <a16:creationId xmlns:a16="http://schemas.microsoft.com/office/drawing/2014/main" id="{78D64031-4602-F51D-759C-FCDD5AB2C5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2345" t="75831" r="50896" b="1732"/>
            <a:stretch/>
          </p:blipFill>
          <p:spPr>
            <a:xfrm>
              <a:off x="1143661" y="3959341"/>
              <a:ext cx="3687159" cy="2493893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8F998989-C1F2-8998-01F9-AD8A6301BA9D}"/>
                </a:ext>
              </a:extLst>
            </p:cNvPr>
            <p:cNvCxnSpPr>
              <a:cxnSpLocks/>
              <a:stCxn id="7" idx="3"/>
            </p:cNvCxnSpPr>
            <p:nvPr/>
          </p:nvCxnSpPr>
          <p:spPr>
            <a:xfrm>
              <a:off x="4756947" y="2508067"/>
              <a:ext cx="1611769" cy="11965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5C92AD6-31D9-864B-BF10-967E885A1A9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89030" y="3695849"/>
              <a:ext cx="2173244" cy="1624477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90726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707DEE60-AA07-660F-7874-C871F25C6D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9528" y="6070063"/>
            <a:ext cx="1272943" cy="555403"/>
          </a:xfrm>
          <a:prstGeom prst="rect">
            <a:avLst/>
          </a:prstGeom>
        </p:spPr>
      </p:pic>
      <p:sp>
        <p:nvSpPr>
          <p:cNvPr id="2" name="Text Box 1">
            <a:extLst>
              <a:ext uri="{FF2B5EF4-FFF2-40B4-BE49-F238E27FC236}">
                <a16:creationId xmlns:a16="http://schemas.microsoft.com/office/drawing/2014/main" id="{C8837169-87BE-CCD8-3812-A5C9E54E67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936" y="232534"/>
            <a:ext cx="10532126" cy="4638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945" tIns="41473" rIns="82945" bIns="41473" anchor="ctr">
            <a:spAutoFit/>
          </a:bodyPr>
          <a:lstStyle/>
          <a:p>
            <a:pPr>
              <a:buClr>
                <a:srgbClr val="000000"/>
              </a:buClr>
              <a:buSzPct val="45000"/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/>
            </a:pPr>
            <a:r>
              <a:rPr lang="en-GB" sz="2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Summary</a:t>
            </a:r>
          </a:p>
          <a:p>
            <a:pPr>
              <a:buClr>
                <a:srgbClr val="000000"/>
              </a:buClr>
              <a:buSzPct val="45000"/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/>
            </a:pPr>
            <a:endParaRPr lang="en-GB" sz="16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>
              <a:buClr>
                <a:srgbClr val="000000"/>
              </a:buClr>
              <a:buSzPct val="45000"/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/>
            </a:pPr>
            <a:r>
              <a:rPr lang="en-GB" sz="1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In several oceanic regions, the day minus night temperature contrast appears to be a reliable indicator of the atmospheric heating from light-absorbing aerosols.</a:t>
            </a:r>
          </a:p>
          <a:p>
            <a:pPr>
              <a:buClr>
                <a:srgbClr val="000000"/>
              </a:buClr>
              <a:buSzPct val="45000"/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/>
            </a:pPr>
            <a:endParaRPr lang="en-GB" sz="16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>
              <a:buClr>
                <a:srgbClr val="000000"/>
              </a:buClr>
              <a:buSzPct val="45000"/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/>
            </a:pPr>
            <a:r>
              <a:rPr lang="en-GB" sz="1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Day minus night contrasts in cloud cover and cloud-top pressure/temperature from multi-year satellite records indicate greater low cloud cover and lower cloud tops with greater light-absorbing aerosol in the lower troposphere.</a:t>
            </a:r>
          </a:p>
          <a:p>
            <a:pPr>
              <a:buClr>
                <a:srgbClr val="000000"/>
              </a:buClr>
              <a:buSzPct val="45000"/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/>
            </a:pPr>
            <a:endParaRPr lang="en-GB" sz="16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>
              <a:buClr>
                <a:srgbClr val="000000"/>
              </a:buClr>
              <a:buSzPct val="45000"/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/>
            </a:pPr>
            <a:r>
              <a:rPr lang="en-GB" sz="1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So far, we have explored these relationships in places where we know there is an effect and there are related in-situ and/or modelling studies on the effects of light-absorbing aerosols. We are now exploring principal component analysis (PCA) and combined-PCA to better characterize the </a:t>
            </a:r>
            <a:r>
              <a:rPr lang="en-GB" sz="16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spatio</a:t>
            </a:r>
            <a:r>
              <a:rPr lang="en-GB" sz="1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-temporal variability of atmospheric temperature related to aerosol variations.</a:t>
            </a:r>
          </a:p>
          <a:p>
            <a:pPr>
              <a:buClr>
                <a:srgbClr val="000000"/>
              </a:buClr>
              <a:buSzPct val="45000"/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/>
            </a:pPr>
            <a:endParaRPr lang="en-GB" sz="16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>
              <a:buClr>
                <a:srgbClr val="000000"/>
              </a:buClr>
              <a:buSzPct val="45000"/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/>
            </a:pPr>
            <a:r>
              <a:rPr lang="en-GB" sz="1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In addition to cloud responses, there may be dynamical responses to light-absorbing aerosols, such as adjustments to the Atlantic ITCZ and African Easterly Wave activity to atmospheric heating.</a:t>
            </a:r>
          </a:p>
          <a:p>
            <a:pPr>
              <a:buClr>
                <a:srgbClr val="000000"/>
              </a:buClr>
              <a:buSzPct val="45000"/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/>
            </a:pPr>
            <a:endParaRPr lang="en-GB" sz="16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>
              <a:buClr>
                <a:srgbClr val="000000"/>
              </a:buClr>
              <a:buSzPct val="45000"/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/>
            </a:pPr>
            <a:r>
              <a:rPr lang="en-GB" sz="1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Also, a MODIS poster:</a:t>
            </a:r>
          </a:p>
          <a:p>
            <a:pPr>
              <a:buClr>
                <a:srgbClr val="000000"/>
              </a:buClr>
              <a:buSzPct val="45000"/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/>
            </a:pPr>
            <a:r>
              <a:rPr lang="en-GB" sz="1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“Deep convective cloud systems across the global tropics and subtropics”, Eric Wilcox, </a:t>
            </a:r>
            <a:r>
              <a:rPr lang="en-GB" sz="16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Tianle</a:t>
            </a:r>
            <a:r>
              <a:rPr lang="en-GB" sz="1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Yuan, and Hua Song. A </a:t>
            </a:r>
            <a:r>
              <a:rPr lang="en-GB" sz="16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MEaSUREs</a:t>
            </a:r>
            <a:r>
              <a:rPr lang="en-GB" sz="1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-funded project to develop cloud object datasets from MODIS (T. Yuan, PI).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968BC00-DFD1-0DDD-3AEB-E5E99743773A}"/>
              </a:ext>
            </a:extLst>
          </p:cNvPr>
          <p:cNvGrpSpPr/>
          <p:nvPr/>
        </p:nvGrpSpPr>
        <p:grpSpPr>
          <a:xfrm>
            <a:off x="829936" y="5301022"/>
            <a:ext cx="5000710" cy="704108"/>
            <a:chOff x="829936" y="4967524"/>
            <a:chExt cx="5000710" cy="704108"/>
          </a:xfrm>
        </p:grpSpPr>
        <p:pic>
          <p:nvPicPr>
            <p:cNvPr id="3" name="Picture 2" descr="Logo, icon&#10;&#10;Description automatically generated">
              <a:extLst>
                <a:ext uri="{FF2B5EF4-FFF2-40B4-BE49-F238E27FC236}">
                  <a16:creationId xmlns:a16="http://schemas.microsoft.com/office/drawing/2014/main" id="{323162E2-E77D-FFBD-9C27-50B1A76D3C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9936" y="4967524"/>
              <a:ext cx="848257" cy="704108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8F0FBBE-63FA-02A2-7F54-6F10708C2B63}"/>
                </a:ext>
              </a:extLst>
            </p:cNvPr>
            <p:cNvSpPr txBox="1"/>
            <p:nvPr/>
          </p:nvSpPr>
          <p:spPr>
            <a:xfrm>
              <a:off x="1678194" y="5123338"/>
              <a:ext cx="41524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>
                  <a:latin typeface="+mj-lt"/>
                </a:rPr>
                <a:t>This work has been supported by NASA Science of Terra, Aqua and SNPP program grants: 80NSSC18K0846 and 80NSSC21K1981.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934670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707DEE60-AA07-660F-7874-C871F25C6D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9528" y="6070063"/>
            <a:ext cx="1272943" cy="555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3785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707DEE60-AA07-660F-7874-C871F25C6D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9528" y="6070063"/>
            <a:ext cx="1272943" cy="5554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B1BA6E-5C57-6D39-BDFE-1D1148FE2C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3640" y="153608"/>
            <a:ext cx="4291445" cy="65579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639883-DAE5-81E9-4B0C-E1E8E82353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925" y="812128"/>
            <a:ext cx="3314700" cy="4889500"/>
          </a:xfrm>
          <a:prstGeom prst="rect">
            <a:avLst/>
          </a:prstGeom>
        </p:spPr>
      </p:pic>
      <p:sp>
        <p:nvSpPr>
          <p:cNvPr id="9" name="Text Box 1">
            <a:extLst>
              <a:ext uri="{FF2B5EF4-FFF2-40B4-BE49-F238E27FC236}">
                <a16:creationId xmlns:a16="http://schemas.microsoft.com/office/drawing/2014/main" id="{68A8BB48-796C-B425-E068-C57AA1EB0D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8624" y="1525491"/>
            <a:ext cx="3855016" cy="2299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945" tIns="41473" rIns="82945" bIns="41473" anchor="ctr">
            <a:spAutoFit/>
          </a:bodyPr>
          <a:lstStyle/>
          <a:p>
            <a:pPr>
              <a:buClr>
                <a:srgbClr val="000000"/>
              </a:buClr>
              <a:buSzPct val="45000"/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/>
            </a:pPr>
            <a:r>
              <a:rPr lang="en-GB" sz="1600" b="1">
                <a:solidFill>
                  <a:schemeClr val="accent1">
                    <a:lumMod val="75000"/>
                  </a:schemeClr>
                </a:solidFill>
                <a:latin typeface="+mj-lt"/>
              </a:rPr>
              <a:t>Daytime air temperature is generally greater than night time air temperature nearly everywhere.</a:t>
            </a:r>
          </a:p>
          <a:p>
            <a:pPr>
              <a:buClr>
                <a:srgbClr val="000000"/>
              </a:buClr>
              <a:buSzPct val="45000"/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/>
            </a:pPr>
            <a:endParaRPr lang="en-GB" sz="1600" b="1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>
              <a:buClr>
                <a:srgbClr val="000000"/>
              </a:buClr>
              <a:buSzPct val="45000"/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/>
            </a:pPr>
            <a:r>
              <a:rPr lang="en-GB" sz="1600" b="1">
                <a:solidFill>
                  <a:schemeClr val="accent1">
                    <a:lumMod val="75000"/>
                  </a:schemeClr>
                </a:solidFill>
                <a:latin typeface="+mj-lt"/>
              </a:rPr>
              <a:t>Daytime heating of the lower troposphere is strongest over land.</a:t>
            </a:r>
          </a:p>
          <a:p>
            <a:pPr>
              <a:buClr>
                <a:srgbClr val="000000"/>
              </a:buClr>
              <a:buSzPct val="45000"/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/>
            </a:pPr>
            <a:endParaRPr lang="en-GB" sz="1600" b="1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>
              <a:buClr>
                <a:srgbClr val="000000"/>
              </a:buClr>
              <a:buSzPct val="45000"/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/>
            </a:pPr>
            <a:r>
              <a:rPr lang="en-GB" sz="1600" b="1">
                <a:solidFill>
                  <a:schemeClr val="accent1">
                    <a:lumMod val="75000"/>
                  </a:schemeClr>
                </a:solidFill>
                <a:latin typeface="+mj-lt"/>
              </a:rPr>
              <a:t>Variability is evident in the lower troposphere over oceans.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3231AC-62FA-2EE2-B114-A5CE3D8249B3}"/>
              </a:ext>
            </a:extLst>
          </p:cNvPr>
          <p:cNvSpPr txBox="1"/>
          <p:nvPr/>
        </p:nvSpPr>
        <p:spPr>
          <a:xfrm>
            <a:off x="110194" y="6311420"/>
            <a:ext cx="3711272" cy="246221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00">
                <a:latin typeface="+mj-lt"/>
              </a:rPr>
              <a:t>See also: Wallace, J.M. and D.B. Patton, </a:t>
            </a:r>
            <a:r>
              <a:rPr lang="en-US" sz="1000" i="1">
                <a:latin typeface="+mj-lt"/>
              </a:rPr>
              <a:t>MWR</a:t>
            </a:r>
            <a:r>
              <a:rPr lang="en-US" sz="1000">
                <a:latin typeface="+mj-lt"/>
              </a:rPr>
              <a:t>, 98, 7, 548-552, 1970.</a:t>
            </a:r>
          </a:p>
        </p:txBody>
      </p:sp>
    </p:spTree>
    <p:extLst>
      <p:ext uri="{BB962C8B-B14F-4D97-AF65-F5344CB8AC3E}">
        <p14:creationId xmlns:p14="http://schemas.microsoft.com/office/powerpoint/2010/main" val="29565942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707DEE60-AA07-660F-7874-C871F25C6D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9528" y="6070063"/>
            <a:ext cx="1272943" cy="5554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4B5936-2F5E-074F-D384-265E3F7604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157" y="345245"/>
            <a:ext cx="5774279" cy="6167509"/>
          </a:xfrm>
          <a:prstGeom prst="rect">
            <a:avLst/>
          </a:prstGeom>
        </p:spPr>
      </p:pic>
      <p:sp>
        <p:nvSpPr>
          <p:cNvPr id="5" name="Text Box 1">
            <a:extLst>
              <a:ext uri="{FF2B5EF4-FFF2-40B4-BE49-F238E27FC236}">
                <a16:creationId xmlns:a16="http://schemas.microsoft.com/office/drawing/2014/main" id="{B5C4E696-1BDF-DFE0-FE7C-C52695CBEB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2126" y="552817"/>
            <a:ext cx="5303817" cy="1314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945" tIns="41473" rIns="82945" bIns="41473" anchor="ctr">
            <a:spAutoFit/>
          </a:bodyPr>
          <a:lstStyle/>
          <a:p>
            <a:pPr>
              <a:buClr>
                <a:srgbClr val="000000"/>
              </a:buClr>
              <a:buSzPct val="45000"/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/>
            </a:pPr>
            <a:r>
              <a:rPr lang="en-GB" sz="1600" b="1">
                <a:solidFill>
                  <a:schemeClr val="accent1">
                    <a:lumMod val="75000"/>
                  </a:schemeClr>
                </a:solidFill>
                <a:latin typeface="+mj-lt"/>
              </a:rPr>
              <a:t>Over the southeast Atlantic Ocean smoke overlays stratocumulus clouds.</a:t>
            </a:r>
          </a:p>
          <a:p>
            <a:pPr>
              <a:buClr>
                <a:srgbClr val="000000"/>
              </a:buClr>
              <a:buSzPct val="45000"/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/>
            </a:pPr>
            <a:endParaRPr lang="en-GB" sz="1600" b="1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>
              <a:buClr>
                <a:srgbClr val="000000"/>
              </a:buClr>
              <a:buSzPct val="45000"/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/>
            </a:pPr>
            <a:r>
              <a:rPr lang="en-GB" sz="1600" b="1">
                <a:solidFill>
                  <a:schemeClr val="accent1">
                    <a:lumMod val="75000"/>
                  </a:schemeClr>
                </a:solidFill>
                <a:latin typeface="+mj-lt"/>
              </a:rPr>
              <a:t>Day minus night temperature retrievals from the AIRS sounder systematically increase with aerosol optical depth from MODIS.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CABC84-C0C0-2591-4E46-F667D532D20F}"/>
              </a:ext>
            </a:extLst>
          </p:cNvPr>
          <p:cNvSpPr txBox="1"/>
          <p:nvPr/>
        </p:nvSpPr>
        <p:spPr>
          <a:xfrm>
            <a:off x="142467" y="6315797"/>
            <a:ext cx="4918333" cy="40011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+mj-lt"/>
              </a:rPr>
              <a:t>Winker D. M., J. L. Tackett, B. J. </a:t>
            </a:r>
            <a:r>
              <a:rPr lang="en-US" sz="1000" dirty="0" err="1">
                <a:latin typeface="+mj-lt"/>
              </a:rPr>
              <a:t>Getzewich</a:t>
            </a:r>
            <a:r>
              <a:rPr lang="en-US" sz="1000" dirty="0">
                <a:latin typeface="+mj-lt"/>
              </a:rPr>
              <a:t>, et al. </a:t>
            </a:r>
            <a:r>
              <a:rPr lang="en-US" sz="1000" i="1" dirty="0">
                <a:latin typeface="+mj-lt"/>
              </a:rPr>
              <a:t>Atmos. Chem. Phys</a:t>
            </a:r>
            <a:r>
              <a:rPr lang="en-US" sz="1000" dirty="0">
                <a:latin typeface="+mj-lt"/>
              </a:rPr>
              <a:t>., 13, 3345–3361, 2013.</a:t>
            </a:r>
          </a:p>
          <a:p>
            <a:r>
              <a:rPr lang="en-US" sz="1000" dirty="0" err="1">
                <a:latin typeface="+mj-lt"/>
              </a:rPr>
              <a:t>Redemann</a:t>
            </a:r>
            <a:r>
              <a:rPr lang="en-US" sz="1000" dirty="0">
                <a:latin typeface="+mj-lt"/>
              </a:rPr>
              <a:t>, J., R. Wood, P. </a:t>
            </a:r>
            <a:r>
              <a:rPr lang="en-US" sz="1000" dirty="0" err="1">
                <a:latin typeface="+mj-lt"/>
              </a:rPr>
              <a:t>Zuidema</a:t>
            </a:r>
            <a:r>
              <a:rPr lang="en-US" sz="1000" dirty="0">
                <a:latin typeface="+mj-lt"/>
              </a:rPr>
              <a:t>, et al. </a:t>
            </a:r>
            <a:r>
              <a:rPr lang="en-US" sz="1000" i="1" dirty="0">
                <a:latin typeface="+mj-lt"/>
              </a:rPr>
              <a:t>Atmos. Chem. Phys</a:t>
            </a:r>
            <a:r>
              <a:rPr lang="en-US" sz="1000" dirty="0">
                <a:latin typeface="+mj-lt"/>
              </a:rPr>
              <a:t>., 21, 1507–1563, 2021.</a:t>
            </a:r>
          </a:p>
        </p:txBody>
      </p:sp>
    </p:spTree>
    <p:extLst>
      <p:ext uri="{BB962C8B-B14F-4D97-AF65-F5344CB8AC3E}">
        <p14:creationId xmlns:p14="http://schemas.microsoft.com/office/powerpoint/2010/main" val="34644469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707DEE60-AA07-660F-7874-C871F25C6D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9528" y="6070063"/>
            <a:ext cx="1272943" cy="5554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57F249F-6CA7-B739-BECA-AA73F8A7A7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8969" y="342138"/>
            <a:ext cx="4500955" cy="6173724"/>
          </a:xfrm>
          <a:prstGeom prst="rect">
            <a:avLst/>
          </a:prstGeom>
        </p:spPr>
      </p:pic>
      <p:sp>
        <p:nvSpPr>
          <p:cNvPr id="12" name="Text Box 1">
            <a:extLst>
              <a:ext uri="{FF2B5EF4-FFF2-40B4-BE49-F238E27FC236}">
                <a16:creationId xmlns:a16="http://schemas.microsoft.com/office/drawing/2014/main" id="{A88B8125-DB81-96AE-DCCF-370771F6DC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771" y="2072759"/>
            <a:ext cx="6040395" cy="822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945" tIns="41473" rIns="82945" bIns="41473" anchor="ctr">
            <a:spAutoFit/>
          </a:bodyPr>
          <a:lstStyle/>
          <a:p>
            <a:pPr>
              <a:buClr>
                <a:srgbClr val="000000"/>
              </a:buClr>
              <a:buSzPct val="45000"/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/>
            </a:pPr>
            <a:r>
              <a:rPr lang="en-GB" sz="1600" b="1">
                <a:solidFill>
                  <a:schemeClr val="accent1">
                    <a:lumMod val="75000"/>
                  </a:schemeClr>
                </a:solidFill>
                <a:latin typeface="+mj-lt"/>
              </a:rPr>
              <a:t>In MERRA2 reanalysis with aerosol assimilation, the day minus night temperature contrasts increases systematically with the absorption aerosol optical thickness.</a:t>
            </a:r>
          </a:p>
        </p:txBody>
      </p:sp>
    </p:spTree>
    <p:extLst>
      <p:ext uri="{BB962C8B-B14F-4D97-AF65-F5344CB8AC3E}">
        <p14:creationId xmlns:p14="http://schemas.microsoft.com/office/powerpoint/2010/main" val="40111108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707DEE60-AA07-660F-7874-C871F25C6D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9528" y="6070063"/>
            <a:ext cx="1272943" cy="5554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4B5936-2F5E-074F-D384-265E3F7604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157" y="345245"/>
            <a:ext cx="4571641" cy="4882971"/>
          </a:xfrm>
          <a:prstGeom prst="rect">
            <a:avLst/>
          </a:prstGeom>
        </p:spPr>
      </p:pic>
      <p:sp>
        <p:nvSpPr>
          <p:cNvPr id="5" name="Text Box 1">
            <a:extLst>
              <a:ext uri="{FF2B5EF4-FFF2-40B4-BE49-F238E27FC236}">
                <a16:creationId xmlns:a16="http://schemas.microsoft.com/office/drawing/2014/main" id="{B5C4E696-1BDF-DFE0-FE7C-C52695CBEB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3632" y="188076"/>
            <a:ext cx="5303817" cy="1145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945" tIns="41473" rIns="82945" bIns="41473" anchor="ctr">
            <a:spAutoFit/>
          </a:bodyPr>
          <a:lstStyle/>
          <a:p>
            <a:pPr>
              <a:spcAft>
                <a:spcPts val="600"/>
              </a:spcAft>
              <a:buClr>
                <a:srgbClr val="000000"/>
              </a:buClr>
              <a:buSzPct val="45000"/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/>
            </a:pPr>
            <a:r>
              <a:rPr lang="en-GB" sz="1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Over the southeast Atlantic Ocean smoke overlays stratocumulus clouds.</a:t>
            </a:r>
          </a:p>
          <a:p>
            <a:pPr>
              <a:buClr>
                <a:srgbClr val="000000"/>
              </a:buClr>
              <a:buSzPct val="45000"/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/>
            </a:pPr>
            <a:r>
              <a:rPr lang="en-GB" sz="1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Day minus night temperature retrievals from the AIRS sounder systematically increase with aerosol optical depth from MODIS.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1BE4938-EEA3-0DE2-E795-7FF6BF45F3E9}"/>
              </a:ext>
            </a:extLst>
          </p:cNvPr>
          <p:cNvSpPr txBox="1"/>
          <p:nvPr/>
        </p:nvSpPr>
        <p:spPr>
          <a:xfrm>
            <a:off x="142467" y="6315797"/>
            <a:ext cx="4918333" cy="40011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00">
                <a:latin typeface="+mj-lt"/>
              </a:rPr>
              <a:t>Winker D. M., J. L. Tackett, B. J. </a:t>
            </a:r>
            <a:r>
              <a:rPr lang="en-US" sz="1000" err="1">
                <a:latin typeface="+mj-lt"/>
              </a:rPr>
              <a:t>Getzewich</a:t>
            </a:r>
            <a:r>
              <a:rPr lang="en-US" sz="1000">
                <a:latin typeface="+mj-lt"/>
              </a:rPr>
              <a:t>, et al. </a:t>
            </a:r>
            <a:r>
              <a:rPr lang="en-US" sz="1000" i="1">
                <a:latin typeface="+mj-lt"/>
              </a:rPr>
              <a:t>Atmos. Chem. Phys</a:t>
            </a:r>
            <a:r>
              <a:rPr lang="en-US" sz="1000">
                <a:latin typeface="+mj-lt"/>
              </a:rPr>
              <a:t>., 13, 3345–3361, 2013.</a:t>
            </a:r>
          </a:p>
          <a:p>
            <a:r>
              <a:rPr lang="en-US" sz="1000" err="1">
                <a:latin typeface="+mj-lt"/>
              </a:rPr>
              <a:t>Redemann</a:t>
            </a:r>
            <a:r>
              <a:rPr lang="en-US" sz="1000">
                <a:latin typeface="+mj-lt"/>
              </a:rPr>
              <a:t>, J., R. Wood, P. </a:t>
            </a:r>
            <a:r>
              <a:rPr lang="en-US" sz="1000" err="1">
                <a:latin typeface="+mj-lt"/>
              </a:rPr>
              <a:t>Zuidema</a:t>
            </a:r>
            <a:r>
              <a:rPr lang="en-US" sz="1000">
                <a:latin typeface="+mj-lt"/>
              </a:rPr>
              <a:t>, et al. </a:t>
            </a:r>
            <a:r>
              <a:rPr lang="en-US" sz="1000" i="1">
                <a:latin typeface="+mj-lt"/>
              </a:rPr>
              <a:t>Atmos. Chem. Phys</a:t>
            </a:r>
            <a:r>
              <a:rPr lang="en-US" sz="1000">
                <a:latin typeface="+mj-lt"/>
              </a:rPr>
              <a:t>., 21, 1507–1563, 2021.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0E8CE2A-4691-331E-28B7-F40CC8D864D4}"/>
              </a:ext>
            </a:extLst>
          </p:cNvPr>
          <p:cNvGrpSpPr/>
          <p:nvPr/>
        </p:nvGrpSpPr>
        <p:grpSpPr>
          <a:xfrm>
            <a:off x="6235546" y="1391424"/>
            <a:ext cx="5956454" cy="5392597"/>
            <a:chOff x="6235546" y="1391424"/>
            <a:chExt cx="5956454" cy="539259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ABFA849-85CC-9D6E-1381-CD1543464E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27800" y="2348248"/>
              <a:ext cx="5664200" cy="4051300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</p:pic>
        <p:sp>
          <p:nvSpPr>
            <p:cNvPr id="7" name="Text Box 1">
              <a:extLst>
                <a:ext uri="{FF2B5EF4-FFF2-40B4-BE49-F238E27FC236}">
                  <a16:creationId xmlns:a16="http://schemas.microsoft.com/office/drawing/2014/main" id="{E1A7F2AC-A3A9-E460-4C0F-93B5EA15F8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35546" y="1391424"/>
              <a:ext cx="5596569" cy="8224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82945" tIns="41473" rIns="82945" bIns="41473" anchor="ctr">
              <a:spAutoFit/>
            </a:bodyPr>
            <a:lstStyle/>
            <a:p>
              <a:pPr algn="r">
                <a:buClr>
                  <a:srgbClr val="000000"/>
                </a:buClr>
                <a:buSzPct val="45000"/>
                <a:tabLst>
                  <a:tab pos="0" algn="l"/>
                  <a:tab pos="414338" algn="l"/>
                  <a:tab pos="828675" algn="l"/>
                  <a:tab pos="1243013" algn="l"/>
                  <a:tab pos="1657350" algn="l"/>
                  <a:tab pos="2073275" algn="l"/>
                  <a:tab pos="2487613" algn="l"/>
                  <a:tab pos="2901950" algn="l"/>
                  <a:tab pos="3316288" algn="l"/>
                  <a:tab pos="3732213" algn="l"/>
                  <a:tab pos="4146550" algn="l"/>
                  <a:tab pos="4560888" algn="l"/>
                  <a:tab pos="4975225" algn="l"/>
                  <a:tab pos="5391150" algn="l"/>
                  <a:tab pos="5805488" algn="l"/>
                  <a:tab pos="6219825" algn="l"/>
                  <a:tab pos="6634163" algn="l"/>
                  <a:tab pos="7050088" algn="l"/>
                  <a:tab pos="7464425" algn="l"/>
                  <a:tab pos="7878763" algn="l"/>
                  <a:tab pos="8293100" algn="l"/>
                </a:tabLst>
                <a:defRPr/>
              </a:pPr>
              <a:r>
                <a:rPr lang="en-GB" sz="1600" b="1">
                  <a:solidFill>
                    <a:schemeClr val="accent1">
                      <a:lumMod val="75000"/>
                    </a:schemeClr>
                  </a:solidFill>
                  <a:latin typeface="+mj-lt"/>
                </a:rPr>
                <a:t>Day minus night clouds also depend systematically on AOD with greater coverage and lower cloud tops </a:t>
              </a:r>
              <a:r>
                <a:rPr lang="en-GB" sz="1600" b="1" err="1">
                  <a:solidFill>
                    <a:schemeClr val="accent1">
                      <a:lumMod val="75000"/>
                    </a:schemeClr>
                  </a:solidFill>
                  <a:latin typeface="+mj-lt"/>
                </a:rPr>
                <a:t>favored</a:t>
              </a:r>
              <a:r>
                <a:rPr lang="en-GB" sz="1600" b="1">
                  <a:solidFill>
                    <a:schemeClr val="accent1">
                      <a:lumMod val="75000"/>
                    </a:schemeClr>
                  </a:solidFill>
                  <a:latin typeface="+mj-lt"/>
                </a:rPr>
                <a:t> more during day relative to night during high AOD conditions.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2534926-5A60-CE1B-6561-4EF18427380A}"/>
                </a:ext>
              </a:extLst>
            </p:cNvPr>
            <p:cNvSpPr txBox="1"/>
            <p:nvPr/>
          </p:nvSpPr>
          <p:spPr>
            <a:xfrm>
              <a:off x="7090683" y="6383911"/>
              <a:ext cx="505619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000" dirty="0">
                  <a:latin typeface="+mj-lt"/>
                </a:rPr>
                <a:t>As in: Johnson, B.T., K.P. Shine, and P.M. Forster, </a:t>
              </a:r>
              <a:r>
                <a:rPr lang="en-US" sz="1000" i="1" dirty="0">
                  <a:latin typeface="+mj-lt"/>
                </a:rPr>
                <a:t>Q. J. R. </a:t>
              </a:r>
              <a:r>
                <a:rPr lang="en-US" sz="1000" i="1" dirty="0" err="1">
                  <a:latin typeface="+mj-lt"/>
                </a:rPr>
                <a:t>Meteorol</a:t>
              </a:r>
              <a:r>
                <a:rPr lang="en-US" sz="1000" i="1" dirty="0">
                  <a:latin typeface="+mj-lt"/>
                </a:rPr>
                <a:t>. Soc</a:t>
              </a:r>
              <a:r>
                <a:rPr lang="en-US" sz="1000" dirty="0">
                  <a:latin typeface="+mj-lt"/>
                </a:rPr>
                <a:t>., 130, 1407-1422, 2004.</a:t>
              </a:r>
            </a:p>
            <a:p>
              <a:pPr algn="r"/>
              <a:r>
                <a:rPr lang="en-US" sz="1000" dirty="0">
                  <a:latin typeface="+mj-lt"/>
                </a:rPr>
                <a:t>Wilcox E.M., </a:t>
              </a:r>
              <a:r>
                <a:rPr lang="en-US" sz="1000" i="1" dirty="0">
                  <a:latin typeface="+mj-lt"/>
                </a:rPr>
                <a:t>Atmos. Chem. Phys., </a:t>
              </a:r>
              <a:r>
                <a:rPr lang="en-US" sz="1000" dirty="0">
                  <a:latin typeface="+mj-lt"/>
                </a:rPr>
                <a:t>10, 11769–11777, 2010.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14028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707DEE60-AA07-660F-7874-C871F25C6D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9528" y="6070063"/>
            <a:ext cx="1272943" cy="555403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A48A156F-1DE0-2873-33EF-6C0D05F85E50}"/>
              </a:ext>
            </a:extLst>
          </p:cNvPr>
          <p:cNvGrpSpPr/>
          <p:nvPr/>
        </p:nvGrpSpPr>
        <p:grpSpPr>
          <a:xfrm>
            <a:off x="204280" y="2050607"/>
            <a:ext cx="3075814" cy="2756785"/>
            <a:chOff x="534676" y="2686967"/>
            <a:chExt cx="3075814" cy="275678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B5CE7FB-4585-EEC6-9FD5-43F276EB46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8568"/>
            <a:stretch/>
          </p:blipFill>
          <p:spPr>
            <a:xfrm>
              <a:off x="534676" y="2943944"/>
              <a:ext cx="3075814" cy="249980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5A73A54-54F5-3FD3-48FD-8F1FDB445BD0}"/>
                </a:ext>
              </a:extLst>
            </p:cNvPr>
            <p:cNvSpPr txBox="1"/>
            <p:nvPr/>
          </p:nvSpPr>
          <p:spPr>
            <a:xfrm>
              <a:off x="1055898" y="2686967"/>
              <a:ext cx="23602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BC aerosol emissions (annual)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0546A60-A0C5-67FB-BA3E-909289750642}"/>
              </a:ext>
            </a:extLst>
          </p:cNvPr>
          <p:cNvGrpSpPr/>
          <p:nvPr/>
        </p:nvGrpSpPr>
        <p:grpSpPr>
          <a:xfrm>
            <a:off x="2735073" y="3719541"/>
            <a:ext cx="2724455" cy="2710601"/>
            <a:chOff x="3783185" y="2686967"/>
            <a:chExt cx="2724455" cy="2710601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32CA386-A30D-949F-054B-C72D652102C5}"/>
                </a:ext>
              </a:extLst>
            </p:cNvPr>
            <p:cNvGrpSpPr/>
            <p:nvPr/>
          </p:nvGrpSpPr>
          <p:grpSpPr>
            <a:xfrm>
              <a:off x="3783185" y="2867715"/>
              <a:ext cx="2724455" cy="2529853"/>
              <a:chOff x="2533874" y="1136821"/>
              <a:chExt cx="3206459" cy="2762192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5120DA5C-6479-092A-259B-D34D55937BD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43500" r="13863" b="50395"/>
              <a:stretch/>
            </p:blipFill>
            <p:spPr>
              <a:xfrm>
                <a:off x="2533874" y="1136821"/>
                <a:ext cx="2774501" cy="2682084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313AB503-CC81-8F0F-FB13-CF451695458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85846"/>
              <a:stretch/>
            </p:blipFill>
            <p:spPr>
              <a:xfrm>
                <a:off x="5277982" y="1169627"/>
                <a:ext cx="462351" cy="2729386"/>
              </a:xfrm>
              <a:prstGeom prst="rect">
                <a:avLst/>
              </a:prstGeom>
            </p:spPr>
          </p:pic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5CA324D-A669-6B81-4DDE-23A92DEBEB52}"/>
                </a:ext>
              </a:extLst>
            </p:cNvPr>
            <p:cNvSpPr txBox="1"/>
            <p:nvPr/>
          </p:nvSpPr>
          <p:spPr>
            <a:xfrm>
              <a:off x="4084739" y="2686967"/>
              <a:ext cx="17524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CO emissions (spring)</a:t>
              </a:r>
            </a:p>
          </p:txBody>
        </p:sp>
      </p:grpSp>
      <p:sp>
        <p:nvSpPr>
          <p:cNvPr id="16" name="Text Box 1">
            <a:extLst>
              <a:ext uri="{FF2B5EF4-FFF2-40B4-BE49-F238E27FC236}">
                <a16:creationId xmlns:a16="http://schemas.microsoft.com/office/drawing/2014/main" id="{E472A74C-E9E3-F33D-28CE-86382F8EA8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856" y="201506"/>
            <a:ext cx="8862349" cy="1268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945" tIns="41473" rIns="82945" bIns="41473" anchor="ctr">
            <a:spAutoFit/>
          </a:bodyPr>
          <a:lstStyle/>
          <a:p>
            <a:pPr>
              <a:spcAft>
                <a:spcPts val="600"/>
              </a:spcAft>
              <a:buClr>
                <a:srgbClr val="000000"/>
              </a:buClr>
              <a:buSzPct val="45000"/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/>
            </a:pPr>
            <a:r>
              <a:rPr lang="en-GB" sz="2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Exploring </a:t>
            </a:r>
            <a:r>
              <a:rPr lang="en-GB" sz="24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spatio</a:t>
            </a:r>
            <a:r>
              <a:rPr lang="en-GB" sz="2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-temporal variability of light-absorbing aerosols and lower-tropospheric air temperature</a:t>
            </a:r>
          </a:p>
          <a:p>
            <a:pPr>
              <a:spcAft>
                <a:spcPts val="600"/>
              </a:spcAft>
              <a:buClr>
                <a:srgbClr val="000000"/>
              </a:buClr>
              <a:buSzPct val="45000"/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/>
            </a:pPr>
            <a:r>
              <a:rPr lang="en-GB" sz="2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via Principal component analysis - </a:t>
            </a:r>
            <a:r>
              <a:rPr lang="en-GB" sz="24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Lakhima</a:t>
            </a:r>
            <a:r>
              <a:rPr lang="en-GB" sz="2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GB" sz="24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Chutia</a:t>
            </a:r>
            <a:r>
              <a:rPr lang="en-GB" sz="2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(U. Iowa)</a:t>
            </a:r>
          </a:p>
        </p:txBody>
      </p:sp>
      <p:sp>
        <p:nvSpPr>
          <p:cNvPr id="22" name="Text Box 1">
            <a:extLst>
              <a:ext uri="{FF2B5EF4-FFF2-40B4-BE49-F238E27FC236}">
                <a16:creationId xmlns:a16="http://schemas.microsoft.com/office/drawing/2014/main" id="{5CB4E867-C185-6BB1-EC35-C9000DF53C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3114" y="4054836"/>
            <a:ext cx="3454057" cy="2545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945" tIns="41473" rIns="82945" bIns="41473" anchor="ctr">
            <a:spAutoFit/>
          </a:bodyPr>
          <a:lstStyle/>
          <a:p>
            <a:pPr>
              <a:buClr>
                <a:srgbClr val="000000"/>
              </a:buClr>
              <a:buSzPct val="45000"/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/>
            </a:pPr>
            <a:r>
              <a:rPr lang="en-GB" sz="1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MODIS-Aqua aerosol optical thickness, 2003-2022 de-seasonalized.</a:t>
            </a:r>
          </a:p>
          <a:p>
            <a:pPr>
              <a:buClr>
                <a:srgbClr val="000000"/>
              </a:buClr>
              <a:buSzPct val="45000"/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/>
            </a:pPr>
            <a:endParaRPr lang="en-GB" sz="16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>
              <a:buClr>
                <a:srgbClr val="000000"/>
              </a:buClr>
              <a:buSzPct val="45000"/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/>
            </a:pPr>
            <a:r>
              <a:rPr lang="en-GB" sz="1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Spatial patterns of modes 1-3 of the principal components.</a:t>
            </a:r>
          </a:p>
          <a:p>
            <a:pPr marL="285750" indent="-285750">
              <a:buClr>
                <a:srgbClr val="000000"/>
              </a:buClr>
              <a:buSzPct val="75000"/>
              <a:buFont typeface="Wingdings" pitchFamily="2" charset="2"/>
              <a:buChar char="§"/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/>
            </a:pPr>
            <a:r>
              <a:rPr lang="en-GB" sz="1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Modes 1 and 3 appear to coincide with anthropogenic emissions.</a:t>
            </a:r>
          </a:p>
          <a:p>
            <a:pPr marL="285750" indent="-285750">
              <a:buClr>
                <a:srgbClr val="000000"/>
              </a:buClr>
              <a:buSzPct val="75000"/>
              <a:buFont typeface="Wingdings" pitchFamily="2" charset="2"/>
              <a:buChar char="§"/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/>
            </a:pPr>
            <a:r>
              <a:rPr lang="en-GB" sz="1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Mode 2 appears to coincide with seasonal dust transport from Middle East.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3E08F62-D6E4-512A-CEDB-D0198202E38E}"/>
              </a:ext>
            </a:extLst>
          </p:cNvPr>
          <p:cNvGrpSpPr/>
          <p:nvPr/>
        </p:nvGrpSpPr>
        <p:grpSpPr>
          <a:xfrm>
            <a:off x="5737175" y="1765438"/>
            <a:ext cx="2822931" cy="2180345"/>
            <a:chOff x="5737175" y="1765438"/>
            <a:chExt cx="2822931" cy="2180345"/>
          </a:xfrm>
        </p:grpSpPr>
        <p:pic>
          <p:nvPicPr>
            <p:cNvPr id="17" name="Picture 16" descr="Chart&#10;&#10;Description automatically generated with low confidence">
              <a:extLst>
                <a:ext uri="{FF2B5EF4-FFF2-40B4-BE49-F238E27FC236}">
                  <a16:creationId xmlns:a16="http://schemas.microsoft.com/office/drawing/2014/main" id="{BA1379C4-43AC-752C-2C85-29DF468B0B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631" t="8820" r="12336" b="6700"/>
            <a:stretch/>
          </p:blipFill>
          <p:spPr>
            <a:xfrm>
              <a:off x="5737175" y="1765438"/>
              <a:ext cx="2822931" cy="2180345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971E503-3952-FF93-181A-F6D4402C0F26}"/>
                </a:ext>
              </a:extLst>
            </p:cNvPr>
            <p:cNvSpPr txBox="1"/>
            <p:nvPr/>
          </p:nvSpPr>
          <p:spPr>
            <a:xfrm>
              <a:off x="6472500" y="1781147"/>
              <a:ext cx="128112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Mode 1, 12.8%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D30FEEF-4C56-7450-E60C-FFD479AE185E}"/>
              </a:ext>
            </a:extLst>
          </p:cNvPr>
          <p:cNvGrpSpPr/>
          <p:nvPr/>
        </p:nvGrpSpPr>
        <p:grpSpPr>
          <a:xfrm>
            <a:off x="8404411" y="1697431"/>
            <a:ext cx="2822932" cy="2180345"/>
            <a:chOff x="8404411" y="1697431"/>
            <a:chExt cx="2822932" cy="2180345"/>
          </a:xfrm>
        </p:grpSpPr>
        <p:pic>
          <p:nvPicPr>
            <p:cNvPr id="18" name="Picture 17" descr="Chart&#10;&#10;Description automatically generated">
              <a:extLst>
                <a:ext uri="{FF2B5EF4-FFF2-40B4-BE49-F238E27FC236}">
                  <a16:creationId xmlns:a16="http://schemas.microsoft.com/office/drawing/2014/main" id="{074676F7-5BFB-135D-B120-807EFDDEC6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587" t="7220" r="12379" b="8300"/>
            <a:stretch/>
          </p:blipFill>
          <p:spPr>
            <a:xfrm>
              <a:off x="8404411" y="1697431"/>
              <a:ext cx="2822932" cy="218034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4B8E3EF-F654-F41A-9B6A-204B67BCCF19}"/>
                </a:ext>
              </a:extLst>
            </p:cNvPr>
            <p:cNvSpPr txBox="1"/>
            <p:nvPr/>
          </p:nvSpPr>
          <p:spPr>
            <a:xfrm>
              <a:off x="9182599" y="1771826"/>
              <a:ext cx="1281121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Mode 2, 11.2%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F99E52D-D501-D810-B860-6C45F8CB46CA}"/>
              </a:ext>
            </a:extLst>
          </p:cNvPr>
          <p:cNvGrpSpPr/>
          <p:nvPr/>
        </p:nvGrpSpPr>
        <p:grpSpPr>
          <a:xfrm>
            <a:off x="5737175" y="3925114"/>
            <a:ext cx="2875939" cy="2089395"/>
            <a:chOff x="5737175" y="3925114"/>
            <a:chExt cx="2875939" cy="2089395"/>
          </a:xfrm>
        </p:grpSpPr>
        <p:pic>
          <p:nvPicPr>
            <p:cNvPr id="19" name="Picture 18" descr="Chart, surface chart&#10;&#10;Description automatically generated">
              <a:extLst>
                <a:ext uri="{FF2B5EF4-FFF2-40B4-BE49-F238E27FC236}">
                  <a16:creationId xmlns:a16="http://schemas.microsoft.com/office/drawing/2014/main" id="{D990ACE3-3620-79B8-150A-5C65CCE130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alphaModFix/>
            </a:blip>
            <a:srcRect l="6109" t="9344" r="10318" b="9702"/>
            <a:stretch/>
          </p:blipFill>
          <p:spPr>
            <a:xfrm>
              <a:off x="5737175" y="3925114"/>
              <a:ext cx="2875939" cy="2089395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448110B-79BE-53A4-455A-B671DBFD5CC8}"/>
                </a:ext>
              </a:extLst>
            </p:cNvPr>
            <p:cNvSpPr txBox="1"/>
            <p:nvPr/>
          </p:nvSpPr>
          <p:spPr>
            <a:xfrm>
              <a:off x="6416987" y="3929523"/>
              <a:ext cx="1189749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Mode 3, 8.2%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87755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707DEE60-AA07-660F-7874-C871F25C6D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9528" y="6070063"/>
            <a:ext cx="1272943" cy="555403"/>
          </a:xfrm>
          <a:prstGeom prst="rect">
            <a:avLst/>
          </a:prstGeom>
        </p:spPr>
      </p:pic>
      <p:sp>
        <p:nvSpPr>
          <p:cNvPr id="16" name="Text Box 1">
            <a:extLst>
              <a:ext uri="{FF2B5EF4-FFF2-40B4-BE49-F238E27FC236}">
                <a16:creationId xmlns:a16="http://schemas.microsoft.com/office/drawing/2014/main" id="{E472A74C-E9E3-F33D-28CE-86382F8EA8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856" y="196036"/>
            <a:ext cx="8862349" cy="822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945" tIns="41473" rIns="82945" bIns="41473" anchor="ctr">
            <a:spAutoFit/>
          </a:bodyPr>
          <a:lstStyle/>
          <a:p>
            <a:pPr>
              <a:spcAft>
                <a:spcPts val="600"/>
              </a:spcAft>
              <a:buClr>
                <a:srgbClr val="000000"/>
              </a:buClr>
              <a:buSzPct val="45000"/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/>
            </a:pPr>
            <a:r>
              <a:rPr lang="en-GB" sz="2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Exploring </a:t>
            </a:r>
            <a:r>
              <a:rPr lang="en-GB" sz="24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spatio</a:t>
            </a:r>
            <a:r>
              <a:rPr lang="en-GB" sz="2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-temporal variability of light-absorbing aerosols and lower-tropospheric air temperature</a:t>
            </a:r>
          </a:p>
        </p:txBody>
      </p:sp>
      <p:sp>
        <p:nvSpPr>
          <p:cNvPr id="22" name="Text Box 1">
            <a:extLst>
              <a:ext uri="{FF2B5EF4-FFF2-40B4-BE49-F238E27FC236}">
                <a16:creationId xmlns:a16="http://schemas.microsoft.com/office/drawing/2014/main" id="{5CB4E867-C185-6BB1-EC35-C9000DF53C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3114" y="4054836"/>
            <a:ext cx="3454057" cy="2545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945" tIns="41473" rIns="82945" bIns="41473" anchor="ctr">
            <a:spAutoFit/>
          </a:bodyPr>
          <a:lstStyle/>
          <a:p>
            <a:pPr>
              <a:buClr>
                <a:srgbClr val="000000"/>
              </a:buClr>
              <a:buSzPct val="45000"/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/>
            </a:pPr>
            <a:r>
              <a:rPr lang="en-GB" sz="1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MODIS-Aqua aerosol optical thickness, 2003-2022 de-seasonalized.</a:t>
            </a:r>
          </a:p>
          <a:p>
            <a:pPr>
              <a:buClr>
                <a:srgbClr val="000000"/>
              </a:buClr>
              <a:buSzPct val="45000"/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/>
            </a:pPr>
            <a:endParaRPr lang="en-GB" sz="16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>
              <a:buClr>
                <a:srgbClr val="000000"/>
              </a:buClr>
              <a:buSzPct val="45000"/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/>
            </a:pPr>
            <a:r>
              <a:rPr lang="en-GB" sz="1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Spatial patterns of modes 1-3 of the principal components.</a:t>
            </a:r>
          </a:p>
          <a:p>
            <a:pPr marL="285750" indent="-285750">
              <a:buClr>
                <a:srgbClr val="000000"/>
              </a:buClr>
              <a:buSzPct val="75000"/>
              <a:buFont typeface="Wingdings" pitchFamily="2" charset="2"/>
              <a:buChar char="§"/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/>
            </a:pPr>
            <a:r>
              <a:rPr lang="en-GB" sz="1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Modes 1 and 3 appear to coincide with anthropogenic emissions.</a:t>
            </a:r>
          </a:p>
          <a:p>
            <a:pPr marL="285750" indent="-285750">
              <a:buClr>
                <a:srgbClr val="000000"/>
              </a:buClr>
              <a:buSzPct val="75000"/>
              <a:buFont typeface="Wingdings" pitchFamily="2" charset="2"/>
              <a:buChar char="§"/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/>
            </a:pPr>
            <a:r>
              <a:rPr lang="en-GB" sz="1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Mode 2 appears to coincide with seasonal dust transport from Middle East.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E45A200-3CDB-3C4E-1DDD-0463902E1D2B}"/>
              </a:ext>
            </a:extLst>
          </p:cNvPr>
          <p:cNvGrpSpPr/>
          <p:nvPr/>
        </p:nvGrpSpPr>
        <p:grpSpPr>
          <a:xfrm>
            <a:off x="5737175" y="1765438"/>
            <a:ext cx="2822931" cy="2180345"/>
            <a:chOff x="5737175" y="1765438"/>
            <a:chExt cx="2822931" cy="2180345"/>
          </a:xfrm>
        </p:grpSpPr>
        <p:pic>
          <p:nvPicPr>
            <p:cNvPr id="17" name="Picture 16" descr="Chart&#10;&#10;Description automatically generated with low confidence">
              <a:extLst>
                <a:ext uri="{FF2B5EF4-FFF2-40B4-BE49-F238E27FC236}">
                  <a16:creationId xmlns:a16="http://schemas.microsoft.com/office/drawing/2014/main" id="{BA1379C4-43AC-752C-2C85-29DF468B0B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631" t="8820" r="12336" b="6700"/>
            <a:stretch/>
          </p:blipFill>
          <p:spPr>
            <a:xfrm>
              <a:off x="5737175" y="1765438"/>
              <a:ext cx="2822931" cy="2180345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971E503-3952-FF93-181A-F6D4402C0F26}"/>
                </a:ext>
              </a:extLst>
            </p:cNvPr>
            <p:cNvSpPr txBox="1"/>
            <p:nvPr/>
          </p:nvSpPr>
          <p:spPr>
            <a:xfrm>
              <a:off x="6472500" y="1781147"/>
              <a:ext cx="128112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Mode 1, 12.8%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D30FEEF-4C56-7450-E60C-FFD479AE185E}"/>
              </a:ext>
            </a:extLst>
          </p:cNvPr>
          <p:cNvGrpSpPr/>
          <p:nvPr/>
        </p:nvGrpSpPr>
        <p:grpSpPr>
          <a:xfrm>
            <a:off x="8404411" y="1697431"/>
            <a:ext cx="2822932" cy="2180345"/>
            <a:chOff x="8404411" y="1697431"/>
            <a:chExt cx="2822932" cy="2180345"/>
          </a:xfrm>
        </p:grpSpPr>
        <p:pic>
          <p:nvPicPr>
            <p:cNvPr id="18" name="Picture 17" descr="Chart&#10;&#10;Description automatically generated">
              <a:extLst>
                <a:ext uri="{FF2B5EF4-FFF2-40B4-BE49-F238E27FC236}">
                  <a16:creationId xmlns:a16="http://schemas.microsoft.com/office/drawing/2014/main" id="{074676F7-5BFB-135D-B120-807EFDDEC6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587" t="7220" r="12379" b="8300"/>
            <a:stretch/>
          </p:blipFill>
          <p:spPr>
            <a:xfrm>
              <a:off x="8404411" y="1697431"/>
              <a:ext cx="2822932" cy="218034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4B8E3EF-F654-F41A-9B6A-204B67BCCF19}"/>
                </a:ext>
              </a:extLst>
            </p:cNvPr>
            <p:cNvSpPr txBox="1"/>
            <p:nvPr/>
          </p:nvSpPr>
          <p:spPr>
            <a:xfrm>
              <a:off x="9182599" y="1771826"/>
              <a:ext cx="1281121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Mode 2, 11.2%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F99E52D-D501-D810-B860-6C45F8CB46CA}"/>
              </a:ext>
            </a:extLst>
          </p:cNvPr>
          <p:cNvGrpSpPr/>
          <p:nvPr/>
        </p:nvGrpSpPr>
        <p:grpSpPr>
          <a:xfrm>
            <a:off x="5737175" y="3925114"/>
            <a:ext cx="2875939" cy="2089395"/>
            <a:chOff x="5737175" y="3925114"/>
            <a:chExt cx="2875939" cy="2089395"/>
          </a:xfrm>
        </p:grpSpPr>
        <p:pic>
          <p:nvPicPr>
            <p:cNvPr id="19" name="Picture 18" descr="Chart, surface chart&#10;&#10;Description automatically generated">
              <a:extLst>
                <a:ext uri="{FF2B5EF4-FFF2-40B4-BE49-F238E27FC236}">
                  <a16:creationId xmlns:a16="http://schemas.microsoft.com/office/drawing/2014/main" id="{D990ACE3-3620-79B8-150A-5C65CCE130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alphaModFix/>
            </a:blip>
            <a:srcRect l="6109" t="9344" r="10318" b="9702"/>
            <a:stretch/>
          </p:blipFill>
          <p:spPr>
            <a:xfrm>
              <a:off x="5737175" y="3925114"/>
              <a:ext cx="2875939" cy="2089395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448110B-79BE-53A4-455A-B671DBFD5CC8}"/>
                </a:ext>
              </a:extLst>
            </p:cNvPr>
            <p:cNvSpPr txBox="1"/>
            <p:nvPr/>
          </p:nvSpPr>
          <p:spPr>
            <a:xfrm>
              <a:off x="6416987" y="3929523"/>
              <a:ext cx="1189749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Mode 3, 8.2%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ED35BC9-7A41-1B69-71E6-2207001DC238}"/>
              </a:ext>
            </a:extLst>
          </p:cNvPr>
          <p:cNvGrpSpPr/>
          <p:nvPr/>
        </p:nvGrpSpPr>
        <p:grpSpPr>
          <a:xfrm>
            <a:off x="2613823" y="1746766"/>
            <a:ext cx="2755689" cy="2081674"/>
            <a:chOff x="620202" y="1560023"/>
            <a:chExt cx="2755689" cy="2081674"/>
          </a:xfrm>
        </p:grpSpPr>
        <p:pic>
          <p:nvPicPr>
            <p:cNvPr id="2" name="Picture 1" descr="Chart&#10;&#10;Description automatically generated">
              <a:extLst>
                <a:ext uri="{FF2B5EF4-FFF2-40B4-BE49-F238E27FC236}">
                  <a16:creationId xmlns:a16="http://schemas.microsoft.com/office/drawing/2014/main" id="{12BC35B8-40B5-EAD1-C524-70AA2CCFB1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6227" t="9723" r="11606" b="8405"/>
            <a:stretch/>
          </p:blipFill>
          <p:spPr>
            <a:xfrm>
              <a:off x="620202" y="1582310"/>
              <a:ext cx="2755689" cy="205938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ABBBE54-ABEE-DD70-4439-A13ADF150844}"/>
                </a:ext>
              </a:extLst>
            </p:cNvPr>
            <p:cNvSpPr txBox="1"/>
            <p:nvPr/>
          </p:nvSpPr>
          <p:spPr>
            <a:xfrm>
              <a:off x="1251301" y="1560023"/>
              <a:ext cx="1189749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Mode 2, 5.9%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3BC83D7-1051-2012-8479-4311C95E1071}"/>
              </a:ext>
            </a:extLst>
          </p:cNvPr>
          <p:cNvGrpSpPr/>
          <p:nvPr/>
        </p:nvGrpSpPr>
        <p:grpSpPr>
          <a:xfrm>
            <a:off x="2634606" y="3888631"/>
            <a:ext cx="2685108" cy="2089396"/>
            <a:chOff x="2608028" y="3925114"/>
            <a:chExt cx="2685108" cy="2089396"/>
          </a:xfrm>
        </p:grpSpPr>
        <p:pic>
          <p:nvPicPr>
            <p:cNvPr id="3" name="Picture 2" descr="Chart&#10;&#10;Description automatically generated">
              <a:extLst>
                <a:ext uri="{FF2B5EF4-FFF2-40B4-BE49-F238E27FC236}">
                  <a16:creationId xmlns:a16="http://schemas.microsoft.com/office/drawing/2014/main" id="{54B05523-638B-477A-1A51-C637DEBE22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5748" t="7613" r="13375" b="8475"/>
            <a:stretch/>
          </p:blipFill>
          <p:spPr>
            <a:xfrm>
              <a:off x="2608028" y="3925114"/>
              <a:ext cx="2685108" cy="208939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1EF0EE3-9A5D-CB6E-1801-6AFFCA0EF90E}"/>
                </a:ext>
              </a:extLst>
            </p:cNvPr>
            <p:cNvSpPr txBox="1"/>
            <p:nvPr/>
          </p:nvSpPr>
          <p:spPr>
            <a:xfrm>
              <a:off x="3276427" y="3966824"/>
              <a:ext cx="1189749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Mode 3, 4.5%</a:t>
              </a:r>
            </a:p>
          </p:txBody>
        </p:sp>
      </p:grpSp>
      <p:sp>
        <p:nvSpPr>
          <p:cNvPr id="26" name="Text Box 1">
            <a:extLst>
              <a:ext uri="{FF2B5EF4-FFF2-40B4-BE49-F238E27FC236}">
                <a16:creationId xmlns:a16="http://schemas.microsoft.com/office/drawing/2014/main" id="{71EB56B8-AC7A-C4B4-39DA-DF1A2AC865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121" y="2243420"/>
            <a:ext cx="2446558" cy="2792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945" tIns="41473" rIns="82945" bIns="41473" anchor="ctr">
            <a:spAutoFit/>
          </a:bodyPr>
          <a:lstStyle/>
          <a:p>
            <a:pPr>
              <a:buClr>
                <a:srgbClr val="000000"/>
              </a:buClr>
              <a:buSzPct val="45000"/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/>
            </a:pPr>
            <a:r>
              <a:rPr lang="en-GB" sz="1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AIRS 925 </a:t>
            </a:r>
            <a:r>
              <a:rPr lang="en-GB" sz="16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hPa</a:t>
            </a:r>
            <a:r>
              <a:rPr lang="en-GB" sz="1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day minus night air temperature, 2003-2022 de-seasonalized.</a:t>
            </a:r>
          </a:p>
          <a:p>
            <a:pPr>
              <a:buClr>
                <a:srgbClr val="000000"/>
              </a:buClr>
              <a:buSzPct val="45000"/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/>
            </a:pPr>
            <a:endParaRPr lang="en-GB" sz="16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>
              <a:buClr>
                <a:srgbClr val="000000"/>
              </a:buClr>
              <a:buSzPct val="45000"/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/>
            </a:pPr>
            <a:r>
              <a:rPr lang="en-GB" sz="1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Spatial patterns of modes 2 and 3 of the principal components appear to potentially coincide with the dust and anthropogenic aerosol signatures.</a:t>
            </a:r>
          </a:p>
        </p:txBody>
      </p:sp>
    </p:spTree>
    <p:extLst>
      <p:ext uri="{BB962C8B-B14F-4D97-AF65-F5344CB8AC3E}">
        <p14:creationId xmlns:p14="http://schemas.microsoft.com/office/powerpoint/2010/main" val="36967961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707DEE60-AA07-660F-7874-C871F25C6D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9528" y="6070063"/>
            <a:ext cx="1272943" cy="555403"/>
          </a:xfrm>
          <a:prstGeom prst="rect">
            <a:avLst/>
          </a:prstGeom>
        </p:spPr>
      </p:pic>
      <p:pic>
        <p:nvPicPr>
          <p:cNvPr id="5" name="Picture 4" descr="A picture containing text, diagram, screenshot, line&#10;&#10;Description automatically generated">
            <a:extLst>
              <a:ext uri="{FF2B5EF4-FFF2-40B4-BE49-F238E27FC236}">
                <a16:creationId xmlns:a16="http://schemas.microsoft.com/office/drawing/2014/main" id="{67234A40-2947-A074-8DF8-58660CC38B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53" t="4635" b="4762"/>
          <a:stretch/>
        </p:blipFill>
        <p:spPr>
          <a:xfrm>
            <a:off x="228600" y="1836901"/>
            <a:ext cx="3512293" cy="3434746"/>
          </a:xfrm>
          <a:prstGeom prst="rect">
            <a:avLst/>
          </a:prstGeom>
        </p:spPr>
      </p:pic>
      <p:pic>
        <p:nvPicPr>
          <p:cNvPr id="6" name="Picture 5" descr="A picture containing text, diagram, screenshot, plot&#10;&#10;Description automatically generated">
            <a:extLst>
              <a:ext uri="{FF2B5EF4-FFF2-40B4-BE49-F238E27FC236}">
                <a16:creationId xmlns:a16="http://schemas.microsoft.com/office/drawing/2014/main" id="{A3F6388F-A6E8-3D4D-B7CF-A1C80F2156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25" t="5046" r="5028" b="6439"/>
          <a:stretch/>
        </p:blipFill>
        <p:spPr>
          <a:xfrm>
            <a:off x="3702899" y="1874586"/>
            <a:ext cx="3512293" cy="3355621"/>
          </a:xfrm>
          <a:prstGeom prst="rect">
            <a:avLst/>
          </a:prstGeom>
        </p:spPr>
      </p:pic>
      <p:sp>
        <p:nvSpPr>
          <p:cNvPr id="10" name="Text Box 1">
            <a:extLst>
              <a:ext uri="{FF2B5EF4-FFF2-40B4-BE49-F238E27FC236}">
                <a16:creationId xmlns:a16="http://schemas.microsoft.com/office/drawing/2014/main" id="{DF8C0AFD-BD11-7310-34D3-85D3CD80C0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856" y="196036"/>
            <a:ext cx="8862349" cy="822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945" tIns="41473" rIns="82945" bIns="41473" anchor="ctr">
            <a:spAutoFit/>
          </a:bodyPr>
          <a:lstStyle/>
          <a:p>
            <a:pPr>
              <a:spcAft>
                <a:spcPts val="600"/>
              </a:spcAft>
              <a:buClr>
                <a:srgbClr val="000000"/>
              </a:buClr>
              <a:buSzPct val="45000"/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/>
            </a:pPr>
            <a:r>
              <a:rPr lang="en-GB" sz="2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Exploring </a:t>
            </a:r>
            <a:r>
              <a:rPr lang="en-GB" sz="24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spatio</a:t>
            </a:r>
            <a:r>
              <a:rPr lang="en-GB" sz="2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-temporal variability of light-absorbing aerosols and lower-tropospheric air temperature</a:t>
            </a:r>
          </a:p>
        </p:txBody>
      </p:sp>
      <p:sp>
        <p:nvSpPr>
          <p:cNvPr id="12" name="Text Box 1">
            <a:extLst>
              <a:ext uri="{FF2B5EF4-FFF2-40B4-BE49-F238E27FC236}">
                <a16:creationId xmlns:a16="http://schemas.microsoft.com/office/drawing/2014/main" id="{4CADE938-2B06-26D7-C687-64A3C128DD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5180" y="5403475"/>
            <a:ext cx="5727291" cy="57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945" tIns="41473" rIns="82945" bIns="41473" anchor="ctr">
            <a:spAutoFit/>
          </a:bodyPr>
          <a:lstStyle/>
          <a:p>
            <a:pPr algn="ctr">
              <a:buClr>
                <a:srgbClr val="000000"/>
              </a:buClr>
              <a:buSzPct val="45000"/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/>
            </a:pPr>
            <a:r>
              <a:rPr lang="en-GB" sz="1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925 </a:t>
            </a:r>
            <a:r>
              <a:rPr lang="en-GB" sz="16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hPa</a:t>
            </a:r>
            <a:r>
              <a:rPr lang="en-GB" sz="1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day minus night temperature contrast correlates roughly with the principal components of CO variations.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DF55487-D8D8-0847-751A-DF93F5740189}"/>
              </a:ext>
            </a:extLst>
          </p:cNvPr>
          <p:cNvGrpSpPr/>
          <p:nvPr/>
        </p:nvGrpSpPr>
        <p:grpSpPr>
          <a:xfrm>
            <a:off x="7770870" y="1728788"/>
            <a:ext cx="3874971" cy="4497107"/>
            <a:chOff x="7770870" y="1728788"/>
            <a:chExt cx="3874971" cy="4497107"/>
          </a:xfrm>
        </p:grpSpPr>
        <p:pic>
          <p:nvPicPr>
            <p:cNvPr id="11" name="Picture 10" descr="A picture containing text, diagram, screenshot, line&#10;&#10;Description automatically generated">
              <a:extLst>
                <a:ext uri="{FF2B5EF4-FFF2-40B4-BE49-F238E27FC236}">
                  <a16:creationId xmlns:a16="http://schemas.microsoft.com/office/drawing/2014/main" id="{E07CDA7A-C4E6-6E96-C467-4F0AD843D3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711" t="3639" r="1791" b="5888"/>
            <a:stretch/>
          </p:blipFill>
          <p:spPr>
            <a:xfrm>
              <a:off x="7858125" y="1728788"/>
              <a:ext cx="3700463" cy="3542859"/>
            </a:xfrm>
            <a:prstGeom prst="rect">
              <a:avLst/>
            </a:prstGeom>
          </p:spPr>
        </p:pic>
        <p:sp>
          <p:nvSpPr>
            <p:cNvPr id="13" name="Text Box 1">
              <a:extLst>
                <a:ext uri="{FF2B5EF4-FFF2-40B4-BE49-F238E27FC236}">
                  <a16:creationId xmlns:a16="http://schemas.microsoft.com/office/drawing/2014/main" id="{5381F0FA-0F2B-F2A0-8788-1FB2B51D9A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70870" y="5403475"/>
              <a:ext cx="3874971" cy="8224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82945" tIns="41473" rIns="82945" bIns="41473" anchor="ctr">
              <a:spAutoFit/>
            </a:bodyPr>
            <a:lstStyle/>
            <a:p>
              <a:pPr algn="ctr">
                <a:buClr>
                  <a:srgbClr val="000000"/>
                </a:buClr>
                <a:buSzPct val="45000"/>
                <a:tabLst>
                  <a:tab pos="0" algn="l"/>
                  <a:tab pos="414338" algn="l"/>
                  <a:tab pos="828675" algn="l"/>
                  <a:tab pos="1243013" algn="l"/>
                  <a:tab pos="1657350" algn="l"/>
                  <a:tab pos="2073275" algn="l"/>
                  <a:tab pos="2487613" algn="l"/>
                  <a:tab pos="2901950" algn="l"/>
                  <a:tab pos="3316288" algn="l"/>
                  <a:tab pos="3732213" algn="l"/>
                  <a:tab pos="4146550" algn="l"/>
                  <a:tab pos="4560888" algn="l"/>
                  <a:tab pos="4975225" algn="l"/>
                  <a:tab pos="5391150" algn="l"/>
                  <a:tab pos="5805488" algn="l"/>
                  <a:tab pos="6219825" algn="l"/>
                  <a:tab pos="6634163" algn="l"/>
                  <a:tab pos="7050088" algn="l"/>
                  <a:tab pos="7464425" algn="l"/>
                  <a:tab pos="7878763" algn="l"/>
                  <a:tab pos="8293100" algn="l"/>
                </a:tabLst>
                <a:defRPr/>
              </a:pPr>
              <a:r>
                <a:rPr lang="en-GB" sz="1600" b="1" dirty="0">
                  <a:solidFill>
                    <a:schemeClr val="accent1">
                      <a:lumMod val="75000"/>
                    </a:schemeClr>
                  </a:solidFill>
                  <a:latin typeface="+mj-lt"/>
                </a:rPr>
                <a:t>Mode 3 of the day minus night temperature variability roughly correlates with mode 1 of MODIS aerosol optical thickness.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80611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707DEE60-AA07-660F-7874-C871F25C6D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9528" y="6070063"/>
            <a:ext cx="1272943" cy="555403"/>
          </a:xfrm>
          <a:prstGeom prst="rect">
            <a:avLst/>
          </a:prstGeom>
        </p:spPr>
      </p:pic>
      <p:sp>
        <p:nvSpPr>
          <p:cNvPr id="2" name="Text Box 1">
            <a:extLst>
              <a:ext uri="{FF2B5EF4-FFF2-40B4-BE49-F238E27FC236}">
                <a16:creationId xmlns:a16="http://schemas.microsoft.com/office/drawing/2014/main" id="{E01FF8C6-CA75-207C-6B5B-732A843E0F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856" y="232534"/>
            <a:ext cx="8862349" cy="822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945" tIns="41473" rIns="82945" bIns="41473" anchor="ctr">
            <a:spAutoFit/>
          </a:bodyPr>
          <a:lstStyle/>
          <a:p>
            <a:pPr>
              <a:spcAft>
                <a:spcPts val="600"/>
              </a:spcAft>
              <a:buClr>
                <a:srgbClr val="000000"/>
              </a:buClr>
              <a:buSzPct val="45000"/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/>
            </a:pPr>
            <a:r>
              <a:rPr lang="en-GB" sz="2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Exploring the consequences for atmospheric waves of </a:t>
            </a:r>
            <a:r>
              <a:rPr lang="en-GB" sz="24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spatio</a:t>
            </a:r>
            <a:r>
              <a:rPr lang="en-GB" sz="2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-temporal variability of light-absorbing aerosols – Farnaz </a:t>
            </a:r>
            <a:r>
              <a:rPr lang="en-GB" sz="24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Hosseinpour</a:t>
            </a:r>
            <a:endParaRPr lang="en-GB" sz="24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1B193589-F7DB-7FAB-DD50-F2C87D36EA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891" b="51989"/>
          <a:stretch/>
        </p:blipFill>
        <p:spPr bwMode="auto">
          <a:xfrm>
            <a:off x="6267" y="1249363"/>
            <a:ext cx="6726204" cy="34070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A picture containing map&#10;&#10;Description automatically generated">
            <a:extLst>
              <a:ext uri="{FF2B5EF4-FFF2-40B4-BE49-F238E27FC236}">
                <a16:creationId xmlns:a16="http://schemas.microsoft.com/office/drawing/2014/main" id="{0A640F2B-DE34-38F5-0A35-494796B2B5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477" r="22778" b="28355"/>
          <a:stretch/>
        </p:blipFill>
        <p:spPr bwMode="auto">
          <a:xfrm>
            <a:off x="6700959" y="1249363"/>
            <a:ext cx="5527638" cy="36798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 Box 1">
            <a:extLst>
              <a:ext uri="{FF2B5EF4-FFF2-40B4-BE49-F238E27FC236}">
                <a16:creationId xmlns:a16="http://schemas.microsoft.com/office/drawing/2014/main" id="{E3558FF2-2DE6-60BB-749B-F225103593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723" y="4920102"/>
            <a:ext cx="5727291" cy="1068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945" tIns="41473" rIns="82945" bIns="41473" anchor="ctr">
            <a:spAutoFit/>
          </a:bodyPr>
          <a:lstStyle/>
          <a:p>
            <a:pPr algn="ctr">
              <a:buClr>
                <a:srgbClr val="000000"/>
              </a:buClr>
              <a:buSzPct val="45000"/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/>
            </a:pPr>
            <a:r>
              <a:rPr lang="en-GB" sz="1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African easterly waves occur as oscillations about the mean flow of the African easterly jet.</a:t>
            </a:r>
          </a:p>
          <a:p>
            <a:pPr algn="ctr">
              <a:buClr>
                <a:srgbClr val="000000"/>
              </a:buClr>
              <a:buSzPct val="45000"/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/>
            </a:pPr>
            <a:r>
              <a:rPr lang="en-GB" sz="1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Short period waves are in the 2-6 day range.</a:t>
            </a:r>
          </a:p>
          <a:p>
            <a:pPr algn="ctr">
              <a:buClr>
                <a:srgbClr val="000000"/>
              </a:buClr>
              <a:buSzPct val="45000"/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/>
            </a:pPr>
            <a:r>
              <a:rPr lang="en-GB" sz="1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Long period waves in the 6-11 day range.</a:t>
            </a:r>
          </a:p>
        </p:txBody>
      </p:sp>
      <p:sp>
        <p:nvSpPr>
          <p:cNvPr id="7" name="Text Box 1">
            <a:extLst>
              <a:ext uri="{FF2B5EF4-FFF2-40B4-BE49-F238E27FC236}">
                <a16:creationId xmlns:a16="http://schemas.microsoft.com/office/drawing/2014/main" id="{163606A7-0E40-5BF0-9259-4868A2C80C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5150" y="5166323"/>
            <a:ext cx="5232889" cy="57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945" tIns="41473" rIns="82945" bIns="41473" anchor="ctr">
            <a:spAutoFit/>
          </a:bodyPr>
          <a:lstStyle/>
          <a:p>
            <a:pPr algn="ctr">
              <a:buClr>
                <a:srgbClr val="000000"/>
              </a:buClr>
              <a:buSzPct val="45000"/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/>
            </a:pPr>
            <a:r>
              <a:rPr lang="en-GB" sz="1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The waves coincide with radiative forcing of the atmosphere by dust outflow from the Sahara Desert.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EA968F-FBF1-EAB8-AFBE-348C9C416F33}"/>
              </a:ext>
            </a:extLst>
          </p:cNvPr>
          <p:cNvSpPr txBox="1"/>
          <p:nvPr/>
        </p:nvSpPr>
        <p:spPr>
          <a:xfrm>
            <a:off x="8142298" y="6242447"/>
            <a:ext cx="3719352" cy="677108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1400" dirty="0" err="1">
                <a:latin typeface="+mj-lt"/>
              </a:rPr>
              <a:t>Hosseinpour</a:t>
            </a:r>
            <a:r>
              <a:rPr lang="en-US" sz="1400" dirty="0">
                <a:latin typeface="+mj-lt"/>
              </a:rPr>
              <a:t> and Wilcox (2023) preprint in AMTD</a:t>
            </a:r>
          </a:p>
          <a:p>
            <a:pPr algn="r"/>
            <a:r>
              <a:rPr lang="en-US" sz="1400" dirty="0">
                <a:latin typeface="+mj-lt"/>
              </a:rPr>
              <a:t>https://</a:t>
            </a:r>
            <a:r>
              <a:rPr lang="en-US" sz="1400" dirty="0" err="1">
                <a:latin typeface="+mj-lt"/>
              </a:rPr>
              <a:t>doi.org</a:t>
            </a:r>
            <a:r>
              <a:rPr lang="en-US" sz="1400" dirty="0">
                <a:latin typeface="+mj-lt"/>
              </a:rPr>
              <a:t>/10.5194/egusphere-2022-1210</a:t>
            </a:r>
          </a:p>
          <a:p>
            <a:pPr algn="r"/>
            <a:endParaRPr lang="en-US" sz="1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927319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1512</TotalTime>
  <Words>1110</Words>
  <Application>Microsoft Office PowerPoint</Application>
  <PresentationFormat>Widescreen</PresentationFormat>
  <Paragraphs>84</Paragraphs>
  <Slides>12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Eric Wilcox</dc:creator>
  <cp:keywords/>
  <dc:description/>
  <cp:lastModifiedBy>Eric Wilcox</cp:lastModifiedBy>
  <cp:revision>48</cp:revision>
  <dcterms:created xsi:type="dcterms:W3CDTF">2022-08-06T18:58:08Z</dcterms:created>
  <dcterms:modified xsi:type="dcterms:W3CDTF">2023-05-02T20:42:27Z</dcterms:modified>
  <cp:category/>
</cp:coreProperties>
</file>