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8" r:id="rId3"/>
    <p:sldId id="270" r:id="rId4"/>
    <p:sldId id="278" r:id="rId5"/>
    <p:sldId id="271" r:id="rId6"/>
    <p:sldId id="272" r:id="rId7"/>
    <p:sldId id="274" r:id="rId8"/>
    <p:sldId id="307" r:id="rId9"/>
    <p:sldId id="305" r:id="rId10"/>
    <p:sldId id="310" r:id="rId11"/>
    <p:sldId id="309" r:id="rId12"/>
    <p:sldId id="285" r:id="rId13"/>
    <p:sldId id="311" r:id="rId14"/>
    <p:sldId id="308" r:id="rId15"/>
    <p:sldId id="286" r:id="rId16"/>
    <p:sldId id="287" r:id="rId17"/>
    <p:sldId id="312" r:id="rId18"/>
    <p:sldId id="300" r:id="rId19"/>
    <p:sldId id="302" r:id="rId20"/>
    <p:sldId id="294" r:id="rId21"/>
    <p:sldId id="295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B0AB4"/>
    <a:srgbClr val="FF9900"/>
    <a:srgbClr val="0000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ink\Desktop\IOT_for_2023\MODIS%20PUBS%20%20%20STATISTICS_S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ink\Desktop\IOT_for_2023\MODIS%20PUBS%20%20%20STATISTICS_S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link\Desktop\IOT_for_2023\VIIRS%20PUBS%20STATISTICS_S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ink\Desktop\IOT_for_2023\VIIRS%20PUBS%20STATISTICS_S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 sz="1800"/>
            </a:pPr>
            <a:r>
              <a:rPr lang="en-US" sz="1400"/>
              <a:t>MODIS Total Publications: 29,824 as of 03/31/2023</a:t>
            </a:r>
          </a:p>
        </c:rich>
      </c:tx>
      <c:layout>
        <c:manualLayout>
          <c:xMode val="edge"/>
          <c:yMode val="edge"/>
          <c:x val="0.1247745987858388"/>
          <c:y val="3.32005312084993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1518244776460326E-2"/>
          <c:y val="0.1646562786006871"/>
          <c:w val="0.88865905306693493"/>
          <c:h val="0.6232728999393067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Sheet1!$A$2:$A$38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Sheet1!$C$2:$C$38</c:f>
              <c:numCache>
                <c:formatCode>General</c:formatCode>
                <c:ptCount val="37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11</c:v>
                </c:pt>
                <c:pt idx="4">
                  <c:v>12</c:v>
                </c:pt>
                <c:pt idx="5">
                  <c:v>11</c:v>
                </c:pt>
                <c:pt idx="6">
                  <c:v>14</c:v>
                </c:pt>
                <c:pt idx="7">
                  <c:v>13</c:v>
                </c:pt>
                <c:pt idx="8">
                  <c:v>19</c:v>
                </c:pt>
                <c:pt idx="9">
                  <c:v>32</c:v>
                </c:pt>
                <c:pt idx="10">
                  <c:v>52</c:v>
                </c:pt>
                <c:pt idx="11">
                  <c:v>74</c:v>
                </c:pt>
                <c:pt idx="12">
                  <c:v>55</c:v>
                </c:pt>
                <c:pt idx="13">
                  <c:v>92</c:v>
                </c:pt>
                <c:pt idx="14">
                  <c:v>105</c:v>
                </c:pt>
                <c:pt idx="15">
                  <c:v>194</c:v>
                </c:pt>
                <c:pt idx="16">
                  <c:v>269</c:v>
                </c:pt>
                <c:pt idx="17">
                  <c:v>389</c:v>
                </c:pt>
                <c:pt idx="18">
                  <c:v>497</c:v>
                </c:pt>
                <c:pt idx="19">
                  <c:v>627</c:v>
                </c:pt>
                <c:pt idx="20">
                  <c:v>795</c:v>
                </c:pt>
                <c:pt idx="21">
                  <c:v>832</c:v>
                </c:pt>
                <c:pt idx="22">
                  <c:v>957</c:v>
                </c:pt>
                <c:pt idx="23">
                  <c:v>1099</c:v>
                </c:pt>
                <c:pt idx="24">
                  <c:v>1246</c:v>
                </c:pt>
                <c:pt idx="25">
                  <c:v>1418</c:v>
                </c:pt>
                <c:pt idx="26">
                  <c:v>1627</c:v>
                </c:pt>
                <c:pt idx="27">
                  <c:v>1919</c:v>
                </c:pt>
                <c:pt idx="28">
                  <c:v>1826</c:v>
                </c:pt>
                <c:pt idx="29">
                  <c:v>2042</c:v>
                </c:pt>
                <c:pt idx="30">
                  <c:v>1968</c:v>
                </c:pt>
                <c:pt idx="31">
                  <c:v>2086</c:v>
                </c:pt>
                <c:pt idx="32">
                  <c:v>2351</c:v>
                </c:pt>
                <c:pt idx="33">
                  <c:v>2274</c:v>
                </c:pt>
                <c:pt idx="34">
                  <c:v>2296</c:v>
                </c:pt>
                <c:pt idx="35">
                  <c:v>2238</c:v>
                </c:pt>
                <c:pt idx="36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7A-4568-B7E0-274E8A6AB1E3}"/>
            </c:ext>
          </c:extLst>
        </c:ser>
        <c:ser>
          <c:idx val="1"/>
          <c:order val="1"/>
          <c:invertIfNegative val="0"/>
          <c:cat>
            <c:numRef>
              <c:f>Sheet1!$A$2:$A$38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Sheet1!$D$2:$D$37</c:f>
            </c:numRef>
          </c:val>
          <c:extLst>
            <c:ext xmlns:c16="http://schemas.microsoft.com/office/drawing/2014/chart" uri="{C3380CC4-5D6E-409C-BE32-E72D297353CC}">
              <c16:uniqueId val="{00000001-307A-4568-B7E0-274E8A6AB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92831296"/>
        <c:axId val="192833256"/>
      </c:barChart>
      <c:catAx>
        <c:axId val="192831296"/>
        <c:scaling>
          <c:orientation val="minMax"/>
        </c:scaling>
        <c:delete val="0"/>
        <c:axPos val="b"/>
        <c:numFmt formatCode="@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 algn="ctr">
              <a:defRPr lang="en-US"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33256"/>
        <c:crosses val="autoZero"/>
        <c:auto val="1"/>
        <c:lblAlgn val="ctr"/>
        <c:lblOffset val="100"/>
        <c:tickLblSkip val="3"/>
        <c:noMultiLvlLbl val="1"/>
      </c:catAx>
      <c:valAx>
        <c:axId val="192833256"/>
        <c:scaling>
          <c:orientation val="minMax"/>
          <c:max val="2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mpd="sng">
            <a:noFill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192831296"/>
        <c:crosses val="autoZero"/>
        <c:crossBetween val="between"/>
        <c:majorUnit val="500"/>
      </c:valAx>
      <c:spPr>
        <a:noFill/>
        <a:ln>
          <a:solidFill>
            <a:schemeClr val="tx1">
              <a:lumMod val="15000"/>
              <a:lumOff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 algn="ctr">
        <a:defRPr lang="en-US" sz="900" b="1" i="0" u="none" strike="noStrike" kern="1200" baseline="0"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400" b="1"/>
              <a:t>MODIS Technical Articles:</a:t>
            </a:r>
            <a:r>
              <a:rPr lang="en-US" sz="1400" b="1" baseline="0"/>
              <a:t> 23,994 (as of 3/31/2023)</a:t>
            </a:r>
            <a:endParaRPr lang="en-US" sz="1400" b="1"/>
          </a:p>
        </c:rich>
      </c:tx>
      <c:layout>
        <c:manualLayout>
          <c:xMode val="edge"/>
          <c:yMode val="edge"/>
          <c:x val="0.1210707819035252"/>
          <c:y val="3.62318840579710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286659007481715E-2"/>
          <c:y val="0.18104346712758468"/>
          <c:w val="0.8883610278252585"/>
          <c:h val="0.59645434564581867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cat>
            <c:numRef>
              <c:f>Sheet1!$A$2:$A$38</c:f>
              <c:numCache>
                <c:formatCode>General</c:formatCode>
                <c:ptCount val="37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</c:numCache>
            </c:numRef>
          </c:cat>
          <c:val>
            <c:numRef>
              <c:f>Sheet1!$B$2:$B$38</c:f>
              <c:numCache>
                <c:formatCode>General</c:formatCode>
                <c:ptCount val="37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6</c:v>
                </c:pt>
                <c:pt idx="5">
                  <c:v>8</c:v>
                </c:pt>
                <c:pt idx="6">
                  <c:v>4</c:v>
                </c:pt>
                <c:pt idx="7">
                  <c:v>10</c:v>
                </c:pt>
                <c:pt idx="8">
                  <c:v>8</c:v>
                </c:pt>
                <c:pt idx="9">
                  <c:v>16</c:v>
                </c:pt>
                <c:pt idx="10">
                  <c:v>26</c:v>
                </c:pt>
                <c:pt idx="11">
                  <c:v>39</c:v>
                </c:pt>
                <c:pt idx="12">
                  <c:v>32</c:v>
                </c:pt>
                <c:pt idx="13">
                  <c:v>47</c:v>
                </c:pt>
                <c:pt idx="14">
                  <c:v>44</c:v>
                </c:pt>
                <c:pt idx="15">
                  <c:v>92</c:v>
                </c:pt>
                <c:pt idx="16">
                  <c:v>141</c:v>
                </c:pt>
                <c:pt idx="17">
                  <c:v>187</c:v>
                </c:pt>
                <c:pt idx="18">
                  <c:v>332</c:v>
                </c:pt>
                <c:pt idx="19">
                  <c:v>370</c:v>
                </c:pt>
                <c:pt idx="20">
                  <c:v>496</c:v>
                </c:pt>
                <c:pt idx="21">
                  <c:v>656</c:v>
                </c:pt>
                <c:pt idx="22">
                  <c:v>684</c:v>
                </c:pt>
                <c:pt idx="23">
                  <c:v>787</c:v>
                </c:pt>
                <c:pt idx="24">
                  <c:v>923</c:v>
                </c:pt>
                <c:pt idx="25">
                  <c:v>1009</c:v>
                </c:pt>
                <c:pt idx="26">
                  <c:v>1247</c:v>
                </c:pt>
                <c:pt idx="27">
                  <c:v>1486</c:v>
                </c:pt>
                <c:pt idx="28">
                  <c:v>1486</c:v>
                </c:pt>
                <c:pt idx="29">
                  <c:v>1605</c:v>
                </c:pt>
                <c:pt idx="30">
                  <c:v>1657</c:v>
                </c:pt>
                <c:pt idx="31">
                  <c:v>1764</c:v>
                </c:pt>
                <c:pt idx="32">
                  <c:v>2042</c:v>
                </c:pt>
                <c:pt idx="33">
                  <c:v>2030</c:v>
                </c:pt>
                <c:pt idx="34">
                  <c:v>2211</c:v>
                </c:pt>
                <c:pt idx="35">
                  <c:v>2169</c:v>
                </c:pt>
                <c:pt idx="36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3-4B09-B9F2-D75965FB2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92826592"/>
        <c:axId val="192832080"/>
      </c:barChart>
      <c:catAx>
        <c:axId val="192826592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 rot="-2400000"/>
          <a:lstStyle/>
          <a:p>
            <a:pPr>
              <a:defRPr sz="1200" b="1" baseline="0"/>
            </a:pPr>
            <a:endParaRPr lang="en-US"/>
          </a:p>
        </c:txPr>
        <c:crossAx val="192832080"/>
        <c:crosses val="autoZero"/>
        <c:auto val="1"/>
        <c:lblAlgn val="ctr"/>
        <c:lblOffset val="100"/>
        <c:tickLblSkip val="3"/>
        <c:noMultiLvlLbl val="1"/>
      </c:catAx>
      <c:valAx>
        <c:axId val="192832080"/>
        <c:scaling>
          <c:orientation val="minMax"/>
          <c:max val="24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192826592"/>
        <c:crosses val="autoZero"/>
        <c:crossBetween val="between"/>
        <c:majorUnit val="500"/>
      </c:valAx>
      <c:spPr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spPr>
    <a:ln>
      <a:solidFill>
        <a:srgbClr val="0070C0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>
                <a:solidFill>
                  <a:sysClr val="windowText" lastClr="000000"/>
                </a:solidFill>
              </a:defRPr>
            </a:pPr>
            <a:r>
              <a:rPr lang="en-US" sz="1400" b="1">
                <a:solidFill>
                  <a:sysClr val="windowText" lastClr="000000"/>
                </a:solidFill>
              </a:rPr>
              <a:t>VIIRS Total Publications:  2,343 (as of 03/31/2023)</a:t>
            </a:r>
          </a:p>
        </c:rich>
      </c:tx>
      <c:layout>
        <c:manualLayout>
          <c:xMode val="edge"/>
          <c:yMode val="edge"/>
          <c:x val="0.11148218829516539"/>
          <c:y val="5.203420787540999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9780851582483487E-2"/>
          <c:y val="0.18364337923894969"/>
          <c:w val="0.87662414067734251"/>
          <c:h val="0.59000889574742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7</c:v>
                </c:pt>
                <c:pt idx="5">
                  <c:v>11</c:v>
                </c:pt>
                <c:pt idx="6">
                  <c:v>8</c:v>
                </c:pt>
                <c:pt idx="7">
                  <c:v>18</c:v>
                </c:pt>
                <c:pt idx="8">
                  <c:v>16</c:v>
                </c:pt>
                <c:pt idx="9">
                  <c:v>11</c:v>
                </c:pt>
                <c:pt idx="10">
                  <c:v>9</c:v>
                </c:pt>
                <c:pt idx="11">
                  <c:v>7</c:v>
                </c:pt>
                <c:pt idx="12">
                  <c:v>21</c:v>
                </c:pt>
                <c:pt idx="13">
                  <c:v>14</c:v>
                </c:pt>
                <c:pt idx="14">
                  <c:v>68</c:v>
                </c:pt>
                <c:pt idx="15">
                  <c:v>79</c:v>
                </c:pt>
                <c:pt idx="16">
                  <c:v>105</c:v>
                </c:pt>
                <c:pt idx="17">
                  <c:v>140</c:v>
                </c:pt>
                <c:pt idx="18">
                  <c:v>164</c:v>
                </c:pt>
                <c:pt idx="19">
                  <c:v>200</c:v>
                </c:pt>
                <c:pt idx="20">
                  <c:v>213</c:v>
                </c:pt>
                <c:pt idx="21">
                  <c:v>273</c:v>
                </c:pt>
                <c:pt idx="22">
                  <c:v>315</c:v>
                </c:pt>
                <c:pt idx="23">
                  <c:v>279</c:v>
                </c:pt>
                <c:pt idx="24">
                  <c:v>321</c:v>
                </c:pt>
                <c:pt idx="2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5B-4C1E-8821-2B2E40446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88883088"/>
        <c:axId val="188885832"/>
      </c:barChart>
      <c:catAx>
        <c:axId val="188883088"/>
        <c:scaling>
          <c:orientation val="minMax"/>
        </c:scaling>
        <c:delete val="0"/>
        <c:axPos val="b"/>
        <c:numFmt formatCode="General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/>
          <a:lstStyle/>
          <a:p>
            <a:pPr algn="ctr">
              <a:defRPr sz="1200" b="1">
                <a:solidFill>
                  <a:sysClr val="windowText" lastClr="000000"/>
                </a:solidFill>
              </a:defRPr>
            </a:pPr>
            <a:endParaRPr lang="en-US"/>
          </a:p>
        </c:txPr>
        <c:crossAx val="188885832"/>
        <c:crosses val="autoZero"/>
        <c:auto val="1"/>
        <c:lblAlgn val="ctr"/>
        <c:lblOffset val="100"/>
        <c:noMultiLvlLbl val="1"/>
      </c:catAx>
      <c:valAx>
        <c:axId val="188885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200" b="1">
                <a:solidFill>
                  <a:sysClr val="windowText" lastClr="000000"/>
                </a:solidFill>
              </a:defRPr>
            </a:pPr>
            <a:endParaRPr lang="en-US"/>
          </a:p>
        </c:txPr>
        <c:crossAx val="18888308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70C0"/>
      </a:solidFill>
      <a:round/>
    </a:ln>
    <a:effectLst/>
  </c:spPr>
  <c:txPr>
    <a:bodyPr/>
    <a:lstStyle/>
    <a:p>
      <a:pPr algn="ctr">
        <a:defRPr lang="en-US" sz="900" b="0" i="0" u="none" strike="noStrike" kern="1200" baseline="0">
          <a:solidFill>
            <a:sysClr val="windowText" lastClr="000000">
              <a:lumMod val="65000"/>
              <a:lumOff val="35000"/>
            </a:sysClr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>
                <a:solidFill>
                  <a:sysClr val="windowText" lastClr="000000"/>
                </a:solidFill>
              </a:rPr>
              <a:t>VIIRS Technical Articles: </a:t>
            </a:r>
            <a:r>
              <a:rPr lang="en-US" sz="1400" b="1" baseline="0">
                <a:solidFill>
                  <a:sysClr val="windowText" lastClr="000000"/>
                </a:solidFill>
              </a:rPr>
              <a:t>1,631 (as of 03/31/2023</a:t>
            </a:r>
            <a:r>
              <a:rPr lang="en-US" sz="1400" b="1">
                <a:solidFill>
                  <a:sysClr val="windowText" lastClr="000000"/>
                </a:solidFill>
              </a:rPr>
              <a:t>)</a:t>
            </a:r>
          </a:p>
        </c:rich>
      </c:tx>
      <c:layout>
        <c:manualLayout>
          <c:xMode val="edge"/>
          <c:yMode val="edge"/>
          <c:x val="0.11747243426632739"/>
          <c:y val="6.4952787276092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59263822938149E-2"/>
          <c:y val="0.18013292412153661"/>
          <c:w val="0.87617437198555381"/>
          <c:h val="0.6156104764136594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</c:numCache>
            </c:numRef>
          </c:cat>
          <c:val>
            <c:numRef>
              <c:f>Sheet1!$C$2:$C$27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  <c:pt idx="7">
                  <c:v>8</c:v>
                </c:pt>
                <c:pt idx="8">
                  <c:v>7</c:v>
                </c:pt>
                <c:pt idx="9">
                  <c:v>6</c:v>
                </c:pt>
                <c:pt idx="10">
                  <c:v>6</c:v>
                </c:pt>
                <c:pt idx="11">
                  <c:v>5</c:v>
                </c:pt>
                <c:pt idx="12">
                  <c:v>6</c:v>
                </c:pt>
                <c:pt idx="13">
                  <c:v>1</c:v>
                </c:pt>
                <c:pt idx="14">
                  <c:v>8</c:v>
                </c:pt>
                <c:pt idx="15">
                  <c:v>43</c:v>
                </c:pt>
                <c:pt idx="16">
                  <c:v>46</c:v>
                </c:pt>
                <c:pt idx="17">
                  <c:v>78</c:v>
                </c:pt>
                <c:pt idx="18">
                  <c:v>99</c:v>
                </c:pt>
                <c:pt idx="19">
                  <c:v>124</c:v>
                </c:pt>
                <c:pt idx="20">
                  <c:v>139</c:v>
                </c:pt>
                <c:pt idx="21">
                  <c:v>195</c:v>
                </c:pt>
                <c:pt idx="22">
                  <c:v>241</c:v>
                </c:pt>
                <c:pt idx="23">
                  <c:v>260</c:v>
                </c:pt>
                <c:pt idx="24">
                  <c:v>294</c:v>
                </c:pt>
                <c:pt idx="25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E-49F0-9B74-9764A1CE2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88885440"/>
        <c:axId val="1888834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Sheet1!$A$2:$A$27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  <c:pt idx="20">
                        <c:v>2018</c:v>
                      </c:pt>
                      <c:pt idx="21">
                        <c:v>2019</c:v>
                      </c:pt>
                      <c:pt idx="22">
                        <c:v>2020</c:v>
                      </c:pt>
                      <c:pt idx="23">
                        <c:v>2021</c:v>
                      </c:pt>
                      <c:pt idx="24">
                        <c:v>2022</c:v>
                      </c:pt>
                      <c:pt idx="25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Sheet1!$A$2:$A$24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1998</c:v>
                      </c:pt>
                      <c:pt idx="1">
                        <c:v>1999</c:v>
                      </c:pt>
                      <c:pt idx="2">
                        <c:v>2000</c:v>
                      </c:pt>
                      <c:pt idx="3">
                        <c:v>2001</c:v>
                      </c:pt>
                      <c:pt idx="4">
                        <c:v>2002</c:v>
                      </c:pt>
                      <c:pt idx="5">
                        <c:v>2003</c:v>
                      </c:pt>
                      <c:pt idx="6">
                        <c:v>2004</c:v>
                      </c:pt>
                      <c:pt idx="7">
                        <c:v>2005</c:v>
                      </c:pt>
                      <c:pt idx="8">
                        <c:v>2006</c:v>
                      </c:pt>
                      <c:pt idx="9">
                        <c:v>2007</c:v>
                      </c:pt>
                      <c:pt idx="10">
                        <c:v>2008</c:v>
                      </c:pt>
                      <c:pt idx="11">
                        <c:v>2009</c:v>
                      </c:pt>
                      <c:pt idx="12">
                        <c:v>2010</c:v>
                      </c:pt>
                      <c:pt idx="13">
                        <c:v>2011</c:v>
                      </c:pt>
                      <c:pt idx="14">
                        <c:v>2012</c:v>
                      </c:pt>
                      <c:pt idx="15">
                        <c:v>2013</c:v>
                      </c:pt>
                      <c:pt idx="16">
                        <c:v>2014</c:v>
                      </c:pt>
                      <c:pt idx="17">
                        <c:v>2015</c:v>
                      </c:pt>
                      <c:pt idx="18">
                        <c:v>2016</c:v>
                      </c:pt>
                      <c:pt idx="19">
                        <c:v>2017</c:v>
                      </c:pt>
                      <c:pt idx="20">
                        <c:v>2018</c:v>
                      </c:pt>
                      <c:pt idx="21">
                        <c:v>2019</c:v>
                      </c:pt>
                      <c:pt idx="22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77E-49F0-9B74-9764A1CE2041}"/>
                  </c:ext>
                </c:extLst>
              </c15:ser>
            </c15:filteredBarSeries>
          </c:ext>
        </c:extLst>
      </c:barChart>
      <c:catAx>
        <c:axId val="18888544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83480"/>
        <c:crosses val="autoZero"/>
        <c:auto val="1"/>
        <c:lblAlgn val="ctr"/>
        <c:lblOffset val="100"/>
        <c:noMultiLvlLbl val="0"/>
      </c:catAx>
      <c:valAx>
        <c:axId val="188883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85440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09078-9667-4258-BC35-4160C871D2D4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34FC3-C7ED-4DA0-919F-3F05045BB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47A1-DF79-4C05-B164-4F5BF9228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BEA5B-17EE-4B75-93DE-B9F59E7D0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15760-E1D9-4899-8C29-3A51451A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CC761-35FD-4325-B986-48945B8BA3D8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2880E-C96F-4B19-87A1-E1B58993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ED1CD-0C5A-4E51-88BF-6BFEC639C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4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5FE1-7AF2-478B-AC38-69E4EDF6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B32D-ECC8-4D8D-87F3-EEC0308EB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A0327-CD18-450E-A0D5-A49C058A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BAD32-7492-4E8B-8822-289017B8B744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3E0F-6820-4662-8243-437FCDC9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F350-A8E4-4536-81EB-0C92278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7B43C-E276-431A-9FFE-F6C74874B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5FDD5-00A8-4582-A62E-E286A8B9A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2B9A4-0A3D-49EF-8CBA-9B9D39CC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C930C-D00F-4C8C-9E7D-93534307B1EC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D9D5-3ECC-4BF9-94C0-AAAA0EBD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8E15-670C-4C31-A20A-7FEF72B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3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45AF-B1B6-471B-A0CC-4956C556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2A581-2C70-401E-85F8-7D6C2E5E4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B20C2-5544-4BAE-B4D7-4A431A3A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55D97-4E94-4631-8D86-9ECA15E75F24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9F726-2531-4653-8C56-8AE9DF1F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A86B-34E2-402D-A1FD-A4835279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6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BA15-6F9B-4417-B42C-F139FC22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4B854-3CFF-425B-91C9-AB268DFDD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7B8DD-CA68-4747-887F-7FFE672F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12A9-CAF7-4642-B9D8-469D3C22E317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F3D7-00B7-4DC9-A793-CF3D6C4C4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46B86-D8C2-4B7D-BC96-CD2C62E2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FA7-12F1-4E5E-8CC7-7D1FF781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D8270-D47F-4B68-B4AA-3D37E40FFF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B203A-CBAA-41F8-B95C-4DFFF326C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C4905-606F-452D-B313-AACBD6A3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2DFB9-3418-4793-872A-7B005735687C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98DB6-2249-4BD4-A588-59BBC90A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4AF36-333C-4CBD-87C3-F2A9BA859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9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F9E6-481E-4F38-A222-CE844E8A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B7297-2F17-4251-968A-1D57447F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00858-D116-4D85-A95F-CEFE32908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1072D-A10B-44FB-B7A0-F52E54D01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3AF42-9EF5-4580-B038-A9A9C4D46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B2BE2-221F-4282-9FC8-B1D9EE34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2BD6-CBA0-4F7A-B2C1-1D5B79EC0F19}" type="datetime1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7C7B14-EC6F-4DB2-BB97-D756D4338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B07891-111B-422C-8DF1-542717C2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6A4A4-7F09-45C6-9485-88E52272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B98FC-EE9B-46BD-BF15-93C81DB5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991E-D6B1-4AF7-85AB-959172B1B01F}" type="datetime1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05269-C6B0-478E-8591-56343F9E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EEAD1-5E1B-4039-9BF6-FD5B58E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6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A9117-3207-4A0A-8231-028BEFFA9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1360-FDDE-4E69-8999-0441E2802DB4}" type="datetime1">
              <a:rPr lang="en-US" smtClean="0"/>
              <a:t>4/30/2023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C9C40-7280-4AC2-8354-E4616569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D4A69-3D4F-4BC2-80DF-4D8F678A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BCE9-027A-4553-9095-39B292F5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F00E9-126C-4E7B-8BC9-B1A44641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A8789-D0DB-4E93-8ABB-EFBA167F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E2A46-5B11-43A2-8931-A2945CCF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77B33-E667-4712-880A-FB10569939DE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4B91E-B991-4F95-9B13-82C4AD47C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5C2BA-E795-4A24-B7A1-252DC6E8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5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D296-6932-4DB0-B055-6F18751B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DA250-014B-4B02-9925-39BBBCC8C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67C37-31EA-4DBC-9243-3295ECCBA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CC646-5E70-4AC9-AA2A-5B2B6EB0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A1A5-AABF-41B4-8F54-04CF6E33C95F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3BE36-4C58-4A49-8D8B-6F56F540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21909-C053-4D01-8242-091D919D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3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DF34F-5954-4915-92FC-93A9AAFC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2485B-C912-41B3-8E5E-597680588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54AFD-27D5-4027-A29F-3577CC5DD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299D4-4FD5-4452-99D1-C7693FEDAD90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58F5-E04C-4522-BF3B-E76A377E5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79823-6292-4007-BB99-71D8D4B9A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74F5-95C5-43CF-A8B1-578A79DB2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9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070F-A13B-44CE-9A96-EB67A5EEC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73205"/>
            <a:ext cx="12192000" cy="368912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latin typeface="+mn-lt"/>
              </a:rPr>
              <a:t>MODIS and VIIRS Instrument Status 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en-US" sz="2200" dirty="0" smtClean="0">
                <a:latin typeface="+mn-lt"/>
              </a:rPr>
              <a:t>Jack Xiong</a:t>
            </a:r>
            <a:r>
              <a:rPr lang="en-US" sz="2200" dirty="0">
                <a:latin typeface="+mn-lt"/>
              </a:rPr>
              <a:t/>
            </a:r>
            <a:br>
              <a:rPr lang="en-US" sz="2200" dirty="0">
                <a:latin typeface="+mn-lt"/>
              </a:rPr>
            </a:br>
            <a:r>
              <a:rPr lang="en-US" sz="2900" dirty="0">
                <a:latin typeface="+mn-lt"/>
              </a:rPr>
              <a:t/>
            </a:r>
            <a:br>
              <a:rPr lang="en-US" sz="2900" dirty="0">
                <a:latin typeface="+mn-lt"/>
              </a:rPr>
            </a:br>
            <a:r>
              <a:rPr lang="en-US" sz="2000" i="1" dirty="0">
                <a:latin typeface="+mn-lt"/>
              </a:rPr>
              <a:t>Code 618.0, NASA Goddard Space Flight Center, Greenbelt, MD 20771</a:t>
            </a:r>
            <a:br>
              <a:rPr lang="en-US" sz="2000" i="1" dirty="0">
                <a:latin typeface="+mn-lt"/>
              </a:rPr>
            </a:br>
            <a:r>
              <a:rPr lang="en-US" sz="2000" i="1" dirty="0">
                <a:latin typeface="+mn-lt"/>
              </a:rPr>
              <a:t/>
            </a:r>
            <a:br>
              <a:rPr lang="en-US" sz="2000" i="1" dirty="0">
                <a:latin typeface="+mn-lt"/>
              </a:rPr>
            </a:br>
            <a:endParaRPr lang="en-US" sz="2000" i="1" dirty="0">
              <a:latin typeface="+mn-lt"/>
            </a:endParaRPr>
          </a:p>
        </p:txBody>
      </p:sp>
      <p:sp>
        <p:nvSpPr>
          <p:cNvPr id="18" name="Slide Number Placeholder 13">
            <a:extLst>
              <a:ext uri="{FF2B5EF4-FFF2-40B4-BE49-F238E27FC236}">
                <a16:creationId xmlns:a16="http://schemas.microsoft.com/office/drawing/2014/main" id="{B99A3402-E68E-4A07-B8FE-BD56BDCE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4280" y="6535332"/>
            <a:ext cx="284880" cy="267894"/>
          </a:xfrm>
        </p:spPr>
        <p:txBody>
          <a:bodyPr/>
          <a:lstStyle/>
          <a:p>
            <a:pPr algn="ctr"/>
            <a:r>
              <a:rPr lang="en-US" sz="1400" b="1" i="1" dirty="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57200" y="6382244"/>
            <a:ext cx="11258550" cy="42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700" b="1" dirty="0" smtClean="0">
                <a:solidFill>
                  <a:srgbClr val="0000FF"/>
                </a:solidFill>
                <a:latin typeface="Calibri" pitchFamily="34" charset="0"/>
              </a:rPr>
              <a:t>MODIS and VIIRS Science Team Meeting, </a:t>
            </a:r>
            <a:r>
              <a:rPr lang="en-US" sz="1700" b="1" dirty="0">
                <a:solidFill>
                  <a:srgbClr val="0000FF"/>
                </a:solidFill>
                <a:latin typeface="Calibri" pitchFamily="34" charset="0"/>
              </a:rPr>
              <a:t>The Hotel at the University of </a:t>
            </a:r>
            <a:r>
              <a:rPr lang="en-US" sz="1700" b="1" dirty="0" smtClean="0">
                <a:solidFill>
                  <a:srgbClr val="0000FF"/>
                </a:solidFill>
                <a:latin typeface="Calibri" pitchFamily="34" charset="0"/>
              </a:rPr>
              <a:t>Maryland, College Park, MD, May 2, 2023</a:t>
            </a:r>
            <a:endParaRPr lang="en-US" sz="17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90016" y="152527"/>
            <a:ext cx="3566704" cy="912024"/>
            <a:chOff x="4963349" y="226100"/>
            <a:chExt cx="3566704" cy="912024"/>
          </a:xfrm>
        </p:grpSpPr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81276" y="297407"/>
              <a:ext cx="803209" cy="795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JPSS Logo5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16593" y="287273"/>
              <a:ext cx="813460" cy="769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57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14980" b="10900"/>
            <a:stretch/>
          </p:blipFill>
          <p:spPr>
            <a:xfrm>
              <a:off x="4963349" y="226100"/>
              <a:ext cx="872359" cy="9120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6326" y="297999"/>
              <a:ext cx="644332" cy="778094"/>
            </a:xfrm>
            <a:prstGeom prst="rect">
              <a:avLst/>
            </a:prstGeom>
          </p:spPr>
        </p:pic>
      </p:grpSp>
      <p:pic>
        <p:nvPicPr>
          <p:cNvPr id="25" name="Picture 24" descr="Light vertic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050" y="152527"/>
            <a:ext cx="1043165" cy="9319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382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F56E731-2416-B85C-A3A7-B5DA7EAFB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22" y="4976713"/>
            <a:ext cx="5050878" cy="173157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5962" y="6535845"/>
            <a:ext cx="368888" cy="245955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10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3587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itchFamily="34" charset="0"/>
              </a:rPr>
              <a:t>Terra </a:t>
            </a:r>
            <a:r>
              <a:rPr lang="en-US" sz="2800" b="1" dirty="0" smtClean="0">
                <a:latin typeface="Calibri" pitchFamily="34" charset="0"/>
              </a:rPr>
              <a:t>MODIS Performance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762001"/>
            <a:ext cx="6879022" cy="5276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Radiometric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 smtClean="0">
                <a:latin typeface="Calibri" pitchFamily="34" charset="0"/>
              </a:rPr>
              <a:t>Large changes in sensor response and RVS at short wavelengths (VIS/NIR bands)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 smtClean="0">
                <a:latin typeface="Calibri" pitchFamily="34" charset="0"/>
              </a:rPr>
              <a:t>Discontinuities in sensor performance parameters (e.g. TEB gains and crosstalk coefficients) due to sensor Safe Mode 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>
                <a:latin typeface="Calibri" pitchFamily="34" charset="0"/>
              </a:rPr>
              <a:t>L</a:t>
            </a:r>
            <a:r>
              <a:rPr lang="en-US" kern="0" dirty="0" smtClean="0">
                <a:latin typeface="Calibri" pitchFamily="34" charset="0"/>
              </a:rPr>
              <a:t>arge SD degradation </a:t>
            </a:r>
            <a:r>
              <a:rPr lang="en-US" kern="0" dirty="0">
                <a:latin typeface="Calibri" pitchFamily="34" charset="0"/>
              </a:rPr>
              <a:t>at short </a:t>
            </a:r>
            <a:r>
              <a:rPr lang="en-US" kern="0" dirty="0" smtClean="0">
                <a:latin typeface="Calibri" pitchFamily="34" charset="0"/>
              </a:rPr>
              <a:t>wavelengths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>
                <a:solidFill>
                  <a:srgbClr val="0000FF"/>
                </a:solidFill>
                <a:latin typeface="Calibri" pitchFamily="34" charset="0"/>
              </a:rPr>
              <a:t>Terra LWIR PV crosstalk correction in C6.1 remains effective</a:t>
            </a:r>
          </a:p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Spatial and Spectral</a:t>
            </a:r>
          </a:p>
          <a:p>
            <a:pPr lvl="1" eaLnBrk="1" hangingPunct="1">
              <a:spcBef>
                <a:spcPts val="0"/>
              </a:spcBef>
            </a:pPr>
            <a:r>
              <a:rPr lang="en-US" kern="0" dirty="0" smtClean="0">
                <a:latin typeface="Calibri" pitchFamily="34" charset="0"/>
              </a:rPr>
              <a:t>Band-to-band registration (BBR): stable since launch</a:t>
            </a:r>
          </a:p>
          <a:p>
            <a:pPr lvl="1" eaLnBrk="1" hangingPunct="1">
              <a:spcBef>
                <a:spcPts val="300"/>
              </a:spcBef>
            </a:pPr>
            <a:r>
              <a:rPr lang="en-US" kern="0" dirty="0" smtClean="0">
                <a:latin typeface="Calibri" pitchFamily="34" charset="0"/>
              </a:rPr>
              <a:t>VIS/NIR center wavelengths and bandwidths: changes are within 0.5 nm and 1.0 nm, respectively, except for bands (1, 2, 17) with broad bandwidths</a:t>
            </a:r>
          </a:p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Geolocation</a:t>
            </a:r>
          </a:p>
          <a:p>
            <a:pPr lvl="1" eaLnBrk="1" hangingPunct="1">
              <a:spcBef>
                <a:spcPts val="0"/>
              </a:spcBef>
            </a:pPr>
            <a:r>
              <a:rPr lang="en-US" kern="0" dirty="0">
                <a:latin typeface="Calibri" pitchFamily="34" charset="0"/>
              </a:rPr>
              <a:t>C6.1 </a:t>
            </a:r>
            <a:r>
              <a:rPr lang="en-US" kern="0" dirty="0" smtClean="0">
                <a:latin typeface="Calibri" pitchFamily="34" charset="0"/>
              </a:rPr>
              <a:t>RMSE Track</a:t>
            </a:r>
            <a:r>
              <a:rPr lang="en-US" kern="0" dirty="0">
                <a:latin typeface="Calibri" pitchFamily="34" charset="0"/>
              </a:rPr>
              <a:t>: 43 </a:t>
            </a:r>
            <a:r>
              <a:rPr lang="en-US" kern="0" dirty="0" smtClean="0">
                <a:latin typeface="Calibri" pitchFamily="34" charset="0"/>
              </a:rPr>
              <a:t>m; Scan</a:t>
            </a:r>
            <a:r>
              <a:rPr lang="en-US" kern="0" dirty="0">
                <a:latin typeface="Calibri" pitchFamily="34" charset="0"/>
              </a:rPr>
              <a:t>: 45 m, nadir equivalent  </a:t>
            </a:r>
            <a:endParaRPr lang="en-US" kern="0" dirty="0" smtClean="0">
              <a:latin typeface="Calibri" pitchFamily="34" charset="0"/>
            </a:endParaRPr>
          </a:p>
        </p:txBody>
      </p:sp>
      <p:pic>
        <p:nvPicPr>
          <p:cNvPr id="16" name="Picture 15" descr="Chart&#10;&#10;Description automatically generated with low confidence">
            <a:extLst>
              <a:ext uri="{FF2B5EF4-FFF2-40B4-BE49-F238E27FC236}">
                <a16:creationId xmlns:a16="http://schemas.microsoft.com/office/drawing/2014/main" id="{5CBDD63C-ED51-6875-596D-8AB8E9649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76" y="870389"/>
            <a:ext cx="5307724" cy="1885950"/>
          </a:xfrm>
          <a:prstGeom prst="rect">
            <a:avLst/>
          </a:prstGeom>
        </p:spPr>
      </p:pic>
      <p:pic>
        <p:nvPicPr>
          <p:cNvPr id="8" name="Picture 7" descr="Terra_C7_lifetime_bandavg_gain_ms1_lwir.png">
            <a:extLst>
              <a:ext uri="{FF2B5EF4-FFF2-40B4-BE49-F238E27FC236}">
                <a16:creationId xmlns:a16="http://schemas.microsoft.com/office/drawing/2014/main" id="{722C503C-6ECB-1412-A52C-5988E13EF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889" y="2748150"/>
            <a:ext cx="5149223" cy="19325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65390" y="4651634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C00000"/>
                </a:solidFill>
                <a:latin typeface="Calibri" pitchFamily="34" charset="0"/>
              </a:rPr>
              <a:t>crosstalk 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</a:rPr>
              <a:t>correction coefficient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774" y="6042249"/>
            <a:ext cx="6105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b="1" kern="0" dirty="0" smtClean="0">
                <a:latin typeface="Calibri" pitchFamily="34" charset="0"/>
              </a:rPr>
              <a:t>Spatial, Spectral, and Geolocation Performance Examples Provided in Backup Slides</a:t>
            </a:r>
            <a:endParaRPr lang="en-US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295D0A8F-4EA0-3488-176B-F6AD4E81B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07" y="5017348"/>
            <a:ext cx="5192764" cy="1753342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5962" y="6535845"/>
            <a:ext cx="368888" cy="245955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11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3587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Aqua </a:t>
            </a:r>
            <a:r>
              <a:rPr lang="en-US" sz="2800" b="1" dirty="0">
                <a:latin typeface="Calibri" pitchFamily="34" charset="0"/>
              </a:rPr>
              <a:t>MODIS </a:t>
            </a:r>
            <a:r>
              <a:rPr lang="en-US" sz="2800" b="1" dirty="0" smtClean="0">
                <a:latin typeface="Calibri" pitchFamily="34" charset="0"/>
              </a:rPr>
              <a:t>Performance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762001"/>
            <a:ext cx="6715928" cy="57738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Radiometric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 smtClean="0">
                <a:latin typeface="Calibri" pitchFamily="34" charset="0"/>
              </a:rPr>
              <a:t>Large changes in sensor response and RVS at short wavelengths (VIS/NIR bands)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 smtClean="0">
                <a:latin typeface="Calibri" pitchFamily="34" charset="0"/>
              </a:rPr>
              <a:t>Discontinuities </a:t>
            </a:r>
            <a:r>
              <a:rPr lang="en-US" kern="0" dirty="0">
                <a:latin typeface="Calibri" pitchFamily="34" charset="0"/>
              </a:rPr>
              <a:t>in sensor performance parameters (e.g. TEB gains and crosstalk coefficients) due to sensor Safe Mode 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 smtClean="0">
                <a:latin typeface="Calibri" pitchFamily="34" charset="0"/>
              </a:rPr>
              <a:t>Large SD degradation </a:t>
            </a:r>
            <a:r>
              <a:rPr lang="en-US" kern="0" dirty="0">
                <a:latin typeface="Calibri" pitchFamily="34" charset="0"/>
              </a:rPr>
              <a:t>at short </a:t>
            </a:r>
            <a:r>
              <a:rPr lang="en-US" kern="0" dirty="0" smtClean="0">
                <a:latin typeface="Calibri" pitchFamily="34" charset="0"/>
              </a:rPr>
              <a:t>wavelengths</a:t>
            </a:r>
          </a:p>
          <a:p>
            <a:pPr lvl="1" eaLnBrk="1" hangingPunct="1">
              <a:spcBef>
                <a:spcPts val="0"/>
              </a:spcBef>
              <a:buFont typeface="Calibri" pitchFamily="34" charset="0"/>
              <a:buChar char="–"/>
            </a:pPr>
            <a:r>
              <a:rPr lang="en-US" kern="0" dirty="0">
                <a:solidFill>
                  <a:srgbClr val="0000FF"/>
                </a:solidFill>
                <a:latin typeface="Calibri" pitchFamily="34" charset="0"/>
              </a:rPr>
              <a:t>Aqua LWIR PV crosstalk correction is applied to C7 (entire mission) and C6.1 (forward only) to address more recent increase of the crosstalk effects</a:t>
            </a:r>
          </a:p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Spatial and Spectral</a:t>
            </a:r>
          </a:p>
          <a:p>
            <a:pPr lvl="1" eaLnBrk="1" hangingPunct="1">
              <a:spcBef>
                <a:spcPts val="0"/>
              </a:spcBef>
            </a:pPr>
            <a:r>
              <a:rPr lang="en-US" kern="0" dirty="0" smtClean="0">
                <a:latin typeface="Calibri" pitchFamily="34" charset="0"/>
              </a:rPr>
              <a:t>Band-to-band registration (BBR): stable since launch</a:t>
            </a:r>
          </a:p>
          <a:p>
            <a:pPr lvl="1" eaLnBrk="1" hangingPunct="1">
              <a:spcBef>
                <a:spcPts val="300"/>
              </a:spcBef>
            </a:pPr>
            <a:r>
              <a:rPr lang="en-US" kern="0" dirty="0" smtClean="0">
                <a:latin typeface="Calibri" pitchFamily="34" charset="0"/>
              </a:rPr>
              <a:t>VIS/NIR center wavelengths and bandwidths: changes are within 0.5 nm and 1.0 nm, respectively</a:t>
            </a:r>
            <a:r>
              <a:rPr lang="en-US" kern="0" dirty="0">
                <a:latin typeface="Calibri" pitchFamily="34" charset="0"/>
              </a:rPr>
              <a:t>.</a:t>
            </a:r>
            <a:endParaRPr lang="en-US" kern="0" dirty="0" smtClean="0">
              <a:latin typeface="Calibri" pitchFamily="34" charset="0"/>
            </a:endParaRPr>
          </a:p>
          <a:p>
            <a:pPr eaLnBrk="1" hangingPunct="1">
              <a:spcBef>
                <a:spcPts val="300"/>
              </a:spcBef>
            </a:pPr>
            <a:r>
              <a:rPr lang="en-US" sz="2200" b="1" kern="0" dirty="0" smtClean="0">
                <a:latin typeface="Calibri" pitchFamily="34" charset="0"/>
              </a:rPr>
              <a:t>Geolocation</a:t>
            </a:r>
          </a:p>
          <a:p>
            <a:pPr lvl="1" eaLnBrk="1" hangingPunct="1">
              <a:spcBef>
                <a:spcPts val="0"/>
              </a:spcBef>
            </a:pPr>
            <a:r>
              <a:rPr lang="en-US" kern="0" dirty="0">
                <a:latin typeface="Calibri" pitchFamily="34" charset="0"/>
              </a:rPr>
              <a:t>C6.1 </a:t>
            </a:r>
            <a:r>
              <a:rPr lang="en-US" kern="0" dirty="0" smtClean="0">
                <a:latin typeface="Calibri" pitchFamily="34" charset="0"/>
              </a:rPr>
              <a:t>RMSE Track</a:t>
            </a:r>
            <a:r>
              <a:rPr lang="en-US" kern="0" dirty="0">
                <a:latin typeface="Calibri" pitchFamily="34" charset="0"/>
              </a:rPr>
              <a:t>: 46 </a:t>
            </a:r>
            <a:r>
              <a:rPr lang="en-US" kern="0" dirty="0" smtClean="0">
                <a:latin typeface="Calibri" pitchFamily="34" charset="0"/>
              </a:rPr>
              <a:t>m; Scan</a:t>
            </a:r>
            <a:r>
              <a:rPr lang="en-US" kern="0" dirty="0">
                <a:latin typeface="Calibri" pitchFamily="34" charset="0"/>
              </a:rPr>
              <a:t>: 54 m, nadir equivalent </a:t>
            </a:r>
            <a:endParaRPr lang="en-US" kern="0" dirty="0" smtClean="0">
              <a:latin typeface="Calibri" pitchFamily="34" charset="0"/>
            </a:endParaRP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637B8D87-ED2F-ACB4-5EBB-221043ED8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67" y="859878"/>
            <a:ext cx="5365533" cy="1885950"/>
          </a:xfrm>
          <a:prstGeom prst="rect">
            <a:avLst/>
          </a:prstGeom>
        </p:spPr>
      </p:pic>
      <p:pic>
        <p:nvPicPr>
          <p:cNvPr id="11" name="Picture 10" descr="Aqua_C7_lifetime_bandavg_gain_ms1_lwir.png">
            <a:extLst>
              <a:ext uri="{FF2B5EF4-FFF2-40B4-BE49-F238E27FC236}">
                <a16:creationId xmlns:a16="http://schemas.microsoft.com/office/drawing/2014/main" id="{02BB3CC0-49CB-0665-6EF6-31FFE0A5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807" y="2724065"/>
            <a:ext cx="5228713" cy="18707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65390" y="4651634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srgbClr val="C00000"/>
                </a:solidFill>
                <a:latin typeface="Calibri" pitchFamily="34" charset="0"/>
              </a:rPr>
              <a:t>crosstalk 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</a:rPr>
              <a:t>correction coefficient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774" y="6042249"/>
            <a:ext cx="6105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b="1" kern="0" dirty="0" smtClean="0">
                <a:latin typeface="Calibri" pitchFamily="34" charset="0"/>
              </a:rPr>
              <a:t>Spatial, Spectral, and Geolocation Performance Examples Provided in Backup Slides</a:t>
            </a:r>
            <a:endParaRPr lang="en-US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12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3587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S-NPP VIIRS Performance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222369" y="785710"/>
            <a:ext cx="7355589" cy="434990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70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Radiometric</a:t>
            </a:r>
            <a:endParaRPr sz="22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Large degradation in several NIR and SWIR ba</a:t>
            </a:r>
            <a:r>
              <a:rPr lang="en-US" sz="2000" spc="-5" dirty="0" smtClean="0">
                <a:cs typeface="Calibri"/>
              </a:rPr>
              <a:t>nds, especially at mission beginning (a known issue due to RTA mirror coating contamination)</a:t>
            </a:r>
          </a:p>
          <a:p>
            <a:pPr marL="75565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kern="0" spc="-5" dirty="0" smtClean="0">
                <a:latin typeface="Calibri" pitchFamily="34" charset="0"/>
                <a:cs typeface="Calibri"/>
              </a:rPr>
              <a:t>L</a:t>
            </a:r>
            <a:r>
              <a:rPr lang="en-US" sz="2000" kern="0" dirty="0" smtClean="0">
                <a:latin typeface="Calibri" pitchFamily="34" charset="0"/>
              </a:rPr>
              <a:t>arge </a:t>
            </a:r>
            <a:r>
              <a:rPr lang="en-US" sz="2000" kern="0" dirty="0">
                <a:latin typeface="Calibri" pitchFamily="34" charset="0"/>
              </a:rPr>
              <a:t>SD degradation at short wavelengths</a:t>
            </a:r>
            <a:endParaRPr lang="en-US" sz="2000" spc="-5" dirty="0" smtClean="0"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A gradual gain decrease for I5 (5% over 11 years)</a:t>
            </a:r>
          </a:p>
          <a:p>
            <a:pPr marL="755650" lvl="1" indent="-285750">
              <a:spcBef>
                <a:spcPts val="330"/>
              </a:spcBef>
              <a:buFontTx/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DNB stray light correction remains </a:t>
            </a:r>
            <a:r>
              <a:rPr lang="en-US" sz="2000" spc="-5" dirty="0" smtClean="0">
                <a:cs typeface="Calibri"/>
              </a:rPr>
              <a:t>effective</a:t>
            </a: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Spatial </a:t>
            </a:r>
            <a:r>
              <a:rPr sz="2200" b="1" dirty="0">
                <a:latin typeface="Calibri"/>
                <a:cs typeface="Calibri"/>
              </a:rPr>
              <a:t>and </a:t>
            </a:r>
            <a:r>
              <a:rPr sz="2200" b="1" spc="-5" dirty="0" smtClean="0">
                <a:latin typeface="Calibri"/>
                <a:cs typeface="Calibri"/>
              </a:rPr>
              <a:t>Spectral</a:t>
            </a:r>
            <a:endParaRPr sz="2200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sz="2000" spc="-5" dirty="0" smtClean="0">
                <a:latin typeface="Calibri"/>
                <a:cs typeface="Calibri"/>
              </a:rPr>
              <a:t>Band-to-band </a:t>
            </a:r>
            <a:r>
              <a:rPr sz="2000" dirty="0" smtClean="0">
                <a:latin typeface="Calibri"/>
                <a:cs typeface="Calibri"/>
              </a:rPr>
              <a:t>registration </a:t>
            </a:r>
            <a:r>
              <a:rPr sz="2000" spc="-5" dirty="0" smtClean="0">
                <a:latin typeface="Calibri"/>
                <a:cs typeface="Calibri"/>
              </a:rPr>
              <a:t>(BBR)</a:t>
            </a:r>
            <a:r>
              <a:rPr lang="en-US" sz="2000" spc="-5" dirty="0" smtClean="0">
                <a:latin typeface="Calibri"/>
                <a:cs typeface="Calibri"/>
              </a:rPr>
              <a:t>: </a:t>
            </a:r>
            <a:r>
              <a:rPr sz="2000" spc="-5" dirty="0" smtClean="0">
                <a:latin typeface="Calibri"/>
                <a:cs typeface="Calibri"/>
              </a:rPr>
              <a:t>stable since launch</a:t>
            </a:r>
            <a:endParaRPr lang="en-US" sz="2000" spc="-5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spcBef>
                <a:spcPts val="325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Relative spectral response (RSR): </a:t>
            </a: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on-orbit modulated </a:t>
            </a: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RSR (large impact on DNB calibration)</a:t>
            </a:r>
            <a:endParaRPr lang="en-US" sz="2000" spc="-5" dirty="0">
              <a:solidFill>
                <a:srgbClr val="0000FF"/>
              </a:solidFill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 smtClean="0">
                <a:latin typeface="Calibri"/>
                <a:cs typeface="Calibri"/>
              </a:rPr>
              <a:t>Geolocation</a:t>
            </a:r>
            <a:endParaRPr lang="en-US" sz="2200" b="1" spc="-5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cs typeface="Calibri"/>
              </a:rPr>
              <a:t>C2 RMSE Track</a:t>
            </a:r>
            <a:r>
              <a:rPr lang="en-US" sz="2000" spc="-5" dirty="0">
                <a:cs typeface="Calibri"/>
              </a:rPr>
              <a:t>: 59 </a:t>
            </a:r>
            <a:r>
              <a:rPr lang="en-US" sz="2000" spc="-5" dirty="0" smtClean="0">
                <a:cs typeface="Calibri"/>
              </a:rPr>
              <a:t>m; Scan</a:t>
            </a:r>
            <a:r>
              <a:rPr lang="en-US" sz="2000" spc="-5" dirty="0">
                <a:cs typeface="Calibri"/>
              </a:rPr>
              <a:t>: 48 </a:t>
            </a:r>
            <a:r>
              <a:rPr lang="en-US" sz="2000" spc="-5" dirty="0" smtClean="0">
                <a:cs typeface="Calibri"/>
              </a:rPr>
              <a:t>m </a:t>
            </a:r>
            <a:endParaRPr lang="en-US" sz="2000" spc="-5" dirty="0">
              <a:cs typeface="Calibri"/>
            </a:endParaRPr>
          </a:p>
        </p:txBody>
      </p:sp>
      <p:pic>
        <p:nvPicPr>
          <p:cNvPr id="18" name="Picture 17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BC231F2-9879-F53D-D3C0-92277BFF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42" y="640117"/>
            <a:ext cx="4800600" cy="2182601"/>
          </a:xfrm>
          <a:prstGeom prst="rect">
            <a:avLst/>
          </a:prstGeom>
        </p:spPr>
      </p:pic>
      <p:pic>
        <p:nvPicPr>
          <p:cNvPr id="27" name="Picture 2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C62BC3-33AA-FCF3-025F-469ED662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42" y="2617078"/>
            <a:ext cx="4800600" cy="213564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54BB423-40C5-1376-604C-776FF603C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42" y="4549082"/>
            <a:ext cx="4800600" cy="2119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5774" y="6042249"/>
            <a:ext cx="6105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b="1" kern="0" dirty="0" smtClean="0">
                <a:latin typeface="Calibri" pitchFamily="34" charset="0"/>
              </a:rPr>
              <a:t>Spatial and Geolocation Performance Examples Provided in Backup Slides</a:t>
            </a:r>
            <a:endParaRPr lang="en-US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B2833AF-3ABA-AD29-17D5-6377CBB70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41" y="4551934"/>
            <a:ext cx="4800600" cy="215385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13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3587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N-20 VIIRS Performance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222370" y="785710"/>
            <a:ext cx="7166402" cy="4388381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70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Radiometric</a:t>
            </a:r>
            <a:endParaRPr sz="22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cs typeface="Calibri"/>
              </a:rPr>
              <a:t>RSB </a:t>
            </a:r>
            <a:r>
              <a:rPr lang="en-US" sz="2000" spc="-5" dirty="0" smtClean="0">
                <a:cs typeface="Calibri"/>
              </a:rPr>
              <a:t>responses </a:t>
            </a:r>
            <a:r>
              <a:rPr lang="en-US" sz="2000" spc="-5" dirty="0" smtClean="0">
                <a:cs typeface="Calibri"/>
              </a:rPr>
              <a:t>(detector gains) have been </a:t>
            </a: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extremely stable over the entire missio</a:t>
            </a:r>
            <a:r>
              <a:rPr lang="en-US" sz="2000" spc="-5" dirty="0" smtClean="0">
                <a:cs typeface="Calibri"/>
              </a:rPr>
              <a:t>n</a:t>
            </a: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kern="0" spc="-5" dirty="0">
                <a:latin typeface="Calibri" pitchFamily="34" charset="0"/>
                <a:cs typeface="Calibri"/>
              </a:rPr>
              <a:t>L</a:t>
            </a:r>
            <a:r>
              <a:rPr lang="en-US" sz="2000" kern="0" dirty="0" smtClean="0">
                <a:latin typeface="Calibri" pitchFamily="34" charset="0"/>
              </a:rPr>
              <a:t>arge </a:t>
            </a:r>
            <a:r>
              <a:rPr lang="en-US" sz="2000" kern="0" dirty="0">
                <a:latin typeface="Calibri" pitchFamily="34" charset="0"/>
              </a:rPr>
              <a:t>SD degradation at short wavelengths</a:t>
            </a:r>
            <a:endParaRPr lang="en-US" sz="2000" spc="-5" dirty="0" smtClean="0"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TEB gains </a:t>
            </a:r>
            <a:r>
              <a:rPr lang="en-US" sz="2000" spc="-5" dirty="0" smtClean="0">
                <a:cs typeface="Calibri"/>
              </a:rPr>
              <a:t>have remained stable since MMOG (</a:t>
            </a:r>
            <a:r>
              <a:rPr lang="en-US" sz="2000" dirty="0" smtClean="0">
                <a:cs typeface="Calibri"/>
              </a:rPr>
              <a:t>mid-mission</a:t>
            </a:r>
            <a:r>
              <a:rPr lang="en-US" sz="2000" spc="75" dirty="0" smtClean="0">
                <a:cs typeface="Calibri"/>
              </a:rPr>
              <a:t> </a:t>
            </a:r>
            <a:r>
              <a:rPr lang="en-US" sz="2000" spc="-5" dirty="0" smtClean="0">
                <a:cs typeface="Calibri"/>
              </a:rPr>
              <a:t>outgassing), </a:t>
            </a:r>
            <a:r>
              <a:rPr lang="en-US" sz="2000" spc="-5" dirty="0" smtClean="0">
                <a:solidFill>
                  <a:srgbClr val="0000FF"/>
                </a:solidFill>
                <a:cs typeface="Calibri"/>
              </a:rPr>
              <a:t>a gain decrease for I5 (similar to SNPP; 1.8% over 5 years</a:t>
            </a:r>
            <a:r>
              <a:rPr lang="en-US" sz="2000" spc="-5" dirty="0" smtClean="0">
                <a:cs typeface="Calibri"/>
              </a:rPr>
              <a:t>)</a:t>
            </a:r>
          </a:p>
          <a:p>
            <a:pPr marL="755650" lvl="1" indent="-285750">
              <a:spcBef>
                <a:spcPts val="330"/>
              </a:spcBef>
              <a:buFontTx/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DNB stray light correction remains effective</a:t>
            </a:r>
            <a:endParaRPr lang="en-US" sz="20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Spatial </a:t>
            </a:r>
            <a:r>
              <a:rPr sz="2200" b="1" dirty="0">
                <a:latin typeface="Calibri"/>
                <a:cs typeface="Calibri"/>
              </a:rPr>
              <a:t>and </a:t>
            </a:r>
            <a:r>
              <a:rPr sz="2200" b="1" spc="-5" dirty="0" smtClean="0">
                <a:latin typeface="Calibri"/>
                <a:cs typeface="Calibri"/>
              </a:rPr>
              <a:t>Spectral</a:t>
            </a:r>
            <a:endParaRPr sz="2200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sz="2000" spc="-5" dirty="0" smtClean="0">
                <a:latin typeface="Calibri"/>
                <a:cs typeface="Calibri"/>
              </a:rPr>
              <a:t>Band-to-band </a:t>
            </a:r>
            <a:r>
              <a:rPr sz="2000" dirty="0" smtClean="0">
                <a:latin typeface="Calibri"/>
                <a:cs typeface="Calibri"/>
              </a:rPr>
              <a:t>registration </a:t>
            </a:r>
            <a:r>
              <a:rPr sz="2000" spc="-5" dirty="0" smtClean="0">
                <a:latin typeface="Calibri"/>
                <a:cs typeface="Calibri"/>
              </a:rPr>
              <a:t>(BBR)</a:t>
            </a:r>
            <a:r>
              <a:rPr lang="en-US" sz="2000" spc="-5" dirty="0" smtClean="0">
                <a:latin typeface="Calibri"/>
                <a:cs typeface="Calibri"/>
              </a:rPr>
              <a:t>: </a:t>
            </a:r>
            <a:r>
              <a:rPr sz="2000" spc="-5" dirty="0" smtClean="0">
                <a:latin typeface="Calibri"/>
                <a:cs typeface="Calibri"/>
              </a:rPr>
              <a:t>stable since launch</a:t>
            </a:r>
            <a:endParaRPr lang="en-US" sz="2000" spc="-5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spcBef>
                <a:spcPts val="325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Relative spectral response (RSR): pre-launch characterization</a:t>
            </a: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 smtClean="0">
                <a:latin typeface="Calibri"/>
                <a:cs typeface="Calibri"/>
              </a:rPr>
              <a:t>Geolocation</a:t>
            </a:r>
            <a:endParaRPr lang="en-US" sz="2200" b="1" spc="-5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cs typeface="Calibri"/>
              </a:rPr>
              <a:t>C2.1 </a:t>
            </a:r>
            <a:r>
              <a:rPr lang="en-US" sz="2000" spc="-5" dirty="0">
                <a:cs typeface="Calibri"/>
              </a:rPr>
              <a:t>RMSE Track: </a:t>
            </a:r>
            <a:r>
              <a:rPr lang="en-US" sz="2000" spc="-5" dirty="0" smtClean="0">
                <a:cs typeface="Calibri"/>
              </a:rPr>
              <a:t>57 </a:t>
            </a:r>
            <a:r>
              <a:rPr lang="en-US" sz="2000" spc="-5" dirty="0">
                <a:cs typeface="Calibri"/>
              </a:rPr>
              <a:t>m; Scan: </a:t>
            </a:r>
            <a:r>
              <a:rPr lang="en-US" sz="2000" spc="-5" dirty="0" smtClean="0">
                <a:cs typeface="Calibri"/>
              </a:rPr>
              <a:t>47 m</a:t>
            </a:r>
            <a:endParaRPr lang="en-US" sz="2000" spc="-5" dirty="0">
              <a:cs typeface="Calibri"/>
            </a:endParaRPr>
          </a:p>
        </p:txBody>
      </p:sp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201CA3-5154-F18A-1085-51FDC27E9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94" y="607899"/>
            <a:ext cx="4803228" cy="216617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402792" y="5260362"/>
            <a:ext cx="8800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MMOG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8321643" y="5212232"/>
            <a:ext cx="162482" cy="216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hart&#10;&#10;Description automatically generated with low confidence">
            <a:extLst>
              <a:ext uri="{FF2B5EF4-FFF2-40B4-BE49-F238E27FC236}">
                <a16:creationId xmlns:a16="http://schemas.microsoft.com/office/drawing/2014/main" id="{116E12D5-1DF4-A783-C20B-A19D057B2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213" y="2593442"/>
            <a:ext cx="4771770" cy="21627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5774" y="6042249"/>
            <a:ext cx="6105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b="1" kern="0" dirty="0" smtClean="0">
                <a:latin typeface="Calibri" pitchFamily="34" charset="0"/>
              </a:rPr>
              <a:t>Spatial and Geolocation Performance Examples Provided in Backup Slides</a:t>
            </a:r>
            <a:endParaRPr lang="en-US" b="1" kern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14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3587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N-21 VIIRS Performance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6" name="object 4"/>
          <p:cNvSpPr txBox="1"/>
          <p:nvPr/>
        </p:nvSpPr>
        <p:spPr>
          <a:xfrm>
            <a:off x="222370" y="785710"/>
            <a:ext cx="7166402" cy="454226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70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Radiometric</a:t>
            </a:r>
            <a:endParaRPr sz="2200" dirty="0">
              <a:latin typeface="Calibri"/>
              <a:cs typeface="Calibri"/>
            </a:endParaRPr>
          </a:p>
          <a:p>
            <a:pPr marL="755650" lvl="1" indent="-285750">
              <a:spcBef>
                <a:spcPts val="330"/>
              </a:spcBef>
              <a:buFontTx/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S</a:t>
            </a:r>
            <a:r>
              <a:rPr lang="en-US" sz="2000" spc="-5" dirty="0" smtClean="0">
                <a:cs typeface="Calibri"/>
              </a:rPr>
              <a:t>table </a:t>
            </a:r>
            <a:r>
              <a:rPr lang="en-US" sz="2000" spc="-5" dirty="0">
                <a:cs typeface="Calibri"/>
              </a:rPr>
              <a:t>responses (detector gains) </a:t>
            </a:r>
            <a:r>
              <a:rPr lang="en-US" sz="2000" spc="-5" dirty="0" smtClean="0">
                <a:cs typeface="Calibri"/>
              </a:rPr>
              <a:t>for most spectral bands (VIS/NIR/LWIR) under the same operating condition</a:t>
            </a: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Relatively large decrease in SWIR (M8, M9) responses</a:t>
            </a: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cs typeface="Calibri"/>
              </a:rPr>
              <a:t>S</a:t>
            </a:r>
            <a:r>
              <a:rPr lang="en-US" sz="2000" spc="-5" dirty="0" smtClean="0">
                <a:cs typeface="Calibri"/>
              </a:rPr>
              <a:t>mall decrease in MWIR (I4, M12, M13) responses</a:t>
            </a: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kern="0" spc="-5" dirty="0" smtClean="0">
                <a:latin typeface="Calibri" pitchFamily="34" charset="0"/>
                <a:cs typeface="Calibri"/>
              </a:rPr>
              <a:t>L</a:t>
            </a:r>
            <a:r>
              <a:rPr lang="en-US" sz="2000" kern="0" dirty="0" smtClean="0">
                <a:latin typeface="Calibri" pitchFamily="34" charset="0"/>
              </a:rPr>
              <a:t>arge </a:t>
            </a:r>
            <a:r>
              <a:rPr lang="en-US" sz="2000" kern="0" dirty="0">
                <a:latin typeface="Calibri" pitchFamily="34" charset="0"/>
              </a:rPr>
              <a:t>SD degradation at short </a:t>
            </a:r>
            <a:r>
              <a:rPr lang="en-US" sz="2000" kern="0" dirty="0" smtClean="0">
                <a:latin typeface="Calibri" pitchFamily="34" charset="0"/>
              </a:rPr>
              <a:t>wavelengths</a:t>
            </a:r>
          </a:p>
          <a:p>
            <a:pPr marL="755650" lvl="1" indent="-285750">
              <a:spcBef>
                <a:spcPts val="330"/>
              </a:spcBef>
              <a:buFontTx/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>
                <a:solidFill>
                  <a:srgbClr val="0000FF"/>
                </a:solidFill>
                <a:cs typeface="Calibri"/>
              </a:rPr>
              <a:t>DNB stray light: smaller than S-NPP and N-20</a:t>
            </a:r>
            <a:endParaRPr lang="en-US" sz="2000" dirty="0">
              <a:solidFill>
                <a:srgbClr val="0000FF"/>
              </a:solidFill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dirty="0" smtClean="0">
                <a:latin typeface="Calibri"/>
                <a:cs typeface="Calibri"/>
              </a:rPr>
              <a:t>Spatial </a:t>
            </a:r>
            <a:r>
              <a:rPr sz="2200" b="1" dirty="0">
                <a:latin typeface="Calibri"/>
                <a:cs typeface="Calibri"/>
              </a:rPr>
              <a:t>and </a:t>
            </a:r>
            <a:r>
              <a:rPr sz="2200" b="1" spc="-5" dirty="0" smtClean="0">
                <a:latin typeface="Calibri"/>
                <a:cs typeface="Calibri"/>
              </a:rPr>
              <a:t>Spectral</a:t>
            </a:r>
            <a:endParaRPr sz="2200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spcBef>
                <a:spcPts val="325"/>
              </a:spcBef>
              <a:buChar char="–"/>
              <a:tabLst>
                <a:tab pos="755650" algn="l"/>
                <a:tab pos="756285" algn="l"/>
              </a:tabLst>
            </a:pPr>
            <a:r>
              <a:rPr sz="2000" spc="-5" dirty="0" smtClean="0">
                <a:latin typeface="Calibri"/>
                <a:cs typeface="Calibri"/>
              </a:rPr>
              <a:t>Band-to-band </a:t>
            </a:r>
            <a:r>
              <a:rPr sz="2000" dirty="0" smtClean="0">
                <a:latin typeface="Calibri"/>
                <a:cs typeface="Calibri"/>
              </a:rPr>
              <a:t>registration </a:t>
            </a:r>
            <a:r>
              <a:rPr sz="2000" spc="-5" dirty="0" smtClean="0">
                <a:latin typeface="Calibri"/>
                <a:cs typeface="Calibri"/>
              </a:rPr>
              <a:t>(BBR)</a:t>
            </a:r>
            <a:r>
              <a:rPr lang="en-US" sz="2000" spc="-5" dirty="0" smtClean="0">
                <a:latin typeface="Calibri"/>
                <a:cs typeface="Calibri"/>
              </a:rPr>
              <a:t>: </a:t>
            </a:r>
            <a:r>
              <a:rPr sz="2000" spc="-5" dirty="0" smtClean="0">
                <a:latin typeface="Calibri"/>
                <a:cs typeface="Calibri"/>
              </a:rPr>
              <a:t>stable since launch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US" sz="2000" spc="-5" dirty="0" smtClean="0">
                <a:latin typeface="Calibri"/>
                <a:cs typeface="Calibri"/>
              </a:rPr>
              <a:t>(preliminary with limited measurements)</a:t>
            </a:r>
          </a:p>
          <a:p>
            <a:pPr marL="755650" marR="5080" lvl="1" indent="-285750">
              <a:lnSpc>
                <a:spcPct val="100000"/>
              </a:lnSpc>
              <a:spcBef>
                <a:spcPts val="325"/>
              </a:spcBef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latin typeface="Calibri"/>
                <a:cs typeface="Calibri"/>
              </a:rPr>
              <a:t>Relative spectral response (RSR): pre-launch characterization</a:t>
            </a:r>
          </a:p>
          <a:p>
            <a:pPr marL="355600" indent="-342900">
              <a:lnSpc>
                <a:spcPct val="100000"/>
              </a:lnSpc>
              <a:spcBef>
                <a:spcPts val="275"/>
              </a:spcBef>
              <a:buFont typeface="Calibri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 smtClean="0">
                <a:latin typeface="Calibri"/>
                <a:cs typeface="Calibri"/>
              </a:rPr>
              <a:t>Geolocation</a:t>
            </a:r>
            <a:endParaRPr lang="en-US" sz="2200" b="1" spc="-5" dirty="0" smtClean="0">
              <a:latin typeface="Calibri"/>
              <a:cs typeface="Calibri"/>
            </a:endParaRPr>
          </a:p>
          <a:p>
            <a:pPr marL="755650" marR="5080" lvl="1" indent="-285750">
              <a:lnSpc>
                <a:spcPct val="100000"/>
              </a:lnSpc>
              <a:buChar char="–"/>
              <a:tabLst>
                <a:tab pos="755650" algn="l"/>
                <a:tab pos="756285" algn="l"/>
              </a:tabLst>
            </a:pPr>
            <a:r>
              <a:rPr lang="en-US" sz="2000" spc="-5" dirty="0" smtClean="0">
                <a:cs typeface="Calibri"/>
              </a:rPr>
              <a:t>“C2” </a:t>
            </a:r>
            <a:r>
              <a:rPr lang="en-US" sz="2000" spc="-5" dirty="0">
                <a:cs typeface="Calibri"/>
              </a:rPr>
              <a:t>RMSE Track: </a:t>
            </a:r>
            <a:r>
              <a:rPr lang="en-US" sz="2000" spc="-5" dirty="0" smtClean="0">
                <a:cs typeface="Calibri"/>
              </a:rPr>
              <a:t>61 </a:t>
            </a:r>
            <a:r>
              <a:rPr lang="en-US" sz="2000" spc="-5" dirty="0">
                <a:cs typeface="Calibri"/>
              </a:rPr>
              <a:t>m; Scan: </a:t>
            </a:r>
            <a:r>
              <a:rPr lang="en-US" sz="2000" spc="-5" dirty="0" smtClean="0">
                <a:cs typeface="Calibri"/>
              </a:rPr>
              <a:t>48 m </a:t>
            </a:r>
            <a:endParaRPr lang="en-US" sz="2000" spc="-5" dirty="0">
              <a:cs typeface="Calibri"/>
            </a:endParaRP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63C57BB-D84C-BF0E-F2D6-3F5275C0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30" y="4644116"/>
            <a:ext cx="4800600" cy="21107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74" y="6042249"/>
            <a:ext cx="610552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b="1" kern="0" dirty="0" smtClean="0">
                <a:latin typeface="Calibri" pitchFamily="34" charset="0"/>
              </a:rPr>
              <a:t>Spatial and Geolocation Performance Examples Provided in Backup Slides</a:t>
            </a:r>
            <a:endParaRPr lang="en-US" b="1" kern="0" dirty="0">
              <a:latin typeface="Calibri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67292-DCEF-848B-BD04-1927104DF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42" y="2636634"/>
            <a:ext cx="4800600" cy="2154621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AA40F816-C0EF-A09E-3647-871567F9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75" y="644716"/>
            <a:ext cx="4800600" cy="21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15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-3968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itchFamily="34" charset="0"/>
              </a:rPr>
              <a:t>Current and Future Activities: </a:t>
            </a:r>
            <a:r>
              <a:rPr lang="en-US" sz="2800" b="1" dirty="0" smtClean="0">
                <a:latin typeface="Calibri" pitchFamily="34" charset="0"/>
              </a:rPr>
              <a:t>Terra and Aqua MODIS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48799" y="803524"/>
            <a:ext cx="11722484" cy="57969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Continue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to monitor sensor performance and to derive and update calibration LUTs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in support of C6.1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data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production (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  <a:cs typeface="Times New Roman" pitchFamily="18" charset="0"/>
              </a:rPr>
              <a:t>C6 data production ended in April 2023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)</a:t>
            </a:r>
            <a:endParaRPr lang="en-US" sz="2200" dirty="0">
              <a:latin typeface="Calibri" pitchFamily="34" charset="0"/>
              <a:cs typeface="Times New Roman" pitchFamily="18" charset="0"/>
            </a:endParaRP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  <a:cs typeface="Times New Roman" pitchFamily="18" charset="0"/>
              </a:rPr>
              <a:t>Update C7 calibration LUTs regularly when forward production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begins (C7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mission-long LUTs were initially delivered for science testing in March 2021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and later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updated through Dec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2022,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including several RSB and TEB algorithm enhancements and L1B code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changes). </a:t>
            </a:r>
            <a:endParaRPr lang="en-US" sz="2200" dirty="0">
              <a:latin typeface="Calibri" pitchFamily="34" charset="0"/>
              <a:cs typeface="Times New Roman" pitchFamily="18" charset="0"/>
            </a:endParaRP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Continue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 monitor and address </a:t>
            </a: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crosstalk impact on Terra and Aqua PV LWIR bands </a:t>
            </a:r>
            <a:r>
              <a:rPr lang="en-US" sz="2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27-30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As Aqua crosstalk contamination continues to increase after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recent safe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mode, further adjustments may be needed to improve calibration accuracy, long-term stability, and image striping.   </a:t>
            </a: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Monitor and update crosstalk correction for </a:t>
            </a: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</a:t>
            </a:r>
            <a:r>
              <a:rPr lang="en-US" sz="2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MWIR </a:t>
            </a: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(included in </a:t>
            </a:r>
            <a:r>
              <a:rPr lang="en-US" sz="2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C7)</a:t>
            </a: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Implement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C7 RSB algorithm changes into C6.1 forward production (started March 2023 with gradual phase-in over several months)</a:t>
            </a: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 and </a:t>
            </a:r>
            <a:r>
              <a:rPr lang="en-US" sz="2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post-CEM calibration strategies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in support of extended Terra and Aqua MODIS missions (use of OBC and lunar observations, vicarious calibration targets, and alternative approaches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) – to address impact due to drifting orbits</a:t>
            </a:r>
          </a:p>
          <a:p>
            <a:pPr marL="342900" lvl="1" indent="-342900">
              <a:spcAft>
                <a:spcPts val="6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Support Terra and Aqua FOT for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planning and preparation of special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end-of-mission maneuvers and decommissioning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86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16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15082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itchFamily="34" charset="0"/>
              </a:rPr>
              <a:t>Current and Future Activities: </a:t>
            </a:r>
            <a:r>
              <a:rPr lang="en-US" sz="2800" b="1" dirty="0" smtClean="0">
                <a:latin typeface="Calibri" pitchFamily="34" charset="0"/>
              </a:rPr>
              <a:t>S-NPP, N-20, and N-21 VIIRS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304842" y="916124"/>
            <a:ext cx="11435213" cy="525272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5600" marR="165100" indent="-342900">
              <a:spcAft>
                <a:spcPts val="60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lang="en-US" sz="2200" dirty="0"/>
              <a:t>Continue to monitor sensor performance and to derive and update calibration LUTs </a:t>
            </a:r>
            <a:r>
              <a:rPr lang="en-US" sz="2200" dirty="0" smtClean="0"/>
              <a:t>in support of SIPS for </a:t>
            </a:r>
            <a:r>
              <a:rPr lang="en-US" sz="2200" dirty="0"/>
              <a:t>VIIRS data production (S-NPP, N-20, and N-21</a:t>
            </a:r>
            <a:r>
              <a:rPr lang="en-US" sz="2200" dirty="0" smtClean="0"/>
              <a:t>) </a:t>
            </a:r>
            <a:r>
              <a:rPr lang="en-US" sz="2200" dirty="0" smtClean="0">
                <a:solidFill>
                  <a:srgbClr val="0000FF"/>
                </a:solidFill>
              </a:rPr>
              <a:t>with special effort on changes in N-21 SWIR response</a:t>
            </a:r>
            <a:endParaRPr lang="en-US" sz="2200" dirty="0" smtClean="0"/>
          </a:p>
          <a:p>
            <a:pPr marL="355600" marR="165100" indent="-342900">
              <a:spcAft>
                <a:spcPts val="60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cs typeface="Calibri"/>
              </a:rPr>
              <a:t>Continue to monitor detector-to-detector calibration differences </a:t>
            </a:r>
            <a:r>
              <a:rPr lang="en-US" sz="2200" dirty="0" smtClean="0">
                <a:cs typeface="Calibri"/>
              </a:rPr>
              <a:t>and </a:t>
            </a:r>
            <a:r>
              <a:rPr lang="en-US" sz="2200" dirty="0">
                <a:cs typeface="Calibri"/>
              </a:rPr>
              <a:t>implement </a:t>
            </a:r>
            <a:r>
              <a:rPr lang="en-US" sz="2200" dirty="0" smtClean="0">
                <a:cs typeface="Calibri"/>
              </a:rPr>
              <a:t>corrections as necessary (already applied in S-NPP C2 for a few VIS bands; </a:t>
            </a:r>
            <a:r>
              <a:rPr lang="en-US" sz="2200" dirty="0" smtClean="0">
                <a:solidFill>
                  <a:srgbClr val="0000FF"/>
                </a:solidFill>
                <a:cs typeface="Calibri"/>
              </a:rPr>
              <a:t>likely to extend to N-20 SWIR bands)</a:t>
            </a:r>
            <a:endParaRPr lang="en-US" sz="2200" dirty="0">
              <a:cs typeface="Calibri"/>
            </a:endParaRPr>
          </a:p>
          <a:p>
            <a:pPr marL="355600" marR="165100" indent="-342900">
              <a:spcAft>
                <a:spcPts val="60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lang="en-US" sz="2200" spc="-35" dirty="0">
                <a:cs typeface="Calibri"/>
              </a:rPr>
              <a:t>Continue to track </a:t>
            </a:r>
            <a:r>
              <a:rPr lang="en-US" sz="2200" spc="-35" dirty="0" smtClean="0">
                <a:cs typeface="Calibri"/>
              </a:rPr>
              <a:t>VIIRS calibration stability, including </a:t>
            </a:r>
            <a:r>
              <a:rPr lang="en-US" sz="2200" spc="-10" dirty="0" smtClean="0">
                <a:cs typeface="Calibri"/>
              </a:rPr>
              <a:t>potential </a:t>
            </a:r>
            <a:r>
              <a:rPr lang="en-US" sz="2200" spc="-5" dirty="0">
                <a:cs typeface="Calibri"/>
              </a:rPr>
              <a:t>changes </a:t>
            </a:r>
            <a:r>
              <a:rPr lang="en-US" sz="2200" dirty="0">
                <a:cs typeface="Calibri"/>
              </a:rPr>
              <a:t>in </a:t>
            </a:r>
            <a:r>
              <a:rPr lang="en-US" sz="2200" dirty="0" smtClean="0">
                <a:cs typeface="Calibri"/>
              </a:rPr>
              <a:t>the </a:t>
            </a:r>
            <a:r>
              <a:rPr lang="en-US" sz="2200" spc="-15" dirty="0" smtClean="0">
                <a:cs typeface="Calibri"/>
              </a:rPr>
              <a:t>RVS, </a:t>
            </a:r>
            <a:r>
              <a:rPr lang="en-US" sz="2200" spc="-5" dirty="0">
                <a:cs typeface="Calibri"/>
              </a:rPr>
              <a:t>using </a:t>
            </a:r>
            <a:r>
              <a:rPr lang="en-US" sz="2200" dirty="0" smtClean="0">
                <a:cs typeface="Calibri"/>
              </a:rPr>
              <a:t>different </a:t>
            </a:r>
            <a:r>
              <a:rPr lang="en-US" sz="2200" spc="-5" dirty="0">
                <a:cs typeface="Calibri"/>
              </a:rPr>
              <a:t>EV </a:t>
            </a:r>
            <a:r>
              <a:rPr lang="en-US" sz="2200" spc="-20" dirty="0">
                <a:cs typeface="Calibri"/>
              </a:rPr>
              <a:t>targets </a:t>
            </a:r>
            <a:r>
              <a:rPr lang="en-US" sz="2200" dirty="0">
                <a:cs typeface="Calibri"/>
              </a:rPr>
              <a:t>and</a:t>
            </a:r>
            <a:r>
              <a:rPr lang="en-US" sz="2200" spc="25" dirty="0">
                <a:cs typeface="Calibri"/>
              </a:rPr>
              <a:t> </a:t>
            </a:r>
            <a:r>
              <a:rPr lang="en-US" sz="2200" spc="-5" dirty="0">
                <a:cs typeface="Calibri"/>
              </a:rPr>
              <a:t>DCC</a:t>
            </a:r>
          </a:p>
          <a:p>
            <a:pPr marL="355600" marR="165100" indent="-342900">
              <a:spcAft>
                <a:spcPts val="60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lang="en-US" sz="2200" spc="-15" dirty="0">
                <a:cs typeface="Calibri"/>
              </a:rPr>
              <a:t>Complete and implement the saturation rollover pixel flagging and uncertainty index for all three </a:t>
            </a:r>
            <a:r>
              <a:rPr lang="en-US" sz="2200" spc="-15" dirty="0" smtClean="0">
                <a:cs typeface="Calibri"/>
              </a:rPr>
              <a:t>instruments, including L1B code changes. </a:t>
            </a:r>
            <a:endParaRPr lang="en-US" sz="2200" spc="-15" dirty="0">
              <a:cs typeface="Calibri"/>
            </a:endParaRPr>
          </a:p>
          <a:p>
            <a:pPr marL="355600" marR="165100" indent="-342900">
              <a:spcAft>
                <a:spcPts val="600"/>
              </a:spcAft>
              <a:buFontTx/>
              <a:buChar char="•"/>
              <a:tabLst>
                <a:tab pos="354965" algn="l"/>
                <a:tab pos="355600" algn="l"/>
              </a:tabLst>
            </a:pPr>
            <a:r>
              <a:rPr lang="en-US" sz="2200" spc="-15" dirty="0" smtClean="0">
                <a:solidFill>
                  <a:srgbClr val="0000FF"/>
                </a:solidFill>
                <a:cs typeface="Calibri"/>
              </a:rPr>
              <a:t>Further </a:t>
            </a:r>
            <a:r>
              <a:rPr lang="en-US" sz="2200" spc="-15" dirty="0">
                <a:solidFill>
                  <a:srgbClr val="0000FF"/>
                </a:solidFill>
                <a:cs typeface="Calibri"/>
              </a:rPr>
              <a:t>improve </a:t>
            </a:r>
            <a:r>
              <a:rPr lang="en-US" sz="2200" spc="-15" dirty="0" smtClean="0">
                <a:solidFill>
                  <a:srgbClr val="0000FF"/>
                </a:solidFill>
                <a:cs typeface="Calibri"/>
              </a:rPr>
              <a:t>N-21 VIIRS RSB calibration </a:t>
            </a:r>
            <a:r>
              <a:rPr lang="en-US" sz="2200" spc="-15" dirty="0" smtClean="0">
                <a:cs typeface="Calibri"/>
              </a:rPr>
              <a:t>(SDSM </a:t>
            </a:r>
            <a:r>
              <a:rPr lang="en-US" sz="2200" spc="-15" dirty="0">
                <a:cs typeface="Calibri"/>
              </a:rPr>
              <a:t>Sun view screen transmittance, </a:t>
            </a:r>
            <a:r>
              <a:rPr lang="en-US" sz="2200" spc="-15" dirty="0" smtClean="0">
                <a:cs typeface="Calibri"/>
              </a:rPr>
              <a:t>use of both SD and lunar measurements for LUT updates, …)</a:t>
            </a:r>
          </a:p>
          <a:p>
            <a:pPr marL="355600" marR="114935" indent="-342900">
              <a:lnSpc>
                <a:spcPct val="100000"/>
              </a:lnSpc>
              <a:spcAft>
                <a:spcPts val="600"/>
              </a:spcAft>
              <a:buChar char="•"/>
              <a:tabLst>
                <a:tab pos="354965" algn="l"/>
                <a:tab pos="355600" algn="l"/>
              </a:tabLst>
            </a:pPr>
            <a:r>
              <a:rPr lang="en-US" sz="2200" spc="-15" dirty="0" smtClean="0">
                <a:cs typeface="Calibri"/>
              </a:rPr>
              <a:t>Further improve </a:t>
            </a:r>
            <a:r>
              <a:rPr lang="en-US" sz="2200" spc="-5" dirty="0" smtClean="0">
                <a:cs typeface="Calibri"/>
              </a:rPr>
              <a:t>DNB </a:t>
            </a:r>
            <a:r>
              <a:rPr lang="en-US" sz="2200" spc="-10" dirty="0" smtClean="0">
                <a:cs typeface="Calibri"/>
              </a:rPr>
              <a:t>calibration accuracy </a:t>
            </a:r>
            <a:r>
              <a:rPr lang="en-US" sz="2200" spc="-5" dirty="0" smtClean="0">
                <a:cs typeface="Calibri"/>
              </a:rPr>
              <a:t>and </a:t>
            </a:r>
            <a:r>
              <a:rPr lang="en-US" sz="2200" spc="-10" dirty="0" smtClean="0">
                <a:cs typeface="Calibri"/>
              </a:rPr>
              <a:t>stray light characterization and correction</a:t>
            </a:r>
            <a:endParaRPr lang="en-US" sz="2200" dirty="0" smtClean="0">
              <a:cs typeface="Calibri"/>
            </a:endParaRPr>
          </a:p>
          <a:p>
            <a:pPr marL="355600" marR="165100" indent="-342900">
              <a:lnSpc>
                <a:spcPct val="100000"/>
              </a:lnSpc>
              <a:spcAft>
                <a:spcPts val="600"/>
              </a:spcAft>
              <a:buChar char="•"/>
              <a:tabLst>
                <a:tab pos="354965" algn="l"/>
                <a:tab pos="355600" algn="l"/>
              </a:tabLst>
            </a:pPr>
            <a:r>
              <a:rPr lang="en-US" sz="2200" spc="-15" dirty="0" smtClean="0">
                <a:cs typeface="Calibri"/>
              </a:rPr>
              <a:t>Develop </a:t>
            </a:r>
            <a:r>
              <a:rPr lang="en-US" sz="2200" spc="-15" dirty="0">
                <a:cs typeface="Calibri"/>
              </a:rPr>
              <a:t>strategies to </a:t>
            </a:r>
            <a:r>
              <a:rPr lang="en-US" sz="2200" spc="-15" dirty="0" smtClean="0">
                <a:cs typeface="Calibri"/>
              </a:rPr>
              <a:t>assess and address </a:t>
            </a:r>
            <a:r>
              <a:rPr lang="en-US" sz="2200" spc="-15" dirty="0">
                <a:cs typeface="Calibri"/>
              </a:rPr>
              <a:t>S-NPP, N-20, and </a:t>
            </a:r>
            <a:r>
              <a:rPr lang="en-US" sz="2200" spc="-15" dirty="0" smtClean="0">
                <a:cs typeface="Calibri"/>
              </a:rPr>
              <a:t>N-21 </a:t>
            </a:r>
            <a:r>
              <a:rPr lang="en-US" sz="2200" spc="-15" dirty="0">
                <a:cs typeface="Calibri"/>
              </a:rPr>
              <a:t>RSB calibration differences (a major challenge for </a:t>
            </a:r>
            <a:r>
              <a:rPr lang="en-US" sz="2200" spc="-15" dirty="0" smtClean="0">
                <a:cs typeface="Calibri"/>
              </a:rPr>
              <a:t>producing </a:t>
            </a:r>
            <a:r>
              <a:rPr lang="en-US" sz="2200" spc="-15" dirty="0">
                <a:cs typeface="Calibri"/>
              </a:rPr>
              <a:t>consistent long-term data records</a:t>
            </a:r>
            <a:r>
              <a:rPr lang="en-US" sz="2200" spc="-15" dirty="0" smtClean="0">
                <a:cs typeface="Calibri"/>
              </a:rPr>
              <a:t>)</a:t>
            </a:r>
            <a:endParaRPr lang="en-US" sz="2200" spc="-15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7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800" y="6535845"/>
            <a:ext cx="373192" cy="255480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17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442368" y="24641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Calibri" pitchFamily="34" charset="0"/>
              </a:rPr>
              <a:t>MODIS and VIIRS Publications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376409"/>
              </p:ext>
            </p:extLst>
          </p:nvPr>
        </p:nvGraphicFramePr>
        <p:xfrm>
          <a:off x="942975" y="3867242"/>
          <a:ext cx="4973788" cy="248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772341"/>
              </p:ext>
            </p:extLst>
          </p:nvPr>
        </p:nvGraphicFramePr>
        <p:xfrm>
          <a:off x="942975" y="1362075"/>
          <a:ext cx="4975319" cy="2505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1A74295F-1D94-C989-0C52-95EDED4794F1}"/>
              </a:ext>
            </a:extLst>
          </p:cNvPr>
          <p:cNvSpPr txBox="1"/>
          <p:nvPr/>
        </p:nvSpPr>
        <p:spPr>
          <a:xfrm>
            <a:off x="1962912" y="2127814"/>
            <a:ext cx="24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r>
              <a:rPr lang="en-US" dirty="0"/>
              <a:t>: </a:t>
            </a:r>
            <a:r>
              <a:rPr lang="en-US" dirty="0" smtClean="0"/>
              <a:t>31/article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593BE6-6ED7-5E92-2D92-C6A67F862D2C}"/>
              </a:ext>
            </a:extLst>
          </p:cNvPr>
          <p:cNvSpPr txBox="1"/>
          <p:nvPr/>
        </p:nvSpPr>
        <p:spPr>
          <a:xfrm>
            <a:off x="1962912" y="4433161"/>
            <a:ext cx="234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r>
              <a:rPr lang="en-US" dirty="0"/>
              <a:t>: </a:t>
            </a:r>
            <a:r>
              <a:rPr lang="en-US" dirty="0" smtClean="0"/>
              <a:t>26/article</a:t>
            </a:r>
            <a:endParaRPr lang="en-US" dirty="0"/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518520"/>
              </p:ext>
            </p:extLst>
          </p:nvPr>
        </p:nvGraphicFramePr>
        <p:xfrm>
          <a:off x="5916763" y="3867242"/>
          <a:ext cx="4989362" cy="248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956211"/>
              </p:ext>
            </p:extLst>
          </p:nvPr>
        </p:nvGraphicFramePr>
        <p:xfrm>
          <a:off x="5916763" y="1362074"/>
          <a:ext cx="4989362" cy="250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7E4467E-F82E-0D52-A884-375389D8CC61}"/>
              </a:ext>
            </a:extLst>
          </p:cNvPr>
          <p:cNvSpPr txBox="1"/>
          <p:nvPr/>
        </p:nvSpPr>
        <p:spPr>
          <a:xfrm>
            <a:off x="6715338" y="2121075"/>
            <a:ext cx="231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r>
              <a:rPr lang="en-US" dirty="0"/>
              <a:t>: </a:t>
            </a:r>
            <a:r>
              <a:rPr lang="en-US" dirty="0" smtClean="0"/>
              <a:t>15.4/article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D22E2C-03C6-5741-3155-FB75399E701E}"/>
              </a:ext>
            </a:extLst>
          </p:cNvPr>
          <p:cNvSpPr txBox="1"/>
          <p:nvPr/>
        </p:nvSpPr>
        <p:spPr>
          <a:xfrm>
            <a:off x="6715338" y="4378687"/>
            <a:ext cx="237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</a:t>
            </a:r>
            <a:r>
              <a:rPr lang="en-US" dirty="0"/>
              <a:t>: </a:t>
            </a:r>
            <a:r>
              <a:rPr lang="en-US" dirty="0" smtClean="0"/>
              <a:t>10.7/article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18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1450427" y="-3968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Summary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727081"/>
            <a:ext cx="11587655" cy="5305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Both Terra and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Aqua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MODIS and their OBC continue </a:t>
            </a:r>
            <a:r>
              <a:rPr lang="en-US" sz="2200" dirty="0">
                <a:latin typeface="Calibri" pitchFamily="34" charset="0"/>
                <a:cs typeface="Times New Roman" pitchFamily="18" charset="0"/>
              </a:rPr>
              <a:t>to operate and function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normally</a:t>
            </a: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S-NPP, N-20, 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</a:rPr>
              <a:t>and N-21 </a:t>
            </a:r>
            <a:r>
              <a:rPr lang="en-US" sz="2200" dirty="0" smtClean="0">
                <a:latin typeface="Calibri" pitchFamily="34" charset="0"/>
              </a:rPr>
              <a:t>VIIRS and their OBC </a:t>
            </a:r>
            <a:r>
              <a:rPr lang="en-US" sz="2200" dirty="0" smtClean="0">
                <a:latin typeface="Calibri" pitchFamily="34" charset="0"/>
                <a:cs typeface="Times New Roman" pitchFamily="18" charset="0"/>
              </a:rPr>
              <a:t>continue to operate and function normally</a:t>
            </a:r>
            <a:endParaRPr lang="en-US" sz="2200" dirty="0" smtClean="0"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On-orbit changes in sensor responses and key performance parameters are well characterized using OBC measurements, lunar observations, and select earth view targets (e.g. PICS and DCC); 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</a:rPr>
              <a:t>further improvements </a:t>
            </a:r>
            <a:r>
              <a:rPr lang="en-US" sz="2200" dirty="0">
                <a:solidFill>
                  <a:srgbClr val="0000FF"/>
                </a:solidFill>
                <a:latin typeface="Calibri" pitchFamily="34" charset="0"/>
              </a:rPr>
              <a:t>for N-21 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</a:rPr>
              <a:t>is expected as more calibration data sets become </a:t>
            </a:r>
            <a:r>
              <a:rPr lang="en-US" sz="2200" dirty="0">
                <a:solidFill>
                  <a:srgbClr val="0000FF"/>
                </a:solidFill>
                <a:latin typeface="Calibri" pitchFamily="34" charset="0"/>
              </a:rPr>
              <a:t>available</a:t>
            </a: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Overall </a:t>
            </a:r>
            <a:r>
              <a:rPr lang="en-US" sz="2200" dirty="0">
                <a:latin typeface="Calibri" pitchFamily="34" charset="0"/>
              </a:rPr>
              <a:t>performance of VIIRS is more stable than MODIS</a:t>
            </a: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Strategies have been developed and implemented to address 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</a:rPr>
              <a:t>calibration challenges due to </a:t>
            </a:r>
            <a:r>
              <a:rPr lang="en-US" sz="2200" dirty="0">
                <a:solidFill>
                  <a:srgbClr val="0000FF"/>
                </a:solidFill>
                <a:latin typeface="Calibri" pitchFamily="34" charset="0"/>
              </a:rPr>
              <a:t>recent drifting orbits (Terra and Aqua </a:t>
            </a:r>
            <a:r>
              <a:rPr lang="en-US" sz="2200" dirty="0" smtClean="0">
                <a:solidFill>
                  <a:srgbClr val="0000FF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Continuing efforts by the MCST and VCST to</a:t>
            </a:r>
          </a:p>
          <a:p>
            <a:pPr marL="800100" lvl="1" indent="-342900">
              <a:spcBef>
                <a:spcPts val="300"/>
              </a:spcBef>
              <a:buFont typeface="Calibri" panose="020F0502020204030204" pitchFamily="34" charset="0"/>
              <a:buChar char="̶"/>
            </a:pPr>
            <a:r>
              <a:rPr lang="en-US" sz="2100" dirty="0" smtClean="0">
                <a:latin typeface="Calibri" pitchFamily="34" charset="0"/>
              </a:rPr>
              <a:t>Characterize and monitor sensor performance</a:t>
            </a:r>
          </a:p>
          <a:p>
            <a:pPr marL="800100" lvl="1" indent="-342900">
              <a:spcBef>
                <a:spcPts val="300"/>
              </a:spcBef>
              <a:buFont typeface="Calibri" panose="020F0502020204030204" pitchFamily="34" charset="0"/>
              <a:buChar char="̶"/>
            </a:pPr>
            <a:r>
              <a:rPr lang="en-US" sz="2100" dirty="0">
                <a:latin typeface="Calibri" pitchFamily="34" charset="0"/>
              </a:rPr>
              <a:t>A</a:t>
            </a:r>
            <a:r>
              <a:rPr lang="en-US" sz="2100" dirty="0" smtClean="0">
                <a:latin typeface="Calibri" pitchFamily="34" charset="0"/>
              </a:rPr>
              <a:t>ddress </a:t>
            </a:r>
            <a:r>
              <a:rPr lang="en-US" sz="2100" dirty="0">
                <a:latin typeface="Calibri" pitchFamily="34" charset="0"/>
              </a:rPr>
              <a:t>issues identified, including changes of sensor characteristics </a:t>
            </a:r>
            <a:r>
              <a:rPr lang="en-US" sz="2100" dirty="0" smtClean="0">
                <a:latin typeface="Calibri" pitchFamily="34" charset="0"/>
              </a:rPr>
              <a:t>resulting from spacecraft </a:t>
            </a:r>
            <a:r>
              <a:rPr lang="en-US" sz="2100" dirty="0">
                <a:latin typeface="Calibri" pitchFamily="34" charset="0"/>
              </a:rPr>
              <a:t>and instrument </a:t>
            </a:r>
            <a:r>
              <a:rPr lang="en-US" sz="2100" dirty="0" smtClean="0">
                <a:latin typeface="Calibri" pitchFamily="34" charset="0"/>
              </a:rPr>
              <a:t>anomalies and calibration differences among sensors</a:t>
            </a:r>
            <a:endParaRPr lang="en-US" sz="2100" dirty="0">
              <a:latin typeface="Calibri" pitchFamily="34" charset="0"/>
            </a:endParaRPr>
          </a:p>
          <a:p>
            <a:pPr marL="800100" lvl="1" indent="-342900">
              <a:spcBef>
                <a:spcPts val="300"/>
              </a:spcBef>
              <a:buFont typeface="Calibri" panose="020F0502020204030204" pitchFamily="34" charset="0"/>
              <a:buChar char="̶"/>
            </a:pPr>
            <a:r>
              <a:rPr lang="en-US" sz="2100" dirty="0" smtClean="0">
                <a:latin typeface="Calibri" pitchFamily="34" charset="0"/>
              </a:rPr>
              <a:t>Derive and deliver calibration parameters in </a:t>
            </a:r>
            <a:r>
              <a:rPr lang="en-US" sz="2100" dirty="0">
                <a:latin typeface="Calibri" pitchFamily="34" charset="0"/>
              </a:rPr>
              <a:t>support </a:t>
            </a:r>
            <a:r>
              <a:rPr lang="en-US" sz="2100" dirty="0" smtClean="0">
                <a:latin typeface="Calibri" pitchFamily="34" charset="0"/>
              </a:rPr>
              <a:t>of sensor L1B and science </a:t>
            </a:r>
            <a:r>
              <a:rPr lang="en-US" sz="2100" dirty="0">
                <a:latin typeface="Calibri" pitchFamily="34" charset="0"/>
              </a:rPr>
              <a:t>data </a:t>
            </a:r>
            <a:r>
              <a:rPr lang="en-US" sz="2100" dirty="0" smtClean="0">
                <a:latin typeface="Calibri" pitchFamily="34" charset="0"/>
              </a:rPr>
              <a:t>processing and </a:t>
            </a:r>
            <a:r>
              <a:rPr lang="en-US" sz="2100" dirty="0">
                <a:latin typeface="Calibri" pitchFamily="34" charset="0"/>
              </a:rPr>
              <a:t>reprocessing (</a:t>
            </a:r>
            <a:r>
              <a:rPr lang="en-US" sz="2100" dirty="0">
                <a:solidFill>
                  <a:srgbClr val="0000FF"/>
                </a:solidFill>
                <a:latin typeface="Calibri" pitchFamily="34" charset="0"/>
              </a:rPr>
              <a:t>MODIS </a:t>
            </a:r>
            <a:r>
              <a:rPr lang="en-US" sz="2100" dirty="0" smtClean="0">
                <a:solidFill>
                  <a:srgbClr val="0000FF"/>
                </a:solidFill>
                <a:latin typeface="Calibri" pitchFamily="34" charset="0"/>
              </a:rPr>
              <a:t>C6.1/C7 </a:t>
            </a:r>
            <a:r>
              <a:rPr lang="en-US" sz="2100" dirty="0">
                <a:solidFill>
                  <a:srgbClr val="0000FF"/>
                </a:solidFill>
                <a:latin typeface="Calibri" pitchFamily="34" charset="0"/>
              </a:rPr>
              <a:t>and VIIRS C2.0/C2.1</a:t>
            </a:r>
            <a:r>
              <a:rPr lang="en-US" sz="2100" dirty="0" smtClean="0">
                <a:latin typeface="Calibri" pitchFamily="34" charset="0"/>
              </a:rPr>
              <a:t>)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7160" y="6157325"/>
            <a:ext cx="9689406" cy="38472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19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More Details in Presentations at MODIS and VIIRS Calibration Workshop (May 1, 2023)</a:t>
            </a:r>
            <a:endParaRPr lang="en-US" sz="1900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19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1397877" y="3117604"/>
            <a:ext cx="9322675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Calibri" pitchFamily="34" charset="0"/>
              </a:rPr>
              <a:t>Backup Slides</a:t>
            </a:r>
            <a:endParaRPr lang="en-U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2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439496" y="1490080"/>
            <a:ext cx="6145473" cy="42758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algn="l">
              <a:spcBef>
                <a:spcPts val="0"/>
              </a:spcBef>
              <a:spcAft>
                <a:spcPts val="300"/>
              </a:spcAft>
              <a:buSzPct val="100000"/>
            </a:pPr>
            <a:r>
              <a:rPr lang="en-US" sz="2400" b="1" dirty="0" smtClean="0">
                <a:latin typeface="Calibri" pitchFamily="34" charset="0"/>
              </a:rPr>
              <a:t>Contributions: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>
                <a:latin typeface="Calibri" pitchFamily="34" charset="0"/>
              </a:rPr>
              <a:t>MODIS Characterization Support </a:t>
            </a:r>
            <a:r>
              <a:rPr lang="en-US" sz="2100" dirty="0" smtClean="0">
                <a:latin typeface="Calibri" pitchFamily="34" charset="0"/>
              </a:rPr>
              <a:t>Team (MCST)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VIIRS </a:t>
            </a:r>
            <a:r>
              <a:rPr lang="en-US" sz="2100" dirty="0">
                <a:latin typeface="Calibri" pitchFamily="34" charset="0"/>
              </a:rPr>
              <a:t>Characterization Support </a:t>
            </a:r>
            <a:r>
              <a:rPr lang="en-US" sz="2100" dirty="0" smtClean="0">
                <a:latin typeface="Calibri" pitchFamily="34" charset="0"/>
              </a:rPr>
              <a:t>Team (VCST)</a:t>
            </a:r>
            <a:endParaRPr lang="en-US" sz="2100" dirty="0">
              <a:latin typeface="Calibri" pitchFamily="34" charset="0"/>
            </a:endParaRPr>
          </a:p>
          <a:p>
            <a:pPr algn="l">
              <a:spcBef>
                <a:spcPts val="1200"/>
              </a:spcBef>
              <a:spcAft>
                <a:spcPts val="300"/>
              </a:spcAft>
              <a:buSzPct val="100000"/>
            </a:pPr>
            <a:endParaRPr lang="en-US" sz="2400" b="1" dirty="0" smtClean="0">
              <a:latin typeface="Calibri" pitchFamily="34" charset="0"/>
            </a:endParaRPr>
          </a:p>
          <a:p>
            <a:pPr algn="l">
              <a:spcBef>
                <a:spcPts val="1200"/>
              </a:spcBef>
              <a:spcAft>
                <a:spcPts val="300"/>
              </a:spcAft>
              <a:buSzPct val="100000"/>
            </a:pPr>
            <a:r>
              <a:rPr lang="en-US" sz="2400" b="1" dirty="0" smtClean="0">
                <a:latin typeface="Calibri" pitchFamily="34" charset="0"/>
              </a:rPr>
              <a:t>Support: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Terra, Aqua, S-NPP, and JPSS Projects</a:t>
            </a:r>
          </a:p>
          <a:p>
            <a:pPr marL="342900" indent="-342900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Mission/Flight Operation Teams (MOT/FOT)</a:t>
            </a:r>
          </a:p>
          <a:p>
            <a:pPr marL="342900" indent="-342900" algn="l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MODIS and VIIRS Science Teams </a:t>
            </a:r>
          </a:p>
          <a:p>
            <a:pPr marL="342900" indent="-342900"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Instrument </a:t>
            </a:r>
            <a:r>
              <a:rPr lang="en-US" sz="2100" dirty="0">
                <a:latin typeface="Calibri" pitchFamily="34" charset="0"/>
              </a:rPr>
              <a:t>Vendor (Raytheon</a:t>
            </a:r>
            <a:r>
              <a:rPr lang="en-US" sz="2100" dirty="0" smtClean="0">
                <a:latin typeface="Calibri" pitchFamily="34" charset="0"/>
              </a:rPr>
              <a:t>)</a:t>
            </a:r>
          </a:p>
          <a:p>
            <a:pPr marL="342900" indent="-342900" algn="l">
              <a:spcBef>
                <a:spcPts val="0"/>
              </a:spcBef>
              <a:spcAft>
                <a:spcPts val="300"/>
              </a:spcAft>
              <a:buSzPct val="100000"/>
              <a:buFont typeface="Calibri" panose="020F0502020204030204" pitchFamily="34" charset="0"/>
              <a:buChar char="−"/>
            </a:pPr>
            <a:r>
              <a:rPr lang="en-US" sz="2100" dirty="0" smtClean="0">
                <a:latin typeface="Calibri" pitchFamily="34" charset="0"/>
              </a:rPr>
              <a:t>NOAA JPSS Program and VIIRS SDR Team</a:t>
            </a: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435603" y="247650"/>
            <a:ext cx="7307262" cy="533400"/>
          </a:xfrm>
          <a:prstGeom prst="rect">
            <a:avLst/>
          </a:prstGeom>
          <a:noFill/>
        </p:spPr>
        <p:txBody>
          <a:bodyPr lIns="90487" tIns="44450" rIns="90487" bIns="44450"/>
          <a:lstStyle/>
          <a:p>
            <a:pPr algn="ctr" eaLnBrk="1" hangingPunct="1">
              <a:defRPr/>
            </a:pPr>
            <a:r>
              <a:rPr lang="en-US" sz="3200" b="1" kern="0" dirty="0" smtClean="0">
                <a:latin typeface="Calibri" pitchFamily="34" charset="0"/>
                <a:ea typeface="+mj-ea"/>
                <a:cs typeface="+mj-cs"/>
              </a:rPr>
              <a:t>Acknowledgements</a:t>
            </a:r>
            <a:endParaRPr lang="en-US" sz="3200" b="1" kern="0" dirty="0"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76" b="1073"/>
          <a:stretch/>
        </p:blipFill>
        <p:spPr>
          <a:xfrm>
            <a:off x="6726617" y="2420980"/>
            <a:ext cx="5259875" cy="256032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523665" y="5081141"/>
            <a:ext cx="16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March 30, 2023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86000" y="20810"/>
            <a:ext cx="7620000" cy="598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MODIS Spatial and Spectral Characterization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3504351" y="696579"/>
            <a:ext cx="183490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/>
                <a:cs typeface="Arial"/>
              </a:rPr>
              <a:t>Terra MODIS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EE31F-D9B2-4F57-820E-B28EF0F1696D}"/>
              </a:ext>
            </a:extLst>
          </p:cNvPr>
          <p:cNvSpPr txBox="1"/>
          <p:nvPr/>
        </p:nvSpPr>
        <p:spPr>
          <a:xfrm>
            <a:off x="229736" y="4384258"/>
            <a:ext cx="1677171" cy="370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  <a:cs typeface="Arial"/>
              </a:rPr>
              <a:t>Changes in 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Arial"/>
              </a:rPr>
              <a:t>CW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145992" y="1600780"/>
            <a:ext cx="1924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Arial"/>
              </a:rPr>
              <a:t>Along-scan BBR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8734097" y="692459"/>
            <a:ext cx="187990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/>
                <a:cs typeface="Arial"/>
              </a:rPr>
              <a:t>Aqua MODIS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BEE31F-D9B2-4F57-820E-B28EF0F1696D}"/>
              </a:ext>
            </a:extLst>
          </p:cNvPr>
          <p:cNvSpPr txBox="1"/>
          <p:nvPr/>
        </p:nvSpPr>
        <p:spPr>
          <a:xfrm>
            <a:off x="219393" y="5752163"/>
            <a:ext cx="1677171" cy="370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Calibri"/>
                <a:cs typeface="Arial"/>
              </a:rPr>
              <a:t>Changes in 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Arial"/>
              </a:rPr>
              <a:t>BW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95535" y="3057090"/>
            <a:ext cx="1924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alibri"/>
                <a:cs typeface="Arial"/>
              </a:rPr>
              <a:t>Along-track BBR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55F38B-EE1A-7B52-61E7-8F768E2B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17" y="1123346"/>
            <a:ext cx="4547997" cy="2826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32F6C3-64BE-B10C-1568-0FCD1FBC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852" y="5419703"/>
            <a:ext cx="4495419" cy="14064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E4FC63-4207-38A7-1761-0D0C30F56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141" y="3982571"/>
            <a:ext cx="4469130" cy="14371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C9824E-E238-7444-CA1C-F6BC319C9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048" y="1127728"/>
            <a:ext cx="4517327" cy="2821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3DDE670-31B0-796C-F4B4-EEA3C4DE6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269" y="3982571"/>
            <a:ext cx="4504182" cy="14196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7D04F10-8314-D1F1-8F41-567735CEB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401" y="5418332"/>
            <a:ext cx="4381500" cy="14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3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21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526624" y="11194"/>
            <a:ext cx="9138751" cy="598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VIIRS Spatial Characterization</a:t>
            </a:r>
            <a:endParaRPr lang="en-US" sz="26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1318199" y="903591"/>
            <a:ext cx="183490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/>
                <a:cs typeface="Arial"/>
              </a:rPr>
              <a:t>S-NPP VIIRS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5318235" y="903591"/>
            <a:ext cx="187990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/>
                <a:cs typeface="Arial"/>
              </a:rPr>
              <a:t>N-20 VIIRS</a:t>
            </a:r>
          </a:p>
        </p:txBody>
      </p:sp>
      <p:pic>
        <p:nvPicPr>
          <p:cNvPr id="22" name="Picture 21" descr="A picture containing purple, light, colorful&#10;&#10;Description automatically generated">
            <a:extLst>
              <a:ext uri="{FF2B5EF4-FFF2-40B4-BE49-F238E27FC236}">
                <a16:creationId xmlns:a16="http://schemas.microsoft.com/office/drawing/2014/main" id="{99601E64-2FF1-E7C6-E0C9-29614BA5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156" y="1628782"/>
            <a:ext cx="3863687" cy="4572000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A84D5D86-9EE3-C297-F5A0-CCB83320C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" y="1628782"/>
            <a:ext cx="4130277" cy="4572000"/>
          </a:xfrm>
          <a:prstGeom prst="rect">
            <a:avLst/>
          </a:prstGeom>
        </p:spPr>
      </p:pic>
      <p:pic>
        <p:nvPicPr>
          <p:cNvPr id="24" name="Picture 23" descr="A picture containing outdoor, red, light, colorful&#10;&#10;Description automatically generated">
            <a:extLst>
              <a:ext uri="{FF2B5EF4-FFF2-40B4-BE49-F238E27FC236}">
                <a16:creationId xmlns:a16="http://schemas.microsoft.com/office/drawing/2014/main" id="{A696CCA3-DDC8-8B60-A9F6-8B5816DD3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41" y="1628782"/>
            <a:ext cx="4281344" cy="457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E705AB-E73D-46B8-846B-BE5D5C17CE4D}"/>
              </a:ext>
            </a:extLst>
          </p:cNvPr>
          <p:cNvSpPr txBox="1"/>
          <p:nvPr/>
        </p:nvSpPr>
        <p:spPr>
          <a:xfrm>
            <a:off x="9254359" y="903590"/>
            <a:ext cx="187990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Calibri"/>
                <a:cs typeface="Arial"/>
              </a:rPr>
              <a:t>N-21 VIIRS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31E3CA-0808-F74B-E40A-9EF04F44597A}"/>
              </a:ext>
            </a:extLst>
          </p:cNvPr>
          <p:cNvSpPr txBox="1"/>
          <p:nvPr/>
        </p:nvSpPr>
        <p:spPr>
          <a:xfrm>
            <a:off x="1179704" y="6200782"/>
            <a:ext cx="98325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N-21 results are based on the average from the first two lunar observations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4609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22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1058096" y="3702205"/>
            <a:ext cx="3379732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b="1" dirty="0" smtClean="0">
                <a:latin typeface="Calibri" panose="020F0502020204030204" pitchFamily="34" charset="0"/>
              </a:rPr>
              <a:t>Track: 59 m; Scan: 48 m (S-NPP C2)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5362576" y="3710802"/>
            <a:ext cx="3189505" cy="33855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b="1" dirty="0" smtClean="0">
                <a:latin typeface="Calibri" panose="020F0502020204030204" pitchFamily="34" charset="0"/>
              </a:rPr>
              <a:t>Track</a:t>
            </a:r>
            <a:r>
              <a:rPr lang="en-US" altLang="en-US" sz="1600" b="1" dirty="0">
                <a:latin typeface="Calibri" panose="020F0502020204030204" pitchFamily="34" charset="0"/>
              </a:rPr>
              <a:t>: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57 m; Scan</a:t>
            </a:r>
            <a:r>
              <a:rPr lang="en-US" altLang="en-US" sz="1600" b="1" dirty="0">
                <a:latin typeface="Calibri" panose="020F0502020204030204" pitchFamily="34" charset="0"/>
              </a:rPr>
              <a:t>: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47 m (N-20 C2.1)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526624" y="11194"/>
            <a:ext cx="9138751" cy="598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700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MODIS and VIIRS Geolocation</a:t>
            </a:r>
            <a:endParaRPr lang="en-US" sz="2700" b="1" kern="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35" name="Date Placeholder 9"/>
          <p:cNvSpPr>
            <a:spLocks noGrp="1"/>
          </p:cNvSpPr>
          <p:nvPr>
            <p:ph type="dt" sz="quarter" idx="10"/>
          </p:nvPr>
        </p:nvSpPr>
        <p:spPr>
          <a:xfrm>
            <a:off x="302471" y="6402522"/>
            <a:ext cx="2122494" cy="476250"/>
          </a:xfrm>
        </p:spPr>
        <p:txBody>
          <a:bodyPr/>
          <a:lstStyle/>
          <a:p>
            <a:pPr>
              <a:defRPr/>
            </a:pPr>
            <a:r>
              <a:rPr lang="en-US" sz="1600" i="1" dirty="0">
                <a:solidFill>
                  <a:srgbClr val="0000FF"/>
                </a:solidFill>
              </a:rPr>
              <a:t>Lin et al., </a:t>
            </a:r>
            <a:r>
              <a:rPr lang="en-US" sz="1600" i="1" dirty="0" smtClean="0">
                <a:solidFill>
                  <a:srgbClr val="0000FF"/>
                </a:solidFill>
              </a:rPr>
              <a:t>May 1, 2023</a:t>
            </a:r>
            <a:endParaRPr lang="en-US" sz="1600" i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3" y="1099525"/>
            <a:ext cx="5600704" cy="2521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970" y="1101237"/>
            <a:ext cx="5636057" cy="2634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05754"/>
            <a:ext cx="5038725" cy="2542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76" y="4130513"/>
            <a:ext cx="6599452" cy="2361117"/>
          </a:xfrm>
          <a:prstGeom prst="rect">
            <a:avLst/>
          </a:prstGeom>
        </p:spPr>
      </p:pic>
      <p:sp>
        <p:nvSpPr>
          <p:cNvPr id="36" name="Text Box 41"/>
          <p:cNvSpPr txBox="1">
            <a:spLocks noChangeArrowheads="1"/>
          </p:cNvSpPr>
          <p:nvPr/>
        </p:nvSpPr>
        <p:spPr bwMode="auto">
          <a:xfrm>
            <a:off x="1363718" y="704850"/>
            <a:ext cx="3589282" cy="349870"/>
          </a:xfrm>
          <a:prstGeom prst="rect">
            <a:avLst/>
          </a:prstGeom>
          <a:solidFill>
            <a:srgbClr val="FFFF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b="1" dirty="0" smtClean="0">
                <a:latin typeface="Calibri" panose="020F0502020204030204" pitchFamily="34" charset="0"/>
              </a:rPr>
              <a:t>Track: 43 m; Scan: 45 m (Terra C6.1)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7419975" y="700776"/>
            <a:ext cx="3540675" cy="34347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b="1" dirty="0" smtClean="0">
                <a:latin typeface="Calibri" panose="020F0502020204030204" pitchFamily="34" charset="0"/>
              </a:rPr>
              <a:t>Track</a:t>
            </a:r>
            <a:r>
              <a:rPr lang="en-US" altLang="en-US" sz="1600" b="1" dirty="0">
                <a:latin typeface="Calibri" panose="020F0502020204030204" pitchFamily="34" charset="0"/>
              </a:rPr>
              <a:t>: 46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m; Scan</a:t>
            </a:r>
            <a:r>
              <a:rPr lang="en-US" altLang="en-US" sz="1600" b="1" dirty="0">
                <a:latin typeface="Calibri" panose="020F0502020204030204" pitchFamily="34" charset="0"/>
              </a:rPr>
              <a:t>: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54 m (Aqua C6.1)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8864197" y="3736247"/>
            <a:ext cx="3086101" cy="34586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1600" b="1" dirty="0" smtClean="0">
                <a:latin typeface="Calibri" panose="020F0502020204030204" pitchFamily="34" charset="0"/>
              </a:rPr>
              <a:t>Track</a:t>
            </a:r>
            <a:r>
              <a:rPr lang="en-US" altLang="en-US" sz="1600" b="1" dirty="0">
                <a:latin typeface="Calibri" panose="020F0502020204030204" pitchFamily="34" charset="0"/>
              </a:rPr>
              <a:t>: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61 m; Scan</a:t>
            </a:r>
            <a:r>
              <a:rPr lang="en-US" altLang="en-US" sz="1600" b="1" dirty="0">
                <a:latin typeface="Calibri" panose="020F0502020204030204" pitchFamily="34" charset="0"/>
              </a:rPr>
              <a:t>: </a:t>
            </a:r>
            <a:r>
              <a:rPr lang="en-US" altLang="en-US" sz="1600" b="1" dirty="0" smtClean="0">
                <a:latin typeface="Calibri" panose="020F0502020204030204" pitchFamily="34" charset="0"/>
              </a:rPr>
              <a:t>48 m (N-21 C2)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3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930C4814-EDE4-4DC1-B06A-F88BC3C17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3640" y="109989"/>
            <a:ext cx="9824720" cy="675957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+mn-lt"/>
              </a:rPr>
              <a:t>Outline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548947" y="1249399"/>
            <a:ext cx="7423259" cy="2817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 smtClean="0">
                <a:latin typeface="Calibri" pitchFamily="34" charset="0"/>
              </a:rPr>
              <a:t>Instrument Status</a:t>
            </a:r>
          </a:p>
          <a:p>
            <a:pPr marL="914400" lvl="1" indent="-457200">
              <a:buSzPct val="100000"/>
              <a:buFont typeface="Calibri" panose="020F0502020204030204" pitchFamily="34" charset="0"/>
              <a:buChar char="̶"/>
            </a:pPr>
            <a:r>
              <a:rPr lang="en-US" sz="2600" dirty="0" smtClean="0">
                <a:latin typeface="Calibri" pitchFamily="34" charset="0"/>
              </a:rPr>
              <a:t>Terra and Aqua MODIS</a:t>
            </a:r>
          </a:p>
          <a:p>
            <a:pPr marL="914400" lvl="1" indent="-457200">
              <a:buSzPct val="100000"/>
              <a:buFont typeface="Calibri" panose="020F0502020204030204" pitchFamily="34" charset="0"/>
              <a:buChar char="̶"/>
            </a:pPr>
            <a:r>
              <a:rPr lang="en-US" sz="2600" dirty="0" smtClean="0">
                <a:latin typeface="Calibri" pitchFamily="34" charset="0"/>
              </a:rPr>
              <a:t>S-NPP, N-20, and N-21 VIIRS</a:t>
            </a:r>
          </a:p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 smtClean="0">
                <a:latin typeface="Calibri" pitchFamily="34" charset="0"/>
              </a:rPr>
              <a:t>MODIS and VIIRS On-orbit Performance</a:t>
            </a:r>
          </a:p>
          <a:p>
            <a:pPr marL="342900" indent="-342900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 smtClean="0">
                <a:latin typeface="Calibri" pitchFamily="34" charset="0"/>
              </a:rPr>
              <a:t>Current </a:t>
            </a:r>
            <a:r>
              <a:rPr lang="en-US" sz="2600" b="1" dirty="0">
                <a:latin typeface="Calibri" pitchFamily="34" charset="0"/>
              </a:rPr>
              <a:t>and Future Activities</a:t>
            </a:r>
          </a:p>
          <a:p>
            <a:pPr marL="342900" indent="-342900" algn="l">
              <a:spcBef>
                <a:spcPts val="600"/>
              </a:spcBef>
              <a:buSzPct val="100000"/>
              <a:buFontTx/>
              <a:buChar char="•"/>
            </a:pPr>
            <a:r>
              <a:rPr lang="en-US" sz="2600" b="1" dirty="0" smtClean="0">
                <a:latin typeface="Calibri" pitchFamily="34" charset="0"/>
              </a:rPr>
              <a:t>Summary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9524691" y="5281637"/>
            <a:ext cx="239882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200" b="1" kern="0" dirty="0" smtClean="0">
                <a:solidFill>
                  <a:srgbClr val="0000FF"/>
                </a:solidFill>
                <a:latin typeface="Calibri" pitchFamily="34" charset="0"/>
              </a:rPr>
              <a:t>JPSS-3/4 VIIRS</a:t>
            </a:r>
          </a:p>
          <a:p>
            <a:pPr algn="ctr">
              <a:spcBef>
                <a:spcPts val="300"/>
              </a:spcBef>
            </a:pPr>
            <a:r>
              <a:rPr lang="en-US" b="1" kern="0" dirty="0" smtClean="0">
                <a:solidFill>
                  <a:srgbClr val="0000FF"/>
                </a:solidFill>
                <a:latin typeface="Calibri" pitchFamily="34" charset="0"/>
              </a:rPr>
              <a:t>(2028/2032)</a:t>
            </a:r>
            <a:endParaRPr lang="en-US" b="1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0108" y="4603531"/>
            <a:ext cx="7578613" cy="2045840"/>
            <a:chOff x="710108" y="4603531"/>
            <a:chExt cx="7578613" cy="2045840"/>
          </a:xfrm>
        </p:grpSpPr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508C4B35-7C51-D579-5F31-3B7A7961D0DB}"/>
                </a:ext>
              </a:extLst>
            </p:cNvPr>
            <p:cNvSpPr/>
            <p:nvPr/>
          </p:nvSpPr>
          <p:spPr>
            <a:xfrm>
              <a:off x="710108" y="4603531"/>
              <a:ext cx="6326079" cy="19789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2" name="Picture 11" descr="A rocket launching at night&#10;&#10;Description automatically generated with medium confidence">
              <a:extLst>
                <a:ext uri="{FF2B5EF4-FFF2-40B4-BE49-F238E27FC236}">
                  <a16:creationId xmlns:a16="http://schemas.microsoft.com/office/drawing/2014/main" id="{032E587C-5092-5C60-1E39-2D70BB12C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55" r="-3" b="-3"/>
            <a:stretch/>
          </p:blipFill>
          <p:spPr>
            <a:xfrm>
              <a:off x="7130220" y="4609776"/>
              <a:ext cx="1158501" cy="16928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46D3DB-3BB2-6BD0-092C-BDF9367533EF}"/>
                </a:ext>
              </a:extLst>
            </p:cNvPr>
            <p:cNvSpPr txBox="1"/>
            <p:nvPr/>
          </p:nvSpPr>
          <p:spPr>
            <a:xfrm>
              <a:off x="7211359" y="6310817"/>
              <a:ext cx="7042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3B0AB4"/>
                  </a:solidFill>
                </a:rPr>
                <a:t>2022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313EA2-8CC7-44A0-B65C-53BB4BB5F504}"/>
                </a:ext>
              </a:extLst>
            </p:cNvPr>
            <p:cNvCxnSpPr>
              <a:cxnSpLocks/>
            </p:cNvCxnSpPr>
            <p:nvPr/>
          </p:nvCxnSpPr>
          <p:spPr>
            <a:xfrm>
              <a:off x="7772833" y="6479499"/>
              <a:ext cx="237473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748C7C-6DAE-C7D7-A042-BA5CE065A5C3}"/>
                </a:ext>
              </a:extLst>
            </p:cNvPr>
            <p:cNvSpPr txBox="1"/>
            <p:nvPr/>
          </p:nvSpPr>
          <p:spPr>
            <a:xfrm>
              <a:off x="7130220" y="4667167"/>
              <a:ext cx="642613" cy="24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95000"/>
                    </a:schemeClr>
                  </a:solidFill>
                </a:rPr>
                <a:t>JPSS-2</a:t>
              </a:r>
            </a:p>
          </p:txBody>
        </p:sp>
      </p:grpSp>
      <p:sp>
        <p:nvSpPr>
          <p:cNvPr id="17" name="Right Arrow 7">
            <a:extLst>
              <a:ext uri="{FF2B5EF4-FFF2-40B4-BE49-F238E27FC236}">
                <a16:creationId xmlns:a16="http://schemas.microsoft.com/office/drawing/2014/main" id="{828BC091-5D02-AE73-AD36-80228E4463C6}"/>
              </a:ext>
            </a:extLst>
          </p:cNvPr>
          <p:cNvSpPr/>
          <p:nvPr/>
        </p:nvSpPr>
        <p:spPr>
          <a:xfrm>
            <a:off x="8614025" y="5249836"/>
            <a:ext cx="949457" cy="585571"/>
          </a:xfrm>
          <a:prstGeom prst="right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046" y="1101940"/>
            <a:ext cx="3605068" cy="2403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32031" y="3499019"/>
            <a:ext cx="34050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2000" b="1" kern="0" dirty="0" smtClean="0">
                <a:solidFill>
                  <a:srgbClr val="0000FF"/>
                </a:solidFill>
                <a:latin typeface="Calibri" pitchFamily="34" charset="0"/>
              </a:rPr>
              <a:t>JPSS-2 launch on Nov 10, 2022</a:t>
            </a:r>
            <a:endParaRPr lang="en-US" sz="2000" b="1" kern="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rra_tbb.png">
            <a:extLst>
              <a:ext uri="{FF2B5EF4-FFF2-40B4-BE49-F238E27FC236}">
                <a16:creationId xmlns:a16="http://schemas.microsoft.com/office/drawing/2014/main" id="{9548CF49-713D-EE6B-E71C-A88E9B71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4498421"/>
            <a:ext cx="4800600" cy="1890618"/>
          </a:xfrm>
          <a:prstGeom prst="rect">
            <a:avLst/>
          </a:prstGeom>
        </p:spPr>
      </p:pic>
      <p:pic>
        <p:nvPicPr>
          <p:cNvPr id="17" name="Picture 16" descr="terra_smir_lwir.png">
            <a:extLst>
              <a:ext uri="{FF2B5EF4-FFF2-40B4-BE49-F238E27FC236}">
                <a16:creationId xmlns:a16="http://schemas.microsoft.com/office/drawing/2014/main" id="{F2B3C262-2110-1203-6A5E-518C004B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50" y="2596055"/>
            <a:ext cx="4800600" cy="190236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4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092139" y="0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Instrument Status: Terra MODIS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1881" y="839875"/>
            <a:ext cx="7149519" cy="5695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Instrument Operations and </a:t>
            </a:r>
            <a:r>
              <a:rPr lang="en-US" sz="2400" b="1" dirty="0" smtClean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OBC </a:t>
            </a: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Functions – Normal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Same </a:t>
            </a:r>
            <a:r>
              <a:rPr lang="en-US" sz="2200" dirty="0">
                <a:latin typeface="Calibri" pitchFamily="34" charset="0"/>
              </a:rPr>
              <a:t>configuration </a:t>
            </a:r>
            <a:r>
              <a:rPr lang="en-US" sz="2200" dirty="0" smtClean="0">
                <a:latin typeface="Calibri" pitchFamily="34" charset="0"/>
              </a:rPr>
              <a:t>(A-side </a:t>
            </a:r>
            <a:r>
              <a:rPr lang="en-US" sz="2200" dirty="0">
                <a:latin typeface="Calibri" pitchFamily="34" charset="0"/>
              </a:rPr>
              <a:t>electronics with B-side </a:t>
            </a:r>
            <a:r>
              <a:rPr lang="en-US" sz="2200" dirty="0" smtClean="0">
                <a:latin typeface="Calibri" pitchFamily="34" charset="0"/>
              </a:rPr>
              <a:t>formatter) since 2003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CFPA at 83 K; BB at 290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285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since 04/25/2020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Orbit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Maneuvers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Constellation Exit Maneuvers (CEM) 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10/12/2022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10/19/2022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 drag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makeup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maneuver (DMU) on 07/28/2022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 inclination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adjustment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maneuver (IAM) on 02/27/2020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Successful </a:t>
            </a:r>
            <a:r>
              <a:rPr lang="en-US" sz="2200" dirty="0">
                <a:latin typeface="Calibri" pitchFamily="34" charset="0"/>
              </a:rPr>
              <a:t>SSR Reset on </a:t>
            </a:r>
            <a:r>
              <a:rPr lang="en-US" sz="2200" dirty="0" smtClean="0">
                <a:latin typeface="Calibri" pitchFamily="34" charset="0"/>
              </a:rPr>
              <a:t>09/22/2021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Standby Mode </a:t>
            </a:r>
            <a:r>
              <a:rPr lang="en-US" sz="2200" dirty="0" smtClean="0">
                <a:latin typeface="Calibri" pitchFamily="34" charset="0"/>
              </a:rPr>
              <a:t>due to Terra </a:t>
            </a:r>
            <a:r>
              <a:rPr lang="en-US" sz="2200" dirty="0">
                <a:latin typeface="Calibri" pitchFamily="34" charset="0"/>
              </a:rPr>
              <a:t>CP/FP Reset on </a:t>
            </a:r>
            <a:r>
              <a:rPr lang="en-US" sz="2200" dirty="0" smtClean="0">
                <a:latin typeface="Calibri" pitchFamily="34" charset="0"/>
              </a:rPr>
              <a:t>03/15/2022 (recovered back to Science Normal on 03/16/2022</a:t>
            </a:r>
            <a:r>
              <a:rPr lang="en-US" sz="2200" dirty="0">
                <a:latin typeface="Calibri" pitchFamily="34" charset="0"/>
              </a:rPr>
              <a:t>)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1 new noisy detector (B6 d13) since last STM in Feb 2021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Currently 40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noisy detectors (30 from prelaunch; 35 at-launch)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inoperable detector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B36 d7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B5 d4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0784" y="6331238"/>
            <a:ext cx="4456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5 K added to T_BB after setting at 285 K (04/25/20)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0718585" y="5480617"/>
            <a:ext cx="568868" cy="7958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terra_tinst.png">
            <a:extLst>
              <a:ext uri="{FF2B5EF4-FFF2-40B4-BE49-F238E27FC236}">
                <a16:creationId xmlns:a16="http://schemas.microsoft.com/office/drawing/2014/main" id="{4259CCB0-00AE-940D-2A6B-8D08E346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764721"/>
            <a:ext cx="4800600" cy="18733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874255" y="1743921"/>
            <a:ext cx="14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&lt; 3.5 K increase</a:t>
            </a:r>
            <a:endParaRPr lang="en-US" sz="1600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95708" y="5324826"/>
            <a:ext cx="16017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&lt; 35 </a:t>
            </a:r>
            <a:r>
              <a:rPr lang="en-US" sz="1600" kern="0" dirty="0" err="1" smtClean="0">
                <a:solidFill>
                  <a:srgbClr val="0000FF"/>
                </a:solidFill>
                <a:latin typeface="Calibri" pitchFamily="34" charset="0"/>
              </a:rPr>
              <a:t>mK</a:t>
            </a: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 increase</a:t>
            </a:r>
            <a:endParaRPr lang="en-US" sz="1600" kern="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5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092139" y="0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Instrument Status: Aqua MODIS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7781" y="851339"/>
            <a:ext cx="6898233" cy="56845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Instrument Operations and OBC Functions – Normal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Same configuration (B-side electronics and formatter) 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CFPA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83 K; BB at 285 K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Orbit Maneuvers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DMU: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12/01/2021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IAM: 03/18/2021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Aqua pitch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maneuver on 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09/23/2021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Aqua FMU (Formatter-Multiplexer Unit) anomaly on 02/22/2022; back to nominal operation on 03/23/2022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Aqua Safe Mode on 03/31/2022; back to nominal operation on 04/13/2022 </a:t>
            </a:r>
            <a:r>
              <a:rPr lang="en-US" sz="22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(with fully controlled CFPA temperatures)</a:t>
            </a:r>
            <a:endParaRPr lang="en-US" sz="2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3 </a:t>
            </a:r>
            <a:r>
              <a:rPr lang="en-US" sz="2200" dirty="0">
                <a:latin typeface="Calibri" pitchFamily="34" charset="0"/>
              </a:rPr>
              <a:t>new noisy </a:t>
            </a:r>
            <a:r>
              <a:rPr lang="en-US" sz="2200" dirty="0" smtClean="0">
                <a:latin typeface="Calibri" pitchFamily="34" charset="0"/>
              </a:rPr>
              <a:t>detectors (B27 d1 and d3, B30 d1) and 1 new inoperable detector (B6 d4) since </a:t>
            </a:r>
            <a:r>
              <a:rPr lang="en-US" sz="2200" dirty="0">
                <a:latin typeface="Calibri" pitchFamily="34" charset="0"/>
              </a:rPr>
              <a:t>last </a:t>
            </a:r>
            <a:r>
              <a:rPr lang="en-US" sz="2200" dirty="0" smtClean="0">
                <a:latin typeface="Calibri" pitchFamily="34" charset="0"/>
              </a:rPr>
              <a:t>STM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Currently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noisy detectors (2 from pre-launch; 3 at launch) 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inoperable detectors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Band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6)</a:t>
            </a:r>
            <a:endParaRPr lang="en-US" sz="2200" dirty="0" smtClean="0">
              <a:latin typeface="Calibri" pitchFamily="34" charset="0"/>
            </a:endParaRPr>
          </a:p>
        </p:txBody>
      </p:sp>
      <p:pic>
        <p:nvPicPr>
          <p:cNvPr id="16" name="Picture 15" descr="aqua_tinst.png">
            <a:extLst>
              <a:ext uri="{FF2B5EF4-FFF2-40B4-BE49-F238E27FC236}">
                <a16:creationId xmlns:a16="http://schemas.microsoft.com/office/drawing/2014/main" id="{58E75F13-225E-C1BF-C68B-B42F5D28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859416"/>
            <a:ext cx="4800600" cy="1882660"/>
          </a:xfrm>
          <a:prstGeom prst="rect">
            <a:avLst/>
          </a:prstGeom>
        </p:spPr>
      </p:pic>
      <p:pic>
        <p:nvPicPr>
          <p:cNvPr id="17" name="Picture 16" descr="aqua_smir_lwir.png">
            <a:extLst>
              <a:ext uri="{FF2B5EF4-FFF2-40B4-BE49-F238E27FC236}">
                <a16:creationId xmlns:a16="http://schemas.microsoft.com/office/drawing/2014/main" id="{EBB2DA53-7D31-973C-4E90-5ADD37D2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150" y="2727761"/>
            <a:ext cx="4800600" cy="1907487"/>
          </a:xfrm>
          <a:prstGeom prst="rect">
            <a:avLst/>
          </a:prstGeom>
        </p:spPr>
      </p:pic>
      <p:pic>
        <p:nvPicPr>
          <p:cNvPr id="18" name="Picture 17" descr="aqua_tbb.png">
            <a:extLst>
              <a:ext uri="{FF2B5EF4-FFF2-40B4-BE49-F238E27FC236}">
                <a16:creationId xmlns:a16="http://schemas.microsoft.com/office/drawing/2014/main" id="{C036DEB3-48C8-36DC-9ACB-DDF598E1E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50" y="4603717"/>
            <a:ext cx="4800600" cy="1899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99346" y="1162048"/>
            <a:ext cx="1489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&lt; 2.0 K increase</a:t>
            </a:r>
            <a:endParaRPr lang="en-US" sz="1600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46737" y="2991892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well-controlled after safe mode (outgassing) 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9546503" y="5082097"/>
            <a:ext cx="15744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600" kern="0" dirty="0" smtClean="0">
                <a:solidFill>
                  <a:srgbClr val="0000FF"/>
                </a:solidFill>
                <a:latin typeface="Calibri" pitchFamily="34" charset="0"/>
              </a:rPr>
              <a:t>extremely stable</a:t>
            </a:r>
            <a:endParaRPr lang="en-US" sz="1600" kern="0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120972" y="3448050"/>
            <a:ext cx="480478" cy="2334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0BF3223D-4581-CD70-8EB6-7816EDA26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43323" r="8398"/>
          <a:stretch/>
        </p:blipFill>
        <p:spPr>
          <a:xfrm>
            <a:off x="7146018" y="4743556"/>
            <a:ext cx="4772794" cy="208786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6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092139" y="0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Instrument Status: S-NPP VIIRS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46823" y="919063"/>
            <a:ext cx="6899195" cy="48406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Instrument Operations and OBC Functions – Normal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Same </a:t>
            </a:r>
            <a:r>
              <a:rPr lang="en-US" sz="2200" dirty="0">
                <a:latin typeface="Calibri" pitchFamily="34" charset="0"/>
              </a:rPr>
              <a:t>configuration (</a:t>
            </a:r>
            <a:r>
              <a:rPr lang="en-US" sz="2200" dirty="0" smtClean="0">
                <a:latin typeface="Calibri" pitchFamily="34" charset="0"/>
              </a:rPr>
              <a:t>B-side) </a:t>
            </a:r>
            <a:r>
              <a:rPr lang="en-US" sz="2200" dirty="0">
                <a:latin typeface="Calibri" pitchFamily="34" charset="0"/>
              </a:rPr>
              <a:t>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CFPA at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80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K; BB at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292.5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Single </a:t>
            </a:r>
            <a:r>
              <a:rPr lang="en-US" sz="2200" dirty="0">
                <a:latin typeface="Calibri" pitchFamily="34" charset="0"/>
              </a:rPr>
              <a:t>Board Computer (SBC) Lock-up </a:t>
            </a:r>
            <a:r>
              <a:rPr lang="en-US" sz="2200" dirty="0" smtClean="0">
                <a:latin typeface="Calibri" pitchFamily="34" charset="0"/>
              </a:rPr>
              <a:t>(petulant </a:t>
            </a:r>
            <a:r>
              <a:rPr lang="en-US" sz="2200" dirty="0">
                <a:latin typeface="Calibri" pitchFamily="34" charset="0"/>
              </a:rPr>
              <a:t>mode): </a:t>
            </a:r>
            <a:r>
              <a:rPr lang="en-US" sz="2200" dirty="0" smtClean="0">
                <a:latin typeface="Calibri" pitchFamily="34" charset="0"/>
              </a:rPr>
              <a:t>16 </a:t>
            </a:r>
            <a:r>
              <a:rPr lang="en-US" sz="2200" dirty="0">
                <a:latin typeface="Calibri" pitchFamily="34" charset="0"/>
              </a:rPr>
              <a:t>since launch </a:t>
            </a:r>
            <a:r>
              <a:rPr lang="en-US" sz="2200" dirty="0" smtClean="0">
                <a:latin typeface="Calibri" pitchFamily="34" charset="0"/>
              </a:rPr>
              <a:t>(</a:t>
            </a:r>
            <a:r>
              <a:rPr lang="en-US" sz="2200" dirty="0">
                <a:latin typeface="Calibri" pitchFamily="34" charset="0"/>
              </a:rPr>
              <a:t>most recent on 6/28/2022</a:t>
            </a:r>
            <a:r>
              <a:rPr lang="en-US" sz="2200" dirty="0" smtClean="0">
                <a:latin typeface="Calibri" pitchFamily="34" charset="0"/>
              </a:rPr>
              <a:t>)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Scan Sync Loss between RTA and HAM: 136 since launch </a:t>
            </a:r>
            <a:r>
              <a:rPr lang="en-US" sz="2200" dirty="0">
                <a:latin typeface="Calibri" pitchFamily="34" charset="0"/>
              </a:rPr>
              <a:t>(most recent on 9/17/2022</a:t>
            </a:r>
            <a:r>
              <a:rPr lang="en-US" sz="2200" dirty="0" smtClean="0">
                <a:latin typeface="Calibri" pitchFamily="34" charset="0"/>
              </a:rPr>
              <a:t>)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S-NPP Safe Mode </a:t>
            </a:r>
            <a:r>
              <a:rPr lang="en-US" sz="2200" dirty="0">
                <a:latin typeface="Calibri" pitchFamily="34" charset="0"/>
              </a:rPr>
              <a:t>on 8/3/2021 </a:t>
            </a:r>
            <a:r>
              <a:rPr lang="en-US" sz="2200" dirty="0" smtClean="0">
                <a:latin typeface="Calibri" pitchFamily="34" charset="0"/>
              </a:rPr>
              <a:t>(after </a:t>
            </a:r>
            <a:r>
              <a:rPr lang="en-US" sz="2200" dirty="0">
                <a:latin typeface="Calibri" pitchFamily="34" charset="0"/>
              </a:rPr>
              <a:t>Star Catalog V1.09 </a:t>
            </a:r>
            <a:r>
              <a:rPr lang="en-US" sz="2200" dirty="0" smtClean="0">
                <a:latin typeface="Calibri" pitchFamily="34" charset="0"/>
              </a:rPr>
              <a:t>upload)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S-NPP Safe Mode </a:t>
            </a:r>
            <a:r>
              <a:rPr lang="en-US" sz="2200" dirty="0">
                <a:latin typeface="Calibri" pitchFamily="34" charset="0"/>
              </a:rPr>
              <a:t>from 7/26 to </a:t>
            </a:r>
            <a:r>
              <a:rPr lang="en-US" sz="2200" dirty="0" smtClean="0">
                <a:latin typeface="Calibri" pitchFamily="34" charset="0"/>
              </a:rPr>
              <a:t>8/10/2022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No new noisy or inoperable detectors 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detectors continue to function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endParaRPr lang="en-US" sz="2200" dirty="0">
              <a:solidFill>
                <a:srgbClr val="0000FF"/>
              </a:solidFill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endParaRPr lang="en-US" sz="2200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19799103-95B3-EAE5-2155-76186570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12" y="919550"/>
            <a:ext cx="4572000" cy="1912003"/>
          </a:xfrm>
          <a:prstGeom prst="rect">
            <a:avLst/>
          </a:prstGeom>
        </p:spPr>
      </p:pic>
      <p:pic>
        <p:nvPicPr>
          <p:cNvPr id="18" name="Picture 17" descr="Chart&#10;&#10;Description automatically generated with low confidence">
            <a:extLst>
              <a:ext uri="{FF2B5EF4-FFF2-40B4-BE49-F238E27FC236}">
                <a16:creationId xmlns:a16="http://schemas.microsoft.com/office/drawing/2014/main" id="{5711E528-AE66-F610-A831-889D132C8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12" y="2831553"/>
            <a:ext cx="4572000" cy="193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7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092139" y="0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Instrument Status: N-20 VIIRS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2185" y="917213"/>
            <a:ext cx="6938316" cy="4111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Instrument Operations and OBC Functions – Normal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Same configuration </a:t>
            </a:r>
            <a:r>
              <a:rPr lang="en-US" sz="2200" dirty="0" smtClean="0">
                <a:latin typeface="Calibri" pitchFamily="34" charset="0"/>
              </a:rPr>
              <a:t>(A-side) </a:t>
            </a:r>
            <a:r>
              <a:rPr lang="en-US" sz="2200" dirty="0">
                <a:latin typeface="Calibri" pitchFamily="34" charset="0"/>
              </a:rPr>
              <a:t>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CFPA at 80 K; BB at 292.5 K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SBC Lock-up: none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Scan </a:t>
            </a:r>
            <a:r>
              <a:rPr lang="en-US" sz="2200" dirty="0">
                <a:latin typeface="Calibri" pitchFamily="34" charset="0"/>
              </a:rPr>
              <a:t>Sync Loss between RTA and HAM: </a:t>
            </a:r>
            <a:r>
              <a:rPr lang="en-US" sz="2200" dirty="0" smtClean="0">
                <a:latin typeface="Calibri" pitchFamily="34" charset="0"/>
              </a:rPr>
              <a:t>87 </a:t>
            </a:r>
            <a:r>
              <a:rPr lang="en-US" sz="2200" dirty="0">
                <a:latin typeface="Calibri" pitchFamily="34" charset="0"/>
              </a:rPr>
              <a:t>since launch (most recent on </a:t>
            </a:r>
            <a:r>
              <a:rPr lang="en-US" sz="2200" dirty="0" smtClean="0">
                <a:latin typeface="Calibri" pitchFamily="34" charset="0"/>
              </a:rPr>
              <a:t>1/23/2023)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VIIRS RTA (rotating telescope assembly) anomaly </a:t>
            </a:r>
            <a:r>
              <a:rPr lang="en-US" sz="2200" dirty="0">
                <a:latin typeface="Calibri" pitchFamily="34" charset="0"/>
              </a:rPr>
              <a:t>due to </a:t>
            </a:r>
            <a:r>
              <a:rPr lang="en-US" sz="2200" dirty="0" smtClean="0">
                <a:latin typeface="Calibri" pitchFamily="34" charset="0"/>
              </a:rPr>
              <a:t>SEU (single event upset) </a:t>
            </a:r>
            <a:r>
              <a:rPr lang="en-US" sz="2200" dirty="0">
                <a:latin typeface="Calibri" pitchFamily="34" charset="0"/>
              </a:rPr>
              <a:t>on 2/14/2021</a:t>
            </a:r>
            <a:r>
              <a:rPr lang="en-US" sz="2200" dirty="0" smtClean="0">
                <a:latin typeface="Calibri" pitchFamily="34" charset="0"/>
              </a:rPr>
              <a:t>; data outage for ~ 6 hours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No new noisy or inoperable detectors 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 smtClean="0">
                <a:latin typeface="Calibri" pitchFamily="34" charset="0"/>
              </a:rPr>
              <a:t>1 </a:t>
            </a:r>
            <a:r>
              <a:rPr lang="en-US" sz="2000" dirty="0">
                <a:latin typeface="Calibri" pitchFamily="34" charset="0"/>
              </a:rPr>
              <a:t>noisy detector at launch (I3 D29)</a:t>
            </a:r>
            <a:endParaRPr lang="en-US" sz="2200" dirty="0">
              <a:latin typeface="Calibri" pitchFamily="34" charset="0"/>
            </a:endParaRP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4A23F228-3D3C-9A9D-4E9C-582F97F8D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52" y="2789127"/>
            <a:ext cx="4572000" cy="1942524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3CC7F99A-F082-E791-FA8D-7758E5A26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52" y="869588"/>
            <a:ext cx="4572000" cy="1919539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99A30089-5A81-9DE8-DF39-DB0EECB18F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43243" r="9026"/>
          <a:stretch/>
        </p:blipFill>
        <p:spPr>
          <a:xfrm>
            <a:off x="7160501" y="4708666"/>
            <a:ext cx="4805051" cy="21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3112" y="6535845"/>
            <a:ext cx="284880" cy="2678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8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2092139" y="0"/>
            <a:ext cx="7307263" cy="609599"/>
          </a:xfrm>
          <a:prstGeom prst="rect">
            <a:avLst/>
          </a:prstGeom>
        </p:spPr>
        <p:txBody>
          <a:bodyPr vert="horz" lIns="90487" tIns="44450" rIns="90487" bIns="4445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Calibri" pitchFamily="34" charset="0"/>
              </a:rPr>
              <a:t>Instrument Status: N-21 VIIRS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2185" y="917214"/>
            <a:ext cx="6938316" cy="4835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009900"/>
                </a:solidFill>
                <a:latin typeface="Calibri" pitchFamily="34" charset="0"/>
                <a:cs typeface="Times New Roman" pitchFamily="18" charset="0"/>
              </a:rPr>
              <a:t>Instrument Operations and OBC Functions – Normal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>
                <a:latin typeface="Calibri" pitchFamily="34" charset="0"/>
              </a:rPr>
              <a:t>Same configuration </a:t>
            </a:r>
            <a:r>
              <a:rPr lang="en-US" sz="2200" dirty="0" smtClean="0">
                <a:latin typeface="Calibri" pitchFamily="34" charset="0"/>
              </a:rPr>
              <a:t>(A-side) </a:t>
            </a:r>
            <a:r>
              <a:rPr lang="en-US" sz="2200" dirty="0">
                <a:latin typeface="Calibri" pitchFamily="34" charset="0"/>
              </a:rPr>
              <a:t>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CFPA at 80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 (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 K prior to 03/03/2023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BB at 292.5 K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SBC Lock-up: none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Scan </a:t>
            </a:r>
            <a:r>
              <a:rPr lang="en-US" sz="2200" dirty="0">
                <a:latin typeface="Calibri" pitchFamily="34" charset="0"/>
              </a:rPr>
              <a:t>Sync Loss between RTA and HAM: </a:t>
            </a:r>
            <a:r>
              <a:rPr lang="en-US" sz="2200" dirty="0" smtClean="0">
                <a:latin typeface="Calibri" pitchFamily="34" charset="0"/>
              </a:rPr>
              <a:t>7 </a:t>
            </a:r>
            <a:r>
              <a:rPr lang="en-US" sz="2200" dirty="0">
                <a:latin typeface="Calibri" pitchFamily="34" charset="0"/>
              </a:rPr>
              <a:t>since launch (most recent on </a:t>
            </a:r>
            <a:r>
              <a:rPr lang="en-US" sz="2200" dirty="0" smtClean="0">
                <a:latin typeface="Calibri" pitchFamily="34" charset="0"/>
              </a:rPr>
              <a:t>4/23/2023)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  <a:latin typeface="Calibri" pitchFamily="34" charset="0"/>
              </a:rPr>
              <a:t>N-21 primary </a:t>
            </a:r>
            <a:r>
              <a:rPr lang="en-US" sz="2200" dirty="0" err="1">
                <a:solidFill>
                  <a:srgbClr val="FF0000"/>
                </a:solidFill>
                <a:latin typeface="Calibri" pitchFamily="34" charset="0"/>
              </a:rPr>
              <a:t>Ka</a:t>
            </a:r>
            <a:r>
              <a:rPr lang="en-US" sz="2200" dirty="0">
                <a:solidFill>
                  <a:srgbClr val="FF0000"/>
                </a:solidFill>
                <a:latin typeface="Calibri" pitchFamily="34" charset="0"/>
              </a:rPr>
              <a:t>-Transmitter (KATX-1) anomaly </a:t>
            </a:r>
            <a:r>
              <a:rPr lang="en-US" sz="2200" dirty="0">
                <a:latin typeface="Calibri" pitchFamily="34" charset="0"/>
              </a:rPr>
              <a:t>on </a:t>
            </a:r>
            <a:r>
              <a:rPr lang="en-US" sz="2200" dirty="0" smtClean="0">
                <a:latin typeface="Calibri" pitchFamily="34" charset="0"/>
              </a:rPr>
              <a:t>12/16/2022; the </a:t>
            </a:r>
            <a:r>
              <a:rPr lang="en-US" sz="2200" dirty="0">
                <a:latin typeface="Calibri" pitchFamily="34" charset="0"/>
              </a:rPr>
              <a:t>secondary </a:t>
            </a:r>
            <a:r>
              <a:rPr lang="en-US" sz="2200" dirty="0" err="1" smtClean="0">
                <a:latin typeface="Calibri" pitchFamily="34" charset="0"/>
              </a:rPr>
              <a:t>Ka</a:t>
            </a:r>
            <a:r>
              <a:rPr lang="en-US" sz="2200" dirty="0" smtClean="0">
                <a:latin typeface="Calibri" pitchFamily="34" charset="0"/>
              </a:rPr>
              <a:t>-Transmitter </a:t>
            </a:r>
            <a:r>
              <a:rPr lang="en-US" sz="2200" dirty="0">
                <a:latin typeface="Calibri" pitchFamily="34" charset="0"/>
              </a:rPr>
              <a:t>(KATX-2) activation on 2/2/2023 </a:t>
            </a:r>
            <a:r>
              <a:rPr lang="en-US" sz="2200" dirty="0" smtClean="0">
                <a:latin typeface="Calibri" pitchFamily="34" charset="0"/>
              </a:rPr>
              <a:t>(48 </a:t>
            </a:r>
            <a:r>
              <a:rPr lang="en-US" sz="2200" dirty="0">
                <a:latin typeface="Calibri" pitchFamily="34" charset="0"/>
              </a:rPr>
              <a:t>days of data </a:t>
            </a:r>
            <a:r>
              <a:rPr lang="en-US" sz="2200" dirty="0" smtClean="0">
                <a:latin typeface="Calibri" pitchFamily="34" charset="0"/>
              </a:rPr>
              <a:t>gap).</a:t>
            </a:r>
            <a:endParaRPr lang="en-US" sz="2200" dirty="0">
              <a:latin typeface="Calibri" pitchFamily="34" charset="0"/>
            </a:endParaRP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MMOG (mid-mission outgassing) on 02/23/2023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All PLT activities, including initial calibration maneuvers, completed</a:t>
            </a:r>
          </a:p>
          <a:p>
            <a:pPr marL="342900" lvl="1" indent="-342900">
              <a:spcAft>
                <a:spcPts val="300"/>
              </a:spcAft>
              <a:buFont typeface="Calibri" panose="020F0502020204030204" pitchFamily="34" charset="0"/>
              <a:buChar char="•"/>
            </a:pPr>
            <a:r>
              <a:rPr lang="en-US" sz="2200" dirty="0" smtClean="0">
                <a:latin typeface="Calibri" pitchFamily="34" charset="0"/>
              </a:rPr>
              <a:t>No </a:t>
            </a:r>
            <a:r>
              <a:rPr lang="en-US" sz="2200" dirty="0">
                <a:latin typeface="Calibri" pitchFamily="34" charset="0"/>
              </a:rPr>
              <a:t>new noisy or inoperable detectors since launch</a:t>
            </a:r>
          </a:p>
          <a:p>
            <a:pPr marL="800100" lvl="2" indent="-342900">
              <a:spcAft>
                <a:spcPts val="300"/>
              </a:spcAft>
              <a:buFont typeface="Calibri" panose="020F0502020204030204" pitchFamily="34" charset="0"/>
              <a:buChar char="‒"/>
            </a:pPr>
            <a:r>
              <a:rPr lang="en-US" sz="2000" dirty="0">
                <a:solidFill>
                  <a:srgbClr val="0000FF"/>
                </a:solidFill>
                <a:latin typeface="Calibri" pitchFamily="34" charset="0"/>
              </a:rPr>
              <a:t>All detectors continue to function </a:t>
            </a:r>
            <a:r>
              <a:rPr lang="en-US" sz="2000" dirty="0" smtClean="0">
                <a:solidFill>
                  <a:srgbClr val="0000FF"/>
                </a:solidFill>
                <a:latin typeface="Calibri" pitchFamily="34" charset="0"/>
              </a:rPr>
              <a:t>well</a:t>
            </a:r>
            <a:endParaRPr lang="en-US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269EE0AC-957D-12CE-A448-2DEA04665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92" y="2858813"/>
            <a:ext cx="4572000" cy="1933904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C2E5F416-ED4A-6D18-B23F-974B37D01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92" y="917214"/>
            <a:ext cx="4572000" cy="1941600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EB76DD54-4CD5-52D8-A3EC-3D1EE2D88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4462" r="9171"/>
          <a:stretch/>
        </p:blipFill>
        <p:spPr>
          <a:xfrm>
            <a:off x="7199590" y="4792717"/>
            <a:ext cx="4803301" cy="20652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028" y="6074267"/>
            <a:ext cx="6760629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NOAA-21 </a:t>
            </a:r>
            <a:r>
              <a:rPr lang="en-US" dirty="0">
                <a:solidFill>
                  <a:schemeClr val="bg1"/>
                </a:solidFill>
                <a:latin typeface="Segoe UI Semibold" panose="020B0702040204020203" pitchFamily="34" charset="0"/>
              </a:rPr>
              <a:t>Satellite Acceptance Review/Post Launch Acceptance Review/Handover Readiness </a:t>
            </a:r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Review (March 29-30, 2023)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43182" y="3468768"/>
            <a:ext cx="25248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CFPA setting changed from 82 K to 80 K on 03/03/23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9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898BB94-707E-4BA3-B26F-2A7493FF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055" y="6491786"/>
            <a:ext cx="420487" cy="353994"/>
          </a:xfrm>
        </p:spPr>
        <p:txBody>
          <a:bodyPr/>
          <a:lstStyle/>
          <a:p>
            <a:pPr algn="ctr"/>
            <a:fld id="{71C674F5-95C5-43CF-A8B1-578A79DB22BE}" type="slidenum">
              <a:rPr lang="en-US" sz="1400" b="1" i="1" smtClean="0">
                <a:solidFill>
                  <a:srgbClr val="0000CC"/>
                </a:solidFill>
              </a:rPr>
              <a:pPr algn="ctr"/>
              <a:t>9</a:t>
            </a:fld>
            <a:endParaRPr lang="en-US" sz="1400" b="1" i="1" dirty="0">
              <a:solidFill>
                <a:srgbClr val="0000C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5F936-4140-43EC-A5DE-EE19A3D731E4}"/>
              </a:ext>
            </a:extLst>
          </p:cNvPr>
          <p:cNvSpPr txBox="1">
            <a:spLocks noChangeArrowheads="1"/>
          </p:cNvSpPr>
          <p:nvPr/>
        </p:nvSpPr>
        <p:spPr>
          <a:xfrm>
            <a:off x="1603382" y="0"/>
            <a:ext cx="8879488" cy="609599"/>
          </a:xfrm>
          <a:prstGeom prst="rect">
            <a:avLst/>
          </a:prstGeom>
          <a:noFill/>
        </p:spPr>
        <p:txBody>
          <a:bodyPr lIns="90487" tIns="44450" rIns="90487" bIns="44450"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en-US" sz="2800" b="1" dirty="0">
                <a:latin typeface="Calibri" pitchFamily="34" charset="0"/>
              </a:rPr>
              <a:t>MODIS and VIIRS </a:t>
            </a:r>
            <a:r>
              <a:rPr lang="en-US" sz="2800" b="1" dirty="0" smtClean="0">
                <a:latin typeface="Calibri" pitchFamily="34" charset="0"/>
              </a:rPr>
              <a:t>Spectral bands and On-orbit </a:t>
            </a:r>
            <a:r>
              <a:rPr lang="en-US" sz="2800" b="1" dirty="0">
                <a:latin typeface="Calibri" pitchFamily="34" charset="0"/>
              </a:rPr>
              <a:t>Calibration</a:t>
            </a:r>
            <a:endParaRPr lang="en-US" sz="2800" b="1" kern="0" dirty="0">
              <a:latin typeface="Calibri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A519085-7893-4E17-8DA3-8FF83D9F5D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670507"/>
              </p:ext>
            </p:extLst>
          </p:nvPr>
        </p:nvGraphicFramePr>
        <p:xfrm>
          <a:off x="220962" y="1056518"/>
          <a:ext cx="4739899" cy="5191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Worksheet" r:id="rId3" imgW="6345000" imgH="6187680" progId="Excel.Sheet.8">
                  <p:embed/>
                </p:oleObj>
              </mc:Choice>
              <mc:Fallback>
                <p:oleObj name="Worksheet" r:id="rId3" imgW="6345000" imgH="6187680" progId="Excel.Sheet.8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2A519085-7893-4E17-8DA3-8FF83D9F5D6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999"/>
                      <a:stretch>
                        <a:fillRect/>
                      </a:stretch>
                    </p:blipFill>
                    <p:spPr bwMode="auto">
                      <a:xfrm>
                        <a:off x="220962" y="1056518"/>
                        <a:ext cx="4739899" cy="5191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0" y="609599"/>
            <a:ext cx="12192000" cy="1"/>
          </a:xfrm>
          <a:prstGeom prst="line">
            <a:avLst/>
          </a:prstGeom>
          <a:ln w="47625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548383" y="1263221"/>
            <a:ext cx="1103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 DNB</a:t>
            </a:r>
          </a:p>
          <a:p>
            <a:pPr algn="ctr" eaLnBrk="0" hangingPunct="0"/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0.5-0.9 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5025603" y="1664837"/>
            <a:ext cx="536575" cy="2756317"/>
          </a:xfrm>
          <a:prstGeom prst="rightBrace">
            <a:avLst/>
          </a:prstGeom>
          <a:ln w="381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400" b="1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568228" y="2884409"/>
            <a:ext cx="1103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14 RSB</a:t>
            </a:r>
          </a:p>
          <a:p>
            <a:pPr algn="ctr" eaLnBrk="0" hangingPunct="0"/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(0.4-2.3 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m)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630374" y="5215871"/>
            <a:ext cx="10550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7 TEB</a:t>
            </a:r>
          </a:p>
          <a:p>
            <a:pPr algn="ctr" eaLnBrk="0" hangingPunct="0"/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(3.7-12 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5025603" y="4606475"/>
            <a:ext cx="536575" cy="1508575"/>
          </a:xfrm>
          <a:prstGeom prst="rightBrace">
            <a:avLst/>
          </a:prstGeom>
          <a:ln w="381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400" b="1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70495" y="6330228"/>
            <a:ext cx="26500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</a:pP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Dual Gain: M1-M5, M7, M13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33886" y="1471718"/>
            <a:ext cx="498475" cy="0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2896382" y="6330229"/>
            <a:ext cx="17091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MODIS: bands 33-36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9C26CF-FE96-42C0-A1E5-5B42201A7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99" b="-85"/>
          <a:stretch/>
        </p:blipFill>
        <p:spPr>
          <a:xfrm>
            <a:off x="6843509" y="1011327"/>
            <a:ext cx="5060969" cy="34829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8001BC-DEBA-4457-AAAE-74C8ADBA373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09" y="4771488"/>
            <a:ext cx="5060970" cy="172029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6" name="Oval 25"/>
          <p:cNvSpPr/>
          <p:nvPr/>
        </p:nvSpPr>
        <p:spPr>
          <a:xfrm>
            <a:off x="6843509" y="3666127"/>
            <a:ext cx="1659360" cy="91734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10214</TotalTime>
  <Words>2127</Words>
  <Application>Microsoft Office PowerPoint</Application>
  <PresentationFormat>Widescreen</PresentationFormat>
  <Paragraphs>238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Segoe UI Semibold</vt:lpstr>
      <vt:lpstr>Symbol</vt:lpstr>
      <vt:lpstr>Times New Roman</vt:lpstr>
      <vt:lpstr>Office Theme</vt:lpstr>
      <vt:lpstr>Worksheet</vt:lpstr>
      <vt:lpstr>MODIS and VIIRS Instrument Status    Jack Xiong  Code 618.0, NASA Goddard Space Flight Center, Greenbelt, MD 20771  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 VIIRS SDR Support HBG/SSAI Task 5</dc:title>
  <dc:creator>Xiong, Xiaoxiong (GSFC-6180)</dc:creator>
  <cp:lastModifiedBy>Xiong, Xiaoxiong (GSFC-6180)</cp:lastModifiedBy>
  <cp:revision>845</cp:revision>
  <dcterms:created xsi:type="dcterms:W3CDTF">2020-03-31T17:21:48Z</dcterms:created>
  <dcterms:modified xsi:type="dcterms:W3CDTF">2023-04-30T15:33:53Z</dcterms:modified>
</cp:coreProperties>
</file>