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Masters/slideMaster12.xml" ContentType="application/vnd.openxmlformats-officedocument.presentationml.slideMaster+xml"/>
  <Override PartName="/docProps/app.xml" ContentType="application/vnd.openxmlformats-officedocument.extended-properties+xml"/>
  <Override PartName="/ppt/slideMasters/slideMaster1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6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45.xml" ContentType="application/vnd.openxmlformats-officedocument.presentationml.slideLayout+xml"/>
  <Default Extension="png" ContentType="image/png"/>
  <Override PartName="/ppt/slideLayouts/slideLayout82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Masters/slideMaster9.xml" ContentType="application/vnd.openxmlformats-officedocument.presentationml.slideMaster+xml"/>
  <Default Extension="bin" ContentType="application/vnd.openxmlformats-officedocument.presentationml.printerSettings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15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5.xml" ContentType="application/vnd.openxmlformats-officedocument.presentationml.slideLayout+xml"/>
  <Default Extension="xml" ContentType="application/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16.xml" ContentType="application/vnd.openxmlformats-officedocument.theme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6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1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4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151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trictFirstAndLastChars="0" saveSubsetFonts="1" autoCompressPictures="0">
  <p:sldMasterIdLst>
    <p:sldMasterId r:id="rId1"/>
    <p:sldMasterId r:id="rId2"/>
    <p:sldMasterId r:id="rId3"/>
    <p:sldMasterId r:id="rId4"/>
    <p:sldMasterId r:id="rId5"/>
    <p:sldMasterId r:id="rId6"/>
    <p:sldMasterId r:id="rId7"/>
    <p:sldMasterId r:id="rId8"/>
    <p:sldMasterId r:id="rId9"/>
    <p:sldMasterId r:id="rId10"/>
    <p:sldMasterId r:id="rId11"/>
    <p:sldMasterId r:id="rId12"/>
    <p:sldMasterId r:id="rId13"/>
    <p:sldMasterId r:id="rId14"/>
    <p:sldMasterId r:id="rId15"/>
  </p:sldMasterIdLst>
  <p:notesMasterIdLst>
    <p:notesMasterId r:id="rId31"/>
  </p:notesMasterIdLst>
  <p:handoutMasterIdLst>
    <p:handoutMasterId r:id="rId32"/>
  </p:handoutMasterIdLst>
  <p:sldIdLst>
    <p:sldId id="300" r:id="rId16"/>
    <p:sldId id="380" r:id="rId17"/>
    <p:sldId id="382" r:id="rId18"/>
    <p:sldId id="258" r:id="rId19"/>
    <p:sldId id="361" r:id="rId20"/>
    <p:sldId id="367" r:id="rId21"/>
    <p:sldId id="336" r:id="rId22"/>
    <p:sldId id="260" r:id="rId23"/>
    <p:sldId id="345" r:id="rId24"/>
    <p:sldId id="377" r:id="rId25"/>
    <p:sldId id="376" r:id="rId26"/>
    <p:sldId id="338" r:id="rId27"/>
    <p:sldId id="369" r:id="rId28"/>
    <p:sldId id="374" r:id="rId29"/>
    <p:sldId id="35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0" Type="http://schemas.openxmlformats.org/officeDocument/2006/relationships/slideMaster" Target="slideMasters/slideMaster1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12.xml"/><Relationship Id="rId14" Type="http://schemas.openxmlformats.org/officeDocument/2006/relationships/slideMaster" Target="slideMasters/slideMaster14.xml"/><Relationship Id="rId23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3.xml"/><Relationship Id="rId26" Type="http://schemas.openxmlformats.org/officeDocument/2006/relationships/slide" Target="slides/slide11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9" Type="http://schemas.openxmlformats.org/officeDocument/2006/relationships/slide" Target="slides/slide14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1.xml"/><Relationship Id="rId33" Type="http://schemas.openxmlformats.org/officeDocument/2006/relationships/printerSettings" Target="printerSettings/printerSettings1.bin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-128"/>
                <a:cs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B15EE5-7E6C-DE45-8CBB-E3016C44749A}" type="datetime1">
              <a:rPr lang="en-US"/>
              <a:pPr/>
              <a:t>5/31/11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-128"/>
                <a:cs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3DFD51-38C5-9849-97F1-5366AF337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3959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-128"/>
                <a:cs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34F217-E1F2-B641-91DB-600E839B8DFB}" type="datetime1">
              <a:rPr lang="en-US"/>
              <a:pPr/>
              <a:t>5/31/11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-128"/>
                <a:cs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6163A8-C1D4-E742-8979-F0A1FC11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4229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FC7CAF-904D-F241-A1B1-AEA1B80D513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A8A7DF-14D8-234F-B389-3915979BA7C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5930900"/>
            <a:ext cx="3943350" cy="54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5930900"/>
            <a:ext cx="3943350" cy="54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5054600"/>
            <a:ext cx="2009775" cy="142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5054600"/>
            <a:ext cx="5876925" cy="142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943100"/>
            <a:ext cx="17780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43100"/>
            <a:ext cx="17780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AE8EB-004C-3942-8FC2-6C0191CEF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77800"/>
            <a:ext cx="20097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77800"/>
            <a:ext cx="58769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F1B8B-601A-764C-816C-7349AAA15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99DD6-67FB-E34C-B1EC-F50387D28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E40D5-225B-2E41-813A-81B51F964E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907E5-5544-B04C-A876-777430C54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5395-8896-F44C-8620-54CDE8794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8F712-98E4-524D-8256-877BEDFE2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39479-ABDB-4F4F-A001-1E01860CF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68665-3DE6-B647-AF63-B7DB450EA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7BD06-D46A-5149-AA82-617488A6A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0DDEE-2F5A-4C43-BB92-4630EC32C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943100"/>
            <a:ext cx="39433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43100"/>
            <a:ext cx="39433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77800"/>
            <a:ext cx="20097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77800"/>
            <a:ext cx="58769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3721100"/>
            <a:ext cx="3943350" cy="132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3721100"/>
            <a:ext cx="3943350" cy="132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066800"/>
            <a:ext cx="2009775" cy="397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066800"/>
            <a:ext cx="5876925" cy="397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943100"/>
            <a:ext cx="39433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43100"/>
            <a:ext cx="39433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77800"/>
            <a:ext cx="20097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77800"/>
            <a:ext cx="58769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943100"/>
            <a:ext cx="17780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943100"/>
            <a:ext cx="17780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77800"/>
            <a:ext cx="20097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77800"/>
            <a:ext cx="58769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943100"/>
            <a:ext cx="17780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943100"/>
            <a:ext cx="17780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77800"/>
            <a:ext cx="20097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77800"/>
            <a:ext cx="58769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3721100"/>
            <a:ext cx="1778000" cy="173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3721100"/>
            <a:ext cx="1778000" cy="173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27400" y="1397000"/>
            <a:ext cx="9271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397000"/>
            <a:ext cx="26289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17173"/>
            </a:gs>
            <a:gs pos="100000">
              <a:srgbClr val="00333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/>
                <a:ea typeface="ヒラギノ明朝 ProN W3" charset="-128"/>
                <a:cs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     </a:t>
            </a:r>
            <a:fld id="{5B93626B-C1DB-E243-8134-44AB62C56A5B}" type="slidenum">
              <a:rPr lang="en-US"/>
              <a:pPr>
                <a:defRPr/>
              </a:pPr>
              <a:t>‹#›</a:t>
            </a:fld>
            <a:r>
              <a:rPr lang="en-US"/>
              <a:t>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imes New Roman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7826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Times New Roman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11826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639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2097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5054600"/>
            <a:ext cx="80391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5930900"/>
            <a:ext cx="80391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77800"/>
            <a:ext cx="80391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1943100"/>
            <a:ext cx="37084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685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003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320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1638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20955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527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099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4671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17173"/>
            </a:gs>
            <a:gs pos="100000">
              <a:srgbClr val="00333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Times New Roman" charset="0"/>
              </a:rPr>
              <a:t>Fourth level</a:t>
            </a:r>
          </a:p>
          <a:p>
            <a:pPr lvl="4"/>
            <a:r>
              <a:rPr lang="en-US">
                <a:sym typeface="Times New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imes New Roman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Times New Roman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77800"/>
            <a:ext cx="80391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7239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041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3589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167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21336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908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480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5052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2578100"/>
            <a:ext cx="80391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7239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041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3589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167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21336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908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480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5052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7239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041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3589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167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21336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908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480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5052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明朝 ProN W3" charset="-128"/>
                <a:cs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明朝 ProN W3" charset="-128"/>
                <a:cs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FAE288F-985D-5444-AB4F-66133146D1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17173"/>
            </a:gs>
            <a:gs pos="100000">
              <a:srgbClr val="00333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Times New Roman" charset="0"/>
              </a:rPr>
              <a:t>Fourth level</a:t>
            </a:r>
          </a:p>
          <a:p>
            <a:pPr lvl="4"/>
            <a:r>
              <a:rPr lang="en-US">
                <a:sym typeface="Times New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imes New Roman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Times New Roman" charset="0"/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77800"/>
            <a:ext cx="80391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43100"/>
            <a:ext cx="80391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685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003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320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1638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20955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527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099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4671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066800"/>
            <a:ext cx="8039100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3721100"/>
            <a:ext cx="80391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77800"/>
            <a:ext cx="80391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43100"/>
            <a:ext cx="80391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685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003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320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1638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20955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527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099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4671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77800"/>
            <a:ext cx="80391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43100"/>
            <a:ext cx="37084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685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003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320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1638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20955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527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099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4671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77800"/>
            <a:ext cx="80391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43100"/>
            <a:ext cx="37084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685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003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320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1638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20955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527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099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4671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397000"/>
            <a:ext cx="3708400" cy="234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3721100"/>
            <a:ext cx="370840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N W3" charset="-128"/>
          <a:cs typeface="ヒラギノ明朝 ProN W3" charset="-128"/>
          <a:sym typeface="Baskerville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ts val="800"/>
        </a:spcBef>
        <a:spcAft>
          <a:spcPct val="0"/>
        </a:spcAft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609600" y="3810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Recent Studies in Ice Cloud Models</a:t>
            </a:r>
            <a:endParaRPr lang="en-US" sz="1400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Bryan Baum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Ping Yang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Andy Heymsfield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Carl Schmitt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Aaron Bansemer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Yu Xie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Yong-Xiang Hu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4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Zhibo 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Zhang</a:t>
            </a:r>
            <a:r>
              <a:rPr lang="en-US" sz="1800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5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Bob Holz</a:t>
            </a:r>
            <a:r>
              <a:rPr lang="en-US" sz="1800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Andy Heidinger</a:t>
            </a:r>
            <a:r>
              <a:rPr lang="en-US" sz="1800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6</a:t>
            </a:r>
            <a:endParaRPr lang="en-US" sz="1800" baseline="300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2438400" y="6019800"/>
            <a:ext cx="51054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14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MODIS Science Team Meeting</a:t>
            </a:r>
          </a:p>
          <a:p>
            <a:pPr marL="39688" algn="ctr"/>
            <a:r>
              <a:rPr lang="en-US" sz="14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May </a:t>
            </a:r>
            <a:r>
              <a:rPr lang="en-US" sz="14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18, </a:t>
            </a:r>
            <a:r>
              <a:rPr lang="en-US" sz="14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2011</a:t>
            </a:r>
          </a:p>
        </p:txBody>
      </p:sp>
      <p:pic>
        <p:nvPicPr>
          <p:cNvPr id="2969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0"/>
            <a:ext cx="7620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" y="2514600"/>
            <a:ext cx="6705600" cy="239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lain"/>
            </a:pPr>
            <a:r>
              <a:rPr lang="en-US" sz="1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Space Science and Engineering Center, Univ. Wisconsin-Madison</a:t>
            </a:r>
            <a:endParaRPr lang="en-US" sz="1400" baseline="-25000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endParaRPr lang="en-US" sz="1400" baseline="-25000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Texas A&amp;M University, College Station, TX </a:t>
            </a:r>
          </a:p>
          <a:p>
            <a:pPr marL="342900" indent="-342900">
              <a:buFontTx/>
              <a:buAutoNum type="arabicPlain"/>
            </a:pPr>
            <a:endParaRPr lang="en-US" sz="1400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National Center for Atmospheric Research, Boulder, CO</a:t>
            </a:r>
          </a:p>
          <a:p>
            <a:pPr marL="342900" indent="-342900">
              <a:buFontTx/>
              <a:buAutoNum type="arabicPlain"/>
            </a:pPr>
            <a:endParaRPr lang="en-US" sz="1400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NASA Langley Research Center</a:t>
            </a:r>
          </a:p>
          <a:p>
            <a:pPr marL="342900" indent="-342900">
              <a:buFontTx/>
              <a:buAutoNum type="arabicPlain"/>
            </a:pPr>
            <a:endParaRPr lang="en-US" sz="1400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UMBC/NASA Godard Space Flight </a:t>
            </a:r>
            <a:r>
              <a:rPr lang="en-US" sz="1400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Center</a:t>
            </a:r>
          </a:p>
          <a:p>
            <a:pPr marL="342900" indent="-342900">
              <a:buFontTx/>
              <a:buAutoNum type="arabicPlain"/>
            </a:pPr>
            <a:endParaRPr lang="en-US" sz="1400" dirty="0" smtClean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NOAA/NESDIS/STAR</a:t>
            </a:r>
            <a:endParaRPr lang="en-US" sz="14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/>
          </p:cNvSpPr>
          <p:nvPr/>
        </p:nvSpPr>
        <p:spPr bwMode="auto">
          <a:xfrm>
            <a:off x="2438400" y="460375"/>
            <a:ext cx="49530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New Library of Single–Scattering Properties</a:t>
            </a:r>
          </a:p>
        </p:txBody>
      </p:sp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533400" y="1108075"/>
            <a:ext cx="8229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Long-term plan: New database of single-scattering properties that will encompass spectrum from UV through Far-IR with no spectral gaps</a:t>
            </a:r>
          </a:p>
          <a:p>
            <a:endParaRPr lang="en-US" sz="14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Short term: A preliminary set of single-scattering properties provides what is needed for building and testing models for upcoming MODIS Collection 6 effort</a:t>
            </a:r>
          </a:p>
          <a:p>
            <a:endParaRPr lang="en-US" sz="14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Current library includes:</a:t>
            </a:r>
          </a:p>
          <a:p>
            <a:pPr lvl="1"/>
            <a:endParaRPr lang="en-US" sz="14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457200" lvl="4">
              <a:buFont typeface="Arial" charset="0"/>
              <a:buChar char="•"/>
            </a:pPr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 189 particle sizes between 2 – 10,000 </a:t>
            </a:r>
            <a:r>
              <a:rPr lang="en-US" sz="1400">
                <a:solidFill>
                  <a:srgbClr val="FFFFFF"/>
                </a:solidFill>
                <a:latin typeface="Symbol Proportional BT" charset="2"/>
                <a:ea typeface="Comic Sans MS" charset="0"/>
                <a:cs typeface="Comic Sans MS" charset="0"/>
                <a:sym typeface="Comic Sans MS" charset="0"/>
              </a:rPr>
              <a:t>m</a:t>
            </a:r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</a:t>
            </a:r>
          </a:p>
          <a:p>
            <a:pPr marL="457200" lvl="4">
              <a:buFont typeface="Arial" charset="0"/>
              <a:buChar char="•"/>
            </a:pPr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 396 wavelengths between 0.2 and 15.25 </a:t>
            </a:r>
            <a:r>
              <a:rPr lang="en-US" sz="1400">
                <a:solidFill>
                  <a:srgbClr val="FFFFFF"/>
                </a:solidFill>
                <a:latin typeface="Symbol Proportional BT" charset="2"/>
                <a:ea typeface="Comic Sans MS" charset="0"/>
                <a:cs typeface="Comic Sans MS" charset="0"/>
                <a:sym typeface="Comic Sans MS" charset="0"/>
              </a:rPr>
              <a:t>m</a:t>
            </a:r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 </a:t>
            </a:r>
          </a:p>
          <a:p>
            <a:pPr marL="457200" lvl="4">
              <a:buFont typeface="Arial" charset="0"/>
              <a:buChar char="•"/>
            </a:pPr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 new habits, e.g., hollow bullet rosette and small/large aggregate of plates</a:t>
            </a:r>
          </a:p>
          <a:p>
            <a:pPr lvl="1">
              <a:buFont typeface="Arial" charset="0"/>
              <a:buChar char="•"/>
            </a:pPr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 properties for smooth, moderately roughened, and severely roughened particles</a:t>
            </a:r>
          </a:p>
          <a:p>
            <a:pPr lvl="1">
              <a:buFont typeface="Arial" charset="0"/>
              <a:buChar char="•"/>
            </a:pPr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 host of improvements to light scattering calculations (e.g., no delta-transmission term)</a:t>
            </a:r>
          </a:p>
          <a:p>
            <a:pPr marL="457200" lvl="2">
              <a:buFont typeface="Arial" charset="0"/>
              <a:buChar char="•"/>
            </a:pPr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 use of updated ice index of refraction (Warren and Brandt, JGR, 2008)</a:t>
            </a:r>
          </a:p>
          <a:p>
            <a:pPr marL="457200" lvl="2"/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/>
          </p:cNvSpPr>
          <p:nvPr/>
        </p:nvSpPr>
        <p:spPr bwMode="auto">
          <a:xfrm>
            <a:off x="2209800" y="419100"/>
            <a:ext cx="49530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0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Development of three new habit recipes</a:t>
            </a:r>
          </a:p>
        </p:txBody>
      </p:sp>
      <p:pic>
        <p:nvPicPr>
          <p:cNvPr id="57346" name="Picture 1" descr="Fig6_JAMC2608_Baum.tif"/>
          <p:cNvPicPr>
            <a:picLocks noChangeAspect="1"/>
          </p:cNvPicPr>
          <p:nvPr/>
        </p:nvPicPr>
        <p:blipFill>
          <a:blip r:embed="rId2"/>
          <a:srcRect l="5702" t="4578" r="7219" b="2394"/>
          <a:stretch>
            <a:fillRect/>
          </a:stretch>
        </p:blipFill>
        <p:spPr bwMode="auto">
          <a:xfrm>
            <a:off x="1447800" y="989013"/>
            <a:ext cx="6370638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2895600" y="1295400"/>
            <a:ext cx="765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mic Sans MS" charset="0"/>
                <a:ea typeface="Comic Sans MS" charset="0"/>
                <a:cs typeface="Comic Sans MS" charset="0"/>
              </a:rPr>
              <a:t>General</a:t>
            </a:r>
          </a:p>
          <a:p>
            <a:r>
              <a:rPr lang="en-US" sz="1200">
                <a:latin typeface="Comic Sans MS" charset="0"/>
                <a:ea typeface="Comic Sans MS" charset="0"/>
                <a:cs typeface="Comic Sans MS" charset="0"/>
              </a:rPr>
              <a:t>Mixture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5791200" y="1295400"/>
            <a:ext cx="1096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mic Sans MS" charset="0"/>
                <a:ea typeface="Comic Sans MS" charset="0"/>
                <a:cs typeface="Comic Sans MS" charset="0"/>
              </a:rPr>
              <a:t>Midlatitude/</a:t>
            </a:r>
          </a:p>
          <a:p>
            <a:r>
              <a:rPr lang="en-US" sz="1200">
                <a:latin typeface="Comic Sans MS" charset="0"/>
                <a:ea typeface="Comic Sans MS" charset="0"/>
                <a:cs typeface="Comic Sans MS" charset="0"/>
              </a:rPr>
              <a:t>Polar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2590800" y="37338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mic Sans MS" charset="0"/>
                <a:ea typeface="Comic Sans MS" charset="0"/>
                <a:cs typeface="Comic Sans MS" charset="0"/>
              </a:rPr>
              <a:t>Tropical Deep Convection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/>
          </p:cNvSpPr>
          <p:nvPr/>
        </p:nvSpPr>
        <p:spPr bwMode="auto">
          <a:xfrm>
            <a:off x="1498600" y="207963"/>
            <a:ext cx="6756400" cy="554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Comparison of MODIS C5 to Potential C6 Phase Functions</a:t>
            </a:r>
          </a:p>
          <a:p>
            <a:pPr marL="39688" algn="ctr"/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MODIS Band 1 (</a:t>
            </a:r>
            <a:r>
              <a:rPr lang="en-US" sz="1800">
                <a:solidFill>
                  <a:srgbClr val="FFFFFF"/>
                </a:solidFill>
                <a:latin typeface="Symbol Proportional BT" charset="2"/>
                <a:ea typeface="Comic Sans MS" charset="0"/>
                <a:cs typeface="Comic Sans MS" charset="0"/>
                <a:sym typeface="Symbol Proportional BT" charset="2"/>
              </a:rPr>
              <a:t>l</a:t>
            </a:r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= 0.65 </a:t>
            </a:r>
            <a:r>
              <a:rPr lang="en-US" sz="1800">
                <a:solidFill>
                  <a:srgbClr val="FFFFFF"/>
                </a:solidFill>
                <a:latin typeface="Symbol Proportional BT" charset="2"/>
                <a:ea typeface="Comic Sans MS" charset="0"/>
                <a:cs typeface="Comic Sans MS" charset="0"/>
                <a:sym typeface="Symbol Proportional BT" charset="2"/>
              </a:rPr>
              <a:t>m</a:t>
            </a:r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m)</a:t>
            </a:r>
          </a:p>
        </p:txBody>
      </p:sp>
      <p:pic>
        <p:nvPicPr>
          <p:cNvPr id="63490" name="Picture 61" descr="MODIS_C5toC6comparis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0" y="13716000"/>
            <a:ext cx="713422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61" descr="MODIS_C5toC6comparis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23400" y="13881100"/>
            <a:ext cx="713422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61" descr="MODIS_C5toC6comparis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5800" y="14033500"/>
            <a:ext cx="713422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61" descr="MODIS_C5toC6comparis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28200" y="14185900"/>
            <a:ext cx="713422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1" descr="MODIS_C5toC6comparis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80600" y="14338300"/>
            <a:ext cx="713422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8" descr="MODIS_Band1_P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699135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5"/>
          <p:cNvSpPr>
            <a:spLocks/>
          </p:cNvSpPr>
          <p:nvPr/>
        </p:nvSpPr>
        <p:spPr bwMode="auto">
          <a:xfrm>
            <a:off x="2057400" y="228600"/>
            <a:ext cx="55626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Single–scattering albedo and asymmetry factor</a:t>
            </a:r>
          </a:p>
        </p:txBody>
      </p:sp>
      <p:pic>
        <p:nvPicPr>
          <p:cNvPr id="65538" name="Picture 2" descr="Fig11_JAMC2608_Baum.tif"/>
          <p:cNvPicPr>
            <a:picLocks noChangeAspect="1"/>
          </p:cNvPicPr>
          <p:nvPr/>
        </p:nvPicPr>
        <p:blipFill>
          <a:blip r:embed="rId2"/>
          <a:srcRect l="8733" t="25055" r="8990" b="25130"/>
          <a:stretch>
            <a:fillRect/>
          </a:stretch>
        </p:blipFill>
        <p:spPr bwMode="auto">
          <a:xfrm>
            <a:off x="762000" y="609600"/>
            <a:ext cx="75850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60975" y="1066800"/>
            <a:ext cx="9112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mic Sans MS"/>
                <a:cs typeface="Comic Sans MS"/>
              </a:rPr>
              <a:t>MODIS C5</a:t>
            </a:r>
          </a:p>
        </p:txBody>
      </p:sp>
      <p:sp>
        <p:nvSpPr>
          <p:cNvPr id="65540" name="TextBox 7"/>
          <p:cNvSpPr txBox="1">
            <a:spLocks noChangeArrowheads="1"/>
          </p:cNvSpPr>
          <p:nvPr/>
        </p:nvSpPr>
        <p:spPr bwMode="auto">
          <a:xfrm>
            <a:off x="6670675" y="1504950"/>
            <a:ext cx="94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omic Sans MS" charset="0"/>
                <a:ea typeface="Comic Sans MS" charset="0"/>
                <a:cs typeface="Comic Sans MS" charset="0"/>
              </a:rPr>
              <a:t>Gen. mixture</a:t>
            </a:r>
          </a:p>
          <a:p>
            <a:r>
              <a:rPr lang="en-US" sz="1000">
                <a:latin typeface="Comic Sans MS" charset="0"/>
                <a:ea typeface="Comic Sans MS" charset="0"/>
                <a:cs typeface="Comic Sans MS" charset="0"/>
              </a:rPr>
              <a:t>Mod. rough</a:t>
            </a:r>
          </a:p>
        </p:txBody>
      </p:sp>
      <p:sp>
        <p:nvSpPr>
          <p:cNvPr id="65541" name="TextBox 8"/>
          <p:cNvSpPr txBox="1">
            <a:spLocks noChangeArrowheads="1"/>
          </p:cNvSpPr>
          <p:nvPr/>
        </p:nvSpPr>
        <p:spPr bwMode="auto">
          <a:xfrm>
            <a:off x="5405438" y="1752600"/>
            <a:ext cx="130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omic Sans MS" charset="0"/>
                <a:ea typeface="Comic Sans MS" charset="0"/>
                <a:cs typeface="Comic Sans MS" charset="0"/>
              </a:rPr>
              <a:t>Gen. habit mixture</a:t>
            </a:r>
          </a:p>
          <a:p>
            <a:r>
              <a:rPr lang="en-US" sz="1000">
                <a:latin typeface="Comic Sans MS" charset="0"/>
                <a:ea typeface="Comic Sans MS" charset="0"/>
                <a:cs typeface="Comic Sans MS" charset="0"/>
              </a:rPr>
              <a:t>Severely rough</a:t>
            </a:r>
          </a:p>
        </p:txBody>
      </p:sp>
      <p:cxnSp>
        <p:nvCxnSpPr>
          <p:cNvPr id="65542" name="Straight Arrow Connector 10"/>
          <p:cNvCxnSpPr>
            <a:cxnSpLocks noChangeShapeType="1"/>
          </p:cNvCxnSpPr>
          <p:nvPr/>
        </p:nvCxnSpPr>
        <p:spPr bwMode="auto">
          <a:xfrm flipH="1" flipV="1">
            <a:off x="6324600" y="1476375"/>
            <a:ext cx="381000" cy="2762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65543" name="Straight Arrow Connector 13"/>
          <p:cNvCxnSpPr>
            <a:cxnSpLocks noChangeShapeType="1"/>
          </p:cNvCxnSpPr>
          <p:nvPr/>
        </p:nvCxnSpPr>
        <p:spPr bwMode="auto">
          <a:xfrm flipH="1" flipV="1">
            <a:off x="5791200" y="1600200"/>
            <a:ext cx="96838" cy="2159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65544" name="Straight Arrow Connector 19"/>
          <p:cNvCxnSpPr>
            <a:cxnSpLocks noChangeShapeType="1"/>
          </p:cNvCxnSpPr>
          <p:nvPr/>
        </p:nvCxnSpPr>
        <p:spPr bwMode="auto">
          <a:xfrm>
            <a:off x="6096000" y="1219200"/>
            <a:ext cx="304800" cy="152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Figure11.jpg"/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304800" y="1143000"/>
            <a:ext cx="4305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5" descr="Figure11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4686300" y="1143000"/>
            <a:ext cx="4305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5"/>
          <p:cNvSpPr>
            <a:spLocks/>
          </p:cNvSpPr>
          <p:nvPr/>
        </p:nvSpPr>
        <p:spPr bwMode="auto">
          <a:xfrm>
            <a:off x="762000" y="381000"/>
            <a:ext cx="7315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Sample LUT showing difference between MODIS Collection 5 and moderately-roughened or severely roughened models</a:t>
            </a:r>
          </a:p>
        </p:txBody>
      </p:sp>
      <p:sp>
        <p:nvSpPr>
          <p:cNvPr id="66564" name="Rectangle 5"/>
          <p:cNvSpPr>
            <a:spLocks/>
          </p:cNvSpPr>
          <p:nvPr/>
        </p:nvSpPr>
        <p:spPr bwMode="auto">
          <a:xfrm>
            <a:off x="533400" y="5524500"/>
            <a:ext cx="80772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Use of models with particle roughening will result in lower </a:t>
            </a:r>
            <a:r>
              <a:rPr lang="en-US" sz="1800">
                <a:solidFill>
                  <a:schemeClr val="bg1"/>
                </a:solidFill>
                <a:latin typeface="Symbol Proportional BT" charset="2"/>
                <a:ea typeface="Comic Sans MS" charset="0"/>
                <a:cs typeface="Comic Sans MS" charset="0"/>
                <a:sym typeface="Comic Sans MS" charset="0"/>
              </a:rPr>
              <a:t>t</a:t>
            </a:r>
            <a:r>
              <a:rPr lang="en-US" sz="18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and higher D</a:t>
            </a:r>
            <a:r>
              <a:rPr lang="en-US" sz="1800" baseline="-250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3"/>
          <p:cNvSpPr txBox="1">
            <a:spLocks noChangeArrowheads="1"/>
          </p:cNvSpPr>
          <p:nvPr/>
        </p:nvSpPr>
        <p:spPr bwMode="auto">
          <a:xfrm>
            <a:off x="914400" y="36195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In summary…</a:t>
            </a:r>
          </a:p>
        </p:txBody>
      </p:sp>
      <p:sp>
        <p:nvSpPr>
          <p:cNvPr id="67586" name="TextBox 4"/>
          <p:cNvSpPr txBox="1">
            <a:spLocks noChangeArrowheads="1"/>
          </p:cNvSpPr>
          <p:nvPr/>
        </p:nvSpPr>
        <p:spPr bwMode="auto">
          <a:xfrm>
            <a:off x="685800" y="990600"/>
            <a:ext cx="8229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We are incorporating a wealth of improvements in microphysical data and single-scattering computations</a:t>
            </a:r>
            <a:endParaRPr lang="en-US" sz="1800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In the solar: use of severely roughened particles has the most impact compared to other changes (new PSDs, habits, etc.)</a:t>
            </a:r>
          </a:p>
          <a:p>
            <a:endParaRPr lang="en-US" sz="18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In the IR: particle roughening will have little impact, but there are two changes that have an influence:</a:t>
            </a:r>
          </a:p>
          <a:p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a. use of new Warren-Brandt index of refraction</a:t>
            </a:r>
          </a:p>
          <a:p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b. use of realistic PSDs for D</a:t>
            </a:r>
            <a:r>
              <a:rPr lang="en-US" sz="1800" baseline="-25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eff 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≤ 40 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microns</a:t>
            </a:r>
          </a:p>
          <a:p>
            <a:endParaRPr lang="en-US" sz="1800" baseline="-25000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Currently performing some closure studies to study impact of these changes on both solar and IR optical thickness/particle size retrievals</a:t>
            </a:r>
            <a:endParaRPr lang="en-US" sz="18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609600" y="3810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Recent Studies in Ice Cloud Models</a:t>
            </a:r>
            <a:endParaRPr lang="en-US" sz="1400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Bryan Baum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Ping Yang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Andy Heymsfield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Carl Schmitt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Aaron Bansemer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Yu Xie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Yong-Xiang Hu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4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Zhibo 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Zhang</a:t>
            </a:r>
            <a:r>
              <a:rPr lang="en-US" sz="1800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5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Bob Holz</a:t>
            </a:r>
            <a:r>
              <a:rPr lang="en-US" sz="1800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Andy Heidinger</a:t>
            </a:r>
            <a:r>
              <a:rPr lang="en-US" sz="1800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6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Steve Platnick</a:t>
            </a:r>
            <a:r>
              <a:rPr lang="en-US" sz="1800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7</a:t>
            </a:r>
            <a:endParaRPr lang="en-US" sz="1800" baseline="300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2438400" y="6019800"/>
            <a:ext cx="51054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14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MODIS Science Team Meeting</a:t>
            </a:r>
          </a:p>
          <a:p>
            <a:pPr marL="39688" algn="ctr"/>
            <a:r>
              <a:rPr lang="en-US" sz="14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May </a:t>
            </a:r>
            <a:r>
              <a:rPr lang="en-US" sz="14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18, </a:t>
            </a:r>
            <a:r>
              <a:rPr lang="en-US" sz="14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2011</a:t>
            </a:r>
          </a:p>
        </p:txBody>
      </p:sp>
      <p:pic>
        <p:nvPicPr>
          <p:cNvPr id="2969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0"/>
            <a:ext cx="7620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" y="2514600"/>
            <a:ext cx="6705600" cy="28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lain"/>
            </a:pPr>
            <a:r>
              <a:rPr lang="en-US" sz="1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Space Science and Engineering Center, Univ. Wisconsin-Madison</a:t>
            </a:r>
            <a:endParaRPr lang="en-US" sz="1400" baseline="-25000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endParaRPr lang="en-US" sz="1400" baseline="-25000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Texas A&amp;M University, College Station, TX </a:t>
            </a:r>
          </a:p>
          <a:p>
            <a:pPr marL="342900" indent="-342900">
              <a:buFontTx/>
              <a:buAutoNum type="arabicPlain"/>
            </a:pPr>
            <a:endParaRPr lang="en-US" sz="1400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National Center for Atmospheric Research, Boulder, CO</a:t>
            </a:r>
          </a:p>
          <a:p>
            <a:pPr marL="342900" indent="-342900">
              <a:buFontTx/>
              <a:buAutoNum type="arabicPlain"/>
            </a:pPr>
            <a:endParaRPr lang="en-US" sz="1400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NASA Langley Research Center</a:t>
            </a:r>
          </a:p>
          <a:p>
            <a:pPr marL="342900" indent="-342900">
              <a:buFontTx/>
              <a:buAutoNum type="arabicPlain"/>
            </a:pPr>
            <a:endParaRPr lang="en-US" sz="1400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UMBC/NASA Godard Space Flight </a:t>
            </a:r>
            <a:r>
              <a:rPr lang="en-US" sz="1400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Center</a:t>
            </a:r>
          </a:p>
          <a:p>
            <a:pPr marL="342900" indent="-342900">
              <a:buFontTx/>
              <a:buAutoNum type="arabicPlain"/>
            </a:pPr>
            <a:endParaRPr lang="en-US" sz="1400" dirty="0" smtClean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NOAA/NESDIS/STAR</a:t>
            </a:r>
          </a:p>
          <a:p>
            <a:pPr marL="342900" indent="-342900">
              <a:buFontTx/>
              <a:buAutoNum type="arabicPlain"/>
            </a:pPr>
            <a:endParaRPr lang="en-US" sz="1400" dirty="0" smtClean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1400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NASA GSFC</a:t>
            </a:r>
            <a:endParaRPr lang="en-US" sz="14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8077200" cy="501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C5 models: assumed smooth particles and were based on limited set of microphysical data and pristine ice particle shapes (habits)</a:t>
            </a:r>
          </a:p>
          <a:p>
            <a:pPr eaLnBrk="0" hangingPunct="0"/>
            <a:endParaRPr lang="en-US" sz="1600" dirty="0" smtClean="0">
              <a:solidFill>
                <a:schemeClr val="bg1"/>
              </a:solidFill>
              <a:latin typeface="Helvetica" charset="0"/>
            </a:endParaRPr>
          </a:p>
          <a:p>
            <a:pPr eaLnBrk="0" hangingPunct="0"/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Significant issues (not a complete list): </a:t>
            </a:r>
          </a:p>
          <a:p>
            <a:pPr eaLnBrk="0" hangingPunct="0"/>
            <a:endParaRPr lang="en-US" sz="1600" dirty="0">
              <a:solidFill>
                <a:schemeClr val="bg1"/>
              </a:solidFill>
              <a:latin typeface="Helvetica" charset="0"/>
            </a:endParaRPr>
          </a:p>
          <a:p>
            <a:pPr eaLnBrk="0" hangingPunct="0"/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Differences found between MODIS C5 cirrus optical thicknesses and those from  CALIOP V3 products and also with IR retrievals based on IR window bands</a:t>
            </a:r>
          </a:p>
          <a:p>
            <a:pPr eaLnBrk="0" hangingPunct="0"/>
            <a:endParaRPr lang="en-US" sz="1600" dirty="0" smtClean="0">
              <a:solidFill>
                <a:schemeClr val="bg1"/>
              </a:solidFill>
              <a:latin typeface="Helvetica" charset="0"/>
            </a:endParaRPr>
          </a:p>
          <a:p>
            <a:pPr eaLnBrk="0" hangingPunct="0"/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Spectral gaps in the ice models that need to be filled for sensors such as the SSFR</a:t>
            </a:r>
          </a:p>
          <a:p>
            <a:pPr eaLnBrk="0" hangingPunct="0"/>
            <a:endParaRPr lang="en-US" sz="1600" dirty="0" smtClean="0">
              <a:solidFill>
                <a:schemeClr val="bg1"/>
              </a:solidFill>
              <a:latin typeface="Helvetica" charset="0"/>
            </a:endParaRPr>
          </a:p>
          <a:p>
            <a:pPr eaLnBrk="0" hangingPunct="0"/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Discontinuities in transition in absorption/extinction efficiencies obtained from one scattering model to another (e.g., FDTD/DDA to IGOM)</a:t>
            </a:r>
          </a:p>
          <a:p>
            <a:pPr eaLnBrk="0" hangingPunct="0"/>
            <a:endParaRPr lang="en-US" sz="1600" dirty="0" smtClean="0">
              <a:solidFill>
                <a:schemeClr val="bg1"/>
              </a:solidFill>
              <a:latin typeface="Helvetica" charset="0"/>
            </a:endParaRPr>
          </a:p>
          <a:p>
            <a:pPr eaLnBrk="0" hangingPunct="0"/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Updated ice index of refraction published (Warren and Brandt, JGR, 2008)</a:t>
            </a:r>
          </a:p>
          <a:p>
            <a:pPr eaLnBrk="0" hangingPunct="0"/>
            <a:endParaRPr lang="en-US" sz="1600" dirty="0" smtClean="0">
              <a:solidFill>
                <a:schemeClr val="bg1"/>
              </a:solidFill>
              <a:latin typeface="Helvetica" charset="0"/>
            </a:endParaRPr>
          </a:p>
          <a:p>
            <a:pPr eaLnBrk="0" hangingPunct="0"/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Seasonal differences found between POLDER and MODIS (Zhang et al 2009)</a:t>
            </a:r>
          </a:p>
          <a:p>
            <a:pPr eaLnBrk="0" hangingPunct="0"/>
            <a:endParaRPr lang="en-US" sz="1600" dirty="0">
              <a:solidFill>
                <a:schemeClr val="bg1"/>
              </a:solidFill>
              <a:latin typeface="Helvetica" charset="0"/>
            </a:endParaRPr>
          </a:p>
          <a:p>
            <a:pPr eaLnBrk="0" hangingPunct="0"/>
            <a:endParaRPr lang="en-US" sz="1600" dirty="0" smtClean="0">
              <a:solidFill>
                <a:schemeClr val="bg1"/>
              </a:solidFill>
              <a:latin typeface="Helvetica" charset="0"/>
            </a:endParaRPr>
          </a:p>
          <a:p>
            <a:pPr eaLnBrk="0" hangingPunct="0"/>
            <a:endParaRPr lang="en-US" sz="1600" dirty="0" smtClean="0">
              <a:solidFill>
                <a:schemeClr val="bg1"/>
              </a:solidFill>
              <a:latin typeface="Helvetica" charset="0"/>
            </a:endParaRPr>
          </a:p>
          <a:p>
            <a:pPr eaLnBrk="0" hangingPunct="0"/>
            <a:endParaRPr lang="en-US" altLang="ja-JP" sz="1600" dirty="0" smtClean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40962" name="Rectangle 1"/>
          <p:cNvSpPr>
            <a:spLocks/>
          </p:cNvSpPr>
          <p:nvPr/>
        </p:nvSpPr>
        <p:spPr bwMode="auto">
          <a:xfrm>
            <a:off x="838200" y="381000"/>
            <a:ext cx="7696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Outstanding Issues</a:t>
            </a:r>
            <a:endParaRPr lang="en-US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1384300" y="228600"/>
            <a:ext cx="65659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Expanded Set of Microphysical Data Available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IWC range: 1.E-6 to 1 g m</a:t>
            </a:r>
            <a:r>
              <a:rPr lang="en-US" sz="1400" baseline="32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-3</a:t>
            </a:r>
          </a:p>
        </p:txBody>
      </p:sp>
      <p:graphicFrame>
        <p:nvGraphicFramePr>
          <p:cNvPr id="66562" name="Group 2"/>
          <p:cNvGraphicFramePr>
            <a:graphicFrameLocks noGrp="1"/>
          </p:cNvGraphicFramePr>
          <p:nvPr/>
        </p:nvGraphicFramePr>
        <p:xfrm>
          <a:off x="1143000" y="876300"/>
          <a:ext cx="6324600" cy="5072393"/>
        </p:xfrm>
        <a:graphic>
          <a:graphicData uri="http://schemas.openxmlformats.org/drawingml/2006/table">
            <a:tbl>
              <a:tblPr/>
              <a:tblGrid>
                <a:gridCol w="1676400"/>
                <a:gridCol w="1485900"/>
                <a:gridCol w="1581150"/>
                <a:gridCol w="158115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Field Campaign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Location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Instruments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# PSDs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ARM-IOP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(UND Citation)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Oklahoma, USA 2000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2D-C, 2D-P, CPI, CVI, FSSP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1420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TRMM-KWAJEX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(UND Citation)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Kwajalein, Marshall Islands, 1999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  <a:sym typeface="Comic Sans MS" charset="0"/>
                      </a:endParaRP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2D-C, HVPS, FSSP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201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CRYSTAL-FACE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(NSA WB-57F)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SE Florida/Caribbean 2002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CAPS (CIP, CAS), VIPS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62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SCOUT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(Geophysica)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Darwin, Australia 2005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FSSP, CIP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553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ACTIVE - Monsoons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(Egrett)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Darwin, Australia 2005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CAPS (CIP, CAS)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4268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ACTIVE- Squall 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(Egrett)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Darwin, Australia 2005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CAPS (CIP, CAS)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740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ACTIVE- Hectors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(Egrett)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Darwin, Australia 2005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CAPS (CIP, CAS)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2583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MidCiX</a:t>
                      </a:r>
                      <a:b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</a:b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(NASA WB-57F)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Oklahoma, USA 2004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CAPS (CIP, CAS), VIPS, FSSP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2968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Pre-AVE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(NASA WB-57F)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Houston,Texas, USA 2004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VIPS, CAPS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20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TC-4</a:t>
                      </a:r>
                    </a:p>
                  </a:txBody>
                  <a:tcPr marL="50800" marR="50800" marT="50802" marB="508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Costa 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2007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CAPS, CPI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  <a:sym typeface="Comic Sans MS" charset="0"/>
                        </a:rPr>
                        <a:t>7663</a:t>
                      </a:r>
                    </a:p>
                  </a:txBody>
                  <a:tcPr marL="50800" marR="50800" marT="50802" marB="50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48" name="Rectangle 137"/>
          <p:cNvSpPr>
            <a:spLocks/>
          </p:cNvSpPr>
          <p:nvPr/>
        </p:nvSpPr>
        <p:spPr bwMode="auto">
          <a:xfrm>
            <a:off x="850900" y="6070600"/>
            <a:ext cx="792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>
            <a:prstTxWarp prst="textNoShape">
              <a:avLst/>
            </a:prstTxWarp>
          </a:bodyPr>
          <a:lstStyle/>
          <a:p>
            <a:r>
              <a:rPr lang="en-US" sz="10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Number of particle size distributions for each field campaign. The total sample set has been filtered by the requirement that the cloud temperature be colder than –40</a:t>
            </a:r>
            <a:r>
              <a:rPr lang="en-US" sz="1000" baseline="320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o</a:t>
            </a:r>
            <a:r>
              <a:rPr lang="en-US" sz="10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C, providing &gt; 20,000 PSDs.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Heyms_hab_figure_comb_baum.jpg"/>
          <p:cNvPicPr>
            <a:picLocks noChangeAspect="1"/>
          </p:cNvPicPr>
          <p:nvPr/>
        </p:nvPicPr>
        <p:blipFill>
          <a:blip r:embed="rId2"/>
          <a:srcRect t="3973" b="1965"/>
          <a:stretch>
            <a:fillRect/>
          </a:stretch>
        </p:blipFill>
        <p:spPr bwMode="auto">
          <a:xfrm>
            <a:off x="1219200" y="609600"/>
            <a:ext cx="685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1066800" y="6019800"/>
            <a:ext cx="6675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   Homogeneous            Develop in updrafts           Cold-topped synoptic cirrus</a:t>
            </a:r>
          </a:p>
          <a:p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    Nucleation                 of deep convection                                 </a:t>
            </a:r>
          </a:p>
        </p:txBody>
      </p:sp>
      <p:sp>
        <p:nvSpPr>
          <p:cNvPr id="43011" name="Rectangle 1"/>
          <p:cNvSpPr>
            <a:spLocks/>
          </p:cNvSpPr>
          <p:nvPr/>
        </p:nvSpPr>
        <p:spPr bwMode="auto">
          <a:xfrm>
            <a:off x="1371600" y="228600"/>
            <a:ext cx="65659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Different Formation Mechanisms for Ice Particles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1295400" y="482600"/>
            <a:ext cx="65659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Set of Ice Habits Used to Develop</a:t>
            </a:r>
          </a:p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Version 2 Single-Scattering Properties</a:t>
            </a:r>
          </a:p>
        </p:txBody>
      </p:sp>
      <p:pic>
        <p:nvPicPr>
          <p:cNvPr id="44034" name="Picture 6" descr="droxt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862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 descr="solid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24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8" descr="hollow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24000"/>
            <a:ext cx="1247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 descr="plate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581400"/>
            <a:ext cx="1087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 descr="aggregate.tif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276600"/>
            <a:ext cx="990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1" descr="bullet.tif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200400"/>
            <a:ext cx="10668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12"/>
          <p:cNvSpPr txBox="1">
            <a:spLocks noChangeArrowheads="1"/>
          </p:cNvSpPr>
          <p:nvPr/>
        </p:nvSpPr>
        <p:spPr bwMode="auto">
          <a:xfrm>
            <a:off x="1219200" y="2362200"/>
            <a:ext cx="5853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Droxtal                              Solid Column                      Hollow Column</a:t>
            </a:r>
          </a:p>
        </p:txBody>
      </p:sp>
      <p:sp>
        <p:nvSpPr>
          <p:cNvPr id="44041" name="TextBox 13"/>
          <p:cNvSpPr txBox="1">
            <a:spLocks noChangeArrowheads="1"/>
          </p:cNvSpPr>
          <p:nvPr/>
        </p:nvSpPr>
        <p:spPr bwMode="auto">
          <a:xfrm>
            <a:off x="1201738" y="4648200"/>
            <a:ext cx="6450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   Plate                     Aggregate of Solid Columns         3D Bullet Rosette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 l="4945" b="1556"/>
          <a:stretch>
            <a:fillRect/>
          </a:stretch>
        </p:blipFill>
        <p:spPr bwMode="auto">
          <a:xfrm>
            <a:off x="965200" y="762000"/>
            <a:ext cx="2928938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58" name="Rectangle 3"/>
          <p:cNvSpPr>
            <a:spLocks/>
          </p:cNvSpPr>
          <p:nvPr/>
        </p:nvSpPr>
        <p:spPr bwMode="auto">
          <a:xfrm>
            <a:off x="431800" y="5181600"/>
            <a:ext cx="41402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Photomicrograph of snow particles falling at the South</a:t>
            </a:r>
          </a:p>
          <a:p>
            <a:pPr marL="39688"/>
            <a:r>
              <a:rPr lang="en-US" sz="12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Pole Station, 18 August, 1992, at ambient temperature</a:t>
            </a:r>
          </a:p>
          <a:p>
            <a:pPr marL="39688"/>
            <a:r>
              <a:rPr lang="en-US" sz="12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-54</a:t>
            </a:r>
            <a:r>
              <a:rPr lang="en-US" sz="1200" baseline="320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o</a:t>
            </a:r>
            <a:r>
              <a:rPr lang="en-US" sz="12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C. Photograph by Stephen Warren.</a:t>
            </a:r>
          </a:p>
        </p:txBody>
      </p:sp>
      <p:sp>
        <p:nvSpPr>
          <p:cNvPr id="45059" name="Rectangle 5"/>
          <p:cNvSpPr>
            <a:spLocks/>
          </p:cNvSpPr>
          <p:nvPr/>
        </p:nvSpPr>
        <p:spPr bwMode="auto">
          <a:xfrm>
            <a:off x="2997200" y="342900"/>
            <a:ext cx="39370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New Habits</a:t>
            </a:r>
          </a:p>
        </p:txBody>
      </p:sp>
      <p:sp>
        <p:nvSpPr>
          <p:cNvPr id="45060" name="Rectangle 3"/>
          <p:cNvSpPr>
            <a:spLocks/>
          </p:cNvSpPr>
          <p:nvPr/>
        </p:nvSpPr>
        <p:spPr bwMode="auto">
          <a:xfrm>
            <a:off x="4775200" y="5181600"/>
            <a:ext cx="41402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      New 3D Hollow Bullet </a:t>
            </a:r>
            <a:r>
              <a:rPr lang="en-US" sz="12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Rosette </a:t>
            </a:r>
          </a:p>
          <a:p>
            <a:pPr marL="39688"/>
            <a:endParaRPr lang="en-US" sz="120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9688"/>
            <a:r>
              <a:rPr lang="en-US" sz="10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Yang et al., 2008: Effect of cavities on the optical properties of bullet rosettes: Implications for active and passive remove sensing of ice cloud properties. </a:t>
            </a:r>
            <a:r>
              <a:rPr lang="en-US" sz="1000" i="1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J. Appl. Meteor. Climatol</a:t>
            </a:r>
            <a:r>
              <a:rPr lang="en-US" sz="10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en-US" sz="1000" b="1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47</a:t>
            </a:r>
            <a:r>
              <a:rPr lang="en-US" sz="10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, 2311-2330. </a:t>
            </a:r>
            <a:endParaRPr lang="en-US" sz="100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9688"/>
            <a:endParaRPr lang="en-US" sz="12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pic>
        <p:nvPicPr>
          <p:cNvPr id="45061" name="Picture 8" descr="Hollow_B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1400" y="1066800"/>
            <a:ext cx="3297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993775"/>
            <a:ext cx="2817813" cy="235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8200" y="1050925"/>
            <a:ext cx="2844800" cy="2301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7" name="Rectangle 4"/>
          <p:cNvSpPr>
            <a:spLocks/>
          </p:cNvSpPr>
          <p:nvPr/>
        </p:nvSpPr>
        <p:spPr bwMode="auto">
          <a:xfrm>
            <a:off x="2049463" y="228600"/>
            <a:ext cx="5494337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Different Realizations for the Aggregate of Plates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79850"/>
            <a:ext cx="4394200" cy="274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5325" y="3657600"/>
            <a:ext cx="306387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10" name="Picture 8" descr="aggregate_of_plates.tif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685800"/>
            <a:ext cx="23701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Box 10"/>
          <p:cNvSpPr txBox="1">
            <a:spLocks noChangeArrowheads="1"/>
          </p:cNvSpPr>
          <p:nvPr/>
        </p:nvSpPr>
        <p:spPr bwMode="auto">
          <a:xfrm>
            <a:off x="533400" y="3578225"/>
            <a:ext cx="2382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Large Aggregate of Plates</a:t>
            </a:r>
          </a:p>
        </p:txBody>
      </p:sp>
      <p:sp>
        <p:nvSpPr>
          <p:cNvPr id="47112" name="TextBox 11"/>
          <p:cNvSpPr txBox="1">
            <a:spLocks noChangeArrowheads="1"/>
          </p:cNvSpPr>
          <p:nvPr/>
        </p:nvSpPr>
        <p:spPr bwMode="auto">
          <a:xfrm>
            <a:off x="533400" y="606425"/>
            <a:ext cx="2366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Small Aggregate of Plates</a:t>
            </a:r>
          </a:p>
        </p:txBody>
      </p:sp>
      <p:sp>
        <p:nvSpPr>
          <p:cNvPr id="47113" name="TextBox 12"/>
          <p:cNvSpPr txBox="1">
            <a:spLocks noChangeArrowheads="1"/>
          </p:cNvSpPr>
          <p:nvPr/>
        </p:nvSpPr>
        <p:spPr bwMode="auto">
          <a:xfrm>
            <a:off x="6167438" y="685800"/>
            <a:ext cx="2366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Small Aggregate of Plates</a:t>
            </a:r>
          </a:p>
        </p:txBody>
      </p:sp>
      <p:sp>
        <p:nvSpPr>
          <p:cNvPr id="47114" name="TextBox 13"/>
          <p:cNvSpPr txBox="1">
            <a:spLocks noChangeArrowheads="1"/>
          </p:cNvSpPr>
          <p:nvPr/>
        </p:nvSpPr>
        <p:spPr bwMode="auto">
          <a:xfrm>
            <a:off x="6151563" y="3352800"/>
            <a:ext cx="2382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Large Aggregate of Plates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/>
          </p:cNvSpPr>
          <p:nvPr/>
        </p:nvSpPr>
        <p:spPr bwMode="auto">
          <a:xfrm>
            <a:off x="2209800" y="266700"/>
            <a:ext cx="49530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Improvements to Light Scattering Models</a:t>
            </a:r>
          </a:p>
        </p:txBody>
      </p:sp>
      <p:sp>
        <p:nvSpPr>
          <p:cNvPr id="49154" name="Rectangle 5"/>
          <p:cNvSpPr>
            <a:spLocks/>
          </p:cNvSpPr>
          <p:nvPr/>
        </p:nvSpPr>
        <p:spPr bwMode="auto">
          <a:xfrm>
            <a:off x="838200" y="457200"/>
            <a:ext cx="7467600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algn="just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New treatment of ray-spreading results in the removal of the term relating to delta-transmission energy at the forward scattering angle.</a:t>
            </a:r>
          </a:p>
          <a:p>
            <a:pPr algn="just">
              <a:lnSpc>
                <a:spcPct val="90000"/>
              </a:lnSpc>
            </a:pPr>
            <a:endParaRPr lang="en-US" sz="140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Improved the mapping algorithm: the single-scattering properties from the new algorithm smoothly transition to those from the conventional geometric optics method at large size parameters.</a:t>
            </a:r>
          </a:p>
          <a:p>
            <a:pPr algn="just">
              <a:lnSpc>
                <a:spcPct val="90000"/>
              </a:lnSpc>
            </a:pPr>
            <a:endParaRPr lang="en-US" sz="140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Semi-analytical method developed to improve the accuracy of the first-order scattering (diffraction and external reflection).</a:t>
            </a:r>
          </a:p>
          <a:p>
            <a:pPr algn="just">
              <a:lnSpc>
                <a:spcPct val="90000"/>
              </a:lnSpc>
            </a:pPr>
            <a:endParaRPr lang="en-US" sz="140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Semi-empirical method is developed to incorporate the edge effect on the extinction efficiency and the above/below-edge effects on the absorption efficiency.</a:t>
            </a:r>
          </a:p>
          <a:p>
            <a:endParaRPr lang="en-US" sz="14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5562600" y="4724400"/>
            <a:ext cx="31242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Bi et al, 2009: Simulation of the color ratio associated with the backscattering of radiation by ice crystals at 0.532 and 1.064-</a:t>
            </a:r>
            <a:r>
              <a:rPr lang="en-US" sz="1100">
                <a:solidFill>
                  <a:schemeClr val="bg1"/>
                </a:solidFill>
                <a:latin typeface="Symbol Proportional BT" charset="2"/>
                <a:ea typeface="Symbol Proportional BT" charset="2"/>
                <a:cs typeface="Symbol Proportional BT" charset="2"/>
              </a:rPr>
              <a:t>m</a:t>
            </a:r>
            <a:r>
              <a:rPr lang="en-US" sz="11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m wavelengths. </a:t>
            </a:r>
            <a:r>
              <a:rPr lang="en-US" sz="1100" i="1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J. Geophys. Res</a:t>
            </a:r>
            <a:r>
              <a:rPr lang="en-US" sz="110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., Vol. 114, D00H08, doi:10.1029/2009JD011759. </a:t>
            </a:r>
          </a:p>
        </p:txBody>
      </p:sp>
      <p:pic>
        <p:nvPicPr>
          <p:cNvPr id="49156" name="Picture 6" descr="efficienci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0"/>
            <a:ext cx="41338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3"/>
          <p:cNvSpPr>
            <a:spLocks/>
          </p:cNvSpPr>
          <p:nvPr/>
        </p:nvSpPr>
        <p:spPr bwMode="auto">
          <a:xfrm>
            <a:off x="1524000" y="6324600"/>
            <a:ext cx="426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100">
                <a:solidFill>
                  <a:srgbClr val="FFFFFF"/>
                </a:solidFill>
                <a:latin typeface="Helvetica" charset="0"/>
                <a:ea typeface="Comic Sans MS" charset="0"/>
                <a:cs typeface="Comic Sans MS" charset="0"/>
                <a:sym typeface="Comic Sans MS" charset="0"/>
              </a:rPr>
              <a:t>Not considering edge effects           Considering edge effects           </a:t>
            </a:r>
          </a:p>
        </p:txBody>
      </p:sp>
      <p:sp>
        <p:nvSpPr>
          <p:cNvPr id="49158" name="TextBox 10"/>
          <p:cNvSpPr txBox="1">
            <a:spLocks noChangeArrowheads="1"/>
          </p:cNvSpPr>
          <p:nvPr/>
        </p:nvSpPr>
        <p:spPr bwMode="auto">
          <a:xfrm>
            <a:off x="2667000" y="4035425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12 </a:t>
            </a:r>
            <a:r>
              <a:rPr lang="en-US" sz="1400">
                <a:latin typeface="Symbol Proportional BT" charset="2"/>
                <a:ea typeface="Symbol Proportional BT" charset="2"/>
                <a:cs typeface="Symbol Proportional BT" charset="2"/>
              </a:rPr>
              <a:t>m</a:t>
            </a:r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Horizontal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- Top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Center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tle &amp; Bullets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Subtitle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2 Column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, Bullets &amp; Photo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Baskerville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11682</TotalTime>
  <Pages>0</Pages>
  <Words>1222</Words>
  <Characters>0</Characters>
  <Application>Microsoft Macintosh PowerPoint</Application>
  <PresentationFormat>On-screen Show (4:3)</PresentationFormat>
  <Lines>0</Lines>
  <Paragraphs>183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Title &amp; Bullets</vt:lpstr>
      <vt:lpstr>Office Theme</vt:lpstr>
      <vt:lpstr>1_Title &amp; Bullets</vt:lpstr>
      <vt:lpstr>2_Title &amp; Bullets</vt:lpstr>
      <vt:lpstr>Title &amp; Subtitle</vt:lpstr>
      <vt:lpstr>Title &amp; Bullets - 2 Column</vt:lpstr>
      <vt:lpstr>Title &amp; Bullets - Left</vt:lpstr>
      <vt:lpstr>Title, Bullets &amp; Photo</vt:lpstr>
      <vt:lpstr>Photo - Vertical</vt:lpstr>
      <vt:lpstr>Photo - Horizontal</vt:lpstr>
      <vt:lpstr>Title &amp; Bullets - Right</vt:lpstr>
      <vt:lpstr>3_Title &amp; Bullets</vt:lpstr>
      <vt:lpstr>Title - Top</vt:lpstr>
      <vt:lpstr>Title - Center</vt:lpstr>
      <vt:lpstr>Blank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IR Histo Counts</dc:title>
  <dc:subject/>
  <dc:creator>brentm</dc:creator>
  <cp:keywords/>
  <dc:description/>
  <cp:lastModifiedBy>Brandon Maccherone</cp:lastModifiedBy>
  <cp:revision>201</cp:revision>
  <cp:lastPrinted>2010-06-29T14:28:26Z</cp:lastPrinted>
  <dcterms:created xsi:type="dcterms:W3CDTF">2011-06-01T03:10:21Z</dcterms:created>
  <dcterms:modified xsi:type="dcterms:W3CDTF">2011-06-01T03:10:35Z</dcterms:modified>
</cp:coreProperties>
</file>