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80" r:id="rId4"/>
    <p:sldId id="281" r:id="rId5"/>
    <p:sldId id="282" r:id="rId6"/>
    <p:sldId id="273" r:id="rId7"/>
    <p:sldId id="288" r:id="rId8"/>
    <p:sldId id="275" r:id="rId9"/>
    <p:sldId id="274" r:id="rId10"/>
    <p:sldId id="289" r:id="rId11"/>
    <p:sldId id="276" r:id="rId12"/>
    <p:sldId id="277" r:id="rId13"/>
    <p:sldId id="278" r:id="rId14"/>
    <p:sldId id="279" r:id="rId15"/>
    <p:sldId id="287" r:id="rId16"/>
    <p:sldId id="283" r:id="rId17"/>
    <p:sldId id="284" r:id="rId18"/>
    <p:sldId id="285" r:id="rId19"/>
    <p:sldId id="286" r:id="rId20"/>
    <p:sldId id="29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9527-9F54-4C78-BF77-10EBF5645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96F06-44FC-4C8A-8B69-8E56DBB0D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4C58-04A1-4BB7-A75F-FDBD814D5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BBF9-44F9-4760-B8DB-86A61E036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970A8-E66A-45EE-B58D-A41EE130E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1B389-8983-4062-963F-615923AD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A9BE-2CBA-45CB-80B8-C2E62BB43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886D-0487-4FA7-9886-C716015FA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83AD-EA2D-42F4-98AA-EADF4EABA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DF7D-782E-4961-87DC-9982B5820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7C95-768B-4DD0-AB8D-15102E852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6135344-D54D-479E-B7B8-55C762D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1447800" y="1768475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Collection 6 Cloud Mask (MOD35)</a:t>
            </a:r>
          </a:p>
          <a:p>
            <a:pPr algn="ctr"/>
            <a:r>
              <a:rPr lang="en-US" sz="2400" b="1"/>
              <a:t>Status and Recent Analysis </a:t>
            </a: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47259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Richard Frey, Brent Maddux, and Steve Ackerman</a:t>
            </a:r>
          </a:p>
          <a:p>
            <a:r>
              <a:rPr lang="en-US" sz="1600"/>
              <a:t>MODIS Science Team Meeting</a:t>
            </a:r>
          </a:p>
          <a:p>
            <a:r>
              <a:rPr lang="en-US" sz="1600"/>
              <a:t>May 18,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231" descr="CFN_t_mean.png"/>
          <p:cNvPicPr>
            <a:picLocks noChangeAspect="1"/>
          </p:cNvPicPr>
          <p:nvPr/>
        </p:nvPicPr>
        <p:blipFill>
          <a:blip r:embed="rId3"/>
          <a:srcRect l="15311" t="13617" r="11874" b="17171"/>
          <a:stretch>
            <a:fillRect/>
          </a:stretch>
        </p:blipFill>
        <p:spPr bwMode="auto">
          <a:xfrm>
            <a:off x="838200" y="1668463"/>
            <a:ext cx="7458075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8" name="Group 5"/>
          <p:cNvGrpSpPr>
            <a:grpSpLocks/>
          </p:cNvGrpSpPr>
          <p:nvPr/>
        </p:nvGrpSpPr>
        <p:grpSpPr bwMode="auto">
          <a:xfrm>
            <a:off x="784225" y="5867400"/>
            <a:ext cx="7673975" cy="533400"/>
            <a:chOff x="494" y="3696"/>
            <a:chExt cx="4834" cy="336"/>
          </a:xfrm>
        </p:grpSpPr>
        <p:graphicFrame>
          <p:nvGraphicFramePr>
            <p:cNvPr id="40966" name="Object 6"/>
            <p:cNvGraphicFramePr>
              <a:graphicFrameLocks noChangeAspect="1"/>
            </p:cNvGraphicFramePr>
            <p:nvPr/>
          </p:nvGraphicFramePr>
          <p:xfrm>
            <a:off x="624" y="3696"/>
            <a:ext cx="453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8" name="Bitmap Image" r:id="rId4" imgW="7685714" imgH="447856" progId="PBrush">
                    <p:embed/>
                  </p:oleObj>
                </mc:Choice>
                <mc:Fallback>
                  <p:oleObj name="Bitmap Image" r:id="rId4" imgW="7685714" imgH="447856" progId="PBrush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696"/>
                          <a:ext cx="453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1" name="Text Box 7"/>
            <p:cNvSpPr txBox="1">
              <a:spLocks noChangeArrowheads="1"/>
            </p:cNvSpPr>
            <p:nvPr/>
          </p:nvSpPr>
          <p:spPr bwMode="auto">
            <a:xfrm>
              <a:off x="494" y="3840"/>
              <a:ext cx="48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 0.0                                                                   0.5                                                                   1.0</a:t>
              </a:r>
            </a:p>
          </p:txBody>
        </p:sp>
      </p:grpSp>
      <p:sp>
        <p:nvSpPr>
          <p:cNvPr id="40969" name="Text Box 1583"/>
          <p:cNvSpPr txBox="1">
            <a:spLocks noChangeArrowheads="1"/>
          </p:cNvSpPr>
          <p:nvPr/>
        </p:nvSpPr>
        <p:spPr bwMode="auto">
          <a:xfrm>
            <a:off x="838200" y="609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Ten Year Terra Nighttime Cloud Fraction</a:t>
            </a:r>
          </a:p>
        </p:txBody>
      </p:sp>
      <p:sp>
        <p:nvSpPr>
          <p:cNvPr id="40970" name="TextBox 6"/>
          <p:cNvSpPr txBox="1">
            <a:spLocks noChangeArrowheads="1"/>
          </p:cNvSpPr>
          <p:nvPr/>
        </p:nvSpPr>
        <p:spPr bwMode="auto">
          <a:xfrm>
            <a:off x="990600" y="5486400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10:30 PM 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90" descr="CFD_terra_mean_hov.png"/>
          <p:cNvPicPr>
            <a:picLocks noChangeAspect="1"/>
          </p:cNvPicPr>
          <p:nvPr/>
        </p:nvPicPr>
        <p:blipFill>
          <a:blip r:embed="rId2"/>
          <a:srcRect l="13927" r="8928" b="9694"/>
          <a:stretch>
            <a:fillRect/>
          </a:stretch>
        </p:blipFill>
        <p:spPr bwMode="auto">
          <a:xfrm>
            <a:off x="685800" y="17526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04800" y="5791200"/>
            <a:ext cx="8545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 2000          2001           2002           2003          2004           2005           2006           2007           2008          2009           2010 </a:t>
            </a:r>
          </a:p>
        </p:txBody>
      </p:sp>
      <p:sp>
        <p:nvSpPr>
          <p:cNvPr id="41987" name="Text Box 17"/>
          <p:cNvSpPr txBox="1">
            <a:spLocks noChangeArrowheads="1"/>
          </p:cNvSpPr>
          <p:nvPr/>
        </p:nvSpPr>
        <p:spPr bwMode="auto">
          <a:xfrm rot="10800000">
            <a:off x="-4763" y="1752600"/>
            <a:ext cx="73342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/>
              <a:t>                         Latitude</a:t>
            </a:r>
          </a:p>
          <a:p>
            <a:r>
              <a:rPr lang="en-US"/>
              <a:t>-90                        0                        90   </a:t>
            </a:r>
          </a:p>
        </p:txBody>
      </p:sp>
      <p:pic>
        <p:nvPicPr>
          <p:cNvPr id="41988" name="Picture 203" descr="vertical_colorbar.png"/>
          <p:cNvPicPr>
            <a:picLocks noChangeAspect="1"/>
          </p:cNvPicPr>
          <p:nvPr/>
        </p:nvPicPr>
        <p:blipFill>
          <a:blip r:embed="rId3"/>
          <a:srcRect l="82104" t="5241" r="6441" b="6990"/>
          <a:stretch>
            <a:fillRect/>
          </a:stretch>
        </p:blipFill>
        <p:spPr bwMode="auto">
          <a:xfrm>
            <a:off x="8623300" y="2133600"/>
            <a:ext cx="44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1597"/>
          <p:cNvSpPr txBox="1">
            <a:spLocks noChangeArrowheads="1"/>
          </p:cNvSpPr>
          <p:nvPr/>
        </p:nvSpPr>
        <p:spPr bwMode="auto">
          <a:xfrm>
            <a:off x="533400" y="1066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Daily Zonal Hovmoller: Terra Daytime Cloud Fraction</a:t>
            </a:r>
          </a:p>
        </p:txBody>
      </p:sp>
      <p:sp>
        <p:nvSpPr>
          <p:cNvPr id="41990" name="Text Box 21"/>
          <p:cNvSpPr txBox="1">
            <a:spLocks noChangeArrowheads="1"/>
          </p:cNvSpPr>
          <p:nvPr/>
        </p:nvSpPr>
        <p:spPr bwMode="auto">
          <a:xfrm>
            <a:off x="4210050" y="60960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Year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4"/>
          <p:cNvGrpSpPr>
            <a:grpSpLocks/>
          </p:cNvGrpSpPr>
          <p:nvPr/>
        </p:nvGrpSpPr>
        <p:grpSpPr bwMode="auto">
          <a:xfrm>
            <a:off x="-457200" y="685800"/>
            <a:ext cx="9982200" cy="5410200"/>
            <a:chOff x="23520" y="17568"/>
            <a:chExt cx="4656" cy="2463"/>
          </a:xfrm>
        </p:grpSpPr>
        <p:pic>
          <p:nvPicPr>
            <p:cNvPr id="43012" name="Picture 191" descr="CFD_terra_mean_hov_annual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08" y="17856"/>
              <a:ext cx="2952" cy="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Text Box 1597"/>
            <p:cNvSpPr txBox="1">
              <a:spLocks noChangeArrowheads="1"/>
            </p:cNvSpPr>
            <p:nvPr/>
          </p:nvSpPr>
          <p:spPr bwMode="auto">
            <a:xfrm>
              <a:off x="23520" y="17568"/>
              <a:ext cx="465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ea typeface="ＭＳ Ｐゴシック"/>
                  <a:cs typeface="ＭＳ Ｐゴシック"/>
                </a:rPr>
                <a:t>Terra Daytime Mean Cloud Fraction</a:t>
              </a:r>
              <a:r>
                <a:rPr lang="en-US" sz="2400">
                  <a:ea typeface="ＭＳ Ｐゴシック"/>
                  <a:cs typeface="ＭＳ Ｐゴシック"/>
                </a:rPr>
                <a:t> </a:t>
              </a:r>
            </a:p>
          </p:txBody>
        </p:sp>
      </p:grpSp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3876675" y="6034088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Day of Year</a:t>
            </a:r>
          </a:p>
        </p:txBody>
      </p:sp>
      <p:pic>
        <p:nvPicPr>
          <p:cNvPr id="43011" name="Picture 203" descr="vertical_colorbar.png"/>
          <p:cNvPicPr>
            <a:picLocks noChangeAspect="1"/>
          </p:cNvPicPr>
          <p:nvPr/>
        </p:nvPicPr>
        <p:blipFill>
          <a:blip r:embed="rId3"/>
          <a:srcRect l="82104" t="5243" r="6439" b="6990"/>
          <a:stretch>
            <a:fillRect/>
          </a:stretch>
        </p:blipFill>
        <p:spPr bwMode="auto">
          <a:xfrm>
            <a:off x="7632700" y="1981200"/>
            <a:ext cx="4445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838200" y="685800"/>
            <a:ext cx="7467600" cy="4243388"/>
            <a:chOff x="22320" y="5376"/>
            <a:chExt cx="4704" cy="2673"/>
          </a:xfrm>
        </p:grpSpPr>
        <p:pic>
          <p:nvPicPr>
            <p:cNvPr id="44038" name="Picture 204" descr="ENSO_corr_CFD.png"/>
            <p:cNvPicPr>
              <a:picLocks noChangeAspect="1"/>
            </p:cNvPicPr>
            <p:nvPr/>
          </p:nvPicPr>
          <p:blipFill>
            <a:blip r:embed="rId2"/>
            <a:srcRect l="14999" t="9473" r="11874" b="21313"/>
            <a:stretch>
              <a:fillRect/>
            </a:stretch>
          </p:blipFill>
          <p:spPr bwMode="auto">
            <a:xfrm>
              <a:off x="22320" y="5707"/>
              <a:ext cx="4689" cy="2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9" name="Text Box 1597"/>
            <p:cNvSpPr txBox="1">
              <a:spLocks noChangeArrowheads="1"/>
            </p:cNvSpPr>
            <p:nvPr/>
          </p:nvSpPr>
          <p:spPr bwMode="auto">
            <a:xfrm>
              <a:off x="22368" y="5376"/>
              <a:ext cx="46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ea typeface="ＭＳ Ｐゴシック"/>
                  <a:cs typeface="ＭＳ Ｐゴシック"/>
                </a:rPr>
                <a:t>Correlation of ENSO and Terra Cloud Fraction </a:t>
              </a:r>
            </a:p>
          </p:txBody>
        </p:sp>
      </p:grpSp>
      <p:grpSp>
        <p:nvGrpSpPr>
          <p:cNvPr id="44034" name="Group 12"/>
          <p:cNvGrpSpPr>
            <a:grpSpLocks/>
          </p:cNvGrpSpPr>
          <p:nvPr/>
        </p:nvGrpSpPr>
        <p:grpSpPr bwMode="auto">
          <a:xfrm>
            <a:off x="228600" y="5245100"/>
            <a:ext cx="8686800" cy="1079500"/>
            <a:chOff x="144" y="3304"/>
            <a:chExt cx="5472" cy="680"/>
          </a:xfrm>
        </p:grpSpPr>
        <p:pic>
          <p:nvPicPr>
            <p:cNvPr id="44035" name="Picture 210" descr="NAO_corr_CFD.png"/>
            <p:cNvPicPr>
              <a:picLocks noChangeAspect="1"/>
            </p:cNvPicPr>
            <p:nvPr/>
          </p:nvPicPr>
          <p:blipFill>
            <a:blip r:embed="rId3"/>
            <a:srcRect l="12550" t="81703" r="8786" b="13025"/>
            <a:stretch>
              <a:fillRect/>
            </a:stretch>
          </p:blipFill>
          <p:spPr bwMode="auto">
            <a:xfrm>
              <a:off x="240" y="3304"/>
              <a:ext cx="525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6" name="Text Box 1607"/>
            <p:cNvSpPr txBox="1">
              <a:spLocks noChangeArrowheads="1"/>
            </p:cNvSpPr>
            <p:nvPr/>
          </p:nvSpPr>
          <p:spPr bwMode="auto">
            <a:xfrm>
              <a:off x="1440" y="3734"/>
              <a:ext cx="28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ea typeface="ＭＳ Ｐゴシック"/>
                  <a:cs typeface="ＭＳ Ｐゴシック"/>
                </a:rPr>
                <a:t>Correlation is significant &gt;± .15 for a p-value of .05</a:t>
              </a:r>
              <a:r>
                <a:rPr lang="en-US" sz="2000">
                  <a:ea typeface="ＭＳ Ｐゴシック"/>
                  <a:cs typeface="ＭＳ Ｐゴシック"/>
                </a:rPr>
                <a:t>  </a:t>
              </a:r>
            </a:p>
          </p:txBody>
        </p:sp>
        <p:sp>
          <p:nvSpPr>
            <p:cNvPr id="44037" name="Text Box 1607"/>
            <p:cNvSpPr txBox="1">
              <a:spLocks noChangeArrowheads="1"/>
            </p:cNvSpPr>
            <p:nvPr/>
          </p:nvSpPr>
          <p:spPr bwMode="auto">
            <a:xfrm>
              <a:off x="144" y="3456"/>
              <a:ext cx="5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ea typeface="ＭＳ Ｐゴシック"/>
                  <a:cs typeface="ＭＳ Ｐゴシック"/>
                </a:rPr>
                <a:t>-0.5            -0.4             -0.3             -0.2                                   0                                   0.2              0.3              0.4              0.5</a:t>
              </a:r>
              <a:r>
                <a:rPr lang="en-US" sz="2000">
                  <a:ea typeface="ＭＳ Ｐゴシック"/>
                  <a:cs typeface="ＭＳ Ｐゴシック"/>
                </a:rPr>
                <a:t>                                          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4"/>
          <p:cNvGrpSpPr>
            <a:grpSpLocks/>
          </p:cNvGrpSpPr>
          <p:nvPr/>
        </p:nvGrpSpPr>
        <p:grpSpPr bwMode="auto">
          <a:xfrm>
            <a:off x="838200" y="685800"/>
            <a:ext cx="7467600" cy="4243388"/>
            <a:chOff x="17904" y="7920"/>
            <a:chExt cx="4704" cy="2673"/>
          </a:xfrm>
        </p:grpSpPr>
        <p:pic>
          <p:nvPicPr>
            <p:cNvPr id="45062" name="Picture 205" descr="PNA_corr_CFD.png"/>
            <p:cNvPicPr>
              <a:picLocks noChangeAspect="1"/>
            </p:cNvPicPr>
            <p:nvPr/>
          </p:nvPicPr>
          <p:blipFill>
            <a:blip r:embed="rId2"/>
            <a:srcRect l="14999" t="9473" r="11874" b="21313"/>
            <a:stretch>
              <a:fillRect/>
            </a:stretch>
          </p:blipFill>
          <p:spPr bwMode="auto">
            <a:xfrm>
              <a:off x="17904" y="8251"/>
              <a:ext cx="4689" cy="2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Text Box 1597"/>
            <p:cNvSpPr txBox="1">
              <a:spLocks noChangeArrowheads="1"/>
            </p:cNvSpPr>
            <p:nvPr/>
          </p:nvSpPr>
          <p:spPr bwMode="auto">
            <a:xfrm>
              <a:off x="17952" y="7920"/>
              <a:ext cx="46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ea typeface="ＭＳ Ｐゴシック"/>
                  <a:cs typeface="ＭＳ Ｐゴシック"/>
                </a:rPr>
                <a:t>Correlation of PNA and Terra Cloud Fraction </a:t>
              </a:r>
            </a:p>
          </p:txBody>
        </p:sp>
      </p:grpSp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228600" y="5245100"/>
            <a:ext cx="8686800" cy="1079500"/>
            <a:chOff x="144" y="3304"/>
            <a:chExt cx="5472" cy="680"/>
          </a:xfrm>
        </p:grpSpPr>
        <p:pic>
          <p:nvPicPr>
            <p:cNvPr id="45059" name="Picture 210" descr="NAO_corr_CFD.png"/>
            <p:cNvPicPr>
              <a:picLocks noChangeAspect="1"/>
            </p:cNvPicPr>
            <p:nvPr/>
          </p:nvPicPr>
          <p:blipFill>
            <a:blip r:embed="rId3"/>
            <a:srcRect l="12550" t="81703" r="8786" b="13025"/>
            <a:stretch>
              <a:fillRect/>
            </a:stretch>
          </p:blipFill>
          <p:spPr bwMode="auto">
            <a:xfrm>
              <a:off x="240" y="3304"/>
              <a:ext cx="525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0" name="Text Box 1607"/>
            <p:cNvSpPr txBox="1">
              <a:spLocks noChangeArrowheads="1"/>
            </p:cNvSpPr>
            <p:nvPr/>
          </p:nvSpPr>
          <p:spPr bwMode="auto">
            <a:xfrm>
              <a:off x="1440" y="3734"/>
              <a:ext cx="28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ea typeface="ＭＳ Ｐゴシック"/>
                  <a:cs typeface="ＭＳ Ｐゴシック"/>
                </a:rPr>
                <a:t>Correlation is significant &gt;± .15 for a p-value of .05</a:t>
              </a:r>
              <a:r>
                <a:rPr lang="en-US" sz="2000">
                  <a:ea typeface="ＭＳ Ｐゴシック"/>
                  <a:cs typeface="ＭＳ Ｐゴシック"/>
                </a:rPr>
                <a:t>  </a:t>
              </a:r>
            </a:p>
          </p:txBody>
        </p:sp>
        <p:sp>
          <p:nvSpPr>
            <p:cNvPr id="45061" name="Text Box 1607"/>
            <p:cNvSpPr txBox="1">
              <a:spLocks noChangeArrowheads="1"/>
            </p:cNvSpPr>
            <p:nvPr/>
          </p:nvSpPr>
          <p:spPr bwMode="auto">
            <a:xfrm>
              <a:off x="144" y="3456"/>
              <a:ext cx="54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ea typeface="ＭＳ Ｐゴシック"/>
                  <a:cs typeface="ＭＳ Ｐゴシック"/>
                </a:rPr>
                <a:t>-0.5            -0.4             -0.3             -0.2                                   0                                   0.2              0.3              0.4              0.5</a:t>
              </a:r>
              <a:r>
                <a:rPr lang="en-US" sz="2000">
                  <a:ea typeface="ＭＳ Ｐゴシック"/>
                  <a:cs typeface="ＭＳ Ｐゴシック"/>
                </a:rPr>
                <a:t>                                          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304800" y="85725"/>
            <a:ext cx="85344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Small Region to Local Cloud Amount Analysis – a Wisconsin Example</a:t>
            </a:r>
          </a:p>
          <a:p>
            <a:endParaRPr lang="en-US" sz="2000"/>
          </a:p>
          <a:p>
            <a:r>
              <a:rPr lang="en-US"/>
              <a:t> -  demonstrate the value of high resolution gridding                     </a:t>
            </a:r>
          </a:p>
          <a:p>
            <a:endParaRPr lang="en-US"/>
          </a:p>
          <a:p>
            <a:r>
              <a:rPr lang="en-US"/>
              <a:t> -</a:t>
            </a:r>
            <a:r>
              <a:rPr lang="en-US">
                <a:solidFill>
                  <a:srgbClr val="CC0000"/>
                </a:solidFill>
              </a:rPr>
              <a:t>**</a:t>
            </a:r>
            <a:r>
              <a:rPr lang="en-US"/>
              <a:t>create previously unavailable local cloud amount climatologies?</a:t>
            </a:r>
          </a:p>
          <a:p>
            <a:endParaRPr lang="en-US"/>
          </a:p>
          <a:p>
            <a:r>
              <a:rPr lang="en-US"/>
              <a:t> -  study cloud processes and interactions with atmospheric phenomena</a:t>
            </a:r>
          </a:p>
          <a:p>
            <a:r>
              <a:rPr lang="en-US"/>
              <a:t>    at local scale, e.g. lake breeze, urban heat island, etc. </a:t>
            </a:r>
          </a:p>
          <a:p>
            <a:endParaRPr lang="en-US"/>
          </a:p>
          <a:p>
            <a:r>
              <a:rPr lang="en-US"/>
              <a:t> -</a:t>
            </a:r>
            <a:r>
              <a:rPr lang="en-US">
                <a:solidFill>
                  <a:srgbClr val="CC0000"/>
                </a:solidFill>
              </a:rPr>
              <a:t>**</a:t>
            </a:r>
            <a:r>
              <a:rPr lang="en-US"/>
              <a:t>analyze systematic biases due to surface type, ancillary data, etc.</a:t>
            </a:r>
          </a:p>
          <a:p>
            <a:endParaRPr lang="en-US"/>
          </a:p>
          <a:p>
            <a:r>
              <a:rPr lang="en-US"/>
              <a:t>-----------------</a:t>
            </a:r>
          </a:p>
          <a:p>
            <a:endParaRPr lang="en-US"/>
          </a:p>
          <a:p>
            <a:r>
              <a:rPr lang="en-US"/>
              <a:t>For each granule that overlaps Wisconsin:</a:t>
            </a:r>
          </a:p>
          <a:p>
            <a:endParaRPr lang="en-US"/>
          </a:p>
          <a:p>
            <a:r>
              <a:rPr lang="en-US"/>
              <a:t> - place each 1-km pixel (C5 L2) to a fixed grid with resolution of about 1.2 km </a:t>
            </a:r>
          </a:p>
          <a:p>
            <a:r>
              <a:rPr lang="en-US"/>
              <a:t>     preserves the pixel level data at nearly the original full resolution</a:t>
            </a:r>
          </a:p>
          <a:p>
            <a:r>
              <a:rPr lang="en-US"/>
              <a:t>     results in minimal horizontal movement of pixels between grids</a:t>
            </a:r>
          </a:p>
          <a:p>
            <a:endParaRPr lang="en-US"/>
          </a:p>
          <a:p>
            <a:r>
              <a:rPr lang="en-US"/>
              <a:t> - gridding and averaging for Aqua and Terra independently</a:t>
            </a:r>
          </a:p>
          <a:p>
            <a:r>
              <a:rPr lang="en-US"/>
              <a:t>     this creates four “looks” at Wisconsin daily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3" name="Object 4"/>
          <p:cNvGraphicFramePr>
            <a:graphicFrameLocks noChangeAspect="1"/>
          </p:cNvGraphicFramePr>
          <p:nvPr/>
        </p:nvGraphicFramePr>
        <p:xfrm>
          <a:off x="1857375" y="5640388"/>
          <a:ext cx="5175250" cy="7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Bitmap Image" r:id="rId3" imgW="7790476" imgH="152260" progId="PBrush">
                  <p:embed/>
                </p:oleObj>
              </mc:Choice>
              <mc:Fallback>
                <p:oleObj name="Bitmap Image" r:id="rId3" imgW="7790476" imgH="15226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5640388"/>
                        <a:ext cx="5175250" cy="7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 Box 1578"/>
          <p:cNvSpPr txBox="1">
            <a:spLocks noChangeArrowheads="1"/>
          </p:cNvSpPr>
          <p:nvPr/>
        </p:nvSpPr>
        <p:spPr bwMode="auto">
          <a:xfrm>
            <a:off x="1828800" y="5627688"/>
            <a:ext cx="5537200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ea typeface="ＭＳ Ｐゴシック"/>
                <a:cs typeface="ＭＳ Ｐゴシック"/>
              </a:rPr>
              <a:t>0.4           0.5             0.6            0.7             0.8            0.9            1.0</a:t>
            </a:r>
          </a:p>
        </p:txBody>
      </p:sp>
      <p:graphicFrame>
        <p:nvGraphicFramePr>
          <p:cNvPr id="34825" name="Object 2"/>
          <p:cNvGraphicFramePr>
            <a:graphicFrameLocks noChangeAspect="1"/>
          </p:cNvGraphicFramePr>
          <p:nvPr/>
        </p:nvGraphicFramePr>
        <p:xfrm>
          <a:off x="1971675" y="5562600"/>
          <a:ext cx="5203825" cy="7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Bitmap Image" r:id="rId5" imgW="7685714" imgH="447856" progId="PBrush">
                  <p:embed/>
                </p:oleObj>
              </mc:Choice>
              <mc:Fallback>
                <p:oleObj name="Bitmap Image" r:id="rId5" imgW="7685714" imgH="44785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5562600"/>
                        <a:ext cx="5203825" cy="7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Box 235"/>
          <p:cNvSpPr txBox="1">
            <a:spLocks noChangeAspect="1" noChangeArrowheads="1"/>
          </p:cNvSpPr>
          <p:nvPr/>
        </p:nvSpPr>
        <p:spPr bwMode="auto">
          <a:xfrm>
            <a:off x="1981200" y="5943600"/>
            <a:ext cx="5157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ea typeface="ＭＳ Ｐゴシック"/>
                <a:cs typeface="ＭＳ Ｐゴシック"/>
              </a:rPr>
              <a:t>Wisconsin Seasonal Cloud Amounts</a:t>
            </a:r>
          </a:p>
          <a:p>
            <a:pPr algn="ctr"/>
            <a:r>
              <a:rPr lang="en-US">
                <a:ea typeface="ＭＳ Ｐゴシック"/>
                <a:cs typeface="ＭＳ Ｐゴシック"/>
              </a:rPr>
              <a:t>from Ten Years of Terra Data</a:t>
            </a:r>
          </a:p>
        </p:txBody>
      </p:sp>
      <p:grpSp>
        <p:nvGrpSpPr>
          <p:cNvPr id="34828" name="Group 21"/>
          <p:cNvGrpSpPr>
            <a:grpSpLocks/>
          </p:cNvGrpSpPr>
          <p:nvPr/>
        </p:nvGrpSpPr>
        <p:grpSpPr bwMode="auto">
          <a:xfrm>
            <a:off x="1524000" y="457200"/>
            <a:ext cx="6096000" cy="4833938"/>
            <a:chOff x="886" y="289"/>
            <a:chExt cx="3840" cy="3045"/>
          </a:xfrm>
        </p:grpSpPr>
        <p:pic>
          <p:nvPicPr>
            <p:cNvPr id="34833" name="Picture 17" descr="win.png"/>
            <p:cNvPicPr>
              <a:picLocks noChangeAspect="1"/>
            </p:cNvPicPr>
            <p:nvPr/>
          </p:nvPicPr>
          <p:blipFill>
            <a:blip r:embed="rId7"/>
            <a:srcRect l="34502" t="13632" r="26836" b="16731"/>
            <a:stretch>
              <a:fillRect/>
            </a:stretch>
          </p:blipFill>
          <p:spPr bwMode="auto">
            <a:xfrm>
              <a:off x="886" y="289"/>
              <a:ext cx="1884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Picture 18" descr="spr.png"/>
            <p:cNvPicPr>
              <a:picLocks noChangeAspect="1"/>
            </p:cNvPicPr>
            <p:nvPr/>
          </p:nvPicPr>
          <p:blipFill>
            <a:blip r:embed="rId8"/>
            <a:srcRect l="34842" t="14124" r="27020" b="16241"/>
            <a:stretch>
              <a:fillRect/>
            </a:stretch>
          </p:blipFill>
          <p:spPr bwMode="auto">
            <a:xfrm>
              <a:off x="2845" y="1853"/>
              <a:ext cx="1859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5" name="Picture 22" descr="fal.png"/>
            <p:cNvPicPr>
              <a:picLocks noChangeAspect="1"/>
            </p:cNvPicPr>
            <p:nvPr/>
          </p:nvPicPr>
          <p:blipFill>
            <a:blip r:embed="rId9"/>
            <a:srcRect l="35130" t="15295" r="26991" b="16563"/>
            <a:stretch>
              <a:fillRect/>
            </a:stretch>
          </p:blipFill>
          <p:spPr bwMode="auto">
            <a:xfrm>
              <a:off x="908" y="1885"/>
              <a:ext cx="1846" cy="1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6" name="Picture 23" descr="spr.png"/>
            <p:cNvPicPr>
              <a:picLocks noChangeAspect="1"/>
            </p:cNvPicPr>
            <p:nvPr/>
          </p:nvPicPr>
          <p:blipFill>
            <a:blip r:embed="rId10"/>
            <a:srcRect l="35237" t="14404" r="26891" b="16463"/>
            <a:stretch>
              <a:fillRect/>
            </a:stretch>
          </p:blipFill>
          <p:spPr bwMode="auto">
            <a:xfrm>
              <a:off x="2880" y="305"/>
              <a:ext cx="1846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9" name="TextBox 28"/>
          <p:cNvSpPr txBox="1">
            <a:spLocks noChangeArrowheads="1"/>
          </p:cNvSpPr>
          <p:nvPr/>
        </p:nvSpPr>
        <p:spPr bwMode="auto">
          <a:xfrm>
            <a:off x="2971800" y="533400"/>
            <a:ext cx="101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ＭＳ Ｐゴシック"/>
                <a:cs typeface="ＭＳ Ｐゴシック"/>
              </a:rPr>
              <a:t>DJF</a:t>
            </a:r>
          </a:p>
        </p:txBody>
      </p:sp>
      <p:sp>
        <p:nvSpPr>
          <p:cNvPr id="34830" name="TextBox 100"/>
          <p:cNvSpPr txBox="1">
            <a:spLocks noChangeArrowheads="1"/>
          </p:cNvSpPr>
          <p:nvPr/>
        </p:nvSpPr>
        <p:spPr bwMode="auto">
          <a:xfrm>
            <a:off x="2971800" y="2971800"/>
            <a:ext cx="101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ＭＳ Ｐゴシック"/>
                <a:cs typeface="ＭＳ Ｐゴシック"/>
              </a:rPr>
              <a:t>JJA</a:t>
            </a:r>
          </a:p>
        </p:txBody>
      </p:sp>
      <p:sp>
        <p:nvSpPr>
          <p:cNvPr id="34831" name="TextBox 101"/>
          <p:cNvSpPr txBox="1">
            <a:spLocks noChangeArrowheads="1"/>
          </p:cNvSpPr>
          <p:nvPr/>
        </p:nvSpPr>
        <p:spPr bwMode="auto">
          <a:xfrm>
            <a:off x="6019800" y="533400"/>
            <a:ext cx="101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ＭＳ Ｐゴシック"/>
                <a:cs typeface="ＭＳ Ｐゴシック"/>
              </a:rPr>
              <a:t>MAM</a:t>
            </a:r>
          </a:p>
        </p:txBody>
      </p:sp>
      <p:sp>
        <p:nvSpPr>
          <p:cNvPr id="34832" name="TextBox 102"/>
          <p:cNvSpPr txBox="1">
            <a:spLocks noChangeArrowheads="1"/>
          </p:cNvSpPr>
          <p:nvPr/>
        </p:nvSpPr>
        <p:spPr bwMode="auto">
          <a:xfrm>
            <a:off x="6019800" y="2971800"/>
            <a:ext cx="101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ＭＳ Ｐゴシック"/>
                <a:cs typeface="ＭＳ Ｐゴシック"/>
              </a:rPr>
              <a:t>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75"/>
          <p:cNvGrpSpPr>
            <a:grpSpLocks/>
          </p:cNvGrpSpPr>
          <p:nvPr/>
        </p:nvGrpSpPr>
        <p:grpSpPr bwMode="auto">
          <a:xfrm>
            <a:off x="914400" y="381000"/>
            <a:ext cx="7264400" cy="6327775"/>
            <a:chOff x="18796000" y="24015700"/>
            <a:chExt cx="7264400" cy="6327835"/>
          </a:xfrm>
        </p:grpSpPr>
        <p:pic>
          <p:nvPicPr>
            <p:cNvPr id="48131" name="Picture 71" descr="CF_contour.png"/>
            <p:cNvPicPr>
              <a:picLocks noChangeAspect="1"/>
            </p:cNvPicPr>
            <p:nvPr/>
          </p:nvPicPr>
          <p:blipFill>
            <a:blip r:embed="rId2"/>
            <a:srcRect l="14494" t="12331" r="10568" b="13185"/>
            <a:stretch>
              <a:fillRect/>
            </a:stretch>
          </p:blipFill>
          <p:spPr bwMode="auto">
            <a:xfrm>
              <a:off x="18796000" y="24015700"/>
              <a:ext cx="6959600" cy="560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2" name="TextBox 73"/>
            <p:cNvSpPr txBox="1">
              <a:spLocks noChangeArrowheads="1"/>
            </p:cNvSpPr>
            <p:nvPr/>
          </p:nvSpPr>
          <p:spPr bwMode="auto">
            <a:xfrm>
              <a:off x="18821400" y="29946656"/>
              <a:ext cx="6934200" cy="39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ea typeface="ＭＳ Ｐゴシック"/>
                  <a:cs typeface="ＭＳ Ｐゴシック"/>
                </a:rPr>
                <a:t>Wisconsin Annual Mean Cloud Amount</a:t>
              </a:r>
            </a:p>
          </p:txBody>
        </p:sp>
        <p:sp>
          <p:nvSpPr>
            <p:cNvPr id="48133" name="TextBox 74"/>
            <p:cNvSpPr txBox="1">
              <a:spLocks noChangeArrowheads="1"/>
            </p:cNvSpPr>
            <p:nvPr/>
          </p:nvSpPr>
          <p:spPr bwMode="auto">
            <a:xfrm>
              <a:off x="18897600" y="29565653"/>
              <a:ext cx="7162800" cy="39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ea typeface="ＭＳ Ｐゴシック"/>
                  <a:cs typeface="ＭＳ Ｐゴシック"/>
                </a:rPr>
                <a:t>55.0      57.5     60.0     62.5     65.0     67.5     70.0     72.5</a:t>
              </a:r>
            </a:p>
          </p:txBody>
        </p:sp>
      </p:grpSp>
      <p:sp>
        <p:nvSpPr>
          <p:cNvPr id="48130" name="Text Box 8"/>
          <p:cNvSpPr txBox="1">
            <a:spLocks noChangeArrowheads="1"/>
          </p:cNvSpPr>
          <p:nvPr/>
        </p:nvSpPr>
        <p:spPr bwMode="auto">
          <a:xfrm>
            <a:off x="609600" y="3962400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From 10-year</a:t>
            </a:r>
          </a:p>
          <a:p>
            <a:r>
              <a:rPr lang="en-US"/>
              <a:t>Terra Data 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0" descr="Untitl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505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14" descr="Slide1.png"/>
          <p:cNvPicPr>
            <a:picLocks noChangeAspect="1"/>
          </p:cNvPicPr>
          <p:nvPr/>
        </p:nvPicPr>
        <p:blipFill>
          <a:blip r:embed="rId3"/>
          <a:srcRect l="23592" t="20879" r="25626" b="17769"/>
          <a:stretch>
            <a:fillRect/>
          </a:stretch>
        </p:blipFill>
        <p:spPr bwMode="auto">
          <a:xfrm>
            <a:off x="4648200" y="2667000"/>
            <a:ext cx="3352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1358"/>
          <p:cNvSpPr txBox="1">
            <a:spLocks noChangeArrowheads="1"/>
          </p:cNvSpPr>
          <p:nvPr/>
        </p:nvSpPr>
        <p:spPr bwMode="auto">
          <a:xfrm>
            <a:off x="1676400" y="685800"/>
            <a:ext cx="5867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>
                <a:ea typeface="ＭＳ Ｐゴシック"/>
                <a:cs typeface="ＭＳ Ｐゴシック"/>
              </a:rPr>
              <a:t>Wisconsin 10-Year Cloud Amount Variability</a:t>
            </a:r>
          </a:p>
        </p:txBody>
      </p: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838200" y="4981575"/>
            <a:ext cx="342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Terra daily mean cloud amounts plotted in blue dots for each day between 2001-2010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5" name="Picture 78" descr="mad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38100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6" name="TextBox 87"/>
          <p:cNvSpPr txBox="1">
            <a:spLocks noChangeArrowheads="1"/>
          </p:cNvSpPr>
          <p:nvPr/>
        </p:nvSpPr>
        <p:spPr bwMode="auto">
          <a:xfrm>
            <a:off x="228600" y="914400"/>
            <a:ext cx="396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ea typeface="ＭＳ Ｐゴシック"/>
                <a:cs typeface="ＭＳ Ｐゴシック"/>
              </a:rPr>
              <a:t>Fair weather cumulus over southern Wisconsin</a:t>
            </a:r>
          </a:p>
          <a:p>
            <a:pPr algn="ctr"/>
            <a:endParaRPr lang="en-US" sz="2000">
              <a:ea typeface="ＭＳ Ｐゴシック"/>
              <a:cs typeface="ＭＳ Ｐゴシック"/>
            </a:endParaRPr>
          </a:p>
          <a:p>
            <a:pPr algn="ctr"/>
            <a:r>
              <a:rPr lang="en-US" sz="2000">
                <a:ea typeface="ＭＳ Ｐゴシック"/>
                <a:cs typeface="ＭＳ Ｐゴシック"/>
              </a:rPr>
              <a:t>June 4, 2008 250 m Resolution</a:t>
            </a:r>
          </a:p>
        </p:txBody>
      </p:sp>
      <p:sp>
        <p:nvSpPr>
          <p:cNvPr id="37907" name="TextBox 77"/>
          <p:cNvSpPr txBox="1">
            <a:spLocks noChangeArrowheads="1"/>
          </p:cNvSpPr>
          <p:nvPr/>
        </p:nvSpPr>
        <p:spPr bwMode="auto">
          <a:xfrm>
            <a:off x="4114800" y="4648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ea typeface="ＭＳ Ｐゴシック"/>
                <a:cs typeface="ＭＳ Ｐゴシック"/>
              </a:rPr>
              <a:t>Mendota</a:t>
            </a:r>
          </a:p>
        </p:txBody>
      </p:sp>
      <p:pic>
        <p:nvPicPr>
          <p:cNvPr id="37908" name="Picture 141" descr="Madiso_CF_day_closeup.pdf"/>
          <p:cNvPicPr>
            <a:picLocks noChangeAspect="1"/>
          </p:cNvPicPr>
          <p:nvPr/>
        </p:nvPicPr>
        <p:blipFill>
          <a:blip r:embed="rId4"/>
          <a:srcRect l="53661" t="49577"/>
          <a:stretch>
            <a:fillRect/>
          </a:stretch>
        </p:blipFill>
        <p:spPr bwMode="auto">
          <a:xfrm>
            <a:off x="4954588" y="3070225"/>
            <a:ext cx="41132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9" name="TextBox 89"/>
          <p:cNvSpPr txBox="1">
            <a:spLocks noChangeArrowheads="1"/>
          </p:cNvSpPr>
          <p:nvPr/>
        </p:nvSpPr>
        <p:spPr bwMode="auto">
          <a:xfrm>
            <a:off x="5411788" y="22860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ea typeface="ＭＳ Ｐゴシック"/>
                <a:cs typeface="ＭＳ Ｐゴシック"/>
              </a:rPr>
              <a:t>Mean Summer Cloud Amount over Madison</a:t>
            </a:r>
          </a:p>
        </p:txBody>
      </p:sp>
      <p:grpSp>
        <p:nvGrpSpPr>
          <p:cNvPr id="37910" name="Group 148"/>
          <p:cNvGrpSpPr>
            <a:grpSpLocks/>
          </p:cNvGrpSpPr>
          <p:nvPr/>
        </p:nvGrpSpPr>
        <p:grpSpPr bwMode="auto">
          <a:xfrm>
            <a:off x="4648200" y="5867400"/>
            <a:ext cx="4114800" cy="685800"/>
            <a:chOff x="30387053" y="24917400"/>
            <a:chExt cx="9082816" cy="632918"/>
          </a:xfrm>
        </p:grpSpPr>
        <p:grpSp>
          <p:nvGrpSpPr>
            <p:cNvPr id="37911" name="Group 1574"/>
            <p:cNvGrpSpPr>
              <a:grpSpLocks/>
            </p:cNvGrpSpPr>
            <p:nvPr/>
          </p:nvGrpSpPr>
          <p:grpSpPr bwMode="auto">
            <a:xfrm>
              <a:off x="30387053" y="25088345"/>
              <a:ext cx="9082816" cy="238620"/>
              <a:chOff x="11751" y="2371"/>
              <a:chExt cx="8292" cy="218"/>
            </a:xfrm>
          </p:grpSpPr>
          <p:graphicFrame>
            <p:nvGraphicFramePr>
              <p:cNvPr id="37902" name="Object 4"/>
              <p:cNvGraphicFramePr>
                <a:graphicFrameLocks noChangeAspect="1"/>
              </p:cNvGraphicFramePr>
              <p:nvPr/>
            </p:nvGraphicFramePr>
            <p:xfrm>
              <a:off x="11946" y="2400"/>
              <a:ext cx="7609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06" name="Bitmap Image" r:id="rId5" imgW="7790476" imgH="152260" progId="PBrush">
                      <p:embed/>
                    </p:oleObj>
                  </mc:Choice>
                  <mc:Fallback>
                    <p:oleObj name="Bitmap Image" r:id="rId5" imgW="7790476" imgH="152260" progId="PBrush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946" y="2400"/>
                            <a:ext cx="7609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913" name="Text Box 1578"/>
              <p:cNvSpPr txBox="1">
                <a:spLocks noChangeArrowheads="1"/>
              </p:cNvSpPr>
              <p:nvPr/>
            </p:nvSpPr>
            <p:spPr bwMode="auto">
              <a:xfrm>
                <a:off x="11751" y="2371"/>
                <a:ext cx="8292" cy="21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t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ea typeface="ＭＳ Ｐゴシック"/>
                    <a:cs typeface="ＭＳ Ｐゴシック"/>
                  </a:rPr>
                  <a:t>0.4                    0.5                    0.6                   0.7</a:t>
                </a:r>
              </a:p>
            </p:txBody>
          </p:sp>
        </p:grpSp>
        <p:graphicFrame>
          <p:nvGraphicFramePr>
            <p:cNvPr id="37904" name="Object 2"/>
            <p:cNvGraphicFramePr>
              <a:graphicFrameLocks noChangeAspect="1"/>
            </p:cNvGraphicFramePr>
            <p:nvPr/>
          </p:nvGraphicFramePr>
          <p:xfrm>
            <a:off x="30784800" y="24917400"/>
            <a:ext cx="8380412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7" name="Bitmap Image" r:id="rId7" imgW="7685714" imgH="447856" progId="PBrush">
                    <p:embed/>
                  </p:oleObj>
                </mc:Choice>
                <mc:Fallback>
                  <p:oleObj name="Bitmap Image" r:id="rId7" imgW="7685714" imgH="447856" progId="PBrus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84800" y="24917400"/>
                          <a:ext cx="8380412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12" name="TextBox 235"/>
            <p:cNvSpPr txBox="1">
              <a:spLocks noChangeAspect="1" noChangeArrowheads="1"/>
            </p:cNvSpPr>
            <p:nvPr/>
          </p:nvSpPr>
          <p:spPr bwMode="auto">
            <a:xfrm>
              <a:off x="30723454" y="25269021"/>
              <a:ext cx="8304889" cy="28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ea typeface="ＭＳ Ｐゴシック"/>
                  <a:cs typeface="ＭＳ Ｐゴシック"/>
                </a:rPr>
                <a:t>Cloud Amount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682625" y="1247775"/>
            <a:ext cx="8199438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Status:</a:t>
            </a:r>
          </a:p>
          <a:p>
            <a:endParaRPr lang="en-US" sz="2000"/>
          </a:p>
          <a:p>
            <a:r>
              <a:rPr lang="en-US"/>
              <a:t>Collection 6 cloud mask has been delivered</a:t>
            </a:r>
          </a:p>
          <a:p>
            <a:endParaRPr lang="en-US"/>
          </a:p>
          <a:p>
            <a:r>
              <a:rPr lang="en-US"/>
              <a:t>Original delivery August 2010 (Low Earth Orbiter Cloud Algorithm Testbed)</a:t>
            </a:r>
          </a:p>
          <a:p>
            <a:r>
              <a:rPr lang="en-US"/>
              <a:t>       LEOCAT installed</a:t>
            </a:r>
          </a:p>
          <a:p>
            <a:r>
              <a:rPr lang="en-US"/>
              <a:t>       Problems found with 1.38 </a:t>
            </a:r>
            <a:r>
              <a:rPr lang="en-US">
                <a:cs typeface="Arial" charset="0"/>
              </a:rPr>
              <a:t>µm land test thresholds and 7.2-11 </a:t>
            </a:r>
            <a:r>
              <a:rPr lang="en-US"/>
              <a:t>µm polar </a:t>
            </a:r>
          </a:p>
          <a:p>
            <a:r>
              <a:rPr lang="en-US"/>
              <a:t>       day test; TPW info from ancillary data too coarse spatially</a:t>
            </a:r>
          </a:p>
          <a:p>
            <a:endParaRPr lang="en-US"/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delivery October 2010</a:t>
            </a:r>
          </a:p>
          <a:p>
            <a:r>
              <a:rPr lang="en-US"/>
              <a:t>        Problem discovered when false sea ice in ancillary data led to undetected</a:t>
            </a:r>
          </a:p>
          <a:p>
            <a:r>
              <a:rPr lang="en-US"/>
              <a:t>        clouds</a:t>
            </a:r>
          </a:p>
          <a:p>
            <a:endParaRPr lang="en-US"/>
          </a:p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delivery November 2010 </a:t>
            </a:r>
          </a:p>
          <a:p>
            <a:r>
              <a:rPr lang="en-US"/>
              <a:t>        Ok so far … may need threshold tweaks for use with Collection 6 L1b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/>
          <p:cNvSpPr txBox="1">
            <a:spLocks noChangeArrowheads="1"/>
          </p:cNvSpPr>
          <p:nvPr/>
        </p:nvSpPr>
        <p:spPr bwMode="auto">
          <a:xfrm>
            <a:off x="1219200" y="1323975"/>
            <a:ext cx="69405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Conclusions: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1) Collection 6 Cloud Mask (MOD35) is ready as far as we know.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2) Work by Brent Maddux shows that aggregated Collection 5 </a:t>
            </a:r>
          </a:p>
          <a:p>
            <a:r>
              <a:rPr lang="en-US"/>
              <a:t>       cloud mask data records atmospheric phenomena as </a:t>
            </a:r>
          </a:p>
          <a:p>
            <a:r>
              <a:rPr lang="en-US"/>
              <a:t>       reflected in cloud amounts at large, regional, and local scales.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ZWANEXB1"/>
          <p:cNvPicPr>
            <a:picLocks noChangeAspect="1" noChangeArrowheads="1"/>
          </p:cNvPicPr>
          <p:nvPr/>
        </p:nvPicPr>
        <p:blipFill>
          <a:blip r:embed="rId2"/>
          <a:srcRect t="9334" r="25999"/>
          <a:stretch>
            <a:fillRect/>
          </a:stretch>
        </p:blipFill>
        <p:spPr bwMode="auto">
          <a:xfrm>
            <a:off x="1295400" y="304800"/>
            <a:ext cx="6477000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076575" y="-39688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MODIS Band 1 Reflectance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951288" y="6564313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July 17, 2006</a:t>
            </a:r>
          </a:p>
        </p:txBody>
      </p:sp>
      <p:grpSp>
        <p:nvGrpSpPr>
          <p:cNvPr id="15364" name="Group 13"/>
          <p:cNvGrpSpPr>
            <a:grpSpLocks/>
          </p:cNvGrpSpPr>
          <p:nvPr/>
        </p:nvGrpSpPr>
        <p:grpSpPr bwMode="auto">
          <a:xfrm>
            <a:off x="2514600" y="1143000"/>
            <a:ext cx="4876800" cy="3200400"/>
            <a:chOff x="1584" y="720"/>
            <a:chExt cx="3072" cy="2016"/>
          </a:xfrm>
        </p:grpSpPr>
        <p:sp>
          <p:nvSpPr>
            <p:cNvPr id="15365" name="Oval 14"/>
            <p:cNvSpPr>
              <a:spLocks noChangeArrowheads="1"/>
            </p:cNvSpPr>
            <p:nvPr/>
          </p:nvSpPr>
          <p:spPr bwMode="auto">
            <a:xfrm>
              <a:off x="2160" y="2496"/>
              <a:ext cx="240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Oval 15"/>
            <p:cNvSpPr>
              <a:spLocks noChangeArrowheads="1"/>
            </p:cNvSpPr>
            <p:nvPr/>
          </p:nvSpPr>
          <p:spPr bwMode="auto">
            <a:xfrm>
              <a:off x="3312" y="1440"/>
              <a:ext cx="624" cy="62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Oval 16"/>
            <p:cNvSpPr>
              <a:spLocks noChangeArrowheads="1"/>
            </p:cNvSpPr>
            <p:nvPr/>
          </p:nvSpPr>
          <p:spPr bwMode="auto">
            <a:xfrm>
              <a:off x="3888" y="1248"/>
              <a:ext cx="288" cy="2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Oval 17"/>
            <p:cNvSpPr>
              <a:spLocks noChangeArrowheads="1"/>
            </p:cNvSpPr>
            <p:nvPr/>
          </p:nvSpPr>
          <p:spPr bwMode="auto">
            <a:xfrm>
              <a:off x="4224" y="1008"/>
              <a:ext cx="288" cy="2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Oval 18"/>
            <p:cNvSpPr>
              <a:spLocks noChangeArrowheads="1"/>
            </p:cNvSpPr>
            <p:nvPr/>
          </p:nvSpPr>
          <p:spPr bwMode="auto">
            <a:xfrm>
              <a:off x="4416" y="768"/>
              <a:ext cx="240" cy="28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0" name="Group 19"/>
            <p:cNvGrpSpPr>
              <a:grpSpLocks/>
            </p:cNvGrpSpPr>
            <p:nvPr/>
          </p:nvGrpSpPr>
          <p:grpSpPr bwMode="auto">
            <a:xfrm>
              <a:off x="1584" y="720"/>
              <a:ext cx="2844" cy="1968"/>
              <a:chOff x="1584" y="720"/>
              <a:chExt cx="2844" cy="1968"/>
            </a:xfrm>
          </p:grpSpPr>
          <p:sp>
            <p:nvSpPr>
              <p:cNvPr id="15371" name="Text Box 20"/>
              <p:cNvSpPr txBox="1">
                <a:spLocks noChangeArrowheads="1"/>
              </p:cNvSpPr>
              <p:nvPr/>
            </p:nvSpPr>
            <p:spPr bwMode="auto">
              <a:xfrm>
                <a:off x="1584" y="2457"/>
                <a:ext cx="5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Boston</a:t>
                </a:r>
              </a:p>
            </p:txBody>
          </p:sp>
          <p:sp>
            <p:nvSpPr>
              <p:cNvPr id="15372" name="Text Box 21"/>
              <p:cNvSpPr txBox="1">
                <a:spLocks noChangeArrowheads="1"/>
              </p:cNvSpPr>
              <p:nvPr/>
            </p:nvSpPr>
            <p:spPr bwMode="auto">
              <a:xfrm>
                <a:off x="2572" y="1593"/>
                <a:ext cx="7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New York</a:t>
                </a:r>
              </a:p>
            </p:txBody>
          </p:sp>
          <p:sp>
            <p:nvSpPr>
              <p:cNvPr id="15373" name="Text Box 22"/>
              <p:cNvSpPr txBox="1">
                <a:spLocks noChangeArrowheads="1"/>
              </p:cNvSpPr>
              <p:nvPr/>
            </p:nvSpPr>
            <p:spPr bwMode="auto">
              <a:xfrm>
                <a:off x="2988" y="1248"/>
                <a:ext cx="9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Philadelphia</a:t>
                </a:r>
              </a:p>
            </p:txBody>
          </p:sp>
          <p:sp>
            <p:nvSpPr>
              <p:cNvPr id="15374" name="Text Box 23"/>
              <p:cNvSpPr txBox="1">
                <a:spLocks noChangeArrowheads="1"/>
              </p:cNvSpPr>
              <p:nvPr/>
            </p:nvSpPr>
            <p:spPr bwMode="auto">
              <a:xfrm>
                <a:off x="3500" y="960"/>
                <a:ext cx="7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Baltimore</a:t>
                </a:r>
              </a:p>
            </p:txBody>
          </p:sp>
          <p:sp>
            <p:nvSpPr>
              <p:cNvPr id="15375" name="Text Box 24"/>
              <p:cNvSpPr txBox="1">
                <a:spLocks noChangeArrowheads="1"/>
              </p:cNvSpPr>
              <p:nvPr/>
            </p:nvSpPr>
            <p:spPr bwMode="auto">
              <a:xfrm>
                <a:off x="3552" y="720"/>
                <a:ext cx="8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Washington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ZWANEXCMC5"/>
          <p:cNvPicPr>
            <a:picLocks noChangeAspect="1" noChangeArrowheads="1"/>
          </p:cNvPicPr>
          <p:nvPr/>
        </p:nvPicPr>
        <p:blipFill>
          <a:blip r:embed="rId2"/>
          <a:srcRect t="9334" r="25999"/>
          <a:stretch>
            <a:fillRect/>
          </a:stretch>
        </p:blipFill>
        <p:spPr bwMode="auto">
          <a:xfrm>
            <a:off x="1295400" y="304800"/>
            <a:ext cx="6477000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6" name="Group 5"/>
          <p:cNvGrpSpPr>
            <a:grpSpLocks/>
          </p:cNvGrpSpPr>
          <p:nvPr/>
        </p:nvGrpSpPr>
        <p:grpSpPr bwMode="auto">
          <a:xfrm>
            <a:off x="3429000" y="1219200"/>
            <a:ext cx="3962400" cy="3124200"/>
            <a:chOff x="2160" y="768"/>
            <a:chExt cx="2496" cy="1968"/>
          </a:xfrm>
        </p:grpSpPr>
        <p:sp>
          <p:nvSpPr>
            <p:cNvPr id="16388" name="Oval 6"/>
            <p:cNvSpPr>
              <a:spLocks noChangeArrowheads="1"/>
            </p:cNvSpPr>
            <p:nvPr/>
          </p:nvSpPr>
          <p:spPr bwMode="auto">
            <a:xfrm>
              <a:off x="3312" y="1440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Oval 7"/>
            <p:cNvSpPr>
              <a:spLocks noChangeArrowheads="1"/>
            </p:cNvSpPr>
            <p:nvPr/>
          </p:nvSpPr>
          <p:spPr bwMode="auto">
            <a:xfrm>
              <a:off x="2160" y="2496"/>
              <a:ext cx="240" cy="2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Oval 8"/>
            <p:cNvSpPr>
              <a:spLocks noChangeArrowheads="1"/>
            </p:cNvSpPr>
            <p:nvPr/>
          </p:nvSpPr>
          <p:spPr bwMode="auto">
            <a:xfrm>
              <a:off x="3888" y="1248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Oval 9"/>
            <p:cNvSpPr>
              <a:spLocks noChangeArrowheads="1"/>
            </p:cNvSpPr>
            <p:nvPr/>
          </p:nvSpPr>
          <p:spPr bwMode="auto">
            <a:xfrm>
              <a:off x="4224" y="1008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Oval 10"/>
            <p:cNvSpPr>
              <a:spLocks noChangeArrowheads="1"/>
            </p:cNvSpPr>
            <p:nvPr/>
          </p:nvSpPr>
          <p:spPr bwMode="auto">
            <a:xfrm>
              <a:off x="4416" y="768"/>
              <a:ext cx="240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2339975" y="-39688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Collection 5 MODIS Cloud Mask (MOD35)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ZWANEXCMC6"/>
          <p:cNvPicPr>
            <a:picLocks noChangeAspect="1" noChangeArrowheads="1"/>
          </p:cNvPicPr>
          <p:nvPr/>
        </p:nvPicPr>
        <p:blipFill>
          <a:blip r:embed="rId2"/>
          <a:srcRect t="9334" r="25999"/>
          <a:stretch>
            <a:fillRect/>
          </a:stretch>
        </p:blipFill>
        <p:spPr bwMode="auto">
          <a:xfrm>
            <a:off x="1295400" y="304800"/>
            <a:ext cx="6477000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0" name="Group 12"/>
          <p:cNvGrpSpPr>
            <a:grpSpLocks/>
          </p:cNvGrpSpPr>
          <p:nvPr/>
        </p:nvGrpSpPr>
        <p:grpSpPr bwMode="auto">
          <a:xfrm>
            <a:off x="3429000" y="1219200"/>
            <a:ext cx="3962400" cy="3124200"/>
            <a:chOff x="2160" y="768"/>
            <a:chExt cx="2496" cy="1968"/>
          </a:xfrm>
        </p:grpSpPr>
        <p:sp>
          <p:nvSpPr>
            <p:cNvPr id="17412" name="Oval 13"/>
            <p:cNvSpPr>
              <a:spLocks noChangeArrowheads="1"/>
            </p:cNvSpPr>
            <p:nvPr/>
          </p:nvSpPr>
          <p:spPr bwMode="auto">
            <a:xfrm>
              <a:off x="3312" y="1440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Oval 14"/>
            <p:cNvSpPr>
              <a:spLocks noChangeArrowheads="1"/>
            </p:cNvSpPr>
            <p:nvPr/>
          </p:nvSpPr>
          <p:spPr bwMode="auto">
            <a:xfrm>
              <a:off x="2160" y="2496"/>
              <a:ext cx="240" cy="2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Oval 15"/>
            <p:cNvSpPr>
              <a:spLocks noChangeArrowheads="1"/>
            </p:cNvSpPr>
            <p:nvPr/>
          </p:nvSpPr>
          <p:spPr bwMode="auto">
            <a:xfrm>
              <a:off x="3888" y="1248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Oval 16"/>
            <p:cNvSpPr>
              <a:spLocks noChangeArrowheads="1"/>
            </p:cNvSpPr>
            <p:nvPr/>
          </p:nvSpPr>
          <p:spPr bwMode="auto">
            <a:xfrm>
              <a:off x="4224" y="1008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Oval 17"/>
            <p:cNvSpPr>
              <a:spLocks noChangeArrowheads="1"/>
            </p:cNvSpPr>
            <p:nvPr/>
          </p:nvSpPr>
          <p:spPr bwMode="auto">
            <a:xfrm>
              <a:off x="4416" y="768"/>
              <a:ext cx="240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2339975" y="-39688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Collection 6 MODIS Cloud Mask (MOD35)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37" name="Group 981"/>
          <p:cNvGraphicFramePr>
            <a:graphicFrameLocks noGrp="1"/>
          </p:cNvGraphicFramePr>
          <p:nvPr/>
        </p:nvGraphicFramePr>
        <p:xfrm>
          <a:off x="2568575" y="620713"/>
          <a:ext cx="4008438" cy="5577839"/>
        </p:xfrm>
        <a:graphic>
          <a:graphicData uri="http://schemas.openxmlformats.org/drawingml/2006/table">
            <a:tbl>
              <a:tblPr/>
              <a:tblGrid>
                <a:gridCol w="2705100"/>
                <a:gridCol w="1303338"/>
              </a:tblGrid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Month/Scene Type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Hit Rate / HK 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 2006 60S-60N day land (non-arid)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88.46 / 78.15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 2006 60S-60N day desert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89.14 / 65.40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 2006 60S-60N night land (non-arid)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91.12 / 81.78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Aug 2006 60S-60N night desert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88.36 / 69.76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 2006 60S-60N day land (non-arid)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87.51 / 73.26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 2006 60S-60N day desert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86.29 / 69.09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 2006 60S-60N night land (non-arid)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88.48 / 72.38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 2006 60S-60N night desert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83.74 / 66.26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Feb 2007 60S-60N day land (non-arid)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86.14 / 69.40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Feb 2007 60S-60N day desert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85.20 / 69.59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Feb 2007 60S-60N night land (non-arid)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87.35 / 72.36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Feb 2007 60S-60N night desert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81.72 / 62.90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2007 60S-60N day land (non-arid)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87.57 / 76.89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2007 60S-60N day desert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87.53 / 66.70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2007 60S-60N night land (non-arid)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89.67 / 77.89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2007 60S-60N night desert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86.45 / 67.50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762000" y="1189038"/>
            <a:ext cx="798195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Global to Large Region Cloud Amount Analysis</a:t>
            </a:r>
          </a:p>
          <a:p>
            <a:endParaRPr lang="en-US" sz="2400"/>
          </a:p>
          <a:p>
            <a:endParaRPr lang="en-US" sz="2400"/>
          </a:p>
          <a:p>
            <a:r>
              <a:rPr lang="en-US"/>
              <a:t> - uses Collection 5 MODIS Level 3 Data</a:t>
            </a:r>
          </a:p>
          <a:p>
            <a:r>
              <a:rPr lang="en-US"/>
              <a:t>     monthly/daily means at 1-degree resolution</a:t>
            </a:r>
          </a:p>
          <a:p>
            <a:r>
              <a:rPr lang="en-US"/>
              <a:t>     ten years of Terra, eight years of Aqua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 do cloud amount data show expected seasonal variations on a year-by-year</a:t>
            </a:r>
          </a:p>
          <a:p>
            <a:r>
              <a:rPr lang="en-US"/>
              <a:t>     basis (show temporal consistency)?  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 are spatial patterns consistent with known atmospheric processes?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 how close are we to a cloud amount climatology baseline?</a:t>
            </a:r>
          </a:p>
          <a:p>
            <a:r>
              <a:rPr lang="en-US"/>
              <a:t>    in which regions can we establish “climate quality” credibility?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30" descr="CFD_t_mean.png"/>
          <p:cNvPicPr>
            <a:picLocks noChangeAspect="1"/>
          </p:cNvPicPr>
          <p:nvPr/>
        </p:nvPicPr>
        <p:blipFill>
          <a:blip r:embed="rId3"/>
          <a:srcRect l="15311" t="13617" r="11874" b="17169"/>
          <a:stretch>
            <a:fillRect/>
          </a:stretch>
        </p:blipFill>
        <p:spPr bwMode="auto">
          <a:xfrm>
            <a:off x="849313" y="1671638"/>
            <a:ext cx="7458075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583"/>
          <p:cNvSpPr txBox="1">
            <a:spLocks noChangeArrowheads="1"/>
          </p:cNvSpPr>
          <p:nvPr/>
        </p:nvSpPr>
        <p:spPr bwMode="auto">
          <a:xfrm>
            <a:off x="838200" y="609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Ten Year Terra Daytime Cloud Fraction</a:t>
            </a:r>
          </a:p>
        </p:txBody>
      </p:sp>
      <p:grpSp>
        <p:nvGrpSpPr>
          <p:cNvPr id="26636" name="Group 8"/>
          <p:cNvGrpSpPr>
            <a:grpSpLocks/>
          </p:cNvGrpSpPr>
          <p:nvPr/>
        </p:nvGrpSpPr>
        <p:grpSpPr bwMode="auto">
          <a:xfrm>
            <a:off x="784225" y="5867400"/>
            <a:ext cx="7673975" cy="533400"/>
            <a:chOff x="494" y="3696"/>
            <a:chExt cx="4834" cy="336"/>
          </a:xfrm>
        </p:grpSpPr>
        <p:graphicFrame>
          <p:nvGraphicFramePr>
            <p:cNvPr id="26633" name="Object 9"/>
            <p:cNvGraphicFramePr>
              <a:graphicFrameLocks noChangeAspect="1"/>
            </p:cNvGraphicFramePr>
            <p:nvPr/>
          </p:nvGraphicFramePr>
          <p:xfrm>
            <a:off x="624" y="3696"/>
            <a:ext cx="453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5" name="Bitmap Image" r:id="rId4" imgW="7685714" imgH="447856" progId="PBrush">
                    <p:embed/>
                  </p:oleObj>
                </mc:Choice>
                <mc:Fallback>
                  <p:oleObj name="Bitmap Image" r:id="rId4" imgW="7685714" imgH="447856" progId="PBrush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696"/>
                          <a:ext cx="453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8" name="Text Box 10"/>
            <p:cNvSpPr txBox="1">
              <a:spLocks noChangeArrowheads="1"/>
            </p:cNvSpPr>
            <p:nvPr/>
          </p:nvSpPr>
          <p:spPr bwMode="auto">
            <a:xfrm>
              <a:off x="494" y="3840"/>
              <a:ext cx="48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 0.0                                                                   0.5                                                                   1.0</a:t>
              </a:r>
            </a:p>
          </p:txBody>
        </p:sp>
      </p:grpSp>
      <p:sp>
        <p:nvSpPr>
          <p:cNvPr id="26637" name="TextBox 6"/>
          <p:cNvSpPr txBox="1">
            <a:spLocks noChangeArrowheads="1"/>
          </p:cNvSpPr>
          <p:nvPr/>
        </p:nvSpPr>
        <p:spPr bwMode="auto">
          <a:xfrm>
            <a:off x="990600" y="5486400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10:30 AM 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28" descr="CFD_a_mean.png"/>
          <p:cNvPicPr>
            <a:picLocks noChangeAspect="1"/>
          </p:cNvPicPr>
          <p:nvPr/>
        </p:nvPicPr>
        <p:blipFill>
          <a:blip r:embed="rId3"/>
          <a:srcRect l="15311" t="13617" r="11874" b="17169"/>
          <a:stretch>
            <a:fillRect/>
          </a:stretch>
        </p:blipFill>
        <p:spPr bwMode="auto">
          <a:xfrm>
            <a:off x="847725" y="1668463"/>
            <a:ext cx="7458075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1583"/>
          <p:cNvSpPr txBox="1">
            <a:spLocks noChangeArrowheads="1"/>
          </p:cNvSpPr>
          <p:nvPr/>
        </p:nvSpPr>
        <p:spPr bwMode="auto">
          <a:xfrm>
            <a:off x="838200" y="609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a typeface="ＭＳ Ｐゴシック"/>
                <a:cs typeface="ＭＳ Ｐゴシック"/>
              </a:rPr>
              <a:t>Eight Year Aqua Daytime Cloud Fraction</a:t>
            </a: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784225" y="5867400"/>
            <a:ext cx="7673975" cy="533400"/>
            <a:chOff x="494" y="3696"/>
            <a:chExt cx="4834" cy="336"/>
          </a:xfrm>
        </p:grpSpPr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624" y="3696"/>
            <a:ext cx="453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Bitmap Image" r:id="rId4" imgW="7685714" imgH="447856" progId="PBrush">
                    <p:embed/>
                  </p:oleObj>
                </mc:Choice>
                <mc:Fallback>
                  <p:oleObj name="Bitmap Image" r:id="rId4" imgW="7685714" imgH="447856" progId="PBrush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696"/>
                          <a:ext cx="453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4" name="Text Box 11"/>
            <p:cNvSpPr txBox="1">
              <a:spLocks noChangeArrowheads="1"/>
            </p:cNvSpPr>
            <p:nvPr/>
          </p:nvSpPr>
          <p:spPr bwMode="auto">
            <a:xfrm>
              <a:off x="494" y="3840"/>
              <a:ext cx="48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 0.0                                                                   0.5                                                                   1.0</a:t>
              </a:r>
            </a:p>
          </p:txBody>
        </p:sp>
      </p:grpSp>
      <p:sp>
        <p:nvSpPr>
          <p:cNvPr id="20493" name="TextBox 6"/>
          <p:cNvSpPr txBox="1">
            <a:spLocks noChangeArrowheads="1"/>
          </p:cNvSpPr>
          <p:nvPr/>
        </p:nvSpPr>
        <p:spPr bwMode="auto">
          <a:xfrm>
            <a:off x="990600" y="5486400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01:30 PM 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906</Words>
  <Application>Microsoft Macintosh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richardf</dc:creator>
  <cp:lastModifiedBy>Brandon Maccherone</cp:lastModifiedBy>
  <cp:revision>83</cp:revision>
  <dcterms:created xsi:type="dcterms:W3CDTF">2011-05-10T12:41:58Z</dcterms:created>
  <dcterms:modified xsi:type="dcterms:W3CDTF">2011-05-23T15:12:33Z</dcterms:modified>
</cp:coreProperties>
</file>