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51" r:id="rId3"/>
    <p:sldId id="347" r:id="rId4"/>
    <p:sldId id="290" r:id="rId5"/>
    <p:sldId id="263" r:id="rId6"/>
    <p:sldId id="264" r:id="rId7"/>
    <p:sldId id="265" r:id="rId8"/>
    <p:sldId id="273" r:id="rId9"/>
    <p:sldId id="282" r:id="rId10"/>
    <p:sldId id="267" r:id="rId11"/>
    <p:sldId id="268" r:id="rId12"/>
    <p:sldId id="269" r:id="rId13"/>
    <p:sldId id="325" r:id="rId14"/>
    <p:sldId id="283" r:id="rId15"/>
    <p:sldId id="287" r:id="rId16"/>
    <p:sldId id="294" r:id="rId17"/>
    <p:sldId id="291" r:id="rId18"/>
    <p:sldId id="295" r:id="rId19"/>
    <p:sldId id="288" r:id="rId20"/>
    <p:sldId id="352" r:id="rId21"/>
    <p:sldId id="296" r:id="rId22"/>
    <p:sldId id="302" r:id="rId23"/>
    <p:sldId id="353" r:id="rId24"/>
    <p:sldId id="362" r:id="rId25"/>
    <p:sldId id="363" r:id="rId26"/>
    <p:sldId id="364" r:id="rId27"/>
    <p:sldId id="356" r:id="rId28"/>
    <p:sldId id="357" r:id="rId29"/>
    <p:sldId id="358" r:id="rId30"/>
    <p:sldId id="369" r:id="rId31"/>
    <p:sldId id="370" r:id="rId32"/>
    <p:sldId id="372" r:id="rId33"/>
    <p:sldId id="332" r:id="rId34"/>
    <p:sldId id="333" r:id="rId35"/>
    <p:sldId id="334" r:id="rId36"/>
    <p:sldId id="374" r:id="rId37"/>
    <p:sldId id="308" r:id="rId38"/>
    <p:sldId id="375" r:id="rId39"/>
    <p:sldId id="376" r:id="rId40"/>
    <p:sldId id="377" r:id="rId41"/>
    <p:sldId id="37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EECE0"/>
    <a:srgbClr val="25F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02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0053-279A-9841-B614-A3C327EF8D47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AE28-5901-0848-8C52-5FA1FA4A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2BA32-C94C-6641-AE41-80805A4B0EE5}" type="slidenum">
              <a:rPr lang="en-US"/>
              <a:pPr/>
              <a:t>2</a:t>
            </a:fld>
            <a:endParaRPr lang="en-US"/>
          </a:p>
        </p:txBody>
      </p:sp>
      <p:sp>
        <p:nvSpPr>
          <p:cNvPr id="428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345B1-6255-334D-A0A8-A85FA15CE6A5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0A4A7F-B835-4F47-B2C0-513E6FE3396D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0419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3D02F7-9DB8-4514-B17C-2F9C91E23164}" type="slidenum">
              <a:rPr lang="en-GB"/>
              <a:pPr/>
              <a:t>13</a:t>
            </a:fld>
            <a:endParaRPr lang="en-GB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1438" y="8686513"/>
            <a:ext cx="2975162" cy="45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tabLst>
                <a:tab pos="0" algn="l"/>
                <a:tab pos="410247" algn="l"/>
                <a:tab pos="820496" algn="l"/>
                <a:tab pos="1230743" algn="l"/>
                <a:tab pos="1640991" algn="l"/>
                <a:tab pos="2051238" algn="l"/>
                <a:tab pos="2461487" algn="l"/>
                <a:tab pos="2871734" algn="l"/>
                <a:tab pos="3281982" algn="l"/>
                <a:tab pos="3692230" algn="l"/>
                <a:tab pos="4102478" algn="l"/>
                <a:tab pos="4512725" algn="l"/>
                <a:tab pos="4922973" algn="l"/>
                <a:tab pos="5333221" algn="l"/>
                <a:tab pos="5743469" algn="l"/>
                <a:tab pos="6153716" algn="l"/>
                <a:tab pos="6563964" algn="l"/>
                <a:tab pos="6974212" algn="l"/>
                <a:tab pos="7384459" algn="l"/>
                <a:tab pos="7794707" algn="l"/>
                <a:tab pos="8204955" algn="l"/>
              </a:tabLst>
            </a:pPr>
            <a:fld id="{4B2994BB-C4CA-4526-8EDF-43B77E517B31}" type="slidenum">
              <a:rPr lang="en-GB" sz="13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rPr>
              <a:pPr algn="r">
                <a:lnSpc>
                  <a:spcPct val="93000"/>
                </a:lnSpc>
                <a:tabLst>
                  <a:tab pos="0" algn="l"/>
                  <a:tab pos="410247" algn="l"/>
                  <a:tab pos="820496" algn="l"/>
                  <a:tab pos="1230743" algn="l"/>
                  <a:tab pos="1640991" algn="l"/>
                  <a:tab pos="2051238" algn="l"/>
                  <a:tab pos="2461487" algn="l"/>
                  <a:tab pos="2871734" algn="l"/>
                  <a:tab pos="3281982" algn="l"/>
                  <a:tab pos="3692230" algn="l"/>
                  <a:tab pos="4102478" algn="l"/>
                  <a:tab pos="4512725" algn="l"/>
                  <a:tab pos="4922973" algn="l"/>
                  <a:tab pos="5333221" algn="l"/>
                  <a:tab pos="5743469" algn="l"/>
                  <a:tab pos="6153716" algn="l"/>
                  <a:tab pos="6563964" algn="l"/>
                  <a:tab pos="6974212" algn="l"/>
                  <a:tab pos="7384459" algn="l"/>
                  <a:tab pos="7794707" algn="l"/>
                  <a:tab pos="8204955" algn="l"/>
                </a:tabLst>
              </a:pPr>
              <a:t>13</a:t>
            </a:fld>
            <a:endParaRPr lang="en-GB" sz="1300" dirty="0">
              <a:solidFill>
                <a:srgbClr val="000000"/>
              </a:solidFill>
              <a:latin typeface="Times New Roman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210237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49" tIns="41025" rIns="82049" bIns="41025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2048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362" y="4342536"/>
            <a:ext cx="5485279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2AE28-5901-0848-8C52-5FA1FA4AFA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E7C0-8749-CC46-9C79-FA55E0ED7099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5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2.png"/><Relationship Id="rId5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6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df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5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2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5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7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5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2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5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274" y="402001"/>
            <a:ext cx="8012764" cy="194605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 The dark-target aerosol remote sensing from MODIS, circa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817" y="2868825"/>
            <a:ext cx="6400800" cy="225371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Robert Levy (SSAI and NASA/GSFC)</a:t>
            </a:r>
          </a:p>
          <a:p>
            <a:r>
              <a:rPr lang="en-US" dirty="0" smtClean="0"/>
              <a:t>Shana </a:t>
            </a:r>
            <a:r>
              <a:rPr lang="en-US" dirty="0" err="1" smtClean="0"/>
              <a:t>Mattoo</a:t>
            </a:r>
            <a:r>
              <a:rPr lang="en-US" dirty="0" smtClean="0"/>
              <a:t> (SSAI and NASA/GSFC)</a:t>
            </a:r>
          </a:p>
          <a:p>
            <a:r>
              <a:rPr lang="en-US" dirty="0" smtClean="0"/>
              <a:t>Lorraine Remer (GSFC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Bill Ridgway (SSAI and NASA/GSFC)</a:t>
            </a:r>
          </a:p>
          <a:p>
            <a:r>
              <a:rPr lang="en-US" dirty="0" err="1" smtClean="0"/>
              <a:t>Junqiang</a:t>
            </a:r>
            <a:r>
              <a:rPr lang="en-US" dirty="0" smtClean="0"/>
              <a:t> Sun (Sigma and NASA/GSFC)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Platnick</a:t>
            </a:r>
            <a:r>
              <a:rPr lang="en-US" dirty="0" smtClean="0"/>
              <a:t> (GSFC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Richard </a:t>
            </a:r>
            <a:r>
              <a:rPr lang="en-US" dirty="0" err="1" smtClean="0"/>
              <a:t>Kleidman</a:t>
            </a:r>
            <a:r>
              <a:rPr lang="en-US" dirty="0" smtClean="0"/>
              <a:t> (SSAI/GSFC)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2" y="5398083"/>
            <a:ext cx="8981816" cy="12303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543"/>
            <a:ext cx="7772400" cy="69530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A: </a:t>
            </a:r>
            <a:r>
              <a:rPr lang="en-US" sz="3600" dirty="0" smtClean="0"/>
              <a:t>A Definite Maybe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57347" name="Picture 3" descr="MODIS_MONTHLY_M3_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877888"/>
            <a:ext cx="4371975" cy="35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MODIS_MONTHLY_M3_Oce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884238"/>
            <a:ext cx="4398963" cy="356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232271" y="4449420"/>
            <a:ext cx="88064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Over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ocean,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Terra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Aqua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are increasing (+0.001/yr), and are both </a:t>
            </a:r>
            <a:r>
              <a:rPr lang="en-US" sz="2000" dirty="0" smtClean="0">
                <a:solidFill>
                  <a:srgbClr val="000000"/>
                </a:solidFill>
              </a:rPr>
              <a:t>significant at 95%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Terra &gt; Aqua by +0.01 (10%). </a:t>
            </a:r>
            <a:endParaRPr lang="en-US" sz="2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Over land,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Terra </a:t>
            </a:r>
            <a:r>
              <a:rPr lang="en-US" sz="2000" i="1" dirty="0" smtClean="0">
                <a:solidFill>
                  <a:srgbClr val="000000"/>
                </a:solidFill>
              </a:rPr>
              <a:t>decreases </a:t>
            </a:r>
            <a:r>
              <a:rPr lang="en-US" sz="2000" dirty="0" smtClean="0">
                <a:solidFill>
                  <a:srgbClr val="000000"/>
                </a:solidFill>
              </a:rPr>
              <a:t>(-0.004/yr), and is significant at 95% level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Aqua </a:t>
            </a:r>
            <a:r>
              <a:rPr lang="en-US" sz="2000" i="1" dirty="0" smtClean="0">
                <a:solidFill>
                  <a:srgbClr val="000000"/>
                </a:solidFill>
              </a:rPr>
              <a:t>increases </a:t>
            </a:r>
            <a:r>
              <a:rPr lang="en-US" sz="2000" dirty="0" smtClean="0">
                <a:solidFill>
                  <a:srgbClr val="000000"/>
                </a:solidFill>
              </a:rPr>
              <a:t>(+0.0007/yr), and is not significant at 95% level</a:t>
            </a:r>
            <a:endParaRPr lang="en-US" sz="2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16250" y="3511914"/>
            <a:ext cx="98085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7" charset="0"/>
              </a:rPr>
              <a:t>Ocean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764463" y="3511914"/>
            <a:ext cx="78489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7" charset="0"/>
              </a:rPr>
              <a:t>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43922" y="254944"/>
            <a:ext cx="8023225" cy="509888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Terra </a:t>
            </a:r>
            <a:r>
              <a:rPr lang="en-US" sz="3400" dirty="0" smtClean="0"/>
              <a:t>≠ </a:t>
            </a:r>
            <a:r>
              <a:rPr lang="en-US" sz="3400" dirty="0" smtClean="0">
                <a:solidFill>
                  <a:srgbClr val="3366FF"/>
                </a:solidFill>
              </a:rPr>
              <a:t>Aqua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3829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7663" y="4760056"/>
            <a:ext cx="8483600" cy="179073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Terra </a:t>
            </a:r>
            <a:r>
              <a:rPr lang="en-US" sz="2400" dirty="0" smtClean="0">
                <a:solidFill>
                  <a:srgbClr val="000000"/>
                </a:solidFill>
              </a:rPr>
              <a:t>– </a:t>
            </a:r>
            <a:r>
              <a:rPr lang="en-US" sz="2400" dirty="0" smtClean="0">
                <a:solidFill>
                  <a:srgbClr val="0000FF"/>
                </a:solidFill>
              </a:rPr>
              <a:t>Aqua </a:t>
            </a:r>
            <a:r>
              <a:rPr lang="en-US" sz="2400" dirty="0" smtClean="0">
                <a:solidFill>
                  <a:srgbClr val="000000"/>
                </a:solidFill>
              </a:rPr>
              <a:t>is the same everywhere on the globe! </a:t>
            </a:r>
            <a:endParaRPr lang="en-US" sz="2400" dirty="0" smtClean="0">
              <a:solidFill>
                <a:srgbClr val="000000"/>
              </a:solidFill>
              <a:ea typeface="+mn-ea"/>
            </a:endParaRP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Ocean: Terra-Aqua = 0.01;  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Land: Terra-Aqua changes from +0.02 to -0.01.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Details of aggregation and sampling are NOT primary driver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All-regional behavior suggests not local diurnal cycle</a:t>
            </a:r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312738" y="952499"/>
            <a:ext cx="8518525" cy="3807557"/>
            <a:chOff x="274" y="891"/>
            <a:chExt cx="5212" cy="1833"/>
          </a:xfrm>
        </p:grpSpPr>
        <p:pic>
          <p:nvPicPr>
            <p:cNvPr id="59397" name="Picture 1028" descr="TerraAquaDiff_TimeSeries"/>
            <p:cNvPicPr>
              <a:picLocks noChangeAspect="1" noChangeArrowheads="1"/>
            </p:cNvPicPr>
            <p:nvPr/>
          </p:nvPicPr>
          <p:blipFill>
            <a:blip r:embed="rId3"/>
            <a:srcRect t="12660" b="7596"/>
            <a:stretch>
              <a:fillRect/>
            </a:stretch>
          </p:blipFill>
          <p:spPr bwMode="auto">
            <a:xfrm>
              <a:off x="274" y="891"/>
              <a:ext cx="5212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8" name="Text Box 1030"/>
            <p:cNvSpPr txBox="1">
              <a:spLocks noChangeArrowheads="1"/>
            </p:cNvSpPr>
            <p:nvPr/>
          </p:nvSpPr>
          <p:spPr bwMode="auto">
            <a:xfrm>
              <a:off x="1560" y="958"/>
              <a:ext cx="752" cy="2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-107" charset="0"/>
                </a:rPr>
                <a:t>Ocean</a:t>
              </a:r>
            </a:p>
          </p:txBody>
        </p:sp>
        <p:sp>
          <p:nvSpPr>
            <p:cNvPr id="59399" name="Text Box 1031"/>
            <p:cNvSpPr txBox="1">
              <a:spLocks noChangeArrowheads="1"/>
            </p:cNvSpPr>
            <p:nvPr/>
          </p:nvSpPr>
          <p:spPr bwMode="auto">
            <a:xfrm>
              <a:off x="3662" y="1024"/>
              <a:ext cx="550" cy="2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8040"/>
                  </a:solidFill>
                  <a:latin typeface="Calibri" pitchFamily="-107" charset="0"/>
                </a:rPr>
                <a:t>Land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20" y="120518"/>
            <a:ext cx="8776276" cy="60070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dirty="0" smtClean="0"/>
              <a:t>A: Trends may be related to instrument changes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20" y="4398205"/>
            <a:ext cx="8723360" cy="221579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Over land: 14 AERONET sites with &gt;7 years of data (plotted)</a:t>
            </a:r>
          </a:p>
          <a:p>
            <a:r>
              <a:rPr lang="en-US" sz="2200" dirty="0" smtClean="0"/>
              <a:t>Metric decreases for </a:t>
            </a:r>
            <a:r>
              <a:rPr lang="en-US" sz="2200" dirty="0" smtClean="0">
                <a:solidFill>
                  <a:srgbClr val="FF0000"/>
                </a:solidFill>
              </a:rPr>
              <a:t>Terra </a:t>
            </a:r>
            <a:r>
              <a:rPr lang="en-US" sz="2200" dirty="0" smtClean="0"/>
              <a:t>(R = -0.275, </a:t>
            </a:r>
            <a:r>
              <a:rPr lang="en-US" sz="2200" b="1" dirty="0" smtClean="0">
                <a:solidFill>
                  <a:srgbClr val="000000"/>
                </a:solidFill>
              </a:rPr>
              <a:t>significant</a:t>
            </a:r>
            <a:r>
              <a:rPr lang="en-US" sz="2200" dirty="0" smtClean="0"/>
              <a:t>), which means that in &lt;2004, MODIS overestimates AOD, but &gt;2004 MODIS underestimates! No trend for Aqua.</a:t>
            </a:r>
          </a:p>
          <a:p>
            <a:r>
              <a:rPr lang="en-US" sz="2200" b="1" i="1" dirty="0" smtClean="0"/>
              <a:t>AOD Trends over land may be actually changes of instrument’s “personality”. </a:t>
            </a:r>
          </a:p>
          <a:p>
            <a:r>
              <a:rPr lang="en-US" sz="2200" dirty="0" smtClean="0"/>
              <a:t>Same games played over ocean, show negligible increase of both instruments versus AERONET, with Terra biased high and Aqua biased low.</a:t>
            </a:r>
          </a:p>
        </p:txBody>
      </p:sp>
      <p:pic>
        <p:nvPicPr>
          <p:cNvPr id="9" name="Picture 107" descr="FracEXPUNC_landQA3.TrAq_550.png"/>
          <p:cNvPicPr>
            <a:picLocks noChangeAspect="1"/>
          </p:cNvPicPr>
          <p:nvPr/>
        </p:nvPicPr>
        <p:blipFill>
          <a:blip r:embed="rId2"/>
          <a:srcRect t="4280"/>
          <a:stretch>
            <a:fillRect/>
          </a:stretch>
        </p:blipFill>
        <p:spPr bwMode="auto">
          <a:xfrm>
            <a:off x="457200" y="1603810"/>
            <a:ext cx="8009546" cy="258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9"/>
          <p:cNvSpPr txBox="1">
            <a:spLocks noChangeArrowheads="1"/>
          </p:cNvSpPr>
          <p:nvPr/>
        </p:nvSpPr>
        <p:spPr bwMode="auto">
          <a:xfrm>
            <a:off x="3110405" y="1746440"/>
            <a:ext cx="1249652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1" name="TextBox 120"/>
          <p:cNvSpPr txBox="1">
            <a:spLocks noChangeArrowheads="1"/>
          </p:cNvSpPr>
          <p:nvPr/>
        </p:nvSpPr>
        <p:spPr bwMode="auto">
          <a:xfrm>
            <a:off x="7146979" y="1685486"/>
            <a:ext cx="1249652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Aqua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20" y="1057914"/>
            <a:ext cx="852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Trends of MODIS-AERONET “agreement” over time (land)</a:t>
            </a:r>
            <a:endParaRPr lang="en-US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0516" y="2777083"/>
            <a:ext cx="374623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0109" y="2738951"/>
            <a:ext cx="374623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0109" y="2660970"/>
            <a:ext cx="3746230" cy="182727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51825" y="2777083"/>
            <a:ext cx="3614921" cy="1588"/>
          </a:xfrm>
          <a:prstGeom prst="line">
            <a:avLst/>
          </a:prstGeom>
          <a:ln w="508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594" y="1776846"/>
            <a:ext cx="379143" cy="1938992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r"/>
            <a:r>
              <a:rPr lang="en-US" sz="1400" dirty="0" smtClean="0"/>
              <a:t>4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0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-4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37293" y="2659031"/>
            <a:ext cx="18210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Difference Metric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6122" y="1773705"/>
            <a:ext cx="379143" cy="1938992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r"/>
            <a:r>
              <a:rPr lang="en-US" sz="1400" dirty="0" smtClean="0"/>
              <a:t>4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0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23699" y="1694622"/>
            <a:ext cx="2076522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N = 6516; R = -0.275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06647" y="1700760"/>
            <a:ext cx="2076522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N = 3402; R = -0.053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14918" y="3733800"/>
            <a:ext cx="2710481" cy="382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93000"/>
              </a:lnSpc>
              <a:spcBef>
                <a:spcPts val="1474"/>
              </a:spcBef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CEOS </a:t>
            </a:r>
            <a:r>
              <a:rPr lang="en-GB" sz="2000" dirty="0">
                <a:solidFill>
                  <a:srgbClr val="0000FF"/>
                </a:solidFill>
                <a:latin typeface="Times New Roman"/>
                <a:cs typeface="Times New Roman"/>
              </a:rPr>
              <a:t>desert </a:t>
            </a:r>
            <a:r>
              <a:rPr lang="en-GB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test sites</a:t>
            </a:r>
            <a:endParaRPr lang="en-GB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76200"/>
            <a:ext cx="7010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</a:pPr>
            <a:r>
              <a:rPr lang="en-GB" sz="2400" b="1" dirty="0">
                <a:solidFill>
                  <a:schemeClr val="tx1"/>
                </a:solidFill>
                <a:latin typeface="Times New Roman" pitchFamily="16" charset="0"/>
              </a:rPr>
              <a:t>Tracking MODIS RSB radiometric stability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6" charset="0"/>
              </a:rPr>
              <a:t>from </a:t>
            </a:r>
            <a:r>
              <a:rPr lang="en-GB" sz="2400" b="1" dirty="0">
                <a:solidFill>
                  <a:schemeClr val="tx1"/>
                </a:solidFill>
                <a:latin typeface="Times New Roman" pitchFamily="16" charset="0"/>
              </a:rPr>
              <a:t>reflectance trends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6" charset="0"/>
              </a:rPr>
              <a:t>over CEOS </a:t>
            </a:r>
            <a:r>
              <a:rPr lang="en-GB" sz="2400" b="1" dirty="0">
                <a:solidFill>
                  <a:schemeClr val="tx1"/>
                </a:solidFill>
                <a:latin typeface="Times New Roman" pitchFamily="16" charset="0"/>
              </a:rPr>
              <a:t>desert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6" charset="0"/>
              </a:rPr>
              <a:t>sites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2713" y="152400"/>
            <a:ext cx="8878887" cy="909638"/>
            <a:chOff x="48" y="59"/>
            <a:chExt cx="5641" cy="57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8" y="76"/>
              <a:ext cx="672" cy="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0" y="632"/>
              <a:ext cx="5328" cy="1"/>
            </a:xfrm>
            <a:prstGeom prst="line">
              <a:avLst/>
            </a:prstGeom>
            <a:noFill/>
            <a:ln w="28440">
              <a:solidFill>
                <a:srgbClr val="3333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59"/>
              <a:ext cx="564" cy="5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8163"/>
            <a:ext cx="2592000" cy="259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141528"/>
            <a:ext cx="2592000" cy="259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81413" y="1324627"/>
            <a:ext cx="58117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Collect clear-sky MODIS data over desert </a:t>
            </a:r>
            <a:r>
              <a:rPr lang="en-US" dirty="0" smtClean="0">
                <a:latin typeface="Calibri"/>
                <a:cs typeface="Calibri"/>
              </a:rPr>
              <a:t>sites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Develop site-specific BRDF from first 3 years of mission</a:t>
            </a:r>
          </a:p>
          <a:p>
            <a:pPr marL="342900" indent="-342900">
              <a:buAutoNum type="arabicParenBoth"/>
            </a:pPr>
            <a:r>
              <a:rPr lang="en-US" dirty="0" smtClean="0">
                <a:latin typeface="Calibri"/>
                <a:cs typeface="Calibri"/>
              </a:rPr>
              <a:t>Over time, compare “observed” reflectance with BRDF modeled reflectance, for different view angles</a:t>
            </a:r>
          </a:p>
          <a:p>
            <a:pPr marL="342900" indent="-342900">
              <a:buAutoNum type="arabicParenBoth"/>
            </a:pPr>
            <a:r>
              <a:rPr lang="en-US" dirty="0" smtClean="0">
                <a:cs typeface="Calibri"/>
              </a:rPr>
              <a:t>Trends in Band #3 (0.47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Calibri"/>
              </a:rPr>
              <a:t>m) are consistent with Terra’s AOD trends over LAND!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2233" y="6488668"/>
            <a:ext cx="233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MCST (Sun, </a:t>
            </a:r>
            <a:r>
              <a:rPr lang="en-US" dirty="0" err="1" smtClean="0"/>
              <a:t>Xiong</a:t>
            </a:r>
            <a:r>
              <a:rPr lang="en-US" dirty="0" smtClean="0"/>
              <a:t> et al)</a:t>
            </a:r>
            <a:endParaRPr lang="en-US" dirty="0"/>
          </a:p>
        </p:txBody>
      </p:sp>
      <p:pic>
        <p:nvPicPr>
          <p:cNvPr id="50" name="Picture 49" descr="TerraAqua_Band_3_MS1_C5_re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974" y="3249764"/>
            <a:ext cx="5537200" cy="304165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16200000">
            <a:off x="1814982" y="4847514"/>
            <a:ext cx="344074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Observed Reflectance / BRDF Reflectance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2" y="227651"/>
            <a:ext cx="8387378" cy="887901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Means and Trends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82037"/>
            <a:ext cx="8229600" cy="640115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Surprises in C005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7521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Means greatly depend on the methodology for aggregation, weighting and averaging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The C005 data record shows trends for Terra over land that do not agree with Aqua.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Calibration differences and drifts are sufficient to explain a portion of the apparent MODIS trends and Terra/Aqua discrepancies.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Looking ahead to Collection 6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48" y="146182"/>
            <a:ext cx="8874896" cy="748637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Users complained.  We have listened.</a:t>
            </a:r>
            <a:endParaRPr lang="en-US" sz="36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83968" y="1261481"/>
            <a:ext cx="3882109" cy="4377136"/>
            <a:chOff x="7487198" y="6532631"/>
            <a:chExt cx="3882109" cy="437713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7198" y="7206892"/>
              <a:ext cx="3794466" cy="370287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574842" y="6532631"/>
              <a:ext cx="379446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“</a:t>
              </a:r>
              <a:r>
                <a:rPr lang="en-US" sz="3200" dirty="0" err="1" smtClean="0">
                  <a:solidFill>
                    <a:srgbClr val="000000"/>
                  </a:solidFill>
                </a:rPr>
                <a:t>Land_Sea_Flag</a:t>
              </a:r>
              <a:r>
                <a:rPr lang="en-US" sz="3200" dirty="0" smtClean="0">
                  <a:solidFill>
                    <a:srgbClr val="000000"/>
                  </a:solidFill>
                </a:rPr>
                <a:t>”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09222" y="1935742"/>
            <a:ext cx="2356855" cy="2018949"/>
            <a:chOff x="15609240" y="6229778"/>
            <a:chExt cx="3998567" cy="378640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66325" y="6229778"/>
              <a:ext cx="3741482" cy="3414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5609240" y="9323524"/>
              <a:ext cx="3998567" cy="69265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FFFF"/>
                  </a:solidFill>
                </a:rPr>
                <a:t>Jan 2, 2010: 0500 UTC 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96350" y="1245228"/>
            <a:ext cx="4817377" cy="4393389"/>
            <a:chOff x="12123950" y="6488835"/>
            <a:chExt cx="4817377" cy="4393389"/>
          </a:xfrm>
        </p:grpSpPr>
        <p:pic>
          <p:nvPicPr>
            <p:cNvPr id="46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56950" y="7281535"/>
              <a:ext cx="3794465" cy="3600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12123950" y="6488835"/>
              <a:ext cx="48173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“</a:t>
              </a:r>
              <a:r>
                <a:rPr lang="en-US" sz="3200" dirty="0" err="1" smtClean="0"/>
                <a:t>Land_Sea_Quality_Flag</a:t>
              </a:r>
              <a:r>
                <a:rPr lang="en-US" sz="3200" dirty="0" smtClean="0"/>
                <a:t>”</a:t>
              </a:r>
              <a:endParaRPr lang="en-US" sz="3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857963" y="9501503"/>
              <a:ext cx="167694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0: Poor</a:t>
              </a:r>
            </a:p>
            <a:p>
              <a:pPr>
                <a:buNone/>
              </a:pPr>
              <a:r>
                <a:rPr lang="en-US" sz="2000" b="1" dirty="0" smtClean="0">
                  <a:solidFill>
                    <a:srgbClr val="0000FF"/>
                  </a:solidFill>
                </a:rPr>
                <a:t>1: Marginal</a:t>
              </a:r>
            </a:p>
            <a:p>
              <a:pPr>
                <a:buNone/>
              </a:pPr>
              <a:r>
                <a:rPr lang="en-US" sz="2000" b="1" dirty="0" smtClean="0">
                  <a:solidFill>
                    <a:srgbClr val="FFFF00"/>
                  </a:solidFill>
                </a:rPr>
                <a:t>2: Good</a:t>
              </a:r>
            </a:p>
            <a:p>
              <a:pPr>
                <a:buNone/>
              </a:pPr>
              <a:r>
                <a:rPr lang="en-US" sz="2000" b="1" dirty="0" smtClean="0">
                  <a:solidFill>
                    <a:srgbClr val="008000"/>
                  </a:solidFill>
                </a:rPr>
                <a:t>3: Very Good 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5780782"/>
            <a:ext cx="9060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C006: “integer” SDS instead of bit-byte decoding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48" y="146182"/>
            <a:ext cx="8874896" cy="748637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C006 will increase coverage in high latitudes</a:t>
            </a:r>
            <a:endParaRPr lang="en-US" sz="3600" dirty="0"/>
          </a:p>
        </p:txBody>
      </p:sp>
      <p:pic>
        <p:nvPicPr>
          <p:cNvPr id="3" name="Picture 2" descr="CopperRiverDust.gif"/>
          <p:cNvPicPr>
            <a:picLocks noChangeAspect="1"/>
          </p:cNvPicPr>
          <p:nvPr/>
        </p:nvPicPr>
        <p:blipFill>
          <a:blip r:embed="rId2"/>
          <a:srcRect l="10000" r="10000"/>
          <a:stretch>
            <a:fillRect/>
          </a:stretch>
        </p:blipFill>
        <p:spPr>
          <a:xfrm>
            <a:off x="2552290" y="1135724"/>
            <a:ext cx="3266725" cy="3062554"/>
          </a:xfrm>
          <a:prstGeom prst="rect">
            <a:avLst/>
          </a:prstGeom>
        </p:spPr>
      </p:pic>
      <p:pic>
        <p:nvPicPr>
          <p:cNvPr id="4" name="Picture 3" descr="CopperRiver_AOD.MOD04_L2.A2006310.2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8" y="2887954"/>
            <a:ext cx="7446297" cy="37231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15767" y="1598868"/>
            <a:ext cx="1662961" cy="166282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23008" y="3893898"/>
            <a:ext cx="1133007" cy="10016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4408726" y="2866020"/>
            <a:ext cx="1242547" cy="81320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39663" y="4046297"/>
            <a:ext cx="1133007" cy="10016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1853259" y="2887954"/>
            <a:ext cx="1646269" cy="115834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6039654" y="1236139"/>
            <a:ext cx="2972642" cy="175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Relaxing threshold for valid solar zenith angle increases coverage and “discovers” NEW DUST SOURCE!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3990" y="6076887"/>
            <a:ext cx="2008680" cy="495988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Old (</a:t>
            </a:r>
            <a:r>
              <a:rPr lang="en-US" sz="2400" dirty="0" smtClean="0">
                <a:latin typeface="Symbol" charset="2"/>
                <a:cs typeface="Symbol" charset="2"/>
              </a:rPr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≤ 72°)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24611" y="6076887"/>
            <a:ext cx="2023984" cy="67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New(</a:t>
            </a:r>
            <a:r>
              <a:rPr lang="en-US" sz="2400" dirty="0" smtClean="0">
                <a:latin typeface="Symbol" charset="2"/>
                <a:cs typeface="Symbol" charset="2"/>
              </a:rPr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≤ 82°)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235" y="1137203"/>
            <a:ext cx="18990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Dust event </a:t>
            </a:r>
          </a:p>
          <a:p>
            <a:pPr algn="ctr"/>
            <a:r>
              <a:rPr lang="en-US" sz="2400" dirty="0" smtClean="0"/>
              <a:t>Copper River </a:t>
            </a:r>
          </a:p>
          <a:p>
            <a:pPr algn="ctr"/>
            <a:r>
              <a:rPr lang="en-US" sz="2400" dirty="0" smtClean="0"/>
              <a:t>Gulf of Alaska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78764" y="4949108"/>
            <a:ext cx="410369" cy="166199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0.50</a:t>
            </a:r>
          </a:p>
          <a:p>
            <a:r>
              <a:rPr lang="en-US" dirty="0" smtClean="0"/>
              <a:t>0.38</a:t>
            </a:r>
          </a:p>
          <a:p>
            <a:r>
              <a:rPr lang="en-US" dirty="0" smtClean="0"/>
              <a:t>0.26</a:t>
            </a:r>
          </a:p>
          <a:p>
            <a:r>
              <a:rPr lang="en-US" dirty="0" smtClean="0"/>
              <a:t>0.14</a:t>
            </a:r>
          </a:p>
          <a:p>
            <a:r>
              <a:rPr lang="en-US" dirty="0" smtClean="0"/>
              <a:t>0.02</a:t>
            </a:r>
          </a:p>
          <a:p>
            <a:r>
              <a:rPr lang="en-US" dirty="0" smtClean="0"/>
              <a:t>-0.1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83888" y="4678569"/>
            <a:ext cx="61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89448" y="4907705"/>
            <a:ext cx="410369" cy="166199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0.50</a:t>
            </a:r>
          </a:p>
          <a:p>
            <a:r>
              <a:rPr lang="en-US" dirty="0" smtClean="0"/>
              <a:t>0.38</a:t>
            </a:r>
          </a:p>
          <a:p>
            <a:r>
              <a:rPr lang="en-US" dirty="0" smtClean="0"/>
              <a:t>0.26</a:t>
            </a:r>
          </a:p>
          <a:p>
            <a:r>
              <a:rPr lang="en-US" dirty="0" smtClean="0"/>
              <a:t>0.14</a:t>
            </a:r>
          </a:p>
          <a:p>
            <a:r>
              <a:rPr lang="en-US" dirty="0" smtClean="0"/>
              <a:t>0.02</a:t>
            </a:r>
          </a:p>
          <a:p>
            <a:r>
              <a:rPr lang="en-US" dirty="0" smtClean="0"/>
              <a:t>-0.1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94572" y="4678569"/>
            <a:ext cx="61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39120" y="1137203"/>
            <a:ext cx="167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Nov 6, 2006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51047" y="6488668"/>
            <a:ext cx="2276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Crusius</a:t>
            </a:r>
            <a:r>
              <a:rPr lang="en-US" sz="1600" i="1" dirty="0" smtClean="0"/>
              <a:t> et al., GRL , 2011</a:t>
            </a:r>
            <a:endParaRPr lang="en-US" sz="16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380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C006 will be more accurate near ocean glint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871" r="9677"/>
          <a:stretch>
            <a:fillRect/>
          </a:stretch>
        </p:blipFill>
        <p:spPr>
          <a:xfrm>
            <a:off x="133560" y="1239542"/>
            <a:ext cx="4084320" cy="501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2524" y="4694525"/>
            <a:ext cx="288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Algorithm with 2 bins reduces bias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256042"/>
            <a:ext cx="4052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“MAN </a:t>
            </a:r>
            <a:r>
              <a:rPr lang="en-US" sz="1600" i="1" dirty="0" err="1" smtClean="0"/>
              <a:t>vs</a:t>
            </a:r>
            <a:r>
              <a:rPr lang="en-US" sz="1600" i="1" dirty="0" smtClean="0"/>
              <a:t> MODIS”: </a:t>
            </a:r>
            <a:r>
              <a:rPr lang="en-US" sz="1600" i="1" dirty="0" err="1" smtClean="0"/>
              <a:t>Kleidman</a:t>
            </a:r>
            <a:r>
              <a:rPr lang="en-US" sz="1600" i="1" dirty="0" smtClean="0"/>
              <a:t> et al., TGRS, 2011</a:t>
            </a:r>
            <a:endParaRPr lang="en-US" sz="16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3851" y="2051123"/>
            <a:ext cx="4830149" cy="1361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C005 bias related to </a:t>
            </a:r>
            <a:r>
              <a:rPr lang="en-US" sz="2200" dirty="0" err="1" smtClean="0"/>
              <a:t>windspeed</a:t>
            </a:r>
            <a:endParaRPr lang="en-US" sz="22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C006 calculates ocean surface as function of </a:t>
            </a:r>
            <a:r>
              <a:rPr lang="en-US" sz="2200" dirty="0" err="1" smtClean="0"/>
              <a:t>windspeed</a:t>
            </a:r>
            <a:r>
              <a:rPr lang="en-US" sz="2200" dirty="0" smtClean="0"/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Biggest change near glint edges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36" y="3990815"/>
            <a:ext cx="4600054" cy="22498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8068" y="6055987"/>
            <a:ext cx="285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-0.1               0.0                 0.1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39109" y="3586257"/>
            <a:ext cx="374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Algorithm test:  C006 – C005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03105" y="6256042"/>
            <a:ext cx="160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AOD difference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24474"/>
            <a:ext cx="8229600" cy="574784"/>
          </a:xfrm>
          <a:solidFill>
            <a:srgbClr val="EEECE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-109" charset="-128"/>
                <a:cs typeface="ＭＳ Ｐゴシック" pitchFamily="-109" charset="-128"/>
              </a:rPr>
              <a:t>Changes for C006 product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5675" cy="55427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>
                <a:ea typeface="ＭＳ Ｐゴシック" pitchFamily="-109" charset="-128"/>
                <a:cs typeface="ＭＳ Ｐゴシック" pitchFamily="-109" charset="-128"/>
              </a:rPr>
              <a:t>Major changes to Level 2 algorithm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Over land, aerosol model map is updated (new boundaries). 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Over ocean, sediment mask logic is updated.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LUT consistency (adjustments in wavelengths, Rayleigh optical depth).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QA consistency: Make sure QA is assigned correctly</a:t>
            </a:r>
          </a:p>
          <a:p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Other changes to Level 2 algorithm and products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Useful “integer” values and diagnostics for QA, land/sea flag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Diagnostic SDS parameters: elevation, glint angle, wind speed</a:t>
            </a:r>
            <a:endParaRPr lang="en-US" sz="20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“New” products (contained within standard 10 km file)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Combined Deep Blue/Dark Target retrieval</a:t>
            </a: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500 </a:t>
            </a:r>
            <a:r>
              <a:rPr lang="en-US" sz="2000" dirty="0" err="1" smtClean="0">
                <a:ea typeface="ＭＳ Ｐゴシック" pitchFamily="-109" charset="-128"/>
                <a:cs typeface="ＭＳ Ｐゴシック" pitchFamily="-109" charset="-128"/>
              </a:rPr>
              <a:t>m</a:t>
            </a: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 resolution “aerosol” cloud mask and </a:t>
            </a: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“distance” to nearest cloud. </a:t>
            </a:r>
            <a:endParaRPr lang="en-US" sz="20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“dark target” reflectance computed in additional wavelengths, such as 0.412 </a:t>
            </a:r>
            <a:r>
              <a:rPr lang="en-US" sz="2000" dirty="0" smtClean="0">
                <a:latin typeface="Symbol" charset="2"/>
                <a:ea typeface="ＭＳ Ｐゴシック" pitchFamily="-109" charset="-128"/>
                <a:cs typeface="Symbol" charset="2"/>
              </a:rPr>
              <a:t>m</a:t>
            </a: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m (band #8), 0.443 </a:t>
            </a:r>
            <a:r>
              <a:rPr lang="en-US" sz="2000" dirty="0" smtClean="0">
                <a:latin typeface="Symbol" charset="2"/>
                <a:ea typeface="ＭＳ Ｐゴシック" pitchFamily="-109" charset="-128"/>
                <a:cs typeface="Symbol" charset="2"/>
              </a:rPr>
              <a:t>m</a:t>
            </a: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m (band #9), 3.75 </a:t>
            </a:r>
            <a:r>
              <a:rPr lang="en-US" sz="2000" dirty="0" smtClean="0">
                <a:latin typeface="Symbol" charset="2"/>
                <a:ea typeface="ＭＳ Ｐゴシック" pitchFamily="-109" charset="-128"/>
                <a:cs typeface="Symbol" charset="2"/>
              </a:rPr>
              <a:t>m</a:t>
            </a: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m (band #15</a:t>
            </a: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)</a:t>
            </a:r>
            <a:endParaRPr lang="en-US" sz="20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buNone/>
            </a:pP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98438"/>
            <a:ext cx="8839200" cy="4563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MODIS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" name="Picture 1" descr="A2007213.TC.D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016" y="2563916"/>
            <a:ext cx="4291584" cy="21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T2007213.TC.DA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38" y="2563916"/>
            <a:ext cx="4291584" cy="21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4591" y="2102251"/>
            <a:ext cx="337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Terra (10:</a:t>
            </a:r>
            <a:r>
              <a:rPr lang="en-US" sz="2400" dirty="0" smtClean="0"/>
              <a:t>30, </a:t>
            </a:r>
            <a:r>
              <a:rPr lang="en-US" sz="2400" dirty="0" smtClean="0"/>
              <a:t>Descending)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18712" y="2102251"/>
            <a:ext cx="322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Aqua (13:</a:t>
            </a:r>
            <a:r>
              <a:rPr lang="en-US" sz="2400" dirty="0" smtClean="0"/>
              <a:t>30, </a:t>
            </a:r>
            <a:r>
              <a:rPr lang="en-US" sz="2400" dirty="0" smtClean="0"/>
              <a:t>Ascending)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671" y="511638"/>
            <a:ext cx="754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Moderate resolution Imaging </a:t>
            </a:r>
            <a:r>
              <a:rPr lang="en-US" sz="2800" dirty="0" err="1" smtClean="0"/>
              <a:t>Spectroradiometer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37007" y="5535525"/>
            <a:ext cx="752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“Identical Twins” </a:t>
            </a:r>
            <a:r>
              <a:rPr lang="en-US" sz="2800" b="1" dirty="0" smtClean="0">
                <a:solidFill>
                  <a:srgbClr val="FF0000"/>
                </a:solidFill>
              </a:rPr>
              <a:t>– Have </a:t>
            </a:r>
            <a:r>
              <a:rPr lang="en-US" sz="2800" b="1" dirty="0" smtClean="0">
                <a:solidFill>
                  <a:srgbClr val="FF0000"/>
                </a:solidFill>
              </a:rPr>
              <a:t>different personalities!!!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247" y="1965574"/>
            <a:ext cx="1028700" cy="279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2" y="1787305"/>
            <a:ext cx="5938514" cy="3283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99" y="4574908"/>
            <a:ext cx="159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 July 2003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2978" y="208655"/>
            <a:ext cx="7775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C6 – C5:  AOD differences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Expected changes due to Algorithm </a:t>
            </a:r>
            <a:r>
              <a:rPr lang="en-US" sz="2400" b="1" dirty="0" smtClean="0">
                <a:solidFill>
                  <a:srgbClr val="FF0000"/>
                </a:solidFill>
              </a:rPr>
              <a:t>changes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6966" y="5393116"/>
            <a:ext cx="2586653" cy="6463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Extend coverage </a:t>
            </a:r>
          </a:p>
          <a:p>
            <a:r>
              <a:rPr lang="en-US" dirty="0" smtClean="0"/>
              <a:t>towards the polar regions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773930" y="4587653"/>
            <a:ext cx="1077964" cy="532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52448" y="5592346"/>
            <a:ext cx="3023410" cy="1200329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0.03 to 0.05 increase over land due to changes in aerosol model map borders</a:t>
            </a:r>
          </a:p>
          <a:p>
            <a:r>
              <a:rPr lang="en-US" dirty="0" smtClean="0"/>
              <a:t>Central US and East Asia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619167" y="4173528"/>
            <a:ext cx="2687632" cy="1500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528289" y="2672312"/>
            <a:ext cx="2971138" cy="28689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5858" y="1365409"/>
            <a:ext cx="1652389" cy="1200329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0.01 increase over land due to Rayleigh adjustments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448324" y="2269657"/>
            <a:ext cx="1827534" cy="56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17264" y="2904713"/>
            <a:ext cx="1510983" cy="3139321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0.02 to 0.05</a:t>
            </a:r>
          </a:p>
          <a:p>
            <a:r>
              <a:rPr lang="en-US" dirty="0" smtClean="0"/>
              <a:t>decrease over ocean due to: 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Rayleigh adjustments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 Wind speed Adjustments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 QA definition changes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>
            <a:off x="4244208" y="3687190"/>
            <a:ext cx="2173056" cy="787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0923" y="4458324"/>
            <a:ext cx="214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Aqua, July 2003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24474"/>
            <a:ext cx="8229600" cy="574784"/>
          </a:xfrm>
          <a:solidFill>
            <a:srgbClr val="EEECE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-109" charset="-128"/>
                <a:cs typeface="ＭＳ Ｐゴシック" pitchFamily="-109" charset="-128"/>
              </a:rPr>
              <a:t>TEST, TEST, and TEST some more!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5675" cy="544691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C005 development paradigm was: 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The proposed C005 algorithm was tested on a small “test-bed” of C004 radiance inputs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We did not consider that the C005 radiance inputs might also be different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The C005 aerosol product was characterized </a:t>
            </a:r>
            <a:r>
              <a:rPr lang="en-US" i="1" dirty="0" smtClean="0">
                <a:ea typeface="ＭＳ Ｐゴシック" pitchFamily="-109" charset="-128"/>
                <a:cs typeface="ＭＳ Ｐゴシック" pitchFamily="-109" charset="-128"/>
              </a:rPr>
              <a:t>after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becoming operational, and we found: </a:t>
            </a:r>
          </a:p>
          <a:p>
            <a:pPr lvl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Artificial differences between Terra and Aqua</a:t>
            </a:r>
          </a:p>
          <a:p>
            <a:pPr lvl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Artificial trends in global AOD</a:t>
            </a: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24474"/>
            <a:ext cx="8229600" cy="574784"/>
          </a:xfrm>
          <a:solidFill>
            <a:srgbClr val="EEECE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-109" charset="-128"/>
                <a:cs typeface="ＭＳ Ｐゴシック" pitchFamily="-109" charset="-128"/>
              </a:rPr>
              <a:t>TEST, TEST, and TEST some more!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5675" cy="5446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C006 development paradigm is: 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We know that C006 Radiance product will be different than C005. 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Produce test versions of C006 radiances over many days, months, and seasons throughout both Terra and Aqua lifetimes. 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Test different combinations of C005 and C006 algorithms/radiances</a:t>
            </a:r>
          </a:p>
          <a:p>
            <a:r>
              <a:rPr lang="en-US" b="1" dirty="0" smtClean="0">
                <a:ea typeface="ＭＳ Ｐゴシック" pitchFamily="-109" charset="-128"/>
                <a:cs typeface="ＭＳ Ｐゴシック" pitchFamily="-109" charset="-128"/>
              </a:rPr>
              <a:t>Characterize C006 aerosol </a:t>
            </a:r>
          </a:p>
          <a:p>
            <a:pPr>
              <a:buNone/>
            </a:pPr>
            <a:r>
              <a:rPr lang="en-US" b="1" dirty="0" smtClean="0">
                <a:ea typeface="ＭＳ Ｐゴシック" pitchFamily="-109" charset="-128"/>
                <a:cs typeface="ＭＳ Ｐゴシック" pitchFamily="-109" charset="-128"/>
              </a:rPr>
              <a:t>    product </a:t>
            </a:r>
            <a:r>
              <a:rPr lang="en-US" b="1" i="1" dirty="0" smtClean="0">
                <a:ea typeface="ＭＳ Ｐゴシック" pitchFamily="-109" charset="-128"/>
                <a:cs typeface="ＭＳ Ｐゴシック" pitchFamily="-109" charset="-128"/>
              </a:rPr>
              <a:t>before </a:t>
            </a:r>
            <a:r>
              <a:rPr lang="en-US" b="1" dirty="0" smtClean="0">
                <a:ea typeface="ＭＳ Ｐゴシック" pitchFamily="-109" charset="-128"/>
                <a:cs typeface="ＭＳ Ｐゴシック" pitchFamily="-109" charset="-128"/>
              </a:rPr>
              <a:t>becoming operational</a:t>
            </a:r>
          </a:p>
          <a:p>
            <a:pPr lvl="1"/>
            <a:endParaRPr lang="en-US" sz="24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113" y="5039102"/>
            <a:ext cx="1469686" cy="10081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28" y="310118"/>
            <a:ext cx="8229600" cy="937380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C6 Calibration: Testing Two approaches</a:t>
            </a:r>
            <a:endParaRPr lang="en-US" sz="3200" dirty="0"/>
          </a:p>
        </p:txBody>
      </p:sp>
      <p:pic>
        <p:nvPicPr>
          <p:cNvPr id="8" name="Picture 17" descr="Light verti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148" y="3248785"/>
            <a:ext cx="4219761" cy="2967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8" descr="Light vertic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649" y="3261114"/>
            <a:ext cx="4242547" cy="2967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5461262" y="5317375"/>
            <a:ext cx="269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Approach 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373" y="6334780"/>
            <a:ext cx="605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VERY PRELIMINARY ANALYSIS FOLLOWS! </a:t>
            </a:r>
            <a:endParaRPr lang="en-US" sz="2800" dirty="0"/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069664" y="5317375"/>
            <a:ext cx="269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Approach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I</a:t>
            </a:r>
            <a:endParaRPr lang="en-US" sz="2400" dirty="0">
              <a:solidFill>
                <a:srgbClr val="000000"/>
              </a:solidFill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168" y="1272156"/>
            <a:ext cx="79954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 1:  Calibration coefficients are based on traditional methods of using moon and solar diffuser information only. Cannot account for unexpected changes in solar diffuser and mirrors. </a:t>
            </a:r>
          </a:p>
          <a:p>
            <a:endParaRPr lang="en-US" dirty="0" smtClean="0"/>
          </a:p>
          <a:p>
            <a:r>
              <a:rPr lang="en-US" dirty="0" smtClean="0"/>
              <a:t>Approach 2:  Calibration coefficients modified by accounting for desert-based Earth View data trends.  Terra only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8250" y="3651955"/>
            <a:ext cx="409254" cy="209288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dirty="0" smtClean="0"/>
              <a:t>1.05</a:t>
            </a:r>
          </a:p>
          <a:p>
            <a:pPr algn="ctr">
              <a:spcBef>
                <a:spcPts val="200"/>
              </a:spcBef>
            </a:pPr>
            <a:endParaRPr lang="en-US" dirty="0" smtClean="0"/>
          </a:p>
          <a:p>
            <a:pPr algn="ctr">
              <a:spcBef>
                <a:spcPts val="200"/>
              </a:spcBef>
            </a:pPr>
            <a:r>
              <a:rPr lang="en-US" dirty="0" smtClean="0"/>
              <a:t>1.00</a:t>
            </a:r>
          </a:p>
          <a:p>
            <a:pPr algn="ctr">
              <a:spcBef>
                <a:spcPts val="200"/>
              </a:spcBef>
            </a:pPr>
            <a:endParaRPr lang="en-US" dirty="0" smtClean="0"/>
          </a:p>
          <a:p>
            <a:pPr algn="ctr">
              <a:spcBef>
                <a:spcPts val="200"/>
              </a:spcBef>
            </a:pPr>
            <a:r>
              <a:rPr lang="en-US" dirty="0" smtClean="0"/>
              <a:t>0.95</a:t>
            </a:r>
          </a:p>
          <a:p>
            <a:pPr algn="ctr">
              <a:spcBef>
                <a:spcPts val="200"/>
              </a:spcBef>
            </a:pPr>
            <a:endParaRPr lang="en-US" dirty="0" smtClean="0"/>
          </a:p>
          <a:p>
            <a:pPr algn="ctr">
              <a:spcBef>
                <a:spcPts val="200"/>
              </a:spcBef>
            </a:pPr>
            <a:r>
              <a:rPr lang="en-US" dirty="0" smtClean="0"/>
              <a:t>0.90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37265" y="3679645"/>
            <a:ext cx="462554" cy="209288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spcBef>
                <a:spcPts val="200"/>
              </a:spcBef>
            </a:pPr>
            <a:r>
              <a:rPr lang="en-US" dirty="0" smtClean="0"/>
              <a:t>1.05</a:t>
            </a:r>
          </a:p>
          <a:p>
            <a:pPr algn="r">
              <a:spcBef>
                <a:spcPts val="200"/>
              </a:spcBef>
            </a:pPr>
            <a:endParaRPr lang="en-US" dirty="0" smtClean="0"/>
          </a:p>
          <a:p>
            <a:pPr algn="r">
              <a:spcBef>
                <a:spcPts val="200"/>
              </a:spcBef>
            </a:pPr>
            <a:r>
              <a:rPr lang="en-US" dirty="0" smtClean="0"/>
              <a:t>1.00</a:t>
            </a:r>
          </a:p>
          <a:p>
            <a:pPr algn="r">
              <a:spcBef>
                <a:spcPts val="200"/>
              </a:spcBef>
            </a:pPr>
            <a:endParaRPr lang="en-US" dirty="0" smtClean="0"/>
          </a:p>
          <a:p>
            <a:pPr algn="r">
              <a:spcBef>
                <a:spcPts val="200"/>
              </a:spcBef>
            </a:pPr>
            <a:r>
              <a:rPr lang="en-US" dirty="0" smtClean="0"/>
              <a:t>0.95</a:t>
            </a:r>
          </a:p>
          <a:p>
            <a:pPr algn="r">
              <a:spcBef>
                <a:spcPts val="200"/>
              </a:spcBef>
            </a:pPr>
            <a:endParaRPr lang="en-US" dirty="0" smtClean="0"/>
          </a:p>
          <a:p>
            <a:pPr algn="r">
              <a:spcBef>
                <a:spcPts val="200"/>
              </a:spcBef>
            </a:pPr>
            <a:r>
              <a:rPr lang="en-US" dirty="0" smtClean="0"/>
              <a:t>0.90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0428" y="3076448"/>
            <a:ext cx="79785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Normalized Reflectance     Terra Band # 3, Mirror Side #1      Normalized Reflectance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644" y="5859367"/>
            <a:ext cx="35143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2000  2002  2004  2006  2008  2010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2272" y="5891947"/>
            <a:ext cx="35143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2000  2002  2004  2006  2008  2010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54718" y="6334780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017" y="230832"/>
            <a:ext cx="5998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Differences in L1B only: C6#1 – C5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" y="1556824"/>
            <a:ext cx="4572000" cy="2279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" y="4016530"/>
            <a:ext cx="4572000" cy="2266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474" y="3436416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Terra July 2003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238" y="58228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Terra July 2008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4613" y="1017549"/>
            <a:ext cx="37369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Changes to C6 L1B  cause: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up to 0.03 </a:t>
            </a:r>
            <a:r>
              <a:rPr lang="en-US" sz="2400" dirty="0" smtClean="0">
                <a:solidFill>
                  <a:srgbClr val="008000"/>
                </a:solidFill>
              </a:rPr>
              <a:t>decrease </a:t>
            </a:r>
            <a:r>
              <a:rPr lang="en-US" sz="2400" dirty="0" smtClean="0"/>
              <a:t>in </a:t>
            </a:r>
          </a:p>
          <a:p>
            <a:r>
              <a:rPr lang="en-US" sz="2400" dirty="0" smtClean="0"/>
              <a:t>    Terra AOD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Intensifies over time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Will </a:t>
            </a:r>
            <a:r>
              <a:rPr lang="en-US" sz="2400" dirty="0" smtClean="0">
                <a:solidFill>
                  <a:srgbClr val="660066"/>
                </a:solidFill>
              </a:rPr>
              <a:t>intensify </a:t>
            </a:r>
            <a:r>
              <a:rPr lang="en-US" sz="2400" dirty="0" smtClean="0"/>
              <a:t>trend of </a:t>
            </a:r>
          </a:p>
          <a:p>
            <a:r>
              <a:rPr lang="en-US" sz="2400" dirty="0" smtClean="0"/>
              <a:t>    differences with AERONET </a:t>
            </a:r>
            <a:endParaRPr lang="en-US" sz="2400" dirty="0"/>
          </a:p>
        </p:txBody>
      </p: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5158758" y="3693896"/>
            <a:ext cx="3902858" cy="2588927"/>
            <a:chOff x="921574" y="23919387"/>
            <a:chExt cx="6841107" cy="5220301"/>
          </a:xfrm>
        </p:grpSpPr>
        <p:pic>
          <p:nvPicPr>
            <p:cNvPr id="9" name="Picture 107" descr="FracEXPUNC_landQA3.TrAq_550.png"/>
            <p:cNvPicPr>
              <a:picLocks noChangeAspect="1"/>
            </p:cNvPicPr>
            <p:nvPr/>
          </p:nvPicPr>
          <p:blipFill>
            <a:blip r:embed="rId4"/>
            <a:srcRect t="4280" r="51272"/>
            <a:stretch>
              <a:fillRect/>
            </a:stretch>
          </p:blipFill>
          <p:spPr bwMode="auto">
            <a:xfrm>
              <a:off x="921574" y="23919387"/>
              <a:ext cx="6841107" cy="522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19"/>
            <p:cNvSpPr txBox="1">
              <a:spLocks noChangeArrowheads="1"/>
            </p:cNvSpPr>
            <p:nvPr/>
          </p:nvSpPr>
          <p:spPr bwMode="auto">
            <a:xfrm>
              <a:off x="5572232" y="24206986"/>
              <a:ext cx="2190448" cy="992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Terra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l="13335" r="8890"/>
          <a:stretch>
            <a:fillRect/>
          </a:stretch>
        </p:blipFill>
        <p:spPr>
          <a:xfrm>
            <a:off x="4037726" y="2439526"/>
            <a:ext cx="800073" cy="2794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558881" y="4732754"/>
            <a:ext cx="3502735" cy="243624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759" y="1187492"/>
            <a:ext cx="40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 Retrieval Algorithms are identical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017549"/>
            <a:ext cx="4584700" cy="227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" y="1013491"/>
            <a:ext cx="4572000" cy="2279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" y="4016530"/>
            <a:ext cx="4572000" cy="2266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340" y="125296"/>
            <a:ext cx="687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Now introduce Alternative calibration (Approach #2)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0123" y="2894149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Terra July 2003 #1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340" y="5882713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Terra July 2008 #1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7278" y="2890739"/>
            <a:ext cx="205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Terra July 2003 #2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998707"/>
            <a:ext cx="458470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1686" y="5882713"/>
            <a:ext cx="205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Terra July 2008 #2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535928" y="2011500"/>
            <a:ext cx="10287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017549"/>
            <a:ext cx="4584700" cy="227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022" y="125296"/>
            <a:ext cx="5905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Differences in L1B only: C6#2 – C5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998707"/>
            <a:ext cx="45847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597" y="767081"/>
            <a:ext cx="46083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Alt </a:t>
            </a:r>
            <a:r>
              <a:rPr lang="en-US" sz="2400" u="sng" dirty="0" err="1" smtClean="0"/>
              <a:t>calib</a:t>
            </a:r>
            <a:r>
              <a:rPr lang="en-US" sz="2400" u="sng" dirty="0" smtClean="0"/>
              <a:t> changes to C6 L1B  cause: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up to 0.05 </a:t>
            </a:r>
            <a:r>
              <a:rPr lang="en-US" sz="2400" dirty="0" smtClean="0">
                <a:solidFill>
                  <a:srgbClr val="FF6600"/>
                </a:solidFill>
              </a:rPr>
              <a:t>increase </a:t>
            </a:r>
            <a:r>
              <a:rPr lang="en-US" sz="2400" dirty="0" smtClean="0"/>
              <a:t>in Terra AOD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Intensifies over time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Will </a:t>
            </a:r>
            <a:r>
              <a:rPr lang="en-US" sz="2400" dirty="0" smtClean="0">
                <a:solidFill>
                  <a:srgbClr val="008000"/>
                </a:solidFill>
              </a:rPr>
              <a:t>mitigate </a:t>
            </a:r>
            <a:r>
              <a:rPr lang="en-US" sz="2400" dirty="0" smtClean="0"/>
              <a:t>trend of </a:t>
            </a:r>
          </a:p>
          <a:p>
            <a:r>
              <a:rPr lang="en-US" sz="2400" dirty="0" smtClean="0"/>
              <a:t>    differences with AERONET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Will need to investigate whether</a:t>
            </a:r>
          </a:p>
          <a:p>
            <a:r>
              <a:rPr lang="en-US" sz="2400" dirty="0" smtClean="0"/>
              <a:t>     this overshoots </a:t>
            </a:r>
            <a:r>
              <a:rPr lang="en-US" sz="2400" dirty="0" smtClean="0"/>
              <a:t>ideal?</a:t>
            </a:r>
          </a:p>
          <a:p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50" y="3088713"/>
            <a:ext cx="1028700" cy="279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7278" y="2890739"/>
            <a:ext cx="205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Terra July 2003 #2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1686" y="5882713"/>
            <a:ext cx="205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Terra July 2008 #2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0" y="3695780"/>
            <a:ext cx="3902858" cy="2588927"/>
            <a:chOff x="921574" y="23919387"/>
            <a:chExt cx="6841107" cy="5220301"/>
          </a:xfrm>
        </p:grpSpPr>
        <p:pic>
          <p:nvPicPr>
            <p:cNvPr id="16" name="Picture 107" descr="FracEXPUNC_landQA3.TrAq_550.png"/>
            <p:cNvPicPr>
              <a:picLocks noChangeAspect="1"/>
            </p:cNvPicPr>
            <p:nvPr/>
          </p:nvPicPr>
          <p:blipFill>
            <a:blip r:embed="rId5"/>
            <a:srcRect t="4280" r="51272"/>
            <a:stretch>
              <a:fillRect/>
            </a:stretch>
          </p:blipFill>
          <p:spPr bwMode="auto">
            <a:xfrm>
              <a:off x="921574" y="23919387"/>
              <a:ext cx="6841107" cy="522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19"/>
            <p:cNvSpPr txBox="1">
              <a:spLocks noChangeArrowheads="1"/>
            </p:cNvSpPr>
            <p:nvPr/>
          </p:nvSpPr>
          <p:spPr bwMode="auto">
            <a:xfrm>
              <a:off x="5572232" y="24206986"/>
              <a:ext cx="2190448" cy="992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Terra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00123" y="4734638"/>
            <a:ext cx="3502735" cy="243624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rra_MonthlyMeanA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1" y="1369038"/>
            <a:ext cx="5323000" cy="5054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7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C6 Calibration: Approach</a:t>
            </a:r>
            <a:r>
              <a:rPr lang="en-US" sz="3600" dirty="0" smtClean="0"/>
              <a:t> #1 </a:t>
            </a:r>
            <a:r>
              <a:rPr lang="en-US" sz="3600" dirty="0" err="1" smtClean="0"/>
              <a:t>vs</a:t>
            </a:r>
            <a:r>
              <a:rPr lang="en-US" sz="3600" dirty="0" smtClean="0"/>
              <a:t> #2 (Land)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43421" y="1997649"/>
            <a:ext cx="39005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Impacts to monthly mean</a:t>
            </a:r>
          </a:p>
          <a:p>
            <a:pPr algn="ctr"/>
            <a:r>
              <a:rPr lang="en-US" sz="2400" b="1" dirty="0" smtClean="0"/>
              <a:t>Terra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Retrieval: C5-&gt;C6</a:t>
            </a:r>
          </a:p>
          <a:p>
            <a:r>
              <a:rPr lang="en-US" sz="2400" dirty="0" smtClean="0"/>
              <a:t>	Increase of 0.01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L1B: C5 -&gt; C6 #1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Decrease of 0.005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L1B: C6 #1 -&gt; C6 #2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Increase of 0.01 in 2003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Increase of 0.03 in 2008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8297" y="1883497"/>
            <a:ext cx="65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rraAqua_DiffMeanA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5" y="1435142"/>
            <a:ext cx="5265915" cy="4914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C6 Calibration: Approach</a:t>
            </a:r>
            <a:r>
              <a:rPr lang="en-US" sz="3600" dirty="0" smtClean="0"/>
              <a:t> #1 </a:t>
            </a:r>
            <a:r>
              <a:rPr lang="en-US" sz="3600" dirty="0" err="1" smtClean="0"/>
              <a:t>vs</a:t>
            </a:r>
            <a:r>
              <a:rPr lang="en-US" sz="3600" dirty="0" smtClean="0"/>
              <a:t> #2 (Land)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20332" y="1595021"/>
            <a:ext cx="4123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Impacts to Terra-Aqua difference</a:t>
            </a:r>
          </a:p>
          <a:p>
            <a:endParaRPr lang="en-US" sz="2400" dirty="0" smtClean="0"/>
          </a:p>
          <a:p>
            <a:r>
              <a:rPr lang="en-US" sz="2400" dirty="0" smtClean="0"/>
              <a:t>Retrieval</a:t>
            </a:r>
            <a:r>
              <a:rPr lang="en-US" sz="2400" dirty="0" smtClean="0"/>
              <a:t>: C5-&gt;C6</a:t>
            </a:r>
          </a:p>
          <a:p>
            <a:r>
              <a:rPr lang="en-US" sz="2400" dirty="0" smtClean="0"/>
              <a:t>	Same trend, same offset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L1B: C5 -&gt; C6 #1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Same trend, reduced offset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L1B: C6 #1 -&gt; C6 #2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Trend removed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Constant offset of 0.015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calibration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8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C5 Terra AOD trend over land consistent with recently found trends in Band #3</a:t>
            </a:r>
          </a:p>
          <a:p>
            <a:r>
              <a:rPr lang="en-US" dirty="0" smtClean="0"/>
              <a:t>If standard calibration (e.g. Approach #1) is used for C6 calibration, then trend will remain for C6. </a:t>
            </a:r>
          </a:p>
          <a:p>
            <a:r>
              <a:rPr lang="en-US" dirty="0" smtClean="0"/>
              <a:t>If alternative calibration (e.g. Approach #2) is used for C6 calibration, then Terra trend might be removed. </a:t>
            </a:r>
          </a:p>
          <a:p>
            <a:r>
              <a:rPr lang="en-US" dirty="0" smtClean="0"/>
              <a:t>Even with Approach #2, Terra seems to be biased high compared to Aqua</a:t>
            </a:r>
          </a:p>
          <a:p>
            <a:r>
              <a:rPr lang="en-US" dirty="0" smtClean="0"/>
              <a:t>Size parameters are sensitive to multi-band calibration changes, and may sometimes be a compensating response. </a:t>
            </a:r>
          </a:p>
          <a:p>
            <a:r>
              <a:rPr lang="en-US" dirty="0" smtClean="0"/>
              <a:t>More testing is necessary.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MODIS Dark target algorithms</a:t>
            </a:r>
          </a:p>
          <a:p>
            <a:r>
              <a:rPr lang="en-US" dirty="0" smtClean="0"/>
              <a:t>Evaluation of Collection 5 (C005)</a:t>
            </a:r>
          </a:p>
          <a:p>
            <a:r>
              <a:rPr lang="en-US" dirty="0" smtClean="0"/>
              <a:t>Trends and MODIS calibration</a:t>
            </a:r>
          </a:p>
          <a:p>
            <a:r>
              <a:rPr lang="en-US" dirty="0" smtClean="0"/>
              <a:t>Transitioning to C006</a:t>
            </a:r>
          </a:p>
          <a:p>
            <a:r>
              <a:rPr lang="en-US" dirty="0" smtClean="0"/>
              <a:t>Different approaches to C006 L1B calibration</a:t>
            </a:r>
          </a:p>
          <a:p>
            <a:r>
              <a:rPr lang="en-US" dirty="0" smtClean="0"/>
              <a:t>Combined Deep Blue/Dark Target product</a:t>
            </a:r>
          </a:p>
          <a:p>
            <a:r>
              <a:rPr lang="en-US" dirty="0" smtClean="0"/>
              <a:t>3-km product (New applications)</a:t>
            </a:r>
            <a:endParaRPr lang="en-US" dirty="0" smtClean="0"/>
          </a:p>
          <a:p>
            <a:r>
              <a:rPr lang="en-US" dirty="0" smtClean="0"/>
              <a:t>What is left to do </a:t>
            </a:r>
            <a:r>
              <a:rPr lang="en-US" dirty="0" smtClean="0"/>
              <a:t>before C006 operational.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50" y="2213429"/>
            <a:ext cx="8229600" cy="937380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Dark Target/Deep Blue combined product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2121" y="66804"/>
            <a:ext cx="4154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Terra July 2003</a:t>
            </a:r>
          </a:p>
          <a:p>
            <a:pPr algn="ctr"/>
            <a:r>
              <a:rPr lang="en-US" sz="2800" dirty="0" smtClean="0"/>
              <a:t>New combined DB/DT AOD</a:t>
            </a:r>
            <a:endParaRPr lang="en-US" sz="2800" dirty="0"/>
          </a:p>
        </p:txBody>
      </p:sp>
      <p:grpSp>
        <p:nvGrpSpPr>
          <p:cNvPr id="9" name="Group 9"/>
          <p:cNvGrpSpPr/>
          <p:nvPr/>
        </p:nvGrpSpPr>
        <p:grpSpPr>
          <a:xfrm>
            <a:off x="3186772" y="3941965"/>
            <a:ext cx="5734476" cy="2877079"/>
            <a:chOff x="0" y="0"/>
            <a:chExt cx="5012120" cy="22793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012120" cy="22793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71750" y="1859797"/>
              <a:ext cx="1221859" cy="316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combined</a:t>
              </a:r>
              <a:endParaRPr lang="en-US" sz="20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2255410"/>
            <a:ext cx="4468670" cy="1911155"/>
            <a:chOff x="12700" y="2309333"/>
            <a:chExt cx="4999420" cy="23061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" y="2309333"/>
              <a:ext cx="4999420" cy="230613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42445" y="4042897"/>
              <a:ext cx="1735859" cy="48280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Deep Blue</a:t>
              </a:r>
              <a:endParaRPr lang="en-US" sz="200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" y="66804"/>
            <a:ext cx="4468669" cy="2180527"/>
            <a:chOff x="0" y="4615470"/>
            <a:chExt cx="5012120" cy="2242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615470"/>
              <a:ext cx="5012120" cy="22425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71750" y="6346595"/>
              <a:ext cx="1705452" cy="4114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Dark Target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16721" y="1341939"/>
            <a:ext cx="30718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Combining “Algorithm”</a:t>
            </a:r>
          </a:p>
          <a:p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If </a:t>
            </a:r>
            <a:r>
              <a:rPr lang="en-US" sz="2000" dirty="0" smtClean="0"/>
              <a:t>DB is good quality AND 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smtClean="0"/>
              <a:t>DT </a:t>
            </a:r>
            <a:r>
              <a:rPr lang="en-US" sz="2000" dirty="0" smtClean="0"/>
              <a:t>is not, THEN DB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If </a:t>
            </a:r>
            <a:r>
              <a:rPr lang="en-US" sz="2000" dirty="0" smtClean="0"/>
              <a:t>DT is good quality AND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smtClean="0"/>
              <a:t>DB </a:t>
            </a:r>
            <a:r>
              <a:rPr lang="en-US" sz="2000" dirty="0" smtClean="0"/>
              <a:t>is not, THEN DT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If </a:t>
            </a:r>
            <a:r>
              <a:rPr lang="en-US" sz="2000" dirty="0" smtClean="0"/>
              <a:t>both good quality, THEN</a:t>
            </a:r>
            <a:endParaRPr lang="en-US" sz="2000" dirty="0" smtClean="0"/>
          </a:p>
          <a:p>
            <a:r>
              <a:rPr lang="en-US" sz="2000" dirty="0" smtClean="0"/>
              <a:t>   0.5</a:t>
            </a:r>
            <a:r>
              <a:rPr lang="en-US" sz="2000" dirty="0" smtClean="0"/>
              <a:t>*DB + 0.5*DT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8226" y="72390"/>
            <a:ext cx="4154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Terra July 2003</a:t>
            </a:r>
          </a:p>
          <a:p>
            <a:pPr algn="ctr"/>
            <a:r>
              <a:rPr lang="en-US" sz="2800" dirty="0" smtClean="0"/>
              <a:t>New combined DB/DT AOD</a:t>
            </a:r>
            <a:endParaRPr lang="en-US" sz="2800" dirty="0"/>
          </a:p>
        </p:txBody>
      </p:sp>
      <p:grpSp>
        <p:nvGrpSpPr>
          <p:cNvPr id="9" name="Group 9"/>
          <p:cNvGrpSpPr/>
          <p:nvPr/>
        </p:nvGrpSpPr>
        <p:grpSpPr>
          <a:xfrm>
            <a:off x="4080909" y="4559137"/>
            <a:ext cx="5012120" cy="2279385"/>
            <a:chOff x="0" y="0"/>
            <a:chExt cx="5012120" cy="22793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012120" cy="22793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71750" y="1859797"/>
              <a:ext cx="122185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combined</a:t>
              </a:r>
              <a:endParaRPr lang="en-US" sz="20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2483068"/>
            <a:ext cx="4999420" cy="2336090"/>
            <a:chOff x="12700" y="2309333"/>
            <a:chExt cx="4999420" cy="23360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" y="2309333"/>
              <a:ext cx="4999420" cy="230613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42445" y="4245313"/>
              <a:ext cx="125116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Deep Blue</a:t>
              </a:r>
              <a:endParaRPr lang="en-US" sz="200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" y="66804"/>
            <a:ext cx="5012120" cy="2242529"/>
            <a:chOff x="0" y="4615470"/>
            <a:chExt cx="5012120" cy="2242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615470"/>
              <a:ext cx="5012120" cy="22425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71750" y="6395887"/>
              <a:ext cx="13737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Dark Target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57962" y="3120910"/>
            <a:ext cx="257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Coverage over Deserts, Rain forests and northern forests! </a:t>
            </a:r>
          </a:p>
        </p:txBody>
      </p:sp>
      <p:sp>
        <p:nvSpPr>
          <p:cNvPr id="13" name="Oval 12"/>
          <p:cNvSpPr/>
          <p:nvPr/>
        </p:nvSpPr>
        <p:spPr>
          <a:xfrm>
            <a:off x="2262985" y="3120910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95869" y="3458789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88565" y="2638270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2985" y="549444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5869" y="887323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88565" y="66804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6594" y="5271845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89478" y="5609724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82174" y="4789205"/>
            <a:ext cx="792344" cy="529394"/>
          </a:xfrm>
          <a:prstGeom prst="ellipse">
            <a:avLst/>
          </a:prstGeom>
          <a:noFill/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471420" y="4423115"/>
            <a:ext cx="1473151" cy="900066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361646" y="4727587"/>
            <a:ext cx="1182027" cy="1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7082683" y="4202828"/>
            <a:ext cx="652632" cy="520122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703192" y="5102905"/>
            <a:ext cx="470067" cy="3378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6800" y="3120910"/>
            <a:ext cx="470067" cy="3378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6800" y="688618"/>
            <a:ext cx="470067" cy="3378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01175" y="5318601"/>
            <a:ext cx="257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Some “suspicious” extremes are mitigated</a:t>
            </a:r>
          </a:p>
        </p:txBody>
      </p:sp>
      <p:cxnSp>
        <p:nvCxnSpPr>
          <p:cNvPr id="31" name="Straight Connector 30"/>
          <p:cNvCxnSpPr>
            <a:stCxn id="30" idx="3"/>
          </p:cNvCxnSpPr>
          <p:nvPr/>
        </p:nvCxnSpPr>
        <p:spPr>
          <a:xfrm flipV="1">
            <a:off x="3375251" y="5318601"/>
            <a:ext cx="1327941" cy="353943"/>
          </a:xfrm>
          <a:prstGeom prst="line">
            <a:avLst/>
          </a:prstGeom>
          <a:ln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50" y="2213429"/>
            <a:ext cx="8229600" cy="937380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New applications:</a:t>
            </a:r>
            <a:br>
              <a:rPr lang="en-US" sz="3200" dirty="0" smtClean="0"/>
            </a:br>
            <a:r>
              <a:rPr lang="en-US" sz="3200" dirty="0" smtClean="0"/>
              <a:t> MODIS 3 km product (operational for C006)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3329" y="6138733"/>
            <a:ext cx="474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Mattoo</a:t>
            </a:r>
            <a:r>
              <a:rPr lang="en-US" dirty="0" smtClean="0"/>
              <a:t>, M. Martins, L. Remer, B. </a:t>
            </a:r>
            <a:r>
              <a:rPr lang="en-US" dirty="0" err="1" smtClean="0"/>
              <a:t>Holben</a:t>
            </a:r>
            <a:r>
              <a:rPr lang="en-US" dirty="0" smtClean="0"/>
              <a:t>,  et 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50" y="78619"/>
            <a:ext cx="8229600" cy="937380"/>
          </a:xfrm>
          <a:solidFill>
            <a:srgbClr val="EEECE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MODIS 3 km product over suburban (MD) landscape (DRAGON, summer 2010)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17" y="1088570"/>
            <a:ext cx="2988483" cy="2320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41" y="1088569"/>
            <a:ext cx="2949222" cy="229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28487" r="10370" b="41970"/>
          <a:stretch>
            <a:fillRect/>
          </a:stretch>
        </p:blipFill>
        <p:spPr>
          <a:xfrm>
            <a:off x="0" y="1088570"/>
            <a:ext cx="3165280" cy="2320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7989" y="2946911"/>
            <a:ext cx="79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km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7621" y="2856114"/>
            <a:ext cx="1027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</a:t>
            </a:r>
            <a:r>
              <a:rPr lang="en-US" sz="2800" dirty="0" smtClean="0">
                <a:solidFill>
                  <a:srgbClr val="FFFF00"/>
                </a:solidFill>
              </a:rPr>
              <a:t> km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5" y="2946911"/>
            <a:ext cx="268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Aqua: Day 209 2010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518" y="3588012"/>
            <a:ext cx="2988482" cy="207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542" y="3588012"/>
            <a:ext cx="2950976" cy="2097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rcRect l="6780" t="9436" r="12429" b="10694"/>
          <a:stretch>
            <a:fillRect/>
          </a:stretch>
        </p:blipFill>
        <p:spPr>
          <a:xfrm>
            <a:off x="0" y="3588012"/>
            <a:ext cx="3092706" cy="2097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203807"/>
            <a:ext cx="266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Terra: Day 219 2010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0721" y="5203807"/>
            <a:ext cx="79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km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0353" y="5113010"/>
            <a:ext cx="1027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</a:t>
            </a:r>
            <a:r>
              <a:rPr lang="en-US" sz="2800" dirty="0" smtClean="0">
                <a:solidFill>
                  <a:srgbClr val="FFFF00"/>
                </a:solidFill>
              </a:rPr>
              <a:t> km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75" y="5922408"/>
            <a:ext cx="907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3 km mirrors 10 km product (pattern and magnitude)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3 km introduces </a:t>
            </a:r>
            <a:r>
              <a:rPr lang="en-US" sz="2400" dirty="0" smtClean="0">
                <a:solidFill>
                  <a:srgbClr val="FF0000"/>
                </a:solidFill>
              </a:rPr>
              <a:t>noise</a:t>
            </a:r>
            <a:r>
              <a:rPr lang="en-US" sz="2400" dirty="0" smtClean="0"/>
              <a:t>, but also can reduce spatial impact of </a:t>
            </a:r>
            <a:r>
              <a:rPr lang="en-US" sz="2400" dirty="0" smtClean="0">
                <a:solidFill>
                  <a:srgbClr val="FF0000"/>
                </a:solidFill>
              </a:rPr>
              <a:t>outliers</a:t>
            </a:r>
          </a:p>
        </p:txBody>
      </p:sp>
      <p:sp>
        <p:nvSpPr>
          <p:cNvPr id="16" name="Oval 15"/>
          <p:cNvSpPr/>
          <p:nvPr/>
        </p:nvSpPr>
        <p:spPr>
          <a:xfrm>
            <a:off x="4703150" y="4372810"/>
            <a:ext cx="848941" cy="83099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6250" y="4372810"/>
            <a:ext cx="848941" cy="83099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894395" y="3957311"/>
            <a:ext cx="424468" cy="4154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967495" y="3957311"/>
            <a:ext cx="424468" cy="4154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092706" y="4300240"/>
            <a:ext cx="3874789" cy="2037667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7441868" y="5579059"/>
            <a:ext cx="1297468" cy="220236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588350" y="78619"/>
            <a:ext cx="8229600" cy="93738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MODIS 3 km product over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Maryland, Summer 2010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Compare with AERONET (DRAGON)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5333" t="16000" r="9333" b="266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5333" t="16000" r="9333" b="2667"/>
              <a:stretch>
                <a:fillRect/>
              </a:stretch>
            </p:blipFill>
          </mc:Fallback>
        </mc:AlternateContent>
        <p:spPr>
          <a:xfrm>
            <a:off x="0" y="1331968"/>
            <a:ext cx="4802653" cy="45774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575" y="5909441"/>
            <a:ext cx="907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Overall, 3 km mirrors 10 km “validation”.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3 km validation sometimes improves with higher resolution matching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02653" y="1331968"/>
            <a:ext cx="35097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 AERONET stations from Baltimore to College Park;  Olney to Bowie.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15255" y="2860863"/>
          <a:ext cx="370072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875"/>
                <a:gridCol w="821793"/>
                <a:gridCol w="933850"/>
                <a:gridCol w="9712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AERONET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MODIS 3 km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MODIS 10km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BLTIM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0.28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LAUMD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OLNES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0.22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RCKMD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869" y="1138257"/>
            <a:ext cx="70419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619"/>
          </a:xfrm>
          <a:solidFill>
            <a:srgbClr val="EEECE0"/>
          </a:solidFill>
        </p:spPr>
        <p:txBody>
          <a:bodyPr/>
          <a:lstStyle/>
          <a:p>
            <a:r>
              <a:rPr lang="en-US" dirty="0" smtClean="0"/>
              <a:t>Before we “sign” off on Collection 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349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en-US" dirty="0" smtClean="0"/>
              <a:t>Evaluate changes made to “Level 3” </a:t>
            </a:r>
            <a:r>
              <a:rPr lang="en-US" dirty="0" smtClean="0"/>
              <a:t>aerosol</a:t>
            </a:r>
            <a:r>
              <a:rPr lang="en-US" dirty="0" smtClean="0"/>
              <a:t> protocol and products</a:t>
            </a:r>
          </a:p>
          <a:p>
            <a:pPr>
              <a:buAutoNum type="arabicPeriod"/>
            </a:pPr>
            <a:r>
              <a:rPr lang="en-US" dirty="0" smtClean="0"/>
              <a:t>Consult with Christina about the DB/DT Combination product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Evaluate 3 </a:t>
            </a:r>
            <a:r>
              <a:rPr lang="en-US" dirty="0" smtClean="0"/>
              <a:t>km product output in MODAPS tests</a:t>
            </a:r>
          </a:p>
          <a:p>
            <a:pPr>
              <a:buAutoNum type="arabicPeriod"/>
            </a:pPr>
            <a:r>
              <a:rPr lang="en-US" dirty="0" smtClean="0"/>
              <a:t>See if most recent L1B/algorithm combo draws us nearer to or further from AERONET, both standard and alternative calibration</a:t>
            </a:r>
          </a:p>
          <a:p>
            <a:pPr>
              <a:buFontTx/>
              <a:buAutoNum type="arabicPeriod"/>
            </a:pPr>
            <a:r>
              <a:rPr lang="en-US" dirty="0" smtClean="0"/>
              <a:t>Once L1B calibration is FROZEN, make one more </a:t>
            </a:r>
            <a:r>
              <a:rPr lang="en-US" dirty="0" smtClean="0"/>
              <a:t>iteration.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48" y="5636224"/>
            <a:ext cx="8229600" cy="800300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48" y="627833"/>
            <a:ext cx="8229600" cy="48113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Collection 5 dark target AOD has been validated over land and ocean. QA flags are very important!</a:t>
            </a:r>
          </a:p>
          <a:p>
            <a:r>
              <a:rPr lang="en-US" dirty="0" smtClean="0"/>
              <a:t>Over land, Terra and Aqua have are contradictory AOD trends. </a:t>
            </a:r>
            <a:endParaRPr lang="en-US" dirty="0" smtClean="0"/>
          </a:p>
          <a:p>
            <a:r>
              <a:rPr lang="en-US" dirty="0" smtClean="0"/>
              <a:t>C005 Trend inconsistencies are “consistent” with recently found trends in band #3 reflectance. </a:t>
            </a:r>
          </a:p>
          <a:p>
            <a:r>
              <a:rPr lang="en-US" dirty="0" smtClean="0"/>
              <a:t>We are making improvements to aerosol retrieval algorithm and adding products for C006. </a:t>
            </a:r>
            <a:endParaRPr lang="en-US" dirty="0" smtClean="0"/>
          </a:p>
          <a:p>
            <a:r>
              <a:rPr lang="en-US" dirty="0" smtClean="0"/>
              <a:t>To combat the Terra “trending” we are testing different approaches </a:t>
            </a:r>
            <a:r>
              <a:rPr lang="en-US" dirty="0" smtClean="0"/>
              <a:t>for creating C006 L1B data. </a:t>
            </a:r>
          </a:p>
          <a:p>
            <a:pPr lvl="1"/>
            <a:r>
              <a:rPr lang="en-US" dirty="0" smtClean="0"/>
              <a:t>Approach #1 (no Earth View inputs): Terra’s AOD Trend remains</a:t>
            </a:r>
          </a:p>
          <a:p>
            <a:pPr lvl="1"/>
            <a:r>
              <a:rPr lang="en-US" dirty="0" smtClean="0"/>
              <a:t>Approach #2 (includes Earth View): Terra’s AOD Trend is removed, Terra-Aqua offset remains. </a:t>
            </a:r>
          </a:p>
          <a:p>
            <a:r>
              <a:rPr lang="en-US" dirty="0" smtClean="0"/>
              <a:t>C006 will include a </a:t>
            </a:r>
            <a:r>
              <a:rPr lang="en-US" dirty="0" smtClean="0"/>
              <a:t>Combined </a:t>
            </a:r>
            <a:r>
              <a:rPr lang="en-US" dirty="0" smtClean="0"/>
              <a:t>Deep Blue/Dark Target product</a:t>
            </a:r>
            <a:endParaRPr lang="en-US" dirty="0" smtClean="0"/>
          </a:p>
          <a:p>
            <a:r>
              <a:rPr lang="en-US" dirty="0" smtClean="0"/>
              <a:t>C006 will have a separately produced 3km product (in addition to 10km)</a:t>
            </a:r>
          </a:p>
          <a:p>
            <a:r>
              <a:rPr lang="en-US" dirty="0" smtClean="0"/>
              <a:t>We have much testing before C006 becomes “operational”</a:t>
            </a:r>
          </a:p>
          <a:p>
            <a:r>
              <a:rPr lang="en-US" dirty="0" smtClean="0"/>
              <a:t>Impacts to aerosol size parameters are being evaluated (backup slides)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34140"/>
            <a:ext cx="4546600" cy="2295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5480"/>
            <a:ext cx="4636335" cy="227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7" y="1192855"/>
            <a:ext cx="4649933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81514"/>
            <a:ext cx="4546600" cy="227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6774" y="0"/>
            <a:ext cx="541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Fine fractions C6-C5: L1B differences only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029" y="484969"/>
            <a:ext cx="3493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2003 </a:t>
            </a:r>
          </a:p>
          <a:p>
            <a:r>
              <a:rPr lang="en-US" sz="2000" dirty="0" smtClean="0"/>
              <a:t>(movement towards more dust)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55422" y="484969"/>
            <a:ext cx="3484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2003 </a:t>
            </a:r>
            <a:r>
              <a:rPr lang="en-US" sz="2000" dirty="0" smtClean="0">
                <a:solidFill>
                  <a:srgbClr val="FF0000"/>
                </a:solidFill>
              </a:rPr>
              <a:t>Alternative </a:t>
            </a:r>
            <a:r>
              <a:rPr lang="en-US" sz="2000" dirty="0" err="1" smtClean="0">
                <a:solidFill>
                  <a:srgbClr val="FF0000"/>
                </a:solidFill>
              </a:rPr>
              <a:t>calib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(movement towards less dust)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9567" y="3581308"/>
            <a:ext cx="410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2008</a:t>
            </a:r>
          </a:p>
          <a:p>
            <a:r>
              <a:rPr lang="en-US" sz="2000" dirty="0" smtClean="0"/>
              <a:t>(strong changes but spatially random)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01313" y="3466155"/>
            <a:ext cx="3484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2008 </a:t>
            </a:r>
            <a:r>
              <a:rPr lang="en-US" sz="2000" dirty="0" smtClean="0">
                <a:solidFill>
                  <a:srgbClr val="FF0000"/>
                </a:solidFill>
              </a:rPr>
              <a:t>Alternative </a:t>
            </a:r>
            <a:r>
              <a:rPr lang="en-US" sz="2000" dirty="0" err="1" smtClean="0">
                <a:solidFill>
                  <a:srgbClr val="FF0000"/>
                </a:solidFill>
              </a:rPr>
              <a:t>calib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(intensifies)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262552" y="2326593"/>
            <a:ext cx="876309" cy="250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6000"/>
            <a:ext cx="4636335" cy="227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" y="1192855"/>
            <a:ext cx="4649933" cy="227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377" y="0"/>
            <a:ext cx="3628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C6-C5: </a:t>
            </a:r>
            <a:r>
              <a:rPr lang="en-US" sz="2400" b="1" dirty="0" smtClean="0">
                <a:solidFill>
                  <a:srgbClr val="FF0000"/>
                </a:solidFill>
              </a:rPr>
              <a:t>L1B differences only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67" y="781404"/>
            <a:ext cx="3117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2003  fine fraction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377" y="3595890"/>
            <a:ext cx="3059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2008 fine fraction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35" y="1196480"/>
            <a:ext cx="4572000" cy="2279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335" y="3995399"/>
            <a:ext cx="4572000" cy="22662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16570" y="781404"/>
            <a:ext cx="232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</a:t>
            </a:r>
            <a:r>
              <a:rPr lang="en-US" sz="2000" dirty="0" smtClean="0">
                <a:solidFill>
                  <a:srgbClr val="FF0000"/>
                </a:solidFill>
              </a:rPr>
              <a:t>2003  AOD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6570" y="3595289"/>
            <a:ext cx="2269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Terra July </a:t>
            </a:r>
            <a:r>
              <a:rPr lang="en-US" sz="2000" dirty="0" smtClean="0">
                <a:solidFill>
                  <a:srgbClr val="FF0000"/>
                </a:solidFill>
              </a:rPr>
              <a:t>2008 AOD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553" y="0"/>
            <a:ext cx="3529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Areas with most AOD change,</a:t>
            </a:r>
          </a:p>
          <a:p>
            <a:r>
              <a:rPr lang="en-US" sz="2000" dirty="0" smtClean="0"/>
              <a:t>   have least fine fraction change</a:t>
            </a:r>
          </a:p>
          <a:p>
            <a:r>
              <a:rPr lang="en-US" sz="2000" dirty="0" smtClean="0"/>
              <a:t>Algorithm is compensating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141510" y="1995089"/>
            <a:ext cx="1117600" cy="32004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665031" y="1725620"/>
            <a:ext cx="3565787" cy="214587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90441" y="1015663"/>
            <a:ext cx="1930420" cy="87815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378753" y="1902725"/>
            <a:ext cx="3565788" cy="179166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265816" y="1015663"/>
            <a:ext cx="1610228" cy="87815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58"/>
            <a:ext cx="8229600" cy="676198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Evaluation of C005/C051 Dark Target Products</a:t>
            </a:r>
            <a:endParaRPr lang="en-US" sz="3200" dirty="0"/>
          </a:p>
        </p:txBody>
      </p:sp>
      <p:grpSp>
        <p:nvGrpSpPr>
          <p:cNvPr id="4" name="Group 32"/>
          <p:cNvGrpSpPr/>
          <p:nvPr/>
        </p:nvGrpSpPr>
        <p:grpSpPr>
          <a:xfrm>
            <a:off x="5645512" y="911386"/>
            <a:ext cx="3242650" cy="3530376"/>
            <a:chOff x="457200" y="617375"/>
            <a:chExt cx="3242650" cy="353037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688" y="914847"/>
              <a:ext cx="3200612" cy="320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452959" y="2529205"/>
              <a:ext cx="118635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-107" charset="0"/>
                </a:rPr>
                <a:t>OCEAN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 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alibri" pitchFamily="-107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40° GLINT </a:t>
              </a:r>
              <a:r>
                <a:rPr lang="en-US" b="1" dirty="0">
                  <a:solidFill>
                    <a:schemeClr val="bg1"/>
                  </a:solidFill>
                  <a:latin typeface="Calibri" pitchFamily="-107" charset="0"/>
                </a:rPr>
                <a:t>MASK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62688" y="2611797"/>
              <a:ext cx="7967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 pitchFamily="-107" charset="0"/>
                </a:rPr>
                <a:t>LAND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57200" y="617375"/>
              <a:ext cx="3206100" cy="70788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-107" charset="0"/>
                </a:rPr>
                <a:t>May 4, 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pitchFamily="-107" charset="0"/>
                </a:rPr>
                <a:t>2001; 13:25 UTC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pitchFamily="-107" charset="0"/>
                </a:rPr>
                <a:t>Level 2 “product”</a:t>
              </a:r>
              <a:endParaRPr lang="en-US" sz="2000" b="1" dirty="0">
                <a:solidFill>
                  <a:schemeClr val="bg1"/>
                </a:solidFill>
                <a:latin typeface="Calibri" pitchFamily="-107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073344" y="2670423"/>
              <a:ext cx="62650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AOD</a:t>
              </a:r>
            </a:p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1.0</a:t>
              </a:r>
            </a:p>
            <a:p>
              <a:pPr algn="r"/>
              <a:endParaRPr lang="en-US" b="1" dirty="0" smtClean="0">
                <a:solidFill>
                  <a:schemeClr val="bg1"/>
                </a:solidFill>
                <a:latin typeface="Calibri" pitchFamily="-107" charset="0"/>
              </a:endParaRPr>
            </a:p>
            <a:p>
              <a:pPr algn="r"/>
              <a:endParaRPr lang="en-US" b="1" dirty="0" smtClean="0">
                <a:solidFill>
                  <a:schemeClr val="bg1"/>
                </a:solidFill>
                <a:latin typeface="Calibri" pitchFamily="-107" charset="0"/>
              </a:endParaRPr>
            </a:p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0.0</a:t>
              </a:r>
              <a:endParaRPr lang="en-US" b="1" dirty="0">
                <a:solidFill>
                  <a:schemeClr val="bg1"/>
                </a:solidFill>
                <a:latin typeface="Calibri" pitchFamily="-107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7" y="1619272"/>
            <a:ext cx="2900839" cy="2900839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1622" y="911386"/>
            <a:ext cx="2973114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itchFamily="-107" charset="0"/>
              </a:rPr>
              <a:t>May 4,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-107" charset="0"/>
              </a:rPr>
              <a:t>2001; 13:25 UTC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-107" charset="0"/>
              </a:rPr>
              <a:t>Level 1 “reflectance”</a:t>
            </a:r>
            <a:endParaRPr lang="en-US" sz="2000" b="1" dirty="0">
              <a:solidFill>
                <a:schemeClr val="bg1"/>
              </a:solidFill>
              <a:latin typeface="Calibri" pitchFamily="-107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769" y="4520111"/>
            <a:ext cx="7789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History: Separate algorithms over </a:t>
            </a:r>
          </a:p>
          <a:p>
            <a:r>
              <a:rPr lang="en-US" dirty="0" smtClean="0"/>
              <a:t>	LAND (dark targets, vegetation and dark soil, Kaufman et al., 1997) </a:t>
            </a:r>
          </a:p>
          <a:p>
            <a:r>
              <a:rPr lang="en-US" dirty="0" smtClean="0"/>
              <a:t>	OCEAN (dark, far from glint, </a:t>
            </a:r>
            <a:r>
              <a:rPr lang="en-US" dirty="0" err="1" smtClean="0"/>
              <a:t>Tanré</a:t>
            </a:r>
            <a:r>
              <a:rPr lang="en-US" dirty="0" smtClean="0"/>
              <a:t> et al., 1997).  </a:t>
            </a:r>
          </a:p>
          <a:p>
            <a:endParaRPr lang="en-US" dirty="0" smtClean="0"/>
          </a:p>
          <a:p>
            <a:r>
              <a:rPr lang="en-US" dirty="0" smtClean="0"/>
              <a:t>Now: algorithms are identical for Collection 5 (C005) and Collection 51 (C051).</a:t>
            </a:r>
          </a:p>
          <a:p>
            <a:r>
              <a:rPr lang="en-US" dirty="0" smtClean="0"/>
              <a:t>	LAND (Levy et al., 2007)</a:t>
            </a:r>
          </a:p>
          <a:p>
            <a:r>
              <a:rPr lang="en-US" dirty="0" smtClean="0"/>
              <a:t>	OCEAN (Remer et al., 2005, 2008).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316784" y="2809058"/>
            <a:ext cx="2174641" cy="14158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313"/>
            <a:ext cx="4601704" cy="2307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54313"/>
            <a:ext cx="4572000" cy="222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4330871"/>
            <a:ext cx="46101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27500" y="2745681"/>
            <a:ext cx="889000" cy="252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790" y="116798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Terra July 2003 </a:t>
            </a:r>
            <a:r>
              <a:rPr lang="en-US" dirty="0" smtClean="0">
                <a:solidFill>
                  <a:srgbClr val="FF0000"/>
                </a:solidFill>
              </a:rPr>
              <a:t>Alternative </a:t>
            </a:r>
            <a:r>
              <a:rPr lang="en-US" dirty="0" err="1" smtClean="0">
                <a:solidFill>
                  <a:srgbClr val="FF0000"/>
                </a:solidFill>
              </a:rPr>
              <a:t>calib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1369" y="3961539"/>
            <a:ext cx="315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July 2008 </a:t>
            </a:r>
            <a:r>
              <a:rPr lang="en-US" dirty="0" smtClean="0">
                <a:solidFill>
                  <a:srgbClr val="FF0000"/>
                </a:solidFill>
              </a:rPr>
              <a:t>Alternative </a:t>
            </a:r>
            <a:r>
              <a:rPr lang="en-US" dirty="0" err="1" smtClean="0">
                <a:solidFill>
                  <a:srgbClr val="FF0000"/>
                </a:solidFill>
              </a:rPr>
              <a:t>calib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8663"/>
            <a:ext cx="4627703" cy="2269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151" y="1167981"/>
            <a:ext cx="15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July 2003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2151" y="4009331"/>
            <a:ext cx="15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July 2008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93107" y="98840"/>
            <a:ext cx="506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C6 – C5 Angstrom exponent: </a:t>
            </a:r>
            <a:r>
              <a:rPr lang="en-US" sz="2000" b="1" dirty="0" smtClean="0">
                <a:solidFill>
                  <a:srgbClr val="FF0000"/>
                </a:solidFill>
              </a:rPr>
              <a:t>L1B changes only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8645" y="498950"/>
            <a:ext cx="3951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Calibration changes show up over ocean</a:t>
            </a:r>
          </a:p>
          <a:p>
            <a:r>
              <a:rPr lang="en-US" dirty="0" smtClean="0"/>
              <a:t>only in size parameters, and these</a:t>
            </a:r>
          </a:p>
          <a:p>
            <a:r>
              <a:rPr lang="en-US" dirty="0" smtClean="0"/>
              <a:t>are very sensitive to calibration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4900" y="74861"/>
            <a:ext cx="6025508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Angstrom Exponent 1 Difference</a:t>
            </a:r>
          </a:p>
          <a:p>
            <a:r>
              <a:rPr lang="en-US" sz="2400" dirty="0" smtClean="0"/>
              <a:t>Aqua size parameters affected more than Terra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47965" y="812112"/>
            <a:ext cx="159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 July 2003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7965" y="3657792"/>
            <a:ext cx="159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 July 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000" y="3548619"/>
            <a:ext cx="15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July 2008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762"/>
            <a:ext cx="4572000" cy="2302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000" y="754357"/>
            <a:ext cx="15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Terra July 2003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17690"/>
            <a:ext cx="4572000" cy="247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12762"/>
            <a:ext cx="4572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68563"/>
            <a:ext cx="45720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083051" y="2176263"/>
            <a:ext cx="97790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UPER_landQAge0.Both_550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89" y="3773327"/>
            <a:ext cx="4889139" cy="2860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9" y="155870"/>
            <a:ext cx="8686800" cy="601662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 smtClean="0"/>
              <a:t>Validation: </a:t>
            </a:r>
            <a:r>
              <a:rPr lang="en-US" sz="3200" dirty="0" smtClean="0"/>
              <a:t>quantifying the expected error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772947" y="822901"/>
            <a:ext cx="5199281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latin typeface="Calibri" pitchFamily="-107" charset="0"/>
              </a:rPr>
              <a:t> First steps: </a:t>
            </a:r>
          </a:p>
          <a:p>
            <a:pPr>
              <a:buFont typeface="Arial" pitchFamily="-107" charset="0"/>
              <a:buChar char="•"/>
            </a:pPr>
            <a:r>
              <a:rPr lang="en-US" sz="2200" dirty="0" smtClean="0">
                <a:latin typeface="Calibri" pitchFamily="-107" charset="0"/>
              </a:rPr>
              <a:t> Pictures look good</a:t>
            </a:r>
          </a:p>
          <a:p>
            <a:pPr>
              <a:buFont typeface="Arial" pitchFamily="-107" charset="0"/>
              <a:buChar char="•"/>
            </a:pPr>
            <a:r>
              <a:rPr lang="en-US" sz="2200" dirty="0" smtClean="0">
                <a:latin typeface="Calibri" pitchFamily="-107" charset="0"/>
              </a:rPr>
              <a:t> Compare both </a:t>
            </a:r>
            <a:r>
              <a:rPr lang="en-US" sz="2200" dirty="0">
                <a:latin typeface="Calibri" pitchFamily="-107" charset="0"/>
              </a:rPr>
              <a:t>land and </a:t>
            </a:r>
            <a:r>
              <a:rPr lang="en-US" sz="2200" dirty="0" smtClean="0">
                <a:latin typeface="Calibri" pitchFamily="-107" charset="0"/>
              </a:rPr>
              <a:t>ocean products to AERONET, separately</a:t>
            </a:r>
          </a:p>
          <a:p>
            <a:pPr>
              <a:buFont typeface="Arial" pitchFamily="-107" charset="0"/>
              <a:buChar char="•"/>
            </a:pPr>
            <a:r>
              <a:rPr lang="en-US" sz="2200" dirty="0" smtClean="0">
                <a:latin typeface="Calibri" pitchFamily="-107" charset="0"/>
              </a:rPr>
              <a:t> Validation: 66</a:t>
            </a:r>
            <a:r>
              <a:rPr lang="en-US" sz="2200" dirty="0">
                <a:latin typeface="Calibri" pitchFamily="-107" charset="0"/>
              </a:rPr>
              <a:t>%</a:t>
            </a:r>
            <a:r>
              <a:rPr lang="en-US" sz="2200" dirty="0" smtClean="0">
                <a:latin typeface="Calibri" pitchFamily="-107" charset="0"/>
              </a:rPr>
              <a:t> are within               “Expected Error” (EE) defined as</a:t>
            </a:r>
          </a:p>
          <a:p>
            <a:pPr lvl="1">
              <a:buFont typeface="Arial" pitchFamily="-107" charset="0"/>
              <a:buChar char="•"/>
            </a:pPr>
            <a:r>
              <a:rPr lang="en-US" sz="2200" dirty="0" smtClean="0">
                <a:latin typeface="Calibri" pitchFamily="-107" charset="0"/>
              </a:rPr>
              <a:t> Land</a:t>
            </a:r>
            <a:r>
              <a:rPr lang="en-US" sz="2200" dirty="0">
                <a:latin typeface="Calibri" pitchFamily="-107" charset="0"/>
              </a:rPr>
              <a:t>:  ±(0.15</a:t>
            </a:r>
            <a:r>
              <a:rPr lang="en-US" sz="2200" dirty="0">
                <a:latin typeface="Symbol" pitchFamily="-107" charset="2"/>
                <a:ea typeface="Symbol" pitchFamily="-107" charset="2"/>
                <a:cs typeface="Symbol" pitchFamily="-107" charset="2"/>
              </a:rPr>
              <a:t>t</a:t>
            </a:r>
            <a:r>
              <a:rPr lang="en-US" sz="2200" dirty="0">
                <a:latin typeface="Calibri" pitchFamily="-107" charset="0"/>
              </a:rPr>
              <a:t> + 0.05)</a:t>
            </a:r>
            <a:endParaRPr lang="en-US" sz="2200" dirty="0" smtClean="0">
              <a:latin typeface="Calibri" pitchFamily="-107" charset="0"/>
            </a:endParaRPr>
          </a:p>
          <a:p>
            <a:pPr lvl="1">
              <a:buFont typeface="Arial" pitchFamily="-107" charset="0"/>
              <a:buChar char="•"/>
            </a:pPr>
            <a:r>
              <a:rPr lang="en-US" sz="2200" dirty="0" smtClean="0">
                <a:latin typeface="Calibri" pitchFamily="-107" charset="0"/>
              </a:rPr>
              <a:t> Ocean</a:t>
            </a:r>
            <a:r>
              <a:rPr lang="en-US" sz="2200" dirty="0">
                <a:latin typeface="Calibri" pitchFamily="-107" charset="0"/>
              </a:rPr>
              <a:t>: ±(0.05</a:t>
            </a:r>
            <a:r>
              <a:rPr lang="en-US" sz="2200" dirty="0">
                <a:latin typeface="Symbol" pitchFamily="-107" charset="2"/>
                <a:ea typeface="Symbol" pitchFamily="-107" charset="2"/>
                <a:cs typeface="Symbol" pitchFamily="-107" charset="2"/>
              </a:rPr>
              <a:t>t</a:t>
            </a:r>
            <a:r>
              <a:rPr lang="en-US" sz="2200" dirty="0">
                <a:latin typeface="Calibri" pitchFamily="-107" charset="0"/>
              </a:rPr>
              <a:t> + </a:t>
            </a:r>
            <a:r>
              <a:rPr lang="en-US" sz="2200" dirty="0" smtClean="0">
                <a:latin typeface="Calibri" pitchFamily="-107" charset="0"/>
              </a:rPr>
              <a:t>0.04)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9545" y="2000869"/>
            <a:ext cx="8784306" cy="4476131"/>
            <a:chOff x="322762" y="-2049634"/>
            <a:chExt cx="11790312" cy="4815997"/>
          </a:xfrm>
        </p:grpSpPr>
        <p:pic>
          <p:nvPicPr>
            <p:cNvPr id="34823" name="Picture 6"/>
            <p:cNvPicPr>
              <a:picLocks noChangeAspect="1"/>
            </p:cNvPicPr>
            <p:nvPr/>
          </p:nvPicPr>
          <p:blipFill>
            <a:blip r:embed="rId3"/>
            <a:srcRect b="19892"/>
            <a:stretch>
              <a:fillRect/>
            </a:stretch>
          </p:blipFill>
          <p:spPr bwMode="auto">
            <a:xfrm>
              <a:off x="322762" y="685800"/>
              <a:ext cx="5120185" cy="205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TextBox 7"/>
            <p:cNvSpPr txBox="1">
              <a:spLocks noChangeArrowheads="1"/>
            </p:cNvSpPr>
            <p:nvPr/>
          </p:nvSpPr>
          <p:spPr bwMode="auto">
            <a:xfrm>
              <a:off x="386670" y="2368988"/>
              <a:ext cx="5023530" cy="39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itchFamily="-107" charset="0"/>
                </a:rPr>
                <a:t>AERONET: Level 2 (Quality Assured)</a:t>
              </a:r>
            </a:p>
          </p:txBody>
        </p:sp>
        <p:pic>
          <p:nvPicPr>
            <p:cNvPr id="34825" name="Picture 20"/>
            <p:cNvPicPr>
              <a:picLocks noChangeAspect="1" noChangeArrowheads="1"/>
            </p:cNvPicPr>
            <p:nvPr/>
          </p:nvPicPr>
          <p:blipFill>
            <a:blip r:embed="rId4"/>
            <a:srcRect l="25899" t="32877" r="25899" b="32877"/>
            <a:stretch>
              <a:fillRect/>
            </a:stretch>
          </p:blipFill>
          <p:spPr bwMode="auto">
            <a:xfrm>
              <a:off x="10491736" y="-2049634"/>
              <a:ext cx="1621338" cy="1812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7316792" y="575592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LAND</a:t>
            </a:r>
            <a:endParaRPr lang="en-US" sz="2400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669285" y="2438401"/>
            <a:ext cx="18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-107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278926" y="6477000"/>
            <a:ext cx="18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-107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411515" y="925198"/>
            <a:ext cx="3242650" cy="3406488"/>
            <a:chOff x="457200" y="741263"/>
            <a:chExt cx="3242650" cy="340648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2688" y="914847"/>
              <a:ext cx="3200612" cy="320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>
              <a:off x="1135145" y="2039349"/>
              <a:ext cx="1180074" cy="105638"/>
            </a:xfrm>
            <a:prstGeom prst="line">
              <a:avLst/>
            </a:prstGeom>
            <a:noFill/>
            <a:ln w="38100">
              <a:solidFill>
                <a:srgbClr val="E34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1135145" y="2416195"/>
              <a:ext cx="1038465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991120" y="1670017"/>
              <a:ext cx="648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E34600"/>
                  </a:solidFill>
                  <a:latin typeface="Calibri" pitchFamily="-107" charset="0"/>
                </a:rPr>
                <a:t>0.67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851279" y="2491678"/>
              <a:ext cx="6446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3366FF"/>
                  </a:solidFill>
                  <a:latin typeface="Calibri" pitchFamily="-107" charset="0"/>
                </a:rPr>
                <a:t>0.22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545724" y="2981129"/>
              <a:ext cx="95021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-107" charset="0"/>
                </a:rPr>
                <a:t>OCEAN GLINT MASK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462688" y="2611797"/>
              <a:ext cx="7967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 pitchFamily="-107" charset="0"/>
                </a:rPr>
                <a:t>LAND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457200" y="741263"/>
              <a:ext cx="3206100" cy="70788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-107" charset="0"/>
                </a:rPr>
                <a:t>May 4, 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pitchFamily="-107" charset="0"/>
                </a:rPr>
                <a:t>2001; 13:25 UTC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libri" pitchFamily="-107" charset="0"/>
                </a:rPr>
                <a:t>Level 2 “Granule”</a:t>
              </a:r>
              <a:endParaRPr lang="en-US" sz="2000" b="1" dirty="0">
                <a:solidFill>
                  <a:schemeClr val="bg1"/>
                </a:solidFill>
                <a:latin typeface="Calibri" pitchFamily="-107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073344" y="2670423"/>
              <a:ext cx="62650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AOT</a:t>
              </a:r>
            </a:p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1.0</a:t>
              </a:r>
            </a:p>
            <a:p>
              <a:pPr algn="r"/>
              <a:endParaRPr lang="en-US" b="1" dirty="0" smtClean="0">
                <a:solidFill>
                  <a:schemeClr val="bg1"/>
                </a:solidFill>
                <a:latin typeface="Calibri" pitchFamily="-107" charset="0"/>
              </a:endParaRPr>
            </a:p>
            <a:p>
              <a:pPr algn="r"/>
              <a:endParaRPr lang="en-US" b="1" dirty="0" smtClean="0">
                <a:solidFill>
                  <a:schemeClr val="bg1"/>
                </a:solidFill>
                <a:latin typeface="Calibri" pitchFamily="-107" charset="0"/>
              </a:endParaRPr>
            </a:p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Calibri" pitchFamily="-107" charset="0"/>
                </a:rPr>
                <a:t>0.0</a:t>
              </a:r>
              <a:endParaRPr lang="en-US" b="1" dirty="0">
                <a:solidFill>
                  <a:schemeClr val="bg1"/>
                </a:solidFill>
                <a:latin typeface="Calibri" pitchFamily="-107" charset="0"/>
              </a:endParaRPr>
            </a:p>
          </p:txBody>
        </p:sp>
      </p:grp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7342188" y="6550025"/>
            <a:ext cx="180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Levy et al., ACP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ESID_landQAge0.Both_550.png"/>
          <p:cNvPicPr>
            <a:picLocks noChangeAspect="1"/>
          </p:cNvPicPr>
          <p:nvPr/>
        </p:nvPicPr>
        <p:blipFill>
          <a:blip r:embed="rId2"/>
          <a:srcRect b="4313"/>
          <a:stretch>
            <a:fillRect/>
          </a:stretch>
        </p:blipFill>
        <p:spPr>
          <a:xfrm>
            <a:off x="457200" y="986731"/>
            <a:ext cx="6898203" cy="4987608"/>
          </a:xfrm>
          <a:prstGeom prst="rect">
            <a:avLst/>
          </a:prstGeom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57200" y="6184255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By “binning”, we can visualize systematic biases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54675" y="2139950"/>
            <a:ext cx="671513" cy="2771775"/>
          </a:xfrm>
          <a:custGeom>
            <a:avLst/>
            <a:gdLst>
              <a:gd name="connsiteX0" fmla="*/ 0 w 670679"/>
              <a:gd name="connsiteY0" fmla="*/ 0 h 2772280"/>
              <a:gd name="connsiteX1" fmla="*/ 11980 w 670679"/>
              <a:gd name="connsiteY1" fmla="*/ 35945 h 2772280"/>
              <a:gd name="connsiteX2" fmla="*/ 83862 w 670679"/>
              <a:gd name="connsiteY2" fmla="*/ 47926 h 2772280"/>
              <a:gd name="connsiteX3" fmla="*/ 119803 w 670679"/>
              <a:gd name="connsiteY3" fmla="*/ 59908 h 2772280"/>
              <a:gd name="connsiteX4" fmla="*/ 155744 w 670679"/>
              <a:gd name="connsiteY4" fmla="*/ 95853 h 2772280"/>
              <a:gd name="connsiteX5" fmla="*/ 191685 w 670679"/>
              <a:gd name="connsiteY5" fmla="*/ 107835 h 2772280"/>
              <a:gd name="connsiteX6" fmla="*/ 239607 w 670679"/>
              <a:gd name="connsiteY6" fmla="*/ 179725 h 2772280"/>
              <a:gd name="connsiteX7" fmla="*/ 275548 w 670679"/>
              <a:gd name="connsiteY7" fmla="*/ 311523 h 2772280"/>
              <a:gd name="connsiteX8" fmla="*/ 311489 w 670679"/>
              <a:gd name="connsiteY8" fmla="*/ 383413 h 2772280"/>
              <a:gd name="connsiteX9" fmla="*/ 323469 w 670679"/>
              <a:gd name="connsiteY9" fmla="*/ 467284 h 2772280"/>
              <a:gd name="connsiteX10" fmla="*/ 347430 w 670679"/>
              <a:gd name="connsiteY10" fmla="*/ 539174 h 2772280"/>
              <a:gd name="connsiteX11" fmla="*/ 335450 w 670679"/>
              <a:gd name="connsiteY11" fmla="*/ 694936 h 2772280"/>
              <a:gd name="connsiteX12" fmla="*/ 371391 w 670679"/>
              <a:gd name="connsiteY12" fmla="*/ 994477 h 2772280"/>
              <a:gd name="connsiteX13" fmla="*/ 383371 w 670679"/>
              <a:gd name="connsiteY13" fmla="*/ 1030422 h 2772280"/>
              <a:gd name="connsiteX14" fmla="*/ 419312 w 670679"/>
              <a:gd name="connsiteY14" fmla="*/ 1054385 h 2772280"/>
              <a:gd name="connsiteX15" fmla="*/ 479214 w 670679"/>
              <a:gd name="connsiteY15" fmla="*/ 1114294 h 2772280"/>
              <a:gd name="connsiteX16" fmla="*/ 539116 w 670679"/>
              <a:gd name="connsiteY16" fmla="*/ 1174202 h 2772280"/>
              <a:gd name="connsiteX17" fmla="*/ 587037 w 670679"/>
              <a:gd name="connsiteY17" fmla="*/ 1186184 h 2772280"/>
              <a:gd name="connsiteX18" fmla="*/ 658919 w 670679"/>
              <a:gd name="connsiteY18" fmla="*/ 1210147 h 2772280"/>
              <a:gd name="connsiteX19" fmla="*/ 575057 w 670679"/>
              <a:gd name="connsiteY19" fmla="*/ 1270055 h 2772280"/>
              <a:gd name="connsiteX20" fmla="*/ 515155 w 670679"/>
              <a:gd name="connsiteY20" fmla="*/ 1353927 h 2772280"/>
              <a:gd name="connsiteX21" fmla="*/ 491194 w 670679"/>
              <a:gd name="connsiteY21" fmla="*/ 1389872 h 2772280"/>
              <a:gd name="connsiteX22" fmla="*/ 479214 w 670679"/>
              <a:gd name="connsiteY22" fmla="*/ 1425817 h 2772280"/>
              <a:gd name="connsiteX23" fmla="*/ 455253 w 670679"/>
              <a:gd name="connsiteY23" fmla="*/ 1521670 h 2772280"/>
              <a:gd name="connsiteX24" fmla="*/ 431292 w 670679"/>
              <a:gd name="connsiteY24" fmla="*/ 1593560 h 2772280"/>
              <a:gd name="connsiteX25" fmla="*/ 455253 w 670679"/>
              <a:gd name="connsiteY25" fmla="*/ 1893101 h 2772280"/>
              <a:gd name="connsiteX26" fmla="*/ 467233 w 670679"/>
              <a:gd name="connsiteY26" fmla="*/ 1941028 h 2772280"/>
              <a:gd name="connsiteX27" fmla="*/ 479214 w 670679"/>
              <a:gd name="connsiteY27" fmla="*/ 2000936 h 2772280"/>
              <a:gd name="connsiteX28" fmla="*/ 527135 w 670679"/>
              <a:gd name="connsiteY28" fmla="*/ 2168679 h 2772280"/>
              <a:gd name="connsiteX29" fmla="*/ 515155 w 670679"/>
              <a:gd name="connsiteY29" fmla="*/ 2336423 h 2772280"/>
              <a:gd name="connsiteX30" fmla="*/ 479214 w 670679"/>
              <a:gd name="connsiteY30" fmla="*/ 2360386 h 2772280"/>
              <a:gd name="connsiteX31" fmla="*/ 467233 w 670679"/>
              <a:gd name="connsiteY31" fmla="*/ 2552092 h 2772280"/>
              <a:gd name="connsiteX32" fmla="*/ 431292 w 670679"/>
              <a:gd name="connsiteY32" fmla="*/ 2623982 h 2772280"/>
              <a:gd name="connsiteX33" fmla="*/ 335450 w 670679"/>
              <a:gd name="connsiteY33" fmla="*/ 2695872 h 2772280"/>
              <a:gd name="connsiteX34" fmla="*/ 311489 w 670679"/>
              <a:gd name="connsiteY34" fmla="*/ 2719836 h 2772280"/>
              <a:gd name="connsiteX35" fmla="*/ 191685 w 670679"/>
              <a:gd name="connsiteY35" fmla="*/ 2767762 h 2772280"/>
              <a:gd name="connsiteX36" fmla="*/ 95843 w 670679"/>
              <a:gd name="connsiteY36" fmla="*/ 2767762 h 2772280"/>
              <a:gd name="connsiteX37" fmla="*/ 95843 w 670679"/>
              <a:gd name="connsiteY37" fmla="*/ 2767762 h 2772280"/>
              <a:gd name="connsiteX38" fmla="*/ 95843 w 670679"/>
              <a:gd name="connsiteY38" fmla="*/ 2767762 h 277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70679" h="2772280">
                <a:moveTo>
                  <a:pt x="0" y="0"/>
                </a:moveTo>
                <a:cubicBezTo>
                  <a:pt x="3993" y="11982"/>
                  <a:pt x="1015" y="29678"/>
                  <a:pt x="11980" y="35945"/>
                </a:cubicBezTo>
                <a:cubicBezTo>
                  <a:pt x="33070" y="47998"/>
                  <a:pt x="60149" y="42656"/>
                  <a:pt x="83862" y="47926"/>
                </a:cubicBezTo>
                <a:cubicBezTo>
                  <a:pt x="96190" y="50666"/>
                  <a:pt x="107823" y="55914"/>
                  <a:pt x="119803" y="59908"/>
                </a:cubicBezTo>
                <a:cubicBezTo>
                  <a:pt x="131783" y="71890"/>
                  <a:pt x="141647" y="86454"/>
                  <a:pt x="155744" y="95853"/>
                </a:cubicBezTo>
                <a:cubicBezTo>
                  <a:pt x="166251" y="102859"/>
                  <a:pt x="182756" y="98905"/>
                  <a:pt x="191685" y="107835"/>
                </a:cubicBezTo>
                <a:cubicBezTo>
                  <a:pt x="212048" y="128200"/>
                  <a:pt x="239607" y="179725"/>
                  <a:pt x="239607" y="179725"/>
                </a:cubicBezTo>
                <a:cubicBezTo>
                  <a:pt x="262000" y="246913"/>
                  <a:pt x="248525" y="203421"/>
                  <a:pt x="275548" y="311523"/>
                </a:cubicBezTo>
                <a:cubicBezTo>
                  <a:pt x="290268" y="370408"/>
                  <a:pt x="275885" y="347804"/>
                  <a:pt x="311489" y="383413"/>
                </a:cubicBezTo>
                <a:cubicBezTo>
                  <a:pt x="315482" y="411370"/>
                  <a:pt x="317119" y="439766"/>
                  <a:pt x="323469" y="467284"/>
                </a:cubicBezTo>
                <a:cubicBezTo>
                  <a:pt x="329148" y="491897"/>
                  <a:pt x="346102" y="513950"/>
                  <a:pt x="347430" y="539174"/>
                </a:cubicBezTo>
                <a:cubicBezTo>
                  <a:pt x="350167" y="591176"/>
                  <a:pt x="339443" y="643015"/>
                  <a:pt x="335450" y="694936"/>
                </a:cubicBezTo>
                <a:cubicBezTo>
                  <a:pt x="343397" y="830058"/>
                  <a:pt x="333825" y="881763"/>
                  <a:pt x="371391" y="994477"/>
                </a:cubicBezTo>
                <a:cubicBezTo>
                  <a:pt x="375384" y="1006459"/>
                  <a:pt x="375482" y="1020559"/>
                  <a:pt x="383371" y="1030422"/>
                </a:cubicBezTo>
                <a:cubicBezTo>
                  <a:pt x="392365" y="1041666"/>
                  <a:pt x="408476" y="1044903"/>
                  <a:pt x="419312" y="1054385"/>
                </a:cubicBezTo>
                <a:cubicBezTo>
                  <a:pt x="440564" y="1072982"/>
                  <a:pt x="463551" y="1090796"/>
                  <a:pt x="479214" y="1114294"/>
                </a:cubicBezTo>
                <a:cubicBezTo>
                  <a:pt x="500512" y="1146246"/>
                  <a:pt x="501841" y="1158225"/>
                  <a:pt x="539116" y="1174202"/>
                </a:cubicBezTo>
                <a:cubicBezTo>
                  <a:pt x="554250" y="1180689"/>
                  <a:pt x="571266" y="1181452"/>
                  <a:pt x="587037" y="1186184"/>
                </a:cubicBezTo>
                <a:cubicBezTo>
                  <a:pt x="611229" y="1193442"/>
                  <a:pt x="658919" y="1210147"/>
                  <a:pt x="658919" y="1210147"/>
                </a:cubicBezTo>
                <a:cubicBezTo>
                  <a:pt x="533643" y="1335439"/>
                  <a:pt x="670679" y="1212675"/>
                  <a:pt x="575057" y="1270055"/>
                </a:cubicBezTo>
                <a:cubicBezTo>
                  <a:pt x="549452" y="1285420"/>
                  <a:pt x="526353" y="1336009"/>
                  <a:pt x="515155" y="1353927"/>
                </a:cubicBezTo>
                <a:cubicBezTo>
                  <a:pt x="507524" y="1366138"/>
                  <a:pt x="499181" y="1377890"/>
                  <a:pt x="491194" y="1389872"/>
                </a:cubicBezTo>
                <a:cubicBezTo>
                  <a:pt x="487201" y="1401854"/>
                  <a:pt x="482537" y="1413632"/>
                  <a:pt x="479214" y="1425817"/>
                </a:cubicBezTo>
                <a:cubicBezTo>
                  <a:pt x="470549" y="1457591"/>
                  <a:pt x="465667" y="1490426"/>
                  <a:pt x="455253" y="1521670"/>
                </a:cubicBezTo>
                <a:lnTo>
                  <a:pt x="431292" y="1593560"/>
                </a:lnTo>
                <a:cubicBezTo>
                  <a:pt x="439279" y="1693407"/>
                  <a:pt x="444947" y="1793467"/>
                  <a:pt x="455253" y="1893101"/>
                </a:cubicBezTo>
                <a:cubicBezTo>
                  <a:pt x="456947" y="1909481"/>
                  <a:pt x="463661" y="1924953"/>
                  <a:pt x="467233" y="1941028"/>
                </a:cubicBezTo>
                <a:cubicBezTo>
                  <a:pt x="471650" y="1960908"/>
                  <a:pt x="475461" y="1980920"/>
                  <a:pt x="479214" y="2000936"/>
                </a:cubicBezTo>
                <a:cubicBezTo>
                  <a:pt x="506904" y="2148634"/>
                  <a:pt x="478034" y="2095021"/>
                  <a:pt x="527135" y="2168679"/>
                </a:cubicBezTo>
                <a:cubicBezTo>
                  <a:pt x="523142" y="2224594"/>
                  <a:pt x="528749" y="2282039"/>
                  <a:pt x="515155" y="2336423"/>
                </a:cubicBezTo>
                <a:cubicBezTo>
                  <a:pt x="511663" y="2350392"/>
                  <a:pt x="482337" y="2346330"/>
                  <a:pt x="479214" y="2360386"/>
                </a:cubicBezTo>
                <a:cubicBezTo>
                  <a:pt x="465326" y="2422888"/>
                  <a:pt x="473935" y="2488417"/>
                  <a:pt x="467233" y="2552092"/>
                </a:cubicBezTo>
                <a:cubicBezTo>
                  <a:pt x="464549" y="2577595"/>
                  <a:pt x="446468" y="2605009"/>
                  <a:pt x="431292" y="2623982"/>
                </a:cubicBezTo>
                <a:cubicBezTo>
                  <a:pt x="388774" y="2677136"/>
                  <a:pt x="412132" y="2619181"/>
                  <a:pt x="335450" y="2695872"/>
                </a:cubicBezTo>
                <a:cubicBezTo>
                  <a:pt x="327463" y="2703860"/>
                  <a:pt x="320888" y="2713570"/>
                  <a:pt x="311489" y="2719836"/>
                </a:cubicBezTo>
                <a:cubicBezTo>
                  <a:pt x="286252" y="2736662"/>
                  <a:pt x="216482" y="2764219"/>
                  <a:pt x="191685" y="2767762"/>
                </a:cubicBezTo>
                <a:cubicBezTo>
                  <a:pt x="160059" y="2772280"/>
                  <a:pt x="127790" y="2767762"/>
                  <a:pt x="95843" y="2767762"/>
                </a:cubicBezTo>
                <a:lnTo>
                  <a:pt x="95843" y="2767762"/>
                </a:lnTo>
                <a:lnTo>
                  <a:pt x="95843" y="2767762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6028070" y="2720976"/>
            <a:ext cx="16557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66% interval</a:t>
            </a:r>
          </a:p>
        </p:txBody>
      </p:sp>
      <p:sp>
        <p:nvSpPr>
          <p:cNvPr id="2356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51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-109" charset="-128"/>
                <a:cs typeface="ＭＳ Ｐゴシック" pitchFamily="-109" charset="-128"/>
              </a:rPr>
              <a:t>… Plotted a different way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478590" y="2139951"/>
            <a:ext cx="1726570" cy="9509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6326189" y="3737193"/>
            <a:ext cx="2060574" cy="1023719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7355403" y="3090863"/>
            <a:ext cx="1488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Expected Error</a:t>
            </a:r>
            <a:endParaRPr lang="en-US" b="1" dirty="0"/>
          </a:p>
        </p:txBody>
      </p:sp>
      <p:sp>
        <p:nvSpPr>
          <p:cNvPr id="50" name="Freeform 49"/>
          <p:cNvSpPr/>
          <p:nvPr/>
        </p:nvSpPr>
        <p:spPr>
          <a:xfrm rot="5400000">
            <a:off x="4982369" y="4701381"/>
            <a:ext cx="215900" cy="973138"/>
          </a:xfrm>
          <a:custGeom>
            <a:avLst/>
            <a:gdLst>
              <a:gd name="connsiteX0" fmla="*/ 0 w 670679"/>
              <a:gd name="connsiteY0" fmla="*/ 0 h 2772280"/>
              <a:gd name="connsiteX1" fmla="*/ 11980 w 670679"/>
              <a:gd name="connsiteY1" fmla="*/ 35945 h 2772280"/>
              <a:gd name="connsiteX2" fmla="*/ 83862 w 670679"/>
              <a:gd name="connsiteY2" fmla="*/ 47926 h 2772280"/>
              <a:gd name="connsiteX3" fmla="*/ 119803 w 670679"/>
              <a:gd name="connsiteY3" fmla="*/ 59908 h 2772280"/>
              <a:gd name="connsiteX4" fmla="*/ 155744 w 670679"/>
              <a:gd name="connsiteY4" fmla="*/ 95853 h 2772280"/>
              <a:gd name="connsiteX5" fmla="*/ 191685 w 670679"/>
              <a:gd name="connsiteY5" fmla="*/ 107835 h 2772280"/>
              <a:gd name="connsiteX6" fmla="*/ 239607 w 670679"/>
              <a:gd name="connsiteY6" fmla="*/ 179725 h 2772280"/>
              <a:gd name="connsiteX7" fmla="*/ 275548 w 670679"/>
              <a:gd name="connsiteY7" fmla="*/ 311523 h 2772280"/>
              <a:gd name="connsiteX8" fmla="*/ 311489 w 670679"/>
              <a:gd name="connsiteY8" fmla="*/ 383413 h 2772280"/>
              <a:gd name="connsiteX9" fmla="*/ 323469 w 670679"/>
              <a:gd name="connsiteY9" fmla="*/ 467284 h 2772280"/>
              <a:gd name="connsiteX10" fmla="*/ 347430 w 670679"/>
              <a:gd name="connsiteY10" fmla="*/ 539174 h 2772280"/>
              <a:gd name="connsiteX11" fmla="*/ 335450 w 670679"/>
              <a:gd name="connsiteY11" fmla="*/ 694936 h 2772280"/>
              <a:gd name="connsiteX12" fmla="*/ 371391 w 670679"/>
              <a:gd name="connsiteY12" fmla="*/ 994477 h 2772280"/>
              <a:gd name="connsiteX13" fmla="*/ 383371 w 670679"/>
              <a:gd name="connsiteY13" fmla="*/ 1030422 h 2772280"/>
              <a:gd name="connsiteX14" fmla="*/ 419312 w 670679"/>
              <a:gd name="connsiteY14" fmla="*/ 1054385 h 2772280"/>
              <a:gd name="connsiteX15" fmla="*/ 479214 w 670679"/>
              <a:gd name="connsiteY15" fmla="*/ 1114294 h 2772280"/>
              <a:gd name="connsiteX16" fmla="*/ 539116 w 670679"/>
              <a:gd name="connsiteY16" fmla="*/ 1174202 h 2772280"/>
              <a:gd name="connsiteX17" fmla="*/ 587037 w 670679"/>
              <a:gd name="connsiteY17" fmla="*/ 1186184 h 2772280"/>
              <a:gd name="connsiteX18" fmla="*/ 658919 w 670679"/>
              <a:gd name="connsiteY18" fmla="*/ 1210147 h 2772280"/>
              <a:gd name="connsiteX19" fmla="*/ 575057 w 670679"/>
              <a:gd name="connsiteY19" fmla="*/ 1270055 h 2772280"/>
              <a:gd name="connsiteX20" fmla="*/ 515155 w 670679"/>
              <a:gd name="connsiteY20" fmla="*/ 1353927 h 2772280"/>
              <a:gd name="connsiteX21" fmla="*/ 491194 w 670679"/>
              <a:gd name="connsiteY21" fmla="*/ 1389872 h 2772280"/>
              <a:gd name="connsiteX22" fmla="*/ 479214 w 670679"/>
              <a:gd name="connsiteY22" fmla="*/ 1425817 h 2772280"/>
              <a:gd name="connsiteX23" fmla="*/ 455253 w 670679"/>
              <a:gd name="connsiteY23" fmla="*/ 1521670 h 2772280"/>
              <a:gd name="connsiteX24" fmla="*/ 431292 w 670679"/>
              <a:gd name="connsiteY24" fmla="*/ 1593560 h 2772280"/>
              <a:gd name="connsiteX25" fmla="*/ 455253 w 670679"/>
              <a:gd name="connsiteY25" fmla="*/ 1893101 h 2772280"/>
              <a:gd name="connsiteX26" fmla="*/ 467233 w 670679"/>
              <a:gd name="connsiteY26" fmla="*/ 1941028 h 2772280"/>
              <a:gd name="connsiteX27" fmla="*/ 479214 w 670679"/>
              <a:gd name="connsiteY27" fmla="*/ 2000936 h 2772280"/>
              <a:gd name="connsiteX28" fmla="*/ 527135 w 670679"/>
              <a:gd name="connsiteY28" fmla="*/ 2168679 h 2772280"/>
              <a:gd name="connsiteX29" fmla="*/ 515155 w 670679"/>
              <a:gd name="connsiteY29" fmla="*/ 2336423 h 2772280"/>
              <a:gd name="connsiteX30" fmla="*/ 479214 w 670679"/>
              <a:gd name="connsiteY30" fmla="*/ 2360386 h 2772280"/>
              <a:gd name="connsiteX31" fmla="*/ 467233 w 670679"/>
              <a:gd name="connsiteY31" fmla="*/ 2552092 h 2772280"/>
              <a:gd name="connsiteX32" fmla="*/ 431292 w 670679"/>
              <a:gd name="connsiteY32" fmla="*/ 2623982 h 2772280"/>
              <a:gd name="connsiteX33" fmla="*/ 335450 w 670679"/>
              <a:gd name="connsiteY33" fmla="*/ 2695872 h 2772280"/>
              <a:gd name="connsiteX34" fmla="*/ 311489 w 670679"/>
              <a:gd name="connsiteY34" fmla="*/ 2719836 h 2772280"/>
              <a:gd name="connsiteX35" fmla="*/ 191685 w 670679"/>
              <a:gd name="connsiteY35" fmla="*/ 2767762 h 2772280"/>
              <a:gd name="connsiteX36" fmla="*/ 95843 w 670679"/>
              <a:gd name="connsiteY36" fmla="*/ 2767762 h 2772280"/>
              <a:gd name="connsiteX37" fmla="*/ 95843 w 670679"/>
              <a:gd name="connsiteY37" fmla="*/ 2767762 h 2772280"/>
              <a:gd name="connsiteX38" fmla="*/ 95843 w 670679"/>
              <a:gd name="connsiteY38" fmla="*/ 2767762 h 277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70679" h="2772280">
                <a:moveTo>
                  <a:pt x="0" y="0"/>
                </a:moveTo>
                <a:cubicBezTo>
                  <a:pt x="3993" y="11982"/>
                  <a:pt x="1015" y="29678"/>
                  <a:pt x="11980" y="35945"/>
                </a:cubicBezTo>
                <a:cubicBezTo>
                  <a:pt x="33070" y="47998"/>
                  <a:pt x="60149" y="42656"/>
                  <a:pt x="83862" y="47926"/>
                </a:cubicBezTo>
                <a:cubicBezTo>
                  <a:pt x="96190" y="50666"/>
                  <a:pt x="107823" y="55914"/>
                  <a:pt x="119803" y="59908"/>
                </a:cubicBezTo>
                <a:cubicBezTo>
                  <a:pt x="131783" y="71890"/>
                  <a:pt x="141647" y="86454"/>
                  <a:pt x="155744" y="95853"/>
                </a:cubicBezTo>
                <a:cubicBezTo>
                  <a:pt x="166251" y="102859"/>
                  <a:pt x="182756" y="98905"/>
                  <a:pt x="191685" y="107835"/>
                </a:cubicBezTo>
                <a:cubicBezTo>
                  <a:pt x="212048" y="128200"/>
                  <a:pt x="239607" y="179725"/>
                  <a:pt x="239607" y="179725"/>
                </a:cubicBezTo>
                <a:cubicBezTo>
                  <a:pt x="262000" y="246913"/>
                  <a:pt x="248525" y="203421"/>
                  <a:pt x="275548" y="311523"/>
                </a:cubicBezTo>
                <a:cubicBezTo>
                  <a:pt x="290268" y="370408"/>
                  <a:pt x="275885" y="347804"/>
                  <a:pt x="311489" y="383413"/>
                </a:cubicBezTo>
                <a:cubicBezTo>
                  <a:pt x="315482" y="411370"/>
                  <a:pt x="317119" y="439766"/>
                  <a:pt x="323469" y="467284"/>
                </a:cubicBezTo>
                <a:cubicBezTo>
                  <a:pt x="329148" y="491897"/>
                  <a:pt x="346102" y="513950"/>
                  <a:pt x="347430" y="539174"/>
                </a:cubicBezTo>
                <a:cubicBezTo>
                  <a:pt x="350167" y="591176"/>
                  <a:pt x="339443" y="643015"/>
                  <a:pt x="335450" y="694936"/>
                </a:cubicBezTo>
                <a:cubicBezTo>
                  <a:pt x="343397" y="830058"/>
                  <a:pt x="333825" y="881763"/>
                  <a:pt x="371391" y="994477"/>
                </a:cubicBezTo>
                <a:cubicBezTo>
                  <a:pt x="375384" y="1006459"/>
                  <a:pt x="375482" y="1020559"/>
                  <a:pt x="383371" y="1030422"/>
                </a:cubicBezTo>
                <a:cubicBezTo>
                  <a:pt x="392365" y="1041666"/>
                  <a:pt x="408476" y="1044903"/>
                  <a:pt x="419312" y="1054385"/>
                </a:cubicBezTo>
                <a:cubicBezTo>
                  <a:pt x="440564" y="1072982"/>
                  <a:pt x="463551" y="1090796"/>
                  <a:pt x="479214" y="1114294"/>
                </a:cubicBezTo>
                <a:cubicBezTo>
                  <a:pt x="500512" y="1146246"/>
                  <a:pt x="501841" y="1158225"/>
                  <a:pt x="539116" y="1174202"/>
                </a:cubicBezTo>
                <a:cubicBezTo>
                  <a:pt x="554250" y="1180689"/>
                  <a:pt x="571266" y="1181452"/>
                  <a:pt x="587037" y="1186184"/>
                </a:cubicBezTo>
                <a:cubicBezTo>
                  <a:pt x="611229" y="1193442"/>
                  <a:pt x="658919" y="1210147"/>
                  <a:pt x="658919" y="1210147"/>
                </a:cubicBezTo>
                <a:cubicBezTo>
                  <a:pt x="533643" y="1335439"/>
                  <a:pt x="670679" y="1212675"/>
                  <a:pt x="575057" y="1270055"/>
                </a:cubicBezTo>
                <a:cubicBezTo>
                  <a:pt x="549452" y="1285420"/>
                  <a:pt x="526353" y="1336009"/>
                  <a:pt x="515155" y="1353927"/>
                </a:cubicBezTo>
                <a:cubicBezTo>
                  <a:pt x="507524" y="1366138"/>
                  <a:pt x="499181" y="1377890"/>
                  <a:pt x="491194" y="1389872"/>
                </a:cubicBezTo>
                <a:cubicBezTo>
                  <a:pt x="487201" y="1401854"/>
                  <a:pt x="482537" y="1413632"/>
                  <a:pt x="479214" y="1425817"/>
                </a:cubicBezTo>
                <a:cubicBezTo>
                  <a:pt x="470549" y="1457591"/>
                  <a:pt x="465667" y="1490426"/>
                  <a:pt x="455253" y="1521670"/>
                </a:cubicBezTo>
                <a:lnTo>
                  <a:pt x="431292" y="1593560"/>
                </a:lnTo>
                <a:cubicBezTo>
                  <a:pt x="439279" y="1693407"/>
                  <a:pt x="444947" y="1793467"/>
                  <a:pt x="455253" y="1893101"/>
                </a:cubicBezTo>
                <a:cubicBezTo>
                  <a:pt x="456947" y="1909481"/>
                  <a:pt x="463661" y="1924953"/>
                  <a:pt x="467233" y="1941028"/>
                </a:cubicBezTo>
                <a:cubicBezTo>
                  <a:pt x="471650" y="1960908"/>
                  <a:pt x="475461" y="1980920"/>
                  <a:pt x="479214" y="2000936"/>
                </a:cubicBezTo>
                <a:cubicBezTo>
                  <a:pt x="506904" y="2148634"/>
                  <a:pt x="478034" y="2095021"/>
                  <a:pt x="527135" y="2168679"/>
                </a:cubicBezTo>
                <a:cubicBezTo>
                  <a:pt x="523142" y="2224594"/>
                  <a:pt x="528749" y="2282039"/>
                  <a:pt x="515155" y="2336423"/>
                </a:cubicBezTo>
                <a:cubicBezTo>
                  <a:pt x="511663" y="2350392"/>
                  <a:pt x="482337" y="2346330"/>
                  <a:pt x="479214" y="2360386"/>
                </a:cubicBezTo>
                <a:cubicBezTo>
                  <a:pt x="465326" y="2422888"/>
                  <a:pt x="473935" y="2488417"/>
                  <a:pt x="467233" y="2552092"/>
                </a:cubicBezTo>
                <a:cubicBezTo>
                  <a:pt x="464549" y="2577595"/>
                  <a:pt x="446468" y="2605009"/>
                  <a:pt x="431292" y="2623982"/>
                </a:cubicBezTo>
                <a:cubicBezTo>
                  <a:pt x="388774" y="2677136"/>
                  <a:pt x="412132" y="2619181"/>
                  <a:pt x="335450" y="2695872"/>
                </a:cubicBezTo>
                <a:cubicBezTo>
                  <a:pt x="327463" y="2703860"/>
                  <a:pt x="320888" y="2713570"/>
                  <a:pt x="311489" y="2719836"/>
                </a:cubicBezTo>
                <a:cubicBezTo>
                  <a:pt x="286252" y="2736662"/>
                  <a:pt x="216482" y="2764219"/>
                  <a:pt x="191685" y="2767762"/>
                </a:cubicBezTo>
                <a:cubicBezTo>
                  <a:pt x="160059" y="2772280"/>
                  <a:pt x="127790" y="2767762"/>
                  <a:pt x="95843" y="2767762"/>
                </a:cubicBezTo>
                <a:lnTo>
                  <a:pt x="95843" y="2767762"/>
                </a:lnTo>
                <a:lnTo>
                  <a:pt x="95843" y="2767762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72" name="TextBox 50"/>
          <p:cNvSpPr txBox="1">
            <a:spLocks noChangeArrowheads="1"/>
          </p:cNvSpPr>
          <p:nvPr/>
        </p:nvSpPr>
        <p:spPr bwMode="auto">
          <a:xfrm>
            <a:off x="3178175" y="58293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AERONET AOD</a:t>
            </a:r>
          </a:p>
        </p:txBody>
      </p:sp>
      <p:sp>
        <p:nvSpPr>
          <p:cNvPr id="23573" name="TextBox 51"/>
          <p:cNvSpPr txBox="1">
            <a:spLocks noChangeArrowheads="1"/>
          </p:cNvSpPr>
          <p:nvPr/>
        </p:nvSpPr>
        <p:spPr bwMode="auto">
          <a:xfrm rot="-5400000">
            <a:off x="-1632744" y="3215482"/>
            <a:ext cx="44291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MODIS-AERONET AOD (MODIS Error)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490390" y="2348051"/>
            <a:ext cx="1507393" cy="1142049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2903799" y="2905094"/>
            <a:ext cx="1142047" cy="3343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2433895" y="1854914"/>
            <a:ext cx="1488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Mean error of bin</a:t>
            </a:r>
            <a:endParaRPr lang="en-US" b="1" dirty="0"/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1502698" y="4760913"/>
            <a:ext cx="1675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Bins are of equal number</a:t>
            </a:r>
            <a:endParaRPr lang="en-US" b="1" dirty="0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88339" y="783306"/>
            <a:ext cx="599396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AOD @ 553 nm; Land; N = 85468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SID_landQAs.Both_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3423"/>
            <a:ext cx="8421688" cy="520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688975"/>
          </a:xfrm>
          <a:solidFill>
            <a:schemeClr val="bg2"/>
          </a:solidFill>
          <a:ln>
            <a:solidFill>
              <a:srgbClr val="EEECE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“Quality Flags” are VERY important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24584" name="Rectangle 45"/>
          <p:cNvSpPr>
            <a:spLocks noChangeArrowheads="1"/>
          </p:cNvSpPr>
          <p:nvPr/>
        </p:nvSpPr>
        <p:spPr bwMode="auto">
          <a:xfrm>
            <a:off x="71850" y="6137689"/>
            <a:ext cx="8864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atin typeface="Calibri" pitchFamily="-109" charset="0"/>
              </a:rPr>
              <a:t>Systematic biases decrease with QAC: Recommend QAC=3 over land</a:t>
            </a:r>
            <a:endParaRPr lang="en-US" sz="2400" b="1" dirty="0">
              <a:latin typeface="Calibri" pitchFamily="-109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342188" y="6550025"/>
            <a:ext cx="180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Levy et al., ACP 2010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069045" y="991020"/>
            <a:ext cx="323455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QAC=</a:t>
            </a:r>
            <a:r>
              <a:rPr lang="en-US" sz="2400" dirty="0" smtClean="0">
                <a:solidFill>
                  <a:srgbClr val="000000"/>
                </a:solidFill>
              </a:rPr>
              <a:t>0: N=10743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269510" y="991020"/>
            <a:ext cx="323455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QAC</a:t>
            </a:r>
            <a:r>
              <a:rPr lang="en-US" sz="2400" dirty="0" smtClean="0">
                <a:solidFill>
                  <a:srgbClr val="000000"/>
                </a:solidFill>
              </a:rPr>
              <a:t>=1: N=5484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069045" y="3608875"/>
            <a:ext cx="323455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QAC</a:t>
            </a:r>
            <a:r>
              <a:rPr lang="en-US" sz="2400" dirty="0" smtClean="0">
                <a:solidFill>
                  <a:srgbClr val="000000"/>
                </a:solidFill>
              </a:rPr>
              <a:t>=2: N=10710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278333" y="3618011"/>
            <a:ext cx="323455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QAC</a:t>
            </a:r>
            <a:r>
              <a:rPr lang="en-US" sz="2400" dirty="0" smtClean="0">
                <a:solidFill>
                  <a:srgbClr val="000000"/>
                </a:solidFill>
              </a:rPr>
              <a:t>=3: N=58526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24474"/>
            <a:ext cx="8229600" cy="574784"/>
          </a:xfrm>
          <a:solidFill>
            <a:srgbClr val="EEECE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C005 Validation 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5675" cy="52498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MODIS C005 dark-target AOD (Land and Ocean) is “validated”, </a:t>
            </a:r>
            <a:r>
              <a:rPr lang="en-US" sz="2800" u="sng" dirty="0" smtClean="0">
                <a:ea typeface="ＭＳ Ｐゴシック" pitchFamily="-109" charset="-128"/>
                <a:cs typeface="ＭＳ Ｐゴシック" pitchFamily="-109" charset="-128"/>
              </a:rPr>
              <a:t>generally as we expected it to be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.</a:t>
            </a:r>
          </a:p>
          <a:p>
            <a:pPr lvl="1" eaLnBrk="1" hangingPunct="1"/>
            <a:r>
              <a:rPr lang="en-US" sz="2400" dirty="0" smtClean="0"/>
              <a:t>66% within defined error envelope, globally</a:t>
            </a:r>
          </a:p>
          <a:p>
            <a:pPr lvl="1" eaLnBrk="1" hangingPunct="1"/>
            <a:r>
              <a:rPr lang="en-US" sz="2400" dirty="0" smtClean="0"/>
              <a:t>Generally, more tightly constrained than C004</a:t>
            </a:r>
          </a:p>
          <a:p>
            <a:pPr lvl="1" eaLnBrk="1" hangingPunct="1"/>
            <a:r>
              <a:rPr lang="en-US" sz="2400" dirty="0" smtClean="0"/>
              <a:t>Quality Flags are important! </a:t>
            </a:r>
          </a:p>
          <a:p>
            <a:pPr lvl="1" eaLnBrk="1" hangingPunct="1"/>
            <a:r>
              <a:rPr lang="en-US" sz="2400" dirty="0" smtClean="0"/>
              <a:t>Biases</a:t>
            </a:r>
            <a:r>
              <a:rPr lang="en-US" sz="2400" dirty="0" smtClean="0"/>
              <a:t> are location/scene/condition dependent! </a:t>
            </a:r>
          </a:p>
          <a:p>
            <a:pPr lvl="1" eaLnBrk="1" hangingPunct="1"/>
            <a:r>
              <a:rPr lang="en-US" sz="2400" dirty="0" smtClean="0"/>
              <a:t>No major difference between Terra and Aqua</a:t>
            </a:r>
          </a:p>
          <a:p>
            <a:pPr lvl="1" eaLnBrk="1" hangingPunct="1"/>
            <a:r>
              <a:rPr lang="en-US" sz="2400" dirty="0" smtClean="0"/>
              <a:t>Residual biases in AOD </a:t>
            </a:r>
            <a:r>
              <a:rPr lang="en-US" sz="2400" dirty="0" smtClean="0"/>
              <a:t>are continually </a:t>
            </a:r>
            <a:r>
              <a:rPr lang="en-US" sz="2400" dirty="0" smtClean="0"/>
              <a:t>being quantified </a:t>
            </a:r>
          </a:p>
          <a:p>
            <a:pPr lvl="1" eaLnBrk="1" hangingPunct="1"/>
            <a:endParaRPr lang="en-US" sz="2400" b="1" dirty="0" smtClean="0"/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In other words, no major surprises!</a:t>
            </a:r>
          </a:p>
          <a:p>
            <a:pPr eaLnBrk="1" hangingPunct="1"/>
            <a:endParaRPr lang="en-US" sz="2800" dirty="0" smtClean="0">
              <a:solidFill>
                <a:srgbClr val="FF0000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</a:rPr>
              <a:t>Therefore, we analyzed C005 data to answer some basic questions about global aerosol…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Q: </a:t>
            </a:r>
            <a:r>
              <a:rPr lang="en-US" dirty="0" smtClean="0"/>
              <a:t>Is global aerosol increasing or decreasing?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2674</Words>
  <Application>Microsoft Macintosh PowerPoint</Application>
  <PresentationFormat>On-screen Show (4:3)</PresentationFormat>
  <Paragraphs>439</Paragraphs>
  <Slides>41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The dark-target aerosol remote sensing from MODIS, circa 2011</vt:lpstr>
      <vt:lpstr>MODIS</vt:lpstr>
      <vt:lpstr>Outline</vt:lpstr>
      <vt:lpstr>Evaluation of C005/C051 Dark Target Products</vt:lpstr>
      <vt:lpstr>Validation: quantifying the expected error </vt:lpstr>
      <vt:lpstr>… Plotted a different way</vt:lpstr>
      <vt:lpstr>“Quality Flags” are VERY important</vt:lpstr>
      <vt:lpstr>C005 Validation Summary</vt:lpstr>
      <vt:lpstr>Q: Is global aerosol increasing or decreasing?</vt:lpstr>
      <vt:lpstr>A: A Definite Maybe</vt:lpstr>
      <vt:lpstr>Terra ≠ Aqua</vt:lpstr>
      <vt:lpstr>A: Trends may be related to instrument changes</vt:lpstr>
      <vt:lpstr>Slide 13</vt:lpstr>
      <vt:lpstr>Means and Trends</vt:lpstr>
      <vt:lpstr>Looking ahead to Collection 6</vt:lpstr>
      <vt:lpstr>Users complained.  We have listened.</vt:lpstr>
      <vt:lpstr>C006 will increase coverage in high latitudes</vt:lpstr>
      <vt:lpstr>C006 will be more accurate near ocean glint</vt:lpstr>
      <vt:lpstr>Changes for C006 product</vt:lpstr>
      <vt:lpstr>Slide 20</vt:lpstr>
      <vt:lpstr>TEST, TEST, and TEST some more!</vt:lpstr>
      <vt:lpstr>TEST, TEST, and TEST some more!</vt:lpstr>
      <vt:lpstr>C6 Calibration: Testing Two approaches</vt:lpstr>
      <vt:lpstr>Slide 24</vt:lpstr>
      <vt:lpstr>Slide 25</vt:lpstr>
      <vt:lpstr>Slide 26</vt:lpstr>
      <vt:lpstr>C6 Calibration: Approach #1 vs #2 (Land)</vt:lpstr>
      <vt:lpstr>C6 Calibration: Approach #1 vs #2 (Land)</vt:lpstr>
      <vt:lpstr>Summary of calibration studies</vt:lpstr>
      <vt:lpstr>Dark Target/Deep Blue combined product</vt:lpstr>
      <vt:lpstr>Slide 31</vt:lpstr>
      <vt:lpstr>Slide 32</vt:lpstr>
      <vt:lpstr>New applications:  MODIS 3 km product (operational for C006) </vt:lpstr>
      <vt:lpstr>MODIS 3 km product over suburban (MD) landscape (DRAGON, summer 2010)</vt:lpstr>
      <vt:lpstr>Slide 35</vt:lpstr>
      <vt:lpstr>Before we “sign” off on Collection 6</vt:lpstr>
      <vt:lpstr>Thank you</vt:lpstr>
      <vt:lpstr>Slide 38</vt:lpstr>
      <vt:lpstr>Slide 39</vt:lpstr>
      <vt:lpstr>Slide 40</vt:lpstr>
      <vt:lpstr>Slide 41</vt:lpstr>
    </vt:vector>
  </TitlesOfParts>
  <Company>SSAI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 of Atmospheric Aerosol Information: The importance of “getting it right”.</dc:title>
  <dc:creator>Robert Levy</dc:creator>
  <cp:lastModifiedBy>Robert Levy</cp:lastModifiedBy>
  <cp:revision>176</cp:revision>
  <dcterms:created xsi:type="dcterms:W3CDTF">2011-05-18T13:12:33Z</dcterms:created>
  <dcterms:modified xsi:type="dcterms:W3CDTF">2011-05-18T17:20:22Z</dcterms:modified>
</cp:coreProperties>
</file>