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349" r:id="rId3"/>
    <p:sldId id="351" r:id="rId4"/>
    <p:sldId id="365" r:id="rId5"/>
    <p:sldId id="366" r:id="rId6"/>
    <p:sldId id="374" r:id="rId7"/>
    <p:sldId id="355" r:id="rId8"/>
    <p:sldId id="345" r:id="rId9"/>
    <p:sldId id="338" r:id="rId10"/>
    <p:sldId id="339" r:id="rId11"/>
    <p:sldId id="350" r:id="rId12"/>
    <p:sldId id="369" r:id="rId13"/>
    <p:sldId id="373" r:id="rId14"/>
    <p:sldId id="378" r:id="rId15"/>
    <p:sldId id="346" r:id="rId16"/>
    <p:sldId id="368" r:id="rId17"/>
    <p:sldId id="370" r:id="rId18"/>
    <p:sldId id="376" r:id="rId19"/>
    <p:sldId id="363" r:id="rId20"/>
    <p:sldId id="377" r:id="rId21"/>
    <p:sldId id="354" r:id="rId22"/>
    <p:sldId id="375" r:id="rId23"/>
    <p:sldId id="372" r:id="rId24"/>
    <p:sldId id="371" r:id="rId25"/>
    <p:sldId id="3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9421"/>
    <a:srgbClr val="8E5412"/>
    <a:srgbClr val="00F436"/>
    <a:srgbClr val="006182"/>
    <a:srgbClr val="009820"/>
    <a:srgbClr val="B300D0"/>
    <a:srgbClr val="0080FF"/>
    <a:srgbClr val="FEB3D6"/>
    <a:srgbClr val="AAE5F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snapVertSplitter="1" vertBarState="minimized">
    <p:restoredLeft sz="15632" autoAdjust="0"/>
    <p:restoredTop sz="94643" autoAdjust="0"/>
  </p:normalViewPr>
  <p:slideViewPr>
    <p:cSldViewPr snapToObjects="1">
      <p:cViewPr>
        <p:scale>
          <a:sx n="99" d="100"/>
          <a:sy n="99" d="100"/>
        </p:scale>
        <p:origin x="-134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F95C-6F2A-4F12-B823-A861B5D0DF1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797D-754F-426F-944C-F82954BC3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stay away from clouds? Are aerosols similar near and far from clouds?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58C8BC-A2EB-C74D-B149-DF0CA19899CA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7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7.emf"/><Relationship Id="rId6" Type="http://schemas.openxmlformats.org/officeDocument/2006/relationships/image" Target="../media/image4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7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3009900"/>
            <a:ext cx="8229600" cy="13335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 algn="ctr" defTabSz="914400">
              <a:buSzPct val="80000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Alexander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Marshak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Tamás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Várnai</a:t>
            </a:r>
          </a:p>
          <a:p>
            <a:pPr lvl="0" algn="ctr" defTabSz="914400">
              <a:buSzPct val="80000"/>
              <a:defRPr/>
            </a:pPr>
            <a:endParaRPr lang="en-US" baseline="300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lvl="0" algn="ctr" defTabSz="914400">
              <a:buSzPct val="80000"/>
              <a:defRPr/>
            </a:pP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NASA GSFC and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UMBC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JCET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 defTabSz="914400">
              <a:buSzPct val="80000"/>
              <a:defRPr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lvl="0" algn="ctr" defTabSz="914400">
              <a:buSzPct val="80000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Cahalan,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F. Evans, 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G. Wen, W. Yang</a:t>
            </a: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 defTabSz="914400">
              <a:buSzPct val="80000"/>
              <a:defRPr/>
            </a:pPr>
            <a:endParaRPr lang="en-US" sz="800" baseline="300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2133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marL="0" indent="0" hangingPunct="0">
              <a:spcBef>
                <a:spcPts val="1000"/>
              </a:spcBef>
            </a:pPr>
            <a:r>
              <a:rPr lang="en-US" sz="3600" dirty="0" smtClean="0">
                <a:latin typeface="Arial"/>
                <a:cs typeface="Arial"/>
              </a:rPr>
              <a:t>Aerosol properties near clouds</a:t>
            </a:r>
            <a:endParaRPr lang="en-US" sz="3600" dirty="0" smtClean="0">
              <a:latin typeface="Arial"/>
              <a:cs typeface="Arial"/>
            </a:endParaRPr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604470"/>
            <a:ext cx="1282235" cy="1089681"/>
          </a:xfrm>
          <a:prstGeom prst="rect">
            <a:avLst/>
          </a:prstGeom>
        </p:spPr>
      </p:pic>
      <p:pic>
        <p:nvPicPr>
          <p:cNvPr id="9" name="Picture 8" descr="JCET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04470"/>
            <a:ext cx="1111952" cy="1089681"/>
          </a:xfrm>
          <a:prstGeom prst="rect">
            <a:avLst/>
          </a:prstGeom>
        </p:spPr>
      </p:pic>
      <p:pic>
        <p:nvPicPr>
          <p:cNvPr id="10" name="Picture 9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829" y="4565054"/>
            <a:ext cx="2876171" cy="2140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990600" y="1600200"/>
            <a:ext cx="7102475" cy="2782888"/>
            <a:chOff x="1192213" y="4075112"/>
            <a:chExt cx="7102475" cy="2782888"/>
          </a:xfrm>
        </p:grpSpPr>
        <p:grpSp>
          <p:nvGrpSpPr>
            <p:cNvPr id="4" name="Group 31"/>
            <p:cNvGrpSpPr/>
            <p:nvPr/>
          </p:nvGrpSpPr>
          <p:grpSpPr>
            <a:xfrm>
              <a:off x="1192213" y="4267200"/>
              <a:ext cx="7102475" cy="2590800"/>
              <a:chOff x="1192213" y="4267200"/>
              <a:chExt cx="7102475" cy="2590800"/>
            </a:xfrm>
          </p:grpSpPr>
          <p:pic>
            <p:nvPicPr>
              <p:cNvPr id="15" name="Picture 22" descr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92213" y="4327525"/>
                <a:ext cx="3529012" cy="2530475"/>
              </a:xfrm>
              <a:prstGeom prst="rect">
                <a:avLst/>
              </a:prstGeom>
              <a:noFill/>
            </p:spPr>
          </p:pic>
          <p:pic>
            <p:nvPicPr>
              <p:cNvPr id="16" name="Picture 23" descr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21225" y="4267200"/>
                <a:ext cx="3573463" cy="2530475"/>
              </a:xfrm>
              <a:prstGeom prst="rect">
                <a:avLst/>
              </a:prstGeom>
              <a:noFill/>
            </p:spPr>
          </p:pic>
        </p:grp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335213" y="4075112"/>
              <a:ext cx="55859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MODIS, 0.47 </a:t>
              </a:r>
              <a:r>
                <a:rPr lang="en-US" sz="2000" dirty="0"/>
                <a:t>µm                         </a:t>
              </a:r>
              <a:r>
                <a:rPr lang="en-US" sz="2000" dirty="0" smtClean="0"/>
                <a:t>  MODIS, 0.86 </a:t>
              </a:r>
              <a:r>
                <a:rPr lang="en-US" sz="2000" dirty="0"/>
                <a:t>µm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(2009)</a:t>
            </a:r>
            <a:endParaRPr lang="en-US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Asymmetry stronger at shorter 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Symbol" charset="2"/>
                <a:ea typeface="+mj-ea"/>
                <a:cs typeface="Symbol" charset="2"/>
              </a:rPr>
              <a:t>l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: 3D is important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2209800"/>
            <a:ext cx="3733800" cy="4419600"/>
            <a:chOff x="1905000" y="2209800"/>
            <a:chExt cx="3733800" cy="44196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05000" y="2209800"/>
              <a:ext cx="3581400" cy="1143000"/>
              <a:chOff x="2132806" y="2439194"/>
              <a:chExt cx="3581400" cy="11430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1676400" y="2895600"/>
                <a:ext cx="9144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522912" y="3390900"/>
                <a:ext cx="381000" cy="15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613546" y="4644652"/>
              <a:ext cx="2025254" cy="1984748"/>
              <a:chOff x="3716733" y="4495800"/>
              <a:chExt cx="2025254" cy="1984748"/>
            </a:xfrm>
          </p:grpSpPr>
          <p:sp>
            <p:nvSpPr>
              <p:cNvPr id="45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716733" y="4495800"/>
                <a:ext cx="2025254" cy="69591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716733" y="5013832"/>
                <a:ext cx="2025254" cy="1464636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AutoShape 28"/>
              <p:cNvSpPr>
                <a:spLocks noChangeAspect="1" noChangeArrowheads="1"/>
              </p:cNvSpPr>
              <p:nvPr/>
            </p:nvSpPr>
            <p:spPr bwMode="auto">
              <a:xfrm flipV="1">
                <a:off x="3716733" y="6037412"/>
                <a:ext cx="2025254" cy="443136"/>
              </a:xfrm>
              <a:prstGeom prst="flowChartDocument">
                <a:avLst/>
              </a:prstGeom>
              <a:solidFill>
                <a:srgbClr val="00462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963259" y="4570696"/>
                <a:ext cx="256927" cy="248614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AutoShape 3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452149" y="5616122"/>
                <a:ext cx="766622" cy="271499"/>
              </a:xfrm>
              <a:prstGeom prst="cloudCallout">
                <a:avLst>
                  <a:gd name="adj1" fmla="val 15468"/>
                  <a:gd name="adj2" fmla="val -21523"/>
                </a:avLst>
              </a:prstGeom>
              <a:solidFill>
                <a:srgbClr val="AAE5F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31"/>
              <p:cNvSpPr>
                <a:spLocks noChangeAspect="1"/>
              </p:cNvSpPr>
              <p:nvPr/>
            </p:nvSpPr>
            <p:spPr bwMode="auto">
              <a:xfrm>
                <a:off x="4091202" y="5189630"/>
                <a:ext cx="530498" cy="460819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616" y="536"/>
                  </a:cxn>
                  <a:cxn ang="0">
                    <a:pos x="0" y="426"/>
                  </a:cxn>
                  <a:cxn ang="0">
                    <a:pos x="0" y="12"/>
                  </a:cxn>
                </a:cxnLst>
                <a:rect l="0" t="0" r="r" b="b"/>
                <a:pathLst>
                  <a:path w="616" h="536">
                    <a:moveTo>
                      <a:pt x="167" y="0"/>
                    </a:moveTo>
                    <a:lnTo>
                      <a:pt x="616" y="536"/>
                    </a:lnTo>
                    <a:lnTo>
                      <a:pt x="0" y="426"/>
                    </a:lnTo>
                    <a:lnTo>
                      <a:pt x="0" y="12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"/>
              <p:cNvSpPr>
                <a:spLocks noChangeAspect="1"/>
              </p:cNvSpPr>
              <p:nvPr/>
            </p:nvSpPr>
            <p:spPr bwMode="auto">
              <a:xfrm>
                <a:off x="4704915" y="5190670"/>
                <a:ext cx="741657" cy="469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3" y="546"/>
                  </a:cxn>
                  <a:cxn ang="0">
                    <a:pos x="863" y="414"/>
                  </a:cxn>
                  <a:cxn ang="0">
                    <a:pos x="863" y="5"/>
                  </a:cxn>
                </a:cxnLst>
                <a:rect l="0" t="0" r="r" b="b"/>
                <a:pathLst>
                  <a:path w="863" h="546">
                    <a:moveTo>
                      <a:pt x="0" y="0"/>
                    </a:moveTo>
                    <a:lnTo>
                      <a:pt x="443" y="546"/>
                    </a:lnTo>
                    <a:lnTo>
                      <a:pt x="863" y="414"/>
                    </a:lnTo>
                    <a:lnTo>
                      <a:pt x="863" y="5"/>
                    </a:lnTo>
                  </a:path>
                </a:pathLst>
              </a:custGeom>
              <a:noFill/>
              <a:ln w="1905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3"/>
              <p:cNvSpPr>
                <a:spLocks noChangeAspect="1" noChangeShapeType="1"/>
              </p:cNvSpPr>
              <p:nvPr/>
            </p:nvSpPr>
            <p:spPr bwMode="auto">
              <a:xfrm>
                <a:off x="4704915" y="5194831"/>
                <a:ext cx="380710" cy="46081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3" name="Picture 34" descr="TerraPosterNAS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40565" y="4767299"/>
                <a:ext cx="327661" cy="246533"/>
              </a:xfrm>
              <a:prstGeom prst="rect">
                <a:avLst/>
              </a:prstGeom>
              <a:noFill/>
            </p:spPr>
          </p:pic>
          <p:sp>
            <p:nvSpPr>
              <p:cNvPr id="54" name="Line 35"/>
              <p:cNvSpPr>
                <a:spLocks noChangeAspect="1" noChangeShapeType="1"/>
              </p:cNvSpPr>
              <p:nvPr/>
            </p:nvSpPr>
            <p:spPr bwMode="auto">
              <a:xfrm>
                <a:off x="4989928" y="4908769"/>
                <a:ext cx="56378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4963923" y="4730891"/>
                <a:ext cx="613713" cy="523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716734" y="5195625"/>
                <a:ext cx="2025253" cy="368564"/>
                <a:chOff x="3716734" y="5195625"/>
                <a:chExt cx="2025253" cy="368564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5445778" y="5195625"/>
                  <a:ext cx="296209" cy="367771"/>
                  <a:chOff x="5445778" y="5195625"/>
                  <a:chExt cx="296209" cy="367771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rot="5400000" flipH="1" flipV="1">
                    <a:off x="5262688" y="5378716"/>
                    <a:ext cx="367769" cy="1588"/>
                  </a:xfrm>
                  <a:prstGeom prst="straightConnector1">
                    <a:avLst/>
                  </a:prstGeom>
                  <a:ln w="19050" cap="flat" cmpd="sng" algn="ctr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Arrow Connector 60"/>
                  <p:cNvCxnSpPr/>
                  <p:nvPr/>
                </p:nvCxnSpPr>
                <p:spPr>
                  <a:xfrm rot="420000" flipV="1">
                    <a:off x="5445778" y="5410200"/>
                    <a:ext cx="296209" cy="153196"/>
                  </a:xfrm>
                  <a:prstGeom prst="straightConnector1">
                    <a:avLst/>
                  </a:prstGeom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Straight Arrow Connector 57"/>
                <p:cNvCxnSpPr/>
                <p:nvPr/>
              </p:nvCxnSpPr>
              <p:spPr>
                <a:xfrm rot="5400000" flipH="1" flipV="1">
                  <a:off x="3907317" y="5379510"/>
                  <a:ext cx="367770" cy="1588"/>
                </a:xfrm>
                <a:prstGeom prst="straightConnector1">
                  <a:avLst/>
                </a:prstGeom>
                <a:ln>
                  <a:solidFill>
                    <a:srgbClr val="3366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3716734" y="5499387"/>
                  <a:ext cx="373675" cy="640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666431" y="175260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Orbit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2" name="Picture 31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55" y="2209800"/>
            <a:ext cx="6802540" cy="243746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(2009)</a:t>
            </a:r>
            <a:endParaRPr lang="en-US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Strong increase near thick clouds agrees with 3D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752600"/>
            <a:ext cx="60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 </a:t>
            </a:r>
            <a:r>
              <a:rPr lang="en-US" dirty="0" err="1" smtClean="0"/>
              <a:t>reflectances</a:t>
            </a:r>
            <a:r>
              <a:rPr lang="en-US" dirty="0" smtClean="0"/>
              <a:t> near clouds of various optical thicknesses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lvl="0" indent="-342900" algn="ctr" defTabSz="914400" hangingPunct="0">
              <a:lnSpc>
                <a:spcPts val="5200"/>
              </a:lnSpc>
              <a:spcBef>
                <a:spcPts val="2000"/>
              </a:spcBef>
              <a:buSzPct val="80000"/>
              <a:defRPr/>
            </a:pPr>
            <a:r>
              <a:rPr lang="en-US" sz="2800" b="1" dirty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Simple 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model to correct for 3D enhancement</a:t>
            </a:r>
            <a:endParaRPr lang="en-US" sz="2800" b="1" dirty="0"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Arial"/>
              <a:ea typeface="+mj-ea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6600317"/>
            <a:ext cx="163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>
                <a:cs typeface="Arial" charset="0"/>
              </a:rPr>
              <a:t>Marshak</a:t>
            </a:r>
            <a:r>
              <a:rPr lang="en-US" sz="1200" dirty="0">
                <a:cs typeface="Arial" charset="0"/>
              </a:rPr>
              <a:t> et al. (2008)</a:t>
            </a:r>
          </a:p>
        </p:txBody>
      </p:sp>
      <p:pic>
        <p:nvPicPr>
          <p:cNvPr id="15" name="Picture 32" descr="Picture 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5148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667000" y="3553852"/>
            <a:ext cx="416972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800" i="1" dirty="0" err="1" smtClean="0"/>
              <a:t>R</a:t>
            </a:r>
            <a:r>
              <a:rPr lang="en-US" sz="1800" baseline="-25000" dirty="0" err="1" smtClean="0"/>
              <a:t>corrected</a:t>
            </a:r>
            <a:r>
              <a:rPr lang="en-US" sz="1800" baseline="-25000" dirty="0" smtClean="0"/>
              <a:t> </a:t>
            </a:r>
            <a:r>
              <a:rPr lang="en-US" sz="1800" dirty="0"/>
              <a:t>= </a:t>
            </a:r>
            <a:r>
              <a:rPr lang="en-US" sz="1800" i="1" dirty="0" smtClean="0"/>
              <a:t>R</a:t>
            </a:r>
            <a:r>
              <a:rPr lang="en-US" sz="1800" baseline="-25000" dirty="0" smtClean="0"/>
              <a:t>MODIS </a:t>
            </a:r>
            <a:r>
              <a:rPr lang="en-US" sz="1800" dirty="0" smtClean="0"/>
              <a:t>- </a:t>
            </a:r>
            <a:r>
              <a:rPr lang="en-US" sz="1800" dirty="0" smtClean="0">
                <a:cs typeface="Arial" charset="0"/>
              </a:rPr>
              <a:t>Δ</a:t>
            </a:r>
            <a:r>
              <a:rPr lang="en-US" sz="1800" i="1" dirty="0" smtClean="0"/>
              <a:t>R</a:t>
            </a:r>
            <a:r>
              <a:rPr lang="en-US" sz="1800" dirty="0"/>
              <a:t>(</a:t>
            </a:r>
            <a:r>
              <a:rPr lang="en-US" sz="1800" dirty="0" err="1" smtClean="0">
                <a:latin typeface="Times New Roman" charset="0"/>
                <a:cs typeface="Times New Roman" charset="0"/>
              </a:rPr>
              <a:t>τ</a:t>
            </a:r>
            <a:r>
              <a:rPr lang="en-US" sz="1800" baseline="-25000" dirty="0" err="1" smtClean="0">
                <a:cs typeface="Arial" charset="0"/>
              </a:rPr>
              <a:t>Rayleigh</a:t>
            </a:r>
            <a:r>
              <a:rPr lang="en-US" sz="1800" dirty="0" err="1" smtClean="0">
                <a:cs typeface="Arial" charset="0"/>
              </a:rPr>
              <a:t>,</a:t>
            </a:r>
            <a:r>
              <a:rPr lang="en-US" sz="1800" i="1" dirty="0" err="1" smtClean="0">
                <a:cs typeface="Arial" charset="0"/>
              </a:rPr>
              <a:t>F</a:t>
            </a:r>
            <a:r>
              <a:rPr lang="en-US" sz="1800" baseline="-25000" dirty="0" err="1" smtClean="0">
                <a:cs typeface="Arial" charset="0"/>
              </a:rPr>
              <a:t>reflected</a:t>
            </a:r>
            <a:r>
              <a:rPr lang="en-US" sz="1800" dirty="0" smtClean="0">
                <a:cs typeface="Arial" charset="0"/>
              </a:rPr>
              <a:t>)</a:t>
            </a:r>
            <a:endParaRPr lang="en-US" sz="1800" dirty="0"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8200" y="4355068"/>
            <a:ext cx="7772400" cy="1588532"/>
            <a:chOff x="838200" y="4355068"/>
            <a:chExt cx="7772400" cy="1588532"/>
          </a:xfrm>
        </p:grpSpPr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0776111"/>
                </p:ext>
              </p:extLst>
            </p:nvPr>
          </p:nvGraphicFramePr>
          <p:xfrm>
            <a:off x="2597150" y="4678363"/>
            <a:ext cx="1868488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6" name="Equation" r:id="rId5" imgW="800100" imgH="457200" progId="Equation.3">
                    <p:embed/>
                  </p:oleObj>
                </mc:Choice>
                <mc:Fallback>
                  <p:oleObj name="Equation" r:id="rId5" imgW="800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7150" y="4678363"/>
                          <a:ext cx="1868488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838200" y="4355068"/>
              <a:ext cx="1099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Need this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3666" y="5574268"/>
              <a:ext cx="824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CERES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2057" y="4590871"/>
              <a:ext cx="30485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 model (</a:t>
              </a:r>
              <a:r>
                <a:rPr lang="en-US" dirty="0" err="1"/>
                <a:t>τ</a:t>
              </a:r>
              <a:r>
                <a:rPr lang="en-US" dirty="0"/>
                <a:t>, </a:t>
              </a:r>
              <a:r>
                <a:rPr lang="en-US" dirty="0" smtClean="0"/>
                <a:t>CF, </a:t>
              </a:r>
              <a:r>
                <a:rPr lang="en-US" i="1" dirty="0"/>
                <a:t>r</a:t>
              </a:r>
              <a:r>
                <a:rPr lang="en-US" baseline="-25000" dirty="0"/>
                <a:t>e</a:t>
              </a:r>
              <a:r>
                <a:rPr lang="en-US" dirty="0"/>
                <a:t>)</a:t>
              </a:r>
            </a:p>
            <a:p>
              <a:r>
                <a:rPr lang="en-US" dirty="0"/>
                <a:t>Input from CERES and MODIS</a:t>
              </a:r>
            </a:p>
            <a:p>
              <a:r>
                <a:rPr lang="en-US" dirty="0" smtClean="0"/>
                <a:t>Ocean </a:t>
              </a:r>
              <a:r>
                <a:rPr lang="en-US" dirty="0"/>
                <a:t>BRDF</a:t>
              </a:r>
            </a:p>
            <a:p>
              <a:r>
                <a:rPr lang="en-US" dirty="0" smtClean="0"/>
                <a:t>Correlated</a:t>
              </a:r>
              <a:r>
                <a:rPr lang="en-US" dirty="0"/>
                <a:t>-</a:t>
              </a:r>
              <a:r>
                <a:rPr lang="en-US" i="1" dirty="0"/>
                <a:t>k</a:t>
              </a:r>
              <a:r>
                <a:rPr lang="en-US" dirty="0"/>
                <a:t> for </a:t>
              </a:r>
              <a:r>
                <a:rPr lang="en-US" dirty="0" smtClean="0"/>
                <a:t>BB</a:t>
              </a:r>
              <a:endParaRPr lang="en-US" dirty="0"/>
            </a:p>
          </p:txBody>
        </p:sp>
        <p:sp>
          <p:nvSpPr>
            <p:cNvPr id="3" name="Left Brace 2"/>
            <p:cNvSpPr/>
            <p:nvPr/>
          </p:nvSpPr>
          <p:spPr>
            <a:xfrm>
              <a:off x="5409657" y="4678446"/>
              <a:ext cx="152400" cy="102517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883271" y="4572000"/>
              <a:ext cx="63132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883271" y="5498068"/>
              <a:ext cx="63132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591844" y="5193268"/>
              <a:ext cx="63132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4578035" y="4867364"/>
              <a:ext cx="63132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09364" y="518861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03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Test shows assumption works for radiances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1719072"/>
            <a:ext cx="5283200" cy="4782312"/>
            <a:chOff x="1905000" y="1719072"/>
            <a:chExt cx="5283200" cy="4782312"/>
          </a:xfrm>
        </p:grpSpPr>
        <p:pic>
          <p:nvPicPr>
            <p:cNvPr id="7" name="Picture 10" descr="BBvsNB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3" b="52"/>
            <a:stretch/>
          </p:blipFill>
          <p:spPr bwMode="auto">
            <a:xfrm>
              <a:off x="1905000" y="1719072"/>
              <a:ext cx="5283200" cy="478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124200" y="1905000"/>
              <a:ext cx="3657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T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est scene near New Zealand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1676400"/>
            <a:ext cx="4191000" cy="4191000"/>
            <a:chOff x="4495800" y="1447800"/>
            <a:chExt cx="4191000" cy="4191000"/>
          </a:xfrm>
        </p:grpSpPr>
        <p:pic>
          <p:nvPicPr>
            <p:cNvPr id="5" name="Picture 12" descr="092.0250.rgb14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447800"/>
              <a:ext cx="41910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ame 5"/>
            <p:cNvSpPr/>
            <p:nvPr/>
          </p:nvSpPr>
          <p:spPr>
            <a:xfrm rot="20909697">
              <a:off x="6118694" y="3512079"/>
              <a:ext cx="539589" cy="528822"/>
            </a:xfrm>
            <a:prstGeom prst="frame">
              <a:avLst>
                <a:gd name="adj1" fmla="val 104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86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MODIS cloud products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239838" y="5875337"/>
            <a:ext cx="2017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Average(</a:t>
            </a:r>
            <a:r>
              <a:rPr lang="en-US">
                <a:latin typeface="Times New Roman" charset="0"/>
                <a:cs typeface="Times New Roman" charset="0"/>
              </a:rPr>
              <a:t>τ</a:t>
            </a:r>
            <a:r>
              <a:rPr lang="en-US">
                <a:ea typeface="Times New Roman" charset="0"/>
              </a:rPr>
              <a:t>)</a:t>
            </a:r>
            <a:r>
              <a:rPr lang="en-US"/>
              <a:t>=9</a:t>
            </a:r>
          </a:p>
          <a:p>
            <a:pPr eaLnBrk="1" hangingPunct="1"/>
            <a:r>
              <a:rPr lang="en-US"/>
              <a:t>Stddev(</a:t>
            </a:r>
            <a:r>
              <a:rPr lang="en-US">
                <a:latin typeface="Times New Roman" charset="0"/>
                <a:cs typeface="Times New Roman" charset="0"/>
              </a:rPr>
              <a:t>τ</a:t>
            </a:r>
            <a:r>
              <a:rPr lang="en-US"/>
              <a:t>)=9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210175" y="5875337"/>
            <a:ext cx="290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Average(R</a:t>
            </a:r>
            <a:r>
              <a:rPr lang="en-US" baseline="-25000"/>
              <a:t>e</a:t>
            </a:r>
            <a:r>
              <a:rPr lang="en-US"/>
              <a:t>)=18 </a:t>
            </a:r>
            <a:r>
              <a:rPr lang="en-US">
                <a:latin typeface="Times New Roman" charset="0"/>
                <a:cs typeface="Times New Roman" charset="0"/>
              </a:rPr>
              <a:t>μ</a:t>
            </a:r>
            <a:r>
              <a:rPr lang="en-US"/>
              <a:t>m</a:t>
            </a:r>
          </a:p>
          <a:p>
            <a:pPr eaLnBrk="1" hangingPunct="1"/>
            <a:r>
              <a:rPr lang="en-US"/>
              <a:t>Stddev(R</a:t>
            </a:r>
            <a:r>
              <a:rPr lang="en-US" baseline="-25000"/>
              <a:t>e</a:t>
            </a:r>
            <a:r>
              <a:rPr lang="en-US"/>
              <a:t>) =5 </a:t>
            </a:r>
            <a:r>
              <a:rPr lang="en-US">
                <a:latin typeface="Times New Roman" charset="0"/>
                <a:cs typeface="Times New Roman" charset="0"/>
              </a:rPr>
              <a:t>μ</a:t>
            </a:r>
            <a:r>
              <a:rPr lang="en-US"/>
              <a:t>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71513" y="5667375"/>
            <a:ext cx="3200400" cy="365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644650" y="5454650"/>
            <a:ext cx="1195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300 km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92713" y="5668962"/>
            <a:ext cx="3200400" cy="349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183313" y="5456237"/>
            <a:ext cx="1193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300 km</a:t>
            </a:r>
          </a:p>
        </p:txBody>
      </p:sp>
      <p:pic>
        <p:nvPicPr>
          <p:cNvPr id="20" name="Picture 12" descr="CO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31887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Re_200709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0953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noProof="0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Albedo and AOT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3" name="Picture 16" descr="AOTp5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1001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-1025525" y="15811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55663" y="598328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Low level water clouds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503863" y="5983288"/>
            <a:ext cx="289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Average AOT ~0.13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6750" y="5672138"/>
            <a:ext cx="3200400" cy="365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657350" y="5459413"/>
            <a:ext cx="1195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300 km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38750" y="5673725"/>
            <a:ext cx="3200400" cy="349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196013" y="5461000"/>
            <a:ext cx="1193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300 km</a:t>
            </a:r>
          </a:p>
        </p:txBody>
      </p:sp>
      <p:pic>
        <p:nvPicPr>
          <p:cNvPr id="23" name="Picture 12" descr="Derived_NB_Albed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9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Correction reduces some AOT values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 descr="AOT_p47_ori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4506"/>
          <a:stretch/>
        </p:blipFill>
        <p:spPr>
          <a:xfrm>
            <a:off x="396240" y="2249424"/>
            <a:ext cx="4023360" cy="3291840"/>
          </a:xfrm>
          <a:prstGeom prst="rect">
            <a:avLst/>
          </a:prstGeom>
        </p:spPr>
      </p:pic>
      <p:pic>
        <p:nvPicPr>
          <p:cNvPr id="3" name="Picture 2" descr="AOT_p47_correcte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3" b="2349"/>
          <a:stretch/>
        </p:blipFill>
        <p:spPr>
          <a:xfrm>
            <a:off x="4572000" y="2313432"/>
            <a:ext cx="4023360" cy="338328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752600" y="4419600"/>
            <a:ext cx="4876800" cy="1740932"/>
            <a:chOff x="1752600" y="4419600"/>
            <a:chExt cx="4876800" cy="1740932"/>
          </a:xfrm>
        </p:grpSpPr>
        <p:sp>
          <p:nvSpPr>
            <p:cNvPr id="15" name="Oval 14"/>
            <p:cNvSpPr/>
            <p:nvPr/>
          </p:nvSpPr>
          <p:spPr>
            <a:xfrm>
              <a:off x="5943600" y="4511040"/>
              <a:ext cx="685800" cy="67056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600" y="4419600"/>
              <a:ext cx="685800" cy="67056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91200"/>
              <a:ext cx="1167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Big change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>
              <a:endCxn id="16" idx="5"/>
            </p:cNvCxnSpPr>
            <p:nvPr/>
          </p:nvCxnSpPr>
          <p:spPr>
            <a:xfrm flipH="1" flipV="1">
              <a:off x="2337967" y="4991959"/>
              <a:ext cx="1243433" cy="9193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748794" y="4991959"/>
              <a:ext cx="1243433" cy="9193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200400" y="1295400"/>
            <a:ext cx="4876800" cy="1737360"/>
            <a:chOff x="3200400" y="1295400"/>
            <a:chExt cx="4876800" cy="1737360"/>
          </a:xfrm>
        </p:grpSpPr>
        <p:sp>
          <p:nvSpPr>
            <p:cNvPr id="5" name="Oval 4"/>
            <p:cNvSpPr/>
            <p:nvPr/>
          </p:nvSpPr>
          <p:spPr>
            <a:xfrm>
              <a:off x="7391400" y="2362200"/>
              <a:ext cx="685800" cy="670560"/>
            </a:xfrm>
            <a:prstGeom prst="ellipse">
              <a:avLst/>
            </a:prstGeom>
            <a:noFill/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2286000"/>
              <a:ext cx="685800" cy="670560"/>
            </a:xfrm>
            <a:prstGeom prst="ellipse">
              <a:avLst/>
            </a:prstGeom>
            <a:noFill/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800" y="1295400"/>
              <a:ext cx="1371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Small change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3797884" y="1588532"/>
              <a:ext cx="1078916" cy="788573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5" idx="1"/>
            </p:cNvCxnSpPr>
            <p:nvPr/>
          </p:nvCxnSpPr>
          <p:spPr>
            <a:xfrm>
              <a:off x="6324740" y="1588532"/>
              <a:ext cx="1167093" cy="87186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513377" y="1764268"/>
            <a:ext cx="226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0.47 µm AOT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9749" y="1764268"/>
            <a:ext cx="249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0.47 µm AOT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Correction reduces fraction of small a</a:t>
            </a:r>
            <a:r>
              <a:rPr lang="en-US" sz="2800" b="1" noProof="0" dirty="0" err="1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erosols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5215" y="4235728"/>
            <a:ext cx="3784547" cy="2622272"/>
            <a:chOff x="4191000" y="2743994"/>
            <a:chExt cx="3784547" cy="2622272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3804967" y="3738039"/>
              <a:ext cx="19896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H="1" flipV="1">
              <a:off x="4799012" y="4730496"/>
              <a:ext cx="19896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81600" y="4996934"/>
              <a:ext cx="127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Wavelength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820541" y="3591271"/>
              <a:ext cx="111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Scattering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29200" y="3276600"/>
              <a:ext cx="1480388" cy="15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42175" y="3048000"/>
              <a:ext cx="69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4"/>
                  </a:solidFill>
                </a:rPr>
                <a:t>cloud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029200" y="3253264"/>
              <a:ext cx="1480388" cy="4120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53200" y="3505200"/>
              <a:ext cx="13895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large aerosol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29200" y="3253264"/>
              <a:ext cx="1428561" cy="815816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53200" y="3886200"/>
              <a:ext cx="1404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small aerosol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029200" y="3278188"/>
              <a:ext cx="1428561" cy="11602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53200" y="4179332"/>
              <a:ext cx="14223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air molecules</a:t>
              </a: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325361" y="1558290"/>
            <a:ext cx="1926046" cy="2480310"/>
            <a:chOff x="880129" y="2528477"/>
            <a:chExt cx="2751495" cy="3543300"/>
          </a:xfrm>
        </p:grpSpPr>
        <p:sp>
          <p:nvSpPr>
            <p:cNvPr id="21" name="TextBox 20"/>
            <p:cNvSpPr txBox="1"/>
            <p:nvPr/>
          </p:nvSpPr>
          <p:spPr>
            <a:xfrm>
              <a:off x="1308100" y="415694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880129" y="2528477"/>
              <a:ext cx="2751495" cy="18370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880129" y="4129962"/>
              <a:ext cx="2751495" cy="1939538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 flipV="1">
              <a:off x="880129" y="5485590"/>
              <a:ext cx="2751495" cy="586187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950159" y="3345027"/>
              <a:ext cx="234841" cy="22195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15" descr="TerraPosterNA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4820" y="2544412"/>
              <a:ext cx="1015307" cy="742124"/>
            </a:xfrm>
            <a:prstGeom prst="rect">
              <a:avLst/>
            </a:prstGeom>
            <a:noFill/>
          </p:spPr>
        </p:pic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 flipV="1">
              <a:off x="2525184" y="3086208"/>
              <a:ext cx="113331" cy="2747679"/>
            </a:xfrm>
            <a:prstGeom prst="can">
              <a:avLst>
                <a:gd name="adj" fmla="val 84453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159368" y="3612069"/>
              <a:ext cx="1421898" cy="1502459"/>
              <a:chOff x="3089" y="2010"/>
              <a:chExt cx="1217" cy="1320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089" y="2010"/>
                <a:ext cx="735" cy="13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V="1">
                <a:off x="3811" y="2894"/>
                <a:ext cx="495" cy="4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 flipV="1">
                <a:off x="4306" y="2061"/>
                <a:ext cx="0" cy="859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1017996" y="5098593"/>
              <a:ext cx="1230286" cy="169596"/>
            </a:xfrm>
            <a:prstGeom prst="cloudCallout">
              <a:avLst>
                <a:gd name="adj1" fmla="val 5556"/>
                <a:gd name="adj2" fmla="val 9731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2590800" y="3886199"/>
              <a:ext cx="838200" cy="7331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47941" y="2008539"/>
            <a:ext cx="4008644" cy="3996452"/>
            <a:chOff x="4431268" y="2011680"/>
            <a:chExt cx="4008644" cy="3996452"/>
          </a:xfrm>
        </p:grpSpPr>
        <p:pic>
          <p:nvPicPr>
            <p:cNvPr id="4" name="Picture 3" descr="Small_Fraction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" t="4547" r="75" b="5681"/>
            <a:stretch/>
          </p:blipFill>
          <p:spPr>
            <a:xfrm>
              <a:off x="4782312" y="2011680"/>
              <a:ext cx="3657600" cy="36118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383922" y="3509772"/>
              <a:ext cx="2464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Small fraction, corrected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5638800"/>
              <a:ext cx="2225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Small fraction, original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74320" y="1676400"/>
            <a:ext cx="8610600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Clouds are surrounded by a wide (&gt;10 km) transition zone of enhanced particle size and light </a:t>
            </a:r>
            <a:r>
              <a:rPr lang="en-US" dirty="0"/>
              <a:t>scattering</a:t>
            </a:r>
            <a:r>
              <a:rPr lang="en-US" dirty="0" smtClean="0"/>
              <a:t>.  This transition </a:t>
            </a:r>
            <a:r>
              <a:rPr lang="en-US" dirty="0"/>
              <a:t>zone needs to be considered in studies of </a:t>
            </a:r>
            <a:r>
              <a:rPr lang="en-US" dirty="0" smtClean="0"/>
              <a:t>aerosol </a:t>
            </a:r>
            <a:r>
              <a:rPr lang="en-US" dirty="0" err="1" smtClean="0"/>
              <a:t>radiative</a:t>
            </a:r>
            <a:r>
              <a:rPr lang="en-US" dirty="0" smtClean="0"/>
              <a:t> effects </a:t>
            </a:r>
            <a:r>
              <a:rPr lang="en-US" dirty="0"/>
              <a:t>and aerosol-cloud interactions</a:t>
            </a:r>
            <a:r>
              <a:rPr lang="en-US" dirty="0" smtClean="0"/>
              <a:t>.</a:t>
            </a:r>
            <a:endParaRPr lang="en-US" dirty="0" smtClean="0"/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3D </a:t>
            </a:r>
            <a:r>
              <a:rPr lang="en-US" dirty="0" smtClean="0"/>
              <a:t>radiative processes </a:t>
            </a:r>
            <a:r>
              <a:rPr lang="en-US" dirty="0" smtClean="0"/>
              <a:t>play </a:t>
            </a:r>
            <a:r>
              <a:rPr lang="en-US" dirty="0" smtClean="0"/>
              <a:t>an important role in </a:t>
            </a:r>
            <a:r>
              <a:rPr lang="en-US" dirty="0" smtClean="0"/>
              <a:t>enhancing clear </a:t>
            </a:r>
            <a:r>
              <a:rPr lang="en-US" dirty="0" smtClean="0"/>
              <a:t>sky </a:t>
            </a:r>
            <a:r>
              <a:rPr lang="en-US" dirty="0" smtClean="0"/>
              <a:t>solar reflectance near clouds.  A </a:t>
            </a:r>
            <a:r>
              <a:rPr lang="en-US" dirty="0" smtClean="0"/>
              <a:t>simple </a:t>
            </a:r>
            <a:r>
              <a:rPr lang="en-US" dirty="0"/>
              <a:t>two-layer model shows promise for </a:t>
            </a:r>
            <a:r>
              <a:rPr lang="en-US" dirty="0" smtClean="0"/>
              <a:t>considering these processes in passive satellite remote sensing.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292100" indent="-177800">
              <a:buFont typeface="Arial"/>
              <a:buChar char="•"/>
            </a:pPr>
            <a:r>
              <a:rPr lang="en-US" dirty="0" smtClean="0"/>
              <a:t>A synergy </a:t>
            </a:r>
            <a:r>
              <a:rPr lang="en-US" dirty="0"/>
              <a:t>of passive (MODIS, CERES and WFC) and active remote sensing (CALIOP) </a:t>
            </a:r>
            <a:r>
              <a:rPr lang="en-US" dirty="0" smtClean="0"/>
              <a:t>can help better understand and measure aerosol </a:t>
            </a:r>
            <a:r>
              <a:rPr lang="en-US" dirty="0"/>
              <a:t>properties near clouds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11750"/>
            <a:ext cx="2438400" cy="16215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14" y="1905000"/>
            <a:ext cx="3599986" cy="4019162"/>
          </a:xfrm>
          <a:prstGeom prst="rect">
            <a:avLst/>
          </a:prstGeom>
        </p:spPr>
      </p:pic>
      <p:pic>
        <p:nvPicPr>
          <p:cNvPr id="28" name="Picture 27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034222"/>
            <a:ext cx="2648889" cy="253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244" y="4942582"/>
            <a:ext cx="4839786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Motivation: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Help satellite studies of aerosol-cloud interactions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Aerosol remote sensing near clouds is challenging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Excluding areas near-cloud risks biases in aerosol data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Aerosol measurements near clouds are important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62600" y="3962400"/>
            <a:ext cx="610394" cy="1448594"/>
            <a:chOff x="5562600" y="3962400"/>
            <a:chExt cx="610394" cy="14485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562600" y="3962400"/>
              <a:ext cx="609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449094" y="4687094"/>
              <a:ext cx="14462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562600" y="3276600"/>
            <a:ext cx="1448595" cy="2135187"/>
            <a:chOff x="5562600" y="3276600"/>
            <a:chExt cx="1448595" cy="2135187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5562600" y="3276600"/>
              <a:ext cx="1447800" cy="1588"/>
            </a:xfrm>
            <a:prstGeom prst="line">
              <a:avLst/>
            </a:prstGeom>
            <a:ln>
              <a:solidFill>
                <a:srgbClr val="0098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943203" y="4343796"/>
              <a:ext cx="2134395" cy="1588"/>
            </a:xfrm>
            <a:prstGeom prst="line">
              <a:avLst/>
            </a:prstGeom>
            <a:ln>
              <a:solidFill>
                <a:srgbClr val="0098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Cloud fraction affects typical distance </a:t>
            </a:r>
            <a:r>
              <a:rPr lang="en-US" sz="2800" b="1" dirty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t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o clouds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66800" y="2204641"/>
            <a:ext cx="7264639" cy="3035737"/>
            <a:chOff x="15513843" y="25411128"/>
            <a:chExt cx="12107732" cy="5059561"/>
          </a:xfrm>
        </p:grpSpPr>
        <p:pic>
          <p:nvPicPr>
            <p:cNvPr id="6" name="Picture 5" descr="MODIS_CF_year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21" b="59"/>
            <a:stretch/>
          </p:blipFill>
          <p:spPr>
            <a:xfrm>
              <a:off x="21738935" y="26023824"/>
              <a:ext cx="5882640" cy="4069080"/>
            </a:xfrm>
            <a:prstGeom prst="rect">
              <a:avLst/>
            </a:prstGeom>
          </p:spPr>
        </p:pic>
        <p:pic>
          <p:nvPicPr>
            <p:cNvPr id="7" name="Picture 6" descr="MODIS_dist_cloud_yea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2" b="-3816"/>
            <a:stretch/>
          </p:blipFill>
          <p:spPr>
            <a:xfrm>
              <a:off x="15513843" y="25822656"/>
              <a:ext cx="5821680" cy="463600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836423" y="29184599"/>
              <a:ext cx="5499100" cy="1085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creen shot 2011-05-17 at 5.55.2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3700" y="29025128"/>
              <a:ext cx="3340100" cy="1092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513843" y="25411128"/>
              <a:ext cx="5933557" cy="51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Annual m</a:t>
              </a:r>
              <a:r>
                <a:rPr lang="en-US" sz="1400" dirty="0" smtClean="0"/>
                <a:t>edian </a:t>
              </a:r>
              <a:r>
                <a:rPr lang="en-US" sz="1400" dirty="0" smtClean="0"/>
                <a:t>distance to </a:t>
              </a:r>
              <a:r>
                <a:rPr lang="en-US" sz="1400" dirty="0" smtClean="0"/>
                <a:t>clouds </a:t>
              </a:r>
              <a:r>
                <a:rPr lang="en-US" sz="1400" dirty="0" smtClean="0"/>
                <a:t>below 3 </a:t>
              </a:r>
              <a:r>
                <a:rPr lang="en-US" sz="1400" dirty="0" smtClean="0"/>
                <a:t>km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547752" y="25411128"/>
              <a:ext cx="3919048" cy="51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Annual mean </a:t>
              </a:r>
              <a:r>
                <a:rPr lang="en-US" sz="1400" dirty="0" smtClean="0"/>
                <a:t>cloud fraction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606043" y="29957727"/>
              <a:ext cx="4171157" cy="51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/>
                <a:t>M</a:t>
              </a:r>
              <a:r>
                <a:rPr lang="en-US" sz="1400" dirty="0" smtClean="0"/>
                <a:t>edian </a:t>
              </a:r>
              <a:r>
                <a:rPr lang="en-US" sz="1400" dirty="0" smtClean="0"/>
                <a:t>distance to </a:t>
              </a:r>
              <a:r>
                <a:rPr lang="en-US" sz="1400" dirty="0" smtClean="0"/>
                <a:t>clouds (km)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11352" y="29957727"/>
              <a:ext cx="2903048" cy="51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/>
                <a:t>M</a:t>
              </a:r>
              <a:r>
                <a:rPr lang="en-US" sz="1400" dirty="0" smtClean="0"/>
                <a:t>ean </a:t>
              </a:r>
              <a:r>
                <a:rPr lang="en-US" sz="1400" dirty="0" smtClean="0"/>
                <a:t>cloud fraction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90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Cloud mask affects increase mainly near clouds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Screen shot 2011-01-27 at 4.42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30070"/>
            <a:ext cx="4053840" cy="388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Median relative near-cloud enhancements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 descr="MODIS_rel_enh_year_colorb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-2269"/>
          <a:stretch/>
        </p:blipFill>
        <p:spPr>
          <a:xfrm>
            <a:off x="812800" y="2514600"/>
            <a:ext cx="2828925" cy="213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300" y="1752600"/>
            <a:ext cx="2703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200" dirty="0" smtClean="0"/>
              <a:t>MODIS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8362" y="1752600"/>
            <a:ext cx="2703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200" dirty="0" smtClean="0"/>
              <a:t>CALIOP</a:t>
            </a:r>
          </a:p>
        </p:txBody>
      </p:sp>
      <p:pic>
        <p:nvPicPr>
          <p:cNvPr id="8" name="Picture 7" descr="CALIOP_rel_enh_year_colorba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b="1"/>
          <a:stretch/>
        </p:blipFill>
        <p:spPr>
          <a:xfrm>
            <a:off x="5608320" y="2514600"/>
            <a:ext cx="2849880" cy="20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CALIOP: increases occur below cloud top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 descr="AOT_orig_corr_p4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023360" cy="4023360"/>
          </a:xfrm>
          <a:prstGeom prst="rect">
            <a:avLst/>
          </a:prstGeom>
        </p:spPr>
      </p:pic>
      <p:pic>
        <p:nvPicPr>
          <p:cNvPr id="3" name="Picture 2" descr="AOT_orig_corr_p8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90" y="1905000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(2010)</a:t>
            </a:r>
            <a:endParaRPr lang="en-US" sz="1200" dirty="0"/>
          </a:p>
        </p:txBody>
      </p:sp>
      <p:grpSp>
        <p:nvGrpSpPr>
          <p:cNvPr id="4" name="Group 9"/>
          <p:cNvGrpSpPr/>
          <p:nvPr/>
        </p:nvGrpSpPr>
        <p:grpSpPr>
          <a:xfrm>
            <a:off x="2623999" y="1981200"/>
            <a:ext cx="4346667" cy="3955555"/>
            <a:chOff x="4797333" y="1981200"/>
            <a:chExt cx="4346667" cy="3955555"/>
          </a:xfrm>
        </p:grpSpPr>
        <p:pic>
          <p:nvPicPr>
            <p:cNvPr id="7" name="Picture 6" descr="Picture 1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7333" y="1981200"/>
              <a:ext cx="4346667" cy="3955555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/>
            </p:cNvSpPr>
            <p:nvPr/>
          </p:nvSpPr>
          <p:spPr>
            <a:xfrm>
              <a:off x="5486400" y="2301240"/>
              <a:ext cx="117348" cy="21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CALIOP: increases occur below cloud top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3733800"/>
            <a:ext cx="55718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 flipH="1">
            <a:off x="6553200" y="3735388"/>
            <a:ext cx="1981200" cy="836612"/>
          </a:xfrm>
          <a:prstGeom prst="cloud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1000">
                <a:schemeClr val="bg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3429000"/>
          <a:ext cx="2551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701800" imgH="457200" progId="Equation.3">
                  <p:embed/>
                </p:oleObj>
              </mc:Choice>
              <mc:Fallback>
                <p:oleObj name="Equation" r:id="rId4" imgW="170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25511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icture 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429" y="1981200"/>
            <a:ext cx="5348571" cy="39085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Increases suggest large changes in AOT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5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600200"/>
            <a:ext cx="4489450" cy="4737676"/>
            <a:chOff x="4251325" y="1701224"/>
            <a:chExt cx="4489450" cy="4737676"/>
          </a:xfrm>
        </p:grpSpPr>
        <p:pic>
          <p:nvPicPr>
            <p:cNvPr id="6" name="Picture 3" descr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1325" y="2181225"/>
              <a:ext cx="4489450" cy="4257675"/>
            </a:xfrm>
            <a:prstGeom prst="rect">
              <a:avLst/>
            </a:prstGeom>
            <a:noFill/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360049" y="1701224"/>
              <a:ext cx="291618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NE Atlantic Ocean, MODIS </a:t>
              </a:r>
              <a:r>
                <a:rPr lang="en-US" sz="1600" dirty="0" smtClean="0"/>
                <a:t>Terra</a:t>
              </a:r>
            </a:p>
            <a:p>
              <a:pPr algn="ctr"/>
              <a:r>
                <a:rPr lang="en-US" sz="1600" dirty="0" smtClean="0"/>
                <a:t>2000-2007, September 14</a:t>
              </a:r>
              <a:r>
                <a:rPr lang="en-US" sz="1600" dirty="0"/>
                <a:t>-</a:t>
              </a:r>
              <a:r>
                <a:rPr lang="en-US" sz="1600" dirty="0" smtClean="0"/>
                <a:t>29</a:t>
              </a:r>
              <a:endParaRPr lang="en-US" sz="1600" dirty="0"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lvl="0" indent="-342900" algn="ctr" defTabSz="914400" hangingPunct="0">
              <a:lnSpc>
                <a:spcPts val="5200"/>
              </a:lnSpc>
              <a:spcBef>
                <a:spcPts val="2000"/>
              </a:spcBef>
              <a:buSzPct val="80000"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cs typeface="Arial"/>
              </a:rPr>
              <a:t>MODIS </a:t>
            </a:r>
            <a:r>
              <a:rPr lang="en-US" sz="2800" b="1" dirty="0" err="1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cs typeface="Arial"/>
              </a:rPr>
              <a:t>reflectances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cs typeface="Arial"/>
              </a:rPr>
              <a:t> </a:t>
            </a:r>
            <a:r>
              <a:rPr lang="en-US" sz="2800" b="1" dirty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cs typeface="Arial"/>
              </a:rPr>
              <a:t>increase near clouds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(2009)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4906199" y="3953737"/>
            <a:ext cx="1834326" cy="2362200"/>
            <a:chOff x="720632" y="2266654"/>
            <a:chExt cx="3124200" cy="4225830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720632" y="2266654"/>
              <a:ext cx="3124200" cy="219097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720632" y="4176626"/>
              <a:ext cx="3124200" cy="231314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flipV="1">
              <a:off x="720632" y="5793382"/>
              <a:ext cx="3124200" cy="699102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800148" y="3240492"/>
              <a:ext cx="266652" cy="26470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15" descr="TerraPosterNAS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81932" y="2285659"/>
              <a:ext cx="1152836" cy="885076"/>
            </a:xfrm>
            <a:prstGeom prst="rect">
              <a:avLst/>
            </a:prstGeom>
            <a:noFill/>
          </p:spPr>
        </p:pic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 flipV="1">
              <a:off x="2588519" y="2931819"/>
              <a:ext cx="128683" cy="3007717"/>
            </a:xfrm>
            <a:prstGeom prst="can">
              <a:avLst>
                <a:gd name="adj" fmla="val 84453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037695" y="3558973"/>
              <a:ext cx="1614502" cy="1791871"/>
              <a:chOff x="3089" y="2010"/>
              <a:chExt cx="1217" cy="1320"/>
            </a:xfrm>
          </p:grpSpPr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3089" y="2010"/>
                <a:ext cx="735" cy="13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3811" y="2894"/>
                <a:ext cx="495" cy="4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4306" y="2036"/>
                <a:ext cx="0" cy="85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877174" y="5331840"/>
              <a:ext cx="1396935" cy="202265"/>
            </a:xfrm>
            <a:prstGeom prst="cloudCallout">
              <a:avLst>
                <a:gd name="adj1" fmla="val 5556"/>
                <a:gd name="adj2" fmla="val 9731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53799" y="1637302"/>
            <a:ext cx="431400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Reflectance increase may come from: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/>
              <a:t>Aerosol changes (e.g., swelling in humid air)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/>
              <a:t>Undetected cloud </a:t>
            </a:r>
            <a:r>
              <a:rPr lang="en-US" dirty="0" smtClean="0"/>
              <a:t>particles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Instrument imperfections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/>
              <a:t>3D radiative effects</a:t>
            </a:r>
          </a:p>
        </p:txBody>
      </p:sp>
      <p:grpSp>
        <p:nvGrpSpPr>
          <p:cNvPr id="31" name="Group 66"/>
          <p:cNvGrpSpPr>
            <a:grpSpLocks noChangeAspect="1"/>
          </p:cNvGrpSpPr>
          <p:nvPr/>
        </p:nvGrpSpPr>
        <p:grpSpPr>
          <a:xfrm>
            <a:off x="6887399" y="3953737"/>
            <a:ext cx="1745278" cy="2360683"/>
            <a:chOff x="4267200" y="2251170"/>
            <a:chExt cx="3124200" cy="4225830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4267200" y="2251170"/>
              <a:ext cx="3124200" cy="219097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267200" y="4161142"/>
              <a:ext cx="3124200" cy="231314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>
              <a:off x="4423742" y="5316356"/>
              <a:ext cx="1396935" cy="202265"/>
            </a:xfrm>
            <a:prstGeom prst="cloudCallout">
              <a:avLst>
                <a:gd name="adj1" fmla="val 5556"/>
                <a:gd name="adj2" fmla="val 9731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35" name="Picture 34" descr="TN-CALIPSO(WideFull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1572" y="2667000"/>
              <a:ext cx="1085028" cy="868022"/>
            </a:xfrm>
            <a:prstGeom prst="rect">
              <a:avLst/>
            </a:prstGeom>
          </p:spPr>
        </p:pic>
        <p:sp>
          <p:nvSpPr>
            <p:cNvPr id="36" name="Isosceles Triangle 35"/>
            <p:cNvSpPr/>
            <p:nvPr/>
          </p:nvSpPr>
          <p:spPr>
            <a:xfrm>
              <a:off x="6209602" y="3170735"/>
              <a:ext cx="216307" cy="2696665"/>
            </a:xfrm>
            <a:prstGeom prst="triangle">
              <a:avLst>
                <a:gd name="adj" fmla="val 51720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 flipV="1">
              <a:off x="4267200" y="5777898"/>
              <a:ext cx="3124200" cy="699102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CALIOP backscatter and particle size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5" name="Picture 7" descr="bksVSclrwithin5km.png"/>
          <p:cNvPicPr>
            <a:picLocks noChangeAspect="1"/>
          </p:cNvPicPr>
          <p:nvPr/>
        </p:nvPicPr>
        <p:blipFill>
          <a:blip r:embed="rId3"/>
          <a:srcRect l="1711" t="6709" r="10262" b="11180"/>
          <a:stretch>
            <a:fillRect/>
          </a:stretch>
        </p:blipFill>
        <p:spPr bwMode="auto">
          <a:xfrm>
            <a:off x="1419225" y="1671638"/>
            <a:ext cx="2824163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bksVSclrBeyond5km.png"/>
          <p:cNvPicPr>
            <a:picLocks noChangeAspect="1"/>
          </p:cNvPicPr>
          <p:nvPr/>
        </p:nvPicPr>
        <p:blipFill>
          <a:blip r:embed="rId4"/>
          <a:srcRect l="27637" t="8676" r="16000" b="26024"/>
          <a:stretch>
            <a:fillRect/>
          </a:stretch>
        </p:blipFill>
        <p:spPr bwMode="auto">
          <a:xfrm>
            <a:off x="2193925" y="1720850"/>
            <a:ext cx="21272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10"/>
          <p:cNvCxnSpPr>
            <a:cxnSpLocks noChangeShapeType="1"/>
          </p:cNvCxnSpPr>
          <p:nvPr/>
        </p:nvCxnSpPr>
        <p:spPr bwMode="auto">
          <a:xfrm>
            <a:off x="2209800" y="3962400"/>
            <a:ext cx="182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219200" y="1271588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atin typeface="Gill Sans MT (Body)"/>
                <a:ea typeface="Comic Sans MS" charset="0"/>
                <a:cs typeface="Gill Sans MT (Body)"/>
              </a:rPr>
              <a:t>Far from </a:t>
            </a:r>
            <a:r>
              <a:rPr lang="en-US" sz="2000" dirty="0">
                <a:latin typeface="Gill Sans MT (Body)"/>
                <a:ea typeface="Comic Sans MS" charset="0"/>
                <a:cs typeface="Gill Sans MT (Body)"/>
              </a:rPr>
              <a:t>clouds (&gt; 5km)</a:t>
            </a:r>
          </a:p>
        </p:txBody>
      </p:sp>
      <p:cxnSp>
        <p:nvCxnSpPr>
          <p:cNvPr id="30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1183482" y="3391694"/>
            <a:ext cx="3124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396335"/>
            <a:ext cx="2414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Gill Sans MT (Body)"/>
                <a:ea typeface="Comic Sans MS" charset="0"/>
                <a:cs typeface="Gill Sans MT (Body)"/>
              </a:rPr>
              <a:t>global night data over </a:t>
            </a:r>
            <a:r>
              <a:rPr lang="en-US" sz="1200" dirty="0" smtClean="0">
                <a:latin typeface="Gill Sans MT (Body)"/>
                <a:ea typeface="Comic Sans MS" charset="0"/>
                <a:cs typeface="Gill Sans MT (Body)"/>
              </a:rPr>
              <a:t>ocean</a:t>
            </a:r>
          </a:p>
          <a:p>
            <a:r>
              <a:rPr lang="en-US" sz="1200" dirty="0" smtClean="0">
                <a:latin typeface="Gill Sans MT (Body)"/>
                <a:ea typeface="Comic Sans MS" charset="0"/>
                <a:cs typeface="Gill Sans MT (Body)"/>
              </a:rPr>
              <a:t>July </a:t>
            </a:r>
            <a:r>
              <a:rPr lang="en-US" sz="1200" dirty="0">
                <a:latin typeface="Gill Sans MT (Body)"/>
                <a:ea typeface="Comic Sans MS" charset="0"/>
                <a:cs typeface="Gill Sans MT (Body)"/>
              </a:rPr>
              <a:t>8 – Aug 7, 2007</a:t>
            </a:r>
            <a:endParaRPr lang="en-US" sz="1200" dirty="0">
              <a:latin typeface="Gill Sans MT (Body)"/>
              <a:cs typeface="Gill Sans MT (Body)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5715000"/>
            <a:ext cx="3771900" cy="718553"/>
            <a:chOff x="1143000" y="5715000"/>
            <a:chExt cx="3771900" cy="718553"/>
          </a:xfrm>
        </p:grpSpPr>
        <p:pic>
          <p:nvPicPr>
            <p:cNvPr id="28" name="Picture 9" descr="bksVSclrBeyond5km.png"/>
            <p:cNvPicPr>
              <a:picLocks noChangeAspect="1"/>
            </p:cNvPicPr>
            <p:nvPr/>
          </p:nvPicPr>
          <p:blipFill>
            <a:blip r:embed="rId4"/>
            <a:srcRect t="87831"/>
            <a:stretch>
              <a:fillRect/>
            </a:stretch>
          </p:blipFill>
          <p:spPr bwMode="auto">
            <a:xfrm>
              <a:off x="1143000" y="5715000"/>
              <a:ext cx="37719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676400" y="6125776"/>
              <a:ext cx="29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Fraction of cloud-free vertical profiles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53000" y="2049463"/>
            <a:ext cx="3841750" cy="3741737"/>
            <a:chOff x="4953000" y="2049463"/>
            <a:chExt cx="3841750" cy="3741737"/>
          </a:xfrm>
        </p:grpSpPr>
        <p:pic>
          <p:nvPicPr>
            <p:cNvPr id="32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8"/>
            <a:stretch>
              <a:fillRect/>
            </a:stretch>
          </p:blipFill>
          <p:spPr bwMode="auto">
            <a:xfrm>
              <a:off x="4953000" y="2049463"/>
              <a:ext cx="3841750" cy="374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 descr="Picture 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962400"/>
              <a:ext cx="1295400" cy="12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6324600" y="3657600"/>
              <a:ext cx="23622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5526087" y="4456113"/>
              <a:ext cx="1598613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lvl="0" indent="-342900" algn="ctr" defTabSz="914400" hangingPunct="0">
              <a:lnSpc>
                <a:spcPts val="5200"/>
              </a:lnSpc>
              <a:spcBef>
                <a:spcPts val="2000"/>
              </a:spcBef>
              <a:buSzPct val="80000"/>
              <a:defRPr/>
            </a:pPr>
            <a:r>
              <a:rPr lang="en-US" sz="2800" b="1" dirty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cs typeface="Arial"/>
              </a:rPr>
              <a:t>CALIOP backscatter and particle size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219200" y="1271588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atin typeface="Gill Sans MT (Body)"/>
                <a:ea typeface="Comic Sans MS" charset="0"/>
                <a:cs typeface="Gill Sans MT (Body)"/>
              </a:rPr>
              <a:t>Close to </a:t>
            </a:r>
            <a:r>
              <a:rPr lang="en-US" sz="2000" dirty="0">
                <a:latin typeface="Gill Sans MT (Body)"/>
                <a:ea typeface="Comic Sans MS" charset="0"/>
                <a:cs typeface="Gill Sans MT (Body)"/>
              </a:rPr>
              <a:t>clouds </a:t>
            </a:r>
            <a:r>
              <a:rPr lang="en-US" sz="2000" dirty="0" smtClean="0">
                <a:latin typeface="Gill Sans MT (Body)"/>
                <a:ea typeface="Comic Sans MS" charset="0"/>
                <a:cs typeface="Gill Sans MT (Body)"/>
              </a:rPr>
              <a:t>(&lt; </a:t>
            </a:r>
            <a:r>
              <a:rPr lang="en-US" sz="2000" dirty="0">
                <a:latin typeface="Gill Sans MT (Body)"/>
                <a:ea typeface="Comic Sans MS" charset="0"/>
                <a:cs typeface="Gill Sans MT (Body)"/>
              </a:rPr>
              <a:t>5km)</a:t>
            </a:r>
          </a:p>
        </p:txBody>
      </p:sp>
      <p:pic>
        <p:nvPicPr>
          <p:cNvPr id="12" name="Picture 7" descr="bksVSclrwithin5km.png"/>
          <p:cNvPicPr>
            <a:picLocks noChangeAspect="1"/>
          </p:cNvPicPr>
          <p:nvPr/>
        </p:nvPicPr>
        <p:blipFill>
          <a:blip r:embed="rId3"/>
          <a:srcRect l="1711" t="6709" r="10262" b="11180"/>
          <a:stretch>
            <a:fillRect/>
          </a:stretch>
        </p:blipFill>
        <p:spPr bwMode="auto">
          <a:xfrm>
            <a:off x="1419225" y="1671638"/>
            <a:ext cx="2824163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0"/>
          <p:cNvCxnSpPr>
            <a:cxnSpLocks noChangeShapeType="1"/>
          </p:cNvCxnSpPr>
          <p:nvPr/>
        </p:nvCxnSpPr>
        <p:spPr bwMode="auto">
          <a:xfrm>
            <a:off x="2209800" y="3962400"/>
            <a:ext cx="182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1259682" y="3315494"/>
            <a:ext cx="297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6335"/>
            <a:ext cx="2414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Gill Sans MT (Body)"/>
                <a:ea typeface="Comic Sans MS" charset="0"/>
                <a:cs typeface="Gill Sans MT (Body)"/>
              </a:rPr>
              <a:t>global night data over </a:t>
            </a:r>
            <a:r>
              <a:rPr lang="en-US" sz="1200" dirty="0" smtClean="0">
                <a:latin typeface="Gill Sans MT (Body)"/>
                <a:ea typeface="Comic Sans MS" charset="0"/>
                <a:cs typeface="Gill Sans MT (Body)"/>
              </a:rPr>
              <a:t>ocean</a:t>
            </a:r>
          </a:p>
          <a:p>
            <a:r>
              <a:rPr lang="en-US" sz="1200" dirty="0" smtClean="0">
                <a:latin typeface="Gill Sans MT (Body)"/>
                <a:ea typeface="Comic Sans MS" charset="0"/>
                <a:cs typeface="Gill Sans MT (Body)"/>
              </a:rPr>
              <a:t>July </a:t>
            </a:r>
            <a:r>
              <a:rPr lang="en-US" sz="1200" dirty="0">
                <a:latin typeface="Gill Sans MT (Body)"/>
                <a:ea typeface="Comic Sans MS" charset="0"/>
                <a:cs typeface="Gill Sans MT (Body)"/>
              </a:rPr>
              <a:t>8 – Aug 7, 2007</a:t>
            </a:r>
            <a:endParaRPr lang="en-US" sz="1200" dirty="0">
              <a:latin typeface="Gill Sans MT (Body)"/>
              <a:cs typeface="Gill Sans MT (Body)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43000" y="5715000"/>
            <a:ext cx="3771900" cy="718553"/>
            <a:chOff x="1143000" y="5715000"/>
            <a:chExt cx="3771900" cy="718553"/>
          </a:xfrm>
        </p:grpSpPr>
        <p:pic>
          <p:nvPicPr>
            <p:cNvPr id="28" name="Picture 9" descr="bksVSclrBeyond5km.png"/>
            <p:cNvPicPr>
              <a:picLocks noChangeAspect="1"/>
            </p:cNvPicPr>
            <p:nvPr/>
          </p:nvPicPr>
          <p:blipFill>
            <a:blip r:embed="rId4"/>
            <a:srcRect t="87831"/>
            <a:stretch>
              <a:fillRect/>
            </a:stretch>
          </p:blipFill>
          <p:spPr bwMode="auto">
            <a:xfrm>
              <a:off x="1143000" y="5715000"/>
              <a:ext cx="37719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676400" y="6125776"/>
              <a:ext cx="29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Fraction of cloud-free vertical profiles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3000" y="2049463"/>
            <a:ext cx="3841750" cy="3741737"/>
            <a:chOff x="4953000" y="2049463"/>
            <a:chExt cx="3841750" cy="3741737"/>
          </a:xfrm>
        </p:grpSpPr>
        <p:pic>
          <p:nvPicPr>
            <p:cNvPr id="46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8"/>
            <a:stretch>
              <a:fillRect/>
            </a:stretch>
          </p:blipFill>
          <p:spPr bwMode="auto">
            <a:xfrm>
              <a:off x="4953000" y="2049463"/>
              <a:ext cx="3841750" cy="374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8" descr="Picture 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962400"/>
              <a:ext cx="1295400" cy="12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Arrow Connector 12"/>
            <p:cNvCxnSpPr>
              <a:cxnSpLocks noChangeShapeType="1"/>
            </p:cNvCxnSpPr>
            <p:nvPr/>
          </p:nvCxnSpPr>
          <p:spPr bwMode="auto">
            <a:xfrm rot="10800000">
              <a:off x="5486400" y="3657600"/>
              <a:ext cx="8382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5526087" y="4456113"/>
              <a:ext cx="1598613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E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nhancements occur over all oceans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MODIS abs_enh_year_color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5" y="2730877"/>
            <a:ext cx="2968625" cy="2053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752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dirty="0" smtClean="0"/>
              <a:t>MODIS 0.47 µm reflectance (</a:t>
            </a:r>
            <a:r>
              <a:rPr lang="en-US" i="1" dirty="0" smtClean="0"/>
              <a:t>R</a:t>
            </a:r>
            <a:r>
              <a:rPr lang="en-US" dirty="0" smtClean="0"/>
              <a:t>) enhancement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734580"/>
            <a:ext cx="310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1400" dirty="0" smtClean="0"/>
              <a:t>Median reflectance enhancement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7943" y="2317720"/>
            <a:ext cx="156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-25000" dirty="0" smtClean="0"/>
              <a:t>d</a:t>
            </a:r>
            <a:r>
              <a:rPr lang="en-US" baseline="-25000" dirty="0" smtClean="0"/>
              <a:t>&lt;5km </a:t>
            </a:r>
            <a:r>
              <a:rPr lang="en-US" dirty="0" smtClean="0"/>
              <a:t>– </a:t>
            </a:r>
            <a:r>
              <a:rPr lang="en-US" i="1" dirty="0" smtClean="0"/>
              <a:t>R</a:t>
            </a:r>
            <a:r>
              <a:rPr lang="en-US" i="1" baseline="-25000" dirty="0" smtClean="0"/>
              <a:t>d</a:t>
            </a:r>
            <a:r>
              <a:rPr lang="en-US" baseline="-25000" dirty="0" smtClean="0"/>
              <a:t>&gt;5km</a:t>
            </a:r>
            <a:endParaRPr lang="en-US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876800" y="1754728"/>
            <a:ext cx="3886200" cy="3503072"/>
            <a:chOff x="4876800" y="1754728"/>
            <a:chExt cx="3886200" cy="3503072"/>
          </a:xfrm>
        </p:grpSpPr>
        <p:pic>
          <p:nvPicPr>
            <p:cNvPr id="12" name="Picture 11" descr="CALIOP_abs_enh_year_colorba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29" b="107"/>
            <a:stretch/>
          </p:blipFill>
          <p:spPr>
            <a:xfrm>
              <a:off x="5371465" y="2770816"/>
              <a:ext cx="3010535" cy="20368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754728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n-US" dirty="0" smtClean="0"/>
                <a:t>CALIOP 532 nm backscatter (β) enhancement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4488" y="4734580"/>
              <a:ext cx="3107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n-US" sz="1400" dirty="0" smtClean="0"/>
                <a:t>Enhancement of median backscatter integrated up to 3 km (sr</a:t>
              </a:r>
              <a:r>
                <a:rPr lang="en-US" sz="1400" baseline="30000" dirty="0" smtClean="0"/>
                <a:t>-1</a:t>
              </a:r>
              <a:r>
                <a:rPr lang="en-US" sz="1400" dirty="0" smtClean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0" y="2317720"/>
              <a:ext cx="1737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β</a:t>
              </a:r>
              <a:r>
                <a:rPr lang="en-US" baseline="-25000" dirty="0" smtClean="0"/>
                <a:t>d&lt;5km </a:t>
              </a:r>
              <a:r>
                <a:rPr lang="en-US" dirty="0" smtClean="0"/>
                <a:t>– β</a:t>
              </a:r>
              <a:r>
                <a:rPr lang="en-US" baseline="-25000" dirty="0" smtClean="0"/>
                <a:t>d&gt;5km</a:t>
              </a:r>
              <a:endParaRPr lang="en-US" baseline="-25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6550223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year, 11/06 – 10/07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969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MODIS </a:t>
            </a: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can add cloud information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86400" y="1618475"/>
            <a:ext cx="1993900" cy="4762500"/>
            <a:chOff x="444500" y="1581150"/>
            <a:chExt cx="1993900" cy="4762500"/>
          </a:xfrm>
        </p:grpSpPr>
        <p:pic>
          <p:nvPicPr>
            <p:cNvPr id="7" name="Picture 6" descr="Screen shot 2011-01-28 at 9.57.24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300" y="1581150"/>
              <a:ext cx="1689100" cy="47625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44500" y="3333750"/>
              <a:ext cx="12192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 descr="Screen shot 2011-02-01 at 4.47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68696"/>
            <a:ext cx="1789938" cy="438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1D &amp; 2D cloud masks yield similar </a:t>
            </a:r>
            <a:r>
              <a:rPr lang="en-US" sz="2800" b="1" noProof="0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enhancements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55" y="17526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CALIOP</a:t>
            </a:r>
            <a:r>
              <a:rPr lang="en-US" b="1" dirty="0" smtClean="0"/>
              <a:t> </a:t>
            </a:r>
            <a:r>
              <a:rPr lang="en-US" dirty="0" smtClean="0"/>
              <a:t>532 nm backscatter </a:t>
            </a:r>
            <a:r>
              <a:rPr lang="en-US" dirty="0" smtClean="0"/>
              <a:t>(</a:t>
            </a:r>
            <a:r>
              <a:rPr lang="en-US" dirty="0">
                <a:latin typeface="Symbol" charset="2"/>
                <a:cs typeface="Symbol" charset="2"/>
              </a:rPr>
              <a:t>β</a:t>
            </a:r>
            <a:r>
              <a:rPr lang="en-US" baseline="-25000" dirty="0" smtClean="0"/>
              <a:t>532</a:t>
            </a:r>
            <a:r>
              <a:rPr lang="en-US" dirty="0" smtClean="0"/>
              <a:t>) </a:t>
            </a:r>
            <a:endParaRPr lang="en-US" dirty="0" smtClean="0"/>
          </a:p>
          <a:p>
            <a:pPr algn="ctr"/>
            <a:r>
              <a:rPr lang="en-US" dirty="0" smtClean="0"/>
              <a:t>integrated </a:t>
            </a:r>
            <a:r>
              <a:rPr lang="en-US" dirty="0" smtClean="0"/>
              <a:t>up to 3 km altitude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7814" y="1752600"/>
            <a:ext cx="327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CALIOP color ratio 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baseline="-25000" dirty="0" smtClean="0"/>
              <a:t>1064  </a:t>
            </a:r>
            <a:r>
              <a:rPr lang="en-US" dirty="0" smtClean="0"/>
              <a:t>/ </a:t>
            </a:r>
            <a:r>
              <a:rPr lang="en-US" dirty="0">
                <a:latin typeface="Symbol" charset="2"/>
                <a:cs typeface="Symbol" charset="2"/>
              </a:rPr>
              <a:t>β</a:t>
            </a:r>
            <a:r>
              <a:rPr lang="en-US" baseline="-25000" dirty="0" smtClean="0"/>
              <a:t>532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(closely related to particle size)  </a:t>
            </a:r>
            <a:endParaRPr lang="en-US" dirty="0"/>
          </a:p>
        </p:txBody>
      </p:sp>
      <p:pic>
        <p:nvPicPr>
          <p:cNvPr id="9" name="Picture 8" descr="Med_BKS_d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7" y="2425531"/>
            <a:ext cx="3672840" cy="3337560"/>
          </a:xfrm>
          <a:prstGeom prst="rect">
            <a:avLst/>
          </a:prstGeom>
        </p:spPr>
      </p:pic>
      <p:pic>
        <p:nvPicPr>
          <p:cNvPr id="10" name="Picture 9" descr="Med_CR_d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60790"/>
            <a:ext cx="3528060" cy="332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185553" y="1371600"/>
            <a:ext cx="5348847" cy="3155603"/>
            <a:chOff x="3490353" y="1676400"/>
            <a:chExt cx="5348847" cy="3155603"/>
          </a:xfrm>
        </p:grpSpPr>
        <p:sp>
          <p:nvSpPr>
            <p:cNvPr id="30" name="TextBox 29"/>
            <p:cNvSpPr txBox="1"/>
            <p:nvPr/>
          </p:nvSpPr>
          <p:spPr>
            <a:xfrm>
              <a:off x="5335379" y="1752600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Orbit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 descr="Picture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478" y="2057400"/>
              <a:ext cx="2425397" cy="2774603"/>
            </a:xfrm>
            <a:prstGeom prst="rect">
              <a:avLst/>
            </a:prstGeom>
          </p:spPr>
        </p:pic>
        <p:pic>
          <p:nvPicPr>
            <p:cNvPr id="33" name="Picture 32" descr="Picture 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6501" y="2060377"/>
              <a:ext cx="2412699" cy="2768254"/>
            </a:xfrm>
            <a:prstGeom prst="rect">
              <a:avLst/>
            </a:prstGeom>
          </p:spPr>
        </p:pic>
        <p:sp>
          <p:nvSpPr>
            <p:cNvPr id="35" name="AutoShape 19"/>
            <p:cNvSpPr>
              <a:spLocks noChangeAspect="1" noChangeArrowheads="1"/>
            </p:cNvSpPr>
            <p:nvPr/>
          </p:nvSpPr>
          <p:spPr bwMode="auto">
            <a:xfrm>
              <a:off x="3490353" y="1811710"/>
              <a:ext cx="290250" cy="284851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64301" y="1676400"/>
              <a:ext cx="149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3D</a:t>
              </a:r>
              <a:r>
                <a:rPr lang="en-US" dirty="0" smtClean="0"/>
                <a:t> (0.47 µ</a:t>
              </a:r>
              <a:r>
                <a:rPr lang="en-US" dirty="0" err="1" smtClean="0"/>
                <a:t>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54064" y="1676400"/>
              <a:ext cx="1882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3D</a:t>
              </a:r>
              <a:r>
                <a:rPr lang="en-US" dirty="0" smtClean="0"/>
                <a:t>-</a:t>
              </a:r>
              <a:r>
                <a:rPr lang="en-US" i="1" dirty="0" smtClean="0"/>
                <a:t>R</a:t>
              </a:r>
              <a:r>
                <a:rPr lang="en-US" baseline="-25000" dirty="0" smtClean="0"/>
                <a:t>1D</a:t>
              </a:r>
              <a:r>
                <a:rPr lang="en-US" dirty="0" smtClean="0"/>
                <a:t> (0.47 µ</a:t>
              </a:r>
              <a:r>
                <a:rPr lang="en-US" dirty="0" err="1" smtClean="0"/>
                <a:t>m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274320" y="228600"/>
            <a:ext cx="8610600" cy="8229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chemeClr val="bg1"/>
            </a:solidFill>
            <a:prstDash val="solid"/>
          </a:ln>
          <a:effectLst>
            <a:reflection blurRad="101600" stA="26000" endPos="20000" dist="12700" dir="5400000" sy="-100000" rotWithShape="0"/>
          </a:effectLst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0" rIns="91440" bIns="0" rtlCol="0" anchor="t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ctr" defTabSz="914400" rtl="0" eaLnBrk="1" fontAlgn="auto" latinLnBrk="0" hangingPunct="0">
              <a:lnSpc>
                <a:spcPts val="52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/>
                <a:ea typeface="+mj-ea"/>
                <a:cs typeface="Arial"/>
              </a:rPr>
              <a:t>3D-related increases should be asymmetric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677944" y="2591595"/>
            <a:ext cx="1885702" cy="3637934"/>
            <a:chOff x="6677944" y="2591595"/>
            <a:chExt cx="1885702" cy="3637934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6391843" y="3818959"/>
              <a:ext cx="2456316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77944" y="5029200"/>
              <a:ext cx="18857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3D effect: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enhancement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everywhere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(outside shadows)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Picture 33" descr="Screen shot 2011-02-01 at 4.58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5577"/>
            <a:ext cx="2369792" cy="277162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62000" y="1371600"/>
            <a:ext cx="216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liquid </a:t>
            </a:r>
            <a:r>
              <a:rPr lang="en-US" dirty="0" smtClean="0"/>
              <a:t>water path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4419601"/>
            <a:ext cx="5029200" cy="2362199"/>
            <a:chOff x="762000" y="4419601"/>
            <a:chExt cx="5029200" cy="2362199"/>
          </a:xfrm>
        </p:grpSpPr>
        <p:grpSp>
          <p:nvGrpSpPr>
            <p:cNvPr id="67" name="Group 38"/>
            <p:cNvGrpSpPr>
              <a:grpSpLocks noChangeAspect="1"/>
            </p:cNvGrpSpPr>
            <p:nvPr/>
          </p:nvGrpSpPr>
          <p:grpSpPr bwMode="auto">
            <a:xfrm>
              <a:off x="762000" y="4648200"/>
              <a:ext cx="2025254" cy="1984748"/>
              <a:chOff x="3024" y="643"/>
              <a:chExt cx="1947" cy="1908"/>
            </a:xfrm>
          </p:grpSpPr>
          <p:sp>
            <p:nvSpPr>
              <p:cNvPr id="6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024" y="643"/>
                <a:ext cx="1947" cy="66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024" y="1141"/>
                <a:ext cx="1947" cy="1408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AutoShape 28"/>
              <p:cNvSpPr>
                <a:spLocks noChangeAspect="1" noChangeArrowheads="1"/>
              </p:cNvSpPr>
              <p:nvPr/>
            </p:nvSpPr>
            <p:spPr bwMode="auto">
              <a:xfrm flipV="1">
                <a:off x="3024" y="2125"/>
                <a:ext cx="1947" cy="426"/>
              </a:xfrm>
              <a:prstGeom prst="flowChartDocument">
                <a:avLst/>
              </a:prstGeom>
              <a:solidFill>
                <a:srgbClr val="00462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261" y="715"/>
                <a:ext cx="247" cy="239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AutoShape 3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731" y="1720"/>
                <a:ext cx="737" cy="261"/>
              </a:xfrm>
              <a:prstGeom prst="cloudCallout">
                <a:avLst>
                  <a:gd name="adj1" fmla="val 15468"/>
                  <a:gd name="adj2" fmla="val -21523"/>
                </a:avLst>
              </a:prstGeom>
              <a:solidFill>
                <a:srgbClr val="AAE5F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31"/>
              <p:cNvSpPr>
                <a:spLocks noChangeAspect="1"/>
              </p:cNvSpPr>
              <p:nvPr/>
            </p:nvSpPr>
            <p:spPr bwMode="auto">
              <a:xfrm>
                <a:off x="3384" y="1310"/>
                <a:ext cx="510" cy="44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616" y="536"/>
                  </a:cxn>
                  <a:cxn ang="0">
                    <a:pos x="0" y="426"/>
                  </a:cxn>
                  <a:cxn ang="0">
                    <a:pos x="0" y="12"/>
                  </a:cxn>
                </a:cxnLst>
                <a:rect l="0" t="0" r="r" b="b"/>
                <a:pathLst>
                  <a:path w="616" h="536">
                    <a:moveTo>
                      <a:pt x="167" y="0"/>
                    </a:moveTo>
                    <a:lnTo>
                      <a:pt x="616" y="536"/>
                    </a:lnTo>
                    <a:lnTo>
                      <a:pt x="0" y="426"/>
                    </a:lnTo>
                    <a:lnTo>
                      <a:pt x="0" y="12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2"/>
              <p:cNvSpPr>
                <a:spLocks noChangeAspect="1"/>
              </p:cNvSpPr>
              <p:nvPr/>
            </p:nvSpPr>
            <p:spPr bwMode="auto">
              <a:xfrm>
                <a:off x="3974" y="1311"/>
                <a:ext cx="713" cy="4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3" y="546"/>
                  </a:cxn>
                  <a:cxn ang="0">
                    <a:pos x="863" y="414"/>
                  </a:cxn>
                  <a:cxn ang="0">
                    <a:pos x="863" y="5"/>
                  </a:cxn>
                </a:cxnLst>
                <a:rect l="0" t="0" r="r" b="b"/>
                <a:pathLst>
                  <a:path w="863" h="546">
                    <a:moveTo>
                      <a:pt x="0" y="0"/>
                    </a:moveTo>
                    <a:lnTo>
                      <a:pt x="443" y="546"/>
                    </a:lnTo>
                    <a:lnTo>
                      <a:pt x="863" y="414"/>
                    </a:lnTo>
                    <a:lnTo>
                      <a:pt x="863" y="5"/>
                    </a:lnTo>
                  </a:path>
                </a:pathLst>
              </a:custGeom>
              <a:noFill/>
              <a:ln w="1905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3"/>
              <p:cNvSpPr>
                <a:spLocks noChangeAspect="1" noChangeShapeType="1"/>
              </p:cNvSpPr>
              <p:nvPr/>
            </p:nvSpPr>
            <p:spPr bwMode="auto">
              <a:xfrm>
                <a:off x="3974" y="1315"/>
                <a:ext cx="366" cy="4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76" name="Picture 34" descr="TerraPosterNASA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6" y="904"/>
                <a:ext cx="315" cy="237"/>
              </a:xfrm>
              <a:prstGeom prst="rect">
                <a:avLst/>
              </a:prstGeom>
              <a:noFill/>
            </p:spPr>
          </p:pic>
          <p:sp>
            <p:nvSpPr>
              <p:cNvPr id="77" name="Line 35"/>
              <p:cNvSpPr>
                <a:spLocks noChangeAspect="1" noChangeShapeType="1"/>
              </p:cNvSpPr>
              <p:nvPr/>
            </p:nvSpPr>
            <p:spPr bwMode="auto">
              <a:xfrm>
                <a:off x="4248" y="1040"/>
                <a:ext cx="54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4223" y="869"/>
                <a:ext cx="59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124200" y="4419601"/>
              <a:ext cx="2667000" cy="2362199"/>
              <a:chOff x="3124200" y="4419601"/>
              <a:chExt cx="2667000" cy="2362199"/>
            </a:xfrm>
          </p:grpSpPr>
          <p:grpSp>
            <p:nvGrpSpPr>
              <p:cNvPr id="62" name="Group 20"/>
              <p:cNvGrpSpPr>
                <a:grpSpLocks noChangeAspect="1"/>
              </p:cNvGrpSpPr>
              <p:nvPr/>
            </p:nvGrpSpPr>
            <p:grpSpPr>
              <a:xfrm>
                <a:off x="3398520" y="4523232"/>
                <a:ext cx="2392680" cy="2029968"/>
                <a:chOff x="1450094" y="3830626"/>
                <a:chExt cx="2990850" cy="2537460"/>
              </a:xfrm>
            </p:grpSpPr>
            <p:pic>
              <p:nvPicPr>
                <p:cNvPr id="65" name="Picture 64" descr="Picture 8.png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7635" r="-7635" b="8326"/>
                <a:stretch/>
              </p:blipFill>
              <p:spPr>
                <a:xfrm>
                  <a:off x="1450094" y="3830626"/>
                  <a:ext cx="2990850" cy="2537460"/>
                </a:xfrm>
                <a:prstGeom prst="rect">
                  <a:avLst/>
                </a:prstGeom>
              </p:spPr>
            </p:pic>
            <p:sp>
              <p:nvSpPr>
                <p:cNvPr id="64" name="Rectangle 63"/>
                <p:cNvSpPr/>
                <p:nvPr/>
              </p:nvSpPr>
              <p:spPr>
                <a:xfrm>
                  <a:off x="1981200" y="4020190"/>
                  <a:ext cx="228600" cy="2629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3657600" y="6474023"/>
                <a:ext cx="1865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Distance to cloud (km)</a:t>
                </a:r>
                <a:endParaRPr lang="en-US" sz="14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6200000">
                <a:off x="2109458" y="5434343"/>
                <a:ext cx="23372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CALIOP 532  nm backscatter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19598</TotalTime>
  <Words>722</Words>
  <Application>Microsoft Macintosh PowerPoint</Application>
  <PresentationFormat>On-screen Show (4:3)</PresentationFormat>
  <Paragraphs>142</Paragraphs>
  <Slides>25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Studio</vt:lpstr>
      <vt:lpstr>Equation</vt:lpstr>
      <vt:lpstr>Microsoft Equation</vt:lpstr>
      <vt:lpstr>Aerosol properties near 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testing</dc:title>
  <dc:creator>Tamás Várnai</dc:creator>
  <cp:lastModifiedBy>Tamas Varnai</cp:lastModifiedBy>
  <cp:revision>436</cp:revision>
  <cp:lastPrinted>2009-11-20T07:18:43Z</cp:lastPrinted>
  <dcterms:created xsi:type="dcterms:W3CDTF">2011-02-09T22:51:38Z</dcterms:created>
  <dcterms:modified xsi:type="dcterms:W3CDTF">2011-05-19T17:17:45Z</dcterms:modified>
</cp:coreProperties>
</file>