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0"/>
  </p:notesMasterIdLst>
  <p:sldIdLst>
    <p:sldId id="256" r:id="rId2"/>
    <p:sldId id="263" r:id="rId3"/>
    <p:sldId id="264" r:id="rId4"/>
    <p:sldId id="257" r:id="rId5"/>
    <p:sldId id="258" r:id="rId6"/>
    <p:sldId id="259" r:id="rId7"/>
    <p:sldId id="260" r:id="rId8"/>
    <p:sldId id="261" r:id="rId9"/>
    <p:sldId id="262" r:id="rId10"/>
    <p:sldId id="267" r:id="rId11"/>
    <p:sldId id="270" r:id="rId12"/>
    <p:sldId id="271" r:id="rId13"/>
    <p:sldId id="272" r:id="rId14"/>
    <p:sldId id="273" r:id="rId15"/>
    <p:sldId id="275" r:id="rId16"/>
    <p:sldId id="265" r:id="rId17"/>
    <p:sldId id="266"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5988D"/>
    <a:srgbClr val="17FA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5312" autoAdjust="0"/>
  </p:normalViewPr>
  <p:slideViewPr>
    <p:cSldViewPr snapToGrid="0" snapToObjects="1">
      <p:cViewPr varScale="1">
        <p:scale>
          <a:sx n="82" d="100"/>
          <a:sy n="82" d="100"/>
        </p:scale>
        <p:origin x="-110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D77AE-3F46-9043-96C4-C1082CD2F11E}" type="datetimeFigureOut">
              <a:rPr lang="en-US" smtClean="0"/>
              <a:pPr/>
              <a:t>5/31/11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37EAA-05AC-944D-8118-9C8ACA176B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talk about the updates</a:t>
            </a:r>
            <a:r>
              <a:rPr lang="en-US" baseline="0" dirty="0" smtClean="0"/>
              <a:t> and status of collection 6 product development</a:t>
            </a:r>
            <a:endParaRPr lang="en-US" dirty="0"/>
          </a:p>
        </p:txBody>
      </p:sp>
      <p:sp>
        <p:nvSpPr>
          <p:cNvPr id="4" name="Slide Number Placeholder 3"/>
          <p:cNvSpPr>
            <a:spLocks noGrp="1"/>
          </p:cNvSpPr>
          <p:nvPr>
            <p:ph type="sldNum" sz="quarter" idx="10"/>
          </p:nvPr>
        </p:nvSpPr>
        <p:spPr/>
        <p:txBody>
          <a:bodyPr/>
          <a:lstStyle/>
          <a:p>
            <a:fld id="{23D37EAA-05AC-944D-8118-9C8ACA176B9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C5 highlights:</a:t>
            </a:r>
          </a:p>
          <a:p>
            <a:endParaRPr lang="en-US" baseline="0" dirty="0" smtClean="0"/>
          </a:p>
          <a:p>
            <a:r>
              <a:rPr lang="en-US" baseline="0" dirty="0" smtClean="0"/>
              <a:t>Ice cloud:  </a:t>
            </a:r>
            <a:endParaRPr lang="en-US" dirty="0"/>
          </a:p>
        </p:txBody>
      </p:sp>
      <p:sp>
        <p:nvSpPr>
          <p:cNvPr id="4" name="Slide Number Placeholder 3"/>
          <p:cNvSpPr>
            <a:spLocks noGrp="1"/>
          </p:cNvSpPr>
          <p:nvPr>
            <p:ph type="sldNum" sz="quarter" idx="10"/>
          </p:nvPr>
        </p:nvSpPr>
        <p:spPr/>
        <p:txBody>
          <a:bodyPr/>
          <a:lstStyle/>
          <a:p>
            <a:fld id="{698C88CE-FA80-034C-8D5A-5BB0D4CA16F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C6 highlights:</a:t>
            </a:r>
          </a:p>
          <a:p>
            <a:r>
              <a:rPr lang="en-US" dirty="0" smtClean="0"/>
              <a:t>Phase: along </a:t>
            </a:r>
            <a:r>
              <a:rPr lang="en-US" dirty="0" err="1" smtClean="0"/>
              <a:t>w</a:t>
            </a:r>
            <a:r>
              <a:rPr lang="en-US" dirty="0" smtClean="0"/>
              <a:t>/CSR</a:t>
            </a:r>
            <a:r>
              <a:rPr lang="en-US" baseline="0" dirty="0" smtClean="0"/>
              <a:t> processing, requires major change in code logic (r</a:t>
            </a:r>
            <a:r>
              <a:rPr lang="en-US" sz="1200" kern="1200" dirty="0" smtClean="0">
                <a:solidFill>
                  <a:schemeClr val="tx1"/>
                </a:solidFill>
                <a:latin typeface="+mn-lt"/>
                <a:ea typeface="+mn-ea"/>
                <a:cs typeface="+mn-cs"/>
              </a:rPr>
              <a:t>etrievals for only one phase will be kept and phase QA assignments need to precede CSR in code logic structure</a:t>
            </a:r>
            <a:r>
              <a:rPr lang="en-US" baseline="0" dirty="0" smtClean="0"/>
              <a:t>). </a:t>
            </a:r>
            <a:endParaRPr lang="en-US" dirty="0" smtClean="0"/>
          </a:p>
          <a:p>
            <a:r>
              <a:rPr lang="en-US" dirty="0" smtClean="0"/>
              <a:t>Will show examples</a:t>
            </a:r>
            <a:r>
              <a:rPr lang="en-US" baseline="0" dirty="0" smtClean="0"/>
              <a:t> of :</a:t>
            </a:r>
            <a:endParaRPr lang="en-US" dirty="0" smtClean="0"/>
          </a:p>
          <a:p>
            <a:r>
              <a:rPr lang="en-US" dirty="0" smtClean="0"/>
              <a:t>LUT: get away</a:t>
            </a:r>
            <a:r>
              <a:rPr lang="en-US" baseline="0" dirty="0" smtClean="0"/>
              <a:t> from combination of discrete ordinate and asymptotic theory – greatly complicated code vs. small LUT advantage.</a:t>
            </a:r>
          </a:p>
          <a:p>
            <a:r>
              <a:rPr lang="en-US" baseline="0" dirty="0" smtClean="0"/>
              <a:t>5km </a:t>
            </a:r>
            <a:r>
              <a:rPr lang="en-US" baseline="0" dirty="0" err="1" smtClean="0"/>
              <a:t>vs</a:t>
            </a:r>
            <a:r>
              <a:rPr lang="en-US" baseline="0" dirty="0" smtClean="0"/>
              <a:t> 1km CT</a:t>
            </a:r>
          </a:p>
          <a:p>
            <a:r>
              <a:rPr lang="en-US" baseline="0" dirty="0" smtClean="0"/>
              <a:t>Edge pixels retrieved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8C88CE-FA80-034C-8D5A-5BB0D4CA16F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D37EAA-05AC-944D-8118-9C8ACA176B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C6 is the</a:t>
            </a:r>
            <a:r>
              <a:rPr lang="en-US" baseline="0" dirty="0" smtClean="0"/>
              <a:t> science test 5</a:t>
            </a:r>
          </a:p>
          <a:p>
            <a:r>
              <a:rPr lang="en-US" baseline="0" dirty="0" smtClean="0"/>
              <a:t>C5 is the science test 5A</a:t>
            </a:r>
            <a:endParaRPr lang="en-US" dirty="0"/>
          </a:p>
        </p:txBody>
      </p:sp>
      <p:sp>
        <p:nvSpPr>
          <p:cNvPr id="4" name="Slide Number Placeholder 3"/>
          <p:cNvSpPr>
            <a:spLocks noGrp="1"/>
          </p:cNvSpPr>
          <p:nvPr>
            <p:ph type="sldNum" sz="quarter" idx="10"/>
          </p:nvPr>
        </p:nvSpPr>
        <p:spPr/>
        <p:txBody>
          <a:bodyPr/>
          <a:lstStyle/>
          <a:p>
            <a:fld id="{23D37EAA-05AC-944D-8118-9C8ACA176B9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Including partial</a:t>
            </a:r>
            <a:r>
              <a:rPr lang="en-US" baseline="0" dirty="0" smtClean="0"/>
              <a:t> retrievals for tau</a:t>
            </a:r>
            <a:endParaRPr lang="en-US" dirty="0"/>
          </a:p>
        </p:txBody>
      </p:sp>
      <p:sp>
        <p:nvSpPr>
          <p:cNvPr id="4" name="Slide Number Placeholder 3"/>
          <p:cNvSpPr>
            <a:spLocks noGrp="1"/>
          </p:cNvSpPr>
          <p:nvPr>
            <p:ph type="sldNum" sz="quarter" idx="10"/>
          </p:nvPr>
        </p:nvSpPr>
        <p:spPr/>
        <p:txBody>
          <a:bodyPr/>
          <a:lstStyle/>
          <a:p>
            <a:fld id="{23D37EAA-05AC-944D-8118-9C8ACA176B9E}"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Fraction is the successful retrieval</a:t>
            </a:r>
            <a:r>
              <a:rPr lang="en-US" baseline="0" dirty="0" smtClean="0"/>
              <a:t> fraction for edge and 250-m pixels.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Ice is a whole lot more successful than water. However, we only have 87 ice pixels within the box of interest here.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also have a C5 phase here. Generally in C5 edges of ice clouds over ocean come up as non-ice, therefore water retrieval fractions would come out as too low, because one can not separate the true edge effect from failure due to incorrect thermodynamic phase and ice fractions would be biased unnaturally high as it would take some doing to actually hit an edge pixel and for it to be identified as ice</a:t>
            </a:r>
          </a:p>
          <a:p>
            <a:endParaRPr lang="en-US" baseline="0" dirty="0" smtClean="0"/>
          </a:p>
          <a:p>
            <a:r>
              <a:rPr lang="en-US" baseline="0" dirty="0" smtClean="0"/>
              <a:t>When the full granule is concerned, we have: </a:t>
            </a:r>
            <a:r>
              <a:rPr lang="en-US" baseline="0" dirty="0" err="1" smtClean="0"/>
              <a:t>tau_frac</a:t>
            </a:r>
            <a:r>
              <a:rPr lang="en-US" baseline="0" dirty="0" smtClean="0"/>
              <a:t>: 0.938, re16 = 0.765, re21 = 0.625, re37 = 0.362</a:t>
            </a:r>
          </a:p>
          <a:p>
            <a:r>
              <a:rPr lang="en-US" baseline="0" dirty="0" smtClean="0"/>
              <a:t>Also interesting the failure patterns. For liquid 1.6 fails more often than 2.1 and 2.1 more often than 3.7. </a:t>
            </a:r>
          </a:p>
          <a:p>
            <a:r>
              <a:rPr lang="en-US" baseline="0" dirty="0" smtClean="0"/>
              <a:t>For ice the effect is the opposite, 1.6 fails the least and 3.7 fails the most.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D37EAA-05AC-944D-8118-9C8ACA176B9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41ABA4E-CD72-497B-97AA-7213B3980F60}" type="datetimeFigureOut">
              <a:rPr lang="en-US" smtClean="0"/>
              <a:pPr/>
              <a:t>5/31/11</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4" name="Date Placeholder 13"/>
          <p:cNvSpPr>
            <a:spLocks noGrp="1"/>
          </p:cNvSpPr>
          <p:nvPr>
            <p:ph type="dt" sz="half" idx="14"/>
          </p:nvPr>
        </p:nvSpPr>
        <p:spPr/>
        <p:txBody>
          <a:bodyPr/>
          <a:lstStyle/>
          <a:p>
            <a:fld id="{B41ABA4E-CD72-497B-97AA-7213B3980F60}" type="datetimeFigureOut">
              <a:rPr lang="en-US" smtClean="0"/>
              <a:pPr/>
              <a:t>5/31/11</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1ABA4E-CD72-497B-97AA-7213B3980F60}"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pPr/>
              <a:t>5/31/11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B41ABA4E-CD72-497B-97AA-7213B3980F60}" type="datetimeFigureOut">
              <a:rPr lang="en-US" smtClean="0"/>
              <a:pPr/>
              <a:t>5/31/11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1ABA4E-CD72-497B-97AA-7213B3980F60}" type="datetimeFigureOut">
              <a:rPr lang="en-US" smtClean="0"/>
              <a:pPr/>
              <a:t>5/31/11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pPr/>
              <a:t>5/31/11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endParaRPr kumimoji="0" lang="en-US"/>
          </a:p>
        </p:txBody>
      </p:sp>
      <p:sp>
        <p:nvSpPr>
          <p:cNvPr id="8" name="Date Placeholder 7"/>
          <p:cNvSpPr>
            <a:spLocks noGrp="1"/>
          </p:cNvSpPr>
          <p:nvPr>
            <p:ph type="dt" sz="half" idx="14"/>
          </p:nvPr>
        </p:nvSpPr>
        <p:spPr/>
        <p:txBody>
          <a:bodyPr/>
          <a:lstStyle/>
          <a:p>
            <a:fld id="{B41ABA4E-CD72-497B-97AA-7213B3980F60}" type="datetimeFigureOut">
              <a:rPr lang="en-US" smtClean="0"/>
              <a:pPr/>
              <a:t>5/31/11</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endParaRPr kumimoji="0" lang="en-US"/>
          </a:p>
        </p:txBody>
      </p:sp>
      <p:sp>
        <p:nvSpPr>
          <p:cNvPr id="8" name="Date Placeholder 7"/>
          <p:cNvSpPr>
            <a:spLocks noGrp="1"/>
          </p:cNvSpPr>
          <p:nvPr>
            <p:ph type="dt" sz="half" idx="10"/>
          </p:nvPr>
        </p:nvSpPr>
        <p:spPr/>
        <p:txBody>
          <a:bodyPr/>
          <a:lstStyle/>
          <a:p>
            <a:fld id="{B41ABA4E-CD72-497B-97AA-7213B3980F60}" type="datetimeFigureOut">
              <a:rPr lang="en-US" smtClean="0"/>
              <a:pPr/>
              <a:t>5/31/11</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1ABA4E-CD72-497B-97AA-7213B3980F60}" type="datetimeFigureOut">
              <a:rPr lang="en-US" smtClean="0"/>
              <a:pPr/>
              <a:t>5/31/11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image" Target="../media/image26.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3.jpeg"/><Relationship Id="rId5" Type="http://schemas.openxmlformats.org/officeDocument/2006/relationships/image" Target="../media/image25.jpeg"/></Relationships>
</file>

<file path=ppt/slides/_rels/slide12.xml.rels><?xml version="1.0" encoding="UTF-8" standalone="yes"?>
<Relationships xmlns="http://schemas.openxmlformats.org/package/2006/relationships"><Relationship Id="rId6" Type="http://schemas.openxmlformats.org/officeDocument/2006/relationships/image" Target="../media/image30.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7.jpeg"/><Relationship Id="rId5" Type="http://schemas.openxmlformats.org/officeDocument/2006/relationships/image" Target="../media/image29.jpeg"/></Relationships>
</file>

<file path=ppt/slides/_rels/slide13.xml.rels><?xml version="1.0" encoding="UTF-8" standalone="yes"?>
<Relationships xmlns="http://schemas.openxmlformats.org/package/2006/relationships"><Relationship Id="rId6" Type="http://schemas.openxmlformats.org/officeDocument/2006/relationships/image" Target="../media/image34.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31.jpeg"/><Relationship Id="rId5" Type="http://schemas.openxmlformats.org/officeDocument/2006/relationships/image" Target="../media/image33.jpeg"/></Relationships>
</file>

<file path=ppt/slides/_rels/slide14.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5.pdf"/></Relationships>
</file>

<file path=ppt/slides/_rels/slide15.xml.rels><?xml version="1.0" encoding="UTF-8" standalone="yes"?>
<Relationships xmlns="http://schemas.openxmlformats.org/package/2006/relationships"><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7.pdf"/></Relationships>
</file>

<file path=ppt/slides/_rels/slide16.xml.rels><?xml version="1.0" encoding="UTF-8" standalone="yes"?>
<Relationships xmlns="http://schemas.openxmlformats.org/package/2006/relationships"><Relationship Id="rId2" Type="http://schemas.openxmlformats.org/officeDocument/2006/relationships/image" Target="../media/image39.pdf"/><Relationship Id="rId3"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image" Target="../media/image8.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 Id="rId5" Type="http://schemas.openxmlformats.org/officeDocument/2006/relationships/image" Target="../media/image7.jpeg"/></Relationships>
</file>

<file path=ppt/slides/_rels/slide6.xml.rels><?xml version="1.0" encoding="UTF-8" standalone="yes"?>
<Relationships xmlns="http://schemas.openxmlformats.org/package/2006/relationships"><Relationship Id="rId6" Type="http://schemas.openxmlformats.org/officeDocument/2006/relationships/image" Target="../media/image8.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 Id="rId5" Type="http://schemas.openxmlformats.org/officeDocument/2006/relationships/image" Target="../media/image12.jpeg"/></Relationships>
</file>

<file path=ppt/slides/_rels/slide7.xml.rels><?xml version="1.0" encoding="UTF-8" standalone="yes"?>
<Relationships xmlns="http://schemas.openxmlformats.org/package/2006/relationships"><Relationship Id="rId6" Type="http://schemas.openxmlformats.org/officeDocument/2006/relationships/image" Target="../media/image17.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eg"/><Relationship Id="rId5" Type="http://schemas.openxmlformats.org/officeDocument/2006/relationships/image" Target="../media/image16.jpeg"/></Relationships>
</file>

<file path=ppt/slides/_rels/slide8.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df"/></Relationships>
</file>

<file path=ppt/slides/_rels/slide9.xml.rels><?xml version="1.0" encoding="UTF-8" standalone="yes"?>
<Relationships xmlns="http://schemas.openxmlformats.org/package/2006/relationships"><Relationship Id="rId2" Type="http://schemas.openxmlformats.org/officeDocument/2006/relationships/image" Target="../media/image20.pdf"/><Relationship Id="rId3"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Steven </a:t>
            </a:r>
            <a:r>
              <a:rPr lang="en-US" dirty="0" err="1" smtClean="0"/>
              <a:t>Platnick</a:t>
            </a:r>
            <a:r>
              <a:rPr lang="en-US" dirty="0" smtClean="0"/>
              <a:t>, Michael D. King, Gala Wind, et al</a:t>
            </a:r>
            <a:endParaRPr lang="en-US" dirty="0"/>
          </a:p>
        </p:txBody>
      </p:sp>
      <p:sp>
        <p:nvSpPr>
          <p:cNvPr id="3" name="Title 2"/>
          <p:cNvSpPr>
            <a:spLocks noGrp="1"/>
          </p:cNvSpPr>
          <p:nvPr>
            <p:ph type="ctrTitle"/>
          </p:nvPr>
        </p:nvSpPr>
        <p:spPr/>
        <p:txBody>
          <a:bodyPr/>
          <a:lstStyle/>
          <a:p>
            <a:r>
              <a:rPr lang="en-US" dirty="0" smtClean="0"/>
              <a:t>MODIS Cloud Optical and Microphysical Properties Product Collection 6 Update</a:t>
            </a:r>
            <a:endParaRPr lang="en-US" dirty="0"/>
          </a:p>
        </p:txBody>
      </p:sp>
      <p:sp>
        <p:nvSpPr>
          <p:cNvPr id="4" name="TextBox 3"/>
          <p:cNvSpPr txBox="1"/>
          <p:nvPr/>
        </p:nvSpPr>
        <p:spPr>
          <a:xfrm>
            <a:off x="3029185" y="4381139"/>
            <a:ext cx="3275256" cy="923330"/>
          </a:xfrm>
          <a:prstGeom prst="rect">
            <a:avLst/>
          </a:prstGeom>
          <a:noFill/>
        </p:spPr>
        <p:txBody>
          <a:bodyPr wrap="none" rtlCol="0">
            <a:spAutoFit/>
          </a:bodyPr>
          <a:lstStyle/>
          <a:p>
            <a:pPr algn="ctr"/>
            <a:r>
              <a:rPr lang="en-US" dirty="0" smtClean="0"/>
              <a:t>MODIS Science Team Meeting</a:t>
            </a:r>
          </a:p>
          <a:p>
            <a:pPr algn="ctr"/>
            <a:r>
              <a:rPr lang="en-US" smtClean="0"/>
              <a:t>Adelphi, </a:t>
            </a:r>
            <a:r>
              <a:rPr lang="en-US" dirty="0" smtClean="0"/>
              <a:t>MD</a:t>
            </a:r>
            <a:br>
              <a:rPr lang="en-US" dirty="0" smtClean="0"/>
            </a:br>
            <a:r>
              <a:rPr lang="en-US" dirty="0" smtClean="0"/>
              <a:t>18 May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a:xfrm>
            <a:off x="196943" y="176862"/>
            <a:ext cx="8801953" cy="669202"/>
          </a:xfrm>
        </p:spPr>
        <p:txBody>
          <a:bodyPr>
            <a:normAutofit fontScale="90000"/>
          </a:bodyPr>
          <a:lstStyle/>
          <a:p>
            <a:r>
              <a:rPr lang="en-US" dirty="0" smtClean="0"/>
              <a:t>Cloud Edge and 250m Partly Cloudy Pixels</a:t>
            </a:r>
            <a:endParaRPr lang="en-US" dirty="0"/>
          </a:p>
        </p:txBody>
      </p:sp>
      <p:pic>
        <p:nvPicPr>
          <p:cNvPr id="5" name="Picture 4" descr="103.1215.rgb143.jpg"/>
          <p:cNvPicPr>
            <a:picLocks noChangeAspect="1"/>
          </p:cNvPicPr>
          <p:nvPr/>
        </p:nvPicPr>
        <p:blipFill>
          <a:blip r:embed="rId2"/>
          <a:stretch>
            <a:fillRect/>
          </a:stretch>
        </p:blipFill>
        <p:spPr>
          <a:xfrm>
            <a:off x="249365" y="1199039"/>
            <a:ext cx="5175504" cy="5175504"/>
          </a:xfrm>
          <a:prstGeom prst="rect">
            <a:avLst/>
          </a:prstGeom>
        </p:spPr>
      </p:pic>
      <p:sp>
        <p:nvSpPr>
          <p:cNvPr id="6" name="Rectangle 5"/>
          <p:cNvSpPr/>
          <p:nvPr/>
        </p:nvSpPr>
        <p:spPr>
          <a:xfrm>
            <a:off x="1665122" y="1984963"/>
            <a:ext cx="2361259" cy="1608667"/>
          </a:xfrm>
          <a:prstGeom prst="rect">
            <a:avLst/>
          </a:prstGeom>
          <a:solidFill>
            <a:srgbClr val="B55475">
              <a:alpha val="35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TextBox 6"/>
          <p:cNvSpPr txBox="1"/>
          <p:nvPr/>
        </p:nvSpPr>
        <p:spPr>
          <a:xfrm>
            <a:off x="5493858" y="1216100"/>
            <a:ext cx="3031599" cy="369332"/>
          </a:xfrm>
          <a:prstGeom prst="rect">
            <a:avLst/>
          </a:prstGeom>
          <a:noFill/>
        </p:spPr>
        <p:txBody>
          <a:bodyPr wrap="none" rtlCol="0">
            <a:spAutoFit/>
          </a:bodyPr>
          <a:lstStyle/>
          <a:p>
            <a:r>
              <a:rPr lang="en-US" dirty="0" smtClean="0"/>
              <a:t>Terra 2005 day 103 12:15 UTC</a:t>
            </a:r>
            <a:endParaRPr lang="en-US" dirty="0"/>
          </a:p>
        </p:txBody>
      </p:sp>
      <p:cxnSp>
        <p:nvCxnSpPr>
          <p:cNvPr id="8" name="Straight Arrow Connector 7"/>
          <p:cNvCxnSpPr/>
          <p:nvPr/>
        </p:nvCxnSpPr>
        <p:spPr>
          <a:xfrm rot="10800000" flipV="1">
            <a:off x="3896693" y="2415093"/>
            <a:ext cx="1943536" cy="3656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753632" y="2066854"/>
            <a:ext cx="2295069" cy="646331"/>
          </a:xfrm>
          <a:prstGeom prst="rect">
            <a:avLst/>
          </a:prstGeom>
          <a:noFill/>
        </p:spPr>
        <p:txBody>
          <a:bodyPr wrap="none" rtlCol="0">
            <a:spAutoFit/>
          </a:bodyPr>
          <a:lstStyle/>
          <a:p>
            <a:r>
              <a:rPr lang="en-US" dirty="0" smtClean="0"/>
              <a:t>Study area</a:t>
            </a:r>
          </a:p>
          <a:p>
            <a:r>
              <a:rPr lang="en-US" dirty="0" smtClean="0"/>
              <a:t>(16N,32W – 8N,20W)</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a:xfrm>
            <a:off x="149909" y="158048"/>
            <a:ext cx="8947056" cy="669202"/>
          </a:xfrm>
        </p:spPr>
        <p:txBody>
          <a:bodyPr>
            <a:normAutofit fontScale="90000"/>
          </a:bodyPr>
          <a:lstStyle/>
          <a:p>
            <a:r>
              <a:rPr lang="en-US" dirty="0" smtClean="0"/>
              <a:t>Cloud Edge and 250m Partly Cloudy Pixels</a:t>
            </a:r>
            <a:endParaRPr lang="en-US" dirty="0"/>
          </a:p>
        </p:txBody>
      </p:sp>
      <p:sp>
        <p:nvSpPr>
          <p:cNvPr id="5" name="TextBox 4"/>
          <p:cNvSpPr txBox="1"/>
          <p:nvPr/>
        </p:nvSpPr>
        <p:spPr>
          <a:xfrm>
            <a:off x="196944" y="789622"/>
            <a:ext cx="8777723" cy="384721"/>
          </a:xfrm>
          <a:prstGeom prst="rect">
            <a:avLst/>
          </a:prstGeom>
          <a:noFill/>
        </p:spPr>
        <p:txBody>
          <a:bodyPr wrap="square" rtlCol="0">
            <a:spAutoFit/>
          </a:bodyPr>
          <a:lstStyle/>
          <a:p>
            <a:r>
              <a:rPr lang="en-US" sz="1900" dirty="0" smtClean="0">
                <a:solidFill>
                  <a:schemeClr val="accent2">
                    <a:lumMod val="60000"/>
                    <a:lumOff val="40000"/>
                  </a:schemeClr>
                </a:solidFill>
              </a:rPr>
              <a:t>Example retrieval without the cloud edge and 250m partly cloudy pixels</a:t>
            </a:r>
            <a:endParaRPr lang="en-US" sz="1900" dirty="0">
              <a:solidFill>
                <a:schemeClr val="accent2">
                  <a:lumMod val="60000"/>
                  <a:lumOff val="40000"/>
                </a:schemeClr>
              </a:solidFill>
            </a:endParaRPr>
          </a:p>
        </p:txBody>
      </p:sp>
      <p:sp>
        <p:nvSpPr>
          <p:cNvPr id="6" name="TextBox 5"/>
          <p:cNvSpPr txBox="1"/>
          <p:nvPr/>
        </p:nvSpPr>
        <p:spPr>
          <a:xfrm>
            <a:off x="1247917" y="1253003"/>
            <a:ext cx="2108269" cy="307777"/>
          </a:xfrm>
          <a:prstGeom prst="rect">
            <a:avLst/>
          </a:prstGeom>
          <a:noFill/>
        </p:spPr>
        <p:txBody>
          <a:bodyPr wrap="none" rtlCol="0">
            <a:spAutoFit/>
          </a:bodyPr>
          <a:lstStyle/>
          <a:p>
            <a:r>
              <a:rPr lang="en-US" sz="1400" dirty="0" smtClean="0"/>
              <a:t>Cloud Optical Thickness</a:t>
            </a:r>
            <a:endParaRPr lang="en-US" sz="1400" dirty="0"/>
          </a:p>
        </p:txBody>
      </p:sp>
      <p:sp>
        <p:nvSpPr>
          <p:cNvPr id="7" name="TextBox 6"/>
          <p:cNvSpPr txBox="1"/>
          <p:nvPr/>
        </p:nvSpPr>
        <p:spPr>
          <a:xfrm>
            <a:off x="5590982" y="1253003"/>
            <a:ext cx="2428870" cy="307777"/>
          </a:xfrm>
          <a:prstGeom prst="rect">
            <a:avLst/>
          </a:prstGeom>
          <a:noFill/>
        </p:spPr>
        <p:txBody>
          <a:bodyPr wrap="none" rtlCol="0">
            <a:spAutoFit/>
          </a:bodyPr>
          <a:lstStyle/>
          <a:p>
            <a:r>
              <a:rPr lang="en-US" sz="1400" dirty="0" smtClean="0"/>
              <a:t>Cloud Effective Radius 2.1µm</a:t>
            </a:r>
            <a:endParaRPr lang="en-US" sz="1400" dirty="0"/>
          </a:p>
        </p:txBody>
      </p:sp>
      <p:sp>
        <p:nvSpPr>
          <p:cNvPr id="8" name="TextBox 7"/>
          <p:cNvSpPr txBox="1"/>
          <p:nvPr/>
        </p:nvSpPr>
        <p:spPr>
          <a:xfrm>
            <a:off x="1111899" y="4230432"/>
            <a:ext cx="2441694" cy="307777"/>
          </a:xfrm>
          <a:prstGeom prst="rect">
            <a:avLst/>
          </a:prstGeom>
          <a:noFill/>
        </p:spPr>
        <p:txBody>
          <a:bodyPr wrap="none" rtlCol="0">
            <a:spAutoFit/>
          </a:bodyPr>
          <a:lstStyle/>
          <a:p>
            <a:r>
              <a:rPr lang="en-US" sz="1400" dirty="0" smtClean="0"/>
              <a:t>Cloud Effective Radius 1.6µm</a:t>
            </a:r>
            <a:endParaRPr lang="en-US" sz="1400" dirty="0"/>
          </a:p>
        </p:txBody>
      </p:sp>
      <p:sp>
        <p:nvSpPr>
          <p:cNvPr id="9" name="TextBox 8"/>
          <p:cNvSpPr txBox="1"/>
          <p:nvPr/>
        </p:nvSpPr>
        <p:spPr>
          <a:xfrm>
            <a:off x="5607720" y="4230432"/>
            <a:ext cx="2454518" cy="307777"/>
          </a:xfrm>
          <a:prstGeom prst="rect">
            <a:avLst/>
          </a:prstGeom>
          <a:noFill/>
        </p:spPr>
        <p:txBody>
          <a:bodyPr wrap="none" rtlCol="0">
            <a:spAutoFit/>
          </a:bodyPr>
          <a:lstStyle/>
          <a:p>
            <a:r>
              <a:rPr lang="en-US" sz="1400" dirty="0" smtClean="0"/>
              <a:t>Cloud Effective Radius 3.7µm</a:t>
            </a:r>
            <a:endParaRPr lang="en-US" sz="1400" dirty="0"/>
          </a:p>
        </p:txBody>
      </p:sp>
      <p:pic>
        <p:nvPicPr>
          <p:cNvPr id="10" name="Picture 9" descr="colorbar.psd"/>
          <p:cNvPicPr>
            <a:picLocks noChangeAspect="1"/>
          </p:cNvPicPr>
          <p:nvPr/>
        </p:nvPicPr>
        <p:blipFill>
          <a:blip r:embed="rId2"/>
          <a:stretch>
            <a:fillRect/>
          </a:stretch>
        </p:blipFill>
        <p:spPr>
          <a:xfrm>
            <a:off x="2801750" y="3771427"/>
            <a:ext cx="3690631" cy="594360"/>
          </a:xfrm>
          <a:prstGeom prst="rect">
            <a:avLst/>
          </a:prstGeom>
        </p:spPr>
      </p:pic>
      <p:pic>
        <p:nvPicPr>
          <p:cNvPr id="11" name="Picture 10" descr="2005103.1215.1km_noedge-cot.jpg"/>
          <p:cNvPicPr>
            <a:picLocks noChangeAspect="1"/>
          </p:cNvPicPr>
          <p:nvPr/>
        </p:nvPicPr>
        <p:blipFill>
          <a:blip r:embed="rId3"/>
          <a:stretch>
            <a:fillRect/>
          </a:stretch>
        </p:blipFill>
        <p:spPr>
          <a:xfrm>
            <a:off x="931030" y="1608227"/>
            <a:ext cx="2930327" cy="2103120"/>
          </a:xfrm>
          <a:prstGeom prst="rect">
            <a:avLst/>
          </a:prstGeom>
        </p:spPr>
      </p:pic>
      <p:pic>
        <p:nvPicPr>
          <p:cNvPr id="12" name="Picture 11" descr="2005103.1215.1km_noedge-cer.jpg"/>
          <p:cNvPicPr>
            <a:picLocks noChangeAspect="1"/>
          </p:cNvPicPr>
          <p:nvPr/>
        </p:nvPicPr>
        <p:blipFill>
          <a:blip r:embed="rId4"/>
          <a:stretch>
            <a:fillRect/>
          </a:stretch>
        </p:blipFill>
        <p:spPr>
          <a:xfrm>
            <a:off x="5296820" y="1608227"/>
            <a:ext cx="3030008" cy="2103120"/>
          </a:xfrm>
          <a:prstGeom prst="rect">
            <a:avLst/>
          </a:prstGeom>
        </p:spPr>
      </p:pic>
      <p:pic>
        <p:nvPicPr>
          <p:cNvPr id="13" name="Picture 12" descr="2005103.1215.1km_noedge-cer16.jpg"/>
          <p:cNvPicPr>
            <a:picLocks noChangeAspect="1"/>
          </p:cNvPicPr>
          <p:nvPr/>
        </p:nvPicPr>
        <p:blipFill>
          <a:blip r:embed="rId5"/>
          <a:stretch>
            <a:fillRect/>
          </a:stretch>
        </p:blipFill>
        <p:spPr>
          <a:xfrm>
            <a:off x="881148" y="4538209"/>
            <a:ext cx="3005948" cy="2103120"/>
          </a:xfrm>
          <a:prstGeom prst="rect">
            <a:avLst/>
          </a:prstGeom>
        </p:spPr>
      </p:pic>
      <p:pic>
        <p:nvPicPr>
          <p:cNvPr id="14" name="Picture 13" descr="2005103.1215.1km_noedge-cer37.jpg"/>
          <p:cNvPicPr>
            <a:picLocks noChangeAspect="1"/>
          </p:cNvPicPr>
          <p:nvPr/>
        </p:nvPicPr>
        <p:blipFill>
          <a:blip r:embed="rId6"/>
          <a:stretch>
            <a:fillRect/>
          </a:stretch>
        </p:blipFill>
        <p:spPr>
          <a:xfrm>
            <a:off x="5347483" y="4538209"/>
            <a:ext cx="2948873" cy="2103120"/>
          </a:xfrm>
          <a:prstGeom prst="rect">
            <a:avLst/>
          </a:prstGeom>
        </p:spPr>
      </p:pic>
      <p:sp useBgFill="1">
        <p:nvSpPr>
          <p:cNvPr id="15" name="Rectangle 14"/>
          <p:cNvSpPr/>
          <p:nvPr/>
        </p:nvSpPr>
        <p:spPr>
          <a:xfrm>
            <a:off x="4391096" y="3661505"/>
            <a:ext cx="246137" cy="315028"/>
          </a:xfrm>
          <a:prstGeom prst="rect">
            <a:avLst/>
          </a:prstGeom>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337151" y="3691040"/>
            <a:ext cx="300082" cy="307777"/>
          </a:xfrm>
          <a:prstGeom prst="rect">
            <a:avLst/>
          </a:prstGeom>
          <a:noFill/>
        </p:spPr>
        <p:txBody>
          <a:bodyPr wrap="square" rtlCol="0">
            <a:spAutoFit/>
          </a:bodyPr>
          <a:lstStyle/>
          <a:p>
            <a:r>
              <a:rPr lang="en-US" sz="1400" dirty="0" err="1" smtClean="0">
                <a:solidFill>
                  <a:srgbClr val="000000"/>
                </a:solidFill>
              </a:rPr>
              <a:t>τ</a:t>
            </a:r>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a:xfrm>
            <a:off x="149909" y="158048"/>
            <a:ext cx="8947056" cy="669202"/>
          </a:xfrm>
        </p:spPr>
        <p:txBody>
          <a:bodyPr>
            <a:normAutofit fontScale="90000"/>
          </a:bodyPr>
          <a:lstStyle/>
          <a:p>
            <a:r>
              <a:rPr lang="en-US" dirty="0" smtClean="0"/>
              <a:t>Cloud Edge and 250m Partly Cloudy Pixels</a:t>
            </a:r>
            <a:endParaRPr lang="en-US" dirty="0"/>
          </a:p>
        </p:txBody>
      </p:sp>
      <p:sp>
        <p:nvSpPr>
          <p:cNvPr id="5" name="TextBox 4"/>
          <p:cNvSpPr txBox="1"/>
          <p:nvPr/>
        </p:nvSpPr>
        <p:spPr>
          <a:xfrm>
            <a:off x="196944" y="789622"/>
            <a:ext cx="8777723" cy="384721"/>
          </a:xfrm>
          <a:prstGeom prst="rect">
            <a:avLst/>
          </a:prstGeom>
          <a:noFill/>
        </p:spPr>
        <p:txBody>
          <a:bodyPr wrap="square" rtlCol="0">
            <a:spAutoFit/>
          </a:bodyPr>
          <a:lstStyle/>
          <a:p>
            <a:r>
              <a:rPr lang="en-US" sz="1900" dirty="0" smtClean="0">
                <a:solidFill>
                  <a:schemeClr val="accent2">
                    <a:lumMod val="60000"/>
                    <a:lumOff val="40000"/>
                  </a:schemeClr>
                </a:solidFill>
              </a:rPr>
              <a:t>Example retrieval with the cloud edge and 250m partly cloudy pixels present</a:t>
            </a:r>
            <a:endParaRPr lang="en-US" sz="1900" dirty="0">
              <a:solidFill>
                <a:schemeClr val="accent2">
                  <a:lumMod val="60000"/>
                  <a:lumOff val="40000"/>
                </a:schemeClr>
              </a:solidFill>
            </a:endParaRPr>
          </a:p>
        </p:txBody>
      </p:sp>
      <p:sp>
        <p:nvSpPr>
          <p:cNvPr id="6" name="TextBox 5"/>
          <p:cNvSpPr txBox="1"/>
          <p:nvPr/>
        </p:nvSpPr>
        <p:spPr>
          <a:xfrm>
            <a:off x="1247917" y="1253003"/>
            <a:ext cx="2108269" cy="307777"/>
          </a:xfrm>
          <a:prstGeom prst="rect">
            <a:avLst/>
          </a:prstGeom>
          <a:noFill/>
        </p:spPr>
        <p:txBody>
          <a:bodyPr wrap="none" rtlCol="0">
            <a:spAutoFit/>
          </a:bodyPr>
          <a:lstStyle/>
          <a:p>
            <a:r>
              <a:rPr lang="en-US" sz="1400" dirty="0" smtClean="0"/>
              <a:t>Cloud Optical Thickness</a:t>
            </a:r>
            <a:endParaRPr lang="en-US" sz="1400" dirty="0"/>
          </a:p>
        </p:txBody>
      </p:sp>
      <p:sp>
        <p:nvSpPr>
          <p:cNvPr id="7" name="TextBox 6"/>
          <p:cNvSpPr txBox="1"/>
          <p:nvPr/>
        </p:nvSpPr>
        <p:spPr>
          <a:xfrm>
            <a:off x="5590982" y="1253003"/>
            <a:ext cx="2428870" cy="307777"/>
          </a:xfrm>
          <a:prstGeom prst="rect">
            <a:avLst/>
          </a:prstGeom>
          <a:noFill/>
        </p:spPr>
        <p:txBody>
          <a:bodyPr wrap="none" rtlCol="0">
            <a:spAutoFit/>
          </a:bodyPr>
          <a:lstStyle/>
          <a:p>
            <a:r>
              <a:rPr lang="en-US" sz="1400" dirty="0" smtClean="0"/>
              <a:t>Cloud Effective Radius 2.1µm</a:t>
            </a:r>
            <a:endParaRPr lang="en-US" sz="1400" dirty="0"/>
          </a:p>
        </p:txBody>
      </p:sp>
      <p:sp>
        <p:nvSpPr>
          <p:cNvPr id="8" name="TextBox 7"/>
          <p:cNvSpPr txBox="1"/>
          <p:nvPr/>
        </p:nvSpPr>
        <p:spPr>
          <a:xfrm>
            <a:off x="1087079" y="4199199"/>
            <a:ext cx="2441694" cy="307777"/>
          </a:xfrm>
          <a:prstGeom prst="rect">
            <a:avLst/>
          </a:prstGeom>
          <a:noFill/>
        </p:spPr>
        <p:txBody>
          <a:bodyPr wrap="none" rtlCol="0">
            <a:spAutoFit/>
          </a:bodyPr>
          <a:lstStyle/>
          <a:p>
            <a:r>
              <a:rPr lang="en-US" sz="1400" dirty="0" smtClean="0"/>
              <a:t>Cloud Effective Radius 1.6µm</a:t>
            </a:r>
            <a:endParaRPr lang="en-US" sz="1400" dirty="0"/>
          </a:p>
        </p:txBody>
      </p:sp>
      <p:sp>
        <p:nvSpPr>
          <p:cNvPr id="9" name="TextBox 8"/>
          <p:cNvSpPr txBox="1"/>
          <p:nvPr/>
        </p:nvSpPr>
        <p:spPr>
          <a:xfrm>
            <a:off x="5634433" y="4199199"/>
            <a:ext cx="2454518" cy="307777"/>
          </a:xfrm>
          <a:prstGeom prst="rect">
            <a:avLst/>
          </a:prstGeom>
          <a:noFill/>
        </p:spPr>
        <p:txBody>
          <a:bodyPr wrap="none" rtlCol="0">
            <a:spAutoFit/>
          </a:bodyPr>
          <a:lstStyle/>
          <a:p>
            <a:r>
              <a:rPr lang="en-US" sz="1400" dirty="0" smtClean="0"/>
              <a:t>Cloud Effective Radius 3.7µm</a:t>
            </a:r>
            <a:endParaRPr lang="en-US" sz="1400" dirty="0"/>
          </a:p>
        </p:txBody>
      </p:sp>
      <p:pic>
        <p:nvPicPr>
          <p:cNvPr id="10" name="Picture 9" descr="colorbar.psd"/>
          <p:cNvPicPr>
            <a:picLocks noChangeAspect="1"/>
          </p:cNvPicPr>
          <p:nvPr/>
        </p:nvPicPr>
        <p:blipFill>
          <a:blip r:embed="rId2"/>
          <a:stretch>
            <a:fillRect/>
          </a:stretch>
        </p:blipFill>
        <p:spPr>
          <a:xfrm>
            <a:off x="2793611" y="3779574"/>
            <a:ext cx="3690631" cy="594360"/>
          </a:xfrm>
          <a:prstGeom prst="rect">
            <a:avLst/>
          </a:prstGeom>
        </p:spPr>
      </p:pic>
      <p:pic>
        <p:nvPicPr>
          <p:cNvPr id="11" name="Picture 10" descr="2005103.1215.1km_edge-cot.jpg"/>
          <p:cNvPicPr>
            <a:picLocks noChangeAspect="1"/>
          </p:cNvPicPr>
          <p:nvPr/>
        </p:nvPicPr>
        <p:blipFill>
          <a:blip r:embed="rId3"/>
          <a:stretch>
            <a:fillRect/>
          </a:stretch>
        </p:blipFill>
        <p:spPr>
          <a:xfrm>
            <a:off x="889062" y="1607610"/>
            <a:ext cx="2980800" cy="2103120"/>
          </a:xfrm>
          <a:prstGeom prst="rect">
            <a:avLst/>
          </a:prstGeom>
        </p:spPr>
      </p:pic>
      <p:pic>
        <p:nvPicPr>
          <p:cNvPr id="12" name="Picture 11" descr="2005103.1215.1km_edge-cer.jpg"/>
          <p:cNvPicPr>
            <a:picLocks noChangeAspect="1"/>
          </p:cNvPicPr>
          <p:nvPr/>
        </p:nvPicPr>
        <p:blipFill>
          <a:blip r:embed="rId4"/>
          <a:stretch>
            <a:fillRect/>
          </a:stretch>
        </p:blipFill>
        <p:spPr>
          <a:xfrm>
            <a:off x="5307799" y="1607610"/>
            <a:ext cx="2966203" cy="2103120"/>
          </a:xfrm>
          <a:prstGeom prst="rect">
            <a:avLst/>
          </a:prstGeom>
        </p:spPr>
      </p:pic>
      <p:pic>
        <p:nvPicPr>
          <p:cNvPr id="13" name="Picture 12" descr="2005103.1215.1km_edge-cer16.jpg"/>
          <p:cNvPicPr>
            <a:picLocks noChangeAspect="1"/>
          </p:cNvPicPr>
          <p:nvPr/>
        </p:nvPicPr>
        <p:blipFill>
          <a:blip r:embed="rId5"/>
          <a:stretch>
            <a:fillRect/>
          </a:stretch>
        </p:blipFill>
        <p:spPr>
          <a:xfrm>
            <a:off x="847422" y="4536222"/>
            <a:ext cx="3013426" cy="2103120"/>
          </a:xfrm>
          <a:prstGeom prst="rect">
            <a:avLst/>
          </a:prstGeom>
        </p:spPr>
      </p:pic>
      <p:pic>
        <p:nvPicPr>
          <p:cNvPr id="14" name="Picture 13" descr="2005103.1215.1km_edge-cer37.jpg"/>
          <p:cNvPicPr>
            <a:picLocks noChangeAspect="1"/>
          </p:cNvPicPr>
          <p:nvPr/>
        </p:nvPicPr>
        <p:blipFill>
          <a:blip r:embed="rId6"/>
          <a:stretch>
            <a:fillRect/>
          </a:stretch>
        </p:blipFill>
        <p:spPr>
          <a:xfrm>
            <a:off x="5297389" y="4506976"/>
            <a:ext cx="3013426" cy="2103120"/>
          </a:xfrm>
          <a:prstGeom prst="rect">
            <a:avLst/>
          </a:prstGeom>
        </p:spPr>
      </p:pic>
      <p:sp useBgFill="1">
        <p:nvSpPr>
          <p:cNvPr id="15" name="Rectangle 14"/>
          <p:cNvSpPr/>
          <p:nvPr/>
        </p:nvSpPr>
        <p:spPr>
          <a:xfrm>
            <a:off x="4391096" y="3661505"/>
            <a:ext cx="246137" cy="315028"/>
          </a:xfrm>
          <a:prstGeom prst="rect">
            <a:avLst/>
          </a:prstGeom>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337151" y="3691040"/>
            <a:ext cx="300082" cy="307777"/>
          </a:xfrm>
          <a:prstGeom prst="rect">
            <a:avLst/>
          </a:prstGeom>
          <a:noFill/>
        </p:spPr>
        <p:txBody>
          <a:bodyPr wrap="square" rtlCol="0">
            <a:spAutoFit/>
          </a:bodyPr>
          <a:lstStyle/>
          <a:p>
            <a:r>
              <a:rPr lang="en-US" sz="1400" dirty="0" err="1" smtClean="0">
                <a:solidFill>
                  <a:srgbClr val="000000"/>
                </a:solidFill>
              </a:rPr>
              <a:t>τ</a:t>
            </a:r>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iff_colorbar.psd"/>
          <p:cNvPicPr>
            <a:picLocks noChangeAspect="1"/>
          </p:cNvPicPr>
          <p:nvPr/>
        </p:nvPicPr>
        <p:blipFill>
          <a:blip r:embed="rId2"/>
          <a:stretch>
            <a:fillRect/>
          </a:stretch>
        </p:blipFill>
        <p:spPr>
          <a:xfrm>
            <a:off x="3269069" y="3936463"/>
            <a:ext cx="2574925" cy="333375"/>
          </a:xfrm>
          <a:prstGeom prst="rect">
            <a:avLst/>
          </a:prstGeom>
        </p:spPr>
      </p:pic>
      <p:sp>
        <p:nvSpPr>
          <p:cNvPr id="5" name="TextBox 4"/>
          <p:cNvSpPr txBox="1"/>
          <p:nvPr/>
        </p:nvSpPr>
        <p:spPr>
          <a:xfrm>
            <a:off x="3187708" y="3670603"/>
            <a:ext cx="338554" cy="307777"/>
          </a:xfrm>
          <a:prstGeom prst="rect">
            <a:avLst/>
          </a:prstGeom>
          <a:noFill/>
        </p:spPr>
        <p:txBody>
          <a:bodyPr wrap="none" rtlCol="0">
            <a:spAutoFit/>
          </a:bodyPr>
          <a:lstStyle/>
          <a:p>
            <a:r>
              <a:rPr lang="en-US" sz="1400" dirty="0" smtClean="0">
                <a:solidFill>
                  <a:schemeClr val="bg1"/>
                </a:solidFill>
              </a:rPr>
              <a:t>-2</a:t>
            </a:r>
          </a:p>
        </p:txBody>
      </p:sp>
      <p:sp>
        <p:nvSpPr>
          <p:cNvPr id="6" name="TextBox 5"/>
          <p:cNvSpPr txBox="1"/>
          <p:nvPr/>
        </p:nvSpPr>
        <p:spPr>
          <a:xfrm>
            <a:off x="4276310" y="3669114"/>
            <a:ext cx="274434" cy="307777"/>
          </a:xfrm>
          <a:prstGeom prst="rect">
            <a:avLst/>
          </a:prstGeom>
          <a:noFill/>
        </p:spPr>
        <p:txBody>
          <a:bodyPr wrap="none" rtlCol="0">
            <a:spAutoFit/>
          </a:bodyPr>
          <a:lstStyle/>
          <a:p>
            <a:r>
              <a:rPr lang="en-US" sz="1400" dirty="0" smtClean="0">
                <a:solidFill>
                  <a:schemeClr val="bg1"/>
                </a:solidFill>
              </a:rPr>
              <a:t>2</a:t>
            </a:r>
          </a:p>
        </p:txBody>
      </p:sp>
      <p:sp>
        <p:nvSpPr>
          <p:cNvPr id="7" name="TextBox 6"/>
          <p:cNvSpPr txBox="1"/>
          <p:nvPr/>
        </p:nvSpPr>
        <p:spPr>
          <a:xfrm>
            <a:off x="4525096" y="3672092"/>
            <a:ext cx="338554" cy="307777"/>
          </a:xfrm>
          <a:prstGeom prst="rect">
            <a:avLst/>
          </a:prstGeom>
          <a:noFill/>
        </p:spPr>
        <p:txBody>
          <a:bodyPr wrap="none" rtlCol="0">
            <a:spAutoFit/>
          </a:bodyPr>
          <a:lstStyle/>
          <a:p>
            <a:r>
              <a:rPr lang="en-US" sz="1400" dirty="0" smtClean="0">
                <a:solidFill>
                  <a:schemeClr val="bg1"/>
                </a:solidFill>
              </a:rPr>
              <a:t>-2</a:t>
            </a:r>
          </a:p>
        </p:txBody>
      </p:sp>
      <p:sp>
        <p:nvSpPr>
          <p:cNvPr id="8" name="TextBox 7"/>
          <p:cNvSpPr txBox="1"/>
          <p:nvPr/>
        </p:nvSpPr>
        <p:spPr>
          <a:xfrm>
            <a:off x="5613698" y="3670603"/>
            <a:ext cx="274434" cy="307777"/>
          </a:xfrm>
          <a:prstGeom prst="rect">
            <a:avLst/>
          </a:prstGeom>
          <a:noFill/>
        </p:spPr>
        <p:txBody>
          <a:bodyPr wrap="none" rtlCol="0">
            <a:spAutoFit/>
          </a:bodyPr>
          <a:lstStyle/>
          <a:p>
            <a:r>
              <a:rPr lang="en-US" sz="1400" dirty="0" smtClean="0">
                <a:solidFill>
                  <a:schemeClr val="bg1"/>
                </a:solidFill>
              </a:rPr>
              <a:t>2</a:t>
            </a:r>
          </a:p>
        </p:txBody>
      </p:sp>
      <p:sp>
        <p:nvSpPr>
          <p:cNvPr id="9" name="Rectangle 8"/>
          <p:cNvSpPr/>
          <p:nvPr/>
        </p:nvSpPr>
        <p:spPr>
          <a:xfrm>
            <a:off x="3601907" y="4340480"/>
            <a:ext cx="159790" cy="163572"/>
          </a:xfrm>
          <a:prstGeom prst="rect">
            <a:avLst/>
          </a:prstGeom>
          <a:solidFill>
            <a:srgbClr val="17FA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761697" y="4251606"/>
            <a:ext cx="1904187" cy="276999"/>
          </a:xfrm>
          <a:prstGeom prst="rect">
            <a:avLst/>
          </a:prstGeom>
          <a:noFill/>
        </p:spPr>
        <p:txBody>
          <a:bodyPr wrap="none" rtlCol="0">
            <a:spAutoFit/>
          </a:bodyPr>
          <a:lstStyle/>
          <a:p>
            <a:r>
              <a:rPr lang="en-US" sz="1200" dirty="0" smtClean="0"/>
              <a:t>Newly successful retrieval</a:t>
            </a:r>
            <a:endParaRPr lang="en-US" sz="1200" dirty="0"/>
          </a:p>
        </p:txBody>
      </p:sp>
      <p:sp>
        <p:nvSpPr>
          <p:cNvPr id="11" name="Title 2"/>
          <p:cNvSpPr>
            <a:spLocks noGrp="1"/>
          </p:cNvSpPr>
          <p:nvPr>
            <p:ph type="title"/>
          </p:nvPr>
        </p:nvSpPr>
        <p:spPr>
          <a:xfrm>
            <a:off x="149909" y="158048"/>
            <a:ext cx="8947056" cy="669202"/>
          </a:xfrm>
        </p:spPr>
        <p:txBody>
          <a:bodyPr>
            <a:normAutofit fontScale="90000"/>
          </a:bodyPr>
          <a:lstStyle/>
          <a:p>
            <a:r>
              <a:rPr lang="en-US" dirty="0" smtClean="0"/>
              <a:t>Cloud Edge and 250m Partly Cloudy Pixels</a:t>
            </a:r>
            <a:endParaRPr lang="en-US" dirty="0"/>
          </a:p>
        </p:txBody>
      </p:sp>
      <p:sp>
        <p:nvSpPr>
          <p:cNvPr id="12" name="TextBox 11"/>
          <p:cNvSpPr txBox="1"/>
          <p:nvPr/>
        </p:nvSpPr>
        <p:spPr>
          <a:xfrm>
            <a:off x="196944" y="789622"/>
            <a:ext cx="8777723" cy="384721"/>
          </a:xfrm>
          <a:prstGeom prst="rect">
            <a:avLst/>
          </a:prstGeom>
          <a:noFill/>
        </p:spPr>
        <p:txBody>
          <a:bodyPr wrap="square" rtlCol="0">
            <a:spAutoFit/>
          </a:bodyPr>
          <a:lstStyle/>
          <a:p>
            <a:r>
              <a:rPr lang="en-US" sz="1900" dirty="0" smtClean="0">
                <a:solidFill>
                  <a:schemeClr val="accent2">
                    <a:lumMod val="60000"/>
                    <a:lumOff val="40000"/>
                  </a:schemeClr>
                </a:solidFill>
              </a:rPr>
              <a:t>Retrieval differences with edge – without edge</a:t>
            </a:r>
            <a:endParaRPr lang="en-US" sz="1900" dirty="0">
              <a:solidFill>
                <a:schemeClr val="accent2">
                  <a:lumMod val="60000"/>
                  <a:lumOff val="40000"/>
                </a:schemeClr>
              </a:solidFill>
            </a:endParaRPr>
          </a:p>
        </p:txBody>
      </p:sp>
      <p:sp>
        <p:nvSpPr>
          <p:cNvPr id="13" name="TextBox 12"/>
          <p:cNvSpPr txBox="1"/>
          <p:nvPr/>
        </p:nvSpPr>
        <p:spPr>
          <a:xfrm>
            <a:off x="1247917" y="1253003"/>
            <a:ext cx="2108269" cy="307777"/>
          </a:xfrm>
          <a:prstGeom prst="rect">
            <a:avLst/>
          </a:prstGeom>
          <a:noFill/>
        </p:spPr>
        <p:txBody>
          <a:bodyPr wrap="none" rtlCol="0">
            <a:spAutoFit/>
          </a:bodyPr>
          <a:lstStyle/>
          <a:p>
            <a:r>
              <a:rPr lang="en-US" sz="1400" dirty="0" smtClean="0"/>
              <a:t>Cloud Optical Thickness</a:t>
            </a:r>
            <a:endParaRPr lang="en-US" sz="1400" dirty="0"/>
          </a:p>
        </p:txBody>
      </p:sp>
      <p:sp>
        <p:nvSpPr>
          <p:cNvPr id="14" name="TextBox 13"/>
          <p:cNvSpPr txBox="1"/>
          <p:nvPr/>
        </p:nvSpPr>
        <p:spPr>
          <a:xfrm>
            <a:off x="5590982" y="1253003"/>
            <a:ext cx="2428870" cy="307777"/>
          </a:xfrm>
          <a:prstGeom prst="rect">
            <a:avLst/>
          </a:prstGeom>
          <a:noFill/>
        </p:spPr>
        <p:txBody>
          <a:bodyPr wrap="none" rtlCol="0">
            <a:spAutoFit/>
          </a:bodyPr>
          <a:lstStyle/>
          <a:p>
            <a:r>
              <a:rPr lang="en-US" sz="1400" dirty="0" smtClean="0"/>
              <a:t>Cloud Effective Radius 2.1µm</a:t>
            </a:r>
            <a:endParaRPr lang="en-US" sz="1400" dirty="0"/>
          </a:p>
        </p:txBody>
      </p:sp>
      <p:sp>
        <p:nvSpPr>
          <p:cNvPr id="15" name="TextBox 14"/>
          <p:cNvSpPr txBox="1"/>
          <p:nvPr/>
        </p:nvSpPr>
        <p:spPr>
          <a:xfrm>
            <a:off x="1087079" y="4199199"/>
            <a:ext cx="2441694" cy="307777"/>
          </a:xfrm>
          <a:prstGeom prst="rect">
            <a:avLst/>
          </a:prstGeom>
          <a:noFill/>
        </p:spPr>
        <p:txBody>
          <a:bodyPr wrap="none" rtlCol="0">
            <a:spAutoFit/>
          </a:bodyPr>
          <a:lstStyle/>
          <a:p>
            <a:r>
              <a:rPr lang="en-US" sz="1400" dirty="0" smtClean="0"/>
              <a:t>Cloud Effective Radius 1.6µm</a:t>
            </a:r>
            <a:endParaRPr lang="en-US" sz="1400" dirty="0"/>
          </a:p>
        </p:txBody>
      </p:sp>
      <p:sp>
        <p:nvSpPr>
          <p:cNvPr id="16" name="TextBox 15"/>
          <p:cNvSpPr txBox="1"/>
          <p:nvPr/>
        </p:nvSpPr>
        <p:spPr>
          <a:xfrm>
            <a:off x="5759574" y="4199199"/>
            <a:ext cx="2454518" cy="307777"/>
          </a:xfrm>
          <a:prstGeom prst="rect">
            <a:avLst/>
          </a:prstGeom>
          <a:noFill/>
        </p:spPr>
        <p:txBody>
          <a:bodyPr wrap="none" rtlCol="0">
            <a:spAutoFit/>
          </a:bodyPr>
          <a:lstStyle/>
          <a:p>
            <a:r>
              <a:rPr lang="en-US" sz="1400" dirty="0" smtClean="0"/>
              <a:t>Cloud Effective Radius 3.7µm</a:t>
            </a:r>
            <a:endParaRPr lang="en-US" sz="1400" dirty="0"/>
          </a:p>
        </p:txBody>
      </p:sp>
      <p:pic>
        <p:nvPicPr>
          <p:cNvPr id="17" name="Picture 16" descr="2005103.1215.1km_w_edge-tau_diff.jpg"/>
          <p:cNvPicPr>
            <a:picLocks noChangeAspect="1"/>
          </p:cNvPicPr>
          <p:nvPr/>
        </p:nvPicPr>
        <p:blipFill>
          <a:blip r:embed="rId3"/>
          <a:stretch>
            <a:fillRect/>
          </a:stretch>
        </p:blipFill>
        <p:spPr>
          <a:xfrm>
            <a:off x="887667" y="1609987"/>
            <a:ext cx="2926080" cy="2103120"/>
          </a:xfrm>
          <a:prstGeom prst="rect">
            <a:avLst/>
          </a:prstGeom>
        </p:spPr>
      </p:pic>
      <p:pic>
        <p:nvPicPr>
          <p:cNvPr id="18" name="Picture 17" descr="2005103.1215.1km_w_edge-re_diff.jpg"/>
          <p:cNvPicPr>
            <a:picLocks noChangeAspect="1"/>
          </p:cNvPicPr>
          <p:nvPr/>
        </p:nvPicPr>
        <p:blipFill>
          <a:blip r:embed="rId4"/>
          <a:stretch>
            <a:fillRect/>
          </a:stretch>
        </p:blipFill>
        <p:spPr>
          <a:xfrm>
            <a:off x="5312390" y="1620398"/>
            <a:ext cx="3026980" cy="2103120"/>
          </a:xfrm>
          <a:prstGeom prst="rect">
            <a:avLst/>
          </a:prstGeom>
        </p:spPr>
      </p:pic>
      <p:pic>
        <p:nvPicPr>
          <p:cNvPr id="19" name="Picture 18" descr="2005103.1215.1km_w_edge-re16_diff.jpg"/>
          <p:cNvPicPr>
            <a:picLocks noChangeAspect="1"/>
          </p:cNvPicPr>
          <p:nvPr/>
        </p:nvPicPr>
        <p:blipFill>
          <a:blip r:embed="rId5"/>
          <a:stretch>
            <a:fillRect/>
          </a:stretch>
        </p:blipFill>
        <p:spPr>
          <a:xfrm>
            <a:off x="822678" y="4568867"/>
            <a:ext cx="3001479" cy="2103120"/>
          </a:xfrm>
          <a:prstGeom prst="rect">
            <a:avLst/>
          </a:prstGeom>
        </p:spPr>
      </p:pic>
      <p:pic>
        <p:nvPicPr>
          <p:cNvPr id="20" name="Picture 19" descr="2005103.1215.1km_w_edge-re37_diff.jpg"/>
          <p:cNvPicPr>
            <a:picLocks noChangeAspect="1"/>
          </p:cNvPicPr>
          <p:nvPr/>
        </p:nvPicPr>
        <p:blipFill>
          <a:blip r:embed="rId6"/>
          <a:stretch>
            <a:fillRect/>
          </a:stretch>
        </p:blipFill>
        <p:spPr>
          <a:xfrm>
            <a:off x="5287992" y="4568867"/>
            <a:ext cx="3051378" cy="21031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a:xfrm>
            <a:off x="149909" y="158048"/>
            <a:ext cx="8947056" cy="669202"/>
          </a:xfrm>
        </p:spPr>
        <p:txBody>
          <a:bodyPr>
            <a:normAutofit fontScale="90000"/>
          </a:bodyPr>
          <a:lstStyle/>
          <a:p>
            <a:r>
              <a:rPr lang="en-US" dirty="0" smtClean="0"/>
              <a:t>Cloud Edge and 250m Partly Cloudy Pixels</a:t>
            </a:r>
            <a:endParaRPr lang="en-US" dirty="0"/>
          </a:p>
        </p:txBody>
      </p:sp>
      <p:sp>
        <p:nvSpPr>
          <p:cNvPr id="5" name="TextBox 4"/>
          <p:cNvSpPr txBox="1"/>
          <p:nvPr/>
        </p:nvSpPr>
        <p:spPr>
          <a:xfrm>
            <a:off x="196944" y="789622"/>
            <a:ext cx="8777723" cy="384721"/>
          </a:xfrm>
          <a:prstGeom prst="rect">
            <a:avLst/>
          </a:prstGeom>
          <a:noFill/>
        </p:spPr>
        <p:txBody>
          <a:bodyPr wrap="square" rtlCol="0">
            <a:spAutoFit/>
          </a:bodyPr>
          <a:lstStyle/>
          <a:p>
            <a:r>
              <a:rPr lang="en-US" sz="1900" dirty="0" smtClean="0">
                <a:solidFill>
                  <a:schemeClr val="accent2">
                    <a:lumMod val="60000"/>
                    <a:lumOff val="40000"/>
                  </a:schemeClr>
                </a:solidFill>
              </a:rPr>
              <a:t>Retrieval histograms before and after</a:t>
            </a:r>
            <a:endParaRPr lang="en-US" sz="1900" dirty="0">
              <a:solidFill>
                <a:schemeClr val="accent2">
                  <a:lumMod val="60000"/>
                  <a:lumOff val="40000"/>
                </a:schemeClr>
              </a:solidFill>
            </a:endParaRPr>
          </a:p>
        </p:txBody>
      </p:sp>
      <p:pic>
        <p:nvPicPr>
          <p:cNvPr id="7" name="Picture 6" descr="Edge_histo.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73061" y="1328232"/>
            <a:ext cx="7423935" cy="5029200"/>
          </a:xfrm>
          <a:prstGeom prst="rect">
            <a:avLst/>
          </a:prstGeom>
        </p:spPr>
      </p:pic>
      <p:sp>
        <p:nvSpPr>
          <p:cNvPr id="8" name="TextBox 7"/>
          <p:cNvSpPr txBox="1"/>
          <p:nvPr/>
        </p:nvSpPr>
        <p:spPr>
          <a:xfrm>
            <a:off x="3326892" y="1502942"/>
            <a:ext cx="1026844" cy="1323439"/>
          </a:xfrm>
          <a:prstGeom prst="rect">
            <a:avLst/>
          </a:prstGeom>
          <a:noFill/>
        </p:spPr>
        <p:txBody>
          <a:bodyPr wrap="none" rtlCol="0">
            <a:spAutoFit/>
          </a:bodyPr>
          <a:lstStyle/>
          <a:p>
            <a:r>
              <a:rPr lang="en-US" sz="1600" dirty="0" smtClean="0"/>
              <a:t>Means:</a:t>
            </a:r>
          </a:p>
          <a:p>
            <a:r>
              <a:rPr lang="en-US" sz="1600" dirty="0" smtClean="0"/>
              <a:t>EL: 1.773</a:t>
            </a:r>
          </a:p>
          <a:p>
            <a:r>
              <a:rPr lang="en-US" sz="1600" dirty="0" smtClean="0"/>
              <a:t>NL: 2.594</a:t>
            </a:r>
          </a:p>
          <a:p>
            <a:r>
              <a:rPr lang="en-US" sz="1600" dirty="0" smtClean="0"/>
              <a:t>NI: 2.517</a:t>
            </a:r>
          </a:p>
          <a:p>
            <a:r>
              <a:rPr lang="en-US" sz="1600" dirty="0" smtClean="0"/>
              <a:t>EI: 2.499 </a:t>
            </a:r>
            <a:endParaRPr lang="en-US" sz="1600" dirty="0"/>
          </a:p>
        </p:txBody>
      </p:sp>
      <p:sp>
        <p:nvSpPr>
          <p:cNvPr id="9" name="TextBox 8"/>
          <p:cNvSpPr txBox="1"/>
          <p:nvPr/>
        </p:nvSpPr>
        <p:spPr>
          <a:xfrm>
            <a:off x="591201" y="1174343"/>
            <a:ext cx="3179890" cy="307777"/>
          </a:xfrm>
          <a:prstGeom prst="rect">
            <a:avLst/>
          </a:prstGeom>
          <a:noFill/>
        </p:spPr>
        <p:txBody>
          <a:bodyPr wrap="none" rtlCol="0">
            <a:spAutoFit/>
          </a:bodyPr>
          <a:lstStyle/>
          <a:p>
            <a:r>
              <a:rPr lang="en-US" sz="1400" dirty="0" smtClean="0"/>
              <a:t>Cloud Optical Thickness (with partial)</a:t>
            </a:r>
            <a:endParaRPr lang="en-US" sz="1400" dirty="0"/>
          </a:p>
        </p:txBody>
      </p:sp>
      <p:sp>
        <p:nvSpPr>
          <p:cNvPr id="10" name="TextBox 9"/>
          <p:cNvSpPr txBox="1"/>
          <p:nvPr/>
        </p:nvSpPr>
        <p:spPr>
          <a:xfrm>
            <a:off x="5280206" y="1174343"/>
            <a:ext cx="2428870" cy="307777"/>
          </a:xfrm>
          <a:prstGeom prst="rect">
            <a:avLst/>
          </a:prstGeom>
          <a:noFill/>
        </p:spPr>
        <p:txBody>
          <a:bodyPr wrap="none" rtlCol="0">
            <a:spAutoFit/>
          </a:bodyPr>
          <a:lstStyle/>
          <a:p>
            <a:r>
              <a:rPr lang="en-US" sz="1400" dirty="0" smtClean="0"/>
              <a:t>Cloud Effective Radius 2.1µm</a:t>
            </a:r>
            <a:endParaRPr lang="en-US" sz="1400" dirty="0"/>
          </a:p>
        </p:txBody>
      </p:sp>
      <p:sp>
        <p:nvSpPr>
          <p:cNvPr id="11" name="TextBox 10"/>
          <p:cNvSpPr txBox="1"/>
          <p:nvPr/>
        </p:nvSpPr>
        <p:spPr>
          <a:xfrm>
            <a:off x="895608" y="3811387"/>
            <a:ext cx="2441694" cy="307777"/>
          </a:xfrm>
          <a:prstGeom prst="rect">
            <a:avLst/>
          </a:prstGeom>
          <a:noFill/>
        </p:spPr>
        <p:txBody>
          <a:bodyPr wrap="none" rtlCol="0">
            <a:spAutoFit/>
          </a:bodyPr>
          <a:lstStyle/>
          <a:p>
            <a:r>
              <a:rPr lang="en-US" sz="1400" dirty="0" smtClean="0"/>
              <a:t>Cloud Effective Radius 1.6µm</a:t>
            </a:r>
            <a:endParaRPr lang="en-US" sz="1400" dirty="0"/>
          </a:p>
        </p:txBody>
      </p:sp>
      <p:sp>
        <p:nvSpPr>
          <p:cNvPr id="12" name="TextBox 11"/>
          <p:cNvSpPr txBox="1"/>
          <p:nvPr/>
        </p:nvSpPr>
        <p:spPr>
          <a:xfrm>
            <a:off x="5254558" y="3811387"/>
            <a:ext cx="2454518" cy="307777"/>
          </a:xfrm>
          <a:prstGeom prst="rect">
            <a:avLst/>
          </a:prstGeom>
          <a:noFill/>
        </p:spPr>
        <p:txBody>
          <a:bodyPr wrap="none" rtlCol="0">
            <a:spAutoFit/>
          </a:bodyPr>
          <a:lstStyle/>
          <a:p>
            <a:r>
              <a:rPr lang="en-US" sz="1400" dirty="0" smtClean="0"/>
              <a:t>Cloud Effective Radius 3.7µm</a:t>
            </a:r>
            <a:endParaRPr lang="en-US" sz="1400" dirty="0"/>
          </a:p>
        </p:txBody>
      </p:sp>
      <p:sp>
        <p:nvSpPr>
          <p:cNvPr id="13" name="TextBox 12"/>
          <p:cNvSpPr txBox="1"/>
          <p:nvPr/>
        </p:nvSpPr>
        <p:spPr>
          <a:xfrm>
            <a:off x="3337302" y="4372463"/>
            <a:ext cx="1085453" cy="1323439"/>
          </a:xfrm>
          <a:prstGeom prst="rect">
            <a:avLst/>
          </a:prstGeom>
          <a:noFill/>
        </p:spPr>
        <p:txBody>
          <a:bodyPr wrap="none" rtlCol="0">
            <a:spAutoFit/>
          </a:bodyPr>
          <a:lstStyle/>
          <a:p>
            <a:r>
              <a:rPr lang="en-US" sz="1600" dirty="0" smtClean="0"/>
              <a:t>Means:</a:t>
            </a:r>
          </a:p>
          <a:p>
            <a:r>
              <a:rPr lang="en-US" sz="1600" dirty="0" smtClean="0"/>
              <a:t>EL: 14.634</a:t>
            </a:r>
          </a:p>
          <a:p>
            <a:r>
              <a:rPr lang="en-US" sz="1600" dirty="0" smtClean="0"/>
              <a:t>NL: 13.568</a:t>
            </a:r>
          </a:p>
          <a:p>
            <a:r>
              <a:rPr lang="en-US" sz="1600" dirty="0" smtClean="0"/>
              <a:t>NI: 24.327</a:t>
            </a:r>
          </a:p>
          <a:p>
            <a:r>
              <a:rPr lang="en-US" sz="1600" dirty="0" smtClean="0"/>
              <a:t>EI: 24.348 </a:t>
            </a:r>
            <a:endParaRPr lang="en-US" sz="1600" dirty="0"/>
          </a:p>
        </p:txBody>
      </p:sp>
      <p:sp>
        <p:nvSpPr>
          <p:cNvPr id="14" name="TextBox 13"/>
          <p:cNvSpPr txBox="1"/>
          <p:nvPr/>
        </p:nvSpPr>
        <p:spPr>
          <a:xfrm>
            <a:off x="7709076" y="1502942"/>
            <a:ext cx="1095873" cy="1323439"/>
          </a:xfrm>
          <a:prstGeom prst="rect">
            <a:avLst/>
          </a:prstGeom>
          <a:noFill/>
        </p:spPr>
        <p:txBody>
          <a:bodyPr wrap="none" rtlCol="0">
            <a:spAutoFit/>
          </a:bodyPr>
          <a:lstStyle/>
          <a:p>
            <a:r>
              <a:rPr lang="en-US" sz="1600" dirty="0" smtClean="0"/>
              <a:t>Means:</a:t>
            </a:r>
          </a:p>
          <a:p>
            <a:r>
              <a:rPr lang="en-US" sz="1600" dirty="0" smtClean="0"/>
              <a:t>EL: 14.757</a:t>
            </a:r>
          </a:p>
          <a:p>
            <a:r>
              <a:rPr lang="en-US" sz="1600" dirty="0" smtClean="0"/>
              <a:t>NL: 13.323</a:t>
            </a:r>
          </a:p>
          <a:p>
            <a:r>
              <a:rPr lang="en-US" sz="1600" dirty="0" smtClean="0"/>
              <a:t>NI: 25.989</a:t>
            </a:r>
          </a:p>
          <a:p>
            <a:r>
              <a:rPr lang="en-US" sz="1600" dirty="0" smtClean="0"/>
              <a:t>EI: 18.076 </a:t>
            </a:r>
            <a:endParaRPr lang="en-US" sz="1600" dirty="0"/>
          </a:p>
        </p:txBody>
      </p:sp>
      <p:sp>
        <p:nvSpPr>
          <p:cNvPr id="15" name="TextBox 14"/>
          <p:cNvSpPr txBox="1"/>
          <p:nvPr/>
        </p:nvSpPr>
        <p:spPr>
          <a:xfrm>
            <a:off x="7709076" y="4372463"/>
            <a:ext cx="1024639" cy="1323439"/>
          </a:xfrm>
          <a:prstGeom prst="rect">
            <a:avLst/>
          </a:prstGeom>
          <a:noFill/>
        </p:spPr>
        <p:txBody>
          <a:bodyPr wrap="none" rtlCol="0">
            <a:spAutoFit/>
          </a:bodyPr>
          <a:lstStyle/>
          <a:p>
            <a:r>
              <a:rPr lang="en-US" sz="1600" dirty="0" smtClean="0"/>
              <a:t>Means:</a:t>
            </a:r>
          </a:p>
          <a:p>
            <a:r>
              <a:rPr lang="en-US" sz="1600" dirty="0" smtClean="0"/>
              <a:t>EL: 12.211</a:t>
            </a:r>
          </a:p>
          <a:p>
            <a:r>
              <a:rPr lang="en-US" sz="1600" dirty="0" smtClean="0"/>
              <a:t>NL: 11.169</a:t>
            </a:r>
          </a:p>
          <a:p>
            <a:r>
              <a:rPr lang="en-US" sz="1600" dirty="0" smtClean="0"/>
              <a:t>NI: 18.107</a:t>
            </a:r>
          </a:p>
          <a:p>
            <a:r>
              <a:rPr lang="en-US" sz="1600" dirty="0" smtClean="0"/>
              <a:t>EI: 18.075 </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 name="Picture 26" descr="New_edge_histo.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69368" y="1317870"/>
            <a:ext cx="7423935" cy="5029200"/>
          </a:xfrm>
          <a:prstGeom prst="rect">
            <a:avLst/>
          </a:prstGeom>
        </p:spPr>
      </p:pic>
      <p:sp>
        <p:nvSpPr>
          <p:cNvPr id="17" name="Title 2"/>
          <p:cNvSpPr>
            <a:spLocks noGrp="1"/>
          </p:cNvSpPr>
          <p:nvPr>
            <p:ph type="title"/>
          </p:nvPr>
        </p:nvSpPr>
        <p:spPr>
          <a:xfrm>
            <a:off x="149909" y="158048"/>
            <a:ext cx="8947056" cy="669202"/>
          </a:xfrm>
        </p:spPr>
        <p:txBody>
          <a:bodyPr>
            <a:normAutofit fontScale="90000"/>
          </a:bodyPr>
          <a:lstStyle/>
          <a:p>
            <a:r>
              <a:rPr lang="en-US" dirty="0" smtClean="0"/>
              <a:t>Cloud Edge and 250m Partly Cloudy Pixels</a:t>
            </a:r>
            <a:endParaRPr lang="en-US" dirty="0"/>
          </a:p>
        </p:txBody>
      </p:sp>
      <p:sp>
        <p:nvSpPr>
          <p:cNvPr id="18" name="TextBox 17"/>
          <p:cNvSpPr txBox="1"/>
          <p:nvPr/>
        </p:nvSpPr>
        <p:spPr>
          <a:xfrm>
            <a:off x="196944" y="789622"/>
            <a:ext cx="8777723" cy="384721"/>
          </a:xfrm>
          <a:prstGeom prst="rect">
            <a:avLst/>
          </a:prstGeom>
          <a:noFill/>
        </p:spPr>
        <p:txBody>
          <a:bodyPr wrap="square" rtlCol="0">
            <a:spAutoFit/>
          </a:bodyPr>
          <a:lstStyle/>
          <a:p>
            <a:r>
              <a:rPr lang="en-US" sz="1900" dirty="0" smtClean="0">
                <a:solidFill>
                  <a:schemeClr val="accent2">
                    <a:lumMod val="60000"/>
                    <a:lumOff val="40000"/>
                  </a:schemeClr>
                </a:solidFill>
              </a:rPr>
              <a:t>Retrieval histograms for edge and 250m pixels only</a:t>
            </a:r>
            <a:endParaRPr lang="en-US" sz="1900" dirty="0">
              <a:solidFill>
                <a:schemeClr val="accent2">
                  <a:lumMod val="60000"/>
                  <a:lumOff val="40000"/>
                </a:schemeClr>
              </a:solidFill>
            </a:endParaRPr>
          </a:p>
        </p:txBody>
      </p:sp>
      <p:sp>
        <p:nvSpPr>
          <p:cNvPr id="19" name="TextBox 18"/>
          <p:cNvSpPr txBox="1"/>
          <p:nvPr/>
        </p:nvSpPr>
        <p:spPr>
          <a:xfrm>
            <a:off x="3326892" y="1502942"/>
            <a:ext cx="1069423" cy="1815882"/>
          </a:xfrm>
          <a:prstGeom prst="rect">
            <a:avLst/>
          </a:prstGeom>
          <a:noFill/>
        </p:spPr>
        <p:txBody>
          <a:bodyPr wrap="none" rtlCol="0">
            <a:spAutoFit/>
          </a:bodyPr>
          <a:lstStyle/>
          <a:p>
            <a:r>
              <a:rPr lang="en-US" sz="1600" dirty="0" smtClean="0"/>
              <a:t>Means:</a:t>
            </a:r>
          </a:p>
          <a:p>
            <a:r>
              <a:rPr lang="en-US" sz="1600" dirty="0" err="1" smtClean="0"/>
              <a:t>Liq</a:t>
            </a:r>
            <a:r>
              <a:rPr lang="en-US" sz="1600" dirty="0" smtClean="0"/>
              <a:t>: 1.247</a:t>
            </a:r>
          </a:p>
          <a:p>
            <a:r>
              <a:rPr lang="en-US" sz="1600" dirty="0" smtClean="0"/>
              <a:t>Ice: 1.292</a:t>
            </a:r>
          </a:p>
          <a:p>
            <a:endParaRPr lang="en-US" sz="1600" dirty="0" smtClean="0"/>
          </a:p>
          <a:p>
            <a:r>
              <a:rPr lang="en-US" sz="1600" dirty="0" smtClean="0"/>
              <a:t>Fraction:</a:t>
            </a:r>
          </a:p>
          <a:p>
            <a:r>
              <a:rPr lang="en-US" sz="1600" dirty="0" err="1" smtClean="0"/>
              <a:t>Liq</a:t>
            </a:r>
            <a:r>
              <a:rPr lang="en-US" sz="1600" dirty="0" smtClean="0"/>
              <a:t>: 0.686</a:t>
            </a:r>
          </a:p>
          <a:p>
            <a:r>
              <a:rPr lang="en-US" sz="1600" dirty="0" smtClean="0"/>
              <a:t>Ice: 1.000</a:t>
            </a:r>
          </a:p>
        </p:txBody>
      </p:sp>
      <p:sp>
        <p:nvSpPr>
          <p:cNvPr id="20" name="TextBox 19"/>
          <p:cNvSpPr txBox="1"/>
          <p:nvPr/>
        </p:nvSpPr>
        <p:spPr>
          <a:xfrm>
            <a:off x="581830" y="1174343"/>
            <a:ext cx="3179890" cy="307777"/>
          </a:xfrm>
          <a:prstGeom prst="rect">
            <a:avLst/>
          </a:prstGeom>
          <a:noFill/>
        </p:spPr>
        <p:txBody>
          <a:bodyPr wrap="none" rtlCol="0">
            <a:spAutoFit/>
          </a:bodyPr>
          <a:lstStyle/>
          <a:p>
            <a:r>
              <a:rPr lang="en-US" sz="1400" dirty="0" smtClean="0"/>
              <a:t>Cloud Optical Thickness (with partial)</a:t>
            </a:r>
            <a:endParaRPr lang="en-US" sz="1400" dirty="0"/>
          </a:p>
        </p:txBody>
      </p:sp>
      <p:sp>
        <p:nvSpPr>
          <p:cNvPr id="21" name="TextBox 20"/>
          <p:cNvSpPr txBox="1"/>
          <p:nvPr/>
        </p:nvSpPr>
        <p:spPr>
          <a:xfrm>
            <a:off x="5280206" y="1174343"/>
            <a:ext cx="2428870" cy="307777"/>
          </a:xfrm>
          <a:prstGeom prst="rect">
            <a:avLst/>
          </a:prstGeom>
          <a:noFill/>
        </p:spPr>
        <p:txBody>
          <a:bodyPr wrap="none" rtlCol="0">
            <a:spAutoFit/>
          </a:bodyPr>
          <a:lstStyle/>
          <a:p>
            <a:r>
              <a:rPr lang="en-US" sz="1400" dirty="0" smtClean="0"/>
              <a:t>Cloud Effective Radius 2.1µm</a:t>
            </a:r>
            <a:endParaRPr lang="en-US" sz="1400" dirty="0"/>
          </a:p>
        </p:txBody>
      </p:sp>
      <p:sp>
        <p:nvSpPr>
          <p:cNvPr id="22" name="TextBox 21"/>
          <p:cNvSpPr txBox="1"/>
          <p:nvPr/>
        </p:nvSpPr>
        <p:spPr>
          <a:xfrm>
            <a:off x="895608" y="3811387"/>
            <a:ext cx="2441694" cy="307777"/>
          </a:xfrm>
          <a:prstGeom prst="rect">
            <a:avLst/>
          </a:prstGeom>
          <a:noFill/>
        </p:spPr>
        <p:txBody>
          <a:bodyPr wrap="none" rtlCol="0">
            <a:spAutoFit/>
          </a:bodyPr>
          <a:lstStyle/>
          <a:p>
            <a:r>
              <a:rPr lang="en-US" sz="1400" dirty="0" smtClean="0"/>
              <a:t>Cloud Effective Radius 1.6µm</a:t>
            </a:r>
            <a:endParaRPr lang="en-US" sz="1400" dirty="0"/>
          </a:p>
        </p:txBody>
      </p:sp>
      <p:sp>
        <p:nvSpPr>
          <p:cNvPr id="23" name="TextBox 22"/>
          <p:cNvSpPr txBox="1"/>
          <p:nvPr/>
        </p:nvSpPr>
        <p:spPr>
          <a:xfrm>
            <a:off x="5254558" y="3811387"/>
            <a:ext cx="2454518" cy="307777"/>
          </a:xfrm>
          <a:prstGeom prst="rect">
            <a:avLst/>
          </a:prstGeom>
          <a:noFill/>
        </p:spPr>
        <p:txBody>
          <a:bodyPr wrap="none" rtlCol="0">
            <a:spAutoFit/>
          </a:bodyPr>
          <a:lstStyle/>
          <a:p>
            <a:r>
              <a:rPr lang="en-US" sz="1400" dirty="0" smtClean="0"/>
              <a:t>Cloud Effective Radius 3.7µm</a:t>
            </a:r>
            <a:endParaRPr lang="en-US" sz="1400" dirty="0"/>
          </a:p>
        </p:txBody>
      </p:sp>
      <p:sp>
        <p:nvSpPr>
          <p:cNvPr id="24" name="TextBox 23"/>
          <p:cNvSpPr txBox="1"/>
          <p:nvPr/>
        </p:nvSpPr>
        <p:spPr>
          <a:xfrm>
            <a:off x="3337302" y="4372463"/>
            <a:ext cx="1144664" cy="2062103"/>
          </a:xfrm>
          <a:prstGeom prst="rect">
            <a:avLst/>
          </a:prstGeom>
          <a:noFill/>
        </p:spPr>
        <p:txBody>
          <a:bodyPr wrap="none" rtlCol="0">
            <a:spAutoFit/>
          </a:bodyPr>
          <a:lstStyle/>
          <a:p>
            <a:r>
              <a:rPr lang="en-US" sz="1600" dirty="0" smtClean="0"/>
              <a:t>Means:</a:t>
            </a:r>
          </a:p>
          <a:p>
            <a:r>
              <a:rPr lang="en-US" sz="1600" dirty="0" err="1" smtClean="0"/>
              <a:t>Liq</a:t>
            </a:r>
            <a:r>
              <a:rPr lang="en-US" sz="1600" dirty="0" smtClean="0"/>
              <a:t>: 15.745</a:t>
            </a:r>
          </a:p>
          <a:p>
            <a:r>
              <a:rPr lang="en-US" sz="1600" dirty="0" smtClean="0"/>
              <a:t>Ice: 26.406</a:t>
            </a:r>
          </a:p>
          <a:p>
            <a:endParaRPr lang="en-US" sz="1600" dirty="0" smtClean="0"/>
          </a:p>
          <a:p>
            <a:r>
              <a:rPr lang="en-US" sz="1600" dirty="0" smtClean="0"/>
              <a:t>Fraction:</a:t>
            </a:r>
          </a:p>
          <a:p>
            <a:r>
              <a:rPr lang="en-US" sz="1600" dirty="0" err="1" smtClean="0"/>
              <a:t>Liq</a:t>
            </a:r>
            <a:r>
              <a:rPr lang="en-US" sz="1600" dirty="0" smtClean="0"/>
              <a:t>: 0.371</a:t>
            </a:r>
          </a:p>
          <a:p>
            <a:r>
              <a:rPr lang="en-US" sz="1600" dirty="0" smtClean="0"/>
              <a:t>Ice: 0.989</a:t>
            </a:r>
          </a:p>
          <a:p>
            <a:endParaRPr lang="en-US" sz="1600" dirty="0" smtClean="0"/>
          </a:p>
        </p:txBody>
      </p:sp>
      <p:sp>
        <p:nvSpPr>
          <p:cNvPr id="25" name="TextBox 24"/>
          <p:cNvSpPr txBox="1"/>
          <p:nvPr/>
        </p:nvSpPr>
        <p:spPr>
          <a:xfrm>
            <a:off x="7709076" y="1502942"/>
            <a:ext cx="1131540" cy="2062103"/>
          </a:xfrm>
          <a:prstGeom prst="rect">
            <a:avLst/>
          </a:prstGeom>
          <a:noFill/>
        </p:spPr>
        <p:txBody>
          <a:bodyPr wrap="none" rtlCol="0">
            <a:spAutoFit/>
          </a:bodyPr>
          <a:lstStyle/>
          <a:p>
            <a:r>
              <a:rPr lang="en-US" sz="1600" dirty="0" smtClean="0"/>
              <a:t>Means:</a:t>
            </a:r>
          </a:p>
          <a:p>
            <a:r>
              <a:rPr lang="en-US" sz="1600" dirty="0" err="1" smtClean="0"/>
              <a:t>Liq</a:t>
            </a:r>
            <a:r>
              <a:rPr lang="en-US" sz="1600" dirty="0" smtClean="0"/>
              <a:t>: 16.084</a:t>
            </a:r>
          </a:p>
          <a:p>
            <a:r>
              <a:rPr lang="en-US" sz="1600" dirty="0" smtClean="0"/>
              <a:t>Ice: 30.679</a:t>
            </a:r>
          </a:p>
          <a:p>
            <a:endParaRPr lang="en-US" sz="1600" dirty="0" smtClean="0"/>
          </a:p>
          <a:p>
            <a:r>
              <a:rPr lang="en-US" sz="1600" dirty="0" smtClean="0"/>
              <a:t>Fraction:</a:t>
            </a:r>
          </a:p>
          <a:p>
            <a:r>
              <a:rPr lang="en-US" sz="1600" dirty="0" err="1" smtClean="0"/>
              <a:t>Liq</a:t>
            </a:r>
            <a:r>
              <a:rPr lang="en-US" sz="1600" dirty="0" smtClean="0"/>
              <a:t>: 0.428</a:t>
            </a:r>
          </a:p>
          <a:p>
            <a:r>
              <a:rPr lang="en-US" sz="1600" dirty="0" smtClean="0"/>
              <a:t>Ice: 0.897</a:t>
            </a:r>
          </a:p>
          <a:p>
            <a:endParaRPr lang="en-US" sz="1600" dirty="0" smtClean="0"/>
          </a:p>
        </p:txBody>
      </p:sp>
      <p:sp>
        <p:nvSpPr>
          <p:cNvPr id="26" name="TextBox 25"/>
          <p:cNvSpPr txBox="1"/>
          <p:nvPr/>
        </p:nvSpPr>
        <p:spPr>
          <a:xfrm>
            <a:off x="7709076" y="4372463"/>
            <a:ext cx="1101684" cy="1815882"/>
          </a:xfrm>
          <a:prstGeom prst="rect">
            <a:avLst/>
          </a:prstGeom>
          <a:noFill/>
        </p:spPr>
        <p:txBody>
          <a:bodyPr wrap="none" rtlCol="0">
            <a:spAutoFit/>
          </a:bodyPr>
          <a:lstStyle/>
          <a:p>
            <a:r>
              <a:rPr lang="en-US" sz="1600" dirty="0" smtClean="0"/>
              <a:t>Means:</a:t>
            </a:r>
          </a:p>
          <a:p>
            <a:r>
              <a:rPr lang="en-US" sz="1600" dirty="0" err="1" smtClean="0"/>
              <a:t>Liq</a:t>
            </a:r>
            <a:r>
              <a:rPr lang="en-US" sz="1600" dirty="0" smtClean="0"/>
              <a:t>: 13.045</a:t>
            </a:r>
          </a:p>
          <a:p>
            <a:r>
              <a:rPr lang="en-US" sz="1600" dirty="0" smtClean="0"/>
              <a:t>Ice: 21.827</a:t>
            </a:r>
          </a:p>
          <a:p>
            <a:endParaRPr lang="en-US" sz="1600" dirty="0" smtClean="0"/>
          </a:p>
          <a:p>
            <a:r>
              <a:rPr lang="en-US" sz="1600" dirty="0" smtClean="0"/>
              <a:t>Fraction:</a:t>
            </a:r>
          </a:p>
          <a:p>
            <a:r>
              <a:rPr lang="en-US" sz="1600" dirty="0" err="1" smtClean="0"/>
              <a:t>Liq</a:t>
            </a:r>
            <a:r>
              <a:rPr lang="en-US" sz="1600" dirty="0" smtClean="0"/>
              <a:t>: 0.439</a:t>
            </a:r>
          </a:p>
          <a:p>
            <a:r>
              <a:rPr lang="en-US" sz="1600" dirty="0" smtClean="0"/>
              <a:t>Ice: 0.529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a:xfrm>
            <a:off x="196944" y="176862"/>
            <a:ext cx="8229600" cy="669202"/>
          </a:xfrm>
        </p:spPr>
        <p:txBody>
          <a:bodyPr>
            <a:normAutofit fontScale="90000"/>
          </a:bodyPr>
          <a:lstStyle/>
          <a:p>
            <a:r>
              <a:rPr lang="en-US" dirty="0" smtClean="0"/>
              <a:t>MOD_PR06OD Through the Ages</a:t>
            </a:r>
            <a:endParaRPr lang="en-US" dirty="0"/>
          </a:p>
        </p:txBody>
      </p:sp>
      <p:pic>
        <p:nvPicPr>
          <p:cNvPr id="5" name="Picture 4" descr="Runtime_onl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83534" y="1651657"/>
            <a:ext cx="8577832" cy="4017465"/>
          </a:xfrm>
          <a:prstGeom prst="rect">
            <a:avLst/>
          </a:prstGeom>
        </p:spPr>
      </p:pic>
      <p:sp>
        <p:nvSpPr>
          <p:cNvPr id="6" name="TextBox 5"/>
          <p:cNvSpPr txBox="1"/>
          <p:nvPr/>
        </p:nvSpPr>
        <p:spPr>
          <a:xfrm>
            <a:off x="196944" y="874285"/>
            <a:ext cx="6859545" cy="400110"/>
          </a:xfrm>
          <a:prstGeom prst="rect">
            <a:avLst/>
          </a:prstGeom>
          <a:noFill/>
        </p:spPr>
        <p:txBody>
          <a:bodyPr wrap="none" rtlCol="0">
            <a:spAutoFit/>
          </a:bodyPr>
          <a:lstStyle/>
          <a:p>
            <a:r>
              <a:rPr lang="en-US" sz="2000" dirty="0" smtClean="0">
                <a:solidFill>
                  <a:schemeClr val="accent2">
                    <a:lumMod val="60000"/>
                    <a:lumOff val="40000"/>
                  </a:schemeClr>
                </a:solidFill>
              </a:rPr>
              <a:t>Product execution time for an average granule (70% cloudy)</a:t>
            </a:r>
            <a:endParaRPr lang="en-US" sz="2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a:xfrm>
            <a:off x="196944" y="176862"/>
            <a:ext cx="8229600" cy="669202"/>
          </a:xfrm>
        </p:spPr>
        <p:txBody>
          <a:bodyPr>
            <a:normAutofit fontScale="90000"/>
          </a:bodyPr>
          <a:lstStyle/>
          <a:p>
            <a:r>
              <a:rPr lang="en-US" dirty="0" smtClean="0"/>
              <a:t>MOD_PR06OD Through the Ages</a:t>
            </a:r>
            <a:endParaRPr lang="en-US" dirty="0"/>
          </a:p>
        </p:txBody>
      </p:sp>
      <p:sp>
        <p:nvSpPr>
          <p:cNvPr id="5" name="TextBox 4"/>
          <p:cNvSpPr txBox="1"/>
          <p:nvPr/>
        </p:nvSpPr>
        <p:spPr>
          <a:xfrm>
            <a:off x="196944" y="874285"/>
            <a:ext cx="6460047" cy="400110"/>
          </a:xfrm>
          <a:prstGeom prst="rect">
            <a:avLst/>
          </a:prstGeom>
          <a:noFill/>
        </p:spPr>
        <p:txBody>
          <a:bodyPr wrap="none" rtlCol="0">
            <a:spAutoFit/>
          </a:bodyPr>
          <a:lstStyle/>
          <a:p>
            <a:r>
              <a:rPr lang="en-US" sz="2000" dirty="0" smtClean="0">
                <a:solidFill>
                  <a:schemeClr val="accent2">
                    <a:lumMod val="60000"/>
                    <a:lumOff val="40000"/>
                  </a:schemeClr>
                </a:solidFill>
              </a:rPr>
              <a:t>Product RAM usage for an average granule (70% cloudy)</a:t>
            </a:r>
            <a:endParaRPr lang="en-US" sz="2000" dirty="0">
              <a:solidFill>
                <a:schemeClr val="accent2">
                  <a:lumMod val="60000"/>
                  <a:lumOff val="40000"/>
                </a:schemeClr>
              </a:solidFill>
            </a:endParaRPr>
          </a:p>
        </p:txBody>
      </p:sp>
      <p:pic>
        <p:nvPicPr>
          <p:cNvPr id="7" name="Picture 6" descr="RAM_only.psd"/>
          <p:cNvPicPr>
            <a:picLocks noChangeAspect="1"/>
          </p:cNvPicPr>
          <p:nvPr/>
        </p:nvPicPr>
        <p:blipFill>
          <a:blip r:embed="rId2"/>
          <a:stretch>
            <a:fillRect/>
          </a:stretch>
        </p:blipFill>
        <p:spPr>
          <a:xfrm>
            <a:off x="341376" y="1683926"/>
            <a:ext cx="8221320" cy="40233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127003" y="230073"/>
            <a:ext cx="8414923" cy="574005"/>
          </a:xfrm>
        </p:spPr>
        <p:txBody>
          <a:bodyPr>
            <a:noAutofit/>
          </a:bodyPr>
          <a:lstStyle/>
          <a:p>
            <a:r>
              <a:rPr lang="en-US" sz="3800" dirty="0" smtClean="0"/>
              <a:t>Conclusion</a:t>
            </a:r>
            <a:endParaRPr lang="en-US" sz="3800" dirty="0"/>
          </a:p>
        </p:txBody>
      </p:sp>
      <p:sp>
        <p:nvSpPr>
          <p:cNvPr id="8" name="Content Placeholder 2"/>
          <p:cNvSpPr>
            <a:spLocks noGrp="1"/>
          </p:cNvSpPr>
          <p:nvPr>
            <p:ph idx="1"/>
          </p:nvPr>
        </p:nvSpPr>
        <p:spPr>
          <a:xfrm>
            <a:off x="457200" y="1748470"/>
            <a:ext cx="8229600" cy="3321528"/>
          </a:xfrm>
        </p:spPr>
        <p:txBody>
          <a:bodyPr>
            <a:noAutofit/>
          </a:bodyPr>
          <a:lstStyle/>
          <a:p>
            <a:r>
              <a:rPr lang="en-US" sz="1750" b="1" dirty="0" smtClean="0"/>
              <a:t>Current Status: PGE06 v.6.0.24 in science test</a:t>
            </a:r>
          </a:p>
          <a:p>
            <a:pPr lvl="1"/>
            <a:r>
              <a:rPr lang="en-US" sz="1750" dirty="0" smtClean="0"/>
              <a:t>8 out of planned 14 tests completed</a:t>
            </a:r>
          </a:p>
          <a:p>
            <a:pPr lvl="1"/>
            <a:r>
              <a:rPr lang="en-US" sz="1750" dirty="0" smtClean="0"/>
              <a:t>Science changes left to implement:</a:t>
            </a:r>
          </a:p>
          <a:p>
            <a:pPr lvl="2"/>
            <a:r>
              <a:rPr lang="en-US" sz="1450" dirty="0" smtClean="0"/>
              <a:t>3.7µm atmospheric emission</a:t>
            </a:r>
          </a:p>
          <a:p>
            <a:pPr lvl="2"/>
            <a:r>
              <a:rPr lang="en-US" sz="1450" dirty="0" smtClean="0"/>
              <a:t>New solution logic to retrieve pixels just outside library space (with appropriate QA)</a:t>
            </a:r>
          </a:p>
          <a:p>
            <a:pPr lvl="2"/>
            <a:r>
              <a:rPr lang="en-US" sz="1450" dirty="0" smtClean="0"/>
              <a:t>New thermodynamic phase</a:t>
            </a:r>
          </a:p>
          <a:p>
            <a:pPr lvl="2"/>
            <a:r>
              <a:rPr lang="en-US" sz="1450" dirty="0" smtClean="0"/>
              <a:t>New surface </a:t>
            </a:r>
            <a:r>
              <a:rPr lang="en-US" sz="1450" dirty="0" err="1" smtClean="0"/>
              <a:t>albedo</a:t>
            </a:r>
            <a:r>
              <a:rPr lang="en-US" sz="1450" dirty="0" smtClean="0"/>
              <a:t> </a:t>
            </a:r>
          </a:p>
          <a:p>
            <a:pPr lvl="2"/>
            <a:r>
              <a:rPr lang="en-US" sz="1450" dirty="0" smtClean="0"/>
              <a:t>New ice crystal models</a:t>
            </a:r>
          </a:p>
          <a:p>
            <a:pPr lvl="2"/>
            <a:r>
              <a:rPr lang="en-US" sz="1450" dirty="0" smtClean="0"/>
              <a:t>RGB color tests for clear sky restoral</a:t>
            </a:r>
          </a:p>
          <a:p>
            <a:pPr lvl="2"/>
            <a:r>
              <a:rPr lang="en-US" sz="1600" dirty="0" smtClean="0"/>
              <a:t>Uncertainty for ice cloud model error source (approximate method, but TBD)</a:t>
            </a:r>
          </a:p>
          <a:p>
            <a:pPr lvl="2"/>
            <a:r>
              <a:rPr lang="en-US" sz="1600" dirty="0" smtClean="0"/>
              <a:t>Finalize L3 aggregation additions and changes (possible impact on L2 QA)</a:t>
            </a:r>
            <a:endParaRPr lang="en-US" sz="1450" dirty="0" smtClean="0"/>
          </a:p>
          <a:p>
            <a:r>
              <a:rPr lang="en-US" sz="1750" b="1" dirty="0" smtClean="0"/>
              <a:t>Take a look at our L2 poster for complete development status and timeline</a:t>
            </a:r>
          </a:p>
          <a:p>
            <a:pPr lvl="2">
              <a:buNone/>
            </a:pPr>
            <a:endParaRPr lang="en-US" sz="145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7003" y="230073"/>
            <a:ext cx="8962571" cy="574005"/>
          </a:xfrm>
        </p:spPr>
        <p:txBody>
          <a:bodyPr>
            <a:noAutofit/>
          </a:bodyPr>
          <a:lstStyle/>
          <a:p>
            <a:r>
              <a:rPr lang="en-US" sz="3800" dirty="0" smtClean="0"/>
              <a:t>MOD06 Optical/Microphysical Product</a:t>
            </a:r>
            <a:endParaRPr lang="en-US" sz="3800" dirty="0"/>
          </a:p>
        </p:txBody>
      </p:sp>
      <p:sp>
        <p:nvSpPr>
          <p:cNvPr id="3" name="Content Placeholder 2"/>
          <p:cNvSpPr>
            <a:spLocks noGrp="1"/>
          </p:cNvSpPr>
          <p:nvPr>
            <p:ph idx="1"/>
          </p:nvPr>
        </p:nvSpPr>
        <p:spPr>
          <a:xfrm>
            <a:off x="457200" y="1163449"/>
            <a:ext cx="8229600" cy="5348819"/>
          </a:xfrm>
        </p:spPr>
        <p:txBody>
          <a:bodyPr>
            <a:noAutofit/>
          </a:bodyPr>
          <a:lstStyle/>
          <a:p>
            <a:r>
              <a:rPr lang="en-US" sz="1800" b="1" dirty="0" smtClean="0"/>
              <a:t>MOD_PR06OD</a:t>
            </a:r>
            <a:r>
              <a:rPr lang="en-US" sz="1800" dirty="0" smtClean="0"/>
              <a:t> </a:t>
            </a:r>
          </a:p>
          <a:p>
            <a:pPr lvl="1"/>
            <a:r>
              <a:rPr lang="en-US" sz="1800" dirty="0" smtClean="0"/>
              <a:t>Thermodynamic phase, </a:t>
            </a:r>
            <a:r>
              <a:rPr lang="en-US" sz="1800" i="1" dirty="0" err="1" smtClean="0">
                <a:latin typeface="Symbol" charset="2"/>
                <a:cs typeface="Symbol" charset="2"/>
              </a:rPr>
              <a:t>t</a:t>
            </a:r>
            <a:r>
              <a:rPr lang="en-US" sz="1800" dirty="0" smtClean="0"/>
              <a:t>, </a:t>
            </a:r>
            <a:r>
              <a:rPr lang="en-US" sz="1800" i="1" dirty="0" smtClean="0"/>
              <a:t>r</a:t>
            </a:r>
            <a:r>
              <a:rPr lang="en-US" sz="1800" baseline="-25000" dirty="0" smtClean="0"/>
              <a:t>e</a:t>
            </a:r>
            <a:r>
              <a:rPr lang="en-US" sz="1800" dirty="0" smtClean="0"/>
              <a:t>, </a:t>
            </a:r>
            <a:r>
              <a:rPr lang="en-US" sz="1800" i="1" dirty="0" smtClean="0"/>
              <a:t>WP</a:t>
            </a:r>
            <a:endParaRPr lang="en-US" sz="1800" dirty="0" smtClean="0"/>
          </a:p>
          <a:p>
            <a:pPr lvl="1"/>
            <a:r>
              <a:rPr lang="en-US" sz="1800" dirty="0" smtClean="0"/>
              <a:t>1 km retrievals, global (land, ocean, ice), daytime</a:t>
            </a:r>
          </a:p>
          <a:p>
            <a:r>
              <a:rPr lang="en-US" sz="1800" b="1" dirty="0" smtClean="0"/>
              <a:t>C5 highlights</a:t>
            </a:r>
          </a:p>
          <a:p>
            <a:pPr lvl="1"/>
            <a:r>
              <a:rPr lang="en-US" sz="1800" dirty="0" smtClean="0"/>
              <a:t>As before, primary r</a:t>
            </a:r>
            <a:r>
              <a:rPr lang="en-US" sz="1800" baseline="-25000" dirty="0" smtClean="0"/>
              <a:t>e</a:t>
            </a:r>
            <a:r>
              <a:rPr lang="en-US" sz="1800" dirty="0" smtClean="0"/>
              <a:t> from band combination w/2.1 µ</a:t>
            </a:r>
            <a:r>
              <a:rPr lang="en-US" sz="1800" dirty="0" err="1" smtClean="0"/>
              <a:t>m</a:t>
            </a:r>
            <a:r>
              <a:rPr lang="en-US" sz="1800" dirty="0" smtClean="0"/>
              <a:t>; 1.6 and 3.7 µ</a:t>
            </a:r>
            <a:r>
              <a:rPr lang="en-US" sz="1800" dirty="0" err="1" smtClean="0"/>
              <a:t>m</a:t>
            </a:r>
            <a:r>
              <a:rPr lang="en-US" sz="1800" dirty="0" smtClean="0"/>
              <a:t> retrievals given as differences. L3 aggregations for 2.1 µ</a:t>
            </a:r>
            <a:r>
              <a:rPr lang="en-US" sz="1800" dirty="0" err="1" smtClean="0"/>
              <a:t>m</a:t>
            </a:r>
            <a:r>
              <a:rPr lang="en-US" sz="1800" dirty="0" smtClean="0"/>
              <a:t> retrieval only.</a:t>
            </a:r>
          </a:p>
          <a:p>
            <a:pPr lvl="1"/>
            <a:r>
              <a:rPr lang="en-US" sz="1800" dirty="0" smtClean="0"/>
              <a:t>Ice cloud </a:t>
            </a:r>
            <a:r>
              <a:rPr lang="en-US" sz="1800" dirty="0" err="1" smtClean="0"/>
              <a:t>radiative</a:t>
            </a:r>
            <a:r>
              <a:rPr lang="en-US" sz="1800" dirty="0" smtClean="0"/>
              <a:t> models from Baum, Yang, et al. (2005)</a:t>
            </a:r>
          </a:p>
          <a:p>
            <a:pPr lvl="1"/>
            <a:r>
              <a:rPr lang="en-US" sz="1800" dirty="0" smtClean="0"/>
              <a:t>Various QA including:</a:t>
            </a:r>
          </a:p>
          <a:p>
            <a:pPr lvl="2">
              <a:buFont typeface="Courier New"/>
              <a:buChar char="o"/>
            </a:pPr>
            <a:r>
              <a:rPr lang="en-US" sz="1800" dirty="0" smtClean="0"/>
              <a:t>“Clear Sky Restoral” (CSR): spatial (edge removal, 250m cloud mask over water surfaces) and spectral tests, used to help eliminate cloudy pixels not suitable for retrievals or incorrectly identified cloudy pixels. MOD35 pixels eliminated via CSR are not processed. </a:t>
            </a:r>
          </a:p>
          <a:p>
            <a:pPr lvl="2">
              <a:buFont typeface="Courier New"/>
              <a:buChar char="o"/>
            </a:pPr>
            <a:r>
              <a:rPr lang="en-US" sz="1800" dirty="0" smtClean="0"/>
              <a:t> multilayer/phase cloud detection (separate aggregation in L3)</a:t>
            </a:r>
          </a:p>
          <a:p>
            <a:pPr lvl="1"/>
            <a:r>
              <a:rPr lang="en-US" sz="1800" dirty="0" smtClean="0"/>
              <a:t>Land and snow/ice spectral surface </a:t>
            </a:r>
            <a:r>
              <a:rPr lang="en-US" sz="1800" dirty="0" err="1" smtClean="0"/>
              <a:t>albedo</a:t>
            </a:r>
            <a:r>
              <a:rPr lang="en-US" sz="1800" dirty="0" smtClean="0"/>
              <a:t>: gap-filled BU C4 product, Moody et al. (2005)</a:t>
            </a:r>
          </a:p>
          <a:p>
            <a:pPr lvl="1"/>
            <a:r>
              <a:rPr lang="en-US" sz="1800" dirty="0" smtClean="0"/>
              <a:t>Pixel-level baseline uncertainties</a:t>
            </a:r>
          </a:p>
        </p:txBody>
      </p:sp>
      <p:sp>
        <p:nvSpPr>
          <p:cNvPr id="5" name="TextBox 4"/>
          <p:cNvSpPr txBox="1"/>
          <p:nvPr/>
        </p:nvSpPr>
        <p:spPr>
          <a:xfrm>
            <a:off x="196944" y="711858"/>
            <a:ext cx="3724096" cy="400110"/>
          </a:xfrm>
          <a:prstGeom prst="rect">
            <a:avLst/>
          </a:prstGeom>
          <a:noFill/>
        </p:spPr>
        <p:txBody>
          <a:bodyPr wrap="none" rtlCol="0">
            <a:spAutoFit/>
          </a:bodyPr>
          <a:lstStyle/>
          <a:p>
            <a:r>
              <a:rPr lang="en-US" sz="2000" dirty="0" smtClean="0">
                <a:solidFill>
                  <a:schemeClr val="accent2">
                    <a:lumMod val="60000"/>
                    <a:lumOff val="40000"/>
                  </a:schemeClr>
                </a:solidFill>
              </a:rPr>
              <a:t>Collection 6 plans and schedule</a:t>
            </a:r>
            <a:endParaRPr lang="en-US" sz="2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7003" y="230073"/>
            <a:ext cx="8414923" cy="574005"/>
          </a:xfrm>
        </p:spPr>
        <p:txBody>
          <a:bodyPr>
            <a:noAutofit/>
          </a:bodyPr>
          <a:lstStyle/>
          <a:p>
            <a:r>
              <a:rPr lang="en-US" sz="3800" dirty="0" smtClean="0"/>
              <a:t>MOD06 Optical/Microphysical Product</a:t>
            </a:r>
            <a:endParaRPr lang="en-US" sz="3800" dirty="0"/>
          </a:p>
        </p:txBody>
      </p:sp>
      <p:sp>
        <p:nvSpPr>
          <p:cNvPr id="3" name="Content Placeholder 2"/>
          <p:cNvSpPr>
            <a:spLocks noGrp="1"/>
          </p:cNvSpPr>
          <p:nvPr>
            <p:ph idx="1"/>
          </p:nvPr>
        </p:nvSpPr>
        <p:spPr>
          <a:xfrm>
            <a:off x="457200" y="1035770"/>
            <a:ext cx="8229600" cy="5348819"/>
          </a:xfrm>
        </p:spPr>
        <p:txBody>
          <a:bodyPr>
            <a:noAutofit/>
          </a:bodyPr>
          <a:lstStyle/>
          <a:p>
            <a:r>
              <a:rPr lang="en-US" sz="1750" b="1" dirty="0" smtClean="0"/>
              <a:t>C6 Plan Highlights</a:t>
            </a:r>
          </a:p>
          <a:p>
            <a:pPr lvl="1"/>
            <a:r>
              <a:rPr lang="en-US" sz="1750" dirty="0" smtClean="0"/>
              <a:t>Includes 1.6 and 3.7 µ</a:t>
            </a:r>
            <a:r>
              <a:rPr lang="en-US" sz="1750" dirty="0" err="1" smtClean="0"/>
              <a:t>m</a:t>
            </a:r>
            <a:r>
              <a:rPr lang="en-US" sz="1750" dirty="0" smtClean="0"/>
              <a:t> retrievals as absolutes, allowing for L3 aggregations.</a:t>
            </a:r>
          </a:p>
          <a:p>
            <a:pPr lvl="1"/>
            <a:r>
              <a:rPr lang="en-US" sz="1750" dirty="0" smtClean="0"/>
              <a:t>Ice cloud </a:t>
            </a:r>
            <a:r>
              <a:rPr lang="en-US" sz="1750" dirty="0" err="1" smtClean="0"/>
              <a:t>radiative</a:t>
            </a:r>
            <a:r>
              <a:rPr lang="en-US" sz="1750" dirty="0" smtClean="0"/>
              <a:t> models: TBD, but understood to be an important issue. Have included arrays of </a:t>
            </a:r>
            <a:r>
              <a:rPr lang="en-US" sz="1750" i="1" dirty="0" err="1" smtClean="0"/>
              <a:t>g</a:t>
            </a:r>
            <a:r>
              <a:rPr lang="en-US" sz="1750" i="1" baseline="-25000" dirty="0" err="1" smtClean="0">
                <a:latin typeface="Symbol" charset="2"/>
                <a:cs typeface="Symbol" charset="2"/>
              </a:rPr>
              <a:t>l</a:t>
            </a:r>
            <a:r>
              <a:rPr lang="en-US" sz="1750" dirty="0" smtClean="0"/>
              <a:t> and </a:t>
            </a:r>
            <a:r>
              <a:rPr lang="en-US" sz="1750" i="1" dirty="0" smtClean="0">
                <a:latin typeface="Symbol" charset="2"/>
                <a:cs typeface="Symbol" charset="2"/>
              </a:rPr>
              <a:t>v</a:t>
            </a:r>
            <a:r>
              <a:rPr lang="en-US" sz="1750" baseline="-25000" dirty="0" smtClean="0"/>
              <a:t>0,</a:t>
            </a:r>
            <a:r>
              <a:rPr lang="en-US" sz="1750" i="1" baseline="-25000" dirty="0" smtClean="0">
                <a:latin typeface="Symbol" charset="2"/>
                <a:cs typeface="Symbol" charset="2"/>
              </a:rPr>
              <a:t>l</a:t>
            </a:r>
            <a:r>
              <a:rPr lang="en-US" sz="1750" dirty="0" smtClean="0"/>
              <a:t> so users can compare/scale retrievals to their own </a:t>
            </a:r>
            <a:r>
              <a:rPr lang="en-US" sz="1750" dirty="0" err="1" smtClean="0"/>
              <a:t>radiative</a:t>
            </a:r>
            <a:r>
              <a:rPr lang="en-US" sz="1750" dirty="0" smtClean="0"/>
              <a:t> models. </a:t>
            </a:r>
          </a:p>
          <a:p>
            <a:pPr lvl="1"/>
            <a:r>
              <a:rPr lang="en-US" sz="1750" dirty="0" smtClean="0"/>
              <a:t>Thermodynamic Phase: replace SWIR to VIS/NIR ratio tests with separate ice and liquid water retrievals; continue validation vs. CALIOP. (</a:t>
            </a:r>
            <a:r>
              <a:rPr lang="en-US" sz="1750" u="sng" dirty="0" smtClean="0"/>
              <a:t>Benjamin </a:t>
            </a:r>
            <a:r>
              <a:rPr lang="en-US" sz="1750" u="sng" dirty="0" err="1" smtClean="0"/>
              <a:t>Marchant</a:t>
            </a:r>
            <a:r>
              <a:rPr lang="en-US" sz="1750" dirty="0" smtClean="0"/>
              <a:t>)</a:t>
            </a:r>
          </a:p>
          <a:p>
            <a:pPr lvl="1"/>
            <a:r>
              <a:rPr lang="en-US" sz="1750" dirty="0" smtClean="0"/>
              <a:t>Various QA including:</a:t>
            </a:r>
          </a:p>
          <a:p>
            <a:pPr lvl="2">
              <a:buFont typeface="Courier New"/>
              <a:buChar char="o"/>
            </a:pPr>
            <a:r>
              <a:rPr lang="en-US" sz="1750" dirty="0" smtClean="0"/>
              <a:t>“Clear Sky Restoral” (CSR): Considering processing likely partly cloudy pixels identified by CSR; add appropriate flag to allow for separate L3 aggregation (which L3 statistics are TBD). </a:t>
            </a:r>
          </a:p>
          <a:p>
            <a:pPr lvl="2">
              <a:buFont typeface="Courier New"/>
              <a:buChar char="o"/>
            </a:pPr>
            <a:r>
              <a:rPr lang="en-US" sz="1750" dirty="0" smtClean="0"/>
              <a:t> multilayer/phase detection: included </a:t>
            </a:r>
            <a:r>
              <a:rPr lang="en-US" sz="1750" dirty="0" err="1" smtClean="0"/>
              <a:t>Pavolonis</a:t>
            </a:r>
            <a:r>
              <a:rPr lang="en-US" sz="1750" dirty="0" smtClean="0"/>
              <a:t> &amp; </a:t>
            </a:r>
            <a:r>
              <a:rPr lang="en-US" sz="1750" dirty="0" err="1" smtClean="0"/>
              <a:t>Heidinger</a:t>
            </a:r>
            <a:r>
              <a:rPr lang="en-US" sz="1750" dirty="0" smtClean="0"/>
              <a:t> algorithm.</a:t>
            </a:r>
          </a:p>
          <a:p>
            <a:pPr lvl="1"/>
            <a:r>
              <a:rPr lang="en-US" sz="1750" dirty="0" smtClean="0"/>
              <a:t>Land spectral surface </a:t>
            </a:r>
            <a:r>
              <a:rPr lang="en-US" sz="1750" dirty="0" err="1" smtClean="0"/>
              <a:t>albedo</a:t>
            </a:r>
            <a:r>
              <a:rPr lang="en-US" sz="1750" dirty="0" smtClean="0"/>
              <a:t>: new combined Aqua/Terra gap-filled C5 product from BU team.</a:t>
            </a:r>
          </a:p>
          <a:p>
            <a:pPr lvl="1"/>
            <a:r>
              <a:rPr lang="en-US" sz="1750" dirty="0" smtClean="0"/>
              <a:t>Pixel-level baseline uncertainties: link to retrieval QA assignments.</a:t>
            </a:r>
          </a:p>
          <a:p>
            <a:pPr lvl="1"/>
            <a:r>
              <a:rPr lang="en-US" sz="1750" dirty="0" smtClean="0"/>
              <a:t>New </a:t>
            </a:r>
            <a:r>
              <a:rPr lang="en-US" sz="1750" dirty="0" err="1" smtClean="0"/>
              <a:t>LUTs</a:t>
            </a:r>
            <a:r>
              <a:rPr lang="en-US" sz="1750" dirty="0" smtClean="0"/>
              <a:t>: Full LUT (no asymptotic parameters) using DISORT </a:t>
            </a:r>
            <a:r>
              <a:rPr lang="en-US" sz="1750" dirty="0" err="1" smtClean="0"/>
              <a:t>w</a:t>
            </a:r>
            <a:r>
              <a:rPr lang="en-US" sz="1750" dirty="0" smtClean="0"/>
              <a:t>/wind-speed-interpolated Cox-</a:t>
            </a:r>
            <a:r>
              <a:rPr lang="en-US" sz="1750" dirty="0" err="1" smtClean="0"/>
              <a:t>Munk</a:t>
            </a:r>
            <a:r>
              <a:rPr lang="en-US" sz="1750" dirty="0" smtClean="0"/>
              <a:t> BRDF. (</a:t>
            </a:r>
            <a:r>
              <a:rPr lang="en-US" sz="1750" u="sng" dirty="0" err="1" smtClean="0"/>
              <a:t>Nandana</a:t>
            </a:r>
            <a:r>
              <a:rPr lang="en-US" sz="1750" u="sng" dirty="0" smtClean="0"/>
              <a:t> </a:t>
            </a:r>
            <a:r>
              <a:rPr lang="en-US" sz="1750" u="sng" dirty="0" err="1" smtClean="0"/>
              <a:t>Amarasinghe</a:t>
            </a:r>
            <a:r>
              <a:rPr lang="en-US" sz="1750" dirty="0" smtClean="0"/>
              <a:t>)</a:t>
            </a:r>
          </a:p>
          <a:p>
            <a:pPr lvl="1"/>
            <a:r>
              <a:rPr lang="en-US" sz="1750" dirty="0" smtClean="0"/>
              <a:t>Improved ancillary data product handling</a:t>
            </a:r>
          </a:p>
        </p:txBody>
      </p:sp>
      <p:sp>
        <p:nvSpPr>
          <p:cNvPr id="6" name="TextBox 5"/>
          <p:cNvSpPr txBox="1"/>
          <p:nvPr/>
        </p:nvSpPr>
        <p:spPr>
          <a:xfrm>
            <a:off x="196944" y="711858"/>
            <a:ext cx="3724096" cy="400110"/>
          </a:xfrm>
          <a:prstGeom prst="rect">
            <a:avLst/>
          </a:prstGeom>
          <a:noFill/>
        </p:spPr>
        <p:txBody>
          <a:bodyPr wrap="none" rtlCol="0">
            <a:spAutoFit/>
          </a:bodyPr>
          <a:lstStyle/>
          <a:p>
            <a:r>
              <a:rPr lang="en-US" sz="2000" dirty="0" smtClean="0">
                <a:solidFill>
                  <a:schemeClr val="accent2">
                    <a:lumMod val="60000"/>
                    <a:lumOff val="40000"/>
                  </a:schemeClr>
                </a:solidFill>
              </a:rPr>
              <a:t>Collection 6 plans and schedule</a:t>
            </a:r>
            <a:endParaRPr lang="en-US" sz="2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96944" y="158048"/>
            <a:ext cx="8229600" cy="669202"/>
          </a:xfrm>
        </p:spPr>
        <p:txBody>
          <a:bodyPr>
            <a:normAutofit fontScale="90000"/>
          </a:bodyPr>
          <a:lstStyle/>
          <a:p>
            <a:r>
              <a:rPr lang="en-US" dirty="0" smtClean="0"/>
              <a:t>Cox-</a:t>
            </a:r>
            <a:r>
              <a:rPr lang="en-US" dirty="0" err="1" smtClean="0"/>
              <a:t>Munk</a:t>
            </a:r>
            <a:r>
              <a:rPr lang="en-US" dirty="0" smtClean="0"/>
              <a:t> Surface Reflectance Example</a:t>
            </a:r>
            <a:endParaRPr lang="en-US" dirty="0"/>
          </a:p>
        </p:txBody>
      </p:sp>
      <p:pic>
        <p:nvPicPr>
          <p:cNvPr id="4" name="Picture 3"/>
          <p:cNvPicPr>
            <a:picLocks noChangeAspect="1"/>
          </p:cNvPicPr>
          <p:nvPr/>
        </p:nvPicPr>
        <p:blipFill>
          <a:blip r:embed="rId3"/>
          <a:stretch>
            <a:fillRect/>
          </a:stretch>
        </p:blipFill>
        <p:spPr>
          <a:xfrm>
            <a:off x="196944" y="1216100"/>
            <a:ext cx="5171284" cy="5171284"/>
          </a:xfrm>
          <a:prstGeom prst="rect">
            <a:avLst/>
          </a:prstGeom>
        </p:spPr>
      </p:pic>
      <p:sp>
        <p:nvSpPr>
          <p:cNvPr id="5" name="TextBox 4"/>
          <p:cNvSpPr txBox="1"/>
          <p:nvPr/>
        </p:nvSpPr>
        <p:spPr>
          <a:xfrm>
            <a:off x="5493858" y="1216100"/>
            <a:ext cx="3172663" cy="369332"/>
          </a:xfrm>
          <a:prstGeom prst="rect">
            <a:avLst/>
          </a:prstGeom>
          <a:noFill/>
        </p:spPr>
        <p:txBody>
          <a:bodyPr wrap="none" rtlCol="0">
            <a:spAutoFit/>
          </a:bodyPr>
          <a:lstStyle/>
          <a:p>
            <a:r>
              <a:rPr lang="en-US" dirty="0" smtClean="0"/>
              <a:t>Terra 2007 day 059 14:00 UTC</a:t>
            </a:r>
            <a:endParaRPr lang="en-US" dirty="0"/>
          </a:p>
        </p:txBody>
      </p:sp>
      <p:sp>
        <p:nvSpPr>
          <p:cNvPr id="6" name="Rectangle 5"/>
          <p:cNvSpPr/>
          <p:nvPr/>
        </p:nvSpPr>
        <p:spPr>
          <a:xfrm>
            <a:off x="2193693" y="2136059"/>
            <a:ext cx="1876185" cy="1683830"/>
          </a:xfrm>
          <a:prstGeom prst="rect">
            <a:avLst/>
          </a:prstGeom>
          <a:solidFill>
            <a:srgbClr val="B55475">
              <a:alpha val="35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8" name="Straight Arrow Connector 7"/>
          <p:cNvCxnSpPr/>
          <p:nvPr/>
        </p:nvCxnSpPr>
        <p:spPr>
          <a:xfrm rot="10800000" flipV="1">
            <a:off x="3896693" y="2415093"/>
            <a:ext cx="1943536" cy="3656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753632" y="2066854"/>
            <a:ext cx="2453203" cy="646331"/>
          </a:xfrm>
          <a:prstGeom prst="rect">
            <a:avLst/>
          </a:prstGeom>
          <a:noFill/>
        </p:spPr>
        <p:txBody>
          <a:bodyPr wrap="none" rtlCol="0">
            <a:spAutoFit/>
          </a:bodyPr>
          <a:lstStyle/>
          <a:p>
            <a:r>
              <a:rPr lang="en-US" dirty="0" smtClean="0"/>
              <a:t>Study area</a:t>
            </a:r>
          </a:p>
          <a:p>
            <a:r>
              <a:rPr lang="en-US" dirty="0" smtClean="0"/>
              <a:t>(40N,52W – 32N,40W)</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a:xfrm>
            <a:off x="196944" y="167455"/>
            <a:ext cx="8229600" cy="669202"/>
          </a:xfrm>
        </p:spPr>
        <p:txBody>
          <a:bodyPr>
            <a:normAutofit fontScale="90000"/>
          </a:bodyPr>
          <a:lstStyle/>
          <a:p>
            <a:r>
              <a:rPr lang="en-US" dirty="0" smtClean="0"/>
              <a:t>Cox-</a:t>
            </a:r>
            <a:r>
              <a:rPr lang="en-US" dirty="0" err="1" smtClean="0"/>
              <a:t>Munk</a:t>
            </a:r>
            <a:r>
              <a:rPr lang="en-US" dirty="0" smtClean="0"/>
              <a:t> Surface Reflectance Example</a:t>
            </a:r>
            <a:endParaRPr lang="en-US" dirty="0"/>
          </a:p>
        </p:txBody>
      </p:sp>
      <p:sp>
        <p:nvSpPr>
          <p:cNvPr id="7" name="TextBox 6"/>
          <p:cNvSpPr txBox="1"/>
          <p:nvPr/>
        </p:nvSpPr>
        <p:spPr>
          <a:xfrm>
            <a:off x="1173509" y="1253003"/>
            <a:ext cx="2108269" cy="307777"/>
          </a:xfrm>
          <a:prstGeom prst="rect">
            <a:avLst/>
          </a:prstGeom>
          <a:noFill/>
        </p:spPr>
        <p:txBody>
          <a:bodyPr wrap="none" rtlCol="0">
            <a:spAutoFit/>
          </a:bodyPr>
          <a:lstStyle/>
          <a:p>
            <a:r>
              <a:rPr lang="en-US" sz="1400" dirty="0" smtClean="0"/>
              <a:t>Cloud Optical Thickness</a:t>
            </a:r>
            <a:endParaRPr lang="en-US" sz="1400" dirty="0"/>
          </a:p>
        </p:txBody>
      </p:sp>
      <p:pic>
        <p:nvPicPr>
          <p:cNvPr id="8" name="Picture 7" descr="2007059.1400.ST5A-cot.jpg"/>
          <p:cNvPicPr>
            <a:picLocks noChangeAspect="1"/>
          </p:cNvPicPr>
          <p:nvPr/>
        </p:nvPicPr>
        <p:blipFill>
          <a:blip r:embed="rId2"/>
          <a:stretch>
            <a:fillRect/>
          </a:stretch>
        </p:blipFill>
        <p:spPr>
          <a:xfrm>
            <a:off x="1173509" y="1560780"/>
            <a:ext cx="2879725" cy="2286000"/>
          </a:xfrm>
          <a:prstGeom prst="rect">
            <a:avLst/>
          </a:prstGeom>
        </p:spPr>
      </p:pic>
      <p:pic>
        <p:nvPicPr>
          <p:cNvPr id="9" name="Picture 8" descr="2007059.1400.ST5A-cer.jpg"/>
          <p:cNvPicPr>
            <a:picLocks noChangeAspect="1"/>
          </p:cNvPicPr>
          <p:nvPr/>
        </p:nvPicPr>
        <p:blipFill>
          <a:blip r:embed="rId3"/>
          <a:stretch>
            <a:fillRect/>
          </a:stretch>
        </p:blipFill>
        <p:spPr>
          <a:xfrm>
            <a:off x="5130016" y="1560780"/>
            <a:ext cx="2810933" cy="2286000"/>
          </a:xfrm>
          <a:prstGeom prst="rect">
            <a:avLst/>
          </a:prstGeom>
        </p:spPr>
      </p:pic>
      <p:sp>
        <p:nvSpPr>
          <p:cNvPr id="10" name="TextBox 9"/>
          <p:cNvSpPr txBox="1"/>
          <p:nvPr/>
        </p:nvSpPr>
        <p:spPr>
          <a:xfrm>
            <a:off x="5130016" y="1253003"/>
            <a:ext cx="2428870" cy="307777"/>
          </a:xfrm>
          <a:prstGeom prst="rect">
            <a:avLst/>
          </a:prstGeom>
          <a:noFill/>
        </p:spPr>
        <p:txBody>
          <a:bodyPr wrap="none" rtlCol="0">
            <a:spAutoFit/>
          </a:bodyPr>
          <a:lstStyle/>
          <a:p>
            <a:r>
              <a:rPr lang="en-US" sz="1400" dirty="0" smtClean="0"/>
              <a:t>Cloud Effective Radius 2.1µm</a:t>
            </a:r>
            <a:endParaRPr lang="en-US" sz="1400" dirty="0"/>
          </a:p>
        </p:txBody>
      </p:sp>
      <p:pic>
        <p:nvPicPr>
          <p:cNvPr id="11" name="Picture 10" descr="2007059.1400.ST5A-cer16.jpg"/>
          <p:cNvPicPr>
            <a:picLocks noChangeAspect="1"/>
          </p:cNvPicPr>
          <p:nvPr/>
        </p:nvPicPr>
        <p:blipFill>
          <a:blip r:embed="rId4"/>
          <a:stretch>
            <a:fillRect/>
          </a:stretch>
        </p:blipFill>
        <p:spPr>
          <a:xfrm>
            <a:off x="274982" y="4360395"/>
            <a:ext cx="2771775" cy="2286000"/>
          </a:xfrm>
          <a:prstGeom prst="rect">
            <a:avLst/>
          </a:prstGeom>
        </p:spPr>
      </p:pic>
      <p:sp>
        <p:nvSpPr>
          <p:cNvPr id="12" name="TextBox 11"/>
          <p:cNvSpPr txBox="1"/>
          <p:nvPr/>
        </p:nvSpPr>
        <p:spPr>
          <a:xfrm>
            <a:off x="293796" y="4021841"/>
            <a:ext cx="2441694" cy="307777"/>
          </a:xfrm>
          <a:prstGeom prst="rect">
            <a:avLst/>
          </a:prstGeom>
          <a:noFill/>
        </p:spPr>
        <p:txBody>
          <a:bodyPr wrap="none" rtlCol="0">
            <a:spAutoFit/>
          </a:bodyPr>
          <a:lstStyle/>
          <a:p>
            <a:r>
              <a:rPr lang="en-US" sz="1400" dirty="0" smtClean="0"/>
              <a:t>Cloud Effective Radius 1.6µm</a:t>
            </a:r>
            <a:endParaRPr lang="en-US" sz="1400" dirty="0"/>
          </a:p>
        </p:txBody>
      </p:sp>
      <p:pic>
        <p:nvPicPr>
          <p:cNvPr id="13" name="Picture 12" descr="2007059.1400.ST5A-cer37.jpg"/>
          <p:cNvPicPr>
            <a:picLocks noChangeAspect="1"/>
          </p:cNvPicPr>
          <p:nvPr/>
        </p:nvPicPr>
        <p:blipFill>
          <a:blip r:embed="rId5"/>
          <a:stretch>
            <a:fillRect/>
          </a:stretch>
        </p:blipFill>
        <p:spPr>
          <a:xfrm>
            <a:off x="6005288" y="4360395"/>
            <a:ext cx="2851150" cy="2286000"/>
          </a:xfrm>
          <a:prstGeom prst="rect">
            <a:avLst/>
          </a:prstGeom>
        </p:spPr>
      </p:pic>
      <p:sp>
        <p:nvSpPr>
          <p:cNvPr id="14" name="TextBox 13"/>
          <p:cNvSpPr txBox="1"/>
          <p:nvPr/>
        </p:nvSpPr>
        <p:spPr>
          <a:xfrm>
            <a:off x="6149040" y="4021841"/>
            <a:ext cx="2454518" cy="307777"/>
          </a:xfrm>
          <a:prstGeom prst="rect">
            <a:avLst/>
          </a:prstGeom>
          <a:noFill/>
        </p:spPr>
        <p:txBody>
          <a:bodyPr wrap="none" rtlCol="0">
            <a:spAutoFit/>
          </a:bodyPr>
          <a:lstStyle/>
          <a:p>
            <a:r>
              <a:rPr lang="en-US" sz="1400" dirty="0" smtClean="0"/>
              <a:t>Cloud Effective Radius 3.7µm</a:t>
            </a:r>
            <a:endParaRPr lang="en-US" sz="1400" dirty="0"/>
          </a:p>
        </p:txBody>
      </p:sp>
      <p:sp>
        <p:nvSpPr>
          <p:cNvPr id="15" name="TextBox 14"/>
          <p:cNvSpPr txBox="1"/>
          <p:nvPr/>
        </p:nvSpPr>
        <p:spPr>
          <a:xfrm>
            <a:off x="196944" y="864878"/>
            <a:ext cx="7776488" cy="400110"/>
          </a:xfrm>
          <a:prstGeom prst="rect">
            <a:avLst/>
          </a:prstGeom>
          <a:noFill/>
        </p:spPr>
        <p:txBody>
          <a:bodyPr wrap="none" rtlCol="0">
            <a:spAutoFit/>
          </a:bodyPr>
          <a:lstStyle/>
          <a:p>
            <a:r>
              <a:rPr lang="en-US" sz="2000" dirty="0" err="1" smtClean="0">
                <a:solidFill>
                  <a:schemeClr val="accent2">
                    <a:lumMod val="60000"/>
                    <a:lumOff val="40000"/>
                  </a:schemeClr>
                </a:solidFill>
              </a:rPr>
              <a:t>Lambertian</a:t>
            </a:r>
            <a:r>
              <a:rPr lang="en-US" sz="2000" dirty="0" smtClean="0">
                <a:solidFill>
                  <a:schemeClr val="accent2">
                    <a:lumMod val="60000"/>
                    <a:lumOff val="40000"/>
                  </a:schemeClr>
                </a:solidFill>
              </a:rPr>
              <a:t> ocean surface reflectance A</a:t>
            </a:r>
            <a:r>
              <a:rPr lang="en-US" sz="2000" baseline="-25000" dirty="0" smtClean="0">
                <a:solidFill>
                  <a:schemeClr val="accent2">
                    <a:lumMod val="60000"/>
                    <a:lumOff val="40000"/>
                  </a:schemeClr>
                </a:solidFill>
              </a:rPr>
              <a:t>s</a:t>
            </a:r>
            <a:r>
              <a:rPr lang="en-US" sz="2000" dirty="0" smtClean="0">
                <a:solidFill>
                  <a:schemeClr val="accent2">
                    <a:lumMod val="60000"/>
                    <a:lumOff val="40000"/>
                  </a:schemeClr>
                </a:solidFill>
              </a:rPr>
              <a:t> = 0.05. Science Test (ST) 5A</a:t>
            </a:r>
            <a:endParaRPr lang="en-US" sz="2000" dirty="0">
              <a:solidFill>
                <a:schemeClr val="accent2">
                  <a:lumMod val="60000"/>
                  <a:lumOff val="40000"/>
                </a:schemeClr>
              </a:solidFill>
            </a:endParaRPr>
          </a:p>
        </p:txBody>
      </p:sp>
      <p:sp>
        <p:nvSpPr>
          <p:cNvPr id="17" name="TextBox 16"/>
          <p:cNvSpPr txBox="1"/>
          <p:nvPr/>
        </p:nvSpPr>
        <p:spPr>
          <a:xfrm>
            <a:off x="3685872" y="4945649"/>
            <a:ext cx="1851789" cy="923330"/>
          </a:xfrm>
          <a:prstGeom prst="rect">
            <a:avLst/>
          </a:prstGeom>
          <a:noFill/>
        </p:spPr>
        <p:txBody>
          <a:bodyPr wrap="none" rtlCol="0">
            <a:spAutoFit/>
          </a:bodyPr>
          <a:lstStyle/>
          <a:p>
            <a:pPr algn="ctr"/>
            <a:r>
              <a:rPr lang="en-US" dirty="0" smtClean="0"/>
              <a:t>Thermodynamic</a:t>
            </a:r>
          </a:p>
          <a:p>
            <a:pPr algn="ctr"/>
            <a:r>
              <a:rPr lang="en-US" dirty="0" smtClean="0"/>
              <a:t>phase </a:t>
            </a:r>
          </a:p>
          <a:p>
            <a:pPr algn="ctr"/>
            <a:r>
              <a:rPr lang="en-US" dirty="0" smtClean="0"/>
              <a:t>forced to ice</a:t>
            </a:r>
            <a:endParaRPr lang="en-US" dirty="0"/>
          </a:p>
        </p:txBody>
      </p:sp>
      <p:sp>
        <p:nvSpPr>
          <p:cNvPr id="18" name="TextBox 17"/>
          <p:cNvSpPr txBox="1"/>
          <p:nvPr/>
        </p:nvSpPr>
        <p:spPr>
          <a:xfrm>
            <a:off x="3287769" y="3758175"/>
            <a:ext cx="300082" cy="307777"/>
          </a:xfrm>
          <a:prstGeom prst="rect">
            <a:avLst/>
          </a:prstGeom>
          <a:noFill/>
        </p:spPr>
        <p:txBody>
          <a:bodyPr wrap="square" rtlCol="0">
            <a:spAutoFit/>
          </a:bodyPr>
          <a:lstStyle/>
          <a:p>
            <a:r>
              <a:rPr lang="en-US" sz="1400" dirty="0" err="1" smtClean="0">
                <a:solidFill>
                  <a:srgbClr val="000000"/>
                </a:solidFill>
              </a:rPr>
              <a:t>τ</a:t>
            </a:r>
            <a:endParaRPr lang="en-US" sz="1400" dirty="0">
              <a:solidFill>
                <a:srgbClr val="000000"/>
              </a:solidFill>
            </a:endParaRPr>
          </a:p>
        </p:txBody>
      </p:sp>
      <p:pic>
        <p:nvPicPr>
          <p:cNvPr id="21" name="Picture 20" descr="colorbar.psd"/>
          <p:cNvPicPr>
            <a:picLocks noChangeAspect="1"/>
          </p:cNvPicPr>
          <p:nvPr/>
        </p:nvPicPr>
        <p:blipFill>
          <a:blip r:embed="rId6"/>
          <a:srcRect l="56977"/>
          <a:stretch>
            <a:fillRect/>
          </a:stretch>
        </p:blipFill>
        <p:spPr>
          <a:xfrm>
            <a:off x="3666182" y="3878423"/>
            <a:ext cx="1832099" cy="685800"/>
          </a:xfrm>
          <a:prstGeom prst="rect">
            <a:avLst/>
          </a:prstGeom>
        </p:spPr>
      </p:pic>
      <p:sp>
        <p:nvSpPr>
          <p:cNvPr id="22" name="TextBox 21"/>
          <p:cNvSpPr txBox="1"/>
          <p:nvPr/>
        </p:nvSpPr>
        <p:spPr>
          <a:xfrm>
            <a:off x="3122458" y="4052618"/>
            <a:ext cx="632329" cy="307777"/>
          </a:xfrm>
          <a:prstGeom prst="rect">
            <a:avLst/>
          </a:prstGeom>
          <a:noFill/>
        </p:spPr>
        <p:txBody>
          <a:bodyPr wrap="none" rtlCol="0">
            <a:spAutoFit/>
          </a:bodyPr>
          <a:lstStyle/>
          <a:p>
            <a:r>
              <a:rPr lang="en-US" sz="1400" dirty="0" smtClean="0">
                <a:solidFill>
                  <a:srgbClr val="000000"/>
                </a:solidFill>
              </a:rPr>
              <a:t>r</a:t>
            </a:r>
            <a:r>
              <a:rPr lang="en-US" sz="1400" baseline="-25000" dirty="0" smtClean="0">
                <a:solidFill>
                  <a:srgbClr val="000000"/>
                </a:solidFill>
              </a:rPr>
              <a:t>e</a:t>
            </a:r>
            <a:r>
              <a:rPr lang="en-US" sz="1400" dirty="0" smtClean="0">
                <a:solidFill>
                  <a:srgbClr val="000000"/>
                </a:solidFill>
              </a:rPr>
              <a:t> </a:t>
            </a:r>
            <a:r>
              <a:rPr lang="en-US" sz="1000" dirty="0" smtClean="0">
                <a:solidFill>
                  <a:srgbClr val="000000"/>
                </a:solidFill>
              </a:rPr>
              <a:t>(µ</a:t>
            </a:r>
            <a:r>
              <a:rPr lang="en-US" sz="1000" dirty="0" err="1" smtClean="0">
                <a:solidFill>
                  <a:srgbClr val="000000"/>
                </a:solidFill>
              </a:rPr>
              <a:t>m</a:t>
            </a:r>
            <a:r>
              <a:rPr lang="en-US" sz="1000" dirty="0" smtClean="0">
                <a:solidFill>
                  <a:srgbClr val="000000"/>
                </a:solidFill>
              </a:rPr>
              <a:t>)</a:t>
            </a:r>
            <a:endParaRPr lang="en-US" sz="1000"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a:xfrm>
            <a:off x="196944" y="158048"/>
            <a:ext cx="8229600" cy="669202"/>
          </a:xfrm>
        </p:spPr>
        <p:txBody>
          <a:bodyPr>
            <a:normAutofit fontScale="90000"/>
          </a:bodyPr>
          <a:lstStyle/>
          <a:p>
            <a:r>
              <a:rPr lang="en-US" dirty="0" smtClean="0"/>
              <a:t>Cox-</a:t>
            </a:r>
            <a:r>
              <a:rPr lang="en-US" dirty="0" err="1" smtClean="0"/>
              <a:t>Munk</a:t>
            </a:r>
            <a:r>
              <a:rPr lang="en-US" dirty="0" smtClean="0"/>
              <a:t> Surface Reflectance Example</a:t>
            </a:r>
            <a:endParaRPr lang="en-US" dirty="0"/>
          </a:p>
        </p:txBody>
      </p:sp>
      <p:sp>
        <p:nvSpPr>
          <p:cNvPr id="5" name="TextBox 4"/>
          <p:cNvSpPr txBox="1"/>
          <p:nvPr/>
        </p:nvSpPr>
        <p:spPr>
          <a:xfrm>
            <a:off x="1173509" y="1253003"/>
            <a:ext cx="2108269" cy="307777"/>
          </a:xfrm>
          <a:prstGeom prst="rect">
            <a:avLst/>
          </a:prstGeom>
          <a:noFill/>
        </p:spPr>
        <p:txBody>
          <a:bodyPr wrap="none" rtlCol="0">
            <a:spAutoFit/>
          </a:bodyPr>
          <a:lstStyle/>
          <a:p>
            <a:r>
              <a:rPr lang="en-US" sz="1400" dirty="0" smtClean="0"/>
              <a:t>Cloud Optical Thickness</a:t>
            </a:r>
            <a:endParaRPr lang="en-US" sz="1400" dirty="0"/>
          </a:p>
        </p:txBody>
      </p:sp>
      <p:sp>
        <p:nvSpPr>
          <p:cNvPr id="6" name="TextBox 5"/>
          <p:cNvSpPr txBox="1"/>
          <p:nvPr/>
        </p:nvSpPr>
        <p:spPr>
          <a:xfrm>
            <a:off x="5130016" y="1253003"/>
            <a:ext cx="2428870" cy="307777"/>
          </a:xfrm>
          <a:prstGeom prst="rect">
            <a:avLst/>
          </a:prstGeom>
          <a:noFill/>
        </p:spPr>
        <p:txBody>
          <a:bodyPr wrap="none" rtlCol="0">
            <a:spAutoFit/>
          </a:bodyPr>
          <a:lstStyle/>
          <a:p>
            <a:r>
              <a:rPr lang="en-US" sz="1400" dirty="0" smtClean="0"/>
              <a:t>Cloud Effective Radius 2.1µm</a:t>
            </a:r>
            <a:endParaRPr lang="en-US" sz="1400" dirty="0"/>
          </a:p>
        </p:txBody>
      </p:sp>
      <p:sp>
        <p:nvSpPr>
          <p:cNvPr id="7" name="TextBox 6"/>
          <p:cNvSpPr txBox="1"/>
          <p:nvPr/>
        </p:nvSpPr>
        <p:spPr>
          <a:xfrm>
            <a:off x="293796" y="4021841"/>
            <a:ext cx="2441694" cy="307777"/>
          </a:xfrm>
          <a:prstGeom prst="rect">
            <a:avLst/>
          </a:prstGeom>
          <a:noFill/>
        </p:spPr>
        <p:txBody>
          <a:bodyPr wrap="none" rtlCol="0">
            <a:spAutoFit/>
          </a:bodyPr>
          <a:lstStyle/>
          <a:p>
            <a:r>
              <a:rPr lang="en-US" sz="1400" dirty="0" smtClean="0"/>
              <a:t>Cloud Effective Radius 1.6µm</a:t>
            </a:r>
            <a:endParaRPr lang="en-US" sz="1400" dirty="0"/>
          </a:p>
        </p:txBody>
      </p:sp>
      <p:sp>
        <p:nvSpPr>
          <p:cNvPr id="8" name="TextBox 7"/>
          <p:cNvSpPr txBox="1"/>
          <p:nvPr/>
        </p:nvSpPr>
        <p:spPr>
          <a:xfrm>
            <a:off x="6149040" y="4021841"/>
            <a:ext cx="2454518" cy="307777"/>
          </a:xfrm>
          <a:prstGeom prst="rect">
            <a:avLst/>
          </a:prstGeom>
          <a:noFill/>
        </p:spPr>
        <p:txBody>
          <a:bodyPr wrap="none" rtlCol="0">
            <a:spAutoFit/>
          </a:bodyPr>
          <a:lstStyle/>
          <a:p>
            <a:r>
              <a:rPr lang="en-US" sz="1400" dirty="0" smtClean="0"/>
              <a:t>Cloud Effective Radius 3.7µm</a:t>
            </a:r>
            <a:endParaRPr lang="en-US" sz="1400" dirty="0"/>
          </a:p>
        </p:txBody>
      </p:sp>
      <p:sp>
        <p:nvSpPr>
          <p:cNvPr id="9" name="TextBox 8"/>
          <p:cNvSpPr txBox="1"/>
          <p:nvPr/>
        </p:nvSpPr>
        <p:spPr>
          <a:xfrm>
            <a:off x="196944" y="864878"/>
            <a:ext cx="7795549" cy="400110"/>
          </a:xfrm>
          <a:prstGeom prst="rect">
            <a:avLst/>
          </a:prstGeom>
          <a:noFill/>
        </p:spPr>
        <p:txBody>
          <a:bodyPr wrap="none" rtlCol="0">
            <a:spAutoFit/>
          </a:bodyPr>
          <a:lstStyle/>
          <a:p>
            <a:r>
              <a:rPr lang="en-US" sz="2000" dirty="0" smtClean="0">
                <a:solidFill>
                  <a:schemeClr val="accent2">
                    <a:lumMod val="60000"/>
                    <a:lumOff val="40000"/>
                  </a:schemeClr>
                </a:solidFill>
              </a:rPr>
              <a:t>Cox-</a:t>
            </a:r>
            <a:r>
              <a:rPr lang="en-US" sz="2000" dirty="0" err="1" smtClean="0">
                <a:solidFill>
                  <a:schemeClr val="accent2">
                    <a:lumMod val="60000"/>
                    <a:lumOff val="40000"/>
                  </a:schemeClr>
                </a:solidFill>
              </a:rPr>
              <a:t>Munk</a:t>
            </a:r>
            <a:r>
              <a:rPr lang="en-US" sz="2000" dirty="0" smtClean="0">
                <a:solidFill>
                  <a:schemeClr val="accent2">
                    <a:lumMod val="60000"/>
                    <a:lumOff val="40000"/>
                  </a:schemeClr>
                </a:solidFill>
              </a:rPr>
              <a:t> ocean surface reflectance, averaged wind direction. ST 5</a:t>
            </a:r>
            <a:endParaRPr lang="en-US" sz="2000" dirty="0">
              <a:solidFill>
                <a:schemeClr val="accent2">
                  <a:lumMod val="60000"/>
                  <a:lumOff val="40000"/>
                </a:schemeClr>
              </a:solidFill>
            </a:endParaRPr>
          </a:p>
        </p:txBody>
      </p:sp>
      <p:sp>
        <p:nvSpPr>
          <p:cNvPr id="11" name="TextBox 10"/>
          <p:cNvSpPr txBox="1"/>
          <p:nvPr/>
        </p:nvSpPr>
        <p:spPr>
          <a:xfrm>
            <a:off x="3685872" y="4945649"/>
            <a:ext cx="1851789" cy="923330"/>
          </a:xfrm>
          <a:prstGeom prst="rect">
            <a:avLst/>
          </a:prstGeom>
          <a:noFill/>
        </p:spPr>
        <p:txBody>
          <a:bodyPr wrap="none" rtlCol="0">
            <a:spAutoFit/>
          </a:bodyPr>
          <a:lstStyle/>
          <a:p>
            <a:pPr algn="ctr"/>
            <a:r>
              <a:rPr lang="en-US" dirty="0" smtClean="0"/>
              <a:t>Thermodynamic</a:t>
            </a:r>
          </a:p>
          <a:p>
            <a:pPr algn="ctr"/>
            <a:r>
              <a:rPr lang="en-US" dirty="0" smtClean="0"/>
              <a:t>phase </a:t>
            </a:r>
          </a:p>
          <a:p>
            <a:pPr algn="ctr"/>
            <a:r>
              <a:rPr lang="en-US" dirty="0" smtClean="0"/>
              <a:t>forced to ice</a:t>
            </a:r>
            <a:endParaRPr lang="en-US" dirty="0"/>
          </a:p>
        </p:txBody>
      </p:sp>
      <p:pic>
        <p:nvPicPr>
          <p:cNvPr id="12" name="Picture 11" descr="2007059.1400.ST5-cot.jpg"/>
          <p:cNvPicPr>
            <a:picLocks noChangeAspect="1"/>
          </p:cNvPicPr>
          <p:nvPr/>
        </p:nvPicPr>
        <p:blipFill>
          <a:blip r:embed="rId2"/>
          <a:stretch>
            <a:fillRect/>
          </a:stretch>
        </p:blipFill>
        <p:spPr>
          <a:xfrm>
            <a:off x="1190778" y="1586826"/>
            <a:ext cx="2836334" cy="2286000"/>
          </a:xfrm>
          <a:prstGeom prst="rect">
            <a:avLst/>
          </a:prstGeom>
        </p:spPr>
      </p:pic>
      <p:pic>
        <p:nvPicPr>
          <p:cNvPr id="17" name="Picture 16" descr="2007059.1400.ST5-cer.jpg"/>
          <p:cNvPicPr>
            <a:picLocks noChangeAspect="1"/>
          </p:cNvPicPr>
          <p:nvPr/>
        </p:nvPicPr>
        <p:blipFill>
          <a:blip r:embed="rId3"/>
          <a:stretch>
            <a:fillRect/>
          </a:stretch>
        </p:blipFill>
        <p:spPr>
          <a:xfrm>
            <a:off x="5118683" y="1560780"/>
            <a:ext cx="2827867" cy="2286000"/>
          </a:xfrm>
          <a:prstGeom prst="rect">
            <a:avLst/>
          </a:prstGeom>
        </p:spPr>
      </p:pic>
      <p:pic>
        <p:nvPicPr>
          <p:cNvPr id="18" name="Picture 17" descr="2007059.1400.ST5-cer16.jpg"/>
          <p:cNvPicPr>
            <a:picLocks noChangeAspect="1"/>
          </p:cNvPicPr>
          <p:nvPr/>
        </p:nvPicPr>
        <p:blipFill>
          <a:blip r:embed="rId4"/>
          <a:stretch>
            <a:fillRect/>
          </a:stretch>
        </p:blipFill>
        <p:spPr>
          <a:xfrm>
            <a:off x="253386" y="4360395"/>
            <a:ext cx="2820458" cy="2286000"/>
          </a:xfrm>
          <a:prstGeom prst="rect">
            <a:avLst/>
          </a:prstGeom>
        </p:spPr>
      </p:pic>
      <p:pic>
        <p:nvPicPr>
          <p:cNvPr id="19" name="Picture 18" descr="2007059.1400.ST5-cer37.jpg"/>
          <p:cNvPicPr>
            <a:picLocks noChangeAspect="1"/>
          </p:cNvPicPr>
          <p:nvPr/>
        </p:nvPicPr>
        <p:blipFill>
          <a:blip r:embed="rId5"/>
          <a:stretch>
            <a:fillRect/>
          </a:stretch>
        </p:blipFill>
        <p:spPr>
          <a:xfrm>
            <a:off x="6071137" y="4360395"/>
            <a:ext cx="2785533" cy="2286000"/>
          </a:xfrm>
          <a:prstGeom prst="rect">
            <a:avLst/>
          </a:prstGeom>
        </p:spPr>
      </p:pic>
      <p:pic>
        <p:nvPicPr>
          <p:cNvPr id="20" name="Picture 19" descr="colorbar.psd"/>
          <p:cNvPicPr>
            <a:picLocks noChangeAspect="1"/>
          </p:cNvPicPr>
          <p:nvPr/>
        </p:nvPicPr>
        <p:blipFill>
          <a:blip r:embed="rId6"/>
          <a:srcRect l="56746"/>
          <a:stretch>
            <a:fillRect/>
          </a:stretch>
        </p:blipFill>
        <p:spPr>
          <a:xfrm>
            <a:off x="3685872" y="3917803"/>
            <a:ext cx="1841944" cy="685800"/>
          </a:xfrm>
          <a:prstGeom prst="rect">
            <a:avLst/>
          </a:prstGeom>
        </p:spPr>
      </p:pic>
      <p:sp>
        <p:nvSpPr>
          <p:cNvPr id="15" name="TextBox 14"/>
          <p:cNvSpPr txBox="1"/>
          <p:nvPr/>
        </p:nvSpPr>
        <p:spPr>
          <a:xfrm>
            <a:off x="3307459" y="3836935"/>
            <a:ext cx="300082" cy="307777"/>
          </a:xfrm>
          <a:prstGeom prst="rect">
            <a:avLst/>
          </a:prstGeom>
          <a:noFill/>
        </p:spPr>
        <p:txBody>
          <a:bodyPr wrap="square" rtlCol="0">
            <a:spAutoFit/>
          </a:bodyPr>
          <a:lstStyle/>
          <a:p>
            <a:r>
              <a:rPr lang="en-US" sz="1400" dirty="0" err="1" smtClean="0">
                <a:solidFill>
                  <a:srgbClr val="000000"/>
                </a:solidFill>
              </a:rPr>
              <a:t>τ</a:t>
            </a:r>
            <a:endParaRPr lang="en-US" sz="1400" dirty="0">
              <a:solidFill>
                <a:srgbClr val="000000"/>
              </a:solidFill>
            </a:endParaRPr>
          </a:p>
        </p:txBody>
      </p:sp>
      <p:sp>
        <p:nvSpPr>
          <p:cNvPr id="16" name="TextBox 15"/>
          <p:cNvSpPr txBox="1"/>
          <p:nvPr/>
        </p:nvSpPr>
        <p:spPr>
          <a:xfrm>
            <a:off x="3142148" y="4131378"/>
            <a:ext cx="632329" cy="307777"/>
          </a:xfrm>
          <a:prstGeom prst="rect">
            <a:avLst/>
          </a:prstGeom>
          <a:noFill/>
        </p:spPr>
        <p:txBody>
          <a:bodyPr wrap="none" rtlCol="0">
            <a:spAutoFit/>
          </a:bodyPr>
          <a:lstStyle/>
          <a:p>
            <a:r>
              <a:rPr lang="en-US" sz="1400" dirty="0" smtClean="0">
                <a:solidFill>
                  <a:srgbClr val="000000"/>
                </a:solidFill>
              </a:rPr>
              <a:t>r</a:t>
            </a:r>
            <a:r>
              <a:rPr lang="en-US" sz="1400" baseline="-25000" dirty="0" smtClean="0">
                <a:solidFill>
                  <a:srgbClr val="000000"/>
                </a:solidFill>
              </a:rPr>
              <a:t>e</a:t>
            </a:r>
            <a:r>
              <a:rPr lang="en-US" sz="1400" dirty="0" smtClean="0">
                <a:solidFill>
                  <a:srgbClr val="000000"/>
                </a:solidFill>
              </a:rPr>
              <a:t> </a:t>
            </a:r>
            <a:r>
              <a:rPr lang="en-US" sz="1000" dirty="0" smtClean="0">
                <a:solidFill>
                  <a:srgbClr val="000000"/>
                </a:solidFill>
              </a:rPr>
              <a:t>(µ</a:t>
            </a:r>
            <a:r>
              <a:rPr lang="en-US" sz="1000" dirty="0" err="1" smtClean="0">
                <a:solidFill>
                  <a:srgbClr val="000000"/>
                </a:solidFill>
              </a:rPr>
              <a:t>m</a:t>
            </a:r>
            <a:r>
              <a:rPr lang="en-US" sz="1000" dirty="0" smtClean="0">
                <a:solidFill>
                  <a:srgbClr val="000000"/>
                </a:solidFill>
              </a:rPr>
              <a:t>)</a:t>
            </a:r>
            <a:endParaRPr lang="en-US" sz="100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a:xfrm>
            <a:off x="196944" y="176862"/>
            <a:ext cx="8229600" cy="669202"/>
          </a:xfrm>
        </p:spPr>
        <p:txBody>
          <a:bodyPr>
            <a:normAutofit fontScale="90000"/>
          </a:bodyPr>
          <a:lstStyle/>
          <a:p>
            <a:r>
              <a:rPr lang="en-US" dirty="0" smtClean="0"/>
              <a:t>Cox-</a:t>
            </a:r>
            <a:r>
              <a:rPr lang="en-US" dirty="0" err="1" smtClean="0"/>
              <a:t>Munk</a:t>
            </a:r>
            <a:r>
              <a:rPr lang="en-US" dirty="0" smtClean="0"/>
              <a:t> Surface Reflectance Example</a:t>
            </a:r>
            <a:endParaRPr lang="en-US" dirty="0"/>
          </a:p>
        </p:txBody>
      </p:sp>
      <p:sp>
        <p:nvSpPr>
          <p:cNvPr id="5" name="TextBox 4"/>
          <p:cNvSpPr txBox="1"/>
          <p:nvPr/>
        </p:nvSpPr>
        <p:spPr>
          <a:xfrm>
            <a:off x="1173509" y="1253003"/>
            <a:ext cx="2108269" cy="307777"/>
          </a:xfrm>
          <a:prstGeom prst="rect">
            <a:avLst/>
          </a:prstGeom>
          <a:noFill/>
        </p:spPr>
        <p:txBody>
          <a:bodyPr wrap="none" rtlCol="0">
            <a:spAutoFit/>
          </a:bodyPr>
          <a:lstStyle/>
          <a:p>
            <a:r>
              <a:rPr lang="en-US" sz="1400" dirty="0" smtClean="0"/>
              <a:t>Cloud Optical Thickness</a:t>
            </a:r>
            <a:endParaRPr lang="en-US" sz="1400" dirty="0"/>
          </a:p>
        </p:txBody>
      </p:sp>
      <p:sp>
        <p:nvSpPr>
          <p:cNvPr id="6" name="TextBox 5"/>
          <p:cNvSpPr txBox="1"/>
          <p:nvPr/>
        </p:nvSpPr>
        <p:spPr>
          <a:xfrm>
            <a:off x="5130016" y="1253003"/>
            <a:ext cx="2428870" cy="307777"/>
          </a:xfrm>
          <a:prstGeom prst="rect">
            <a:avLst/>
          </a:prstGeom>
          <a:noFill/>
        </p:spPr>
        <p:txBody>
          <a:bodyPr wrap="none" rtlCol="0">
            <a:spAutoFit/>
          </a:bodyPr>
          <a:lstStyle/>
          <a:p>
            <a:r>
              <a:rPr lang="en-US" sz="1400" dirty="0" smtClean="0"/>
              <a:t>Cloud Effective Radius 2.1µm</a:t>
            </a:r>
            <a:endParaRPr lang="en-US" sz="1400" dirty="0"/>
          </a:p>
        </p:txBody>
      </p:sp>
      <p:sp>
        <p:nvSpPr>
          <p:cNvPr id="7" name="TextBox 6"/>
          <p:cNvSpPr txBox="1"/>
          <p:nvPr/>
        </p:nvSpPr>
        <p:spPr>
          <a:xfrm>
            <a:off x="447740" y="4021841"/>
            <a:ext cx="2441694" cy="307777"/>
          </a:xfrm>
          <a:prstGeom prst="rect">
            <a:avLst/>
          </a:prstGeom>
          <a:noFill/>
        </p:spPr>
        <p:txBody>
          <a:bodyPr wrap="none" rtlCol="0">
            <a:spAutoFit/>
          </a:bodyPr>
          <a:lstStyle/>
          <a:p>
            <a:r>
              <a:rPr lang="en-US" sz="1400" dirty="0" smtClean="0"/>
              <a:t>Cloud Effective Radius 1.6µm</a:t>
            </a:r>
            <a:endParaRPr lang="en-US" sz="1400" dirty="0"/>
          </a:p>
        </p:txBody>
      </p:sp>
      <p:sp>
        <p:nvSpPr>
          <p:cNvPr id="8" name="TextBox 7"/>
          <p:cNvSpPr txBox="1"/>
          <p:nvPr/>
        </p:nvSpPr>
        <p:spPr>
          <a:xfrm>
            <a:off x="6149040" y="4021841"/>
            <a:ext cx="2454518" cy="307777"/>
          </a:xfrm>
          <a:prstGeom prst="rect">
            <a:avLst/>
          </a:prstGeom>
          <a:noFill/>
        </p:spPr>
        <p:txBody>
          <a:bodyPr wrap="none" rtlCol="0">
            <a:spAutoFit/>
          </a:bodyPr>
          <a:lstStyle/>
          <a:p>
            <a:r>
              <a:rPr lang="en-US" sz="1400" dirty="0" smtClean="0"/>
              <a:t>Cloud Effective Radius 3.7µm</a:t>
            </a:r>
            <a:endParaRPr lang="en-US" sz="1400" dirty="0"/>
          </a:p>
        </p:txBody>
      </p:sp>
      <p:sp>
        <p:nvSpPr>
          <p:cNvPr id="9" name="TextBox 8"/>
          <p:cNvSpPr txBox="1"/>
          <p:nvPr/>
        </p:nvSpPr>
        <p:spPr>
          <a:xfrm>
            <a:off x="196944" y="864878"/>
            <a:ext cx="8662798" cy="400110"/>
          </a:xfrm>
          <a:prstGeom prst="rect">
            <a:avLst/>
          </a:prstGeom>
          <a:noFill/>
        </p:spPr>
        <p:txBody>
          <a:bodyPr wrap="none" rtlCol="0">
            <a:spAutoFit/>
          </a:bodyPr>
          <a:lstStyle/>
          <a:p>
            <a:r>
              <a:rPr lang="en-US" sz="2000" dirty="0" smtClean="0">
                <a:solidFill>
                  <a:schemeClr val="accent2">
                    <a:lumMod val="60000"/>
                    <a:lumOff val="40000"/>
                  </a:schemeClr>
                </a:solidFill>
              </a:rPr>
              <a:t>Difference between Cox-</a:t>
            </a:r>
            <a:r>
              <a:rPr lang="en-US" sz="2000" dirty="0" err="1" smtClean="0">
                <a:solidFill>
                  <a:schemeClr val="accent2">
                    <a:lumMod val="60000"/>
                    <a:lumOff val="40000"/>
                  </a:schemeClr>
                </a:solidFill>
              </a:rPr>
              <a:t>Munk</a:t>
            </a:r>
            <a:r>
              <a:rPr lang="en-US" sz="2000" dirty="0" smtClean="0">
                <a:solidFill>
                  <a:schemeClr val="accent2">
                    <a:lumMod val="60000"/>
                    <a:lumOff val="40000"/>
                  </a:schemeClr>
                </a:solidFill>
              </a:rPr>
              <a:t> and </a:t>
            </a:r>
            <a:r>
              <a:rPr lang="en-US" sz="2000" dirty="0" err="1" smtClean="0">
                <a:solidFill>
                  <a:schemeClr val="accent2">
                    <a:lumMod val="60000"/>
                    <a:lumOff val="40000"/>
                  </a:schemeClr>
                </a:solidFill>
              </a:rPr>
              <a:t>Lambertian</a:t>
            </a:r>
            <a:r>
              <a:rPr lang="en-US" sz="2000" dirty="0" smtClean="0">
                <a:solidFill>
                  <a:schemeClr val="accent2">
                    <a:lumMod val="60000"/>
                    <a:lumOff val="40000"/>
                  </a:schemeClr>
                </a:solidFill>
              </a:rPr>
              <a:t> surface models. ST 5 – ST 5A</a:t>
            </a:r>
            <a:endParaRPr lang="en-US" sz="2000" dirty="0">
              <a:solidFill>
                <a:schemeClr val="accent2">
                  <a:lumMod val="60000"/>
                  <a:lumOff val="40000"/>
                </a:schemeClr>
              </a:solidFill>
            </a:endParaRPr>
          </a:p>
        </p:txBody>
      </p:sp>
      <p:pic>
        <p:nvPicPr>
          <p:cNvPr id="10" name="Picture 9" descr="diff_colorbar.psd"/>
          <p:cNvPicPr>
            <a:picLocks noChangeAspect="1"/>
          </p:cNvPicPr>
          <p:nvPr/>
        </p:nvPicPr>
        <p:blipFill>
          <a:blip r:embed="rId2"/>
          <a:srcRect r="51018" b="-10679"/>
          <a:stretch>
            <a:fillRect/>
          </a:stretch>
        </p:blipFill>
        <p:spPr>
          <a:xfrm>
            <a:off x="3887590" y="4060695"/>
            <a:ext cx="1261240" cy="368978"/>
          </a:xfrm>
          <a:prstGeom prst="rect">
            <a:avLst/>
          </a:prstGeom>
        </p:spPr>
      </p:pic>
      <p:sp>
        <p:nvSpPr>
          <p:cNvPr id="12" name="TextBox 11"/>
          <p:cNvSpPr txBox="1"/>
          <p:nvPr/>
        </p:nvSpPr>
        <p:spPr>
          <a:xfrm>
            <a:off x="3785794" y="3811899"/>
            <a:ext cx="312906" cy="307777"/>
          </a:xfrm>
          <a:prstGeom prst="rect">
            <a:avLst/>
          </a:prstGeom>
          <a:noFill/>
        </p:spPr>
        <p:txBody>
          <a:bodyPr wrap="none" rtlCol="0">
            <a:spAutoFit/>
          </a:bodyPr>
          <a:lstStyle/>
          <a:p>
            <a:r>
              <a:rPr lang="en-US" sz="1400" dirty="0" smtClean="0">
                <a:solidFill>
                  <a:schemeClr val="bg1"/>
                </a:solidFill>
              </a:rPr>
              <a:t>-1</a:t>
            </a:r>
          </a:p>
        </p:txBody>
      </p:sp>
      <p:sp>
        <p:nvSpPr>
          <p:cNvPr id="13" name="TextBox 12"/>
          <p:cNvSpPr txBox="1"/>
          <p:nvPr/>
        </p:nvSpPr>
        <p:spPr>
          <a:xfrm>
            <a:off x="3770534" y="4102360"/>
            <a:ext cx="334572" cy="307777"/>
          </a:xfrm>
          <a:prstGeom prst="rect">
            <a:avLst/>
          </a:prstGeom>
          <a:noFill/>
        </p:spPr>
        <p:txBody>
          <a:bodyPr wrap="none" rtlCol="0">
            <a:spAutoFit/>
          </a:bodyPr>
          <a:lstStyle/>
          <a:p>
            <a:r>
              <a:rPr lang="en-US" sz="1400" dirty="0" smtClean="0">
                <a:solidFill>
                  <a:schemeClr val="bg1"/>
                </a:solidFill>
              </a:rPr>
              <a:t>-5</a:t>
            </a:r>
          </a:p>
        </p:txBody>
      </p:sp>
      <p:sp>
        <p:nvSpPr>
          <p:cNvPr id="14" name="TextBox 13"/>
          <p:cNvSpPr txBox="1"/>
          <p:nvPr/>
        </p:nvSpPr>
        <p:spPr>
          <a:xfrm>
            <a:off x="4874396" y="3810410"/>
            <a:ext cx="248786" cy="307777"/>
          </a:xfrm>
          <a:prstGeom prst="rect">
            <a:avLst/>
          </a:prstGeom>
          <a:noFill/>
        </p:spPr>
        <p:txBody>
          <a:bodyPr wrap="none" rtlCol="0">
            <a:spAutoFit/>
          </a:bodyPr>
          <a:lstStyle/>
          <a:p>
            <a:r>
              <a:rPr lang="en-US" sz="1400" dirty="0" smtClean="0">
                <a:solidFill>
                  <a:schemeClr val="bg1"/>
                </a:solidFill>
              </a:rPr>
              <a:t>1</a:t>
            </a:r>
          </a:p>
        </p:txBody>
      </p:sp>
      <p:sp>
        <p:nvSpPr>
          <p:cNvPr id="15" name="TextBox 14"/>
          <p:cNvSpPr txBox="1"/>
          <p:nvPr/>
        </p:nvSpPr>
        <p:spPr>
          <a:xfrm>
            <a:off x="4878779" y="4121604"/>
            <a:ext cx="270051" cy="307777"/>
          </a:xfrm>
          <a:prstGeom prst="rect">
            <a:avLst/>
          </a:prstGeom>
          <a:noFill/>
        </p:spPr>
        <p:txBody>
          <a:bodyPr wrap="square" rtlCol="0">
            <a:spAutoFit/>
          </a:bodyPr>
          <a:lstStyle/>
          <a:p>
            <a:r>
              <a:rPr lang="en-US" sz="1400" dirty="0" smtClean="0">
                <a:solidFill>
                  <a:schemeClr val="bg1"/>
                </a:solidFill>
              </a:rPr>
              <a:t>5</a:t>
            </a:r>
          </a:p>
        </p:txBody>
      </p:sp>
      <p:sp>
        <p:nvSpPr>
          <p:cNvPr id="20" name="TextBox 19"/>
          <p:cNvSpPr txBox="1"/>
          <p:nvPr/>
        </p:nvSpPr>
        <p:spPr>
          <a:xfrm>
            <a:off x="5092174" y="3777491"/>
            <a:ext cx="300082" cy="369332"/>
          </a:xfrm>
          <a:prstGeom prst="rect">
            <a:avLst/>
          </a:prstGeom>
          <a:noFill/>
        </p:spPr>
        <p:txBody>
          <a:bodyPr wrap="square" rtlCol="0">
            <a:spAutoFit/>
          </a:bodyPr>
          <a:lstStyle/>
          <a:p>
            <a:r>
              <a:rPr lang="en-US" dirty="0" err="1" smtClean="0"/>
              <a:t>τ</a:t>
            </a:r>
            <a:endParaRPr lang="en-US" dirty="0"/>
          </a:p>
        </p:txBody>
      </p:sp>
      <p:sp>
        <p:nvSpPr>
          <p:cNvPr id="21" name="TextBox 20"/>
          <p:cNvSpPr txBox="1"/>
          <p:nvPr/>
        </p:nvSpPr>
        <p:spPr>
          <a:xfrm>
            <a:off x="5101795" y="4060289"/>
            <a:ext cx="346857" cy="369332"/>
          </a:xfrm>
          <a:prstGeom prst="rect">
            <a:avLst/>
          </a:prstGeom>
          <a:noFill/>
        </p:spPr>
        <p:txBody>
          <a:bodyPr wrap="none" rtlCol="0">
            <a:spAutoFit/>
          </a:bodyPr>
          <a:lstStyle/>
          <a:p>
            <a:r>
              <a:rPr lang="en-US" dirty="0" smtClean="0"/>
              <a:t>r</a:t>
            </a:r>
            <a:r>
              <a:rPr lang="en-US" baseline="-25000" dirty="0" smtClean="0"/>
              <a:t>e</a:t>
            </a:r>
            <a:endParaRPr lang="en-US" baseline="-25000" dirty="0"/>
          </a:p>
        </p:txBody>
      </p:sp>
      <p:pic>
        <p:nvPicPr>
          <p:cNvPr id="25" name="Picture 24" descr="2007059.1400.ST5-re_diff.jpg"/>
          <p:cNvPicPr>
            <a:picLocks noChangeAspect="1"/>
          </p:cNvPicPr>
          <p:nvPr/>
        </p:nvPicPr>
        <p:blipFill>
          <a:blip r:embed="rId3"/>
          <a:stretch>
            <a:fillRect/>
          </a:stretch>
        </p:blipFill>
        <p:spPr>
          <a:xfrm>
            <a:off x="4947526" y="1560780"/>
            <a:ext cx="2744258" cy="2286000"/>
          </a:xfrm>
          <a:prstGeom prst="rect">
            <a:avLst/>
          </a:prstGeom>
        </p:spPr>
      </p:pic>
      <p:pic>
        <p:nvPicPr>
          <p:cNvPr id="26" name="Picture 25" descr="2007059.1400.ST5-re16_diff.jpg"/>
          <p:cNvPicPr>
            <a:picLocks noChangeAspect="1"/>
          </p:cNvPicPr>
          <p:nvPr/>
        </p:nvPicPr>
        <p:blipFill>
          <a:blip r:embed="rId4"/>
          <a:stretch>
            <a:fillRect/>
          </a:stretch>
        </p:blipFill>
        <p:spPr>
          <a:xfrm>
            <a:off x="272200" y="4329618"/>
            <a:ext cx="2781300" cy="2286000"/>
          </a:xfrm>
          <a:prstGeom prst="rect">
            <a:avLst/>
          </a:prstGeom>
        </p:spPr>
      </p:pic>
      <p:pic>
        <p:nvPicPr>
          <p:cNvPr id="27" name="Picture 26" descr="2007059.1400.ST5-re37_diff.jpg"/>
          <p:cNvPicPr>
            <a:picLocks noChangeAspect="1"/>
          </p:cNvPicPr>
          <p:nvPr/>
        </p:nvPicPr>
        <p:blipFill>
          <a:blip r:embed="rId5"/>
          <a:stretch>
            <a:fillRect/>
          </a:stretch>
        </p:blipFill>
        <p:spPr>
          <a:xfrm>
            <a:off x="6083191" y="4329618"/>
            <a:ext cx="2763308" cy="2286000"/>
          </a:xfrm>
          <a:prstGeom prst="rect">
            <a:avLst/>
          </a:prstGeom>
        </p:spPr>
      </p:pic>
      <p:sp>
        <p:nvSpPr>
          <p:cNvPr id="28" name="Rectangle 27"/>
          <p:cNvSpPr/>
          <p:nvPr/>
        </p:nvSpPr>
        <p:spPr>
          <a:xfrm>
            <a:off x="3464577" y="4464555"/>
            <a:ext cx="159790" cy="163572"/>
          </a:xfrm>
          <a:prstGeom prst="rect">
            <a:avLst/>
          </a:prstGeom>
          <a:solidFill>
            <a:srgbClr val="17FA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3598425" y="4406822"/>
            <a:ext cx="1904187" cy="276999"/>
          </a:xfrm>
          <a:prstGeom prst="rect">
            <a:avLst/>
          </a:prstGeom>
          <a:noFill/>
        </p:spPr>
        <p:txBody>
          <a:bodyPr wrap="none" rtlCol="0">
            <a:spAutoFit/>
          </a:bodyPr>
          <a:lstStyle/>
          <a:p>
            <a:r>
              <a:rPr lang="en-US" sz="1200" dirty="0" smtClean="0"/>
              <a:t>Newly successful retrieval</a:t>
            </a:r>
            <a:endParaRPr lang="en-US" sz="1200" dirty="0"/>
          </a:p>
        </p:txBody>
      </p:sp>
      <p:pic>
        <p:nvPicPr>
          <p:cNvPr id="30" name="Picture 29" descr="2007059.1400.ST5-tau_diff.jpg"/>
          <p:cNvPicPr>
            <a:picLocks noChangeAspect="1"/>
          </p:cNvPicPr>
          <p:nvPr/>
        </p:nvPicPr>
        <p:blipFill>
          <a:blip r:embed="rId6"/>
          <a:stretch>
            <a:fillRect/>
          </a:stretch>
        </p:blipFill>
        <p:spPr>
          <a:xfrm>
            <a:off x="1211993" y="1562898"/>
            <a:ext cx="2774950" cy="228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descr="Cox-Munk_histo.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30827" y="1374775"/>
            <a:ext cx="6823894" cy="5029200"/>
          </a:xfrm>
          <a:prstGeom prst="rect">
            <a:avLst/>
          </a:prstGeom>
        </p:spPr>
      </p:pic>
      <p:sp>
        <p:nvSpPr>
          <p:cNvPr id="4" name="Title 2"/>
          <p:cNvSpPr>
            <a:spLocks noGrp="1"/>
          </p:cNvSpPr>
          <p:nvPr>
            <p:ph type="title"/>
          </p:nvPr>
        </p:nvSpPr>
        <p:spPr>
          <a:xfrm>
            <a:off x="196944" y="167455"/>
            <a:ext cx="8229600" cy="669202"/>
          </a:xfrm>
        </p:spPr>
        <p:txBody>
          <a:bodyPr>
            <a:normAutofit fontScale="90000"/>
          </a:bodyPr>
          <a:lstStyle/>
          <a:p>
            <a:r>
              <a:rPr lang="en-US" dirty="0" smtClean="0"/>
              <a:t>Cox-</a:t>
            </a:r>
            <a:r>
              <a:rPr lang="en-US" dirty="0" err="1" smtClean="0"/>
              <a:t>Munk</a:t>
            </a:r>
            <a:r>
              <a:rPr lang="en-US" dirty="0" smtClean="0"/>
              <a:t> Surface Reflectance Example</a:t>
            </a:r>
            <a:endParaRPr lang="en-US" dirty="0"/>
          </a:p>
        </p:txBody>
      </p:sp>
      <p:sp>
        <p:nvSpPr>
          <p:cNvPr id="5" name="TextBox 4"/>
          <p:cNvSpPr txBox="1"/>
          <p:nvPr/>
        </p:nvSpPr>
        <p:spPr>
          <a:xfrm>
            <a:off x="196944" y="864878"/>
            <a:ext cx="5137695" cy="400110"/>
          </a:xfrm>
          <a:prstGeom prst="rect">
            <a:avLst/>
          </a:prstGeom>
          <a:noFill/>
        </p:spPr>
        <p:txBody>
          <a:bodyPr wrap="none" rtlCol="0">
            <a:spAutoFit/>
          </a:bodyPr>
          <a:lstStyle/>
          <a:p>
            <a:r>
              <a:rPr lang="en-US" sz="2000" dirty="0" smtClean="0">
                <a:solidFill>
                  <a:schemeClr val="accent2">
                    <a:lumMod val="60000"/>
                    <a:lumOff val="40000"/>
                  </a:schemeClr>
                </a:solidFill>
              </a:rPr>
              <a:t>Retrieval histograms, all successful retrievals</a:t>
            </a:r>
            <a:endParaRPr lang="en-US" sz="2000" dirty="0">
              <a:solidFill>
                <a:schemeClr val="accent2">
                  <a:lumMod val="60000"/>
                  <a:lumOff val="40000"/>
                </a:schemeClr>
              </a:solidFill>
            </a:endParaRPr>
          </a:p>
        </p:txBody>
      </p:sp>
      <p:sp>
        <p:nvSpPr>
          <p:cNvPr id="7" name="TextBox 6"/>
          <p:cNvSpPr txBox="1"/>
          <p:nvPr/>
        </p:nvSpPr>
        <p:spPr>
          <a:xfrm>
            <a:off x="1596843" y="1253003"/>
            <a:ext cx="2108269" cy="307777"/>
          </a:xfrm>
          <a:prstGeom prst="rect">
            <a:avLst/>
          </a:prstGeom>
          <a:noFill/>
        </p:spPr>
        <p:txBody>
          <a:bodyPr wrap="none" rtlCol="0">
            <a:spAutoFit/>
          </a:bodyPr>
          <a:lstStyle/>
          <a:p>
            <a:r>
              <a:rPr lang="en-US" sz="1400" dirty="0" smtClean="0"/>
              <a:t>Cloud Optical Thickness</a:t>
            </a:r>
            <a:endParaRPr lang="en-US" sz="1400" dirty="0"/>
          </a:p>
        </p:txBody>
      </p:sp>
      <p:sp>
        <p:nvSpPr>
          <p:cNvPr id="8" name="TextBox 7"/>
          <p:cNvSpPr txBox="1"/>
          <p:nvPr/>
        </p:nvSpPr>
        <p:spPr>
          <a:xfrm>
            <a:off x="5259383" y="1253003"/>
            <a:ext cx="2428870" cy="307777"/>
          </a:xfrm>
          <a:prstGeom prst="rect">
            <a:avLst/>
          </a:prstGeom>
          <a:noFill/>
        </p:spPr>
        <p:txBody>
          <a:bodyPr wrap="none" rtlCol="0">
            <a:spAutoFit/>
          </a:bodyPr>
          <a:lstStyle/>
          <a:p>
            <a:r>
              <a:rPr lang="en-US" sz="1400" dirty="0" smtClean="0"/>
              <a:t>Cloud Effective Radius 2.1µm</a:t>
            </a:r>
            <a:endParaRPr lang="en-US" sz="1400" dirty="0"/>
          </a:p>
        </p:txBody>
      </p:sp>
      <p:sp>
        <p:nvSpPr>
          <p:cNvPr id="9" name="TextBox 8"/>
          <p:cNvSpPr txBox="1"/>
          <p:nvPr/>
        </p:nvSpPr>
        <p:spPr>
          <a:xfrm>
            <a:off x="1478465" y="3877359"/>
            <a:ext cx="2441694" cy="307777"/>
          </a:xfrm>
          <a:prstGeom prst="rect">
            <a:avLst/>
          </a:prstGeom>
          <a:noFill/>
        </p:spPr>
        <p:txBody>
          <a:bodyPr wrap="none" rtlCol="0">
            <a:spAutoFit/>
          </a:bodyPr>
          <a:lstStyle/>
          <a:p>
            <a:r>
              <a:rPr lang="en-US" sz="1400" dirty="0" smtClean="0"/>
              <a:t>Cloud Effective Radius 1.6µm</a:t>
            </a:r>
            <a:endParaRPr lang="en-US" sz="1400" dirty="0"/>
          </a:p>
        </p:txBody>
      </p:sp>
      <p:sp>
        <p:nvSpPr>
          <p:cNvPr id="10" name="TextBox 9"/>
          <p:cNvSpPr txBox="1"/>
          <p:nvPr/>
        </p:nvSpPr>
        <p:spPr>
          <a:xfrm>
            <a:off x="5233735" y="3877359"/>
            <a:ext cx="2454518" cy="307777"/>
          </a:xfrm>
          <a:prstGeom prst="rect">
            <a:avLst/>
          </a:prstGeom>
          <a:noFill/>
        </p:spPr>
        <p:txBody>
          <a:bodyPr wrap="none" rtlCol="0">
            <a:spAutoFit/>
          </a:bodyPr>
          <a:lstStyle/>
          <a:p>
            <a:r>
              <a:rPr lang="en-US" sz="1400" dirty="0" smtClean="0"/>
              <a:t>Cloud Effective Radius 3.7µm</a:t>
            </a:r>
            <a:endParaRPr lang="en-US" sz="1400" dirty="0"/>
          </a:p>
        </p:txBody>
      </p:sp>
      <p:sp>
        <p:nvSpPr>
          <p:cNvPr id="11" name="TextBox 10"/>
          <p:cNvSpPr txBox="1"/>
          <p:nvPr/>
        </p:nvSpPr>
        <p:spPr>
          <a:xfrm>
            <a:off x="1747866" y="2732616"/>
            <a:ext cx="882035" cy="738664"/>
          </a:xfrm>
          <a:prstGeom prst="rect">
            <a:avLst/>
          </a:prstGeom>
          <a:noFill/>
        </p:spPr>
        <p:txBody>
          <a:bodyPr wrap="none" rtlCol="0">
            <a:spAutoFit/>
          </a:bodyPr>
          <a:lstStyle/>
          <a:p>
            <a:r>
              <a:rPr lang="en-US" sz="1400" dirty="0" smtClean="0">
                <a:solidFill>
                  <a:srgbClr val="000000"/>
                </a:solidFill>
              </a:rPr>
              <a:t>Mean</a:t>
            </a:r>
          </a:p>
          <a:p>
            <a:r>
              <a:rPr lang="en-US" sz="1400" dirty="0" smtClean="0">
                <a:solidFill>
                  <a:srgbClr val="000000"/>
                </a:solidFill>
              </a:rPr>
              <a:t>C5: 11.43</a:t>
            </a:r>
          </a:p>
          <a:p>
            <a:r>
              <a:rPr lang="en-US" sz="1400" dirty="0" smtClean="0">
                <a:solidFill>
                  <a:srgbClr val="000000"/>
                </a:solidFill>
              </a:rPr>
              <a:t>C6: 10.86</a:t>
            </a:r>
            <a:endParaRPr lang="en-US" sz="1400" dirty="0">
              <a:solidFill>
                <a:srgbClr val="000000"/>
              </a:solidFill>
            </a:endParaRPr>
          </a:p>
        </p:txBody>
      </p:sp>
      <p:sp>
        <p:nvSpPr>
          <p:cNvPr id="12" name="TextBox 11"/>
          <p:cNvSpPr txBox="1"/>
          <p:nvPr/>
        </p:nvSpPr>
        <p:spPr>
          <a:xfrm>
            <a:off x="1549808" y="5456297"/>
            <a:ext cx="877163" cy="738664"/>
          </a:xfrm>
          <a:prstGeom prst="rect">
            <a:avLst/>
          </a:prstGeom>
          <a:noFill/>
        </p:spPr>
        <p:txBody>
          <a:bodyPr wrap="none" rtlCol="0">
            <a:spAutoFit/>
          </a:bodyPr>
          <a:lstStyle/>
          <a:p>
            <a:r>
              <a:rPr lang="en-US" sz="1400" dirty="0" smtClean="0">
                <a:solidFill>
                  <a:srgbClr val="000000"/>
                </a:solidFill>
              </a:rPr>
              <a:t>Mean</a:t>
            </a:r>
          </a:p>
          <a:p>
            <a:r>
              <a:rPr lang="en-US" sz="1400" dirty="0" smtClean="0">
                <a:solidFill>
                  <a:srgbClr val="000000"/>
                </a:solidFill>
              </a:rPr>
              <a:t>C5: 25.52</a:t>
            </a:r>
          </a:p>
          <a:p>
            <a:r>
              <a:rPr lang="en-US" sz="1400" dirty="0" smtClean="0">
                <a:solidFill>
                  <a:srgbClr val="000000"/>
                </a:solidFill>
              </a:rPr>
              <a:t>C6: 21.95</a:t>
            </a:r>
            <a:endParaRPr lang="en-US" sz="1400" dirty="0">
              <a:solidFill>
                <a:srgbClr val="000000"/>
              </a:solidFill>
            </a:endParaRPr>
          </a:p>
        </p:txBody>
      </p:sp>
      <p:sp>
        <p:nvSpPr>
          <p:cNvPr id="13" name="TextBox 12"/>
          <p:cNvSpPr txBox="1"/>
          <p:nvPr/>
        </p:nvSpPr>
        <p:spPr>
          <a:xfrm>
            <a:off x="5334639" y="2850444"/>
            <a:ext cx="915635" cy="738664"/>
          </a:xfrm>
          <a:prstGeom prst="rect">
            <a:avLst/>
          </a:prstGeom>
          <a:noFill/>
        </p:spPr>
        <p:txBody>
          <a:bodyPr wrap="none" rtlCol="0">
            <a:spAutoFit/>
          </a:bodyPr>
          <a:lstStyle/>
          <a:p>
            <a:r>
              <a:rPr lang="en-US" sz="1400" dirty="0" smtClean="0">
                <a:solidFill>
                  <a:srgbClr val="000000"/>
                </a:solidFill>
              </a:rPr>
              <a:t>Mean</a:t>
            </a:r>
          </a:p>
          <a:p>
            <a:r>
              <a:rPr lang="en-US" sz="1400" dirty="0" smtClean="0">
                <a:solidFill>
                  <a:srgbClr val="000000"/>
                </a:solidFill>
              </a:rPr>
              <a:t>C5: 24.97</a:t>
            </a:r>
          </a:p>
          <a:p>
            <a:r>
              <a:rPr lang="en-US" sz="1400" dirty="0" smtClean="0">
                <a:solidFill>
                  <a:srgbClr val="000000"/>
                </a:solidFill>
              </a:rPr>
              <a:t>C6: 22.30</a:t>
            </a:r>
            <a:endParaRPr lang="en-US" sz="1400" dirty="0">
              <a:solidFill>
                <a:srgbClr val="000000"/>
              </a:solidFill>
            </a:endParaRPr>
          </a:p>
        </p:txBody>
      </p:sp>
      <p:sp>
        <p:nvSpPr>
          <p:cNvPr id="14" name="TextBox 13"/>
          <p:cNvSpPr txBox="1"/>
          <p:nvPr/>
        </p:nvSpPr>
        <p:spPr>
          <a:xfrm>
            <a:off x="5354801" y="5456297"/>
            <a:ext cx="882649" cy="738664"/>
          </a:xfrm>
          <a:prstGeom prst="rect">
            <a:avLst/>
          </a:prstGeom>
          <a:noFill/>
        </p:spPr>
        <p:txBody>
          <a:bodyPr wrap="none" rtlCol="0">
            <a:spAutoFit/>
          </a:bodyPr>
          <a:lstStyle/>
          <a:p>
            <a:r>
              <a:rPr lang="en-US" sz="1400" dirty="0" smtClean="0">
                <a:solidFill>
                  <a:srgbClr val="000000"/>
                </a:solidFill>
              </a:rPr>
              <a:t>Mean</a:t>
            </a:r>
          </a:p>
          <a:p>
            <a:r>
              <a:rPr lang="en-US" sz="1400" dirty="0" smtClean="0">
                <a:solidFill>
                  <a:srgbClr val="000000"/>
                </a:solidFill>
              </a:rPr>
              <a:t>C5: 24.25</a:t>
            </a:r>
          </a:p>
          <a:p>
            <a:r>
              <a:rPr lang="en-US" sz="1400" dirty="0" smtClean="0">
                <a:solidFill>
                  <a:srgbClr val="000000"/>
                </a:solidFill>
              </a:rPr>
              <a:t>C6: 21.47</a:t>
            </a:r>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descr="Cox-Munk_new_histo.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32229" y="1397880"/>
            <a:ext cx="6851521" cy="5029200"/>
          </a:xfrm>
          <a:prstGeom prst="rect">
            <a:avLst/>
          </a:prstGeom>
        </p:spPr>
      </p:pic>
      <p:sp>
        <p:nvSpPr>
          <p:cNvPr id="4" name="Title 2"/>
          <p:cNvSpPr>
            <a:spLocks noGrp="1"/>
          </p:cNvSpPr>
          <p:nvPr>
            <p:ph type="title"/>
          </p:nvPr>
        </p:nvSpPr>
        <p:spPr>
          <a:xfrm>
            <a:off x="196944" y="176862"/>
            <a:ext cx="8229600" cy="669202"/>
          </a:xfrm>
        </p:spPr>
        <p:txBody>
          <a:bodyPr>
            <a:normAutofit fontScale="90000"/>
          </a:bodyPr>
          <a:lstStyle/>
          <a:p>
            <a:r>
              <a:rPr lang="en-US" dirty="0" smtClean="0"/>
              <a:t>Cox-</a:t>
            </a:r>
            <a:r>
              <a:rPr lang="en-US" dirty="0" err="1" smtClean="0"/>
              <a:t>Munk</a:t>
            </a:r>
            <a:r>
              <a:rPr lang="en-US" dirty="0" smtClean="0"/>
              <a:t> Surface Reflectance Example</a:t>
            </a:r>
            <a:endParaRPr lang="en-US" dirty="0"/>
          </a:p>
        </p:txBody>
      </p:sp>
      <p:sp>
        <p:nvSpPr>
          <p:cNvPr id="5" name="TextBox 4"/>
          <p:cNvSpPr txBox="1"/>
          <p:nvPr/>
        </p:nvSpPr>
        <p:spPr>
          <a:xfrm>
            <a:off x="196944" y="874285"/>
            <a:ext cx="5878532" cy="400110"/>
          </a:xfrm>
          <a:prstGeom prst="rect">
            <a:avLst/>
          </a:prstGeom>
          <a:noFill/>
        </p:spPr>
        <p:txBody>
          <a:bodyPr wrap="none" rtlCol="0">
            <a:spAutoFit/>
          </a:bodyPr>
          <a:lstStyle/>
          <a:p>
            <a:r>
              <a:rPr lang="en-US" sz="2000" dirty="0" smtClean="0">
                <a:solidFill>
                  <a:schemeClr val="accent2">
                    <a:lumMod val="60000"/>
                    <a:lumOff val="40000"/>
                  </a:schemeClr>
                </a:solidFill>
              </a:rPr>
              <a:t>Retrieval histograms, new successful retrievals only</a:t>
            </a:r>
            <a:endParaRPr lang="en-US" sz="2000" dirty="0">
              <a:solidFill>
                <a:schemeClr val="accent2">
                  <a:lumMod val="60000"/>
                  <a:lumOff val="40000"/>
                </a:schemeClr>
              </a:solidFill>
            </a:endParaRPr>
          </a:p>
        </p:txBody>
      </p:sp>
      <p:sp>
        <p:nvSpPr>
          <p:cNvPr id="6" name="TextBox 5"/>
          <p:cNvSpPr txBox="1"/>
          <p:nvPr/>
        </p:nvSpPr>
        <p:spPr>
          <a:xfrm>
            <a:off x="1596843" y="1253003"/>
            <a:ext cx="2108269" cy="307777"/>
          </a:xfrm>
          <a:prstGeom prst="rect">
            <a:avLst/>
          </a:prstGeom>
          <a:noFill/>
        </p:spPr>
        <p:txBody>
          <a:bodyPr wrap="none" rtlCol="0">
            <a:spAutoFit/>
          </a:bodyPr>
          <a:lstStyle/>
          <a:p>
            <a:r>
              <a:rPr lang="en-US" sz="1400" dirty="0" smtClean="0"/>
              <a:t>Cloud Optical Thickness</a:t>
            </a:r>
            <a:endParaRPr lang="en-US" sz="1400" dirty="0"/>
          </a:p>
        </p:txBody>
      </p:sp>
      <p:sp>
        <p:nvSpPr>
          <p:cNvPr id="7" name="TextBox 6"/>
          <p:cNvSpPr txBox="1"/>
          <p:nvPr/>
        </p:nvSpPr>
        <p:spPr>
          <a:xfrm>
            <a:off x="5259383" y="1253003"/>
            <a:ext cx="2428870" cy="307777"/>
          </a:xfrm>
          <a:prstGeom prst="rect">
            <a:avLst/>
          </a:prstGeom>
          <a:noFill/>
        </p:spPr>
        <p:txBody>
          <a:bodyPr wrap="none" rtlCol="0">
            <a:spAutoFit/>
          </a:bodyPr>
          <a:lstStyle/>
          <a:p>
            <a:r>
              <a:rPr lang="en-US" sz="1400" dirty="0" smtClean="0"/>
              <a:t>Cloud Effective Radius 2.1µm</a:t>
            </a:r>
            <a:endParaRPr lang="en-US" sz="1400" dirty="0"/>
          </a:p>
        </p:txBody>
      </p:sp>
      <p:sp>
        <p:nvSpPr>
          <p:cNvPr id="8" name="TextBox 7"/>
          <p:cNvSpPr txBox="1"/>
          <p:nvPr/>
        </p:nvSpPr>
        <p:spPr>
          <a:xfrm>
            <a:off x="1478465" y="3877359"/>
            <a:ext cx="2441694" cy="307777"/>
          </a:xfrm>
          <a:prstGeom prst="rect">
            <a:avLst/>
          </a:prstGeom>
          <a:noFill/>
        </p:spPr>
        <p:txBody>
          <a:bodyPr wrap="none" rtlCol="0">
            <a:spAutoFit/>
          </a:bodyPr>
          <a:lstStyle/>
          <a:p>
            <a:r>
              <a:rPr lang="en-US" sz="1400" dirty="0" smtClean="0"/>
              <a:t>Cloud Effective Radius 1.6µm</a:t>
            </a:r>
            <a:endParaRPr lang="en-US" sz="1400" dirty="0"/>
          </a:p>
        </p:txBody>
      </p:sp>
      <p:sp>
        <p:nvSpPr>
          <p:cNvPr id="9" name="TextBox 8"/>
          <p:cNvSpPr txBox="1"/>
          <p:nvPr/>
        </p:nvSpPr>
        <p:spPr>
          <a:xfrm>
            <a:off x="5233735" y="3877359"/>
            <a:ext cx="2454518" cy="307777"/>
          </a:xfrm>
          <a:prstGeom prst="rect">
            <a:avLst/>
          </a:prstGeom>
          <a:noFill/>
        </p:spPr>
        <p:txBody>
          <a:bodyPr wrap="none" rtlCol="0">
            <a:spAutoFit/>
          </a:bodyPr>
          <a:lstStyle/>
          <a:p>
            <a:r>
              <a:rPr lang="en-US" sz="1400" dirty="0" smtClean="0"/>
              <a:t>Cloud Effective Radius 3.7µm</a:t>
            </a:r>
            <a:endParaRPr lang="en-US" sz="1400" dirty="0"/>
          </a:p>
        </p:txBody>
      </p:sp>
      <p:sp>
        <p:nvSpPr>
          <p:cNvPr id="10" name="TextBox 9"/>
          <p:cNvSpPr txBox="1"/>
          <p:nvPr/>
        </p:nvSpPr>
        <p:spPr>
          <a:xfrm>
            <a:off x="2609940" y="3158221"/>
            <a:ext cx="1095172" cy="307777"/>
          </a:xfrm>
          <a:prstGeom prst="rect">
            <a:avLst/>
          </a:prstGeom>
          <a:noFill/>
        </p:spPr>
        <p:txBody>
          <a:bodyPr wrap="none" rtlCol="0">
            <a:spAutoFit/>
          </a:bodyPr>
          <a:lstStyle/>
          <a:p>
            <a:r>
              <a:rPr lang="en-US" sz="1400" dirty="0" smtClean="0">
                <a:solidFill>
                  <a:srgbClr val="000000"/>
                </a:solidFill>
              </a:rPr>
              <a:t>Mean: 0.301</a:t>
            </a:r>
          </a:p>
        </p:txBody>
      </p:sp>
      <p:sp>
        <p:nvSpPr>
          <p:cNvPr id="11" name="TextBox 10"/>
          <p:cNvSpPr txBox="1"/>
          <p:nvPr/>
        </p:nvSpPr>
        <p:spPr>
          <a:xfrm>
            <a:off x="2060350" y="5764074"/>
            <a:ext cx="1099179" cy="307777"/>
          </a:xfrm>
          <a:prstGeom prst="rect">
            <a:avLst/>
          </a:prstGeom>
          <a:noFill/>
        </p:spPr>
        <p:txBody>
          <a:bodyPr wrap="none" rtlCol="0">
            <a:spAutoFit/>
          </a:bodyPr>
          <a:lstStyle/>
          <a:p>
            <a:r>
              <a:rPr lang="en-US" sz="1400" dirty="0" smtClean="0">
                <a:solidFill>
                  <a:srgbClr val="000000"/>
                </a:solidFill>
              </a:rPr>
              <a:t>Mean: 26.19</a:t>
            </a:r>
            <a:endParaRPr lang="en-US" sz="1400" dirty="0">
              <a:solidFill>
                <a:srgbClr val="000000"/>
              </a:solidFill>
            </a:endParaRPr>
          </a:p>
        </p:txBody>
      </p:sp>
      <p:sp>
        <p:nvSpPr>
          <p:cNvPr id="12" name="TextBox 11"/>
          <p:cNvSpPr txBox="1"/>
          <p:nvPr/>
        </p:nvSpPr>
        <p:spPr>
          <a:xfrm>
            <a:off x="5507433" y="3158221"/>
            <a:ext cx="1136086" cy="307777"/>
          </a:xfrm>
          <a:prstGeom prst="rect">
            <a:avLst/>
          </a:prstGeom>
          <a:noFill/>
        </p:spPr>
        <p:txBody>
          <a:bodyPr wrap="none" rtlCol="0">
            <a:spAutoFit/>
          </a:bodyPr>
          <a:lstStyle/>
          <a:p>
            <a:r>
              <a:rPr lang="en-US" sz="1400" dirty="0" smtClean="0">
                <a:solidFill>
                  <a:srgbClr val="000000"/>
                </a:solidFill>
              </a:rPr>
              <a:t>Mean: 28.04</a:t>
            </a:r>
            <a:endParaRPr lang="en-US" sz="1400" dirty="0">
              <a:solidFill>
                <a:srgbClr val="000000"/>
              </a:solidFill>
            </a:endParaRPr>
          </a:p>
        </p:txBody>
      </p:sp>
      <p:sp>
        <p:nvSpPr>
          <p:cNvPr id="13" name="TextBox 12"/>
          <p:cNvSpPr txBox="1"/>
          <p:nvPr/>
        </p:nvSpPr>
        <p:spPr>
          <a:xfrm>
            <a:off x="5354801" y="5764074"/>
            <a:ext cx="1087432" cy="307777"/>
          </a:xfrm>
          <a:prstGeom prst="rect">
            <a:avLst/>
          </a:prstGeom>
          <a:noFill/>
        </p:spPr>
        <p:txBody>
          <a:bodyPr wrap="none" rtlCol="0">
            <a:spAutoFit/>
          </a:bodyPr>
          <a:lstStyle/>
          <a:p>
            <a:r>
              <a:rPr lang="en-US" sz="1400" dirty="0" smtClean="0">
                <a:solidFill>
                  <a:srgbClr val="000000"/>
                </a:solidFill>
              </a:rPr>
              <a:t>Mean: 21.70</a:t>
            </a:r>
            <a:endParaRPr lang="en-US" sz="1400" dirty="0">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3301</TotalTime>
  <Words>1423</Words>
  <Application>Microsoft Macintosh PowerPoint</Application>
  <PresentationFormat>On-screen Show (4:3)</PresentationFormat>
  <Paragraphs>231</Paragraphs>
  <Slides>18</Slides>
  <Notes>7</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Paper</vt:lpstr>
      <vt:lpstr>MODIS Cloud Optical and Microphysical Properties Product Collection 6 Update</vt:lpstr>
      <vt:lpstr>MOD06 Optical/Microphysical Product</vt:lpstr>
      <vt:lpstr>MOD06 Optical/Microphysical Product</vt:lpstr>
      <vt:lpstr>Cox-Munk Surface Reflectance Example</vt:lpstr>
      <vt:lpstr>Cox-Munk Surface Reflectance Example</vt:lpstr>
      <vt:lpstr>Cox-Munk Surface Reflectance Example</vt:lpstr>
      <vt:lpstr>Cox-Munk Surface Reflectance Example</vt:lpstr>
      <vt:lpstr>Cox-Munk Surface Reflectance Example</vt:lpstr>
      <vt:lpstr>Cox-Munk Surface Reflectance Example</vt:lpstr>
      <vt:lpstr>Cloud Edge and 250m Partly Cloudy Pixels</vt:lpstr>
      <vt:lpstr>Cloud Edge and 250m Partly Cloudy Pixels</vt:lpstr>
      <vt:lpstr>Cloud Edge and 250m Partly Cloudy Pixels</vt:lpstr>
      <vt:lpstr>Cloud Edge and 250m Partly Cloudy Pixels</vt:lpstr>
      <vt:lpstr>Cloud Edge and 250m Partly Cloudy Pixels</vt:lpstr>
      <vt:lpstr>Cloud Edge and 250m Partly Cloudy Pixels</vt:lpstr>
      <vt:lpstr>MOD_PR06OD Through the Ages</vt:lpstr>
      <vt:lpstr>MOD_PR06OD Through the Ages</vt:lpstr>
      <vt:lpstr>Conclusion</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MODIS Cloud Optical and Microphysical Properties Product Collection 6 Update</dc:title>
  <dc:creator>Gala Wind</dc:creator>
  <cp:lastModifiedBy>Brandon Maccherone</cp:lastModifiedBy>
  <cp:revision>63</cp:revision>
  <dcterms:created xsi:type="dcterms:W3CDTF">2011-06-01T03:07:46Z</dcterms:created>
  <dcterms:modified xsi:type="dcterms:W3CDTF">2011-06-01T03:07:52Z</dcterms:modified>
</cp:coreProperties>
</file>