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2"/>
  </p:notesMasterIdLst>
  <p:handoutMasterIdLst>
    <p:handoutMasterId r:id="rId23"/>
  </p:handoutMasterIdLst>
  <p:sldIdLst>
    <p:sldId id="659" r:id="rId2"/>
    <p:sldId id="1021" r:id="rId3"/>
    <p:sldId id="980" r:id="rId4"/>
    <p:sldId id="484" r:id="rId5"/>
    <p:sldId id="551" r:id="rId6"/>
    <p:sldId id="1016" r:id="rId7"/>
    <p:sldId id="1017" r:id="rId8"/>
    <p:sldId id="796" r:id="rId9"/>
    <p:sldId id="1018" r:id="rId10"/>
    <p:sldId id="940" r:id="rId11"/>
    <p:sldId id="1019" r:id="rId12"/>
    <p:sldId id="1010" r:id="rId13"/>
    <p:sldId id="1015" r:id="rId14"/>
    <p:sldId id="1006" r:id="rId15"/>
    <p:sldId id="1011" r:id="rId16"/>
    <p:sldId id="1012" r:id="rId17"/>
    <p:sldId id="1014" r:id="rId18"/>
    <p:sldId id="1020" r:id="rId19"/>
    <p:sldId id="1013" r:id="rId20"/>
    <p:sldId id="657"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FFFF00"/>
    <a:srgbClr val="33CCCC"/>
    <a:srgbClr val="0000FF"/>
    <a:srgbClr val="99CCFF"/>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1138" autoAdjust="0"/>
  </p:normalViewPr>
  <p:slideViewPr>
    <p:cSldViewPr snapToGrid="0">
      <p:cViewPr varScale="1">
        <p:scale>
          <a:sx n="134" d="100"/>
          <a:sy n="134" d="100"/>
        </p:scale>
        <p:origin x="-1872"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2" tIns="46581" rIns="93162" bIns="46581" numCol="1" anchor="t" anchorCtr="0" compatLnSpc="1">
            <a:prstTxWarp prst="textNoShape">
              <a:avLst/>
            </a:prstTxWarp>
          </a:bodyPr>
          <a:lstStyle>
            <a:lvl1pPr defTabSz="931863">
              <a:defRPr sz="1200" smtClean="0">
                <a:latin typeface="Albertus Medium" pitchFamily="34" charset="0"/>
              </a:defRPr>
            </a:lvl1pPr>
          </a:lstStyle>
          <a:p>
            <a:pPr>
              <a:defRPr/>
            </a:pPr>
            <a:endParaRPr lang="en-US"/>
          </a:p>
        </p:txBody>
      </p:sp>
      <p:sp>
        <p:nvSpPr>
          <p:cNvPr id="136195" name="Rectangle 3"/>
          <p:cNvSpPr>
            <a:spLocks noGrp="1" noChangeArrowheads="1"/>
          </p:cNvSpPr>
          <p:nvPr>
            <p:ph type="dt" sz="quarter" idx="1"/>
          </p:nvPr>
        </p:nvSpPr>
        <p:spPr bwMode="auto">
          <a:xfrm>
            <a:off x="3973513" y="0"/>
            <a:ext cx="30368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2" tIns="46581" rIns="93162" bIns="46581" numCol="1" anchor="t" anchorCtr="0" compatLnSpc="1">
            <a:prstTxWarp prst="textNoShape">
              <a:avLst/>
            </a:prstTxWarp>
          </a:bodyPr>
          <a:lstStyle>
            <a:lvl1pPr algn="r" defTabSz="931863">
              <a:defRPr sz="1200" smtClean="0">
                <a:latin typeface="Albertus Medium" pitchFamily="34" charset="0"/>
              </a:defRPr>
            </a:lvl1pPr>
          </a:lstStyle>
          <a:p>
            <a:pPr>
              <a:defRPr/>
            </a:pPr>
            <a:endParaRPr lang="en-US"/>
          </a:p>
        </p:txBody>
      </p:sp>
      <p:sp>
        <p:nvSpPr>
          <p:cNvPr id="136196" name="Rectangle 4"/>
          <p:cNvSpPr>
            <a:spLocks noGrp="1" noChangeArrowheads="1"/>
          </p:cNvSpPr>
          <p:nvPr>
            <p:ph type="ftr" sz="quarter" idx="2"/>
          </p:nvPr>
        </p:nvSpPr>
        <p:spPr bwMode="auto">
          <a:xfrm>
            <a:off x="0" y="8832850"/>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2" tIns="46581" rIns="93162" bIns="46581" numCol="1" anchor="b" anchorCtr="0" compatLnSpc="1">
            <a:prstTxWarp prst="textNoShape">
              <a:avLst/>
            </a:prstTxWarp>
          </a:bodyPr>
          <a:lstStyle>
            <a:lvl1pPr defTabSz="931863">
              <a:defRPr sz="1200" smtClean="0">
                <a:latin typeface="Albertus Medium" pitchFamily="34" charset="0"/>
              </a:defRPr>
            </a:lvl1pPr>
          </a:lstStyle>
          <a:p>
            <a:pPr>
              <a:defRPr/>
            </a:pPr>
            <a:endParaRPr lang="en-US"/>
          </a:p>
        </p:txBody>
      </p:sp>
      <p:sp>
        <p:nvSpPr>
          <p:cNvPr id="136197" name="Rectangle 5"/>
          <p:cNvSpPr>
            <a:spLocks noGrp="1" noChangeArrowheads="1"/>
          </p:cNvSpPr>
          <p:nvPr>
            <p:ph type="sldNum" sz="quarter" idx="3"/>
          </p:nvPr>
        </p:nvSpPr>
        <p:spPr bwMode="auto">
          <a:xfrm>
            <a:off x="3973513" y="8832850"/>
            <a:ext cx="30368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2" tIns="46581" rIns="93162" bIns="46581" numCol="1" anchor="b" anchorCtr="0" compatLnSpc="1">
            <a:prstTxWarp prst="textNoShape">
              <a:avLst/>
            </a:prstTxWarp>
          </a:bodyPr>
          <a:lstStyle>
            <a:lvl1pPr algn="r" defTabSz="931863">
              <a:defRPr sz="1200" smtClean="0">
                <a:latin typeface="Albertus Medium" pitchFamily="34" charset="0"/>
              </a:defRPr>
            </a:lvl1pPr>
          </a:lstStyle>
          <a:p>
            <a:pPr>
              <a:defRPr/>
            </a:pPr>
            <a:fld id="{48883B2C-33D2-4738-BDD6-77AC2BB193D2}" type="slidenum">
              <a:rPr lang="en-US"/>
              <a:pPr>
                <a:defRPr/>
              </a:pPr>
              <a:t>‹#›</a:t>
            </a:fld>
            <a:endParaRPr lang="en-US"/>
          </a:p>
        </p:txBody>
      </p:sp>
    </p:spTree>
    <p:extLst>
      <p:ext uri="{BB962C8B-B14F-4D97-AF65-F5344CB8AC3E}">
        <p14:creationId xmlns:p14="http://schemas.microsoft.com/office/powerpoint/2010/main" val="2568450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2" tIns="46581" rIns="93162" bIns="46581" numCol="1" anchor="t" anchorCtr="0" compatLnSpc="1">
            <a:prstTxWarp prst="textNoShape">
              <a:avLst/>
            </a:prstTxWarp>
          </a:bodyPr>
          <a:lstStyle>
            <a:lvl1pPr defTabSz="931863">
              <a:defRPr sz="1200" smtClean="0">
                <a:latin typeface="Albertus Medium" pitchFamily="34" charset="0"/>
              </a:defRPr>
            </a:lvl1pPr>
          </a:lstStyle>
          <a:p>
            <a:pPr>
              <a:defRPr/>
            </a:pPr>
            <a:endParaRPr lang="en-US"/>
          </a:p>
        </p:txBody>
      </p:sp>
      <p:sp>
        <p:nvSpPr>
          <p:cNvPr id="58371" name="Rectangle 3"/>
          <p:cNvSpPr>
            <a:spLocks noGrp="1" noChangeArrowheads="1"/>
          </p:cNvSpPr>
          <p:nvPr>
            <p:ph type="dt" idx="1"/>
          </p:nvPr>
        </p:nvSpPr>
        <p:spPr bwMode="auto">
          <a:xfrm>
            <a:off x="3973513" y="0"/>
            <a:ext cx="30368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2" tIns="46581" rIns="93162" bIns="46581" numCol="1" anchor="t" anchorCtr="0" compatLnSpc="1">
            <a:prstTxWarp prst="textNoShape">
              <a:avLst/>
            </a:prstTxWarp>
          </a:bodyPr>
          <a:lstStyle>
            <a:lvl1pPr algn="r" defTabSz="931863">
              <a:defRPr sz="1200" smtClean="0">
                <a:latin typeface="Albertus Medium" pitchFamily="34" charset="0"/>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933450" y="4414838"/>
            <a:ext cx="51435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2" tIns="46581" rIns="93162"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832850"/>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2" tIns="46581" rIns="93162" bIns="46581" numCol="1" anchor="b" anchorCtr="0" compatLnSpc="1">
            <a:prstTxWarp prst="textNoShape">
              <a:avLst/>
            </a:prstTxWarp>
          </a:bodyPr>
          <a:lstStyle>
            <a:lvl1pPr defTabSz="931863">
              <a:defRPr sz="1200" smtClean="0">
                <a:latin typeface="Albertus Medium" pitchFamily="34" charset="0"/>
              </a:defRPr>
            </a:lvl1pPr>
          </a:lstStyle>
          <a:p>
            <a:pPr>
              <a:defRPr/>
            </a:pPr>
            <a:endParaRPr lang="en-US"/>
          </a:p>
        </p:txBody>
      </p:sp>
      <p:sp>
        <p:nvSpPr>
          <p:cNvPr id="58375" name="Rectangle 7"/>
          <p:cNvSpPr>
            <a:spLocks noGrp="1" noChangeArrowheads="1"/>
          </p:cNvSpPr>
          <p:nvPr>
            <p:ph type="sldNum" sz="quarter" idx="5"/>
          </p:nvPr>
        </p:nvSpPr>
        <p:spPr bwMode="auto">
          <a:xfrm>
            <a:off x="3973513" y="8832850"/>
            <a:ext cx="30368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2" tIns="46581" rIns="93162" bIns="46581" numCol="1" anchor="b" anchorCtr="0" compatLnSpc="1">
            <a:prstTxWarp prst="textNoShape">
              <a:avLst/>
            </a:prstTxWarp>
          </a:bodyPr>
          <a:lstStyle>
            <a:lvl1pPr algn="r" defTabSz="931863">
              <a:defRPr sz="1200" smtClean="0">
                <a:latin typeface="Albertus Medium" pitchFamily="34" charset="0"/>
              </a:defRPr>
            </a:lvl1pPr>
          </a:lstStyle>
          <a:p>
            <a:pPr>
              <a:defRPr/>
            </a:pPr>
            <a:fld id="{2FCEE6D8-8C0E-47D8-A9BB-67801787B99A}" type="slidenum">
              <a:rPr lang="en-US"/>
              <a:pPr>
                <a:defRPr/>
              </a:pPr>
              <a:t>‹#›</a:t>
            </a:fld>
            <a:endParaRPr lang="en-US"/>
          </a:p>
        </p:txBody>
      </p:sp>
    </p:spTree>
    <p:extLst>
      <p:ext uri="{BB962C8B-B14F-4D97-AF65-F5344CB8AC3E}">
        <p14:creationId xmlns:p14="http://schemas.microsoft.com/office/powerpoint/2010/main" val="677250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eaLnBrk="1" hangingPunct="1"/>
            <a:fld id="{48A43269-FCB3-4A9B-ACC5-191D399A2BE0}" type="slidenum">
              <a:rPr lang="en-US" sz="1200">
                <a:latin typeface="Albertus Medium" pitchFamily="34" charset="0"/>
              </a:rPr>
              <a:pPr eaLnBrk="1" hangingPunct="1"/>
              <a:t>1</a:t>
            </a:fld>
            <a:endParaRPr lang="en-US" sz="1200">
              <a:latin typeface="Albertus Medium"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eaLnBrk="1" hangingPunct="1"/>
            <a:fld id="{186A3340-B601-474C-A53A-93DF31432D57}" type="slidenum">
              <a:rPr lang="en-US" sz="1200">
                <a:latin typeface="Albertus Medium" pitchFamily="34" charset="0"/>
              </a:rPr>
              <a:pPr eaLnBrk="1" hangingPunct="1"/>
              <a:t>10</a:t>
            </a:fld>
            <a:endParaRPr lang="en-US" sz="1200">
              <a:latin typeface="Albertus Medium"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CEE6D8-8C0E-47D8-A9BB-67801787B99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CEE6D8-8C0E-47D8-A9BB-67801787B99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AEE63E-0CC4-410E-AF05-3B7C8AD2859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pPr eaLnBrk="1" hangingPunct="1"/>
            <a:r>
              <a:rPr lang="en-US" smtClean="0"/>
              <a:t>Figure 8.  Detailed comparison among a) AMSR-E Level 2 Liquid Water Path, b) MODIS Level 2 Cloud Water Path, c) AMSR-E Level 2 89 GHz brightness temperature and d) C-band ship-borne radar data obtained at 1936 UTC on 27 October 2008 in the SE Pacific during VOCALS experiment.  The 60 km radius range ring from the radar is overlaid on each image.  In order to highlight gradients in LWP, the dynamic range of the color scales differ between a) and b). </a:t>
            </a:r>
          </a:p>
        </p:txBody>
      </p:sp>
      <p:sp>
        <p:nvSpPr>
          <p:cNvPr id="107524" name="Slide Number Placeholder 3"/>
          <p:cNvSpPr>
            <a:spLocks noGrp="1"/>
          </p:cNvSpPr>
          <p:nvPr>
            <p:ph type="sldNum" sz="quarter" idx="5"/>
          </p:nvPr>
        </p:nvSpPr>
        <p:spPr>
          <a:noFill/>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eaLnBrk="1" hangingPunct="1"/>
            <a:fld id="{E192AF1B-0CC9-4470-A83E-EA1F5E2A7F75}" type="slidenum">
              <a:rPr lang="en-US" sz="1200">
                <a:latin typeface="Albertus Medium" pitchFamily="34" charset="0"/>
              </a:rPr>
              <a:pPr eaLnBrk="1" hangingPunct="1"/>
              <a:t>14</a:t>
            </a:fld>
            <a:endParaRPr lang="en-US" sz="1200">
              <a:latin typeface="Albertus Medium"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CEE6D8-8C0E-47D8-A9BB-67801787B99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CEE6D8-8C0E-47D8-A9BB-67801787B99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CEE6D8-8C0E-47D8-A9BB-67801787B99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CEE6D8-8C0E-47D8-A9BB-67801787B99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CEE6D8-8C0E-47D8-A9BB-67801787B99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67DAC-05B6-4603-9AD0-77B3DCED9930}" type="slidenum">
              <a:rPr lang="en-US"/>
              <a:pPr/>
              <a:t>2</a:t>
            </a:fld>
            <a:endParaRPr lang="en-US"/>
          </a:p>
        </p:txBody>
      </p:sp>
      <p:sp>
        <p:nvSpPr>
          <p:cNvPr id="1570818" name="Rectangle 2"/>
          <p:cNvSpPr>
            <a:spLocks noGrp="1" noRot="1" noChangeAspect="1" noChangeArrowheads="1" noTextEdit="1"/>
          </p:cNvSpPr>
          <p:nvPr>
            <p:ph type="sldImg"/>
          </p:nvPr>
        </p:nvSpPr>
        <p:spPr>
          <a:ln/>
        </p:spPr>
      </p:sp>
      <p:sp>
        <p:nvSpPr>
          <p:cNvPr id="157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eaLnBrk="1" hangingPunct="1"/>
            <a:fld id="{C994EF6E-03AD-4670-873A-8388D2E7123A}" type="slidenum">
              <a:rPr lang="en-US" sz="1200">
                <a:latin typeface="Albertus Medium" pitchFamily="34" charset="0"/>
              </a:rPr>
              <a:pPr eaLnBrk="1" hangingPunct="1"/>
              <a:t>20</a:t>
            </a:fld>
            <a:endParaRPr lang="en-US" sz="1200">
              <a:latin typeface="Albertus Medium"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eaLnBrk="1" hangingPunct="1"/>
            <a:fld id="{11417F72-BFE1-47D1-BEAB-0AB123297643}" type="slidenum">
              <a:rPr lang="en-US" sz="1200">
                <a:latin typeface="Albertus Medium" pitchFamily="34" charset="0"/>
              </a:rPr>
              <a:pPr eaLnBrk="1" hangingPunct="1"/>
              <a:t>3</a:t>
            </a:fld>
            <a:endParaRPr lang="en-US" sz="1200">
              <a:latin typeface="Albertus Medium"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eaLnBrk="1" hangingPunct="1"/>
            <a:fld id="{5F8C3EE5-CA9C-41A3-898A-8B57A9942DA4}" type="slidenum">
              <a:rPr lang="en-US" sz="1200">
                <a:latin typeface="Albertus Medium" pitchFamily="34" charset="0"/>
              </a:rPr>
              <a:pPr eaLnBrk="1" hangingPunct="1"/>
              <a:t>4</a:t>
            </a:fld>
            <a:endParaRPr lang="en-US" sz="1200">
              <a:latin typeface="Albertus Medium"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dirty="0" smtClean="0"/>
              <a:t>Subtropical </a:t>
            </a:r>
            <a:r>
              <a:rPr lang="en-US" dirty="0" err="1" smtClean="0"/>
              <a:t>sc</a:t>
            </a:r>
            <a:r>
              <a:rPr lang="en-US" dirty="0" smtClean="0"/>
              <a:t> regions</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eaLnBrk="1" hangingPunct="1"/>
            <a:fld id="{E3159544-C21C-4DB7-9F77-4458723D0D15}" type="slidenum">
              <a:rPr lang="en-US" sz="1200">
                <a:latin typeface="Albertus Medium" pitchFamily="34" charset="0"/>
              </a:rPr>
              <a:pPr eaLnBrk="1" hangingPunct="1"/>
              <a:t>5</a:t>
            </a:fld>
            <a:endParaRPr lang="en-US" sz="1200">
              <a:latin typeface="Albertus Medium"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spcBef>
                <a:spcPct val="0"/>
              </a:spcBef>
            </a:pPr>
            <a:r>
              <a:rPr lang="en-US" smtClean="0">
                <a:solidFill>
                  <a:srgbClr val="003366"/>
                </a:solidFill>
              </a:rPr>
              <a:t>“A mere 4% increase in the area of the globe covered by low level stratus clouds would be sufficient to offset the 2-3K predicted rise in global temperature due to a doubling of CO2.” Randall et al 1984</a:t>
            </a:r>
          </a:p>
          <a:p>
            <a:pPr eaLnBrk="1" hangingPunct="1"/>
            <a:r>
              <a:rPr lang="en-US" smtClean="0">
                <a:solidFill>
                  <a:srgbClr val="FFCC00"/>
                </a:solidFill>
              </a:rPr>
              <a:t>(cloud forcing=observed TOA rad. flux – clear sky TOA rad. flux)</a:t>
            </a:r>
          </a:p>
          <a:p>
            <a:pPr eaLnBrk="1" hangingPunct="1"/>
            <a:r>
              <a:rPr lang="en-US" smtClean="0">
                <a:latin typeface="Courier New" pitchFamily="49" charset="0"/>
                <a:ea typeface="MS Mincho" pitchFamily="49" charset="-128"/>
              </a:rPr>
              <a:t>Sc popular destinations for field campaigns</a:t>
            </a:r>
            <a:endParaRPr lang="en-US" smtClean="0">
              <a:latin typeface="Courier New" pitchFamily="49" charset="0"/>
              <a:cs typeface="Times New Roman" pitchFamily="18" charset="0"/>
            </a:endParaRPr>
          </a:p>
          <a:p>
            <a:pPr eaLnBrk="1" hangingPunct="1"/>
            <a:endParaRPr lang="en-US" smtClean="0">
              <a:solidFill>
                <a:srgbClr val="FFCC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CEE6D8-8C0E-47D8-A9BB-67801787B99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5795872-8E4B-4704-9309-C3F0B3070C7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eaLnBrk="1" hangingPunct="1"/>
            <a:fld id="{DB5BAD51-AE23-4EE4-B36D-E2ED7161EAEC}" type="slidenum">
              <a:rPr lang="en-US" sz="1200">
                <a:latin typeface="Albertus Medium" pitchFamily="34" charset="0"/>
              </a:rPr>
              <a:pPr eaLnBrk="1" hangingPunct="1"/>
              <a:t>8</a:t>
            </a:fld>
            <a:endParaRPr lang="en-US" sz="1200">
              <a:latin typeface="Albertus Medium"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r>
              <a:rPr lang="en-US" dirty="0" smtClean="0"/>
              <a:t>IN SE PACIFIC, POCS ARE LARGER (THAN NE PACIFIC) &amp; BETTER DOCUMENTED (in terms of rain rate…)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087AA-50CD-498F-9D85-A2B28D73B48E}" type="slidenum">
              <a:rPr lang="en-US"/>
              <a:pPr/>
              <a:t>9</a:t>
            </a:fld>
            <a:endParaRPr lang="en-US"/>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993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6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276225"/>
            <a:ext cx="1958975" cy="6196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0238" y="276225"/>
            <a:ext cx="5729287" cy="6196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50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30238" y="276225"/>
            <a:ext cx="7772400" cy="9715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533525"/>
            <a:ext cx="38100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0900" y="1533525"/>
            <a:ext cx="38100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270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761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487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533525"/>
            <a:ext cx="38100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533525"/>
            <a:ext cx="381000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844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996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042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14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863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11395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87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0238" y="276225"/>
            <a:ext cx="77724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98500" y="1533525"/>
            <a:ext cx="7772400"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ahoma" pitchFamily="34" charset="0"/>
        </a:defRPr>
      </a:lvl2pPr>
      <a:lvl3pPr algn="ctr" rtl="0" eaLnBrk="0" fontAlgn="base" hangingPunct="0">
        <a:spcBef>
          <a:spcPct val="0"/>
        </a:spcBef>
        <a:spcAft>
          <a:spcPct val="0"/>
        </a:spcAft>
        <a:defRPr sz="4000">
          <a:solidFill>
            <a:schemeClr val="tx2"/>
          </a:solidFill>
          <a:latin typeface="Tahoma" pitchFamily="34" charset="0"/>
        </a:defRPr>
      </a:lvl3pPr>
      <a:lvl4pPr algn="ctr" rtl="0" eaLnBrk="0" fontAlgn="base" hangingPunct="0">
        <a:spcBef>
          <a:spcPct val="0"/>
        </a:spcBef>
        <a:spcAft>
          <a:spcPct val="0"/>
        </a:spcAft>
        <a:defRPr sz="4000">
          <a:solidFill>
            <a:schemeClr val="tx2"/>
          </a:solidFill>
          <a:latin typeface="Tahoma" pitchFamily="34" charset="0"/>
        </a:defRPr>
      </a:lvl4pPr>
      <a:lvl5pPr algn="ctr" rtl="0" eaLnBrk="0" fontAlgn="base" hangingPunct="0">
        <a:spcBef>
          <a:spcPct val="0"/>
        </a:spcBef>
        <a:spcAft>
          <a:spcPct val="0"/>
        </a:spcAft>
        <a:defRPr sz="4000">
          <a:solidFill>
            <a:schemeClr val="tx2"/>
          </a:solidFill>
          <a:latin typeface="Tahoma" pitchFamily="34" charset="0"/>
        </a:defRPr>
      </a:lvl5pPr>
      <a:lvl6pPr marL="457200" algn="ctr" rtl="0" fontAlgn="base">
        <a:spcBef>
          <a:spcPct val="0"/>
        </a:spcBef>
        <a:spcAft>
          <a:spcPct val="0"/>
        </a:spcAft>
        <a:defRPr sz="4000">
          <a:solidFill>
            <a:schemeClr val="tx2"/>
          </a:solidFill>
          <a:latin typeface="Tahoma" pitchFamily="34" charset="0"/>
        </a:defRPr>
      </a:lvl6pPr>
      <a:lvl7pPr marL="914400" algn="ctr" rtl="0" fontAlgn="base">
        <a:spcBef>
          <a:spcPct val="0"/>
        </a:spcBef>
        <a:spcAft>
          <a:spcPct val="0"/>
        </a:spcAft>
        <a:defRPr sz="4000">
          <a:solidFill>
            <a:schemeClr val="tx2"/>
          </a:solidFill>
          <a:latin typeface="Tahoma" pitchFamily="34" charset="0"/>
        </a:defRPr>
      </a:lvl7pPr>
      <a:lvl8pPr marL="1371600" algn="ctr" rtl="0" fontAlgn="base">
        <a:spcBef>
          <a:spcPct val="0"/>
        </a:spcBef>
        <a:spcAft>
          <a:spcPct val="0"/>
        </a:spcAft>
        <a:defRPr sz="4000">
          <a:solidFill>
            <a:schemeClr val="tx2"/>
          </a:solidFill>
          <a:latin typeface="Tahoma" pitchFamily="34" charset="0"/>
        </a:defRPr>
      </a:lvl8pPr>
      <a:lvl9pPr marL="1828800" algn="ctr"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8.gif"/><Relationship Id="rId1" Type="http://schemas.openxmlformats.org/officeDocument/2006/relationships/tags" Target="../tags/tag2.x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4"/>
          <p:cNvGrpSpPr>
            <a:grpSpLocks/>
          </p:cNvGrpSpPr>
          <p:nvPr/>
        </p:nvGrpSpPr>
        <p:grpSpPr bwMode="auto">
          <a:xfrm>
            <a:off x="611188" y="719330"/>
            <a:ext cx="8150225" cy="5080000"/>
            <a:chOff x="326" y="748"/>
            <a:chExt cx="5134" cy="3200"/>
          </a:xfrm>
        </p:grpSpPr>
        <p:sp>
          <p:nvSpPr>
            <p:cNvPr id="2051" name="Rectangle 9"/>
            <p:cNvSpPr>
              <a:spLocks noChangeArrowheads="1"/>
            </p:cNvSpPr>
            <p:nvPr/>
          </p:nvSpPr>
          <p:spPr bwMode="auto">
            <a:xfrm>
              <a:off x="326" y="748"/>
              <a:ext cx="5134" cy="1063"/>
            </a:xfrm>
            <a:prstGeom prst="rect">
              <a:avLst/>
            </a:prstGeom>
            <a:noFill/>
            <a:ln>
              <a:noFill/>
            </a:ln>
            <a:effectLst/>
            <a:extLst>
              <a:ext uri="{909E8E84-426E-40dd-AFC4-6F175D3DCCD1}">
                <a14:hiddenFill xmlns:a14="http://schemas.microsoft.com/office/drawing/2010/main">
                  <a:solidFill>
                    <a:schemeClr val="tx1">
                      <a:alpha val="4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b="1" dirty="0" smtClean="0">
                  <a:solidFill>
                    <a:schemeClr val="tx2"/>
                  </a:solidFill>
                </a:rPr>
                <a:t>Global characteristics of marine </a:t>
              </a:r>
              <a:r>
                <a:rPr lang="en-US" sz="4000" b="1" dirty="0">
                  <a:solidFill>
                    <a:schemeClr val="tx2"/>
                  </a:solidFill>
                </a:rPr>
                <a:t>stratocumulus clouds and </a:t>
              </a:r>
              <a:r>
                <a:rPr lang="en-US" sz="4000" b="1" dirty="0" smtClean="0">
                  <a:solidFill>
                    <a:schemeClr val="tx2"/>
                  </a:solidFill>
                </a:rPr>
                <a:t>drizzle</a:t>
              </a:r>
              <a:endParaRPr lang="en-US" sz="4600" b="1" dirty="0"/>
            </a:p>
          </p:txBody>
        </p:sp>
        <p:sp>
          <p:nvSpPr>
            <p:cNvPr id="2052" name="Rectangle 10"/>
            <p:cNvSpPr>
              <a:spLocks noChangeArrowheads="1"/>
            </p:cNvSpPr>
            <p:nvPr/>
          </p:nvSpPr>
          <p:spPr bwMode="auto">
            <a:xfrm>
              <a:off x="344" y="2220"/>
              <a:ext cx="5099" cy="1265"/>
            </a:xfrm>
            <a:prstGeom prst="rect">
              <a:avLst/>
            </a:prstGeom>
            <a:noFill/>
            <a:ln>
              <a:noFill/>
            </a:ln>
            <a:effectLst/>
            <a:extLst>
              <a:ext uri="{909E8E84-426E-40dd-AFC4-6F175D3DCCD1}">
                <a14:hiddenFill xmlns:a14="http://schemas.microsoft.com/office/drawing/2010/main">
                  <a:solidFill>
                    <a:schemeClr val="tx1">
                      <a:alpha val="4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dirty="0"/>
                <a:t>Sandra </a:t>
              </a:r>
              <a:r>
                <a:rPr lang="en-US" sz="3600" dirty="0" err="1" smtClean="0"/>
                <a:t>Yuter</a:t>
              </a:r>
              <a:endParaRPr lang="en-US" sz="3600" dirty="0" smtClean="0"/>
            </a:p>
            <a:p>
              <a:pPr algn="ctr"/>
              <a:r>
                <a:rPr lang="en-US" sz="3600" dirty="0" smtClean="0"/>
                <a:t>Department of Marine, Earth, and Atmospheric Sciences</a:t>
              </a:r>
              <a:endParaRPr lang="en-US" sz="3600" dirty="0"/>
            </a:p>
            <a:p>
              <a:pPr algn="ctr"/>
              <a:r>
                <a:rPr lang="en-US" sz="3600" dirty="0"/>
                <a:t>North Carolina State </a:t>
              </a:r>
              <a:r>
                <a:rPr lang="en-US" sz="3600" dirty="0" smtClean="0"/>
                <a:t>University</a:t>
              </a:r>
              <a:endParaRPr lang="en-US" sz="3600" dirty="0"/>
            </a:p>
          </p:txBody>
        </p:sp>
        <p:sp>
          <p:nvSpPr>
            <p:cNvPr id="2053" name="Rectangle 11"/>
            <p:cNvSpPr>
              <a:spLocks noChangeArrowheads="1"/>
            </p:cNvSpPr>
            <p:nvPr/>
          </p:nvSpPr>
          <p:spPr bwMode="auto">
            <a:xfrm>
              <a:off x="2201" y="3629"/>
              <a:ext cx="1470" cy="319"/>
            </a:xfrm>
            <a:prstGeom prst="rect">
              <a:avLst/>
            </a:prstGeom>
            <a:noFill/>
            <a:ln>
              <a:noFill/>
            </a:ln>
            <a:effectLst/>
            <a:extLst>
              <a:ext uri="{909E8E84-426E-40dd-AFC4-6F175D3DCCD1}">
                <a14:hiddenFill xmlns:a14="http://schemas.microsoft.com/office/drawing/2010/main">
                  <a:solidFill>
                    <a:schemeClr val="tx1">
                      <a:alpha val="45097"/>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dirty="0" smtClean="0"/>
                <a:t>May 2011</a:t>
              </a:r>
              <a:endParaRPr lang="en-US" sz="2800" dirty="0"/>
            </a:p>
          </p:txBody>
        </p:sp>
      </p:grpSp>
      <p:pic>
        <p:nvPicPr>
          <p:cNvPr id="1027" name="Picture 3" descr="G:\conferences\1105MODIS\labgroup_logo_300width.png"/>
          <p:cNvPicPr>
            <a:picLocks noChangeAspect="1" noChangeArrowheads="1"/>
          </p:cNvPicPr>
          <p:nvPr/>
        </p:nvPicPr>
        <p:blipFill>
          <a:blip r:embed="rId3" cstate="print"/>
          <a:srcRect/>
          <a:stretch>
            <a:fillRect/>
          </a:stretch>
        </p:blipFill>
        <p:spPr bwMode="auto">
          <a:xfrm>
            <a:off x="149401" y="5970059"/>
            <a:ext cx="3810000" cy="749300"/>
          </a:xfrm>
          <a:prstGeom prst="rect">
            <a:avLst/>
          </a:prstGeom>
          <a:solidFill>
            <a:srgbClr val="F8F8F8"/>
          </a:solid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90765"/>
            <a:ext cx="9144000" cy="971550"/>
          </a:xfrm>
        </p:spPr>
        <p:txBody>
          <a:bodyPr/>
          <a:lstStyle/>
          <a:p>
            <a:pPr eaLnBrk="1" hangingPunct="1"/>
            <a:r>
              <a:rPr lang="en-US" sz="2600" dirty="0" smtClean="0"/>
              <a:t>Field project data sets (and modeling studies) show that drizzle is implicated in the transition </a:t>
            </a:r>
            <a:br>
              <a:rPr lang="en-US" sz="2600" dirty="0" smtClean="0"/>
            </a:br>
            <a:r>
              <a:rPr lang="en-US" sz="2600" dirty="0" smtClean="0"/>
              <a:t>from closed to open-cellular</a:t>
            </a:r>
          </a:p>
        </p:txBody>
      </p:sp>
      <p:grpSp>
        <p:nvGrpSpPr>
          <p:cNvPr id="12291" name="Group 21"/>
          <p:cNvGrpSpPr>
            <a:grpSpLocks/>
          </p:cNvGrpSpPr>
          <p:nvPr/>
        </p:nvGrpSpPr>
        <p:grpSpPr bwMode="auto">
          <a:xfrm>
            <a:off x="0" y="1280956"/>
            <a:ext cx="9148763" cy="4714875"/>
            <a:chOff x="0" y="1033"/>
            <a:chExt cx="5763" cy="2970"/>
          </a:xfrm>
        </p:grpSpPr>
        <p:sp>
          <p:nvSpPr>
            <p:cNvPr id="12292" name="Rectangle 14"/>
            <p:cNvSpPr>
              <a:spLocks noChangeArrowheads="1"/>
            </p:cNvSpPr>
            <p:nvPr/>
          </p:nvSpPr>
          <p:spPr bwMode="auto">
            <a:xfrm>
              <a:off x="0" y="1033"/>
              <a:ext cx="5760" cy="2970"/>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29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1965" r="4227" b="670"/>
            <a:stretch>
              <a:fillRect/>
            </a:stretch>
          </p:blipFill>
          <p:spPr bwMode="auto">
            <a:xfrm>
              <a:off x="48" y="1262"/>
              <a:ext cx="5715" cy="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5"/>
            <p:cNvSpPr txBox="1">
              <a:spLocks noChangeArrowheads="1"/>
            </p:cNvSpPr>
            <p:nvPr/>
          </p:nvSpPr>
          <p:spPr bwMode="auto">
            <a:xfrm>
              <a:off x="1099" y="1277"/>
              <a:ext cx="554" cy="211"/>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200">
                  <a:solidFill>
                    <a:srgbClr val="000000"/>
                  </a:solidFill>
                </a:rPr>
                <a:t>03 LT</a:t>
              </a:r>
            </a:p>
          </p:txBody>
        </p:sp>
        <p:sp>
          <p:nvSpPr>
            <p:cNvPr id="12295" name="Text Box 6"/>
            <p:cNvSpPr txBox="1">
              <a:spLocks noChangeArrowheads="1"/>
            </p:cNvSpPr>
            <p:nvPr/>
          </p:nvSpPr>
          <p:spPr bwMode="auto">
            <a:xfrm>
              <a:off x="2820" y="1277"/>
              <a:ext cx="554" cy="211"/>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200">
                  <a:solidFill>
                    <a:srgbClr val="000000"/>
                  </a:solidFill>
                </a:rPr>
                <a:t>06 LT</a:t>
              </a:r>
            </a:p>
          </p:txBody>
        </p:sp>
        <p:sp>
          <p:nvSpPr>
            <p:cNvPr id="12296" name="Text Box 7"/>
            <p:cNvSpPr txBox="1">
              <a:spLocks noChangeArrowheads="1"/>
            </p:cNvSpPr>
            <p:nvPr/>
          </p:nvSpPr>
          <p:spPr bwMode="auto">
            <a:xfrm>
              <a:off x="4562" y="1277"/>
              <a:ext cx="554" cy="211"/>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200" dirty="0">
                  <a:solidFill>
                    <a:srgbClr val="000000"/>
                  </a:solidFill>
                </a:rPr>
                <a:t>09 LT</a:t>
              </a:r>
            </a:p>
          </p:txBody>
        </p:sp>
        <p:sp>
          <p:nvSpPr>
            <p:cNvPr id="12297" name="Text Box 8"/>
            <p:cNvSpPr txBox="1">
              <a:spLocks noChangeArrowheads="1"/>
            </p:cNvSpPr>
            <p:nvPr/>
          </p:nvSpPr>
          <p:spPr bwMode="auto">
            <a:xfrm>
              <a:off x="1063" y="1070"/>
              <a:ext cx="627" cy="211"/>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200">
                  <a:solidFill>
                    <a:srgbClr val="000000"/>
                  </a:solidFill>
                </a:rPr>
                <a:t>Closed</a:t>
              </a:r>
            </a:p>
          </p:txBody>
        </p:sp>
        <p:sp>
          <p:nvSpPr>
            <p:cNvPr id="12298" name="Text Box 9"/>
            <p:cNvSpPr txBox="1">
              <a:spLocks noChangeArrowheads="1"/>
            </p:cNvSpPr>
            <p:nvPr/>
          </p:nvSpPr>
          <p:spPr bwMode="auto">
            <a:xfrm>
              <a:off x="4574" y="1069"/>
              <a:ext cx="529" cy="211"/>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200">
                  <a:solidFill>
                    <a:srgbClr val="000000"/>
                  </a:solidFill>
                </a:rPr>
                <a:t>Open</a:t>
              </a:r>
            </a:p>
          </p:txBody>
        </p:sp>
        <p:sp>
          <p:nvSpPr>
            <p:cNvPr id="12299" name="Text Box 10"/>
            <p:cNvSpPr txBox="1">
              <a:spLocks noChangeArrowheads="1"/>
            </p:cNvSpPr>
            <p:nvPr/>
          </p:nvSpPr>
          <p:spPr bwMode="auto">
            <a:xfrm>
              <a:off x="2655" y="1069"/>
              <a:ext cx="884" cy="211"/>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200">
                  <a:solidFill>
                    <a:srgbClr val="000000"/>
                  </a:solidFill>
                </a:rPr>
                <a:t>Transition</a:t>
              </a:r>
            </a:p>
          </p:txBody>
        </p:sp>
        <p:sp>
          <p:nvSpPr>
            <p:cNvPr id="12300" name="Text Box 11"/>
            <p:cNvSpPr txBox="1">
              <a:spLocks noChangeArrowheads="1"/>
            </p:cNvSpPr>
            <p:nvPr/>
          </p:nvSpPr>
          <p:spPr bwMode="auto">
            <a:xfrm rot="-5400000">
              <a:off x="-88" y="1920"/>
              <a:ext cx="785" cy="211"/>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200">
                  <a:solidFill>
                    <a:srgbClr val="000000"/>
                  </a:solidFill>
                </a:rPr>
                <a:t>GOES IR</a:t>
              </a:r>
            </a:p>
          </p:txBody>
        </p:sp>
        <p:sp>
          <p:nvSpPr>
            <p:cNvPr id="12301" name="Text Box 13"/>
            <p:cNvSpPr txBox="1">
              <a:spLocks noChangeArrowheads="1"/>
            </p:cNvSpPr>
            <p:nvPr/>
          </p:nvSpPr>
          <p:spPr bwMode="auto">
            <a:xfrm rot="-5400000">
              <a:off x="-425" y="3167"/>
              <a:ext cx="1041" cy="19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solidFill>
                    <a:srgbClr val="000000"/>
                  </a:solidFill>
                </a:rPr>
                <a:t>C-band radar</a:t>
              </a:r>
            </a:p>
          </p:txBody>
        </p:sp>
        <p:sp>
          <p:nvSpPr>
            <p:cNvPr id="12302" name="Text Box 16"/>
            <p:cNvSpPr txBox="1">
              <a:spLocks noChangeArrowheads="1"/>
            </p:cNvSpPr>
            <p:nvPr/>
          </p:nvSpPr>
          <p:spPr bwMode="auto">
            <a:xfrm>
              <a:off x="416" y="3773"/>
              <a:ext cx="513" cy="19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solidFill>
                    <a:srgbClr val="000000"/>
                  </a:solidFill>
                </a:rPr>
                <a:t>03 LT</a:t>
              </a:r>
            </a:p>
          </p:txBody>
        </p:sp>
        <p:sp>
          <p:nvSpPr>
            <p:cNvPr id="12303" name="Text Box 17"/>
            <p:cNvSpPr txBox="1">
              <a:spLocks noChangeArrowheads="1"/>
            </p:cNvSpPr>
            <p:nvPr/>
          </p:nvSpPr>
          <p:spPr bwMode="auto">
            <a:xfrm>
              <a:off x="1483" y="3773"/>
              <a:ext cx="513" cy="19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solidFill>
                    <a:srgbClr val="000000"/>
                  </a:solidFill>
                </a:rPr>
                <a:t>06 LT</a:t>
              </a:r>
            </a:p>
          </p:txBody>
        </p:sp>
        <p:sp>
          <p:nvSpPr>
            <p:cNvPr id="12304" name="Text Box 18"/>
            <p:cNvSpPr txBox="1">
              <a:spLocks noChangeArrowheads="1"/>
            </p:cNvSpPr>
            <p:nvPr/>
          </p:nvSpPr>
          <p:spPr bwMode="auto">
            <a:xfrm>
              <a:off x="2434" y="3773"/>
              <a:ext cx="687" cy="19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solidFill>
                    <a:srgbClr val="000000"/>
                  </a:solidFill>
                </a:rPr>
                <a:t>0715 LT</a:t>
              </a:r>
            </a:p>
          </p:txBody>
        </p:sp>
        <p:sp>
          <p:nvSpPr>
            <p:cNvPr id="12305" name="Text Box 19"/>
            <p:cNvSpPr txBox="1">
              <a:spLocks noChangeArrowheads="1"/>
            </p:cNvSpPr>
            <p:nvPr/>
          </p:nvSpPr>
          <p:spPr bwMode="auto">
            <a:xfrm>
              <a:off x="3573" y="3773"/>
              <a:ext cx="513" cy="19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solidFill>
                    <a:srgbClr val="000000"/>
                  </a:solidFill>
                </a:rPr>
                <a:t>08 LT</a:t>
              </a:r>
            </a:p>
          </p:txBody>
        </p:sp>
        <p:sp>
          <p:nvSpPr>
            <p:cNvPr id="12306" name="Text Box 20"/>
            <p:cNvSpPr txBox="1">
              <a:spLocks noChangeArrowheads="1"/>
            </p:cNvSpPr>
            <p:nvPr/>
          </p:nvSpPr>
          <p:spPr bwMode="auto">
            <a:xfrm>
              <a:off x="4609" y="3773"/>
              <a:ext cx="513" cy="19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solidFill>
                    <a:srgbClr val="000000"/>
                  </a:solidFill>
                </a:rPr>
                <a:t>09 LT</a:t>
              </a:r>
            </a:p>
          </p:txBody>
        </p:sp>
      </p:grpSp>
      <p:sp>
        <p:nvSpPr>
          <p:cNvPr id="2" name="TextBox 1"/>
          <p:cNvSpPr txBox="1"/>
          <p:nvPr/>
        </p:nvSpPr>
        <p:spPr>
          <a:xfrm>
            <a:off x="6079332" y="6165593"/>
            <a:ext cx="3049233" cy="461665"/>
          </a:xfrm>
          <a:prstGeom prst="rect">
            <a:avLst/>
          </a:prstGeom>
          <a:noFill/>
        </p:spPr>
        <p:txBody>
          <a:bodyPr wrap="none" rtlCol="0">
            <a:spAutoFit/>
          </a:bodyPr>
          <a:lstStyle/>
          <a:p>
            <a:r>
              <a:rPr lang="en-US" dirty="0" smtClean="0"/>
              <a:t>Comstock et al. 2007</a:t>
            </a:r>
            <a:endParaRPr lang="en-US" dirty="0"/>
          </a:p>
        </p:txBody>
      </p:sp>
      <p:sp>
        <p:nvSpPr>
          <p:cNvPr id="20" name="TextBox 19"/>
          <p:cNvSpPr txBox="1"/>
          <p:nvPr/>
        </p:nvSpPr>
        <p:spPr>
          <a:xfrm>
            <a:off x="76200" y="6172200"/>
            <a:ext cx="3997313" cy="523220"/>
          </a:xfrm>
          <a:prstGeom prst="rect">
            <a:avLst/>
          </a:prstGeom>
          <a:noFill/>
        </p:spPr>
        <p:txBody>
          <a:bodyPr wrap="none" rtlCol="0">
            <a:spAutoFit/>
          </a:bodyPr>
          <a:lstStyle/>
          <a:p>
            <a:r>
              <a:rPr lang="en-US" sz="2800" dirty="0" smtClean="0"/>
              <a:t>EPIC Sc cruise Oct 2001</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500" y="824865"/>
            <a:ext cx="7772400" cy="4938713"/>
          </a:xfrm>
        </p:spPr>
        <p:txBody>
          <a:bodyPr/>
          <a:lstStyle/>
          <a:p>
            <a:pPr>
              <a:buNone/>
            </a:pPr>
            <a:r>
              <a:rPr lang="en-US" sz="3600" dirty="0" smtClean="0"/>
              <a:t>Field project data sets contain detailed data from multiple sensors but are limited in time and spatial coverage….</a:t>
            </a:r>
          </a:p>
          <a:p>
            <a:pPr>
              <a:buNone/>
            </a:pPr>
            <a:endParaRPr lang="en-US" sz="3600" dirty="0" smtClean="0"/>
          </a:p>
          <a:p>
            <a:pPr>
              <a:buNone/>
            </a:pPr>
            <a:r>
              <a:rPr lang="en-US" sz="3600" dirty="0" smtClean="0"/>
              <a:t>…In order to understand these clouds globally and over multiple years, we need to use satellite data sets</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1346" y="382458"/>
            <a:ext cx="2256317" cy="6001643"/>
          </a:xfrm>
          <a:prstGeom prst="rect">
            <a:avLst/>
          </a:prstGeom>
        </p:spPr>
        <p:txBody>
          <a:bodyPr wrap="square">
            <a:spAutoFit/>
          </a:bodyPr>
          <a:lstStyle/>
          <a:p>
            <a:pPr eaLnBrk="1" hangingPunct="1"/>
            <a:r>
              <a:rPr lang="en-US" dirty="0" smtClean="0"/>
              <a:t>Current satellite methods to identify drizzling stratocumulus are either </a:t>
            </a:r>
            <a:r>
              <a:rPr lang="en-US" dirty="0" smtClean="0">
                <a:solidFill>
                  <a:srgbClr val="FFFF00"/>
                </a:solidFill>
              </a:rPr>
              <a:t>lacking in resolution </a:t>
            </a:r>
            <a:r>
              <a:rPr lang="en-US" dirty="0" smtClean="0"/>
              <a:t>(AMSR-E LWP; 12 km x 12 km) or </a:t>
            </a:r>
            <a:r>
              <a:rPr lang="en-US" dirty="0" smtClean="0">
                <a:solidFill>
                  <a:srgbClr val="FFFF00"/>
                </a:solidFill>
              </a:rPr>
              <a:t>diurnal coverage</a:t>
            </a:r>
            <a:r>
              <a:rPr lang="en-US" dirty="0" smtClean="0"/>
              <a:t> (MODIS LWP </a:t>
            </a:r>
            <a:r>
              <a:rPr lang="en-US" dirty="0" smtClean="0">
                <a:solidFill>
                  <a:srgbClr val="FFFF00"/>
                </a:solidFill>
              </a:rPr>
              <a:t>daylight only</a:t>
            </a:r>
            <a:r>
              <a:rPr lang="en-US" dirty="0" smtClean="0"/>
              <a:t>; 1 km</a:t>
            </a:r>
            <a:r>
              <a:rPr lang="en-US" baseline="30000" dirty="0" smtClean="0"/>
              <a:t>2</a:t>
            </a:r>
            <a:r>
              <a:rPr lang="en-US" dirty="0" smtClean="0"/>
              <a:t>). </a:t>
            </a:r>
          </a:p>
        </p:txBody>
      </p:sp>
      <p:pic>
        <p:nvPicPr>
          <p:cNvPr id="197634" name="Picture 2" descr="I:\conferences\1105MODIS\setof6from89GHzpaper_bottom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698134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631963" y="0"/>
            <a:ext cx="3349383" cy="6858000"/>
          </a:xfrm>
          <a:prstGeom prst="rect">
            <a:avLst/>
          </a:prstGeom>
          <a:noFill/>
          <a:ln w="571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0013167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057"/>
            <a:ext cx="9144000" cy="914400"/>
          </a:xfrm>
        </p:spPr>
        <p:txBody>
          <a:bodyPr>
            <a:normAutofit fontScale="90000"/>
          </a:bodyPr>
          <a:lstStyle/>
          <a:p>
            <a:r>
              <a:rPr lang="en-US" sz="5400" dirty="0" smtClean="0">
                <a:solidFill>
                  <a:srgbClr val="FFFFCC"/>
                </a:solidFill>
              </a:rPr>
              <a:t>Most drizzle occurs at night</a:t>
            </a:r>
            <a:br>
              <a:rPr lang="en-US" sz="5400" dirty="0" smtClean="0">
                <a:solidFill>
                  <a:srgbClr val="FFFFCC"/>
                </a:solidFill>
              </a:rPr>
            </a:br>
            <a:r>
              <a:rPr lang="en-US" sz="3100" dirty="0" smtClean="0">
                <a:solidFill>
                  <a:srgbClr val="FFFFCC"/>
                </a:solidFill>
              </a:rPr>
              <a:t>C-Band Radar Observed Drizzle: SE Pacific</a:t>
            </a:r>
            <a:endParaRPr lang="en-US" sz="3100" dirty="0">
              <a:solidFill>
                <a:srgbClr val="FFFFCC"/>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306"/>
            <a:ext cx="9144000" cy="4980066"/>
          </a:xfrm>
          <a:prstGeom prst="rect">
            <a:avLst/>
          </a:prstGeom>
        </p:spPr>
      </p:pic>
      <p:sp>
        <p:nvSpPr>
          <p:cNvPr id="5" name="Down Arrow 4"/>
          <p:cNvSpPr/>
          <p:nvPr/>
        </p:nvSpPr>
        <p:spPr bwMode="auto">
          <a:xfrm>
            <a:off x="929640" y="4251960"/>
            <a:ext cx="350520" cy="541020"/>
          </a:xfrm>
          <a:prstGeom prst="downArrow">
            <a:avLst/>
          </a:prstGeom>
          <a:solidFill>
            <a:schemeClr val="tx1">
              <a:lumMod val="25000"/>
            </a:schemeClr>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7" name="TextBox 6"/>
          <p:cNvSpPr txBox="1"/>
          <p:nvPr/>
        </p:nvSpPr>
        <p:spPr>
          <a:xfrm>
            <a:off x="4411980" y="4411980"/>
            <a:ext cx="2225930" cy="830997"/>
          </a:xfrm>
          <a:prstGeom prst="rect">
            <a:avLst/>
          </a:prstGeom>
          <a:noFill/>
        </p:spPr>
        <p:txBody>
          <a:bodyPr wrap="none" rtlCol="0">
            <a:spAutoFit/>
          </a:bodyPr>
          <a:lstStyle/>
          <a:p>
            <a:r>
              <a:rPr lang="en-US" dirty="0" smtClean="0">
                <a:solidFill>
                  <a:schemeClr val="tx1">
                    <a:lumMod val="10000"/>
                  </a:schemeClr>
                </a:solidFill>
              </a:rPr>
              <a:t>MODIS LWP </a:t>
            </a:r>
          </a:p>
          <a:p>
            <a:r>
              <a:rPr lang="en-US" dirty="0" smtClean="0">
                <a:solidFill>
                  <a:schemeClr val="tx1">
                    <a:lumMod val="10000"/>
                  </a:schemeClr>
                </a:solidFill>
              </a:rPr>
              <a:t>&amp; AMSR-E LWP</a:t>
            </a:r>
            <a:endParaRPr lang="en-US" dirty="0">
              <a:solidFill>
                <a:schemeClr val="tx1">
                  <a:lumMod val="10000"/>
                </a:schemeClr>
              </a:solidFill>
            </a:endParaRPr>
          </a:p>
        </p:txBody>
      </p:sp>
      <p:sp>
        <p:nvSpPr>
          <p:cNvPr id="8" name="TextBox 7"/>
          <p:cNvSpPr txBox="1"/>
          <p:nvPr/>
        </p:nvSpPr>
        <p:spPr>
          <a:xfrm>
            <a:off x="548640" y="3794760"/>
            <a:ext cx="2633093" cy="461665"/>
          </a:xfrm>
          <a:prstGeom prst="rect">
            <a:avLst/>
          </a:prstGeom>
          <a:noFill/>
        </p:spPr>
        <p:txBody>
          <a:bodyPr wrap="none" rtlCol="0">
            <a:spAutoFit/>
          </a:bodyPr>
          <a:lstStyle/>
          <a:p>
            <a:r>
              <a:rPr lang="en-US" dirty="0" smtClean="0">
                <a:solidFill>
                  <a:schemeClr val="tx1">
                    <a:lumMod val="10000"/>
                  </a:schemeClr>
                </a:solidFill>
              </a:rPr>
              <a:t>Only AMSR-E LWP</a:t>
            </a:r>
            <a:endParaRPr lang="en-US" dirty="0">
              <a:solidFill>
                <a:schemeClr val="tx1">
                  <a:lumMod val="10000"/>
                </a:schemeClr>
              </a:solidFill>
            </a:endParaRPr>
          </a:p>
        </p:txBody>
      </p:sp>
      <p:sp>
        <p:nvSpPr>
          <p:cNvPr id="9" name="Down Arrow 8"/>
          <p:cNvSpPr/>
          <p:nvPr/>
        </p:nvSpPr>
        <p:spPr bwMode="auto">
          <a:xfrm>
            <a:off x="5059680" y="5204460"/>
            <a:ext cx="350520" cy="541020"/>
          </a:xfrm>
          <a:prstGeom prst="downArrow">
            <a:avLst/>
          </a:prstGeom>
          <a:solidFill>
            <a:schemeClr val="tx1">
              <a:lumMod val="25000"/>
            </a:schemeClr>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377919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endParaRPr lang="en-US" smtClean="0"/>
          </a:p>
        </p:txBody>
      </p:sp>
      <p:pic>
        <p:nvPicPr>
          <p:cNvPr id="112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25" y="311150"/>
            <a:ext cx="7178675"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90999" y="3418115"/>
            <a:ext cx="2612571" cy="430887"/>
          </a:xfrm>
          <a:prstGeom prst="rect">
            <a:avLst/>
          </a:prstGeom>
          <a:noFill/>
        </p:spPr>
        <p:txBody>
          <a:bodyPr wrap="square" rtlCol="0">
            <a:spAutoFit/>
          </a:bodyPr>
          <a:lstStyle/>
          <a:p>
            <a:r>
              <a:rPr lang="en-US" sz="2200" dirty="0" smtClean="0"/>
              <a:t>C-band radar &amp; IR</a:t>
            </a:r>
            <a:endParaRPr lang="en-US" sz="2200" dirty="0"/>
          </a:p>
        </p:txBody>
      </p:sp>
      <p:sp>
        <p:nvSpPr>
          <p:cNvPr id="6" name="TextBox 5"/>
          <p:cNvSpPr txBox="1"/>
          <p:nvPr/>
        </p:nvSpPr>
        <p:spPr>
          <a:xfrm>
            <a:off x="664031" y="3135087"/>
            <a:ext cx="2548968" cy="430887"/>
          </a:xfrm>
          <a:prstGeom prst="rect">
            <a:avLst/>
          </a:prstGeom>
          <a:solidFill>
            <a:srgbClr val="F8F8F8"/>
          </a:solidFill>
        </p:spPr>
        <p:txBody>
          <a:bodyPr wrap="none" rtlCol="0">
            <a:spAutoFit/>
          </a:bodyPr>
          <a:lstStyle/>
          <a:p>
            <a:r>
              <a:rPr lang="en-US" sz="2200" dirty="0" smtClean="0">
                <a:solidFill>
                  <a:schemeClr val="tx1">
                    <a:lumMod val="10000"/>
                  </a:schemeClr>
                </a:solidFill>
              </a:rPr>
              <a:t>AMSR-E 89 GHz Tb</a:t>
            </a:r>
            <a:endParaRPr lang="en-US" sz="2200" dirty="0">
              <a:solidFill>
                <a:schemeClr val="tx1">
                  <a:lumMod val="10000"/>
                </a:schemeClr>
              </a:solidFill>
            </a:endParaRPr>
          </a:p>
        </p:txBody>
      </p:sp>
      <p:sp>
        <p:nvSpPr>
          <p:cNvPr id="7" name="TextBox 6"/>
          <p:cNvSpPr txBox="1"/>
          <p:nvPr/>
        </p:nvSpPr>
        <p:spPr>
          <a:xfrm>
            <a:off x="217715" y="304800"/>
            <a:ext cx="3598229" cy="430887"/>
          </a:xfrm>
          <a:prstGeom prst="rect">
            <a:avLst/>
          </a:prstGeom>
          <a:solidFill>
            <a:srgbClr val="F8F8F8"/>
          </a:solidFill>
        </p:spPr>
        <p:txBody>
          <a:bodyPr wrap="none" rtlCol="0">
            <a:spAutoFit/>
          </a:bodyPr>
          <a:lstStyle/>
          <a:p>
            <a:r>
              <a:rPr lang="en-US" sz="2200" dirty="0" smtClean="0">
                <a:solidFill>
                  <a:schemeClr val="tx1">
                    <a:lumMod val="10000"/>
                  </a:schemeClr>
                </a:solidFill>
              </a:rPr>
              <a:t>Level II AMSR-E Cloud LWP</a:t>
            </a:r>
            <a:endParaRPr lang="en-US" sz="2200" dirty="0">
              <a:solidFill>
                <a:schemeClr val="tx1">
                  <a:lumMod val="10000"/>
                </a:schemeClr>
              </a:solidFill>
            </a:endParaRPr>
          </a:p>
        </p:txBody>
      </p:sp>
      <p:sp>
        <p:nvSpPr>
          <p:cNvPr id="10" name="TextBox 9"/>
          <p:cNvSpPr txBox="1"/>
          <p:nvPr/>
        </p:nvSpPr>
        <p:spPr>
          <a:xfrm>
            <a:off x="3766458" y="304800"/>
            <a:ext cx="3502177" cy="430887"/>
          </a:xfrm>
          <a:prstGeom prst="rect">
            <a:avLst/>
          </a:prstGeom>
          <a:solidFill>
            <a:srgbClr val="F8F8F8"/>
          </a:solidFill>
        </p:spPr>
        <p:txBody>
          <a:bodyPr wrap="none" rtlCol="0">
            <a:spAutoFit/>
          </a:bodyPr>
          <a:lstStyle/>
          <a:p>
            <a:r>
              <a:rPr lang="en-US" sz="2200" dirty="0" smtClean="0">
                <a:solidFill>
                  <a:schemeClr val="tx1">
                    <a:lumMod val="10000"/>
                  </a:schemeClr>
                </a:solidFill>
              </a:rPr>
              <a:t>Level II MODIS Cloud LWP</a:t>
            </a:r>
            <a:endParaRPr lang="en-US" sz="2200" dirty="0">
              <a:solidFill>
                <a:schemeClr val="tx1">
                  <a:lumMod val="10000"/>
                </a:schemeClr>
              </a:solidFill>
            </a:endParaRPr>
          </a:p>
        </p:txBody>
      </p:sp>
      <p:sp>
        <p:nvSpPr>
          <p:cNvPr id="8" name="Rectangle 7"/>
          <p:cNvSpPr/>
          <p:nvPr/>
        </p:nvSpPr>
        <p:spPr>
          <a:xfrm>
            <a:off x="7338060" y="428178"/>
            <a:ext cx="1899603" cy="3785652"/>
          </a:xfrm>
          <a:prstGeom prst="rect">
            <a:avLst/>
          </a:prstGeom>
        </p:spPr>
        <p:txBody>
          <a:bodyPr wrap="square">
            <a:spAutoFit/>
          </a:bodyPr>
          <a:lstStyle/>
          <a:p>
            <a:r>
              <a:rPr lang="en-US" dirty="0" smtClean="0"/>
              <a:t>In the absence of ice, </a:t>
            </a:r>
            <a:r>
              <a:rPr lang="en-US" dirty="0" smtClean="0">
                <a:solidFill>
                  <a:srgbClr val="FFFF00"/>
                </a:solidFill>
              </a:rPr>
              <a:t>AMSR-E 89 GHz </a:t>
            </a:r>
            <a:r>
              <a:rPr lang="en-US" dirty="0" err="1" smtClean="0">
                <a:solidFill>
                  <a:srgbClr val="FFFF00"/>
                </a:solidFill>
              </a:rPr>
              <a:t>Tbs</a:t>
            </a:r>
            <a:r>
              <a:rPr lang="en-US" dirty="0" smtClean="0">
                <a:solidFill>
                  <a:srgbClr val="FFFF00"/>
                </a:solidFill>
              </a:rPr>
              <a:t> (6 km x 4 km)</a:t>
            </a:r>
          </a:p>
          <a:p>
            <a:pPr eaLnBrk="1" hangingPunct="1"/>
            <a:r>
              <a:rPr lang="en-US" dirty="0" smtClean="0"/>
              <a:t>contain liquid water emission information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I:\conferences\1105MODIS\setof6from89GHzpaper_bottom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698134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8659" name="Picture 3" descr="I:\conferences\1105MODIS\setof6from89GHzpaper_top2AGA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38" y="3460416"/>
            <a:ext cx="6981346" cy="33741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631963" y="0"/>
            <a:ext cx="3349383" cy="6858000"/>
          </a:xfrm>
          <a:prstGeom prst="rect">
            <a:avLst/>
          </a:prstGeom>
          <a:noFill/>
          <a:ln w="5715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6" name="TextBox 5"/>
          <p:cNvSpPr txBox="1"/>
          <p:nvPr/>
        </p:nvSpPr>
        <p:spPr>
          <a:xfrm>
            <a:off x="7040879" y="1647124"/>
            <a:ext cx="2103121" cy="2308324"/>
          </a:xfrm>
          <a:prstGeom prst="rect">
            <a:avLst/>
          </a:prstGeom>
          <a:noFill/>
        </p:spPr>
        <p:txBody>
          <a:bodyPr wrap="square" rtlCol="0">
            <a:spAutoFit/>
          </a:bodyPr>
          <a:lstStyle/>
          <a:p>
            <a:r>
              <a:rPr lang="en-US" dirty="0" smtClean="0"/>
              <a:t>We can improve upon AMSR-E LWP in regions where clouds contain no ice</a:t>
            </a:r>
            <a:endParaRPr lang="en-US" dirty="0"/>
          </a:p>
        </p:txBody>
      </p:sp>
    </p:spTree>
    <p:extLst>
      <p:ext uri="{BB962C8B-B14F-4D97-AF65-F5344CB8AC3E}">
        <p14:creationId xmlns:p14="http://schemas.microsoft.com/office/powerpoint/2010/main" val="2859303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fade">
                                      <p:cBhvr>
                                        <p:cTn id="7" dur="500"/>
                                        <p:tgtEl>
                                          <p:spTgt spid="19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28746"/>
            <a:ext cx="4572000" cy="3429000"/>
          </a:xfrm>
          <a:prstGeom prst="rect">
            <a:avLst/>
          </a:prstGeom>
        </p:spPr>
      </p:pic>
      <p:sp>
        <p:nvSpPr>
          <p:cNvPr id="5" name="TextBox 4"/>
          <p:cNvSpPr txBox="1"/>
          <p:nvPr/>
        </p:nvSpPr>
        <p:spPr>
          <a:xfrm>
            <a:off x="0" y="381000"/>
            <a:ext cx="9144000" cy="646331"/>
          </a:xfrm>
          <a:prstGeom prst="rect">
            <a:avLst/>
          </a:prstGeom>
          <a:noFill/>
        </p:spPr>
        <p:txBody>
          <a:bodyPr wrap="square" rtlCol="0">
            <a:spAutoFit/>
          </a:bodyPr>
          <a:lstStyle/>
          <a:p>
            <a:pPr algn="ctr"/>
            <a:r>
              <a:rPr lang="en-US" sz="3600" dirty="0" smtClean="0"/>
              <a:t>Oct 27 2008  06:55 UTC  (Night)</a:t>
            </a:r>
            <a:endParaRPr lang="en-US" sz="3600" dirty="0"/>
          </a:p>
        </p:txBody>
      </p:sp>
      <p:sp>
        <p:nvSpPr>
          <p:cNvPr id="7" name="TextBox 6"/>
          <p:cNvSpPr txBox="1"/>
          <p:nvPr/>
        </p:nvSpPr>
        <p:spPr>
          <a:xfrm>
            <a:off x="0" y="5306683"/>
            <a:ext cx="9144000" cy="461665"/>
          </a:xfrm>
          <a:prstGeom prst="rect">
            <a:avLst/>
          </a:prstGeom>
          <a:noFill/>
        </p:spPr>
        <p:txBody>
          <a:bodyPr wrap="square" rtlCol="0">
            <a:spAutoFit/>
          </a:bodyPr>
          <a:lstStyle/>
          <a:p>
            <a:pPr algn="ctr"/>
            <a:r>
              <a:rPr lang="en-US" sz="2400" dirty="0" smtClean="0"/>
              <a:t>C-Band </a:t>
            </a:r>
            <a:r>
              <a:rPr lang="en-US" sz="2400" dirty="0"/>
              <a:t>Radar Reflectivity (left), 89 GHz Drizzle Cell ID (right</a:t>
            </a:r>
            <a:r>
              <a:rPr lang="en-US" sz="2400" dirty="0" smtClean="0"/>
              <a:t>)</a:t>
            </a:r>
            <a:endParaRPr lang="en-US"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28746"/>
            <a:ext cx="4572000" cy="3429000"/>
          </a:xfrm>
          <a:prstGeom prst="rect">
            <a:avLst/>
          </a:prstGeom>
        </p:spPr>
      </p:pic>
      <p:sp>
        <p:nvSpPr>
          <p:cNvPr id="10" name="Oval 9"/>
          <p:cNvSpPr/>
          <p:nvPr/>
        </p:nvSpPr>
        <p:spPr>
          <a:xfrm>
            <a:off x="1493520" y="2331720"/>
            <a:ext cx="1783080" cy="17830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13120" y="2331720"/>
            <a:ext cx="1783080" cy="178308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7508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0"/>
            <a:ext cx="9144000" cy="646331"/>
          </a:xfrm>
          <a:prstGeom prst="rect">
            <a:avLst/>
          </a:prstGeom>
          <a:noFill/>
        </p:spPr>
        <p:txBody>
          <a:bodyPr wrap="square" rtlCol="0">
            <a:spAutoFit/>
          </a:bodyPr>
          <a:lstStyle/>
          <a:p>
            <a:pPr algn="ctr"/>
            <a:r>
              <a:rPr lang="en-US" sz="3600" dirty="0" smtClean="0"/>
              <a:t>SE Atlantic Oct 8</a:t>
            </a:r>
            <a:r>
              <a:rPr lang="en-US" sz="3600" baseline="30000" dirty="0" smtClean="0"/>
              <a:t> </a:t>
            </a:r>
            <a:r>
              <a:rPr lang="en-US" sz="3600" dirty="0" smtClean="0"/>
              <a:t>2008  13:49 UTC  (Day)</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29508"/>
            <a:ext cx="4572000" cy="34276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429508"/>
            <a:ext cx="4572000" cy="3427694"/>
          </a:xfrm>
          <a:prstGeom prst="rect">
            <a:avLst/>
          </a:prstGeom>
        </p:spPr>
      </p:pic>
      <p:sp>
        <p:nvSpPr>
          <p:cNvPr id="7" name="TextBox 6"/>
          <p:cNvSpPr txBox="1"/>
          <p:nvPr/>
        </p:nvSpPr>
        <p:spPr>
          <a:xfrm>
            <a:off x="3863340" y="2743200"/>
            <a:ext cx="951030" cy="461665"/>
          </a:xfrm>
          <a:prstGeom prst="rect">
            <a:avLst/>
          </a:prstGeom>
          <a:solidFill>
            <a:srgbClr val="F8F8F8"/>
          </a:solidFill>
        </p:spPr>
        <p:txBody>
          <a:bodyPr wrap="none" rtlCol="0">
            <a:spAutoFit/>
          </a:bodyPr>
          <a:lstStyle/>
          <a:p>
            <a:r>
              <a:rPr lang="en-US" dirty="0" smtClean="0">
                <a:solidFill>
                  <a:srgbClr val="000000"/>
                </a:solidFill>
              </a:rPr>
              <a:t>Africa</a:t>
            </a:r>
            <a:endParaRPr lang="en-US" dirty="0">
              <a:solidFill>
                <a:srgbClr val="000000"/>
              </a:solidFill>
            </a:endParaRPr>
          </a:p>
        </p:txBody>
      </p:sp>
    </p:spTree>
    <p:extLst>
      <p:ext uri="{BB962C8B-B14F-4D97-AF65-F5344CB8AC3E}">
        <p14:creationId xmlns:p14="http://schemas.microsoft.com/office/powerpoint/2010/main" val="29385680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5.png"/>
          <p:cNvPicPr>
            <a:picLocks noChangeAspect="1"/>
          </p:cNvPicPr>
          <p:nvPr/>
        </p:nvPicPr>
        <p:blipFill>
          <a:blip r:embed="rId3" cstate="print"/>
          <a:stretch>
            <a:fillRect/>
          </a:stretch>
        </p:blipFill>
        <p:spPr>
          <a:xfrm>
            <a:off x="-95759" y="1303020"/>
            <a:ext cx="9239759" cy="3806744"/>
          </a:xfrm>
          <a:prstGeom prst="rect">
            <a:avLst/>
          </a:prstGeom>
        </p:spPr>
      </p:pic>
      <p:sp>
        <p:nvSpPr>
          <p:cNvPr id="3" name="TextBox 2"/>
          <p:cNvSpPr txBox="1"/>
          <p:nvPr/>
        </p:nvSpPr>
        <p:spPr>
          <a:xfrm>
            <a:off x="2011680" y="365760"/>
            <a:ext cx="5054717" cy="707886"/>
          </a:xfrm>
          <a:prstGeom prst="rect">
            <a:avLst/>
          </a:prstGeom>
          <a:noFill/>
        </p:spPr>
        <p:txBody>
          <a:bodyPr wrap="none" rtlCol="0">
            <a:spAutoFit/>
          </a:bodyPr>
          <a:lstStyle/>
          <a:p>
            <a:r>
              <a:rPr lang="en-US" sz="4000" dirty="0" smtClean="0"/>
              <a:t>Feature analysis tools</a:t>
            </a:r>
            <a:endParaRPr lang="en-US" sz="4000" dirty="0"/>
          </a:p>
        </p:txBody>
      </p:sp>
      <p:sp>
        <p:nvSpPr>
          <p:cNvPr id="4" name="TextBox 3"/>
          <p:cNvSpPr txBox="1"/>
          <p:nvPr/>
        </p:nvSpPr>
        <p:spPr>
          <a:xfrm>
            <a:off x="4683011" y="5143500"/>
            <a:ext cx="4460989" cy="1200329"/>
          </a:xfrm>
          <a:prstGeom prst="rect">
            <a:avLst/>
          </a:prstGeom>
          <a:noFill/>
        </p:spPr>
        <p:txBody>
          <a:bodyPr wrap="square" rtlCol="0">
            <a:spAutoFit/>
          </a:bodyPr>
          <a:lstStyle/>
          <a:p>
            <a:r>
              <a:rPr lang="en-US" dirty="0" smtClean="0"/>
              <a:t>Identified drizzle cell features are color-coded by feature number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98" y="0"/>
            <a:ext cx="7772400" cy="971550"/>
          </a:xfrm>
        </p:spPr>
        <p:txBody>
          <a:bodyPr/>
          <a:lstStyle/>
          <a:p>
            <a:r>
              <a:rPr lang="en-US" dirty="0" smtClean="0"/>
              <a:t>Goals</a:t>
            </a:r>
            <a:endParaRPr lang="en-US" dirty="0"/>
          </a:p>
        </p:txBody>
      </p:sp>
      <p:sp>
        <p:nvSpPr>
          <p:cNvPr id="3" name="Content Placeholder 2"/>
          <p:cNvSpPr>
            <a:spLocks noGrp="1"/>
          </p:cNvSpPr>
          <p:nvPr>
            <p:ph idx="1"/>
          </p:nvPr>
        </p:nvSpPr>
        <p:spPr>
          <a:xfrm>
            <a:off x="709789" y="976136"/>
            <a:ext cx="7772400" cy="4938713"/>
          </a:xfrm>
        </p:spPr>
        <p:txBody>
          <a:bodyPr/>
          <a:lstStyle/>
          <a:p>
            <a:pPr marL="338138" indent="-338138"/>
            <a:r>
              <a:rPr lang="en-US" dirty="0" smtClean="0">
                <a:latin typeface="+mj-lt"/>
              </a:rPr>
              <a:t>Refine drizzle proxy product based on </a:t>
            </a:r>
            <a:r>
              <a:rPr lang="en-US" dirty="0" smtClean="0"/>
              <a:t>combination of AQUA MODIS and AMSR-E  data </a:t>
            </a:r>
            <a:r>
              <a:rPr lang="en-US" dirty="0" smtClean="0">
                <a:latin typeface="+mj-lt"/>
              </a:rPr>
              <a:t>using ship-based VOCALS Rex data sets</a:t>
            </a:r>
          </a:p>
          <a:p>
            <a:pPr marL="338138" indent="-338138"/>
            <a:r>
              <a:rPr lang="en-US" dirty="0" smtClean="0">
                <a:latin typeface="+mj-lt"/>
              </a:rPr>
              <a:t>Extend drizzle proxy product to work based on TRMM TMI 85 GHz data</a:t>
            </a:r>
          </a:p>
          <a:p>
            <a:pPr marL="0" indent="0"/>
            <a:r>
              <a:rPr lang="en-US" dirty="0" smtClean="0">
                <a:latin typeface="+mj-lt"/>
              </a:rPr>
              <a:t> Use drizzle proxy product to address:</a:t>
            </a:r>
            <a:endParaRPr lang="en-US" dirty="0">
              <a:latin typeface="+mj-lt"/>
            </a:endParaRPr>
          </a:p>
          <a:p>
            <a:pPr marL="625475" lvl="1" indent="-225425"/>
            <a:r>
              <a:rPr lang="en-US" sz="2800" dirty="0" smtClean="0">
                <a:latin typeface="+mj-lt"/>
              </a:rPr>
              <a:t>How </a:t>
            </a:r>
            <a:r>
              <a:rPr lang="en-US" sz="2800" dirty="0">
                <a:latin typeface="+mj-lt"/>
              </a:rPr>
              <a:t>do the characteristics of drizzle </a:t>
            </a:r>
            <a:r>
              <a:rPr lang="en-US" sz="2800" dirty="0" smtClean="0">
                <a:latin typeface="+mj-lt"/>
              </a:rPr>
              <a:t>cells and </a:t>
            </a:r>
            <a:r>
              <a:rPr lang="en-US" sz="2800" dirty="0">
                <a:latin typeface="+mj-lt"/>
              </a:rPr>
              <a:t>their </a:t>
            </a:r>
            <a:r>
              <a:rPr lang="en-US" sz="2800" dirty="0" err="1">
                <a:latin typeface="+mj-lt"/>
              </a:rPr>
              <a:t>mesoscale</a:t>
            </a:r>
            <a:r>
              <a:rPr lang="en-US" sz="2800" dirty="0">
                <a:latin typeface="+mj-lt"/>
              </a:rPr>
              <a:t> organization </a:t>
            </a:r>
            <a:r>
              <a:rPr lang="en-US" sz="2800" dirty="0" smtClean="0">
                <a:latin typeface="+mj-lt"/>
              </a:rPr>
              <a:t>compare among the different marine </a:t>
            </a:r>
            <a:r>
              <a:rPr lang="en-US" sz="2800" dirty="0">
                <a:latin typeface="+mj-lt"/>
              </a:rPr>
              <a:t>stratocumulus cloud </a:t>
            </a:r>
            <a:r>
              <a:rPr lang="en-US" sz="2800" dirty="0" smtClean="0">
                <a:latin typeface="+mj-lt"/>
              </a:rPr>
              <a:t>decks? </a:t>
            </a:r>
          </a:p>
          <a:p>
            <a:pPr marL="625475" lvl="1" indent="-225425"/>
            <a:r>
              <a:rPr lang="en-US" sz="2800" dirty="0" smtClean="0">
                <a:latin typeface="+mj-lt"/>
              </a:rPr>
              <a:t>Variability </a:t>
            </a:r>
            <a:r>
              <a:rPr lang="en-US" sz="2800" dirty="0">
                <a:latin typeface="+mj-lt"/>
              </a:rPr>
              <a:t>in </a:t>
            </a:r>
            <a:r>
              <a:rPr lang="en-US" sz="2800" dirty="0" smtClean="0">
                <a:latin typeface="+mj-lt"/>
              </a:rPr>
              <a:t>regional drizzle </a:t>
            </a:r>
            <a:r>
              <a:rPr lang="en-US" sz="2800" dirty="0">
                <a:latin typeface="+mj-lt"/>
              </a:rPr>
              <a:t>occurrence since </a:t>
            </a:r>
            <a:r>
              <a:rPr lang="en-US" sz="2800" dirty="0" smtClean="0">
                <a:latin typeface="+mj-lt"/>
              </a:rPr>
              <a:t>2002</a:t>
            </a:r>
            <a:endParaRPr lang="en-US" sz="2800" dirty="0">
              <a:latin typeface="+mj-lt"/>
            </a:endParaRPr>
          </a:p>
        </p:txBody>
      </p:sp>
    </p:spTree>
    <p:extLst>
      <p:ext uri="{BB962C8B-B14F-4D97-AF65-F5344CB8AC3E}">
        <p14:creationId xmlns:p14="http://schemas.microsoft.com/office/powerpoint/2010/main" val="9037709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Rectangle 2"/>
          <p:cNvSpPr>
            <a:spLocks noGrp="1" noChangeArrowheads="1"/>
          </p:cNvSpPr>
          <p:nvPr>
            <p:ph type="title"/>
          </p:nvPr>
        </p:nvSpPr>
        <p:spPr/>
        <p:txBody>
          <a:bodyPr/>
          <a:lstStyle/>
          <a:p>
            <a:r>
              <a:rPr lang="en-US"/>
              <a:t>Stratocumulus formation</a:t>
            </a:r>
          </a:p>
        </p:txBody>
      </p:sp>
      <p:sp>
        <p:nvSpPr>
          <p:cNvPr id="1448965" name="Text Box 5"/>
          <p:cNvSpPr txBox="1">
            <a:spLocks noChangeArrowheads="1"/>
          </p:cNvSpPr>
          <p:nvPr/>
        </p:nvSpPr>
        <p:spPr bwMode="auto">
          <a:xfrm>
            <a:off x="4884738" y="6286500"/>
            <a:ext cx="4041775" cy="396875"/>
          </a:xfrm>
          <a:prstGeom prst="rect">
            <a:avLst/>
          </a:prstGeom>
          <a:noFill/>
          <a:ln w="9525">
            <a:noFill/>
            <a:miter lim="800000"/>
            <a:headEnd/>
            <a:tailEnd/>
          </a:ln>
          <a:effectLst/>
        </p:spPr>
        <p:txBody>
          <a:bodyPr>
            <a:spAutoFit/>
          </a:bodyPr>
          <a:lstStyle/>
          <a:p>
            <a:r>
              <a:rPr lang="en-US" sz="2000"/>
              <a:t>Stevens 2005, from Arakawa 1975</a:t>
            </a:r>
          </a:p>
        </p:txBody>
      </p:sp>
      <p:grpSp>
        <p:nvGrpSpPr>
          <p:cNvPr id="2" name="Group 15"/>
          <p:cNvGrpSpPr>
            <a:grpSpLocks/>
          </p:cNvGrpSpPr>
          <p:nvPr/>
        </p:nvGrpSpPr>
        <p:grpSpPr bwMode="auto">
          <a:xfrm>
            <a:off x="0" y="1366838"/>
            <a:ext cx="9120188" cy="4367212"/>
            <a:chOff x="0" y="861"/>
            <a:chExt cx="5745" cy="2751"/>
          </a:xfrm>
        </p:grpSpPr>
        <p:pic>
          <p:nvPicPr>
            <p:cNvPr id="1448964" name="Picture 4"/>
            <p:cNvPicPr>
              <a:picLocks noChangeAspect="1" noChangeArrowheads="1"/>
            </p:cNvPicPr>
            <p:nvPr/>
          </p:nvPicPr>
          <p:blipFill>
            <a:blip r:embed="rId3" cstate="print"/>
            <a:srcRect l="2425" r="208" b="12775"/>
            <a:stretch>
              <a:fillRect/>
            </a:stretch>
          </p:blipFill>
          <p:spPr bwMode="auto">
            <a:xfrm>
              <a:off x="0" y="861"/>
              <a:ext cx="5745" cy="2435"/>
            </a:xfrm>
            <a:prstGeom prst="rect">
              <a:avLst/>
            </a:prstGeom>
            <a:noFill/>
            <a:ln w="9525">
              <a:noFill/>
              <a:miter lim="800000"/>
              <a:headEnd/>
              <a:tailEnd/>
            </a:ln>
            <a:effectLst/>
          </p:spPr>
        </p:pic>
        <p:sp>
          <p:nvSpPr>
            <p:cNvPr id="1448967" name="Line 7"/>
            <p:cNvSpPr>
              <a:spLocks noChangeShapeType="1"/>
            </p:cNvSpPr>
            <p:nvPr/>
          </p:nvSpPr>
          <p:spPr bwMode="auto">
            <a:xfrm flipV="1">
              <a:off x="934" y="1658"/>
              <a:ext cx="0" cy="1109"/>
            </a:xfrm>
            <a:prstGeom prst="line">
              <a:avLst/>
            </a:prstGeom>
            <a:noFill/>
            <a:ln w="76200">
              <a:solidFill>
                <a:srgbClr val="FF0000"/>
              </a:solidFill>
              <a:miter lim="800000"/>
              <a:headEnd/>
              <a:tailEnd type="triangle" w="med" len="med"/>
            </a:ln>
            <a:effectLst/>
          </p:spPr>
          <p:txBody>
            <a:bodyPr wrap="none"/>
            <a:lstStyle/>
            <a:p>
              <a:endParaRPr lang="en-US"/>
            </a:p>
          </p:txBody>
        </p:sp>
        <p:sp>
          <p:nvSpPr>
            <p:cNvPr id="1448968" name="Line 8"/>
            <p:cNvSpPr>
              <a:spLocks noChangeShapeType="1"/>
            </p:cNvSpPr>
            <p:nvPr/>
          </p:nvSpPr>
          <p:spPr bwMode="auto">
            <a:xfrm>
              <a:off x="4006" y="2121"/>
              <a:ext cx="0" cy="471"/>
            </a:xfrm>
            <a:prstGeom prst="line">
              <a:avLst/>
            </a:prstGeom>
            <a:noFill/>
            <a:ln w="76200">
              <a:solidFill>
                <a:srgbClr val="FF0000"/>
              </a:solidFill>
              <a:miter lim="800000"/>
              <a:headEnd/>
              <a:tailEnd type="triangle" w="med" len="med"/>
            </a:ln>
            <a:effectLst/>
          </p:spPr>
          <p:txBody>
            <a:bodyPr wrap="none"/>
            <a:lstStyle/>
            <a:p>
              <a:endParaRPr lang="en-US"/>
            </a:p>
          </p:txBody>
        </p:sp>
        <p:sp>
          <p:nvSpPr>
            <p:cNvPr id="1448970" name="Line 10"/>
            <p:cNvSpPr>
              <a:spLocks noChangeShapeType="1"/>
            </p:cNvSpPr>
            <p:nvPr/>
          </p:nvSpPr>
          <p:spPr bwMode="auto">
            <a:xfrm>
              <a:off x="4346" y="2130"/>
              <a:ext cx="0" cy="471"/>
            </a:xfrm>
            <a:prstGeom prst="line">
              <a:avLst/>
            </a:prstGeom>
            <a:noFill/>
            <a:ln w="76200">
              <a:solidFill>
                <a:srgbClr val="FF0000"/>
              </a:solidFill>
              <a:miter lim="800000"/>
              <a:headEnd/>
              <a:tailEnd type="triangle" w="med" len="med"/>
            </a:ln>
            <a:effectLst/>
          </p:spPr>
          <p:txBody>
            <a:bodyPr wrap="none"/>
            <a:lstStyle/>
            <a:p>
              <a:endParaRPr lang="en-US"/>
            </a:p>
          </p:txBody>
        </p:sp>
        <p:sp>
          <p:nvSpPr>
            <p:cNvPr id="1448971" name="Text Box 11"/>
            <p:cNvSpPr txBox="1">
              <a:spLocks noChangeArrowheads="1"/>
            </p:cNvSpPr>
            <p:nvPr/>
          </p:nvSpPr>
          <p:spPr bwMode="auto">
            <a:xfrm>
              <a:off x="207" y="3324"/>
              <a:ext cx="1023" cy="288"/>
            </a:xfrm>
            <a:prstGeom prst="rect">
              <a:avLst/>
            </a:prstGeom>
            <a:noFill/>
            <a:ln w="9525">
              <a:noFill/>
              <a:miter lim="800000"/>
              <a:headEnd/>
              <a:tailEnd/>
            </a:ln>
            <a:effectLst/>
          </p:spPr>
          <p:txBody>
            <a:bodyPr wrap="none">
              <a:spAutoFit/>
            </a:bodyPr>
            <a:lstStyle/>
            <a:p>
              <a:r>
                <a:rPr lang="en-US">
                  <a:sym typeface="Wingdings" pitchFamily="2" charset="2"/>
                </a:rPr>
                <a:t> </a:t>
              </a:r>
              <a:r>
                <a:rPr lang="en-US"/>
                <a:t>Equator</a:t>
              </a:r>
            </a:p>
          </p:txBody>
        </p:sp>
        <p:sp>
          <p:nvSpPr>
            <p:cNvPr id="1448972" name="Text Box 12"/>
            <p:cNvSpPr txBox="1">
              <a:spLocks noChangeArrowheads="1"/>
            </p:cNvSpPr>
            <p:nvPr/>
          </p:nvSpPr>
          <p:spPr bwMode="auto">
            <a:xfrm>
              <a:off x="4489" y="3324"/>
              <a:ext cx="1138" cy="288"/>
            </a:xfrm>
            <a:prstGeom prst="rect">
              <a:avLst/>
            </a:prstGeom>
            <a:noFill/>
            <a:ln w="9525">
              <a:noFill/>
              <a:miter lim="800000"/>
              <a:headEnd/>
              <a:tailEnd/>
            </a:ln>
            <a:effectLst/>
          </p:spPr>
          <p:txBody>
            <a:bodyPr wrap="none">
              <a:spAutoFit/>
            </a:bodyPr>
            <a:lstStyle/>
            <a:p>
              <a:r>
                <a:rPr lang="en-US"/>
                <a:t>Poleward </a:t>
              </a:r>
              <a:r>
                <a:rPr lang="en-US">
                  <a:sym typeface="Wingdings" pitchFamily="2" charset="2"/>
                </a:rPr>
                <a:t></a:t>
              </a:r>
              <a:endParaRPr lang="en-US"/>
            </a:p>
          </p:txBody>
        </p:sp>
        <p:sp>
          <p:nvSpPr>
            <p:cNvPr id="1448974" name="Rectangle 14"/>
            <p:cNvSpPr>
              <a:spLocks noChangeArrowheads="1"/>
            </p:cNvSpPr>
            <p:nvPr/>
          </p:nvSpPr>
          <p:spPr bwMode="auto">
            <a:xfrm>
              <a:off x="279" y="3027"/>
              <a:ext cx="4233" cy="70"/>
            </a:xfrm>
            <a:prstGeom prst="rect">
              <a:avLst/>
            </a:prstGeom>
            <a:gradFill rotWithShape="1">
              <a:gsLst>
                <a:gs pos="0">
                  <a:srgbClr val="FF6600"/>
                </a:gs>
                <a:gs pos="100000">
                  <a:schemeClr val="bg1"/>
                </a:gs>
              </a:gsLst>
              <a:lin ang="0" scaled="1"/>
            </a:gradFill>
            <a:ln w="9525">
              <a:noFill/>
              <a:miter lim="800000"/>
              <a:headEnd/>
              <a:tailEnd/>
            </a:ln>
            <a:effectLst/>
          </p:spPr>
          <p:txBody>
            <a:bodyPr wrap="none" anchor="ctr"/>
            <a:lstStyle/>
            <a:p>
              <a:endParaRPr lang="en-US"/>
            </a:p>
          </p:txBody>
        </p:sp>
      </p:grpSp>
      <p:sp>
        <p:nvSpPr>
          <p:cNvPr id="1448976" name="Oval 16"/>
          <p:cNvSpPr>
            <a:spLocks noChangeArrowheads="1"/>
          </p:cNvSpPr>
          <p:nvPr/>
        </p:nvSpPr>
        <p:spPr bwMode="auto">
          <a:xfrm>
            <a:off x="5632450" y="4116388"/>
            <a:ext cx="2287588" cy="1090612"/>
          </a:xfrm>
          <a:prstGeom prst="ellipse">
            <a:avLst/>
          </a:prstGeom>
          <a:noFill/>
          <a:ln w="38100">
            <a:solidFill>
              <a:srgbClr val="FFFF00"/>
            </a:solidFill>
            <a:miter lim="800000"/>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8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897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200110231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1102222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ChangeArrowheads="1"/>
          </p:cNvSpPr>
          <p:nvPr/>
        </p:nvSpPr>
        <p:spPr bwMode="auto">
          <a:xfrm>
            <a:off x="1309688" y="1506538"/>
            <a:ext cx="6665912" cy="50911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Rectangle 2"/>
          <p:cNvSpPr>
            <a:spLocks noGrp="1" noChangeArrowheads="1"/>
          </p:cNvSpPr>
          <p:nvPr>
            <p:ph type="title"/>
          </p:nvPr>
        </p:nvSpPr>
        <p:spPr>
          <a:xfrm>
            <a:off x="0" y="228600"/>
            <a:ext cx="9144000" cy="1143000"/>
          </a:xfrm>
        </p:spPr>
        <p:txBody>
          <a:bodyPr/>
          <a:lstStyle/>
          <a:p>
            <a:pPr eaLnBrk="1" hangingPunct="1"/>
            <a:r>
              <a:rPr lang="en-US" dirty="0" smtClean="0"/>
              <a:t>Why study marine stratocumulus?</a:t>
            </a:r>
          </a:p>
        </p:txBody>
      </p:sp>
      <p:grpSp>
        <p:nvGrpSpPr>
          <p:cNvPr id="4100" name="Group 28"/>
          <p:cNvGrpSpPr>
            <a:grpSpLocks/>
          </p:cNvGrpSpPr>
          <p:nvPr/>
        </p:nvGrpSpPr>
        <p:grpSpPr bwMode="auto">
          <a:xfrm>
            <a:off x="1406525" y="1420813"/>
            <a:ext cx="7104063" cy="5213350"/>
            <a:chOff x="886" y="895"/>
            <a:chExt cx="4475" cy="3284"/>
          </a:xfrm>
        </p:grpSpPr>
        <p:pic>
          <p:nvPicPr>
            <p:cNvPr id="4106" name="Picture 14" descr="global_stratus"/>
            <p:cNvPicPr>
              <a:picLocks noChangeAspect="1" noChangeArrowheads="1"/>
            </p:cNvPicPr>
            <p:nvPr/>
          </p:nvPicPr>
          <p:blipFill>
            <a:blip r:embed="rId3" cstate="print">
              <a:extLst>
                <a:ext uri="{28A0092B-C50C-407E-A947-70E740481C1C}">
                  <a14:useLocalDpi xmlns:a14="http://schemas.microsoft.com/office/drawing/2010/main" val="0"/>
                </a:ext>
              </a:extLst>
            </a:blip>
            <a:srcRect l="1839" t="3206" r="2057" b="57014"/>
            <a:stretch>
              <a:fillRect/>
            </a:stretch>
          </p:blipFill>
          <p:spPr bwMode="auto">
            <a:xfrm>
              <a:off x="962" y="1281"/>
              <a:ext cx="3971" cy="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 Box 6"/>
            <p:cNvSpPr txBox="1">
              <a:spLocks noChangeArrowheads="1"/>
            </p:cNvSpPr>
            <p:nvPr/>
          </p:nvSpPr>
          <p:spPr bwMode="auto">
            <a:xfrm>
              <a:off x="886" y="895"/>
              <a:ext cx="41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dirty="0">
                  <a:solidFill>
                    <a:schemeClr val="tx2">
                      <a:lumMod val="10000"/>
                    </a:schemeClr>
                  </a:solidFill>
                  <a:latin typeface="Albertus Medium" pitchFamily="34" charset="0"/>
                </a:rPr>
                <a:t>Annual ISCCP Stratus Cloud Amount</a:t>
              </a:r>
            </a:p>
          </p:txBody>
        </p:sp>
        <p:sp>
          <p:nvSpPr>
            <p:cNvPr id="4108" name="Text Box 7"/>
            <p:cNvSpPr txBox="1">
              <a:spLocks noChangeArrowheads="1"/>
            </p:cNvSpPr>
            <p:nvPr/>
          </p:nvSpPr>
          <p:spPr bwMode="auto">
            <a:xfrm>
              <a:off x="1020" y="3795"/>
              <a:ext cx="450"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spcBef>
                  <a:spcPct val="50000"/>
                </a:spcBef>
              </a:pPr>
              <a:r>
                <a:rPr lang="en-US" sz="2000" dirty="0">
                  <a:solidFill>
                    <a:schemeClr val="tx2">
                      <a:lumMod val="10000"/>
                    </a:schemeClr>
                  </a:solidFill>
                  <a:latin typeface="Albertus Medium" pitchFamily="34" charset="0"/>
                </a:rPr>
                <a:t>No data</a:t>
              </a:r>
            </a:p>
          </p:txBody>
        </p:sp>
        <p:sp>
          <p:nvSpPr>
            <p:cNvPr id="4109" name="Text Box 8"/>
            <p:cNvSpPr txBox="1">
              <a:spLocks noChangeArrowheads="1"/>
            </p:cNvSpPr>
            <p:nvPr/>
          </p:nvSpPr>
          <p:spPr bwMode="auto">
            <a:xfrm>
              <a:off x="1484" y="3781"/>
              <a:ext cx="34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en-US" sz="2000">
                  <a:solidFill>
                    <a:schemeClr val="tx2">
                      <a:lumMod val="10000"/>
                    </a:schemeClr>
                  </a:solidFill>
                  <a:latin typeface="Albertus Medium" pitchFamily="34" charset="0"/>
                </a:rPr>
                <a:t>0      10     20     30     40     50     60     70     80</a:t>
              </a:r>
            </a:p>
          </p:txBody>
        </p:sp>
        <p:sp>
          <p:nvSpPr>
            <p:cNvPr id="4110" name="Text Box 10"/>
            <p:cNvSpPr txBox="1">
              <a:spLocks noChangeArrowheads="1"/>
            </p:cNvSpPr>
            <p:nvPr/>
          </p:nvSpPr>
          <p:spPr bwMode="auto">
            <a:xfrm>
              <a:off x="2607" y="3914"/>
              <a:ext cx="69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sz="2000">
                  <a:solidFill>
                    <a:schemeClr val="tx2">
                      <a:lumMod val="10000"/>
                    </a:schemeClr>
                  </a:solidFill>
                  <a:latin typeface="Albertus Medium" pitchFamily="34" charset="0"/>
                </a:rPr>
                <a:t>Percent</a:t>
              </a:r>
            </a:p>
          </p:txBody>
        </p:sp>
        <p:sp>
          <p:nvSpPr>
            <p:cNvPr id="4111" name="Rectangle 12"/>
            <p:cNvSpPr>
              <a:spLocks noChangeArrowheads="1"/>
            </p:cNvSpPr>
            <p:nvPr/>
          </p:nvSpPr>
          <p:spPr bwMode="auto">
            <a:xfrm>
              <a:off x="3064" y="2301"/>
              <a:ext cx="492" cy="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Text Box 16"/>
            <p:cNvSpPr txBox="1">
              <a:spLocks noChangeArrowheads="1"/>
            </p:cNvSpPr>
            <p:nvPr/>
          </p:nvSpPr>
          <p:spPr bwMode="auto">
            <a:xfrm>
              <a:off x="3450" y="3987"/>
              <a:ext cx="191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en-US" sz="1400">
                  <a:solidFill>
                    <a:srgbClr val="000000"/>
                  </a:solidFill>
                  <a:latin typeface="Albertus Medium" pitchFamily="34" charset="0"/>
                </a:rPr>
                <a:t>Courtesy of Dennis Hartmann</a:t>
              </a:r>
            </a:p>
          </p:txBody>
        </p:sp>
      </p:grpSp>
      <p:grpSp>
        <p:nvGrpSpPr>
          <p:cNvPr id="430109" name="Group 29"/>
          <p:cNvGrpSpPr>
            <a:grpSpLocks/>
          </p:cNvGrpSpPr>
          <p:nvPr/>
        </p:nvGrpSpPr>
        <p:grpSpPr bwMode="auto">
          <a:xfrm>
            <a:off x="4316413" y="2860675"/>
            <a:ext cx="2757487" cy="1517650"/>
            <a:chOff x="2719" y="1802"/>
            <a:chExt cx="1737" cy="956"/>
          </a:xfrm>
        </p:grpSpPr>
        <p:sp>
          <p:nvSpPr>
            <p:cNvPr id="4103" name="Rectangle 30"/>
            <p:cNvSpPr>
              <a:spLocks noChangeArrowheads="1"/>
            </p:cNvSpPr>
            <p:nvPr/>
          </p:nvSpPr>
          <p:spPr bwMode="auto">
            <a:xfrm>
              <a:off x="3165" y="2356"/>
              <a:ext cx="366" cy="376"/>
            </a:xfrm>
            <a:prstGeom prst="rect">
              <a:avLst/>
            </a:prstGeom>
            <a:noFill/>
            <a:ln w="381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Rectangle 31"/>
            <p:cNvSpPr>
              <a:spLocks noChangeArrowheads="1"/>
            </p:cNvSpPr>
            <p:nvPr/>
          </p:nvSpPr>
          <p:spPr bwMode="auto">
            <a:xfrm>
              <a:off x="2719" y="1802"/>
              <a:ext cx="283" cy="342"/>
            </a:xfrm>
            <a:prstGeom prst="rect">
              <a:avLst/>
            </a:prstGeom>
            <a:noFill/>
            <a:ln w="381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Rectangle 32"/>
            <p:cNvSpPr>
              <a:spLocks noChangeArrowheads="1"/>
            </p:cNvSpPr>
            <p:nvPr/>
          </p:nvSpPr>
          <p:spPr bwMode="auto">
            <a:xfrm>
              <a:off x="4123" y="2399"/>
              <a:ext cx="333" cy="359"/>
            </a:xfrm>
            <a:prstGeom prst="rect">
              <a:avLst/>
            </a:prstGeom>
            <a:noFill/>
            <a:ln w="381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 name="Rectangle 15"/>
          <p:cNvSpPr/>
          <p:nvPr/>
        </p:nvSpPr>
        <p:spPr bwMode="auto">
          <a:xfrm>
            <a:off x="5920740" y="2720340"/>
            <a:ext cx="342900" cy="434340"/>
          </a:xfrm>
          <a:prstGeom prst="rect">
            <a:avLst/>
          </a:prstGeom>
          <a:noFill/>
          <a:ln w="38100" cap="flat" cmpd="sng" algn="ctr">
            <a:solidFill>
              <a:srgbClr val="F8F8F8"/>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2072640" y="3992880"/>
            <a:ext cx="457200" cy="480060"/>
          </a:xfrm>
          <a:prstGeom prst="rect">
            <a:avLst/>
          </a:prstGeom>
          <a:noFill/>
          <a:ln w="38100" cap="flat" cmpd="sng" algn="ctr">
            <a:solidFill>
              <a:srgbClr val="F8F8F8"/>
            </a:solidFill>
            <a:prstDash val="sys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09"/>
                                        </p:tgtEl>
                                        <p:attrNameLst>
                                          <p:attrName>style.visibility</p:attrName>
                                        </p:attrNameLst>
                                      </p:cBhvr>
                                      <p:to>
                                        <p:strVal val="visible"/>
                                      </p:to>
                                    </p:set>
                                    <p:animEffect transition="in" filter="fade">
                                      <p:cBhvr>
                                        <p:cTn id="7" dur="2000"/>
                                        <p:tgtEl>
                                          <p:spTgt spid="4301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28600"/>
            <a:ext cx="9144000" cy="1143000"/>
          </a:xfrm>
        </p:spPr>
        <p:txBody>
          <a:bodyPr/>
          <a:lstStyle/>
          <a:p>
            <a:pPr eaLnBrk="1" hangingPunct="1"/>
            <a:r>
              <a:rPr lang="en-US" sz="3600" smtClean="0"/>
              <a:t>Why study stratocumulus?- radiative forcing</a:t>
            </a:r>
          </a:p>
        </p:txBody>
      </p:sp>
      <p:grpSp>
        <p:nvGrpSpPr>
          <p:cNvPr id="5123" name="Group 50"/>
          <p:cNvGrpSpPr>
            <a:grpSpLocks/>
          </p:cNvGrpSpPr>
          <p:nvPr/>
        </p:nvGrpSpPr>
        <p:grpSpPr bwMode="auto">
          <a:xfrm>
            <a:off x="1309688" y="1466850"/>
            <a:ext cx="7200900" cy="5181600"/>
            <a:chOff x="825" y="924"/>
            <a:chExt cx="4536" cy="3264"/>
          </a:xfrm>
        </p:grpSpPr>
        <p:sp>
          <p:nvSpPr>
            <p:cNvPr id="5129" name="Rectangle 33"/>
            <p:cNvSpPr>
              <a:spLocks noChangeArrowheads="1"/>
            </p:cNvSpPr>
            <p:nvPr/>
          </p:nvSpPr>
          <p:spPr bwMode="auto">
            <a:xfrm>
              <a:off x="825" y="949"/>
              <a:ext cx="4199" cy="32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30" name="Picture 22" descr="global_stratus"/>
            <p:cNvPicPr>
              <a:picLocks noChangeAspect="1" noChangeArrowheads="1"/>
            </p:cNvPicPr>
            <p:nvPr/>
          </p:nvPicPr>
          <p:blipFill>
            <a:blip r:embed="rId3" cstate="print">
              <a:extLst>
                <a:ext uri="{28A0092B-C50C-407E-A947-70E740481C1C}">
                  <a14:useLocalDpi xmlns:a14="http://schemas.microsoft.com/office/drawing/2010/main" val="0"/>
                </a:ext>
              </a:extLst>
            </a:blip>
            <a:srcRect l="1591" t="53610" r="1132" b="5490"/>
            <a:stretch>
              <a:fillRect/>
            </a:stretch>
          </p:blipFill>
          <p:spPr bwMode="auto">
            <a:xfrm>
              <a:off x="933" y="1227"/>
              <a:ext cx="4036" cy="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28"/>
            <p:cNvSpPr txBox="1">
              <a:spLocks noChangeArrowheads="1"/>
            </p:cNvSpPr>
            <p:nvPr/>
          </p:nvSpPr>
          <p:spPr bwMode="auto">
            <a:xfrm>
              <a:off x="891" y="924"/>
              <a:ext cx="407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dirty="0">
                  <a:solidFill>
                    <a:schemeClr val="tx2">
                      <a:lumMod val="10000"/>
                    </a:schemeClr>
                  </a:solidFill>
                  <a:latin typeface="Albertus Medium" pitchFamily="34" charset="0"/>
                </a:rPr>
                <a:t>Annual ERBE Net Cloud </a:t>
              </a:r>
              <a:r>
                <a:rPr lang="en-US" dirty="0" err="1">
                  <a:solidFill>
                    <a:schemeClr val="tx2">
                      <a:lumMod val="10000"/>
                    </a:schemeClr>
                  </a:solidFill>
                  <a:latin typeface="Albertus Medium" pitchFamily="34" charset="0"/>
                </a:rPr>
                <a:t>Radiative</a:t>
              </a:r>
              <a:r>
                <a:rPr lang="en-US" dirty="0">
                  <a:solidFill>
                    <a:schemeClr val="tx2">
                      <a:lumMod val="10000"/>
                    </a:schemeClr>
                  </a:solidFill>
                  <a:latin typeface="Albertus Medium" pitchFamily="34" charset="0"/>
                </a:rPr>
                <a:t> Forcing</a:t>
              </a:r>
            </a:p>
          </p:txBody>
        </p:sp>
        <p:sp>
          <p:nvSpPr>
            <p:cNvPr id="5132" name="Text Box 29"/>
            <p:cNvSpPr txBox="1">
              <a:spLocks noChangeArrowheads="1"/>
            </p:cNvSpPr>
            <p:nvPr/>
          </p:nvSpPr>
          <p:spPr bwMode="auto">
            <a:xfrm>
              <a:off x="1001" y="3752"/>
              <a:ext cx="450"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spcBef>
                  <a:spcPct val="50000"/>
                </a:spcBef>
              </a:pPr>
              <a:r>
                <a:rPr lang="en-US" sz="2000">
                  <a:solidFill>
                    <a:schemeClr val="tx2">
                      <a:lumMod val="10000"/>
                    </a:schemeClr>
                  </a:solidFill>
                  <a:latin typeface="Albertus Medium" pitchFamily="34" charset="0"/>
                </a:rPr>
                <a:t>No data</a:t>
              </a:r>
            </a:p>
          </p:txBody>
        </p:sp>
        <p:sp>
          <p:nvSpPr>
            <p:cNvPr id="5133" name="Text Box 30"/>
            <p:cNvSpPr txBox="1">
              <a:spLocks noChangeArrowheads="1"/>
            </p:cNvSpPr>
            <p:nvPr/>
          </p:nvSpPr>
          <p:spPr bwMode="auto">
            <a:xfrm>
              <a:off x="1375" y="3771"/>
              <a:ext cx="3639" cy="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en-US" sz="2000">
                  <a:solidFill>
                    <a:schemeClr val="tx2">
                      <a:lumMod val="10000"/>
                    </a:schemeClr>
                  </a:solidFill>
                  <a:latin typeface="Albertus Medium" pitchFamily="34" charset="0"/>
                </a:rPr>
                <a:t>-90  -70  -50  -40 -30 -20 -10    0   10   20   30  40</a:t>
              </a:r>
            </a:p>
          </p:txBody>
        </p:sp>
        <p:sp>
          <p:nvSpPr>
            <p:cNvPr id="5134" name="Rectangle 31"/>
            <p:cNvSpPr>
              <a:spLocks noChangeArrowheads="1"/>
            </p:cNvSpPr>
            <p:nvPr/>
          </p:nvSpPr>
          <p:spPr bwMode="auto">
            <a:xfrm>
              <a:off x="2724" y="4013"/>
              <a:ext cx="420" cy="1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Text Box 32"/>
            <p:cNvSpPr txBox="1">
              <a:spLocks noChangeArrowheads="1"/>
            </p:cNvSpPr>
            <p:nvPr/>
          </p:nvSpPr>
          <p:spPr bwMode="auto">
            <a:xfrm>
              <a:off x="2598" y="3938"/>
              <a:ext cx="69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sz="2000">
                  <a:solidFill>
                    <a:schemeClr val="tx2">
                      <a:lumMod val="10000"/>
                    </a:schemeClr>
                  </a:solidFill>
                  <a:latin typeface="Albertus Medium" pitchFamily="34" charset="0"/>
                </a:rPr>
                <a:t>W/m</a:t>
              </a:r>
              <a:r>
                <a:rPr lang="en-US" sz="2000" baseline="30000">
                  <a:solidFill>
                    <a:schemeClr val="tx2">
                      <a:lumMod val="10000"/>
                    </a:schemeClr>
                  </a:solidFill>
                  <a:latin typeface="Albertus Medium" pitchFamily="34" charset="0"/>
                </a:rPr>
                <a:t>2</a:t>
              </a:r>
            </a:p>
          </p:txBody>
        </p:sp>
        <p:sp>
          <p:nvSpPr>
            <p:cNvPr id="5136" name="Rectangle 34"/>
            <p:cNvSpPr>
              <a:spLocks noChangeArrowheads="1"/>
            </p:cNvSpPr>
            <p:nvPr/>
          </p:nvSpPr>
          <p:spPr bwMode="auto">
            <a:xfrm>
              <a:off x="3064" y="2192"/>
              <a:ext cx="492" cy="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Text Box 35"/>
            <p:cNvSpPr txBox="1">
              <a:spLocks noChangeArrowheads="1"/>
            </p:cNvSpPr>
            <p:nvPr/>
          </p:nvSpPr>
          <p:spPr bwMode="auto">
            <a:xfrm>
              <a:off x="3450" y="3995"/>
              <a:ext cx="191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en-US" sz="1400">
                  <a:solidFill>
                    <a:srgbClr val="000000"/>
                  </a:solidFill>
                  <a:latin typeface="Albertus Medium" pitchFamily="34" charset="0"/>
                </a:rPr>
                <a:t>Courtesy of Dennis Hartmann</a:t>
              </a:r>
            </a:p>
          </p:txBody>
        </p:sp>
      </p:grpSp>
      <p:grpSp>
        <p:nvGrpSpPr>
          <p:cNvPr id="5124" name="Group 56"/>
          <p:cNvGrpSpPr>
            <a:grpSpLocks/>
          </p:cNvGrpSpPr>
          <p:nvPr/>
        </p:nvGrpSpPr>
        <p:grpSpPr bwMode="auto">
          <a:xfrm>
            <a:off x="4316413" y="2860675"/>
            <a:ext cx="2757487" cy="1517650"/>
            <a:chOff x="2719" y="1802"/>
            <a:chExt cx="1737" cy="956"/>
          </a:xfrm>
        </p:grpSpPr>
        <p:sp>
          <p:nvSpPr>
            <p:cNvPr id="5126" name="Rectangle 52"/>
            <p:cNvSpPr>
              <a:spLocks noChangeArrowheads="1"/>
            </p:cNvSpPr>
            <p:nvPr/>
          </p:nvSpPr>
          <p:spPr bwMode="auto">
            <a:xfrm>
              <a:off x="3165" y="2356"/>
              <a:ext cx="366" cy="376"/>
            </a:xfrm>
            <a:prstGeom prst="rect">
              <a:avLst/>
            </a:prstGeom>
            <a:noFill/>
            <a:ln w="381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Rectangle 53"/>
            <p:cNvSpPr>
              <a:spLocks noChangeArrowheads="1"/>
            </p:cNvSpPr>
            <p:nvPr/>
          </p:nvSpPr>
          <p:spPr bwMode="auto">
            <a:xfrm>
              <a:off x="2719" y="1802"/>
              <a:ext cx="283" cy="342"/>
            </a:xfrm>
            <a:prstGeom prst="rect">
              <a:avLst/>
            </a:prstGeom>
            <a:noFill/>
            <a:ln w="381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Rectangle 54"/>
            <p:cNvSpPr>
              <a:spLocks noChangeArrowheads="1"/>
            </p:cNvSpPr>
            <p:nvPr/>
          </p:nvSpPr>
          <p:spPr bwMode="auto">
            <a:xfrm>
              <a:off x="4123" y="2399"/>
              <a:ext cx="333" cy="359"/>
            </a:xfrm>
            <a:prstGeom prst="rect">
              <a:avLst/>
            </a:prstGeom>
            <a:noFill/>
            <a:ln w="381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5" name="Text Box 57"/>
          <p:cNvSpPr txBox="1">
            <a:spLocks noChangeArrowheads="1"/>
          </p:cNvSpPr>
          <p:nvPr/>
        </p:nvSpPr>
        <p:spPr bwMode="auto">
          <a:xfrm>
            <a:off x="7966075" y="1547813"/>
            <a:ext cx="11779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800" b="1"/>
              <a:t>cloud forcing</a:t>
            </a:r>
            <a:r>
              <a:rPr lang="en-US" sz="1800"/>
              <a:t> </a:t>
            </a:r>
          </a:p>
          <a:p>
            <a:pPr algn="ctr" eaLnBrk="1" hangingPunct="1"/>
            <a:r>
              <a:rPr lang="en-US" sz="1800"/>
              <a:t>= </a:t>
            </a:r>
          </a:p>
          <a:p>
            <a:pPr eaLnBrk="1" hangingPunct="1"/>
            <a:r>
              <a:rPr lang="en-US" sz="1800" i="1"/>
              <a:t>cloudy</a:t>
            </a:r>
            <a:r>
              <a:rPr lang="en-US" sz="1800"/>
              <a:t> TOA rad. flux </a:t>
            </a:r>
          </a:p>
          <a:p>
            <a:pPr algn="ctr" eaLnBrk="1" hangingPunct="1"/>
            <a:r>
              <a:rPr lang="en-US" sz="1800"/>
              <a:t>– </a:t>
            </a:r>
          </a:p>
          <a:p>
            <a:pPr eaLnBrk="1" hangingPunct="1"/>
            <a:r>
              <a:rPr lang="en-US" sz="1800"/>
              <a:t>clear sky TOA rad. flux</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22860"/>
            <a:ext cx="9167813" cy="6880860"/>
          </a:xfrm>
          <a:prstGeom prst="rect">
            <a:avLst/>
          </a:prstGeom>
          <a:noFill/>
          <a:ln w="9525">
            <a:noFill/>
            <a:miter lim="800000"/>
            <a:headEnd/>
            <a:tailEnd/>
          </a:ln>
        </p:spPr>
      </p:pic>
      <p:sp>
        <p:nvSpPr>
          <p:cNvPr id="5" name="TextBox 4"/>
          <p:cNvSpPr txBox="1"/>
          <p:nvPr/>
        </p:nvSpPr>
        <p:spPr>
          <a:xfrm>
            <a:off x="5181600" y="6248400"/>
            <a:ext cx="3632085" cy="461665"/>
          </a:xfrm>
          <a:prstGeom prst="rect">
            <a:avLst/>
          </a:prstGeom>
          <a:noFill/>
        </p:spPr>
        <p:txBody>
          <a:bodyPr wrap="none" rtlCol="0">
            <a:spAutoFit/>
          </a:bodyPr>
          <a:lstStyle/>
          <a:p>
            <a:r>
              <a:rPr lang="en-US" dirty="0" smtClean="0">
                <a:solidFill>
                  <a:schemeClr val="tx1">
                    <a:lumMod val="10000"/>
                  </a:schemeClr>
                </a:solidFill>
              </a:rPr>
              <a:t>M. </a:t>
            </a:r>
            <a:r>
              <a:rPr lang="en-US" dirty="0" err="1" smtClean="0">
                <a:solidFill>
                  <a:schemeClr val="tx1">
                    <a:lumMod val="10000"/>
                  </a:schemeClr>
                </a:solidFill>
              </a:rPr>
              <a:t>Wyant</a:t>
            </a:r>
            <a:r>
              <a:rPr lang="en-US" dirty="0" smtClean="0">
                <a:solidFill>
                  <a:schemeClr val="tx1">
                    <a:lumMod val="10000"/>
                  </a:schemeClr>
                </a:solidFill>
              </a:rPr>
              <a:t>, U. Washington</a:t>
            </a:r>
            <a:endParaRPr lang="en-US" dirty="0">
              <a:solidFill>
                <a:schemeClr val="tx1">
                  <a:lumMod val="10000"/>
                </a:schemeClr>
              </a:solidFill>
            </a:endParaRPr>
          </a:p>
        </p:txBody>
      </p:sp>
      <p:sp>
        <p:nvSpPr>
          <p:cNvPr id="6" name="Rectangle 5"/>
          <p:cNvSpPr/>
          <p:nvPr/>
        </p:nvSpPr>
        <p:spPr bwMode="auto">
          <a:xfrm>
            <a:off x="5189220" y="4457700"/>
            <a:ext cx="1988820" cy="1828800"/>
          </a:xfrm>
          <a:prstGeom prst="rect">
            <a:avLst/>
          </a:prstGeom>
          <a:noFill/>
          <a:ln w="57150" cap="flat" cmpd="sng" algn="ctr">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9" name="TextBox 8"/>
          <p:cNvSpPr txBox="1"/>
          <p:nvPr/>
        </p:nvSpPr>
        <p:spPr>
          <a:xfrm>
            <a:off x="1066800" y="381000"/>
            <a:ext cx="6585714" cy="523220"/>
          </a:xfrm>
          <a:prstGeom prst="rect">
            <a:avLst/>
          </a:prstGeom>
          <a:solidFill>
            <a:srgbClr val="F8F8F8"/>
          </a:solidFill>
        </p:spPr>
        <p:txBody>
          <a:bodyPr wrap="none" rtlCol="0">
            <a:spAutoFit/>
          </a:bodyPr>
          <a:lstStyle/>
          <a:p>
            <a:r>
              <a:rPr lang="en-US" sz="2800" dirty="0" smtClean="0">
                <a:solidFill>
                  <a:srgbClr val="000000"/>
                </a:solidFill>
              </a:rPr>
              <a:t>Modeled low cloud fraction for SE Pacific</a:t>
            </a:r>
            <a:endParaRPr lang="en-US" sz="28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8400"/>
            <a:ext cx="2133600" cy="476250"/>
          </a:xfrm>
          <a:prstGeom prst="rect">
            <a:avLst/>
          </a:prstGeom>
        </p:spPr>
        <p:txBody>
          <a:bodyPr/>
          <a:lstStyle/>
          <a:p>
            <a:pPr>
              <a:defRPr/>
            </a:pPr>
            <a:fld id="{44D6F99C-A4BC-44B0-BC71-5074368799EF}" type="slidenum">
              <a:rPr lang="en-US" smtClean="0"/>
              <a:pPr>
                <a:defRPr/>
              </a:pPr>
              <a:t>7</a:t>
            </a:fld>
            <a:endParaRPr lang="en-US"/>
          </a:p>
        </p:txBody>
      </p:sp>
      <p:pic>
        <p:nvPicPr>
          <p:cNvPr id="5" name="Picture 4" descr="VOCALS_Schematic_NoLogo.jpg"/>
          <p:cNvPicPr>
            <a:picLocks noChangeAspect="1"/>
          </p:cNvPicPr>
          <p:nvPr/>
        </p:nvPicPr>
        <p:blipFill>
          <a:blip r:embed="rId4" cstate="print"/>
          <a:srcRect l="18169" t="9598" r="9619" b="10969"/>
          <a:stretch>
            <a:fillRect/>
          </a:stretch>
        </p:blipFill>
        <p:spPr>
          <a:xfrm>
            <a:off x="1177636" y="-27709"/>
            <a:ext cx="7998592" cy="6858000"/>
          </a:xfrm>
          <a:prstGeom prst="rect">
            <a:avLst/>
          </a:prstGeom>
        </p:spPr>
      </p:pic>
      <p:grpSp>
        <p:nvGrpSpPr>
          <p:cNvPr id="2" name="Group 14"/>
          <p:cNvGrpSpPr>
            <a:grpSpLocks/>
          </p:cNvGrpSpPr>
          <p:nvPr/>
        </p:nvGrpSpPr>
        <p:grpSpPr bwMode="auto">
          <a:xfrm>
            <a:off x="0" y="5070475"/>
            <a:ext cx="3721100" cy="1787525"/>
            <a:chOff x="5105400" y="1143000"/>
            <a:chExt cx="3721100" cy="1786988"/>
          </a:xfrm>
          <a:effectLst>
            <a:outerShdw blurRad="50800" dist="38100" dir="5400000" algn="t" rotWithShape="0">
              <a:prstClr val="black">
                <a:alpha val="40000"/>
              </a:prstClr>
            </a:outerShdw>
          </a:effectLst>
        </p:grpSpPr>
        <p:pic>
          <p:nvPicPr>
            <p:cNvPr id="7" name="Picture 3"/>
            <p:cNvPicPr>
              <a:picLocks noChangeAspect="1" noChangeArrowheads="1"/>
            </p:cNvPicPr>
            <p:nvPr/>
          </p:nvPicPr>
          <p:blipFill>
            <a:blip r:embed="rId5" cstate="print"/>
            <a:srcRect l="15240" t="34402" b="10947"/>
            <a:stretch>
              <a:fillRect/>
            </a:stretch>
          </p:blipFill>
          <p:spPr bwMode="auto">
            <a:xfrm>
              <a:off x="5132324" y="1143961"/>
              <a:ext cx="3694176" cy="1786027"/>
            </a:xfrm>
            <a:prstGeom prst="rect">
              <a:avLst/>
            </a:prstGeom>
            <a:noFill/>
            <a:ln w="25400">
              <a:solidFill>
                <a:schemeClr val="bg1"/>
              </a:solidFill>
              <a:miter lim="800000"/>
              <a:headEnd/>
              <a:tailEnd/>
            </a:ln>
          </p:spPr>
        </p:pic>
        <p:sp>
          <p:nvSpPr>
            <p:cNvPr id="8" name="Rectangle 7"/>
            <p:cNvSpPr>
              <a:spLocks noChangeArrowheads="1"/>
            </p:cNvSpPr>
            <p:nvPr/>
          </p:nvSpPr>
          <p:spPr bwMode="auto">
            <a:xfrm>
              <a:off x="5105400" y="1143000"/>
              <a:ext cx="3200400" cy="381000"/>
            </a:xfrm>
            <a:prstGeom prst="rect">
              <a:avLst/>
            </a:prstGeom>
            <a:noFill/>
            <a:ln w="9525">
              <a:noFill/>
              <a:miter lim="800000"/>
              <a:headEnd/>
              <a:tailEnd/>
            </a:ln>
          </p:spPr>
          <p:txBody>
            <a:bodyPr/>
            <a:lstStyle/>
            <a:p>
              <a:pPr marL="342900" indent="-342900" algn="ctr">
                <a:lnSpc>
                  <a:spcPct val="80000"/>
                </a:lnSpc>
                <a:spcBef>
                  <a:spcPct val="20000"/>
                </a:spcBef>
              </a:pPr>
              <a:r>
                <a:rPr lang="en-US" sz="2000" b="1" dirty="0">
                  <a:latin typeface="Calibri" pitchFamily="34" charset="0"/>
                </a:rPr>
                <a:t>NOAA Ronald H Brown</a:t>
              </a:r>
            </a:p>
          </p:txBody>
        </p:sp>
      </p:grpSp>
      <p:sp>
        <p:nvSpPr>
          <p:cNvPr id="9" name="TextBox 8"/>
          <p:cNvSpPr txBox="1"/>
          <p:nvPr/>
        </p:nvSpPr>
        <p:spPr>
          <a:xfrm>
            <a:off x="1399309" y="110836"/>
            <a:ext cx="2836033" cy="461665"/>
          </a:xfrm>
          <a:prstGeom prst="rect">
            <a:avLst/>
          </a:prstGeom>
          <a:noFill/>
        </p:spPr>
        <p:txBody>
          <a:bodyPr wrap="none" rtlCol="0">
            <a:spAutoFit/>
          </a:bodyPr>
          <a:lstStyle/>
          <a:p>
            <a:r>
              <a:rPr lang="en-US" dirty="0" smtClean="0">
                <a:solidFill>
                  <a:srgbClr val="000000"/>
                </a:solidFill>
              </a:rPr>
              <a:t>1 Oct – 1 Dec 2008</a:t>
            </a:r>
            <a:endParaRPr lang="en-US" dirty="0">
              <a:solidFill>
                <a:srgbClr val="000000"/>
              </a:solidFill>
            </a:endParaRPr>
          </a:p>
        </p:txBody>
      </p:sp>
      <p:sp>
        <p:nvSpPr>
          <p:cNvPr id="10" name="Oval 9"/>
          <p:cNvSpPr/>
          <p:nvPr/>
        </p:nvSpPr>
        <p:spPr>
          <a:xfrm>
            <a:off x="3124200" y="3886200"/>
            <a:ext cx="1676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6200000" flipH="1">
            <a:off x="533400" y="4114800"/>
            <a:ext cx="1447800" cy="1143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27" y="3117273"/>
            <a:ext cx="1219200" cy="830997"/>
          </a:xfrm>
          <a:prstGeom prst="rect">
            <a:avLst/>
          </a:prstGeom>
          <a:noFill/>
        </p:spPr>
        <p:txBody>
          <a:bodyPr wrap="square" rtlCol="0">
            <a:spAutoFit/>
          </a:bodyPr>
          <a:lstStyle/>
          <a:p>
            <a:r>
              <a:rPr lang="en-US" dirty="0" smtClean="0"/>
              <a:t>C-band radar</a:t>
            </a:r>
            <a:endParaRPr lang="en-US" dirty="0"/>
          </a:p>
        </p:txBody>
      </p:sp>
      <p:sp>
        <p:nvSpPr>
          <p:cNvPr id="11" name="Oval 10"/>
          <p:cNvSpPr/>
          <p:nvPr/>
        </p:nvSpPr>
        <p:spPr>
          <a:xfrm>
            <a:off x="713509" y="6130636"/>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526473"/>
            <a:ext cx="1348740" cy="1938992"/>
          </a:xfrm>
          <a:prstGeom prst="rect">
            <a:avLst/>
          </a:prstGeom>
          <a:noFill/>
        </p:spPr>
        <p:txBody>
          <a:bodyPr wrap="square" rtlCol="0">
            <a:spAutoFit/>
          </a:bodyPr>
          <a:lstStyle/>
          <a:p>
            <a:r>
              <a:rPr lang="en-US" dirty="0" smtClean="0"/>
              <a:t>Doppler cloud radar Doppler </a:t>
            </a:r>
            <a:r>
              <a:rPr lang="en-US" dirty="0" err="1" smtClean="0"/>
              <a:t>lidar</a:t>
            </a:r>
            <a:endParaRPr lang="en-US" dirty="0"/>
          </a:p>
        </p:txBody>
      </p:sp>
      <p:cxnSp>
        <p:nvCxnSpPr>
          <p:cNvPr id="15" name="Straight Arrow Connector 14"/>
          <p:cNvCxnSpPr/>
          <p:nvPr/>
        </p:nvCxnSpPr>
        <p:spPr>
          <a:xfrm rot="16200000" flipH="1">
            <a:off x="-186690" y="3356610"/>
            <a:ext cx="3863340" cy="15849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0" nodeType="clickEffect">
                                  <p:stCondLst>
                                    <p:cond delay="0"/>
                                  </p:stCondLst>
                                  <p:childTnLst>
                                    <p:animMotion origin="layout" path="M 2.22222E-6 4.07407E-6 L -0.11129 -0.61621 " pathEditMode="relative" rAng="0" ptsTypes="AA">
                                      <p:cBhvr>
                                        <p:cTn id="37" dur="2000" fill="hold"/>
                                        <p:tgtEl>
                                          <p:spTgt spid="11"/>
                                        </p:tgtEl>
                                        <p:attrNameLst>
                                          <p:attrName>ppt_x</p:attrName>
                                          <p:attrName>ppt_y</p:attrName>
                                        </p:attrNameLst>
                                      </p:cBhvr>
                                      <p:rCtr x="-5600" y="-30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1" grpId="0" animBg="1"/>
      <p:bldP spid="11" grpId="1" animBg="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7195" name="Picture 11" descr="goesir_170245"/>
          <p:cNvPicPr>
            <a:picLocks noChangeAspect="1" noChangeArrowheads="1"/>
          </p:cNvPicPr>
          <p:nvPr/>
        </p:nvPicPr>
        <p:blipFill>
          <a:blip r:embed="rId3" cstate="print">
            <a:extLst>
              <a:ext uri="{28A0092B-C50C-407E-A947-70E740481C1C}">
                <a14:useLocalDpi xmlns:a14="http://schemas.microsoft.com/office/drawing/2010/main" val="0"/>
              </a:ext>
            </a:extLst>
          </a:blip>
          <a:srcRect l="13739" r="13739" b="4994"/>
          <a:stretch>
            <a:fillRect/>
          </a:stretch>
        </p:blipFill>
        <p:spPr bwMode="auto">
          <a:xfrm>
            <a:off x="1863725" y="1554163"/>
            <a:ext cx="5307013"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7196" name="Picture 12" descr="goesir_170845"/>
          <p:cNvPicPr>
            <a:picLocks noChangeAspect="1" noChangeArrowheads="1"/>
          </p:cNvPicPr>
          <p:nvPr/>
        </p:nvPicPr>
        <p:blipFill>
          <a:blip r:embed="rId4" cstate="print">
            <a:extLst>
              <a:ext uri="{28A0092B-C50C-407E-A947-70E740481C1C}">
                <a14:useLocalDpi xmlns:a14="http://schemas.microsoft.com/office/drawing/2010/main" val="0"/>
              </a:ext>
            </a:extLst>
          </a:blip>
          <a:srcRect l="13739" r="13739" b="4994"/>
          <a:stretch>
            <a:fillRect/>
          </a:stretch>
        </p:blipFill>
        <p:spPr bwMode="auto">
          <a:xfrm>
            <a:off x="1863725" y="1554163"/>
            <a:ext cx="5307013"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7197" name="Picture 13" descr="goesir_171145"/>
          <p:cNvPicPr>
            <a:picLocks noChangeAspect="1" noChangeArrowheads="1"/>
          </p:cNvPicPr>
          <p:nvPr/>
        </p:nvPicPr>
        <p:blipFill>
          <a:blip r:embed="rId5" cstate="print">
            <a:extLst>
              <a:ext uri="{28A0092B-C50C-407E-A947-70E740481C1C}">
                <a14:useLocalDpi xmlns:a14="http://schemas.microsoft.com/office/drawing/2010/main" val="0"/>
              </a:ext>
            </a:extLst>
          </a:blip>
          <a:srcRect l="13739" r="13739" b="4994"/>
          <a:stretch>
            <a:fillRect/>
          </a:stretch>
        </p:blipFill>
        <p:spPr bwMode="auto">
          <a:xfrm>
            <a:off x="1863725" y="1554163"/>
            <a:ext cx="5307013"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7198" name="Picture 14" descr="goesir_171445"/>
          <p:cNvPicPr>
            <a:picLocks noChangeAspect="1" noChangeArrowheads="1"/>
          </p:cNvPicPr>
          <p:nvPr/>
        </p:nvPicPr>
        <p:blipFill>
          <a:blip r:embed="rId6" cstate="print">
            <a:extLst>
              <a:ext uri="{28A0092B-C50C-407E-A947-70E740481C1C}">
                <a14:useLocalDpi xmlns:a14="http://schemas.microsoft.com/office/drawing/2010/main" val="0"/>
              </a:ext>
            </a:extLst>
          </a:blip>
          <a:srcRect l="13739" r="13739" b="4994"/>
          <a:stretch>
            <a:fillRect/>
          </a:stretch>
        </p:blipFill>
        <p:spPr bwMode="auto">
          <a:xfrm>
            <a:off x="1863725" y="1554163"/>
            <a:ext cx="5307013"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7199" name="Picture 15" descr="goesir_171745"/>
          <p:cNvPicPr>
            <a:picLocks noChangeAspect="1" noChangeArrowheads="1"/>
          </p:cNvPicPr>
          <p:nvPr/>
        </p:nvPicPr>
        <p:blipFill>
          <a:blip r:embed="rId7" cstate="print">
            <a:extLst>
              <a:ext uri="{28A0092B-C50C-407E-A947-70E740481C1C}">
                <a14:useLocalDpi xmlns:a14="http://schemas.microsoft.com/office/drawing/2010/main" val="0"/>
              </a:ext>
            </a:extLst>
          </a:blip>
          <a:srcRect l="13739" r="13739" b="4994"/>
          <a:stretch>
            <a:fillRect/>
          </a:stretch>
        </p:blipFill>
        <p:spPr bwMode="auto">
          <a:xfrm>
            <a:off x="1863725" y="1554163"/>
            <a:ext cx="5307013"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7200" name="Picture 16" descr="goesir_172045"/>
          <p:cNvPicPr>
            <a:picLocks noChangeAspect="1" noChangeArrowheads="1"/>
          </p:cNvPicPr>
          <p:nvPr/>
        </p:nvPicPr>
        <p:blipFill>
          <a:blip r:embed="rId8" cstate="print">
            <a:extLst>
              <a:ext uri="{28A0092B-C50C-407E-A947-70E740481C1C}">
                <a14:useLocalDpi xmlns:a14="http://schemas.microsoft.com/office/drawing/2010/main" val="0"/>
              </a:ext>
            </a:extLst>
          </a:blip>
          <a:srcRect l="13739" r="13739" b="4994"/>
          <a:stretch>
            <a:fillRect/>
          </a:stretch>
        </p:blipFill>
        <p:spPr bwMode="auto">
          <a:xfrm>
            <a:off x="1863725" y="1554163"/>
            <a:ext cx="5307013"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7201" name="Picture 17" descr="goesir_172345"/>
          <p:cNvPicPr>
            <a:picLocks noChangeAspect="1" noChangeArrowheads="1"/>
          </p:cNvPicPr>
          <p:nvPr/>
        </p:nvPicPr>
        <p:blipFill>
          <a:blip r:embed="rId9" cstate="print">
            <a:extLst>
              <a:ext uri="{28A0092B-C50C-407E-A947-70E740481C1C}">
                <a14:useLocalDpi xmlns:a14="http://schemas.microsoft.com/office/drawing/2010/main" val="0"/>
              </a:ext>
            </a:extLst>
          </a:blip>
          <a:srcRect l="13739" r="13739" b="4994"/>
          <a:stretch>
            <a:fillRect/>
          </a:stretch>
        </p:blipFill>
        <p:spPr bwMode="auto">
          <a:xfrm>
            <a:off x="1863725" y="1554163"/>
            <a:ext cx="5307013"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7202" name="Picture 18" descr="goesir_180245"/>
          <p:cNvPicPr>
            <a:picLocks noChangeAspect="1" noChangeArrowheads="1"/>
          </p:cNvPicPr>
          <p:nvPr/>
        </p:nvPicPr>
        <p:blipFill>
          <a:blip r:embed="rId10" cstate="print">
            <a:extLst>
              <a:ext uri="{28A0092B-C50C-407E-A947-70E740481C1C}">
                <a14:useLocalDpi xmlns:a14="http://schemas.microsoft.com/office/drawing/2010/main" val="0"/>
              </a:ext>
            </a:extLst>
          </a:blip>
          <a:srcRect l="13739" r="13739" b="4994"/>
          <a:stretch>
            <a:fillRect/>
          </a:stretch>
        </p:blipFill>
        <p:spPr bwMode="auto">
          <a:xfrm>
            <a:off x="1863725" y="1554163"/>
            <a:ext cx="5307013"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7203" name="Picture 19" descr="goesir_180545"/>
          <p:cNvPicPr>
            <a:picLocks noChangeAspect="1" noChangeArrowheads="1"/>
          </p:cNvPicPr>
          <p:nvPr/>
        </p:nvPicPr>
        <p:blipFill>
          <a:blip r:embed="rId11" cstate="print">
            <a:extLst>
              <a:ext uri="{28A0092B-C50C-407E-A947-70E740481C1C}">
                <a14:useLocalDpi xmlns:a14="http://schemas.microsoft.com/office/drawing/2010/main" val="0"/>
              </a:ext>
            </a:extLst>
          </a:blip>
          <a:srcRect l="13739" r="13739" b="4994"/>
          <a:stretch>
            <a:fillRect/>
          </a:stretch>
        </p:blipFill>
        <p:spPr bwMode="auto">
          <a:xfrm>
            <a:off x="1863725" y="1554163"/>
            <a:ext cx="5307013"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7194" name="Picture 10" descr="goesir_180845"/>
          <p:cNvPicPr>
            <a:picLocks noChangeAspect="1" noChangeArrowheads="1"/>
          </p:cNvPicPr>
          <p:nvPr/>
        </p:nvPicPr>
        <p:blipFill>
          <a:blip r:embed="rId12" cstate="print">
            <a:extLst>
              <a:ext uri="{28A0092B-C50C-407E-A947-70E740481C1C}">
                <a14:useLocalDpi xmlns:a14="http://schemas.microsoft.com/office/drawing/2010/main" val="0"/>
              </a:ext>
            </a:extLst>
          </a:blip>
          <a:srcRect l="13739" r="13739" b="4994"/>
          <a:stretch>
            <a:fillRect/>
          </a:stretch>
        </p:blipFill>
        <p:spPr bwMode="auto">
          <a:xfrm>
            <a:off x="1863725" y="1554163"/>
            <a:ext cx="5307013"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Rectangle 23"/>
          <p:cNvSpPr>
            <a:spLocks noGrp="1" noChangeArrowheads="1"/>
          </p:cNvSpPr>
          <p:nvPr>
            <p:ph type="title"/>
          </p:nvPr>
        </p:nvSpPr>
        <p:spPr>
          <a:xfrm>
            <a:off x="0" y="171450"/>
            <a:ext cx="9144000" cy="1143000"/>
          </a:xfrm>
          <a:noFill/>
        </p:spPr>
        <p:txBody>
          <a:bodyPr/>
          <a:lstStyle/>
          <a:p>
            <a:pPr eaLnBrk="1" hangingPunct="1"/>
            <a:r>
              <a:rPr lang="en-US" sz="3600" dirty="0" smtClean="0"/>
              <a:t> Focus on stratocumulus </a:t>
            </a:r>
            <a:r>
              <a:rPr lang="en-US" sz="3600" dirty="0" err="1" smtClean="0"/>
              <a:t>mesoscale</a:t>
            </a:r>
            <a:r>
              <a:rPr lang="en-US" sz="3600" dirty="0" smtClean="0"/>
              <a:t> organization and albedo variations </a:t>
            </a:r>
          </a:p>
        </p:txBody>
      </p:sp>
      <p:sp>
        <p:nvSpPr>
          <p:cNvPr id="59405" name="Text Box 24"/>
          <p:cNvSpPr txBox="1">
            <a:spLocks noChangeArrowheads="1"/>
          </p:cNvSpPr>
          <p:nvPr/>
        </p:nvSpPr>
        <p:spPr bwMode="auto">
          <a:xfrm>
            <a:off x="212725" y="3230563"/>
            <a:ext cx="16673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dirty="0" smtClean="0"/>
              <a:t>Pockets </a:t>
            </a:r>
            <a:r>
              <a:rPr lang="en-US" dirty="0"/>
              <a:t>of </a:t>
            </a:r>
          </a:p>
          <a:p>
            <a:pPr eaLnBrk="1" hangingPunct="1"/>
            <a:r>
              <a:rPr lang="en-US" dirty="0"/>
              <a:t>open cells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7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71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171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171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171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1720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1720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1720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1720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1719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111719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11719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11719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11719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11719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11720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11720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11720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117203"/>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117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9" name="Text Box 3"/>
          <p:cNvSpPr txBox="1">
            <a:spLocks noChangeArrowheads="1"/>
          </p:cNvSpPr>
          <p:nvPr/>
        </p:nvSpPr>
        <p:spPr bwMode="auto">
          <a:xfrm>
            <a:off x="2955925" y="3468688"/>
            <a:ext cx="2235200" cy="457200"/>
          </a:xfrm>
          <a:prstGeom prst="rect">
            <a:avLst/>
          </a:prstGeom>
          <a:noFill/>
          <a:ln w="9525">
            <a:noFill/>
            <a:miter lim="800000"/>
            <a:headEnd/>
            <a:tailEnd/>
          </a:ln>
          <a:effectLst/>
        </p:spPr>
        <p:txBody>
          <a:bodyPr wrap="none">
            <a:spAutoFit/>
          </a:bodyPr>
          <a:lstStyle/>
          <a:p>
            <a:r>
              <a:rPr lang="en-US"/>
              <a:t>Put movie here</a:t>
            </a:r>
          </a:p>
        </p:txBody>
      </p:sp>
      <p:pic>
        <p:nvPicPr>
          <p:cNvPr id="1026" name="Picture 2" descr="E:\mesoconf\oct23_strongconvec.gif"/>
          <p:cNvPicPr>
            <a:picLocks noChangeAspect="1" noChangeArrowheads="1" noCrop="1"/>
          </p:cNvPicPr>
          <p:nvPr/>
        </p:nvPicPr>
        <p:blipFill>
          <a:blip r:embed="rId4" cstate="print"/>
          <a:srcRect/>
          <a:stretch>
            <a:fillRect/>
          </a:stretch>
        </p:blipFill>
        <p:spPr bwMode="auto">
          <a:xfrm>
            <a:off x="1987550" y="0"/>
            <a:ext cx="7156450" cy="6858000"/>
          </a:xfrm>
          <a:prstGeom prst="rect">
            <a:avLst/>
          </a:prstGeom>
          <a:noFill/>
        </p:spPr>
      </p:pic>
      <p:sp>
        <p:nvSpPr>
          <p:cNvPr id="5" name="TextBox 4"/>
          <p:cNvSpPr txBox="1"/>
          <p:nvPr/>
        </p:nvSpPr>
        <p:spPr>
          <a:xfrm rot="16200000">
            <a:off x="-1391924" y="2569629"/>
            <a:ext cx="4159921" cy="1446550"/>
          </a:xfrm>
          <a:prstGeom prst="rect">
            <a:avLst/>
          </a:prstGeom>
          <a:noFill/>
        </p:spPr>
        <p:txBody>
          <a:bodyPr wrap="none" rtlCol="0">
            <a:spAutoFit/>
          </a:bodyPr>
          <a:lstStyle/>
          <a:p>
            <a:r>
              <a:rPr lang="en-US" sz="4400" dirty="0" smtClean="0"/>
              <a:t>1130-1430 UTC</a:t>
            </a:r>
          </a:p>
          <a:p>
            <a:r>
              <a:rPr lang="en-US" sz="4400" dirty="0" smtClean="0"/>
              <a:t>23 Oct 2008</a:t>
            </a:r>
            <a:endParaRPr lang="en-US" sz="44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blueSc">
  <a:themeElements>
    <a:clrScheme name="">
      <a:dk1>
        <a:srgbClr val="808080"/>
      </a:dk1>
      <a:lt1>
        <a:srgbClr val="DDDDDD"/>
      </a:lt1>
      <a:dk2>
        <a:srgbClr val="336699"/>
      </a:dk2>
      <a:lt2>
        <a:srgbClr val="DDDDDD"/>
      </a:lt2>
      <a:accent1>
        <a:srgbClr val="336699"/>
      </a:accent1>
      <a:accent2>
        <a:srgbClr val="3399FF"/>
      </a:accent2>
      <a:accent3>
        <a:srgbClr val="ADB8CA"/>
      </a:accent3>
      <a:accent4>
        <a:srgbClr val="BDBDBD"/>
      </a:accent4>
      <a:accent5>
        <a:srgbClr val="ADB8CA"/>
      </a:accent5>
      <a:accent6>
        <a:srgbClr val="2D8AE7"/>
      </a:accent6>
      <a:hlink>
        <a:srgbClr val="CCCCFF"/>
      </a:hlink>
      <a:folHlink>
        <a:srgbClr val="B2B2B2"/>
      </a:folHlink>
    </a:clrScheme>
    <a:fontScheme name="blueS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S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S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S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S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S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S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S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ueSc 8">
        <a:dk1>
          <a:srgbClr val="808080"/>
        </a:dk1>
        <a:lt1>
          <a:srgbClr val="DDDDDD"/>
        </a:lt1>
        <a:dk2>
          <a:srgbClr val="336699"/>
        </a:dk2>
        <a:lt2>
          <a:srgbClr val="DDDDDD"/>
        </a:lt2>
        <a:accent1>
          <a:srgbClr val="666699"/>
        </a:accent1>
        <a:accent2>
          <a:srgbClr val="3399FF"/>
        </a:accent2>
        <a:accent3>
          <a:srgbClr val="ADB8CA"/>
        </a:accent3>
        <a:accent4>
          <a:srgbClr val="BDBDBD"/>
        </a:accent4>
        <a:accent5>
          <a:srgbClr val="B8B8CA"/>
        </a:accent5>
        <a:accent6>
          <a:srgbClr val="2D8A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Settings\Meth Blue\Application Data\Microsoft\Templates\blueSc.pot</Template>
  <TotalTime>31632</TotalTime>
  <Words>726</Words>
  <Application>Microsoft Macintosh PowerPoint</Application>
  <PresentationFormat>On-screen Show (4:3)</PresentationFormat>
  <Paragraphs>108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blueSc</vt:lpstr>
      <vt:lpstr>PowerPoint Presentation</vt:lpstr>
      <vt:lpstr>Stratocumulus formation</vt:lpstr>
      <vt:lpstr>PowerPoint Presentation</vt:lpstr>
      <vt:lpstr>Why study marine stratocumulus?</vt:lpstr>
      <vt:lpstr>Why study stratocumulus?- radiative forcing</vt:lpstr>
      <vt:lpstr>PowerPoint Presentation</vt:lpstr>
      <vt:lpstr>PowerPoint Presentation</vt:lpstr>
      <vt:lpstr> Focus on stratocumulus mesoscale organization and albedo variations </vt:lpstr>
      <vt:lpstr>PowerPoint Presentation</vt:lpstr>
      <vt:lpstr>Field project data sets (and modeling studies) show that drizzle is implicated in the transition  from closed to open-cellular</vt:lpstr>
      <vt:lpstr>PowerPoint Presentation</vt:lpstr>
      <vt:lpstr>PowerPoint Presentation</vt:lpstr>
      <vt:lpstr>Most drizzle occurs at night C-Band Radar Observed Drizzle: SE Pacific</vt:lpstr>
      <vt:lpstr>PowerPoint Presentation</vt:lpstr>
      <vt:lpstr>PowerPoint Presentation</vt:lpstr>
      <vt:lpstr>PowerPoint Presentation</vt:lpstr>
      <vt:lpstr>PowerPoint Presentation</vt:lpstr>
      <vt:lpstr>PowerPoint Presentation</vt:lpstr>
      <vt:lpstr>Goals</vt:lpstr>
      <vt:lpstr>PowerPoint Presentation</vt:lpstr>
    </vt:vector>
  </TitlesOfParts>
  <Company>UW Atmos Sci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Meth Blue</dc:creator>
  <cp:lastModifiedBy>Brandon Maccherone</cp:lastModifiedBy>
  <cp:revision>655</cp:revision>
  <dcterms:created xsi:type="dcterms:W3CDTF">2003-05-04T23:54:23Z</dcterms:created>
  <dcterms:modified xsi:type="dcterms:W3CDTF">2011-05-24T13:54:19Z</dcterms:modified>
</cp:coreProperties>
</file>