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9" r:id="rId4"/>
    <p:sldId id="260" r:id="rId5"/>
    <p:sldId id="257" r:id="rId6"/>
    <p:sldId id="258" r:id="rId7"/>
    <p:sldId id="261" r:id="rId8"/>
    <p:sldId id="262" r:id="rId9"/>
    <p:sldId id="263" r:id="rId10"/>
    <p:sldId id="279" r:id="rId11"/>
    <p:sldId id="264" r:id="rId12"/>
    <p:sldId id="265" r:id="rId13"/>
    <p:sldId id="281" r:id="rId14"/>
    <p:sldId id="267" r:id="rId15"/>
    <p:sldId id="269" r:id="rId16"/>
    <p:sldId id="270" r:id="rId17"/>
    <p:sldId id="271" r:id="rId18"/>
    <p:sldId id="272" r:id="rId19"/>
    <p:sldId id="273" r:id="rId20"/>
    <p:sldId id="276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2328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553" y="734913"/>
            <a:ext cx="8528651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Evaluating </a:t>
            </a:r>
            <a:r>
              <a:rPr lang="en-US" dirty="0" smtClean="0"/>
              <a:t>MODIS marine water cloud </a:t>
            </a:r>
            <a:r>
              <a:rPr lang="en-US" dirty="0"/>
              <a:t>products with LES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1679" y="3691633"/>
            <a:ext cx="4170260" cy="175260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r>
              <a:rPr lang="en-US" sz="2000" dirty="0" smtClean="0"/>
              <a:t>Zhibo Zhang (UMBC JCET)</a:t>
            </a:r>
          </a:p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r>
              <a:rPr lang="en-US" sz="2000" dirty="0" smtClean="0"/>
              <a:t>Steven Platnick (NASA GSFC)</a:t>
            </a:r>
          </a:p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r>
              <a:rPr lang="en-US" sz="2000" dirty="0" smtClean="0"/>
              <a:t>Andrew </a:t>
            </a:r>
            <a:r>
              <a:rPr lang="en-US" sz="2000" dirty="0" smtClean="0"/>
              <a:t>Ackerman (NASA GISS</a:t>
            </a:r>
            <a:r>
              <a:rPr lang="en-US" sz="2000" dirty="0" smtClean="0"/>
              <a:t>)</a:t>
            </a:r>
          </a:p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r>
              <a:rPr lang="en-US" sz="2000" dirty="0"/>
              <a:t>Graham Feingold (NOAA ESRL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r>
              <a:rPr lang="en-US" sz="2000" dirty="0" err="1"/>
              <a:t>Toshihisa</a:t>
            </a:r>
            <a:r>
              <a:rPr lang="en-US" sz="2000" dirty="0"/>
              <a:t> </a:t>
            </a:r>
            <a:r>
              <a:rPr lang="en-US" sz="2000" dirty="0" smtClean="0"/>
              <a:t>Matsui (NASA GSFC)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975577" y="2625240"/>
            <a:ext cx="3383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MODIS Science Team Meeting</a:t>
            </a:r>
          </a:p>
          <a:p>
            <a:r>
              <a:rPr lang="en-US" sz="2000" dirty="0" smtClean="0"/>
              <a:t>May 19, 2011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3553" y="6059431"/>
            <a:ext cx="724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Thanks to</a:t>
            </a:r>
            <a:r>
              <a:rPr lang="en-US" dirty="0" smtClean="0"/>
              <a:t>: Robert </a:t>
            </a:r>
            <a:r>
              <a:rPr lang="en-US" dirty="0" err="1" smtClean="0"/>
              <a:t>Pincus</a:t>
            </a:r>
            <a:r>
              <a:rPr lang="en-US" dirty="0" smtClean="0"/>
              <a:t> (NOAA ESRL), Alexander Marshak (NASA </a:t>
            </a:r>
            <a:r>
              <a:rPr lang="en-US" dirty="0"/>
              <a:t>GSFC), </a:t>
            </a:r>
            <a:endParaRPr lang="en-US" dirty="0" smtClean="0"/>
          </a:p>
          <a:p>
            <a:r>
              <a:rPr lang="en-US" dirty="0"/>
              <a:t>	 </a:t>
            </a:r>
            <a:r>
              <a:rPr lang="en-US" dirty="0" smtClean="0"/>
              <a:t> </a:t>
            </a:r>
            <a:r>
              <a:rPr lang="en-US" dirty="0" err="1" smtClean="0"/>
              <a:t>Tamás</a:t>
            </a:r>
            <a:r>
              <a:rPr lang="en-US" dirty="0" smtClean="0"/>
              <a:t> </a:t>
            </a:r>
            <a:r>
              <a:rPr lang="en-US" dirty="0" err="1" smtClean="0"/>
              <a:t>Várnai</a:t>
            </a:r>
            <a:r>
              <a:rPr lang="en-US" dirty="0" smtClean="0"/>
              <a:t> (UMBC JCET) </a:t>
            </a:r>
            <a:r>
              <a:rPr lang="en-US" dirty="0"/>
              <a:t>and </a:t>
            </a:r>
            <a:r>
              <a:rPr lang="en-US" dirty="0" err="1" smtClean="0"/>
              <a:t>Tianle</a:t>
            </a:r>
            <a:r>
              <a:rPr lang="en-US" dirty="0" smtClean="0"/>
              <a:t> Yuan (UMBC JCET)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94" y="3694051"/>
            <a:ext cx="1629985" cy="1629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641" y="3873055"/>
            <a:ext cx="1701559" cy="145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learned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Zhang and Platnick 2011 </a:t>
            </a:r>
            <a:r>
              <a:rPr lang="en-US" sz="2700" dirty="0" smtClean="0"/>
              <a:t>JGR submitted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Significant differences are often found between </a:t>
            </a:r>
            <a:r>
              <a:rPr lang="en-US" i="1" dirty="0"/>
              <a:t>r</a:t>
            </a:r>
            <a:r>
              <a:rPr lang="en-US" baseline="-25000" dirty="0"/>
              <a:t>e,2.1 </a:t>
            </a:r>
            <a:r>
              <a:rPr lang="en-US" dirty="0"/>
              <a:t>and </a:t>
            </a:r>
            <a:r>
              <a:rPr lang="en-US" i="1" dirty="0"/>
              <a:t>r</a:t>
            </a:r>
            <a:r>
              <a:rPr lang="en-US" baseline="-25000" dirty="0"/>
              <a:t>e,3.7</a:t>
            </a:r>
            <a:r>
              <a:rPr lang="en-US" dirty="0"/>
              <a:t>, and the differences are a strong function of cloud </a:t>
            </a:r>
            <a:r>
              <a:rPr lang="en-US" dirty="0" smtClean="0"/>
              <a:t>regime.</a:t>
            </a:r>
          </a:p>
          <a:p>
            <a:pPr lvl="0"/>
            <a:endParaRPr lang="en-US" dirty="0" smtClean="0"/>
          </a:p>
          <a:p>
            <a:r>
              <a:rPr lang="en-US" dirty="0"/>
              <a:t>Correlation studies reveal that the difference between </a:t>
            </a:r>
            <a:r>
              <a:rPr lang="en-US" i="1" dirty="0"/>
              <a:t>r</a:t>
            </a:r>
            <a:r>
              <a:rPr lang="en-US" baseline="-25000" dirty="0"/>
              <a:t>e,2.1 </a:t>
            </a:r>
            <a:r>
              <a:rPr lang="en-US" dirty="0"/>
              <a:t>and </a:t>
            </a:r>
            <a:r>
              <a:rPr lang="en-US" i="1" dirty="0"/>
              <a:t>r</a:t>
            </a:r>
            <a:r>
              <a:rPr lang="en-US" baseline="-25000" dirty="0"/>
              <a:t>e,3.7 </a:t>
            </a:r>
            <a:r>
              <a:rPr lang="en-US" dirty="0"/>
              <a:t>are relatively small for clouds with </a:t>
            </a:r>
            <a:r>
              <a:rPr lang="en-US" i="1" dirty="0"/>
              <a:t>r</a:t>
            </a:r>
            <a:r>
              <a:rPr lang="en-US" baseline="-25000" dirty="0"/>
              <a:t>e,2.1 </a:t>
            </a:r>
            <a:r>
              <a:rPr lang="en-US" dirty="0"/>
              <a:t>smaller than about 15µm, but the difference increases quickly after </a:t>
            </a:r>
            <a:r>
              <a:rPr lang="en-US" i="1" dirty="0"/>
              <a:t>r</a:t>
            </a:r>
            <a:r>
              <a:rPr lang="en-US" baseline="-25000" dirty="0"/>
              <a:t>e,2.1</a:t>
            </a:r>
            <a:r>
              <a:rPr lang="en-US" i="1" dirty="0"/>
              <a:t> </a:t>
            </a:r>
            <a:r>
              <a:rPr lang="en-US" dirty="0"/>
              <a:t>exceeds </a:t>
            </a:r>
            <a:r>
              <a:rPr lang="en-US" dirty="0" smtClean="0"/>
              <a:t>15µm. </a:t>
            </a:r>
            <a:endParaRPr lang="en-US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</a:t>
            </a:r>
            <a:r>
              <a:rPr lang="en-US" dirty="0"/>
              <a:t>correlation studies also reveal that both </a:t>
            </a:r>
            <a:r>
              <a:rPr lang="en-US" i="1" dirty="0"/>
              <a:t>r</a:t>
            </a:r>
            <a:r>
              <a:rPr lang="en-US" baseline="-25000" dirty="0"/>
              <a:t>e,1.6 </a:t>
            </a:r>
            <a:r>
              <a:rPr lang="en-US" dirty="0"/>
              <a:t>and </a:t>
            </a:r>
            <a:r>
              <a:rPr lang="en-US" i="1" dirty="0"/>
              <a:t>r</a:t>
            </a:r>
            <a:r>
              <a:rPr lang="en-US" baseline="-25000" dirty="0"/>
              <a:t>e,2.1 </a:t>
            </a:r>
            <a:r>
              <a:rPr lang="en-US" dirty="0"/>
              <a:t>have a clear dependence on cloud heterogeneity index </a:t>
            </a:r>
            <a:r>
              <a:rPr lang="en-US" i="1" dirty="0" smtClean="0"/>
              <a:t>H</a:t>
            </a:r>
            <a:r>
              <a:rPr lang="en-US" dirty="0" smtClean="0"/>
              <a:t>,. </a:t>
            </a:r>
            <a:r>
              <a:rPr lang="en-US" dirty="0"/>
              <a:t>The different sensitivities of </a:t>
            </a:r>
            <a:r>
              <a:rPr lang="en-US" i="1" dirty="0"/>
              <a:t>r</a:t>
            </a:r>
            <a:r>
              <a:rPr lang="en-US" baseline="-25000" dirty="0"/>
              <a:t>e,3.7</a:t>
            </a:r>
            <a:r>
              <a:rPr lang="en-US" dirty="0"/>
              <a:t> and </a:t>
            </a:r>
            <a:r>
              <a:rPr lang="en-US" i="1" dirty="0"/>
              <a:t>r</a:t>
            </a:r>
            <a:r>
              <a:rPr lang="en-US" baseline="-25000" dirty="0"/>
              <a:t>e,2.1 </a:t>
            </a:r>
            <a:r>
              <a:rPr lang="en-US" dirty="0"/>
              <a:t>to </a:t>
            </a:r>
            <a:r>
              <a:rPr lang="en-US" i="1" dirty="0" err="1"/>
              <a:t>H</a:t>
            </a:r>
            <a:r>
              <a:rPr lang="en-US" baseline="-25000" dirty="0" err="1"/>
              <a:t>s</a:t>
            </a:r>
            <a:r>
              <a:rPr lang="en-US" dirty="0"/>
              <a:t> aligns with the increasing difference between the two with increasing </a:t>
            </a:r>
            <a:r>
              <a:rPr lang="en-US" i="1" dirty="0" err="1"/>
              <a:t>H</a:t>
            </a:r>
            <a:r>
              <a:rPr lang="en-US" baseline="-25000" dirty="0" err="1"/>
              <a:t>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975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172"/>
            <a:ext cx="8229600" cy="1143000"/>
          </a:xfrm>
        </p:spPr>
        <p:txBody>
          <a:bodyPr/>
          <a:lstStyle/>
          <a:p>
            <a:r>
              <a:rPr lang="en-US" dirty="0" smtClean="0"/>
              <a:t>What could cause </a:t>
            </a:r>
            <a:r>
              <a:rPr lang="en-US" dirty="0" err="1" smtClean="0">
                <a:latin typeface="Times"/>
                <a:cs typeface="Times"/>
              </a:rPr>
              <a:t>Δ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baseline="-25000" dirty="0" err="1" smtClean="0">
                <a:latin typeface="Times"/>
                <a:cs typeface="Times"/>
              </a:rPr>
              <a:t>e</a:t>
            </a:r>
            <a:endParaRPr lang="en-US" baseline="-25000" dirty="0"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3601" y="2120384"/>
            <a:ext cx="1422400" cy="825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Adiabatic growth</a:t>
            </a:r>
            <a:endParaRPr lang="en-US" dirty="0"/>
          </a:p>
        </p:txBody>
      </p:sp>
      <p:sp>
        <p:nvSpPr>
          <p:cNvPr id="7" name="Diamond 6"/>
          <p:cNvSpPr/>
          <p:nvPr/>
        </p:nvSpPr>
        <p:spPr>
          <a:xfrm>
            <a:off x="4038600" y="2978150"/>
            <a:ext cx="1790700" cy="146685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3544" y="3536434"/>
            <a:ext cx="108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1.6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08988" y="4323834"/>
            <a:ext cx="107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2.1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33444" y="3536434"/>
            <a:ext cx="106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3.7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4979" y="2738954"/>
            <a:ext cx="10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τ</a:t>
            </a:r>
            <a:r>
              <a:rPr lang="en-US" dirty="0" smtClean="0">
                <a:latin typeface="Symbol" charset="2"/>
                <a:cs typeface="Symbol" charset="2"/>
              </a:rPr>
              <a:t>(</a:t>
            </a:r>
            <a:r>
              <a:rPr lang="en-US" dirty="0" smtClean="0">
                <a:cs typeface="Symbol Proportional BT" charset="2"/>
              </a:rPr>
              <a:t>visible</a:t>
            </a:r>
            <a:r>
              <a:rPr lang="en-US" dirty="0" smtClean="0">
                <a:latin typeface="Symbol Proportional BT" charset="2"/>
                <a:cs typeface="Symbol Proportional BT" charset="2"/>
              </a:rPr>
              <a:t>) </a:t>
            </a:r>
            <a:endParaRPr lang="en-US" dirty="0">
              <a:latin typeface="Symbol Proportional BT" charset="2"/>
              <a:cs typeface="Symbol Proportional BT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96001" y="2406134"/>
            <a:ext cx="1542599" cy="70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41801" y="1385372"/>
            <a:ext cx="8210099" cy="4770398"/>
            <a:chOff x="641801" y="1385372"/>
            <a:chExt cx="8210099" cy="4770398"/>
          </a:xfrm>
        </p:grpSpPr>
        <p:sp>
          <p:nvSpPr>
            <p:cNvPr id="14" name="Rectangle 13"/>
            <p:cNvSpPr/>
            <p:nvPr/>
          </p:nvSpPr>
          <p:spPr>
            <a:xfrm>
              <a:off x="1073601" y="3276084"/>
              <a:ext cx="1422400" cy="8255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Coalescence</a:t>
              </a:r>
            </a:p>
            <a:p>
              <a:pPr algn="ctr"/>
              <a:r>
                <a:rPr lang="en-US" dirty="0" smtClean="0"/>
                <a:t>(drizzling)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stCxn id="14" idx="3"/>
            </p:cNvCxnSpPr>
            <p:nvPr/>
          </p:nvCxnSpPr>
          <p:spPr>
            <a:xfrm>
              <a:off x="2496001" y="3688834"/>
              <a:ext cx="81869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50"/>
            <p:cNvGrpSpPr/>
            <p:nvPr/>
          </p:nvGrpSpPr>
          <p:grpSpPr>
            <a:xfrm>
              <a:off x="641801" y="1385372"/>
              <a:ext cx="8210099" cy="4770398"/>
              <a:chOff x="641801" y="1385372"/>
              <a:chExt cx="8210099" cy="4770398"/>
            </a:xfrm>
          </p:grpSpPr>
          <p:grpSp>
            <p:nvGrpSpPr>
              <p:cNvPr id="17" name="Group 49"/>
              <p:cNvGrpSpPr/>
              <p:nvPr/>
            </p:nvGrpSpPr>
            <p:grpSpPr>
              <a:xfrm>
                <a:off x="641801" y="1385372"/>
                <a:ext cx="2444299" cy="4325382"/>
                <a:chOff x="641801" y="1385372"/>
                <a:chExt cx="2444299" cy="4325382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641801" y="1580634"/>
                  <a:ext cx="2444299" cy="4130120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1801" y="1385372"/>
                  <a:ext cx="2444299" cy="36933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Microphysical processes</a:t>
                  </a:r>
                  <a:endParaRPr lang="en-US" dirty="0"/>
                </a:p>
              </p:txBody>
            </p:sp>
          </p:grpSp>
          <p:grpSp>
            <p:nvGrpSpPr>
              <p:cNvPr id="18" name="Group 46"/>
              <p:cNvGrpSpPr/>
              <p:nvPr/>
            </p:nvGrpSpPr>
            <p:grpSpPr>
              <a:xfrm>
                <a:off x="6407601" y="1417638"/>
                <a:ext cx="2444299" cy="4293116"/>
                <a:chOff x="6407601" y="1417638"/>
                <a:chExt cx="2444299" cy="4293116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6407601" y="1580634"/>
                  <a:ext cx="2444299" cy="4130120"/>
                </a:xfrm>
                <a:prstGeom prst="rect">
                  <a:avLst/>
                </a:prstGeom>
                <a:noFill/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680198" y="1417638"/>
                  <a:ext cx="1728583" cy="36933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Algorithm issues</a:t>
                  </a:r>
                  <a:endParaRPr lang="en-US" dirty="0"/>
                </a:p>
              </p:txBody>
            </p:sp>
          </p:grpSp>
          <p:grpSp>
            <p:nvGrpSpPr>
              <p:cNvPr id="19" name="Group 44"/>
              <p:cNvGrpSpPr/>
              <p:nvPr/>
            </p:nvGrpSpPr>
            <p:grpSpPr>
              <a:xfrm>
                <a:off x="1073601" y="4412734"/>
                <a:ext cx="2964999" cy="825500"/>
                <a:chOff x="1073601" y="4412734"/>
                <a:chExt cx="2964999" cy="82550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1073601" y="441273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Entrainment</a:t>
                  </a:r>
                  <a:endParaRPr lang="en-US" dirty="0"/>
                </a:p>
              </p:txBody>
            </p:sp>
            <p:cxnSp>
              <p:nvCxnSpPr>
                <p:cNvPr id="34" name="Straight Arrow Connector 33"/>
                <p:cNvCxnSpPr>
                  <a:stCxn id="33" idx="3"/>
                </p:cNvCxnSpPr>
                <p:nvPr/>
              </p:nvCxnSpPr>
              <p:spPr>
                <a:xfrm flipV="1">
                  <a:off x="2496001" y="4445000"/>
                  <a:ext cx="1542599" cy="38048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48"/>
              <p:cNvGrpSpPr/>
              <p:nvPr/>
            </p:nvGrpSpPr>
            <p:grpSpPr>
              <a:xfrm>
                <a:off x="5651500" y="2225714"/>
                <a:ext cx="2603500" cy="2959100"/>
                <a:chOff x="5651500" y="2225714"/>
                <a:chExt cx="2603500" cy="295910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6832600" y="435931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Nonlinearity </a:t>
                  </a:r>
                  <a:endParaRPr lang="en-US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32600" y="222571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Observation uncertainty</a:t>
                  </a:r>
                  <a:endParaRPr lang="en-US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832600" y="3308350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Algorithm </a:t>
                  </a:r>
                </a:p>
                <a:p>
                  <a:pPr algn="ctr"/>
                  <a:r>
                    <a:rPr lang="en-US" dirty="0" smtClean="0"/>
                    <a:t>uncertainty</a:t>
                  </a:r>
                  <a:endParaRPr lang="en-US" dirty="0"/>
                </a:p>
              </p:txBody>
            </p:sp>
            <p:cxnSp>
              <p:nvCxnSpPr>
                <p:cNvPr id="30" name="Straight Arrow Connector 29"/>
                <p:cNvCxnSpPr>
                  <a:stCxn id="28" idx="1"/>
                </p:cNvCxnSpPr>
                <p:nvPr/>
              </p:nvCxnSpPr>
              <p:spPr>
                <a:xfrm rot="10800000" flipV="1">
                  <a:off x="5651500" y="2638464"/>
                  <a:ext cx="1181100" cy="63762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rot="10800000">
                  <a:off x="5651500" y="4412734"/>
                  <a:ext cx="1181100" cy="4127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>
                  <a:stCxn id="29" idx="1"/>
                  <a:endCxn id="10" idx="3"/>
                </p:cNvCxnSpPr>
                <p:nvPr/>
              </p:nvCxnSpPr>
              <p:spPr>
                <a:xfrm flipH="1">
                  <a:off x="6294477" y="3721100"/>
                  <a:ext cx="538123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47"/>
              <p:cNvGrpSpPr/>
              <p:nvPr/>
            </p:nvGrpSpPr>
            <p:grpSpPr>
              <a:xfrm>
                <a:off x="4229099" y="1417638"/>
                <a:ext cx="1422400" cy="1220824"/>
                <a:chOff x="4229099" y="1417638"/>
                <a:chExt cx="1422400" cy="1220824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4229099" y="1417638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3D effects</a:t>
                  </a:r>
                  <a:endParaRPr lang="en-US" dirty="0"/>
                </a:p>
              </p:txBody>
            </p:sp>
            <p:cxnSp>
              <p:nvCxnSpPr>
                <p:cNvPr id="26" name="Straight Arrow Connector 25"/>
                <p:cNvCxnSpPr>
                  <a:stCxn id="25" idx="2"/>
                </p:cNvCxnSpPr>
                <p:nvPr/>
              </p:nvCxnSpPr>
              <p:spPr>
                <a:xfrm rot="16200000" flipH="1">
                  <a:off x="4742637" y="2440799"/>
                  <a:ext cx="395325" cy="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45"/>
              <p:cNvGrpSpPr/>
              <p:nvPr/>
            </p:nvGrpSpPr>
            <p:grpSpPr>
              <a:xfrm>
                <a:off x="4229100" y="4826279"/>
                <a:ext cx="1422400" cy="1329491"/>
                <a:chOff x="4229100" y="4826279"/>
                <a:chExt cx="1422400" cy="1329491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4229100" y="5330270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FF6600"/>
                      </a:solidFill>
                    </a:rPr>
                    <a:t>Unknown</a:t>
                  </a:r>
                  <a:endParaRPr lang="en-US" dirty="0">
                    <a:solidFill>
                      <a:srgbClr val="FF6600"/>
                    </a:solidFill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3" idx="0"/>
                </p:cNvCxnSpPr>
                <p:nvPr/>
              </p:nvCxnSpPr>
              <p:spPr>
                <a:xfrm rot="5400000" flipH="1" flipV="1">
                  <a:off x="4687908" y="5077878"/>
                  <a:ext cx="504785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Oval 38"/>
          <p:cNvSpPr/>
          <p:nvPr/>
        </p:nvSpPr>
        <p:spPr>
          <a:xfrm>
            <a:off x="3962400" y="1117600"/>
            <a:ext cx="1892300" cy="1495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6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of sub-pixel cloud inhomogeneity on </a:t>
            </a:r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/>
              <a:t> retrieval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54" y="1586905"/>
            <a:ext cx="6138389" cy="514988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174067" y="2087033"/>
            <a:ext cx="194734" cy="11091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641603" y="3196168"/>
            <a:ext cx="584197" cy="182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74847" y="3204634"/>
            <a:ext cx="159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Same r</a:t>
            </a:r>
            <a:r>
              <a:rPr lang="en-US" baseline="-25000" dirty="0" smtClean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=16µm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>
            <a:stCxn id="20" idx="2"/>
          </p:cNvCxnSpPr>
          <p:nvPr/>
        </p:nvCxnSpPr>
        <p:spPr>
          <a:xfrm>
            <a:off x="3090333" y="2290280"/>
            <a:ext cx="347134" cy="2793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6800" y="1643949"/>
            <a:ext cx="150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</a:rPr>
              <a:t>e </a:t>
            </a:r>
            <a:r>
              <a:rPr lang="en-US" dirty="0" smtClean="0">
                <a:solidFill>
                  <a:srgbClr val="FF0000"/>
                </a:solidFill>
              </a:rPr>
              <a:t>retrieval ~25µm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758" y="2821515"/>
            <a:ext cx="702083" cy="325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487" y="1782233"/>
            <a:ext cx="82061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172"/>
            <a:ext cx="8229600" cy="1143000"/>
          </a:xfrm>
        </p:spPr>
        <p:txBody>
          <a:bodyPr/>
          <a:lstStyle/>
          <a:p>
            <a:r>
              <a:rPr lang="en-US" dirty="0" smtClean="0"/>
              <a:t>What could cause </a:t>
            </a:r>
            <a:r>
              <a:rPr lang="en-US" dirty="0" err="1" smtClean="0">
                <a:latin typeface="Times"/>
                <a:cs typeface="Times"/>
              </a:rPr>
              <a:t>Δ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baseline="-25000" dirty="0" err="1" smtClean="0">
                <a:latin typeface="Times"/>
                <a:cs typeface="Times"/>
              </a:rPr>
              <a:t>e</a:t>
            </a:r>
            <a:endParaRPr lang="en-US" baseline="-25000" dirty="0"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3601" y="2120384"/>
            <a:ext cx="1422400" cy="825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Adiabatic growth</a:t>
            </a:r>
            <a:endParaRPr lang="en-US" dirty="0"/>
          </a:p>
        </p:txBody>
      </p:sp>
      <p:sp>
        <p:nvSpPr>
          <p:cNvPr id="7" name="Diamond 6"/>
          <p:cNvSpPr/>
          <p:nvPr/>
        </p:nvSpPr>
        <p:spPr>
          <a:xfrm>
            <a:off x="4038600" y="2978150"/>
            <a:ext cx="1790700" cy="146685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3544" y="3536434"/>
            <a:ext cx="108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1.6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08988" y="4323834"/>
            <a:ext cx="107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2.1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33444" y="3536434"/>
            <a:ext cx="106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3.7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4979" y="2738954"/>
            <a:ext cx="10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τ</a:t>
            </a:r>
            <a:r>
              <a:rPr lang="en-US" dirty="0" smtClean="0">
                <a:latin typeface="Symbol" charset="2"/>
                <a:cs typeface="Symbol" charset="2"/>
              </a:rPr>
              <a:t>(</a:t>
            </a:r>
            <a:r>
              <a:rPr lang="en-US" dirty="0" smtClean="0">
                <a:cs typeface="Symbol Proportional BT" charset="2"/>
              </a:rPr>
              <a:t>visible</a:t>
            </a:r>
            <a:r>
              <a:rPr lang="en-US" dirty="0" smtClean="0">
                <a:latin typeface="Symbol Proportional BT" charset="2"/>
                <a:cs typeface="Symbol Proportional BT" charset="2"/>
              </a:rPr>
              <a:t>) </a:t>
            </a:r>
            <a:endParaRPr lang="en-US" dirty="0">
              <a:latin typeface="Symbol Proportional BT" charset="2"/>
              <a:cs typeface="Symbol Proportional BT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96001" y="2406134"/>
            <a:ext cx="1542599" cy="70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41801" y="1385372"/>
            <a:ext cx="8210099" cy="4770398"/>
            <a:chOff x="641801" y="1385372"/>
            <a:chExt cx="8210099" cy="4770398"/>
          </a:xfrm>
        </p:grpSpPr>
        <p:sp>
          <p:nvSpPr>
            <p:cNvPr id="14" name="Rectangle 13"/>
            <p:cNvSpPr/>
            <p:nvPr/>
          </p:nvSpPr>
          <p:spPr>
            <a:xfrm>
              <a:off x="1073601" y="3276084"/>
              <a:ext cx="1422400" cy="8255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Coalescence</a:t>
              </a:r>
            </a:p>
            <a:p>
              <a:pPr algn="ctr"/>
              <a:r>
                <a:rPr lang="en-US" dirty="0" smtClean="0"/>
                <a:t>(drizzling)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stCxn id="14" idx="3"/>
            </p:cNvCxnSpPr>
            <p:nvPr/>
          </p:nvCxnSpPr>
          <p:spPr>
            <a:xfrm>
              <a:off x="2496001" y="3688834"/>
              <a:ext cx="81869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50"/>
            <p:cNvGrpSpPr/>
            <p:nvPr/>
          </p:nvGrpSpPr>
          <p:grpSpPr>
            <a:xfrm>
              <a:off x="641801" y="1385372"/>
              <a:ext cx="8210099" cy="4770398"/>
              <a:chOff x="641801" y="1385372"/>
              <a:chExt cx="8210099" cy="4770398"/>
            </a:xfrm>
          </p:grpSpPr>
          <p:grpSp>
            <p:nvGrpSpPr>
              <p:cNvPr id="17" name="Group 49"/>
              <p:cNvGrpSpPr/>
              <p:nvPr/>
            </p:nvGrpSpPr>
            <p:grpSpPr>
              <a:xfrm>
                <a:off x="641801" y="1385372"/>
                <a:ext cx="2444299" cy="4325382"/>
                <a:chOff x="641801" y="1385372"/>
                <a:chExt cx="2444299" cy="4325382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641801" y="1580634"/>
                  <a:ext cx="2444299" cy="4130120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1801" y="1385372"/>
                  <a:ext cx="2444299" cy="36933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Microphysical processes</a:t>
                  </a:r>
                  <a:endParaRPr lang="en-US" dirty="0"/>
                </a:p>
              </p:txBody>
            </p:sp>
          </p:grpSp>
          <p:grpSp>
            <p:nvGrpSpPr>
              <p:cNvPr id="18" name="Group 46"/>
              <p:cNvGrpSpPr/>
              <p:nvPr/>
            </p:nvGrpSpPr>
            <p:grpSpPr>
              <a:xfrm>
                <a:off x="6407601" y="1417638"/>
                <a:ext cx="2444299" cy="4293116"/>
                <a:chOff x="6407601" y="1417638"/>
                <a:chExt cx="2444299" cy="4293116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6407601" y="1580634"/>
                  <a:ext cx="2444299" cy="4130120"/>
                </a:xfrm>
                <a:prstGeom prst="rect">
                  <a:avLst/>
                </a:prstGeom>
                <a:noFill/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680198" y="1417638"/>
                  <a:ext cx="1728583" cy="36933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Algorithm issues</a:t>
                  </a:r>
                  <a:endParaRPr lang="en-US" dirty="0"/>
                </a:p>
              </p:txBody>
            </p:sp>
          </p:grpSp>
          <p:grpSp>
            <p:nvGrpSpPr>
              <p:cNvPr id="19" name="Group 44"/>
              <p:cNvGrpSpPr/>
              <p:nvPr/>
            </p:nvGrpSpPr>
            <p:grpSpPr>
              <a:xfrm>
                <a:off x="1073601" y="4412734"/>
                <a:ext cx="2964999" cy="825500"/>
                <a:chOff x="1073601" y="4412734"/>
                <a:chExt cx="2964999" cy="82550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1073601" y="441273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Entrainment</a:t>
                  </a:r>
                  <a:endParaRPr lang="en-US" dirty="0"/>
                </a:p>
              </p:txBody>
            </p:sp>
            <p:cxnSp>
              <p:nvCxnSpPr>
                <p:cNvPr id="34" name="Straight Arrow Connector 33"/>
                <p:cNvCxnSpPr>
                  <a:stCxn id="33" idx="3"/>
                </p:cNvCxnSpPr>
                <p:nvPr/>
              </p:nvCxnSpPr>
              <p:spPr>
                <a:xfrm flipV="1">
                  <a:off x="2496001" y="4445000"/>
                  <a:ext cx="1542599" cy="38048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48"/>
              <p:cNvGrpSpPr/>
              <p:nvPr/>
            </p:nvGrpSpPr>
            <p:grpSpPr>
              <a:xfrm>
                <a:off x="5651500" y="2225714"/>
                <a:ext cx="2603500" cy="2959100"/>
                <a:chOff x="5651500" y="2225714"/>
                <a:chExt cx="2603500" cy="295910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6832600" y="435931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Nonlinearity </a:t>
                  </a:r>
                  <a:endParaRPr lang="en-US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32600" y="222571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Observation uncertainty</a:t>
                  </a:r>
                  <a:endParaRPr lang="en-US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832600" y="3308350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Algorithm </a:t>
                  </a:r>
                </a:p>
                <a:p>
                  <a:pPr algn="ctr"/>
                  <a:r>
                    <a:rPr lang="en-US" dirty="0" smtClean="0"/>
                    <a:t>uncertainty</a:t>
                  </a:r>
                  <a:endParaRPr lang="en-US" dirty="0"/>
                </a:p>
              </p:txBody>
            </p:sp>
            <p:cxnSp>
              <p:nvCxnSpPr>
                <p:cNvPr id="30" name="Straight Arrow Connector 29"/>
                <p:cNvCxnSpPr>
                  <a:stCxn id="28" idx="1"/>
                </p:cNvCxnSpPr>
                <p:nvPr/>
              </p:nvCxnSpPr>
              <p:spPr>
                <a:xfrm rot="10800000" flipV="1">
                  <a:off x="5651500" y="2638464"/>
                  <a:ext cx="1181100" cy="63762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rot="10800000">
                  <a:off x="5651500" y="4412734"/>
                  <a:ext cx="1181100" cy="4127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>
                  <a:stCxn id="29" idx="1"/>
                  <a:endCxn id="10" idx="3"/>
                </p:cNvCxnSpPr>
                <p:nvPr/>
              </p:nvCxnSpPr>
              <p:spPr>
                <a:xfrm flipH="1">
                  <a:off x="6294477" y="3721100"/>
                  <a:ext cx="538123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47"/>
              <p:cNvGrpSpPr/>
              <p:nvPr/>
            </p:nvGrpSpPr>
            <p:grpSpPr>
              <a:xfrm>
                <a:off x="4229099" y="1417638"/>
                <a:ext cx="1422400" cy="1220824"/>
                <a:chOff x="4229099" y="1417638"/>
                <a:chExt cx="1422400" cy="1220824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4229099" y="1417638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3D effects</a:t>
                  </a:r>
                  <a:endParaRPr lang="en-US" dirty="0"/>
                </a:p>
              </p:txBody>
            </p:sp>
            <p:cxnSp>
              <p:nvCxnSpPr>
                <p:cNvPr id="26" name="Straight Arrow Connector 25"/>
                <p:cNvCxnSpPr>
                  <a:stCxn id="25" idx="2"/>
                </p:cNvCxnSpPr>
                <p:nvPr/>
              </p:nvCxnSpPr>
              <p:spPr>
                <a:xfrm rot="16200000" flipH="1">
                  <a:off x="4742637" y="2440799"/>
                  <a:ext cx="395325" cy="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45"/>
              <p:cNvGrpSpPr/>
              <p:nvPr/>
            </p:nvGrpSpPr>
            <p:grpSpPr>
              <a:xfrm>
                <a:off x="4229100" y="4826279"/>
                <a:ext cx="1422400" cy="1329491"/>
                <a:chOff x="4229100" y="4826279"/>
                <a:chExt cx="1422400" cy="1329491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4229100" y="5330270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FF6600"/>
                      </a:solidFill>
                    </a:rPr>
                    <a:t>Unknown</a:t>
                  </a:r>
                  <a:endParaRPr lang="en-US" dirty="0">
                    <a:solidFill>
                      <a:srgbClr val="FF6600"/>
                    </a:solidFill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3" idx="0"/>
                </p:cNvCxnSpPr>
                <p:nvPr/>
              </p:nvCxnSpPr>
              <p:spPr>
                <a:xfrm rot="5400000" flipH="1" flipV="1">
                  <a:off x="4687908" y="5077878"/>
                  <a:ext cx="504785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34462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800"/>
            <a:ext cx="8229600" cy="1143000"/>
          </a:xfrm>
        </p:spPr>
        <p:txBody>
          <a:bodyPr/>
          <a:lstStyle/>
          <a:p>
            <a:r>
              <a:rPr lang="en-US" dirty="0" smtClean="0"/>
              <a:t>Separation of cloud regime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87" y="1733280"/>
            <a:ext cx="7080168" cy="4769831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6" name="Straight Connector 5"/>
          <p:cNvCxnSpPr/>
          <p:nvPr/>
        </p:nvCxnSpPr>
        <p:spPr>
          <a:xfrm>
            <a:off x="1664204" y="4321494"/>
            <a:ext cx="5357570" cy="146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09399" y="1733280"/>
            <a:ext cx="29197" cy="41502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64204" y="4711700"/>
            <a:ext cx="324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 cell; Coastal </a:t>
            </a:r>
            <a:r>
              <a:rPr lang="en-US" dirty="0" err="1" smtClean="0"/>
              <a:t>StCu</a:t>
            </a:r>
            <a:r>
              <a:rPr lang="en-US" dirty="0" smtClean="0"/>
              <a:t> regions?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11904" y="2463800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Effect of drizzle?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8927" y="2184400"/>
            <a:ext cx="1762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3-D effect coupled with drizzle effect?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8927" y="4470400"/>
            <a:ext cx="1762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Broken cloud regions?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3487" y="6133779"/>
            <a:ext cx="20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Very Homogeneous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7502" y="6133779"/>
            <a:ext cx="209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Very </a:t>
            </a:r>
            <a:r>
              <a:rPr lang="en-US" dirty="0" err="1" smtClean="0">
                <a:solidFill>
                  <a:srgbClr val="000000"/>
                </a:solidFill>
              </a:rPr>
              <a:t>Inomogeneous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4956" y="1226320"/>
            <a:ext cx="5046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constructed using pixels with </a:t>
            </a:r>
            <a:r>
              <a:rPr lang="en-US" sz="2800" dirty="0" err="1" smtClean="0">
                <a:latin typeface="Symbol" charset="2"/>
                <a:cs typeface="Symbol" charset="2"/>
              </a:rPr>
              <a:t>τ</a:t>
            </a:r>
            <a:r>
              <a:rPr lang="en-US" sz="2800" dirty="0" smtClean="0"/>
              <a:t>&gt;5   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977502" y="6565903"/>
            <a:ext cx="3111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Zhang and Platnick JGR 2011 submitted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092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372"/>
            <a:ext cx="8229600" cy="1143000"/>
          </a:xfrm>
        </p:spPr>
        <p:txBody>
          <a:bodyPr/>
          <a:lstStyle/>
          <a:p>
            <a:r>
              <a:rPr lang="en-US" dirty="0" smtClean="0"/>
              <a:t>Entangled Problem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73601" y="2120384"/>
            <a:ext cx="1422400" cy="825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Adiabatic growth</a:t>
            </a:r>
            <a:endParaRPr lang="en-US" dirty="0"/>
          </a:p>
        </p:txBody>
      </p:sp>
      <p:sp>
        <p:nvSpPr>
          <p:cNvPr id="7" name="Diamond 6"/>
          <p:cNvSpPr/>
          <p:nvPr/>
        </p:nvSpPr>
        <p:spPr>
          <a:xfrm>
            <a:off x="4038600" y="2978150"/>
            <a:ext cx="1790700" cy="146685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3544" y="3536434"/>
            <a:ext cx="108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1.6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08988" y="4323834"/>
            <a:ext cx="107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2.1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33444" y="3536434"/>
            <a:ext cx="106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(</a:t>
            </a:r>
            <a:r>
              <a:rPr lang="en-US" dirty="0" smtClean="0"/>
              <a:t>3.7</a:t>
            </a:r>
            <a:r>
              <a:rPr lang="en-US" dirty="0">
                <a:latin typeface="Symbol Proportional BT" charset="2"/>
                <a:cs typeface="Symbol Proportional BT" charset="2"/>
              </a:rPr>
              <a:t>µ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4979" y="2738954"/>
            <a:ext cx="10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τ</a:t>
            </a:r>
            <a:r>
              <a:rPr lang="en-US" dirty="0" smtClean="0">
                <a:latin typeface="Symbol Proportional BT" charset="2"/>
                <a:cs typeface="Symbol Proportional BT" charset="2"/>
              </a:rPr>
              <a:t>(</a:t>
            </a:r>
            <a:r>
              <a:rPr lang="en-US" dirty="0" smtClean="0">
                <a:cs typeface="Symbol Proportional BT" charset="2"/>
              </a:rPr>
              <a:t>visible</a:t>
            </a:r>
            <a:r>
              <a:rPr lang="en-US" dirty="0" smtClean="0">
                <a:latin typeface="Symbol Proportional BT" charset="2"/>
                <a:cs typeface="Symbol Proportional BT" charset="2"/>
              </a:rPr>
              <a:t>) </a:t>
            </a:r>
            <a:endParaRPr lang="en-US" dirty="0">
              <a:latin typeface="Symbol Proportional BT" charset="2"/>
              <a:cs typeface="Symbol Proportional BT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96001" y="2406134"/>
            <a:ext cx="1542599" cy="70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41801" y="1385372"/>
            <a:ext cx="8210099" cy="4770398"/>
            <a:chOff x="641801" y="1385372"/>
            <a:chExt cx="8210099" cy="4770398"/>
          </a:xfrm>
        </p:grpSpPr>
        <p:sp>
          <p:nvSpPr>
            <p:cNvPr id="14" name="Rectangle 13"/>
            <p:cNvSpPr/>
            <p:nvPr/>
          </p:nvSpPr>
          <p:spPr>
            <a:xfrm>
              <a:off x="1073601" y="3276084"/>
              <a:ext cx="1422400" cy="8255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Coalescence</a:t>
              </a:r>
            </a:p>
            <a:p>
              <a:pPr algn="ctr"/>
              <a:r>
                <a:rPr lang="en-US" dirty="0" smtClean="0"/>
                <a:t>(drizzling)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stCxn id="14" idx="3"/>
            </p:cNvCxnSpPr>
            <p:nvPr/>
          </p:nvCxnSpPr>
          <p:spPr>
            <a:xfrm>
              <a:off x="2496001" y="3688834"/>
              <a:ext cx="81869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50"/>
            <p:cNvGrpSpPr/>
            <p:nvPr/>
          </p:nvGrpSpPr>
          <p:grpSpPr>
            <a:xfrm>
              <a:off x="641801" y="1385372"/>
              <a:ext cx="8210099" cy="4770398"/>
              <a:chOff x="641801" y="1385372"/>
              <a:chExt cx="8210099" cy="4770398"/>
            </a:xfrm>
          </p:grpSpPr>
          <p:grpSp>
            <p:nvGrpSpPr>
              <p:cNvPr id="17" name="Group 49"/>
              <p:cNvGrpSpPr/>
              <p:nvPr/>
            </p:nvGrpSpPr>
            <p:grpSpPr>
              <a:xfrm>
                <a:off x="641801" y="1385372"/>
                <a:ext cx="2444299" cy="4325382"/>
                <a:chOff x="641801" y="1385372"/>
                <a:chExt cx="2444299" cy="4325382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641801" y="1580634"/>
                  <a:ext cx="2444299" cy="4130120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1801" y="1385372"/>
                  <a:ext cx="2444299" cy="36933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Microphysical processes</a:t>
                  </a:r>
                  <a:endParaRPr lang="en-US" dirty="0"/>
                </a:p>
              </p:txBody>
            </p:sp>
          </p:grpSp>
          <p:grpSp>
            <p:nvGrpSpPr>
              <p:cNvPr id="18" name="Group 46"/>
              <p:cNvGrpSpPr/>
              <p:nvPr/>
            </p:nvGrpSpPr>
            <p:grpSpPr>
              <a:xfrm>
                <a:off x="6407601" y="1417638"/>
                <a:ext cx="2444299" cy="4293116"/>
                <a:chOff x="6407601" y="1417638"/>
                <a:chExt cx="2444299" cy="4293116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6407601" y="1580634"/>
                  <a:ext cx="2444299" cy="4130120"/>
                </a:xfrm>
                <a:prstGeom prst="rect">
                  <a:avLst/>
                </a:prstGeom>
                <a:noFill/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680198" y="1417638"/>
                  <a:ext cx="1728583" cy="36933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Algorithm issues</a:t>
                  </a:r>
                  <a:endParaRPr lang="en-US" dirty="0"/>
                </a:p>
              </p:txBody>
            </p:sp>
          </p:grpSp>
          <p:grpSp>
            <p:nvGrpSpPr>
              <p:cNvPr id="19" name="Group 44"/>
              <p:cNvGrpSpPr/>
              <p:nvPr/>
            </p:nvGrpSpPr>
            <p:grpSpPr>
              <a:xfrm>
                <a:off x="1073601" y="4412734"/>
                <a:ext cx="2964999" cy="825500"/>
                <a:chOff x="1073601" y="4412734"/>
                <a:chExt cx="2964999" cy="82550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1073601" y="441273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Entrainment</a:t>
                  </a:r>
                  <a:endParaRPr lang="en-US" dirty="0"/>
                </a:p>
              </p:txBody>
            </p:sp>
            <p:cxnSp>
              <p:nvCxnSpPr>
                <p:cNvPr id="34" name="Straight Arrow Connector 33"/>
                <p:cNvCxnSpPr>
                  <a:stCxn id="33" idx="3"/>
                </p:cNvCxnSpPr>
                <p:nvPr/>
              </p:nvCxnSpPr>
              <p:spPr>
                <a:xfrm flipV="1">
                  <a:off x="2496001" y="4445000"/>
                  <a:ext cx="1542599" cy="38048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48"/>
              <p:cNvGrpSpPr/>
              <p:nvPr/>
            </p:nvGrpSpPr>
            <p:grpSpPr>
              <a:xfrm>
                <a:off x="5651500" y="2225714"/>
                <a:ext cx="2603500" cy="2959100"/>
                <a:chOff x="5651500" y="2225714"/>
                <a:chExt cx="2603500" cy="295910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6832600" y="435931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Nonlinearity </a:t>
                  </a:r>
                  <a:endParaRPr lang="en-US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32600" y="2225714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Observation uncertainty</a:t>
                  </a:r>
                  <a:endParaRPr lang="en-US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832600" y="3308350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Algorithm </a:t>
                  </a:r>
                </a:p>
                <a:p>
                  <a:pPr algn="ctr"/>
                  <a:r>
                    <a:rPr lang="en-US" dirty="0" smtClean="0"/>
                    <a:t>uncertainty</a:t>
                  </a:r>
                  <a:endParaRPr lang="en-US" dirty="0"/>
                </a:p>
              </p:txBody>
            </p:sp>
            <p:cxnSp>
              <p:nvCxnSpPr>
                <p:cNvPr id="30" name="Straight Arrow Connector 29"/>
                <p:cNvCxnSpPr>
                  <a:stCxn id="28" idx="1"/>
                </p:cNvCxnSpPr>
                <p:nvPr/>
              </p:nvCxnSpPr>
              <p:spPr>
                <a:xfrm rot="10800000" flipV="1">
                  <a:off x="5651500" y="2638464"/>
                  <a:ext cx="1181100" cy="63762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rot="10800000">
                  <a:off x="5651500" y="4412734"/>
                  <a:ext cx="1181100" cy="4127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>
                  <a:stCxn id="29" idx="1"/>
                  <a:endCxn id="10" idx="3"/>
                </p:cNvCxnSpPr>
                <p:nvPr/>
              </p:nvCxnSpPr>
              <p:spPr>
                <a:xfrm flipH="1">
                  <a:off x="6294477" y="3721100"/>
                  <a:ext cx="538123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47"/>
              <p:cNvGrpSpPr/>
              <p:nvPr/>
            </p:nvGrpSpPr>
            <p:grpSpPr>
              <a:xfrm>
                <a:off x="4229099" y="1417638"/>
                <a:ext cx="1422400" cy="1220824"/>
                <a:chOff x="4229099" y="1417638"/>
                <a:chExt cx="1422400" cy="1220824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4229099" y="1417638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3D effects</a:t>
                  </a:r>
                  <a:endParaRPr lang="en-US" dirty="0"/>
                </a:p>
              </p:txBody>
            </p:sp>
            <p:cxnSp>
              <p:nvCxnSpPr>
                <p:cNvPr id="26" name="Straight Arrow Connector 25"/>
                <p:cNvCxnSpPr>
                  <a:stCxn id="25" idx="2"/>
                </p:cNvCxnSpPr>
                <p:nvPr/>
              </p:nvCxnSpPr>
              <p:spPr>
                <a:xfrm rot="16200000" flipH="1">
                  <a:off x="4742637" y="2440799"/>
                  <a:ext cx="395325" cy="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45"/>
              <p:cNvGrpSpPr/>
              <p:nvPr/>
            </p:nvGrpSpPr>
            <p:grpSpPr>
              <a:xfrm>
                <a:off x="4229100" y="4826279"/>
                <a:ext cx="1422400" cy="1329491"/>
                <a:chOff x="4229100" y="4826279"/>
                <a:chExt cx="1422400" cy="1329491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4229100" y="5330270"/>
                  <a:ext cx="1422400" cy="8255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FF6600"/>
                      </a:solidFill>
                    </a:rPr>
                    <a:t>Unknown</a:t>
                  </a:r>
                  <a:endParaRPr lang="en-US" dirty="0">
                    <a:solidFill>
                      <a:srgbClr val="FF6600"/>
                    </a:solidFill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3" idx="0"/>
                </p:cNvCxnSpPr>
                <p:nvPr/>
              </p:nvCxnSpPr>
              <p:spPr>
                <a:xfrm rot="5400000" flipH="1" flipV="1">
                  <a:off x="4687908" y="5077878"/>
                  <a:ext cx="504785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88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94"/>
            <a:ext cx="8229600" cy="1143000"/>
          </a:xfrm>
        </p:spPr>
        <p:txBody>
          <a:bodyPr/>
          <a:lstStyle/>
          <a:p>
            <a:r>
              <a:rPr lang="en-US" dirty="0" smtClean="0"/>
              <a:t>Pathway toward the future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672"/>
            <a:ext cx="9144000" cy="5467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272" y="3319460"/>
            <a:ext cx="3324418" cy="9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2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seamless interface between bin-microphysics LES and I3RC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701800"/>
            <a:ext cx="4118316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500" y="5771634"/>
            <a:ext cx="4118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 field simulated using LES model with bin-microphysics (</a:t>
            </a:r>
            <a:r>
              <a:rPr lang="en-US" dirty="0" err="1" smtClean="0"/>
              <a:t>Xue</a:t>
            </a:r>
            <a:r>
              <a:rPr lang="en-US" dirty="0" smtClean="0"/>
              <a:t>, Feingold and Stevens 2008 JAS)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4350" y="4533900"/>
            <a:ext cx="4499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Every details </a:t>
            </a:r>
            <a:r>
              <a:rPr lang="en-US" dirty="0" smtClean="0"/>
              <a:t>of cloud microphysical structure from the LES simulation are dynamically re-constructed in 3D RT simulation (I3RC; </a:t>
            </a:r>
            <a:r>
              <a:rPr lang="en-US" dirty="0" err="1" smtClean="0"/>
              <a:t>Pincus</a:t>
            </a:r>
            <a:r>
              <a:rPr lang="en-US" dirty="0" smtClean="0"/>
              <a:t> and Evans 2010) based on the relative extinction distribution  (</a:t>
            </a:r>
            <a:r>
              <a:rPr lang="en-US" i="1" dirty="0" smtClean="0"/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51" y="1701800"/>
            <a:ext cx="4499649" cy="2819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350" y="5945664"/>
            <a:ext cx="1926771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9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5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Preliminary results: reflection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5" y="1474524"/>
            <a:ext cx="4804473" cy="4741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59" y="1255536"/>
            <a:ext cx="3948874" cy="5602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337300"/>
            <a:ext cx="438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zenith 20</a:t>
            </a:r>
            <a:r>
              <a:rPr lang="en-US" baseline="30000" dirty="0" smtClean="0"/>
              <a:t>0</a:t>
            </a:r>
            <a:r>
              <a:rPr lang="en-US" dirty="0" smtClean="0"/>
              <a:t> Nadir viewing; black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7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647"/>
            <a:ext cx="8229600" cy="1143000"/>
          </a:xfrm>
        </p:spPr>
        <p:txBody>
          <a:bodyPr/>
          <a:lstStyle/>
          <a:p>
            <a:r>
              <a:rPr lang="en-US" dirty="0"/>
              <a:t>Preliminary results: </a:t>
            </a:r>
            <a:r>
              <a:rPr lang="en-US" dirty="0" smtClean="0"/>
              <a:t>emission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037" y="2561630"/>
            <a:ext cx="4251739" cy="71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8804" y="1549400"/>
            <a:ext cx="388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3-D emission simulation is implemented in I3RC based on the adjoint Monte-Carlo method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37" y="3530600"/>
            <a:ext cx="1279525" cy="33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5962" y="3479800"/>
            <a:ext cx="294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s the “escape function” corresponding to the contribution of a unit source in cloud at the location 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199" y="5054599"/>
            <a:ext cx="1030091" cy="310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06686" y="4965699"/>
            <a:ext cx="294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s the “escape function” corresponding to the contribution of a unit source at surface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6337300"/>
            <a:ext cx="385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temp. 280K; surface temp. 290K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27" y="1522114"/>
            <a:ext cx="4588869" cy="45484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26" y="1522114"/>
            <a:ext cx="4685145" cy="46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Observational study of the difference between MODIS </a:t>
            </a:r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>
                <a:latin typeface="Times"/>
                <a:cs typeface="Times"/>
              </a:rPr>
              <a:t>(1.6µm), </a:t>
            </a:r>
            <a:r>
              <a:rPr lang="en-US" i="1" dirty="0">
                <a:latin typeface="Times"/>
                <a:cs typeface="Times"/>
              </a:rPr>
              <a:t>r</a:t>
            </a:r>
            <a:r>
              <a:rPr lang="en-US" i="1" baseline="-25000" dirty="0">
                <a:latin typeface="Times"/>
                <a:cs typeface="Times"/>
              </a:rPr>
              <a:t>e</a:t>
            </a:r>
            <a:r>
              <a:rPr lang="en-US" dirty="0" smtClean="0">
                <a:latin typeface="Times"/>
                <a:cs typeface="Times"/>
              </a:rPr>
              <a:t>(2.1µm) </a:t>
            </a:r>
            <a:r>
              <a:rPr lang="en-US" dirty="0"/>
              <a:t>and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i="1" dirty="0">
                <a:latin typeface="Times"/>
                <a:cs typeface="Times"/>
              </a:rPr>
              <a:t>r</a:t>
            </a:r>
            <a:r>
              <a:rPr lang="en-US" i="1" baseline="-25000" dirty="0">
                <a:latin typeface="Times"/>
                <a:cs typeface="Times"/>
              </a:rPr>
              <a:t>e</a:t>
            </a:r>
            <a:r>
              <a:rPr lang="en-US" dirty="0" smtClean="0">
                <a:latin typeface="Times"/>
                <a:cs typeface="Times"/>
              </a:rPr>
              <a:t>(3.7µm) </a:t>
            </a:r>
            <a:r>
              <a:rPr lang="en-US" dirty="0"/>
              <a:t>for MBL clouds</a:t>
            </a:r>
          </a:p>
          <a:p>
            <a:r>
              <a:rPr lang="en-US" dirty="0" smtClean="0"/>
              <a:t>Pathway toward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6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&amp; Conclusions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Significant differences are often found between </a:t>
            </a:r>
            <a:r>
              <a:rPr lang="en-US" i="1" dirty="0"/>
              <a:t>r</a:t>
            </a:r>
            <a:r>
              <a:rPr lang="en-US" baseline="-25000" dirty="0"/>
              <a:t>e,2.1 </a:t>
            </a:r>
            <a:r>
              <a:rPr lang="en-US" dirty="0"/>
              <a:t>and </a:t>
            </a:r>
            <a:r>
              <a:rPr lang="en-US" i="1" dirty="0"/>
              <a:t>r</a:t>
            </a:r>
            <a:r>
              <a:rPr lang="en-US" baseline="-25000" dirty="0"/>
              <a:t>e,3.7</a:t>
            </a:r>
            <a:r>
              <a:rPr lang="en-US" dirty="0"/>
              <a:t>, and the differences </a:t>
            </a:r>
            <a:r>
              <a:rPr lang="en-US" dirty="0" smtClean="0"/>
              <a:t>have a strong dependence on </a:t>
            </a:r>
            <a:r>
              <a:rPr lang="en-US" dirty="0"/>
              <a:t>cloud </a:t>
            </a:r>
            <a:r>
              <a:rPr lang="en-US" dirty="0" smtClean="0"/>
              <a:t>regime.</a:t>
            </a:r>
          </a:p>
          <a:p>
            <a:pPr lvl="0"/>
            <a:endParaRPr lang="en-US" dirty="0" smtClean="0"/>
          </a:p>
          <a:p>
            <a:r>
              <a:rPr lang="en-US" dirty="0" smtClean="0"/>
              <a:t>Potential reasons are discussed </a:t>
            </a:r>
          </a:p>
          <a:p>
            <a:endParaRPr lang="en-US" dirty="0" smtClean="0"/>
          </a:p>
          <a:p>
            <a:r>
              <a:rPr lang="en-US" dirty="0" err="1" smtClean="0"/>
              <a:t>Furthur</a:t>
            </a:r>
            <a:r>
              <a:rPr lang="en-US" dirty="0" smtClean="0"/>
              <a:t> studies based on the combination of LES and 3-D radiative transfer models are underway.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2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4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difference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6718" r="6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225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of 3-D effect: </a:t>
            </a:r>
            <a:br>
              <a:rPr lang="en-US" dirty="0" smtClean="0"/>
            </a:br>
            <a:r>
              <a:rPr lang="en-US" dirty="0" smtClean="0"/>
              <a:t>A simple step cloud case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4667" b="-34667"/>
          <a:stretch>
            <a:fillRect/>
          </a:stretch>
        </p:blipFill>
        <p:spPr>
          <a:xfrm>
            <a:off x="457200" y="1527319"/>
            <a:ext cx="8229600" cy="4525963"/>
          </a:xfrm>
        </p:spPr>
      </p:pic>
      <p:sp>
        <p:nvSpPr>
          <p:cNvPr id="5" name="Sun 4"/>
          <p:cNvSpPr/>
          <p:nvPr/>
        </p:nvSpPr>
        <p:spPr>
          <a:xfrm>
            <a:off x="190500" y="1620909"/>
            <a:ext cx="762000" cy="771381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25500" y="2392290"/>
            <a:ext cx="1422400" cy="1519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52500" y="3378200"/>
            <a:ext cx="812800" cy="5334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=3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65300" y="3378200"/>
            <a:ext cx="1612900" cy="533400"/>
          </a:xfrm>
          <a:prstGeom prst="roundRect">
            <a:avLst/>
          </a:prstGeom>
          <a:solidFill>
            <a:schemeClr val="accent4">
              <a:lumMod val="75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τ</a:t>
            </a:r>
            <a:r>
              <a:rPr lang="en-US" dirty="0" smtClean="0"/>
              <a:t>=30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378200" y="3378200"/>
            <a:ext cx="812800" cy="5334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=3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2000" y="4209534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=16µm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500" y="1936234"/>
            <a:ext cx="171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Solar zenith 50</a:t>
            </a:r>
            <a:r>
              <a:rPr lang="en-US" baseline="30000" dirty="0" smtClean="0">
                <a:solidFill>
                  <a:srgbClr val="FFFF00"/>
                </a:solidFill>
              </a:rPr>
              <a:t>o</a:t>
            </a:r>
            <a:endParaRPr lang="en-US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9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101443" y="1009926"/>
            <a:ext cx="5144912" cy="5582024"/>
            <a:chOff x="101443" y="1009926"/>
            <a:chExt cx="5144912" cy="55820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43" y="1394937"/>
              <a:ext cx="5144912" cy="51970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8896" y="1009926"/>
              <a:ext cx="410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Spectral  locations of MODIS cloud bands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242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56455" y="4851224"/>
            <a:ext cx="127000" cy="1272998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9410" y="3033889"/>
            <a:ext cx="127000" cy="30903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05592" y="5573889"/>
            <a:ext cx="80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0.8µm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9410" y="5573889"/>
            <a:ext cx="79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2.1µm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54977" y="2568223"/>
            <a:ext cx="2914593" cy="3556000"/>
            <a:chOff x="2462411" y="2568223"/>
            <a:chExt cx="2914593" cy="3556000"/>
          </a:xfrm>
        </p:grpSpPr>
        <p:grpSp>
          <p:nvGrpSpPr>
            <p:cNvPr id="10" name="Group 9"/>
            <p:cNvGrpSpPr/>
            <p:nvPr/>
          </p:nvGrpSpPr>
          <p:grpSpPr>
            <a:xfrm>
              <a:off x="2462411" y="3277101"/>
              <a:ext cx="794433" cy="2847121"/>
              <a:chOff x="2462411" y="3277101"/>
              <a:chExt cx="794433" cy="2847121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689577" y="3277101"/>
                <a:ext cx="127000" cy="284712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462411" y="5573889"/>
                <a:ext cx="794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2"/>
                    </a:solidFill>
                  </a:rPr>
                  <a:t>1.6µm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603760" y="2568223"/>
              <a:ext cx="773244" cy="3556000"/>
              <a:chOff x="4603760" y="2568223"/>
              <a:chExt cx="773244" cy="35560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00977" y="2568223"/>
                <a:ext cx="127000" cy="355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03760" y="5573889"/>
                <a:ext cx="773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2"/>
                    </a:solidFill>
                  </a:rPr>
                  <a:t>3.7µm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 rot="16200000">
            <a:off x="-948883" y="3716138"/>
            <a:ext cx="244283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Water Absorption Index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518540" y="1352214"/>
            <a:ext cx="3625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 has three </a:t>
            </a:r>
            <a:r>
              <a:rPr lang="en-US" dirty="0" smtClean="0">
                <a:solidFill>
                  <a:srgbClr val="FF0000"/>
                </a:solidFill>
              </a:rPr>
              <a:t>water </a:t>
            </a:r>
            <a:r>
              <a:rPr lang="en-US" dirty="0" smtClean="0">
                <a:solidFill>
                  <a:srgbClr val="FF0000"/>
                </a:solidFill>
              </a:rPr>
              <a:t>absorbing</a:t>
            </a:r>
            <a:r>
              <a:rPr lang="en-US" dirty="0"/>
              <a:t> </a:t>
            </a:r>
            <a:r>
              <a:rPr lang="en-US" dirty="0" smtClean="0"/>
              <a:t>SWIR/NIR </a:t>
            </a:r>
            <a:r>
              <a:rPr lang="en-US" dirty="0" smtClean="0"/>
              <a:t>bands, with band center located at 1.6µm, 2.1µm and 3.7µm. 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5518540" y="2875213"/>
            <a:ext cx="3327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of these absorbing bands can be coupled with a </a:t>
            </a:r>
            <a:r>
              <a:rPr lang="en-US" dirty="0" smtClean="0">
                <a:solidFill>
                  <a:srgbClr val="80FF00"/>
                </a:solidFill>
              </a:rPr>
              <a:t>conservative </a:t>
            </a:r>
            <a:r>
              <a:rPr lang="en-US" dirty="0" smtClean="0"/>
              <a:t>band (e.g., 0.86µm) for simultaneous retrieval of  </a:t>
            </a:r>
            <a:r>
              <a:rPr lang="en-US" dirty="0" err="1" smtClean="0"/>
              <a:t>τ</a:t>
            </a:r>
            <a:r>
              <a:rPr lang="en-US" dirty="0" smtClean="0"/>
              <a:t> and </a:t>
            </a:r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518540" y="4696725"/>
            <a:ext cx="332758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Collection 05,</a:t>
            </a:r>
            <a:r>
              <a:rPr lang="en-US" i="1" dirty="0" smtClean="0">
                <a:latin typeface="Times"/>
                <a:cs typeface="Times"/>
              </a:rPr>
              <a:t> 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dirty="0" smtClean="0"/>
              <a:t>retrievals from these bands are reported in  MOD06 product as</a:t>
            </a:r>
          </a:p>
          <a:p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/>
              <a:t>(2.1µm)</a:t>
            </a:r>
          </a:p>
          <a:p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/>
              <a:t>(1.6µm) - </a:t>
            </a:r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/>
              <a:t>(</a:t>
            </a:r>
            <a:r>
              <a:rPr lang="en-US" dirty="0"/>
              <a:t>2.1µm)</a:t>
            </a:r>
          </a:p>
          <a:p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/>
              <a:t>(3.7µm</a:t>
            </a:r>
            <a:r>
              <a:rPr lang="en-US" dirty="0"/>
              <a:t>) - </a:t>
            </a:r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/>
              <a:t>(</a:t>
            </a:r>
            <a:r>
              <a:rPr lang="en-US" dirty="0"/>
              <a:t>2.1µm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242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grpSp>
        <p:nvGrpSpPr>
          <p:cNvPr id="100" name="Group 99"/>
          <p:cNvGrpSpPr/>
          <p:nvPr/>
        </p:nvGrpSpPr>
        <p:grpSpPr>
          <a:xfrm>
            <a:off x="47034" y="972018"/>
            <a:ext cx="5169570" cy="5723647"/>
            <a:chOff x="78390" y="1002398"/>
            <a:chExt cx="5169570" cy="5723647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90" y="1357646"/>
              <a:ext cx="5169570" cy="5368399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732853" y="1002398"/>
              <a:ext cx="3843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MODIS </a:t>
              </a:r>
              <a:r>
                <a:rPr lang="en-US" i="1" dirty="0" smtClean="0">
                  <a:latin typeface="Times New Roman"/>
                  <a:cs typeface="Times New Roman"/>
                </a:rPr>
                <a:t>r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e</a:t>
              </a:r>
              <a:r>
                <a:rPr lang="en-US" dirty="0" smtClean="0"/>
                <a:t> retrieval weighting Function</a:t>
              </a:r>
              <a:endParaRPr lang="en-US" dirty="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548766" y="1055920"/>
            <a:ext cx="3463225" cy="2969944"/>
            <a:chOff x="4631018" y="1203919"/>
            <a:chExt cx="4034254" cy="3263167"/>
          </a:xfrm>
        </p:grpSpPr>
        <p:sp>
          <p:nvSpPr>
            <p:cNvPr id="59" name="Cloud 58"/>
            <p:cNvSpPr/>
            <p:nvPr/>
          </p:nvSpPr>
          <p:spPr>
            <a:xfrm>
              <a:off x="4779072" y="1927103"/>
              <a:ext cx="3886200" cy="1832097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 rot="10800000">
              <a:off x="6649504" y="2218261"/>
              <a:ext cx="1517441" cy="1337156"/>
              <a:chOff x="6649504" y="2218261"/>
              <a:chExt cx="1517441" cy="1337156"/>
            </a:xfrm>
            <a:solidFill>
              <a:srgbClr val="0000FF"/>
            </a:solidFill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 rot="18900000">
                <a:off x="6683886" y="2402289"/>
                <a:ext cx="204181" cy="205740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 rot="18900000">
                <a:off x="7091512" y="2281510"/>
                <a:ext cx="204181" cy="205740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 rot="18900000">
                <a:off x="7531012" y="2236934"/>
                <a:ext cx="204181" cy="205740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 rot="18900000">
                <a:off x="7906764" y="2218261"/>
                <a:ext cx="204181" cy="205740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 rot="18900000">
                <a:off x="6649504" y="2742394"/>
                <a:ext cx="163345" cy="164592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 rot="18900000">
                <a:off x="7140916" y="2669132"/>
                <a:ext cx="163345" cy="164592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 rot="18900000">
                <a:off x="7611343" y="2659467"/>
                <a:ext cx="163345" cy="164592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 rot="18900000">
                <a:off x="7932295" y="2601050"/>
                <a:ext cx="163345" cy="164592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 rot="18900000">
                <a:off x="6749623" y="3105018"/>
                <a:ext cx="130676" cy="131674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 rot="18900000">
                <a:off x="7244890" y="3012263"/>
                <a:ext cx="130676" cy="131674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 rot="18900000">
                <a:off x="7715317" y="3002598"/>
                <a:ext cx="130676" cy="131674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 rot="18900000">
                <a:off x="8036269" y="2944181"/>
                <a:ext cx="130676" cy="131674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 rot="18900000">
                <a:off x="6690649" y="3440912"/>
                <a:ext cx="121537" cy="114505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 rot="18900000">
                <a:off x="7151280" y="3360251"/>
                <a:ext cx="121537" cy="114505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 rot="18900000">
                <a:off x="7588808" y="3351846"/>
                <a:ext cx="121537" cy="114505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 rot="18900000">
                <a:off x="7887315" y="3301046"/>
                <a:ext cx="121537" cy="114505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384808" y="2339036"/>
              <a:ext cx="1056260" cy="1236547"/>
              <a:chOff x="5384808" y="2339036"/>
              <a:chExt cx="1056260" cy="1236547"/>
            </a:xfrm>
            <a:solidFill>
              <a:srgbClr val="FF6600"/>
            </a:solidFill>
          </p:grpSpPr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 rot="18900000">
                <a:off x="5747862" y="2339036"/>
                <a:ext cx="204181" cy="205740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 rot="18900000">
                <a:off x="6155487" y="2370661"/>
                <a:ext cx="204181" cy="205740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 rot="18900000">
                <a:off x="5384808" y="2402288"/>
                <a:ext cx="204181" cy="205740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 rot="18900000">
                <a:off x="5838536" y="2734525"/>
                <a:ext cx="163345" cy="164592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 rot="18900000">
                <a:off x="6206418" y="2753450"/>
                <a:ext cx="163345" cy="164592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 rot="18900000">
                <a:off x="5410339" y="2785077"/>
                <a:ext cx="163345" cy="164592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 rot="18900000">
                <a:off x="5942510" y="3077656"/>
                <a:ext cx="130676" cy="131674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 rot="18900000">
                <a:off x="6310392" y="3096581"/>
                <a:ext cx="130676" cy="131674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 rot="18900000">
                <a:off x="5514313" y="3128208"/>
                <a:ext cx="130676" cy="131674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 rot="18900000">
                <a:off x="5939981" y="3417117"/>
                <a:ext cx="121537" cy="114505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 rot="18900000">
                <a:off x="6282136" y="3433575"/>
                <a:ext cx="121537" cy="114505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 rot="18900000">
                <a:off x="5541730" y="3461078"/>
                <a:ext cx="121537" cy="114505"/>
              </a:xfrm>
              <a:prstGeom prst="ellipse">
                <a:avLst/>
              </a:prstGeom>
              <a:grpFill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90" name="Right Arrow 89"/>
            <p:cNvSpPr/>
            <p:nvPr/>
          </p:nvSpPr>
          <p:spPr>
            <a:xfrm rot="2669510">
              <a:off x="4778085" y="2048251"/>
              <a:ext cx="1539863" cy="21374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ight Arrow 90"/>
            <p:cNvSpPr/>
            <p:nvPr/>
          </p:nvSpPr>
          <p:spPr>
            <a:xfrm rot="2669510">
              <a:off x="5422430" y="2185552"/>
              <a:ext cx="2075530" cy="271163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ight Arrow 91"/>
            <p:cNvSpPr/>
            <p:nvPr/>
          </p:nvSpPr>
          <p:spPr>
            <a:xfrm rot="2669510" flipV="1">
              <a:off x="6191880" y="2276954"/>
              <a:ext cx="2179877" cy="201438"/>
            </a:xfrm>
            <a:prstGeom prst="rightArrow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746454" y="3759200"/>
              <a:ext cx="34073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Penetration depth: </a:t>
              </a:r>
            </a:p>
            <a:p>
              <a:r>
                <a:rPr lang="en-US" sz="2000" dirty="0" smtClean="0"/>
                <a:t>1.6µm &gt; </a:t>
              </a:r>
              <a:r>
                <a:rPr lang="en-US" sz="2000" dirty="0"/>
                <a:t>2.1µm </a:t>
              </a:r>
              <a:r>
                <a:rPr lang="en-US" sz="2000" dirty="0" smtClean="0"/>
                <a:t>&gt; </a:t>
              </a:r>
              <a:r>
                <a:rPr lang="en-US" sz="2000" dirty="0"/>
                <a:t>3.7µm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631018" y="1203919"/>
              <a:ext cx="773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3.7µm</a:t>
              </a:r>
              <a:endParaRPr lang="en-US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78965" y="1220894"/>
              <a:ext cx="79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2.1µm</a:t>
              </a:r>
              <a:endParaRPr lang="en-US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262031" y="1220020"/>
              <a:ext cx="794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.6µm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71138" y="5615604"/>
            <a:ext cx="242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D0D0D"/>
                </a:solidFill>
              </a:rPr>
              <a:t>After Platnick JGR 2000</a:t>
            </a:r>
            <a:endParaRPr lang="en-US" dirty="0">
              <a:solidFill>
                <a:srgbClr val="0D0D0D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93210" y="6420491"/>
            <a:ext cx="3293590" cy="239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365207" y="4343335"/>
            <a:ext cx="28003" cy="21011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75223" y="4813732"/>
            <a:ext cx="661593" cy="1630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19827" y="5246272"/>
            <a:ext cx="112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>
                <a:latin typeface="Times"/>
                <a:cs typeface="Times"/>
              </a:rPr>
              <a:t>(2.1µm)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1560" y="4041544"/>
            <a:ext cx="51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5244142" y="6389131"/>
            <a:ext cx="62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5724538" y="4798052"/>
            <a:ext cx="112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Times"/>
                <a:cs typeface="Times"/>
              </a:rPr>
              <a:t>r</a:t>
            </a:r>
            <a:r>
              <a:rPr lang="en-US" i="1" baseline="-25000" dirty="0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(3.7µm)</a:t>
            </a:r>
            <a:endParaRPr lang="en-US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343583" y="5768004"/>
            <a:ext cx="112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"/>
                <a:cs typeface="Times"/>
              </a:rPr>
              <a:t>r</a:t>
            </a:r>
            <a:r>
              <a:rPr lang="en-US" i="1" baseline="-25000" dirty="0" smtClean="0">
                <a:solidFill>
                  <a:srgbClr val="0000FF"/>
                </a:solidFill>
                <a:latin typeface="Times"/>
                <a:cs typeface="Times"/>
              </a:rPr>
              <a:t>e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(1.6µm)</a:t>
            </a:r>
            <a:endParaRPr lang="en-US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7091" y="6510999"/>
            <a:ext cx="132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size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40244" y="4370291"/>
            <a:ext cx="71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adiab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339394" y="4381572"/>
            <a:ext cx="1871146" cy="2062872"/>
            <a:chOff x="7339394" y="4381572"/>
            <a:chExt cx="1871146" cy="2062872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7585852" y="4813732"/>
              <a:ext cx="783844" cy="16307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7771726" y="5087271"/>
              <a:ext cx="1123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"/>
                  <a:cs typeface="Times"/>
                </a:rPr>
                <a:t>r</a:t>
              </a:r>
              <a:r>
                <a:rPr lang="en-US" i="1" baseline="-25000" dirty="0" smtClean="0">
                  <a:latin typeface="Times"/>
                  <a:cs typeface="Times"/>
                </a:rPr>
                <a:t>e</a:t>
              </a:r>
              <a:r>
                <a:rPr lang="en-US" dirty="0" smtClean="0">
                  <a:latin typeface="Times"/>
                  <a:cs typeface="Times"/>
                </a:rPr>
                <a:t>(2.1µm)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30902" y="4668209"/>
              <a:ext cx="1123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Times"/>
                  <a:cs typeface="Times"/>
                </a:rPr>
                <a:t>r</a:t>
              </a:r>
              <a:r>
                <a:rPr lang="en-US" i="1" baseline="-25000" dirty="0" smtClean="0">
                  <a:solidFill>
                    <a:srgbClr val="FF0000"/>
                  </a:solidFill>
                  <a:latin typeface="Times"/>
                  <a:cs typeface="Times"/>
                </a:rPr>
                <a:t>e</a:t>
              </a:r>
              <a:r>
                <a:rPr lang="en-US" dirty="0" smtClean="0">
                  <a:solidFill>
                    <a:srgbClr val="FF0000"/>
                  </a:solidFill>
                  <a:latin typeface="Times"/>
                  <a:cs typeface="Times"/>
                </a:rPr>
                <a:t>(3.7µm)</a:t>
              </a:r>
              <a:endParaRPr lang="en-US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087131" y="5583338"/>
              <a:ext cx="1123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  <a:latin typeface="Times"/>
                  <a:cs typeface="Times"/>
                </a:rPr>
                <a:t>r</a:t>
              </a:r>
              <a:r>
                <a:rPr lang="en-US" i="1" baseline="-25000" dirty="0" smtClean="0">
                  <a:solidFill>
                    <a:srgbClr val="0000FF"/>
                  </a:solidFill>
                  <a:latin typeface="Times"/>
                  <a:cs typeface="Times"/>
                </a:rPr>
                <a:t>e</a:t>
              </a:r>
              <a:r>
                <a:rPr lang="en-US" dirty="0" smtClean="0">
                  <a:solidFill>
                    <a:srgbClr val="0000FF"/>
                  </a:solidFill>
                  <a:latin typeface="Times"/>
                  <a:cs typeface="Times"/>
                </a:rPr>
                <a:t>(1.6µm)</a:t>
              </a:r>
              <a:endParaRPr lang="en-US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339394" y="4381572"/>
              <a:ext cx="655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C.-C.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6209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Monthly Mean Global MODIS </a:t>
            </a:r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78" b="78"/>
          <a:stretch>
            <a:fillRect/>
          </a:stretch>
        </p:blipFill>
        <p:spPr>
          <a:xfrm>
            <a:off x="457200" y="1465014"/>
            <a:ext cx="8229600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751" y="6285935"/>
            <a:ext cx="834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MODIS/Terra April 2005 used. Only water cloud pixels with </a:t>
            </a:r>
            <a:r>
              <a:rPr lang="en-US" dirty="0" err="1" smtClean="0"/>
              <a:t>Tc</a:t>
            </a:r>
            <a:r>
              <a:rPr lang="en-US" dirty="0" smtClean="0"/>
              <a:t>&gt;273K selected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Monthly Mean Global </a:t>
            </a:r>
            <a:r>
              <a:rPr lang="en-US" dirty="0" err="1" smtClean="0"/>
              <a:t>Δ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i="1" baseline="-25000" dirty="0" err="1" smtClean="0">
                <a:latin typeface="Times"/>
                <a:cs typeface="Times"/>
              </a:rPr>
              <a:t>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6" y="1474760"/>
            <a:ext cx="5230755" cy="5189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3553" y="1828205"/>
            <a:ext cx="3445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Δr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(1.6µm-2.1µm) is generally within ±3µm and has no obvious pattern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03553" y="3172711"/>
            <a:ext cx="3445195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Δr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(3.7µm-2.1µm) shows strong dependence on cloud regimes.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Over </a:t>
            </a:r>
            <a:r>
              <a:rPr lang="en-US" dirty="0" smtClean="0"/>
              <a:t>the coastal </a:t>
            </a:r>
            <a:r>
              <a:rPr lang="en-US" dirty="0" err="1" smtClean="0"/>
              <a:t>StCu</a:t>
            </a:r>
            <a:r>
              <a:rPr lang="en-US" dirty="0" smtClean="0"/>
              <a:t> regions, </a:t>
            </a:r>
            <a:r>
              <a:rPr lang="en-US" dirty="0" err="1"/>
              <a:t>Δr</a:t>
            </a:r>
            <a:r>
              <a:rPr lang="en-US" baseline="-25000" dirty="0" err="1"/>
              <a:t>e</a:t>
            </a:r>
            <a:r>
              <a:rPr lang="en-US" baseline="-25000" dirty="0"/>
              <a:t> </a:t>
            </a:r>
            <a:r>
              <a:rPr lang="en-US" dirty="0"/>
              <a:t>(3.7µm-2.1µm) </a:t>
            </a:r>
            <a:r>
              <a:rPr lang="en-US" dirty="0" smtClean="0"/>
              <a:t>is close to zero or even slightly positive.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Over broken cloud regimes,</a:t>
            </a:r>
            <a:r>
              <a:rPr lang="en-US" dirty="0"/>
              <a:t> </a:t>
            </a:r>
            <a:r>
              <a:rPr lang="en-US" dirty="0" err="1"/>
              <a:t>Δr</a:t>
            </a:r>
            <a:r>
              <a:rPr lang="en-US" baseline="-25000" dirty="0" err="1"/>
              <a:t>e</a:t>
            </a:r>
            <a:r>
              <a:rPr lang="en-US" baseline="-25000" dirty="0"/>
              <a:t> </a:t>
            </a:r>
            <a:r>
              <a:rPr lang="en-US" dirty="0"/>
              <a:t>(3.7µm-2.1µm</a:t>
            </a:r>
            <a:r>
              <a:rPr lang="en-US" dirty="0" smtClean="0"/>
              <a:t>) &lt; -5µm, sometimes ~-10µm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3553" y="6035034"/>
            <a:ext cx="3445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Similar to previous studies (</a:t>
            </a:r>
            <a:r>
              <a:rPr lang="en-US" sz="1600" dirty="0" err="1"/>
              <a:t>Seethala</a:t>
            </a:r>
            <a:r>
              <a:rPr lang="en-US" sz="1600" dirty="0"/>
              <a:t> and </a:t>
            </a:r>
            <a:r>
              <a:rPr lang="en-US" sz="1600" dirty="0" err="1"/>
              <a:t>Horváth</a:t>
            </a:r>
            <a:r>
              <a:rPr lang="en-US" sz="1600" dirty="0"/>
              <a:t> JGR </a:t>
            </a:r>
            <a:r>
              <a:rPr lang="en-US" sz="1600" dirty="0" smtClean="0"/>
              <a:t>2010; Nakajima et al. JGR 2010)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273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642"/>
            <a:ext cx="8229600" cy="1143000"/>
          </a:xfrm>
        </p:spPr>
        <p:txBody>
          <a:bodyPr/>
          <a:lstStyle/>
          <a:p>
            <a:r>
              <a:rPr lang="en-US" dirty="0" smtClean="0"/>
              <a:t>Correlation studies: </a:t>
            </a:r>
            <a:r>
              <a:rPr lang="en-US" dirty="0" err="1" smtClean="0"/>
              <a:t>Δ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i="1" baseline="-25000" dirty="0" err="1" smtClean="0">
                <a:latin typeface="Times"/>
                <a:cs typeface="Times"/>
              </a:rPr>
              <a:t>e</a:t>
            </a:r>
            <a:r>
              <a:rPr lang="en-US" baseline="-25000" dirty="0" smtClean="0">
                <a:latin typeface="Times"/>
                <a:cs typeface="Times"/>
              </a:rPr>
              <a:t> </a:t>
            </a:r>
            <a:r>
              <a:rPr lang="en-US" dirty="0"/>
              <a:t>vs. </a:t>
            </a:r>
            <a:r>
              <a:rPr lang="en-US" i="1" dirty="0">
                <a:latin typeface="Times"/>
                <a:cs typeface="Times"/>
              </a:rPr>
              <a:t>r</a:t>
            </a:r>
            <a:r>
              <a:rPr lang="en-US" i="1" baseline="-25000" dirty="0">
                <a:latin typeface="Times"/>
                <a:cs typeface="Times"/>
              </a:rPr>
              <a:t>e</a:t>
            </a:r>
            <a:endParaRPr lang="en-US" i="1" dirty="0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920" y="1835399"/>
            <a:ext cx="3949700" cy="36449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208357" y="2123403"/>
            <a:ext cx="2471396" cy="2768728"/>
            <a:chOff x="6208357" y="2123403"/>
            <a:chExt cx="2471396" cy="276872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7208565" y="2123403"/>
              <a:ext cx="0" cy="276872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6208357" y="3145349"/>
              <a:ext cx="953174" cy="146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278317" y="3210155"/>
              <a:ext cx="1401436" cy="7819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835399"/>
            <a:ext cx="4020519" cy="3644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920" y="5664279"/>
            <a:ext cx="7488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Threshold-like behavior of </a:t>
            </a:r>
            <a:r>
              <a:rPr lang="en-US" sz="2000" dirty="0" err="1"/>
              <a:t>Δr</a:t>
            </a:r>
            <a:r>
              <a:rPr lang="en-US" sz="2000" baseline="-25000" dirty="0" err="1"/>
              <a:t>e</a:t>
            </a:r>
            <a:r>
              <a:rPr lang="en-US" sz="2000" dirty="0"/>
              <a:t>(3.7µm-2.1µm) around  r</a:t>
            </a:r>
            <a:r>
              <a:rPr lang="en-US" sz="2000" baseline="-25000" dirty="0"/>
              <a:t>e</a:t>
            </a:r>
            <a:r>
              <a:rPr lang="en-US" sz="2000" dirty="0"/>
              <a:t> ~15µm</a:t>
            </a:r>
          </a:p>
          <a:p>
            <a:r>
              <a:rPr lang="en-US" sz="2000" dirty="0"/>
              <a:t>Coincidence or drizzle effect ?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050834" y="1383101"/>
            <a:ext cx="5490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Correlation studies based more than 1.5billion pixels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285569" y="1835399"/>
            <a:ext cx="2994434" cy="3056732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6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studies: </a:t>
            </a:r>
            <a:r>
              <a:rPr lang="en-US" dirty="0" err="1" smtClean="0"/>
              <a:t>Δ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i="1" baseline="-25000" dirty="0" err="1" smtClean="0">
                <a:latin typeface="Times"/>
                <a:cs typeface="Times"/>
              </a:rPr>
              <a:t>e</a:t>
            </a:r>
            <a:r>
              <a:rPr lang="en-US" baseline="-25000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Corbel"/>
                <a:cs typeface="Corbel"/>
              </a:rPr>
              <a:t>vs. </a:t>
            </a:r>
            <a:r>
              <a:rPr lang="en-US" dirty="0" err="1" smtClean="0">
                <a:latin typeface="Corbel"/>
                <a:cs typeface="Corbel"/>
              </a:rPr>
              <a:t>H</a:t>
            </a:r>
            <a:r>
              <a:rPr lang="en-US" baseline="-25000" dirty="0" err="1" smtClean="0">
                <a:latin typeface="Corbel"/>
                <a:cs typeface="Corbel"/>
              </a:rPr>
              <a:t>σ</a:t>
            </a:r>
            <a:endParaRPr lang="en-US" baseline="-25000" dirty="0">
              <a:latin typeface="Corbel"/>
              <a:cs typeface="Corbe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29584" y="2071571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Sub-pixel cloud inhomogeneity index</a:t>
            </a:r>
          </a:p>
          <a:p>
            <a:r>
              <a:rPr lang="en-US" dirty="0"/>
              <a:t>Defined as the standard deviation of sixteen 250m resolution</a:t>
            </a:r>
          </a:p>
          <a:p>
            <a:r>
              <a:rPr lang="en-US" dirty="0"/>
              <a:t>0.86µm band cloud reflection  / the mean cloud reflection  (Liang, Di </a:t>
            </a:r>
            <a:r>
              <a:rPr lang="en-US" dirty="0" err="1"/>
              <a:t>Girolamo</a:t>
            </a:r>
            <a:r>
              <a:rPr lang="en-US" dirty="0"/>
              <a:t> and Platnick 2009 GRL)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2" y="2189758"/>
            <a:ext cx="3745825" cy="112079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139501" y="4604421"/>
            <a:ext cx="2304617" cy="1978488"/>
            <a:chOff x="2903628" y="4782372"/>
            <a:chExt cx="2304617" cy="1837369"/>
          </a:xfrm>
        </p:grpSpPr>
        <p:sp>
          <p:nvSpPr>
            <p:cNvPr id="6" name="Rectangle 5"/>
            <p:cNvSpPr/>
            <p:nvPr/>
          </p:nvSpPr>
          <p:spPr>
            <a:xfrm>
              <a:off x="2903628" y="4782372"/>
              <a:ext cx="2304617" cy="18345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903628" y="5205730"/>
              <a:ext cx="230461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903628" y="5687408"/>
              <a:ext cx="230461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03628" y="6200446"/>
              <a:ext cx="230461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400936" y="4786434"/>
              <a:ext cx="0" cy="18333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051358" y="4786434"/>
              <a:ext cx="0" cy="18333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693430" y="4782372"/>
              <a:ext cx="0" cy="18333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/>
          <p:nvPr/>
        </p:nvCxnSpPr>
        <p:spPr>
          <a:xfrm flipV="1">
            <a:off x="4738735" y="4918018"/>
            <a:ext cx="0" cy="14111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32799" y="5394302"/>
            <a:ext cx="59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1km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93457" y="4608795"/>
            <a:ext cx="877950" cy="199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7073" y="4339261"/>
            <a:ext cx="1174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250m</a:t>
            </a:r>
          </a:p>
          <a:p>
            <a:r>
              <a:rPr lang="en-US" dirty="0" smtClean="0"/>
              <a:t>Sub-pixels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60872" y="4770185"/>
            <a:ext cx="2825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cs typeface="Corbel"/>
              </a:rPr>
              <a:t>H</a:t>
            </a:r>
            <a:r>
              <a:rPr lang="en-US" sz="2000" baseline="-25000" dirty="0" err="1" smtClean="0">
                <a:solidFill>
                  <a:srgbClr val="FF0000"/>
                </a:solidFill>
                <a:cs typeface="Corbel"/>
              </a:rPr>
              <a:t>σ</a:t>
            </a:r>
            <a:r>
              <a:rPr lang="en-US" sz="2000" baseline="-25000" dirty="0" smtClean="0">
                <a:solidFill>
                  <a:srgbClr val="FF0000"/>
                </a:solidFill>
                <a:cs typeface="Corbe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"/>
                <a:cs typeface="Times"/>
              </a:rPr>
              <a:t>~ 0</a:t>
            </a:r>
            <a:r>
              <a:rPr lang="en-US" sz="2000" dirty="0" smtClean="0">
                <a:solidFill>
                  <a:srgbClr val="FF0000"/>
                </a:solidFill>
                <a:cs typeface="Corbel"/>
              </a:rPr>
              <a:t> 	homogenous </a:t>
            </a:r>
          </a:p>
          <a:p>
            <a:r>
              <a:rPr lang="en-US" sz="2000" dirty="0" err="1" smtClean="0">
                <a:solidFill>
                  <a:srgbClr val="FF0000"/>
                </a:solidFill>
                <a:cs typeface="Corbel"/>
              </a:rPr>
              <a:t>H</a:t>
            </a:r>
            <a:r>
              <a:rPr lang="en-US" sz="2000" baseline="-25000" dirty="0" err="1" smtClean="0">
                <a:solidFill>
                  <a:srgbClr val="FF0000"/>
                </a:solidFill>
                <a:cs typeface="Corbel"/>
              </a:rPr>
              <a:t>σ</a:t>
            </a:r>
            <a:r>
              <a:rPr lang="en-US" sz="2000" baseline="-25000" dirty="0" smtClean="0">
                <a:solidFill>
                  <a:srgbClr val="FF0000"/>
                </a:solidFill>
                <a:cs typeface="Corbe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"/>
                <a:cs typeface="Times"/>
              </a:rPr>
              <a:t>&gt;&gt; </a:t>
            </a:r>
            <a:r>
              <a:rPr lang="en-US" sz="2000" dirty="0">
                <a:solidFill>
                  <a:srgbClr val="FF0000"/>
                </a:solidFill>
                <a:latin typeface="Times"/>
                <a:cs typeface="Times"/>
              </a:rPr>
              <a:t>0</a:t>
            </a:r>
            <a:r>
              <a:rPr lang="en-US" sz="2000" dirty="0">
                <a:solidFill>
                  <a:srgbClr val="FF0000"/>
                </a:solidFill>
                <a:cs typeface="Corbe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cs typeface="Corbel"/>
              </a:rPr>
              <a:t>	inhomogeneous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2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6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Correlation studies: </a:t>
            </a:r>
            <a:r>
              <a:rPr lang="en-US" i="1" dirty="0">
                <a:latin typeface="Times"/>
                <a:cs typeface="Times"/>
              </a:rPr>
              <a:t>r</a:t>
            </a:r>
            <a:r>
              <a:rPr lang="en-US" i="1" baseline="-25000" dirty="0">
                <a:latin typeface="Times"/>
                <a:cs typeface="Times"/>
              </a:rPr>
              <a:t>e</a:t>
            </a:r>
            <a:r>
              <a:rPr lang="en-US" baseline="-25000" dirty="0">
                <a:latin typeface="Times"/>
                <a:cs typeface="Times"/>
              </a:rPr>
              <a:t> </a:t>
            </a:r>
            <a:r>
              <a:rPr lang="en-US" baseline="-25000" dirty="0" smtClean="0">
                <a:latin typeface="Times"/>
                <a:cs typeface="Times"/>
              </a:rPr>
              <a:t>, </a:t>
            </a:r>
            <a:r>
              <a:rPr lang="en-US" dirty="0" err="1" smtClean="0"/>
              <a:t>Δ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i="1" baseline="-25000" dirty="0" err="1" smtClean="0">
                <a:latin typeface="Times"/>
                <a:cs typeface="Times"/>
              </a:rPr>
              <a:t>e</a:t>
            </a:r>
            <a:r>
              <a:rPr lang="en-US" baseline="-25000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Corbel"/>
                <a:cs typeface="Corbel"/>
              </a:rPr>
              <a:t>vs. </a:t>
            </a:r>
            <a:r>
              <a:rPr lang="en-US" dirty="0" err="1" smtClean="0">
                <a:latin typeface="Corbel"/>
                <a:cs typeface="Corbel"/>
              </a:rPr>
              <a:t>H</a:t>
            </a:r>
            <a:r>
              <a:rPr lang="en-US" baseline="-25000" dirty="0" err="1" smtClean="0">
                <a:latin typeface="Corbel"/>
                <a:cs typeface="Corbel"/>
              </a:rPr>
              <a:t>σ</a:t>
            </a:r>
            <a:endParaRPr lang="en-US" baseline="-25000" dirty="0">
              <a:latin typeface="Corbel"/>
              <a:cs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46" y="1319142"/>
            <a:ext cx="7086307" cy="4732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" y="1752600"/>
            <a:ext cx="169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 histogram </a:t>
            </a:r>
          </a:p>
          <a:p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e</a:t>
            </a:r>
            <a:r>
              <a:rPr lang="en-US" dirty="0" smtClean="0"/>
              <a:t> vs. </a:t>
            </a:r>
            <a:r>
              <a:rPr lang="en-US" dirty="0" err="1">
                <a:cs typeface="Corbel"/>
              </a:rPr>
              <a:t>H</a:t>
            </a:r>
            <a:r>
              <a:rPr lang="en-US" baseline="-25000" dirty="0" err="1">
                <a:cs typeface="Corbel"/>
              </a:rPr>
              <a:t>σ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900" y="4102100"/>
            <a:ext cx="1672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 histogram </a:t>
            </a:r>
          </a:p>
          <a:p>
            <a:r>
              <a:rPr lang="en-US" dirty="0" err="1" smtClean="0"/>
              <a:t>Δ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i="1" baseline="-25000" dirty="0" err="1" smtClean="0">
                <a:latin typeface="Times"/>
                <a:cs typeface="Times"/>
              </a:rPr>
              <a:t>e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smtClean="0"/>
              <a:t>vs. </a:t>
            </a:r>
            <a:r>
              <a:rPr lang="en-US" dirty="0" err="1" smtClean="0">
                <a:cs typeface="Corbel"/>
              </a:rPr>
              <a:t>H</a:t>
            </a:r>
            <a:r>
              <a:rPr lang="en-US" baseline="-25000" dirty="0" err="1" smtClean="0">
                <a:cs typeface="Corbel"/>
              </a:rPr>
              <a:t>σ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493" y="6244097"/>
            <a:ext cx="739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color corresponds to the most frequent </a:t>
            </a:r>
            <a:r>
              <a:rPr lang="en-US" i="1" dirty="0">
                <a:latin typeface="Times"/>
                <a:cs typeface="Times"/>
              </a:rPr>
              <a:t>r</a:t>
            </a:r>
            <a:r>
              <a:rPr lang="en-US" i="1" baseline="-25000" dirty="0">
                <a:latin typeface="Times"/>
                <a:cs typeface="Times"/>
              </a:rPr>
              <a:t>e </a:t>
            </a:r>
            <a:r>
              <a:rPr lang="en-US" dirty="0" smtClean="0"/>
              <a:t> or </a:t>
            </a:r>
            <a:r>
              <a:rPr lang="en-US" dirty="0" err="1" smtClean="0"/>
              <a:t>Δ</a:t>
            </a:r>
            <a:r>
              <a:rPr lang="en-US" i="1" dirty="0" err="1" smtClean="0">
                <a:latin typeface="Times"/>
                <a:cs typeface="Times"/>
              </a:rPr>
              <a:t>r</a:t>
            </a:r>
            <a:r>
              <a:rPr lang="en-US" i="1" baseline="-25000" dirty="0" err="1" smtClean="0">
                <a:latin typeface="Times"/>
                <a:cs typeface="Times"/>
              </a:rPr>
              <a:t>e</a:t>
            </a:r>
            <a:r>
              <a:rPr lang="en-US" i="1" baseline="-25000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Corbel"/>
                <a:cs typeface="Corbel"/>
              </a:rPr>
              <a:t>for a given value of  </a:t>
            </a:r>
            <a:r>
              <a:rPr lang="en-US" dirty="0" err="1" smtClean="0">
                <a:cs typeface="Corbel"/>
              </a:rPr>
              <a:t>H</a:t>
            </a:r>
            <a:r>
              <a:rPr lang="en-US" baseline="-25000" dirty="0" err="1" smtClean="0">
                <a:cs typeface="Corbel"/>
              </a:rPr>
              <a:t>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03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4372</TotalTime>
  <Words>1013</Words>
  <Application>Microsoft Macintosh PowerPoint</Application>
  <PresentationFormat>On-screen Show (4:3)</PresentationFormat>
  <Paragraphs>172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Twilight</vt:lpstr>
      <vt:lpstr>Evaluating MODIS marine water cloud products with LES models</vt:lpstr>
      <vt:lpstr>Outline</vt:lpstr>
      <vt:lpstr>Background</vt:lpstr>
      <vt:lpstr>Background</vt:lpstr>
      <vt:lpstr>Monthly Mean Global MODIS re</vt:lpstr>
      <vt:lpstr>Monthly Mean Global Δre</vt:lpstr>
      <vt:lpstr>Correlation studies: Δre vs. re</vt:lpstr>
      <vt:lpstr>Correlation studies: Δre vs. Hσ</vt:lpstr>
      <vt:lpstr>Correlation studies: re , Δre vs. Hσ</vt:lpstr>
      <vt:lpstr>Lessons learned  Zhang and Platnick 2011 JGR submitted</vt:lpstr>
      <vt:lpstr>What could cause Δre</vt:lpstr>
      <vt:lpstr>Impact of sub-pixel cloud inhomogeneity on re retrieval</vt:lpstr>
      <vt:lpstr>What could cause Δre</vt:lpstr>
      <vt:lpstr>Separation of cloud regime</vt:lpstr>
      <vt:lpstr>Entangled Problem</vt:lpstr>
      <vt:lpstr>Pathway toward the future</vt:lpstr>
      <vt:lpstr>A seamless interface between bin-microphysics LES and I3RC</vt:lpstr>
      <vt:lpstr>Preliminary results: reflection </vt:lpstr>
      <vt:lpstr>Preliminary results: emission </vt:lpstr>
      <vt:lpstr>Summary &amp; Conclusions  </vt:lpstr>
      <vt:lpstr>Backup</vt:lpstr>
      <vt:lpstr>Relative difference</vt:lpstr>
      <vt:lpstr>Impact of 3-D effect:  A simple step cloud case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MOD06 marine Sc products with LES models</dc:title>
  <dc:subject/>
  <dc:creator>Zhibo Zhang</dc:creator>
  <cp:keywords/>
  <dc:description/>
  <cp:lastModifiedBy>Zhibo Zhang</cp:lastModifiedBy>
  <cp:revision>39</cp:revision>
  <dcterms:created xsi:type="dcterms:W3CDTF">2011-05-16T01:52:24Z</dcterms:created>
  <dcterms:modified xsi:type="dcterms:W3CDTF">2011-05-19T02:46:17Z</dcterms:modified>
  <cp:category/>
</cp:coreProperties>
</file>