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6" r:id="rId2"/>
    <p:sldId id="388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89" r:id="rId11"/>
    <p:sldId id="313" r:id="rId12"/>
    <p:sldId id="376" r:id="rId13"/>
    <p:sldId id="385" r:id="rId14"/>
    <p:sldId id="386" r:id="rId15"/>
    <p:sldId id="387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FC9"/>
    <a:srgbClr val="BAC9FE"/>
    <a:srgbClr val="F4EECD"/>
    <a:srgbClr val="F6EECD"/>
    <a:srgbClr val="F3EED7"/>
    <a:srgbClr val="171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46" autoAdjust="0"/>
  </p:normalViewPr>
  <p:slideViewPr>
    <p:cSldViewPr snapToGrid="0">
      <p:cViewPr varScale="1">
        <p:scale>
          <a:sx n="114" d="100"/>
          <a:sy n="114" d="100"/>
        </p:scale>
        <p:origin x="-12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7F9728F-AE85-E943-A321-C1F8F19309D1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29D0159-3292-E240-A5A3-6B77926F0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49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09713C-33DC-954F-B3FD-D8FB893CCA5F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09713C-33DC-954F-B3FD-D8FB893CCA5F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Original</a:t>
            </a:r>
            <a:r>
              <a:rPr lang="en-US" baseline="0" dirty="0" smtClean="0"/>
              <a:t> title: “</a:t>
            </a:r>
            <a:r>
              <a:rPr lang="en-US" sz="1200" b="1" dirty="0" smtClean="0"/>
              <a:t>An empirical correction for the Aqua MODIS VNIR focal plane spatial </a:t>
            </a:r>
            <a:r>
              <a:rPr lang="en-US" sz="1200" b="1" dirty="0" err="1" smtClean="0"/>
              <a:t>misregistration</a:t>
            </a:r>
            <a:r>
              <a:rPr lang="en-US" sz="1200" b="1" dirty="0" smtClean="0"/>
              <a:t>”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“Move” 250m pixel location by </a:t>
            </a:r>
            <a:r>
              <a:rPr lang="en-US" sz="18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/>
              <a:t> (along-track) and </a:t>
            </a:r>
            <a:r>
              <a:rPr lang="en-US" sz="1800" dirty="0" smtClean="0">
                <a:solidFill>
                  <a:srgbClr val="FF0000"/>
                </a:solidFill>
              </a:rPr>
              <a:t>1</a:t>
            </a:r>
            <a:r>
              <a:rPr lang="en-US" sz="1800" dirty="0" smtClean="0"/>
              <a:t> (cross-track) positions.</a:t>
            </a:r>
          </a:p>
          <a:p>
            <a:r>
              <a:rPr lang="en-US" dirty="0" smtClean="0"/>
              <a:t>VNIR:</a:t>
            </a:r>
            <a:r>
              <a:rPr lang="en-US" baseline="0" dirty="0" smtClean="0"/>
              <a:t> </a:t>
            </a:r>
            <a:r>
              <a:rPr lang="en-US" dirty="0" smtClean="0"/>
              <a:t>0.41-0.56 µm; 0.85-0.94 µm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801B-199C-994F-BF4E-4780857EE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09713C-33DC-954F-B3FD-D8FB893CCA5F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Original</a:t>
            </a:r>
            <a:r>
              <a:rPr lang="en-US" baseline="0" dirty="0" smtClean="0"/>
              <a:t> title: “</a:t>
            </a:r>
            <a:r>
              <a:rPr lang="en-US" sz="1200" b="1" dirty="0" smtClean="0"/>
              <a:t>An empirical correction for the Aqua MODIS VNIR focal plane spatial </a:t>
            </a:r>
            <a:r>
              <a:rPr lang="en-US" sz="1200" b="1" dirty="0" err="1" smtClean="0"/>
              <a:t>misregistration</a:t>
            </a:r>
            <a:r>
              <a:rPr lang="en-US" sz="1200" b="1" dirty="0" smtClean="0"/>
              <a:t>”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61889-BA4C-E244-8D11-34E763BB7A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61889-BA4C-E244-8D11-34E763BB7A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CB561-122E-2C48-AF0E-52C787C3360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Band 1 looks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similar, and band 3 (used by aerosol dark target over land)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Will be corrected in C6.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B41CF4-64CC-6B4C-A995-54179471ECC4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Band 1 looks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similar, and band 3 (used by aerosol dark target over land)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Flattened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out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in C6 Approach 2 (not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shown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B41CF4-64CC-6B4C-A995-54179471ECC4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1074B5-9FC5-C04A-977E-925CF08897C2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ABEE6-1B72-784A-AE47-B23050428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3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B792F-FB7A-1E40-949D-CB665B868612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C09B4-1179-8C42-B22A-8C02FEFA3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4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3A972-595B-094E-9196-C8F6BD514D98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B1405-F54A-6B42-848F-08C3FD2912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EAF567-50C6-974E-9245-B23A8CDC9C08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9212A-514C-584C-BE9A-6E29B9495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9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8F9CE-24AE-2D45-B708-9F613FD7CA85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111D7-CE35-8C45-92F3-414194278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9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63D54-F2C6-DC4B-ABF8-B387541BD561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0D066-0AC2-DF40-9F18-9744740F6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81BD4-0551-A54E-B268-B13E218802CB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A98A6-8F8D-E449-8A96-BE9E5C7D5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6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33B3D-A513-CE4A-9DFE-4E0713AB26C0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60F8A-25C8-1D44-9EEC-1171D6B9E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1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E1142D-B56C-2849-A299-ACB97B76918E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17762-E6B4-A649-9A67-265580234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9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336EA-CAD3-EC4B-A61B-E2B31B2276A0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3E177-2F14-EF4F-A7F7-1137720C14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3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40673-EDB9-B04E-9A2F-AF9771EEF905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5626E-2F27-E04F-9CDC-40BBA0709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6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A6A1722-B6F1-0E4D-9D17-8873F926B38E}" type="datetime1">
              <a:rPr lang="en-US"/>
              <a:pPr/>
              <a:t>5/15/11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52522F4-9664-5B48-9C4A-4FFF722FB4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4958" y="242404"/>
            <a:ext cx="8534400" cy="1379292"/>
          </a:xfrm>
        </p:spPr>
        <p:txBody>
          <a:bodyPr/>
          <a:lstStyle/>
          <a:p>
            <a:r>
              <a:rPr lang="en-US" sz="2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MODIS Atmosphere </a:t>
            </a:r>
            <a:r>
              <a:rPr lang="en-US" sz="2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Solar Reflectance Issues</a:t>
            </a:r>
            <a:r>
              <a:rPr lang="en-US" sz="2600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		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1885" y="1606575"/>
            <a:ext cx="7754155" cy="264886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1.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Aqua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VNIR focal plane empirical re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-registration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status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Ralf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Bennartz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Bob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Holz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Steve Platnick</a:t>
            </a:r>
            <a:r>
              <a:rPr lang="en-US" sz="20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U. Wisconsin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Madison, </a:t>
            </a:r>
            <a:r>
              <a:rPr lang="en-US" sz="18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NASA GSFC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2. Terra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trend anomalies in cloud and aerosol data records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teve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Platnick</a:t>
            </a:r>
            <a:r>
              <a:rPr lang="en-US" sz="20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Rob Levy</a:t>
            </a:r>
            <a:r>
              <a:rPr lang="en-US" sz="20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NASA GSFC, </a:t>
            </a: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SSAI</a:t>
            </a:r>
          </a:p>
        </p:txBody>
      </p:sp>
      <p:sp>
        <p:nvSpPr>
          <p:cNvPr id="11" name="Subtitle 13"/>
          <p:cNvSpPr txBox="1">
            <a:spLocks/>
          </p:cNvSpPr>
          <p:nvPr/>
        </p:nvSpPr>
        <p:spPr>
          <a:xfrm>
            <a:off x="2579008" y="6186974"/>
            <a:ext cx="4026300" cy="469944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300"/>
              </a:spcBef>
              <a:buFont typeface="Arial" charset="0"/>
              <a:buNone/>
            </a:pPr>
            <a:r>
              <a:rPr lang="en-US" sz="1800" dirty="0" smtClean="0">
                <a:solidFill>
                  <a:srgbClr val="595959"/>
                </a:solidFill>
                <a:cs typeface="Arial" charset="0"/>
              </a:rPr>
              <a:t>MODIS Cal-Val Mtg., 17 May 2011</a:t>
            </a:r>
            <a:endParaRPr lang="en-US" sz="1800" dirty="0">
              <a:solidFill>
                <a:srgbClr val="595959"/>
              </a:solidFill>
              <a:cs typeface="Arial" charset="0"/>
            </a:endParaRPr>
          </a:p>
        </p:txBody>
      </p:sp>
      <p:pic>
        <p:nvPicPr>
          <p:cNvPr id="3" name="Picture 2" descr="austasia_modis_1km_airb_preview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4875" l="5250" r="9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63" y="3920268"/>
            <a:ext cx="2722919" cy="2722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4958" y="242404"/>
            <a:ext cx="8534400" cy="1379292"/>
          </a:xfrm>
        </p:spPr>
        <p:txBody>
          <a:bodyPr/>
          <a:lstStyle/>
          <a:p>
            <a:r>
              <a:rPr lang="en-US" sz="2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MODIS Atmosphere </a:t>
            </a:r>
            <a:r>
              <a:rPr lang="en-US" sz="2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Solar Reflectance Issues</a:t>
            </a:r>
            <a:r>
              <a:rPr lang="en-US" sz="2600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		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1885" y="1606575"/>
            <a:ext cx="7754155" cy="264886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1. </a:t>
            </a:r>
            <a:r>
              <a:rPr lang="en-US" sz="2000" b="1" dirty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Aqua </a:t>
            </a:r>
            <a:r>
              <a:rPr lang="en-US" sz="2000" b="1" dirty="0" smtClean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VNIR focal plane empirical re</a:t>
            </a:r>
            <a:r>
              <a:rPr lang="en-US" sz="2000" b="1" dirty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-registration </a:t>
            </a:r>
            <a:r>
              <a:rPr lang="en-US" sz="2000" b="1" dirty="0" smtClean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status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Ralf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Bennartz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, Bob </a:t>
            </a:r>
            <a:r>
              <a:rPr lang="en-US" sz="2000" dirty="0" err="1" smtClean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Holz</a:t>
            </a:r>
            <a:r>
              <a:rPr lang="en-US" sz="2000" dirty="0" smtClean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, Steve Platnick</a:t>
            </a:r>
            <a:r>
              <a:rPr lang="en-US" sz="2000" baseline="30000" dirty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2000" dirty="0" smtClean="0">
              <a:solidFill>
                <a:srgbClr val="A6A6A6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baseline="30000" dirty="0" smtClean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800" dirty="0" smtClean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 U. Wisconsin</a:t>
            </a:r>
            <a:r>
              <a:rPr lang="en-US" sz="1800" dirty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,</a:t>
            </a:r>
            <a:r>
              <a:rPr lang="en-US" sz="1800" dirty="0" smtClean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 Madison, </a:t>
            </a:r>
            <a:r>
              <a:rPr lang="en-US" sz="1800" baseline="30000" dirty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800" dirty="0" smtClean="0">
                <a:solidFill>
                  <a:srgbClr val="A6A6A6"/>
                </a:solidFill>
                <a:latin typeface="Arial" charset="0"/>
                <a:ea typeface="ＭＳ Ｐゴシック" charset="0"/>
                <a:cs typeface="Arial" charset="0"/>
              </a:rPr>
              <a:t> NASA GSFC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2. Terra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trend anomalies in cloud and aerosol data records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teve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Platnick</a:t>
            </a:r>
            <a:r>
              <a:rPr lang="en-US" sz="20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Rob Levy</a:t>
            </a:r>
            <a:r>
              <a:rPr lang="en-US" sz="20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NASA GSFC, </a:t>
            </a: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SSAI</a:t>
            </a:r>
          </a:p>
        </p:txBody>
      </p:sp>
      <p:sp>
        <p:nvSpPr>
          <p:cNvPr id="11" name="Subtitle 13"/>
          <p:cNvSpPr txBox="1">
            <a:spLocks/>
          </p:cNvSpPr>
          <p:nvPr/>
        </p:nvSpPr>
        <p:spPr>
          <a:xfrm>
            <a:off x="2579008" y="6186974"/>
            <a:ext cx="4026300" cy="469944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300"/>
              </a:spcBef>
              <a:buFont typeface="Arial" charset="0"/>
              <a:buNone/>
            </a:pPr>
            <a:r>
              <a:rPr lang="en-US" sz="1800" dirty="0" smtClean="0">
                <a:solidFill>
                  <a:srgbClr val="595959"/>
                </a:solidFill>
                <a:cs typeface="Arial" charset="0"/>
              </a:rPr>
              <a:t>MODIS Cal-Val Mtg., 17 May 2011</a:t>
            </a:r>
            <a:endParaRPr lang="en-US" sz="1800" dirty="0">
              <a:solidFill>
                <a:srgbClr val="595959"/>
              </a:solidFill>
              <a:cs typeface="Arial" charset="0"/>
            </a:endParaRPr>
          </a:p>
        </p:txBody>
      </p:sp>
      <p:pic>
        <p:nvPicPr>
          <p:cNvPr id="3" name="Picture 2" descr="austasia_modis_1km_airb_preview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4875" l="5250" r="9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63" y="3920268"/>
            <a:ext cx="2722919" cy="272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0x10_TauLiq_Mea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8917" r="14747" b="8094"/>
          <a:stretch/>
        </p:blipFill>
        <p:spPr>
          <a:xfrm>
            <a:off x="399770" y="698102"/>
            <a:ext cx="4003260" cy="1968140"/>
          </a:xfrm>
          <a:prstGeom prst="rect">
            <a:avLst/>
          </a:prstGeom>
          <a:ln>
            <a:solidFill>
              <a:srgbClr val="BFBFBF"/>
            </a:solidFill>
          </a:ln>
        </p:spPr>
      </p:pic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1099073" y="2785657"/>
            <a:ext cx="2583644" cy="461086"/>
            <a:chOff x="2022590" y="5948389"/>
            <a:chExt cx="5167364" cy="921358"/>
          </a:xfrm>
        </p:grpSpPr>
        <p:pic>
          <p:nvPicPr>
            <p:cNvPr id="8" name="Picture 7" descr="color ba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475570" y="3785289"/>
              <a:ext cx="220468" cy="454666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2022590" y="6254736"/>
              <a:ext cx="569038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0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6421213" y="6254736"/>
              <a:ext cx="768741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30</a:t>
              </a:r>
              <a:endParaRPr lang="en-US" sz="1400" dirty="0"/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4164010" y="6254736"/>
              <a:ext cx="768741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15</a:t>
              </a:r>
              <a:endParaRPr lang="en-US" sz="14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562596" y="238001"/>
            <a:ext cx="372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cs typeface="Arial" charset="0"/>
              </a:rPr>
              <a:t>Annual Mean (July  2000 – June 2001)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66917" y="3247719"/>
            <a:ext cx="277195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Optical Thickness Trends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(July  2000 – June 2010)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02966" y="3389531"/>
            <a:ext cx="416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Trends Masked by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ignificance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evel &lt;0.05 </a:t>
            </a:r>
          </a:p>
        </p:txBody>
      </p:sp>
      <p:pic>
        <p:nvPicPr>
          <p:cNvPr id="2" name="Picture 1" descr="10x10_TauLiq_C051_Terra_10Year_Master_CPD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8056" r="13819" b="6768"/>
          <a:stretch/>
        </p:blipFill>
        <p:spPr>
          <a:xfrm>
            <a:off x="348740" y="3852171"/>
            <a:ext cx="4101873" cy="2044480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3" name="Picture 2" descr="10x10_TauLiq_C051_Terra_10Year_Master_CPDRMsk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7872" r="13820" b="6952"/>
          <a:stretch/>
        </p:blipFill>
        <p:spPr>
          <a:xfrm>
            <a:off x="4730457" y="3852170"/>
            <a:ext cx="4097456" cy="2044480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23" name="Rectangle 1062"/>
          <p:cNvSpPr>
            <a:spLocks noChangeArrowheads="1"/>
          </p:cNvSpPr>
          <p:nvPr/>
        </p:nvSpPr>
        <p:spPr bwMode="auto">
          <a:xfrm>
            <a:off x="5334092" y="855146"/>
            <a:ext cx="3070546" cy="15924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Cloud Optical Thickness, water clouds, Terra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(10° binning, daytime observations only)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1138" y="6521450"/>
            <a:ext cx="351286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Levy, MODIS Cal-Val, 17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 bwMode="auto">
          <a:xfrm>
            <a:off x="3241629" y="6241062"/>
            <a:ext cx="2756801" cy="369848"/>
            <a:chOff x="2031190" y="6004061"/>
            <a:chExt cx="5512431" cy="739051"/>
          </a:xfrm>
        </p:grpSpPr>
        <p:pic>
          <p:nvPicPr>
            <p:cNvPr id="27" name="Picture 26" descr="color bar plus-minus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4529442" y="3799434"/>
              <a:ext cx="172886" cy="45821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8" name="TextBox 6"/>
            <p:cNvSpPr txBox="1">
              <a:spLocks noChangeArrowheads="1"/>
            </p:cNvSpPr>
            <p:nvPr/>
          </p:nvSpPr>
          <p:spPr bwMode="auto">
            <a:xfrm>
              <a:off x="2031190" y="6128095"/>
              <a:ext cx="965595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≤20</a:t>
              </a:r>
            </a:p>
          </p:txBody>
        </p:sp>
        <p:sp>
          <p:nvSpPr>
            <p:cNvPr id="29" name="TextBox 7"/>
            <p:cNvSpPr txBox="1">
              <a:spLocks noChangeArrowheads="1"/>
            </p:cNvSpPr>
            <p:nvPr/>
          </p:nvSpPr>
          <p:spPr bwMode="auto">
            <a:xfrm>
              <a:off x="6578026" y="6128095"/>
              <a:ext cx="965595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≥20</a:t>
              </a:r>
              <a:endParaRPr lang="en-US" sz="1400" dirty="0"/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4501229" y="6128095"/>
              <a:ext cx="568909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0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076370" y="5875339"/>
            <a:ext cx="1119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%/decade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0x10_TauLiq_C051_Aqua_8Year_Master_CPDRMsk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t="7933" r="14107" b="6854"/>
          <a:stretch/>
        </p:blipFill>
        <p:spPr>
          <a:xfrm>
            <a:off x="4746927" y="3858974"/>
            <a:ext cx="4078062" cy="20453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 descr="10x10_TauLiq_C051_Aqua_8Year_Master_CPD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t="7663" r="13972" b="7663"/>
          <a:stretch/>
        </p:blipFill>
        <p:spPr>
          <a:xfrm>
            <a:off x="345230" y="3858973"/>
            <a:ext cx="4105153" cy="20324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1099073" y="2785657"/>
            <a:ext cx="2583644" cy="461086"/>
            <a:chOff x="2022590" y="5948389"/>
            <a:chExt cx="5167364" cy="921358"/>
          </a:xfrm>
        </p:grpSpPr>
        <p:pic>
          <p:nvPicPr>
            <p:cNvPr id="8" name="Picture 7" descr="color bar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4475570" y="3785289"/>
              <a:ext cx="220468" cy="454666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2022590" y="6254736"/>
              <a:ext cx="569038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0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6421213" y="6254736"/>
              <a:ext cx="768741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30</a:t>
              </a:r>
              <a:endParaRPr lang="en-US" sz="1400" dirty="0"/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4164010" y="6254736"/>
              <a:ext cx="768741" cy="61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15</a:t>
              </a:r>
              <a:endParaRPr lang="en-US" sz="1400" dirty="0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3241629" y="6241062"/>
            <a:ext cx="2756801" cy="369848"/>
            <a:chOff x="2031190" y="6004061"/>
            <a:chExt cx="5512431" cy="739051"/>
          </a:xfrm>
        </p:grpSpPr>
        <p:pic>
          <p:nvPicPr>
            <p:cNvPr id="14" name="Picture 13" descr="color bar plus-minu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4529442" y="3799434"/>
              <a:ext cx="172886" cy="458214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2031190" y="6128095"/>
              <a:ext cx="965595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/>
                <a:t>≤20</a:t>
              </a:r>
            </a:p>
          </p:txBody>
        </p:sp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6578026" y="6128095"/>
              <a:ext cx="965595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/>
                <a:t>≥20</a:t>
              </a:r>
              <a:endParaRPr lang="en-US" sz="1400" dirty="0"/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4501229" y="6128095"/>
              <a:ext cx="568909" cy="61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0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562596" y="238001"/>
            <a:ext cx="416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cs typeface="Arial" charset="0"/>
              </a:rPr>
              <a:t>Annual Mean (July  2002 – June 2001)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66917" y="3247719"/>
            <a:ext cx="277195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Optical Thickness Trends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(July  2002 – June 2010)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6370" y="5875339"/>
            <a:ext cx="1119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%/decade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702966" y="3389531"/>
            <a:ext cx="416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Trends Masked by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ignificance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evel &lt;0.05 </a:t>
            </a:r>
          </a:p>
        </p:txBody>
      </p:sp>
      <p:sp>
        <p:nvSpPr>
          <p:cNvPr id="23" name="Rectangle 1062"/>
          <p:cNvSpPr>
            <a:spLocks noChangeArrowheads="1"/>
          </p:cNvSpPr>
          <p:nvPr/>
        </p:nvSpPr>
        <p:spPr bwMode="auto">
          <a:xfrm>
            <a:off x="5334092" y="855146"/>
            <a:ext cx="3070546" cy="159241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Cloud Optical Thickness, water clouds, Aqua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(10° binning, daytime observations only)</a:t>
            </a:r>
          </a:p>
        </p:txBody>
      </p:sp>
      <p:pic>
        <p:nvPicPr>
          <p:cNvPr id="26" name="Picture 25" descr="10x10_TauLiq_C051_Aqua_8Year_Master_Mean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t="10476" r="13838" b="6853"/>
          <a:stretch/>
        </p:blipFill>
        <p:spPr>
          <a:xfrm>
            <a:off x="406865" y="715081"/>
            <a:ext cx="3994819" cy="1940767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631138" y="6521450"/>
            <a:ext cx="351286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Levy, MODIS Cal-Val, 17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817" y="180355"/>
            <a:ext cx="7772400" cy="38453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Trends in C5 Terra AOD over land: Artificial?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9102" y="3903284"/>
            <a:ext cx="7947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1400" dirty="0" smtClean="0"/>
              <a:t>Terra and Aqua show different AOD trends over land (Terra’s is statistically “significant”)</a:t>
            </a:r>
          </a:p>
          <a:p>
            <a:pPr marL="342900" indent="-342900">
              <a:buAutoNum type="alphaUcParenR"/>
            </a:pPr>
            <a:r>
              <a:rPr lang="en-US" sz="1400" dirty="0" smtClean="0"/>
              <a:t>Difference with AERONET shows trend for Terra but not Aqua</a:t>
            </a:r>
          </a:p>
          <a:p>
            <a:pPr marL="342900" indent="-342900">
              <a:buAutoNum type="alphaUcParenR"/>
            </a:pPr>
            <a:r>
              <a:rPr lang="en-US" sz="1400" dirty="0" smtClean="0"/>
              <a:t>Consistent with trend in “Earth View” calibration of Band #3 (0.47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/>
              <a:t>m) used for AOD retrieval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64160" y="670560"/>
            <a:ext cx="7020560" cy="3180080"/>
            <a:chOff x="985520" y="782320"/>
            <a:chExt cx="7020560" cy="3180080"/>
          </a:xfrm>
        </p:grpSpPr>
        <p:sp>
          <p:nvSpPr>
            <p:cNvPr id="5" name="Rectangle 4"/>
            <p:cNvSpPr/>
            <p:nvPr/>
          </p:nvSpPr>
          <p:spPr>
            <a:xfrm>
              <a:off x="985520" y="782320"/>
              <a:ext cx="7020560" cy="318008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042617" y="829882"/>
              <a:ext cx="6897229" cy="3063242"/>
              <a:chOff x="1042617" y="829882"/>
              <a:chExt cx="6897229" cy="3063242"/>
            </a:xfrm>
          </p:grpSpPr>
          <p:pic>
            <p:nvPicPr>
              <p:cNvPr id="4" name="Picture 3" descr="MODIS_MONTHLY_M3_La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43811" y="829882"/>
                <a:ext cx="3749768" cy="3063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0564" y="829882"/>
                <a:ext cx="2669282" cy="3063242"/>
              </a:xfrm>
              <a:prstGeom prst="rect">
                <a:avLst/>
              </a:prstGeom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1042617" y="867186"/>
                <a:ext cx="318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084886" y="83670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7280020" y="1286206"/>
            <a:ext cx="158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}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Dt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≈-0.03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61668" y="1891004"/>
            <a:ext cx="1964565" cy="12311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Difference metric = </a:t>
            </a:r>
          </a:p>
          <a:p>
            <a:r>
              <a:rPr lang="en-US" sz="1600" dirty="0" smtClean="0"/>
              <a:t>  (</a:t>
            </a:r>
            <a:r>
              <a:rPr lang="en-US" sz="1600" dirty="0" err="1" smtClean="0">
                <a:latin typeface="Symbol" charset="2"/>
                <a:cs typeface="Symbol" charset="2"/>
              </a:rPr>
              <a:t>t</a:t>
            </a:r>
            <a:r>
              <a:rPr lang="en-US" sz="1600" baseline="-25000" dirty="0" err="1" smtClean="0"/>
              <a:t>MODIS</a:t>
            </a:r>
            <a:r>
              <a:rPr lang="en-US" sz="1600" dirty="0" err="1" smtClean="0"/>
              <a:t>-</a:t>
            </a:r>
            <a:r>
              <a:rPr lang="en-US" sz="1600" dirty="0" err="1" smtClean="0">
                <a:latin typeface="Symbol" charset="2"/>
                <a:cs typeface="Symbol" charset="2"/>
              </a:rPr>
              <a:t>t</a:t>
            </a:r>
            <a:r>
              <a:rPr lang="en-US" sz="1600" baseline="-25000" dirty="0" err="1" smtClean="0"/>
              <a:t>AERO</a:t>
            </a:r>
            <a:r>
              <a:rPr lang="en-US" sz="1600" dirty="0" smtClean="0"/>
              <a:t>) / EE</a:t>
            </a:r>
          </a:p>
          <a:p>
            <a:endParaRPr lang="en-US" sz="1400" dirty="0" smtClean="0"/>
          </a:p>
          <a:p>
            <a:r>
              <a:rPr lang="en-US" sz="1400" dirty="0" smtClean="0"/>
              <a:t>EE = “Expected Error” </a:t>
            </a:r>
          </a:p>
          <a:p>
            <a:r>
              <a:rPr lang="en-US" sz="1400" dirty="0" smtClean="0"/>
              <a:t>EE = 0.05 + 0.15</a:t>
            </a:r>
            <a:r>
              <a:rPr lang="en-US" sz="1400" dirty="0" smtClean="0">
                <a:latin typeface="Symbol" charset="2"/>
                <a:cs typeface="Symbol" charset="2"/>
              </a:rPr>
              <a:t>t</a:t>
            </a:r>
            <a:r>
              <a:rPr lang="en-US" sz="1400" baseline="-25000" dirty="0" smtClean="0"/>
              <a:t>AERO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88630" y="4663266"/>
            <a:ext cx="6813813" cy="1859280"/>
            <a:chOff x="1690230" y="4825826"/>
            <a:chExt cx="6813813" cy="1859280"/>
          </a:xfrm>
        </p:grpSpPr>
        <p:grpSp>
          <p:nvGrpSpPr>
            <p:cNvPr id="7" name="Group 6"/>
            <p:cNvGrpSpPr/>
            <p:nvPr/>
          </p:nvGrpSpPr>
          <p:grpSpPr>
            <a:xfrm>
              <a:off x="1690230" y="4825826"/>
              <a:ext cx="5902960" cy="1859280"/>
              <a:chOff x="1791830" y="4856306"/>
              <a:chExt cx="5902960" cy="185928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791830" y="4856306"/>
                <a:ext cx="5902960" cy="185928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A6A6A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850217" y="5011201"/>
                <a:ext cx="5643764" cy="1547368"/>
                <a:chOff x="880240" y="3727643"/>
                <a:chExt cx="5643764" cy="1547368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259672" y="3727643"/>
                  <a:ext cx="259787" cy="123110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:r>
                    <a:rPr lang="en-US" sz="1600" dirty="0" smtClean="0"/>
                    <a:t>1.2</a:t>
                  </a:r>
                </a:p>
                <a:p>
                  <a:pPr algn="r"/>
                  <a:r>
                    <a:rPr lang="en-US" sz="1600" dirty="0" smtClean="0"/>
                    <a:t>1.1</a:t>
                  </a:r>
                </a:p>
                <a:p>
                  <a:pPr algn="r"/>
                  <a:r>
                    <a:rPr lang="en-US" sz="1600" dirty="0" smtClean="0"/>
                    <a:t>1.0</a:t>
                  </a:r>
                </a:p>
                <a:p>
                  <a:pPr algn="r"/>
                  <a:r>
                    <a:rPr lang="en-US" sz="1600" dirty="0" smtClean="0"/>
                    <a:t>0.9</a:t>
                  </a:r>
                </a:p>
                <a:p>
                  <a:pPr algn="r"/>
                  <a:r>
                    <a:rPr lang="en-US" sz="1600" dirty="0" smtClean="0"/>
                    <a:t>0.8</a:t>
                  </a:r>
                  <a:endParaRPr lang="en-US" sz="1600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880240" y="3906747"/>
                  <a:ext cx="369332" cy="94440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vert270" wrap="none" tIns="0" rIns="0" bIns="0" rtlCol="0">
                  <a:spAutoFit/>
                </a:bodyPr>
                <a:lstStyle/>
                <a:p>
                  <a:r>
                    <a:rPr lang="en-US" dirty="0" err="1" smtClean="0"/>
                    <a:t>Refl</a:t>
                  </a:r>
                  <a:r>
                    <a:rPr lang="en-US" dirty="0" smtClean="0"/>
                    <a:t>/BRDF</a:t>
                  </a:r>
                  <a:endParaRPr lang="en-US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653823" y="3870473"/>
                  <a:ext cx="1169555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Desert Sites</a:t>
                  </a:r>
                  <a:endParaRPr lang="en-US" sz="1600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987848" y="3870473"/>
                  <a:ext cx="3170590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Band #3, Mirror Side #1, Frame=675</a:t>
                  </a:r>
                  <a:endParaRPr lang="en-US" sz="1600" dirty="0"/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 rot="2623480">
                  <a:off x="1578031" y="4981775"/>
                  <a:ext cx="41597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2000</a:t>
                  </a:r>
                  <a:endParaRPr lang="en-US" sz="1400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 rot="2623480">
                  <a:off x="3638032" y="5006453"/>
                  <a:ext cx="415979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200</a:t>
                  </a:r>
                  <a:r>
                    <a:rPr lang="en-US" sz="1600" dirty="0" smtClean="0"/>
                    <a:t>5</a:t>
                  </a:r>
                  <a:endParaRPr lang="en-US" sz="1600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 rot="2623480">
                  <a:off x="1990224" y="5000316"/>
                  <a:ext cx="41597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2001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 rot="2623480">
                  <a:off x="2804438" y="5018859"/>
                  <a:ext cx="41597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2003</a:t>
                  </a:r>
                  <a:endParaRPr lang="en-US" sz="1400" dirty="0"/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 rot="2623480">
                  <a:off x="2379987" y="5020671"/>
                  <a:ext cx="41597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2002</a:t>
                  </a:r>
                  <a:endParaRPr lang="en-US" sz="1400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 rot="2623480">
                  <a:off x="3226502" y="5002128"/>
                  <a:ext cx="41597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2004</a:t>
                  </a:r>
                  <a:endParaRPr lang="en-US" sz="1400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 rot="2623480">
                  <a:off x="4048024" y="5020671"/>
                  <a:ext cx="41597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2006</a:t>
                  </a:r>
                  <a:endParaRPr lang="en-US" sz="1400" dirty="0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 rot="2623480">
                  <a:off x="6108025" y="5042195"/>
                  <a:ext cx="41597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2011</a:t>
                  </a:r>
                  <a:endParaRPr lang="en-US" sz="1400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 rot="2623480">
                  <a:off x="4460217" y="5039212"/>
                  <a:ext cx="41597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2007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 rot="2623480">
                  <a:off x="5274431" y="5057755"/>
                  <a:ext cx="41597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2009</a:t>
                  </a:r>
                  <a:endParaRPr lang="en-US" sz="1400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 rot="2623480">
                  <a:off x="4849980" y="5059567"/>
                  <a:ext cx="41597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2008</a:t>
                  </a:r>
                  <a:endParaRPr lang="en-US" sz="1400" dirty="0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 rot="2623480">
                  <a:off x="5696495" y="5041024"/>
                  <a:ext cx="415979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2010</a:t>
                  </a:r>
                  <a:endParaRPr lang="en-US" sz="1400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535041" y="3846419"/>
                  <a:ext cx="4669082" cy="106895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1850217" y="4936215"/>
                <a:ext cx="5499354" cy="1603900"/>
                <a:chOff x="880240" y="2512794"/>
                <a:chExt cx="5499354" cy="1603900"/>
              </a:xfrm>
            </p:grpSpPr>
            <p:pic>
              <p:nvPicPr>
                <p:cNvPr id="77" name="Picture 76" descr="Lybian_desert_16-day_repeatable_refl_CosZ_BRDF_band_3_675.eps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880240" y="2512794"/>
                  <a:ext cx="5499354" cy="1603900"/>
                </a:xfrm>
                <a:prstGeom prst="rect">
                  <a:avLst/>
                </a:prstGeom>
              </p:spPr>
            </p:pic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550619" y="3216933"/>
                  <a:ext cx="4653504" cy="19468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2769883" y="4938753"/>
                <a:ext cx="4563034" cy="1603900"/>
                <a:chOff x="1799906" y="4851154"/>
                <a:chExt cx="4563034" cy="1603900"/>
              </a:xfrm>
            </p:grpSpPr>
            <p:pic>
              <p:nvPicPr>
                <p:cNvPr id="80" name="Picture 79" descr="Lybian_desert_16-day_repeatable_refl_CosZ_BRDF_band_3_675.eps"/>
                <p:cNvPicPr>
                  <a:picLocks noChangeAspect="1"/>
                </p:cNvPicPr>
                <p:nvPr/>
              </p:nvPicPr>
              <p:blipFill>
                <a:blip r:embed="rId6" cstate="print">
                  <a:alphaModFix/>
                  <a:biLevel thresh="50000"/>
                </a:blip>
                <a:stretch>
                  <a:fillRect/>
                </a:stretch>
              </p:blipFill>
              <p:spPr>
                <a:xfrm>
                  <a:off x="1799906" y="4851154"/>
                  <a:ext cx="4563034" cy="1603900"/>
                </a:xfrm>
                <a:prstGeom prst="rect">
                  <a:avLst/>
                </a:prstGeom>
              </p:spPr>
            </p:pic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595686" y="5562420"/>
                  <a:ext cx="3562752" cy="1588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TextBox 82"/>
              <p:cNvSpPr txBox="1"/>
              <p:nvPr/>
            </p:nvSpPr>
            <p:spPr>
              <a:xfrm>
                <a:off x="5215307" y="5811060"/>
                <a:ext cx="658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Terra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303383" y="5327164"/>
                <a:ext cx="671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Aqua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623800" y="5863327"/>
                <a:ext cx="1798013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From </a:t>
                </a:r>
                <a:r>
                  <a:rPr lang="en-US" sz="1200" dirty="0" err="1" smtClean="0"/>
                  <a:t>Junqiang</a:t>
                </a:r>
                <a:r>
                  <a:rPr lang="en-US" sz="1200" dirty="0" smtClean="0"/>
                  <a:t> Sun, MCST</a:t>
                </a:r>
                <a:endParaRPr lang="en-US" sz="12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380318" y="5769215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7081358" y="5461030"/>
              <a:ext cx="1422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} </a:t>
              </a:r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Dr</a:t>
              </a:r>
              <a:r>
                <a:rPr lang="en-US" dirty="0" smtClean="0">
                  <a:solidFill>
                    <a:srgbClr val="FF0000"/>
                  </a:solidFill>
                  <a:latin typeface="Calibri"/>
                  <a:cs typeface="Calibri"/>
                </a:rPr>
                <a:t>≈-0.0040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631138" y="6521450"/>
            <a:ext cx="351286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Levy, MODIS Cal-Val, 17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3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62"/>
          <p:cNvSpPr>
            <a:spLocks noChangeArrowheads="1"/>
          </p:cNvSpPr>
          <p:nvPr/>
        </p:nvSpPr>
        <p:spPr bwMode="auto">
          <a:xfrm>
            <a:off x="0" y="466336"/>
            <a:ext cx="9144000" cy="64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  <a:cs typeface="Arial" charset="0"/>
              </a:rPr>
              <a:t>Instrument Artifacts?</a:t>
            </a:r>
          </a:p>
          <a:p>
            <a:pPr algn="ctr"/>
            <a:r>
              <a:rPr lang="en-US" sz="2200" dirty="0"/>
              <a:t>Trends (</a:t>
            </a:r>
            <a:r>
              <a:rPr lang="en-US" sz="2200" dirty="0" smtClean="0"/>
              <a:t>%/decade)</a:t>
            </a:r>
            <a:r>
              <a:rPr lang="en-US" sz="2200" dirty="0"/>
              <a:t>, ±60</a:t>
            </a:r>
            <a:r>
              <a:rPr lang="en-US" sz="2200" dirty="0" smtClean="0"/>
              <a:t>° latitude, areal averaging</a:t>
            </a:r>
            <a:endParaRPr lang="en-US" sz="2200" dirty="0"/>
          </a:p>
          <a:p>
            <a:pPr algn="ctr"/>
            <a:endParaRPr lang="en-US" sz="2400" dirty="0" smtClean="0">
              <a:solidFill>
                <a:srgbClr val="000090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69762"/>
              </p:ext>
            </p:extLst>
          </p:nvPr>
        </p:nvGraphicFramePr>
        <p:xfrm>
          <a:off x="1066800" y="1544600"/>
          <a:ext cx="7010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17040"/>
                <a:gridCol w="17881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Aqua (8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Terra (8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Terra (10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yrs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baseline="-25000" dirty="0" err="1" smtClean="0"/>
                        <a:t>liquid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mbria"/>
                          <a:cs typeface="Arial"/>
                        </a:rPr>
                        <a:t>-3.44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Cambria"/>
                          <a:cs typeface="Arial"/>
                        </a:rPr>
                        <a:t>-15.62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mbria"/>
                          <a:cs typeface="Arial"/>
                        </a:rPr>
                        <a:t>-14.56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baseline="-25000" dirty="0" smtClean="0">
                          <a:latin typeface="+mn-lt"/>
                          <a:cs typeface="+mn-cs"/>
                        </a:rPr>
                        <a:t>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mbria"/>
                          <a:cs typeface="Arial"/>
                        </a:rPr>
                        <a:t>-0.98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/>
                          <a:ea typeface="Cambria"/>
                          <a:cs typeface="Arial"/>
                        </a:rPr>
                        <a:t>-11.20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/>
                          <a:ea typeface="Cambria"/>
                          <a:cs typeface="Arial"/>
                        </a:rPr>
                        <a:t>-10.71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60824" y="1116360"/>
            <a:ext cx="522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Cloud Optical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Thickness, Land (~ band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97921"/>
              </p:ext>
            </p:extLst>
          </p:nvPr>
        </p:nvGraphicFramePr>
        <p:xfrm>
          <a:off x="589082" y="4879000"/>
          <a:ext cx="796583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863"/>
                <a:gridCol w="1612917"/>
                <a:gridCol w="1661347"/>
                <a:gridCol w="187171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Aqua (8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Terra (8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Terra (10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yrs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baseline="-25000" dirty="0" smtClean="0">
                          <a:latin typeface="+mn-lt"/>
                          <a:cs typeface="+mn-cs"/>
                        </a:rPr>
                        <a:t>a </a:t>
                      </a:r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(pixel-weighing of grids)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baseline="-25000" dirty="0" smtClean="0">
                          <a:latin typeface="+mn-lt"/>
                          <a:cs typeface="+mn-cs"/>
                        </a:rPr>
                        <a:t>a </a:t>
                      </a:r>
                      <a:r>
                        <a:rPr lang="en-US" baseline="0" dirty="0" smtClean="0">
                          <a:latin typeface="+mn-lt"/>
                          <a:cs typeface="+mn-cs"/>
                        </a:rPr>
                        <a:t>(no weighting)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-15.3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3953" y="4443900"/>
            <a:ext cx="3816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Aerosol AOD, Land (~ band 3)</a:t>
            </a:r>
            <a:endParaRPr lang="en-US" sz="2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72234"/>
              </p:ext>
            </p:extLst>
          </p:nvPr>
        </p:nvGraphicFramePr>
        <p:xfrm>
          <a:off x="1066800" y="3212040"/>
          <a:ext cx="7010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17040"/>
                <a:gridCol w="17881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Aqua (8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Terra (8 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Terra (10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yrs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baseline="-25000" dirty="0" err="1" smtClean="0"/>
                        <a:t>liquid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baseline="-25000" dirty="0" smtClean="0">
                          <a:latin typeface="+mn-lt"/>
                          <a:cs typeface="+mn-cs"/>
                        </a:rPr>
                        <a:t>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9471" y="2794940"/>
            <a:ext cx="5465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Cloud Optical 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Thickness, Ocean (~ band </a:t>
            </a:r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1138" y="6521450"/>
            <a:ext cx="351286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Platnick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Levy, MODIS Cal-Val, 17 May 2011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53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062"/>
          <p:cNvSpPr>
            <a:spLocks noChangeArrowheads="1"/>
          </p:cNvSpPr>
          <p:nvPr/>
        </p:nvSpPr>
        <p:spPr bwMode="auto">
          <a:xfrm>
            <a:off x="0" y="77056"/>
            <a:ext cx="9144000" cy="64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200" dirty="0" smtClean="0">
                <a:solidFill>
                  <a:srgbClr val="000090"/>
                </a:solidFill>
                <a:cs typeface="Arial" charset="0"/>
              </a:rPr>
              <a:t>Instrument Artifacts? C5 Aqua &amp; Terra Band 2 Trends vs. AOI (frame #)</a:t>
            </a:r>
            <a:endParaRPr lang="en-US" sz="2200" dirty="0">
              <a:solidFill>
                <a:srgbClr val="000090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3961" y="545494"/>
            <a:ext cx="653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Arial" charset="0"/>
              </a:rPr>
              <a:t>MCST evaluation via desert </a:t>
            </a:r>
            <a:r>
              <a:rPr lang="en-US" dirty="0">
                <a:cs typeface="Arial" charset="0"/>
              </a:rPr>
              <a:t>ground </a:t>
            </a:r>
            <a:r>
              <a:rPr lang="en-US" dirty="0" smtClean="0">
                <a:cs typeface="Arial" charset="0"/>
              </a:rPr>
              <a:t>targets (from S. </a:t>
            </a:r>
            <a:r>
              <a:rPr lang="en-US" dirty="0" err="1" smtClean="0">
                <a:cs typeface="Arial" charset="0"/>
              </a:rPr>
              <a:t>Junqiang</a:t>
            </a:r>
            <a:r>
              <a:rPr lang="en-US" dirty="0" smtClean="0">
                <a:cs typeface="Arial" charset="0"/>
              </a:rPr>
              <a:t>)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78528" y="979240"/>
            <a:ext cx="8759646" cy="2793000"/>
            <a:chOff x="278528" y="979240"/>
            <a:chExt cx="8759646" cy="2793000"/>
          </a:xfrm>
        </p:grpSpPr>
        <p:grpSp>
          <p:nvGrpSpPr>
            <p:cNvPr id="16" name="Group 15"/>
            <p:cNvGrpSpPr/>
            <p:nvPr/>
          </p:nvGrpSpPr>
          <p:grpSpPr>
            <a:xfrm>
              <a:off x="278528" y="985590"/>
              <a:ext cx="4236221" cy="2771641"/>
              <a:chOff x="434502" y="1085850"/>
              <a:chExt cx="4236221" cy="2771641"/>
            </a:xfrm>
            <a:solidFill>
              <a:schemeClr val="bg1">
                <a:lumMod val="95000"/>
              </a:schemeClr>
            </a:solidFill>
          </p:grpSpPr>
          <p:pic>
            <p:nvPicPr>
              <p:cNvPr id="6" name="Picture 5" descr="Aqua_C5_and_C6_comparison (dragged).pdf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82" t="23853" r="11643" b="11311"/>
              <a:stretch/>
            </p:blipFill>
            <p:spPr>
              <a:xfrm>
                <a:off x="434502" y="1085850"/>
                <a:ext cx="4236221" cy="2771641"/>
              </a:xfrm>
              <a:prstGeom prst="rect">
                <a:avLst/>
              </a:prstGeom>
              <a:grpFill/>
              <a:ln>
                <a:solidFill>
                  <a:srgbClr val="A6A6A6"/>
                </a:solidFill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2556969" y="1124195"/>
                <a:ext cx="1621821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cs typeface="Arial" charset="0"/>
                  </a:rPr>
                  <a:t>Aqua b2, ms1</a:t>
                </a:r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723798" y="979240"/>
              <a:ext cx="4314376" cy="2793000"/>
              <a:chOff x="4723798" y="979240"/>
              <a:chExt cx="4314376" cy="27930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723798" y="979240"/>
                <a:ext cx="4233590" cy="2793000"/>
                <a:chOff x="4723798" y="1079500"/>
                <a:chExt cx="4233590" cy="2793000"/>
              </a:xfrm>
              <a:solidFill>
                <a:srgbClr val="F2F2F2"/>
              </a:solidFill>
            </p:grpSpPr>
            <p:pic>
              <p:nvPicPr>
                <p:cNvPr id="5" name="Picture 4" descr="Terra_C5_and_C6_comparison (dragged).pdf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58" t="23842" r="10814" b="10822"/>
                <a:stretch/>
              </p:blipFill>
              <p:spPr>
                <a:xfrm>
                  <a:off x="4723798" y="1079500"/>
                  <a:ext cx="4233590" cy="2793000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6848054" y="1146474"/>
                  <a:ext cx="1595809" cy="369332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cs typeface="Arial" charset="0"/>
                    </a:rPr>
                    <a:t>Terra b2, ms1</a:t>
                  </a:r>
                  <a:endParaRPr lang="en-US" dirty="0"/>
                </a:p>
              </p:txBody>
            </p:sp>
          </p:grpSp>
          <p:cxnSp>
            <p:nvCxnSpPr>
              <p:cNvPr id="24" name="Straight Arrow Connector 23"/>
              <p:cNvCxnSpPr/>
              <p:nvPr/>
            </p:nvCxnSpPr>
            <p:spPr>
              <a:xfrm>
                <a:off x="8366913" y="1791964"/>
                <a:ext cx="0" cy="8354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8444882" y="2180236"/>
                <a:ext cx="5932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cs typeface="Arial" charset="0"/>
                  </a:rPr>
                  <a:t>5</a:t>
                </a:r>
                <a:r>
                  <a:rPr lang="en-US" dirty="0" smtClean="0"/>
                  <a:t>%</a:t>
                </a:r>
                <a:endParaRPr lang="en-US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723797" y="3880686"/>
            <a:ext cx="4306603" cy="2783374"/>
            <a:chOff x="4723797" y="3880686"/>
            <a:chExt cx="4306603" cy="2783374"/>
          </a:xfrm>
        </p:grpSpPr>
        <p:grpSp>
          <p:nvGrpSpPr>
            <p:cNvPr id="22" name="Group 21"/>
            <p:cNvGrpSpPr/>
            <p:nvPr/>
          </p:nvGrpSpPr>
          <p:grpSpPr>
            <a:xfrm>
              <a:off x="4723797" y="3880686"/>
              <a:ext cx="4243081" cy="2783374"/>
              <a:chOff x="4723797" y="3869546"/>
              <a:chExt cx="4243081" cy="2783374"/>
            </a:xfrm>
          </p:grpSpPr>
          <p:pic>
            <p:nvPicPr>
              <p:cNvPr id="12" name="Picture 11" descr="Terra_C5_and_C6_comparison (dragged) 2.pd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87" t="23905" r="10514" b="10985"/>
              <a:stretch/>
            </p:blipFill>
            <p:spPr>
              <a:xfrm>
                <a:off x="4723797" y="3869546"/>
                <a:ext cx="4243081" cy="2783374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A6A6A6"/>
                </a:solidFill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848054" y="3919336"/>
                <a:ext cx="15958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cs typeface="Arial" charset="0"/>
                  </a:rPr>
                  <a:t>Terra b1, ms1</a:t>
                </a:r>
                <a:endParaRPr lang="en-US" dirty="0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>
              <a:off x="8366913" y="4693914"/>
              <a:ext cx="0" cy="83549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8437108" y="5044390"/>
              <a:ext cx="5932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cs typeface="Arial" charset="0"/>
                </a:rPr>
                <a:t>5</a:t>
              </a:r>
              <a:r>
                <a:rPr lang="en-US" dirty="0" smtClean="0"/>
                <a:t>%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89667" y="3887036"/>
            <a:ext cx="4351167" cy="2792200"/>
            <a:chOff x="289667" y="3887036"/>
            <a:chExt cx="4351167" cy="2792200"/>
          </a:xfrm>
        </p:grpSpPr>
        <p:grpSp>
          <p:nvGrpSpPr>
            <p:cNvPr id="21" name="Group 20"/>
            <p:cNvGrpSpPr/>
            <p:nvPr/>
          </p:nvGrpSpPr>
          <p:grpSpPr>
            <a:xfrm>
              <a:off x="289667" y="3887036"/>
              <a:ext cx="4234847" cy="2792200"/>
              <a:chOff x="445641" y="3875896"/>
              <a:chExt cx="4234847" cy="2792200"/>
            </a:xfrm>
          </p:grpSpPr>
          <p:pic>
            <p:nvPicPr>
              <p:cNvPr id="11" name="Picture 10" descr="Terra_C5_and_C6_comparison (dragged) 1.pdf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24" t="24022" r="11626" b="10660"/>
              <a:stretch/>
            </p:blipFill>
            <p:spPr>
              <a:xfrm>
                <a:off x="445641" y="3875896"/>
                <a:ext cx="4234847" cy="2792200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A6A6A6"/>
                </a:solidFill>
              </a:ln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2569975" y="3915778"/>
                <a:ext cx="15958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cs typeface="Arial" charset="0"/>
                  </a:rPr>
                  <a:t>Terra b3, ms1</a:t>
                </a:r>
                <a:endParaRPr lang="en-US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>
              <a:off x="3966363" y="4845050"/>
              <a:ext cx="0" cy="61595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047542" y="5048045"/>
              <a:ext cx="5932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cs typeface="Arial" charset="0"/>
                </a:rPr>
                <a:t>5</a:t>
              </a:r>
              <a:r>
                <a:rPr lang="en-US" dirty="0" smtClean="0"/>
                <a:t>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828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4958" y="242404"/>
            <a:ext cx="8534400" cy="1379292"/>
          </a:xfrm>
        </p:spPr>
        <p:txBody>
          <a:bodyPr/>
          <a:lstStyle/>
          <a:p>
            <a:r>
              <a:rPr lang="en-US" sz="2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MODIS Atmosphere </a:t>
            </a:r>
            <a:r>
              <a:rPr lang="en-US" sz="2600" dirty="0" smtClean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Solar Reflectance Issues</a:t>
            </a:r>
            <a:r>
              <a:rPr lang="en-US" sz="2600" dirty="0">
                <a:solidFill>
                  <a:srgbClr val="000090"/>
                </a:solidFill>
                <a:latin typeface="Arial" charset="0"/>
                <a:ea typeface="ＭＳ Ｐゴシック" charset="0"/>
                <a:cs typeface="Arial" charset="0"/>
              </a:rPr>
              <a:t>		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1885" y="1606575"/>
            <a:ext cx="7754155" cy="264886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1.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Aqua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VNIR focal plane empirical re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-registration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status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Ralf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Bennartz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Bob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Holz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Steve Platnick</a:t>
            </a:r>
            <a:r>
              <a:rPr lang="en-US" sz="20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baseline="30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U. Wisconsin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Madison, </a:t>
            </a:r>
            <a:r>
              <a:rPr lang="en-US" sz="1800" baseline="30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NASA GSFC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2. Terra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trend anomalies in cloud and aerosol data records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teve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Platnick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, Rob Levy</a:t>
            </a:r>
            <a:r>
              <a:rPr lang="en-US" sz="2000" baseline="300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1800" baseline="300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NASA GSFC, </a:t>
            </a:r>
            <a:r>
              <a:rPr lang="en-US" sz="1800" baseline="300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 SSAI</a:t>
            </a:r>
          </a:p>
        </p:txBody>
      </p:sp>
      <p:sp>
        <p:nvSpPr>
          <p:cNvPr id="11" name="Subtitle 13"/>
          <p:cNvSpPr txBox="1">
            <a:spLocks/>
          </p:cNvSpPr>
          <p:nvPr/>
        </p:nvSpPr>
        <p:spPr>
          <a:xfrm>
            <a:off x="2579008" y="6186974"/>
            <a:ext cx="4026300" cy="469944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300"/>
              </a:spcBef>
              <a:buFont typeface="Arial" charset="0"/>
              <a:buNone/>
            </a:pPr>
            <a:r>
              <a:rPr lang="en-US" sz="1800" dirty="0" smtClean="0">
                <a:solidFill>
                  <a:srgbClr val="595959"/>
                </a:solidFill>
                <a:cs typeface="Arial" charset="0"/>
              </a:rPr>
              <a:t>MODIS Cal-Val Mtg., 17 May 2011</a:t>
            </a:r>
            <a:endParaRPr lang="en-US" sz="1800" dirty="0">
              <a:solidFill>
                <a:srgbClr val="595959"/>
              </a:solidFill>
              <a:cs typeface="Arial" charset="0"/>
            </a:endParaRPr>
          </a:p>
        </p:txBody>
      </p:sp>
      <p:pic>
        <p:nvPicPr>
          <p:cNvPr id="3" name="Picture 2" descr="austasia_modis_1km_airb_preview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4875" l="5250" r="9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63" y="3920268"/>
            <a:ext cx="2722919" cy="272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1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199" y="837357"/>
            <a:ext cx="8078109" cy="597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AQUA MODIS VNIR focal plane arrays are </a:t>
            </a:r>
            <a:r>
              <a:rPr lang="en-US" dirty="0" err="1" smtClean="0"/>
              <a:t>misregistered</a:t>
            </a:r>
            <a:r>
              <a:rPr lang="en-US" dirty="0" smtClean="0"/>
              <a:t> by about 200m (cross-track) to 500m (along-track) relative to the SWIR</a:t>
            </a:r>
            <a:r>
              <a:rPr lang="en-US" dirty="0"/>
              <a:t>/MWIR/TIR focal </a:t>
            </a:r>
            <a:r>
              <a:rPr lang="en-US" dirty="0" smtClean="0"/>
              <a:t>plane arrays.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err="1" smtClean="0"/>
              <a:t>Misregistration</a:t>
            </a:r>
            <a:r>
              <a:rPr lang="en-US" dirty="0" smtClean="0"/>
              <a:t> expected to be important for </a:t>
            </a:r>
            <a:r>
              <a:rPr lang="en-US" dirty="0" smtClean="0"/>
              <a:t>algorithms </a:t>
            </a:r>
            <a:r>
              <a:rPr lang="en-US" dirty="0" smtClean="0"/>
              <a:t>that </a:t>
            </a:r>
            <a:r>
              <a:rPr lang="en-US" dirty="0" smtClean="0"/>
              <a:t>use both VNIR </a:t>
            </a:r>
            <a:r>
              <a:rPr lang="en-US" dirty="0" smtClean="0"/>
              <a:t>and </a:t>
            </a:r>
            <a:r>
              <a:rPr lang="en-US" dirty="0" smtClean="0"/>
              <a:t>other bands </a:t>
            </a:r>
            <a:r>
              <a:rPr lang="en-US" i="1" dirty="0" smtClean="0"/>
              <a:t>and</a:t>
            </a:r>
            <a:r>
              <a:rPr lang="en-US" b="1" dirty="0" smtClean="0"/>
              <a:t> </a:t>
            </a:r>
            <a:r>
              <a:rPr lang="en-US" dirty="0" smtClean="0"/>
              <a:t>observe </a:t>
            </a:r>
            <a:r>
              <a:rPr lang="en-US" dirty="0" smtClean="0"/>
              <a:t>strong spatially inhomogeneous </a:t>
            </a:r>
            <a:r>
              <a:rPr lang="en-US" dirty="0" smtClean="0"/>
              <a:t>scenes (e.g., cloud properties for trade Cu clouds).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A revised VNIR 250 m </a:t>
            </a:r>
            <a:r>
              <a:rPr lang="en-US" dirty="0" smtClean="0">
                <a:sym typeface="Wingdings"/>
              </a:rPr>
              <a:t> 1 km empirical aggregation approached </a:t>
            </a:r>
            <a:r>
              <a:rPr lang="en-US" dirty="0" smtClean="0">
                <a:sym typeface="Wingdings"/>
              </a:rPr>
              <a:t>had already been </a:t>
            </a:r>
            <a:r>
              <a:rPr lang="en-US" dirty="0" smtClean="0">
                <a:sym typeface="Wingdings"/>
              </a:rPr>
              <a:t>developed to minimize the </a:t>
            </a:r>
            <a:r>
              <a:rPr lang="en-US" dirty="0" err="1" smtClean="0">
                <a:sym typeface="Wingdings"/>
              </a:rPr>
              <a:t>misregistration</a:t>
            </a:r>
            <a:r>
              <a:rPr lang="en-US" dirty="0" smtClean="0">
                <a:sym typeface="Wingdings"/>
              </a:rPr>
              <a:t>.</a:t>
            </a:r>
          </a:p>
          <a:p>
            <a:pPr marL="742950" lvl="1" indent="-285750">
              <a:spcBef>
                <a:spcPts val="600"/>
              </a:spcBef>
              <a:buFont typeface="Lucida Grande"/>
              <a:buChar char="-"/>
            </a:pPr>
            <a:r>
              <a:rPr lang="en-US" dirty="0"/>
              <a:t>Empirically-derived weights </a:t>
            </a:r>
            <a:r>
              <a:rPr lang="en-US" dirty="0" smtClean="0"/>
              <a:t>minimize </a:t>
            </a:r>
            <a:r>
              <a:rPr lang="en-US" dirty="0" smtClean="0"/>
              <a:t>focal</a:t>
            </a:r>
            <a:r>
              <a:rPr lang="en-US" dirty="0"/>
              <a:t> </a:t>
            </a:r>
            <a:r>
              <a:rPr lang="en-US" dirty="0" smtClean="0"/>
              <a:t>plane </a:t>
            </a:r>
            <a:r>
              <a:rPr lang="en-US" dirty="0"/>
              <a:t>mismatch from 250m resolution channels </a:t>
            </a:r>
            <a:r>
              <a:rPr lang="en-US" dirty="0" smtClean="0"/>
              <a:t>by minimizing the cross</a:t>
            </a:r>
            <a:r>
              <a:rPr lang="en-US" dirty="0"/>
              <a:t>-correlation </a:t>
            </a:r>
            <a:r>
              <a:rPr lang="en-US" dirty="0" smtClean="0"/>
              <a:t>between </a:t>
            </a:r>
            <a:r>
              <a:rPr lang="en-US" dirty="0"/>
              <a:t>aggregated </a:t>
            </a:r>
            <a:r>
              <a:rPr lang="en-US" dirty="0" smtClean="0"/>
              <a:t>VNIR </a:t>
            </a:r>
            <a:r>
              <a:rPr lang="en-US" dirty="0"/>
              <a:t>vs. </a:t>
            </a:r>
            <a:r>
              <a:rPr lang="en-US" dirty="0" smtClean="0"/>
              <a:t>SWIR bands for selected scenes </a:t>
            </a:r>
            <a:r>
              <a:rPr lang="en-US" dirty="0" smtClean="0"/>
              <a:t>(</a:t>
            </a:r>
            <a:r>
              <a:rPr lang="en-US" dirty="0" err="1" smtClean="0"/>
              <a:t>Levenberg</a:t>
            </a:r>
            <a:r>
              <a:rPr lang="en-US" dirty="0"/>
              <a:t>-Marquardt minimization)</a:t>
            </a:r>
            <a:r>
              <a:rPr lang="en-US" dirty="0" smtClean="0"/>
              <a:t>.</a:t>
            </a:r>
          </a:p>
          <a:p>
            <a:pPr marL="742950" lvl="1" indent="-285750">
              <a:spcBef>
                <a:spcPts val="600"/>
              </a:spcBef>
              <a:buFont typeface="Lucida Grande"/>
              <a:buChar char="-"/>
            </a:pPr>
            <a:r>
              <a:rPr lang="en-US" dirty="0" smtClean="0"/>
              <a:t>Empirical weights used to aggregate </a:t>
            </a:r>
            <a:r>
              <a:rPr lang="en-US" dirty="0"/>
              <a:t>250m </a:t>
            </a:r>
            <a:r>
              <a:rPr lang="en-US" dirty="0" smtClean="0"/>
              <a:t>data to a 1 </a:t>
            </a:r>
            <a:r>
              <a:rPr lang="en-US" dirty="0"/>
              <a:t>km file</a:t>
            </a:r>
            <a:r>
              <a:rPr lang="en-US" dirty="0" smtClean="0"/>
              <a:t>.</a:t>
            </a:r>
            <a:endParaRPr lang="en-US" dirty="0" smtClean="0">
              <a:sym typeface="Wingdings"/>
            </a:endParaRP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ym typeface="Wingdings"/>
              </a:rPr>
              <a:t>New method has been tested in the UW-Madison Atmosphere PEATE for two months of Aqua MODIS data.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ym typeface="Wingdings"/>
              </a:rPr>
              <a:t>Results for Level-1 results are reported here.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ym typeface="Wingdings"/>
              </a:rPr>
              <a:t>Study on impact of new/old aggregation on Level</a:t>
            </a:r>
            <a:r>
              <a:rPr lang="en-US" dirty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2 cloud products is ongoing.</a:t>
            </a: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15533" y="252218"/>
            <a:ext cx="569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Overview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981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199" y="916777"/>
            <a:ext cx="7747001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</a:pPr>
            <a:endParaRPr lang="en-US" dirty="0" smtClean="0"/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New aggregation method provides significantly better co-registration results VNIR with SWIR/MWIR bands than standard method. Results with new method are similar to Terra-MODIS (Terra-MODIS does not suffer from this issue and can be used as a reference). 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As expected, inhomogeneous cloud scenes are significantly affected. In those scenes the correlation between VNIR and SWIR/SMIR channels is significantly improved (see example). 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For homogeneous scenes the new method does not affect results. </a:t>
            </a:r>
          </a:p>
          <a:p>
            <a:pPr marL="742950" lvl="1" indent="-285750">
              <a:spcBef>
                <a:spcPts val="600"/>
              </a:spcBef>
              <a:buFont typeface="Lucida Grande"/>
              <a:buChar char="-"/>
            </a:pPr>
            <a:r>
              <a:rPr lang="en-US" dirty="0" smtClean="0"/>
              <a:t>About 10 % of the MODIS aggregated VNIR pixels show a difference larger than 0.01 in reflectances between the new and old aggregation scheme. About 1% of the pixels show a difference larger than 0.05 in reflectance. 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Initial results for Level-2 cloud products show small but potentially systematic differences in cloud mask and optical properties retrievals in certain cloud regions. Testing impact on C6 cloud product test code is ongoing.</a:t>
            </a:r>
          </a:p>
          <a:p>
            <a:pPr marL="228600" indent="-228600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8193" y="473603"/>
            <a:ext cx="8144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Results for new </a:t>
            </a:r>
            <a:r>
              <a:rPr lang="en-US" sz="2800" b="1" dirty="0" smtClean="0"/>
              <a:t>Level-1 1km aggregation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9758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8477" y="159347"/>
            <a:ext cx="790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Example: L1b correlation between </a:t>
            </a:r>
            <a:r>
              <a:rPr lang="en-US" sz="2400" b="1" dirty="0"/>
              <a:t>b</a:t>
            </a:r>
            <a:r>
              <a:rPr lang="en-US" sz="2400" b="1" dirty="0" smtClean="0"/>
              <a:t>2 and </a:t>
            </a:r>
            <a:r>
              <a:rPr lang="en-US" sz="2400" b="1" dirty="0"/>
              <a:t>b</a:t>
            </a:r>
            <a:r>
              <a:rPr lang="en-US" sz="2400" b="1" dirty="0" smtClean="0"/>
              <a:t>7</a:t>
            </a:r>
            <a:endParaRPr lang="en-US" sz="2400" b="1" dirty="0"/>
          </a:p>
        </p:txBody>
      </p:sp>
      <p:pic>
        <p:nvPicPr>
          <p:cNvPr id="6" name="Picture 5" descr="MYD021KM.A2006213.0630.ps.png"/>
          <p:cNvPicPr>
            <a:picLocks noChangeAspect="1"/>
          </p:cNvPicPr>
          <p:nvPr/>
        </p:nvPicPr>
        <p:blipFill rotWithShape="1">
          <a:blip r:embed="rId2"/>
          <a:srcRect t="4454"/>
          <a:stretch/>
        </p:blipFill>
        <p:spPr>
          <a:xfrm>
            <a:off x="77987" y="646114"/>
            <a:ext cx="6443134" cy="6156186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90690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YD021KM.A2006213.0630.ps.png"/>
          <p:cNvPicPr>
            <a:picLocks noChangeAspect="1"/>
          </p:cNvPicPr>
          <p:nvPr/>
        </p:nvPicPr>
        <p:blipFill rotWithShape="1">
          <a:blip r:embed="rId2"/>
          <a:srcRect t="4454"/>
          <a:stretch/>
        </p:blipFill>
        <p:spPr>
          <a:xfrm>
            <a:off x="77987" y="646114"/>
            <a:ext cx="6443134" cy="6156186"/>
          </a:xfrm>
          <a:prstGeom prst="rect">
            <a:avLst/>
          </a:prstGeom>
          <a:ln>
            <a:solidFill>
              <a:srgbClr val="7F7F7F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601245" y="1556230"/>
            <a:ext cx="1083296" cy="1"/>
          </a:xfrm>
          <a:prstGeom prst="straightConnector1">
            <a:avLst/>
          </a:prstGeom>
          <a:ln w="50800">
            <a:solidFill>
              <a:srgbClr val="C7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84540" y="1032917"/>
            <a:ext cx="1715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70000"/>
                </a:solidFill>
              </a:rPr>
              <a:t>Red dots: MODIS operational aggregation</a:t>
            </a:r>
            <a:endParaRPr lang="en-US" b="1" dirty="0">
              <a:solidFill>
                <a:srgbClr val="C7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477" y="159347"/>
            <a:ext cx="790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Example: L1b correlation between </a:t>
            </a:r>
            <a:r>
              <a:rPr lang="en-US" sz="2400" b="1" dirty="0"/>
              <a:t>b</a:t>
            </a:r>
            <a:r>
              <a:rPr lang="en-US" sz="2400" b="1" dirty="0" smtClean="0"/>
              <a:t>2 and </a:t>
            </a:r>
            <a:r>
              <a:rPr lang="en-US" sz="2400" b="1" dirty="0"/>
              <a:t>b</a:t>
            </a:r>
            <a:r>
              <a:rPr lang="en-US" sz="2400" b="1" dirty="0" smtClean="0"/>
              <a:t>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16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YD021KM.A2006213.0630.ps.png"/>
          <p:cNvPicPr>
            <a:picLocks noChangeAspect="1"/>
          </p:cNvPicPr>
          <p:nvPr/>
        </p:nvPicPr>
        <p:blipFill rotWithShape="1">
          <a:blip r:embed="rId2"/>
          <a:srcRect t="4454"/>
          <a:stretch/>
        </p:blipFill>
        <p:spPr>
          <a:xfrm>
            <a:off x="77987" y="646114"/>
            <a:ext cx="6443134" cy="6156186"/>
          </a:xfrm>
          <a:prstGeom prst="rect">
            <a:avLst/>
          </a:prstGeom>
          <a:ln>
            <a:solidFill>
              <a:srgbClr val="7F7F7F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5601245" y="1556230"/>
            <a:ext cx="1083296" cy="1"/>
          </a:xfrm>
          <a:prstGeom prst="straightConnector1">
            <a:avLst/>
          </a:prstGeom>
          <a:ln w="50800">
            <a:solidFill>
              <a:srgbClr val="C7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84541" y="1032917"/>
            <a:ext cx="172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70000"/>
                </a:solidFill>
              </a:rPr>
              <a:t>Red dots: MODIS operational aggregation</a:t>
            </a:r>
            <a:endParaRPr lang="en-US" b="1" dirty="0">
              <a:solidFill>
                <a:srgbClr val="C7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4540" y="2429933"/>
            <a:ext cx="1927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Black dots: MODIS new empirical aggregation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188701" y="1621366"/>
            <a:ext cx="1495841" cy="105995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8477" y="159347"/>
            <a:ext cx="790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Example: L1b correlation between </a:t>
            </a:r>
            <a:r>
              <a:rPr lang="en-US" sz="2400" b="1" dirty="0"/>
              <a:t>b</a:t>
            </a:r>
            <a:r>
              <a:rPr lang="en-US" sz="2400" b="1" dirty="0" smtClean="0"/>
              <a:t>2 and </a:t>
            </a:r>
            <a:r>
              <a:rPr lang="en-US" sz="2400" b="1" dirty="0"/>
              <a:t>b</a:t>
            </a:r>
            <a:r>
              <a:rPr lang="en-US" sz="2400" b="1" dirty="0" smtClean="0"/>
              <a:t>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868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D021KM.A2006213.0630.ps.png"/>
          <p:cNvPicPr>
            <a:picLocks noChangeAspect="1"/>
          </p:cNvPicPr>
          <p:nvPr/>
        </p:nvPicPr>
        <p:blipFill rotWithShape="1">
          <a:blip r:embed="rId2"/>
          <a:srcRect t="4454"/>
          <a:stretch/>
        </p:blipFill>
        <p:spPr>
          <a:xfrm>
            <a:off x="77987" y="646114"/>
            <a:ext cx="6443134" cy="6156186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8477" y="159347"/>
            <a:ext cx="790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Example: L1b correlation between </a:t>
            </a:r>
            <a:r>
              <a:rPr lang="en-US" sz="2400" b="1" dirty="0"/>
              <a:t>b</a:t>
            </a:r>
            <a:r>
              <a:rPr lang="en-US" sz="2400" b="1" dirty="0" smtClean="0"/>
              <a:t>2 and </a:t>
            </a:r>
            <a:r>
              <a:rPr lang="en-US" sz="2400" b="1" dirty="0"/>
              <a:t>b</a:t>
            </a:r>
            <a:r>
              <a:rPr lang="en-US" sz="2400" b="1" dirty="0" smtClean="0"/>
              <a:t>7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601245" y="1556230"/>
            <a:ext cx="1083296" cy="1"/>
          </a:xfrm>
          <a:prstGeom prst="straightConnector1">
            <a:avLst/>
          </a:prstGeom>
          <a:ln w="50800">
            <a:solidFill>
              <a:srgbClr val="C7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84540" y="1032917"/>
            <a:ext cx="1738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70000"/>
                </a:solidFill>
              </a:rPr>
              <a:t>Red dots: MODIS operational aggregation</a:t>
            </a:r>
            <a:endParaRPr lang="en-US" b="1" dirty="0">
              <a:solidFill>
                <a:srgbClr val="C7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7933" y="4199467"/>
            <a:ext cx="1871134" cy="17543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Significantly improved b2 vs. b7 correlation w/new aggregation in broken cloud regimes.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4540" y="2429933"/>
            <a:ext cx="178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Black dots: MODIS new empirical aggregation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188701" y="1621366"/>
            <a:ext cx="1495841" cy="105995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6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_clouds (Bennartz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73" y="237481"/>
            <a:ext cx="8383065" cy="6478745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45376" y="176321"/>
            <a:ext cx="533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Example L2 Results- </a:t>
            </a:r>
            <a:r>
              <a:rPr lang="en-US" b="1" dirty="0"/>
              <a:t>s</a:t>
            </a:r>
            <a:r>
              <a:rPr lang="en-US" b="1" dirty="0" smtClean="0"/>
              <a:t>ingle day evaluation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857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7069</TotalTime>
  <Words>1254</Words>
  <Application>Microsoft Macintosh PowerPoint</Application>
  <PresentationFormat>On-screen Show (4:3)</PresentationFormat>
  <Paragraphs>185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MODIS Atmosphere Solar Reflectance Issues  </vt:lpstr>
      <vt:lpstr>MODIS Atmosphere Solar Reflectance Issues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MODIS Atmosphere Solar Reflectance Issues  </vt:lpstr>
      <vt:lpstr>PowerPoint Presentation</vt:lpstr>
      <vt:lpstr>PowerPoint Presentation</vt:lpstr>
      <vt:lpstr>Trends in C5 Terra AOD over land: Artificial?</vt:lpstr>
      <vt:lpstr>PowerPoint Presentation</vt:lpstr>
      <vt:lpstr>PowerPoint Presentation</vt:lpstr>
    </vt:vector>
  </TitlesOfParts>
  <Company>NASA 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Platnick</dc:creator>
  <cp:lastModifiedBy>Steven Platnick</cp:lastModifiedBy>
  <cp:revision>427</cp:revision>
  <dcterms:created xsi:type="dcterms:W3CDTF">2009-07-16T04:14:42Z</dcterms:created>
  <dcterms:modified xsi:type="dcterms:W3CDTF">2011-05-16T01:59:47Z</dcterms:modified>
</cp:coreProperties>
</file>