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tiff" ContentType="image/tiff"/>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34" r:id="rId2"/>
  </p:sldMasterIdLst>
  <p:notesMasterIdLst>
    <p:notesMasterId r:id="rId85"/>
  </p:notesMasterIdLst>
  <p:handoutMasterIdLst>
    <p:handoutMasterId r:id="rId86"/>
  </p:handoutMasterIdLst>
  <p:sldIdLst>
    <p:sldId id="564" r:id="rId3"/>
    <p:sldId id="565" r:id="rId4"/>
    <p:sldId id="566" r:id="rId5"/>
    <p:sldId id="567" r:id="rId6"/>
    <p:sldId id="568" r:id="rId7"/>
    <p:sldId id="569" r:id="rId8"/>
    <p:sldId id="570" r:id="rId9"/>
    <p:sldId id="571" r:id="rId10"/>
    <p:sldId id="572" r:id="rId11"/>
    <p:sldId id="573" r:id="rId12"/>
    <p:sldId id="385" r:id="rId13"/>
    <p:sldId id="386" r:id="rId14"/>
    <p:sldId id="387" r:id="rId15"/>
    <p:sldId id="388" r:id="rId16"/>
    <p:sldId id="483" r:id="rId17"/>
    <p:sldId id="391" r:id="rId18"/>
    <p:sldId id="485" r:id="rId19"/>
    <p:sldId id="393" r:id="rId20"/>
    <p:sldId id="491" r:id="rId21"/>
    <p:sldId id="492" r:id="rId22"/>
    <p:sldId id="493" r:id="rId23"/>
    <p:sldId id="494" r:id="rId24"/>
    <p:sldId id="495" r:id="rId25"/>
    <p:sldId id="496" r:id="rId26"/>
    <p:sldId id="497" r:id="rId27"/>
    <p:sldId id="509" r:id="rId28"/>
    <p:sldId id="510" r:id="rId29"/>
    <p:sldId id="511" r:id="rId30"/>
    <p:sldId id="512" r:id="rId31"/>
    <p:sldId id="513" r:id="rId32"/>
    <p:sldId id="514" r:id="rId33"/>
    <p:sldId id="515" r:id="rId34"/>
    <p:sldId id="516" r:id="rId35"/>
    <p:sldId id="517" r:id="rId36"/>
    <p:sldId id="518" r:id="rId37"/>
    <p:sldId id="519" r:id="rId38"/>
    <p:sldId id="520" r:id="rId39"/>
    <p:sldId id="541" r:id="rId40"/>
    <p:sldId id="542" r:id="rId41"/>
    <p:sldId id="543" r:id="rId42"/>
    <p:sldId id="544" r:id="rId43"/>
    <p:sldId id="545" r:id="rId44"/>
    <p:sldId id="546" r:id="rId45"/>
    <p:sldId id="547" r:id="rId46"/>
    <p:sldId id="548" r:id="rId47"/>
    <p:sldId id="549" r:id="rId48"/>
    <p:sldId id="550" r:id="rId49"/>
    <p:sldId id="551" r:id="rId50"/>
    <p:sldId id="552" r:id="rId51"/>
    <p:sldId id="553" r:id="rId52"/>
    <p:sldId id="554" r:id="rId53"/>
    <p:sldId id="555" r:id="rId54"/>
    <p:sldId id="556" r:id="rId55"/>
    <p:sldId id="557" r:id="rId56"/>
    <p:sldId id="558" r:id="rId57"/>
    <p:sldId id="559" r:id="rId58"/>
    <p:sldId id="560" r:id="rId59"/>
    <p:sldId id="561" r:id="rId60"/>
    <p:sldId id="482" r:id="rId61"/>
    <p:sldId id="521" r:id="rId62"/>
    <p:sldId id="522" r:id="rId63"/>
    <p:sldId id="523" r:id="rId64"/>
    <p:sldId id="524" r:id="rId65"/>
    <p:sldId id="525" r:id="rId66"/>
    <p:sldId id="526" r:id="rId67"/>
    <p:sldId id="527" r:id="rId68"/>
    <p:sldId id="528" r:id="rId69"/>
    <p:sldId id="529" r:id="rId70"/>
    <p:sldId id="488" r:id="rId71"/>
    <p:sldId id="530" r:id="rId72"/>
    <p:sldId id="531" r:id="rId73"/>
    <p:sldId id="532" r:id="rId74"/>
    <p:sldId id="533" r:id="rId75"/>
    <p:sldId id="534" r:id="rId76"/>
    <p:sldId id="574" r:id="rId77"/>
    <p:sldId id="575" r:id="rId78"/>
    <p:sldId id="576" r:id="rId79"/>
    <p:sldId id="535" r:id="rId80"/>
    <p:sldId id="562" r:id="rId81"/>
    <p:sldId id="537" r:id="rId82"/>
    <p:sldId id="538" r:id="rId83"/>
    <p:sldId id="539" r:id="rId8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66FF"/>
    <a:srgbClr val="6600FF"/>
    <a:srgbClr val="9933FF"/>
    <a:srgbClr val="00CC00"/>
    <a:srgbClr val="FFFF66"/>
    <a:srgbClr val="FF3300"/>
    <a:srgbClr val="5EFCF4"/>
    <a:srgbClr val="00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5" autoAdjust="0"/>
    <p:restoredTop sz="94659" autoAdjust="0"/>
  </p:normalViewPr>
  <p:slideViewPr>
    <p:cSldViewPr>
      <p:cViewPr varScale="1">
        <p:scale>
          <a:sx n="123" d="100"/>
          <a:sy n="123" d="100"/>
        </p:scale>
        <p:origin x="-360" y="-10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1"/>
            <a:ext cx="3170255" cy="480391"/>
          </a:xfrm>
          <a:prstGeom prst="rect">
            <a:avLst/>
          </a:prstGeom>
          <a:noFill/>
          <a:ln w="9525">
            <a:noFill/>
            <a:miter lim="800000"/>
            <a:headEnd/>
            <a:tailEnd/>
          </a:ln>
          <a:effectLst/>
        </p:spPr>
        <p:txBody>
          <a:bodyPr vert="horz" wrap="square" lIns="95656" tIns="47828" rIns="95656" bIns="47828" numCol="1" anchor="t" anchorCtr="0" compatLnSpc="1">
            <a:prstTxWarp prst="textNoShape">
              <a:avLst/>
            </a:prstTxWarp>
          </a:bodyPr>
          <a:lstStyle>
            <a:lvl1pPr>
              <a:defRPr sz="1300">
                <a:latin typeface="Arial" charset="0"/>
                <a:cs typeface="Arial" charset="0"/>
              </a:defRPr>
            </a:lvl1pPr>
          </a:lstStyle>
          <a:p>
            <a:pPr>
              <a:defRPr/>
            </a:pPr>
            <a:endParaRPr lang="en-US"/>
          </a:p>
        </p:txBody>
      </p:sp>
      <p:sp>
        <p:nvSpPr>
          <p:cNvPr id="97283" name="Rectangle 3"/>
          <p:cNvSpPr>
            <a:spLocks noGrp="1" noChangeArrowheads="1"/>
          </p:cNvSpPr>
          <p:nvPr>
            <p:ph type="dt" sz="quarter" idx="1"/>
          </p:nvPr>
        </p:nvSpPr>
        <p:spPr bwMode="auto">
          <a:xfrm>
            <a:off x="4143272" y="1"/>
            <a:ext cx="3170255" cy="480391"/>
          </a:xfrm>
          <a:prstGeom prst="rect">
            <a:avLst/>
          </a:prstGeom>
          <a:noFill/>
          <a:ln w="9525">
            <a:noFill/>
            <a:miter lim="800000"/>
            <a:headEnd/>
            <a:tailEnd/>
          </a:ln>
          <a:effectLst/>
        </p:spPr>
        <p:txBody>
          <a:bodyPr vert="horz" wrap="square" lIns="95656" tIns="47828" rIns="95656" bIns="47828" numCol="1" anchor="t" anchorCtr="0" compatLnSpc="1">
            <a:prstTxWarp prst="textNoShape">
              <a:avLst/>
            </a:prstTxWarp>
          </a:bodyPr>
          <a:lstStyle>
            <a:lvl1pPr algn="r">
              <a:defRPr sz="1300">
                <a:latin typeface="Arial" charset="0"/>
                <a:cs typeface="Arial" charset="0"/>
              </a:defRPr>
            </a:lvl1pPr>
          </a:lstStyle>
          <a:p>
            <a:pPr>
              <a:defRPr/>
            </a:pPr>
            <a:endParaRPr lang="en-US"/>
          </a:p>
        </p:txBody>
      </p:sp>
      <p:sp>
        <p:nvSpPr>
          <p:cNvPr id="97284" name="Rectangle 4"/>
          <p:cNvSpPr>
            <a:spLocks noGrp="1" noChangeArrowheads="1"/>
          </p:cNvSpPr>
          <p:nvPr>
            <p:ph type="ftr" sz="quarter" idx="2"/>
          </p:nvPr>
        </p:nvSpPr>
        <p:spPr bwMode="auto">
          <a:xfrm>
            <a:off x="0" y="9119160"/>
            <a:ext cx="3170255" cy="480391"/>
          </a:xfrm>
          <a:prstGeom prst="rect">
            <a:avLst/>
          </a:prstGeom>
          <a:noFill/>
          <a:ln w="9525">
            <a:noFill/>
            <a:miter lim="800000"/>
            <a:headEnd/>
            <a:tailEnd/>
          </a:ln>
          <a:effectLst/>
        </p:spPr>
        <p:txBody>
          <a:bodyPr vert="horz" wrap="square" lIns="95656" tIns="47828" rIns="95656" bIns="47828" numCol="1" anchor="b" anchorCtr="0" compatLnSpc="1">
            <a:prstTxWarp prst="textNoShape">
              <a:avLst/>
            </a:prstTxWarp>
          </a:bodyPr>
          <a:lstStyle>
            <a:lvl1pPr>
              <a:defRPr sz="1300">
                <a:latin typeface="Arial" charset="0"/>
                <a:cs typeface="Arial" charset="0"/>
              </a:defRPr>
            </a:lvl1pPr>
          </a:lstStyle>
          <a:p>
            <a:pPr>
              <a:defRPr/>
            </a:pPr>
            <a:endParaRPr lang="en-US"/>
          </a:p>
        </p:txBody>
      </p:sp>
      <p:sp>
        <p:nvSpPr>
          <p:cNvPr id="97285" name="Rectangle 5"/>
          <p:cNvSpPr>
            <a:spLocks noGrp="1" noChangeArrowheads="1"/>
          </p:cNvSpPr>
          <p:nvPr>
            <p:ph type="sldNum" sz="quarter" idx="3"/>
          </p:nvPr>
        </p:nvSpPr>
        <p:spPr bwMode="auto">
          <a:xfrm>
            <a:off x="4143272" y="9119160"/>
            <a:ext cx="3170255" cy="480391"/>
          </a:xfrm>
          <a:prstGeom prst="rect">
            <a:avLst/>
          </a:prstGeom>
          <a:noFill/>
          <a:ln w="9525">
            <a:noFill/>
            <a:miter lim="800000"/>
            <a:headEnd/>
            <a:tailEnd/>
          </a:ln>
          <a:effectLst/>
        </p:spPr>
        <p:txBody>
          <a:bodyPr vert="horz" wrap="square" lIns="95656" tIns="47828" rIns="95656" bIns="47828" numCol="1" anchor="b" anchorCtr="0" compatLnSpc="1">
            <a:prstTxWarp prst="textNoShape">
              <a:avLst/>
            </a:prstTxWarp>
          </a:bodyPr>
          <a:lstStyle>
            <a:lvl1pPr algn="r">
              <a:defRPr sz="1300">
                <a:latin typeface="Arial" charset="0"/>
                <a:cs typeface="Arial" charset="0"/>
              </a:defRPr>
            </a:lvl1pPr>
          </a:lstStyle>
          <a:p>
            <a:pPr>
              <a:defRPr/>
            </a:pPr>
            <a:fld id="{30770863-6F5F-4D87-93AD-5511CD27E0D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3170255" cy="480391"/>
          </a:xfrm>
          <a:prstGeom prst="rect">
            <a:avLst/>
          </a:prstGeom>
          <a:noFill/>
          <a:ln w="9525">
            <a:noFill/>
            <a:miter lim="800000"/>
            <a:headEnd/>
            <a:tailEnd/>
          </a:ln>
          <a:effectLst/>
        </p:spPr>
        <p:txBody>
          <a:bodyPr vert="horz" wrap="square" lIns="96643" tIns="48320" rIns="96643" bIns="48320" numCol="1" anchor="t" anchorCtr="0" compatLnSpc="1">
            <a:prstTxWarp prst="textNoShape">
              <a:avLst/>
            </a:prstTxWarp>
          </a:bodyPr>
          <a:lstStyle>
            <a:lvl1pPr defTabSz="966654">
              <a:defRPr sz="1300">
                <a:latin typeface="Arial" charset="0"/>
                <a:cs typeface="Arial" charset="0"/>
              </a:defRPr>
            </a:lvl1pPr>
          </a:lstStyle>
          <a:p>
            <a:pPr>
              <a:defRPr/>
            </a:pPr>
            <a:endParaRPr lang="en-US"/>
          </a:p>
        </p:txBody>
      </p:sp>
      <p:sp>
        <p:nvSpPr>
          <p:cNvPr id="27651" name="Rectangle 3"/>
          <p:cNvSpPr>
            <a:spLocks noGrp="1" noChangeArrowheads="1"/>
          </p:cNvSpPr>
          <p:nvPr>
            <p:ph type="dt" idx="1"/>
          </p:nvPr>
        </p:nvSpPr>
        <p:spPr bwMode="auto">
          <a:xfrm>
            <a:off x="4143272" y="1"/>
            <a:ext cx="3170255" cy="480391"/>
          </a:xfrm>
          <a:prstGeom prst="rect">
            <a:avLst/>
          </a:prstGeom>
          <a:noFill/>
          <a:ln w="9525">
            <a:noFill/>
            <a:miter lim="800000"/>
            <a:headEnd/>
            <a:tailEnd/>
          </a:ln>
          <a:effectLst/>
        </p:spPr>
        <p:txBody>
          <a:bodyPr vert="horz" wrap="square" lIns="96643" tIns="48320" rIns="96643" bIns="48320" numCol="1" anchor="t" anchorCtr="0" compatLnSpc="1">
            <a:prstTxWarp prst="textNoShape">
              <a:avLst/>
            </a:prstTxWarp>
          </a:bodyPr>
          <a:lstStyle>
            <a:lvl1pPr algn="r" defTabSz="966654">
              <a:defRPr sz="1300">
                <a:latin typeface="Arial" charset="0"/>
                <a:cs typeface="Arial" charset="0"/>
              </a:defRPr>
            </a:lvl1pPr>
          </a:lstStyle>
          <a:p>
            <a:pPr>
              <a:defRPr/>
            </a:pPr>
            <a:endParaRPr lang="en-US"/>
          </a:p>
        </p:txBody>
      </p:sp>
      <p:sp>
        <p:nvSpPr>
          <p:cNvPr id="12800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731856" y="4561233"/>
            <a:ext cx="5851490" cy="4320209"/>
          </a:xfrm>
          <a:prstGeom prst="rect">
            <a:avLst/>
          </a:prstGeom>
          <a:noFill/>
          <a:ln w="9525">
            <a:noFill/>
            <a:miter lim="800000"/>
            <a:headEnd/>
            <a:tailEnd/>
          </a:ln>
          <a:effectLst/>
        </p:spPr>
        <p:txBody>
          <a:bodyPr vert="horz" wrap="square" lIns="96643" tIns="48320" rIns="96643" bIns="483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9119160"/>
            <a:ext cx="3170255" cy="480391"/>
          </a:xfrm>
          <a:prstGeom prst="rect">
            <a:avLst/>
          </a:prstGeom>
          <a:noFill/>
          <a:ln w="9525">
            <a:noFill/>
            <a:miter lim="800000"/>
            <a:headEnd/>
            <a:tailEnd/>
          </a:ln>
          <a:effectLst/>
        </p:spPr>
        <p:txBody>
          <a:bodyPr vert="horz" wrap="square" lIns="96643" tIns="48320" rIns="96643" bIns="48320" numCol="1" anchor="b" anchorCtr="0" compatLnSpc="1">
            <a:prstTxWarp prst="textNoShape">
              <a:avLst/>
            </a:prstTxWarp>
          </a:bodyPr>
          <a:lstStyle>
            <a:lvl1pPr defTabSz="966654">
              <a:defRPr sz="1300">
                <a:latin typeface="Arial" charset="0"/>
                <a:cs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4143272" y="9119160"/>
            <a:ext cx="3170255" cy="480391"/>
          </a:xfrm>
          <a:prstGeom prst="rect">
            <a:avLst/>
          </a:prstGeom>
          <a:noFill/>
          <a:ln w="9525">
            <a:noFill/>
            <a:miter lim="800000"/>
            <a:headEnd/>
            <a:tailEnd/>
          </a:ln>
          <a:effectLst/>
        </p:spPr>
        <p:txBody>
          <a:bodyPr vert="horz" wrap="square" lIns="96643" tIns="48320" rIns="96643" bIns="48320" numCol="1" anchor="b" anchorCtr="0" compatLnSpc="1">
            <a:prstTxWarp prst="textNoShape">
              <a:avLst/>
            </a:prstTxWarp>
          </a:bodyPr>
          <a:lstStyle>
            <a:lvl1pPr algn="r" defTabSz="966654">
              <a:defRPr sz="1300">
                <a:latin typeface="Arial" charset="0"/>
                <a:cs typeface="Arial" charset="0"/>
              </a:defRPr>
            </a:lvl1pPr>
          </a:lstStyle>
          <a:p>
            <a:pPr>
              <a:defRPr/>
            </a:pPr>
            <a:fld id="{FEF03006-58F0-4A6D-B0C1-D71C55BF31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14"/>
          <p:cNvSpPr>
            <a:spLocks noGrp="1" noChangeArrowheads="1"/>
          </p:cNvSpPr>
          <p:nvPr>
            <p:ph type="sldNum" sz="quarter" idx="5"/>
          </p:nvPr>
        </p:nvSpPr>
        <p:spPr>
          <a:noFill/>
        </p:spPr>
        <p:txBody>
          <a:bodyPr/>
          <a:lstStyle/>
          <a:p>
            <a:fld id="{DF25637D-EB1C-4213-8E05-A97F25C56CB3}" type="slidenum">
              <a:rPr lang="en-GB" smtClean="0">
                <a:latin typeface="Arial" pitchFamily="34" charset="0"/>
                <a:cs typeface="Arial" pitchFamily="34" charset="0"/>
              </a:rPr>
              <a:pPr/>
              <a:t>11</a:t>
            </a:fld>
            <a:endParaRPr lang="en-GB" smtClean="0">
              <a:latin typeface="Arial" pitchFamily="34" charset="0"/>
              <a:cs typeface="Arial" pitchFamily="34" charset="0"/>
            </a:endParaRPr>
          </a:p>
        </p:txBody>
      </p:sp>
      <p:sp>
        <p:nvSpPr>
          <p:cNvPr id="151555" name="Text Box 1"/>
          <p:cNvSpPr txBox="1">
            <a:spLocks noChangeArrowheads="1"/>
          </p:cNvSpPr>
          <p:nvPr/>
        </p:nvSpPr>
        <p:spPr bwMode="auto">
          <a:xfrm>
            <a:off x="1291214" y="729666"/>
            <a:ext cx="4732774" cy="3600451"/>
          </a:xfrm>
          <a:prstGeom prst="rect">
            <a:avLst/>
          </a:prstGeom>
          <a:solidFill>
            <a:srgbClr val="FFFFFF"/>
          </a:solidFill>
          <a:ln w="9360">
            <a:solidFill>
              <a:srgbClr val="000000"/>
            </a:solidFill>
            <a:miter lim="800000"/>
            <a:headEnd/>
            <a:tailEnd/>
          </a:ln>
        </p:spPr>
        <p:txBody>
          <a:bodyPr wrap="none" lIns="86734" tIns="43367" rIns="86734" bIns="43367" anchor="ctr"/>
          <a:lstStyle/>
          <a:p>
            <a:endParaRPr lang="en-US"/>
          </a:p>
        </p:txBody>
      </p:sp>
      <p:sp>
        <p:nvSpPr>
          <p:cNvPr id="151556" name="Rectangle 2"/>
          <p:cNvSpPr>
            <a:spLocks noGrp="1" noChangeArrowheads="1"/>
          </p:cNvSpPr>
          <p:nvPr>
            <p:ph type="body"/>
          </p:nvPr>
        </p:nvSpPr>
        <p:spPr>
          <a:xfrm>
            <a:off x="731855" y="4559580"/>
            <a:ext cx="5841442" cy="4308654"/>
          </a:xfrm>
          <a:noFill/>
          <a:ln/>
        </p:spPr>
        <p:txBody>
          <a:bodyPr wrap="none" anchor="ct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F382561B-5B15-43AD-8E19-36A7ACAF5E23}" type="slidenum">
              <a:rPr lang="en-US"/>
              <a:pPr/>
              <a:t>22</a:t>
            </a:fld>
            <a:endParaRPr lang="en-US"/>
          </a:p>
        </p:txBody>
      </p:sp>
      <p:sp>
        <p:nvSpPr>
          <p:cNvPr id="57345" name="Text Box 1"/>
          <p:cNvSpPr txBox="1">
            <a:spLocks noChangeArrowheads="1"/>
          </p:cNvSpPr>
          <p:nvPr/>
        </p:nvSpPr>
        <p:spPr bwMode="auto">
          <a:xfrm>
            <a:off x="0" y="0"/>
            <a:ext cx="1588" cy="1588"/>
          </a:xfrm>
          <a:prstGeom prst="rect">
            <a:avLst/>
          </a:prstGeom>
          <a:noFill/>
          <a:ln w="9525">
            <a:noFill/>
            <a:round/>
            <a:headEnd/>
            <a:tailEnd/>
          </a:ln>
          <a:effectLst/>
        </p:spPr>
        <p:txBody>
          <a:bodyPr lIns="91430" tIns="91430" rIns="91430" bIns="45716"/>
          <a:lstStyle/>
          <a:p>
            <a:pPr>
              <a:lnSpc>
                <a:spcPct val="100000"/>
              </a:lnSpc>
            </a:pPr>
            <a:fld id="{3438351F-7578-4B20-95E2-8BCC9C2D7073}" type="slidenum">
              <a:rPr lang="en-US" sz="1400">
                <a:solidFill>
                  <a:srgbClr val="FFFFFF"/>
                </a:solidFill>
                <a:ea typeface="+mn-ea" charset="0"/>
                <a:cs typeface="+mn-ea" charset="0"/>
              </a:rPr>
              <a:pPr>
                <a:lnSpc>
                  <a:spcPct val="100000"/>
                </a:lnSpc>
              </a:pPr>
              <a:t>22</a:t>
            </a:fld>
            <a:endParaRPr lang="en-US" sz="1400" dirty="0">
              <a:solidFill>
                <a:srgbClr val="FFFFFF"/>
              </a:solidFill>
              <a:ea typeface="+mn-ea" charset="0"/>
              <a:cs typeface="+mn-ea" charset="0"/>
            </a:endParaRPr>
          </a:p>
        </p:txBody>
      </p:sp>
      <p:sp>
        <p:nvSpPr>
          <p:cNvPr id="57346" name="Rectangle 2"/>
          <p:cNvSpPr>
            <a:spLocks noChangeArrowheads="1"/>
          </p:cNvSpPr>
          <p:nvPr/>
        </p:nvSpPr>
        <p:spPr bwMode="auto">
          <a:xfrm>
            <a:off x="4143375" y="9118602"/>
            <a:ext cx="3170238" cy="481013"/>
          </a:xfrm>
          <a:prstGeom prst="rect">
            <a:avLst/>
          </a:prstGeom>
          <a:noFill/>
          <a:ln w="9360">
            <a:noFill/>
            <a:round/>
            <a:headEnd/>
            <a:tailEnd/>
          </a:ln>
          <a:effectLst/>
        </p:spPr>
        <p:txBody>
          <a:bodyPr lIns="96470" tIns="48235" rIns="96470" bIns="48235" anchor="b"/>
          <a:lstStyle/>
          <a:p>
            <a:pPr algn="r">
              <a:tabLst>
                <a:tab pos="0" algn="l"/>
                <a:tab pos="457154" algn="l"/>
                <a:tab pos="914306" algn="l"/>
                <a:tab pos="1371460" algn="l"/>
                <a:tab pos="1828612" algn="l"/>
                <a:tab pos="2285766" algn="l"/>
                <a:tab pos="2742919" algn="l"/>
                <a:tab pos="3200073" algn="l"/>
                <a:tab pos="3657227" algn="l"/>
                <a:tab pos="4114379" algn="l"/>
                <a:tab pos="4571533" algn="l"/>
                <a:tab pos="5028686" algn="l"/>
                <a:tab pos="5485839" algn="l"/>
                <a:tab pos="5942993" algn="l"/>
                <a:tab pos="6400146" algn="l"/>
                <a:tab pos="6857300" algn="l"/>
                <a:tab pos="7314453" algn="l"/>
                <a:tab pos="7771606" algn="l"/>
                <a:tab pos="8228759" algn="l"/>
                <a:tab pos="8685912" algn="l"/>
                <a:tab pos="9143065" algn="l"/>
              </a:tabLst>
            </a:pPr>
            <a:fld id="{F26B547B-D51C-4FD0-9CB8-AF0FFE9E608C}" type="slidenum">
              <a:rPr lang="en-US" sz="1300">
                <a:solidFill>
                  <a:srgbClr val="000000"/>
                </a:solidFill>
                <a:ea typeface="+mn-ea" charset="0"/>
                <a:cs typeface="+mn-ea" charset="0"/>
              </a:rPr>
              <a:pPr algn="r">
                <a:tabLst>
                  <a:tab pos="0" algn="l"/>
                  <a:tab pos="457154" algn="l"/>
                  <a:tab pos="914306" algn="l"/>
                  <a:tab pos="1371460" algn="l"/>
                  <a:tab pos="1828612" algn="l"/>
                  <a:tab pos="2285766" algn="l"/>
                  <a:tab pos="2742919" algn="l"/>
                  <a:tab pos="3200073" algn="l"/>
                  <a:tab pos="3657227" algn="l"/>
                  <a:tab pos="4114379" algn="l"/>
                  <a:tab pos="4571533" algn="l"/>
                  <a:tab pos="5028686" algn="l"/>
                  <a:tab pos="5485839" algn="l"/>
                  <a:tab pos="5942993" algn="l"/>
                  <a:tab pos="6400146" algn="l"/>
                  <a:tab pos="6857300" algn="l"/>
                  <a:tab pos="7314453" algn="l"/>
                  <a:tab pos="7771606" algn="l"/>
                  <a:tab pos="8228759" algn="l"/>
                  <a:tab pos="8685912" algn="l"/>
                  <a:tab pos="9143065" algn="l"/>
                </a:tabLst>
              </a:pPr>
              <a:t>22</a:t>
            </a:fld>
            <a:endParaRPr lang="en-US" sz="1300" dirty="0">
              <a:solidFill>
                <a:srgbClr val="000000"/>
              </a:solidFill>
              <a:ea typeface="+mn-ea" charset="0"/>
              <a:cs typeface="+mn-ea" charset="0"/>
            </a:endParaRPr>
          </a:p>
        </p:txBody>
      </p:sp>
      <p:sp>
        <p:nvSpPr>
          <p:cNvPr id="57347" name="Rectangle 3"/>
          <p:cNvSpPr>
            <a:spLocks noChangeArrowheads="1"/>
          </p:cNvSpPr>
          <p:nvPr/>
        </p:nvSpPr>
        <p:spPr bwMode="auto">
          <a:xfrm>
            <a:off x="1257301" y="719139"/>
            <a:ext cx="4800600" cy="3600451"/>
          </a:xfrm>
          <a:prstGeom prst="rect">
            <a:avLst/>
          </a:prstGeom>
          <a:solidFill>
            <a:srgbClr val="FFFFFF"/>
          </a:solidFill>
          <a:ln w="9360">
            <a:solidFill>
              <a:srgbClr val="000000"/>
            </a:solidFill>
            <a:miter lim="800000"/>
            <a:headEnd/>
            <a:tailEnd/>
          </a:ln>
          <a:effectLst/>
        </p:spPr>
        <p:txBody>
          <a:bodyPr wrap="none" lIns="91430" tIns="45716" rIns="91430" bIns="45716" anchor="ctr"/>
          <a:lstStyle/>
          <a:p>
            <a:endParaRPr lang="en-US"/>
          </a:p>
        </p:txBody>
      </p:sp>
      <p:sp>
        <p:nvSpPr>
          <p:cNvPr id="57348" name="Rectangle 4"/>
          <p:cNvSpPr txBox="1">
            <a:spLocks noGrp="1" noChangeArrowheads="1"/>
          </p:cNvSpPr>
          <p:nvPr>
            <p:ph type="body"/>
          </p:nvPr>
        </p:nvSpPr>
        <p:spPr bwMode="auto">
          <a:xfrm>
            <a:off x="731840" y="4560890"/>
            <a:ext cx="5849937" cy="4416425"/>
          </a:xfrm>
          <a:prstGeom prst="rect">
            <a:avLst/>
          </a:prstGeom>
          <a:noFill/>
          <a:ln>
            <a:round/>
            <a:headEnd/>
            <a:tailEnd/>
          </a:ln>
        </p:spPr>
        <p:txBody>
          <a:bodyPr wrap="none" anchor="ctr"/>
          <a:lstStyle/>
          <a:p>
            <a:pPr eaLnBrk="1">
              <a:spcBef>
                <a:spcPct val="0"/>
              </a:spcBef>
              <a:tabLst>
                <a:tab pos="723826" algn="l"/>
                <a:tab pos="1447652" algn="l"/>
                <a:tab pos="2171478" algn="l"/>
                <a:tab pos="2895304" algn="l"/>
                <a:tab pos="3619130" algn="l"/>
                <a:tab pos="4342956" algn="l"/>
                <a:tab pos="5066783" algn="l"/>
                <a:tab pos="5790608" algn="l"/>
              </a:tabLst>
            </a:pPr>
            <a:endParaRPr lang="en-US" sz="2000" dirty="0">
              <a:latin typeface="Arial" pitchFamily="34" charset="0"/>
              <a:ea typeface="DejaVu LGC Sans" charset="0"/>
              <a:cs typeface="DejaVu LGC San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C2413560-49E7-49FE-9391-E29A3DAD5F85}" type="slidenum">
              <a:rPr lang="en-US"/>
              <a:pPr/>
              <a:t>23</a:t>
            </a:fld>
            <a:endParaRPr lang="en-US"/>
          </a:p>
        </p:txBody>
      </p:sp>
      <p:sp>
        <p:nvSpPr>
          <p:cNvPr id="58369" name="Text Box 1"/>
          <p:cNvSpPr txBox="1">
            <a:spLocks noChangeArrowheads="1"/>
          </p:cNvSpPr>
          <p:nvPr/>
        </p:nvSpPr>
        <p:spPr bwMode="auto">
          <a:xfrm>
            <a:off x="0" y="0"/>
            <a:ext cx="1588" cy="1588"/>
          </a:xfrm>
          <a:prstGeom prst="rect">
            <a:avLst/>
          </a:prstGeom>
          <a:noFill/>
          <a:ln w="9525">
            <a:noFill/>
            <a:round/>
            <a:headEnd/>
            <a:tailEnd/>
          </a:ln>
          <a:effectLst/>
        </p:spPr>
        <p:txBody>
          <a:bodyPr lIns="91430" tIns="91430" rIns="91430" bIns="45716"/>
          <a:lstStyle/>
          <a:p>
            <a:pPr>
              <a:lnSpc>
                <a:spcPct val="100000"/>
              </a:lnSpc>
            </a:pPr>
            <a:fld id="{2B97A6EE-E8C5-4316-826A-AF1C7D94D2A7}" type="slidenum">
              <a:rPr lang="en-US" sz="1400">
                <a:solidFill>
                  <a:srgbClr val="FFFFFF"/>
                </a:solidFill>
                <a:ea typeface="+mn-ea" charset="0"/>
                <a:cs typeface="+mn-ea" charset="0"/>
              </a:rPr>
              <a:pPr>
                <a:lnSpc>
                  <a:spcPct val="100000"/>
                </a:lnSpc>
              </a:pPr>
              <a:t>23</a:t>
            </a:fld>
            <a:endParaRPr lang="en-US" sz="1400" dirty="0">
              <a:solidFill>
                <a:srgbClr val="FFFFFF"/>
              </a:solidFill>
              <a:ea typeface="+mn-ea" charset="0"/>
              <a:cs typeface="+mn-ea" charset="0"/>
            </a:endParaRPr>
          </a:p>
        </p:txBody>
      </p:sp>
      <p:sp>
        <p:nvSpPr>
          <p:cNvPr id="58370" name="Rectangle 2"/>
          <p:cNvSpPr>
            <a:spLocks noChangeArrowheads="1"/>
          </p:cNvSpPr>
          <p:nvPr/>
        </p:nvSpPr>
        <p:spPr bwMode="auto">
          <a:xfrm>
            <a:off x="4143375" y="9118602"/>
            <a:ext cx="3170238" cy="481013"/>
          </a:xfrm>
          <a:prstGeom prst="rect">
            <a:avLst/>
          </a:prstGeom>
          <a:noFill/>
          <a:ln w="9360">
            <a:noFill/>
            <a:round/>
            <a:headEnd/>
            <a:tailEnd/>
          </a:ln>
          <a:effectLst/>
        </p:spPr>
        <p:txBody>
          <a:bodyPr lIns="96470" tIns="48235" rIns="96470" bIns="48235" anchor="b"/>
          <a:lstStyle/>
          <a:p>
            <a:pPr algn="r">
              <a:tabLst>
                <a:tab pos="0" algn="l"/>
                <a:tab pos="457154" algn="l"/>
                <a:tab pos="914306" algn="l"/>
                <a:tab pos="1371460" algn="l"/>
                <a:tab pos="1828612" algn="l"/>
                <a:tab pos="2285766" algn="l"/>
                <a:tab pos="2742919" algn="l"/>
                <a:tab pos="3200073" algn="l"/>
                <a:tab pos="3657227" algn="l"/>
                <a:tab pos="4114379" algn="l"/>
                <a:tab pos="4571533" algn="l"/>
                <a:tab pos="5028686" algn="l"/>
                <a:tab pos="5485839" algn="l"/>
                <a:tab pos="5942993" algn="l"/>
                <a:tab pos="6400146" algn="l"/>
                <a:tab pos="6857300" algn="l"/>
                <a:tab pos="7314453" algn="l"/>
                <a:tab pos="7771606" algn="l"/>
                <a:tab pos="8228759" algn="l"/>
                <a:tab pos="8685912" algn="l"/>
                <a:tab pos="9143065" algn="l"/>
              </a:tabLst>
            </a:pPr>
            <a:fld id="{9EABF147-75E2-4A29-AE0C-A104E573ECC0}" type="slidenum">
              <a:rPr lang="en-US" sz="1300">
                <a:solidFill>
                  <a:srgbClr val="000000"/>
                </a:solidFill>
                <a:ea typeface="+mn-ea" charset="0"/>
                <a:cs typeface="+mn-ea" charset="0"/>
              </a:rPr>
              <a:pPr algn="r">
                <a:tabLst>
                  <a:tab pos="0" algn="l"/>
                  <a:tab pos="457154" algn="l"/>
                  <a:tab pos="914306" algn="l"/>
                  <a:tab pos="1371460" algn="l"/>
                  <a:tab pos="1828612" algn="l"/>
                  <a:tab pos="2285766" algn="l"/>
                  <a:tab pos="2742919" algn="l"/>
                  <a:tab pos="3200073" algn="l"/>
                  <a:tab pos="3657227" algn="l"/>
                  <a:tab pos="4114379" algn="l"/>
                  <a:tab pos="4571533" algn="l"/>
                  <a:tab pos="5028686" algn="l"/>
                  <a:tab pos="5485839" algn="l"/>
                  <a:tab pos="5942993" algn="l"/>
                  <a:tab pos="6400146" algn="l"/>
                  <a:tab pos="6857300" algn="l"/>
                  <a:tab pos="7314453" algn="l"/>
                  <a:tab pos="7771606" algn="l"/>
                  <a:tab pos="8228759" algn="l"/>
                  <a:tab pos="8685912" algn="l"/>
                  <a:tab pos="9143065" algn="l"/>
                </a:tabLst>
              </a:pPr>
              <a:t>23</a:t>
            </a:fld>
            <a:endParaRPr lang="en-US" sz="1300" dirty="0">
              <a:solidFill>
                <a:srgbClr val="000000"/>
              </a:solidFill>
              <a:ea typeface="+mn-ea" charset="0"/>
              <a:cs typeface="+mn-ea" charset="0"/>
            </a:endParaRPr>
          </a:p>
        </p:txBody>
      </p:sp>
      <p:sp>
        <p:nvSpPr>
          <p:cNvPr id="58371" name="Rectangle 3"/>
          <p:cNvSpPr>
            <a:spLocks noChangeArrowheads="1"/>
          </p:cNvSpPr>
          <p:nvPr/>
        </p:nvSpPr>
        <p:spPr bwMode="auto">
          <a:xfrm>
            <a:off x="1257301" y="719139"/>
            <a:ext cx="4800600" cy="3600451"/>
          </a:xfrm>
          <a:prstGeom prst="rect">
            <a:avLst/>
          </a:prstGeom>
          <a:solidFill>
            <a:srgbClr val="FFFFFF"/>
          </a:solidFill>
          <a:ln w="9360">
            <a:solidFill>
              <a:srgbClr val="000000"/>
            </a:solidFill>
            <a:miter lim="800000"/>
            <a:headEnd/>
            <a:tailEnd/>
          </a:ln>
          <a:effectLst/>
        </p:spPr>
        <p:txBody>
          <a:bodyPr wrap="none" lIns="91430" tIns="45716" rIns="91430" bIns="45716" anchor="ctr"/>
          <a:lstStyle/>
          <a:p>
            <a:endParaRPr lang="en-US"/>
          </a:p>
        </p:txBody>
      </p:sp>
      <p:sp>
        <p:nvSpPr>
          <p:cNvPr id="58372" name="Rectangle 4"/>
          <p:cNvSpPr txBox="1">
            <a:spLocks noGrp="1" noChangeArrowheads="1"/>
          </p:cNvSpPr>
          <p:nvPr>
            <p:ph type="body"/>
          </p:nvPr>
        </p:nvSpPr>
        <p:spPr bwMode="auto">
          <a:xfrm>
            <a:off x="731840" y="4560890"/>
            <a:ext cx="5849937" cy="4416425"/>
          </a:xfrm>
          <a:prstGeom prst="rect">
            <a:avLst/>
          </a:prstGeom>
          <a:noFill/>
          <a:ln>
            <a:round/>
            <a:headEnd/>
            <a:tailEnd/>
          </a:ln>
        </p:spPr>
        <p:txBody>
          <a:bodyPr wrap="none" anchor="ctr"/>
          <a:lstStyle/>
          <a:p>
            <a:pPr eaLnBrk="1">
              <a:spcBef>
                <a:spcPct val="0"/>
              </a:spcBef>
              <a:tabLst>
                <a:tab pos="723826" algn="l"/>
                <a:tab pos="1447652" algn="l"/>
                <a:tab pos="2171478" algn="l"/>
                <a:tab pos="2895304" algn="l"/>
                <a:tab pos="3619130" algn="l"/>
                <a:tab pos="4342956" algn="l"/>
                <a:tab pos="5066783" algn="l"/>
                <a:tab pos="5790608" algn="l"/>
              </a:tabLst>
            </a:pPr>
            <a:endParaRPr lang="en-US" sz="2000" dirty="0">
              <a:latin typeface="Arial" pitchFamily="34" charset="0"/>
              <a:ea typeface="DejaVu LGC Sans" charset="0"/>
              <a:cs typeface="DejaVu LGC San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7BCBE665-24BE-485E-BF42-804F907A149A}" type="slidenum">
              <a:rPr lang="en-US"/>
              <a:pPr/>
              <a:t>24</a:t>
            </a:fld>
            <a:endParaRPr lang="en-US"/>
          </a:p>
        </p:txBody>
      </p:sp>
      <p:sp>
        <p:nvSpPr>
          <p:cNvPr id="59393" name="Text Box 1"/>
          <p:cNvSpPr txBox="1">
            <a:spLocks noChangeArrowheads="1"/>
          </p:cNvSpPr>
          <p:nvPr/>
        </p:nvSpPr>
        <p:spPr bwMode="auto">
          <a:xfrm>
            <a:off x="0" y="0"/>
            <a:ext cx="1588" cy="1588"/>
          </a:xfrm>
          <a:prstGeom prst="rect">
            <a:avLst/>
          </a:prstGeom>
          <a:noFill/>
          <a:ln w="9525">
            <a:noFill/>
            <a:round/>
            <a:headEnd/>
            <a:tailEnd/>
          </a:ln>
          <a:effectLst/>
        </p:spPr>
        <p:txBody>
          <a:bodyPr lIns="91430" tIns="91430" rIns="91430" bIns="45716"/>
          <a:lstStyle/>
          <a:p>
            <a:pPr>
              <a:lnSpc>
                <a:spcPct val="100000"/>
              </a:lnSpc>
            </a:pPr>
            <a:fld id="{B384BC07-5AA9-4129-80EC-9378FBCF6A67}" type="slidenum">
              <a:rPr lang="en-US" sz="1400">
                <a:solidFill>
                  <a:srgbClr val="FFFFFF"/>
                </a:solidFill>
                <a:ea typeface="+mn-ea" charset="0"/>
                <a:cs typeface="+mn-ea" charset="0"/>
              </a:rPr>
              <a:pPr>
                <a:lnSpc>
                  <a:spcPct val="100000"/>
                </a:lnSpc>
              </a:pPr>
              <a:t>24</a:t>
            </a:fld>
            <a:endParaRPr lang="en-US" sz="1400" dirty="0">
              <a:solidFill>
                <a:srgbClr val="FFFFFF"/>
              </a:solidFill>
              <a:ea typeface="+mn-ea" charset="0"/>
              <a:cs typeface="+mn-ea" charset="0"/>
            </a:endParaRPr>
          </a:p>
        </p:txBody>
      </p:sp>
      <p:sp>
        <p:nvSpPr>
          <p:cNvPr id="59394" name="Rectangle 2"/>
          <p:cNvSpPr>
            <a:spLocks noChangeArrowheads="1"/>
          </p:cNvSpPr>
          <p:nvPr/>
        </p:nvSpPr>
        <p:spPr bwMode="auto">
          <a:xfrm>
            <a:off x="4143375" y="9118602"/>
            <a:ext cx="3170238" cy="481013"/>
          </a:xfrm>
          <a:prstGeom prst="rect">
            <a:avLst/>
          </a:prstGeom>
          <a:noFill/>
          <a:ln w="9360">
            <a:noFill/>
            <a:round/>
            <a:headEnd/>
            <a:tailEnd/>
          </a:ln>
          <a:effectLst/>
        </p:spPr>
        <p:txBody>
          <a:bodyPr lIns="96470" tIns="48235" rIns="96470" bIns="48235" anchor="b"/>
          <a:lstStyle/>
          <a:p>
            <a:pPr algn="r">
              <a:tabLst>
                <a:tab pos="0" algn="l"/>
                <a:tab pos="457154" algn="l"/>
                <a:tab pos="914306" algn="l"/>
                <a:tab pos="1371460" algn="l"/>
                <a:tab pos="1828612" algn="l"/>
                <a:tab pos="2285766" algn="l"/>
                <a:tab pos="2742919" algn="l"/>
                <a:tab pos="3200073" algn="l"/>
                <a:tab pos="3657227" algn="l"/>
                <a:tab pos="4114379" algn="l"/>
                <a:tab pos="4571533" algn="l"/>
                <a:tab pos="5028686" algn="l"/>
                <a:tab pos="5485839" algn="l"/>
                <a:tab pos="5942993" algn="l"/>
                <a:tab pos="6400146" algn="l"/>
                <a:tab pos="6857300" algn="l"/>
                <a:tab pos="7314453" algn="l"/>
                <a:tab pos="7771606" algn="l"/>
                <a:tab pos="8228759" algn="l"/>
                <a:tab pos="8685912" algn="l"/>
                <a:tab pos="9143065" algn="l"/>
              </a:tabLst>
            </a:pPr>
            <a:fld id="{591B41BE-FC1F-4818-BD01-98D3355CA383}" type="slidenum">
              <a:rPr lang="en-US" sz="1300">
                <a:solidFill>
                  <a:srgbClr val="000000"/>
                </a:solidFill>
                <a:ea typeface="+mn-ea" charset="0"/>
                <a:cs typeface="+mn-ea" charset="0"/>
              </a:rPr>
              <a:pPr algn="r">
                <a:tabLst>
                  <a:tab pos="0" algn="l"/>
                  <a:tab pos="457154" algn="l"/>
                  <a:tab pos="914306" algn="l"/>
                  <a:tab pos="1371460" algn="l"/>
                  <a:tab pos="1828612" algn="l"/>
                  <a:tab pos="2285766" algn="l"/>
                  <a:tab pos="2742919" algn="l"/>
                  <a:tab pos="3200073" algn="l"/>
                  <a:tab pos="3657227" algn="l"/>
                  <a:tab pos="4114379" algn="l"/>
                  <a:tab pos="4571533" algn="l"/>
                  <a:tab pos="5028686" algn="l"/>
                  <a:tab pos="5485839" algn="l"/>
                  <a:tab pos="5942993" algn="l"/>
                  <a:tab pos="6400146" algn="l"/>
                  <a:tab pos="6857300" algn="l"/>
                  <a:tab pos="7314453" algn="l"/>
                  <a:tab pos="7771606" algn="l"/>
                  <a:tab pos="8228759" algn="l"/>
                  <a:tab pos="8685912" algn="l"/>
                  <a:tab pos="9143065" algn="l"/>
                </a:tabLst>
              </a:pPr>
              <a:t>24</a:t>
            </a:fld>
            <a:endParaRPr lang="en-US" sz="1300" dirty="0">
              <a:solidFill>
                <a:srgbClr val="000000"/>
              </a:solidFill>
              <a:ea typeface="+mn-ea" charset="0"/>
              <a:cs typeface="+mn-ea" charset="0"/>
            </a:endParaRPr>
          </a:p>
        </p:txBody>
      </p:sp>
      <p:sp>
        <p:nvSpPr>
          <p:cNvPr id="59395" name="Rectangle 3"/>
          <p:cNvSpPr>
            <a:spLocks noChangeArrowheads="1"/>
          </p:cNvSpPr>
          <p:nvPr/>
        </p:nvSpPr>
        <p:spPr bwMode="auto">
          <a:xfrm>
            <a:off x="1257301" y="719139"/>
            <a:ext cx="4800600" cy="3600451"/>
          </a:xfrm>
          <a:prstGeom prst="rect">
            <a:avLst/>
          </a:prstGeom>
          <a:solidFill>
            <a:srgbClr val="FFFFFF"/>
          </a:solidFill>
          <a:ln w="9360">
            <a:solidFill>
              <a:srgbClr val="000000"/>
            </a:solidFill>
            <a:miter lim="800000"/>
            <a:headEnd/>
            <a:tailEnd/>
          </a:ln>
          <a:effectLst/>
        </p:spPr>
        <p:txBody>
          <a:bodyPr wrap="none" lIns="91430" tIns="45716" rIns="91430" bIns="45716" anchor="ctr"/>
          <a:lstStyle/>
          <a:p>
            <a:endParaRPr lang="en-US"/>
          </a:p>
        </p:txBody>
      </p:sp>
      <p:sp>
        <p:nvSpPr>
          <p:cNvPr id="59396" name="Rectangle 4"/>
          <p:cNvSpPr txBox="1">
            <a:spLocks noGrp="1" noChangeArrowheads="1"/>
          </p:cNvSpPr>
          <p:nvPr>
            <p:ph type="body"/>
          </p:nvPr>
        </p:nvSpPr>
        <p:spPr bwMode="auto">
          <a:xfrm>
            <a:off x="731840" y="4560890"/>
            <a:ext cx="5849937" cy="4416425"/>
          </a:xfrm>
          <a:prstGeom prst="rect">
            <a:avLst/>
          </a:prstGeom>
          <a:noFill/>
          <a:ln>
            <a:round/>
            <a:headEnd/>
            <a:tailEnd/>
          </a:ln>
        </p:spPr>
        <p:txBody>
          <a:bodyPr wrap="none" anchor="ctr"/>
          <a:lstStyle/>
          <a:p>
            <a:pPr eaLnBrk="1">
              <a:spcBef>
                <a:spcPct val="0"/>
              </a:spcBef>
              <a:tabLst>
                <a:tab pos="723826" algn="l"/>
                <a:tab pos="1447652" algn="l"/>
                <a:tab pos="2171478" algn="l"/>
                <a:tab pos="2895304" algn="l"/>
                <a:tab pos="3619130" algn="l"/>
                <a:tab pos="4342956" algn="l"/>
                <a:tab pos="5066783" algn="l"/>
                <a:tab pos="5790608" algn="l"/>
              </a:tabLst>
            </a:pPr>
            <a:endParaRPr lang="en-US" sz="2000" dirty="0">
              <a:latin typeface="Arial" pitchFamily="34" charset="0"/>
              <a:ea typeface="DejaVu LGC Sans" charset="0"/>
              <a:cs typeface="DejaVu LGC San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4DCFBFFF-D205-4A98-9F4D-A91668BDBDA3}" type="slidenum">
              <a:rPr lang="en-US"/>
              <a:pPr/>
              <a:t>25</a:t>
            </a:fld>
            <a:endParaRPr lang="en-US"/>
          </a:p>
        </p:txBody>
      </p:sp>
      <p:sp>
        <p:nvSpPr>
          <p:cNvPr id="60417" name="Text Box 1"/>
          <p:cNvSpPr txBox="1">
            <a:spLocks noChangeArrowheads="1"/>
          </p:cNvSpPr>
          <p:nvPr/>
        </p:nvSpPr>
        <p:spPr bwMode="auto">
          <a:xfrm>
            <a:off x="0" y="0"/>
            <a:ext cx="1588" cy="1588"/>
          </a:xfrm>
          <a:prstGeom prst="rect">
            <a:avLst/>
          </a:prstGeom>
          <a:noFill/>
          <a:ln w="9525">
            <a:noFill/>
            <a:round/>
            <a:headEnd/>
            <a:tailEnd/>
          </a:ln>
          <a:effectLst/>
        </p:spPr>
        <p:txBody>
          <a:bodyPr lIns="91430" tIns="91430" rIns="91430" bIns="45716"/>
          <a:lstStyle/>
          <a:p>
            <a:pPr>
              <a:lnSpc>
                <a:spcPct val="100000"/>
              </a:lnSpc>
            </a:pPr>
            <a:fld id="{FDC8AA03-5C70-4338-ADAA-F307EDFF0FFF}" type="slidenum">
              <a:rPr lang="en-US" sz="1400">
                <a:solidFill>
                  <a:srgbClr val="FFFFFF"/>
                </a:solidFill>
                <a:ea typeface="+mn-ea" charset="0"/>
                <a:cs typeface="+mn-ea" charset="0"/>
              </a:rPr>
              <a:pPr>
                <a:lnSpc>
                  <a:spcPct val="100000"/>
                </a:lnSpc>
              </a:pPr>
              <a:t>25</a:t>
            </a:fld>
            <a:endParaRPr lang="en-US" sz="1400" dirty="0">
              <a:solidFill>
                <a:srgbClr val="FFFFFF"/>
              </a:solidFill>
              <a:ea typeface="+mn-ea" charset="0"/>
              <a:cs typeface="+mn-ea" charset="0"/>
            </a:endParaRPr>
          </a:p>
        </p:txBody>
      </p:sp>
      <p:sp>
        <p:nvSpPr>
          <p:cNvPr id="60418" name="Rectangle 2"/>
          <p:cNvSpPr>
            <a:spLocks noChangeArrowheads="1"/>
          </p:cNvSpPr>
          <p:nvPr/>
        </p:nvSpPr>
        <p:spPr bwMode="auto">
          <a:xfrm>
            <a:off x="4143375" y="9118602"/>
            <a:ext cx="3170238" cy="481013"/>
          </a:xfrm>
          <a:prstGeom prst="rect">
            <a:avLst/>
          </a:prstGeom>
          <a:noFill/>
          <a:ln w="9360">
            <a:noFill/>
            <a:round/>
            <a:headEnd/>
            <a:tailEnd/>
          </a:ln>
          <a:effectLst/>
        </p:spPr>
        <p:txBody>
          <a:bodyPr lIns="96470" tIns="48235" rIns="96470" bIns="48235" anchor="b"/>
          <a:lstStyle/>
          <a:p>
            <a:pPr algn="r">
              <a:tabLst>
                <a:tab pos="0" algn="l"/>
                <a:tab pos="457154" algn="l"/>
                <a:tab pos="914306" algn="l"/>
                <a:tab pos="1371460" algn="l"/>
                <a:tab pos="1828612" algn="l"/>
                <a:tab pos="2285766" algn="l"/>
                <a:tab pos="2742919" algn="l"/>
                <a:tab pos="3200073" algn="l"/>
                <a:tab pos="3657227" algn="l"/>
                <a:tab pos="4114379" algn="l"/>
                <a:tab pos="4571533" algn="l"/>
                <a:tab pos="5028686" algn="l"/>
                <a:tab pos="5485839" algn="l"/>
                <a:tab pos="5942993" algn="l"/>
                <a:tab pos="6400146" algn="l"/>
                <a:tab pos="6857300" algn="l"/>
                <a:tab pos="7314453" algn="l"/>
                <a:tab pos="7771606" algn="l"/>
                <a:tab pos="8228759" algn="l"/>
                <a:tab pos="8685912" algn="l"/>
                <a:tab pos="9143065" algn="l"/>
              </a:tabLst>
            </a:pPr>
            <a:fld id="{274C0610-01A2-454D-BBC1-C586E62CF34C}" type="slidenum">
              <a:rPr lang="en-US" sz="1300">
                <a:solidFill>
                  <a:srgbClr val="000000"/>
                </a:solidFill>
                <a:ea typeface="+mn-ea" charset="0"/>
                <a:cs typeface="+mn-ea" charset="0"/>
              </a:rPr>
              <a:pPr algn="r">
                <a:tabLst>
                  <a:tab pos="0" algn="l"/>
                  <a:tab pos="457154" algn="l"/>
                  <a:tab pos="914306" algn="l"/>
                  <a:tab pos="1371460" algn="l"/>
                  <a:tab pos="1828612" algn="l"/>
                  <a:tab pos="2285766" algn="l"/>
                  <a:tab pos="2742919" algn="l"/>
                  <a:tab pos="3200073" algn="l"/>
                  <a:tab pos="3657227" algn="l"/>
                  <a:tab pos="4114379" algn="l"/>
                  <a:tab pos="4571533" algn="l"/>
                  <a:tab pos="5028686" algn="l"/>
                  <a:tab pos="5485839" algn="l"/>
                  <a:tab pos="5942993" algn="l"/>
                  <a:tab pos="6400146" algn="l"/>
                  <a:tab pos="6857300" algn="l"/>
                  <a:tab pos="7314453" algn="l"/>
                  <a:tab pos="7771606" algn="l"/>
                  <a:tab pos="8228759" algn="l"/>
                  <a:tab pos="8685912" algn="l"/>
                  <a:tab pos="9143065" algn="l"/>
                </a:tabLst>
              </a:pPr>
              <a:t>25</a:t>
            </a:fld>
            <a:endParaRPr lang="en-US" sz="1300" dirty="0">
              <a:solidFill>
                <a:srgbClr val="000000"/>
              </a:solidFill>
              <a:ea typeface="+mn-ea" charset="0"/>
              <a:cs typeface="+mn-ea" charset="0"/>
            </a:endParaRPr>
          </a:p>
        </p:txBody>
      </p:sp>
      <p:sp>
        <p:nvSpPr>
          <p:cNvPr id="60419" name="Rectangle 3"/>
          <p:cNvSpPr>
            <a:spLocks noChangeArrowheads="1"/>
          </p:cNvSpPr>
          <p:nvPr/>
        </p:nvSpPr>
        <p:spPr bwMode="auto">
          <a:xfrm>
            <a:off x="1257301" y="719139"/>
            <a:ext cx="4800600" cy="3600451"/>
          </a:xfrm>
          <a:prstGeom prst="rect">
            <a:avLst/>
          </a:prstGeom>
          <a:solidFill>
            <a:srgbClr val="FFFFFF"/>
          </a:solidFill>
          <a:ln w="9360">
            <a:solidFill>
              <a:srgbClr val="000000"/>
            </a:solidFill>
            <a:miter lim="800000"/>
            <a:headEnd/>
            <a:tailEnd/>
          </a:ln>
          <a:effectLst/>
        </p:spPr>
        <p:txBody>
          <a:bodyPr wrap="none" lIns="91430" tIns="45716" rIns="91430" bIns="45716" anchor="ctr"/>
          <a:lstStyle/>
          <a:p>
            <a:endParaRPr lang="en-US"/>
          </a:p>
        </p:txBody>
      </p:sp>
      <p:sp>
        <p:nvSpPr>
          <p:cNvPr id="60420" name="Rectangle 4"/>
          <p:cNvSpPr txBox="1">
            <a:spLocks noGrp="1" noChangeArrowheads="1"/>
          </p:cNvSpPr>
          <p:nvPr>
            <p:ph type="body"/>
          </p:nvPr>
        </p:nvSpPr>
        <p:spPr bwMode="auto">
          <a:xfrm>
            <a:off x="731840" y="4560890"/>
            <a:ext cx="5849937" cy="4416425"/>
          </a:xfrm>
          <a:prstGeom prst="rect">
            <a:avLst/>
          </a:prstGeom>
          <a:noFill/>
          <a:ln>
            <a:round/>
            <a:headEnd/>
            <a:tailEnd/>
          </a:ln>
        </p:spPr>
        <p:txBody>
          <a:bodyPr wrap="none" anchor="ctr"/>
          <a:lstStyle/>
          <a:p>
            <a:pPr eaLnBrk="1">
              <a:spcBef>
                <a:spcPct val="0"/>
              </a:spcBef>
              <a:tabLst>
                <a:tab pos="723826" algn="l"/>
                <a:tab pos="1447652" algn="l"/>
                <a:tab pos="2171478" algn="l"/>
                <a:tab pos="2895304" algn="l"/>
                <a:tab pos="3619130" algn="l"/>
                <a:tab pos="4342956" algn="l"/>
                <a:tab pos="5066783" algn="l"/>
                <a:tab pos="5790608" algn="l"/>
              </a:tabLst>
            </a:pPr>
            <a:endParaRPr lang="en-US" sz="2000" dirty="0">
              <a:latin typeface="Arial" pitchFamily="34" charset="0"/>
              <a:ea typeface="DejaVu LGC Sans" charset="0"/>
              <a:cs typeface="DejaVu LGC San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Slide Image Placeholder 1"/>
          <p:cNvSpPr>
            <a:spLocks noGrp="1" noRot="1" noChangeAspect="1"/>
          </p:cNvSpPr>
          <p:nvPr>
            <p:ph type="sldImg"/>
          </p:nvPr>
        </p:nvSpPr>
        <p:spPr>
          <a:ln/>
        </p:spPr>
      </p:sp>
      <p:sp>
        <p:nvSpPr>
          <p:cNvPr id="306178" name="Notes Placeholder 2"/>
          <p:cNvSpPr>
            <a:spLocks noGrp="1"/>
          </p:cNvSpPr>
          <p:nvPr>
            <p:ph type="body" idx="1"/>
          </p:nvPr>
        </p:nvSpPr>
        <p:spPr>
          <a:noFill/>
          <a:ln w="9525"/>
        </p:spPr>
        <p:txBody>
          <a:bodyPr/>
          <a:lstStyle/>
          <a:p>
            <a:r>
              <a:rPr lang="en-US" smtClean="0"/>
              <a:t>The SD and SDSM operate together as a system for calibration of the reflective solar bands. The SDSM is used to track the changes in the SD reflectance.</a:t>
            </a:r>
          </a:p>
          <a:p>
            <a:r>
              <a:rPr lang="en-US" smtClean="0"/>
              <a:t>Two illumination levels of SD calibration are provided using deployable 7.8% transmission screen. The  diffuser is constructed from space-grade Spectron (manufactured by Labsphere, North Sutton, NH), which is a proprietary thermoplastic formulation of polytetrafluoroethylene (PTFE). A 1.6% transmission screen is fixed in front of the sun-view port of the SDSM.</a:t>
            </a:r>
          </a:p>
          <a:p>
            <a:endParaRPr lang="en-US" smtClean="0"/>
          </a:p>
          <a:p>
            <a:r>
              <a:rPr lang="en-US" smtClean="0"/>
              <a:t>The SDSM was designed to track change in the reflectance properties of the SD for wavelengths below 1 um. SDSM consists of a miniature integrating sphere with a single input aperture and nine filtered diodes embedded in its inner wall. Each filter has a narrow spectral band pass of approximately the same width as a corresponding MODIS spectral band.</a:t>
            </a:r>
          </a:p>
          <a:p>
            <a:endParaRPr lang="en-US" smtClean="0"/>
          </a:p>
          <a:p>
            <a:r>
              <a:rPr lang="en-US" smtClean="0"/>
              <a:t>It is important to point out that the MODIS observed sunlight is forward scattered from the SD and the SDSM observed sunlight is backward scattered from the SD. This situation is the primary source of uncertainty in the use of the SDSM for trending changes in the diffuser BRF.</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Rot="1" noChangeAspect="1" noChangeArrowheads="1" noTextEdit="1"/>
          </p:cNvSpPr>
          <p:nvPr>
            <p:ph type="sldImg"/>
          </p:nvPr>
        </p:nvSpPr>
        <p:spPr>
          <a:ln/>
        </p:spPr>
      </p:sp>
      <p:sp>
        <p:nvSpPr>
          <p:cNvPr id="308226" name="Rectangle 3"/>
          <p:cNvSpPr>
            <a:spLocks noGrp="1" noChangeArrowheads="1"/>
          </p:cNvSpPr>
          <p:nvPr>
            <p:ph type="body" idx="1"/>
          </p:nvPr>
        </p:nvSpPr>
        <p:spPr>
          <a:noFill/>
          <a:ln w="9525"/>
        </p:spPr>
        <p:txBody>
          <a:bodyPr/>
          <a:lstStyle/>
          <a:p>
            <a:r>
              <a:rPr lang="en-US" smtClean="0"/>
              <a:t>Terra Noisy detector: band 5 detector 17 in SBRS order</a:t>
            </a:r>
          </a:p>
          <a:p>
            <a:r>
              <a:rPr lang="en-US" smtClean="0"/>
              <a:t>Aqua noisy detector: band 6 detector 4 in SBRS order, </a:t>
            </a:r>
          </a:p>
          <a:p>
            <a:r>
              <a:rPr lang="en-US" smtClean="0"/>
              <a:t>Aqua dead detector: band 5 detector 1, band 6 detector 1,2,3,5,6,7,9,11,15,16,17,19</a:t>
            </a:r>
          </a:p>
          <a:p>
            <a:endParaRPr lang="en-US" smtClean="0"/>
          </a:p>
          <a:p>
            <a:r>
              <a:rPr lang="en-US" smtClean="0"/>
              <a:t>Currently most RSB detectors in both instruments continue to meet their design spec as expressed by the SNR.</a:t>
            </a:r>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Rot="1" noChangeAspect="1" noChangeArrowheads="1" noTextEdit="1"/>
          </p:cNvSpPr>
          <p:nvPr>
            <p:ph type="sldImg"/>
          </p:nvPr>
        </p:nvSpPr>
        <p:spPr>
          <a:ln/>
        </p:spPr>
      </p:sp>
      <p:sp>
        <p:nvSpPr>
          <p:cNvPr id="310274" name="Rectangle 3"/>
          <p:cNvSpPr>
            <a:spLocks noGrp="1" noChangeArrowheads="1"/>
          </p:cNvSpPr>
          <p:nvPr>
            <p:ph type="body" idx="1"/>
          </p:nvPr>
        </p:nvSpPr>
        <p:spPr>
          <a:noFill/>
          <a:ln w="9525"/>
        </p:spPr>
        <p:txBody>
          <a:bodyPr/>
          <a:lstStyle/>
          <a:p>
            <a:r>
              <a:rPr lang="en-US" smtClean="0"/>
              <a:t>SDSM for both terra and aqua operates tri-weekly. The degradation is plotted against the days of operation for both instruments. </a:t>
            </a:r>
          </a:p>
          <a:p>
            <a:r>
              <a:rPr lang="en-US" smtClean="0"/>
              <a:t>After the SD door always kept open, the degradation of Terra SD is getting much fast. </a:t>
            </a:r>
          </a:p>
          <a:p>
            <a:r>
              <a:rPr lang="en-US" smtClean="0"/>
              <a:t>But if we look at the day of 1200, which is the time before terra SD door continues open, the degradation of SD for both Aqua and Terra are same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Rot="1" noChangeAspect="1" noChangeArrowheads="1" noTextEdit="1"/>
          </p:cNvSpPr>
          <p:nvPr>
            <p:ph type="sldImg"/>
          </p:nvPr>
        </p:nvSpPr>
        <p:spPr>
          <a:ln/>
        </p:spPr>
      </p:sp>
      <p:sp>
        <p:nvSpPr>
          <p:cNvPr id="312322" name="Rectangle 3"/>
          <p:cNvSpPr>
            <a:spLocks noGrp="1" noChangeArrowheads="1"/>
          </p:cNvSpPr>
          <p:nvPr>
            <p:ph type="body" idx="1"/>
          </p:nvPr>
        </p:nvSpPr>
        <p:spPr>
          <a:noFill/>
          <a:ln w="9525"/>
        </p:spPr>
        <p:txBody>
          <a:bodyPr/>
          <a:lstStyle/>
          <a:p>
            <a:r>
              <a:rPr lang="en-US" smtClean="0"/>
              <a:t>2000160 CFPA lost control (160, 06/08/2000)</a:t>
            </a:r>
          </a:p>
          <a:p>
            <a:r>
              <a:rPr lang="en-US" smtClean="0"/>
              <a:t>2000218 Standby mode, Lower Power Mode (218, 08/05/2000)</a:t>
            </a:r>
          </a:p>
          <a:p>
            <a:r>
              <a:rPr lang="en-US" smtClean="0"/>
              <a:t>2000224 Transition to A-Side Science Mode (224, 08/11/2000)</a:t>
            </a:r>
          </a:p>
          <a:p>
            <a:r>
              <a:rPr lang="en-US" smtClean="0"/>
              <a:t>2000304 Transition to B-Side Science mode (304,10/30/2000)</a:t>
            </a:r>
          </a:p>
          <a:p>
            <a:r>
              <a:rPr lang="en-US" smtClean="0"/>
              <a:t>2001166 Power off in Survive mode (day 532, 06/15/2001)</a:t>
            </a:r>
          </a:p>
          <a:p>
            <a:r>
              <a:rPr lang="en-US" smtClean="0"/>
              <a:t>2001183 Transition to A-Side science mode (549, 07/02/2001)</a:t>
            </a:r>
          </a:p>
          <a:p>
            <a:r>
              <a:rPr lang="en-US" smtClean="0"/>
              <a:t>2002078 atuonomously enter safe mode, science data production stopped (809, 03/19/2002)</a:t>
            </a:r>
          </a:p>
          <a:p>
            <a:r>
              <a:rPr lang="en-US" smtClean="0"/>
              <a:t>2002086 Nadir door was commanded open (817, 03/27/2002)</a:t>
            </a:r>
          </a:p>
          <a:p>
            <a:r>
              <a:rPr lang="en-US" smtClean="0"/>
              <a:t>2002260 Formatter from A-side to B-side (991, 09/17/2002)</a:t>
            </a:r>
          </a:p>
          <a:p>
            <a:r>
              <a:rPr lang="en-US" smtClean="0"/>
              <a:t>2003126 SD door failure, (1222, 05/06/2003)</a:t>
            </a:r>
          </a:p>
          <a:p>
            <a:r>
              <a:rPr lang="en-US" smtClean="0"/>
              <a:t>2003183, Screen left close, SD door opened. (1279, 07/02/2003)</a:t>
            </a:r>
          </a:p>
          <a:p>
            <a:r>
              <a:rPr lang="en-US" smtClean="0"/>
              <a:t>2003350, ACE-B Anomaly, Safe mode (1446, 12/16/2003)</a:t>
            </a:r>
          </a:p>
          <a:p>
            <a:r>
              <a:rPr lang="en-US" smtClean="0"/>
              <a:t>2005358, Nadir Door reopen. (1454, 12/24/2003)</a:t>
            </a:r>
          </a:p>
          <a:p>
            <a:r>
              <a:rPr lang="en-US" smtClean="0"/>
              <a:t>New event at 2006234, NADIR &amp; SVD closed accidently</a:t>
            </a:r>
          </a:p>
          <a:p>
            <a:endParaRPr lang="en-US" smtClean="0"/>
          </a:p>
          <a:p>
            <a:r>
              <a:rPr lang="en-US" smtClean="0"/>
              <a:t>Band 8 shows the largest gain drop about 34%, and band9 is about 20%. Since this gain is composed of electronic gain &amp; optical gain, you can see for band 13 and band 14 shows totally different trending direction. Band 13 is going upwards about 5%, However, band 14 drop like 5%.</a:t>
            </a:r>
          </a:p>
          <a:p>
            <a:r>
              <a:rPr lang="en-US" smtClean="0"/>
              <a:t>Side change, and SD door failure, screen closed.</a:t>
            </a:r>
          </a:p>
          <a:p>
            <a:endParaRPr lang="en-US" smtClean="0"/>
          </a:p>
          <a:p>
            <a:endParaRPr lang="en-US" smtClean="0"/>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Rot="1" noChangeAspect="1" noChangeArrowheads="1" noTextEdit="1"/>
          </p:cNvSpPr>
          <p:nvPr>
            <p:ph type="sldImg"/>
          </p:nvPr>
        </p:nvSpPr>
        <p:spPr>
          <a:ln/>
        </p:spPr>
      </p:sp>
      <p:sp>
        <p:nvSpPr>
          <p:cNvPr id="314370" name="Rectangle 3"/>
          <p:cNvSpPr>
            <a:spLocks noGrp="1" noChangeArrowheads="1"/>
          </p:cNvSpPr>
          <p:nvPr>
            <p:ph type="body" idx="1"/>
          </p:nvPr>
        </p:nvSpPr>
        <p:spPr>
          <a:noFill/>
          <a:ln w="9525"/>
        </p:spPr>
        <p:txBody>
          <a:bodyPr/>
          <a:lstStyle/>
          <a:p>
            <a:r>
              <a:rPr lang="en-US" smtClean="0"/>
              <a:t>06/07/2002, day 158, in Science mode </a:t>
            </a:r>
          </a:p>
          <a:p>
            <a:r>
              <a:rPr lang="en-US" smtClean="0"/>
              <a:t>06/24/2002, day 175, Nadir door open</a:t>
            </a:r>
          </a:p>
          <a:p>
            <a:r>
              <a:rPr lang="en-US" smtClean="0"/>
              <a:t>06/27/2002, day 178, enter safe mode due to spacecraft CTC swap</a:t>
            </a:r>
          </a:p>
          <a:p>
            <a:r>
              <a:rPr lang="en-US" smtClean="0"/>
              <a:t>07/01/2002, day 182, Nadir door open</a:t>
            </a:r>
          </a:p>
          <a:p>
            <a:r>
              <a:rPr lang="en-US" smtClean="0"/>
              <a:t>07/02/2002, day 183, Transition to B-side science mode</a:t>
            </a:r>
          </a:p>
          <a:p>
            <a:r>
              <a:rPr lang="en-US" smtClean="0"/>
              <a:t>07/29/2002, day 210, autonomously enter safe mode</a:t>
            </a:r>
          </a:p>
          <a:p>
            <a:r>
              <a:rPr lang="en-US" smtClean="0"/>
              <a:t>08/05/2002, day 217, Nadir door open</a:t>
            </a:r>
          </a:p>
          <a:p>
            <a:r>
              <a:rPr lang="en-US" smtClean="0"/>
              <a:t>08/06/2002, day 218, Transition to B-side science mode</a:t>
            </a:r>
          </a:p>
          <a:p>
            <a:r>
              <a:rPr lang="en-US" smtClean="0"/>
              <a:t>09/12/2002, day 255, autonomously enter safe mode, Nadir door open, to B-side safe mode</a:t>
            </a:r>
          </a:p>
          <a:p>
            <a:endParaRPr lang="en-US" smtClean="0"/>
          </a:p>
          <a:p>
            <a:r>
              <a:rPr lang="en-US" smtClean="0"/>
              <a:t>Band 8 drop 10% and band 9 is about 7%.</a:t>
            </a:r>
          </a:p>
          <a:p>
            <a:r>
              <a:rPr lang="en-US" smtClean="0"/>
              <a:t>We also see band 13 has 2% increase in gain and band 2 first drop then increase.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2"/>
          <p:cNvSpPr>
            <a:spLocks noGrp="1" noRot="1" noChangeAspect="1" noChangeArrowheads="1" noTextEdit="1"/>
          </p:cNvSpPr>
          <p:nvPr>
            <p:ph type="sldImg"/>
          </p:nvPr>
        </p:nvSpPr>
        <p:spPr>
          <a:ln/>
        </p:spPr>
      </p:sp>
      <p:sp>
        <p:nvSpPr>
          <p:cNvPr id="316418" name="Rectangle 3"/>
          <p:cNvSpPr>
            <a:spLocks noGrp="1" noChangeArrowheads="1"/>
          </p:cNvSpPr>
          <p:nvPr>
            <p:ph type="body" idx="1"/>
          </p:nvPr>
        </p:nvSpPr>
        <p:spPr>
          <a:noFill/>
          <a:ln w="9525"/>
        </p:spPr>
        <p:txBody>
          <a:bodyPr/>
          <a:lstStyle/>
          <a:p>
            <a:r>
              <a:rPr lang="en-US" smtClean="0"/>
              <a:t>06/07/2002, day 158, in Science mode </a:t>
            </a:r>
          </a:p>
          <a:p>
            <a:r>
              <a:rPr lang="en-US" smtClean="0"/>
              <a:t>06/24/2002, day 175, Nadir door open</a:t>
            </a:r>
          </a:p>
          <a:p>
            <a:r>
              <a:rPr lang="en-US" smtClean="0"/>
              <a:t>06/27/2002, day 178, enter safe mode due to spacecraft CTC swap</a:t>
            </a:r>
          </a:p>
          <a:p>
            <a:r>
              <a:rPr lang="en-US" smtClean="0"/>
              <a:t>07/01/2002, day 182, Nadir door open</a:t>
            </a:r>
          </a:p>
          <a:p>
            <a:r>
              <a:rPr lang="en-US" smtClean="0"/>
              <a:t>07/02/2002, day 183, Transition to B-side science mode</a:t>
            </a:r>
          </a:p>
          <a:p>
            <a:r>
              <a:rPr lang="en-US" smtClean="0"/>
              <a:t>07/29/2002, day 210, autonomously enter safe mode</a:t>
            </a:r>
          </a:p>
          <a:p>
            <a:r>
              <a:rPr lang="en-US" smtClean="0"/>
              <a:t>08/05/2002, day 217, Nadir door open</a:t>
            </a:r>
          </a:p>
          <a:p>
            <a:r>
              <a:rPr lang="en-US" smtClean="0"/>
              <a:t>08/06/2002, day 218, Transition to B-side science mode</a:t>
            </a:r>
          </a:p>
          <a:p>
            <a:r>
              <a:rPr lang="en-US" smtClean="0"/>
              <a:t>09/12/2002, day 255, autonomously enter safe mode, Nadir door open, to B-side safe mode</a:t>
            </a:r>
          </a:p>
          <a:p>
            <a:endParaRPr lang="en-US" smtClean="0"/>
          </a:p>
          <a:p>
            <a:r>
              <a:rPr lang="en-US" smtClean="0"/>
              <a:t>Band 8 drop 10% and band 9 is about 7%.</a:t>
            </a:r>
          </a:p>
          <a:p>
            <a:r>
              <a:rPr lang="en-US" smtClean="0"/>
              <a:t>We also see band 13 has 2% increase in gain and band 2 first drop then increase.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14"/>
          <p:cNvSpPr>
            <a:spLocks noGrp="1" noChangeArrowheads="1"/>
          </p:cNvSpPr>
          <p:nvPr>
            <p:ph type="sldNum" sz="quarter" idx="5"/>
          </p:nvPr>
        </p:nvSpPr>
        <p:spPr>
          <a:noFill/>
        </p:spPr>
        <p:txBody>
          <a:bodyPr/>
          <a:lstStyle/>
          <a:p>
            <a:fld id="{DBB7F5C8-D0D7-41CB-B798-FA98F4F4CCD0}" type="slidenum">
              <a:rPr lang="en-GB" smtClean="0">
                <a:latin typeface="Arial" pitchFamily="34" charset="0"/>
                <a:cs typeface="Arial" pitchFamily="34" charset="0"/>
              </a:rPr>
              <a:pPr/>
              <a:t>12</a:t>
            </a:fld>
            <a:endParaRPr lang="en-GB" smtClean="0">
              <a:latin typeface="Arial" pitchFamily="34" charset="0"/>
              <a:cs typeface="Arial" pitchFamily="34" charset="0"/>
            </a:endParaRPr>
          </a:p>
        </p:txBody>
      </p:sp>
      <p:sp>
        <p:nvSpPr>
          <p:cNvPr id="152579" name="Text Box 1"/>
          <p:cNvSpPr txBox="1">
            <a:spLocks noChangeArrowheads="1"/>
          </p:cNvSpPr>
          <p:nvPr/>
        </p:nvSpPr>
        <p:spPr bwMode="auto">
          <a:xfrm>
            <a:off x="1291215" y="729665"/>
            <a:ext cx="4722725" cy="3588894"/>
          </a:xfrm>
          <a:prstGeom prst="rect">
            <a:avLst/>
          </a:prstGeom>
          <a:solidFill>
            <a:srgbClr val="FFFFFF"/>
          </a:solidFill>
          <a:ln w="9525">
            <a:solidFill>
              <a:srgbClr val="000000"/>
            </a:solidFill>
            <a:miter lim="800000"/>
            <a:headEnd/>
            <a:tailEnd/>
          </a:ln>
        </p:spPr>
        <p:txBody>
          <a:bodyPr wrap="none" lIns="86734" tIns="43367" rIns="86734" bIns="43367" anchor="ctr"/>
          <a:lstStyle/>
          <a:p>
            <a:endParaRPr lang="en-US"/>
          </a:p>
        </p:txBody>
      </p:sp>
      <p:sp>
        <p:nvSpPr>
          <p:cNvPr id="152580" name="Rectangle 2"/>
          <p:cNvSpPr>
            <a:spLocks noGrp="1" noChangeArrowheads="1"/>
          </p:cNvSpPr>
          <p:nvPr>
            <p:ph type="body"/>
          </p:nvPr>
        </p:nvSpPr>
        <p:spPr>
          <a:xfrm>
            <a:off x="731855" y="4559580"/>
            <a:ext cx="5841442" cy="4308654"/>
          </a:xfrm>
          <a:noFill/>
          <a:ln/>
        </p:spPr>
        <p:txBody>
          <a:bodyPr wrap="none" anchor="ct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Rot="1" noChangeAspect="1" noChangeArrowheads="1" noTextEdit="1"/>
          </p:cNvSpPr>
          <p:nvPr>
            <p:ph type="sldImg"/>
          </p:nvPr>
        </p:nvSpPr>
        <p:spPr>
          <a:ln/>
        </p:spPr>
      </p:sp>
      <p:sp>
        <p:nvSpPr>
          <p:cNvPr id="318466" name="Rectangle 3"/>
          <p:cNvSpPr>
            <a:spLocks noGrp="1" noChangeArrowheads="1"/>
          </p:cNvSpPr>
          <p:nvPr>
            <p:ph type="body" idx="1"/>
          </p:nvPr>
        </p:nvSpPr>
        <p:spPr>
          <a:noFill/>
          <a:ln w="9525"/>
        </p:spPr>
        <p:txBody>
          <a:bodyPr/>
          <a:lstStyle/>
          <a:p>
            <a:r>
              <a:rPr lang="en-US" smtClean="0"/>
              <a:t>The mirror side difference of Terra is constantly increasing. For band 8 is about 10% in total 6 years.</a:t>
            </a:r>
          </a:p>
          <a:p>
            <a:r>
              <a:rPr lang="en-US" smtClean="0"/>
              <a:t>And this difference is wavelength dependent. we can see that band 3 difference is between band band 9 and band 10 as we already know that band 3 central wavelength is in the middle of band 9 and band 10. </a:t>
            </a:r>
          </a:p>
          <a:p>
            <a:r>
              <a:rPr lang="en-US" smtClean="0"/>
              <a:t>For Aqua, the mirror side side difference is extremely small.</a:t>
            </a:r>
          </a:p>
          <a:p>
            <a:r>
              <a:rPr lang="en-US" smtClean="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Grp="1" noRot="1" noChangeAspect="1" noChangeArrowheads="1" noTextEdit="1"/>
          </p:cNvSpPr>
          <p:nvPr>
            <p:ph type="sldImg"/>
          </p:nvPr>
        </p:nvSpPr>
        <p:spPr>
          <a:ln/>
        </p:spPr>
      </p:sp>
      <p:sp>
        <p:nvSpPr>
          <p:cNvPr id="320514" name="Rectangle 3"/>
          <p:cNvSpPr>
            <a:spLocks noGrp="1" noChangeArrowheads="1"/>
          </p:cNvSpPr>
          <p:nvPr>
            <p:ph type="body" idx="1"/>
          </p:nvPr>
        </p:nvSpPr>
        <p:spPr>
          <a:noFill/>
          <a:ln w="9525"/>
        </p:spPr>
        <p:txBody>
          <a:bodyPr/>
          <a:lstStyle/>
          <a:p>
            <a:r>
              <a:rPr lang="en-US" smtClean="0"/>
              <a:t>The mirror side difference of Terra is constantly increasing. For band 8 is about 10% in total 6 years.</a:t>
            </a:r>
          </a:p>
          <a:p>
            <a:r>
              <a:rPr lang="en-US" smtClean="0"/>
              <a:t>And this difference is wavelength dependent. we can see that band 3 difference is between band band 9 and band 10 as we already know that band 3 central wavelength is in the middle of band 9 and band 10. </a:t>
            </a:r>
          </a:p>
          <a:p>
            <a:r>
              <a:rPr lang="en-US" smtClean="0"/>
              <a:t>For Aqua, the mirror side side difference is extremely small.</a:t>
            </a:r>
          </a:p>
          <a:p>
            <a:r>
              <a:rPr lang="en-US" smtClean="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266825" y="727075"/>
            <a:ext cx="4783138" cy="3586163"/>
          </a:xfrm>
          <a:ln/>
        </p:spPr>
      </p:sp>
      <p:sp>
        <p:nvSpPr>
          <p:cNvPr id="266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266825" y="727075"/>
            <a:ext cx="4783138" cy="3586163"/>
          </a:xfrm>
          <a:ln/>
        </p:spPr>
      </p:sp>
      <p:sp>
        <p:nvSpPr>
          <p:cNvPr id="276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8"/>
          <p:cNvSpPr>
            <a:spLocks noGrp="1" noChangeArrowheads="1"/>
          </p:cNvSpPr>
          <p:nvPr>
            <p:ph type="sldNum" sz="quarter" idx="4294967295"/>
          </p:nvPr>
        </p:nvSpPr>
        <p:spPr bwMode="auto">
          <a:xfrm>
            <a:off x="4143272" y="9119160"/>
            <a:ext cx="3170255" cy="480391"/>
          </a:xfrm>
          <a:prstGeom prst="rect">
            <a:avLst/>
          </a:prstGeom>
          <a:noFill/>
          <a:ln>
            <a:miter lim="800000"/>
            <a:headEnd/>
            <a:tailEnd/>
          </a:ln>
        </p:spPr>
        <p:txBody>
          <a:bodyPr/>
          <a:lstStyle/>
          <a:p>
            <a:fld id="{E5285DB0-48E3-4B77-810F-CDBB0117A634}" type="slidenum">
              <a:rPr lang="en-GB"/>
              <a:pPr/>
              <a:t>40</a:t>
            </a:fld>
            <a:endParaRPr lang="en-GB"/>
          </a:p>
        </p:txBody>
      </p:sp>
      <p:sp>
        <p:nvSpPr>
          <p:cNvPr id="28675" name="Text Box 1"/>
          <p:cNvSpPr txBox="1">
            <a:spLocks noChangeArrowheads="1"/>
          </p:cNvSpPr>
          <p:nvPr/>
        </p:nvSpPr>
        <p:spPr bwMode="auto">
          <a:xfrm>
            <a:off x="1219200" y="719761"/>
            <a:ext cx="4876800" cy="3600451"/>
          </a:xfrm>
          <a:prstGeom prst="rect">
            <a:avLst/>
          </a:prstGeom>
          <a:solidFill>
            <a:srgbClr val="FFFFFF"/>
          </a:solidFill>
          <a:ln w="9525">
            <a:solidFill>
              <a:srgbClr val="000000"/>
            </a:solidFill>
            <a:miter lim="800000"/>
            <a:headEnd/>
            <a:tailEnd/>
          </a:ln>
        </p:spPr>
        <p:txBody>
          <a:bodyPr wrap="none" lIns="95066" tIns="47533" rIns="95066" bIns="47533" anchor="ctr"/>
          <a:lstStyle/>
          <a:p>
            <a:pPr>
              <a:lnSpc>
                <a:spcPct val="87000"/>
              </a:lnSpc>
              <a:buClr>
                <a:srgbClr val="000000"/>
              </a:buClr>
              <a:buSzPct val="100000"/>
              <a:buFont typeface="Arial" pitchFamily="34" charset="0"/>
              <a:buNone/>
            </a:pPr>
            <a:endParaRPr lang="en-US"/>
          </a:p>
        </p:txBody>
      </p:sp>
      <p:sp>
        <p:nvSpPr>
          <p:cNvPr id="28676" name="Rectangle 2"/>
          <p:cNvSpPr>
            <a:spLocks noGrp="1" noChangeArrowheads="1"/>
          </p:cNvSpPr>
          <p:nvPr>
            <p:ph type="body"/>
          </p:nvPr>
        </p:nvSpPr>
        <p:spPr>
          <a:xfrm>
            <a:off x="731857" y="4561233"/>
            <a:ext cx="5849815" cy="4320209"/>
          </a:xfrm>
          <a:noFill/>
          <a:ln w="9525"/>
        </p:spPr>
        <p:txBody>
          <a:bodyPr wrap="none" lIns="96641" tIns="48319" rIns="96641" bIns="48319" anchor="ct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p:cNvSpPr>
            <a:spLocks noGrp="1" noChangeArrowheads="1"/>
          </p:cNvSpPr>
          <p:nvPr>
            <p:ph type="sldNum" sz="quarter" idx="4294967295"/>
          </p:nvPr>
        </p:nvSpPr>
        <p:spPr bwMode="auto">
          <a:xfrm>
            <a:off x="4143272" y="9119160"/>
            <a:ext cx="3170255" cy="480391"/>
          </a:xfrm>
          <a:prstGeom prst="rect">
            <a:avLst/>
          </a:prstGeom>
          <a:noFill/>
          <a:ln>
            <a:miter lim="800000"/>
            <a:headEnd/>
            <a:tailEnd/>
          </a:ln>
        </p:spPr>
        <p:txBody>
          <a:bodyPr/>
          <a:lstStyle/>
          <a:p>
            <a:fld id="{CED80B23-F684-403A-9208-D41A4ED5BCEA}" type="slidenum">
              <a:rPr lang="en-GB"/>
              <a:pPr/>
              <a:t>41</a:t>
            </a:fld>
            <a:endParaRPr lang="en-GB"/>
          </a:p>
        </p:txBody>
      </p:sp>
      <p:sp>
        <p:nvSpPr>
          <p:cNvPr id="29699" name="Text Box 1"/>
          <p:cNvSpPr txBox="1">
            <a:spLocks noChangeArrowheads="1"/>
          </p:cNvSpPr>
          <p:nvPr/>
        </p:nvSpPr>
        <p:spPr bwMode="auto">
          <a:xfrm>
            <a:off x="1219200" y="719761"/>
            <a:ext cx="4876800" cy="3600451"/>
          </a:xfrm>
          <a:prstGeom prst="rect">
            <a:avLst/>
          </a:prstGeom>
          <a:solidFill>
            <a:srgbClr val="FFFFFF"/>
          </a:solidFill>
          <a:ln w="9525">
            <a:solidFill>
              <a:srgbClr val="000000"/>
            </a:solidFill>
            <a:miter lim="800000"/>
            <a:headEnd/>
            <a:tailEnd/>
          </a:ln>
        </p:spPr>
        <p:txBody>
          <a:bodyPr wrap="none" lIns="95066" tIns="47533" rIns="95066" bIns="47533" anchor="ctr"/>
          <a:lstStyle/>
          <a:p>
            <a:pPr>
              <a:lnSpc>
                <a:spcPct val="87000"/>
              </a:lnSpc>
              <a:buClr>
                <a:srgbClr val="000000"/>
              </a:buClr>
              <a:buSzPct val="100000"/>
              <a:buFont typeface="Arial" pitchFamily="34" charset="0"/>
              <a:buNone/>
            </a:pPr>
            <a:endParaRPr lang="en-US"/>
          </a:p>
        </p:txBody>
      </p:sp>
      <p:sp>
        <p:nvSpPr>
          <p:cNvPr id="29700" name="Rectangle 2"/>
          <p:cNvSpPr>
            <a:spLocks noGrp="1" noChangeArrowheads="1"/>
          </p:cNvSpPr>
          <p:nvPr>
            <p:ph type="body"/>
          </p:nvPr>
        </p:nvSpPr>
        <p:spPr>
          <a:xfrm>
            <a:off x="731857" y="4561233"/>
            <a:ext cx="5849815" cy="4320209"/>
          </a:xfrm>
          <a:noFill/>
          <a:ln w="9525"/>
        </p:spPr>
        <p:txBody>
          <a:bodyPr wrap="none" lIns="96641" tIns="48319" rIns="96641" bIns="48319" anchor="ct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a:solidFill>
            <a:srgbClr val="FFFFFF"/>
          </a:solidFill>
          <a:ln/>
        </p:spPr>
      </p:sp>
      <p:sp>
        <p:nvSpPr>
          <p:cNvPr id="30723" name="Rectangle 2"/>
          <p:cNvSpPr>
            <a:spLocks noGrp="1" noChangeArrowheads="1"/>
          </p:cNvSpPr>
          <p:nvPr>
            <p:ph type="body" idx="1"/>
          </p:nvPr>
        </p:nvSpPr>
        <p:spPr>
          <a:xfrm>
            <a:off x="974690" y="4561232"/>
            <a:ext cx="5365820" cy="4318559"/>
          </a:xfrm>
          <a:noFill/>
          <a:ln w="9525"/>
        </p:spPr>
        <p:txBody>
          <a:bodyPr wrap="none" anchor="ct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solidFill>
            <a:srgbClr val="FFFFFF"/>
          </a:solidFill>
          <a:ln/>
        </p:spPr>
      </p:sp>
      <p:sp>
        <p:nvSpPr>
          <p:cNvPr id="31747" name="Rectangle 2"/>
          <p:cNvSpPr>
            <a:spLocks noGrp="1" noChangeArrowheads="1"/>
          </p:cNvSpPr>
          <p:nvPr>
            <p:ph type="body" idx="1"/>
          </p:nvPr>
        </p:nvSpPr>
        <p:spPr>
          <a:xfrm>
            <a:off x="974690" y="4561232"/>
            <a:ext cx="5365820" cy="4318559"/>
          </a:xfrm>
          <a:noFill/>
          <a:ln w="9525"/>
        </p:spPr>
        <p:txBody>
          <a:bodyPr wrap="none" anchor="ct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idx="4294967295"/>
          </p:nvPr>
        </p:nvSpPr>
        <p:spPr bwMode="auto">
          <a:xfrm>
            <a:off x="4143272" y="9119160"/>
            <a:ext cx="3170255" cy="480391"/>
          </a:xfrm>
          <a:prstGeom prst="rect">
            <a:avLst/>
          </a:prstGeom>
          <a:noFill/>
          <a:ln>
            <a:miter lim="800000"/>
            <a:headEnd/>
            <a:tailEnd/>
          </a:ln>
        </p:spPr>
        <p:txBody>
          <a:bodyPr/>
          <a:lstStyle/>
          <a:p>
            <a:fld id="{A853F54D-3EAB-43EC-91EA-8FFE06769358}" type="slidenum">
              <a:rPr lang="en-GB"/>
              <a:pPr/>
              <a:t>51</a:t>
            </a:fld>
            <a:endParaRPr lang="en-GB"/>
          </a:p>
        </p:txBody>
      </p:sp>
      <p:sp>
        <p:nvSpPr>
          <p:cNvPr id="33795" name="Text Box 1"/>
          <p:cNvSpPr txBox="1">
            <a:spLocks noChangeArrowheads="1"/>
          </p:cNvSpPr>
          <p:nvPr/>
        </p:nvSpPr>
        <p:spPr bwMode="auto">
          <a:xfrm>
            <a:off x="1219200" y="719761"/>
            <a:ext cx="4876800" cy="3600451"/>
          </a:xfrm>
          <a:prstGeom prst="rect">
            <a:avLst/>
          </a:prstGeom>
          <a:solidFill>
            <a:srgbClr val="FFFFFF"/>
          </a:solidFill>
          <a:ln w="9525">
            <a:solidFill>
              <a:srgbClr val="000000"/>
            </a:solidFill>
            <a:miter lim="800000"/>
            <a:headEnd/>
            <a:tailEnd/>
          </a:ln>
        </p:spPr>
        <p:txBody>
          <a:bodyPr wrap="none" lIns="95066" tIns="47533" rIns="95066" bIns="47533" anchor="ctr"/>
          <a:lstStyle/>
          <a:p>
            <a:pPr>
              <a:lnSpc>
                <a:spcPct val="87000"/>
              </a:lnSpc>
              <a:buClr>
                <a:srgbClr val="000000"/>
              </a:buClr>
              <a:buSzPct val="100000"/>
              <a:buFont typeface="Arial" pitchFamily="34" charset="0"/>
              <a:buNone/>
            </a:pPr>
            <a:endParaRPr lang="en-US"/>
          </a:p>
        </p:txBody>
      </p:sp>
      <p:sp>
        <p:nvSpPr>
          <p:cNvPr id="33796" name="Rectangle 2"/>
          <p:cNvSpPr>
            <a:spLocks noGrp="1" noChangeArrowheads="1"/>
          </p:cNvSpPr>
          <p:nvPr>
            <p:ph type="body"/>
          </p:nvPr>
        </p:nvSpPr>
        <p:spPr>
          <a:xfrm>
            <a:off x="731857" y="4561233"/>
            <a:ext cx="5849815" cy="4320209"/>
          </a:xfrm>
          <a:noFill/>
          <a:ln w="9525"/>
        </p:spPr>
        <p:txBody>
          <a:bodyPr wrap="none" lIns="96641" tIns="48319" rIns="96641" bIns="48319"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14"/>
          <p:cNvSpPr>
            <a:spLocks noGrp="1" noChangeArrowheads="1"/>
          </p:cNvSpPr>
          <p:nvPr>
            <p:ph type="sldNum" sz="quarter" idx="5"/>
          </p:nvPr>
        </p:nvSpPr>
        <p:spPr>
          <a:noFill/>
        </p:spPr>
        <p:txBody>
          <a:bodyPr/>
          <a:lstStyle/>
          <a:p>
            <a:fld id="{43DBF956-E3D0-4838-8305-11A926A70324}" type="slidenum">
              <a:rPr lang="en-GB" smtClean="0">
                <a:latin typeface="Arial" pitchFamily="34" charset="0"/>
                <a:cs typeface="Arial" pitchFamily="34" charset="0"/>
              </a:rPr>
              <a:pPr/>
              <a:t>13</a:t>
            </a:fld>
            <a:endParaRPr lang="en-GB" smtClean="0">
              <a:latin typeface="Arial" pitchFamily="34" charset="0"/>
              <a:cs typeface="Arial" pitchFamily="34" charset="0"/>
            </a:endParaRPr>
          </a:p>
        </p:txBody>
      </p:sp>
      <p:sp>
        <p:nvSpPr>
          <p:cNvPr id="153603" name="Text Box 1"/>
          <p:cNvSpPr txBox="1">
            <a:spLocks noChangeArrowheads="1"/>
          </p:cNvSpPr>
          <p:nvPr/>
        </p:nvSpPr>
        <p:spPr bwMode="auto">
          <a:xfrm>
            <a:off x="1291214" y="729666"/>
            <a:ext cx="4732774" cy="3600451"/>
          </a:xfrm>
          <a:prstGeom prst="rect">
            <a:avLst/>
          </a:prstGeom>
          <a:solidFill>
            <a:srgbClr val="FFFFFF"/>
          </a:solidFill>
          <a:ln w="9360">
            <a:solidFill>
              <a:srgbClr val="000000"/>
            </a:solidFill>
            <a:miter lim="800000"/>
            <a:headEnd/>
            <a:tailEnd/>
          </a:ln>
        </p:spPr>
        <p:txBody>
          <a:bodyPr wrap="none" lIns="86734" tIns="43367" rIns="86734" bIns="43367" anchor="ctr"/>
          <a:lstStyle/>
          <a:p>
            <a:endParaRPr lang="en-US"/>
          </a:p>
        </p:txBody>
      </p:sp>
      <p:sp>
        <p:nvSpPr>
          <p:cNvPr id="153604" name="Rectangle 2"/>
          <p:cNvSpPr>
            <a:spLocks noGrp="1" noChangeArrowheads="1"/>
          </p:cNvSpPr>
          <p:nvPr>
            <p:ph type="body"/>
          </p:nvPr>
        </p:nvSpPr>
        <p:spPr>
          <a:xfrm>
            <a:off x="731855" y="4559580"/>
            <a:ext cx="5841442" cy="4308654"/>
          </a:xfrm>
          <a:noFill/>
          <a:ln/>
        </p:spPr>
        <p:txBody>
          <a:bodyPr wrap="none" anchor="ct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idx="4294967295"/>
          </p:nvPr>
        </p:nvSpPr>
        <p:spPr bwMode="auto">
          <a:xfrm>
            <a:off x="4143272" y="9119160"/>
            <a:ext cx="3170255" cy="480391"/>
          </a:xfrm>
          <a:prstGeom prst="rect">
            <a:avLst/>
          </a:prstGeom>
          <a:noFill/>
          <a:ln>
            <a:miter lim="800000"/>
            <a:headEnd/>
            <a:tailEnd/>
          </a:ln>
        </p:spPr>
        <p:txBody>
          <a:bodyPr/>
          <a:lstStyle/>
          <a:p>
            <a:fld id="{DA208527-BC01-4E8F-883B-8C450D47FB54}" type="slidenum">
              <a:rPr lang="en-GB"/>
              <a:pPr/>
              <a:t>52</a:t>
            </a:fld>
            <a:endParaRPr lang="en-GB"/>
          </a:p>
        </p:txBody>
      </p:sp>
      <p:sp>
        <p:nvSpPr>
          <p:cNvPr id="34819" name="Text Box 1"/>
          <p:cNvSpPr txBox="1">
            <a:spLocks noChangeArrowheads="1"/>
          </p:cNvSpPr>
          <p:nvPr/>
        </p:nvSpPr>
        <p:spPr bwMode="auto">
          <a:xfrm>
            <a:off x="1219200" y="719761"/>
            <a:ext cx="4876800" cy="3600451"/>
          </a:xfrm>
          <a:prstGeom prst="rect">
            <a:avLst/>
          </a:prstGeom>
          <a:solidFill>
            <a:srgbClr val="FFFFFF"/>
          </a:solidFill>
          <a:ln w="9525">
            <a:solidFill>
              <a:srgbClr val="000000"/>
            </a:solidFill>
            <a:miter lim="800000"/>
            <a:headEnd/>
            <a:tailEnd/>
          </a:ln>
        </p:spPr>
        <p:txBody>
          <a:bodyPr wrap="none" lIns="95066" tIns="47533" rIns="95066" bIns="47533" anchor="ctr"/>
          <a:lstStyle/>
          <a:p>
            <a:pPr>
              <a:lnSpc>
                <a:spcPct val="87000"/>
              </a:lnSpc>
              <a:buClr>
                <a:srgbClr val="000000"/>
              </a:buClr>
              <a:buSzPct val="100000"/>
              <a:buFont typeface="Arial" pitchFamily="34" charset="0"/>
              <a:buNone/>
            </a:pPr>
            <a:endParaRPr lang="en-US"/>
          </a:p>
        </p:txBody>
      </p:sp>
      <p:sp>
        <p:nvSpPr>
          <p:cNvPr id="34820" name="Rectangle 2"/>
          <p:cNvSpPr>
            <a:spLocks noGrp="1" noChangeArrowheads="1"/>
          </p:cNvSpPr>
          <p:nvPr>
            <p:ph type="body"/>
          </p:nvPr>
        </p:nvSpPr>
        <p:spPr>
          <a:xfrm>
            <a:off x="731857" y="4561233"/>
            <a:ext cx="5849815" cy="4320209"/>
          </a:xfrm>
          <a:noFill/>
          <a:ln w="9525"/>
        </p:spPr>
        <p:txBody>
          <a:bodyPr wrap="none" lIns="96641" tIns="48319" rIns="96641" bIns="48319" anchor="ct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8"/>
          <p:cNvSpPr>
            <a:spLocks noGrp="1" noChangeArrowheads="1"/>
          </p:cNvSpPr>
          <p:nvPr>
            <p:ph type="sldNum" sz="quarter" idx="4294967295"/>
          </p:nvPr>
        </p:nvSpPr>
        <p:spPr bwMode="auto">
          <a:xfrm>
            <a:off x="4143272" y="9119160"/>
            <a:ext cx="3170255" cy="480391"/>
          </a:xfrm>
          <a:prstGeom prst="rect">
            <a:avLst/>
          </a:prstGeom>
          <a:noFill/>
          <a:ln>
            <a:miter lim="800000"/>
            <a:headEnd/>
            <a:tailEnd/>
          </a:ln>
        </p:spPr>
        <p:txBody>
          <a:bodyPr/>
          <a:lstStyle/>
          <a:p>
            <a:fld id="{8D7C2AC2-D318-4F92-8EB4-123A68BBFE2A}" type="slidenum">
              <a:rPr lang="en-GB"/>
              <a:pPr/>
              <a:t>54</a:t>
            </a:fld>
            <a:endParaRPr lang="en-GB"/>
          </a:p>
        </p:txBody>
      </p:sp>
      <p:sp>
        <p:nvSpPr>
          <p:cNvPr id="35843" name="Text Box 1"/>
          <p:cNvSpPr txBox="1">
            <a:spLocks noChangeArrowheads="1"/>
          </p:cNvSpPr>
          <p:nvPr/>
        </p:nvSpPr>
        <p:spPr bwMode="auto">
          <a:xfrm>
            <a:off x="1219200" y="719761"/>
            <a:ext cx="4876800" cy="3600451"/>
          </a:xfrm>
          <a:prstGeom prst="rect">
            <a:avLst/>
          </a:prstGeom>
          <a:solidFill>
            <a:srgbClr val="FFFFFF"/>
          </a:solidFill>
          <a:ln w="9525">
            <a:solidFill>
              <a:srgbClr val="000000"/>
            </a:solidFill>
            <a:miter lim="800000"/>
            <a:headEnd/>
            <a:tailEnd/>
          </a:ln>
        </p:spPr>
        <p:txBody>
          <a:bodyPr wrap="none" lIns="95066" tIns="47533" rIns="95066" bIns="47533" anchor="ctr"/>
          <a:lstStyle/>
          <a:p>
            <a:pPr>
              <a:lnSpc>
                <a:spcPct val="87000"/>
              </a:lnSpc>
              <a:buClr>
                <a:srgbClr val="000000"/>
              </a:buClr>
              <a:buSzPct val="100000"/>
              <a:buFont typeface="Arial" pitchFamily="34" charset="0"/>
              <a:buNone/>
            </a:pPr>
            <a:endParaRPr lang="en-US"/>
          </a:p>
        </p:txBody>
      </p:sp>
      <p:sp>
        <p:nvSpPr>
          <p:cNvPr id="35844" name="Rectangle 2"/>
          <p:cNvSpPr>
            <a:spLocks noGrp="1" noChangeArrowheads="1"/>
          </p:cNvSpPr>
          <p:nvPr>
            <p:ph type="body"/>
          </p:nvPr>
        </p:nvSpPr>
        <p:spPr>
          <a:xfrm>
            <a:off x="731857" y="4561233"/>
            <a:ext cx="5849815" cy="4320209"/>
          </a:xfrm>
          <a:noFill/>
          <a:ln w="9525"/>
        </p:spPr>
        <p:txBody>
          <a:bodyPr wrap="none" lIns="96641" tIns="48319" rIns="96641" bIns="48319" anchor="ct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266825" y="727075"/>
            <a:ext cx="4783138" cy="3586163"/>
          </a:xfrm>
          <a:ln/>
        </p:spPr>
      </p:sp>
      <p:sp>
        <p:nvSpPr>
          <p:cNvPr id="368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D65B70B-0FCF-4F32-9FFF-2B6A1F8FCFB5}" type="slidenum">
              <a:rPr lang="en-US" smtClean="0"/>
              <a:pPr/>
              <a:t>61</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8FA32788-62EC-4777-8478-98C00F77575E}" type="slidenum">
              <a:rPr lang="en-US" smtClean="0"/>
              <a:pPr/>
              <a:t>62</a:t>
            </a:fld>
            <a:endParaRPr lang="en-US" smtClean="0"/>
          </a:p>
        </p:txBody>
      </p:sp>
      <p:sp>
        <p:nvSpPr>
          <p:cNvPr id="102403" name="Rectangle 2"/>
          <p:cNvSpPr>
            <a:spLocks noGrp="1" noRot="1" noChangeAspect="1" noChangeArrowheads="1" noTextEdit="1"/>
          </p:cNvSpPr>
          <p:nvPr>
            <p:ph type="sldImg"/>
          </p:nvPr>
        </p:nvSpPr>
        <p:spPr>
          <a:xfrm>
            <a:off x="1266825" y="727075"/>
            <a:ext cx="4781550" cy="3586163"/>
          </a:xfrm>
          <a:ln/>
        </p:spPr>
      </p:sp>
      <p:sp>
        <p:nvSpPr>
          <p:cNvPr id="102404" name="Rectangle 3"/>
          <p:cNvSpPr>
            <a:spLocks noGrp="1" noChangeArrowheads="1"/>
          </p:cNvSpPr>
          <p:nvPr>
            <p:ph type="body" idx="1"/>
          </p:nvPr>
        </p:nvSpPr>
        <p:spPr>
          <a:xfrm>
            <a:off x="974690" y="4561235"/>
            <a:ext cx="5365820" cy="4320209"/>
          </a:xfrm>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8"/>
          <p:cNvSpPr>
            <a:spLocks noGrp="1" noChangeArrowheads="1"/>
          </p:cNvSpPr>
          <p:nvPr>
            <p:ph type="sldNum" sz="quarter"/>
          </p:nvPr>
        </p:nvSpPr>
        <p:spPr>
          <a:noFill/>
        </p:spPr>
        <p:txBody>
          <a:bodyPr/>
          <a:lstStyle/>
          <a:p>
            <a:pPr>
              <a:buFont typeface="Times New Roman" pitchFamily="18" charset="0"/>
              <a:buNone/>
            </a:pPr>
            <a:fld id="{F572D274-5506-4CA2-A7D5-D6942BCCCCAE}" type="slidenum">
              <a:rPr lang="en-GB" smtClean="0">
                <a:latin typeface="Arial" pitchFamily="34" charset="0"/>
              </a:rPr>
              <a:pPr>
                <a:buFont typeface="Times New Roman" pitchFamily="18" charset="0"/>
                <a:buNone/>
              </a:pPr>
              <a:t>80</a:t>
            </a:fld>
            <a:endParaRPr lang="en-GB" smtClean="0">
              <a:latin typeface="Arial" pitchFamily="34" charset="0"/>
            </a:endParaRPr>
          </a:p>
        </p:txBody>
      </p:sp>
      <p:sp>
        <p:nvSpPr>
          <p:cNvPr id="11267" name="Text Box 1"/>
          <p:cNvSpPr txBox="1">
            <a:spLocks noChangeArrowheads="1"/>
          </p:cNvSpPr>
          <p:nvPr/>
        </p:nvSpPr>
        <p:spPr bwMode="auto">
          <a:xfrm>
            <a:off x="4141596" y="9119162"/>
            <a:ext cx="3168580" cy="478739"/>
          </a:xfrm>
          <a:prstGeom prst="rect">
            <a:avLst/>
          </a:prstGeom>
          <a:noFill/>
          <a:ln w="9525">
            <a:noFill/>
            <a:round/>
            <a:headEnd/>
            <a:tailEnd/>
          </a:ln>
        </p:spPr>
        <p:txBody>
          <a:bodyPr lIns="96788" tIns="48205" rIns="96788" bIns="48205" anchor="b"/>
          <a:lstStyle/>
          <a:p>
            <a:pPr algn="r">
              <a:tabLst>
                <a:tab pos="0" algn="l"/>
                <a:tab pos="478294" algn="l"/>
                <a:tab pos="956586" algn="l"/>
                <a:tab pos="1434880" algn="l"/>
                <a:tab pos="1913172" algn="l"/>
                <a:tab pos="2391466" algn="l"/>
                <a:tab pos="2869759" algn="l"/>
                <a:tab pos="3348053" algn="l"/>
                <a:tab pos="3826345" algn="l"/>
                <a:tab pos="4304639" algn="l"/>
                <a:tab pos="4782931" algn="l"/>
                <a:tab pos="5261224" algn="l"/>
                <a:tab pos="5739517" algn="l"/>
                <a:tab pos="6217812" algn="l"/>
                <a:tab pos="6696104" algn="l"/>
                <a:tab pos="7174399" algn="l"/>
                <a:tab pos="7652691" algn="l"/>
                <a:tab pos="8130984" algn="l"/>
                <a:tab pos="8609278" algn="l"/>
                <a:tab pos="9087570" algn="l"/>
                <a:tab pos="9565864" algn="l"/>
              </a:tabLst>
            </a:pPr>
            <a:fld id="{067E8CC7-BDDA-48D2-8B84-28CDBEFEFD91}" type="slidenum">
              <a:rPr lang="en-GB" sz="1300">
                <a:solidFill>
                  <a:srgbClr val="000000"/>
                </a:solidFill>
                <a:ea typeface="DejaVu LGC Sans" charset="0"/>
                <a:cs typeface="DejaVu LGC Sans" charset="0"/>
              </a:rPr>
              <a:pPr algn="r">
                <a:tabLst>
                  <a:tab pos="0" algn="l"/>
                  <a:tab pos="478294" algn="l"/>
                  <a:tab pos="956586" algn="l"/>
                  <a:tab pos="1434880" algn="l"/>
                  <a:tab pos="1913172" algn="l"/>
                  <a:tab pos="2391466" algn="l"/>
                  <a:tab pos="2869759" algn="l"/>
                  <a:tab pos="3348053" algn="l"/>
                  <a:tab pos="3826345" algn="l"/>
                  <a:tab pos="4304639" algn="l"/>
                  <a:tab pos="4782931" algn="l"/>
                  <a:tab pos="5261224" algn="l"/>
                  <a:tab pos="5739517" algn="l"/>
                  <a:tab pos="6217812" algn="l"/>
                  <a:tab pos="6696104" algn="l"/>
                  <a:tab pos="7174399" algn="l"/>
                  <a:tab pos="7652691" algn="l"/>
                  <a:tab pos="8130984" algn="l"/>
                  <a:tab pos="8609278" algn="l"/>
                  <a:tab pos="9087570" algn="l"/>
                  <a:tab pos="9565864" algn="l"/>
                </a:tabLst>
              </a:pPr>
              <a:t>80</a:t>
            </a:fld>
            <a:endParaRPr lang="en-GB" sz="1300" dirty="0">
              <a:solidFill>
                <a:srgbClr val="000000"/>
              </a:solidFill>
              <a:ea typeface="DejaVu LGC Sans" charset="0"/>
              <a:cs typeface="DejaVu LGC Sans" charset="0"/>
            </a:endParaRPr>
          </a:p>
        </p:txBody>
      </p:sp>
      <p:sp>
        <p:nvSpPr>
          <p:cNvPr id="11268" name="Text Box 2"/>
          <p:cNvSpPr txBox="1">
            <a:spLocks noChangeArrowheads="1"/>
          </p:cNvSpPr>
          <p:nvPr/>
        </p:nvSpPr>
        <p:spPr bwMode="auto">
          <a:xfrm>
            <a:off x="1187382" y="719761"/>
            <a:ext cx="4938764" cy="3600451"/>
          </a:xfrm>
          <a:prstGeom prst="rect">
            <a:avLst/>
          </a:prstGeom>
          <a:solidFill>
            <a:srgbClr val="FFFFFF"/>
          </a:solidFill>
          <a:ln w="9525">
            <a:solidFill>
              <a:srgbClr val="000000"/>
            </a:solidFill>
            <a:miter lim="800000"/>
            <a:headEnd/>
            <a:tailEnd/>
          </a:ln>
        </p:spPr>
        <p:txBody>
          <a:bodyPr wrap="none" lIns="95658" tIns="47830" rIns="95658" bIns="47830" anchor="ctr"/>
          <a:lstStyle/>
          <a:p>
            <a:endParaRPr lang="en-US">
              <a:ea typeface="DejaVu LGC Sans" charset="0"/>
              <a:cs typeface="DejaVu LGC Sans" charset="0"/>
            </a:endParaRPr>
          </a:p>
        </p:txBody>
      </p:sp>
      <p:sp>
        <p:nvSpPr>
          <p:cNvPr id="11269" name="Rectangle 3"/>
          <p:cNvSpPr>
            <a:spLocks noGrp="1" noChangeArrowheads="1"/>
          </p:cNvSpPr>
          <p:nvPr>
            <p:ph type="body"/>
          </p:nvPr>
        </p:nvSpPr>
        <p:spPr>
          <a:xfrm>
            <a:off x="731855" y="4561232"/>
            <a:ext cx="5848141" cy="4415957"/>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8"/>
          <p:cNvSpPr>
            <a:spLocks noGrp="1" noChangeArrowheads="1"/>
          </p:cNvSpPr>
          <p:nvPr>
            <p:ph type="sldNum" sz="quarter"/>
          </p:nvPr>
        </p:nvSpPr>
        <p:spPr>
          <a:noFill/>
        </p:spPr>
        <p:txBody>
          <a:bodyPr/>
          <a:lstStyle/>
          <a:p>
            <a:pPr>
              <a:buFont typeface="Times New Roman" pitchFamily="18" charset="0"/>
              <a:buNone/>
            </a:pPr>
            <a:fld id="{D8069624-E0C3-4984-BD5C-34CD7133A606}" type="slidenum">
              <a:rPr lang="en-GB" smtClean="0">
                <a:latin typeface="Arial" pitchFamily="34" charset="0"/>
              </a:rPr>
              <a:pPr>
                <a:buFont typeface="Times New Roman" pitchFamily="18" charset="0"/>
                <a:buNone/>
              </a:pPr>
              <a:t>81</a:t>
            </a:fld>
            <a:endParaRPr lang="en-GB" smtClean="0">
              <a:latin typeface="Arial" pitchFamily="34" charset="0"/>
            </a:endParaRPr>
          </a:p>
        </p:txBody>
      </p:sp>
      <p:sp>
        <p:nvSpPr>
          <p:cNvPr id="12291" name="Rectangle 1"/>
          <p:cNvSpPr>
            <a:spLocks noGrp="1" noRot="1" noChangeAspect="1" noChangeArrowheads="1" noTextEdit="1"/>
          </p:cNvSpPr>
          <p:nvPr>
            <p:ph type="sldImg"/>
          </p:nvPr>
        </p:nvSpPr>
        <p:spPr>
          <a:xfrm>
            <a:off x="1257300" y="719138"/>
            <a:ext cx="4797425" cy="3598862"/>
          </a:xfrm>
          <a:solidFill>
            <a:srgbClr val="FFFFFF"/>
          </a:solidFill>
          <a:ln/>
        </p:spPr>
      </p:sp>
      <p:sp>
        <p:nvSpPr>
          <p:cNvPr id="12292" name="Rectangle 2"/>
          <p:cNvSpPr>
            <a:spLocks noGrp="1" noChangeArrowheads="1"/>
          </p:cNvSpPr>
          <p:nvPr>
            <p:ph type="body" idx="1"/>
          </p:nvPr>
        </p:nvSpPr>
        <p:spPr>
          <a:xfrm>
            <a:off x="731855" y="4561232"/>
            <a:ext cx="5848141" cy="4415957"/>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14"/>
          <p:cNvSpPr>
            <a:spLocks noGrp="1" noChangeArrowheads="1"/>
          </p:cNvSpPr>
          <p:nvPr>
            <p:ph type="sldNum" sz="quarter" idx="5"/>
          </p:nvPr>
        </p:nvSpPr>
        <p:spPr>
          <a:noFill/>
        </p:spPr>
        <p:txBody>
          <a:bodyPr/>
          <a:lstStyle/>
          <a:p>
            <a:fld id="{344CF5F0-7EB4-4AF2-AA9B-920C001ABD6F}" type="slidenum">
              <a:rPr lang="en-GB" smtClean="0">
                <a:latin typeface="Arial" pitchFamily="34" charset="0"/>
                <a:cs typeface="Arial" pitchFamily="34" charset="0"/>
              </a:rPr>
              <a:pPr/>
              <a:t>14</a:t>
            </a:fld>
            <a:endParaRPr lang="en-GB" smtClean="0">
              <a:latin typeface="Arial" pitchFamily="34" charset="0"/>
              <a:cs typeface="Arial" pitchFamily="34" charset="0"/>
            </a:endParaRPr>
          </a:p>
        </p:txBody>
      </p:sp>
      <p:sp>
        <p:nvSpPr>
          <p:cNvPr id="154627" name="Text Box 1"/>
          <p:cNvSpPr txBox="1">
            <a:spLocks noChangeArrowheads="1"/>
          </p:cNvSpPr>
          <p:nvPr/>
        </p:nvSpPr>
        <p:spPr bwMode="auto">
          <a:xfrm>
            <a:off x="1291214" y="729666"/>
            <a:ext cx="4732774" cy="3600451"/>
          </a:xfrm>
          <a:prstGeom prst="rect">
            <a:avLst/>
          </a:prstGeom>
          <a:solidFill>
            <a:srgbClr val="FFFFFF"/>
          </a:solidFill>
          <a:ln w="9360">
            <a:solidFill>
              <a:srgbClr val="000000"/>
            </a:solidFill>
            <a:miter lim="800000"/>
            <a:headEnd/>
            <a:tailEnd/>
          </a:ln>
        </p:spPr>
        <p:txBody>
          <a:bodyPr wrap="none" lIns="86734" tIns="43367" rIns="86734" bIns="43367" anchor="ctr"/>
          <a:lstStyle/>
          <a:p>
            <a:endParaRPr lang="en-US"/>
          </a:p>
        </p:txBody>
      </p:sp>
      <p:sp>
        <p:nvSpPr>
          <p:cNvPr id="154628" name="Rectangle 2"/>
          <p:cNvSpPr>
            <a:spLocks noGrp="1" noChangeArrowheads="1"/>
          </p:cNvSpPr>
          <p:nvPr>
            <p:ph type="body"/>
          </p:nvPr>
        </p:nvSpPr>
        <p:spPr>
          <a:xfrm>
            <a:off x="731855" y="4559580"/>
            <a:ext cx="5841442" cy="4308654"/>
          </a:xfrm>
          <a:noFill/>
          <a:ln/>
        </p:spPr>
        <p:txBody>
          <a:bodyPr wrap="none" anchor="ct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14"/>
          <p:cNvSpPr>
            <a:spLocks noGrp="1" noChangeArrowheads="1"/>
          </p:cNvSpPr>
          <p:nvPr>
            <p:ph type="sldNum" sz="quarter" idx="5"/>
          </p:nvPr>
        </p:nvSpPr>
        <p:spPr>
          <a:noFill/>
        </p:spPr>
        <p:txBody>
          <a:bodyPr/>
          <a:lstStyle/>
          <a:p>
            <a:fld id="{394D5831-2CCB-4C02-BADF-513DFC752929}" type="slidenum">
              <a:rPr lang="en-GB" smtClean="0">
                <a:latin typeface="Arial" pitchFamily="34" charset="0"/>
                <a:cs typeface="Arial" pitchFamily="34" charset="0"/>
              </a:rPr>
              <a:pPr/>
              <a:t>16</a:t>
            </a:fld>
            <a:endParaRPr lang="en-GB" smtClean="0">
              <a:latin typeface="Arial" pitchFamily="34" charset="0"/>
              <a:cs typeface="Arial" pitchFamily="34" charset="0"/>
            </a:endParaRPr>
          </a:p>
        </p:txBody>
      </p:sp>
      <p:sp>
        <p:nvSpPr>
          <p:cNvPr id="155651" name="Text Box 1"/>
          <p:cNvSpPr txBox="1">
            <a:spLocks noChangeArrowheads="1"/>
          </p:cNvSpPr>
          <p:nvPr/>
        </p:nvSpPr>
        <p:spPr bwMode="auto">
          <a:xfrm>
            <a:off x="1291214" y="729666"/>
            <a:ext cx="4731098" cy="3598799"/>
          </a:xfrm>
          <a:prstGeom prst="rect">
            <a:avLst/>
          </a:prstGeom>
          <a:solidFill>
            <a:srgbClr val="FFFFFF"/>
          </a:solidFill>
          <a:ln w="9360">
            <a:solidFill>
              <a:srgbClr val="000000"/>
            </a:solidFill>
            <a:miter lim="800000"/>
            <a:headEnd/>
            <a:tailEnd/>
          </a:ln>
        </p:spPr>
        <p:txBody>
          <a:bodyPr wrap="none" lIns="86734" tIns="43367" rIns="86734" bIns="43367" anchor="ctr"/>
          <a:lstStyle/>
          <a:p>
            <a:endParaRPr lang="en-US"/>
          </a:p>
        </p:txBody>
      </p:sp>
      <p:sp>
        <p:nvSpPr>
          <p:cNvPr id="155652" name="Rectangle 2"/>
          <p:cNvSpPr>
            <a:spLocks noGrp="1" noChangeArrowheads="1"/>
          </p:cNvSpPr>
          <p:nvPr>
            <p:ph type="body"/>
          </p:nvPr>
        </p:nvSpPr>
        <p:spPr>
          <a:xfrm>
            <a:off x="731855" y="4559580"/>
            <a:ext cx="5841442" cy="4308654"/>
          </a:xfrm>
          <a:noFill/>
          <a:ln/>
        </p:spPr>
        <p:txBody>
          <a:bodyPr wrap="none" anchor="ct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8"/>
          <p:cNvSpPr>
            <a:spLocks noGrp="1" noChangeArrowheads="1"/>
          </p:cNvSpPr>
          <p:nvPr>
            <p:ph type="sldNum" sz="quarter" idx="5"/>
          </p:nvPr>
        </p:nvSpPr>
        <p:spPr>
          <a:noFill/>
        </p:spPr>
        <p:txBody>
          <a:bodyPr/>
          <a:lstStyle/>
          <a:p>
            <a:fld id="{FC7C8452-5737-4F62-BB67-24E0F4E88E1F}"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
        <p:nvSpPr>
          <p:cNvPr id="156675" name="Text Box 1"/>
          <p:cNvSpPr txBox="1">
            <a:spLocks noChangeArrowheads="1"/>
          </p:cNvSpPr>
          <p:nvPr/>
        </p:nvSpPr>
        <p:spPr bwMode="auto">
          <a:xfrm>
            <a:off x="4143272" y="9119160"/>
            <a:ext cx="3170255" cy="480391"/>
          </a:xfrm>
          <a:prstGeom prst="rect">
            <a:avLst/>
          </a:prstGeom>
          <a:noFill/>
          <a:ln w="9525">
            <a:noFill/>
            <a:round/>
            <a:headEnd/>
            <a:tailEnd/>
          </a:ln>
        </p:spPr>
        <p:txBody>
          <a:bodyPr lIns="96470" tIns="48235" rIns="96470" bIns="48235" anchor="b"/>
          <a:lstStyle/>
          <a:p>
            <a:pPr algn="r">
              <a:tabLst>
                <a:tab pos="0" algn="l"/>
                <a:tab pos="456753" algn="l"/>
                <a:tab pos="913505" algn="l"/>
                <a:tab pos="1370257" algn="l"/>
                <a:tab pos="1827007" algn="l"/>
                <a:tab pos="2285422" algn="l"/>
                <a:tab pos="2742173" algn="l"/>
                <a:tab pos="3198924" algn="l"/>
                <a:tab pos="3655677" algn="l"/>
                <a:tab pos="4114090" algn="l"/>
                <a:tab pos="4570841" algn="l"/>
                <a:tab pos="5027594" algn="l"/>
                <a:tab pos="5484346" algn="l"/>
                <a:tab pos="5942758" algn="l"/>
                <a:tab pos="6399511" algn="l"/>
                <a:tab pos="6856263" algn="l"/>
                <a:tab pos="7313015" algn="l"/>
                <a:tab pos="7771428" algn="l"/>
                <a:tab pos="8228180" algn="l"/>
                <a:tab pos="8684932" algn="l"/>
                <a:tab pos="9141684" algn="l"/>
              </a:tabLst>
            </a:pPr>
            <a:fld id="{E91A555C-27E3-40A2-8263-1E7B2F678E2C}" type="slidenum">
              <a:rPr lang="en-US" sz="1300">
                <a:solidFill>
                  <a:srgbClr val="000000"/>
                </a:solidFill>
              </a:rPr>
              <a:pPr algn="r">
                <a:tabLst>
                  <a:tab pos="0" algn="l"/>
                  <a:tab pos="456753" algn="l"/>
                  <a:tab pos="913505" algn="l"/>
                  <a:tab pos="1370257" algn="l"/>
                  <a:tab pos="1827007" algn="l"/>
                  <a:tab pos="2285422" algn="l"/>
                  <a:tab pos="2742173" algn="l"/>
                  <a:tab pos="3198924" algn="l"/>
                  <a:tab pos="3655677" algn="l"/>
                  <a:tab pos="4114090" algn="l"/>
                  <a:tab pos="4570841" algn="l"/>
                  <a:tab pos="5027594" algn="l"/>
                  <a:tab pos="5484346" algn="l"/>
                  <a:tab pos="5942758" algn="l"/>
                  <a:tab pos="6399511" algn="l"/>
                  <a:tab pos="6856263" algn="l"/>
                  <a:tab pos="7313015" algn="l"/>
                  <a:tab pos="7771428" algn="l"/>
                  <a:tab pos="8228180" algn="l"/>
                  <a:tab pos="8684932" algn="l"/>
                  <a:tab pos="9141684" algn="l"/>
                </a:tabLst>
              </a:pPr>
              <a:t>18</a:t>
            </a:fld>
            <a:endParaRPr lang="en-US" sz="1300" dirty="0">
              <a:solidFill>
                <a:srgbClr val="000000"/>
              </a:solidFill>
            </a:endParaRPr>
          </a:p>
        </p:txBody>
      </p:sp>
      <p:sp>
        <p:nvSpPr>
          <p:cNvPr id="156676" name="Text Box 2"/>
          <p:cNvSpPr txBox="1">
            <a:spLocks noChangeArrowheads="1"/>
          </p:cNvSpPr>
          <p:nvPr/>
        </p:nvSpPr>
        <p:spPr bwMode="auto">
          <a:xfrm>
            <a:off x="1257721" y="719761"/>
            <a:ext cx="4799763" cy="3600451"/>
          </a:xfrm>
          <a:prstGeom prst="rect">
            <a:avLst/>
          </a:prstGeom>
          <a:solidFill>
            <a:srgbClr val="FFFFFF"/>
          </a:solidFill>
          <a:ln w="9360">
            <a:solidFill>
              <a:srgbClr val="000000"/>
            </a:solidFill>
            <a:miter lim="800000"/>
            <a:headEnd/>
            <a:tailEnd/>
          </a:ln>
        </p:spPr>
        <p:txBody>
          <a:bodyPr wrap="none" lIns="91430" tIns="45716" rIns="91430" bIns="45716" anchor="ctr"/>
          <a:lstStyle/>
          <a:p>
            <a:endParaRPr lang="en-US"/>
          </a:p>
        </p:txBody>
      </p:sp>
      <p:sp>
        <p:nvSpPr>
          <p:cNvPr id="156677" name="Rectangle 3"/>
          <p:cNvSpPr>
            <a:spLocks noGrp="1" noChangeArrowheads="1"/>
          </p:cNvSpPr>
          <p:nvPr>
            <p:ph type="body"/>
          </p:nvPr>
        </p:nvSpPr>
        <p:spPr>
          <a:xfrm>
            <a:off x="731857" y="4561232"/>
            <a:ext cx="5849815" cy="4415957"/>
          </a:xfrm>
          <a:noFill/>
          <a:ln/>
        </p:spPr>
        <p:txBody>
          <a:bodyPr wrap="none" anchor="ct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411C18AA-9F00-4B56-9141-49E003066C17}" type="slidenum">
              <a:rPr lang="en-US"/>
              <a:pPr/>
              <a:t>19</a:t>
            </a:fld>
            <a:endParaRPr lang="en-US"/>
          </a:p>
        </p:txBody>
      </p:sp>
      <p:sp>
        <p:nvSpPr>
          <p:cNvPr id="54273" name="Text Box 1"/>
          <p:cNvSpPr txBox="1">
            <a:spLocks noChangeArrowheads="1"/>
          </p:cNvSpPr>
          <p:nvPr/>
        </p:nvSpPr>
        <p:spPr bwMode="auto">
          <a:xfrm>
            <a:off x="0" y="0"/>
            <a:ext cx="1588" cy="1588"/>
          </a:xfrm>
          <a:prstGeom prst="rect">
            <a:avLst/>
          </a:prstGeom>
          <a:noFill/>
          <a:ln w="9525">
            <a:noFill/>
            <a:round/>
            <a:headEnd/>
            <a:tailEnd/>
          </a:ln>
          <a:effectLst/>
        </p:spPr>
        <p:txBody>
          <a:bodyPr lIns="91430" tIns="91430" rIns="91430" bIns="45716"/>
          <a:lstStyle/>
          <a:p>
            <a:pPr>
              <a:lnSpc>
                <a:spcPct val="100000"/>
              </a:lnSpc>
            </a:pPr>
            <a:fld id="{98BFAD7B-DA55-42E3-A540-17B2B23CACE3}" type="slidenum">
              <a:rPr lang="en-US" sz="1400">
                <a:solidFill>
                  <a:srgbClr val="FFFFFF"/>
                </a:solidFill>
                <a:ea typeface="+mn-ea" charset="0"/>
                <a:cs typeface="+mn-ea" charset="0"/>
              </a:rPr>
              <a:pPr>
                <a:lnSpc>
                  <a:spcPct val="100000"/>
                </a:lnSpc>
              </a:pPr>
              <a:t>19</a:t>
            </a:fld>
            <a:endParaRPr lang="en-US" sz="1400" dirty="0">
              <a:solidFill>
                <a:srgbClr val="FFFFFF"/>
              </a:solidFill>
              <a:ea typeface="+mn-ea" charset="0"/>
              <a:cs typeface="+mn-ea" charset="0"/>
            </a:endParaRPr>
          </a:p>
        </p:txBody>
      </p:sp>
      <p:sp>
        <p:nvSpPr>
          <p:cNvPr id="54274" name="Rectangle 2"/>
          <p:cNvSpPr>
            <a:spLocks noChangeArrowheads="1"/>
          </p:cNvSpPr>
          <p:nvPr/>
        </p:nvSpPr>
        <p:spPr bwMode="auto">
          <a:xfrm>
            <a:off x="4143375" y="9118602"/>
            <a:ext cx="3170238" cy="481013"/>
          </a:xfrm>
          <a:prstGeom prst="rect">
            <a:avLst/>
          </a:prstGeom>
          <a:noFill/>
          <a:ln w="9360">
            <a:noFill/>
            <a:round/>
            <a:headEnd/>
            <a:tailEnd/>
          </a:ln>
          <a:effectLst/>
        </p:spPr>
        <p:txBody>
          <a:bodyPr lIns="96470" tIns="48235" rIns="96470" bIns="48235" anchor="b"/>
          <a:lstStyle/>
          <a:p>
            <a:pPr algn="r">
              <a:tabLst>
                <a:tab pos="0" algn="l"/>
                <a:tab pos="457154" algn="l"/>
                <a:tab pos="914306" algn="l"/>
                <a:tab pos="1371460" algn="l"/>
                <a:tab pos="1828612" algn="l"/>
                <a:tab pos="2285766" algn="l"/>
                <a:tab pos="2742919" algn="l"/>
                <a:tab pos="3200073" algn="l"/>
                <a:tab pos="3657227" algn="l"/>
                <a:tab pos="4114379" algn="l"/>
                <a:tab pos="4571533" algn="l"/>
                <a:tab pos="5028686" algn="l"/>
                <a:tab pos="5485839" algn="l"/>
                <a:tab pos="5942993" algn="l"/>
                <a:tab pos="6400146" algn="l"/>
                <a:tab pos="6857300" algn="l"/>
                <a:tab pos="7314453" algn="l"/>
                <a:tab pos="7771606" algn="l"/>
                <a:tab pos="8228759" algn="l"/>
                <a:tab pos="8685912" algn="l"/>
                <a:tab pos="9143065" algn="l"/>
              </a:tabLst>
            </a:pPr>
            <a:fld id="{E8064FB5-805E-409D-9D7F-A6F5B2FA92C8}" type="slidenum">
              <a:rPr lang="en-US" sz="1300">
                <a:solidFill>
                  <a:srgbClr val="000000"/>
                </a:solidFill>
                <a:ea typeface="+mn-ea" charset="0"/>
                <a:cs typeface="+mn-ea" charset="0"/>
              </a:rPr>
              <a:pPr algn="r">
                <a:tabLst>
                  <a:tab pos="0" algn="l"/>
                  <a:tab pos="457154" algn="l"/>
                  <a:tab pos="914306" algn="l"/>
                  <a:tab pos="1371460" algn="l"/>
                  <a:tab pos="1828612" algn="l"/>
                  <a:tab pos="2285766" algn="l"/>
                  <a:tab pos="2742919" algn="l"/>
                  <a:tab pos="3200073" algn="l"/>
                  <a:tab pos="3657227" algn="l"/>
                  <a:tab pos="4114379" algn="l"/>
                  <a:tab pos="4571533" algn="l"/>
                  <a:tab pos="5028686" algn="l"/>
                  <a:tab pos="5485839" algn="l"/>
                  <a:tab pos="5942993" algn="l"/>
                  <a:tab pos="6400146" algn="l"/>
                  <a:tab pos="6857300" algn="l"/>
                  <a:tab pos="7314453" algn="l"/>
                  <a:tab pos="7771606" algn="l"/>
                  <a:tab pos="8228759" algn="l"/>
                  <a:tab pos="8685912" algn="l"/>
                  <a:tab pos="9143065" algn="l"/>
                </a:tabLst>
              </a:pPr>
              <a:t>19</a:t>
            </a:fld>
            <a:endParaRPr lang="en-US" sz="1300" dirty="0">
              <a:solidFill>
                <a:srgbClr val="000000"/>
              </a:solidFill>
              <a:ea typeface="+mn-ea" charset="0"/>
              <a:cs typeface="+mn-ea" charset="0"/>
            </a:endParaRPr>
          </a:p>
        </p:txBody>
      </p:sp>
      <p:sp>
        <p:nvSpPr>
          <p:cNvPr id="54275" name="Rectangle 3"/>
          <p:cNvSpPr>
            <a:spLocks noChangeArrowheads="1"/>
          </p:cNvSpPr>
          <p:nvPr/>
        </p:nvSpPr>
        <p:spPr bwMode="auto">
          <a:xfrm>
            <a:off x="1257301" y="719139"/>
            <a:ext cx="4800600" cy="3600451"/>
          </a:xfrm>
          <a:prstGeom prst="rect">
            <a:avLst/>
          </a:prstGeom>
          <a:solidFill>
            <a:srgbClr val="FFFFFF"/>
          </a:solidFill>
          <a:ln w="9360">
            <a:solidFill>
              <a:srgbClr val="000000"/>
            </a:solidFill>
            <a:miter lim="800000"/>
            <a:headEnd/>
            <a:tailEnd/>
          </a:ln>
          <a:effectLst/>
        </p:spPr>
        <p:txBody>
          <a:bodyPr wrap="none" lIns="91430" tIns="45716" rIns="91430" bIns="45716" anchor="ctr"/>
          <a:lstStyle/>
          <a:p>
            <a:endParaRPr lang="en-US"/>
          </a:p>
        </p:txBody>
      </p:sp>
      <p:sp>
        <p:nvSpPr>
          <p:cNvPr id="54276" name="Rectangle 4"/>
          <p:cNvSpPr txBox="1">
            <a:spLocks noGrp="1" noChangeArrowheads="1"/>
          </p:cNvSpPr>
          <p:nvPr>
            <p:ph type="body"/>
          </p:nvPr>
        </p:nvSpPr>
        <p:spPr bwMode="auto">
          <a:xfrm>
            <a:off x="731840" y="4560890"/>
            <a:ext cx="5849937" cy="4416425"/>
          </a:xfrm>
          <a:prstGeom prst="rect">
            <a:avLst/>
          </a:prstGeom>
          <a:noFill/>
          <a:ln>
            <a:round/>
            <a:headEnd/>
            <a:tailEnd/>
          </a:ln>
        </p:spPr>
        <p:txBody>
          <a:bodyPr wrap="none" anchor="ctr"/>
          <a:lstStyle/>
          <a:p>
            <a:pPr eaLnBrk="1">
              <a:spcBef>
                <a:spcPct val="0"/>
              </a:spcBef>
              <a:tabLst>
                <a:tab pos="723826" algn="l"/>
                <a:tab pos="1447652" algn="l"/>
                <a:tab pos="2171478" algn="l"/>
                <a:tab pos="2895304" algn="l"/>
                <a:tab pos="3619130" algn="l"/>
                <a:tab pos="4342956" algn="l"/>
                <a:tab pos="5066783" algn="l"/>
                <a:tab pos="5790608" algn="l"/>
              </a:tabLst>
            </a:pPr>
            <a:endParaRPr lang="en-US" sz="2000" dirty="0">
              <a:latin typeface="Arial" pitchFamily="34" charset="0"/>
              <a:ea typeface="DejaVu LGC Sans" charset="0"/>
              <a:cs typeface="DejaVu LGC San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FAD00A41-BB0A-4CBD-9AC5-F65F0E66136F}" type="slidenum">
              <a:rPr lang="en-US"/>
              <a:pPr/>
              <a:t>20</a:t>
            </a:fld>
            <a:endParaRPr lang="en-US"/>
          </a:p>
        </p:txBody>
      </p:sp>
      <p:sp>
        <p:nvSpPr>
          <p:cNvPr id="55297" name="Text Box 1"/>
          <p:cNvSpPr txBox="1">
            <a:spLocks noChangeArrowheads="1"/>
          </p:cNvSpPr>
          <p:nvPr/>
        </p:nvSpPr>
        <p:spPr bwMode="auto">
          <a:xfrm>
            <a:off x="0" y="0"/>
            <a:ext cx="1588" cy="1588"/>
          </a:xfrm>
          <a:prstGeom prst="rect">
            <a:avLst/>
          </a:prstGeom>
          <a:noFill/>
          <a:ln w="9525">
            <a:noFill/>
            <a:round/>
            <a:headEnd/>
            <a:tailEnd/>
          </a:ln>
          <a:effectLst/>
        </p:spPr>
        <p:txBody>
          <a:bodyPr lIns="91430" tIns="91430" rIns="91430" bIns="45716"/>
          <a:lstStyle/>
          <a:p>
            <a:pPr>
              <a:lnSpc>
                <a:spcPct val="100000"/>
              </a:lnSpc>
            </a:pPr>
            <a:fld id="{309E332F-F359-4B9E-A8FF-EB97F676C268}" type="slidenum">
              <a:rPr lang="en-US" sz="1400">
                <a:solidFill>
                  <a:srgbClr val="FFFFFF"/>
                </a:solidFill>
                <a:ea typeface="+mn-ea" charset="0"/>
                <a:cs typeface="+mn-ea" charset="0"/>
              </a:rPr>
              <a:pPr>
                <a:lnSpc>
                  <a:spcPct val="100000"/>
                </a:lnSpc>
              </a:pPr>
              <a:t>20</a:t>
            </a:fld>
            <a:endParaRPr lang="en-US" sz="1400" dirty="0">
              <a:solidFill>
                <a:srgbClr val="FFFFFF"/>
              </a:solidFill>
              <a:ea typeface="+mn-ea" charset="0"/>
              <a:cs typeface="+mn-ea" charset="0"/>
            </a:endParaRPr>
          </a:p>
        </p:txBody>
      </p:sp>
      <p:sp>
        <p:nvSpPr>
          <p:cNvPr id="55298" name="Rectangle 2"/>
          <p:cNvSpPr>
            <a:spLocks noChangeArrowheads="1"/>
          </p:cNvSpPr>
          <p:nvPr/>
        </p:nvSpPr>
        <p:spPr bwMode="auto">
          <a:xfrm>
            <a:off x="4143375" y="9118602"/>
            <a:ext cx="3170238" cy="481013"/>
          </a:xfrm>
          <a:prstGeom prst="rect">
            <a:avLst/>
          </a:prstGeom>
          <a:noFill/>
          <a:ln w="9360">
            <a:noFill/>
            <a:round/>
            <a:headEnd/>
            <a:tailEnd/>
          </a:ln>
          <a:effectLst/>
        </p:spPr>
        <p:txBody>
          <a:bodyPr lIns="96470" tIns="48235" rIns="96470" bIns="48235" anchor="b"/>
          <a:lstStyle/>
          <a:p>
            <a:pPr algn="r">
              <a:tabLst>
                <a:tab pos="0" algn="l"/>
                <a:tab pos="457154" algn="l"/>
                <a:tab pos="914306" algn="l"/>
                <a:tab pos="1371460" algn="l"/>
                <a:tab pos="1828612" algn="l"/>
                <a:tab pos="2285766" algn="l"/>
                <a:tab pos="2742919" algn="l"/>
                <a:tab pos="3200073" algn="l"/>
                <a:tab pos="3657227" algn="l"/>
                <a:tab pos="4114379" algn="l"/>
                <a:tab pos="4571533" algn="l"/>
                <a:tab pos="5028686" algn="l"/>
                <a:tab pos="5485839" algn="l"/>
                <a:tab pos="5942993" algn="l"/>
                <a:tab pos="6400146" algn="l"/>
                <a:tab pos="6857300" algn="l"/>
                <a:tab pos="7314453" algn="l"/>
                <a:tab pos="7771606" algn="l"/>
                <a:tab pos="8228759" algn="l"/>
                <a:tab pos="8685912" algn="l"/>
                <a:tab pos="9143065" algn="l"/>
              </a:tabLst>
            </a:pPr>
            <a:fld id="{93DEEFDE-2AA2-4737-B7C1-F101DD380426}" type="slidenum">
              <a:rPr lang="en-US" sz="1300">
                <a:solidFill>
                  <a:srgbClr val="000000"/>
                </a:solidFill>
                <a:ea typeface="+mn-ea" charset="0"/>
                <a:cs typeface="+mn-ea" charset="0"/>
              </a:rPr>
              <a:pPr algn="r">
                <a:tabLst>
                  <a:tab pos="0" algn="l"/>
                  <a:tab pos="457154" algn="l"/>
                  <a:tab pos="914306" algn="l"/>
                  <a:tab pos="1371460" algn="l"/>
                  <a:tab pos="1828612" algn="l"/>
                  <a:tab pos="2285766" algn="l"/>
                  <a:tab pos="2742919" algn="l"/>
                  <a:tab pos="3200073" algn="l"/>
                  <a:tab pos="3657227" algn="l"/>
                  <a:tab pos="4114379" algn="l"/>
                  <a:tab pos="4571533" algn="l"/>
                  <a:tab pos="5028686" algn="l"/>
                  <a:tab pos="5485839" algn="l"/>
                  <a:tab pos="5942993" algn="l"/>
                  <a:tab pos="6400146" algn="l"/>
                  <a:tab pos="6857300" algn="l"/>
                  <a:tab pos="7314453" algn="l"/>
                  <a:tab pos="7771606" algn="l"/>
                  <a:tab pos="8228759" algn="l"/>
                  <a:tab pos="8685912" algn="l"/>
                  <a:tab pos="9143065" algn="l"/>
                </a:tabLst>
              </a:pPr>
              <a:t>20</a:t>
            </a:fld>
            <a:endParaRPr lang="en-US" sz="1300" dirty="0">
              <a:solidFill>
                <a:srgbClr val="000000"/>
              </a:solidFill>
              <a:ea typeface="+mn-ea" charset="0"/>
              <a:cs typeface="+mn-ea" charset="0"/>
            </a:endParaRPr>
          </a:p>
        </p:txBody>
      </p:sp>
      <p:sp>
        <p:nvSpPr>
          <p:cNvPr id="55299" name="Rectangle 3"/>
          <p:cNvSpPr>
            <a:spLocks noChangeArrowheads="1"/>
          </p:cNvSpPr>
          <p:nvPr/>
        </p:nvSpPr>
        <p:spPr bwMode="auto">
          <a:xfrm>
            <a:off x="1257301" y="719139"/>
            <a:ext cx="4800600" cy="3600451"/>
          </a:xfrm>
          <a:prstGeom prst="rect">
            <a:avLst/>
          </a:prstGeom>
          <a:solidFill>
            <a:srgbClr val="FFFFFF"/>
          </a:solidFill>
          <a:ln w="9360">
            <a:solidFill>
              <a:srgbClr val="000000"/>
            </a:solidFill>
            <a:miter lim="800000"/>
            <a:headEnd/>
            <a:tailEnd/>
          </a:ln>
          <a:effectLst/>
        </p:spPr>
        <p:txBody>
          <a:bodyPr wrap="none" lIns="91430" tIns="45716" rIns="91430" bIns="45716" anchor="ctr"/>
          <a:lstStyle/>
          <a:p>
            <a:endParaRPr lang="en-US"/>
          </a:p>
        </p:txBody>
      </p:sp>
      <p:sp>
        <p:nvSpPr>
          <p:cNvPr id="55300" name="Rectangle 4"/>
          <p:cNvSpPr txBox="1">
            <a:spLocks noGrp="1" noChangeArrowheads="1"/>
          </p:cNvSpPr>
          <p:nvPr>
            <p:ph type="body"/>
          </p:nvPr>
        </p:nvSpPr>
        <p:spPr bwMode="auto">
          <a:xfrm>
            <a:off x="731840" y="4560890"/>
            <a:ext cx="5849937" cy="4416425"/>
          </a:xfrm>
          <a:prstGeom prst="rect">
            <a:avLst/>
          </a:prstGeom>
          <a:noFill/>
          <a:ln>
            <a:round/>
            <a:headEnd/>
            <a:tailEnd/>
          </a:ln>
        </p:spPr>
        <p:txBody>
          <a:bodyPr wrap="none" anchor="ctr"/>
          <a:lstStyle/>
          <a:p>
            <a:pPr eaLnBrk="1">
              <a:spcBef>
                <a:spcPct val="0"/>
              </a:spcBef>
              <a:tabLst>
                <a:tab pos="723826" algn="l"/>
                <a:tab pos="1447652" algn="l"/>
                <a:tab pos="2171478" algn="l"/>
                <a:tab pos="2895304" algn="l"/>
                <a:tab pos="3619130" algn="l"/>
                <a:tab pos="4342956" algn="l"/>
                <a:tab pos="5066783" algn="l"/>
                <a:tab pos="5790608" algn="l"/>
              </a:tabLst>
            </a:pPr>
            <a:endParaRPr lang="en-US" sz="2000" dirty="0">
              <a:latin typeface="Arial" pitchFamily="34" charset="0"/>
              <a:ea typeface="DejaVu LGC Sans" charset="0"/>
              <a:cs typeface="DejaVu LGC San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35A5764A-5BFD-4689-9B59-B6B63752DCDE}" type="slidenum">
              <a:rPr lang="en-US"/>
              <a:pPr/>
              <a:t>21</a:t>
            </a:fld>
            <a:endParaRPr lang="en-US"/>
          </a:p>
        </p:txBody>
      </p:sp>
      <p:sp>
        <p:nvSpPr>
          <p:cNvPr id="56321" name="Text Box 1"/>
          <p:cNvSpPr txBox="1">
            <a:spLocks noChangeArrowheads="1"/>
          </p:cNvSpPr>
          <p:nvPr/>
        </p:nvSpPr>
        <p:spPr bwMode="auto">
          <a:xfrm>
            <a:off x="0" y="0"/>
            <a:ext cx="1588" cy="1588"/>
          </a:xfrm>
          <a:prstGeom prst="rect">
            <a:avLst/>
          </a:prstGeom>
          <a:noFill/>
          <a:ln w="9525">
            <a:noFill/>
            <a:round/>
            <a:headEnd/>
            <a:tailEnd/>
          </a:ln>
          <a:effectLst/>
        </p:spPr>
        <p:txBody>
          <a:bodyPr lIns="91430" tIns="91430" rIns="91430" bIns="45716"/>
          <a:lstStyle/>
          <a:p>
            <a:pPr>
              <a:lnSpc>
                <a:spcPct val="100000"/>
              </a:lnSpc>
            </a:pPr>
            <a:fld id="{D2452BB7-2C19-4FE8-B5D2-FF2B71D47FF3}" type="slidenum">
              <a:rPr lang="en-US" sz="1400">
                <a:solidFill>
                  <a:srgbClr val="FFFFFF"/>
                </a:solidFill>
                <a:ea typeface="+mn-ea" charset="0"/>
                <a:cs typeface="+mn-ea" charset="0"/>
              </a:rPr>
              <a:pPr>
                <a:lnSpc>
                  <a:spcPct val="100000"/>
                </a:lnSpc>
              </a:pPr>
              <a:t>21</a:t>
            </a:fld>
            <a:endParaRPr lang="en-US" sz="1400" dirty="0">
              <a:solidFill>
                <a:srgbClr val="FFFFFF"/>
              </a:solidFill>
              <a:ea typeface="+mn-ea" charset="0"/>
              <a:cs typeface="+mn-ea" charset="0"/>
            </a:endParaRPr>
          </a:p>
        </p:txBody>
      </p:sp>
      <p:sp>
        <p:nvSpPr>
          <p:cNvPr id="56322" name="Rectangle 2"/>
          <p:cNvSpPr>
            <a:spLocks noChangeArrowheads="1"/>
          </p:cNvSpPr>
          <p:nvPr/>
        </p:nvSpPr>
        <p:spPr bwMode="auto">
          <a:xfrm>
            <a:off x="4143375" y="9118602"/>
            <a:ext cx="3170238" cy="481013"/>
          </a:xfrm>
          <a:prstGeom prst="rect">
            <a:avLst/>
          </a:prstGeom>
          <a:noFill/>
          <a:ln w="9360">
            <a:noFill/>
            <a:round/>
            <a:headEnd/>
            <a:tailEnd/>
          </a:ln>
          <a:effectLst/>
        </p:spPr>
        <p:txBody>
          <a:bodyPr lIns="96470" tIns="48235" rIns="96470" bIns="48235" anchor="b"/>
          <a:lstStyle/>
          <a:p>
            <a:pPr algn="r">
              <a:tabLst>
                <a:tab pos="0" algn="l"/>
                <a:tab pos="457154" algn="l"/>
                <a:tab pos="914306" algn="l"/>
                <a:tab pos="1371460" algn="l"/>
                <a:tab pos="1828612" algn="l"/>
                <a:tab pos="2285766" algn="l"/>
                <a:tab pos="2742919" algn="l"/>
                <a:tab pos="3200073" algn="l"/>
                <a:tab pos="3657227" algn="l"/>
                <a:tab pos="4114379" algn="l"/>
                <a:tab pos="4571533" algn="l"/>
                <a:tab pos="5028686" algn="l"/>
                <a:tab pos="5485839" algn="l"/>
                <a:tab pos="5942993" algn="l"/>
                <a:tab pos="6400146" algn="l"/>
                <a:tab pos="6857300" algn="l"/>
                <a:tab pos="7314453" algn="l"/>
                <a:tab pos="7771606" algn="l"/>
                <a:tab pos="8228759" algn="l"/>
                <a:tab pos="8685912" algn="l"/>
                <a:tab pos="9143065" algn="l"/>
              </a:tabLst>
            </a:pPr>
            <a:fld id="{AFAE2EAC-AA9D-420C-BDC0-F2CED0FA9D3B}" type="slidenum">
              <a:rPr lang="en-US" sz="1300">
                <a:solidFill>
                  <a:srgbClr val="000000"/>
                </a:solidFill>
                <a:ea typeface="+mn-ea" charset="0"/>
                <a:cs typeface="+mn-ea" charset="0"/>
              </a:rPr>
              <a:pPr algn="r">
                <a:tabLst>
                  <a:tab pos="0" algn="l"/>
                  <a:tab pos="457154" algn="l"/>
                  <a:tab pos="914306" algn="l"/>
                  <a:tab pos="1371460" algn="l"/>
                  <a:tab pos="1828612" algn="l"/>
                  <a:tab pos="2285766" algn="l"/>
                  <a:tab pos="2742919" algn="l"/>
                  <a:tab pos="3200073" algn="l"/>
                  <a:tab pos="3657227" algn="l"/>
                  <a:tab pos="4114379" algn="l"/>
                  <a:tab pos="4571533" algn="l"/>
                  <a:tab pos="5028686" algn="l"/>
                  <a:tab pos="5485839" algn="l"/>
                  <a:tab pos="5942993" algn="l"/>
                  <a:tab pos="6400146" algn="l"/>
                  <a:tab pos="6857300" algn="l"/>
                  <a:tab pos="7314453" algn="l"/>
                  <a:tab pos="7771606" algn="l"/>
                  <a:tab pos="8228759" algn="l"/>
                  <a:tab pos="8685912" algn="l"/>
                  <a:tab pos="9143065" algn="l"/>
                </a:tabLst>
              </a:pPr>
              <a:t>21</a:t>
            </a:fld>
            <a:endParaRPr lang="en-US" sz="1300" dirty="0">
              <a:solidFill>
                <a:srgbClr val="000000"/>
              </a:solidFill>
              <a:ea typeface="+mn-ea" charset="0"/>
              <a:cs typeface="+mn-ea" charset="0"/>
            </a:endParaRPr>
          </a:p>
        </p:txBody>
      </p:sp>
      <p:sp>
        <p:nvSpPr>
          <p:cNvPr id="56323" name="Rectangle 3"/>
          <p:cNvSpPr>
            <a:spLocks noChangeArrowheads="1"/>
          </p:cNvSpPr>
          <p:nvPr/>
        </p:nvSpPr>
        <p:spPr bwMode="auto">
          <a:xfrm>
            <a:off x="1257301" y="719139"/>
            <a:ext cx="4800600" cy="3600451"/>
          </a:xfrm>
          <a:prstGeom prst="rect">
            <a:avLst/>
          </a:prstGeom>
          <a:solidFill>
            <a:srgbClr val="FFFFFF"/>
          </a:solidFill>
          <a:ln w="9360">
            <a:solidFill>
              <a:srgbClr val="000000"/>
            </a:solidFill>
            <a:miter lim="800000"/>
            <a:headEnd/>
            <a:tailEnd/>
          </a:ln>
          <a:effectLst/>
        </p:spPr>
        <p:txBody>
          <a:bodyPr wrap="none" lIns="91430" tIns="45716" rIns="91430" bIns="45716" anchor="ctr"/>
          <a:lstStyle/>
          <a:p>
            <a:endParaRPr lang="en-US"/>
          </a:p>
        </p:txBody>
      </p:sp>
      <p:sp>
        <p:nvSpPr>
          <p:cNvPr id="56324" name="Rectangle 4"/>
          <p:cNvSpPr txBox="1">
            <a:spLocks noGrp="1" noChangeArrowheads="1"/>
          </p:cNvSpPr>
          <p:nvPr>
            <p:ph type="body"/>
          </p:nvPr>
        </p:nvSpPr>
        <p:spPr bwMode="auto">
          <a:xfrm>
            <a:off x="731840" y="4560890"/>
            <a:ext cx="5849937" cy="4416425"/>
          </a:xfrm>
          <a:prstGeom prst="rect">
            <a:avLst/>
          </a:prstGeom>
          <a:noFill/>
          <a:ln>
            <a:round/>
            <a:headEnd/>
            <a:tailEnd/>
          </a:ln>
        </p:spPr>
        <p:txBody>
          <a:bodyPr wrap="none" anchor="ctr"/>
          <a:lstStyle/>
          <a:p>
            <a:pPr eaLnBrk="1">
              <a:spcBef>
                <a:spcPct val="0"/>
              </a:spcBef>
              <a:tabLst>
                <a:tab pos="723826" algn="l"/>
                <a:tab pos="1447652" algn="l"/>
                <a:tab pos="2171478" algn="l"/>
                <a:tab pos="2895304" algn="l"/>
                <a:tab pos="3619130" algn="l"/>
                <a:tab pos="4342956" algn="l"/>
                <a:tab pos="5066783" algn="l"/>
                <a:tab pos="5790608" algn="l"/>
              </a:tabLst>
            </a:pPr>
            <a:endParaRPr lang="en-US" sz="2000" dirty="0">
              <a:latin typeface="Arial" pitchFamily="34" charset="0"/>
              <a:ea typeface="DejaVu LGC Sans" charset="0"/>
              <a:cs typeface="DejaVu LGC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z="1100">
                <a:latin typeface="+mn-lt"/>
              </a:defRPr>
            </a:lvl1pPr>
          </a:lstStyle>
          <a:p>
            <a:pPr>
              <a:defRPr/>
            </a:pPr>
            <a:r>
              <a:rPr lang="en-US"/>
              <a:t>Page </a:t>
            </a:r>
            <a:fld id="{9230F58C-00A9-4125-A502-38BFE4BDD462}" type="slidenum">
              <a:rPr lang="en-US"/>
              <a:pPr>
                <a:defRPr/>
              </a:pPr>
              <a:t>‹#›</a:t>
            </a:fld>
            <a:endParaRPr lang="en-US"/>
          </a:p>
        </p:txBody>
      </p:sp>
      <p:sp>
        <p:nvSpPr>
          <p:cNvPr id="5" name="Footer Placeholder 4"/>
          <p:cNvSpPr>
            <a:spLocks noGrp="1"/>
          </p:cNvSpPr>
          <p:nvPr>
            <p:ph type="ftr" sz="quarter" idx="11"/>
          </p:nvPr>
        </p:nvSpPr>
        <p:spPr>
          <a:xfrm>
            <a:off x="2895600" y="6492875"/>
            <a:ext cx="3124200" cy="288925"/>
          </a:xfrm>
          <a:prstGeom prst="rect">
            <a:avLst/>
          </a:prstGeom>
        </p:spPr>
        <p:txBody>
          <a:bodyPr/>
          <a:lstStyle>
            <a:lvl1pPr>
              <a:defRPr sz="1100" i="0">
                <a:latin typeface="+mn-lt"/>
                <a:cs typeface="Arial" charset="0"/>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t>Page </a:t>
            </a:r>
            <a:fld id="{C60A8BE1-E4D7-48B8-BCF9-42DBBB3946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t>Page </a:t>
            </a:r>
            <a:fld id="{37A6CC2F-ABD3-417D-B972-D109400D8AD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858000" cy="715962"/>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t>Page </a:t>
            </a:r>
            <a:fld id="{0163D6F8-05B0-4A22-9AE8-4B9EC47CC49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5575"/>
            <a:ext cx="8229600" cy="5970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01750" y="155575"/>
            <a:ext cx="6635750" cy="11509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21B068-356C-4F9B-B5C6-B3744F2B36CB}" type="datetimeFigureOut">
              <a:rPr lang="en-US" smtClean="0"/>
              <a:pPr/>
              <a:t>5/17/2011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ACF79-AB84-4FC5-B0B7-3DA1F53ECAC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1B068-356C-4F9B-B5C6-B3744F2B36CB}" type="datetimeFigureOut">
              <a:rPr lang="en-US" smtClean="0"/>
              <a:pPr/>
              <a:t>5/17/2011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ACF79-AB84-4FC5-B0B7-3DA1F53ECAC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21B068-356C-4F9B-B5C6-B3744F2B36CB}" type="datetimeFigureOut">
              <a:rPr lang="en-US" smtClean="0"/>
              <a:pPr/>
              <a:t>5/17/2011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ACF79-AB84-4FC5-B0B7-3DA1F53ECAC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21B068-356C-4F9B-B5C6-B3744F2B36CB}" type="datetimeFigureOut">
              <a:rPr lang="en-US" smtClean="0"/>
              <a:pPr/>
              <a:t>5/17/2011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ACF79-AB84-4FC5-B0B7-3DA1F53ECAC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21B068-356C-4F9B-B5C6-B3744F2B36CB}" type="datetimeFigureOut">
              <a:rPr lang="en-US" smtClean="0"/>
              <a:pPr/>
              <a:t>5/17/2011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ACF79-AB84-4FC5-B0B7-3DA1F53ECA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z="1100"/>
            </a:lvl1pPr>
          </a:lstStyle>
          <a:p>
            <a:pPr>
              <a:defRPr/>
            </a:pPr>
            <a:r>
              <a:rPr lang="en-US"/>
              <a:t>Page </a:t>
            </a:r>
            <a:fld id="{A287E92B-6177-45A5-A97D-8039156E27A3}" type="slidenum">
              <a:rPr lang="en-US"/>
              <a:pPr>
                <a:defRPr/>
              </a:pPr>
              <a:t>‹#›</a:t>
            </a:fld>
            <a:endParaRPr lang="en-US"/>
          </a:p>
        </p:txBody>
      </p:sp>
      <p:sp>
        <p:nvSpPr>
          <p:cNvPr id="5" name="Footer Placeholder 4"/>
          <p:cNvSpPr>
            <a:spLocks noGrp="1"/>
          </p:cNvSpPr>
          <p:nvPr>
            <p:ph type="ftr" sz="quarter" idx="11"/>
          </p:nvPr>
        </p:nvSpPr>
        <p:spPr>
          <a:xfrm>
            <a:off x="2895600" y="6477000"/>
            <a:ext cx="3124200" cy="304800"/>
          </a:xfrm>
          <a:prstGeom prst="rect">
            <a:avLst/>
          </a:prstGeom>
        </p:spPr>
        <p:txBody>
          <a:bodyPr/>
          <a:lstStyle>
            <a:lvl1pPr>
              <a:defRPr sz="1100" i="0">
                <a:latin typeface="+mn-lt"/>
                <a:cs typeface="Arial" charset="0"/>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21B068-356C-4F9B-B5C6-B3744F2B36CB}" type="datetimeFigureOut">
              <a:rPr lang="en-US" smtClean="0"/>
              <a:pPr/>
              <a:t>5/17/2011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ACF79-AB84-4FC5-B0B7-3DA1F53ECAC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1B068-356C-4F9B-B5C6-B3744F2B36CB}" type="datetimeFigureOut">
              <a:rPr lang="en-US" smtClean="0"/>
              <a:pPr/>
              <a:t>5/17/2011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ACF79-AB84-4FC5-B0B7-3DA1F53ECAC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1B068-356C-4F9B-B5C6-B3744F2B36CB}" type="datetimeFigureOut">
              <a:rPr lang="en-US" smtClean="0"/>
              <a:pPr/>
              <a:t>5/17/2011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ACF79-AB84-4FC5-B0B7-3DA1F53ECAC7}"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1B068-356C-4F9B-B5C6-B3744F2B36CB}" type="datetimeFigureOut">
              <a:rPr lang="en-US" smtClean="0"/>
              <a:pPr/>
              <a:t>5/17/2011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ACF79-AB84-4FC5-B0B7-3DA1F53ECAC7}"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1B068-356C-4F9B-B5C6-B3744F2B36CB}" type="datetimeFigureOut">
              <a:rPr lang="en-US" smtClean="0"/>
              <a:pPr/>
              <a:t>5/17/2011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ACF79-AB84-4FC5-B0B7-3DA1F53ECAC7}"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1B068-356C-4F9B-B5C6-B3744F2B36CB}" type="datetimeFigureOut">
              <a:rPr lang="en-US" smtClean="0"/>
              <a:pPr/>
              <a:t>5/17/2011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ACF79-AB84-4FC5-B0B7-3DA1F53ECA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t>Page </a:t>
            </a:r>
            <a:fld id="{02D3FC21-5904-4E8C-AF00-F039B70F60F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t>Page </a:t>
            </a:r>
            <a:fld id="{C81022BB-21AD-433D-8137-CCCF326144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r>
              <a:rPr lang="en-US"/>
              <a:t>Page </a:t>
            </a:r>
            <a:fld id="{DC57D4BB-8F33-4505-8855-8E076A0F225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r>
              <a:rPr lang="en-US"/>
              <a:t>Page </a:t>
            </a:r>
            <a:fld id="{1C86B537-F91C-41B9-8E0E-E0CB01E5594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r>
              <a:rPr lang="en-US"/>
              <a:t>Page </a:t>
            </a:r>
            <a:fld id="{B46F1DF1-E4BA-443C-AF76-99CCA1B04E32}" type="slidenum">
              <a:rPr lang="en-US"/>
              <a:pPr>
                <a:defRPr/>
              </a:pPr>
              <a:t>‹#›</a:t>
            </a:fld>
            <a:endParaRPr lang="en-US"/>
          </a:p>
        </p:txBody>
      </p:sp>
      <p:sp>
        <p:nvSpPr>
          <p:cNvPr id="3" name="Footer Placeholder 4"/>
          <p:cNvSpPr>
            <a:spLocks noGrp="1"/>
          </p:cNvSpPr>
          <p:nvPr>
            <p:ph type="ftr" sz="quarter" idx="11"/>
          </p:nvPr>
        </p:nvSpPr>
        <p:spPr>
          <a:xfrm>
            <a:off x="2895600" y="6492875"/>
            <a:ext cx="3124200" cy="288925"/>
          </a:xfrm>
          <a:prstGeom prst="rect">
            <a:avLst/>
          </a:prstGeom>
        </p:spPr>
        <p:txBody>
          <a:bodyPr/>
          <a:lstStyle>
            <a:lvl1pPr>
              <a:defRPr sz="1200" i="0">
                <a:latin typeface="+mn-lt"/>
                <a:cs typeface="Arial" charset="0"/>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t>Page </a:t>
            </a:r>
            <a:fld id="{23A8F5B0-8460-4331-88B9-2650219509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t>Page </a:t>
            </a:r>
            <a:fld id="{F9D74F93-344D-444A-8C7E-3C29E75AE06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1143000" y="274638"/>
            <a:ext cx="68580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781800" y="64738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cs typeface="Arial" charset="0"/>
              </a:defRPr>
            </a:lvl1pPr>
          </a:lstStyle>
          <a:p>
            <a:pPr>
              <a:defRPr/>
            </a:pPr>
            <a:r>
              <a:rPr lang="en-US"/>
              <a:t>Page </a:t>
            </a:r>
            <a:fld id="{073035E2-D53B-4A9C-9BB8-F158F512B941}" type="slidenum">
              <a:rPr lang="en-US"/>
              <a:pPr>
                <a:defRPr/>
              </a:pPr>
              <a:t>‹#›</a:t>
            </a:fld>
            <a:endParaRPr lang="en-US"/>
          </a:p>
        </p:txBody>
      </p:sp>
      <p:pic>
        <p:nvPicPr>
          <p:cNvPr id="18437" name="Picture 7" descr="mcstlogo"/>
          <p:cNvPicPr>
            <a:picLocks noChangeAspect="1" noChangeArrowheads="1"/>
          </p:cNvPicPr>
          <p:nvPr userDrawn="1"/>
        </p:nvPicPr>
        <p:blipFill>
          <a:blip r:embed="rId16" cstate="print"/>
          <a:srcRect/>
          <a:stretch>
            <a:fillRect/>
          </a:stretch>
        </p:blipFill>
        <p:spPr bwMode="auto">
          <a:xfrm>
            <a:off x="8077200" y="152400"/>
            <a:ext cx="914400" cy="914400"/>
          </a:xfrm>
          <a:prstGeom prst="rect">
            <a:avLst/>
          </a:prstGeom>
          <a:noFill/>
          <a:ln w="9525">
            <a:noFill/>
            <a:miter lim="800000"/>
            <a:headEnd/>
            <a:tailEnd/>
          </a:ln>
        </p:spPr>
      </p:pic>
      <p:pic>
        <p:nvPicPr>
          <p:cNvPr id="18438" name="Picture 8"/>
          <p:cNvPicPr>
            <a:picLocks noChangeArrowheads="1"/>
          </p:cNvPicPr>
          <p:nvPr userDrawn="1"/>
        </p:nvPicPr>
        <p:blipFill>
          <a:blip r:embed="rId17" cstate="print"/>
          <a:srcRect/>
          <a:stretch>
            <a:fillRect/>
          </a:stretch>
        </p:blipFill>
        <p:spPr bwMode="auto">
          <a:xfrm>
            <a:off x="152400" y="152400"/>
            <a:ext cx="895350" cy="868363"/>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20" r:id="rId3"/>
    <p:sldLayoutId id="2147483721" r:id="rId4"/>
    <p:sldLayoutId id="2147483722" r:id="rId5"/>
    <p:sldLayoutId id="2147483723" r:id="rId6"/>
    <p:sldLayoutId id="2147483731" r:id="rId7"/>
    <p:sldLayoutId id="2147483724" r:id="rId8"/>
    <p:sldLayoutId id="2147483725" r:id="rId9"/>
    <p:sldLayoutId id="2147483726" r:id="rId10"/>
    <p:sldLayoutId id="2147483727" r:id="rId11"/>
    <p:sldLayoutId id="2147483728" r:id="rId12"/>
    <p:sldLayoutId id="2147483732" r:id="rId13"/>
    <p:sldLayoutId id="2147483733" r:id="rId14"/>
  </p:sldLayoutIdLst>
  <p:hf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Times New Roman" pitchFamily="18" charset="0"/>
          <a:cs typeface="Arial" charset="0"/>
        </a:defRPr>
      </a:lvl2pPr>
      <a:lvl3pPr algn="ctr" rtl="0" eaLnBrk="0" fontAlgn="base" hangingPunct="0">
        <a:spcBef>
          <a:spcPct val="0"/>
        </a:spcBef>
        <a:spcAft>
          <a:spcPct val="0"/>
        </a:spcAft>
        <a:defRPr sz="3200">
          <a:solidFill>
            <a:schemeClr val="tx2"/>
          </a:solidFill>
          <a:latin typeface="Times New Roman" pitchFamily="18" charset="0"/>
          <a:cs typeface="Arial" charset="0"/>
        </a:defRPr>
      </a:lvl3pPr>
      <a:lvl4pPr algn="ctr" rtl="0" eaLnBrk="0" fontAlgn="base" hangingPunct="0">
        <a:spcBef>
          <a:spcPct val="0"/>
        </a:spcBef>
        <a:spcAft>
          <a:spcPct val="0"/>
        </a:spcAft>
        <a:defRPr sz="3200">
          <a:solidFill>
            <a:schemeClr val="tx2"/>
          </a:solidFill>
          <a:latin typeface="Times New Roman" pitchFamily="18" charset="0"/>
          <a:cs typeface="Arial" charset="0"/>
        </a:defRPr>
      </a:lvl4pPr>
      <a:lvl5pPr algn="ctr" rtl="0" eaLnBrk="0" fontAlgn="base" hangingPunct="0">
        <a:spcBef>
          <a:spcPct val="0"/>
        </a:spcBef>
        <a:spcAft>
          <a:spcPct val="0"/>
        </a:spcAft>
        <a:defRPr sz="3200">
          <a:solidFill>
            <a:schemeClr val="tx2"/>
          </a:solidFill>
          <a:latin typeface="Times New Roman" pitchFamily="18" charset="0"/>
          <a:cs typeface="Arial" charset="0"/>
        </a:defRPr>
      </a:lvl5pPr>
      <a:lvl6pPr marL="457200" algn="ctr" rtl="0" fontAlgn="base">
        <a:spcBef>
          <a:spcPct val="0"/>
        </a:spcBef>
        <a:spcAft>
          <a:spcPct val="0"/>
        </a:spcAft>
        <a:defRPr sz="3200">
          <a:solidFill>
            <a:schemeClr val="tx2"/>
          </a:solidFill>
          <a:latin typeface="Times New Roman" pitchFamily="18" charset="0"/>
          <a:cs typeface="Arial" charset="0"/>
        </a:defRPr>
      </a:lvl6pPr>
      <a:lvl7pPr marL="914400" algn="ctr" rtl="0" fontAlgn="base">
        <a:spcBef>
          <a:spcPct val="0"/>
        </a:spcBef>
        <a:spcAft>
          <a:spcPct val="0"/>
        </a:spcAft>
        <a:defRPr sz="3200">
          <a:solidFill>
            <a:schemeClr val="tx2"/>
          </a:solidFill>
          <a:latin typeface="Times New Roman" pitchFamily="18" charset="0"/>
          <a:cs typeface="Arial" charset="0"/>
        </a:defRPr>
      </a:lvl7pPr>
      <a:lvl8pPr marL="1371600" algn="ctr" rtl="0" fontAlgn="base">
        <a:spcBef>
          <a:spcPct val="0"/>
        </a:spcBef>
        <a:spcAft>
          <a:spcPct val="0"/>
        </a:spcAft>
        <a:defRPr sz="3200">
          <a:solidFill>
            <a:schemeClr val="tx2"/>
          </a:solidFill>
          <a:latin typeface="Times New Roman" pitchFamily="18" charset="0"/>
          <a:cs typeface="Arial" charset="0"/>
        </a:defRPr>
      </a:lvl8pPr>
      <a:lvl9pPr marL="1828800" algn="ctr" rtl="0" fontAlgn="base">
        <a:spcBef>
          <a:spcPct val="0"/>
        </a:spcBef>
        <a:spcAft>
          <a:spcPct val="0"/>
        </a:spcAft>
        <a:defRPr sz="32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1B068-356C-4F9B-B5C6-B3744F2B36CB}" type="datetimeFigureOut">
              <a:rPr lang="en-US" smtClean="0"/>
              <a:pPr/>
              <a:t>5/17/2011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ACF79-AB84-4FC5-B0B7-3DA1F53ECA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14.xml"/><Relationship Id="rId7"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6.png"/><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46.emf"/><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oleObject" Target="../embeddings/oleObject12.bin"/><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xml"/><Relationship Id="rId5" Type="http://schemas.openxmlformats.org/officeDocument/2006/relationships/image" Target="../media/image71.png"/><Relationship Id="rId4" Type="http://schemas.openxmlformats.org/officeDocument/2006/relationships/image" Target="../media/image70.png"/></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xml"/><Relationship Id="rId5" Type="http://schemas.openxmlformats.org/officeDocument/2006/relationships/image" Target="../media/image75.png"/><Relationship Id="rId4" Type="http://schemas.openxmlformats.org/officeDocument/2006/relationships/image" Target="../media/image74.png"/></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xml"/><Relationship Id="rId5" Type="http://schemas.openxmlformats.org/officeDocument/2006/relationships/image" Target="../media/image79.png"/><Relationship Id="rId4" Type="http://schemas.openxmlformats.org/officeDocument/2006/relationships/image" Target="../media/image7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83.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82.png"/><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63.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8.tif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9.tif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0.tif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1.tif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3.gif"/><Relationship Id="rId2" Type="http://schemas.openxmlformats.org/officeDocument/2006/relationships/image" Target="../media/image92.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95.emf"/></Relationships>
</file>

<file path=ppt/slides/_rels/slide81.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762000" y="685800"/>
            <a:ext cx="77724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bg1"/>
                </a:solidFill>
                <a:effectLst/>
                <a:uLnTx/>
                <a:uFillTx/>
                <a:latin typeface="+mj-lt"/>
                <a:ea typeface="+mj-ea"/>
                <a:cs typeface="+mj-cs"/>
              </a:rPr>
              <a:t>MODIS Calibration Workshop</a:t>
            </a:r>
          </a:p>
        </p:txBody>
      </p:sp>
      <p:sp>
        <p:nvSpPr>
          <p:cNvPr id="4" name="Rectangle 3"/>
          <p:cNvSpPr txBox="1">
            <a:spLocks noChangeArrowheads="1"/>
          </p:cNvSpPr>
          <p:nvPr/>
        </p:nvSpPr>
        <p:spPr>
          <a:xfrm>
            <a:off x="762000" y="2971800"/>
            <a:ext cx="7620000" cy="2362200"/>
          </a:xfrm>
          <a:prstGeom prst="rect">
            <a:avLst/>
          </a:prstGeom>
        </p:spPr>
        <p:txBody>
          <a:bodyPr/>
          <a:lstStyle/>
          <a:p>
            <a:pPr marL="342900" marR="0" lvl="0" indent="-342900" algn="ctr" defTabSz="914400" rtl="0" eaLnBrk="1" fontAlgn="auto" latinLnBrk="0" hangingPunct="1">
              <a:lnSpc>
                <a:spcPct val="90000"/>
              </a:lnSpc>
              <a:spcBef>
                <a:spcPct val="20000"/>
              </a:spcBef>
              <a:spcAft>
                <a:spcPts val="0"/>
              </a:spcAft>
              <a:buClrTx/>
              <a:buSzTx/>
              <a:tabLst/>
              <a:defRPr/>
            </a:pPr>
            <a:r>
              <a:rPr kumimoji="0" lang="en-US" sz="2400" b="1" i="1" u="none" strike="noStrike" kern="1200" cap="none" spc="0" normalizeH="0" baseline="0" noProof="0" dirty="0" smtClean="0">
                <a:ln>
                  <a:noFill/>
                </a:ln>
                <a:solidFill>
                  <a:schemeClr val="bg1"/>
                </a:solidFill>
                <a:effectLst/>
                <a:uLnTx/>
                <a:uFillTx/>
                <a:latin typeface="Times" pitchFamily="18" charset="0"/>
                <a:ea typeface="+mn-ea"/>
                <a:cs typeface="+mn-cs"/>
              </a:rPr>
              <a:t>Jack </a:t>
            </a:r>
            <a:r>
              <a:rPr kumimoji="0" lang="en-US" sz="2400" b="1" i="1" u="none" strike="noStrike" kern="1200" cap="none" spc="0" normalizeH="0" baseline="0" noProof="0" dirty="0" err="1" smtClean="0">
                <a:ln>
                  <a:noFill/>
                </a:ln>
                <a:solidFill>
                  <a:schemeClr val="bg1"/>
                </a:solidFill>
                <a:effectLst/>
                <a:uLnTx/>
                <a:uFillTx/>
                <a:latin typeface="Times" pitchFamily="18" charset="0"/>
                <a:ea typeface="+mn-ea"/>
                <a:cs typeface="+mn-cs"/>
              </a:rPr>
              <a:t>Xiong</a:t>
            </a:r>
            <a:r>
              <a:rPr kumimoji="0" lang="en-US" sz="2400" b="1" i="1" u="none" strike="noStrike" kern="1200" cap="none" spc="0" normalizeH="0" baseline="0" noProof="0" dirty="0" smtClean="0">
                <a:ln>
                  <a:noFill/>
                </a:ln>
                <a:solidFill>
                  <a:schemeClr val="bg1"/>
                </a:solidFill>
                <a:effectLst/>
                <a:uLnTx/>
                <a:uFillTx/>
                <a:latin typeface="Times" pitchFamily="18" charset="0"/>
                <a:ea typeface="+mn-ea"/>
                <a:cs typeface="+mn-cs"/>
              </a:rPr>
              <a:t> (NASA GSFC)</a:t>
            </a:r>
            <a:br>
              <a:rPr kumimoji="0" lang="en-US" sz="2400" b="1" i="1" u="none" strike="noStrike" kern="1200" cap="none" spc="0" normalizeH="0" baseline="0" noProof="0" dirty="0" smtClean="0">
                <a:ln>
                  <a:noFill/>
                </a:ln>
                <a:solidFill>
                  <a:schemeClr val="bg1"/>
                </a:solidFill>
                <a:effectLst/>
                <a:uLnTx/>
                <a:uFillTx/>
                <a:latin typeface="Times" pitchFamily="18" charset="0"/>
                <a:ea typeface="+mn-ea"/>
                <a:cs typeface="+mn-cs"/>
              </a:rPr>
            </a:br>
            <a:r>
              <a:rPr kumimoji="0" lang="en-US" sz="2400" b="1" i="1" u="none" strike="noStrike" kern="1200" cap="none" spc="0" normalizeH="0" baseline="0" noProof="0" dirty="0" smtClean="0">
                <a:ln>
                  <a:noFill/>
                </a:ln>
                <a:solidFill>
                  <a:schemeClr val="bg1"/>
                </a:solidFill>
                <a:effectLst/>
                <a:uLnTx/>
                <a:uFillTx/>
                <a:latin typeface="Times" pitchFamily="18" charset="0"/>
                <a:ea typeface="+mn-ea"/>
                <a:cs typeface="+mn-cs"/>
              </a:rPr>
              <a:t/>
            </a:r>
            <a:br>
              <a:rPr kumimoji="0" lang="en-US" sz="2400" b="1" i="1" u="none" strike="noStrike" kern="1200" cap="none" spc="0" normalizeH="0" baseline="0" noProof="0" dirty="0" smtClean="0">
                <a:ln>
                  <a:noFill/>
                </a:ln>
                <a:solidFill>
                  <a:schemeClr val="bg1"/>
                </a:solidFill>
                <a:effectLst/>
                <a:uLnTx/>
                <a:uFillTx/>
                <a:latin typeface="Times" pitchFamily="18" charset="0"/>
                <a:ea typeface="+mn-ea"/>
                <a:cs typeface="+mn-cs"/>
              </a:rPr>
            </a:br>
            <a:r>
              <a:rPr kumimoji="0" lang="en-US" sz="2400" b="1" i="1" u="none" strike="noStrike" kern="1200" cap="none" spc="0" normalizeH="0" baseline="0" noProof="0" dirty="0" smtClean="0">
                <a:ln>
                  <a:noFill/>
                </a:ln>
                <a:solidFill>
                  <a:schemeClr val="bg1"/>
                </a:solidFill>
                <a:effectLst/>
                <a:uLnTx/>
                <a:uFillTx/>
                <a:latin typeface="Times" pitchFamily="18" charset="0"/>
                <a:ea typeface="+mn-ea"/>
                <a:cs typeface="+mn-cs"/>
              </a:rPr>
              <a:t>and</a:t>
            </a:r>
            <a:endParaRPr lang="en-US" sz="2400" b="1" i="1" dirty="0" smtClean="0">
              <a:solidFill>
                <a:schemeClr val="bg1"/>
              </a:solidFill>
              <a:latin typeface="Times" pitchFamily="18" charset="0"/>
              <a:cs typeface="+mn-cs"/>
            </a:endParaRPr>
          </a:p>
          <a:p>
            <a:pPr marL="342900" marR="0" lvl="0" indent="-342900" algn="ctr" defTabSz="914400" rtl="0" eaLnBrk="1" fontAlgn="auto" latinLnBrk="0" hangingPunct="1">
              <a:lnSpc>
                <a:spcPct val="90000"/>
              </a:lnSpc>
              <a:spcBef>
                <a:spcPct val="20000"/>
              </a:spcBef>
              <a:spcAft>
                <a:spcPts val="0"/>
              </a:spcAft>
              <a:buClrTx/>
              <a:buSzTx/>
              <a:tabLst/>
              <a:defRPr/>
            </a:pPr>
            <a:r>
              <a:rPr kumimoji="0" lang="en-US" sz="2400" b="1" i="1" u="none" strike="noStrike" kern="1200" cap="none" spc="0" normalizeH="0" baseline="0" noProof="0" dirty="0" smtClean="0">
                <a:ln>
                  <a:noFill/>
                </a:ln>
                <a:solidFill>
                  <a:schemeClr val="bg1"/>
                </a:solidFill>
                <a:effectLst/>
                <a:uLnTx/>
                <a:uFillTx/>
                <a:latin typeface="Times" pitchFamily="18" charset="0"/>
                <a:ea typeface="+mn-ea"/>
                <a:cs typeface="+mn-cs"/>
              </a:rPr>
              <a:t>MODIS Characterization Support Team</a:t>
            </a:r>
          </a:p>
          <a:p>
            <a:pPr marL="342900" marR="0" lvl="0" indent="-342900" algn="ctr" defTabSz="914400" rtl="0" eaLnBrk="1" fontAlgn="auto" latinLnBrk="0" hangingPunct="1">
              <a:lnSpc>
                <a:spcPct val="90000"/>
              </a:lnSpc>
              <a:spcBef>
                <a:spcPct val="20000"/>
              </a:spcBef>
              <a:spcAft>
                <a:spcPts val="0"/>
              </a:spcAft>
              <a:buClrTx/>
              <a:buSzTx/>
              <a:tabLst/>
              <a:defRPr/>
            </a:pPr>
            <a:r>
              <a:rPr kumimoji="0" lang="en-US" sz="2400" b="1" i="1" u="none" strike="noStrike" kern="1200" cap="none" spc="0" normalizeH="0" baseline="0" noProof="0" dirty="0" smtClean="0">
                <a:ln>
                  <a:noFill/>
                </a:ln>
                <a:solidFill>
                  <a:schemeClr val="bg1"/>
                </a:solidFill>
                <a:effectLst/>
                <a:uLnTx/>
                <a:uFillTx/>
                <a:latin typeface="Times" pitchFamily="18" charset="0"/>
                <a:ea typeface="+mn-ea"/>
                <a:cs typeface="+mn-cs"/>
              </a:rPr>
              <a:t>MODIS Science Discipline Representatives</a:t>
            </a:r>
          </a:p>
        </p:txBody>
      </p:sp>
      <p:sp>
        <p:nvSpPr>
          <p:cNvPr id="5" name="Rectangle 6"/>
          <p:cNvSpPr>
            <a:spLocks noChangeArrowheads="1"/>
          </p:cNvSpPr>
          <p:nvPr/>
        </p:nvSpPr>
        <p:spPr bwMode="auto">
          <a:xfrm>
            <a:off x="228600" y="6324600"/>
            <a:ext cx="8763000" cy="469900"/>
          </a:xfrm>
          <a:prstGeom prst="rect">
            <a:avLst/>
          </a:prstGeom>
          <a:noFill/>
          <a:ln w="9525">
            <a:noFill/>
            <a:miter lim="800000"/>
            <a:headEnd/>
            <a:tailEnd/>
          </a:ln>
          <a:effectLst/>
        </p:spPr>
        <p:txBody>
          <a:bodyPr anchor="ctr"/>
          <a:lstStyle/>
          <a:p>
            <a:pPr algn="ctr">
              <a:defRPr/>
            </a:pPr>
            <a:r>
              <a:rPr lang="en-US" sz="2000" b="1" u="sng" dirty="0">
                <a:solidFill>
                  <a:schemeClr val="bg1"/>
                </a:solidFill>
                <a:latin typeface="+mn-lt"/>
              </a:rPr>
              <a:t>University of Maryland University </a:t>
            </a:r>
            <a:r>
              <a:rPr lang="en-US" sz="2000" b="1" u="sng" dirty="0" smtClean="0">
                <a:solidFill>
                  <a:schemeClr val="bg1"/>
                </a:solidFill>
                <a:latin typeface="+mn-lt"/>
              </a:rPr>
              <a:t>College, Adelphi, </a:t>
            </a:r>
            <a:r>
              <a:rPr lang="en-US" sz="2000" b="1" u="sng" dirty="0">
                <a:solidFill>
                  <a:schemeClr val="bg1"/>
                </a:solidFill>
                <a:latin typeface="+mn-lt"/>
              </a:rPr>
              <a:t>MD 20783 (May 17, 2011)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3"/>
          <p:cNvSpPr>
            <a:spLocks noChangeArrowheads="1"/>
          </p:cNvSpPr>
          <p:nvPr/>
        </p:nvSpPr>
        <p:spPr bwMode="auto">
          <a:xfrm>
            <a:off x="119063" y="198438"/>
            <a:ext cx="8775700" cy="506412"/>
          </a:xfrm>
          <a:prstGeom prst="rect">
            <a:avLst/>
          </a:prstGeom>
          <a:noFill/>
          <a:ln w="12700">
            <a:noFill/>
            <a:miter lim="800000"/>
            <a:headEnd/>
            <a:tailEnd/>
          </a:ln>
        </p:spPr>
        <p:txBody>
          <a:bodyPr lIns="90487" tIns="44450" rIns="90487" bIns="44450"/>
          <a:lstStyle/>
          <a:p>
            <a:pPr marL="342900" indent="-342900" algn="ctr">
              <a:lnSpc>
                <a:spcPct val="90000"/>
              </a:lnSpc>
              <a:spcBef>
                <a:spcPct val="20000"/>
              </a:spcBef>
            </a:pPr>
            <a:r>
              <a:rPr lang="en-US" sz="2800" b="1">
                <a:solidFill>
                  <a:srgbClr val="0000FF"/>
                </a:solidFill>
                <a:latin typeface="Comic Sans MS" pitchFamily="66" charset="0"/>
              </a:rPr>
              <a:t>On-board Calibrator On-orbit Calibration</a:t>
            </a:r>
          </a:p>
        </p:txBody>
      </p:sp>
      <p:pic>
        <p:nvPicPr>
          <p:cNvPr id="3" name="Picture 4" descr="Light vertical"/>
          <p:cNvPicPr>
            <a:picLocks noChangeAspect="1" noChangeArrowheads="1"/>
          </p:cNvPicPr>
          <p:nvPr/>
        </p:nvPicPr>
        <p:blipFill>
          <a:blip r:embed="rId2" cstate="print"/>
          <a:srcRect/>
          <a:stretch>
            <a:fillRect/>
          </a:stretch>
        </p:blipFill>
        <p:spPr bwMode="auto">
          <a:xfrm>
            <a:off x="2079625" y="4183063"/>
            <a:ext cx="1530350" cy="952500"/>
          </a:xfrm>
          <a:prstGeom prst="rect">
            <a:avLst/>
          </a:prstGeom>
          <a:noFill/>
          <a:ln w="12700">
            <a:noFill/>
            <a:miter lim="800000"/>
            <a:headEnd/>
            <a:tailEnd/>
          </a:ln>
        </p:spPr>
      </p:pic>
      <p:sp>
        <p:nvSpPr>
          <p:cNvPr id="4" name="Arc 5"/>
          <p:cNvSpPr>
            <a:spLocks/>
          </p:cNvSpPr>
          <p:nvPr/>
        </p:nvSpPr>
        <p:spPr bwMode="auto">
          <a:xfrm flipV="1">
            <a:off x="4243388" y="4200525"/>
            <a:ext cx="1441450" cy="12652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5" name="Rectangle 6"/>
          <p:cNvSpPr>
            <a:spLocks noChangeAspect="1" noChangeArrowheads="1"/>
          </p:cNvSpPr>
          <p:nvPr/>
        </p:nvSpPr>
        <p:spPr bwMode="auto">
          <a:xfrm>
            <a:off x="4964113" y="4875213"/>
            <a:ext cx="750887" cy="563562"/>
          </a:xfrm>
          <a:prstGeom prst="rect">
            <a:avLst/>
          </a:prstGeom>
          <a:solidFill>
            <a:schemeClr val="bg1"/>
          </a:solidFill>
          <a:ln w="9525">
            <a:solidFill>
              <a:schemeClr val="hlink"/>
            </a:solidFill>
            <a:miter lim="800000"/>
            <a:headEnd/>
            <a:tailEnd/>
          </a:ln>
        </p:spPr>
        <p:txBody>
          <a:bodyPr wrap="none" anchor="ctr"/>
          <a:lstStyle/>
          <a:p>
            <a:pPr algn="ctr" eaLnBrk="0" hangingPunct="0"/>
            <a:endParaRPr lang="en-US" sz="2000">
              <a:latin typeface="Times New Roman" pitchFamily="18" charset="0"/>
            </a:endParaRPr>
          </a:p>
        </p:txBody>
      </p:sp>
      <p:sp>
        <p:nvSpPr>
          <p:cNvPr id="6" name="Arc 7"/>
          <p:cNvSpPr>
            <a:spLocks/>
          </p:cNvSpPr>
          <p:nvPr/>
        </p:nvSpPr>
        <p:spPr bwMode="auto">
          <a:xfrm>
            <a:off x="4359275" y="2600325"/>
            <a:ext cx="1350963" cy="1431925"/>
          </a:xfrm>
          <a:custGeom>
            <a:avLst/>
            <a:gdLst>
              <a:gd name="T0" fmla="*/ 0 w 21600"/>
              <a:gd name="T1" fmla="*/ 0 h 22603"/>
              <a:gd name="T2" fmla="*/ 2147483647 w 21600"/>
              <a:gd name="T3" fmla="*/ 2147483647 h 22603"/>
              <a:gd name="T4" fmla="*/ 0 w 21600"/>
              <a:gd name="T5" fmla="*/ 2147483647 h 22603"/>
              <a:gd name="T6" fmla="*/ 0 60000 65536"/>
              <a:gd name="T7" fmla="*/ 0 60000 65536"/>
              <a:gd name="T8" fmla="*/ 0 60000 65536"/>
              <a:gd name="T9" fmla="*/ 0 w 21600"/>
              <a:gd name="T10" fmla="*/ 0 h 22603"/>
              <a:gd name="T11" fmla="*/ 21600 w 21600"/>
              <a:gd name="T12" fmla="*/ 22603 h 22603"/>
            </a:gdLst>
            <a:ahLst/>
            <a:cxnLst>
              <a:cxn ang="T6">
                <a:pos x="T0" y="T1"/>
              </a:cxn>
              <a:cxn ang="T7">
                <a:pos x="T2" y="T3"/>
              </a:cxn>
              <a:cxn ang="T8">
                <a:pos x="T4" y="T5"/>
              </a:cxn>
            </a:cxnLst>
            <a:rect l="T9" t="T10" r="T11" b="T12"/>
            <a:pathLst>
              <a:path w="21600" h="22603" fill="none" extrusionOk="0">
                <a:moveTo>
                  <a:pt x="-1" y="0"/>
                </a:moveTo>
                <a:cubicBezTo>
                  <a:pt x="11929" y="0"/>
                  <a:pt x="21600" y="9670"/>
                  <a:pt x="21600" y="21600"/>
                </a:cubicBezTo>
                <a:cubicBezTo>
                  <a:pt x="21600" y="21934"/>
                  <a:pt x="21592" y="22268"/>
                  <a:pt x="21576" y="22603"/>
                </a:cubicBezTo>
              </a:path>
              <a:path w="21600" h="22603" stroke="0" extrusionOk="0">
                <a:moveTo>
                  <a:pt x="-1" y="0"/>
                </a:moveTo>
                <a:cubicBezTo>
                  <a:pt x="11929" y="0"/>
                  <a:pt x="21600" y="9670"/>
                  <a:pt x="21600" y="21600"/>
                </a:cubicBezTo>
                <a:cubicBezTo>
                  <a:pt x="21600" y="21934"/>
                  <a:pt x="21592" y="22268"/>
                  <a:pt x="21576" y="22603"/>
                </a:cubicBezTo>
                <a:lnTo>
                  <a:pt x="0" y="21600"/>
                </a:lnTo>
                <a:close/>
              </a:path>
            </a:pathLst>
          </a:custGeom>
          <a:noFill/>
          <a:ln w="9525">
            <a:solidFill>
              <a:schemeClr val="tx1"/>
            </a:solidFill>
            <a:round/>
            <a:headEnd/>
            <a:tailEnd/>
          </a:ln>
        </p:spPr>
        <p:txBody>
          <a:bodyPr wrap="none" anchor="ctr"/>
          <a:lstStyle/>
          <a:p>
            <a:endParaRPr lang="en-US"/>
          </a:p>
        </p:txBody>
      </p:sp>
      <p:sp>
        <p:nvSpPr>
          <p:cNvPr id="7" name="Oval 8"/>
          <p:cNvSpPr>
            <a:spLocks noChangeAspect="1" noChangeArrowheads="1"/>
          </p:cNvSpPr>
          <p:nvPr/>
        </p:nvSpPr>
        <p:spPr bwMode="auto">
          <a:xfrm>
            <a:off x="2614613" y="2470150"/>
            <a:ext cx="533400" cy="498475"/>
          </a:xfrm>
          <a:prstGeom prst="ellipse">
            <a:avLst/>
          </a:prstGeom>
          <a:solidFill>
            <a:srgbClr val="FFFF00"/>
          </a:solidFill>
          <a:ln w="9525">
            <a:solidFill>
              <a:schemeClr val="tx1"/>
            </a:solidFill>
            <a:round/>
            <a:headEnd/>
            <a:tailEnd/>
          </a:ln>
        </p:spPr>
        <p:txBody>
          <a:bodyPr wrap="none" anchor="ctr"/>
          <a:lstStyle/>
          <a:p>
            <a:endParaRPr lang="en-US"/>
          </a:p>
        </p:txBody>
      </p:sp>
      <p:sp>
        <p:nvSpPr>
          <p:cNvPr id="8" name="Line 9"/>
          <p:cNvSpPr>
            <a:spLocks noChangeAspect="1" noChangeShapeType="1"/>
          </p:cNvSpPr>
          <p:nvPr/>
        </p:nvSpPr>
        <p:spPr bwMode="auto">
          <a:xfrm>
            <a:off x="3216275" y="2719388"/>
            <a:ext cx="534988" cy="0"/>
          </a:xfrm>
          <a:prstGeom prst="line">
            <a:avLst/>
          </a:prstGeom>
          <a:noFill/>
          <a:ln w="9525">
            <a:solidFill>
              <a:schemeClr val="tx1"/>
            </a:solidFill>
            <a:round/>
            <a:headEnd/>
            <a:tailEnd type="triangle" w="med" len="med"/>
          </a:ln>
        </p:spPr>
        <p:txBody>
          <a:bodyPr wrap="none" anchor="ctr"/>
          <a:lstStyle/>
          <a:p>
            <a:endParaRPr lang="en-US"/>
          </a:p>
        </p:txBody>
      </p:sp>
      <p:sp>
        <p:nvSpPr>
          <p:cNvPr id="9" name="Rectangle 10"/>
          <p:cNvSpPr>
            <a:spLocks noChangeAspect="1" noChangeArrowheads="1"/>
          </p:cNvSpPr>
          <p:nvPr/>
        </p:nvSpPr>
        <p:spPr bwMode="auto">
          <a:xfrm>
            <a:off x="3751263" y="2406650"/>
            <a:ext cx="1068387" cy="561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 name="Rectangle 11"/>
          <p:cNvSpPr>
            <a:spLocks noChangeAspect="1" noChangeArrowheads="1"/>
          </p:cNvSpPr>
          <p:nvPr/>
        </p:nvSpPr>
        <p:spPr bwMode="auto">
          <a:xfrm>
            <a:off x="4964113" y="3273425"/>
            <a:ext cx="1068387" cy="498475"/>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sz="2000">
              <a:latin typeface="Times New Roman" pitchFamily="18" charset="0"/>
            </a:endParaRPr>
          </a:p>
        </p:txBody>
      </p:sp>
      <p:sp>
        <p:nvSpPr>
          <p:cNvPr id="11" name="Rectangle 12"/>
          <p:cNvSpPr>
            <a:spLocks noChangeAspect="1" noChangeArrowheads="1"/>
          </p:cNvSpPr>
          <p:nvPr/>
        </p:nvSpPr>
        <p:spPr bwMode="auto">
          <a:xfrm>
            <a:off x="4954588" y="4030663"/>
            <a:ext cx="1201737" cy="563562"/>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sz="2000">
              <a:latin typeface="Times New Roman" pitchFamily="18" charset="0"/>
            </a:endParaRPr>
          </a:p>
        </p:txBody>
      </p:sp>
      <p:sp>
        <p:nvSpPr>
          <p:cNvPr id="12" name="Rectangle 13"/>
          <p:cNvSpPr>
            <a:spLocks noChangeAspect="1" noChangeArrowheads="1"/>
          </p:cNvSpPr>
          <p:nvPr/>
        </p:nvSpPr>
        <p:spPr bwMode="auto">
          <a:xfrm>
            <a:off x="2346325" y="3405188"/>
            <a:ext cx="1003300" cy="5635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 name="Text Box 14"/>
          <p:cNvSpPr txBox="1">
            <a:spLocks noChangeAspect="1" noChangeArrowheads="1"/>
          </p:cNvSpPr>
          <p:nvPr/>
        </p:nvSpPr>
        <p:spPr bwMode="auto">
          <a:xfrm>
            <a:off x="2260600" y="3357563"/>
            <a:ext cx="1171575" cy="730250"/>
          </a:xfrm>
          <a:prstGeom prst="rect">
            <a:avLst/>
          </a:prstGeom>
          <a:noFill/>
          <a:ln w="9525">
            <a:noFill/>
            <a:miter lim="800000"/>
            <a:headEnd/>
            <a:tailEnd/>
          </a:ln>
        </p:spPr>
        <p:txBody>
          <a:bodyPr>
            <a:spAutoFit/>
          </a:bodyPr>
          <a:lstStyle/>
          <a:p>
            <a:pPr algn="ctr" eaLnBrk="0" hangingPunct="0"/>
            <a:endParaRPr lang="en-US" sz="1400" b="1">
              <a:latin typeface="Times New Roman" pitchFamily="18" charset="0"/>
            </a:endParaRPr>
          </a:p>
          <a:p>
            <a:pPr algn="ctr" eaLnBrk="0" hangingPunct="0"/>
            <a:r>
              <a:rPr lang="en-US" sz="1400" b="1">
                <a:latin typeface="Times New Roman" pitchFamily="18" charset="0"/>
              </a:rPr>
              <a:t>SDSM</a:t>
            </a:r>
          </a:p>
          <a:p>
            <a:pPr algn="ctr" eaLnBrk="0" hangingPunct="0"/>
            <a:endParaRPr lang="en-US" sz="1400" b="1">
              <a:latin typeface="Times New Roman" pitchFamily="18" charset="0"/>
            </a:endParaRPr>
          </a:p>
        </p:txBody>
      </p:sp>
      <p:sp>
        <p:nvSpPr>
          <p:cNvPr id="14" name="Line 15"/>
          <p:cNvSpPr>
            <a:spLocks noChangeAspect="1" noChangeShapeType="1"/>
          </p:cNvSpPr>
          <p:nvPr/>
        </p:nvSpPr>
        <p:spPr bwMode="auto">
          <a:xfrm>
            <a:off x="2881313" y="3032125"/>
            <a:ext cx="0" cy="373063"/>
          </a:xfrm>
          <a:prstGeom prst="line">
            <a:avLst/>
          </a:prstGeom>
          <a:noFill/>
          <a:ln w="9525">
            <a:solidFill>
              <a:schemeClr val="tx1"/>
            </a:solidFill>
            <a:round/>
            <a:headEnd/>
            <a:tailEnd type="triangle" w="med" len="med"/>
          </a:ln>
        </p:spPr>
        <p:txBody>
          <a:bodyPr wrap="none" anchor="ctr"/>
          <a:lstStyle/>
          <a:p>
            <a:endParaRPr lang="en-US"/>
          </a:p>
        </p:txBody>
      </p:sp>
      <p:sp>
        <p:nvSpPr>
          <p:cNvPr id="15" name="Line 16"/>
          <p:cNvSpPr>
            <a:spLocks noChangeAspect="1" noChangeShapeType="1"/>
          </p:cNvSpPr>
          <p:nvPr/>
        </p:nvSpPr>
        <p:spPr bwMode="auto">
          <a:xfrm flipV="1">
            <a:off x="2881313" y="2093913"/>
            <a:ext cx="0" cy="312737"/>
          </a:xfrm>
          <a:prstGeom prst="line">
            <a:avLst/>
          </a:prstGeom>
          <a:noFill/>
          <a:ln w="9525">
            <a:solidFill>
              <a:schemeClr val="tx1"/>
            </a:solidFill>
            <a:round/>
            <a:headEnd/>
            <a:tailEnd/>
          </a:ln>
        </p:spPr>
        <p:txBody>
          <a:bodyPr wrap="none" anchor="ctr"/>
          <a:lstStyle/>
          <a:p>
            <a:endParaRPr lang="en-US"/>
          </a:p>
        </p:txBody>
      </p:sp>
      <p:sp>
        <p:nvSpPr>
          <p:cNvPr id="16" name="Line 17"/>
          <p:cNvSpPr>
            <a:spLocks noChangeAspect="1" noChangeShapeType="1"/>
          </p:cNvSpPr>
          <p:nvPr/>
        </p:nvSpPr>
        <p:spPr bwMode="auto">
          <a:xfrm flipH="1">
            <a:off x="2079625" y="2719388"/>
            <a:ext cx="468313" cy="0"/>
          </a:xfrm>
          <a:prstGeom prst="line">
            <a:avLst/>
          </a:prstGeom>
          <a:noFill/>
          <a:ln w="9525">
            <a:solidFill>
              <a:schemeClr val="tx1"/>
            </a:solidFill>
            <a:round/>
            <a:headEnd/>
            <a:tailEnd/>
          </a:ln>
        </p:spPr>
        <p:txBody>
          <a:bodyPr wrap="none" anchor="ctr"/>
          <a:lstStyle/>
          <a:p>
            <a:endParaRPr lang="en-US"/>
          </a:p>
        </p:txBody>
      </p:sp>
      <p:sp>
        <p:nvSpPr>
          <p:cNvPr id="17" name="Line 18"/>
          <p:cNvSpPr>
            <a:spLocks noChangeAspect="1" noChangeShapeType="1"/>
          </p:cNvSpPr>
          <p:nvPr/>
        </p:nvSpPr>
        <p:spPr bwMode="auto">
          <a:xfrm flipH="1">
            <a:off x="2212975" y="2906713"/>
            <a:ext cx="401638" cy="249237"/>
          </a:xfrm>
          <a:prstGeom prst="line">
            <a:avLst/>
          </a:prstGeom>
          <a:noFill/>
          <a:ln w="9525">
            <a:solidFill>
              <a:schemeClr val="tx1"/>
            </a:solidFill>
            <a:round/>
            <a:headEnd/>
            <a:tailEnd/>
          </a:ln>
        </p:spPr>
        <p:txBody>
          <a:bodyPr wrap="none" anchor="ctr"/>
          <a:lstStyle/>
          <a:p>
            <a:endParaRPr lang="en-US"/>
          </a:p>
        </p:txBody>
      </p:sp>
      <p:sp>
        <p:nvSpPr>
          <p:cNvPr id="18" name="Line 19"/>
          <p:cNvSpPr>
            <a:spLocks noChangeAspect="1" noChangeShapeType="1"/>
          </p:cNvSpPr>
          <p:nvPr/>
        </p:nvSpPr>
        <p:spPr bwMode="auto">
          <a:xfrm flipV="1">
            <a:off x="3148013" y="2219325"/>
            <a:ext cx="268287" cy="250825"/>
          </a:xfrm>
          <a:prstGeom prst="line">
            <a:avLst/>
          </a:prstGeom>
          <a:noFill/>
          <a:ln w="9525">
            <a:solidFill>
              <a:schemeClr val="tx1"/>
            </a:solidFill>
            <a:round/>
            <a:headEnd/>
            <a:tailEnd/>
          </a:ln>
        </p:spPr>
        <p:txBody>
          <a:bodyPr wrap="none" anchor="ctr"/>
          <a:lstStyle/>
          <a:p>
            <a:endParaRPr lang="en-US"/>
          </a:p>
        </p:txBody>
      </p:sp>
      <p:sp>
        <p:nvSpPr>
          <p:cNvPr id="19" name="Line 20"/>
          <p:cNvSpPr>
            <a:spLocks noChangeAspect="1" noChangeShapeType="1"/>
          </p:cNvSpPr>
          <p:nvPr/>
        </p:nvSpPr>
        <p:spPr bwMode="auto">
          <a:xfrm>
            <a:off x="3148013" y="2968625"/>
            <a:ext cx="334962" cy="250825"/>
          </a:xfrm>
          <a:prstGeom prst="line">
            <a:avLst/>
          </a:prstGeom>
          <a:noFill/>
          <a:ln w="9525">
            <a:solidFill>
              <a:schemeClr val="tx1"/>
            </a:solidFill>
            <a:round/>
            <a:headEnd/>
            <a:tailEnd/>
          </a:ln>
        </p:spPr>
        <p:txBody>
          <a:bodyPr wrap="none" anchor="ctr"/>
          <a:lstStyle/>
          <a:p>
            <a:endParaRPr lang="en-US"/>
          </a:p>
        </p:txBody>
      </p:sp>
      <p:sp>
        <p:nvSpPr>
          <p:cNvPr id="20" name="Line 21"/>
          <p:cNvSpPr>
            <a:spLocks noChangeAspect="1" noChangeShapeType="1"/>
          </p:cNvSpPr>
          <p:nvPr/>
        </p:nvSpPr>
        <p:spPr bwMode="auto">
          <a:xfrm flipH="1" flipV="1">
            <a:off x="2346325" y="2219325"/>
            <a:ext cx="268288" cy="250825"/>
          </a:xfrm>
          <a:prstGeom prst="line">
            <a:avLst/>
          </a:prstGeom>
          <a:noFill/>
          <a:ln w="9525">
            <a:solidFill>
              <a:schemeClr val="tx1"/>
            </a:solidFill>
            <a:round/>
            <a:headEnd/>
            <a:tailEnd/>
          </a:ln>
        </p:spPr>
        <p:txBody>
          <a:bodyPr wrap="none" anchor="ctr"/>
          <a:lstStyle/>
          <a:p>
            <a:endParaRPr lang="en-US"/>
          </a:p>
        </p:txBody>
      </p:sp>
      <p:sp>
        <p:nvSpPr>
          <p:cNvPr id="21" name="Text Box 22"/>
          <p:cNvSpPr txBox="1">
            <a:spLocks noChangeAspect="1" noChangeArrowheads="1"/>
          </p:cNvSpPr>
          <p:nvPr/>
        </p:nvSpPr>
        <p:spPr bwMode="auto">
          <a:xfrm>
            <a:off x="3330575" y="4678363"/>
            <a:ext cx="1193800" cy="523220"/>
          </a:xfrm>
          <a:prstGeom prst="rect">
            <a:avLst/>
          </a:prstGeom>
          <a:noFill/>
          <a:ln w="9525">
            <a:noFill/>
            <a:miter lim="800000"/>
            <a:headEnd/>
            <a:tailEnd/>
          </a:ln>
        </p:spPr>
        <p:txBody>
          <a:bodyPr>
            <a:spAutoFit/>
          </a:bodyPr>
          <a:lstStyle/>
          <a:p>
            <a:pPr algn="ctr" eaLnBrk="0" hangingPunct="0"/>
            <a:r>
              <a:rPr lang="en-US" sz="1400" b="1" dirty="0">
                <a:latin typeface="Times New Roman" pitchFamily="18" charset="0"/>
              </a:rPr>
              <a:t>Scan </a:t>
            </a:r>
          </a:p>
          <a:p>
            <a:pPr algn="ctr" eaLnBrk="0" hangingPunct="0"/>
            <a:r>
              <a:rPr lang="en-US" sz="1400" b="1" dirty="0">
                <a:latin typeface="Times New Roman" pitchFamily="18" charset="0"/>
              </a:rPr>
              <a:t>Mirror</a:t>
            </a:r>
          </a:p>
        </p:txBody>
      </p:sp>
      <p:sp>
        <p:nvSpPr>
          <p:cNvPr id="22" name="Line 23"/>
          <p:cNvSpPr>
            <a:spLocks noChangeAspect="1" noChangeShapeType="1"/>
          </p:cNvSpPr>
          <p:nvPr/>
        </p:nvSpPr>
        <p:spPr bwMode="auto">
          <a:xfrm>
            <a:off x="4217988" y="2968625"/>
            <a:ext cx="0" cy="687388"/>
          </a:xfrm>
          <a:prstGeom prst="line">
            <a:avLst/>
          </a:prstGeom>
          <a:noFill/>
          <a:ln w="9525">
            <a:solidFill>
              <a:schemeClr val="tx1"/>
            </a:solidFill>
            <a:round/>
            <a:headEnd/>
            <a:tailEnd/>
          </a:ln>
        </p:spPr>
        <p:txBody>
          <a:bodyPr wrap="none" anchor="ctr"/>
          <a:lstStyle/>
          <a:p>
            <a:endParaRPr lang="en-US"/>
          </a:p>
        </p:txBody>
      </p:sp>
      <p:sp>
        <p:nvSpPr>
          <p:cNvPr id="23" name="Line 24"/>
          <p:cNvSpPr>
            <a:spLocks noChangeAspect="1" noChangeShapeType="1"/>
          </p:cNvSpPr>
          <p:nvPr/>
        </p:nvSpPr>
        <p:spPr bwMode="auto">
          <a:xfrm flipH="1">
            <a:off x="3349625" y="3656013"/>
            <a:ext cx="868363" cy="0"/>
          </a:xfrm>
          <a:prstGeom prst="line">
            <a:avLst/>
          </a:prstGeom>
          <a:noFill/>
          <a:ln w="9525">
            <a:solidFill>
              <a:schemeClr val="tx1"/>
            </a:solidFill>
            <a:round/>
            <a:headEnd/>
            <a:tailEnd type="triangle" w="med" len="med"/>
          </a:ln>
        </p:spPr>
        <p:txBody>
          <a:bodyPr wrap="none" anchor="ctr"/>
          <a:lstStyle/>
          <a:p>
            <a:endParaRPr lang="en-US"/>
          </a:p>
        </p:txBody>
      </p:sp>
      <p:grpSp>
        <p:nvGrpSpPr>
          <p:cNvPr id="24" name="Group 25"/>
          <p:cNvGrpSpPr>
            <a:grpSpLocks noChangeAspect="1"/>
          </p:cNvGrpSpPr>
          <p:nvPr/>
        </p:nvGrpSpPr>
        <p:grpSpPr bwMode="auto">
          <a:xfrm>
            <a:off x="3751263" y="4246563"/>
            <a:ext cx="401637" cy="376237"/>
            <a:chOff x="2304" y="2118"/>
            <a:chExt cx="288" cy="288"/>
          </a:xfrm>
        </p:grpSpPr>
        <p:sp>
          <p:nvSpPr>
            <p:cNvPr id="25" name="Oval 26"/>
            <p:cNvSpPr>
              <a:spLocks noChangeAspect="1" noChangeArrowheads="1"/>
            </p:cNvSpPr>
            <p:nvPr/>
          </p:nvSpPr>
          <p:spPr bwMode="auto">
            <a:xfrm>
              <a:off x="2400" y="2188"/>
              <a:ext cx="121" cy="116"/>
            </a:xfrm>
            <a:prstGeom prst="ellipse">
              <a:avLst/>
            </a:prstGeom>
            <a:solidFill>
              <a:schemeClr val="bg1"/>
            </a:solidFill>
            <a:ln w="9525">
              <a:solidFill>
                <a:schemeClr val="tx1"/>
              </a:solidFill>
              <a:round/>
              <a:headEnd/>
              <a:tailEnd/>
            </a:ln>
          </p:spPr>
          <p:txBody>
            <a:bodyPr wrap="none" anchor="ctr"/>
            <a:lstStyle/>
            <a:p>
              <a:endParaRPr lang="en-US"/>
            </a:p>
          </p:txBody>
        </p:sp>
        <p:sp>
          <p:nvSpPr>
            <p:cNvPr id="26" name="Line 27"/>
            <p:cNvSpPr>
              <a:spLocks noChangeAspect="1" noChangeShapeType="1"/>
            </p:cNvSpPr>
            <p:nvPr/>
          </p:nvSpPr>
          <p:spPr bwMode="auto">
            <a:xfrm flipH="1">
              <a:off x="2304" y="2118"/>
              <a:ext cx="288" cy="288"/>
            </a:xfrm>
            <a:prstGeom prst="line">
              <a:avLst/>
            </a:prstGeom>
            <a:noFill/>
            <a:ln w="76200">
              <a:solidFill>
                <a:schemeClr val="tx1"/>
              </a:solidFill>
              <a:round/>
              <a:headEnd/>
              <a:tailEnd/>
            </a:ln>
          </p:spPr>
          <p:txBody>
            <a:bodyPr wrap="none" anchor="ctr"/>
            <a:lstStyle/>
            <a:p>
              <a:endParaRPr lang="en-US"/>
            </a:p>
          </p:txBody>
        </p:sp>
      </p:grpSp>
      <p:sp>
        <p:nvSpPr>
          <p:cNvPr id="27" name="Line 28"/>
          <p:cNvSpPr>
            <a:spLocks noChangeShapeType="1"/>
          </p:cNvSpPr>
          <p:nvPr/>
        </p:nvSpPr>
        <p:spPr bwMode="auto">
          <a:xfrm flipH="1">
            <a:off x="4062413" y="5465763"/>
            <a:ext cx="271462" cy="0"/>
          </a:xfrm>
          <a:prstGeom prst="line">
            <a:avLst/>
          </a:prstGeom>
          <a:noFill/>
          <a:ln w="12700">
            <a:solidFill>
              <a:schemeClr val="tx1"/>
            </a:solidFill>
            <a:round/>
            <a:headEnd/>
            <a:tailEnd type="triangle" w="med" len="med"/>
          </a:ln>
        </p:spPr>
        <p:txBody>
          <a:bodyPr wrap="none" anchor="ctr"/>
          <a:lstStyle/>
          <a:p>
            <a:endParaRPr lang="en-US"/>
          </a:p>
        </p:txBody>
      </p:sp>
      <p:sp>
        <p:nvSpPr>
          <p:cNvPr id="28" name="Text Box 29"/>
          <p:cNvSpPr txBox="1">
            <a:spLocks noChangeAspect="1" noChangeArrowheads="1"/>
          </p:cNvSpPr>
          <p:nvPr/>
        </p:nvSpPr>
        <p:spPr bwMode="auto">
          <a:xfrm>
            <a:off x="3522663" y="2244725"/>
            <a:ext cx="1622425" cy="942975"/>
          </a:xfrm>
          <a:prstGeom prst="rect">
            <a:avLst/>
          </a:prstGeom>
          <a:noFill/>
          <a:ln w="9525">
            <a:noFill/>
            <a:miter lim="800000"/>
            <a:headEnd/>
            <a:tailEnd/>
          </a:ln>
        </p:spPr>
        <p:txBody>
          <a:bodyPr>
            <a:spAutoFit/>
          </a:bodyPr>
          <a:lstStyle/>
          <a:p>
            <a:pPr algn="ctr" eaLnBrk="0" hangingPunct="0"/>
            <a:endParaRPr lang="en-US" sz="1400" b="1">
              <a:latin typeface="Times New Roman" pitchFamily="18" charset="0"/>
            </a:endParaRPr>
          </a:p>
          <a:p>
            <a:pPr algn="ctr" eaLnBrk="0" hangingPunct="0"/>
            <a:r>
              <a:rPr lang="en-US" sz="1400" b="1">
                <a:latin typeface="Times New Roman" pitchFamily="18" charset="0"/>
              </a:rPr>
              <a:t>Solar</a:t>
            </a:r>
          </a:p>
          <a:p>
            <a:pPr algn="ctr" eaLnBrk="0" hangingPunct="0"/>
            <a:r>
              <a:rPr lang="en-US" sz="1400" b="1">
                <a:latin typeface="Times New Roman" pitchFamily="18" charset="0"/>
              </a:rPr>
              <a:t>Diffuser</a:t>
            </a:r>
          </a:p>
          <a:p>
            <a:pPr algn="ctr" eaLnBrk="0" hangingPunct="0"/>
            <a:endParaRPr lang="en-US" sz="1400" b="1">
              <a:latin typeface="Times New Roman" pitchFamily="18" charset="0"/>
            </a:endParaRPr>
          </a:p>
        </p:txBody>
      </p:sp>
      <p:sp>
        <p:nvSpPr>
          <p:cNvPr id="29" name="Text Box 30"/>
          <p:cNvSpPr txBox="1">
            <a:spLocks noChangeAspect="1" noChangeArrowheads="1"/>
          </p:cNvSpPr>
          <p:nvPr/>
        </p:nvSpPr>
        <p:spPr bwMode="auto">
          <a:xfrm>
            <a:off x="4873625" y="3189288"/>
            <a:ext cx="1262063" cy="730250"/>
          </a:xfrm>
          <a:prstGeom prst="rect">
            <a:avLst/>
          </a:prstGeom>
          <a:noFill/>
          <a:ln w="9525">
            <a:noFill/>
            <a:miter lim="800000"/>
            <a:headEnd/>
            <a:tailEnd/>
          </a:ln>
        </p:spPr>
        <p:txBody>
          <a:bodyPr>
            <a:spAutoFit/>
          </a:bodyPr>
          <a:lstStyle/>
          <a:p>
            <a:pPr algn="ctr" eaLnBrk="0" hangingPunct="0"/>
            <a:endParaRPr lang="en-US" sz="1400" b="1">
              <a:latin typeface="Times New Roman" pitchFamily="18" charset="0"/>
            </a:endParaRPr>
          </a:p>
          <a:p>
            <a:pPr algn="ctr" eaLnBrk="0" hangingPunct="0"/>
            <a:r>
              <a:rPr lang="en-US" sz="1400" b="1">
                <a:latin typeface="Times New Roman" pitchFamily="18" charset="0"/>
              </a:rPr>
              <a:t>SRCA</a:t>
            </a:r>
          </a:p>
          <a:p>
            <a:pPr algn="ctr" eaLnBrk="0" hangingPunct="0"/>
            <a:endParaRPr lang="en-US" sz="1400" b="1">
              <a:latin typeface="Times New Roman" pitchFamily="18" charset="0"/>
            </a:endParaRPr>
          </a:p>
        </p:txBody>
      </p:sp>
      <p:sp>
        <p:nvSpPr>
          <p:cNvPr id="30" name="Text Box 31"/>
          <p:cNvSpPr txBox="1">
            <a:spLocks noChangeAspect="1" noChangeArrowheads="1"/>
          </p:cNvSpPr>
          <p:nvPr/>
        </p:nvSpPr>
        <p:spPr bwMode="auto">
          <a:xfrm>
            <a:off x="4784725" y="3948113"/>
            <a:ext cx="1474788" cy="730250"/>
          </a:xfrm>
          <a:prstGeom prst="rect">
            <a:avLst/>
          </a:prstGeom>
          <a:noFill/>
          <a:ln w="9525">
            <a:noFill/>
            <a:miter lim="800000"/>
            <a:headEnd/>
            <a:tailEnd/>
          </a:ln>
        </p:spPr>
        <p:txBody>
          <a:bodyPr>
            <a:spAutoFit/>
          </a:bodyPr>
          <a:lstStyle/>
          <a:p>
            <a:pPr algn="ctr" eaLnBrk="0" hangingPunct="0"/>
            <a:endParaRPr lang="en-US" sz="1400" b="1">
              <a:latin typeface="Times New Roman" pitchFamily="18" charset="0"/>
            </a:endParaRPr>
          </a:p>
          <a:p>
            <a:pPr algn="ctr" eaLnBrk="0" hangingPunct="0"/>
            <a:r>
              <a:rPr lang="en-US" sz="1400" b="1">
                <a:latin typeface="Times New Roman" pitchFamily="18" charset="0"/>
              </a:rPr>
              <a:t>Blackbody</a:t>
            </a:r>
          </a:p>
          <a:p>
            <a:pPr algn="ctr" eaLnBrk="0" hangingPunct="0"/>
            <a:endParaRPr lang="en-US" sz="1400" b="1">
              <a:latin typeface="Times New Roman" pitchFamily="18" charset="0"/>
            </a:endParaRPr>
          </a:p>
        </p:txBody>
      </p:sp>
      <p:sp>
        <p:nvSpPr>
          <p:cNvPr id="31" name="Text Box 32"/>
          <p:cNvSpPr txBox="1">
            <a:spLocks noChangeAspect="1" noChangeArrowheads="1"/>
          </p:cNvSpPr>
          <p:nvPr/>
        </p:nvSpPr>
        <p:spPr bwMode="auto">
          <a:xfrm>
            <a:off x="4784725" y="4706938"/>
            <a:ext cx="1100138" cy="942975"/>
          </a:xfrm>
          <a:prstGeom prst="rect">
            <a:avLst/>
          </a:prstGeom>
          <a:noFill/>
          <a:ln w="9525">
            <a:noFill/>
            <a:miter lim="800000"/>
            <a:headEnd/>
            <a:tailEnd/>
          </a:ln>
        </p:spPr>
        <p:txBody>
          <a:bodyPr>
            <a:spAutoFit/>
          </a:bodyPr>
          <a:lstStyle/>
          <a:p>
            <a:pPr algn="ctr" eaLnBrk="0" hangingPunct="0"/>
            <a:endParaRPr lang="en-US" sz="1400" b="1">
              <a:latin typeface="Times New Roman" pitchFamily="18" charset="0"/>
            </a:endParaRPr>
          </a:p>
          <a:p>
            <a:pPr algn="ctr" eaLnBrk="0" hangingPunct="0"/>
            <a:r>
              <a:rPr lang="en-US" sz="1400" b="1">
                <a:latin typeface="Times New Roman" pitchFamily="18" charset="0"/>
              </a:rPr>
              <a:t>Space</a:t>
            </a:r>
          </a:p>
          <a:p>
            <a:pPr algn="ctr" eaLnBrk="0" hangingPunct="0"/>
            <a:r>
              <a:rPr lang="en-US" sz="1400" b="1">
                <a:latin typeface="Times New Roman" pitchFamily="18" charset="0"/>
              </a:rPr>
              <a:t>View</a:t>
            </a:r>
          </a:p>
          <a:p>
            <a:pPr algn="ctr" eaLnBrk="0" hangingPunct="0"/>
            <a:endParaRPr lang="en-US" sz="1400" b="1">
              <a:latin typeface="Times New Roman" pitchFamily="18" charset="0"/>
            </a:endParaRPr>
          </a:p>
        </p:txBody>
      </p:sp>
      <p:pic>
        <p:nvPicPr>
          <p:cNvPr id="32" name="Picture 33" descr="Light vertical"/>
          <p:cNvPicPr>
            <a:picLocks noChangeAspect="1" noChangeArrowheads="1"/>
          </p:cNvPicPr>
          <p:nvPr/>
        </p:nvPicPr>
        <p:blipFill>
          <a:blip r:embed="rId3" cstate="print"/>
          <a:srcRect/>
          <a:stretch>
            <a:fillRect/>
          </a:stretch>
        </p:blipFill>
        <p:spPr bwMode="auto">
          <a:xfrm>
            <a:off x="5821363" y="4789488"/>
            <a:ext cx="830262" cy="792162"/>
          </a:xfrm>
          <a:prstGeom prst="rect">
            <a:avLst/>
          </a:prstGeom>
          <a:noFill/>
          <a:ln w="12700">
            <a:noFill/>
            <a:miter lim="800000"/>
            <a:headEnd/>
            <a:tailEnd/>
          </a:ln>
        </p:spPr>
      </p:pic>
      <p:pic>
        <p:nvPicPr>
          <p:cNvPr id="33" name="Picture 34" descr="Light vertical"/>
          <p:cNvPicPr>
            <a:picLocks noChangeAspect="1" noChangeArrowheads="1"/>
          </p:cNvPicPr>
          <p:nvPr/>
        </p:nvPicPr>
        <p:blipFill>
          <a:blip r:embed="rId4" cstate="print"/>
          <a:srcRect/>
          <a:stretch>
            <a:fillRect/>
          </a:stretch>
        </p:blipFill>
        <p:spPr bwMode="auto">
          <a:xfrm>
            <a:off x="3506788" y="5649913"/>
            <a:ext cx="1095375" cy="1047750"/>
          </a:xfrm>
          <a:prstGeom prst="rect">
            <a:avLst/>
          </a:prstGeom>
          <a:noFill/>
          <a:ln w="12700">
            <a:noFill/>
            <a:miter lim="800000"/>
            <a:headEnd/>
            <a:tailEnd/>
          </a:ln>
        </p:spPr>
      </p:pic>
      <p:pic>
        <p:nvPicPr>
          <p:cNvPr id="34" name="Picture 35" descr="Light vertical"/>
          <p:cNvPicPr>
            <a:picLocks noChangeAspect="1" noChangeArrowheads="1"/>
          </p:cNvPicPr>
          <p:nvPr/>
        </p:nvPicPr>
        <p:blipFill>
          <a:blip r:embed="rId5" cstate="print"/>
          <a:srcRect/>
          <a:stretch>
            <a:fillRect/>
          </a:stretch>
        </p:blipFill>
        <p:spPr bwMode="auto">
          <a:xfrm>
            <a:off x="3660775" y="1220788"/>
            <a:ext cx="1239838" cy="866775"/>
          </a:xfrm>
          <a:prstGeom prst="rect">
            <a:avLst/>
          </a:prstGeom>
          <a:noFill/>
          <a:ln w="12700">
            <a:noFill/>
            <a:miter lim="800000"/>
            <a:headEnd/>
            <a:tailEnd/>
          </a:ln>
        </p:spPr>
      </p:pic>
      <p:pic>
        <p:nvPicPr>
          <p:cNvPr id="35" name="Picture 36" descr="Light vertical"/>
          <p:cNvPicPr>
            <a:picLocks noChangeAspect="1" noChangeArrowheads="1"/>
          </p:cNvPicPr>
          <p:nvPr/>
        </p:nvPicPr>
        <p:blipFill>
          <a:blip r:embed="rId6" cstate="print"/>
          <a:srcRect/>
          <a:stretch>
            <a:fillRect/>
          </a:stretch>
        </p:blipFill>
        <p:spPr bwMode="auto">
          <a:xfrm>
            <a:off x="334963" y="3187700"/>
            <a:ext cx="963612" cy="963613"/>
          </a:xfrm>
          <a:prstGeom prst="rect">
            <a:avLst/>
          </a:prstGeom>
          <a:noFill/>
          <a:ln w="12700">
            <a:noFill/>
            <a:miter lim="800000"/>
            <a:headEnd/>
            <a:tailEnd/>
          </a:ln>
        </p:spPr>
      </p:pic>
      <p:pic>
        <p:nvPicPr>
          <p:cNvPr id="36" name="Picture 37" descr="Light vertical"/>
          <p:cNvPicPr>
            <a:picLocks noChangeAspect="1" noChangeArrowheads="1"/>
          </p:cNvPicPr>
          <p:nvPr/>
        </p:nvPicPr>
        <p:blipFill>
          <a:blip r:embed="rId7" cstate="print"/>
          <a:srcRect/>
          <a:stretch>
            <a:fillRect/>
          </a:stretch>
        </p:blipFill>
        <p:spPr bwMode="auto">
          <a:xfrm>
            <a:off x="7445375" y="4024313"/>
            <a:ext cx="1179513" cy="815975"/>
          </a:xfrm>
          <a:prstGeom prst="rect">
            <a:avLst/>
          </a:prstGeom>
          <a:noFill/>
          <a:ln w="12700">
            <a:noFill/>
            <a:miter lim="800000"/>
            <a:headEnd/>
            <a:tailEnd/>
          </a:ln>
        </p:spPr>
      </p:pic>
      <p:pic>
        <p:nvPicPr>
          <p:cNvPr id="37" name="Picture 38" descr="Light vertical"/>
          <p:cNvPicPr>
            <a:picLocks noChangeAspect="1" noChangeArrowheads="1"/>
          </p:cNvPicPr>
          <p:nvPr/>
        </p:nvPicPr>
        <p:blipFill>
          <a:blip r:embed="rId8" cstate="print"/>
          <a:srcRect/>
          <a:stretch>
            <a:fillRect/>
          </a:stretch>
        </p:blipFill>
        <p:spPr bwMode="auto">
          <a:xfrm>
            <a:off x="7142163" y="2830513"/>
            <a:ext cx="1668462" cy="1028700"/>
          </a:xfrm>
          <a:prstGeom prst="rect">
            <a:avLst/>
          </a:prstGeom>
          <a:noFill/>
          <a:ln w="12700">
            <a:noFill/>
            <a:miter lim="800000"/>
            <a:headEnd/>
            <a:tailEnd/>
          </a:ln>
        </p:spPr>
      </p:pic>
      <p:sp>
        <p:nvSpPr>
          <p:cNvPr id="38" name="Line 39"/>
          <p:cNvSpPr>
            <a:spLocks noChangeShapeType="1"/>
          </p:cNvSpPr>
          <p:nvPr/>
        </p:nvSpPr>
        <p:spPr bwMode="auto">
          <a:xfrm flipV="1">
            <a:off x="4262438" y="2074863"/>
            <a:ext cx="0" cy="312737"/>
          </a:xfrm>
          <a:prstGeom prst="line">
            <a:avLst/>
          </a:prstGeom>
          <a:noFill/>
          <a:ln w="38100">
            <a:solidFill>
              <a:srgbClr val="FF33CC"/>
            </a:solidFill>
            <a:round/>
            <a:headEnd/>
            <a:tailEnd type="triangle" w="med" len="med"/>
          </a:ln>
        </p:spPr>
        <p:txBody>
          <a:bodyPr wrap="none" anchor="ctr"/>
          <a:lstStyle/>
          <a:p>
            <a:endParaRPr lang="en-US"/>
          </a:p>
        </p:txBody>
      </p:sp>
      <p:sp>
        <p:nvSpPr>
          <p:cNvPr id="39" name="Line 40"/>
          <p:cNvSpPr>
            <a:spLocks noChangeShapeType="1"/>
          </p:cNvSpPr>
          <p:nvPr/>
        </p:nvSpPr>
        <p:spPr bwMode="auto">
          <a:xfrm>
            <a:off x="6135688" y="3490913"/>
            <a:ext cx="852487" cy="0"/>
          </a:xfrm>
          <a:prstGeom prst="line">
            <a:avLst/>
          </a:prstGeom>
          <a:noFill/>
          <a:ln w="38100">
            <a:solidFill>
              <a:srgbClr val="FF33CC"/>
            </a:solidFill>
            <a:round/>
            <a:headEnd/>
            <a:tailEnd type="triangle" w="med" len="med"/>
          </a:ln>
        </p:spPr>
        <p:txBody>
          <a:bodyPr wrap="none" anchor="ctr"/>
          <a:lstStyle/>
          <a:p>
            <a:endParaRPr lang="en-US"/>
          </a:p>
        </p:txBody>
      </p:sp>
      <p:sp>
        <p:nvSpPr>
          <p:cNvPr id="40" name="Line 41"/>
          <p:cNvSpPr>
            <a:spLocks noChangeShapeType="1"/>
          </p:cNvSpPr>
          <p:nvPr/>
        </p:nvSpPr>
        <p:spPr bwMode="auto">
          <a:xfrm>
            <a:off x="6391275" y="4338638"/>
            <a:ext cx="852488" cy="0"/>
          </a:xfrm>
          <a:prstGeom prst="line">
            <a:avLst/>
          </a:prstGeom>
          <a:noFill/>
          <a:ln w="38100">
            <a:solidFill>
              <a:srgbClr val="FF33CC"/>
            </a:solidFill>
            <a:round/>
            <a:headEnd/>
            <a:tailEnd type="triangle" w="med" len="med"/>
          </a:ln>
        </p:spPr>
        <p:txBody>
          <a:bodyPr wrap="none" anchor="ctr"/>
          <a:lstStyle/>
          <a:p>
            <a:endParaRPr lang="en-US"/>
          </a:p>
        </p:txBody>
      </p:sp>
      <p:sp>
        <p:nvSpPr>
          <p:cNvPr id="41" name="Line 42"/>
          <p:cNvSpPr>
            <a:spLocks noChangeShapeType="1"/>
          </p:cNvSpPr>
          <p:nvPr/>
        </p:nvSpPr>
        <p:spPr bwMode="auto">
          <a:xfrm flipH="1">
            <a:off x="1601788" y="3656013"/>
            <a:ext cx="438150" cy="0"/>
          </a:xfrm>
          <a:prstGeom prst="line">
            <a:avLst/>
          </a:prstGeom>
          <a:noFill/>
          <a:ln w="38100">
            <a:solidFill>
              <a:srgbClr val="FF33CC"/>
            </a:solidFill>
            <a:round/>
            <a:headEnd/>
            <a:tailEnd type="triangle" w="med" len="med"/>
          </a:ln>
        </p:spPr>
        <p:txBody>
          <a:bodyPr wrap="none" anchor="ctr"/>
          <a:lstStyle/>
          <a:p>
            <a:endParaRPr lang="en-US"/>
          </a:p>
        </p:txBody>
      </p:sp>
      <p:sp>
        <p:nvSpPr>
          <p:cNvPr id="42" name="Rectangle 43"/>
          <p:cNvSpPr>
            <a:spLocks noChangeArrowheads="1"/>
          </p:cNvSpPr>
          <p:nvPr/>
        </p:nvSpPr>
        <p:spPr bwMode="auto">
          <a:xfrm>
            <a:off x="76200" y="1905000"/>
            <a:ext cx="2478088" cy="534988"/>
          </a:xfrm>
          <a:prstGeom prst="rect">
            <a:avLst/>
          </a:prstGeom>
          <a:noFill/>
          <a:ln w="28575">
            <a:noFill/>
            <a:miter lim="800000"/>
            <a:headEnd/>
            <a:tailEnd/>
          </a:ln>
        </p:spPr>
        <p:txBody>
          <a:bodyPr lIns="90487" tIns="44450" rIns="90487" bIns="44450"/>
          <a:lstStyle/>
          <a:p>
            <a:pPr marL="342900" indent="-342900" eaLnBrk="0" hangingPunct="0">
              <a:lnSpc>
                <a:spcPct val="90000"/>
              </a:lnSpc>
              <a:spcBef>
                <a:spcPct val="20000"/>
              </a:spcBef>
              <a:buSzPct val="100000"/>
            </a:pPr>
            <a:r>
              <a:rPr lang="en-US" sz="1600" b="1" dirty="0">
                <a:latin typeface="Comic Sans MS" pitchFamily="66" charset="0"/>
              </a:rPr>
              <a:t>SD/SDSM:</a:t>
            </a:r>
          </a:p>
          <a:p>
            <a:pPr marL="342900" indent="-342900" eaLnBrk="0" hangingPunct="0">
              <a:lnSpc>
                <a:spcPct val="90000"/>
              </a:lnSpc>
              <a:spcBef>
                <a:spcPct val="20000"/>
              </a:spcBef>
              <a:buSzPct val="100000"/>
            </a:pPr>
            <a:r>
              <a:rPr lang="en-US" sz="1600" b="1" dirty="0">
                <a:latin typeface="Comic Sans MS" pitchFamily="66" charset="0"/>
              </a:rPr>
              <a:t>Weekly to tri-weekly</a:t>
            </a:r>
          </a:p>
        </p:txBody>
      </p:sp>
      <p:sp>
        <p:nvSpPr>
          <p:cNvPr id="43" name="Rectangle 44"/>
          <p:cNvSpPr>
            <a:spLocks noChangeArrowheads="1"/>
          </p:cNvSpPr>
          <p:nvPr/>
        </p:nvSpPr>
        <p:spPr bwMode="auto">
          <a:xfrm>
            <a:off x="6400800" y="1371600"/>
            <a:ext cx="2438400" cy="1020763"/>
          </a:xfrm>
          <a:prstGeom prst="rect">
            <a:avLst/>
          </a:prstGeom>
          <a:noFill/>
          <a:ln w="19050">
            <a:noFill/>
            <a:miter lim="800000"/>
            <a:headEnd/>
            <a:tailEnd/>
          </a:ln>
        </p:spPr>
        <p:txBody>
          <a:bodyPr lIns="90487" tIns="44450" rIns="90487" bIns="44450"/>
          <a:lstStyle/>
          <a:p>
            <a:pPr marL="342900" indent="-342900" eaLnBrk="0" hangingPunct="0">
              <a:lnSpc>
                <a:spcPct val="90000"/>
              </a:lnSpc>
              <a:spcBef>
                <a:spcPct val="20000"/>
              </a:spcBef>
              <a:buSzPct val="100000"/>
            </a:pPr>
            <a:r>
              <a:rPr lang="en-US" sz="1600" b="1" dirty="0">
                <a:latin typeface="Comic Sans MS" pitchFamily="66" charset="0"/>
              </a:rPr>
              <a:t>SRCA:</a:t>
            </a:r>
          </a:p>
          <a:p>
            <a:pPr marL="342900" indent="-342900" eaLnBrk="0" hangingPunct="0">
              <a:lnSpc>
                <a:spcPct val="90000"/>
              </a:lnSpc>
              <a:spcBef>
                <a:spcPct val="20000"/>
              </a:spcBef>
              <a:buSzPct val="100000"/>
            </a:pPr>
            <a:r>
              <a:rPr lang="en-US" sz="1600" b="1" dirty="0">
                <a:latin typeface="Comic Sans MS" pitchFamily="66" charset="0"/>
              </a:rPr>
              <a:t>Radiometric: monthly</a:t>
            </a:r>
          </a:p>
          <a:p>
            <a:pPr marL="342900" indent="-342900" eaLnBrk="0" hangingPunct="0">
              <a:lnSpc>
                <a:spcPct val="90000"/>
              </a:lnSpc>
              <a:spcBef>
                <a:spcPct val="20000"/>
              </a:spcBef>
              <a:buSzPct val="100000"/>
            </a:pPr>
            <a:r>
              <a:rPr lang="en-US" sz="1600" b="1" dirty="0">
                <a:latin typeface="Comic Sans MS" pitchFamily="66" charset="0"/>
              </a:rPr>
              <a:t>Spatial: bi-monthly</a:t>
            </a:r>
          </a:p>
          <a:p>
            <a:pPr marL="342900" indent="-342900" eaLnBrk="0" hangingPunct="0">
              <a:lnSpc>
                <a:spcPct val="90000"/>
              </a:lnSpc>
              <a:spcBef>
                <a:spcPct val="20000"/>
              </a:spcBef>
              <a:buSzPct val="100000"/>
            </a:pPr>
            <a:r>
              <a:rPr lang="en-US" sz="1600" b="1" dirty="0">
                <a:latin typeface="Comic Sans MS" pitchFamily="66" charset="0"/>
              </a:rPr>
              <a:t>Spectral: quarterly</a:t>
            </a:r>
          </a:p>
        </p:txBody>
      </p:sp>
      <p:sp>
        <p:nvSpPr>
          <p:cNvPr id="44" name="Text Box 45" descr="Light vertical"/>
          <p:cNvSpPr txBox="1">
            <a:spLocks noChangeArrowheads="1"/>
          </p:cNvSpPr>
          <p:nvPr/>
        </p:nvSpPr>
        <p:spPr bwMode="auto">
          <a:xfrm>
            <a:off x="5486400" y="5805488"/>
            <a:ext cx="3454792" cy="783997"/>
          </a:xfrm>
          <a:prstGeom prst="rect">
            <a:avLst/>
          </a:prstGeom>
          <a:noFill/>
          <a:ln w="12700">
            <a:noFill/>
            <a:miter lim="800000"/>
            <a:headEnd/>
            <a:tailEnd/>
          </a:ln>
        </p:spPr>
        <p:txBody>
          <a:bodyPr wrap="none">
            <a:spAutoFit/>
          </a:bodyPr>
          <a:lstStyle/>
          <a:p>
            <a:pPr eaLnBrk="0" hangingPunct="0">
              <a:lnSpc>
                <a:spcPct val="80000"/>
              </a:lnSpc>
              <a:spcBef>
                <a:spcPct val="20000"/>
              </a:spcBef>
              <a:buSzPct val="100000"/>
            </a:pPr>
            <a:r>
              <a:rPr lang="en-US" sz="1600" b="1" dirty="0">
                <a:latin typeface="Comic Sans MS" pitchFamily="66" charset="0"/>
              </a:rPr>
              <a:t>Moon: monthly (nighttime orbits)</a:t>
            </a:r>
          </a:p>
          <a:p>
            <a:pPr eaLnBrk="0" hangingPunct="0">
              <a:lnSpc>
                <a:spcPct val="80000"/>
              </a:lnSpc>
              <a:spcBef>
                <a:spcPct val="20000"/>
              </a:spcBef>
              <a:buSzPct val="100000"/>
            </a:pPr>
            <a:r>
              <a:rPr lang="en-US" sz="1600" b="1" dirty="0">
                <a:latin typeface="Comic Sans MS" pitchFamily="66" charset="0"/>
              </a:rPr>
              <a:t>0-20</a:t>
            </a:r>
            <a:r>
              <a:rPr lang="en-US" sz="1600" b="1" baseline="30000" dirty="0">
                <a:latin typeface="Comic Sans MS" pitchFamily="66" charset="0"/>
              </a:rPr>
              <a:t>o</a:t>
            </a:r>
            <a:r>
              <a:rPr lang="en-US" sz="1600" b="1" dirty="0">
                <a:latin typeface="Comic Sans MS" pitchFamily="66" charset="0"/>
              </a:rPr>
              <a:t> spacecraft roll maneuvers</a:t>
            </a:r>
          </a:p>
          <a:p>
            <a:pPr eaLnBrk="0" hangingPunct="0">
              <a:lnSpc>
                <a:spcPct val="80000"/>
              </a:lnSpc>
              <a:spcBef>
                <a:spcPct val="20000"/>
              </a:spcBef>
              <a:buSzPct val="100000"/>
            </a:pPr>
            <a:r>
              <a:rPr lang="en-US" sz="1600" b="1" dirty="0">
                <a:latin typeface="Comic Sans MS" pitchFamily="66" charset="0"/>
              </a:rPr>
              <a:t>55</a:t>
            </a:r>
            <a:r>
              <a:rPr lang="en-US" sz="1600" b="1" baseline="30000" dirty="0">
                <a:latin typeface="Comic Sans MS" pitchFamily="66" charset="0"/>
              </a:rPr>
              <a:t>o</a:t>
            </a:r>
            <a:r>
              <a:rPr lang="en-US" sz="1600" b="1" dirty="0">
                <a:latin typeface="Comic Sans MS" pitchFamily="66" charset="0"/>
              </a:rPr>
              <a:t> phase angle</a:t>
            </a:r>
          </a:p>
        </p:txBody>
      </p:sp>
      <p:sp>
        <p:nvSpPr>
          <p:cNvPr id="45" name="Rectangle 46"/>
          <p:cNvSpPr>
            <a:spLocks noChangeArrowheads="1"/>
          </p:cNvSpPr>
          <p:nvPr/>
        </p:nvSpPr>
        <p:spPr bwMode="auto">
          <a:xfrm>
            <a:off x="7297738" y="4886325"/>
            <a:ext cx="1704975" cy="355600"/>
          </a:xfrm>
          <a:prstGeom prst="rect">
            <a:avLst/>
          </a:prstGeom>
          <a:noFill/>
          <a:ln w="28575">
            <a:noFill/>
            <a:miter lim="800000"/>
            <a:headEnd/>
            <a:tailEnd/>
          </a:ln>
        </p:spPr>
        <p:txBody>
          <a:bodyPr lIns="90487" tIns="44450" rIns="90487" bIns="44450"/>
          <a:lstStyle/>
          <a:p>
            <a:pPr marL="342900" indent="-342900" eaLnBrk="0" hangingPunct="0">
              <a:lnSpc>
                <a:spcPct val="90000"/>
              </a:lnSpc>
              <a:spcBef>
                <a:spcPct val="20000"/>
              </a:spcBef>
              <a:buSzPct val="100000"/>
            </a:pPr>
            <a:r>
              <a:rPr lang="en-US" sz="1600" b="1" dirty="0">
                <a:latin typeface="Comic Sans MS" pitchFamily="66" charset="0"/>
              </a:rPr>
              <a:t>BB: quarterly</a:t>
            </a:r>
          </a:p>
        </p:txBody>
      </p:sp>
      <p:sp>
        <p:nvSpPr>
          <p:cNvPr id="46" name="Rectangle 47"/>
          <p:cNvSpPr>
            <a:spLocks noChangeArrowheads="1"/>
          </p:cNvSpPr>
          <p:nvPr/>
        </p:nvSpPr>
        <p:spPr bwMode="auto">
          <a:xfrm>
            <a:off x="76200" y="5465763"/>
            <a:ext cx="3008313" cy="1020762"/>
          </a:xfrm>
          <a:prstGeom prst="rect">
            <a:avLst/>
          </a:prstGeom>
          <a:noFill/>
          <a:ln w="19050">
            <a:noFill/>
            <a:miter lim="800000"/>
            <a:headEnd/>
            <a:tailEnd/>
          </a:ln>
        </p:spPr>
        <p:txBody>
          <a:bodyPr lIns="90487" tIns="44450" rIns="90487" bIns="44450"/>
          <a:lstStyle/>
          <a:p>
            <a:pPr marL="342900" indent="-342900" eaLnBrk="0" hangingPunct="0">
              <a:lnSpc>
                <a:spcPct val="90000"/>
              </a:lnSpc>
              <a:spcBef>
                <a:spcPct val="20000"/>
              </a:spcBef>
              <a:buSzPct val="100000"/>
            </a:pPr>
            <a:r>
              <a:rPr lang="en-US" sz="1600" b="1" dirty="0">
                <a:latin typeface="Comic Sans MS" pitchFamily="66" charset="0"/>
              </a:rPr>
              <a:t>Spacecraft maneuvers:</a:t>
            </a:r>
          </a:p>
          <a:p>
            <a:pPr marL="342900" indent="-342900" eaLnBrk="0" hangingPunct="0">
              <a:lnSpc>
                <a:spcPct val="90000"/>
              </a:lnSpc>
              <a:spcBef>
                <a:spcPct val="20000"/>
              </a:spcBef>
              <a:buSzPct val="100000"/>
            </a:pPr>
            <a:r>
              <a:rPr lang="en-US" sz="1600" b="1" dirty="0">
                <a:latin typeface="Comic Sans MS" pitchFamily="66" charset="0"/>
              </a:rPr>
              <a:t>Yaw (SD BRF, VF)</a:t>
            </a:r>
          </a:p>
          <a:p>
            <a:pPr marL="342900" indent="-342900" eaLnBrk="0" hangingPunct="0">
              <a:lnSpc>
                <a:spcPct val="90000"/>
              </a:lnSpc>
              <a:spcBef>
                <a:spcPct val="20000"/>
              </a:spcBef>
              <a:buSzPct val="100000"/>
            </a:pPr>
            <a:r>
              <a:rPr lang="en-US" sz="1600" b="1" dirty="0">
                <a:latin typeface="Comic Sans MS" pitchFamily="66" charset="0"/>
              </a:rPr>
              <a:t>Roll (Moon)</a:t>
            </a:r>
          </a:p>
          <a:p>
            <a:pPr marL="342900" indent="-342900" eaLnBrk="0" hangingPunct="0">
              <a:lnSpc>
                <a:spcPct val="90000"/>
              </a:lnSpc>
              <a:spcBef>
                <a:spcPct val="20000"/>
              </a:spcBef>
              <a:buSzPct val="100000"/>
            </a:pPr>
            <a:r>
              <a:rPr lang="en-US" sz="1600" b="1" dirty="0">
                <a:latin typeface="Comic Sans MS" pitchFamily="66" charset="0"/>
              </a:rPr>
              <a:t>Pitch (only applied to Terra)</a:t>
            </a:r>
          </a:p>
        </p:txBody>
      </p:sp>
      <p:sp>
        <p:nvSpPr>
          <p:cNvPr id="47" name="Text Box 48"/>
          <p:cNvSpPr txBox="1">
            <a:spLocks noChangeArrowheads="1"/>
          </p:cNvSpPr>
          <p:nvPr/>
        </p:nvSpPr>
        <p:spPr bwMode="auto">
          <a:xfrm>
            <a:off x="8458200" y="6507163"/>
            <a:ext cx="612775" cy="274637"/>
          </a:xfrm>
          <a:prstGeom prst="rect">
            <a:avLst/>
          </a:prstGeom>
          <a:noFill/>
          <a:ln w="9525">
            <a:noFill/>
            <a:miter lim="800000"/>
            <a:headEnd/>
            <a:tailEnd/>
          </a:ln>
        </p:spPr>
        <p:txBody>
          <a:bodyPr wrap="none">
            <a:spAutoFit/>
          </a:bodyPr>
          <a:lstStyle/>
          <a:p>
            <a:r>
              <a:rPr lang="en-US" sz="1200" b="1" i="1">
                <a:solidFill>
                  <a:srgbClr val="0000CC"/>
                </a:solidFill>
                <a:latin typeface="Times New Roman" pitchFamily="18" charset="0"/>
              </a:rPr>
              <a:t>Page </a:t>
            </a:r>
            <a:fld id="{1C0B5879-45BB-4BBF-A348-B22D9D7C2AE0}" type="slidenum">
              <a:rPr lang="en-US" sz="1200" b="1" i="1">
                <a:solidFill>
                  <a:srgbClr val="0000CC"/>
                </a:solidFill>
                <a:latin typeface="Times New Roman" pitchFamily="18" charset="0"/>
              </a:rPr>
              <a:pPr/>
              <a:t>10</a:t>
            </a:fld>
            <a:endParaRPr lang="en-US" sz="1200" b="1" i="1">
              <a:solidFill>
                <a:srgbClr val="0000CC"/>
              </a:solidFill>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457200" y="273050"/>
            <a:ext cx="8228013" cy="5857875"/>
          </a:xfrm>
          <a:prstGeom prst="rect">
            <a:avLst/>
          </a:prstGeom>
          <a:noFill/>
          <a:ln w="9525">
            <a:noFill/>
            <a:round/>
            <a:headEnd/>
            <a:tailEnd/>
          </a:ln>
          <a:effectLst/>
        </p:spPr>
        <p:txBody>
          <a:bodyPr lIns="0" tIns="0" rIns="0" bIns="0" anchor="ctr"/>
          <a:lstStyle/>
          <a:p>
            <a:pPr algn="ctr">
              <a:lnSpc>
                <a:spcPct val="93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a:pPr>
            <a:r>
              <a:rPr lang="en-GB" sz="4000" dirty="0">
                <a:solidFill>
                  <a:srgbClr val="00CC00"/>
                </a:solidFill>
                <a:latin typeface="+mn-lt"/>
                <a:ea typeface="Bitstream Vera Sans" charset="0"/>
                <a:cs typeface="Bitstream Vera Sans" charset="0"/>
              </a:rPr>
              <a:t>MODIS Instrument Operations</a:t>
            </a:r>
          </a:p>
          <a:p>
            <a:pPr algn="ctr">
              <a:lnSpc>
                <a:spcPct val="93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a:pPr>
            <a:r>
              <a:rPr lang="en-GB" sz="4000" dirty="0">
                <a:solidFill>
                  <a:srgbClr val="000000"/>
                </a:solidFill>
                <a:latin typeface="+mn-lt"/>
                <a:ea typeface="Bitstream Vera Sans" charset="0"/>
                <a:cs typeface="Bitstream Vera Sans" charset="0"/>
              </a:rPr>
              <a:t/>
            </a:r>
            <a:br>
              <a:rPr lang="en-GB" sz="4000" dirty="0">
                <a:solidFill>
                  <a:srgbClr val="000000"/>
                </a:solidFill>
                <a:latin typeface="+mn-lt"/>
                <a:ea typeface="Bitstream Vera Sans" charset="0"/>
                <a:cs typeface="Bitstream Vera Sans" charset="0"/>
              </a:rPr>
            </a:br>
            <a:r>
              <a:rPr lang="en-GB" sz="3300" dirty="0">
                <a:solidFill>
                  <a:srgbClr val="000000"/>
                </a:solidFill>
                <a:latin typeface="+mn-lt"/>
                <a:ea typeface="Bitstream Vera Sans" charset="0"/>
                <a:cs typeface="Bitstream Vera Sans" charset="0"/>
              </a:rPr>
              <a:t>MODIS IOT</a:t>
            </a:r>
          </a:p>
          <a:p>
            <a:pPr algn="ctr">
              <a:lnSpc>
                <a:spcPct val="93000"/>
              </a:lnSpc>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a:pPr>
            <a:endParaRPr lang="en-GB" sz="3300" dirty="0">
              <a:solidFill>
                <a:srgbClr val="000000"/>
              </a:solidFill>
              <a:latin typeface="+mn-lt"/>
              <a:ea typeface="Bitstream Vera Sans" charset="0"/>
              <a:cs typeface="Bitstream Vera Sans" charset="0"/>
            </a:endParaRPr>
          </a:p>
        </p:txBody>
      </p:sp>
      <p:sp>
        <p:nvSpPr>
          <p:cNvPr id="3" name="Slide Number Placeholder 2"/>
          <p:cNvSpPr>
            <a:spLocks noGrp="1"/>
          </p:cNvSpPr>
          <p:nvPr>
            <p:ph type="sldNum" sz="quarter" idx="10"/>
          </p:nvPr>
        </p:nvSpPr>
        <p:spPr/>
        <p:txBody>
          <a:bodyPr/>
          <a:lstStyle/>
          <a:p>
            <a:pPr>
              <a:defRPr/>
            </a:pPr>
            <a:r>
              <a:rPr lang="en-US"/>
              <a:t>Page </a:t>
            </a:r>
            <a:fld id="{9E2554F2-4F28-4823-98B0-03004ADBAAB9}" type="slidenum">
              <a:rPr lang="en-US"/>
              <a:pPr>
                <a:defRPr/>
              </a:pPr>
              <a:t>11</a:t>
            </a:fld>
            <a:endParaRPr lang="en-US"/>
          </a:p>
        </p:txBody>
      </p:sp>
      <p:pic>
        <p:nvPicPr>
          <p:cNvPr id="4" name="Picture 4" descr="Light vertical"/>
          <p:cNvPicPr>
            <a:picLocks noChangeAspect="1" noChangeArrowheads="1"/>
          </p:cNvPicPr>
          <p:nvPr/>
        </p:nvPicPr>
        <p:blipFill>
          <a:blip r:embed="rId3" cstate="print"/>
          <a:srcRect/>
          <a:stretch>
            <a:fillRect/>
          </a:stretch>
        </p:blipFill>
        <p:spPr bwMode="auto">
          <a:xfrm>
            <a:off x="7896225" y="5743575"/>
            <a:ext cx="1247775" cy="1114425"/>
          </a:xfrm>
          <a:prstGeom prst="rect">
            <a:avLst/>
          </a:prstGeom>
          <a:noFill/>
          <a:ln w="12700">
            <a:miter lim="800000"/>
            <a:headEnd/>
            <a:tailEnd/>
          </a:ln>
        </p:spPr>
      </p:pic>
      <p:pic>
        <p:nvPicPr>
          <p:cNvPr id="5" name="Picture 8" descr="Light vertical"/>
          <p:cNvPicPr>
            <a:picLocks noChangeAspect="1" noChangeArrowheads="1"/>
          </p:cNvPicPr>
          <p:nvPr/>
        </p:nvPicPr>
        <p:blipFill>
          <a:blip r:embed="rId4" cstate="print"/>
          <a:srcRect/>
          <a:stretch>
            <a:fillRect/>
          </a:stretch>
        </p:blipFill>
        <p:spPr bwMode="auto">
          <a:xfrm>
            <a:off x="127000" y="5861050"/>
            <a:ext cx="1257300" cy="952500"/>
          </a:xfrm>
          <a:prstGeom prst="rect">
            <a:avLst/>
          </a:prstGeom>
          <a:noFill/>
          <a:ln w="12700">
            <a:noFill/>
            <a:miter lim="800000"/>
            <a:headEnd/>
            <a:tailEnd/>
          </a:ln>
        </p:spPr>
      </p:pic>
      <p:sp>
        <p:nvSpPr>
          <p:cNvPr id="6" name="Rectangle 7"/>
          <p:cNvSpPr>
            <a:spLocks noChangeArrowheads="1"/>
          </p:cNvSpPr>
          <p:nvPr/>
        </p:nvSpPr>
        <p:spPr bwMode="auto">
          <a:xfrm>
            <a:off x="2511425" y="6273800"/>
            <a:ext cx="4302125" cy="546100"/>
          </a:xfrm>
          <a:prstGeom prst="rect">
            <a:avLst/>
          </a:prstGeom>
          <a:noFill/>
          <a:ln w="9525">
            <a:noFill/>
            <a:miter lim="800000"/>
            <a:headEnd/>
            <a:tailEnd/>
          </a:ln>
        </p:spPr>
        <p:txBody>
          <a:bodyPr anchor="ctr"/>
          <a:lstStyle/>
          <a:p>
            <a:pPr>
              <a:lnSpc>
                <a:spcPct val="100000"/>
              </a:lnSpc>
              <a:buClrTx/>
              <a:buFontTx/>
              <a:buNone/>
            </a:pPr>
            <a:r>
              <a:rPr lang="en-US" sz="1400" b="1" i="1" u="sng" dirty="0">
                <a:solidFill>
                  <a:srgbClr val="0000FF"/>
                </a:solidFill>
                <a:latin typeface="Times" pitchFamily="18" charset="0"/>
              </a:rPr>
              <a:t>MCST Workshop at MST Meeting (</a:t>
            </a:r>
            <a:r>
              <a:rPr lang="en-US" sz="1400" b="1" i="1" u="sng" dirty="0" smtClean="0">
                <a:solidFill>
                  <a:srgbClr val="0000FF"/>
                </a:solidFill>
                <a:latin typeface="Times" pitchFamily="18" charset="0"/>
              </a:rPr>
              <a:t>May 17, 2011</a:t>
            </a:r>
            <a:r>
              <a:rPr lang="en-US" sz="1400" b="1" i="1" u="sng" dirty="0">
                <a:solidFill>
                  <a:srgbClr val="0000FF"/>
                </a:solidFill>
                <a:latin typeface="Times" pitchFamily="18" charset="0"/>
              </a:rPr>
              <a:t>)</a:t>
            </a:r>
            <a:endParaRPr lang="en-US" sz="800" b="1" i="1" u="sng" dirty="0">
              <a:solidFill>
                <a:srgbClr val="0000FF"/>
              </a:solidFill>
              <a:latin typeface="Times"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
          <p:cNvSpPr>
            <a:spLocks noGrp="1" noChangeArrowheads="1"/>
          </p:cNvSpPr>
          <p:nvPr>
            <p:ph type="title"/>
          </p:nvPr>
        </p:nvSpPr>
        <p:spPr>
          <a:xfrm>
            <a:off x="457200" y="76200"/>
            <a:ext cx="8215313" cy="1133475"/>
          </a:xfrm>
        </p:spPr>
        <p:txBody>
          <a:bodyPr/>
          <a:lstStyle/>
          <a:p>
            <a:pPr eaLnBrk="1" hangingPunct="1">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smtClean="0">
                <a:solidFill>
                  <a:srgbClr val="0000CC"/>
                </a:solidFill>
              </a:rPr>
              <a:t>MODIS Operational Activities</a:t>
            </a:r>
          </a:p>
        </p:txBody>
      </p:sp>
      <p:sp>
        <p:nvSpPr>
          <p:cNvPr id="4" name="Slide Number Placeholder 3"/>
          <p:cNvSpPr>
            <a:spLocks noGrp="1"/>
          </p:cNvSpPr>
          <p:nvPr>
            <p:ph type="sldNum" sz="quarter" idx="10"/>
          </p:nvPr>
        </p:nvSpPr>
        <p:spPr/>
        <p:txBody>
          <a:bodyPr/>
          <a:lstStyle/>
          <a:p>
            <a:pPr>
              <a:defRPr/>
            </a:pPr>
            <a:r>
              <a:rPr lang="en-US"/>
              <a:t>Page </a:t>
            </a:r>
            <a:fld id="{261E6BF7-E8C5-4085-9543-B2DF43F6F3D0}" type="slidenum">
              <a:rPr lang="en-US"/>
              <a:pPr>
                <a:defRPr/>
              </a:pPr>
              <a:t>12</a:t>
            </a:fld>
            <a:endParaRPr lang="en-US"/>
          </a:p>
        </p:txBody>
      </p:sp>
      <p:graphicFrame>
        <p:nvGraphicFramePr>
          <p:cNvPr id="7170" name="Object 3"/>
          <p:cNvGraphicFramePr>
            <a:graphicFrameLocks noChangeAspect="1"/>
          </p:cNvGraphicFramePr>
          <p:nvPr/>
        </p:nvGraphicFramePr>
        <p:xfrm>
          <a:off x="76200" y="1371600"/>
          <a:ext cx="8993188" cy="4848225"/>
        </p:xfrm>
        <a:graphic>
          <a:graphicData uri="http://schemas.openxmlformats.org/presentationml/2006/ole">
            <p:oleObj spid="_x0000_s7170" r:id="rId4" imgW="7858440" imgH="4029480" progId="">
              <p:embed/>
            </p:oleObj>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457200" y="76200"/>
            <a:ext cx="8228013" cy="1144588"/>
          </a:xfrm>
        </p:spPr>
        <p:txBody>
          <a:bodyPr/>
          <a:lstStyle/>
          <a:p>
            <a:pPr eaLnBrk="1" hangingPunct="1">
              <a:lnSpc>
                <a:spcPct val="93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smtClean="0">
                <a:solidFill>
                  <a:srgbClr val="0000CC"/>
                </a:solidFill>
              </a:rPr>
              <a:t>Recent Events (Terra)</a:t>
            </a:r>
          </a:p>
        </p:txBody>
      </p:sp>
      <p:sp>
        <p:nvSpPr>
          <p:cNvPr id="40963" name="Rectangle 2"/>
          <p:cNvSpPr>
            <a:spLocks noGrp="1" noChangeArrowheads="1"/>
          </p:cNvSpPr>
          <p:nvPr>
            <p:ph type="body" idx="1"/>
          </p:nvPr>
        </p:nvSpPr>
        <p:spPr>
          <a:xfrm>
            <a:off x="414338" y="1450975"/>
            <a:ext cx="8086725" cy="4645025"/>
          </a:xfrm>
        </p:spPr>
        <p:txBody>
          <a:bodyPr/>
          <a:lstStyle/>
          <a:p>
            <a:pPr>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1800" b="1" dirty="0" smtClean="0"/>
              <a:t>Spacecraft Events</a:t>
            </a:r>
          </a:p>
          <a:p>
            <a:pPr lvl="1">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1800" dirty="0" smtClean="0"/>
              <a:t>SFE-A (2010/065,107,177) – All Anomalies resulted in a data loss of several hours, but there was no detrimental impact to MODIS.</a:t>
            </a:r>
          </a:p>
          <a:p>
            <a:pPr lvl="1">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1800" dirty="0" smtClean="0"/>
              <a:t>Battery Anomaly (2009/286) - possible MMOD (Micro-Meteoroid Orbital Debris)</a:t>
            </a:r>
          </a:p>
          <a:p>
            <a:pPr lvl="1">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US" sz="1800" dirty="0" smtClean="0"/>
              <a:t>On DOY 2010/181, the FOT erroneously commanded an additional second to the Command and Telemetry Interface Unit (CTIU). Terra Lunar Roll #98 on DOY 2010/182 was waived as a result of the anomaly. This error was corrected on DOY 182 (7/01/10) and there have been no further impacts to the spacecraft or MODIS. </a:t>
            </a:r>
            <a:endParaRPr lang="en-GB" sz="1800" dirty="0" smtClean="0"/>
          </a:p>
          <a:p>
            <a:pPr>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1800" b="1" dirty="0" smtClean="0"/>
              <a:t>Orbit Adjust </a:t>
            </a:r>
            <a:r>
              <a:rPr lang="en-GB" sz="1800" b="1" dirty="0" err="1" smtClean="0"/>
              <a:t>Maneuvers</a:t>
            </a:r>
            <a:endParaRPr lang="en-GB" sz="1800" b="1" dirty="0" smtClean="0"/>
          </a:p>
          <a:p>
            <a:pPr lvl="1">
              <a:lnSpc>
                <a:spcPct val="81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1800" dirty="0" smtClean="0"/>
              <a:t>Drag Make-Up #58-61</a:t>
            </a:r>
          </a:p>
          <a:p>
            <a:pPr lvl="1">
              <a:lnSpc>
                <a:spcPct val="81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1800" dirty="0" smtClean="0"/>
              <a:t>Inclination Adjustment #25-28</a:t>
            </a:r>
          </a:p>
          <a:p>
            <a:pPr>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1800" b="1" dirty="0" smtClean="0"/>
              <a:t>MODIS Events</a:t>
            </a:r>
          </a:p>
          <a:p>
            <a:pPr lvl="1">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1800" dirty="0" smtClean="0"/>
              <a:t>A few telemetry points slightly exceeded configuration monitor limits, following the SRCA Spectral Calibration on DOY 2011/012. There was no impact to MODIS.</a:t>
            </a:r>
          </a:p>
        </p:txBody>
      </p:sp>
      <p:sp>
        <p:nvSpPr>
          <p:cNvPr id="4" name="Slide Number Placeholder 3"/>
          <p:cNvSpPr>
            <a:spLocks noGrp="1"/>
          </p:cNvSpPr>
          <p:nvPr>
            <p:ph type="sldNum" sz="quarter" idx="10"/>
          </p:nvPr>
        </p:nvSpPr>
        <p:spPr/>
        <p:txBody>
          <a:bodyPr/>
          <a:lstStyle/>
          <a:p>
            <a:pPr>
              <a:defRPr/>
            </a:pPr>
            <a:r>
              <a:rPr lang="en-US"/>
              <a:t>Page </a:t>
            </a:r>
            <a:fld id="{536265F0-5FDD-4278-82D4-D1243928AA6B}" type="slidenum">
              <a:rPr lang="en-US"/>
              <a:pPr>
                <a:defRPr/>
              </a:pPr>
              <a:t>13</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457200" y="76200"/>
            <a:ext cx="8228013" cy="1144588"/>
          </a:xfrm>
        </p:spPr>
        <p:txBody>
          <a:bodyPr/>
          <a:lstStyle/>
          <a:p>
            <a:pPr eaLnBrk="1" hangingPunct="1">
              <a:lnSpc>
                <a:spcPct val="93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smtClean="0">
                <a:solidFill>
                  <a:srgbClr val="0000CC"/>
                </a:solidFill>
              </a:rPr>
              <a:t>Recent Events (Aqua)</a:t>
            </a:r>
          </a:p>
        </p:txBody>
      </p:sp>
      <p:sp>
        <p:nvSpPr>
          <p:cNvPr id="41987" name="Rectangle 2"/>
          <p:cNvSpPr>
            <a:spLocks noGrp="1" noChangeArrowheads="1"/>
          </p:cNvSpPr>
          <p:nvPr>
            <p:ph type="body" idx="1"/>
          </p:nvPr>
        </p:nvSpPr>
        <p:spPr>
          <a:xfrm>
            <a:off x="457200" y="1604963"/>
            <a:ext cx="8228013" cy="4673600"/>
          </a:xfrm>
        </p:spPr>
        <p:txBody>
          <a:bodyPr/>
          <a:lstStyle/>
          <a:p>
            <a:pPr>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1800" b="1" dirty="0" smtClean="0"/>
              <a:t>Spacecraft Events</a:t>
            </a:r>
          </a:p>
          <a:p>
            <a:pPr lvl="1">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1800" dirty="0" smtClean="0"/>
              <a:t>No new events</a:t>
            </a:r>
          </a:p>
          <a:p>
            <a:pPr>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1800" b="1" dirty="0" smtClean="0"/>
              <a:t>Orbit Adjust </a:t>
            </a:r>
            <a:r>
              <a:rPr lang="en-GB" sz="1800" b="1" dirty="0" err="1" smtClean="0"/>
              <a:t>Maneuvers</a:t>
            </a:r>
            <a:endParaRPr lang="en-GB" sz="1800" b="1" dirty="0" smtClean="0"/>
          </a:p>
          <a:p>
            <a:pPr lvl="1">
              <a:lnSpc>
                <a:spcPct val="81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1800" dirty="0" smtClean="0"/>
              <a:t>Drag Make-Up #40-48</a:t>
            </a:r>
          </a:p>
          <a:p>
            <a:pPr lvl="1">
              <a:lnSpc>
                <a:spcPct val="81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1800" dirty="0" smtClean="0"/>
              <a:t>Inclination Adjustments #25-30</a:t>
            </a:r>
          </a:p>
          <a:p>
            <a:pPr lvl="1">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1800" dirty="0" smtClean="0"/>
              <a:t>Debris Avoidance </a:t>
            </a:r>
            <a:r>
              <a:rPr lang="en-GB" sz="1800" dirty="0" err="1" smtClean="0"/>
              <a:t>Maneuver</a:t>
            </a:r>
            <a:r>
              <a:rPr lang="en-GB" sz="1800" dirty="0" smtClean="0"/>
              <a:t> (2010/362, 2011/002, 039, 060)</a:t>
            </a:r>
          </a:p>
          <a:p>
            <a:pPr>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1800" b="1" dirty="0" smtClean="0"/>
              <a:t>MODIS Events</a:t>
            </a:r>
          </a:p>
          <a:p>
            <a:pPr lvl="1">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1800" dirty="0" smtClean="0"/>
              <a:t>Aqua SRCA Spectral Calibration scheduled for DOY 2011/013 was waived due to a miscommunication between the IOT and the new Aqua Flight Software Engineer. The SRCA Spectral activities were successfully completed on DOY 2011/048. There was no impact to MODIS.</a:t>
            </a:r>
          </a:p>
        </p:txBody>
      </p:sp>
      <p:sp>
        <p:nvSpPr>
          <p:cNvPr id="4" name="Slide Number Placeholder 3"/>
          <p:cNvSpPr>
            <a:spLocks noGrp="1"/>
          </p:cNvSpPr>
          <p:nvPr>
            <p:ph type="sldNum" sz="quarter" idx="10"/>
          </p:nvPr>
        </p:nvSpPr>
        <p:spPr/>
        <p:txBody>
          <a:bodyPr/>
          <a:lstStyle/>
          <a:p>
            <a:pPr>
              <a:defRPr/>
            </a:pPr>
            <a:r>
              <a:rPr lang="en-US"/>
              <a:t>Page </a:t>
            </a:r>
            <a:fld id="{6874AF47-C765-48C6-969F-182FECBE3B98}" type="slidenum">
              <a:rPr lang="en-US"/>
              <a:pPr>
                <a:defRPr/>
              </a:pPr>
              <a:t>14</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z="2800" dirty="0" smtClean="0">
                <a:solidFill>
                  <a:srgbClr val="0000CC"/>
                </a:solidFill>
              </a:rPr>
              <a:t>Terra/Aqua MODIS OBC Operations</a:t>
            </a:r>
          </a:p>
        </p:txBody>
      </p:sp>
      <p:sp>
        <p:nvSpPr>
          <p:cNvPr id="4" name="Slide Number Placeholder 3"/>
          <p:cNvSpPr>
            <a:spLocks noGrp="1"/>
          </p:cNvSpPr>
          <p:nvPr>
            <p:ph type="sldNum" sz="quarter" idx="10"/>
          </p:nvPr>
        </p:nvSpPr>
        <p:spPr/>
        <p:txBody>
          <a:bodyPr/>
          <a:lstStyle/>
          <a:p>
            <a:pPr>
              <a:defRPr/>
            </a:pPr>
            <a:r>
              <a:rPr lang="en-US" smtClean="0"/>
              <a:t>Page </a:t>
            </a:r>
            <a:fld id="{6E9F6A98-83DB-4CFA-AC18-09BA6117F7C2}" type="slidenum">
              <a:rPr lang="en-US" smtClean="0"/>
              <a:pPr>
                <a:defRPr/>
              </a:pPr>
              <a:t>15</a:t>
            </a:fld>
            <a:endParaRPr lang="en-US"/>
          </a:p>
        </p:txBody>
      </p:sp>
      <p:sp>
        <p:nvSpPr>
          <p:cNvPr id="43049" name="TextBox 5"/>
          <p:cNvSpPr txBox="1">
            <a:spLocks noChangeArrowheads="1"/>
          </p:cNvSpPr>
          <p:nvPr/>
        </p:nvSpPr>
        <p:spPr bwMode="auto">
          <a:xfrm>
            <a:off x="685800" y="5943600"/>
            <a:ext cx="4648200" cy="830997"/>
          </a:xfrm>
          <a:prstGeom prst="rect">
            <a:avLst/>
          </a:prstGeom>
          <a:noFill/>
          <a:ln w="9525">
            <a:noFill/>
            <a:miter lim="800000"/>
            <a:headEnd/>
            <a:tailEnd/>
          </a:ln>
        </p:spPr>
        <p:txBody>
          <a:bodyPr>
            <a:spAutoFit/>
          </a:bodyPr>
          <a:lstStyle/>
          <a:p>
            <a:r>
              <a:rPr lang="en-US" sz="1600" baseline="30000" dirty="0" smtClean="0">
                <a:latin typeface="Times New Roman" pitchFamily="18" charset="0"/>
              </a:rPr>
              <a:t>#</a:t>
            </a:r>
            <a:r>
              <a:rPr lang="en-US" sz="1600" dirty="0" smtClean="0">
                <a:latin typeface="Times New Roman" pitchFamily="18" charset="0"/>
              </a:rPr>
              <a:t> Open &amp; Screened Activities counted independently </a:t>
            </a:r>
          </a:p>
          <a:p>
            <a:r>
              <a:rPr lang="en-US" sz="1600" dirty="0" smtClean="0">
                <a:latin typeface="Times New Roman" pitchFamily="18" charset="0"/>
              </a:rPr>
              <a:t>* </a:t>
            </a:r>
            <a:r>
              <a:rPr lang="en-US" sz="1600" dirty="0">
                <a:latin typeface="Times New Roman" pitchFamily="18" charset="0"/>
              </a:rPr>
              <a:t>Includes Spatial, Spectral and Radiometric</a:t>
            </a:r>
          </a:p>
          <a:p>
            <a:r>
              <a:rPr lang="en-US" sz="1600" dirty="0" smtClean="0">
                <a:latin typeface="Times New Roman" pitchFamily="18" charset="0"/>
              </a:rPr>
              <a:t>01/10 </a:t>
            </a:r>
            <a:r>
              <a:rPr lang="en-US" sz="1600" dirty="0">
                <a:latin typeface="Times New Roman" pitchFamily="18" charset="0"/>
              </a:rPr>
              <a:t>= last Science Team Meeting</a:t>
            </a:r>
          </a:p>
        </p:txBody>
      </p:sp>
      <p:graphicFrame>
        <p:nvGraphicFramePr>
          <p:cNvPr id="7" name="Group 80"/>
          <p:cNvGraphicFramePr>
            <a:graphicFrameLocks/>
          </p:cNvGraphicFramePr>
          <p:nvPr/>
        </p:nvGraphicFramePr>
        <p:xfrm>
          <a:off x="685800" y="1295400"/>
          <a:ext cx="8229600" cy="2228850"/>
        </p:xfrm>
        <a:graphic>
          <a:graphicData uri="http://schemas.openxmlformats.org/drawingml/2006/table">
            <a:tbl>
              <a:tblPr/>
              <a:tblGrid>
                <a:gridCol w="2057400"/>
                <a:gridCol w="2057400"/>
                <a:gridCol w="2057400"/>
                <a:gridCol w="20574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Activity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rPr>
                        <a:t>PL to 01/10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rPr>
                        <a:t>01/10 - present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folHlink"/>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SD/SDSM</a:t>
                      </a:r>
                      <a:r>
                        <a:rPr kumimoji="0" lang="en-US" sz="1800" b="0" i="0" u="none" strike="noStrike" cap="none" normalizeH="0" baseline="30000" dirty="0" smtClean="0">
                          <a:ln>
                            <a:noFill/>
                          </a:ln>
                          <a:solidFill>
                            <a:srgbClr val="000000"/>
                          </a:solidFill>
                          <a:effectLst/>
                          <a:latin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597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621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BB WUCD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SRCA*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299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29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328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Electronic Cal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Lunar Roll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104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bl>
          </a:graphicData>
        </a:graphic>
      </p:graphicFrame>
      <p:graphicFrame>
        <p:nvGraphicFramePr>
          <p:cNvPr id="9" name="Group 89"/>
          <p:cNvGraphicFramePr>
            <a:graphicFrameLocks noGrp="1"/>
          </p:cNvGraphicFramePr>
          <p:nvPr/>
        </p:nvGraphicFramePr>
        <p:xfrm>
          <a:off x="685800" y="3657600"/>
          <a:ext cx="8229600" cy="2228850"/>
        </p:xfrm>
        <a:graphic>
          <a:graphicData uri="http://schemas.openxmlformats.org/drawingml/2006/table">
            <a:tbl>
              <a:tblPr/>
              <a:tblGrid>
                <a:gridCol w="2057400"/>
                <a:gridCol w="2057400"/>
                <a:gridCol w="2057400"/>
                <a:gridCol w="20574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Activity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rPr>
                        <a:t>PL to 01/10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rPr>
                        <a:t>01/10 - present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99F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SD/SDSM</a:t>
                      </a:r>
                      <a:r>
                        <a:rPr kumimoji="0" lang="en-US" sz="1800" b="0" i="0" u="none" strike="noStrike" cap="none" normalizeH="0" baseline="30000" dirty="0" smtClean="0">
                          <a:ln>
                            <a:noFill/>
                          </a:ln>
                          <a:solidFill>
                            <a:srgbClr val="000000"/>
                          </a:solidFill>
                          <a:effectLst/>
                          <a:latin typeface="Arial" pitchFamily="34" charset="0"/>
                        </a:rPr>
                        <a:t>#</a:t>
                      </a:r>
                      <a:endParaRPr kumimoji="0" lang="en-US" sz="18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408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443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BB WUCD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SRCA*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174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29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203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Electronic Cal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Lunar Roll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r>
            </a:tbl>
          </a:graphicData>
        </a:graphic>
      </p:graphicFrame>
      <p:sp>
        <p:nvSpPr>
          <p:cNvPr id="10" name="Text Box 86"/>
          <p:cNvSpPr txBox="1">
            <a:spLocks noChangeArrowheads="1"/>
          </p:cNvSpPr>
          <p:nvPr/>
        </p:nvSpPr>
        <p:spPr bwMode="auto">
          <a:xfrm>
            <a:off x="152400" y="1600200"/>
            <a:ext cx="381000" cy="1600438"/>
          </a:xfrm>
          <a:prstGeom prst="rect">
            <a:avLst/>
          </a:prstGeom>
          <a:noFill/>
          <a:ln w="9525">
            <a:solidFill>
              <a:srgbClr val="00B050"/>
            </a:solidFill>
            <a:miter lim="800000"/>
            <a:headEnd/>
            <a:tailEnd/>
          </a:ln>
          <a:effectLst/>
        </p:spPr>
        <p:txBody>
          <a:bodyPr>
            <a:spAutoFit/>
          </a:bodyPr>
          <a:lstStyle/>
          <a:p>
            <a:pPr>
              <a:spcBef>
                <a:spcPct val="50000"/>
              </a:spcBef>
            </a:pPr>
            <a:r>
              <a:rPr lang="en-US" sz="1400" b="1" dirty="0">
                <a:latin typeface="+mn-lt"/>
              </a:rPr>
              <a:t>T</a:t>
            </a:r>
          </a:p>
          <a:p>
            <a:pPr>
              <a:spcBef>
                <a:spcPct val="50000"/>
              </a:spcBef>
            </a:pPr>
            <a:r>
              <a:rPr lang="en-US" sz="1400" b="1" dirty="0">
                <a:latin typeface="+mn-lt"/>
              </a:rPr>
              <a:t>E</a:t>
            </a:r>
          </a:p>
          <a:p>
            <a:pPr>
              <a:spcBef>
                <a:spcPct val="50000"/>
              </a:spcBef>
            </a:pPr>
            <a:r>
              <a:rPr lang="en-US" sz="1400" b="1" dirty="0">
                <a:latin typeface="+mn-lt"/>
              </a:rPr>
              <a:t>R</a:t>
            </a:r>
          </a:p>
          <a:p>
            <a:pPr>
              <a:spcBef>
                <a:spcPct val="50000"/>
              </a:spcBef>
            </a:pPr>
            <a:r>
              <a:rPr lang="en-US" sz="1400" b="1" dirty="0">
                <a:latin typeface="+mn-lt"/>
              </a:rPr>
              <a:t>R</a:t>
            </a:r>
          </a:p>
          <a:p>
            <a:pPr>
              <a:spcBef>
                <a:spcPct val="50000"/>
              </a:spcBef>
            </a:pPr>
            <a:r>
              <a:rPr lang="en-US" sz="1400" b="1" dirty="0">
                <a:latin typeface="+mn-lt"/>
              </a:rPr>
              <a:t>A</a:t>
            </a:r>
          </a:p>
        </p:txBody>
      </p:sp>
      <p:sp>
        <p:nvSpPr>
          <p:cNvPr id="11" name="Text Box 87"/>
          <p:cNvSpPr txBox="1">
            <a:spLocks noChangeArrowheads="1"/>
          </p:cNvSpPr>
          <p:nvPr/>
        </p:nvSpPr>
        <p:spPr bwMode="auto">
          <a:xfrm>
            <a:off x="152400" y="4114800"/>
            <a:ext cx="381000" cy="1277273"/>
          </a:xfrm>
          <a:prstGeom prst="rect">
            <a:avLst/>
          </a:prstGeom>
          <a:noFill/>
          <a:ln w="9525">
            <a:solidFill>
              <a:srgbClr val="00B0F0"/>
            </a:solidFill>
            <a:miter lim="800000"/>
            <a:headEnd/>
            <a:tailEnd/>
          </a:ln>
          <a:effectLst/>
        </p:spPr>
        <p:txBody>
          <a:bodyPr>
            <a:spAutoFit/>
          </a:bodyPr>
          <a:lstStyle/>
          <a:p>
            <a:pPr>
              <a:spcBef>
                <a:spcPct val="50000"/>
              </a:spcBef>
            </a:pPr>
            <a:r>
              <a:rPr lang="en-US" sz="1400" b="1" dirty="0">
                <a:latin typeface="+mn-lt"/>
              </a:rPr>
              <a:t>A</a:t>
            </a:r>
          </a:p>
          <a:p>
            <a:pPr>
              <a:spcBef>
                <a:spcPct val="50000"/>
              </a:spcBef>
            </a:pPr>
            <a:r>
              <a:rPr lang="en-US" sz="1400" b="1" dirty="0">
                <a:latin typeface="+mn-lt"/>
              </a:rPr>
              <a:t>Q</a:t>
            </a:r>
          </a:p>
          <a:p>
            <a:pPr>
              <a:spcBef>
                <a:spcPct val="50000"/>
              </a:spcBef>
            </a:pPr>
            <a:r>
              <a:rPr lang="en-US" sz="1400" b="1" dirty="0">
                <a:latin typeface="+mn-lt"/>
              </a:rPr>
              <a:t>U</a:t>
            </a:r>
          </a:p>
          <a:p>
            <a:pPr>
              <a:spcBef>
                <a:spcPct val="50000"/>
              </a:spcBef>
            </a:pPr>
            <a:r>
              <a:rPr lang="en-US" sz="1400" b="1" dirty="0">
                <a:latin typeface="+mn-lt"/>
              </a:rPr>
              <a:t>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457200" y="76200"/>
            <a:ext cx="8224838" cy="1141413"/>
          </a:xfrm>
        </p:spPr>
        <p:txBody>
          <a:bodyPr/>
          <a:lstStyle/>
          <a:p>
            <a:pPr eaLnBrk="1" hangingPunct="1">
              <a:lnSpc>
                <a:spcPct val="81000"/>
              </a:lnSpc>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smtClean="0">
                <a:solidFill>
                  <a:srgbClr val="0000CC"/>
                </a:solidFill>
              </a:rPr>
              <a:t>SRCA Calibrations</a:t>
            </a:r>
          </a:p>
        </p:txBody>
      </p:sp>
      <p:sp>
        <p:nvSpPr>
          <p:cNvPr id="45059" name="Rectangle 2"/>
          <p:cNvSpPr>
            <a:spLocks noGrp="1" noChangeArrowheads="1"/>
          </p:cNvSpPr>
          <p:nvPr>
            <p:ph type="body" idx="1"/>
          </p:nvPr>
        </p:nvSpPr>
        <p:spPr>
          <a:xfrm>
            <a:off x="457200" y="1604963"/>
            <a:ext cx="8251825" cy="1214437"/>
          </a:xfrm>
        </p:spPr>
        <p:txBody>
          <a:bodyPr/>
          <a:lstStyle/>
          <a:p>
            <a:pPr eaLnBrk="1" hangingPunct="1">
              <a:lnSpc>
                <a:spcPct val="81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400" dirty="0" smtClean="0"/>
              <a:t>Terra – 328 SRCA Calibrations</a:t>
            </a:r>
          </a:p>
          <a:p>
            <a:pPr eaLnBrk="1" hangingPunct="1">
              <a:lnSpc>
                <a:spcPct val="81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400" dirty="0" smtClean="0"/>
              <a:t>Aqua – 203 SRCA Calibrations</a:t>
            </a:r>
          </a:p>
        </p:txBody>
      </p:sp>
      <p:sp>
        <p:nvSpPr>
          <p:cNvPr id="77" name="Slide Number Placeholder 76"/>
          <p:cNvSpPr>
            <a:spLocks noGrp="1"/>
          </p:cNvSpPr>
          <p:nvPr>
            <p:ph type="sldNum" sz="quarter" idx="10"/>
          </p:nvPr>
        </p:nvSpPr>
        <p:spPr/>
        <p:txBody>
          <a:bodyPr/>
          <a:lstStyle/>
          <a:p>
            <a:pPr>
              <a:defRPr/>
            </a:pPr>
            <a:r>
              <a:rPr lang="en-US"/>
              <a:t>Page </a:t>
            </a:r>
            <a:fld id="{662DEE58-F814-49A8-89BD-3C164C8BF539}" type="slidenum">
              <a:rPr lang="en-US"/>
              <a:pPr>
                <a:defRPr/>
              </a:pPr>
              <a:t>16</a:t>
            </a:fld>
            <a:endParaRPr lang="en-US"/>
          </a:p>
        </p:txBody>
      </p:sp>
      <p:grpSp>
        <p:nvGrpSpPr>
          <p:cNvPr id="78" name="Group 3"/>
          <p:cNvGrpSpPr>
            <a:grpSpLocks/>
          </p:cNvGrpSpPr>
          <p:nvPr/>
        </p:nvGrpSpPr>
        <p:grpSpPr bwMode="auto">
          <a:xfrm>
            <a:off x="414338" y="2644775"/>
            <a:ext cx="8153400" cy="3222625"/>
            <a:chOff x="288" y="2081"/>
            <a:chExt cx="5662" cy="2238"/>
          </a:xfrm>
        </p:grpSpPr>
        <p:sp>
          <p:nvSpPr>
            <p:cNvPr id="79" name="Rectangle 4"/>
            <p:cNvSpPr>
              <a:spLocks noChangeArrowheads="1"/>
            </p:cNvSpPr>
            <p:nvPr/>
          </p:nvSpPr>
          <p:spPr bwMode="auto">
            <a:xfrm>
              <a:off x="5242" y="4023"/>
              <a:ext cx="708" cy="29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5.5%</a:t>
              </a:r>
            </a:p>
          </p:txBody>
        </p:sp>
        <p:sp>
          <p:nvSpPr>
            <p:cNvPr id="80" name="Rectangle 5"/>
            <p:cNvSpPr>
              <a:spLocks noChangeArrowheads="1"/>
            </p:cNvSpPr>
            <p:nvPr/>
          </p:nvSpPr>
          <p:spPr bwMode="auto">
            <a:xfrm>
              <a:off x="4535" y="4023"/>
              <a:ext cx="708" cy="29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10.5%</a:t>
              </a:r>
            </a:p>
          </p:txBody>
        </p:sp>
        <p:sp>
          <p:nvSpPr>
            <p:cNvPr id="81" name="Rectangle 6"/>
            <p:cNvSpPr>
              <a:spLocks noChangeArrowheads="1"/>
            </p:cNvSpPr>
            <p:nvPr/>
          </p:nvSpPr>
          <p:spPr bwMode="auto">
            <a:xfrm>
              <a:off x="3827" y="4023"/>
              <a:ext cx="708" cy="29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20.8%</a:t>
              </a:r>
            </a:p>
          </p:txBody>
        </p:sp>
        <p:sp>
          <p:nvSpPr>
            <p:cNvPr id="82" name="Rectangle 7"/>
            <p:cNvSpPr>
              <a:spLocks noChangeArrowheads="1"/>
            </p:cNvSpPr>
            <p:nvPr/>
          </p:nvSpPr>
          <p:spPr bwMode="auto">
            <a:xfrm>
              <a:off x="3119" y="4023"/>
              <a:ext cx="708" cy="295"/>
            </a:xfrm>
            <a:prstGeom prst="rect">
              <a:avLst/>
            </a:prstGeom>
            <a:solidFill>
              <a:srgbClr val="FFC000"/>
            </a:solidFill>
            <a:ln w="9525">
              <a:noFill/>
              <a:round/>
              <a:headEnd/>
              <a:tailEnd/>
            </a:ln>
          </p:spPr>
          <p:txBody>
            <a:bodyPr lIns="90000" tIns="46800" rIns="90000" bIns="46800" anchor="ctr"/>
            <a:lstStyle/>
            <a:p>
              <a:pPr algn="ctr">
                <a:spcBef>
                  <a:spcPts val="225"/>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900" b="1">
                  <a:solidFill>
                    <a:srgbClr val="000000"/>
                  </a:solidFill>
                  <a:cs typeface="Arial" pitchFamily="34" charset="0"/>
                </a:rPr>
                <a:t>Failed on</a:t>
              </a:r>
            </a:p>
            <a:p>
              <a:pPr algn="ctr">
                <a:spcBef>
                  <a:spcPts val="225"/>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900" b="1">
                  <a:solidFill>
                    <a:srgbClr val="000000"/>
                  </a:solidFill>
                  <a:cs typeface="Arial" pitchFamily="34" charset="0"/>
                </a:rPr>
                <a:t>6-28-2005</a:t>
              </a:r>
            </a:p>
          </p:txBody>
        </p:sp>
        <p:sp>
          <p:nvSpPr>
            <p:cNvPr id="83" name="Rectangle 8"/>
            <p:cNvSpPr>
              <a:spLocks noChangeArrowheads="1"/>
            </p:cNvSpPr>
            <p:nvPr/>
          </p:nvSpPr>
          <p:spPr bwMode="auto">
            <a:xfrm>
              <a:off x="2411" y="4023"/>
              <a:ext cx="708" cy="295"/>
            </a:xfrm>
            <a:prstGeom prst="rect">
              <a:avLst/>
            </a:prstGeom>
            <a:solidFill>
              <a:srgbClr val="FFC000"/>
            </a:solidFill>
            <a:ln w="9525">
              <a:noFill/>
              <a:round/>
              <a:headEnd/>
              <a:tailEnd/>
            </a:ln>
          </p:spPr>
          <p:txBody>
            <a:bodyPr lIns="90000" tIns="46800" rIns="90000" bIns="46800" anchor="ctr"/>
            <a:lstStyle/>
            <a:p>
              <a:pPr algn="ctr">
                <a:spcBef>
                  <a:spcPts val="225"/>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900" b="1">
                  <a:solidFill>
                    <a:srgbClr val="000000"/>
                  </a:solidFill>
                  <a:cs typeface="Arial" pitchFamily="34" charset="0"/>
                </a:rPr>
                <a:t>Failed on </a:t>
              </a:r>
            </a:p>
            <a:p>
              <a:pPr algn="ctr">
                <a:spcBef>
                  <a:spcPts val="225"/>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900" b="1">
                  <a:solidFill>
                    <a:srgbClr val="000000"/>
                  </a:solidFill>
                  <a:cs typeface="Arial" pitchFamily="34" charset="0"/>
                </a:rPr>
                <a:t>4-14-2003</a:t>
              </a:r>
            </a:p>
          </p:txBody>
        </p:sp>
        <p:sp>
          <p:nvSpPr>
            <p:cNvPr id="84" name="Rectangle 9"/>
            <p:cNvSpPr>
              <a:spLocks noChangeArrowheads="1"/>
            </p:cNvSpPr>
            <p:nvPr/>
          </p:nvSpPr>
          <p:spPr bwMode="auto">
            <a:xfrm>
              <a:off x="1704" y="4023"/>
              <a:ext cx="708" cy="29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58.3%</a:t>
              </a:r>
            </a:p>
          </p:txBody>
        </p:sp>
        <p:sp>
          <p:nvSpPr>
            <p:cNvPr id="85" name="Rectangle 10"/>
            <p:cNvSpPr>
              <a:spLocks noChangeArrowheads="1"/>
            </p:cNvSpPr>
            <p:nvPr/>
          </p:nvSpPr>
          <p:spPr bwMode="auto">
            <a:xfrm>
              <a:off x="996" y="4023"/>
              <a:ext cx="708" cy="29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1400">
                  <a:solidFill>
                    <a:srgbClr val="000000"/>
                  </a:solidFill>
                  <a:cs typeface="Arial" pitchFamily="34" charset="0"/>
                </a:rPr>
                <a:t>percent</a:t>
              </a:r>
            </a:p>
          </p:txBody>
        </p:sp>
        <p:sp>
          <p:nvSpPr>
            <p:cNvPr id="86" name="Rectangle 11"/>
            <p:cNvSpPr>
              <a:spLocks noChangeArrowheads="1"/>
            </p:cNvSpPr>
            <p:nvPr/>
          </p:nvSpPr>
          <p:spPr bwMode="auto">
            <a:xfrm>
              <a:off x="5242" y="3749"/>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5000</a:t>
              </a:r>
            </a:p>
          </p:txBody>
        </p:sp>
        <p:sp>
          <p:nvSpPr>
            <p:cNvPr id="87" name="Rectangle 12"/>
            <p:cNvSpPr>
              <a:spLocks noChangeArrowheads="1"/>
            </p:cNvSpPr>
            <p:nvPr/>
          </p:nvSpPr>
          <p:spPr bwMode="auto">
            <a:xfrm>
              <a:off x="4535" y="3749"/>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5000</a:t>
              </a:r>
            </a:p>
          </p:txBody>
        </p:sp>
        <p:sp>
          <p:nvSpPr>
            <p:cNvPr id="88" name="Rectangle 13"/>
            <p:cNvSpPr>
              <a:spLocks noChangeArrowheads="1"/>
            </p:cNvSpPr>
            <p:nvPr/>
          </p:nvSpPr>
          <p:spPr bwMode="auto">
            <a:xfrm>
              <a:off x="3827" y="3749"/>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500</a:t>
              </a:r>
            </a:p>
          </p:txBody>
        </p:sp>
        <p:sp>
          <p:nvSpPr>
            <p:cNvPr id="89" name="Rectangle 14"/>
            <p:cNvSpPr>
              <a:spLocks noChangeArrowheads="1"/>
            </p:cNvSpPr>
            <p:nvPr/>
          </p:nvSpPr>
          <p:spPr bwMode="auto">
            <a:xfrm>
              <a:off x="3119" y="3749"/>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500</a:t>
              </a:r>
            </a:p>
          </p:txBody>
        </p:sp>
        <p:sp>
          <p:nvSpPr>
            <p:cNvPr id="90" name="Rectangle 15"/>
            <p:cNvSpPr>
              <a:spLocks noChangeArrowheads="1"/>
            </p:cNvSpPr>
            <p:nvPr/>
          </p:nvSpPr>
          <p:spPr bwMode="auto">
            <a:xfrm>
              <a:off x="2411" y="3749"/>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500</a:t>
              </a:r>
            </a:p>
          </p:txBody>
        </p:sp>
        <p:sp>
          <p:nvSpPr>
            <p:cNvPr id="91" name="Rectangle 16"/>
            <p:cNvSpPr>
              <a:spLocks noChangeArrowheads="1"/>
            </p:cNvSpPr>
            <p:nvPr/>
          </p:nvSpPr>
          <p:spPr bwMode="auto">
            <a:xfrm>
              <a:off x="1704" y="3749"/>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500</a:t>
              </a:r>
            </a:p>
          </p:txBody>
        </p:sp>
        <p:sp>
          <p:nvSpPr>
            <p:cNvPr id="92" name="Rectangle 17"/>
            <p:cNvSpPr>
              <a:spLocks noChangeArrowheads="1"/>
            </p:cNvSpPr>
            <p:nvPr/>
          </p:nvSpPr>
          <p:spPr bwMode="auto">
            <a:xfrm>
              <a:off x="996" y="3749"/>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1400">
                  <a:solidFill>
                    <a:srgbClr val="000000"/>
                  </a:solidFill>
                  <a:cs typeface="Arial" pitchFamily="34" charset="0"/>
                </a:rPr>
                <a:t>Life (hr)</a:t>
              </a:r>
            </a:p>
          </p:txBody>
        </p:sp>
        <p:sp>
          <p:nvSpPr>
            <p:cNvPr id="93" name="Rectangle 18"/>
            <p:cNvSpPr>
              <a:spLocks noChangeArrowheads="1"/>
            </p:cNvSpPr>
            <p:nvPr/>
          </p:nvSpPr>
          <p:spPr bwMode="auto">
            <a:xfrm>
              <a:off x="5242" y="3474"/>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274.9</a:t>
              </a:r>
            </a:p>
          </p:txBody>
        </p:sp>
        <p:sp>
          <p:nvSpPr>
            <p:cNvPr id="94" name="Rectangle 19"/>
            <p:cNvSpPr>
              <a:spLocks noChangeArrowheads="1"/>
            </p:cNvSpPr>
            <p:nvPr/>
          </p:nvSpPr>
          <p:spPr bwMode="auto">
            <a:xfrm>
              <a:off x="4535" y="3474"/>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522.9</a:t>
              </a:r>
            </a:p>
          </p:txBody>
        </p:sp>
        <p:sp>
          <p:nvSpPr>
            <p:cNvPr id="95" name="Rectangle 20"/>
            <p:cNvSpPr>
              <a:spLocks noChangeArrowheads="1"/>
            </p:cNvSpPr>
            <p:nvPr/>
          </p:nvSpPr>
          <p:spPr bwMode="auto">
            <a:xfrm>
              <a:off x="3827" y="3474"/>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104.0</a:t>
              </a:r>
            </a:p>
          </p:txBody>
        </p:sp>
        <p:sp>
          <p:nvSpPr>
            <p:cNvPr id="96" name="Rectangle 21"/>
            <p:cNvSpPr>
              <a:spLocks noChangeArrowheads="1"/>
            </p:cNvSpPr>
            <p:nvPr/>
          </p:nvSpPr>
          <p:spPr bwMode="auto">
            <a:xfrm>
              <a:off x="3119" y="3474"/>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205.7</a:t>
              </a:r>
            </a:p>
          </p:txBody>
        </p:sp>
        <p:sp>
          <p:nvSpPr>
            <p:cNvPr id="97" name="Rectangle 22"/>
            <p:cNvSpPr>
              <a:spLocks noChangeArrowheads="1"/>
            </p:cNvSpPr>
            <p:nvPr/>
          </p:nvSpPr>
          <p:spPr bwMode="auto">
            <a:xfrm>
              <a:off x="2411" y="3474"/>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188.0</a:t>
              </a:r>
            </a:p>
          </p:txBody>
        </p:sp>
        <p:sp>
          <p:nvSpPr>
            <p:cNvPr id="98" name="Rectangle 23"/>
            <p:cNvSpPr>
              <a:spLocks noChangeArrowheads="1"/>
            </p:cNvSpPr>
            <p:nvPr/>
          </p:nvSpPr>
          <p:spPr bwMode="auto">
            <a:xfrm>
              <a:off x="1704" y="3474"/>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291.6</a:t>
              </a:r>
            </a:p>
          </p:txBody>
        </p:sp>
        <p:sp>
          <p:nvSpPr>
            <p:cNvPr id="99" name="Rectangle 24"/>
            <p:cNvSpPr>
              <a:spLocks noChangeArrowheads="1"/>
            </p:cNvSpPr>
            <p:nvPr/>
          </p:nvSpPr>
          <p:spPr bwMode="auto">
            <a:xfrm>
              <a:off x="996" y="3474"/>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1400">
                  <a:solidFill>
                    <a:srgbClr val="000000"/>
                  </a:solidFill>
                  <a:cs typeface="Arial" pitchFamily="34" charset="0"/>
                </a:rPr>
                <a:t>Usage (hr)</a:t>
              </a:r>
            </a:p>
          </p:txBody>
        </p:sp>
        <p:sp>
          <p:nvSpPr>
            <p:cNvPr id="100" name="Rectangle 25"/>
            <p:cNvSpPr>
              <a:spLocks noChangeArrowheads="1"/>
            </p:cNvSpPr>
            <p:nvPr/>
          </p:nvSpPr>
          <p:spPr bwMode="auto">
            <a:xfrm>
              <a:off x="288" y="3474"/>
              <a:ext cx="708" cy="84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Aqua</a:t>
              </a:r>
            </a:p>
          </p:txBody>
        </p:sp>
        <p:sp>
          <p:nvSpPr>
            <p:cNvPr id="101" name="Rectangle 26"/>
            <p:cNvSpPr>
              <a:spLocks noChangeArrowheads="1"/>
            </p:cNvSpPr>
            <p:nvPr/>
          </p:nvSpPr>
          <p:spPr bwMode="auto">
            <a:xfrm>
              <a:off x="5242" y="3179"/>
              <a:ext cx="708" cy="29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7.1%</a:t>
              </a:r>
            </a:p>
          </p:txBody>
        </p:sp>
        <p:sp>
          <p:nvSpPr>
            <p:cNvPr id="102" name="Rectangle 27"/>
            <p:cNvSpPr>
              <a:spLocks noChangeArrowheads="1"/>
            </p:cNvSpPr>
            <p:nvPr/>
          </p:nvSpPr>
          <p:spPr bwMode="auto">
            <a:xfrm>
              <a:off x="4535" y="3179"/>
              <a:ext cx="708" cy="29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14.5%</a:t>
              </a:r>
            </a:p>
          </p:txBody>
        </p:sp>
        <p:sp>
          <p:nvSpPr>
            <p:cNvPr id="103" name="Rectangle 28"/>
            <p:cNvSpPr>
              <a:spLocks noChangeArrowheads="1"/>
            </p:cNvSpPr>
            <p:nvPr/>
          </p:nvSpPr>
          <p:spPr bwMode="auto">
            <a:xfrm>
              <a:off x="3827" y="3179"/>
              <a:ext cx="708" cy="29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19.9%</a:t>
              </a:r>
            </a:p>
          </p:txBody>
        </p:sp>
        <p:sp>
          <p:nvSpPr>
            <p:cNvPr id="104" name="Rectangle 29"/>
            <p:cNvSpPr>
              <a:spLocks noChangeArrowheads="1"/>
            </p:cNvSpPr>
            <p:nvPr/>
          </p:nvSpPr>
          <p:spPr bwMode="auto">
            <a:xfrm>
              <a:off x="3119" y="3179"/>
              <a:ext cx="708" cy="295"/>
            </a:xfrm>
            <a:prstGeom prst="rect">
              <a:avLst/>
            </a:prstGeom>
            <a:solidFill>
              <a:srgbClr val="FFC000"/>
            </a:solidFill>
            <a:ln w="9525">
              <a:noFill/>
              <a:round/>
              <a:headEnd/>
              <a:tailEnd/>
            </a:ln>
          </p:spPr>
          <p:txBody>
            <a:bodyPr lIns="90000" tIns="46800" rIns="90000" bIns="46800" anchor="ctr"/>
            <a:lstStyle/>
            <a:p>
              <a:pPr algn="ctr">
                <a:spcBef>
                  <a:spcPts val="225"/>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900" b="1">
                  <a:solidFill>
                    <a:srgbClr val="000000"/>
                  </a:solidFill>
                  <a:cs typeface="Arial" pitchFamily="34" charset="0"/>
                </a:rPr>
                <a:t>Failed on</a:t>
              </a:r>
            </a:p>
            <a:p>
              <a:pPr algn="ctr">
                <a:spcBef>
                  <a:spcPts val="225"/>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900" b="1">
                  <a:solidFill>
                    <a:srgbClr val="000000"/>
                  </a:solidFill>
                  <a:cs typeface="Arial" pitchFamily="34" charset="0"/>
                </a:rPr>
                <a:t>2-18-2006</a:t>
              </a:r>
            </a:p>
          </p:txBody>
        </p:sp>
        <p:sp>
          <p:nvSpPr>
            <p:cNvPr id="105" name="Rectangle 30"/>
            <p:cNvSpPr>
              <a:spLocks noChangeArrowheads="1"/>
            </p:cNvSpPr>
            <p:nvPr/>
          </p:nvSpPr>
          <p:spPr bwMode="auto">
            <a:xfrm>
              <a:off x="2411" y="3179"/>
              <a:ext cx="708" cy="295"/>
            </a:xfrm>
            <a:prstGeom prst="rect">
              <a:avLst/>
            </a:prstGeom>
            <a:solidFill>
              <a:srgbClr val="FFC000"/>
            </a:solidFill>
            <a:ln w="9525">
              <a:noFill/>
              <a:round/>
              <a:headEnd/>
              <a:tailEnd/>
            </a:ln>
          </p:spPr>
          <p:txBody>
            <a:bodyPr lIns="90000" tIns="46800" rIns="90000" bIns="46800" anchor="ctr"/>
            <a:lstStyle/>
            <a:p>
              <a:pPr algn="ctr">
                <a:spcBef>
                  <a:spcPts val="225"/>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900" b="1">
                  <a:solidFill>
                    <a:srgbClr val="000000"/>
                  </a:solidFill>
                  <a:cs typeface="Arial" pitchFamily="34" charset="0"/>
                </a:rPr>
                <a:t>Failed on </a:t>
              </a:r>
            </a:p>
            <a:p>
              <a:pPr algn="ctr">
                <a:spcBef>
                  <a:spcPts val="225"/>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900" b="1">
                  <a:solidFill>
                    <a:srgbClr val="000000"/>
                  </a:solidFill>
                  <a:cs typeface="Arial" pitchFamily="34" charset="0"/>
                </a:rPr>
                <a:t>11-20-2004</a:t>
              </a:r>
            </a:p>
          </p:txBody>
        </p:sp>
        <p:sp>
          <p:nvSpPr>
            <p:cNvPr id="106" name="Rectangle 31"/>
            <p:cNvSpPr>
              <a:spLocks noChangeArrowheads="1"/>
            </p:cNvSpPr>
            <p:nvPr/>
          </p:nvSpPr>
          <p:spPr bwMode="auto">
            <a:xfrm>
              <a:off x="1704" y="3179"/>
              <a:ext cx="708" cy="29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59.6%</a:t>
              </a:r>
            </a:p>
          </p:txBody>
        </p:sp>
        <p:sp>
          <p:nvSpPr>
            <p:cNvPr id="107" name="Rectangle 32"/>
            <p:cNvSpPr>
              <a:spLocks noChangeArrowheads="1"/>
            </p:cNvSpPr>
            <p:nvPr/>
          </p:nvSpPr>
          <p:spPr bwMode="auto">
            <a:xfrm>
              <a:off x="996" y="3179"/>
              <a:ext cx="708" cy="29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1400">
                  <a:solidFill>
                    <a:srgbClr val="000000"/>
                  </a:solidFill>
                  <a:cs typeface="Arial" pitchFamily="34" charset="0"/>
                </a:rPr>
                <a:t>percent</a:t>
              </a:r>
            </a:p>
          </p:txBody>
        </p:sp>
        <p:sp>
          <p:nvSpPr>
            <p:cNvPr id="108" name="Rectangle 33"/>
            <p:cNvSpPr>
              <a:spLocks noChangeArrowheads="1"/>
            </p:cNvSpPr>
            <p:nvPr/>
          </p:nvSpPr>
          <p:spPr bwMode="auto">
            <a:xfrm>
              <a:off x="5242" y="2904"/>
              <a:ext cx="708" cy="27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4000</a:t>
              </a:r>
            </a:p>
          </p:txBody>
        </p:sp>
        <p:sp>
          <p:nvSpPr>
            <p:cNvPr id="109" name="Rectangle 34"/>
            <p:cNvSpPr>
              <a:spLocks noChangeArrowheads="1"/>
            </p:cNvSpPr>
            <p:nvPr/>
          </p:nvSpPr>
          <p:spPr bwMode="auto">
            <a:xfrm>
              <a:off x="4535" y="2904"/>
              <a:ext cx="708" cy="27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4000</a:t>
              </a:r>
            </a:p>
          </p:txBody>
        </p:sp>
        <p:sp>
          <p:nvSpPr>
            <p:cNvPr id="110" name="Rectangle 35"/>
            <p:cNvSpPr>
              <a:spLocks noChangeArrowheads="1"/>
            </p:cNvSpPr>
            <p:nvPr/>
          </p:nvSpPr>
          <p:spPr bwMode="auto">
            <a:xfrm>
              <a:off x="3827" y="2904"/>
              <a:ext cx="708" cy="27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500</a:t>
              </a:r>
            </a:p>
          </p:txBody>
        </p:sp>
        <p:sp>
          <p:nvSpPr>
            <p:cNvPr id="111" name="Rectangle 36"/>
            <p:cNvSpPr>
              <a:spLocks noChangeArrowheads="1"/>
            </p:cNvSpPr>
            <p:nvPr/>
          </p:nvSpPr>
          <p:spPr bwMode="auto">
            <a:xfrm>
              <a:off x="3119" y="2904"/>
              <a:ext cx="708" cy="27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500</a:t>
              </a:r>
            </a:p>
          </p:txBody>
        </p:sp>
        <p:sp>
          <p:nvSpPr>
            <p:cNvPr id="112" name="Rectangle 37"/>
            <p:cNvSpPr>
              <a:spLocks noChangeArrowheads="1"/>
            </p:cNvSpPr>
            <p:nvPr/>
          </p:nvSpPr>
          <p:spPr bwMode="auto">
            <a:xfrm>
              <a:off x="2411" y="2904"/>
              <a:ext cx="708" cy="27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500</a:t>
              </a:r>
            </a:p>
          </p:txBody>
        </p:sp>
        <p:sp>
          <p:nvSpPr>
            <p:cNvPr id="113" name="Rectangle 38"/>
            <p:cNvSpPr>
              <a:spLocks noChangeArrowheads="1"/>
            </p:cNvSpPr>
            <p:nvPr/>
          </p:nvSpPr>
          <p:spPr bwMode="auto">
            <a:xfrm>
              <a:off x="1704" y="2904"/>
              <a:ext cx="708" cy="27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500</a:t>
              </a:r>
            </a:p>
          </p:txBody>
        </p:sp>
        <p:sp>
          <p:nvSpPr>
            <p:cNvPr id="114" name="Rectangle 39"/>
            <p:cNvSpPr>
              <a:spLocks noChangeArrowheads="1"/>
            </p:cNvSpPr>
            <p:nvPr/>
          </p:nvSpPr>
          <p:spPr bwMode="auto">
            <a:xfrm>
              <a:off x="996" y="2904"/>
              <a:ext cx="708" cy="27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1400">
                  <a:solidFill>
                    <a:srgbClr val="000000"/>
                  </a:solidFill>
                  <a:cs typeface="Arial" pitchFamily="34" charset="0"/>
                </a:rPr>
                <a:t>Life (hr)</a:t>
              </a:r>
            </a:p>
          </p:txBody>
        </p:sp>
        <p:sp>
          <p:nvSpPr>
            <p:cNvPr id="115" name="Rectangle 40"/>
            <p:cNvSpPr>
              <a:spLocks noChangeArrowheads="1"/>
            </p:cNvSpPr>
            <p:nvPr/>
          </p:nvSpPr>
          <p:spPr bwMode="auto">
            <a:xfrm>
              <a:off x="5242" y="2630"/>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282.0</a:t>
              </a:r>
            </a:p>
          </p:txBody>
        </p:sp>
        <p:sp>
          <p:nvSpPr>
            <p:cNvPr id="116" name="Rectangle 41"/>
            <p:cNvSpPr>
              <a:spLocks noChangeArrowheads="1"/>
            </p:cNvSpPr>
            <p:nvPr/>
          </p:nvSpPr>
          <p:spPr bwMode="auto">
            <a:xfrm>
              <a:off x="4535" y="2630"/>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581.2</a:t>
              </a:r>
            </a:p>
          </p:txBody>
        </p:sp>
        <p:sp>
          <p:nvSpPr>
            <p:cNvPr id="117" name="Rectangle 42"/>
            <p:cNvSpPr>
              <a:spLocks noChangeArrowheads="1"/>
            </p:cNvSpPr>
            <p:nvPr/>
          </p:nvSpPr>
          <p:spPr bwMode="auto">
            <a:xfrm>
              <a:off x="3827" y="2630"/>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99.7</a:t>
              </a:r>
            </a:p>
          </p:txBody>
        </p:sp>
        <p:sp>
          <p:nvSpPr>
            <p:cNvPr id="118" name="Rectangle 43"/>
            <p:cNvSpPr>
              <a:spLocks noChangeArrowheads="1"/>
            </p:cNvSpPr>
            <p:nvPr/>
          </p:nvSpPr>
          <p:spPr bwMode="auto">
            <a:xfrm>
              <a:off x="3119" y="2630"/>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190.3</a:t>
              </a:r>
            </a:p>
          </p:txBody>
        </p:sp>
        <p:sp>
          <p:nvSpPr>
            <p:cNvPr id="119" name="Rectangle 44"/>
            <p:cNvSpPr>
              <a:spLocks noChangeArrowheads="1"/>
            </p:cNvSpPr>
            <p:nvPr/>
          </p:nvSpPr>
          <p:spPr bwMode="auto">
            <a:xfrm>
              <a:off x="2411" y="2630"/>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172.1</a:t>
              </a:r>
            </a:p>
          </p:txBody>
        </p:sp>
        <p:sp>
          <p:nvSpPr>
            <p:cNvPr id="120" name="Rectangle 45"/>
            <p:cNvSpPr>
              <a:spLocks noChangeArrowheads="1"/>
            </p:cNvSpPr>
            <p:nvPr/>
          </p:nvSpPr>
          <p:spPr bwMode="auto">
            <a:xfrm>
              <a:off x="1704" y="2630"/>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298.0</a:t>
              </a:r>
            </a:p>
          </p:txBody>
        </p:sp>
        <p:sp>
          <p:nvSpPr>
            <p:cNvPr id="121" name="Rectangle 46"/>
            <p:cNvSpPr>
              <a:spLocks noChangeArrowheads="1"/>
            </p:cNvSpPr>
            <p:nvPr/>
          </p:nvSpPr>
          <p:spPr bwMode="auto">
            <a:xfrm>
              <a:off x="996" y="2630"/>
              <a:ext cx="708"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1400">
                  <a:solidFill>
                    <a:srgbClr val="000000"/>
                  </a:solidFill>
                  <a:cs typeface="Arial" pitchFamily="34" charset="0"/>
                </a:rPr>
                <a:t>Usage (hr)</a:t>
              </a:r>
            </a:p>
          </p:txBody>
        </p:sp>
        <p:sp>
          <p:nvSpPr>
            <p:cNvPr id="122" name="Rectangle 47"/>
            <p:cNvSpPr>
              <a:spLocks noChangeArrowheads="1"/>
            </p:cNvSpPr>
            <p:nvPr/>
          </p:nvSpPr>
          <p:spPr bwMode="auto">
            <a:xfrm>
              <a:off x="288" y="2630"/>
              <a:ext cx="708" cy="84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Terra</a:t>
              </a:r>
            </a:p>
          </p:txBody>
        </p:sp>
        <p:sp>
          <p:nvSpPr>
            <p:cNvPr id="123" name="Rectangle 48"/>
            <p:cNvSpPr>
              <a:spLocks noChangeArrowheads="1"/>
            </p:cNvSpPr>
            <p:nvPr/>
          </p:nvSpPr>
          <p:spPr bwMode="auto">
            <a:xfrm>
              <a:off x="5242" y="2355"/>
              <a:ext cx="708" cy="27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2</a:t>
              </a:r>
            </a:p>
          </p:txBody>
        </p:sp>
        <p:sp>
          <p:nvSpPr>
            <p:cNvPr id="124" name="Rectangle 49"/>
            <p:cNvSpPr>
              <a:spLocks noChangeArrowheads="1"/>
            </p:cNvSpPr>
            <p:nvPr/>
          </p:nvSpPr>
          <p:spPr bwMode="auto">
            <a:xfrm>
              <a:off x="4535" y="2355"/>
              <a:ext cx="708" cy="27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1</a:t>
              </a:r>
            </a:p>
          </p:txBody>
        </p:sp>
        <p:sp>
          <p:nvSpPr>
            <p:cNvPr id="125" name="Rectangle 50"/>
            <p:cNvSpPr>
              <a:spLocks noChangeArrowheads="1"/>
            </p:cNvSpPr>
            <p:nvPr/>
          </p:nvSpPr>
          <p:spPr bwMode="auto">
            <a:xfrm>
              <a:off x="3827" y="2355"/>
              <a:ext cx="708" cy="27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4</a:t>
              </a:r>
            </a:p>
          </p:txBody>
        </p:sp>
        <p:sp>
          <p:nvSpPr>
            <p:cNvPr id="126" name="Rectangle 51"/>
            <p:cNvSpPr>
              <a:spLocks noChangeArrowheads="1"/>
            </p:cNvSpPr>
            <p:nvPr/>
          </p:nvSpPr>
          <p:spPr bwMode="auto">
            <a:xfrm>
              <a:off x="3119" y="2355"/>
              <a:ext cx="708" cy="27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3</a:t>
              </a:r>
            </a:p>
          </p:txBody>
        </p:sp>
        <p:sp>
          <p:nvSpPr>
            <p:cNvPr id="127" name="Rectangle 52"/>
            <p:cNvSpPr>
              <a:spLocks noChangeArrowheads="1"/>
            </p:cNvSpPr>
            <p:nvPr/>
          </p:nvSpPr>
          <p:spPr bwMode="auto">
            <a:xfrm>
              <a:off x="2411" y="2355"/>
              <a:ext cx="708" cy="27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2</a:t>
              </a:r>
            </a:p>
          </p:txBody>
        </p:sp>
        <p:sp>
          <p:nvSpPr>
            <p:cNvPr id="128" name="Rectangle 53"/>
            <p:cNvSpPr>
              <a:spLocks noChangeArrowheads="1"/>
            </p:cNvSpPr>
            <p:nvPr/>
          </p:nvSpPr>
          <p:spPr bwMode="auto">
            <a:xfrm>
              <a:off x="1704" y="2355"/>
              <a:ext cx="708" cy="27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1</a:t>
              </a:r>
            </a:p>
          </p:txBody>
        </p:sp>
        <p:sp>
          <p:nvSpPr>
            <p:cNvPr id="129" name="Rectangle 54"/>
            <p:cNvSpPr>
              <a:spLocks noChangeArrowheads="1"/>
            </p:cNvSpPr>
            <p:nvPr/>
          </p:nvSpPr>
          <p:spPr bwMode="auto">
            <a:xfrm>
              <a:off x="288" y="2355"/>
              <a:ext cx="1416" cy="275"/>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Lamp #</a:t>
              </a:r>
            </a:p>
          </p:txBody>
        </p:sp>
        <p:sp>
          <p:nvSpPr>
            <p:cNvPr id="130" name="Rectangle 55"/>
            <p:cNvSpPr>
              <a:spLocks noChangeArrowheads="1"/>
            </p:cNvSpPr>
            <p:nvPr/>
          </p:nvSpPr>
          <p:spPr bwMode="auto">
            <a:xfrm>
              <a:off x="4535" y="2081"/>
              <a:ext cx="1415"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1W</a:t>
              </a:r>
            </a:p>
          </p:txBody>
        </p:sp>
        <p:sp>
          <p:nvSpPr>
            <p:cNvPr id="131" name="Rectangle 56"/>
            <p:cNvSpPr>
              <a:spLocks noChangeArrowheads="1"/>
            </p:cNvSpPr>
            <p:nvPr/>
          </p:nvSpPr>
          <p:spPr bwMode="auto">
            <a:xfrm>
              <a:off x="1704" y="2081"/>
              <a:ext cx="2831"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solidFill>
                    <a:srgbClr val="000000"/>
                  </a:solidFill>
                  <a:cs typeface="Arial" pitchFamily="34" charset="0"/>
                </a:rPr>
                <a:t>10W</a:t>
              </a:r>
            </a:p>
          </p:txBody>
        </p:sp>
        <p:sp>
          <p:nvSpPr>
            <p:cNvPr id="132" name="Rectangle 57"/>
            <p:cNvSpPr>
              <a:spLocks noChangeArrowheads="1"/>
            </p:cNvSpPr>
            <p:nvPr/>
          </p:nvSpPr>
          <p:spPr bwMode="auto">
            <a:xfrm>
              <a:off x="288" y="2081"/>
              <a:ext cx="1416" cy="274"/>
            </a:xfrm>
            <a:prstGeom prst="rect">
              <a:avLst/>
            </a:prstGeom>
            <a:noFill/>
            <a:ln w="9525">
              <a:noFill/>
              <a:round/>
              <a:headEnd/>
              <a:tailEnd/>
            </a:ln>
          </p:spPr>
          <p:txBody>
            <a:bodyPr lIns="90000" tIns="46800" rIns="90000" bIns="46800" anchor="ctr"/>
            <a:lstStyle/>
            <a:p>
              <a:pPr algn="ctr">
                <a:spcBef>
                  <a:spcPts val="450"/>
                </a:spcBef>
                <a:buSzPct val="10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dirty="0">
                  <a:solidFill>
                    <a:srgbClr val="000000"/>
                  </a:solidFill>
                  <a:cs typeface="Arial" pitchFamily="34" charset="0"/>
                </a:rPr>
                <a:t>Lamp Power</a:t>
              </a:r>
            </a:p>
          </p:txBody>
        </p:sp>
        <p:sp>
          <p:nvSpPr>
            <p:cNvPr id="133" name="Line 58"/>
            <p:cNvSpPr>
              <a:spLocks noChangeShapeType="1"/>
            </p:cNvSpPr>
            <p:nvPr/>
          </p:nvSpPr>
          <p:spPr bwMode="auto">
            <a:xfrm>
              <a:off x="288" y="2081"/>
              <a:ext cx="5662" cy="1"/>
            </a:xfrm>
            <a:prstGeom prst="line">
              <a:avLst/>
            </a:prstGeom>
            <a:noFill/>
            <a:ln w="28440">
              <a:solidFill>
                <a:srgbClr val="000000"/>
              </a:solidFill>
              <a:miter lim="800000"/>
              <a:headEnd/>
              <a:tailEnd/>
            </a:ln>
          </p:spPr>
          <p:txBody>
            <a:bodyPr/>
            <a:lstStyle/>
            <a:p>
              <a:endParaRPr lang="en-US"/>
            </a:p>
          </p:txBody>
        </p:sp>
        <p:sp>
          <p:nvSpPr>
            <p:cNvPr id="134" name="Line 59"/>
            <p:cNvSpPr>
              <a:spLocks noChangeShapeType="1"/>
            </p:cNvSpPr>
            <p:nvPr/>
          </p:nvSpPr>
          <p:spPr bwMode="auto">
            <a:xfrm>
              <a:off x="288" y="2355"/>
              <a:ext cx="5662" cy="1"/>
            </a:xfrm>
            <a:prstGeom prst="line">
              <a:avLst/>
            </a:prstGeom>
            <a:noFill/>
            <a:ln w="12600">
              <a:solidFill>
                <a:srgbClr val="000000"/>
              </a:solidFill>
              <a:miter lim="800000"/>
              <a:headEnd/>
              <a:tailEnd/>
            </a:ln>
          </p:spPr>
          <p:txBody>
            <a:bodyPr/>
            <a:lstStyle/>
            <a:p>
              <a:endParaRPr lang="en-US"/>
            </a:p>
          </p:txBody>
        </p:sp>
        <p:sp>
          <p:nvSpPr>
            <p:cNvPr id="135" name="Line 60"/>
            <p:cNvSpPr>
              <a:spLocks noChangeShapeType="1"/>
            </p:cNvSpPr>
            <p:nvPr/>
          </p:nvSpPr>
          <p:spPr bwMode="auto">
            <a:xfrm>
              <a:off x="288" y="2630"/>
              <a:ext cx="5662" cy="1"/>
            </a:xfrm>
            <a:prstGeom prst="line">
              <a:avLst/>
            </a:prstGeom>
            <a:noFill/>
            <a:ln w="12600">
              <a:solidFill>
                <a:srgbClr val="000000"/>
              </a:solidFill>
              <a:miter lim="800000"/>
              <a:headEnd/>
              <a:tailEnd/>
            </a:ln>
          </p:spPr>
          <p:txBody>
            <a:bodyPr/>
            <a:lstStyle/>
            <a:p>
              <a:endParaRPr lang="en-US"/>
            </a:p>
          </p:txBody>
        </p:sp>
        <p:sp>
          <p:nvSpPr>
            <p:cNvPr id="136" name="Line 61"/>
            <p:cNvSpPr>
              <a:spLocks noChangeShapeType="1"/>
            </p:cNvSpPr>
            <p:nvPr/>
          </p:nvSpPr>
          <p:spPr bwMode="auto">
            <a:xfrm>
              <a:off x="288" y="3474"/>
              <a:ext cx="5662" cy="1"/>
            </a:xfrm>
            <a:prstGeom prst="line">
              <a:avLst/>
            </a:prstGeom>
            <a:noFill/>
            <a:ln w="12600">
              <a:solidFill>
                <a:srgbClr val="000000"/>
              </a:solidFill>
              <a:miter lim="800000"/>
              <a:headEnd/>
              <a:tailEnd/>
            </a:ln>
          </p:spPr>
          <p:txBody>
            <a:bodyPr/>
            <a:lstStyle/>
            <a:p>
              <a:endParaRPr lang="en-US"/>
            </a:p>
          </p:txBody>
        </p:sp>
        <p:sp>
          <p:nvSpPr>
            <p:cNvPr id="137" name="Line 62"/>
            <p:cNvSpPr>
              <a:spLocks noChangeShapeType="1"/>
            </p:cNvSpPr>
            <p:nvPr/>
          </p:nvSpPr>
          <p:spPr bwMode="auto">
            <a:xfrm>
              <a:off x="288" y="4319"/>
              <a:ext cx="5662" cy="1"/>
            </a:xfrm>
            <a:prstGeom prst="line">
              <a:avLst/>
            </a:prstGeom>
            <a:noFill/>
            <a:ln w="28440">
              <a:solidFill>
                <a:srgbClr val="000000"/>
              </a:solidFill>
              <a:miter lim="800000"/>
              <a:headEnd/>
              <a:tailEnd/>
            </a:ln>
          </p:spPr>
          <p:txBody>
            <a:bodyPr/>
            <a:lstStyle/>
            <a:p>
              <a:endParaRPr lang="en-US"/>
            </a:p>
          </p:txBody>
        </p:sp>
        <p:sp>
          <p:nvSpPr>
            <p:cNvPr id="138" name="Line 63"/>
            <p:cNvSpPr>
              <a:spLocks noChangeShapeType="1"/>
            </p:cNvSpPr>
            <p:nvPr/>
          </p:nvSpPr>
          <p:spPr bwMode="auto">
            <a:xfrm>
              <a:off x="288" y="2081"/>
              <a:ext cx="1" cy="2238"/>
            </a:xfrm>
            <a:prstGeom prst="line">
              <a:avLst/>
            </a:prstGeom>
            <a:noFill/>
            <a:ln w="28440">
              <a:solidFill>
                <a:srgbClr val="000000"/>
              </a:solidFill>
              <a:miter lim="800000"/>
              <a:headEnd/>
              <a:tailEnd/>
            </a:ln>
          </p:spPr>
          <p:txBody>
            <a:bodyPr/>
            <a:lstStyle/>
            <a:p>
              <a:endParaRPr lang="en-US"/>
            </a:p>
          </p:txBody>
        </p:sp>
        <p:sp>
          <p:nvSpPr>
            <p:cNvPr id="139" name="Line 64"/>
            <p:cNvSpPr>
              <a:spLocks noChangeShapeType="1"/>
            </p:cNvSpPr>
            <p:nvPr/>
          </p:nvSpPr>
          <p:spPr bwMode="auto">
            <a:xfrm>
              <a:off x="1704" y="2081"/>
              <a:ext cx="1" cy="2238"/>
            </a:xfrm>
            <a:prstGeom prst="line">
              <a:avLst/>
            </a:prstGeom>
            <a:noFill/>
            <a:ln w="12600">
              <a:solidFill>
                <a:srgbClr val="000000"/>
              </a:solidFill>
              <a:miter lim="800000"/>
              <a:headEnd/>
              <a:tailEnd/>
            </a:ln>
          </p:spPr>
          <p:txBody>
            <a:bodyPr/>
            <a:lstStyle/>
            <a:p>
              <a:endParaRPr lang="en-US"/>
            </a:p>
          </p:txBody>
        </p:sp>
        <p:sp>
          <p:nvSpPr>
            <p:cNvPr id="140" name="Line 65"/>
            <p:cNvSpPr>
              <a:spLocks noChangeShapeType="1"/>
            </p:cNvSpPr>
            <p:nvPr/>
          </p:nvSpPr>
          <p:spPr bwMode="auto">
            <a:xfrm>
              <a:off x="4535" y="2081"/>
              <a:ext cx="1" cy="2238"/>
            </a:xfrm>
            <a:prstGeom prst="line">
              <a:avLst/>
            </a:prstGeom>
            <a:noFill/>
            <a:ln w="12600">
              <a:solidFill>
                <a:srgbClr val="000000"/>
              </a:solidFill>
              <a:miter lim="800000"/>
              <a:headEnd/>
              <a:tailEnd/>
            </a:ln>
          </p:spPr>
          <p:txBody>
            <a:bodyPr/>
            <a:lstStyle/>
            <a:p>
              <a:endParaRPr lang="en-US"/>
            </a:p>
          </p:txBody>
        </p:sp>
        <p:sp>
          <p:nvSpPr>
            <p:cNvPr id="141" name="Line 66"/>
            <p:cNvSpPr>
              <a:spLocks noChangeShapeType="1"/>
            </p:cNvSpPr>
            <p:nvPr/>
          </p:nvSpPr>
          <p:spPr bwMode="auto">
            <a:xfrm>
              <a:off x="5950" y="2081"/>
              <a:ext cx="1" cy="2238"/>
            </a:xfrm>
            <a:prstGeom prst="line">
              <a:avLst/>
            </a:prstGeom>
            <a:noFill/>
            <a:ln w="28440">
              <a:solidFill>
                <a:srgbClr val="000000"/>
              </a:solidFill>
              <a:miter lim="800000"/>
              <a:headEnd/>
              <a:tailEnd/>
            </a:ln>
          </p:spPr>
          <p:txBody>
            <a:bodyPr/>
            <a:lstStyle/>
            <a:p>
              <a:endParaRPr lang="en-US"/>
            </a:p>
          </p:txBody>
        </p:sp>
        <p:sp>
          <p:nvSpPr>
            <p:cNvPr id="142" name="Line 67"/>
            <p:cNvSpPr>
              <a:spLocks noChangeShapeType="1"/>
            </p:cNvSpPr>
            <p:nvPr/>
          </p:nvSpPr>
          <p:spPr bwMode="auto">
            <a:xfrm>
              <a:off x="996" y="2630"/>
              <a:ext cx="1" cy="1689"/>
            </a:xfrm>
            <a:prstGeom prst="line">
              <a:avLst/>
            </a:prstGeom>
            <a:noFill/>
            <a:ln w="12600">
              <a:solidFill>
                <a:srgbClr val="000000"/>
              </a:solidFill>
              <a:miter lim="800000"/>
              <a:headEnd/>
              <a:tailEnd/>
            </a:ln>
          </p:spPr>
          <p:txBody>
            <a:bodyPr/>
            <a:lstStyle/>
            <a:p>
              <a:endParaRPr lang="en-US"/>
            </a:p>
          </p:txBody>
        </p:sp>
        <p:sp>
          <p:nvSpPr>
            <p:cNvPr id="143" name="Line 68"/>
            <p:cNvSpPr>
              <a:spLocks noChangeShapeType="1"/>
            </p:cNvSpPr>
            <p:nvPr/>
          </p:nvSpPr>
          <p:spPr bwMode="auto">
            <a:xfrm>
              <a:off x="996" y="2904"/>
              <a:ext cx="4954" cy="1"/>
            </a:xfrm>
            <a:prstGeom prst="line">
              <a:avLst/>
            </a:prstGeom>
            <a:noFill/>
            <a:ln w="12600">
              <a:solidFill>
                <a:srgbClr val="000000"/>
              </a:solidFill>
              <a:miter lim="800000"/>
              <a:headEnd/>
              <a:tailEnd/>
            </a:ln>
          </p:spPr>
          <p:txBody>
            <a:bodyPr/>
            <a:lstStyle/>
            <a:p>
              <a:endParaRPr lang="en-US"/>
            </a:p>
          </p:txBody>
        </p:sp>
        <p:sp>
          <p:nvSpPr>
            <p:cNvPr id="144" name="Line 69"/>
            <p:cNvSpPr>
              <a:spLocks noChangeShapeType="1"/>
            </p:cNvSpPr>
            <p:nvPr/>
          </p:nvSpPr>
          <p:spPr bwMode="auto">
            <a:xfrm>
              <a:off x="996" y="3179"/>
              <a:ext cx="4954" cy="1"/>
            </a:xfrm>
            <a:prstGeom prst="line">
              <a:avLst/>
            </a:prstGeom>
            <a:noFill/>
            <a:ln w="12600">
              <a:solidFill>
                <a:srgbClr val="000000"/>
              </a:solidFill>
              <a:miter lim="800000"/>
              <a:headEnd/>
              <a:tailEnd/>
            </a:ln>
          </p:spPr>
          <p:txBody>
            <a:bodyPr/>
            <a:lstStyle/>
            <a:p>
              <a:endParaRPr lang="en-US"/>
            </a:p>
          </p:txBody>
        </p:sp>
        <p:sp>
          <p:nvSpPr>
            <p:cNvPr id="145" name="Line 70"/>
            <p:cNvSpPr>
              <a:spLocks noChangeShapeType="1"/>
            </p:cNvSpPr>
            <p:nvPr/>
          </p:nvSpPr>
          <p:spPr bwMode="auto">
            <a:xfrm>
              <a:off x="996" y="3749"/>
              <a:ext cx="4954" cy="1"/>
            </a:xfrm>
            <a:prstGeom prst="line">
              <a:avLst/>
            </a:prstGeom>
            <a:noFill/>
            <a:ln w="12600">
              <a:solidFill>
                <a:srgbClr val="000000"/>
              </a:solidFill>
              <a:miter lim="800000"/>
              <a:headEnd/>
              <a:tailEnd/>
            </a:ln>
          </p:spPr>
          <p:txBody>
            <a:bodyPr/>
            <a:lstStyle/>
            <a:p>
              <a:endParaRPr lang="en-US"/>
            </a:p>
          </p:txBody>
        </p:sp>
        <p:sp>
          <p:nvSpPr>
            <p:cNvPr id="146" name="Line 71"/>
            <p:cNvSpPr>
              <a:spLocks noChangeShapeType="1"/>
            </p:cNvSpPr>
            <p:nvPr/>
          </p:nvSpPr>
          <p:spPr bwMode="auto">
            <a:xfrm>
              <a:off x="996" y="4023"/>
              <a:ext cx="4954" cy="1"/>
            </a:xfrm>
            <a:prstGeom prst="line">
              <a:avLst/>
            </a:prstGeom>
            <a:noFill/>
            <a:ln w="12600">
              <a:solidFill>
                <a:srgbClr val="000000"/>
              </a:solidFill>
              <a:miter lim="800000"/>
              <a:headEnd/>
              <a:tailEnd/>
            </a:ln>
          </p:spPr>
          <p:txBody>
            <a:bodyPr/>
            <a:lstStyle/>
            <a:p>
              <a:endParaRPr lang="en-US"/>
            </a:p>
          </p:txBody>
        </p:sp>
        <p:sp>
          <p:nvSpPr>
            <p:cNvPr id="147" name="Line 72"/>
            <p:cNvSpPr>
              <a:spLocks noChangeShapeType="1"/>
            </p:cNvSpPr>
            <p:nvPr/>
          </p:nvSpPr>
          <p:spPr bwMode="auto">
            <a:xfrm>
              <a:off x="2411" y="2355"/>
              <a:ext cx="1" cy="1963"/>
            </a:xfrm>
            <a:prstGeom prst="line">
              <a:avLst/>
            </a:prstGeom>
            <a:noFill/>
            <a:ln w="12600">
              <a:solidFill>
                <a:srgbClr val="000000"/>
              </a:solidFill>
              <a:miter lim="800000"/>
              <a:headEnd/>
              <a:tailEnd/>
            </a:ln>
          </p:spPr>
          <p:txBody>
            <a:bodyPr/>
            <a:lstStyle/>
            <a:p>
              <a:endParaRPr lang="en-US"/>
            </a:p>
          </p:txBody>
        </p:sp>
        <p:sp>
          <p:nvSpPr>
            <p:cNvPr id="148" name="Line 73"/>
            <p:cNvSpPr>
              <a:spLocks noChangeShapeType="1"/>
            </p:cNvSpPr>
            <p:nvPr/>
          </p:nvSpPr>
          <p:spPr bwMode="auto">
            <a:xfrm>
              <a:off x="3119" y="2355"/>
              <a:ext cx="1" cy="1963"/>
            </a:xfrm>
            <a:prstGeom prst="line">
              <a:avLst/>
            </a:prstGeom>
            <a:noFill/>
            <a:ln w="12600">
              <a:solidFill>
                <a:srgbClr val="000000"/>
              </a:solidFill>
              <a:miter lim="800000"/>
              <a:headEnd/>
              <a:tailEnd/>
            </a:ln>
          </p:spPr>
          <p:txBody>
            <a:bodyPr/>
            <a:lstStyle/>
            <a:p>
              <a:endParaRPr lang="en-US"/>
            </a:p>
          </p:txBody>
        </p:sp>
        <p:sp>
          <p:nvSpPr>
            <p:cNvPr id="149" name="Line 74"/>
            <p:cNvSpPr>
              <a:spLocks noChangeShapeType="1"/>
            </p:cNvSpPr>
            <p:nvPr/>
          </p:nvSpPr>
          <p:spPr bwMode="auto">
            <a:xfrm>
              <a:off x="3827" y="2355"/>
              <a:ext cx="1" cy="1963"/>
            </a:xfrm>
            <a:prstGeom prst="line">
              <a:avLst/>
            </a:prstGeom>
            <a:noFill/>
            <a:ln w="12600">
              <a:solidFill>
                <a:srgbClr val="000000"/>
              </a:solidFill>
              <a:miter lim="800000"/>
              <a:headEnd/>
              <a:tailEnd/>
            </a:ln>
          </p:spPr>
          <p:txBody>
            <a:bodyPr/>
            <a:lstStyle/>
            <a:p>
              <a:endParaRPr lang="en-US"/>
            </a:p>
          </p:txBody>
        </p:sp>
        <p:sp>
          <p:nvSpPr>
            <p:cNvPr id="150" name="Line 75"/>
            <p:cNvSpPr>
              <a:spLocks noChangeShapeType="1"/>
            </p:cNvSpPr>
            <p:nvPr/>
          </p:nvSpPr>
          <p:spPr bwMode="auto">
            <a:xfrm>
              <a:off x="5242" y="2355"/>
              <a:ext cx="1" cy="1963"/>
            </a:xfrm>
            <a:prstGeom prst="line">
              <a:avLst/>
            </a:prstGeom>
            <a:noFill/>
            <a:ln w="12600">
              <a:solidFill>
                <a:srgbClr val="000000"/>
              </a:solidFill>
              <a:miter lim="800000"/>
              <a:headEnd/>
              <a:tailEnd/>
            </a:ln>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p:txBody>
          <a:bodyPr/>
          <a:lstStyle/>
          <a:p>
            <a:r>
              <a:rPr lang="en-US" sz="2800" dirty="0" smtClean="0">
                <a:solidFill>
                  <a:srgbClr val="0000CC"/>
                </a:solidFill>
              </a:rPr>
              <a:t>Future Operational Considerations</a:t>
            </a:r>
          </a:p>
        </p:txBody>
      </p:sp>
      <p:sp>
        <p:nvSpPr>
          <p:cNvPr id="46083" name="Content Placeholder 3"/>
          <p:cNvSpPr>
            <a:spLocks noGrp="1"/>
          </p:cNvSpPr>
          <p:nvPr>
            <p:ph idx="1"/>
          </p:nvPr>
        </p:nvSpPr>
        <p:spPr>
          <a:xfrm>
            <a:off x="457200" y="1295401"/>
            <a:ext cx="8229600" cy="2971800"/>
          </a:xfrm>
        </p:spPr>
        <p:txBody>
          <a:bodyPr/>
          <a:lstStyle/>
          <a:p>
            <a:r>
              <a:rPr lang="en-US" sz="2000" dirty="0" smtClean="0"/>
              <a:t>Aqua MODIS CFPA temperature control</a:t>
            </a:r>
          </a:p>
          <a:p>
            <a:pPr lvl="1"/>
            <a:r>
              <a:rPr lang="en-US" sz="2000" dirty="0" smtClean="0"/>
              <a:t>Currently set at 83K – two options for mitigation</a:t>
            </a:r>
          </a:p>
          <a:p>
            <a:pPr lvl="2"/>
            <a:r>
              <a:rPr lang="en-US" sz="2000" dirty="0" smtClean="0"/>
              <a:t>Change set point to 85K</a:t>
            </a:r>
          </a:p>
          <a:p>
            <a:pPr lvl="2"/>
            <a:r>
              <a:rPr lang="en-US" sz="2000" dirty="0" smtClean="0"/>
              <a:t>Perform outgas (given the opportunity)</a:t>
            </a:r>
          </a:p>
          <a:p>
            <a:pPr lvl="3"/>
            <a:r>
              <a:rPr lang="en-US" dirty="0" smtClean="0"/>
              <a:t>Preliminary Standard Operating Procedure (SOP) has been produced for an outgas.</a:t>
            </a:r>
          </a:p>
          <a:p>
            <a:r>
              <a:rPr lang="en-US" sz="2000" dirty="0" smtClean="0"/>
              <a:t>Aqua SD/SDSM door movements</a:t>
            </a:r>
          </a:p>
          <a:p>
            <a:pPr lvl="1"/>
            <a:r>
              <a:rPr lang="en-US" sz="2000" dirty="0" smtClean="0"/>
              <a:t>Adjust calibration frequency to preserve door movements</a:t>
            </a:r>
          </a:p>
        </p:txBody>
      </p:sp>
      <p:sp>
        <p:nvSpPr>
          <p:cNvPr id="2" name="Slide Number Placeholder 1"/>
          <p:cNvSpPr>
            <a:spLocks noGrp="1"/>
          </p:cNvSpPr>
          <p:nvPr>
            <p:ph type="sldNum" sz="quarter" idx="10"/>
          </p:nvPr>
        </p:nvSpPr>
        <p:spPr/>
        <p:txBody>
          <a:bodyPr/>
          <a:lstStyle/>
          <a:p>
            <a:pPr>
              <a:defRPr/>
            </a:pPr>
            <a:r>
              <a:rPr lang="en-US" dirty="0" smtClean="0"/>
              <a:t>Page </a:t>
            </a:r>
            <a:fld id="{200B5B30-6C36-4E5B-948B-051A7DC4C3DA}" type="slidenum">
              <a:rPr lang="en-US" smtClean="0"/>
              <a:pPr>
                <a:defRPr/>
              </a:pPr>
              <a:t>17</a:t>
            </a:fld>
            <a:endParaRPr lang="en-US" dirty="0"/>
          </a:p>
        </p:txBody>
      </p:sp>
      <p:sp>
        <p:nvSpPr>
          <p:cNvPr id="6" name="TextBox 5"/>
          <p:cNvSpPr txBox="1"/>
          <p:nvPr/>
        </p:nvSpPr>
        <p:spPr>
          <a:xfrm>
            <a:off x="228600" y="5791200"/>
            <a:ext cx="8686800" cy="861774"/>
          </a:xfrm>
          <a:prstGeom prst="rect">
            <a:avLst/>
          </a:prstGeom>
          <a:noFill/>
        </p:spPr>
        <p:txBody>
          <a:bodyPr>
            <a:spAutoFit/>
          </a:bodyPr>
          <a:lstStyle/>
          <a:p>
            <a:r>
              <a:rPr lang="en-US" sz="1600" dirty="0">
                <a:latin typeface="+mn-lt"/>
              </a:rPr>
              <a:t>* As of 07/02/2003, SD Door in fixed ‘open’ position with screen in place</a:t>
            </a:r>
          </a:p>
          <a:p>
            <a:pPr marL="115888" indent="-115888"/>
            <a:r>
              <a:rPr lang="en-US" sz="1600" baseline="30000" dirty="0">
                <a:latin typeface="+mn-lt"/>
              </a:rPr>
              <a:t>+</a:t>
            </a:r>
            <a:r>
              <a:rPr lang="en-US" sz="1600" dirty="0">
                <a:latin typeface="+mn-lt"/>
              </a:rPr>
              <a:t> </a:t>
            </a:r>
            <a:r>
              <a:rPr lang="en-US" sz="1600" dirty="0">
                <a:solidFill>
                  <a:srgbClr val="C00000"/>
                </a:solidFill>
                <a:latin typeface="+mn-lt"/>
              </a:rPr>
              <a:t>At the current usage rate Aqua will reach designed lifetime of door movement on DOY 2012/191 (July 2012). Plans to reduce SD/SDSM frequency in the future are being considered</a:t>
            </a:r>
            <a:r>
              <a:rPr lang="en-US" dirty="0">
                <a:solidFill>
                  <a:srgbClr val="C00000"/>
                </a:solidFill>
              </a:rPr>
              <a:t>.</a:t>
            </a:r>
          </a:p>
        </p:txBody>
      </p:sp>
      <p:graphicFrame>
        <p:nvGraphicFramePr>
          <p:cNvPr id="7" name="Group 41"/>
          <p:cNvGraphicFramePr>
            <a:graphicFrameLocks noGrp="1"/>
          </p:cNvGraphicFramePr>
          <p:nvPr/>
        </p:nvGraphicFramePr>
        <p:xfrm>
          <a:off x="381000" y="4343400"/>
          <a:ext cx="8305800" cy="1383030"/>
        </p:xfrm>
        <a:graphic>
          <a:graphicData uri="http://schemas.openxmlformats.org/drawingml/2006/table">
            <a:tbl>
              <a:tblPr/>
              <a:tblGrid>
                <a:gridCol w="990600"/>
                <a:gridCol w="1371600"/>
                <a:gridCol w="1790700"/>
                <a:gridCol w="1384300"/>
                <a:gridCol w="1384300"/>
                <a:gridCol w="13843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rPr>
                        <a:t>PL to 01/10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rPr>
                        <a:t>01/10 to present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rPr>
                        <a:t>Design Lifetime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rPr>
                        <a:t>% Used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Terra*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2146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2146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3022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71.01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Aqua</a:t>
                      </a:r>
                      <a:r>
                        <a:rPr kumimoji="0" lang="en-US" sz="1800" b="0" i="0" u="none" strike="noStrike" cap="none" normalizeH="0" baseline="30000" smtClean="0">
                          <a:ln>
                            <a:noFill/>
                          </a:ln>
                          <a:solidFill>
                            <a:srgbClr val="000000"/>
                          </a:solidFill>
                          <a:effectLst/>
                          <a:latin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2849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2944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3022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97.42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6781800" y="6473825"/>
            <a:ext cx="2133600" cy="307975"/>
          </a:xfrm>
          <a:prstGeom prst="rect">
            <a:avLst/>
          </a:prstGeom>
          <a:noFill/>
          <a:ln w="9525">
            <a:noFill/>
            <a:round/>
            <a:headEnd/>
            <a:tailEnd/>
          </a:ln>
        </p:spPr>
        <p:txBody>
          <a:bodyPr lIns="90000" tIns="46800" rIns="90000" bIns="46800"/>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latin typeface="Times New Roman" pitchFamily="18" charset="0"/>
              </a:rPr>
              <a:t>Page </a:t>
            </a:r>
            <a:fld id="{9EB8E717-27B1-4AF5-A47C-01DB99EBB9E0}" type="slidenum">
              <a:rPr lang="en-US" sz="1200">
                <a:solidFill>
                  <a:srgbClr val="000000"/>
                </a:solidFill>
                <a:latin typeface="Times New Roman" pitchFamily="18" charset="0"/>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US" sz="1200">
              <a:solidFill>
                <a:srgbClr val="000000"/>
              </a:solidFill>
              <a:latin typeface="Times New Roman" pitchFamily="18" charset="0"/>
            </a:endParaRPr>
          </a:p>
        </p:txBody>
      </p:sp>
      <p:sp>
        <p:nvSpPr>
          <p:cNvPr id="47107" name="Rectangle 2"/>
          <p:cNvSpPr>
            <a:spLocks noChangeArrowheads="1"/>
          </p:cNvSpPr>
          <p:nvPr/>
        </p:nvSpPr>
        <p:spPr bwMode="auto">
          <a:xfrm>
            <a:off x="1371600" y="2620963"/>
            <a:ext cx="6248400" cy="1079399"/>
          </a:xfrm>
          <a:prstGeom prst="rect">
            <a:avLst/>
          </a:prstGeom>
          <a:noFill/>
          <a:ln w="9525">
            <a:no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FF"/>
                </a:solidFill>
                <a:latin typeface="Times New Roman" pitchFamily="18" charset="0"/>
              </a:rPr>
              <a:t>MODIS Level 1B and LUT Status</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1" dirty="0">
              <a:solidFill>
                <a:srgbClr val="0000FF"/>
              </a:solidFill>
              <a:latin typeface="Times New Roman" pitchFamily="18" charset="0"/>
            </a:endParaRPr>
          </a:p>
        </p:txBody>
      </p:sp>
      <p:sp>
        <p:nvSpPr>
          <p:cNvPr id="4" name="Slide Number Placeholder 3"/>
          <p:cNvSpPr>
            <a:spLocks noGrp="1"/>
          </p:cNvSpPr>
          <p:nvPr>
            <p:ph type="sldNum" sz="quarter" idx="10"/>
          </p:nvPr>
        </p:nvSpPr>
        <p:spPr/>
        <p:txBody>
          <a:bodyPr/>
          <a:lstStyle/>
          <a:p>
            <a:pPr>
              <a:defRPr/>
            </a:pPr>
            <a:r>
              <a:rPr lang="en-US"/>
              <a:t>Page </a:t>
            </a:r>
            <a:fld id="{62BD32D6-B354-42B3-9ED2-55059379E87F}" type="slidenum">
              <a:rPr lang="en-US"/>
              <a:pPr>
                <a:defRPr/>
              </a:pPr>
              <a:t>18</a:t>
            </a:fld>
            <a:endParaRPr lang="en-US"/>
          </a:p>
        </p:txBody>
      </p:sp>
      <p:sp>
        <p:nvSpPr>
          <p:cNvPr id="5" name="Rectangle 7"/>
          <p:cNvSpPr>
            <a:spLocks noChangeArrowheads="1"/>
          </p:cNvSpPr>
          <p:nvPr/>
        </p:nvSpPr>
        <p:spPr bwMode="auto">
          <a:xfrm>
            <a:off x="2511425" y="6273800"/>
            <a:ext cx="4302125" cy="546100"/>
          </a:xfrm>
          <a:prstGeom prst="rect">
            <a:avLst/>
          </a:prstGeom>
          <a:noFill/>
          <a:ln w="9525">
            <a:noFill/>
            <a:miter lim="800000"/>
            <a:headEnd/>
            <a:tailEnd/>
          </a:ln>
        </p:spPr>
        <p:txBody>
          <a:bodyPr anchor="ctr"/>
          <a:lstStyle/>
          <a:p>
            <a:pPr>
              <a:lnSpc>
                <a:spcPct val="100000"/>
              </a:lnSpc>
              <a:buClrTx/>
              <a:buFontTx/>
              <a:buNone/>
            </a:pPr>
            <a:r>
              <a:rPr lang="en-US" sz="1400" b="1" i="1" u="sng" dirty="0">
                <a:solidFill>
                  <a:srgbClr val="0000FF"/>
                </a:solidFill>
                <a:latin typeface="Times" pitchFamily="18" charset="0"/>
              </a:rPr>
              <a:t>MCST Workshop at MST Meeting (</a:t>
            </a:r>
            <a:r>
              <a:rPr lang="en-US" sz="1400" b="1" i="1" u="sng" dirty="0" smtClean="0">
                <a:solidFill>
                  <a:srgbClr val="0000FF"/>
                </a:solidFill>
                <a:latin typeface="Times" pitchFamily="18" charset="0"/>
              </a:rPr>
              <a:t>May 17, 2011</a:t>
            </a:r>
            <a:r>
              <a:rPr lang="en-US" sz="1400" b="1" i="1" u="sng" dirty="0">
                <a:solidFill>
                  <a:srgbClr val="0000FF"/>
                </a:solidFill>
                <a:latin typeface="Times" pitchFamily="18" charset="0"/>
              </a:rPr>
              <a:t>)</a:t>
            </a:r>
            <a:endParaRPr lang="en-US" sz="800" b="1" i="1" u="sng" dirty="0">
              <a:solidFill>
                <a:srgbClr val="0000FF"/>
              </a:solidFill>
              <a:latin typeface="Times" pitchFamily="18" charset="0"/>
            </a:endParaRPr>
          </a:p>
        </p:txBody>
      </p:sp>
      <p:pic>
        <p:nvPicPr>
          <p:cNvPr id="6" name="Picture 4" descr="Light vertical"/>
          <p:cNvPicPr>
            <a:picLocks noChangeAspect="1" noChangeArrowheads="1"/>
          </p:cNvPicPr>
          <p:nvPr/>
        </p:nvPicPr>
        <p:blipFill>
          <a:blip r:embed="rId3" cstate="print"/>
          <a:srcRect/>
          <a:stretch>
            <a:fillRect/>
          </a:stretch>
        </p:blipFill>
        <p:spPr bwMode="auto">
          <a:xfrm>
            <a:off x="7896225" y="5743575"/>
            <a:ext cx="1247775" cy="1114425"/>
          </a:xfrm>
          <a:prstGeom prst="rect">
            <a:avLst/>
          </a:prstGeom>
          <a:noFill/>
          <a:ln w="12700">
            <a:miter lim="800000"/>
            <a:headEnd/>
            <a:tailEnd/>
          </a:ln>
        </p:spPr>
      </p:pic>
      <p:pic>
        <p:nvPicPr>
          <p:cNvPr id="7" name="Picture 8" descr="Light vertical"/>
          <p:cNvPicPr>
            <a:picLocks noChangeAspect="1" noChangeArrowheads="1"/>
          </p:cNvPicPr>
          <p:nvPr/>
        </p:nvPicPr>
        <p:blipFill>
          <a:blip r:embed="rId4" cstate="print"/>
          <a:srcRect/>
          <a:stretch>
            <a:fillRect/>
          </a:stretch>
        </p:blipFill>
        <p:spPr bwMode="auto">
          <a:xfrm>
            <a:off x="127000" y="5861050"/>
            <a:ext cx="1257300" cy="952500"/>
          </a:xfrm>
          <a:prstGeom prst="rect">
            <a:avLst/>
          </a:prstGeom>
          <a:noFill/>
          <a:ln w="1270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B4512681-B529-4E9B-8FEE-0A1527EC9BF6}"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19</a:t>
            </a:fld>
            <a:endParaRPr lang="en-US" sz="1100" dirty="0">
              <a:solidFill>
                <a:srgbClr val="000000"/>
              </a:solidFill>
              <a:latin typeface="Times New Roman" pitchFamily="18" charset="0"/>
              <a:ea typeface="DejaVu LGC Sans" charset="0"/>
              <a:cs typeface="DejaVu LGC Sans" charset="0"/>
            </a:endParaRPr>
          </a:p>
        </p:txBody>
      </p:sp>
      <p:sp>
        <p:nvSpPr>
          <p:cNvPr id="4098" name="Rectangle 2"/>
          <p:cNvSpPr>
            <a:spLocks noChangeArrowheads="1"/>
          </p:cNvSpPr>
          <p:nvPr/>
        </p:nvSpPr>
        <p:spPr bwMode="auto">
          <a:xfrm>
            <a:off x="1143000" y="274638"/>
            <a:ext cx="6858000" cy="715962"/>
          </a:xfrm>
          <a:prstGeom prst="rect">
            <a:avLst/>
          </a:prstGeom>
          <a:noFill/>
          <a:ln w="9360">
            <a:noFill/>
            <a:round/>
            <a:headEnd/>
            <a:tailEnd/>
          </a:ln>
          <a:effectLst/>
        </p:spPr>
        <p:txBody>
          <a:bodyPr tIns="91440" anchor="ctr"/>
          <a:lstStyle/>
          <a:p>
            <a:pPr algn="ct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00CC"/>
                </a:solidFill>
                <a:latin typeface="Times New Roman" pitchFamily="18" charset="0"/>
                <a:ea typeface="DejaVu LGC Sans" charset="0"/>
                <a:cs typeface="DejaVu LGC Sans" charset="0"/>
              </a:rPr>
              <a:t>Recent Code and L1B Updates</a:t>
            </a:r>
          </a:p>
        </p:txBody>
      </p:sp>
      <p:sp>
        <p:nvSpPr>
          <p:cNvPr id="4099" name="Rectangle 3"/>
          <p:cNvSpPr>
            <a:spLocks noChangeArrowheads="1"/>
          </p:cNvSpPr>
          <p:nvPr/>
        </p:nvSpPr>
        <p:spPr bwMode="auto">
          <a:xfrm>
            <a:off x="304800" y="1600200"/>
            <a:ext cx="8229600" cy="4525963"/>
          </a:xfrm>
          <a:prstGeom prst="rect">
            <a:avLst/>
          </a:prstGeom>
          <a:noFill/>
          <a:ln w="9360">
            <a:noFill/>
            <a:round/>
            <a:headEnd/>
            <a:tailEnd/>
          </a:ln>
          <a:effectLst/>
        </p:spPr>
        <p:txBody>
          <a:bodyPr tIns="91440"/>
          <a:lstStyle/>
          <a:p>
            <a:pPr marL="647700" lvl="2" indent="-215900" hangingPunct="1">
              <a:lnSpc>
                <a:spcPct val="100000"/>
              </a:lnSpc>
              <a:spcBef>
                <a:spcPts val="700"/>
              </a:spcBef>
              <a:buSzPct val="45000"/>
              <a:buFont typeface="Symbol" pitchFamily="18" charset="2"/>
              <a:buNone/>
              <a:tabLst>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 pos="9674225" algn="l"/>
                <a:tab pos="10131425" algn="l"/>
              </a:tabLst>
            </a:pPr>
            <a:r>
              <a:rPr lang="en-US" sz="2800" dirty="0">
                <a:solidFill>
                  <a:srgbClr val="000000"/>
                </a:solidFill>
                <a:latin typeface="Times New Roman" pitchFamily="18" charset="0"/>
                <a:ea typeface="DejaVu LGC Sans" charset="0"/>
                <a:cs typeface="DejaVu LGC Sans" charset="0"/>
              </a:rPr>
              <a:t>Near-monthly LUT update for each MODIS forward processing</a:t>
            </a:r>
          </a:p>
          <a:p>
            <a:pPr marL="739775" lvl="1" indent="-280988" hangingPunct="1">
              <a:lnSpc>
                <a:spcPct val="100000"/>
              </a:lnSpc>
              <a:spcBef>
                <a:spcPts val="500"/>
              </a:spcBef>
              <a:buFont typeface="Times New Roman" pitchFamily="18" charset="0"/>
              <a:buChar char="–"/>
              <a:tabLst>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 pos="9674225" algn="l"/>
                <a:tab pos="10131425" algn="l"/>
              </a:tabLst>
            </a:pPr>
            <a:r>
              <a:rPr lang="en-US" sz="2000" dirty="0">
                <a:solidFill>
                  <a:srgbClr val="000000"/>
                </a:solidFill>
                <a:latin typeface="Times New Roman" pitchFamily="18" charset="0"/>
                <a:ea typeface="DejaVu LGC Sans" charset="0"/>
                <a:cs typeface="DejaVu LGC Sans" charset="0"/>
              </a:rPr>
              <a:t>96 for Terra MODIS and 60 for Aqua MODIS in Collection 5 since 2005 </a:t>
            </a:r>
          </a:p>
          <a:p>
            <a:pPr marL="739775" lvl="1" indent="-280988" hangingPunct="1">
              <a:lnSpc>
                <a:spcPct val="100000"/>
              </a:lnSpc>
              <a:spcBef>
                <a:spcPts val="500"/>
              </a:spcBef>
              <a:buFont typeface="Times New Roman" pitchFamily="18" charset="0"/>
              <a:buChar char="–"/>
              <a:tabLst>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 pos="9674225" algn="l"/>
                <a:tab pos="10131425" algn="l"/>
              </a:tabLst>
            </a:pPr>
            <a:r>
              <a:rPr lang="en-US" sz="2000" dirty="0">
                <a:solidFill>
                  <a:srgbClr val="000000"/>
                </a:solidFill>
                <a:latin typeface="Times New Roman" pitchFamily="18" charset="0"/>
                <a:ea typeface="DejaVu LGC Sans" charset="0"/>
                <a:cs typeface="DejaVu LGC Sans" charset="0"/>
              </a:rPr>
              <a:t>Additional LUTs generated, tested, and delivered to OBPG (Ocean Biology Processing Group ) for special investigations</a:t>
            </a:r>
          </a:p>
          <a:p>
            <a:pPr marL="739775" lvl="1" indent="-280988" hangingPunct="1">
              <a:lnSpc>
                <a:spcPct val="100000"/>
              </a:lnSpc>
              <a:spcBef>
                <a:spcPts val="500"/>
              </a:spcBef>
              <a:buFont typeface="Times New Roman" pitchFamily="18" charset="0"/>
              <a:buChar char="–"/>
              <a:tabLst>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 pos="9674225" algn="l"/>
                <a:tab pos="10131425" algn="l"/>
              </a:tabLst>
            </a:pPr>
            <a:r>
              <a:rPr lang="en-US" sz="2000" dirty="0">
                <a:solidFill>
                  <a:srgbClr val="000000"/>
                </a:solidFill>
                <a:latin typeface="Times New Roman" pitchFamily="18" charset="0"/>
                <a:ea typeface="DejaVu LGC Sans" charset="0"/>
                <a:cs typeface="DejaVu LGC Sans" charset="0"/>
              </a:rPr>
              <a:t>Most LUT updates were driven by response changes of VIS bands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2362200" y="2362200"/>
            <a:ext cx="2895600" cy="4419600"/>
          </a:xfrm>
          <a:prstGeom prst="rect">
            <a:avLst/>
          </a:prstGeom>
          <a:noFill/>
          <a:ln w="28575">
            <a:solidFill>
              <a:srgbClr val="FFFF00"/>
            </a:solidFill>
            <a:miter lim="800000"/>
            <a:headEnd/>
            <a:tailEnd/>
          </a:ln>
        </p:spPr>
      </p:pic>
      <p:sp>
        <p:nvSpPr>
          <p:cNvPr id="3" name="Text Box 15"/>
          <p:cNvSpPr txBox="1">
            <a:spLocks noChangeArrowheads="1"/>
          </p:cNvSpPr>
          <p:nvPr/>
        </p:nvSpPr>
        <p:spPr bwMode="auto">
          <a:xfrm>
            <a:off x="2868613" y="2582863"/>
            <a:ext cx="1093787" cy="342900"/>
          </a:xfrm>
          <a:prstGeom prst="rect">
            <a:avLst/>
          </a:prstGeom>
          <a:noFill/>
          <a:ln w="9525">
            <a:noFill/>
            <a:miter lim="800000"/>
            <a:headEnd/>
            <a:tailEnd/>
          </a:ln>
        </p:spPr>
        <p:txBody>
          <a:bodyPr lIns="96661" tIns="48331" rIns="96661" bIns="48331">
            <a:spAutoFit/>
          </a:bodyPr>
          <a:lstStyle/>
          <a:p>
            <a:pPr algn="ctr" defTabSz="966788" eaLnBrk="0" hangingPunct="0"/>
            <a:r>
              <a:rPr lang="en-US" sz="1600" b="1">
                <a:solidFill>
                  <a:schemeClr val="bg1"/>
                </a:solidFill>
                <a:latin typeface="Comic Sans MS" pitchFamily="66" charset="0"/>
              </a:rPr>
              <a:t>Aqua</a:t>
            </a:r>
          </a:p>
        </p:txBody>
      </p:sp>
      <p:pic>
        <p:nvPicPr>
          <p:cNvPr id="4" name="Picture 4"/>
          <p:cNvPicPr>
            <a:picLocks noChangeAspect="1" noChangeArrowheads="1"/>
          </p:cNvPicPr>
          <p:nvPr/>
        </p:nvPicPr>
        <p:blipFill>
          <a:blip r:embed="rId3" cstate="print"/>
          <a:srcRect/>
          <a:stretch>
            <a:fillRect/>
          </a:stretch>
        </p:blipFill>
        <p:spPr bwMode="auto">
          <a:xfrm>
            <a:off x="76200" y="1447800"/>
            <a:ext cx="2895600" cy="4419600"/>
          </a:xfrm>
          <a:prstGeom prst="rect">
            <a:avLst/>
          </a:prstGeom>
          <a:noFill/>
          <a:ln w="28575">
            <a:solidFill>
              <a:srgbClr val="FFFF00"/>
            </a:solidFill>
            <a:miter lim="800000"/>
            <a:headEnd/>
            <a:tailEnd/>
          </a:ln>
        </p:spPr>
      </p:pic>
      <p:sp>
        <p:nvSpPr>
          <p:cNvPr id="5" name="Text Box 14"/>
          <p:cNvSpPr txBox="1">
            <a:spLocks noChangeArrowheads="1"/>
          </p:cNvSpPr>
          <p:nvPr/>
        </p:nvSpPr>
        <p:spPr bwMode="auto">
          <a:xfrm>
            <a:off x="76200" y="1674813"/>
            <a:ext cx="1119188" cy="344487"/>
          </a:xfrm>
          <a:prstGeom prst="rect">
            <a:avLst/>
          </a:prstGeom>
          <a:noFill/>
          <a:ln w="9525">
            <a:noFill/>
            <a:miter lim="800000"/>
            <a:headEnd/>
            <a:tailEnd/>
          </a:ln>
        </p:spPr>
        <p:txBody>
          <a:bodyPr lIns="96661" tIns="48331" rIns="96661" bIns="48331">
            <a:spAutoFit/>
          </a:bodyPr>
          <a:lstStyle/>
          <a:p>
            <a:pPr algn="ctr" defTabSz="966788" eaLnBrk="0" hangingPunct="0"/>
            <a:r>
              <a:rPr lang="en-US" sz="1600" b="1">
                <a:solidFill>
                  <a:schemeClr val="bg1"/>
                </a:solidFill>
                <a:latin typeface="Comic Sans MS" pitchFamily="66" charset="0"/>
              </a:rPr>
              <a:t>Terra</a:t>
            </a:r>
          </a:p>
        </p:txBody>
      </p:sp>
      <p:sp>
        <p:nvSpPr>
          <p:cNvPr id="6" name="Text Box 20" descr="Light vertical"/>
          <p:cNvSpPr txBox="1">
            <a:spLocks noChangeArrowheads="1"/>
          </p:cNvSpPr>
          <p:nvPr/>
        </p:nvSpPr>
        <p:spPr bwMode="auto">
          <a:xfrm>
            <a:off x="304800" y="228600"/>
            <a:ext cx="8763000" cy="830263"/>
          </a:xfrm>
          <a:prstGeom prst="rect">
            <a:avLst/>
          </a:prstGeom>
          <a:noFill/>
          <a:ln w="12700">
            <a:noFill/>
            <a:miter lim="800000"/>
            <a:headEnd/>
            <a:tailEnd/>
          </a:ln>
        </p:spPr>
        <p:txBody>
          <a:bodyPr>
            <a:spAutoFit/>
          </a:bodyPr>
          <a:lstStyle/>
          <a:p>
            <a:pPr eaLnBrk="0" hangingPunct="0"/>
            <a:r>
              <a:rPr lang="en-US" sz="2400" b="1">
                <a:solidFill>
                  <a:schemeClr val="bg1"/>
                </a:solidFill>
                <a:latin typeface="Comic Sans MS" pitchFamily="66" charset="0"/>
              </a:rPr>
              <a:t>Terra MODIS: over 11 years of successful operation</a:t>
            </a:r>
          </a:p>
          <a:p>
            <a:pPr eaLnBrk="0" hangingPunct="0"/>
            <a:r>
              <a:rPr lang="en-US" sz="2400" b="1">
                <a:solidFill>
                  <a:schemeClr val="bg1"/>
                </a:solidFill>
                <a:latin typeface="Comic Sans MS" pitchFamily="66" charset="0"/>
              </a:rPr>
              <a:t>Aqua MODIS: over 9 years of successful operation</a:t>
            </a:r>
          </a:p>
        </p:txBody>
      </p:sp>
      <p:sp>
        <p:nvSpPr>
          <p:cNvPr id="7" name="Text Box 20" descr="Light vertical"/>
          <p:cNvSpPr txBox="1">
            <a:spLocks noChangeArrowheads="1"/>
          </p:cNvSpPr>
          <p:nvPr/>
        </p:nvSpPr>
        <p:spPr bwMode="auto">
          <a:xfrm>
            <a:off x="5486400" y="1676400"/>
            <a:ext cx="3657600" cy="4324350"/>
          </a:xfrm>
          <a:prstGeom prst="rect">
            <a:avLst/>
          </a:prstGeom>
          <a:noFill/>
          <a:ln w="12700">
            <a:noFill/>
            <a:miter lim="800000"/>
            <a:headEnd/>
            <a:tailEnd/>
          </a:ln>
        </p:spPr>
        <p:txBody>
          <a:bodyPr>
            <a:spAutoFit/>
          </a:bodyPr>
          <a:lstStyle/>
          <a:p>
            <a:pPr eaLnBrk="0" hangingPunct="0">
              <a:lnSpc>
                <a:spcPct val="125000"/>
              </a:lnSpc>
            </a:pPr>
            <a:r>
              <a:rPr lang="en-US" sz="2200" b="1">
                <a:solidFill>
                  <a:schemeClr val="bg1"/>
                </a:solidFill>
                <a:latin typeface="Comic Sans MS" pitchFamily="66" charset="0"/>
              </a:rPr>
              <a:t>An unprecedented amount of data products with significant contributions to the broad user and science community</a:t>
            </a:r>
          </a:p>
          <a:p>
            <a:pPr eaLnBrk="0" hangingPunct="0">
              <a:lnSpc>
                <a:spcPct val="125000"/>
              </a:lnSpc>
            </a:pPr>
            <a:endParaRPr lang="en-US" sz="2200" b="1">
              <a:solidFill>
                <a:schemeClr val="bg1"/>
              </a:solidFill>
              <a:latin typeface="Comic Sans MS" pitchFamily="66" charset="0"/>
            </a:endParaRPr>
          </a:p>
          <a:p>
            <a:pPr eaLnBrk="0" hangingPunct="0">
              <a:lnSpc>
                <a:spcPct val="125000"/>
              </a:lnSpc>
            </a:pPr>
            <a:r>
              <a:rPr lang="en-US" sz="2200" b="1">
                <a:solidFill>
                  <a:srgbClr val="FFFF00"/>
                </a:solidFill>
                <a:latin typeface="Comic Sans MS" pitchFamily="66" charset="0"/>
              </a:rPr>
              <a:t>Successful Senior Review for both Terra and Aqua missions</a:t>
            </a:r>
          </a:p>
        </p:txBody>
      </p:sp>
      <p:sp>
        <p:nvSpPr>
          <p:cNvPr id="8" name="Text Box 5"/>
          <p:cNvSpPr txBox="1">
            <a:spLocks noChangeArrowheads="1"/>
          </p:cNvSpPr>
          <p:nvPr/>
        </p:nvSpPr>
        <p:spPr bwMode="auto">
          <a:xfrm>
            <a:off x="8478838" y="6477000"/>
            <a:ext cx="612775" cy="274638"/>
          </a:xfrm>
          <a:prstGeom prst="rect">
            <a:avLst/>
          </a:prstGeom>
          <a:noFill/>
          <a:ln w="9525">
            <a:noFill/>
            <a:miter lim="800000"/>
            <a:headEnd/>
            <a:tailEnd/>
          </a:ln>
        </p:spPr>
        <p:txBody>
          <a:bodyPr wrap="none">
            <a:spAutoFit/>
          </a:bodyPr>
          <a:lstStyle/>
          <a:p>
            <a:r>
              <a:rPr lang="en-US" sz="1200" b="1" i="1">
                <a:solidFill>
                  <a:schemeClr val="bg1"/>
                </a:solidFill>
                <a:latin typeface="Times New Roman" pitchFamily="18" charset="0"/>
              </a:rPr>
              <a:t>Page </a:t>
            </a:r>
            <a:fld id="{3D67EE36-1153-43EA-95FE-AA60CA8BBEB0}" type="slidenum">
              <a:rPr lang="en-US" sz="1200" b="1" i="1">
                <a:solidFill>
                  <a:schemeClr val="bg1"/>
                </a:solidFill>
                <a:latin typeface="Times New Roman" pitchFamily="18" charset="0"/>
              </a:rPr>
              <a:pPr/>
              <a:t>2</a:t>
            </a:fld>
            <a:endParaRPr lang="en-US" sz="1200" b="1" i="1">
              <a:solidFill>
                <a:schemeClr val="bg1"/>
              </a:solidFill>
              <a:latin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F52D6E5D-71F7-4579-9EB1-E750F643F3A1}"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20</a:t>
            </a:fld>
            <a:endParaRPr lang="en-US" sz="1100" dirty="0">
              <a:solidFill>
                <a:srgbClr val="000000"/>
              </a:solidFill>
              <a:latin typeface="Times New Roman" pitchFamily="18" charset="0"/>
              <a:ea typeface="DejaVu LGC Sans" charset="0"/>
              <a:cs typeface="DejaVu LGC Sans" charset="0"/>
            </a:endParaRPr>
          </a:p>
        </p:txBody>
      </p:sp>
      <p:sp>
        <p:nvSpPr>
          <p:cNvPr id="5122" name="Rectangle 2"/>
          <p:cNvSpPr>
            <a:spLocks noChangeArrowheads="1"/>
          </p:cNvSpPr>
          <p:nvPr/>
        </p:nvSpPr>
        <p:spPr bwMode="auto">
          <a:xfrm>
            <a:off x="1143000" y="160338"/>
            <a:ext cx="6858000" cy="944562"/>
          </a:xfrm>
          <a:prstGeom prst="rect">
            <a:avLst/>
          </a:prstGeom>
          <a:noFill/>
          <a:ln w="9360">
            <a:noFill/>
            <a:round/>
            <a:headEnd/>
            <a:tailEnd/>
          </a:ln>
          <a:effectLst/>
        </p:spPr>
        <p:txBody>
          <a:bodyPr tIns="91440" anchor="ctr"/>
          <a:lstStyle/>
          <a:p>
            <a:pPr algn="ct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00CC"/>
                </a:solidFill>
                <a:latin typeface="Times New Roman" pitchFamily="18" charset="0"/>
                <a:ea typeface="DejaVu LGC Sans" charset="0"/>
                <a:cs typeface="DejaVu LGC Sans" charset="0"/>
              </a:rPr>
              <a:t>Production Changes to Collection 5</a:t>
            </a:r>
            <a:br>
              <a:rPr lang="en-US" sz="2800" dirty="0">
                <a:solidFill>
                  <a:srgbClr val="0000CC"/>
                </a:solidFill>
                <a:latin typeface="Times New Roman" pitchFamily="18" charset="0"/>
                <a:ea typeface="DejaVu LGC Sans" charset="0"/>
                <a:cs typeface="DejaVu LGC Sans" charset="0"/>
              </a:rPr>
            </a:br>
            <a:r>
              <a:rPr lang="en-US" sz="2800" dirty="0">
                <a:solidFill>
                  <a:srgbClr val="0000CC"/>
                </a:solidFill>
                <a:latin typeface="Times New Roman" pitchFamily="18" charset="0"/>
                <a:ea typeface="DejaVu LGC Sans" charset="0"/>
                <a:cs typeface="DejaVu LGC Sans" charset="0"/>
              </a:rPr>
              <a:t>MOD_PR02 TERRA L1B Code</a:t>
            </a:r>
          </a:p>
        </p:txBody>
      </p:sp>
      <p:grpSp>
        <p:nvGrpSpPr>
          <p:cNvPr id="2" name="Group 3"/>
          <p:cNvGrpSpPr>
            <a:grpSpLocks/>
          </p:cNvGrpSpPr>
          <p:nvPr/>
        </p:nvGrpSpPr>
        <p:grpSpPr bwMode="auto">
          <a:xfrm>
            <a:off x="765175" y="1066800"/>
            <a:ext cx="7691438" cy="5645150"/>
            <a:chOff x="482" y="786"/>
            <a:chExt cx="4845" cy="3556"/>
          </a:xfrm>
        </p:grpSpPr>
        <p:graphicFrame>
          <p:nvGraphicFramePr>
            <p:cNvPr id="5124" name="Object 4"/>
            <p:cNvGraphicFramePr>
              <a:graphicFrameLocks noChangeAspect="1"/>
            </p:cNvGraphicFramePr>
            <p:nvPr/>
          </p:nvGraphicFramePr>
          <p:xfrm>
            <a:off x="484" y="786"/>
            <a:ext cx="4808" cy="3557"/>
          </p:xfrm>
          <a:graphic>
            <a:graphicData uri="http://schemas.openxmlformats.org/presentationml/2006/ole">
              <p:oleObj spid="_x0000_s193538" r:id="rId4" imgW="8505067" imgH="6294413" progId="">
                <p:embed/>
              </p:oleObj>
            </a:graphicData>
          </a:graphic>
        </p:graphicFrame>
        <p:sp>
          <p:nvSpPr>
            <p:cNvPr id="5125" name="Rectangle 5"/>
            <p:cNvSpPr>
              <a:spLocks noChangeArrowheads="1"/>
            </p:cNvSpPr>
            <p:nvPr/>
          </p:nvSpPr>
          <p:spPr bwMode="auto">
            <a:xfrm>
              <a:off x="482" y="827"/>
              <a:ext cx="4846" cy="3099"/>
            </a:xfrm>
            <a:prstGeom prst="rect">
              <a:avLst/>
            </a:prstGeom>
            <a:noFill/>
            <a:ln w="9360">
              <a:noFill/>
              <a:round/>
              <a:headEnd/>
              <a:tailEnd/>
            </a:ln>
            <a:effectLst/>
          </p:spPr>
          <p:txBody>
            <a:bodyPr wrap="none" anchor="ct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FBDECB5D-F3D2-4A3D-826F-9095CA686929}"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21</a:t>
            </a:fld>
            <a:endParaRPr lang="en-US" sz="1100" dirty="0">
              <a:solidFill>
                <a:srgbClr val="000000"/>
              </a:solidFill>
              <a:latin typeface="Times New Roman" pitchFamily="18" charset="0"/>
              <a:ea typeface="DejaVu LGC Sans" charset="0"/>
              <a:cs typeface="DejaVu LGC Sans" charset="0"/>
            </a:endParaRPr>
          </a:p>
        </p:txBody>
      </p:sp>
      <p:sp>
        <p:nvSpPr>
          <p:cNvPr id="6146" name="Rectangle 2"/>
          <p:cNvSpPr>
            <a:spLocks noChangeArrowheads="1"/>
          </p:cNvSpPr>
          <p:nvPr/>
        </p:nvSpPr>
        <p:spPr bwMode="auto">
          <a:xfrm>
            <a:off x="914400" y="228600"/>
            <a:ext cx="7162800" cy="715962"/>
          </a:xfrm>
          <a:prstGeom prst="rect">
            <a:avLst/>
          </a:prstGeom>
          <a:noFill/>
          <a:ln w="9360">
            <a:noFill/>
            <a:round/>
            <a:headEnd/>
            <a:tailEnd/>
          </a:ln>
          <a:effectLst/>
        </p:spPr>
        <p:txBody>
          <a:bodyPr tIns="91440" anchor="ctr"/>
          <a:lstStyle/>
          <a:p>
            <a:pPr algn="ct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CC"/>
                </a:solidFill>
                <a:latin typeface="Times New Roman" pitchFamily="18" charset="0"/>
                <a:ea typeface="DejaVu LGC Sans" charset="0"/>
                <a:cs typeface="DejaVu LGC Sans" charset="0"/>
              </a:rPr>
              <a:t>Number of MCST L1B Code and LUT Versions </a:t>
            </a:r>
          </a:p>
        </p:txBody>
      </p:sp>
      <p:sp>
        <p:nvSpPr>
          <p:cNvPr id="6147" name="Rectangle 3"/>
          <p:cNvSpPr>
            <a:spLocks noChangeArrowheads="1"/>
          </p:cNvSpPr>
          <p:nvPr/>
        </p:nvSpPr>
        <p:spPr bwMode="auto">
          <a:xfrm>
            <a:off x="3630613" y="838200"/>
            <a:ext cx="1884362" cy="368300"/>
          </a:xfrm>
          <a:prstGeom prst="rect">
            <a:avLst/>
          </a:prstGeom>
          <a:noFill/>
          <a:ln w="9360">
            <a:noFill/>
            <a:round/>
            <a:headEnd/>
            <a:tailEnd/>
          </a:ln>
          <a:effectLst/>
        </p:spPr>
        <p:txBody>
          <a:bodyPr wrap="none" lIns="90000" tIns="46800" rIns="90000" bIns="46800">
            <a:spAutoFit/>
          </a:bodyPr>
          <a:lstStyle/>
          <a:p>
            <a:pP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FF"/>
                </a:solidFill>
                <a:latin typeface="Times New Roman" pitchFamily="18" charset="0"/>
                <a:ea typeface="DejaVu LGC Sans" charset="0"/>
                <a:cs typeface="DejaVu LGC Sans" charset="0"/>
              </a:rPr>
              <a:t>(as of 2011-05-11)</a:t>
            </a:r>
          </a:p>
        </p:txBody>
      </p:sp>
      <p:graphicFrame>
        <p:nvGraphicFramePr>
          <p:cNvPr id="6148" name="Group 4"/>
          <p:cNvGraphicFramePr>
            <a:graphicFrameLocks noGrp="1"/>
          </p:cNvGraphicFramePr>
          <p:nvPr/>
        </p:nvGraphicFramePr>
        <p:xfrm>
          <a:off x="639763" y="1212850"/>
          <a:ext cx="7867650" cy="5208903"/>
        </p:xfrm>
        <a:graphic>
          <a:graphicData uri="http://schemas.openxmlformats.org/drawingml/2006/table">
            <a:tbl>
              <a:tblPr/>
              <a:tblGrid>
                <a:gridCol w="569912"/>
                <a:gridCol w="942975"/>
                <a:gridCol w="682625"/>
                <a:gridCol w="681038"/>
                <a:gridCol w="681037"/>
                <a:gridCol w="684213"/>
                <a:gridCol w="942975"/>
                <a:gridCol w="681037"/>
                <a:gridCol w="682625"/>
                <a:gridCol w="681038"/>
                <a:gridCol w="638175"/>
              </a:tblGrid>
              <a:tr h="727075">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Year</a:t>
                      </a:r>
                    </a:p>
                  </a:txBody>
                  <a:tcPr marL="90000" marR="90000" marT="115235"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Terra</a:t>
                      </a:r>
                    </a:p>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Code</a:t>
                      </a:r>
                    </a:p>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Versions</a:t>
                      </a:r>
                    </a:p>
                  </a:txBody>
                  <a:tcPr marL="90000" marR="90000" marT="115235"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Terra</a:t>
                      </a:r>
                    </a:p>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LUTs</a:t>
                      </a:r>
                    </a:p>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C2</a:t>
                      </a:r>
                    </a:p>
                  </a:txBody>
                  <a:tcPr marL="90000" marR="90000" marT="115235"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Terra</a:t>
                      </a:r>
                    </a:p>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LUTs</a:t>
                      </a:r>
                    </a:p>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C3</a:t>
                      </a:r>
                    </a:p>
                  </a:txBody>
                  <a:tcPr marL="90000" marR="90000" marT="115235"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Terra</a:t>
                      </a:r>
                    </a:p>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LUTs</a:t>
                      </a:r>
                    </a:p>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C4</a:t>
                      </a:r>
                    </a:p>
                  </a:txBody>
                  <a:tcPr marL="90000" marR="90000" marT="115235"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Terra</a:t>
                      </a:r>
                    </a:p>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LUTs</a:t>
                      </a:r>
                    </a:p>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C5</a:t>
                      </a:r>
                    </a:p>
                  </a:txBody>
                  <a:tcPr marL="90000" marR="90000" marT="115235"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Aqua</a:t>
                      </a:r>
                    </a:p>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Code</a:t>
                      </a:r>
                    </a:p>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Versions</a:t>
                      </a:r>
                    </a:p>
                  </a:txBody>
                  <a:tcPr marL="90000" marR="90000" marT="115235"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Aqua</a:t>
                      </a:r>
                    </a:p>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LUTs</a:t>
                      </a:r>
                    </a:p>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C3</a:t>
                      </a:r>
                    </a:p>
                  </a:txBody>
                  <a:tcPr marL="90000" marR="90000" marT="115235"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Aqua</a:t>
                      </a:r>
                    </a:p>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LUTs</a:t>
                      </a:r>
                    </a:p>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C4</a:t>
                      </a:r>
                    </a:p>
                  </a:txBody>
                  <a:tcPr marL="90000" marR="90000" marT="115235"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Aqua</a:t>
                      </a:r>
                    </a:p>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LUTs</a:t>
                      </a:r>
                    </a:p>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C5</a:t>
                      </a:r>
                    </a:p>
                  </a:txBody>
                  <a:tcPr marL="90000" marR="90000" marT="115235"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smtClean="0">
                          <a:ln>
                            <a:noFill/>
                          </a:ln>
                          <a:solidFill>
                            <a:srgbClr val="0000FF"/>
                          </a:solidFill>
                          <a:effectLst/>
                          <a:latin typeface="Arial" pitchFamily="34" charset="0"/>
                          <a:ea typeface="SimSun" pitchFamily="2" charset="-122"/>
                        </a:rPr>
                        <a:t>Total</a:t>
                      </a:r>
                    </a:p>
                  </a:txBody>
                  <a:tcPr marL="90000" marR="90000" marT="115235"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0" u="none" strike="noStrike" cap="none" normalizeH="0" baseline="0" smtClean="0">
                          <a:ln>
                            <a:noFill/>
                          </a:ln>
                          <a:solidFill>
                            <a:srgbClr val="0000FF"/>
                          </a:solidFill>
                          <a:effectLst/>
                          <a:latin typeface="Arial" pitchFamily="34" charset="0"/>
                          <a:ea typeface="SimSun" pitchFamily="2" charset="-122"/>
                        </a:rPr>
                        <a:t>2000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5</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2</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7</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0" u="none" strike="noStrike" cap="none" normalizeH="0" baseline="0" smtClean="0">
                          <a:ln>
                            <a:noFill/>
                          </a:ln>
                          <a:solidFill>
                            <a:srgbClr val="0000FF"/>
                          </a:solidFill>
                          <a:effectLst/>
                          <a:latin typeface="Arial" pitchFamily="34" charset="0"/>
                          <a:ea typeface="SimSun" pitchFamily="2" charset="-122"/>
                        </a:rPr>
                        <a:t>2001</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2</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5</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8</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0" u="none" strike="noStrike" cap="none" normalizeH="0" baseline="0" smtClean="0">
                          <a:ln>
                            <a:noFill/>
                          </a:ln>
                          <a:solidFill>
                            <a:srgbClr val="0000FF"/>
                          </a:solidFill>
                          <a:effectLst/>
                          <a:latin typeface="Arial" pitchFamily="34" charset="0"/>
                          <a:ea typeface="SimSun" pitchFamily="2" charset="-122"/>
                        </a:rPr>
                        <a:t>2002</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3</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2</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3</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0" u="none" strike="noStrike" cap="none" normalizeH="0" baseline="0" smtClean="0">
                          <a:ln>
                            <a:noFill/>
                          </a:ln>
                          <a:solidFill>
                            <a:srgbClr val="0000FF"/>
                          </a:solidFill>
                          <a:effectLst/>
                          <a:latin typeface="Arial" pitchFamily="34" charset="0"/>
                          <a:ea typeface="SimSun" pitchFamily="2" charset="-122"/>
                        </a:rPr>
                        <a:t>2003</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3</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19</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3</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17</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42</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0" u="none" strike="noStrike" cap="none" normalizeH="0" baseline="0" smtClean="0">
                          <a:ln>
                            <a:noFill/>
                          </a:ln>
                          <a:solidFill>
                            <a:srgbClr val="0000FF"/>
                          </a:solidFill>
                          <a:effectLst/>
                          <a:latin typeface="Arial" pitchFamily="34" charset="0"/>
                          <a:ea typeface="SimSun" pitchFamily="2" charset="-122"/>
                        </a:rPr>
                        <a:t>2004</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17</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11</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30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0" u="none" strike="noStrike" cap="none" normalizeH="0" baseline="0" smtClean="0">
                          <a:ln>
                            <a:noFill/>
                          </a:ln>
                          <a:solidFill>
                            <a:srgbClr val="0000FF"/>
                          </a:solidFill>
                          <a:effectLst/>
                          <a:latin typeface="Arial" pitchFamily="34" charset="0"/>
                          <a:ea typeface="SimSun" pitchFamily="2" charset="-122"/>
                        </a:rPr>
                        <a:t>2005</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2</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18</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2</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11</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6</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49</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0" u="none" strike="noStrike" cap="none" normalizeH="0" baseline="0" smtClean="0">
                          <a:ln>
                            <a:noFill/>
                          </a:ln>
                          <a:solidFill>
                            <a:srgbClr val="0000FF"/>
                          </a:solidFill>
                          <a:effectLst/>
                          <a:latin typeface="Arial" pitchFamily="34" charset="0"/>
                          <a:ea typeface="SimSun" pitchFamily="2" charset="-122"/>
                        </a:rPr>
                        <a:t>2006</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20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14</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12</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9</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55</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0" u="none" strike="noStrike" cap="none" normalizeH="0" baseline="0" smtClean="0">
                          <a:ln>
                            <a:noFill/>
                          </a:ln>
                          <a:solidFill>
                            <a:srgbClr val="0000FF"/>
                          </a:solidFill>
                          <a:effectLst/>
                          <a:latin typeface="Arial" pitchFamily="34" charset="0"/>
                          <a:ea typeface="SimSun" pitchFamily="2" charset="-122"/>
                        </a:rPr>
                        <a:t>2007</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13</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11</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26</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0" u="none" strike="noStrike" cap="none" normalizeH="0" baseline="0" smtClean="0">
                          <a:ln>
                            <a:noFill/>
                          </a:ln>
                          <a:solidFill>
                            <a:srgbClr val="0000FF"/>
                          </a:solidFill>
                          <a:effectLst/>
                          <a:latin typeface="Arial" pitchFamily="34" charset="0"/>
                          <a:ea typeface="SimSun" pitchFamily="2" charset="-122"/>
                        </a:rPr>
                        <a:t>2008</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16</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8</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26</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0" u="none" strike="noStrike" cap="none" normalizeH="0" baseline="0" smtClean="0">
                          <a:ln>
                            <a:noFill/>
                          </a:ln>
                          <a:solidFill>
                            <a:srgbClr val="0000FF"/>
                          </a:solidFill>
                          <a:effectLst/>
                          <a:latin typeface="Arial" pitchFamily="34" charset="0"/>
                          <a:ea typeface="SimSun" pitchFamily="2" charset="-122"/>
                        </a:rPr>
                        <a:t>2009</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2</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18</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8</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29</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0" u="none" strike="noStrike" cap="none" normalizeH="0" baseline="0" smtClean="0">
                          <a:ln>
                            <a:noFill/>
                          </a:ln>
                          <a:solidFill>
                            <a:srgbClr val="0000FF"/>
                          </a:solidFill>
                          <a:effectLst/>
                          <a:latin typeface="Arial" pitchFamily="34" charset="0"/>
                          <a:ea typeface="SimSun" pitchFamily="2" charset="-122"/>
                        </a:rPr>
                        <a:t>2010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18</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14</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34</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0" u="none" strike="noStrike" cap="none" normalizeH="0" baseline="0" smtClean="0">
                          <a:ln>
                            <a:noFill/>
                          </a:ln>
                          <a:solidFill>
                            <a:srgbClr val="0000FF"/>
                          </a:solidFill>
                          <a:effectLst/>
                          <a:latin typeface="Arial" pitchFamily="34" charset="0"/>
                          <a:ea typeface="SimSun" pitchFamily="2" charset="-122"/>
                        </a:rPr>
                        <a:t>2011</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7</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4</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11</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0" u="none" strike="noStrike" cap="none" normalizeH="0" baseline="0" smtClean="0">
                          <a:ln>
                            <a:noFill/>
                          </a:ln>
                          <a:solidFill>
                            <a:srgbClr val="0000FF"/>
                          </a:solidFill>
                          <a:effectLst/>
                          <a:latin typeface="Arial" pitchFamily="34" charset="0"/>
                          <a:ea typeface="SimSun" pitchFamily="2" charset="-122"/>
                        </a:rPr>
                        <a:t>Total</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21</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3</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6</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75</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96</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11</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3</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52</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60</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81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1" i="1" u="none" strike="noStrike" cap="none" normalizeH="0" baseline="0" smtClean="0">
                          <a:ln>
                            <a:noFill/>
                          </a:ln>
                          <a:solidFill>
                            <a:srgbClr val="000000"/>
                          </a:solidFill>
                          <a:effectLst/>
                          <a:latin typeface="Arial" pitchFamily="34" charset="0"/>
                          <a:ea typeface="SimSun" pitchFamily="2" charset="-122"/>
                        </a:rPr>
                        <a:t>327</a:t>
                      </a:r>
                    </a:p>
                  </a:txBody>
                  <a:tcPr marL="90000" marR="90000" marT="105407"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636" name="Rectangle 492"/>
          <p:cNvSpPr>
            <a:spLocks noChangeArrowheads="1"/>
          </p:cNvSpPr>
          <p:nvPr/>
        </p:nvSpPr>
        <p:spPr bwMode="auto">
          <a:xfrm>
            <a:off x="571500" y="6400800"/>
            <a:ext cx="8001000" cy="276225"/>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latin typeface="Times New Roman" pitchFamily="18" charset="0"/>
                <a:ea typeface="DejaVu LGC Sans" charset="0"/>
                <a:cs typeface="DejaVu LGC Sans" charset="0"/>
              </a:rPr>
              <a:t>Does not include internal deliveries(18), nor special deliveries to Ocean Color Group (31) or Miami &amp; Wisconsin (7)</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793E4A2D-5BD8-49C8-B9C5-B9AA768C0F6A}"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n-US" sz="1100" dirty="0">
              <a:solidFill>
                <a:srgbClr val="000000"/>
              </a:solidFill>
              <a:latin typeface="Times New Roman" pitchFamily="18" charset="0"/>
              <a:ea typeface="DejaVu LGC Sans" charset="0"/>
              <a:cs typeface="DejaVu LGC Sans" charset="0"/>
            </a:endParaRPr>
          </a:p>
        </p:txBody>
      </p:sp>
      <p:sp>
        <p:nvSpPr>
          <p:cNvPr id="7170" name="Rectangle 2"/>
          <p:cNvSpPr>
            <a:spLocks noChangeArrowheads="1"/>
          </p:cNvSpPr>
          <p:nvPr/>
        </p:nvSpPr>
        <p:spPr bwMode="auto">
          <a:xfrm>
            <a:off x="1143000" y="160338"/>
            <a:ext cx="6858000" cy="944562"/>
          </a:xfrm>
          <a:prstGeom prst="rect">
            <a:avLst/>
          </a:prstGeom>
          <a:noFill/>
          <a:ln w="9360">
            <a:noFill/>
            <a:round/>
            <a:headEnd/>
            <a:tailEnd/>
          </a:ln>
          <a:effectLst/>
        </p:spPr>
        <p:txBody>
          <a:bodyPr tIns="91440" anchor="ctr"/>
          <a:lstStyle/>
          <a:p>
            <a:pPr algn="ct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00CC"/>
                </a:solidFill>
                <a:latin typeface="Times New Roman" pitchFamily="18" charset="0"/>
                <a:ea typeface="DejaVu LGC Sans" charset="0"/>
                <a:cs typeface="DejaVu LGC Sans" charset="0"/>
              </a:rPr>
              <a:t>MODIS MOD_PR02 L1B Code/LUTs </a:t>
            </a:r>
            <a:br>
              <a:rPr lang="en-US" sz="2800" dirty="0">
                <a:solidFill>
                  <a:srgbClr val="0000CC"/>
                </a:solidFill>
                <a:latin typeface="Times New Roman" pitchFamily="18" charset="0"/>
                <a:ea typeface="DejaVu LGC Sans" charset="0"/>
                <a:cs typeface="DejaVu LGC Sans" charset="0"/>
              </a:rPr>
            </a:br>
            <a:r>
              <a:rPr lang="en-US" sz="2800" dirty="0">
                <a:solidFill>
                  <a:srgbClr val="0000CC"/>
                </a:solidFill>
                <a:latin typeface="Times New Roman" pitchFamily="18" charset="0"/>
                <a:ea typeface="DejaVu LGC Sans" charset="0"/>
                <a:cs typeface="DejaVu LGC Sans" charset="0"/>
              </a:rPr>
              <a:t>Major Production Changes Timeline</a:t>
            </a:r>
          </a:p>
        </p:txBody>
      </p:sp>
      <p:sp>
        <p:nvSpPr>
          <p:cNvPr id="7171" name="Rectangle 3"/>
          <p:cNvSpPr>
            <a:spLocks noChangeArrowheads="1"/>
          </p:cNvSpPr>
          <p:nvPr/>
        </p:nvSpPr>
        <p:spPr bwMode="auto">
          <a:xfrm>
            <a:off x="152400" y="6054725"/>
            <a:ext cx="685800" cy="276225"/>
          </a:xfrm>
          <a:prstGeom prst="rect">
            <a:avLst/>
          </a:prstGeom>
          <a:noFill/>
          <a:ln w="9360">
            <a:noFill/>
            <a:round/>
            <a:headEnd/>
            <a:tailEnd/>
          </a:ln>
          <a:effectLst/>
        </p:spPr>
        <p:txBody>
          <a:bodyPr lIns="90000" tIns="46800" rIns="90000" bIns="46800">
            <a:spAutoFit/>
          </a:bodyPr>
          <a:lstStyle/>
          <a:p>
            <a:pPr hangingPunct="1">
              <a:lnSpc>
                <a:spcPct val="100000"/>
              </a:lnSpc>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latin typeface="Arial Narrow" pitchFamily="34" charset="0"/>
                <a:ea typeface="DejaVu LGC Sans" charset="0"/>
                <a:cs typeface="DejaVu LGC Sans" charset="0"/>
              </a:rPr>
              <a:t>Year</a:t>
            </a:r>
          </a:p>
        </p:txBody>
      </p:sp>
      <p:sp>
        <p:nvSpPr>
          <p:cNvPr id="7172" name="Rectangle 4"/>
          <p:cNvSpPr>
            <a:spLocks noChangeArrowheads="1"/>
          </p:cNvSpPr>
          <p:nvPr/>
        </p:nvSpPr>
        <p:spPr bwMode="auto">
          <a:xfrm>
            <a:off x="1504950" y="6022975"/>
            <a:ext cx="381000" cy="579438"/>
          </a:xfrm>
          <a:prstGeom prst="rect">
            <a:avLst/>
          </a:prstGeom>
          <a:noFill/>
          <a:ln w="9360">
            <a:noFill/>
            <a:round/>
            <a:headEnd/>
            <a:tailEnd/>
          </a:ln>
          <a:effectLst/>
        </p:spPr>
        <p:txBody>
          <a:bodyPr wrap="none" anchor="ctr"/>
          <a:lstStyle/>
          <a:p>
            <a:endParaRPr lang="en-US"/>
          </a:p>
        </p:txBody>
      </p:sp>
      <p:cxnSp>
        <p:nvCxnSpPr>
          <p:cNvPr id="7173" name="AutoShape 5"/>
          <p:cNvCxnSpPr>
            <a:cxnSpLocks noChangeShapeType="1"/>
          </p:cNvCxnSpPr>
          <p:nvPr/>
        </p:nvCxnSpPr>
        <p:spPr bwMode="auto">
          <a:xfrm flipV="1">
            <a:off x="673100" y="5983288"/>
            <a:ext cx="8394700" cy="9525"/>
          </a:xfrm>
          <a:prstGeom prst="bentConnector3">
            <a:avLst>
              <a:gd name="adj1" fmla="val 50000"/>
            </a:avLst>
          </a:prstGeom>
          <a:noFill/>
          <a:ln w="38160">
            <a:solidFill>
              <a:srgbClr val="000000"/>
            </a:solidFill>
            <a:miter lim="800000"/>
            <a:headEnd/>
            <a:tailEnd type="triangle" w="med" len="med"/>
          </a:ln>
          <a:effectLst/>
        </p:spPr>
      </p:cxnSp>
      <p:sp>
        <p:nvSpPr>
          <p:cNvPr id="7174" name="Line 6"/>
          <p:cNvSpPr>
            <a:spLocks noChangeShapeType="1"/>
          </p:cNvSpPr>
          <p:nvPr/>
        </p:nvSpPr>
        <p:spPr bwMode="auto">
          <a:xfrm flipH="1" flipV="1">
            <a:off x="650875" y="1776413"/>
            <a:ext cx="23813" cy="4225925"/>
          </a:xfrm>
          <a:prstGeom prst="line">
            <a:avLst/>
          </a:prstGeom>
          <a:noFill/>
          <a:ln w="38160">
            <a:solidFill>
              <a:srgbClr val="000000"/>
            </a:solidFill>
            <a:miter lim="800000"/>
            <a:headEnd/>
            <a:tailEnd/>
          </a:ln>
          <a:effectLst/>
        </p:spPr>
        <p:txBody>
          <a:bodyPr/>
          <a:lstStyle/>
          <a:p>
            <a:endParaRPr lang="en-US"/>
          </a:p>
        </p:txBody>
      </p:sp>
      <p:sp>
        <p:nvSpPr>
          <p:cNvPr id="7175" name="Rectangle 7"/>
          <p:cNvSpPr>
            <a:spLocks noChangeArrowheads="1"/>
          </p:cNvSpPr>
          <p:nvPr/>
        </p:nvSpPr>
        <p:spPr bwMode="auto">
          <a:xfrm>
            <a:off x="609600" y="6084888"/>
            <a:ext cx="685800" cy="246062"/>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0000"/>
                </a:solidFill>
                <a:latin typeface="Times New Roman" pitchFamily="18" charset="0"/>
                <a:ea typeface="DejaVu LGC Sans" charset="0"/>
                <a:cs typeface="DejaVu LGC Sans" charset="0"/>
              </a:rPr>
              <a:t>2000</a:t>
            </a:r>
          </a:p>
        </p:txBody>
      </p:sp>
      <p:sp>
        <p:nvSpPr>
          <p:cNvPr id="7176" name="Rectangle 8"/>
          <p:cNvSpPr>
            <a:spLocks noChangeArrowheads="1"/>
          </p:cNvSpPr>
          <p:nvPr/>
        </p:nvSpPr>
        <p:spPr bwMode="auto">
          <a:xfrm>
            <a:off x="1335088" y="6080125"/>
            <a:ext cx="685800"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0000"/>
                </a:solidFill>
                <a:latin typeface="Times New Roman" pitchFamily="18" charset="0"/>
                <a:ea typeface="DejaVu LGC Sans" charset="0"/>
                <a:cs typeface="DejaVu LGC Sans" charset="0"/>
              </a:rPr>
              <a:t>2001</a:t>
            </a:r>
          </a:p>
        </p:txBody>
      </p:sp>
      <p:sp>
        <p:nvSpPr>
          <p:cNvPr id="7177" name="Rectangle 9"/>
          <p:cNvSpPr>
            <a:spLocks noChangeArrowheads="1"/>
          </p:cNvSpPr>
          <p:nvPr/>
        </p:nvSpPr>
        <p:spPr bwMode="auto">
          <a:xfrm>
            <a:off x="2000250" y="6084888"/>
            <a:ext cx="685800" cy="246062"/>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0000"/>
                </a:solidFill>
                <a:latin typeface="Times New Roman" pitchFamily="18" charset="0"/>
                <a:ea typeface="DejaVu LGC Sans" charset="0"/>
                <a:cs typeface="DejaVu LGC Sans" charset="0"/>
              </a:rPr>
              <a:t>2002</a:t>
            </a:r>
          </a:p>
        </p:txBody>
      </p:sp>
      <p:sp>
        <p:nvSpPr>
          <p:cNvPr id="7178" name="Rectangle 10"/>
          <p:cNvSpPr>
            <a:spLocks noChangeArrowheads="1"/>
          </p:cNvSpPr>
          <p:nvPr/>
        </p:nvSpPr>
        <p:spPr bwMode="auto">
          <a:xfrm>
            <a:off x="2676525" y="6084888"/>
            <a:ext cx="685800" cy="246062"/>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0000"/>
                </a:solidFill>
                <a:latin typeface="Times New Roman" pitchFamily="18" charset="0"/>
                <a:ea typeface="DejaVu LGC Sans" charset="0"/>
                <a:cs typeface="DejaVu LGC Sans" charset="0"/>
              </a:rPr>
              <a:t>2003</a:t>
            </a:r>
          </a:p>
        </p:txBody>
      </p:sp>
      <p:sp>
        <p:nvSpPr>
          <p:cNvPr id="7179" name="Rectangle 11"/>
          <p:cNvSpPr>
            <a:spLocks noChangeArrowheads="1"/>
          </p:cNvSpPr>
          <p:nvPr/>
        </p:nvSpPr>
        <p:spPr bwMode="auto">
          <a:xfrm>
            <a:off x="3333750" y="6084888"/>
            <a:ext cx="685800" cy="246062"/>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0000"/>
                </a:solidFill>
                <a:latin typeface="Times New Roman" pitchFamily="18" charset="0"/>
                <a:ea typeface="DejaVu LGC Sans" charset="0"/>
                <a:cs typeface="DejaVu LGC Sans" charset="0"/>
              </a:rPr>
              <a:t>2004</a:t>
            </a:r>
          </a:p>
        </p:txBody>
      </p:sp>
      <p:sp>
        <p:nvSpPr>
          <p:cNvPr id="7180" name="Rectangle 12"/>
          <p:cNvSpPr>
            <a:spLocks noChangeArrowheads="1"/>
          </p:cNvSpPr>
          <p:nvPr/>
        </p:nvSpPr>
        <p:spPr bwMode="auto">
          <a:xfrm>
            <a:off x="4114800" y="6084888"/>
            <a:ext cx="685800" cy="246062"/>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0000"/>
                </a:solidFill>
                <a:latin typeface="Times New Roman" pitchFamily="18" charset="0"/>
                <a:ea typeface="DejaVu LGC Sans" charset="0"/>
                <a:cs typeface="DejaVu LGC Sans" charset="0"/>
              </a:rPr>
              <a:t>2005</a:t>
            </a:r>
          </a:p>
        </p:txBody>
      </p:sp>
      <p:sp>
        <p:nvSpPr>
          <p:cNvPr id="7181" name="Line 13"/>
          <p:cNvSpPr>
            <a:spLocks noChangeShapeType="1"/>
          </p:cNvSpPr>
          <p:nvPr/>
        </p:nvSpPr>
        <p:spPr bwMode="auto">
          <a:xfrm>
            <a:off x="1536700" y="2614613"/>
            <a:ext cx="1588" cy="185737"/>
          </a:xfrm>
          <a:prstGeom prst="line">
            <a:avLst/>
          </a:prstGeom>
          <a:noFill/>
          <a:ln w="9360">
            <a:noFill/>
            <a:round/>
            <a:headEnd/>
            <a:tailEnd/>
          </a:ln>
          <a:effectLst/>
        </p:spPr>
        <p:txBody>
          <a:bodyPr/>
          <a:lstStyle/>
          <a:p>
            <a:endParaRPr lang="en-US"/>
          </a:p>
        </p:txBody>
      </p:sp>
      <p:sp>
        <p:nvSpPr>
          <p:cNvPr id="7182" name="Line 14"/>
          <p:cNvSpPr>
            <a:spLocks noChangeShapeType="1"/>
          </p:cNvSpPr>
          <p:nvPr/>
        </p:nvSpPr>
        <p:spPr bwMode="auto">
          <a:xfrm>
            <a:off x="881063" y="2938463"/>
            <a:ext cx="1587" cy="185737"/>
          </a:xfrm>
          <a:prstGeom prst="line">
            <a:avLst/>
          </a:prstGeom>
          <a:noFill/>
          <a:ln w="19080">
            <a:solidFill>
              <a:srgbClr val="009900"/>
            </a:solidFill>
            <a:miter lim="800000"/>
            <a:headEnd/>
            <a:tailEnd type="triangle" w="med" len="med"/>
          </a:ln>
          <a:effectLst/>
        </p:spPr>
        <p:txBody>
          <a:bodyPr/>
          <a:lstStyle/>
          <a:p>
            <a:endParaRPr lang="en-US"/>
          </a:p>
        </p:txBody>
      </p:sp>
      <p:sp>
        <p:nvSpPr>
          <p:cNvPr id="7183" name="Line 15"/>
          <p:cNvSpPr>
            <a:spLocks noChangeShapeType="1"/>
          </p:cNvSpPr>
          <p:nvPr/>
        </p:nvSpPr>
        <p:spPr bwMode="auto">
          <a:xfrm>
            <a:off x="1149350" y="2938463"/>
            <a:ext cx="1588" cy="185737"/>
          </a:xfrm>
          <a:prstGeom prst="line">
            <a:avLst/>
          </a:prstGeom>
          <a:noFill/>
          <a:ln w="19080">
            <a:solidFill>
              <a:srgbClr val="009900"/>
            </a:solidFill>
            <a:miter lim="800000"/>
            <a:headEnd/>
            <a:tailEnd type="triangle" w="med" len="med"/>
          </a:ln>
          <a:effectLst/>
        </p:spPr>
        <p:txBody>
          <a:bodyPr/>
          <a:lstStyle/>
          <a:p>
            <a:endParaRPr lang="en-US"/>
          </a:p>
        </p:txBody>
      </p:sp>
      <p:sp>
        <p:nvSpPr>
          <p:cNvPr id="7184" name="Rectangle 16"/>
          <p:cNvSpPr>
            <a:spLocks noChangeArrowheads="1"/>
          </p:cNvSpPr>
          <p:nvPr/>
        </p:nvSpPr>
        <p:spPr bwMode="auto">
          <a:xfrm rot="16200000">
            <a:off x="573881" y="2305845"/>
            <a:ext cx="1171575" cy="246062"/>
          </a:xfrm>
          <a:prstGeom prst="rect">
            <a:avLst/>
          </a:prstGeom>
          <a:noFill/>
          <a:ln w="9360">
            <a:noFill/>
            <a:round/>
            <a:headEnd/>
            <a:tailEnd/>
          </a:ln>
          <a:effectLst/>
        </p:spPr>
        <p:txBody>
          <a:bodyPr lIns="9000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9900"/>
                </a:solidFill>
                <a:latin typeface="Times New Roman" pitchFamily="18" charset="0"/>
                <a:ea typeface="DejaVu LGC Sans" charset="0"/>
                <a:cs typeface="DejaVu LGC Sans" charset="0"/>
              </a:rPr>
              <a:t>2.4.4</a:t>
            </a:r>
            <a:r>
              <a:rPr lang="en-US" sz="1000" b="1">
                <a:solidFill>
                  <a:srgbClr val="009999"/>
                </a:solidFill>
                <a:latin typeface="Times New Roman" pitchFamily="18" charset="0"/>
                <a:ea typeface="DejaVu LGC Sans" charset="0"/>
                <a:cs typeface="DejaVu LGC Sans" charset="0"/>
              </a:rPr>
              <a:t>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2000287</a:t>
            </a:r>
            <a:r>
              <a:rPr lang="en-US" sz="800" b="1">
                <a:solidFill>
                  <a:srgbClr val="000000"/>
                </a:solidFill>
                <a:latin typeface="Times New Roman" pitchFamily="18" charset="0"/>
                <a:ea typeface="DejaVu LGC Sans" charset="0"/>
                <a:cs typeface="DejaVu LGC Sans" charset="0"/>
              </a:rPr>
              <a:t>)</a:t>
            </a:r>
          </a:p>
        </p:txBody>
      </p:sp>
      <p:sp>
        <p:nvSpPr>
          <p:cNvPr id="7185" name="Line 17"/>
          <p:cNvSpPr>
            <a:spLocks noChangeShapeType="1"/>
          </p:cNvSpPr>
          <p:nvPr/>
        </p:nvSpPr>
        <p:spPr bwMode="auto">
          <a:xfrm>
            <a:off x="715963" y="2938463"/>
            <a:ext cx="1587" cy="185737"/>
          </a:xfrm>
          <a:prstGeom prst="line">
            <a:avLst/>
          </a:prstGeom>
          <a:noFill/>
          <a:ln w="19080">
            <a:solidFill>
              <a:srgbClr val="009900"/>
            </a:solidFill>
            <a:miter lim="800000"/>
            <a:headEnd/>
            <a:tailEnd type="triangle" w="med" len="med"/>
          </a:ln>
          <a:effectLst/>
        </p:spPr>
        <p:txBody>
          <a:bodyPr/>
          <a:lstStyle/>
          <a:p>
            <a:endParaRPr lang="en-US"/>
          </a:p>
        </p:txBody>
      </p:sp>
      <p:sp>
        <p:nvSpPr>
          <p:cNvPr id="7186" name="Line 18"/>
          <p:cNvSpPr>
            <a:spLocks noChangeShapeType="1"/>
          </p:cNvSpPr>
          <p:nvPr/>
        </p:nvSpPr>
        <p:spPr bwMode="auto">
          <a:xfrm>
            <a:off x="1041400" y="2938463"/>
            <a:ext cx="1588" cy="185737"/>
          </a:xfrm>
          <a:prstGeom prst="line">
            <a:avLst/>
          </a:prstGeom>
          <a:noFill/>
          <a:ln w="19080">
            <a:solidFill>
              <a:srgbClr val="009900"/>
            </a:solidFill>
            <a:miter lim="800000"/>
            <a:headEnd/>
            <a:tailEnd type="triangle" w="med" len="med"/>
          </a:ln>
          <a:effectLst/>
        </p:spPr>
        <p:txBody>
          <a:bodyPr/>
          <a:lstStyle/>
          <a:p>
            <a:endParaRPr lang="en-US"/>
          </a:p>
        </p:txBody>
      </p:sp>
      <p:sp>
        <p:nvSpPr>
          <p:cNvPr id="7187" name="Line 19"/>
          <p:cNvSpPr>
            <a:spLocks noChangeShapeType="1"/>
          </p:cNvSpPr>
          <p:nvPr/>
        </p:nvSpPr>
        <p:spPr bwMode="auto">
          <a:xfrm>
            <a:off x="1271588" y="2938463"/>
            <a:ext cx="1587" cy="185737"/>
          </a:xfrm>
          <a:prstGeom prst="line">
            <a:avLst/>
          </a:prstGeom>
          <a:noFill/>
          <a:ln w="19080">
            <a:solidFill>
              <a:srgbClr val="009900"/>
            </a:solidFill>
            <a:miter lim="800000"/>
            <a:headEnd/>
            <a:tailEnd type="triangle" w="med" len="med"/>
          </a:ln>
          <a:effectLst/>
        </p:spPr>
        <p:txBody>
          <a:bodyPr/>
          <a:lstStyle/>
          <a:p>
            <a:endParaRPr lang="en-US"/>
          </a:p>
        </p:txBody>
      </p:sp>
      <p:sp>
        <p:nvSpPr>
          <p:cNvPr id="7188" name="Line 20"/>
          <p:cNvSpPr>
            <a:spLocks noChangeShapeType="1"/>
          </p:cNvSpPr>
          <p:nvPr/>
        </p:nvSpPr>
        <p:spPr bwMode="auto">
          <a:xfrm>
            <a:off x="1420813" y="2938463"/>
            <a:ext cx="1587" cy="185737"/>
          </a:xfrm>
          <a:prstGeom prst="line">
            <a:avLst/>
          </a:prstGeom>
          <a:noFill/>
          <a:ln w="19080">
            <a:solidFill>
              <a:srgbClr val="009900"/>
            </a:solidFill>
            <a:miter lim="800000"/>
            <a:headEnd/>
            <a:tailEnd type="triangle" w="med" len="med"/>
          </a:ln>
          <a:effectLst/>
        </p:spPr>
        <p:txBody>
          <a:bodyPr/>
          <a:lstStyle/>
          <a:p>
            <a:endParaRPr lang="en-US"/>
          </a:p>
        </p:txBody>
      </p:sp>
      <p:sp>
        <p:nvSpPr>
          <p:cNvPr id="7189" name="Line 21"/>
          <p:cNvSpPr>
            <a:spLocks noChangeShapeType="1"/>
          </p:cNvSpPr>
          <p:nvPr/>
        </p:nvSpPr>
        <p:spPr bwMode="auto">
          <a:xfrm>
            <a:off x="1549400" y="2938463"/>
            <a:ext cx="1588" cy="185737"/>
          </a:xfrm>
          <a:prstGeom prst="line">
            <a:avLst/>
          </a:prstGeom>
          <a:noFill/>
          <a:ln w="19080">
            <a:solidFill>
              <a:srgbClr val="FF6600"/>
            </a:solidFill>
            <a:miter lim="800000"/>
            <a:headEnd/>
            <a:tailEnd type="triangle" w="med" len="med"/>
          </a:ln>
          <a:effectLst/>
        </p:spPr>
        <p:txBody>
          <a:bodyPr/>
          <a:lstStyle/>
          <a:p>
            <a:endParaRPr lang="en-US"/>
          </a:p>
        </p:txBody>
      </p:sp>
      <p:sp>
        <p:nvSpPr>
          <p:cNvPr id="7190" name="Line 22"/>
          <p:cNvSpPr>
            <a:spLocks noChangeShapeType="1"/>
          </p:cNvSpPr>
          <p:nvPr/>
        </p:nvSpPr>
        <p:spPr bwMode="auto">
          <a:xfrm>
            <a:off x="2090738" y="2938463"/>
            <a:ext cx="1587" cy="185737"/>
          </a:xfrm>
          <a:prstGeom prst="line">
            <a:avLst/>
          </a:prstGeom>
          <a:noFill/>
          <a:ln w="19080">
            <a:solidFill>
              <a:srgbClr val="FF6600"/>
            </a:solidFill>
            <a:miter lim="800000"/>
            <a:headEnd/>
            <a:tailEnd type="triangle" w="med" len="med"/>
          </a:ln>
          <a:effectLst/>
        </p:spPr>
        <p:txBody>
          <a:bodyPr/>
          <a:lstStyle/>
          <a:p>
            <a:endParaRPr lang="en-US"/>
          </a:p>
        </p:txBody>
      </p:sp>
      <p:sp>
        <p:nvSpPr>
          <p:cNvPr id="7191" name="Line 23"/>
          <p:cNvSpPr>
            <a:spLocks noChangeShapeType="1"/>
          </p:cNvSpPr>
          <p:nvPr/>
        </p:nvSpPr>
        <p:spPr bwMode="auto">
          <a:xfrm>
            <a:off x="2741613" y="2938463"/>
            <a:ext cx="1587" cy="185737"/>
          </a:xfrm>
          <a:prstGeom prst="line">
            <a:avLst/>
          </a:prstGeom>
          <a:noFill/>
          <a:ln w="19080">
            <a:solidFill>
              <a:srgbClr val="0000FF"/>
            </a:solidFill>
            <a:miter lim="800000"/>
            <a:headEnd/>
            <a:tailEnd type="triangle" w="med" len="med"/>
          </a:ln>
          <a:effectLst/>
        </p:spPr>
        <p:txBody>
          <a:bodyPr/>
          <a:lstStyle/>
          <a:p>
            <a:endParaRPr lang="en-US"/>
          </a:p>
        </p:txBody>
      </p:sp>
      <p:sp>
        <p:nvSpPr>
          <p:cNvPr id="7192" name="Line 24"/>
          <p:cNvSpPr>
            <a:spLocks noChangeShapeType="1"/>
          </p:cNvSpPr>
          <p:nvPr/>
        </p:nvSpPr>
        <p:spPr bwMode="auto">
          <a:xfrm>
            <a:off x="3119438" y="2938463"/>
            <a:ext cx="1587" cy="185737"/>
          </a:xfrm>
          <a:prstGeom prst="line">
            <a:avLst/>
          </a:prstGeom>
          <a:noFill/>
          <a:ln w="19080">
            <a:solidFill>
              <a:srgbClr val="0000FF"/>
            </a:solidFill>
            <a:miter lim="800000"/>
            <a:headEnd/>
            <a:tailEnd type="triangle" w="med" len="med"/>
          </a:ln>
          <a:effectLst/>
        </p:spPr>
        <p:txBody>
          <a:bodyPr/>
          <a:lstStyle/>
          <a:p>
            <a:endParaRPr lang="en-US"/>
          </a:p>
        </p:txBody>
      </p:sp>
      <p:sp>
        <p:nvSpPr>
          <p:cNvPr id="7193" name="Line 25"/>
          <p:cNvSpPr>
            <a:spLocks noChangeShapeType="1"/>
          </p:cNvSpPr>
          <p:nvPr/>
        </p:nvSpPr>
        <p:spPr bwMode="auto">
          <a:xfrm>
            <a:off x="3348038" y="2932113"/>
            <a:ext cx="1587" cy="185737"/>
          </a:xfrm>
          <a:prstGeom prst="line">
            <a:avLst/>
          </a:prstGeom>
          <a:noFill/>
          <a:ln w="19080">
            <a:solidFill>
              <a:srgbClr val="0000FF"/>
            </a:solidFill>
            <a:miter lim="800000"/>
            <a:headEnd/>
            <a:tailEnd type="triangle" w="med" len="med"/>
          </a:ln>
          <a:effectLst/>
        </p:spPr>
        <p:txBody>
          <a:bodyPr/>
          <a:lstStyle/>
          <a:p>
            <a:endParaRPr lang="en-US"/>
          </a:p>
        </p:txBody>
      </p:sp>
      <p:sp>
        <p:nvSpPr>
          <p:cNvPr id="7194" name="Line 26"/>
          <p:cNvSpPr>
            <a:spLocks noChangeShapeType="1"/>
          </p:cNvSpPr>
          <p:nvPr/>
        </p:nvSpPr>
        <p:spPr bwMode="auto">
          <a:xfrm>
            <a:off x="4191000" y="2676525"/>
            <a:ext cx="1588" cy="261938"/>
          </a:xfrm>
          <a:prstGeom prst="line">
            <a:avLst/>
          </a:prstGeom>
          <a:noFill/>
          <a:ln w="19080">
            <a:solidFill>
              <a:srgbClr val="800080"/>
            </a:solidFill>
            <a:miter lim="800000"/>
            <a:headEnd/>
            <a:tailEnd type="triangle" w="med" len="med"/>
          </a:ln>
          <a:effectLst/>
        </p:spPr>
        <p:txBody>
          <a:bodyPr/>
          <a:lstStyle/>
          <a:p>
            <a:endParaRPr lang="en-US"/>
          </a:p>
        </p:txBody>
      </p:sp>
      <p:sp>
        <p:nvSpPr>
          <p:cNvPr id="7195" name="Rectangle 27"/>
          <p:cNvSpPr>
            <a:spLocks noChangeArrowheads="1"/>
          </p:cNvSpPr>
          <p:nvPr/>
        </p:nvSpPr>
        <p:spPr bwMode="auto">
          <a:xfrm rot="16200000">
            <a:off x="3609976" y="2033587"/>
            <a:ext cx="1154112" cy="246063"/>
          </a:xfrm>
          <a:prstGeom prst="rect">
            <a:avLst/>
          </a:prstGeom>
          <a:noFill/>
          <a:ln w="9360">
            <a:noFill/>
            <a:round/>
            <a:headEnd/>
            <a:tailEnd/>
          </a:ln>
          <a:effectLst/>
        </p:spPr>
        <p:txBody>
          <a:bodyPr lIns="9000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770BA7"/>
                </a:solidFill>
                <a:latin typeface="Times New Roman" pitchFamily="18" charset="0"/>
                <a:ea typeface="DejaVu LGC Sans" charset="0"/>
                <a:cs typeface="DejaVu LGC Sans" charset="0"/>
              </a:rPr>
              <a:t>5.0.6</a:t>
            </a:r>
            <a:r>
              <a:rPr lang="en-US" sz="1000" b="1">
                <a:solidFill>
                  <a:srgbClr val="B1011E"/>
                </a:solidFill>
                <a:latin typeface="Times New Roman" pitchFamily="18" charset="0"/>
                <a:ea typeface="DejaVu LGC Sans" charset="0"/>
                <a:cs typeface="DejaVu LGC Sans" charset="0"/>
              </a:rPr>
              <a:t>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2005066</a:t>
            </a:r>
            <a:r>
              <a:rPr lang="en-US" sz="800" b="1">
                <a:solidFill>
                  <a:srgbClr val="000000"/>
                </a:solidFill>
                <a:latin typeface="Times New Roman" pitchFamily="18" charset="0"/>
                <a:ea typeface="DejaVu LGC Sans" charset="0"/>
                <a:cs typeface="DejaVu LGC Sans" charset="0"/>
              </a:rPr>
              <a:t>)</a:t>
            </a:r>
          </a:p>
        </p:txBody>
      </p:sp>
      <p:sp>
        <p:nvSpPr>
          <p:cNvPr id="7196" name="Rectangle 28"/>
          <p:cNvSpPr>
            <a:spLocks noChangeArrowheads="1"/>
          </p:cNvSpPr>
          <p:nvPr/>
        </p:nvSpPr>
        <p:spPr bwMode="auto">
          <a:xfrm>
            <a:off x="4371975" y="2895600"/>
            <a:ext cx="536575"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770BA7"/>
                </a:solidFill>
                <a:latin typeface="Times New Roman" pitchFamily="18" charset="0"/>
                <a:ea typeface="DejaVu LGC Sans" charset="0"/>
                <a:cs typeface="DejaVu LGC Sans" charset="0"/>
              </a:rPr>
              <a:t>1-34</a:t>
            </a:r>
          </a:p>
        </p:txBody>
      </p:sp>
      <p:sp>
        <p:nvSpPr>
          <p:cNvPr id="7197" name="Rectangle 29"/>
          <p:cNvSpPr>
            <a:spLocks noChangeArrowheads="1"/>
          </p:cNvSpPr>
          <p:nvPr/>
        </p:nvSpPr>
        <p:spPr bwMode="auto">
          <a:xfrm rot="16200000">
            <a:off x="277019" y="2316956"/>
            <a:ext cx="1216025" cy="246063"/>
          </a:xfrm>
          <a:prstGeom prst="rect">
            <a:avLst/>
          </a:prstGeom>
          <a:noFill/>
          <a:ln w="9360">
            <a:noFill/>
            <a:round/>
            <a:headEnd/>
            <a:tailEnd/>
          </a:ln>
          <a:effectLst/>
        </p:spPr>
        <p:txBody>
          <a:bodyPr lIns="9000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9900"/>
                </a:solidFill>
                <a:latin typeface="Times New Roman" pitchFamily="18" charset="0"/>
                <a:ea typeface="DejaVu LGC Sans" charset="0"/>
                <a:cs typeface="DejaVu LGC Sans" charset="0"/>
              </a:rPr>
              <a:t>2.4.2</a:t>
            </a:r>
            <a:r>
              <a:rPr lang="en-US" sz="1000" b="1">
                <a:solidFill>
                  <a:srgbClr val="009999"/>
                </a:solidFill>
                <a:latin typeface="Times New Roman" pitchFamily="18" charset="0"/>
                <a:ea typeface="DejaVu LGC Sans" charset="0"/>
                <a:cs typeface="DejaVu LGC Sans" charset="0"/>
              </a:rPr>
              <a:t>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2000171</a:t>
            </a:r>
            <a:r>
              <a:rPr lang="en-US" sz="800" b="1">
                <a:solidFill>
                  <a:srgbClr val="000000"/>
                </a:solidFill>
                <a:latin typeface="Times New Roman" pitchFamily="18" charset="0"/>
                <a:ea typeface="DejaVu LGC Sans" charset="0"/>
                <a:cs typeface="DejaVu LGC Sans" charset="0"/>
              </a:rPr>
              <a:t>)</a:t>
            </a:r>
          </a:p>
        </p:txBody>
      </p:sp>
      <p:sp>
        <p:nvSpPr>
          <p:cNvPr id="7198" name="Rectangle 30"/>
          <p:cNvSpPr>
            <a:spLocks noChangeArrowheads="1"/>
          </p:cNvSpPr>
          <p:nvPr/>
        </p:nvSpPr>
        <p:spPr bwMode="auto">
          <a:xfrm rot="16200000">
            <a:off x="173831" y="2307432"/>
            <a:ext cx="1114425" cy="246062"/>
          </a:xfrm>
          <a:prstGeom prst="rect">
            <a:avLst/>
          </a:prstGeom>
          <a:noFill/>
          <a:ln w="9360">
            <a:noFill/>
            <a:round/>
            <a:headEnd/>
            <a:tailEnd/>
          </a:ln>
          <a:effectLst/>
        </p:spPr>
        <p:txBody>
          <a:bodyPr lIns="9000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9900"/>
                </a:solidFill>
                <a:latin typeface="Times New Roman" pitchFamily="18" charset="0"/>
                <a:ea typeface="DejaVu LGC Sans" charset="0"/>
                <a:cs typeface="DejaVu LGC Sans" charset="0"/>
              </a:rPr>
              <a:t>2.3.2</a:t>
            </a:r>
            <a:r>
              <a:rPr lang="en-US" sz="1000" b="1">
                <a:solidFill>
                  <a:srgbClr val="009999"/>
                </a:solidFill>
                <a:latin typeface="Times New Roman" pitchFamily="18" charset="0"/>
                <a:ea typeface="DejaVu LGC Sans" charset="0"/>
                <a:cs typeface="DejaVu LGC Sans" charset="0"/>
              </a:rPr>
              <a:t> </a:t>
            </a:r>
            <a:r>
              <a:rPr lang="en-US" sz="1000" b="1">
                <a:solidFill>
                  <a:srgbClr val="30C820"/>
                </a:solidFill>
                <a:latin typeface="Times New Roman" pitchFamily="18" charset="0"/>
                <a:ea typeface="DejaVu LGC Sans" charset="0"/>
                <a:cs typeface="DejaVu LGC Sans" charset="0"/>
              </a:rPr>
              <a:t>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2000077</a:t>
            </a:r>
            <a:r>
              <a:rPr lang="en-US" sz="800" b="1">
                <a:solidFill>
                  <a:srgbClr val="000000"/>
                </a:solidFill>
                <a:latin typeface="Times New Roman" pitchFamily="18" charset="0"/>
                <a:ea typeface="DejaVu LGC Sans" charset="0"/>
                <a:cs typeface="DejaVu LGC Sans" charset="0"/>
              </a:rPr>
              <a:t>)</a:t>
            </a:r>
          </a:p>
        </p:txBody>
      </p:sp>
      <p:sp>
        <p:nvSpPr>
          <p:cNvPr id="7199" name="Rectangle 31"/>
          <p:cNvSpPr>
            <a:spLocks noChangeArrowheads="1"/>
          </p:cNvSpPr>
          <p:nvPr/>
        </p:nvSpPr>
        <p:spPr bwMode="auto">
          <a:xfrm rot="16200000">
            <a:off x="474663" y="2362200"/>
            <a:ext cx="1136650" cy="152400"/>
          </a:xfrm>
          <a:prstGeom prst="rect">
            <a:avLst/>
          </a:prstGeom>
          <a:noFill/>
          <a:ln w="9360">
            <a:noFill/>
            <a:round/>
            <a:headEnd/>
            <a:tailEnd/>
          </a:ln>
          <a:effectLst/>
        </p:spPr>
        <p:txBody>
          <a:bodyPr lIns="90000" tIns="0" rIns="90000" bIns="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9900"/>
                </a:solidFill>
                <a:latin typeface="Times New Roman" pitchFamily="18" charset="0"/>
                <a:ea typeface="DejaVu LGC Sans" charset="0"/>
                <a:cs typeface="DejaVu LGC Sans" charset="0"/>
              </a:rPr>
              <a:t>2.4.3</a:t>
            </a:r>
            <a:r>
              <a:rPr lang="en-US" sz="1000" b="1">
                <a:solidFill>
                  <a:srgbClr val="009999"/>
                </a:solidFill>
                <a:latin typeface="Times New Roman" pitchFamily="18" charset="0"/>
                <a:ea typeface="DejaVu LGC Sans" charset="0"/>
                <a:cs typeface="DejaVu LGC Sans" charset="0"/>
              </a:rPr>
              <a:t>  </a:t>
            </a:r>
            <a:r>
              <a:rPr lang="en-US" sz="900" b="1">
                <a:solidFill>
                  <a:srgbClr val="000000"/>
                </a:solidFill>
                <a:latin typeface="Times New Roman" pitchFamily="18" charset="0"/>
                <a:ea typeface="DejaVu LGC Sans" charset="0"/>
                <a:cs typeface="DejaVu LGC Sans" charset="0"/>
              </a:rPr>
              <a:t>(2000231</a:t>
            </a:r>
            <a:r>
              <a:rPr lang="en-US" sz="800" b="1">
                <a:solidFill>
                  <a:srgbClr val="000000"/>
                </a:solidFill>
                <a:latin typeface="Times New Roman" pitchFamily="18" charset="0"/>
                <a:ea typeface="DejaVu LGC Sans" charset="0"/>
                <a:cs typeface="DejaVu LGC Sans" charset="0"/>
              </a:rPr>
              <a:t>)</a:t>
            </a:r>
          </a:p>
        </p:txBody>
      </p:sp>
      <p:sp>
        <p:nvSpPr>
          <p:cNvPr id="7200" name="Rectangle 32"/>
          <p:cNvSpPr>
            <a:spLocks noChangeArrowheads="1"/>
          </p:cNvSpPr>
          <p:nvPr/>
        </p:nvSpPr>
        <p:spPr bwMode="auto">
          <a:xfrm rot="16200000">
            <a:off x="710406" y="2355057"/>
            <a:ext cx="1122363" cy="152400"/>
          </a:xfrm>
          <a:prstGeom prst="rect">
            <a:avLst/>
          </a:prstGeom>
          <a:noFill/>
          <a:ln w="9360">
            <a:noFill/>
            <a:round/>
            <a:headEnd/>
            <a:tailEnd/>
          </a:ln>
          <a:effectLst/>
        </p:spPr>
        <p:txBody>
          <a:bodyPr lIns="90000" tIns="0" rIns="90000" bIns="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dirty="0">
                <a:solidFill>
                  <a:srgbClr val="009900"/>
                </a:solidFill>
                <a:latin typeface="Times New Roman" pitchFamily="18" charset="0"/>
                <a:ea typeface="DejaVu LGC Sans" charset="0"/>
                <a:cs typeface="DejaVu LGC Sans" charset="0"/>
              </a:rPr>
              <a:t>2.5.4</a:t>
            </a:r>
            <a:r>
              <a:rPr lang="en-US" sz="1000" b="1" dirty="0">
                <a:solidFill>
                  <a:srgbClr val="009999"/>
                </a:solidFill>
                <a:latin typeface="Times New Roman" pitchFamily="18" charset="0"/>
                <a:ea typeface="DejaVu LGC Sans" charset="0"/>
                <a:cs typeface="DejaVu LGC Sans" charset="0"/>
              </a:rPr>
              <a:t>  </a:t>
            </a:r>
            <a:r>
              <a:rPr lang="en-US" sz="800" b="1" dirty="0">
                <a:solidFill>
                  <a:srgbClr val="000000"/>
                </a:solidFill>
                <a:latin typeface="Times New Roman" pitchFamily="18" charset="0"/>
                <a:ea typeface="DejaVu LGC Sans" charset="0"/>
                <a:cs typeface="DejaVu LGC Sans" charset="0"/>
              </a:rPr>
              <a:t>(</a:t>
            </a:r>
            <a:r>
              <a:rPr lang="en-US" sz="900" b="1" dirty="0">
                <a:solidFill>
                  <a:srgbClr val="000000"/>
                </a:solidFill>
                <a:latin typeface="Times New Roman" pitchFamily="18" charset="0"/>
                <a:ea typeface="DejaVu LGC Sans" charset="0"/>
                <a:cs typeface="DejaVu LGC Sans" charset="0"/>
              </a:rPr>
              <a:t>2000328</a:t>
            </a:r>
            <a:r>
              <a:rPr lang="en-US" sz="800" b="1" dirty="0">
                <a:solidFill>
                  <a:srgbClr val="000000"/>
                </a:solidFill>
                <a:latin typeface="Times New Roman" pitchFamily="18" charset="0"/>
                <a:ea typeface="DejaVu LGC Sans" charset="0"/>
                <a:cs typeface="DejaVu LGC Sans" charset="0"/>
              </a:rPr>
              <a:t>)</a:t>
            </a:r>
          </a:p>
        </p:txBody>
      </p:sp>
      <p:sp>
        <p:nvSpPr>
          <p:cNvPr id="7201" name="Rectangle 33"/>
          <p:cNvSpPr>
            <a:spLocks noChangeArrowheads="1"/>
          </p:cNvSpPr>
          <p:nvPr/>
        </p:nvSpPr>
        <p:spPr bwMode="auto">
          <a:xfrm rot="16200000">
            <a:off x="833438" y="2352675"/>
            <a:ext cx="1200150" cy="152400"/>
          </a:xfrm>
          <a:prstGeom prst="rect">
            <a:avLst/>
          </a:prstGeom>
          <a:noFill/>
          <a:ln w="9360">
            <a:noFill/>
            <a:round/>
            <a:headEnd/>
            <a:tailEnd/>
          </a:ln>
          <a:effectLst/>
        </p:spPr>
        <p:txBody>
          <a:bodyPr lIns="90000" tIns="0" rIns="90000" bIns="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9900"/>
                </a:solidFill>
                <a:latin typeface="Times New Roman" pitchFamily="18" charset="0"/>
                <a:ea typeface="DejaVu LGC Sans" charset="0"/>
                <a:cs typeface="DejaVu LGC Sans" charset="0"/>
              </a:rPr>
              <a:t>2.5.5</a:t>
            </a:r>
            <a:r>
              <a:rPr lang="en-US" sz="1000" b="1">
                <a:solidFill>
                  <a:srgbClr val="009999"/>
                </a:solidFill>
                <a:latin typeface="Times New Roman" pitchFamily="18" charset="0"/>
                <a:ea typeface="DejaVu LGC Sans" charset="0"/>
                <a:cs typeface="DejaVu LGC Sans" charset="0"/>
              </a:rPr>
              <a:t>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2001044</a:t>
            </a:r>
            <a:r>
              <a:rPr lang="en-US" sz="800" b="1">
                <a:solidFill>
                  <a:srgbClr val="000000"/>
                </a:solidFill>
                <a:latin typeface="Times New Roman" pitchFamily="18" charset="0"/>
                <a:ea typeface="DejaVu LGC Sans" charset="0"/>
                <a:cs typeface="DejaVu LGC Sans" charset="0"/>
              </a:rPr>
              <a:t>)</a:t>
            </a:r>
          </a:p>
        </p:txBody>
      </p:sp>
      <p:sp>
        <p:nvSpPr>
          <p:cNvPr id="7202" name="Rectangle 34"/>
          <p:cNvSpPr>
            <a:spLocks noChangeArrowheads="1"/>
          </p:cNvSpPr>
          <p:nvPr/>
        </p:nvSpPr>
        <p:spPr bwMode="auto">
          <a:xfrm rot="16200000">
            <a:off x="945356" y="2316957"/>
            <a:ext cx="1216025" cy="246062"/>
          </a:xfrm>
          <a:prstGeom prst="rect">
            <a:avLst/>
          </a:prstGeom>
          <a:noFill/>
          <a:ln w="9360">
            <a:noFill/>
            <a:round/>
            <a:headEnd/>
            <a:tailEnd/>
          </a:ln>
          <a:effectLst/>
        </p:spPr>
        <p:txBody>
          <a:bodyPr lIns="9000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FD6D01"/>
                </a:solidFill>
                <a:latin typeface="Times New Roman" pitchFamily="18" charset="0"/>
                <a:ea typeface="DejaVu LGC Sans" charset="0"/>
                <a:cs typeface="DejaVu LGC Sans" charset="0"/>
              </a:rPr>
              <a:t>3.0.0</a:t>
            </a:r>
            <a:r>
              <a:rPr lang="en-US" sz="1000" b="1">
                <a:solidFill>
                  <a:srgbClr val="EC4612"/>
                </a:solidFill>
                <a:latin typeface="Times New Roman" pitchFamily="18" charset="0"/>
                <a:ea typeface="DejaVu LGC Sans" charset="0"/>
                <a:cs typeface="DejaVu LGC Sans" charset="0"/>
              </a:rPr>
              <a:t>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2001144</a:t>
            </a:r>
            <a:r>
              <a:rPr lang="en-US" sz="800" b="1">
                <a:solidFill>
                  <a:srgbClr val="000000"/>
                </a:solidFill>
                <a:latin typeface="Times New Roman" pitchFamily="18" charset="0"/>
                <a:ea typeface="DejaVu LGC Sans" charset="0"/>
                <a:cs typeface="DejaVu LGC Sans" charset="0"/>
              </a:rPr>
              <a:t>)</a:t>
            </a:r>
          </a:p>
        </p:txBody>
      </p:sp>
      <p:sp>
        <p:nvSpPr>
          <p:cNvPr id="7203" name="Rectangle 35"/>
          <p:cNvSpPr>
            <a:spLocks noChangeArrowheads="1"/>
          </p:cNvSpPr>
          <p:nvPr/>
        </p:nvSpPr>
        <p:spPr bwMode="auto">
          <a:xfrm rot="16200000">
            <a:off x="1562894" y="2301082"/>
            <a:ext cx="1047750" cy="246062"/>
          </a:xfrm>
          <a:prstGeom prst="rect">
            <a:avLst/>
          </a:prstGeom>
          <a:noFill/>
          <a:ln w="9360">
            <a:noFill/>
            <a:round/>
            <a:headEnd/>
            <a:tailEnd/>
          </a:ln>
          <a:effectLst/>
        </p:spPr>
        <p:txBody>
          <a:bodyPr lIns="9000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FD6D01"/>
                </a:solidFill>
                <a:latin typeface="Times New Roman" pitchFamily="18" charset="0"/>
                <a:ea typeface="DejaVu LGC Sans" charset="0"/>
                <a:cs typeface="DejaVu LGC Sans" charset="0"/>
              </a:rPr>
              <a:t>3.0.1</a:t>
            </a:r>
            <a:r>
              <a:rPr lang="en-US" sz="1000" b="1">
                <a:solidFill>
                  <a:srgbClr val="EC4612"/>
                </a:solidFill>
                <a:latin typeface="Times New Roman" pitchFamily="18" charset="0"/>
                <a:ea typeface="DejaVu LGC Sans" charset="0"/>
                <a:cs typeface="DejaVu LGC Sans" charset="0"/>
              </a:rPr>
              <a:t>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2002056</a:t>
            </a:r>
            <a:r>
              <a:rPr lang="en-US" sz="800" b="1">
                <a:solidFill>
                  <a:srgbClr val="000000"/>
                </a:solidFill>
                <a:latin typeface="Times New Roman" pitchFamily="18" charset="0"/>
                <a:ea typeface="DejaVu LGC Sans" charset="0"/>
                <a:cs typeface="DejaVu LGC Sans" charset="0"/>
              </a:rPr>
              <a:t>)</a:t>
            </a:r>
          </a:p>
        </p:txBody>
      </p:sp>
      <p:sp>
        <p:nvSpPr>
          <p:cNvPr id="7204" name="Rectangle 36"/>
          <p:cNvSpPr>
            <a:spLocks noChangeArrowheads="1"/>
          </p:cNvSpPr>
          <p:nvPr/>
        </p:nvSpPr>
        <p:spPr bwMode="auto">
          <a:xfrm rot="16200000">
            <a:off x="2133601" y="2303462"/>
            <a:ext cx="1185862" cy="246063"/>
          </a:xfrm>
          <a:prstGeom prst="rect">
            <a:avLst/>
          </a:prstGeom>
          <a:noFill/>
          <a:ln w="9360">
            <a:noFill/>
            <a:round/>
            <a:headEnd/>
            <a:tailEnd/>
          </a:ln>
          <a:effectLst/>
        </p:spPr>
        <p:txBody>
          <a:bodyPr lIns="9000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3333FF"/>
                </a:solidFill>
                <a:latin typeface="Times New Roman" pitchFamily="18" charset="0"/>
                <a:ea typeface="DejaVu LGC Sans" charset="0"/>
                <a:cs typeface="DejaVu LGC Sans" charset="0"/>
              </a:rPr>
              <a:t>4.1.2 </a:t>
            </a:r>
            <a:r>
              <a:rPr lang="en-US" sz="1000" b="1">
                <a:solidFill>
                  <a:srgbClr val="009999"/>
                </a:solidFill>
                <a:latin typeface="Times New Roman" pitchFamily="18" charset="0"/>
                <a:ea typeface="DejaVu LGC Sans" charset="0"/>
                <a:cs typeface="DejaVu LGC Sans" charset="0"/>
              </a:rPr>
              <a:t>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2003030</a:t>
            </a:r>
            <a:r>
              <a:rPr lang="en-US" sz="800" b="1">
                <a:solidFill>
                  <a:srgbClr val="000000"/>
                </a:solidFill>
                <a:latin typeface="Times New Roman" pitchFamily="18" charset="0"/>
                <a:ea typeface="DejaVu LGC Sans" charset="0"/>
                <a:cs typeface="DejaVu LGC Sans" charset="0"/>
              </a:rPr>
              <a:t>)</a:t>
            </a:r>
          </a:p>
        </p:txBody>
      </p:sp>
      <p:sp>
        <p:nvSpPr>
          <p:cNvPr id="7205" name="Rectangle 37"/>
          <p:cNvSpPr>
            <a:spLocks noChangeArrowheads="1"/>
          </p:cNvSpPr>
          <p:nvPr/>
        </p:nvSpPr>
        <p:spPr bwMode="auto">
          <a:xfrm rot="16200000">
            <a:off x="2559050" y="2289175"/>
            <a:ext cx="1077913" cy="246063"/>
          </a:xfrm>
          <a:prstGeom prst="rect">
            <a:avLst/>
          </a:prstGeom>
          <a:noFill/>
          <a:ln w="9360">
            <a:noFill/>
            <a:round/>
            <a:headEnd/>
            <a:tailEnd/>
          </a:ln>
          <a:effectLst/>
        </p:spPr>
        <p:txBody>
          <a:bodyPr lIns="9000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3333FF"/>
                </a:solidFill>
                <a:latin typeface="Times New Roman" pitchFamily="18" charset="0"/>
                <a:ea typeface="DejaVu LGC Sans" charset="0"/>
                <a:cs typeface="DejaVu LGC Sans" charset="0"/>
              </a:rPr>
              <a:t>4.2.0 </a:t>
            </a:r>
            <a:r>
              <a:rPr lang="en-US" sz="1000" b="1">
                <a:solidFill>
                  <a:srgbClr val="EE10E9"/>
                </a:solidFill>
                <a:latin typeface="Times New Roman" pitchFamily="18" charset="0"/>
                <a:ea typeface="DejaVu LGC Sans" charset="0"/>
                <a:cs typeface="DejaVu LGC Sans" charset="0"/>
              </a:rPr>
              <a:t>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2003234</a:t>
            </a:r>
            <a:r>
              <a:rPr lang="en-US" sz="800" b="1">
                <a:solidFill>
                  <a:srgbClr val="000000"/>
                </a:solidFill>
                <a:latin typeface="Times New Roman" pitchFamily="18" charset="0"/>
                <a:ea typeface="DejaVu LGC Sans" charset="0"/>
                <a:cs typeface="DejaVu LGC Sans" charset="0"/>
              </a:rPr>
              <a:t>)</a:t>
            </a:r>
          </a:p>
        </p:txBody>
      </p:sp>
      <p:sp>
        <p:nvSpPr>
          <p:cNvPr id="7206" name="Line 38"/>
          <p:cNvSpPr>
            <a:spLocks noChangeShapeType="1"/>
          </p:cNvSpPr>
          <p:nvPr/>
        </p:nvSpPr>
        <p:spPr bwMode="auto">
          <a:xfrm flipV="1">
            <a:off x="669925" y="3092450"/>
            <a:ext cx="879475" cy="30163"/>
          </a:xfrm>
          <a:prstGeom prst="line">
            <a:avLst/>
          </a:prstGeom>
          <a:noFill/>
          <a:ln w="38160">
            <a:solidFill>
              <a:srgbClr val="009900"/>
            </a:solidFill>
            <a:miter lim="800000"/>
            <a:headEnd type="triangle" w="med" len="med"/>
            <a:tailEnd type="triangle" w="med" len="med"/>
          </a:ln>
          <a:effectLst/>
        </p:spPr>
        <p:txBody>
          <a:bodyPr/>
          <a:lstStyle/>
          <a:p>
            <a:endParaRPr lang="en-US"/>
          </a:p>
        </p:txBody>
      </p:sp>
      <p:sp>
        <p:nvSpPr>
          <p:cNvPr id="7207" name="Line 39"/>
          <p:cNvSpPr>
            <a:spLocks noChangeShapeType="1"/>
          </p:cNvSpPr>
          <p:nvPr/>
        </p:nvSpPr>
        <p:spPr bwMode="auto">
          <a:xfrm flipV="1">
            <a:off x="1557338" y="3092450"/>
            <a:ext cx="1182687" cy="17463"/>
          </a:xfrm>
          <a:prstGeom prst="line">
            <a:avLst/>
          </a:prstGeom>
          <a:noFill/>
          <a:ln w="38160">
            <a:solidFill>
              <a:srgbClr val="FF6600"/>
            </a:solidFill>
            <a:miter lim="800000"/>
            <a:headEnd type="triangle" w="med" len="med"/>
            <a:tailEnd type="triangle" w="med" len="med"/>
          </a:ln>
          <a:effectLst/>
        </p:spPr>
        <p:txBody>
          <a:bodyPr/>
          <a:lstStyle/>
          <a:p>
            <a:endParaRPr lang="en-US"/>
          </a:p>
        </p:txBody>
      </p:sp>
      <p:sp>
        <p:nvSpPr>
          <p:cNvPr id="7208" name="Line 40"/>
          <p:cNvSpPr>
            <a:spLocks noChangeShapeType="1"/>
          </p:cNvSpPr>
          <p:nvPr/>
        </p:nvSpPr>
        <p:spPr bwMode="auto">
          <a:xfrm>
            <a:off x="2740025" y="3097213"/>
            <a:ext cx="2974975" cy="1587"/>
          </a:xfrm>
          <a:prstGeom prst="line">
            <a:avLst/>
          </a:prstGeom>
          <a:noFill/>
          <a:ln w="38160">
            <a:solidFill>
              <a:srgbClr val="0000FF"/>
            </a:solidFill>
            <a:miter lim="800000"/>
            <a:headEnd type="triangle" w="med" len="med"/>
            <a:tailEnd type="triangle" w="med" len="med"/>
          </a:ln>
          <a:effectLst/>
        </p:spPr>
        <p:txBody>
          <a:bodyPr/>
          <a:lstStyle/>
          <a:p>
            <a:endParaRPr lang="en-US"/>
          </a:p>
        </p:txBody>
      </p:sp>
      <p:sp>
        <p:nvSpPr>
          <p:cNvPr id="7209" name="Rectangle 41"/>
          <p:cNvSpPr>
            <a:spLocks noChangeArrowheads="1"/>
          </p:cNvSpPr>
          <p:nvPr/>
        </p:nvSpPr>
        <p:spPr bwMode="auto">
          <a:xfrm>
            <a:off x="822325" y="3167063"/>
            <a:ext cx="274638" cy="152400"/>
          </a:xfrm>
          <a:prstGeom prst="rect">
            <a:avLst/>
          </a:prstGeom>
          <a:noFill/>
          <a:ln w="9360">
            <a:noFill/>
            <a:round/>
            <a:headEnd/>
            <a:tailEnd/>
          </a:ln>
          <a:effectLst/>
        </p:spPr>
        <p:txBody>
          <a:bodyPr lIns="0" tIns="0" rIns="0" bIns="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9900"/>
                </a:solidFill>
                <a:latin typeface="Times New Roman" pitchFamily="18" charset="0"/>
                <a:ea typeface="DejaVu LGC Sans" charset="0"/>
                <a:cs typeface="DejaVu LGC Sans" charset="0"/>
              </a:rPr>
              <a:t>0</a:t>
            </a:r>
          </a:p>
        </p:txBody>
      </p:sp>
      <p:sp>
        <p:nvSpPr>
          <p:cNvPr id="7210" name="Rectangle 42"/>
          <p:cNvSpPr>
            <a:spLocks noChangeArrowheads="1"/>
          </p:cNvSpPr>
          <p:nvPr/>
        </p:nvSpPr>
        <p:spPr bwMode="auto">
          <a:xfrm>
            <a:off x="952500" y="3276600"/>
            <a:ext cx="274638" cy="152400"/>
          </a:xfrm>
          <a:prstGeom prst="rect">
            <a:avLst/>
          </a:prstGeom>
          <a:noFill/>
          <a:ln w="9360">
            <a:noFill/>
            <a:round/>
            <a:headEnd/>
            <a:tailEnd/>
          </a:ln>
          <a:effectLst/>
        </p:spPr>
        <p:txBody>
          <a:bodyPr lIns="0" tIns="0" rIns="0" bIns="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dirty="0">
                <a:solidFill>
                  <a:srgbClr val="009900"/>
                </a:solidFill>
                <a:latin typeface="Times New Roman" pitchFamily="18" charset="0"/>
                <a:ea typeface="DejaVu LGC Sans" charset="0"/>
                <a:cs typeface="DejaVu LGC Sans" charset="0"/>
              </a:rPr>
              <a:t>1</a:t>
            </a:r>
          </a:p>
        </p:txBody>
      </p:sp>
      <p:sp>
        <p:nvSpPr>
          <p:cNvPr id="7211" name="Rectangle 43"/>
          <p:cNvSpPr>
            <a:spLocks noChangeArrowheads="1"/>
          </p:cNvSpPr>
          <p:nvPr/>
        </p:nvSpPr>
        <p:spPr bwMode="auto">
          <a:xfrm>
            <a:off x="1249363" y="3276600"/>
            <a:ext cx="274637" cy="152400"/>
          </a:xfrm>
          <a:prstGeom prst="rect">
            <a:avLst/>
          </a:prstGeom>
          <a:noFill/>
          <a:ln w="9360">
            <a:noFill/>
            <a:round/>
            <a:headEnd/>
            <a:tailEnd/>
          </a:ln>
          <a:effectLst/>
        </p:spPr>
        <p:txBody>
          <a:bodyPr lIns="0" tIns="0" rIns="0" bIns="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9900"/>
                </a:solidFill>
                <a:latin typeface="Times New Roman" pitchFamily="18" charset="0"/>
                <a:ea typeface="DejaVu LGC Sans" charset="0"/>
                <a:cs typeface="DejaVu LGC Sans" charset="0"/>
              </a:rPr>
              <a:t>0</a:t>
            </a:r>
          </a:p>
        </p:txBody>
      </p:sp>
      <p:sp>
        <p:nvSpPr>
          <p:cNvPr id="7212" name="Rectangle 44"/>
          <p:cNvSpPr>
            <a:spLocks noChangeArrowheads="1"/>
          </p:cNvSpPr>
          <p:nvPr/>
        </p:nvSpPr>
        <p:spPr bwMode="auto">
          <a:xfrm>
            <a:off x="1219200" y="3168650"/>
            <a:ext cx="549275" cy="152400"/>
          </a:xfrm>
          <a:prstGeom prst="rect">
            <a:avLst/>
          </a:prstGeom>
          <a:noFill/>
          <a:ln w="9360">
            <a:noFill/>
            <a:round/>
            <a:headEnd/>
            <a:tailEnd/>
          </a:ln>
          <a:effectLst/>
        </p:spPr>
        <p:txBody>
          <a:bodyPr lIns="0" tIns="0" rIns="0" bIns="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9900"/>
                </a:solidFill>
                <a:latin typeface="Times New Roman" pitchFamily="18" charset="0"/>
                <a:ea typeface="DejaVu LGC Sans" charset="0"/>
                <a:cs typeface="DejaVu LGC Sans" charset="0"/>
              </a:rPr>
              <a:t>1,2</a:t>
            </a:r>
          </a:p>
        </p:txBody>
      </p:sp>
      <p:sp>
        <p:nvSpPr>
          <p:cNvPr id="7213" name="Rectangle 45"/>
          <p:cNvSpPr>
            <a:spLocks noChangeArrowheads="1"/>
          </p:cNvSpPr>
          <p:nvPr/>
        </p:nvSpPr>
        <p:spPr bwMode="auto">
          <a:xfrm>
            <a:off x="1600200" y="3124200"/>
            <a:ext cx="457200"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FD6D01"/>
                </a:solidFill>
                <a:latin typeface="Times New Roman" pitchFamily="18" charset="0"/>
                <a:ea typeface="DejaVu LGC Sans" charset="0"/>
                <a:cs typeface="DejaVu LGC Sans" charset="0"/>
              </a:rPr>
              <a:t>2-7</a:t>
            </a:r>
          </a:p>
        </p:txBody>
      </p:sp>
      <p:sp>
        <p:nvSpPr>
          <p:cNvPr id="7214" name="Rectangle 46"/>
          <p:cNvSpPr>
            <a:spLocks noChangeArrowheads="1"/>
          </p:cNvSpPr>
          <p:nvPr/>
        </p:nvSpPr>
        <p:spPr bwMode="auto">
          <a:xfrm>
            <a:off x="2133600" y="3124200"/>
            <a:ext cx="482600"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FD6D01"/>
                </a:solidFill>
                <a:latin typeface="Times New Roman" pitchFamily="18" charset="0"/>
                <a:ea typeface="DejaVu LGC Sans" charset="0"/>
                <a:cs typeface="DejaVu LGC Sans" charset="0"/>
              </a:rPr>
              <a:t>0,1</a:t>
            </a:r>
          </a:p>
        </p:txBody>
      </p:sp>
      <p:sp>
        <p:nvSpPr>
          <p:cNvPr id="7215" name="Rectangle 47"/>
          <p:cNvSpPr>
            <a:spLocks noChangeArrowheads="1"/>
          </p:cNvSpPr>
          <p:nvPr/>
        </p:nvSpPr>
        <p:spPr bwMode="auto">
          <a:xfrm>
            <a:off x="2727325" y="3124200"/>
            <a:ext cx="469900"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3333FF"/>
                </a:solidFill>
                <a:latin typeface="Times New Roman" pitchFamily="18" charset="0"/>
                <a:ea typeface="DejaVu LGC Sans" charset="0"/>
                <a:cs typeface="DejaVu LGC Sans" charset="0"/>
              </a:rPr>
              <a:t>1-11</a:t>
            </a:r>
          </a:p>
        </p:txBody>
      </p:sp>
      <p:sp>
        <p:nvSpPr>
          <p:cNvPr id="7216" name="Rectangle 48"/>
          <p:cNvSpPr>
            <a:spLocks noChangeArrowheads="1"/>
          </p:cNvSpPr>
          <p:nvPr/>
        </p:nvSpPr>
        <p:spPr bwMode="auto">
          <a:xfrm>
            <a:off x="3027363" y="3124200"/>
            <a:ext cx="454025"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3333FF"/>
                </a:solidFill>
                <a:latin typeface="Times New Roman" pitchFamily="18" charset="0"/>
                <a:ea typeface="DejaVu LGC Sans" charset="0"/>
                <a:cs typeface="DejaVu LGC Sans" charset="0"/>
              </a:rPr>
              <a:t>3-9</a:t>
            </a:r>
          </a:p>
        </p:txBody>
      </p:sp>
      <p:sp>
        <p:nvSpPr>
          <p:cNvPr id="7217" name="Rectangle 49"/>
          <p:cNvSpPr>
            <a:spLocks noChangeArrowheads="1"/>
          </p:cNvSpPr>
          <p:nvPr/>
        </p:nvSpPr>
        <p:spPr bwMode="auto">
          <a:xfrm>
            <a:off x="4038600" y="3124200"/>
            <a:ext cx="922338"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3333FF"/>
                </a:solidFill>
                <a:latin typeface="Times New Roman" pitchFamily="18" charset="0"/>
                <a:ea typeface="DejaVu LGC Sans" charset="0"/>
                <a:cs typeface="DejaVu LGC Sans" charset="0"/>
              </a:rPr>
              <a:t>1-9, 11-58</a:t>
            </a:r>
            <a:r>
              <a:rPr lang="en-US" sz="1000" b="1">
                <a:solidFill>
                  <a:srgbClr val="000000"/>
                </a:solidFill>
                <a:latin typeface="Times New Roman" pitchFamily="18" charset="0"/>
                <a:ea typeface="DejaVu LGC Sans" charset="0"/>
                <a:cs typeface="DejaVu LGC Sans" charset="0"/>
              </a:rPr>
              <a:t> </a:t>
            </a:r>
          </a:p>
        </p:txBody>
      </p:sp>
      <p:sp>
        <p:nvSpPr>
          <p:cNvPr id="7218" name="Rectangle 50"/>
          <p:cNvSpPr>
            <a:spLocks noChangeArrowheads="1"/>
          </p:cNvSpPr>
          <p:nvPr/>
        </p:nvSpPr>
        <p:spPr bwMode="auto">
          <a:xfrm>
            <a:off x="668338" y="3167063"/>
            <a:ext cx="274637" cy="152400"/>
          </a:xfrm>
          <a:prstGeom prst="rect">
            <a:avLst/>
          </a:prstGeom>
          <a:noFill/>
          <a:ln w="9360">
            <a:noFill/>
            <a:round/>
            <a:headEnd/>
            <a:tailEnd/>
          </a:ln>
          <a:effectLst/>
        </p:spPr>
        <p:txBody>
          <a:bodyPr lIns="0" tIns="0" rIns="0" bIns="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9900"/>
                </a:solidFill>
                <a:latin typeface="Times New Roman" pitchFamily="18" charset="0"/>
                <a:ea typeface="DejaVu LGC Sans" charset="0"/>
                <a:cs typeface="DejaVu LGC Sans" charset="0"/>
              </a:rPr>
              <a:t>3</a:t>
            </a:r>
          </a:p>
        </p:txBody>
      </p:sp>
      <p:sp>
        <p:nvSpPr>
          <p:cNvPr id="7219" name="Rectangle 51"/>
          <p:cNvSpPr>
            <a:spLocks noChangeArrowheads="1"/>
          </p:cNvSpPr>
          <p:nvPr/>
        </p:nvSpPr>
        <p:spPr bwMode="auto">
          <a:xfrm>
            <a:off x="4800600" y="6084888"/>
            <a:ext cx="685800" cy="246062"/>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0000"/>
                </a:solidFill>
                <a:latin typeface="Times New Roman" pitchFamily="18" charset="0"/>
                <a:ea typeface="DejaVu LGC Sans" charset="0"/>
                <a:cs typeface="DejaVu LGC Sans" charset="0"/>
              </a:rPr>
              <a:t>2006</a:t>
            </a:r>
          </a:p>
        </p:txBody>
      </p:sp>
      <p:sp>
        <p:nvSpPr>
          <p:cNvPr id="7220" name="Rectangle 52"/>
          <p:cNvSpPr>
            <a:spLocks noChangeArrowheads="1"/>
          </p:cNvSpPr>
          <p:nvPr/>
        </p:nvSpPr>
        <p:spPr bwMode="auto">
          <a:xfrm>
            <a:off x="2838450" y="1295400"/>
            <a:ext cx="2141538" cy="306388"/>
          </a:xfrm>
          <a:prstGeom prst="rect">
            <a:avLst/>
          </a:prstGeom>
          <a:noFill/>
          <a:ln w="9360">
            <a:noFill/>
            <a:round/>
            <a:headEnd/>
            <a:tailEnd/>
          </a:ln>
          <a:effectLst/>
        </p:spPr>
        <p:txBody>
          <a:bodyPr wrap="none" lIns="90000" tIns="46800" rIns="90000" bIns="46800" anchor="ctr">
            <a:spAutoFit/>
          </a:bodyPr>
          <a:lstStyle/>
          <a:p>
            <a:pPr algn="ct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a:solidFill>
                  <a:srgbClr val="000000"/>
                </a:solidFill>
                <a:latin typeface="Times New Roman" pitchFamily="18" charset="0"/>
                <a:ea typeface="DejaVu LGC Sans" charset="0"/>
                <a:cs typeface="DejaVu LGC Sans" charset="0"/>
              </a:rPr>
              <a:t>Terra Forward Processing</a:t>
            </a:r>
          </a:p>
        </p:txBody>
      </p:sp>
      <p:grpSp>
        <p:nvGrpSpPr>
          <p:cNvPr id="2" name="Group 53"/>
          <p:cNvGrpSpPr>
            <a:grpSpLocks/>
          </p:cNvGrpSpPr>
          <p:nvPr/>
        </p:nvGrpSpPr>
        <p:grpSpPr bwMode="auto">
          <a:xfrm>
            <a:off x="1162050" y="4217988"/>
            <a:ext cx="909638" cy="1116012"/>
            <a:chOff x="732" y="2657"/>
            <a:chExt cx="573" cy="703"/>
          </a:xfrm>
        </p:grpSpPr>
        <p:sp>
          <p:nvSpPr>
            <p:cNvPr id="7222" name="Rectangle 54"/>
            <p:cNvSpPr>
              <a:spLocks noChangeArrowheads="1"/>
            </p:cNvSpPr>
            <p:nvPr/>
          </p:nvSpPr>
          <p:spPr bwMode="auto">
            <a:xfrm>
              <a:off x="732" y="2657"/>
              <a:ext cx="574" cy="136"/>
            </a:xfrm>
            <a:prstGeom prst="rect">
              <a:avLst/>
            </a:prstGeom>
            <a:noFill/>
            <a:ln w="9360">
              <a:noFill/>
              <a:round/>
              <a:headEnd/>
              <a:tailEnd/>
            </a:ln>
            <a:effectLst/>
          </p:spPr>
          <p:txBody>
            <a:bodyPr lIns="90000" tIns="46800" rIns="90000" bIns="46800">
              <a:spAutoFit/>
            </a:bodyPr>
            <a:lstStyle/>
            <a:p>
              <a:pPr algn="ctr">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b="1">
                  <a:solidFill>
                    <a:srgbClr val="000000"/>
                  </a:solidFill>
                  <a:ea typeface="DejaVu LGC Sans" charset="0"/>
                  <a:cs typeface="DejaVu LGC Sans" charset="0"/>
                </a:rPr>
                <a:t>Collection 2:</a:t>
              </a:r>
            </a:p>
          </p:txBody>
        </p:sp>
        <p:sp>
          <p:nvSpPr>
            <p:cNvPr id="7223" name="Rectangle 55"/>
            <p:cNvSpPr>
              <a:spLocks noChangeArrowheads="1"/>
            </p:cNvSpPr>
            <p:nvPr/>
          </p:nvSpPr>
          <p:spPr bwMode="auto">
            <a:xfrm>
              <a:off x="732" y="2852"/>
              <a:ext cx="574" cy="136"/>
            </a:xfrm>
            <a:prstGeom prst="rect">
              <a:avLst/>
            </a:prstGeom>
            <a:noFill/>
            <a:ln w="9360">
              <a:noFill/>
              <a:round/>
              <a:headEnd/>
              <a:tailEnd/>
            </a:ln>
            <a:effectLst/>
          </p:spPr>
          <p:txBody>
            <a:bodyPr lIns="90000" tIns="46800" rIns="90000" bIns="46800">
              <a:spAutoFit/>
            </a:bodyPr>
            <a:lstStyle/>
            <a:p>
              <a:pPr algn="ctr">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b="1">
                  <a:solidFill>
                    <a:srgbClr val="000000"/>
                  </a:solidFill>
                  <a:ea typeface="DejaVu LGC Sans" charset="0"/>
                  <a:cs typeface="DejaVu LGC Sans" charset="0"/>
                </a:rPr>
                <a:t>Collection 3:</a:t>
              </a:r>
            </a:p>
          </p:txBody>
        </p:sp>
        <p:sp>
          <p:nvSpPr>
            <p:cNvPr id="7224" name="Rectangle 56"/>
            <p:cNvSpPr>
              <a:spLocks noChangeArrowheads="1"/>
            </p:cNvSpPr>
            <p:nvPr/>
          </p:nvSpPr>
          <p:spPr bwMode="auto">
            <a:xfrm>
              <a:off x="732" y="3034"/>
              <a:ext cx="574" cy="136"/>
            </a:xfrm>
            <a:prstGeom prst="rect">
              <a:avLst/>
            </a:prstGeom>
            <a:noFill/>
            <a:ln w="9360">
              <a:noFill/>
              <a:round/>
              <a:headEnd/>
              <a:tailEnd/>
            </a:ln>
            <a:effectLst/>
          </p:spPr>
          <p:txBody>
            <a:bodyPr lIns="90000" tIns="46800" rIns="90000" bIns="46800">
              <a:spAutoFit/>
            </a:bodyPr>
            <a:lstStyle/>
            <a:p>
              <a:pPr algn="ctr">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b="1">
                  <a:solidFill>
                    <a:srgbClr val="000000"/>
                  </a:solidFill>
                  <a:ea typeface="DejaVu LGC Sans" charset="0"/>
                  <a:cs typeface="DejaVu LGC Sans" charset="0"/>
                </a:rPr>
                <a:t>Collection 4:</a:t>
              </a:r>
            </a:p>
          </p:txBody>
        </p:sp>
        <p:sp>
          <p:nvSpPr>
            <p:cNvPr id="7225" name="Rectangle 57"/>
            <p:cNvSpPr>
              <a:spLocks noChangeArrowheads="1"/>
            </p:cNvSpPr>
            <p:nvPr/>
          </p:nvSpPr>
          <p:spPr bwMode="auto">
            <a:xfrm>
              <a:off x="732" y="3225"/>
              <a:ext cx="574" cy="136"/>
            </a:xfrm>
            <a:prstGeom prst="rect">
              <a:avLst/>
            </a:prstGeom>
            <a:noFill/>
            <a:ln w="9360">
              <a:noFill/>
              <a:round/>
              <a:headEnd/>
              <a:tailEnd/>
            </a:ln>
            <a:effectLst/>
          </p:spPr>
          <p:txBody>
            <a:bodyPr lIns="90000" tIns="46800" rIns="90000" bIns="46800">
              <a:spAutoFit/>
            </a:bodyPr>
            <a:lstStyle/>
            <a:p>
              <a:pPr algn="ctr">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b="1">
                  <a:solidFill>
                    <a:srgbClr val="000000"/>
                  </a:solidFill>
                  <a:ea typeface="DejaVu LGC Sans" charset="0"/>
                  <a:cs typeface="DejaVu LGC Sans" charset="0"/>
                </a:rPr>
                <a:t>Collection 5:</a:t>
              </a:r>
            </a:p>
          </p:txBody>
        </p:sp>
      </p:grpSp>
      <p:sp>
        <p:nvSpPr>
          <p:cNvPr id="7226" name="Line 58"/>
          <p:cNvSpPr>
            <a:spLocks noChangeShapeType="1"/>
          </p:cNvSpPr>
          <p:nvPr/>
        </p:nvSpPr>
        <p:spPr bwMode="auto">
          <a:xfrm>
            <a:off x="914400" y="4330700"/>
            <a:ext cx="247650" cy="1588"/>
          </a:xfrm>
          <a:prstGeom prst="line">
            <a:avLst/>
          </a:prstGeom>
          <a:noFill/>
          <a:ln w="76320">
            <a:solidFill>
              <a:srgbClr val="009900"/>
            </a:solidFill>
            <a:miter lim="800000"/>
            <a:headEnd/>
            <a:tailEnd/>
          </a:ln>
          <a:effectLst/>
        </p:spPr>
        <p:txBody>
          <a:bodyPr/>
          <a:lstStyle/>
          <a:p>
            <a:endParaRPr lang="en-US"/>
          </a:p>
        </p:txBody>
      </p:sp>
      <p:sp>
        <p:nvSpPr>
          <p:cNvPr id="7227" name="Line 59"/>
          <p:cNvSpPr>
            <a:spLocks noChangeShapeType="1"/>
          </p:cNvSpPr>
          <p:nvPr/>
        </p:nvSpPr>
        <p:spPr bwMode="auto">
          <a:xfrm>
            <a:off x="914400" y="4637088"/>
            <a:ext cx="247650" cy="1587"/>
          </a:xfrm>
          <a:prstGeom prst="line">
            <a:avLst/>
          </a:prstGeom>
          <a:noFill/>
          <a:ln w="76320">
            <a:solidFill>
              <a:srgbClr val="FF6600"/>
            </a:solidFill>
            <a:miter lim="800000"/>
            <a:headEnd/>
            <a:tailEnd/>
          </a:ln>
          <a:effectLst/>
        </p:spPr>
        <p:txBody>
          <a:bodyPr/>
          <a:lstStyle/>
          <a:p>
            <a:endParaRPr lang="en-US"/>
          </a:p>
        </p:txBody>
      </p:sp>
      <p:sp>
        <p:nvSpPr>
          <p:cNvPr id="7228" name="Line 60"/>
          <p:cNvSpPr>
            <a:spLocks noChangeShapeType="1"/>
          </p:cNvSpPr>
          <p:nvPr/>
        </p:nvSpPr>
        <p:spPr bwMode="auto">
          <a:xfrm>
            <a:off x="927100" y="4935538"/>
            <a:ext cx="247650" cy="1587"/>
          </a:xfrm>
          <a:prstGeom prst="line">
            <a:avLst/>
          </a:prstGeom>
          <a:noFill/>
          <a:ln w="76320">
            <a:solidFill>
              <a:srgbClr val="0000FF"/>
            </a:solidFill>
            <a:miter lim="800000"/>
            <a:headEnd/>
            <a:tailEnd/>
          </a:ln>
          <a:effectLst/>
        </p:spPr>
        <p:txBody>
          <a:bodyPr/>
          <a:lstStyle/>
          <a:p>
            <a:endParaRPr lang="en-US"/>
          </a:p>
        </p:txBody>
      </p:sp>
      <p:sp>
        <p:nvSpPr>
          <p:cNvPr id="7229" name="Line 61"/>
          <p:cNvSpPr>
            <a:spLocks noChangeShapeType="1"/>
          </p:cNvSpPr>
          <p:nvPr/>
        </p:nvSpPr>
        <p:spPr bwMode="auto">
          <a:xfrm>
            <a:off x="927100" y="5224463"/>
            <a:ext cx="247650" cy="1587"/>
          </a:xfrm>
          <a:prstGeom prst="line">
            <a:avLst/>
          </a:prstGeom>
          <a:noFill/>
          <a:ln w="76320">
            <a:solidFill>
              <a:srgbClr val="800080"/>
            </a:solidFill>
            <a:miter lim="800000"/>
            <a:headEnd/>
            <a:tailEnd/>
          </a:ln>
          <a:effectLst/>
        </p:spPr>
        <p:txBody>
          <a:bodyPr/>
          <a:lstStyle/>
          <a:p>
            <a:endParaRPr lang="en-US"/>
          </a:p>
        </p:txBody>
      </p:sp>
      <p:sp>
        <p:nvSpPr>
          <p:cNvPr id="7230" name="Line 62"/>
          <p:cNvSpPr>
            <a:spLocks noChangeShapeType="1"/>
          </p:cNvSpPr>
          <p:nvPr/>
        </p:nvSpPr>
        <p:spPr bwMode="auto">
          <a:xfrm>
            <a:off x="3429000" y="5327650"/>
            <a:ext cx="1588" cy="185738"/>
          </a:xfrm>
          <a:prstGeom prst="line">
            <a:avLst/>
          </a:prstGeom>
          <a:noFill/>
          <a:ln w="19080">
            <a:solidFill>
              <a:srgbClr val="0000FF"/>
            </a:solidFill>
            <a:miter lim="800000"/>
            <a:headEnd/>
            <a:tailEnd type="triangle" w="med" len="med"/>
          </a:ln>
          <a:effectLst/>
        </p:spPr>
        <p:txBody>
          <a:bodyPr/>
          <a:lstStyle/>
          <a:p>
            <a:endParaRPr lang="en-US"/>
          </a:p>
        </p:txBody>
      </p:sp>
      <p:sp>
        <p:nvSpPr>
          <p:cNvPr id="7231" name="Rectangle 63"/>
          <p:cNvSpPr>
            <a:spLocks noChangeArrowheads="1"/>
          </p:cNvSpPr>
          <p:nvPr/>
        </p:nvSpPr>
        <p:spPr bwMode="auto">
          <a:xfrm rot="16200000">
            <a:off x="2800350" y="4557713"/>
            <a:ext cx="1233488" cy="246062"/>
          </a:xfrm>
          <a:prstGeom prst="rect">
            <a:avLst/>
          </a:prstGeom>
          <a:noFill/>
          <a:ln w="9360">
            <a:noFill/>
            <a:round/>
            <a:headEnd/>
            <a:tailEnd/>
          </a:ln>
          <a:effectLst/>
        </p:spPr>
        <p:txBody>
          <a:bodyPr lIns="9000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3333FF"/>
                </a:solidFill>
                <a:latin typeface="Times New Roman" pitchFamily="18" charset="0"/>
                <a:ea typeface="DejaVu LGC Sans" charset="0"/>
                <a:cs typeface="DejaVu LGC Sans" charset="0"/>
              </a:rPr>
              <a:t>4.3.1</a:t>
            </a:r>
            <a:r>
              <a:rPr lang="en-US" sz="1000" b="1">
                <a:solidFill>
                  <a:srgbClr val="EE10E9"/>
                </a:solidFill>
                <a:latin typeface="Times New Roman" pitchFamily="18" charset="0"/>
                <a:ea typeface="DejaVu LGC Sans" charset="0"/>
                <a:cs typeface="DejaVu LGC Sans" charset="0"/>
              </a:rPr>
              <a:t>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2004018</a:t>
            </a:r>
            <a:r>
              <a:rPr lang="en-US" sz="800" b="1">
                <a:solidFill>
                  <a:srgbClr val="000000"/>
                </a:solidFill>
                <a:latin typeface="Times New Roman" pitchFamily="18" charset="0"/>
                <a:ea typeface="DejaVu LGC Sans" charset="0"/>
                <a:cs typeface="DejaVu LGC Sans" charset="0"/>
              </a:rPr>
              <a:t>)</a:t>
            </a:r>
          </a:p>
        </p:txBody>
      </p:sp>
      <p:sp>
        <p:nvSpPr>
          <p:cNvPr id="7232" name="Line 64"/>
          <p:cNvSpPr>
            <a:spLocks noChangeShapeType="1"/>
          </p:cNvSpPr>
          <p:nvPr/>
        </p:nvSpPr>
        <p:spPr bwMode="auto">
          <a:xfrm>
            <a:off x="2282825" y="5334000"/>
            <a:ext cx="1588" cy="185738"/>
          </a:xfrm>
          <a:prstGeom prst="line">
            <a:avLst/>
          </a:prstGeom>
          <a:noFill/>
          <a:ln w="19080">
            <a:solidFill>
              <a:srgbClr val="FF6600"/>
            </a:solidFill>
            <a:miter lim="800000"/>
            <a:headEnd/>
            <a:tailEnd type="triangle" w="med" len="med"/>
          </a:ln>
          <a:effectLst/>
        </p:spPr>
        <p:txBody>
          <a:bodyPr/>
          <a:lstStyle/>
          <a:p>
            <a:endParaRPr lang="en-US"/>
          </a:p>
        </p:txBody>
      </p:sp>
      <p:sp>
        <p:nvSpPr>
          <p:cNvPr id="7233" name="Line 65"/>
          <p:cNvSpPr>
            <a:spLocks noChangeShapeType="1"/>
          </p:cNvSpPr>
          <p:nvPr/>
        </p:nvSpPr>
        <p:spPr bwMode="auto">
          <a:xfrm>
            <a:off x="2609850" y="5334000"/>
            <a:ext cx="1588" cy="185738"/>
          </a:xfrm>
          <a:prstGeom prst="line">
            <a:avLst/>
          </a:prstGeom>
          <a:noFill/>
          <a:ln w="19080">
            <a:solidFill>
              <a:srgbClr val="0000FF"/>
            </a:solidFill>
            <a:miter lim="800000"/>
            <a:headEnd/>
            <a:tailEnd type="triangle" w="med" len="med"/>
          </a:ln>
          <a:effectLst/>
        </p:spPr>
        <p:txBody>
          <a:bodyPr/>
          <a:lstStyle/>
          <a:p>
            <a:endParaRPr lang="en-US"/>
          </a:p>
        </p:txBody>
      </p:sp>
      <p:sp>
        <p:nvSpPr>
          <p:cNvPr id="7234" name="Line 66"/>
          <p:cNvSpPr>
            <a:spLocks noChangeShapeType="1"/>
          </p:cNvSpPr>
          <p:nvPr/>
        </p:nvSpPr>
        <p:spPr bwMode="auto">
          <a:xfrm>
            <a:off x="2727325" y="5335588"/>
            <a:ext cx="1588" cy="185737"/>
          </a:xfrm>
          <a:prstGeom prst="line">
            <a:avLst/>
          </a:prstGeom>
          <a:noFill/>
          <a:ln w="19080">
            <a:solidFill>
              <a:srgbClr val="0000FF"/>
            </a:solidFill>
            <a:miter lim="800000"/>
            <a:headEnd/>
            <a:tailEnd type="triangle" w="med" len="med"/>
          </a:ln>
          <a:effectLst/>
        </p:spPr>
        <p:txBody>
          <a:bodyPr/>
          <a:lstStyle/>
          <a:p>
            <a:endParaRPr lang="en-US"/>
          </a:p>
        </p:txBody>
      </p:sp>
      <p:sp>
        <p:nvSpPr>
          <p:cNvPr id="7235" name="Line 67"/>
          <p:cNvSpPr>
            <a:spLocks noChangeShapeType="1"/>
          </p:cNvSpPr>
          <p:nvPr/>
        </p:nvSpPr>
        <p:spPr bwMode="auto">
          <a:xfrm>
            <a:off x="3100388" y="5335588"/>
            <a:ext cx="1587" cy="185737"/>
          </a:xfrm>
          <a:prstGeom prst="line">
            <a:avLst/>
          </a:prstGeom>
          <a:noFill/>
          <a:ln w="19080">
            <a:solidFill>
              <a:srgbClr val="0000FF"/>
            </a:solidFill>
            <a:miter lim="800000"/>
            <a:headEnd/>
            <a:tailEnd type="triangle" w="med" len="med"/>
          </a:ln>
          <a:effectLst/>
        </p:spPr>
        <p:txBody>
          <a:bodyPr/>
          <a:lstStyle/>
          <a:p>
            <a:endParaRPr lang="en-US"/>
          </a:p>
        </p:txBody>
      </p:sp>
      <p:sp>
        <p:nvSpPr>
          <p:cNvPr id="7236" name="Line 68"/>
          <p:cNvSpPr>
            <a:spLocks noChangeShapeType="1"/>
          </p:cNvSpPr>
          <p:nvPr/>
        </p:nvSpPr>
        <p:spPr bwMode="auto">
          <a:xfrm flipV="1">
            <a:off x="2292350" y="5508625"/>
            <a:ext cx="306388" cy="17463"/>
          </a:xfrm>
          <a:prstGeom prst="line">
            <a:avLst/>
          </a:prstGeom>
          <a:noFill/>
          <a:ln w="38160">
            <a:solidFill>
              <a:srgbClr val="FF6600"/>
            </a:solidFill>
            <a:miter lim="800000"/>
            <a:headEnd type="triangle" w="med" len="med"/>
            <a:tailEnd type="triangle" w="med" len="med"/>
          </a:ln>
          <a:effectLst/>
        </p:spPr>
        <p:txBody>
          <a:bodyPr/>
          <a:lstStyle/>
          <a:p>
            <a:endParaRPr lang="en-US"/>
          </a:p>
        </p:txBody>
      </p:sp>
      <p:sp>
        <p:nvSpPr>
          <p:cNvPr id="7237" name="Line 69"/>
          <p:cNvSpPr>
            <a:spLocks noChangeShapeType="1"/>
          </p:cNvSpPr>
          <p:nvPr/>
        </p:nvSpPr>
        <p:spPr bwMode="auto">
          <a:xfrm>
            <a:off x="2590800" y="5519738"/>
            <a:ext cx="2881313" cy="1587"/>
          </a:xfrm>
          <a:prstGeom prst="line">
            <a:avLst/>
          </a:prstGeom>
          <a:noFill/>
          <a:ln w="38160">
            <a:solidFill>
              <a:srgbClr val="0000FF"/>
            </a:solidFill>
            <a:miter lim="800000"/>
            <a:headEnd type="triangle" w="med" len="med"/>
            <a:tailEnd type="triangle" w="med" len="med"/>
          </a:ln>
          <a:effectLst/>
        </p:spPr>
        <p:txBody>
          <a:bodyPr/>
          <a:lstStyle/>
          <a:p>
            <a:endParaRPr lang="en-US"/>
          </a:p>
        </p:txBody>
      </p:sp>
      <p:sp>
        <p:nvSpPr>
          <p:cNvPr id="7238" name="Rectangle 70"/>
          <p:cNvSpPr>
            <a:spLocks noChangeArrowheads="1"/>
          </p:cNvSpPr>
          <p:nvPr/>
        </p:nvSpPr>
        <p:spPr bwMode="auto">
          <a:xfrm rot="16200000">
            <a:off x="1665287" y="4556126"/>
            <a:ext cx="1236663" cy="246062"/>
          </a:xfrm>
          <a:prstGeom prst="rect">
            <a:avLst/>
          </a:prstGeom>
          <a:noFill/>
          <a:ln w="9360">
            <a:noFill/>
            <a:round/>
            <a:headEnd/>
            <a:tailEnd/>
          </a:ln>
          <a:effectLst/>
        </p:spPr>
        <p:txBody>
          <a:bodyPr lIns="9000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FD6D01"/>
                </a:solidFill>
                <a:latin typeface="Times New Roman" pitchFamily="18" charset="0"/>
                <a:ea typeface="DejaVu LGC Sans" charset="0"/>
                <a:cs typeface="DejaVu LGC Sans" charset="0"/>
              </a:rPr>
              <a:t>3.1.0</a:t>
            </a:r>
            <a:r>
              <a:rPr lang="en-US" sz="1000" b="1">
                <a:solidFill>
                  <a:srgbClr val="EC4612"/>
                </a:solidFill>
                <a:latin typeface="Times New Roman" pitchFamily="18" charset="0"/>
                <a:ea typeface="DejaVu LGC Sans" charset="0"/>
                <a:cs typeface="DejaVu LGC Sans" charset="0"/>
              </a:rPr>
              <a:t>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2002158</a:t>
            </a:r>
            <a:r>
              <a:rPr lang="en-US" sz="800" b="1">
                <a:solidFill>
                  <a:srgbClr val="000000"/>
                </a:solidFill>
                <a:latin typeface="Times New Roman" pitchFamily="18" charset="0"/>
                <a:ea typeface="DejaVu LGC Sans" charset="0"/>
                <a:cs typeface="DejaVu LGC Sans" charset="0"/>
              </a:rPr>
              <a:t>)</a:t>
            </a:r>
          </a:p>
        </p:txBody>
      </p:sp>
      <p:sp>
        <p:nvSpPr>
          <p:cNvPr id="7239" name="Rectangle 71"/>
          <p:cNvSpPr>
            <a:spLocks noChangeArrowheads="1"/>
          </p:cNvSpPr>
          <p:nvPr/>
        </p:nvSpPr>
        <p:spPr bwMode="auto">
          <a:xfrm rot="16200000">
            <a:off x="1962150" y="4551363"/>
            <a:ext cx="1227138" cy="246062"/>
          </a:xfrm>
          <a:prstGeom prst="rect">
            <a:avLst/>
          </a:prstGeom>
          <a:noFill/>
          <a:ln w="9360">
            <a:noFill/>
            <a:round/>
            <a:headEnd/>
            <a:tailEnd/>
          </a:ln>
          <a:effectLst/>
        </p:spPr>
        <p:txBody>
          <a:bodyPr lIns="9000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3333FF"/>
                </a:solidFill>
                <a:latin typeface="Times New Roman" pitchFamily="18" charset="0"/>
                <a:ea typeface="DejaVu LGC Sans" charset="0"/>
                <a:cs typeface="DejaVu LGC Sans" charset="0"/>
              </a:rPr>
              <a:t>4.1.1</a:t>
            </a:r>
            <a:r>
              <a:rPr lang="en-US" sz="1000" b="1">
                <a:solidFill>
                  <a:srgbClr val="EE10E9"/>
                </a:solidFill>
                <a:latin typeface="Times New Roman" pitchFamily="18" charset="0"/>
                <a:ea typeface="DejaVu LGC Sans" charset="0"/>
                <a:cs typeface="DejaVu LGC Sans" charset="0"/>
              </a:rPr>
              <a:t>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2002304</a:t>
            </a:r>
            <a:r>
              <a:rPr lang="en-US" sz="800" b="1">
                <a:solidFill>
                  <a:srgbClr val="000000"/>
                </a:solidFill>
                <a:latin typeface="Times New Roman" pitchFamily="18" charset="0"/>
                <a:ea typeface="DejaVu LGC Sans" charset="0"/>
                <a:cs typeface="DejaVu LGC Sans" charset="0"/>
              </a:rPr>
              <a:t>)</a:t>
            </a:r>
          </a:p>
        </p:txBody>
      </p:sp>
      <p:sp>
        <p:nvSpPr>
          <p:cNvPr id="7240" name="Rectangle 72"/>
          <p:cNvSpPr>
            <a:spLocks noChangeArrowheads="1"/>
          </p:cNvSpPr>
          <p:nvPr/>
        </p:nvSpPr>
        <p:spPr bwMode="auto">
          <a:xfrm rot="16200000">
            <a:off x="2094706" y="4553745"/>
            <a:ext cx="1209675" cy="246062"/>
          </a:xfrm>
          <a:prstGeom prst="rect">
            <a:avLst/>
          </a:prstGeom>
          <a:noFill/>
          <a:ln w="9360">
            <a:noFill/>
            <a:round/>
            <a:headEnd/>
            <a:tailEnd/>
          </a:ln>
          <a:effectLst/>
        </p:spPr>
        <p:txBody>
          <a:bodyPr lIns="9000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3333FF"/>
                </a:solidFill>
                <a:latin typeface="Times New Roman" pitchFamily="18" charset="0"/>
                <a:ea typeface="DejaVu LGC Sans" charset="0"/>
                <a:cs typeface="DejaVu LGC Sans" charset="0"/>
              </a:rPr>
              <a:t>4.1.3</a:t>
            </a:r>
            <a:r>
              <a:rPr lang="en-US" sz="1000" b="1">
                <a:solidFill>
                  <a:srgbClr val="EE10E9"/>
                </a:solidFill>
                <a:latin typeface="Times New Roman" pitchFamily="18" charset="0"/>
                <a:ea typeface="DejaVu LGC Sans" charset="0"/>
                <a:cs typeface="DejaVu LGC Sans" charset="0"/>
              </a:rPr>
              <a:t>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2003022</a:t>
            </a:r>
            <a:r>
              <a:rPr lang="en-US" sz="800" b="1">
                <a:solidFill>
                  <a:srgbClr val="000000"/>
                </a:solidFill>
                <a:latin typeface="Times New Roman" pitchFamily="18" charset="0"/>
                <a:ea typeface="DejaVu LGC Sans" charset="0"/>
                <a:cs typeface="DejaVu LGC Sans" charset="0"/>
              </a:rPr>
              <a:t>)</a:t>
            </a:r>
          </a:p>
        </p:txBody>
      </p:sp>
      <p:sp>
        <p:nvSpPr>
          <p:cNvPr id="7241" name="Rectangle 73"/>
          <p:cNvSpPr>
            <a:spLocks noChangeArrowheads="1"/>
          </p:cNvSpPr>
          <p:nvPr/>
        </p:nvSpPr>
        <p:spPr bwMode="auto">
          <a:xfrm rot="16200000">
            <a:off x="2493169" y="4556919"/>
            <a:ext cx="1209675" cy="246063"/>
          </a:xfrm>
          <a:prstGeom prst="rect">
            <a:avLst/>
          </a:prstGeom>
          <a:noFill/>
          <a:ln w="9360">
            <a:noFill/>
            <a:round/>
            <a:headEnd/>
            <a:tailEnd/>
          </a:ln>
          <a:effectLst/>
        </p:spPr>
        <p:txBody>
          <a:bodyPr lIns="9000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3333FF"/>
                </a:solidFill>
                <a:latin typeface="Times New Roman" pitchFamily="18" charset="0"/>
                <a:ea typeface="DejaVu LGC Sans" charset="0"/>
                <a:cs typeface="DejaVu LGC Sans" charset="0"/>
              </a:rPr>
              <a:t>4.2.1 </a:t>
            </a:r>
            <a:r>
              <a:rPr lang="en-US" sz="1000" b="1">
                <a:solidFill>
                  <a:srgbClr val="EE10E9"/>
                </a:solidFill>
                <a:latin typeface="Times New Roman" pitchFamily="18" charset="0"/>
                <a:ea typeface="DejaVu LGC Sans" charset="0"/>
                <a:cs typeface="DejaVu LGC Sans" charset="0"/>
              </a:rPr>
              <a:t>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2003233</a:t>
            </a:r>
            <a:r>
              <a:rPr lang="en-US" sz="800" b="1">
                <a:solidFill>
                  <a:srgbClr val="000000"/>
                </a:solidFill>
                <a:latin typeface="Times New Roman" pitchFamily="18" charset="0"/>
                <a:ea typeface="DejaVu LGC Sans" charset="0"/>
                <a:cs typeface="DejaVu LGC Sans" charset="0"/>
              </a:rPr>
              <a:t>)</a:t>
            </a:r>
          </a:p>
        </p:txBody>
      </p:sp>
      <p:sp>
        <p:nvSpPr>
          <p:cNvPr id="7242" name="Rectangle 74"/>
          <p:cNvSpPr>
            <a:spLocks noChangeArrowheads="1"/>
          </p:cNvSpPr>
          <p:nvPr/>
        </p:nvSpPr>
        <p:spPr bwMode="auto">
          <a:xfrm rot="16200000">
            <a:off x="3937794" y="4377531"/>
            <a:ext cx="1057275" cy="246063"/>
          </a:xfrm>
          <a:prstGeom prst="rect">
            <a:avLst/>
          </a:prstGeom>
          <a:noFill/>
          <a:ln w="9360">
            <a:noFill/>
            <a:round/>
            <a:headEnd/>
            <a:tailEnd/>
          </a:ln>
          <a:effectLst/>
        </p:spPr>
        <p:txBody>
          <a:bodyPr lIns="9000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770BA7"/>
                </a:solidFill>
                <a:latin typeface="Times New Roman" pitchFamily="18" charset="0"/>
                <a:ea typeface="DejaVu LGC Sans" charset="0"/>
                <a:cs typeface="DejaVu LGC Sans" charset="0"/>
              </a:rPr>
              <a:t>5.0.7</a:t>
            </a:r>
            <a:r>
              <a:rPr lang="en-US" sz="1000" b="1">
                <a:solidFill>
                  <a:srgbClr val="9D011B"/>
                </a:solidFill>
                <a:latin typeface="Times New Roman" pitchFamily="18" charset="0"/>
                <a:ea typeface="DejaVu LGC Sans" charset="0"/>
                <a:cs typeface="DejaVu LGC Sans" charset="0"/>
              </a:rPr>
              <a:t>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2005185</a:t>
            </a:r>
            <a:r>
              <a:rPr lang="en-US" sz="800" b="1">
                <a:solidFill>
                  <a:srgbClr val="000000"/>
                </a:solidFill>
                <a:latin typeface="Times New Roman" pitchFamily="18" charset="0"/>
                <a:ea typeface="DejaVu LGC Sans" charset="0"/>
                <a:cs typeface="DejaVu LGC Sans" charset="0"/>
              </a:rPr>
              <a:t>)</a:t>
            </a:r>
          </a:p>
        </p:txBody>
      </p:sp>
      <p:sp>
        <p:nvSpPr>
          <p:cNvPr id="7243" name="Line 75"/>
          <p:cNvSpPr>
            <a:spLocks noChangeShapeType="1"/>
          </p:cNvSpPr>
          <p:nvPr/>
        </p:nvSpPr>
        <p:spPr bwMode="auto">
          <a:xfrm>
            <a:off x="4456113" y="5011738"/>
            <a:ext cx="1587" cy="266700"/>
          </a:xfrm>
          <a:prstGeom prst="line">
            <a:avLst/>
          </a:prstGeom>
          <a:noFill/>
          <a:ln w="19080">
            <a:solidFill>
              <a:srgbClr val="800080"/>
            </a:solidFill>
            <a:miter lim="800000"/>
            <a:headEnd/>
            <a:tailEnd type="triangle" w="med" len="med"/>
          </a:ln>
          <a:effectLst/>
        </p:spPr>
        <p:txBody>
          <a:bodyPr/>
          <a:lstStyle/>
          <a:p>
            <a:endParaRPr lang="en-US"/>
          </a:p>
        </p:txBody>
      </p:sp>
      <p:sp>
        <p:nvSpPr>
          <p:cNvPr id="7244" name="Rectangle 76"/>
          <p:cNvSpPr>
            <a:spLocks noChangeArrowheads="1"/>
          </p:cNvSpPr>
          <p:nvPr/>
        </p:nvSpPr>
        <p:spPr bwMode="auto">
          <a:xfrm>
            <a:off x="2133600" y="5546725"/>
            <a:ext cx="515938"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FD6D01"/>
                </a:solidFill>
                <a:latin typeface="Times New Roman" pitchFamily="18" charset="0"/>
                <a:ea typeface="DejaVu LGC Sans" charset="0"/>
                <a:cs typeface="DejaVu LGC Sans" charset="0"/>
              </a:rPr>
              <a:t>0-3</a:t>
            </a:r>
          </a:p>
        </p:txBody>
      </p:sp>
      <p:sp>
        <p:nvSpPr>
          <p:cNvPr id="7245" name="Rectangle 77"/>
          <p:cNvSpPr>
            <a:spLocks noChangeArrowheads="1"/>
          </p:cNvSpPr>
          <p:nvPr/>
        </p:nvSpPr>
        <p:spPr bwMode="auto">
          <a:xfrm>
            <a:off x="2498725" y="5546725"/>
            <a:ext cx="396875"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3333FF"/>
                </a:solidFill>
                <a:latin typeface="Times New Roman" pitchFamily="18" charset="0"/>
                <a:ea typeface="DejaVu LGC Sans" charset="0"/>
                <a:cs typeface="DejaVu LGC Sans" charset="0"/>
              </a:rPr>
              <a:t>0,1 </a:t>
            </a:r>
          </a:p>
        </p:txBody>
      </p:sp>
      <p:sp>
        <p:nvSpPr>
          <p:cNvPr id="7246" name="Rectangle 78"/>
          <p:cNvSpPr>
            <a:spLocks noChangeArrowheads="1"/>
          </p:cNvSpPr>
          <p:nvPr/>
        </p:nvSpPr>
        <p:spPr bwMode="auto">
          <a:xfrm>
            <a:off x="2667000" y="5546725"/>
            <a:ext cx="592138"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3333FF"/>
                </a:solidFill>
                <a:latin typeface="Times New Roman" pitchFamily="18" charset="0"/>
                <a:ea typeface="DejaVu LGC Sans" charset="0"/>
                <a:cs typeface="DejaVu LGC Sans" charset="0"/>
              </a:rPr>
              <a:t>0-11</a:t>
            </a:r>
          </a:p>
        </p:txBody>
      </p:sp>
      <p:sp>
        <p:nvSpPr>
          <p:cNvPr id="7247" name="Rectangle 79"/>
          <p:cNvSpPr>
            <a:spLocks noChangeArrowheads="1"/>
          </p:cNvSpPr>
          <p:nvPr/>
        </p:nvSpPr>
        <p:spPr bwMode="auto">
          <a:xfrm>
            <a:off x="3011488" y="5546725"/>
            <a:ext cx="495300"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3333FF"/>
                </a:solidFill>
                <a:latin typeface="Times New Roman" pitchFamily="18" charset="0"/>
                <a:ea typeface="DejaVu LGC Sans" charset="0"/>
                <a:cs typeface="DejaVu LGC Sans" charset="0"/>
              </a:rPr>
              <a:t>4-8</a:t>
            </a:r>
          </a:p>
        </p:txBody>
      </p:sp>
      <p:sp>
        <p:nvSpPr>
          <p:cNvPr id="7248" name="Rectangle 80"/>
          <p:cNvSpPr>
            <a:spLocks noChangeArrowheads="1"/>
          </p:cNvSpPr>
          <p:nvPr/>
        </p:nvSpPr>
        <p:spPr bwMode="auto">
          <a:xfrm>
            <a:off x="3581400" y="5546725"/>
            <a:ext cx="600075"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3333FF"/>
                </a:solidFill>
                <a:latin typeface="Times New Roman" pitchFamily="18" charset="0"/>
                <a:ea typeface="DejaVu LGC Sans" charset="0"/>
                <a:cs typeface="DejaVu LGC Sans" charset="0"/>
              </a:rPr>
              <a:t>1-36</a:t>
            </a:r>
          </a:p>
        </p:txBody>
      </p:sp>
      <p:sp>
        <p:nvSpPr>
          <p:cNvPr id="7249" name="Rectangle 81"/>
          <p:cNvSpPr>
            <a:spLocks noChangeArrowheads="1"/>
          </p:cNvSpPr>
          <p:nvPr/>
        </p:nvSpPr>
        <p:spPr bwMode="auto">
          <a:xfrm>
            <a:off x="4953000" y="5280025"/>
            <a:ext cx="519113"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770BA7"/>
                </a:solidFill>
                <a:latin typeface="Times New Roman" pitchFamily="18" charset="0"/>
                <a:ea typeface="DejaVu LGC Sans" charset="0"/>
                <a:cs typeface="DejaVu LGC Sans" charset="0"/>
              </a:rPr>
              <a:t>2-27</a:t>
            </a:r>
          </a:p>
        </p:txBody>
      </p:sp>
      <p:sp>
        <p:nvSpPr>
          <p:cNvPr id="7250" name="Rectangle 82"/>
          <p:cNvSpPr>
            <a:spLocks noChangeArrowheads="1"/>
          </p:cNvSpPr>
          <p:nvPr/>
        </p:nvSpPr>
        <p:spPr bwMode="auto">
          <a:xfrm>
            <a:off x="2716213" y="3592513"/>
            <a:ext cx="2132012" cy="306387"/>
          </a:xfrm>
          <a:prstGeom prst="rect">
            <a:avLst/>
          </a:prstGeom>
          <a:noFill/>
          <a:ln w="9360">
            <a:noFill/>
            <a:round/>
            <a:headEnd/>
            <a:tailEnd/>
          </a:ln>
          <a:effectLst/>
        </p:spPr>
        <p:txBody>
          <a:bodyPr wrap="none" lIns="90000" tIns="46800" rIns="90000" bIns="46800" anchor="ctr">
            <a:spAutoFit/>
          </a:bodyPr>
          <a:lstStyle/>
          <a:p>
            <a:pPr algn="ct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a:solidFill>
                  <a:srgbClr val="000000"/>
                </a:solidFill>
                <a:latin typeface="Times New Roman" pitchFamily="18" charset="0"/>
                <a:ea typeface="DejaVu LGC Sans" charset="0"/>
                <a:cs typeface="DejaVu LGC Sans" charset="0"/>
              </a:rPr>
              <a:t>Aqua Forward Processing</a:t>
            </a:r>
          </a:p>
        </p:txBody>
      </p:sp>
      <p:sp>
        <p:nvSpPr>
          <p:cNvPr id="7251" name="Rectangle 83"/>
          <p:cNvSpPr>
            <a:spLocks noChangeArrowheads="1"/>
          </p:cNvSpPr>
          <p:nvPr/>
        </p:nvSpPr>
        <p:spPr bwMode="auto">
          <a:xfrm>
            <a:off x="-76200" y="3108325"/>
            <a:ext cx="630238" cy="504825"/>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56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900" b="1">
                <a:solidFill>
                  <a:srgbClr val="000000"/>
                </a:solidFill>
                <a:latin typeface="Arial Narrow" pitchFamily="34" charset="0"/>
                <a:ea typeface="DejaVu LGC Sans" charset="0"/>
                <a:cs typeface="DejaVu LGC Sans" charset="0"/>
              </a:rPr>
              <a:t>LUT Versions</a:t>
            </a:r>
          </a:p>
        </p:txBody>
      </p:sp>
      <p:sp>
        <p:nvSpPr>
          <p:cNvPr id="7252" name="Rectangle 84"/>
          <p:cNvSpPr>
            <a:spLocks noChangeArrowheads="1"/>
          </p:cNvSpPr>
          <p:nvPr/>
        </p:nvSpPr>
        <p:spPr bwMode="auto">
          <a:xfrm>
            <a:off x="-76200" y="2528888"/>
            <a:ext cx="630238" cy="504825"/>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56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900" b="1">
                <a:solidFill>
                  <a:srgbClr val="000000"/>
                </a:solidFill>
                <a:latin typeface="Arial Narrow" pitchFamily="34" charset="0"/>
                <a:ea typeface="DejaVu LGC Sans" charset="0"/>
                <a:cs typeface="DejaVu LGC Sans" charset="0"/>
              </a:rPr>
              <a:t>Code Versions</a:t>
            </a:r>
          </a:p>
        </p:txBody>
      </p:sp>
      <p:sp>
        <p:nvSpPr>
          <p:cNvPr id="7253" name="Rectangle 85"/>
          <p:cNvSpPr>
            <a:spLocks noChangeArrowheads="1"/>
          </p:cNvSpPr>
          <p:nvPr/>
        </p:nvSpPr>
        <p:spPr bwMode="auto">
          <a:xfrm>
            <a:off x="-76200" y="5327650"/>
            <a:ext cx="630238" cy="504825"/>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56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900" b="1">
                <a:solidFill>
                  <a:srgbClr val="000000"/>
                </a:solidFill>
                <a:latin typeface="Arial Narrow" pitchFamily="34" charset="0"/>
                <a:ea typeface="DejaVu LGC Sans" charset="0"/>
                <a:cs typeface="DejaVu LGC Sans" charset="0"/>
              </a:rPr>
              <a:t>LUT Versions</a:t>
            </a:r>
          </a:p>
        </p:txBody>
      </p:sp>
      <p:sp>
        <p:nvSpPr>
          <p:cNvPr id="7254" name="Rectangle 86"/>
          <p:cNvSpPr>
            <a:spLocks noChangeArrowheads="1"/>
          </p:cNvSpPr>
          <p:nvPr/>
        </p:nvSpPr>
        <p:spPr bwMode="auto">
          <a:xfrm>
            <a:off x="-76200" y="4725988"/>
            <a:ext cx="630238" cy="504825"/>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56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900" b="1">
                <a:solidFill>
                  <a:srgbClr val="000000"/>
                </a:solidFill>
                <a:latin typeface="Arial Narrow" pitchFamily="34" charset="0"/>
                <a:ea typeface="DejaVu LGC Sans" charset="0"/>
                <a:cs typeface="DejaVu LGC Sans" charset="0"/>
              </a:rPr>
              <a:t>Code Versions</a:t>
            </a:r>
          </a:p>
        </p:txBody>
      </p:sp>
      <p:sp>
        <p:nvSpPr>
          <p:cNvPr id="7255" name="Rectangle 87"/>
          <p:cNvSpPr>
            <a:spLocks noChangeArrowheads="1"/>
          </p:cNvSpPr>
          <p:nvPr/>
        </p:nvSpPr>
        <p:spPr bwMode="auto">
          <a:xfrm>
            <a:off x="-76200" y="4249738"/>
            <a:ext cx="762000" cy="368300"/>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56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900" b="1">
                <a:solidFill>
                  <a:srgbClr val="000000"/>
                </a:solidFill>
                <a:latin typeface="Arial Narrow" pitchFamily="34" charset="0"/>
                <a:ea typeface="DejaVu LGC Sans" charset="0"/>
                <a:cs typeface="DejaVu LGC Sans" charset="0"/>
              </a:rPr>
              <a:t>Production Start</a:t>
            </a:r>
          </a:p>
        </p:txBody>
      </p:sp>
      <p:sp>
        <p:nvSpPr>
          <p:cNvPr id="7256" name="Line 88"/>
          <p:cNvSpPr>
            <a:spLocks noChangeShapeType="1"/>
          </p:cNvSpPr>
          <p:nvPr/>
        </p:nvSpPr>
        <p:spPr bwMode="auto">
          <a:xfrm>
            <a:off x="533400" y="2309813"/>
            <a:ext cx="114300" cy="1587"/>
          </a:xfrm>
          <a:prstGeom prst="line">
            <a:avLst/>
          </a:prstGeom>
          <a:noFill/>
          <a:ln w="38160">
            <a:solidFill>
              <a:srgbClr val="000000"/>
            </a:solidFill>
            <a:miter lim="800000"/>
            <a:headEnd/>
            <a:tailEnd type="triangle" w="med" len="med"/>
          </a:ln>
          <a:effectLst/>
        </p:spPr>
        <p:txBody>
          <a:bodyPr/>
          <a:lstStyle/>
          <a:p>
            <a:endParaRPr lang="en-US"/>
          </a:p>
        </p:txBody>
      </p:sp>
      <p:sp>
        <p:nvSpPr>
          <p:cNvPr id="7257" name="Line 89"/>
          <p:cNvSpPr>
            <a:spLocks noChangeShapeType="1"/>
          </p:cNvSpPr>
          <p:nvPr/>
        </p:nvSpPr>
        <p:spPr bwMode="auto">
          <a:xfrm>
            <a:off x="533400" y="2667000"/>
            <a:ext cx="114300" cy="1588"/>
          </a:xfrm>
          <a:prstGeom prst="line">
            <a:avLst/>
          </a:prstGeom>
          <a:noFill/>
          <a:ln w="38160">
            <a:solidFill>
              <a:srgbClr val="000000"/>
            </a:solidFill>
            <a:miter lim="800000"/>
            <a:headEnd/>
            <a:tailEnd type="triangle" w="med" len="med"/>
          </a:ln>
          <a:effectLst/>
        </p:spPr>
        <p:txBody>
          <a:bodyPr/>
          <a:lstStyle/>
          <a:p>
            <a:endParaRPr lang="en-US"/>
          </a:p>
        </p:txBody>
      </p:sp>
      <p:sp>
        <p:nvSpPr>
          <p:cNvPr id="7258" name="Line 90"/>
          <p:cNvSpPr>
            <a:spLocks noChangeShapeType="1"/>
          </p:cNvSpPr>
          <p:nvPr/>
        </p:nvSpPr>
        <p:spPr bwMode="auto">
          <a:xfrm>
            <a:off x="533400" y="4495800"/>
            <a:ext cx="114300" cy="1588"/>
          </a:xfrm>
          <a:prstGeom prst="line">
            <a:avLst/>
          </a:prstGeom>
          <a:noFill/>
          <a:ln w="38160">
            <a:solidFill>
              <a:srgbClr val="000000"/>
            </a:solidFill>
            <a:miter lim="800000"/>
            <a:headEnd/>
            <a:tailEnd type="triangle" w="med" len="med"/>
          </a:ln>
          <a:effectLst/>
        </p:spPr>
        <p:txBody>
          <a:bodyPr/>
          <a:lstStyle/>
          <a:p>
            <a:endParaRPr lang="en-US"/>
          </a:p>
        </p:txBody>
      </p:sp>
      <p:sp>
        <p:nvSpPr>
          <p:cNvPr id="7259" name="Line 91"/>
          <p:cNvSpPr>
            <a:spLocks noChangeShapeType="1"/>
          </p:cNvSpPr>
          <p:nvPr/>
        </p:nvSpPr>
        <p:spPr bwMode="auto">
          <a:xfrm>
            <a:off x="533400" y="4953000"/>
            <a:ext cx="114300" cy="1588"/>
          </a:xfrm>
          <a:prstGeom prst="line">
            <a:avLst/>
          </a:prstGeom>
          <a:noFill/>
          <a:ln w="38160">
            <a:solidFill>
              <a:srgbClr val="000000"/>
            </a:solidFill>
            <a:miter lim="800000"/>
            <a:headEnd/>
            <a:tailEnd type="triangle" w="med" len="med"/>
          </a:ln>
          <a:effectLst/>
        </p:spPr>
        <p:txBody>
          <a:bodyPr/>
          <a:lstStyle/>
          <a:p>
            <a:endParaRPr lang="en-US"/>
          </a:p>
        </p:txBody>
      </p:sp>
      <p:sp>
        <p:nvSpPr>
          <p:cNvPr id="7260" name="Line 92"/>
          <p:cNvSpPr>
            <a:spLocks noChangeShapeType="1"/>
          </p:cNvSpPr>
          <p:nvPr/>
        </p:nvSpPr>
        <p:spPr bwMode="auto">
          <a:xfrm>
            <a:off x="544513" y="5513388"/>
            <a:ext cx="141287" cy="1587"/>
          </a:xfrm>
          <a:prstGeom prst="line">
            <a:avLst/>
          </a:prstGeom>
          <a:noFill/>
          <a:ln w="38160">
            <a:solidFill>
              <a:srgbClr val="000000"/>
            </a:solidFill>
            <a:miter lim="800000"/>
            <a:headEnd/>
            <a:tailEnd type="triangle" w="med" len="med"/>
          </a:ln>
          <a:effectLst/>
        </p:spPr>
        <p:txBody>
          <a:bodyPr/>
          <a:lstStyle/>
          <a:p>
            <a:endParaRPr lang="en-US"/>
          </a:p>
        </p:txBody>
      </p:sp>
      <p:sp>
        <p:nvSpPr>
          <p:cNvPr id="7261" name="Line 93"/>
          <p:cNvSpPr>
            <a:spLocks noChangeShapeType="1"/>
          </p:cNvSpPr>
          <p:nvPr/>
        </p:nvSpPr>
        <p:spPr bwMode="auto">
          <a:xfrm flipH="1">
            <a:off x="4195763" y="2878138"/>
            <a:ext cx="4492625" cy="46037"/>
          </a:xfrm>
          <a:prstGeom prst="line">
            <a:avLst/>
          </a:prstGeom>
          <a:noFill/>
          <a:ln w="38160">
            <a:solidFill>
              <a:srgbClr val="800080"/>
            </a:solidFill>
            <a:miter lim="800000"/>
            <a:headEnd type="triangle" w="med" len="med"/>
            <a:tailEnd type="triangle" w="med" len="med"/>
          </a:ln>
          <a:effectLst/>
        </p:spPr>
        <p:txBody>
          <a:bodyPr/>
          <a:lstStyle/>
          <a:p>
            <a:endParaRPr lang="en-US"/>
          </a:p>
        </p:txBody>
      </p:sp>
      <p:sp>
        <p:nvSpPr>
          <p:cNvPr id="7262" name="Line 94"/>
          <p:cNvSpPr>
            <a:spLocks noChangeShapeType="1"/>
          </p:cNvSpPr>
          <p:nvPr/>
        </p:nvSpPr>
        <p:spPr bwMode="auto">
          <a:xfrm flipH="1">
            <a:off x="4448175" y="5248275"/>
            <a:ext cx="4240213" cy="46038"/>
          </a:xfrm>
          <a:prstGeom prst="line">
            <a:avLst/>
          </a:prstGeom>
          <a:noFill/>
          <a:ln w="38160">
            <a:solidFill>
              <a:srgbClr val="800080"/>
            </a:solidFill>
            <a:miter lim="800000"/>
            <a:headEnd type="triangle" w="med" len="med"/>
            <a:tailEnd type="triangle" w="med" len="med"/>
          </a:ln>
          <a:effectLst/>
        </p:spPr>
        <p:txBody>
          <a:bodyPr/>
          <a:lstStyle/>
          <a:p>
            <a:endParaRPr lang="en-US"/>
          </a:p>
        </p:txBody>
      </p:sp>
      <p:sp>
        <p:nvSpPr>
          <p:cNvPr id="7263" name="Rectangle 95"/>
          <p:cNvSpPr>
            <a:spLocks noChangeArrowheads="1"/>
          </p:cNvSpPr>
          <p:nvPr/>
        </p:nvSpPr>
        <p:spPr bwMode="auto">
          <a:xfrm>
            <a:off x="-76200" y="2041525"/>
            <a:ext cx="771525" cy="368300"/>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56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900" b="1">
                <a:solidFill>
                  <a:srgbClr val="000000"/>
                </a:solidFill>
                <a:latin typeface="Arial Narrow" pitchFamily="34" charset="0"/>
                <a:ea typeface="DejaVu LGC Sans" charset="0"/>
                <a:cs typeface="DejaVu LGC Sans" charset="0"/>
              </a:rPr>
              <a:t>Production Start</a:t>
            </a:r>
          </a:p>
        </p:txBody>
      </p:sp>
      <p:sp>
        <p:nvSpPr>
          <p:cNvPr id="7264" name="Line 96"/>
          <p:cNvSpPr>
            <a:spLocks noChangeShapeType="1"/>
          </p:cNvSpPr>
          <p:nvPr/>
        </p:nvSpPr>
        <p:spPr bwMode="auto">
          <a:xfrm>
            <a:off x="533400" y="3263900"/>
            <a:ext cx="114300" cy="1588"/>
          </a:xfrm>
          <a:prstGeom prst="line">
            <a:avLst/>
          </a:prstGeom>
          <a:noFill/>
          <a:ln w="38160">
            <a:solidFill>
              <a:srgbClr val="000000"/>
            </a:solidFill>
            <a:miter lim="800000"/>
            <a:headEnd/>
            <a:tailEnd type="triangle" w="med" len="med"/>
          </a:ln>
          <a:effectLst/>
        </p:spPr>
        <p:txBody>
          <a:bodyPr/>
          <a:lstStyle/>
          <a:p>
            <a:endParaRPr lang="en-US"/>
          </a:p>
        </p:txBody>
      </p:sp>
      <p:sp>
        <p:nvSpPr>
          <p:cNvPr id="7265" name="Line 97"/>
          <p:cNvSpPr>
            <a:spLocks noChangeShapeType="1"/>
          </p:cNvSpPr>
          <p:nvPr/>
        </p:nvSpPr>
        <p:spPr bwMode="auto">
          <a:xfrm>
            <a:off x="6019800" y="2590800"/>
            <a:ext cx="1588" cy="261938"/>
          </a:xfrm>
          <a:prstGeom prst="line">
            <a:avLst/>
          </a:prstGeom>
          <a:noFill/>
          <a:ln w="19080">
            <a:solidFill>
              <a:srgbClr val="800080"/>
            </a:solidFill>
            <a:miter lim="800000"/>
            <a:headEnd/>
            <a:tailEnd type="triangle" w="med" len="med"/>
          </a:ln>
          <a:effectLst/>
        </p:spPr>
        <p:txBody>
          <a:bodyPr/>
          <a:lstStyle/>
          <a:p>
            <a:endParaRPr lang="en-US"/>
          </a:p>
        </p:txBody>
      </p:sp>
      <p:sp>
        <p:nvSpPr>
          <p:cNvPr id="7266" name="Rectangle 98"/>
          <p:cNvSpPr>
            <a:spLocks noChangeArrowheads="1"/>
          </p:cNvSpPr>
          <p:nvPr/>
        </p:nvSpPr>
        <p:spPr bwMode="auto">
          <a:xfrm rot="16200000">
            <a:off x="5435601" y="1998662"/>
            <a:ext cx="1154112" cy="246063"/>
          </a:xfrm>
          <a:prstGeom prst="rect">
            <a:avLst/>
          </a:prstGeom>
          <a:noFill/>
          <a:ln w="9360">
            <a:noFill/>
            <a:round/>
            <a:headEnd/>
            <a:tailEnd/>
          </a:ln>
          <a:effectLst/>
        </p:spPr>
        <p:txBody>
          <a:bodyPr lIns="9000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770BA7"/>
                </a:solidFill>
                <a:latin typeface="Times New Roman" pitchFamily="18" charset="0"/>
                <a:ea typeface="DejaVu LGC Sans" charset="0"/>
                <a:cs typeface="DejaVu LGC Sans" charset="0"/>
              </a:rPr>
              <a:t>5.0.38</a:t>
            </a:r>
            <a:r>
              <a:rPr lang="en-US" sz="1000" b="1">
                <a:solidFill>
                  <a:srgbClr val="B1011E"/>
                </a:solidFill>
                <a:latin typeface="Times New Roman" pitchFamily="18" charset="0"/>
                <a:ea typeface="DejaVu LGC Sans" charset="0"/>
                <a:cs typeface="DejaVu LGC Sans" charset="0"/>
              </a:rPr>
              <a:t>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2007260</a:t>
            </a:r>
            <a:r>
              <a:rPr lang="en-US" sz="800" b="1">
                <a:solidFill>
                  <a:srgbClr val="000000"/>
                </a:solidFill>
                <a:latin typeface="Times New Roman" pitchFamily="18" charset="0"/>
                <a:ea typeface="DejaVu LGC Sans" charset="0"/>
                <a:cs typeface="DejaVu LGC Sans" charset="0"/>
              </a:rPr>
              <a:t>)</a:t>
            </a:r>
          </a:p>
        </p:txBody>
      </p:sp>
      <p:sp>
        <p:nvSpPr>
          <p:cNvPr id="7267" name="Rectangle 99"/>
          <p:cNvSpPr>
            <a:spLocks noChangeArrowheads="1"/>
          </p:cNvSpPr>
          <p:nvPr/>
        </p:nvSpPr>
        <p:spPr bwMode="auto">
          <a:xfrm>
            <a:off x="5562600" y="6084888"/>
            <a:ext cx="685800" cy="246062"/>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0000"/>
                </a:solidFill>
                <a:latin typeface="Times New Roman" pitchFamily="18" charset="0"/>
                <a:ea typeface="DejaVu LGC Sans" charset="0"/>
                <a:cs typeface="DejaVu LGC Sans" charset="0"/>
              </a:rPr>
              <a:t>2007</a:t>
            </a:r>
          </a:p>
        </p:txBody>
      </p:sp>
      <p:cxnSp>
        <p:nvCxnSpPr>
          <p:cNvPr id="7268" name="AutoShape 100"/>
          <p:cNvCxnSpPr>
            <a:cxnSpLocks noChangeShapeType="1"/>
          </p:cNvCxnSpPr>
          <p:nvPr/>
        </p:nvCxnSpPr>
        <p:spPr bwMode="auto">
          <a:xfrm>
            <a:off x="1295400" y="2266949"/>
            <a:ext cx="3175" cy="3676651"/>
          </a:xfrm>
          <a:prstGeom prst="bentConnector3">
            <a:avLst>
              <a:gd name="adj1" fmla="val 50000"/>
            </a:avLst>
          </a:prstGeom>
          <a:noFill/>
          <a:ln w="38160" cap="rnd">
            <a:solidFill>
              <a:srgbClr val="00FFFF"/>
            </a:solidFill>
            <a:prstDash val="sysDot"/>
            <a:miter lim="800000"/>
            <a:headEnd/>
            <a:tailEnd/>
          </a:ln>
          <a:effectLst/>
        </p:spPr>
      </p:cxnSp>
      <p:cxnSp>
        <p:nvCxnSpPr>
          <p:cNvPr id="7269" name="AutoShape 101"/>
          <p:cNvCxnSpPr>
            <a:cxnSpLocks noChangeShapeType="1"/>
          </p:cNvCxnSpPr>
          <p:nvPr/>
        </p:nvCxnSpPr>
        <p:spPr bwMode="auto">
          <a:xfrm>
            <a:off x="4795838" y="2251074"/>
            <a:ext cx="1587" cy="3692526"/>
          </a:xfrm>
          <a:prstGeom prst="bentConnector3">
            <a:avLst>
              <a:gd name="adj1" fmla="val 50000"/>
            </a:avLst>
          </a:prstGeom>
          <a:noFill/>
          <a:ln w="38160" cap="rnd">
            <a:solidFill>
              <a:srgbClr val="00FFFF"/>
            </a:solidFill>
            <a:prstDash val="sysDot"/>
            <a:miter lim="800000"/>
            <a:headEnd/>
            <a:tailEnd/>
          </a:ln>
          <a:effectLst/>
        </p:spPr>
      </p:cxnSp>
      <p:cxnSp>
        <p:nvCxnSpPr>
          <p:cNvPr id="7270" name="AutoShape 102"/>
          <p:cNvCxnSpPr>
            <a:cxnSpLocks noChangeShapeType="1"/>
          </p:cNvCxnSpPr>
          <p:nvPr/>
        </p:nvCxnSpPr>
        <p:spPr bwMode="auto">
          <a:xfrm>
            <a:off x="1978025" y="2286000"/>
            <a:ext cx="3175" cy="3692525"/>
          </a:xfrm>
          <a:prstGeom prst="bentConnector3">
            <a:avLst>
              <a:gd name="adj1" fmla="val 50000"/>
            </a:avLst>
          </a:prstGeom>
          <a:noFill/>
          <a:ln w="38160" cap="rnd">
            <a:solidFill>
              <a:srgbClr val="00FFFF"/>
            </a:solidFill>
            <a:prstDash val="sysDot"/>
            <a:miter lim="800000"/>
            <a:headEnd/>
            <a:tailEnd/>
          </a:ln>
          <a:effectLst/>
        </p:spPr>
      </p:cxnSp>
      <p:cxnSp>
        <p:nvCxnSpPr>
          <p:cNvPr id="7271" name="AutoShape 103"/>
          <p:cNvCxnSpPr>
            <a:cxnSpLocks noChangeShapeType="1"/>
          </p:cNvCxnSpPr>
          <p:nvPr/>
        </p:nvCxnSpPr>
        <p:spPr bwMode="auto">
          <a:xfrm>
            <a:off x="2671763" y="2270125"/>
            <a:ext cx="3175" cy="3673475"/>
          </a:xfrm>
          <a:prstGeom prst="bentConnector3">
            <a:avLst>
              <a:gd name="adj1" fmla="val 50000"/>
            </a:avLst>
          </a:prstGeom>
          <a:noFill/>
          <a:ln w="38160" cap="rnd">
            <a:solidFill>
              <a:srgbClr val="00FFFF"/>
            </a:solidFill>
            <a:prstDash val="sysDot"/>
            <a:miter lim="800000"/>
            <a:headEnd/>
            <a:tailEnd/>
          </a:ln>
          <a:effectLst/>
        </p:spPr>
      </p:cxnSp>
      <p:cxnSp>
        <p:nvCxnSpPr>
          <p:cNvPr id="7272" name="AutoShape 104"/>
          <p:cNvCxnSpPr>
            <a:cxnSpLocks noChangeShapeType="1"/>
          </p:cNvCxnSpPr>
          <p:nvPr/>
        </p:nvCxnSpPr>
        <p:spPr bwMode="auto">
          <a:xfrm>
            <a:off x="3349625" y="2270124"/>
            <a:ext cx="3175" cy="3673476"/>
          </a:xfrm>
          <a:prstGeom prst="bentConnector3">
            <a:avLst>
              <a:gd name="adj1" fmla="val 50000"/>
            </a:avLst>
          </a:prstGeom>
          <a:noFill/>
          <a:ln w="38160" cap="rnd">
            <a:solidFill>
              <a:srgbClr val="00FFFF"/>
            </a:solidFill>
            <a:prstDash val="sysDot"/>
            <a:miter lim="800000"/>
            <a:headEnd/>
            <a:tailEnd/>
          </a:ln>
          <a:effectLst/>
        </p:spPr>
      </p:cxnSp>
      <p:cxnSp>
        <p:nvCxnSpPr>
          <p:cNvPr id="7273" name="AutoShape 105"/>
          <p:cNvCxnSpPr>
            <a:cxnSpLocks noChangeShapeType="1"/>
          </p:cNvCxnSpPr>
          <p:nvPr/>
        </p:nvCxnSpPr>
        <p:spPr bwMode="auto">
          <a:xfrm>
            <a:off x="4051300" y="2286000"/>
            <a:ext cx="3175" cy="3673476"/>
          </a:xfrm>
          <a:prstGeom prst="bentConnector3">
            <a:avLst>
              <a:gd name="adj1" fmla="val 50000"/>
            </a:avLst>
          </a:prstGeom>
          <a:noFill/>
          <a:ln w="38160" cap="rnd">
            <a:solidFill>
              <a:srgbClr val="00FFFF"/>
            </a:solidFill>
            <a:prstDash val="sysDot"/>
            <a:miter lim="800000"/>
            <a:headEnd/>
            <a:tailEnd/>
          </a:ln>
          <a:effectLst/>
        </p:spPr>
      </p:cxnSp>
      <p:cxnSp>
        <p:nvCxnSpPr>
          <p:cNvPr id="7274" name="AutoShape 106"/>
          <p:cNvCxnSpPr>
            <a:cxnSpLocks noChangeShapeType="1"/>
          </p:cNvCxnSpPr>
          <p:nvPr/>
        </p:nvCxnSpPr>
        <p:spPr bwMode="auto">
          <a:xfrm>
            <a:off x="5505450" y="2273300"/>
            <a:ext cx="1588" cy="3673475"/>
          </a:xfrm>
          <a:prstGeom prst="bentConnector3">
            <a:avLst>
              <a:gd name="adj1" fmla="val 50000"/>
            </a:avLst>
          </a:prstGeom>
          <a:noFill/>
          <a:ln w="38160" cap="rnd">
            <a:solidFill>
              <a:srgbClr val="00FFFF"/>
            </a:solidFill>
            <a:prstDash val="sysDot"/>
            <a:miter lim="800000"/>
            <a:headEnd/>
            <a:tailEnd/>
          </a:ln>
          <a:effectLst/>
        </p:spPr>
      </p:cxnSp>
      <p:cxnSp>
        <p:nvCxnSpPr>
          <p:cNvPr id="7275" name="AutoShape 107"/>
          <p:cNvCxnSpPr>
            <a:cxnSpLocks noChangeShapeType="1"/>
          </p:cNvCxnSpPr>
          <p:nvPr/>
        </p:nvCxnSpPr>
        <p:spPr bwMode="auto">
          <a:xfrm>
            <a:off x="6216650" y="2270125"/>
            <a:ext cx="3175" cy="3673475"/>
          </a:xfrm>
          <a:prstGeom prst="bentConnector3">
            <a:avLst>
              <a:gd name="adj1" fmla="val 50000"/>
            </a:avLst>
          </a:prstGeom>
          <a:noFill/>
          <a:ln w="38160" cap="rnd">
            <a:solidFill>
              <a:srgbClr val="00FFFF"/>
            </a:solidFill>
            <a:prstDash val="sysDot"/>
            <a:miter lim="800000"/>
            <a:headEnd/>
            <a:tailEnd/>
          </a:ln>
          <a:effectLst/>
        </p:spPr>
      </p:cxnSp>
      <p:sp>
        <p:nvSpPr>
          <p:cNvPr id="7276" name="Line 108"/>
          <p:cNvSpPr>
            <a:spLocks noChangeShapeType="1"/>
          </p:cNvSpPr>
          <p:nvPr/>
        </p:nvSpPr>
        <p:spPr bwMode="auto">
          <a:xfrm>
            <a:off x="6300788" y="2590800"/>
            <a:ext cx="1587" cy="261938"/>
          </a:xfrm>
          <a:prstGeom prst="line">
            <a:avLst/>
          </a:prstGeom>
          <a:noFill/>
          <a:ln w="19080">
            <a:solidFill>
              <a:srgbClr val="800080"/>
            </a:solidFill>
            <a:miter lim="800000"/>
            <a:headEnd/>
            <a:tailEnd type="triangle" w="med" len="med"/>
          </a:ln>
          <a:effectLst/>
        </p:spPr>
        <p:txBody>
          <a:bodyPr/>
          <a:lstStyle/>
          <a:p>
            <a:endParaRPr lang="en-US"/>
          </a:p>
        </p:txBody>
      </p:sp>
      <p:sp>
        <p:nvSpPr>
          <p:cNvPr id="7277" name="Rectangle 109"/>
          <p:cNvSpPr>
            <a:spLocks noChangeArrowheads="1"/>
          </p:cNvSpPr>
          <p:nvPr/>
        </p:nvSpPr>
        <p:spPr bwMode="auto">
          <a:xfrm rot="16200000">
            <a:off x="5750719" y="1986756"/>
            <a:ext cx="1082675" cy="246063"/>
          </a:xfrm>
          <a:prstGeom prst="rect">
            <a:avLst/>
          </a:prstGeom>
          <a:noFill/>
          <a:ln w="9360">
            <a:noFill/>
            <a:round/>
            <a:headEnd/>
            <a:tailEnd/>
          </a:ln>
          <a:effectLst/>
        </p:spPr>
        <p:txBody>
          <a:bodyPr lIns="9000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770BA7"/>
                </a:solidFill>
                <a:latin typeface="Times New Roman" pitchFamily="18" charset="0"/>
                <a:ea typeface="DejaVu LGC Sans" charset="0"/>
                <a:cs typeface="DejaVu LGC Sans" charset="0"/>
              </a:rPr>
              <a:t>5.0.40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2008024</a:t>
            </a:r>
            <a:r>
              <a:rPr lang="en-US" sz="800" b="1">
                <a:solidFill>
                  <a:srgbClr val="000000"/>
                </a:solidFill>
                <a:latin typeface="Times New Roman" pitchFamily="18" charset="0"/>
                <a:ea typeface="DejaVu LGC Sans" charset="0"/>
                <a:cs typeface="DejaVu LGC Sans" charset="0"/>
              </a:rPr>
              <a:t>)</a:t>
            </a:r>
          </a:p>
        </p:txBody>
      </p:sp>
      <p:sp>
        <p:nvSpPr>
          <p:cNvPr id="7278" name="Line 110"/>
          <p:cNvSpPr>
            <a:spLocks noChangeShapeType="1"/>
          </p:cNvSpPr>
          <p:nvPr/>
        </p:nvSpPr>
        <p:spPr bwMode="auto">
          <a:xfrm>
            <a:off x="6294438" y="5011738"/>
            <a:ext cx="1587" cy="261937"/>
          </a:xfrm>
          <a:prstGeom prst="line">
            <a:avLst/>
          </a:prstGeom>
          <a:noFill/>
          <a:ln w="19080">
            <a:solidFill>
              <a:srgbClr val="800080"/>
            </a:solidFill>
            <a:miter lim="800000"/>
            <a:headEnd/>
            <a:tailEnd type="triangle" w="med" len="med"/>
          </a:ln>
          <a:effectLst/>
        </p:spPr>
        <p:txBody>
          <a:bodyPr/>
          <a:lstStyle/>
          <a:p>
            <a:endParaRPr lang="en-US"/>
          </a:p>
        </p:txBody>
      </p:sp>
      <p:sp>
        <p:nvSpPr>
          <p:cNvPr id="7279" name="Rectangle 111"/>
          <p:cNvSpPr>
            <a:spLocks noChangeArrowheads="1"/>
          </p:cNvSpPr>
          <p:nvPr/>
        </p:nvSpPr>
        <p:spPr bwMode="auto">
          <a:xfrm rot="16200000">
            <a:off x="5663407" y="4363243"/>
            <a:ext cx="1238250" cy="246063"/>
          </a:xfrm>
          <a:prstGeom prst="rect">
            <a:avLst/>
          </a:prstGeom>
          <a:noFill/>
          <a:ln w="9360">
            <a:noFill/>
            <a:round/>
            <a:headEnd/>
            <a:tailEnd/>
          </a:ln>
          <a:effectLst/>
        </p:spPr>
        <p:txBody>
          <a:bodyPr lIns="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770BA7"/>
                </a:solidFill>
                <a:latin typeface="Times New Roman" pitchFamily="18" charset="0"/>
                <a:ea typeface="DejaVu LGC Sans" charset="0"/>
                <a:cs typeface="DejaVu LGC Sans" charset="0"/>
              </a:rPr>
              <a:t>5.0.35</a:t>
            </a:r>
            <a:r>
              <a:rPr lang="en-US" sz="1000" b="1">
                <a:solidFill>
                  <a:srgbClr val="B1011E"/>
                </a:solidFill>
                <a:latin typeface="Times New Roman" pitchFamily="18" charset="0"/>
                <a:ea typeface="DejaVu LGC Sans" charset="0"/>
                <a:cs typeface="DejaVu LGC Sans" charset="0"/>
              </a:rPr>
              <a:t>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2008023</a:t>
            </a:r>
            <a:r>
              <a:rPr lang="en-US" sz="800" b="1">
                <a:solidFill>
                  <a:srgbClr val="000000"/>
                </a:solidFill>
                <a:latin typeface="Times New Roman" pitchFamily="18" charset="0"/>
                <a:ea typeface="DejaVu LGC Sans" charset="0"/>
                <a:cs typeface="DejaVu LGC Sans" charset="0"/>
              </a:rPr>
              <a:t>)</a:t>
            </a:r>
          </a:p>
        </p:txBody>
      </p:sp>
      <p:sp>
        <p:nvSpPr>
          <p:cNvPr id="7280" name="Rectangle 112"/>
          <p:cNvSpPr>
            <a:spLocks noChangeArrowheads="1"/>
          </p:cNvSpPr>
          <p:nvPr/>
        </p:nvSpPr>
        <p:spPr bwMode="auto">
          <a:xfrm>
            <a:off x="6248400" y="6084888"/>
            <a:ext cx="685800" cy="246062"/>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0000"/>
                </a:solidFill>
                <a:latin typeface="Times New Roman" pitchFamily="18" charset="0"/>
                <a:ea typeface="DejaVu LGC Sans" charset="0"/>
                <a:cs typeface="DejaVu LGC Sans" charset="0"/>
              </a:rPr>
              <a:t>2008</a:t>
            </a:r>
          </a:p>
        </p:txBody>
      </p:sp>
      <p:sp>
        <p:nvSpPr>
          <p:cNvPr id="7281" name="Rectangle 113"/>
          <p:cNvSpPr>
            <a:spLocks noChangeArrowheads="1"/>
          </p:cNvSpPr>
          <p:nvPr/>
        </p:nvSpPr>
        <p:spPr bwMode="auto">
          <a:xfrm>
            <a:off x="6503988" y="2895600"/>
            <a:ext cx="560387"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770BA7"/>
                </a:solidFill>
                <a:latin typeface="Times New Roman" pitchFamily="18" charset="0"/>
                <a:ea typeface="DejaVu LGC Sans" charset="0"/>
                <a:cs typeface="DejaVu LGC Sans" charset="0"/>
              </a:rPr>
              <a:t>1- 25</a:t>
            </a:r>
          </a:p>
        </p:txBody>
      </p:sp>
      <p:sp>
        <p:nvSpPr>
          <p:cNvPr id="7282" name="Rectangle 114"/>
          <p:cNvSpPr>
            <a:spLocks noChangeArrowheads="1"/>
          </p:cNvSpPr>
          <p:nvPr/>
        </p:nvSpPr>
        <p:spPr bwMode="auto">
          <a:xfrm>
            <a:off x="6423025" y="5268913"/>
            <a:ext cx="560388" cy="246062"/>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770BA7"/>
                </a:solidFill>
                <a:latin typeface="Times New Roman" pitchFamily="18" charset="0"/>
                <a:ea typeface="DejaVu LGC Sans" charset="0"/>
                <a:cs typeface="DejaVu LGC Sans" charset="0"/>
              </a:rPr>
              <a:t>1- 12</a:t>
            </a:r>
          </a:p>
        </p:txBody>
      </p:sp>
      <p:cxnSp>
        <p:nvCxnSpPr>
          <p:cNvPr id="7283" name="AutoShape 115"/>
          <p:cNvCxnSpPr>
            <a:cxnSpLocks noChangeShapeType="1"/>
          </p:cNvCxnSpPr>
          <p:nvPr/>
        </p:nvCxnSpPr>
        <p:spPr bwMode="auto">
          <a:xfrm>
            <a:off x="6899275" y="2270124"/>
            <a:ext cx="3175" cy="3673476"/>
          </a:xfrm>
          <a:prstGeom prst="bentConnector3">
            <a:avLst>
              <a:gd name="adj1" fmla="val 50000"/>
            </a:avLst>
          </a:prstGeom>
          <a:noFill/>
          <a:ln w="38160" cap="rnd">
            <a:solidFill>
              <a:srgbClr val="00FFFF"/>
            </a:solidFill>
            <a:prstDash val="sysDot"/>
            <a:miter lim="800000"/>
            <a:headEnd/>
            <a:tailEnd/>
          </a:ln>
          <a:effectLst/>
        </p:spPr>
      </p:cxnSp>
      <p:sp>
        <p:nvSpPr>
          <p:cNvPr id="7284" name="Rectangle 116"/>
          <p:cNvSpPr>
            <a:spLocks noChangeArrowheads="1"/>
          </p:cNvSpPr>
          <p:nvPr/>
        </p:nvSpPr>
        <p:spPr bwMode="auto">
          <a:xfrm>
            <a:off x="6934200" y="6080125"/>
            <a:ext cx="685800"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0000"/>
                </a:solidFill>
                <a:latin typeface="Times New Roman" pitchFamily="18" charset="0"/>
                <a:ea typeface="DejaVu LGC Sans" charset="0"/>
                <a:cs typeface="DejaVu LGC Sans" charset="0"/>
              </a:rPr>
              <a:t>2009</a:t>
            </a:r>
          </a:p>
        </p:txBody>
      </p:sp>
      <p:sp>
        <p:nvSpPr>
          <p:cNvPr id="7285" name="Rectangle 117"/>
          <p:cNvSpPr>
            <a:spLocks noChangeArrowheads="1"/>
          </p:cNvSpPr>
          <p:nvPr/>
        </p:nvSpPr>
        <p:spPr bwMode="auto">
          <a:xfrm>
            <a:off x="5876925" y="2900363"/>
            <a:ext cx="560388" cy="246062"/>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770BA7"/>
                </a:solidFill>
                <a:latin typeface="Times New Roman" pitchFamily="18" charset="0"/>
                <a:ea typeface="DejaVu LGC Sans" charset="0"/>
                <a:cs typeface="DejaVu LGC Sans" charset="0"/>
              </a:rPr>
              <a:t>1- 4</a:t>
            </a:r>
          </a:p>
        </p:txBody>
      </p:sp>
      <p:sp>
        <p:nvSpPr>
          <p:cNvPr id="7286" name="Rectangle 118"/>
          <p:cNvSpPr>
            <a:spLocks noChangeArrowheads="1"/>
          </p:cNvSpPr>
          <p:nvPr/>
        </p:nvSpPr>
        <p:spPr bwMode="auto">
          <a:xfrm>
            <a:off x="1031875" y="3167063"/>
            <a:ext cx="415925" cy="152400"/>
          </a:xfrm>
          <a:prstGeom prst="rect">
            <a:avLst/>
          </a:prstGeom>
          <a:noFill/>
          <a:ln w="9360">
            <a:noFill/>
            <a:round/>
            <a:headEnd/>
            <a:tailEnd/>
          </a:ln>
          <a:effectLst/>
        </p:spPr>
        <p:txBody>
          <a:bodyPr lIns="0" tIns="0" rIns="0" bIns="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9900"/>
                </a:solidFill>
                <a:latin typeface="Times New Roman" pitchFamily="18" charset="0"/>
                <a:ea typeface="DejaVu LGC Sans" charset="0"/>
                <a:cs typeface="DejaVu LGC Sans" charset="0"/>
              </a:rPr>
              <a:t>0-2</a:t>
            </a:r>
          </a:p>
        </p:txBody>
      </p:sp>
      <p:sp>
        <p:nvSpPr>
          <p:cNvPr id="7287" name="Rectangle 119"/>
          <p:cNvSpPr>
            <a:spLocks noChangeArrowheads="1"/>
          </p:cNvSpPr>
          <p:nvPr/>
        </p:nvSpPr>
        <p:spPr bwMode="auto">
          <a:xfrm rot="16200000">
            <a:off x="2797175" y="2290763"/>
            <a:ext cx="1049338" cy="246062"/>
          </a:xfrm>
          <a:prstGeom prst="rect">
            <a:avLst/>
          </a:prstGeom>
          <a:noFill/>
          <a:ln w="9360">
            <a:noFill/>
            <a:round/>
            <a:headEnd/>
            <a:tailEnd/>
          </a:ln>
          <a:effectLst/>
        </p:spPr>
        <p:txBody>
          <a:bodyPr lIns="9000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3333FF"/>
                </a:solidFill>
                <a:latin typeface="Times New Roman" pitchFamily="18" charset="0"/>
                <a:ea typeface="DejaVu LGC Sans" charset="0"/>
                <a:cs typeface="DejaVu LGC Sans" charset="0"/>
              </a:rPr>
              <a:t>4.3.0 </a:t>
            </a:r>
            <a:r>
              <a:rPr lang="en-US" sz="1000" b="1">
                <a:solidFill>
                  <a:srgbClr val="EE10E9"/>
                </a:solidFill>
                <a:latin typeface="Times New Roman" pitchFamily="18" charset="0"/>
                <a:ea typeface="DejaVu LGC Sans" charset="0"/>
                <a:cs typeface="DejaVu LGC Sans" charset="0"/>
              </a:rPr>
              <a:t>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2003356</a:t>
            </a:r>
            <a:r>
              <a:rPr lang="en-US" sz="800" b="1">
                <a:solidFill>
                  <a:srgbClr val="000000"/>
                </a:solidFill>
                <a:latin typeface="Times New Roman" pitchFamily="18" charset="0"/>
                <a:ea typeface="DejaVu LGC Sans" charset="0"/>
                <a:cs typeface="DejaVu LGC Sans" charset="0"/>
              </a:rPr>
              <a:t>)</a:t>
            </a:r>
          </a:p>
        </p:txBody>
      </p:sp>
      <p:cxnSp>
        <p:nvCxnSpPr>
          <p:cNvPr id="7288" name="AutoShape 120"/>
          <p:cNvCxnSpPr>
            <a:cxnSpLocks noChangeShapeType="1"/>
          </p:cNvCxnSpPr>
          <p:nvPr/>
        </p:nvCxnSpPr>
        <p:spPr bwMode="auto">
          <a:xfrm>
            <a:off x="7589838" y="2270125"/>
            <a:ext cx="1587" cy="3673475"/>
          </a:xfrm>
          <a:prstGeom prst="bentConnector3">
            <a:avLst>
              <a:gd name="adj1" fmla="val 50000"/>
            </a:avLst>
          </a:prstGeom>
          <a:noFill/>
          <a:ln w="38160" cap="rnd">
            <a:solidFill>
              <a:srgbClr val="00FFFF"/>
            </a:solidFill>
            <a:prstDash val="sysDot"/>
            <a:miter lim="800000"/>
            <a:headEnd/>
            <a:tailEnd/>
          </a:ln>
          <a:effectLst/>
        </p:spPr>
      </p:cxnSp>
      <p:sp>
        <p:nvSpPr>
          <p:cNvPr id="7289" name="Line 121"/>
          <p:cNvSpPr>
            <a:spLocks noChangeShapeType="1"/>
          </p:cNvSpPr>
          <p:nvPr/>
        </p:nvSpPr>
        <p:spPr bwMode="auto">
          <a:xfrm>
            <a:off x="7270750" y="2590800"/>
            <a:ext cx="1588" cy="261938"/>
          </a:xfrm>
          <a:prstGeom prst="line">
            <a:avLst/>
          </a:prstGeom>
          <a:noFill/>
          <a:ln w="19080">
            <a:solidFill>
              <a:srgbClr val="800080"/>
            </a:solidFill>
            <a:miter lim="800000"/>
            <a:headEnd/>
            <a:tailEnd type="triangle" w="med" len="med"/>
          </a:ln>
          <a:effectLst/>
        </p:spPr>
        <p:txBody>
          <a:bodyPr/>
          <a:lstStyle/>
          <a:p>
            <a:endParaRPr lang="en-US"/>
          </a:p>
        </p:txBody>
      </p:sp>
      <p:sp>
        <p:nvSpPr>
          <p:cNvPr id="7290" name="Rectangle 122"/>
          <p:cNvSpPr>
            <a:spLocks noChangeArrowheads="1"/>
          </p:cNvSpPr>
          <p:nvPr/>
        </p:nvSpPr>
        <p:spPr bwMode="auto">
          <a:xfrm rot="16200000">
            <a:off x="6711156" y="1975645"/>
            <a:ext cx="1082675" cy="246062"/>
          </a:xfrm>
          <a:prstGeom prst="rect">
            <a:avLst/>
          </a:prstGeom>
          <a:noFill/>
          <a:ln w="9360">
            <a:noFill/>
            <a:round/>
            <a:headEnd/>
            <a:tailEnd/>
          </a:ln>
          <a:effectLst/>
        </p:spPr>
        <p:txBody>
          <a:bodyPr lIns="9000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770BA7"/>
                </a:solidFill>
                <a:latin typeface="Times New Roman" pitchFamily="18" charset="0"/>
                <a:ea typeface="DejaVu LGC Sans" charset="0"/>
                <a:cs typeface="DejaVu LGC Sans" charset="0"/>
              </a:rPr>
              <a:t>5.0.42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2009191</a:t>
            </a:r>
            <a:r>
              <a:rPr lang="en-US" sz="800" b="1">
                <a:solidFill>
                  <a:srgbClr val="000000"/>
                </a:solidFill>
                <a:latin typeface="Times New Roman" pitchFamily="18" charset="0"/>
                <a:ea typeface="DejaVu LGC Sans" charset="0"/>
                <a:cs typeface="DejaVu LGC Sans" charset="0"/>
              </a:rPr>
              <a:t>)</a:t>
            </a:r>
          </a:p>
        </p:txBody>
      </p:sp>
      <p:sp>
        <p:nvSpPr>
          <p:cNvPr id="7291" name="Line 123"/>
          <p:cNvSpPr>
            <a:spLocks noChangeShapeType="1"/>
          </p:cNvSpPr>
          <p:nvPr/>
        </p:nvSpPr>
        <p:spPr bwMode="auto">
          <a:xfrm>
            <a:off x="7291388" y="5003800"/>
            <a:ext cx="1587" cy="261938"/>
          </a:xfrm>
          <a:prstGeom prst="line">
            <a:avLst/>
          </a:prstGeom>
          <a:noFill/>
          <a:ln w="19080">
            <a:solidFill>
              <a:srgbClr val="800080"/>
            </a:solidFill>
            <a:miter lim="800000"/>
            <a:headEnd/>
            <a:tailEnd type="triangle" w="med" len="med"/>
          </a:ln>
          <a:effectLst/>
        </p:spPr>
        <p:txBody>
          <a:bodyPr/>
          <a:lstStyle/>
          <a:p>
            <a:endParaRPr lang="en-US"/>
          </a:p>
        </p:txBody>
      </p:sp>
      <p:sp>
        <p:nvSpPr>
          <p:cNvPr id="7292" name="Rectangle 124"/>
          <p:cNvSpPr>
            <a:spLocks noChangeArrowheads="1"/>
          </p:cNvSpPr>
          <p:nvPr/>
        </p:nvSpPr>
        <p:spPr bwMode="auto">
          <a:xfrm rot="16200000">
            <a:off x="6663532" y="4363243"/>
            <a:ext cx="1238250" cy="246063"/>
          </a:xfrm>
          <a:prstGeom prst="rect">
            <a:avLst/>
          </a:prstGeom>
          <a:noFill/>
          <a:ln w="9360">
            <a:noFill/>
            <a:round/>
            <a:headEnd/>
            <a:tailEnd/>
          </a:ln>
          <a:effectLst/>
        </p:spPr>
        <p:txBody>
          <a:bodyPr lIns="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dirty="0">
                <a:solidFill>
                  <a:srgbClr val="770BA7"/>
                </a:solidFill>
                <a:latin typeface="Times New Roman" pitchFamily="18" charset="0"/>
                <a:ea typeface="DejaVu LGC Sans" charset="0"/>
                <a:cs typeface="DejaVu LGC Sans" charset="0"/>
              </a:rPr>
              <a:t>5.0.37</a:t>
            </a:r>
            <a:r>
              <a:rPr lang="en-US" sz="1000" b="1" dirty="0">
                <a:solidFill>
                  <a:srgbClr val="B1011E"/>
                </a:solidFill>
                <a:latin typeface="Times New Roman" pitchFamily="18" charset="0"/>
                <a:ea typeface="DejaVu LGC Sans" charset="0"/>
                <a:cs typeface="DejaVu LGC Sans" charset="0"/>
              </a:rPr>
              <a:t> </a:t>
            </a:r>
            <a:r>
              <a:rPr lang="en-US" sz="800" b="1" dirty="0">
                <a:solidFill>
                  <a:srgbClr val="000000"/>
                </a:solidFill>
                <a:latin typeface="Times New Roman" pitchFamily="18" charset="0"/>
                <a:ea typeface="DejaVu LGC Sans" charset="0"/>
                <a:cs typeface="DejaVu LGC Sans" charset="0"/>
              </a:rPr>
              <a:t>(</a:t>
            </a:r>
            <a:r>
              <a:rPr lang="en-US" sz="900" b="1" dirty="0">
                <a:solidFill>
                  <a:srgbClr val="000000"/>
                </a:solidFill>
                <a:latin typeface="Times New Roman" pitchFamily="18" charset="0"/>
                <a:ea typeface="DejaVu LGC Sans" charset="0"/>
                <a:cs typeface="DejaVu LGC Sans" charset="0"/>
              </a:rPr>
              <a:t>2009191</a:t>
            </a:r>
            <a:r>
              <a:rPr lang="en-US" sz="800" b="1" dirty="0">
                <a:solidFill>
                  <a:srgbClr val="000000"/>
                </a:solidFill>
                <a:latin typeface="Times New Roman" pitchFamily="18" charset="0"/>
                <a:ea typeface="DejaVu LGC Sans" charset="0"/>
                <a:cs typeface="DejaVu LGC Sans" charset="0"/>
              </a:rPr>
              <a:t>)</a:t>
            </a:r>
          </a:p>
        </p:txBody>
      </p:sp>
      <p:sp>
        <p:nvSpPr>
          <p:cNvPr id="7293" name="Line 125"/>
          <p:cNvSpPr>
            <a:spLocks noChangeShapeType="1"/>
          </p:cNvSpPr>
          <p:nvPr/>
        </p:nvSpPr>
        <p:spPr bwMode="auto">
          <a:xfrm>
            <a:off x="7400925" y="2590800"/>
            <a:ext cx="1588" cy="261938"/>
          </a:xfrm>
          <a:prstGeom prst="line">
            <a:avLst/>
          </a:prstGeom>
          <a:noFill/>
          <a:ln w="19080">
            <a:solidFill>
              <a:srgbClr val="800080"/>
            </a:solidFill>
            <a:miter lim="800000"/>
            <a:headEnd/>
            <a:tailEnd type="triangle" w="med" len="med"/>
          </a:ln>
          <a:effectLst/>
        </p:spPr>
        <p:txBody>
          <a:bodyPr/>
          <a:lstStyle/>
          <a:p>
            <a:endParaRPr lang="en-US"/>
          </a:p>
        </p:txBody>
      </p:sp>
      <p:sp>
        <p:nvSpPr>
          <p:cNvPr id="7294" name="Rectangle 126"/>
          <p:cNvSpPr>
            <a:spLocks noChangeArrowheads="1"/>
          </p:cNvSpPr>
          <p:nvPr/>
        </p:nvSpPr>
        <p:spPr bwMode="auto">
          <a:xfrm rot="16200000">
            <a:off x="6865144" y="1970881"/>
            <a:ext cx="1082675" cy="246063"/>
          </a:xfrm>
          <a:prstGeom prst="rect">
            <a:avLst/>
          </a:prstGeom>
          <a:noFill/>
          <a:ln w="9360">
            <a:noFill/>
            <a:round/>
            <a:headEnd/>
            <a:tailEnd/>
          </a:ln>
          <a:effectLst/>
        </p:spPr>
        <p:txBody>
          <a:bodyPr lIns="9000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770BA7"/>
                </a:solidFill>
                <a:latin typeface="Times New Roman" pitchFamily="18" charset="0"/>
                <a:ea typeface="DejaVu LGC Sans" charset="0"/>
                <a:cs typeface="DejaVu LGC Sans" charset="0"/>
              </a:rPr>
              <a:t>5.0.44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2009235</a:t>
            </a:r>
            <a:r>
              <a:rPr lang="en-US" sz="800" b="1">
                <a:solidFill>
                  <a:srgbClr val="000000"/>
                </a:solidFill>
                <a:latin typeface="Times New Roman" pitchFamily="18" charset="0"/>
                <a:ea typeface="DejaVu LGC Sans" charset="0"/>
                <a:cs typeface="DejaVu LGC Sans" charset="0"/>
              </a:rPr>
              <a:t>)</a:t>
            </a:r>
          </a:p>
        </p:txBody>
      </p:sp>
      <p:sp>
        <p:nvSpPr>
          <p:cNvPr id="7295" name="Rectangle 127"/>
          <p:cNvSpPr>
            <a:spLocks noChangeArrowheads="1"/>
          </p:cNvSpPr>
          <p:nvPr/>
        </p:nvSpPr>
        <p:spPr bwMode="auto">
          <a:xfrm>
            <a:off x="7192963" y="2895600"/>
            <a:ext cx="331787"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770BA7"/>
                </a:solidFill>
                <a:latin typeface="Times New Roman" pitchFamily="18" charset="0"/>
                <a:ea typeface="DejaVu LGC Sans" charset="0"/>
                <a:cs typeface="DejaVu LGC Sans" charset="0"/>
              </a:rPr>
              <a:t>1</a:t>
            </a:r>
          </a:p>
        </p:txBody>
      </p:sp>
      <p:sp>
        <p:nvSpPr>
          <p:cNvPr id="7296" name="Rectangle 128"/>
          <p:cNvSpPr>
            <a:spLocks noChangeArrowheads="1"/>
          </p:cNvSpPr>
          <p:nvPr/>
        </p:nvSpPr>
        <p:spPr bwMode="auto">
          <a:xfrm>
            <a:off x="7315200" y="2895600"/>
            <a:ext cx="560388"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770BA7"/>
                </a:solidFill>
                <a:latin typeface="Times New Roman" pitchFamily="18" charset="0"/>
                <a:ea typeface="DejaVu LGC Sans" charset="0"/>
                <a:cs typeface="DejaVu LGC Sans" charset="0"/>
              </a:rPr>
              <a:t>1- 13</a:t>
            </a:r>
          </a:p>
        </p:txBody>
      </p:sp>
      <p:sp>
        <p:nvSpPr>
          <p:cNvPr id="7297" name="Rectangle 129"/>
          <p:cNvSpPr>
            <a:spLocks noChangeArrowheads="1"/>
          </p:cNvSpPr>
          <p:nvPr/>
        </p:nvSpPr>
        <p:spPr bwMode="auto">
          <a:xfrm>
            <a:off x="7162800" y="5257800"/>
            <a:ext cx="560388"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770BA7"/>
                </a:solidFill>
                <a:latin typeface="Times New Roman" pitchFamily="18" charset="0"/>
                <a:ea typeface="DejaVu LGC Sans" charset="0"/>
                <a:cs typeface="DejaVu LGC Sans" charset="0"/>
              </a:rPr>
              <a:t>1- 8</a:t>
            </a:r>
          </a:p>
        </p:txBody>
      </p:sp>
      <p:sp>
        <p:nvSpPr>
          <p:cNvPr id="7298" name="Rectangle 130"/>
          <p:cNvSpPr>
            <a:spLocks noChangeArrowheads="1"/>
          </p:cNvSpPr>
          <p:nvPr/>
        </p:nvSpPr>
        <p:spPr bwMode="auto">
          <a:xfrm>
            <a:off x="7620000" y="6080125"/>
            <a:ext cx="685800"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0000"/>
                </a:solidFill>
                <a:latin typeface="Times New Roman" pitchFamily="18" charset="0"/>
                <a:ea typeface="DejaVu LGC Sans" charset="0"/>
                <a:cs typeface="DejaVu LGC Sans" charset="0"/>
              </a:rPr>
              <a:t>2010</a:t>
            </a:r>
          </a:p>
        </p:txBody>
      </p:sp>
      <p:cxnSp>
        <p:nvCxnSpPr>
          <p:cNvPr id="7299" name="AutoShape 131"/>
          <p:cNvCxnSpPr>
            <a:cxnSpLocks noChangeShapeType="1"/>
          </p:cNvCxnSpPr>
          <p:nvPr/>
        </p:nvCxnSpPr>
        <p:spPr bwMode="auto">
          <a:xfrm>
            <a:off x="8262938" y="2270124"/>
            <a:ext cx="3175" cy="3673476"/>
          </a:xfrm>
          <a:prstGeom prst="bentConnector3">
            <a:avLst>
              <a:gd name="adj1" fmla="val 50000"/>
            </a:avLst>
          </a:prstGeom>
          <a:noFill/>
          <a:ln w="38160" cap="rnd">
            <a:solidFill>
              <a:srgbClr val="00FFFF"/>
            </a:solidFill>
            <a:prstDash val="sysDot"/>
            <a:miter lim="800000"/>
            <a:headEnd/>
            <a:tailEnd/>
          </a:ln>
          <a:effectLst/>
        </p:spPr>
      </p:cxnSp>
      <p:cxnSp>
        <p:nvCxnSpPr>
          <p:cNvPr id="7300" name="AutoShape 132"/>
          <p:cNvCxnSpPr>
            <a:cxnSpLocks noChangeShapeType="1"/>
          </p:cNvCxnSpPr>
          <p:nvPr/>
        </p:nvCxnSpPr>
        <p:spPr bwMode="auto">
          <a:xfrm>
            <a:off x="8909050" y="2270124"/>
            <a:ext cx="3175" cy="3673476"/>
          </a:xfrm>
          <a:prstGeom prst="bentConnector3">
            <a:avLst>
              <a:gd name="adj1" fmla="val 50000"/>
            </a:avLst>
          </a:prstGeom>
          <a:noFill/>
          <a:ln w="38160" cap="rnd">
            <a:solidFill>
              <a:srgbClr val="00FFFF"/>
            </a:solidFill>
            <a:prstDash val="sysDot"/>
            <a:miter lim="800000"/>
            <a:headEnd/>
            <a:tailEnd/>
          </a:ln>
          <a:effectLst/>
        </p:spPr>
      </p:cxnSp>
      <p:sp>
        <p:nvSpPr>
          <p:cNvPr id="7301" name="Rectangle 133"/>
          <p:cNvSpPr>
            <a:spLocks noChangeArrowheads="1"/>
          </p:cNvSpPr>
          <p:nvPr/>
        </p:nvSpPr>
        <p:spPr bwMode="auto">
          <a:xfrm>
            <a:off x="8229600" y="6078538"/>
            <a:ext cx="685800" cy="246062"/>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0000"/>
                </a:solidFill>
                <a:latin typeface="Times New Roman" pitchFamily="18" charset="0"/>
                <a:ea typeface="DejaVu LGC Sans" charset="0"/>
                <a:cs typeface="DejaVu LGC Sans" charset="0"/>
              </a:rPr>
              <a:t>2011</a:t>
            </a:r>
          </a:p>
        </p:txBody>
      </p:sp>
      <p:sp>
        <p:nvSpPr>
          <p:cNvPr id="7302" name="Line 134"/>
          <p:cNvSpPr>
            <a:spLocks noChangeShapeType="1"/>
          </p:cNvSpPr>
          <p:nvPr/>
        </p:nvSpPr>
        <p:spPr bwMode="auto">
          <a:xfrm>
            <a:off x="7889875" y="2562225"/>
            <a:ext cx="1588" cy="261938"/>
          </a:xfrm>
          <a:prstGeom prst="line">
            <a:avLst/>
          </a:prstGeom>
          <a:noFill/>
          <a:ln w="19080">
            <a:solidFill>
              <a:srgbClr val="800080"/>
            </a:solidFill>
            <a:miter lim="800000"/>
            <a:headEnd/>
            <a:tailEnd type="triangle" w="med" len="med"/>
          </a:ln>
          <a:effectLst/>
        </p:spPr>
        <p:txBody>
          <a:bodyPr/>
          <a:lstStyle/>
          <a:p>
            <a:endParaRPr lang="en-US"/>
          </a:p>
        </p:txBody>
      </p:sp>
      <p:sp>
        <p:nvSpPr>
          <p:cNvPr id="7303" name="Rectangle 135"/>
          <p:cNvSpPr>
            <a:spLocks noChangeArrowheads="1"/>
          </p:cNvSpPr>
          <p:nvPr/>
        </p:nvSpPr>
        <p:spPr bwMode="auto">
          <a:xfrm rot="16200000">
            <a:off x="7354094" y="1942306"/>
            <a:ext cx="1082675" cy="246063"/>
          </a:xfrm>
          <a:prstGeom prst="rect">
            <a:avLst/>
          </a:prstGeom>
          <a:noFill/>
          <a:ln w="9360">
            <a:noFill/>
            <a:round/>
            <a:headEnd/>
            <a:tailEnd/>
          </a:ln>
          <a:effectLst/>
        </p:spPr>
        <p:txBody>
          <a:bodyPr lIns="9000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770BA7"/>
                </a:solidFill>
                <a:latin typeface="Times New Roman" pitchFamily="18" charset="0"/>
                <a:ea typeface="DejaVu LGC Sans" charset="0"/>
                <a:cs typeface="DejaVu LGC Sans" charset="0"/>
              </a:rPr>
              <a:t>5.0.46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2010136</a:t>
            </a:r>
            <a:r>
              <a:rPr lang="en-US" sz="800" b="1">
                <a:solidFill>
                  <a:srgbClr val="000000"/>
                </a:solidFill>
                <a:latin typeface="Times New Roman" pitchFamily="18" charset="0"/>
                <a:ea typeface="DejaVu LGC Sans" charset="0"/>
                <a:cs typeface="DejaVu LGC Sans" charset="0"/>
              </a:rPr>
              <a:t>)</a:t>
            </a:r>
          </a:p>
        </p:txBody>
      </p:sp>
      <p:sp>
        <p:nvSpPr>
          <p:cNvPr id="7304" name="Line 136"/>
          <p:cNvSpPr>
            <a:spLocks noChangeShapeType="1"/>
          </p:cNvSpPr>
          <p:nvPr/>
        </p:nvSpPr>
        <p:spPr bwMode="auto">
          <a:xfrm>
            <a:off x="7886700" y="4995863"/>
            <a:ext cx="1588" cy="261937"/>
          </a:xfrm>
          <a:prstGeom prst="line">
            <a:avLst/>
          </a:prstGeom>
          <a:noFill/>
          <a:ln w="19080">
            <a:solidFill>
              <a:srgbClr val="800080"/>
            </a:solidFill>
            <a:miter lim="800000"/>
            <a:headEnd/>
            <a:tailEnd type="triangle" w="med" len="med"/>
          </a:ln>
          <a:effectLst/>
        </p:spPr>
        <p:txBody>
          <a:bodyPr/>
          <a:lstStyle/>
          <a:p>
            <a:endParaRPr lang="en-US"/>
          </a:p>
        </p:txBody>
      </p:sp>
      <p:sp>
        <p:nvSpPr>
          <p:cNvPr id="7305" name="Rectangle 137"/>
          <p:cNvSpPr>
            <a:spLocks noChangeArrowheads="1"/>
          </p:cNvSpPr>
          <p:nvPr/>
        </p:nvSpPr>
        <p:spPr bwMode="auto">
          <a:xfrm rot="16200000">
            <a:off x="7258844" y="4355307"/>
            <a:ext cx="1238250" cy="246062"/>
          </a:xfrm>
          <a:prstGeom prst="rect">
            <a:avLst/>
          </a:prstGeom>
          <a:noFill/>
          <a:ln w="9360">
            <a:noFill/>
            <a:round/>
            <a:headEnd/>
            <a:tailEnd/>
          </a:ln>
          <a:effectLst/>
        </p:spPr>
        <p:txBody>
          <a:bodyPr lIns="0" tIns="46800" rIns="90000" bIns="46800" anchor="ctr">
            <a:spAutoFit/>
          </a:bodyPr>
          <a:lstStyle/>
          <a:p>
            <a:pPr algn="ct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770BA7"/>
                </a:solidFill>
                <a:latin typeface="Times New Roman" pitchFamily="18" charset="0"/>
                <a:ea typeface="DejaVu LGC Sans" charset="0"/>
                <a:cs typeface="DejaVu LGC Sans" charset="0"/>
              </a:rPr>
              <a:t>5.0.39</a:t>
            </a:r>
            <a:r>
              <a:rPr lang="en-US" sz="1000" b="1">
                <a:solidFill>
                  <a:srgbClr val="B1011E"/>
                </a:solidFill>
                <a:latin typeface="Times New Roman" pitchFamily="18" charset="0"/>
                <a:ea typeface="DejaVu LGC Sans" charset="0"/>
                <a:cs typeface="DejaVu LGC Sans" charset="0"/>
              </a:rPr>
              <a:t> </a:t>
            </a:r>
            <a:r>
              <a:rPr lang="en-US" sz="800" b="1">
                <a:solidFill>
                  <a:srgbClr val="000000"/>
                </a:solidFill>
                <a:latin typeface="Times New Roman" pitchFamily="18" charset="0"/>
                <a:ea typeface="DejaVu LGC Sans" charset="0"/>
                <a:cs typeface="DejaVu LGC Sans" charset="0"/>
              </a:rPr>
              <a:t>(</a:t>
            </a:r>
            <a:r>
              <a:rPr lang="en-US" sz="900" b="1">
                <a:solidFill>
                  <a:srgbClr val="000000"/>
                </a:solidFill>
                <a:latin typeface="Times New Roman" pitchFamily="18" charset="0"/>
                <a:ea typeface="DejaVu LGC Sans" charset="0"/>
                <a:cs typeface="DejaVu LGC Sans" charset="0"/>
              </a:rPr>
              <a:t>2010132</a:t>
            </a:r>
            <a:r>
              <a:rPr lang="en-US" sz="800" b="1">
                <a:solidFill>
                  <a:srgbClr val="000000"/>
                </a:solidFill>
                <a:latin typeface="Times New Roman" pitchFamily="18" charset="0"/>
                <a:ea typeface="DejaVu LGC Sans" charset="0"/>
                <a:cs typeface="DejaVu LGC Sans" charset="0"/>
              </a:rPr>
              <a:t>)</a:t>
            </a:r>
          </a:p>
        </p:txBody>
      </p:sp>
      <p:sp>
        <p:nvSpPr>
          <p:cNvPr id="7306" name="Rectangle 138"/>
          <p:cNvSpPr>
            <a:spLocks noChangeArrowheads="1"/>
          </p:cNvSpPr>
          <p:nvPr/>
        </p:nvSpPr>
        <p:spPr bwMode="auto">
          <a:xfrm>
            <a:off x="7974013" y="2895600"/>
            <a:ext cx="560387"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770BA7"/>
                </a:solidFill>
                <a:latin typeface="Times New Roman" pitchFamily="18" charset="0"/>
                <a:ea typeface="DejaVu LGC Sans" charset="0"/>
                <a:cs typeface="DejaVu LGC Sans" charset="0"/>
              </a:rPr>
              <a:t>1- 19</a:t>
            </a:r>
          </a:p>
        </p:txBody>
      </p:sp>
      <p:sp>
        <p:nvSpPr>
          <p:cNvPr id="7307" name="Rectangle 139"/>
          <p:cNvSpPr>
            <a:spLocks noChangeArrowheads="1"/>
          </p:cNvSpPr>
          <p:nvPr/>
        </p:nvSpPr>
        <p:spPr bwMode="auto">
          <a:xfrm>
            <a:off x="7974013" y="5257800"/>
            <a:ext cx="560387" cy="246063"/>
          </a:xfrm>
          <a:prstGeom prst="rect">
            <a:avLst/>
          </a:prstGeom>
          <a:noFill/>
          <a:ln w="9360">
            <a:noFill/>
            <a:round/>
            <a:headEnd/>
            <a:tailEnd/>
          </a:ln>
          <a:effectLst/>
        </p:spPr>
        <p:txBody>
          <a:bodyPr lIns="90000" tIns="46800" rIns="90000" bIns="46800">
            <a:spAutoFit/>
          </a:bodyPr>
          <a:lstStyle/>
          <a:p>
            <a:pPr algn="ctr" hangingPunct="1">
              <a:lnSpc>
                <a:spcPct val="100000"/>
              </a:lnSpc>
              <a:spcBef>
                <a:spcPts val="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770BA7"/>
                </a:solidFill>
                <a:latin typeface="Times New Roman" pitchFamily="18" charset="0"/>
                <a:ea typeface="DejaVu LGC Sans" charset="0"/>
                <a:cs typeface="DejaVu LGC Sans" charset="0"/>
              </a:rPr>
              <a:t>1- 13</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43413C23-F466-4A39-97BB-A3A818002B46}"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US" sz="1100" dirty="0">
              <a:solidFill>
                <a:srgbClr val="000000"/>
              </a:solidFill>
              <a:latin typeface="Times New Roman" pitchFamily="18" charset="0"/>
              <a:ea typeface="DejaVu LGC Sans" charset="0"/>
              <a:cs typeface="DejaVu LGC Sans" charset="0"/>
            </a:endParaRPr>
          </a:p>
        </p:txBody>
      </p:sp>
      <p:sp>
        <p:nvSpPr>
          <p:cNvPr id="8194" name="Rectangle 2"/>
          <p:cNvSpPr>
            <a:spLocks noChangeArrowheads="1"/>
          </p:cNvSpPr>
          <p:nvPr/>
        </p:nvSpPr>
        <p:spPr bwMode="auto">
          <a:xfrm>
            <a:off x="1143000" y="160338"/>
            <a:ext cx="6858000" cy="944562"/>
          </a:xfrm>
          <a:prstGeom prst="rect">
            <a:avLst/>
          </a:prstGeom>
          <a:noFill/>
          <a:ln w="9360">
            <a:noFill/>
            <a:round/>
            <a:headEnd/>
            <a:tailEnd/>
          </a:ln>
          <a:effectLst/>
        </p:spPr>
        <p:txBody>
          <a:bodyPr tIns="91440" anchor="ctr"/>
          <a:lstStyle/>
          <a:p>
            <a:pPr algn="ct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00CC"/>
                </a:solidFill>
                <a:latin typeface="Times New Roman" pitchFamily="18" charset="0"/>
                <a:ea typeface="DejaVu LGC Sans" charset="0"/>
                <a:cs typeface="DejaVu LGC Sans" charset="0"/>
              </a:rPr>
              <a:t>Production Changes to Collection 5</a:t>
            </a:r>
            <a:br>
              <a:rPr lang="en-US" sz="2800" dirty="0">
                <a:solidFill>
                  <a:srgbClr val="0000CC"/>
                </a:solidFill>
                <a:latin typeface="Times New Roman" pitchFamily="18" charset="0"/>
                <a:ea typeface="DejaVu LGC Sans" charset="0"/>
                <a:cs typeface="DejaVu LGC Sans" charset="0"/>
              </a:rPr>
            </a:br>
            <a:r>
              <a:rPr lang="en-US" sz="2800" dirty="0">
                <a:solidFill>
                  <a:srgbClr val="0000CC"/>
                </a:solidFill>
                <a:latin typeface="Times New Roman" pitchFamily="18" charset="0"/>
                <a:ea typeface="DejaVu LGC Sans" charset="0"/>
                <a:cs typeface="DejaVu LGC Sans" charset="0"/>
              </a:rPr>
              <a:t>MOD_PR02 AQUA L1B Code</a:t>
            </a:r>
          </a:p>
        </p:txBody>
      </p:sp>
      <p:grpSp>
        <p:nvGrpSpPr>
          <p:cNvPr id="2" name="Group 3"/>
          <p:cNvGrpSpPr>
            <a:grpSpLocks/>
          </p:cNvGrpSpPr>
          <p:nvPr/>
        </p:nvGrpSpPr>
        <p:grpSpPr bwMode="auto">
          <a:xfrm>
            <a:off x="606425" y="1219200"/>
            <a:ext cx="8001000" cy="5111750"/>
            <a:chOff x="382" y="768"/>
            <a:chExt cx="5040" cy="3220"/>
          </a:xfrm>
        </p:grpSpPr>
        <p:graphicFrame>
          <p:nvGraphicFramePr>
            <p:cNvPr id="8196" name="Object 4"/>
            <p:cNvGraphicFramePr>
              <a:graphicFrameLocks noChangeAspect="1"/>
            </p:cNvGraphicFramePr>
            <p:nvPr/>
          </p:nvGraphicFramePr>
          <p:xfrm>
            <a:off x="382" y="770"/>
            <a:ext cx="4910" cy="3219"/>
          </p:xfrm>
          <a:graphic>
            <a:graphicData uri="http://schemas.openxmlformats.org/presentationml/2006/ole">
              <p:oleObj spid="_x0000_s194562" r:id="rId4" imgW="8122841" imgH="5322997" progId="">
                <p:embed/>
              </p:oleObj>
            </a:graphicData>
          </a:graphic>
        </p:graphicFrame>
        <p:sp>
          <p:nvSpPr>
            <p:cNvPr id="8197" name="Rectangle 5"/>
            <p:cNvSpPr>
              <a:spLocks noChangeArrowheads="1"/>
            </p:cNvSpPr>
            <p:nvPr/>
          </p:nvSpPr>
          <p:spPr bwMode="auto">
            <a:xfrm>
              <a:off x="384" y="768"/>
              <a:ext cx="5039" cy="3008"/>
            </a:xfrm>
            <a:prstGeom prst="rect">
              <a:avLst/>
            </a:prstGeom>
            <a:noFill/>
            <a:ln w="9360">
              <a:noFill/>
              <a:round/>
              <a:headEnd/>
              <a:tailEnd/>
            </a:ln>
            <a:effectLst/>
          </p:spPr>
          <p:txBody>
            <a:bodyPr wrap="none" anchor="ct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DFCE1A80-1DB9-4D25-9133-1D0899434B22}"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n-US" sz="1100" dirty="0">
              <a:solidFill>
                <a:srgbClr val="000000"/>
              </a:solidFill>
              <a:latin typeface="Times New Roman" pitchFamily="18" charset="0"/>
              <a:ea typeface="DejaVu LGC Sans" charset="0"/>
              <a:cs typeface="DejaVu LGC Sans" charset="0"/>
            </a:endParaRPr>
          </a:p>
        </p:txBody>
      </p:sp>
      <p:sp>
        <p:nvSpPr>
          <p:cNvPr id="9218" name="Rectangle 2"/>
          <p:cNvSpPr>
            <a:spLocks noChangeArrowheads="1"/>
          </p:cNvSpPr>
          <p:nvPr/>
        </p:nvSpPr>
        <p:spPr bwMode="auto">
          <a:xfrm>
            <a:off x="1143000" y="152400"/>
            <a:ext cx="6858000" cy="715962"/>
          </a:xfrm>
          <a:prstGeom prst="rect">
            <a:avLst/>
          </a:prstGeom>
          <a:noFill/>
          <a:ln w="9360">
            <a:noFill/>
            <a:round/>
            <a:headEnd/>
            <a:tailEnd/>
          </a:ln>
          <a:effectLst/>
        </p:spPr>
        <p:txBody>
          <a:bodyPr tIns="91440" anchor="ctr"/>
          <a:lstStyle/>
          <a:p>
            <a:pPr algn="ct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00CC"/>
                </a:solidFill>
                <a:latin typeface="Times New Roman" pitchFamily="18" charset="0"/>
                <a:ea typeface="DejaVu LGC Sans" charset="0"/>
                <a:cs typeface="DejaVu LGC Sans" charset="0"/>
              </a:rPr>
              <a:t>Collection 6 Code Changes for L1B-1</a:t>
            </a:r>
          </a:p>
        </p:txBody>
      </p:sp>
      <p:sp>
        <p:nvSpPr>
          <p:cNvPr id="9219" name="Rectangle 3"/>
          <p:cNvSpPr>
            <a:spLocks noChangeArrowheads="1"/>
          </p:cNvSpPr>
          <p:nvPr/>
        </p:nvSpPr>
        <p:spPr bwMode="auto">
          <a:xfrm>
            <a:off x="457200" y="914400"/>
            <a:ext cx="8229600" cy="5754688"/>
          </a:xfrm>
          <a:prstGeom prst="rect">
            <a:avLst/>
          </a:prstGeom>
          <a:noFill/>
          <a:ln w="9360">
            <a:noFill/>
            <a:round/>
            <a:headEnd/>
            <a:tailEnd/>
          </a:ln>
          <a:effectLst/>
        </p:spPr>
        <p:txBody>
          <a:bodyPr tIns="91440"/>
          <a:lstStyle/>
          <a:p>
            <a:pPr marL="339725" indent="-338138" hangingPunct="1">
              <a:lnSpc>
                <a:spcPct val="110000"/>
              </a:lnSpc>
              <a:spcBef>
                <a:spcPts val="500"/>
              </a:spcBef>
              <a:buFont typeface="Times New Roman" pitchFamily="18"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dirty="0">
                <a:solidFill>
                  <a:srgbClr val="000000"/>
                </a:solidFill>
                <a:latin typeface="Times New Roman" pitchFamily="18" charset="0"/>
                <a:ea typeface="DejaVu LGC Sans" charset="0"/>
                <a:cs typeface="DejaVu LGC Sans" charset="0"/>
              </a:rPr>
              <a:t>Change to no longer interpolate the values of inoperable detectors from nearby good detectors.</a:t>
            </a:r>
          </a:p>
          <a:p>
            <a:pPr marL="739775" lvl="1" indent="-280988" hangingPunct="1">
              <a:lnSpc>
                <a:spcPct val="110000"/>
              </a:lnSpc>
              <a:spcBef>
                <a:spcPts val="400"/>
              </a:spcBef>
              <a:buFont typeface="Arial" pitchFamily="34"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1600" dirty="0">
                <a:solidFill>
                  <a:srgbClr val="000000"/>
                </a:solidFill>
                <a:latin typeface="Times New Roman" pitchFamily="18" charset="0"/>
                <a:ea typeface="DejaVu LGC Sans" charset="0"/>
                <a:cs typeface="DejaVu LGC Sans" charset="0"/>
              </a:rPr>
              <a:t>The scaled integer value are now set to a flag value of 65531</a:t>
            </a:r>
          </a:p>
          <a:p>
            <a:pPr marL="339725" indent="-338138" hangingPunct="1">
              <a:lnSpc>
                <a:spcPct val="110000"/>
              </a:lnSpc>
              <a:spcBef>
                <a:spcPts val="500"/>
              </a:spcBef>
              <a:buFont typeface="Times New Roman" pitchFamily="18"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dirty="0">
                <a:solidFill>
                  <a:srgbClr val="000000"/>
                </a:solidFill>
                <a:latin typeface="Times New Roman" pitchFamily="18" charset="0"/>
                <a:ea typeface="DejaVu LGC Sans" charset="0"/>
                <a:cs typeface="DejaVu LGC Sans" charset="0"/>
              </a:rPr>
              <a:t>Noisy/inoperable detector (sub-sample) flagging</a:t>
            </a:r>
          </a:p>
          <a:p>
            <a:pPr marL="739775" lvl="1" indent="-280988" hangingPunct="1">
              <a:lnSpc>
                <a:spcPct val="110000"/>
              </a:lnSpc>
              <a:spcBef>
                <a:spcPts val="400"/>
              </a:spcBef>
              <a:buFont typeface="Arial" pitchFamily="34"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1600" dirty="0">
                <a:solidFill>
                  <a:srgbClr val="000000"/>
                </a:solidFill>
                <a:latin typeface="Times New Roman" pitchFamily="18" charset="0"/>
                <a:ea typeface="DejaVu LGC Sans" charset="0"/>
                <a:cs typeface="DejaVu LGC Sans" charset="0"/>
              </a:rPr>
              <a:t>If sub-sample is inoperable, the scaled integer value will be set to the flag value 65525</a:t>
            </a:r>
          </a:p>
          <a:p>
            <a:pPr marL="339725" indent="-338138" hangingPunct="1">
              <a:lnSpc>
                <a:spcPct val="110000"/>
              </a:lnSpc>
              <a:spcBef>
                <a:spcPts val="500"/>
              </a:spcBef>
              <a:buFont typeface="Times New Roman" pitchFamily="18"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dirty="0">
                <a:solidFill>
                  <a:srgbClr val="000000"/>
                </a:solidFill>
                <a:latin typeface="Times New Roman" pitchFamily="18" charset="0"/>
                <a:ea typeface="DejaVu LGC Sans" charset="0"/>
                <a:cs typeface="DejaVu LGC Sans" charset="0"/>
              </a:rPr>
              <a:t>The sector rotation timing fix</a:t>
            </a:r>
          </a:p>
          <a:p>
            <a:pPr marL="796925" lvl="3" indent="-338138" hangingPunct="1">
              <a:lnSpc>
                <a:spcPct val="110000"/>
              </a:lnSpc>
              <a:spcBef>
                <a:spcPts val="400"/>
              </a:spcBef>
              <a:buFont typeface="Arial" pitchFamily="34"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1600" dirty="0">
                <a:solidFill>
                  <a:srgbClr val="000000"/>
                </a:solidFill>
                <a:latin typeface="Times New Roman" pitchFamily="18" charset="0"/>
                <a:ea typeface="DejaVu LGC Sans" charset="0"/>
                <a:cs typeface="DejaVu LGC Sans" charset="0"/>
              </a:rPr>
              <a:t>The anomaly is caused by the mismatch of the timing of the instrument command to perform the sector rotation and the recording of the telemetry point that reports the angle of sector rotation.</a:t>
            </a:r>
          </a:p>
          <a:p>
            <a:pPr marL="796925" lvl="3" indent="-338138" hangingPunct="1">
              <a:lnSpc>
                <a:spcPct val="110000"/>
              </a:lnSpc>
              <a:spcBef>
                <a:spcPts val="400"/>
              </a:spcBef>
              <a:buFont typeface="Arial" pitchFamily="34"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1600" dirty="0">
                <a:solidFill>
                  <a:srgbClr val="000000"/>
                </a:solidFill>
                <a:latin typeface="Times New Roman" pitchFamily="18" charset="0"/>
                <a:ea typeface="DejaVu LGC Sans" charset="0"/>
                <a:cs typeface="DejaVu LGC Sans" charset="0"/>
              </a:rPr>
              <a:t>The same fix was also made to C5 PGE02 on 2010-02-25 in versions 5.0.46 (Terra) and  5.0.39 (Aqua).</a:t>
            </a:r>
          </a:p>
          <a:p>
            <a:pPr marL="339725" indent="-338138" hangingPunct="1">
              <a:lnSpc>
                <a:spcPct val="110000"/>
              </a:lnSpc>
              <a:spcBef>
                <a:spcPts val="500"/>
              </a:spcBef>
              <a:buFont typeface="Times New Roman" pitchFamily="18"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dirty="0">
                <a:solidFill>
                  <a:srgbClr val="000000"/>
                </a:solidFill>
                <a:latin typeface="Times New Roman" pitchFamily="18" charset="0"/>
                <a:ea typeface="DejaVu LGC Sans" charset="0"/>
                <a:cs typeface="DejaVu LGC Sans" charset="0"/>
              </a:rPr>
              <a:t>Change in how </a:t>
            </a:r>
            <a:r>
              <a:rPr lang="en-US" dirty="0" err="1">
                <a:solidFill>
                  <a:srgbClr val="000000"/>
                </a:solidFill>
                <a:latin typeface="Courier New" pitchFamily="49" charset="0"/>
                <a:ea typeface="DejaVu LGC Sans" charset="0"/>
                <a:cs typeface="DejaVu LGC Sans" charset="0"/>
              </a:rPr>
              <a:t>ReprocessingActual</a:t>
            </a:r>
            <a:r>
              <a:rPr lang="en-US" b="1" dirty="0">
                <a:solidFill>
                  <a:srgbClr val="000000"/>
                </a:solidFill>
                <a:latin typeface="Times New Roman" pitchFamily="18" charset="0"/>
                <a:ea typeface="DejaVu LGC Sans" charset="0"/>
                <a:cs typeface="DejaVu LGC Sans" charset="0"/>
              </a:rPr>
              <a:t> </a:t>
            </a:r>
            <a:r>
              <a:rPr lang="en-US" dirty="0">
                <a:solidFill>
                  <a:srgbClr val="000000"/>
                </a:solidFill>
                <a:latin typeface="Times New Roman" pitchFamily="18" charset="0"/>
                <a:ea typeface="DejaVu LGC Sans" charset="0"/>
                <a:cs typeface="DejaVu LGC Sans" charset="0"/>
              </a:rPr>
              <a:t>ECS metadata is set and used.</a:t>
            </a:r>
          </a:p>
          <a:p>
            <a:pPr marL="739775" lvl="1" indent="-280988" hangingPunct="1">
              <a:lnSpc>
                <a:spcPct val="110000"/>
              </a:lnSpc>
              <a:spcBef>
                <a:spcPts val="400"/>
              </a:spcBef>
              <a:buFont typeface="Times New Roman" pitchFamily="18"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1600" dirty="0">
                <a:solidFill>
                  <a:srgbClr val="000000"/>
                </a:solidFill>
                <a:latin typeface="Times New Roman" pitchFamily="18" charset="0"/>
                <a:ea typeface="DejaVu LGC Sans" charset="0"/>
                <a:cs typeface="DejaVu LGC Sans" charset="0"/>
              </a:rPr>
              <a:t>Previously, value was fixed as “</a:t>
            </a:r>
            <a:r>
              <a:rPr lang="en-US" sz="1600" dirty="0">
                <a:solidFill>
                  <a:srgbClr val="000000"/>
                </a:solidFill>
                <a:latin typeface="Courier New" pitchFamily="49" charset="0"/>
                <a:ea typeface="DejaVu LGC Sans" charset="0"/>
                <a:cs typeface="DejaVu LGC Sans" charset="0"/>
              </a:rPr>
              <a:t>processed once</a:t>
            </a:r>
            <a:r>
              <a:rPr lang="en-US" sz="1600" dirty="0">
                <a:solidFill>
                  <a:srgbClr val="000000"/>
                </a:solidFill>
                <a:latin typeface="Times New Roman" pitchFamily="18" charset="0"/>
                <a:ea typeface="DejaVu LGC Sans" charset="0"/>
                <a:cs typeface="DejaVu LGC Sans" charset="0"/>
              </a:rPr>
              <a:t>”</a:t>
            </a:r>
          </a:p>
          <a:p>
            <a:pPr marL="739775" lvl="1" indent="-280988" hangingPunct="1">
              <a:lnSpc>
                <a:spcPct val="110000"/>
              </a:lnSpc>
              <a:spcBef>
                <a:spcPts val="400"/>
              </a:spcBef>
              <a:buFont typeface="Times New Roman" pitchFamily="18"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1600" dirty="0">
                <a:solidFill>
                  <a:srgbClr val="000000"/>
                </a:solidFill>
                <a:latin typeface="Times New Roman" pitchFamily="18" charset="0"/>
                <a:ea typeface="DejaVu LGC Sans" charset="0"/>
                <a:cs typeface="DejaVu LGC Sans" charset="0"/>
              </a:rPr>
              <a:t>Now the value is controlled by MODAPS operations:</a:t>
            </a:r>
          </a:p>
          <a:p>
            <a:pPr marL="1138238" lvl="2" indent="-223838" hangingPunct="1">
              <a:lnSpc>
                <a:spcPct val="110000"/>
              </a:lnSpc>
              <a:spcBef>
                <a:spcPts val="400"/>
              </a:spcBef>
              <a:buFont typeface="Times New Roman" pitchFamily="18"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1200" dirty="0">
                <a:solidFill>
                  <a:srgbClr val="000000"/>
                </a:solidFill>
                <a:latin typeface="Times New Roman" pitchFamily="18" charset="0"/>
                <a:ea typeface="DejaVu LGC Sans" charset="0"/>
                <a:cs typeface="DejaVu LGC Sans" charset="0"/>
              </a:rPr>
              <a:t>“</a:t>
            </a:r>
            <a:r>
              <a:rPr lang="en-US" sz="1600" dirty="0">
                <a:solidFill>
                  <a:srgbClr val="000000"/>
                </a:solidFill>
                <a:latin typeface="Courier New" pitchFamily="49" charset="0"/>
                <a:ea typeface="DejaVu LGC Sans" charset="0"/>
                <a:cs typeface="DejaVu LGC Sans" charset="0"/>
              </a:rPr>
              <a:t>Near Real Time</a:t>
            </a:r>
            <a:r>
              <a:rPr lang="en-US" sz="1600" dirty="0">
                <a:solidFill>
                  <a:srgbClr val="000000"/>
                </a:solidFill>
                <a:latin typeface="Times New Roman" pitchFamily="18" charset="0"/>
                <a:ea typeface="DejaVu LGC Sans" charset="0"/>
                <a:cs typeface="DejaVu LGC Sans" charset="0"/>
              </a:rPr>
              <a:t>” – causes file name to end with “</a:t>
            </a:r>
            <a:r>
              <a:rPr lang="en-US" sz="1600" dirty="0">
                <a:solidFill>
                  <a:srgbClr val="000000"/>
                </a:solidFill>
                <a:latin typeface="Courier New" pitchFamily="49" charset="0"/>
                <a:ea typeface="DejaVu LGC Sans" charset="0"/>
                <a:cs typeface="DejaVu LGC Sans" charset="0"/>
              </a:rPr>
              <a:t>.</a:t>
            </a:r>
            <a:r>
              <a:rPr lang="en-US" sz="1600" dirty="0" err="1">
                <a:solidFill>
                  <a:srgbClr val="000000"/>
                </a:solidFill>
                <a:latin typeface="Courier New" pitchFamily="49" charset="0"/>
                <a:ea typeface="DejaVu LGC Sans" charset="0"/>
                <a:cs typeface="DejaVu LGC Sans" charset="0"/>
              </a:rPr>
              <a:t>NRT.hdf</a:t>
            </a:r>
            <a:r>
              <a:rPr lang="en-US" sz="1600" dirty="0">
                <a:solidFill>
                  <a:srgbClr val="000000"/>
                </a:solidFill>
                <a:latin typeface="Times New Roman" pitchFamily="18" charset="0"/>
                <a:ea typeface="DejaVu LGC Sans" charset="0"/>
                <a:cs typeface="DejaVu LGC Sans" charset="0"/>
              </a:rPr>
              <a:t>”</a:t>
            </a:r>
          </a:p>
          <a:p>
            <a:pPr marL="1138238" lvl="2" indent="-223838" hangingPunct="1">
              <a:lnSpc>
                <a:spcPct val="110000"/>
              </a:lnSpc>
              <a:spcBef>
                <a:spcPts val="400"/>
              </a:spcBef>
              <a:buFont typeface="Times New Roman" pitchFamily="18"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1200" dirty="0">
                <a:solidFill>
                  <a:srgbClr val="000000"/>
                </a:solidFill>
                <a:latin typeface="Times New Roman" pitchFamily="18" charset="0"/>
                <a:ea typeface="DejaVu LGC Sans" charset="0"/>
                <a:cs typeface="DejaVu LGC Sans" charset="0"/>
              </a:rPr>
              <a:t>“</a:t>
            </a:r>
            <a:r>
              <a:rPr lang="en-US" sz="1600" dirty="0">
                <a:solidFill>
                  <a:srgbClr val="000000"/>
                </a:solidFill>
                <a:latin typeface="Courier New" pitchFamily="49" charset="0"/>
                <a:ea typeface="DejaVu LGC Sans" charset="0"/>
                <a:cs typeface="DejaVu LGC Sans" charset="0"/>
              </a:rPr>
              <a:t>processed once</a:t>
            </a:r>
            <a:r>
              <a:rPr lang="en-US" sz="1600" dirty="0">
                <a:solidFill>
                  <a:srgbClr val="000000"/>
                </a:solidFill>
                <a:latin typeface="Times New Roman" pitchFamily="18" charset="0"/>
                <a:ea typeface="DejaVu LGC Sans" charset="0"/>
                <a:cs typeface="DejaVu LGC Sans" charset="0"/>
              </a:rPr>
              <a:t>”</a:t>
            </a:r>
          </a:p>
          <a:p>
            <a:pPr marL="1138238" lvl="2" indent="-223838" hangingPunct="1">
              <a:lnSpc>
                <a:spcPct val="110000"/>
              </a:lnSpc>
              <a:spcBef>
                <a:spcPts val="400"/>
              </a:spcBef>
              <a:buFont typeface="Times New Roman" pitchFamily="18"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1200" dirty="0">
                <a:solidFill>
                  <a:srgbClr val="000000"/>
                </a:solidFill>
                <a:latin typeface="Times New Roman" pitchFamily="18" charset="0"/>
                <a:ea typeface="DejaVu LGC Sans" charset="0"/>
                <a:cs typeface="DejaVu LGC Sans" charset="0"/>
              </a:rPr>
              <a:t>“</a:t>
            </a:r>
            <a:r>
              <a:rPr lang="en-US" sz="1600" dirty="0">
                <a:solidFill>
                  <a:srgbClr val="000000"/>
                </a:solidFill>
                <a:latin typeface="Courier New" pitchFamily="49" charset="0"/>
                <a:ea typeface="DejaVu LGC Sans" charset="0"/>
                <a:cs typeface="DejaVu LGC Sans" charset="0"/>
              </a:rPr>
              <a:t>reprocessed once</a:t>
            </a:r>
            <a:r>
              <a:rPr lang="en-US" sz="1600" dirty="0">
                <a:solidFill>
                  <a:srgbClr val="000000"/>
                </a:solidFill>
                <a:latin typeface="Times New Roman" pitchFamily="18" charset="0"/>
                <a:ea typeface="DejaVu LGC Sans" charset="0"/>
                <a:cs typeface="DejaVu LGC Sans" charset="0"/>
              </a:rPr>
              <a:t>”</a:t>
            </a:r>
          </a:p>
          <a:p>
            <a:pPr marL="739775" lvl="1" indent="-280988" hangingPunct="1">
              <a:lnSpc>
                <a:spcPct val="110000"/>
              </a:lnSpc>
              <a:spcBef>
                <a:spcPts val="500"/>
              </a:spcBef>
              <a:buFont typeface="Times New Roman" pitchFamily="18"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1600" dirty="0">
                <a:solidFill>
                  <a:srgbClr val="000000"/>
                </a:solidFill>
                <a:latin typeface="Times New Roman" pitchFamily="18" charset="0"/>
                <a:ea typeface="DejaVu LGC Sans" charset="0"/>
                <a:cs typeface="DejaVu LGC Sans" charset="0"/>
              </a:rPr>
              <a:t>Also implemented in Collection 5 code.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25</a:t>
            </a:fld>
            <a:endParaRPr lang="en-US" sz="1100" dirty="0">
              <a:solidFill>
                <a:srgbClr val="000000"/>
              </a:solidFill>
              <a:latin typeface="Times New Roman" pitchFamily="18" charset="0"/>
              <a:ea typeface="DejaVu LGC Sans" charset="0"/>
              <a:cs typeface="DejaVu LGC Sans" charset="0"/>
            </a:endParaRPr>
          </a:p>
        </p:txBody>
      </p:sp>
      <p:sp>
        <p:nvSpPr>
          <p:cNvPr id="10242" name="Rectangle 2"/>
          <p:cNvSpPr>
            <a:spLocks noChangeArrowheads="1"/>
          </p:cNvSpPr>
          <p:nvPr/>
        </p:nvSpPr>
        <p:spPr bwMode="auto">
          <a:xfrm>
            <a:off x="1143000" y="152400"/>
            <a:ext cx="6858000" cy="715962"/>
          </a:xfrm>
          <a:prstGeom prst="rect">
            <a:avLst/>
          </a:prstGeom>
          <a:noFill/>
          <a:ln w="9360">
            <a:noFill/>
            <a:round/>
            <a:headEnd/>
            <a:tailEnd/>
          </a:ln>
          <a:effectLst/>
        </p:spPr>
        <p:txBody>
          <a:bodyPr tIns="91440" anchor="ctr"/>
          <a:lstStyle/>
          <a:p>
            <a:pPr algn="ct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00CC"/>
                </a:solidFill>
                <a:latin typeface="Times New Roman" pitchFamily="18" charset="0"/>
                <a:ea typeface="DejaVu LGC Sans" charset="0"/>
                <a:cs typeface="DejaVu LGC Sans" charset="0"/>
              </a:rPr>
              <a:t>Collection 6 Code Changes for L1B-2</a:t>
            </a:r>
          </a:p>
        </p:txBody>
      </p:sp>
      <p:sp>
        <p:nvSpPr>
          <p:cNvPr id="10243" name="Rectangle 3"/>
          <p:cNvSpPr>
            <a:spLocks noChangeArrowheads="1"/>
          </p:cNvSpPr>
          <p:nvPr/>
        </p:nvSpPr>
        <p:spPr bwMode="auto">
          <a:xfrm>
            <a:off x="457200" y="914400"/>
            <a:ext cx="8229600" cy="5754688"/>
          </a:xfrm>
          <a:prstGeom prst="rect">
            <a:avLst/>
          </a:prstGeom>
          <a:noFill/>
          <a:ln w="9360">
            <a:noFill/>
            <a:round/>
            <a:headEnd/>
            <a:tailEnd/>
          </a:ln>
          <a:effectLst/>
        </p:spPr>
        <p:txBody>
          <a:bodyPr wrap="none" anchor="ctr"/>
          <a:lstStyle/>
          <a:p>
            <a:endParaRPr lang="en-US"/>
          </a:p>
        </p:txBody>
      </p:sp>
      <p:sp>
        <p:nvSpPr>
          <p:cNvPr id="10244" name="Rectangle 4"/>
          <p:cNvSpPr>
            <a:spLocks noChangeArrowheads="1"/>
          </p:cNvSpPr>
          <p:nvPr/>
        </p:nvSpPr>
        <p:spPr bwMode="auto">
          <a:xfrm>
            <a:off x="457200" y="914400"/>
            <a:ext cx="8229600" cy="5715000"/>
          </a:xfrm>
          <a:prstGeom prst="rect">
            <a:avLst/>
          </a:prstGeom>
          <a:noFill/>
          <a:ln w="9360">
            <a:noFill/>
            <a:round/>
            <a:headEnd/>
            <a:tailEnd/>
          </a:ln>
          <a:effectLst/>
        </p:spPr>
        <p:txBody>
          <a:bodyPr tIns="91440"/>
          <a:lstStyle/>
          <a:p>
            <a:pPr marL="339725" indent="-338138" hangingPunct="1">
              <a:lnSpc>
                <a:spcPct val="110000"/>
              </a:lnSpc>
              <a:spcBef>
                <a:spcPts val="500"/>
              </a:spcBef>
              <a:buFont typeface="Times New Roman" pitchFamily="18"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dirty="0">
                <a:solidFill>
                  <a:srgbClr val="000000"/>
                </a:solidFill>
                <a:latin typeface="Times New Roman" pitchFamily="18" charset="0"/>
                <a:ea typeface="DejaVu LGC Sans" charset="0"/>
                <a:cs typeface="DejaVu LGC Sans" charset="0"/>
              </a:rPr>
              <a:t>PCLW Electronics Side A and Side B on at same time</a:t>
            </a:r>
          </a:p>
          <a:p>
            <a:pPr marL="1081088" lvl="1" indent="-338138" hangingPunct="1">
              <a:lnSpc>
                <a:spcPct val="110000"/>
              </a:lnSpc>
              <a:spcBef>
                <a:spcPts val="500"/>
              </a:spcBef>
              <a:buFont typeface="Times New Roman" pitchFamily="18"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1500" dirty="0">
                <a:solidFill>
                  <a:srgbClr val="000000"/>
                </a:solidFill>
                <a:latin typeface="Times New Roman" pitchFamily="18" charset="0"/>
                <a:ea typeface="DejaVu LGC Sans" charset="0"/>
                <a:cs typeface="DejaVu LGC Sans" charset="0"/>
              </a:rPr>
              <a:t>Is one of three systems on spacecraft that can be commanded to have both sides on. (however, that command is incompatible with current hardware configuration)</a:t>
            </a:r>
          </a:p>
          <a:p>
            <a:pPr marL="1081088" lvl="1" indent="-338138" hangingPunct="1">
              <a:lnSpc>
                <a:spcPct val="110000"/>
              </a:lnSpc>
              <a:spcBef>
                <a:spcPts val="500"/>
              </a:spcBef>
              <a:buFont typeface="Times New Roman" pitchFamily="18"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1500" dirty="0">
                <a:solidFill>
                  <a:srgbClr val="000000"/>
                </a:solidFill>
                <a:latin typeface="Times New Roman" pitchFamily="18" charset="0"/>
                <a:ea typeface="DejaVu LGC Sans" charset="0"/>
                <a:cs typeface="DejaVu LGC Sans" charset="0"/>
              </a:rPr>
              <a:t>Previously treated as a fatal error, causing loss of entire granule.</a:t>
            </a:r>
          </a:p>
          <a:p>
            <a:pPr marL="1081088" lvl="1" indent="-338138" hangingPunct="1">
              <a:lnSpc>
                <a:spcPct val="110000"/>
              </a:lnSpc>
              <a:spcBef>
                <a:spcPts val="500"/>
              </a:spcBef>
              <a:buFont typeface="Times New Roman" pitchFamily="18"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1500" dirty="0">
                <a:solidFill>
                  <a:srgbClr val="000000"/>
                </a:solidFill>
                <a:latin typeface="Times New Roman" pitchFamily="18" charset="0"/>
                <a:ea typeface="DejaVu LGC Sans" charset="0"/>
                <a:cs typeface="DejaVu LGC Sans" charset="0"/>
              </a:rPr>
              <a:t>Corrupted data packets have made it appear to have happened.</a:t>
            </a:r>
          </a:p>
          <a:p>
            <a:pPr marL="1081088" lvl="1" indent="-338138" hangingPunct="1">
              <a:lnSpc>
                <a:spcPct val="110000"/>
              </a:lnSpc>
              <a:spcBef>
                <a:spcPts val="500"/>
              </a:spcBef>
              <a:buFont typeface="Times New Roman" pitchFamily="18"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1500" dirty="0">
                <a:solidFill>
                  <a:srgbClr val="000000"/>
                </a:solidFill>
                <a:latin typeface="Times New Roman" pitchFamily="18" charset="0"/>
                <a:ea typeface="DejaVu LGC Sans" charset="0"/>
                <a:cs typeface="DejaVu LGC Sans" charset="0"/>
              </a:rPr>
              <a:t>No longer fatal; only the affected scan is marked as bad.</a:t>
            </a:r>
          </a:p>
          <a:p>
            <a:pPr marL="339725" indent="-338138" hangingPunct="1">
              <a:lnSpc>
                <a:spcPct val="110000"/>
              </a:lnSpc>
              <a:spcBef>
                <a:spcPts val="500"/>
              </a:spcBef>
              <a:buFont typeface="Times New Roman" pitchFamily="18"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dirty="0">
                <a:solidFill>
                  <a:srgbClr val="000000"/>
                </a:solidFill>
                <a:latin typeface="Times New Roman" pitchFamily="18" charset="0"/>
                <a:ea typeface="DejaVu LGC Sans" charset="0"/>
                <a:cs typeface="DejaVu LGC Sans" charset="0"/>
              </a:rPr>
              <a:t>New algorithms for calculating the uncertainties for RSB bands</a:t>
            </a:r>
          </a:p>
          <a:p>
            <a:pPr marL="1081088" lvl="1" indent="-338138" hangingPunct="1">
              <a:lnSpc>
                <a:spcPct val="110000"/>
              </a:lnSpc>
              <a:spcBef>
                <a:spcPts val="500"/>
              </a:spcBef>
              <a:buFont typeface="Times New Roman" pitchFamily="18"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1500" dirty="0">
                <a:solidFill>
                  <a:srgbClr val="000000"/>
                </a:solidFill>
                <a:latin typeface="Times New Roman" pitchFamily="18" charset="0"/>
                <a:ea typeface="DejaVu LGC Sans" charset="0"/>
                <a:cs typeface="DejaVu LGC Sans" charset="0"/>
              </a:rPr>
              <a:t>The uncertainty in C5 L1B includes 9 terms derived from prelaunch analysis. In C6 L1B, contributions to the uncertainty due to prelaunch measurements as well as on-orbit calibrations are included.   They are grouped into 5 terms (u1, u2, u3, u4, and u5).  Among the five terms, three are provided by input look up tables which are updated </a:t>
            </a:r>
            <a:r>
              <a:rPr lang="en-US" sz="1500" dirty="0" smtClean="0">
                <a:solidFill>
                  <a:srgbClr val="000000"/>
                </a:solidFill>
                <a:latin typeface="Times New Roman" pitchFamily="18" charset="0"/>
                <a:ea typeface="DejaVu LGC Sans" charset="0"/>
                <a:cs typeface="DejaVu LGC Sans" charset="0"/>
              </a:rPr>
              <a:t>routinely</a:t>
            </a:r>
            <a:r>
              <a:rPr lang="en-US" sz="1500" dirty="0">
                <a:solidFill>
                  <a:srgbClr val="000000"/>
                </a:solidFill>
                <a:latin typeface="Times New Roman" pitchFamily="18" charset="0"/>
                <a:ea typeface="DejaVu LGC Sans" charset="0"/>
                <a:cs typeface="DejaVu LGC Sans" charset="0"/>
              </a:rPr>
              <a:t>.   The other two terms are calculated since they are scene dependent.  The parameters used in the calculation are also provided by input look up tables and may need to be updated. </a:t>
            </a:r>
          </a:p>
          <a:p>
            <a:pPr marL="339725" indent="-338138" hangingPunct="1">
              <a:lnSpc>
                <a:spcPct val="110000"/>
              </a:lnSpc>
              <a:spcBef>
                <a:spcPts val="500"/>
              </a:spcBef>
              <a:buFont typeface="Times New Roman" pitchFamily="18"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dirty="0">
                <a:solidFill>
                  <a:srgbClr val="000000"/>
                </a:solidFill>
                <a:latin typeface="Times New Roman" pitchFamily="18" charset="0"/>
                <a:ea typeface="DejaVu LGC Sans" charset="0"/>
                <a:cs typeface="DejaVu LGC Sans" charset="0"/>
              </a:rPr>
              <a:t>New algorithms for calculating the uncertainties for TEB bands</a:t>
            </a:r>
          </a:p>
          <a:p>
            <a:pPr marL="1081088" lvl="1" indent="-338138" hangingPunct="1">
              <a:lnSpc>
                <a:spcPct val="110000"/>
              </a:lnSpc>
              <a:spcBef>
                <a:spcPts val="500"/>
              </a:spcBef>
              <a:buFont typeface="Times New Roman" pitchFamily="18"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1500" dirty="0">
                <a:solidFill>
                  <a:srgbClr val="000000"/>
                </a:solidFill>
                <a:latin typeface="Times New Roman" pitchFamily="18" charset="0"/>
                <a:ea typeface="DejaVu LGC Sans" charset="0"/>
                <a:cs typeface="DejaVu LGC Sans" charset="0"/>
              </a:rPr>
              <a:t>The perturbation method used to derive UI terms in the C5 L1B is replaced with an analytical expression approach. A few UI terms from prelaunch are replaced with on-orbit values. There are 11 new emissive LUTs added and 5 LUTs rendered obsolete. </a:t>
            </a:r>
          </a:p>
          <a:p>
            <a:pPr marL="339725" indent="-338138" hangingPunct="1">
              <a:lnSpc>
                <a:spcPct val="110000"/>
              </a:lnSpc>
              <a:spcBef>
                <a:spcPts val="500"/>
              </a:spcBef>
              <a:buFont typeface="Times New Roman" pitchFamily="18" charset="0"/>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dirty="0">
                <a:solidFill>
                  <a:srgbClr val="000000"/>
                </a:solidFill>
                <a:latin typeface="Times New Roman" pitchFamily="18" charset="0"/>
                <a:ea typeface="DejaVu LGC Sans" charset="0"/>
                <a:cs typeface="DejaVu LGC Sans" charset="0"/>
              </a:rPr>
              <a:t>Changed to model </a:t>
            </a:r>
            <a:r>
              <a:rPr lang="en-US" dirty="0" smtClean="0">
                <a:solidFill>
                  <a:srgbClr val="000000"/>
                </a:solidFill>
                <a:latin typeface="Times New Roman" pitchFamily="18" charset="0"/>
                <a:ea typeface="DejaVu LGC Sans" charset="0"/>
                <a:cs typeface="DejaVu LGC Sans" charset="0"/>
              </a:rPr>
              <a:t>RVS </a:t>
            </a:r>
            <a:r>
              <a:rPr lang="en-US" dirty="0">
                <a:solidFill>
                  <a:srgbClr val="000000"/>
                </a:solidFill>
                <a:latin typeface="Times New Roman" pitchFamily="18" charset="0"/>
                <a:ea typeface="DejaVu LGC Sans" charset="0"/>
                <a:cs typeface="DejaVu LGC Sans" charset="0"/>
              </a:rPr>
              <a:t>for the RSB bands using a </a:t>
            </a:r>
            <a:r>
              <a:rPr lang="en-US" dirty="0" err="1" smtClean="0">
                <a:solidFill>
                  <a:srgbClr val="000000"/>
                </a:solidFill>
                <a:latin typeface="Times New Roman" pitchFamily="18" charset="0"/>
                <a:ea typeface="DejaVu LGC Sans" charset="0"/>
                <a:cs typeface="DejaVu LGC Sans" charset="0"/>
              </a:rPr>
              <a:t>quartic</a:t>
            </a:r>
            <a:r>
              <a:rPr lang="en-US" dirty="0" smtClean="0">
                <a:solidFill>
                  <a:srgbClr val="000000"/>
                </a:solidFill>
                <a:latin typeface="Times New Roman" pitchFamily="18" charset="0"/>
                <a:ea typeface="DejaVu LGC Sans" charset="0"/>
                <a:cs typeface="DejaVu LGC Sans" charset="0"/>
              </a:rPr>
              <a:t> </a:t>
            </a:r>
            <a:r>
              <a:rPr lang="en-US" dirty="0">
                <a:solidFill>
                  <a:srgbClr val="000000"/>
                </a:solidFill>
                <a:latin typeface="Times New Roman" pitchFamily="18" charset="0"/>
                <a:ea typeface="DejaVu LGC Sans" charset="0"/>
                <a:cs typeface="DejaVu LGC Sans" charset="0"/>
              </a:rPr>
              <a:t>polynomial, rather than a quadratic one.</a:t>
            </a:r>
          </a:p>
          <a:p>
            <a:pPr marL="339725" indent="-338138" hangingPunct="1">
              <a:lnSpc>
                <a:spcPct val="110000"/>
              </a:lnSpc>
              <a:spcBef>
                <a:spcPts val="500"/>
              </a:spcBef>
              <a:buClrTx/>
              <a:buSzTx/>
              <a:buFontTx/>
              <a:buNone/>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endParaRPr lang="en-US" sz="2000" dirty="0">
              <a:solidFill>
                <a:srgbClr val="000000"/>
              </a:solidFill>
              <a:latin typeface="Times New Roman" pitchFamily="18" charset="0"/>
              <a:ea typeface="DejaVu LGC Sans" charset="0"/>
              <a:cs typeface="DejaVu LGC San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Light vertical"/>
          <p:cNvPicPr>
            <a:picLocks noGrp="1" noChangeAspect="1" noChangeArrowheads="1"/>
          </p:cNvPicPr>
          <p:nvPr>
            <p:ph/>
          </p:nvPr>
        </p:nvPicPr>
        <p:blipFill>
          <a:blip r:embed="rId2" cstate="print"/>
          <a:srcRect/>
          <a:stretch>
            <a:fillRect/>
          </a:stretch>
        </p:blipFill>
        <p:spPr bwMode="auto">
          <a:xfrm>
            <a:off x="7896225" y="5743575"/>
            <a:ext cx="1247775" cy="1114425"/>
          </a:xfrm>
          <a:noFill/>
          <a:ln w="12700">
            <a:miter lim="800000"/>
            <a:headEnd/>
            <a:tailEnd/>
          </a:ln>
        </p:spPr>
      </p:pic>
      <p:sp>
        <p:nvSpPr>
          <p:cNvPr id="17410" name="Rectangle 6"/>
          <p:cNvSpPr>
            <a:spLocks noChangeArrowheads="1"/>
          </p:cNvSpPr>
          <p:nvPr/>
        </p:nvSpPr>
        <p:spPr bwMode="auto">
          <a:xfrm>
            <a:off x="228600" y="1630363"/>
            <a:ext cx="8545513" cy="4025900"/>
          </a:xfrm>
          <a:prstGeom prst="rect">
            <a:avLst/>
          </a:prstGeom>
          <a:noFill/>
          <a:ln w="12700">
            <a:noFill/>
            <a:miter lim="800000"/>
            <a:headEnd/>
            <a:tailEnd/>
          </a:ln>
        </p:spPr>
        <p:txBody>
          <a:bodyPr lIns="90487" tIns="44450" rIns="90487" bIns="44450" anchor="ctr"/>
          <a:lstStyle/>
          <a:p>
            <a:pPr algn="ctr">
              <a:lnSpc>
                <a:spcPct val="90000"/>
              </a:lnSpc>
              <a:buClrTx/>
              <a:buFontTx/>
              <a:buNone/>
            </a:pPr>
            <a:r>
              <a:rPr lang="en-US" sz="3200" dirty="0">
                <a:solidFill>
                  <a:srgbClr val="0000FF"/>
                </a:solidFill>
                <a:latin typeface="Times" pitchFamily="18" charset="0"/>
              </a:rPr>
              <a:t>Status of EOS Terra and Aqua MODIS RSB Calibration</a:t>
            </a:r>
            <a:br>
              <a:rPr lang="en-US" sz="3200" dirty="0">
                <a:solidFill>
                  <a:srgbClr val="0000FF"/>
                </a:solidFill>
                <a:latin typeface="Times" pitchFamily="18" charset="0"/>
              </a:rPr>
            </a:br>
            <a:r>
              <a:rPr lang="en-US" sz="3200" b="1" dirty="0">
                <a:latin typeface="Times" pitchFamily="18" charset="0"/>
              </a:rPr>
              <a:t/>
            </a:r>
            <a:br>
              <a:rPr lang="en-US" sz="3200" b="1" dirty="0">
                <a:latin typeface="Times" pitchFamily="18" charset="0"/>
              </a:rPr>
            </a:br>
            <a:r>
              <a:rPr lang="en-US" i="1" dirty="0">
                <a:latin typeface="Times" pitchFamily="18" charset="0"/>
              </a:rPr>
              <a:t/>
            </a:r>
            <a:br>
              <a:rPr lang="en-US" i="1" dirty="0">
                <a:latin typeface="Times" pitchFamily="18" charset="0"/>
              </a:rPr>
            </a:br>
            <a:r>
              <a:rPr lang="en-US" i="1" dirty="0">
                <a:latin typeface="Times" pitchFamily="18" charset="0"/>
              </a:rPr>
              <a:t/>
            </a:r>
            <a:br>
              <a:rPr lang="en-US" i="1" dirty="0">
                <a:latin typeface="Times" pitchFamily="18" charset="0"/>
              </a:rPr>
            </a:br>
            <a:r>
              <a:rPr lang="en-US" i="1" dirty="0">
                <a:latin typeface="Times" pitchFamily="18" charset="0"/>
              </a:rPr>
              <a:t> MODIS Characterization Support Team (MCST) </a:t>
            </a:r>
            <a:br>
              <a:rPr lang="en-US" i="1" dirty="0">
                <a:latin typeface="Times" pitchFamily="18" charset="0"/>
              </a:rPr>
            </a:br>
            <a:endParaRPr lang="en-US" i="1" dirty="0">
              <a:latin typeface="Times" pitchFamily="18" charset="0"/>
            </a:endParaRPr>
          </a:p>
        </p:txBody>
      </p:sp>
      <p:sp>
        <p:nvSpPr>
          <p:cNvPr id="17411" name="Rectangle 7"/>
          <p:cNvSpPr>
            <a:spLocks noChangeArrowheads="1"/>
          </p:cNvSpPr>
          <p:nvPr/>
        </p:nvSpPr>
        <p:spPr bwMode="auto">
          <a:xfrm>
            <a:off x="2511425" y="6273800"/>
            <a:ext cx="4302125" cy="546100"/>
          </a:xfrm>
          <a:prstGeom prst="rect">
            <a:avLst/>
          </a:prstGeom>
          <a:noFill/>
          <a:ln w="9525">
            <a:noFill/>
            <a:miter lim="800000"/>
            <a:headEnd/>
            <a:tailEnd/>
          </a:ln>
        </p:spPr>
        <p:txBody>
          <a:bodyPr anchor="ctr"/>
          <a:lstStyle/>
          <a:p>
            <a:pPr>
              <a:lnSpc>
                <a:spcPct val="100000"/>
              </a:lnSpc>
              <a:buClrTx/>
              <a:buFontTx/>
              <a:buNone/>
            </a:pPr>
            <a:r>
              <a:rPr lang="en-US" sz="1400" b="1" i="1" u="sng" dirty="0">
                <a:solidFill>
                  <a:srgbClr val="0000FF"/>
                </a:solidFill>
                <a:latin typeface="Times" pitchFamily="18" charset="0"/>
              </a:rPr>
              <a:t>MCST Workshop at MST Meeting (</a:t>
            </a:r>
            <a:r>
              <a:rPr lang="en-US" sz="1400" b="1" i="1" u="sng" dirty="0" smtClean="0">
                <a:solidFill>
                  <a:srgbClr val="0000FF"/>
                </a:solidFill>
                <a:latin typeface="Times" pitchFamily="18" charset="0"/>
              </a:rPr>
              <a:t>May 17, 2011</a:t>
            </a:r>
            <a:r>
              <a:rPr lang="en-US" sz="1400" b="1" i="1" u="sng" dirty="0">
                <a:solidFill>
                  <a:srgbClr val="0000FF"/>
                </a:solidFill>
                <a:latin typeface="Times" pitchFamily="18" charset="0"/>
              </a:rPr>
              <a:t>)</a:t>
            </a:r>
            <a:endParaRPr lang="en-US" sz="800" b="1" i="1" u="sng" dirty="0">
              <a:solidFill>
                <a:srgbClr val="0000FF"/>
              </a:solidFill>
              <a:latin typeface="Times" pitchFamily="18" charset="0"/>
            </a:endParaRPr>
          </a:p>
        </p:txBody>
      </p:sp>
      <p:pic>
        <p:nvPicPr>
          <p:cNvPr id="17412" name="Picture 8" descr="Light vertical"/>
          <p:cNvPicPr>
            <a:picLocks noChangeAspect="1" noChangeArrowheads="1"/>
          </p:cNvPicPr>
          <p:nvPr/>
        </p:nvPicPr>
        <p:blipFill>
          <a:blip r:embed="rId3" cstate="print"/>
          <a:srcRect/>
          <a:stretch>
            <a:fillRect/>
          </a:stretch>
        </p:blipFill>
        <p:spPr bwMode="auto">
          <a:xfrm>
            <a:off x="127000" y="5861050"/>
            <a:ext cx="1257300" cy="952500"/>
          </a:xfrm>
          <a:prstGeom prst="rect">
            <a:avLst/>
          </a:prstGeom>
          <a:noFill/>
          <a:ln w="12700">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301750" y="155575"/>
            <a:ext cx="6546850" cy="1004888"/>
          </a:xfrm>
        </p:spPr>
        <p:txBody>
          <a:bodyPr/>
          <a:lstStyle/>
          <a:p>
            <a:r>
              <a:rPr lang="en-US" sz="2800" dirty="0" smtClean="0">
                <a:solidFill>
                  <a:srgbClr val="0000CC"/>
                </a:solidFill>
              </a:rPr>
              <a:t>Outline</a:t>
            </a:r>
          </a:p>
        </p:txBody>
      </p:sp>
      <p:sp>
        <p:nvSpPr>
          <p:cNvPr id="18434" name="Rectangle 3"/>
          <p:cNvSpPr>
            <a:spLocks noChangeArrowheads="1"/>
          </p:cNvSpPr>
          <p:nvPr/>
        </p:nvSpPr>
        <p:spPr bwMode="auto">
          <a:xfrm>
            <a:off x="936625" y="1331913"/>
            <a:ext cx="7747000" cy="4583112"/>
          </a:xfrm>
          <a:prstGeom prst="rect">
            <a:avLst/>
          </a:prstGeom>
          <a:noFill/>
          <a:ln w="12700">
            <a:noFill/>
            <a:miter lim="800000"/>
            <a:headEnd/>
            <a:tailEnd/>
          </a:ln>
        </p:spPr>
        <p:txBody>
          <a:bodyPr lIns="90487" tIns="44450" rIns="90487" bIns="44450"/>
          <a:lstStyle/>
          <a:p>
            <a:pPr marL="742950" lvl="1" indent="-285750">
              <a:lnSpc>
                <a:spcPct val="100000"/>
              </a:lnSpc>
              <a:spcBef>
                <a:spcPct val="20000"/>
              </a:spcBef>
              <a:buClrTx/>
              <a:buSzPct val="100000"/>
              <a:buFontTx/>
              <a:buNone/>
            </a:pPr>
            <a:endParaRPr lang="en-US" sz="2400">
              <a:latin typeface="Helvetica" pitchFamily="34" charset="0"/>
            </a:endParaRPr>
          </a:p>
          <a:p>
            <a:pPr marL="342900" indent="-342900">
              <a:lnSpc>
                <a:spcPct val="100000"/>
              </a:lnSpc>
              <a:spcBef>
                <a:spcPct val="20000"/>
              </a:spcBef>
              <a:buClrTx/>
              <a:buSzPct val="100000"/>
              <a:buFontTx/>
              <a:buChar char="•"/>
            </a:pPr>
            <a:r>
              <a:rPr lang="en-US" sz="2800">
                <a:latin typeface="Times" pitchFamily="18" charset="0"/>
              </a:rPr>
              <a:t>Overview of the RSB calibration algorithm</a:t>
            </a:r>
          </a:p>
          <a:p>
            <a:pPr marL="342900" indent="-342900">
              <a:lnSpc>
                <a:spcPct val="100000"/>
              </a:lnSpc>
              <a:spcBef>
                <a:spcPct val="20000"/>
              </a:spcBef>
              <a:buClrTx/>
              <a:buSzPct val="100000"/>
              <a:buFontTx/>
              <a:buChar char="•"/>
            </a:pPr>
            <a:r>
              <a:rPr lang="en-US" sz="2800">
                <a:latin typeface="Times" pitchFamily="18" charset="0"/>
              </a:rPr>
              <a:t>Noisy &amp; Inoperable RSB detectors</a:t>
            </a:r>
          </a:p>
          <a:p>
            <a:pPr marL="342900" indent="-342900">
              <a:lnSpc>
                <a:spcPct val="100000"/>
              </a:lnSpc>
              <a:spcBef>
                <a:spcPct val="20000"/>
              </a:spcBef>
              <a:buClrTx/>
              <a:buSzPct val="100000"/>
              <a:buFontTx/>
              <a:buChar char="•"/>
            </a:pPr>
            <a:r>
              <a:rPr lang="en-US" sz="2800">
                <a:latin typeface="Times" pitchFamily="18" charset="0"/>
              </a:rPr>
              <a:t>Solar Diffuser Degradation</a:t>
            </a:r>
          </a:p>
          <a:p>
            <a:pPr marL="342900" indent="-342900">
              <a:lnSpc>
                <a:spcPct val="100000"/>
              </a:lnSpc>
              <a:spcBef>
                <a:spcPct val="20000"/>
              </a:spcBef>
              <a:buClrTx/>
              <a:buSzPct val="100000"/>
              <a:buFontTx/>
              <a:buChar char="•"/>
            </a:pPr>
            <a:r>
              <a:rPr lang="en-US" sz="2800">
                <a:latin typeface="Times" pitchFamily="18" charset="0"/>
              </a:rPr>
              <a:t>RSB response trending</a:t>
            </a:r>
          </a:p>
          <a:p>
            <a:pPr marL="342900" indent="-342900">
              <a:lnSpc>
                <a:spcPct val="100000"/>
              </a:lnSpc>
              <a:spcBef>
                <a:spcPct val="20000"/>
              </a:spcBef>
              <a:buClrTx/>
              <a:buSzPct val="100000"/>
              <a:buFontTx/>
              <a:buChar char="•"/>
            </a:pPr>
            <a:r>
              <a:rPr lang="en-US" sz="2800">
                <a:latin typeface="Times" pitchFamily="18" charset="0"/>
              </a:rPr>
              <a:t>Summary of RSB overall performance</a:t>
            </a:r>
          </a:p>
          <a:p>
            <a:pPr marL="342900" indent="-342900">
              <a:lnSpc>
                <a:spcPct val="100000"/>
              </a:lnSpc>
              <a:spcBef>
                <a:spcPct val="20000"/>
              </a:spcBef>
              <a:buClrTx/>
              <a:buSzPct val="100000"/>
              <a:buFontTx/>
              <a:buNone/>
            </a:pPr>
            <a:endParaRPr lang="en-US" sz="2800">
              <a:latin typeface="Helvetica" pitchFamily="34" charset="0"/>
            </a:endParaRPr>
          </a:p>
        </p:txBody>
      </p:sp>
      <p:sp>
        <p:nvSpPr>
          <p:cNvPr id="8"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27</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241" name="Rectangle 3"/>
          <p:cNvSpPr>
            <a:spLocks noGrp="1" noChangeArrowheads="1"/>
          </p:cNvSpPr>
          <p:nvPr>
            <p:ph type="title"/>
          </p:nvPr>
        </p:nvSpPr>
        <p:spPr>
          <a:xfrm>
            <a:off x="1301750" y="155575"/>
            <a:ext cx="6635750" cy="890588"/>
          </a:xfrm>
        </p:spPr>
        <p:txBody>
          <a:bodyPr/>
          <a:lstStyle/>
          <a:p>
            <a:r>
              <a:rPr lang="en-US" sz="2800" dirty="0" smtClean="0">
                <a:solidFill>
                  <a:srgbClr val="0000CC"/>
                </a:solidFill>
              </a:rPr>
              <a:t>MODIS RSB Calibration Using SD/SDSM</a:t>
            </a:r>
          </a:p>
        </p:txBody>
      </p:sp>
      <p:graphicFrame>
        <p:nvGraphicFramePr>
          <p:cNvPr id="305239" name="Object 87"/>
          <p:cNvGraphicFramePr>
            <a:graphicFrameLocks noGrp="1" noChangeAspect="1"/>
          </p:cNvGraphicFramePr>
          <p:nvPr>
            <p:ph sz="half" idx="1"/>
          </p:nvPr>
        </p:nvGraphicFramePr>
        <p:xfrm>
          <a:off x="73025" y="3938588"/>
          <a:ext cx="1052513" cy="677862"/>
        </p:xfrm>
        <a:graphic>
          <a:graphicData uri="http://schemas.openxmlformats.org/presentationml/2006/ole">
            <p:oleObj spid="_x0000_s222210" name="Equation" r:id="rId4" imgW="749160" imgH="482400" progId="">
              <p:embed/>
            </p:oleObj>
          </a:graphicData>
        </a:graphic>
      </p:graphicFrame>
      <p:sp>
        <p:nvSpPr>
          <p:cNvPr id="305242" name="Text Box 31"/>
          <p:cNvSpPr txBox="1">
            <a:spLocks noChangeArrowheads="1"/>
          </p:cNvSpPr>
          <p:nvPr/>
        </p:nvSpPr>
        <p:spPr bwMode="auto">
          <a:xfrm>
            <a:off x="430213" y="5280025"/>
            <a:ext cx="2339975" cy="369888"/>
          </a:xfrm>
          <a:prstGeom prst="rect">
            <a:avLst/>
          </a:prstGeom>
          <a:solidFill>
            <a:srgbClr val="29FF29"/>
          </a:solidFill>
          <a:ln w="9525">
            <a:noFill/>
            <a:miter lim="800000"/>
            <a:headEnd/>
            <a:tailEnd/>
          </a:ln>
        </p:spPr>
        <p:txBody>
          <a:bodyPr wrap="none" lIns="96661" tIns="48331" rIns="96661" bIns="48331">
            <a:spAutoFit/>
          </a:bodyPr>
          <a:lstStyle/>
          <a:p>
            <a:pPr defTabSz="966788">
              <a:lnSpc>
                <a:spcPct val="100000"/>
              </a:lnSpc>
              <a:buClrTx/>
              <a:buFontTx/>
              <a:buNone/>
            </a:pPr>
            <a:r>
              <a:rPr lang="en-US" sz="1800">
                <a:latin typeface="Helvetica" pitchFamily="34" charset="0"/>
              </a:rPr>
              <a:t>Scan Mirror (MODIS)</a:t>
            </a:r>
          </a:p>
        </p:txBody>
      </p:sp>
      <p:sp>
        <p:nvSpPr>
          <p:cNvPr id="305243" name="Rectangle 32"/>
          <p:cNvSpPr>
            <a:spLocks noChangeArrowheads="1"/>
          </p:cNvSpPr>
          <p:nvPr/>
        </p:nvSpPr>
        <p:spPr bwMode="auto">
          <a:xfrm>
            <a:off x="1947863" y="2643188"/>
            <a:ext cx="1679575" cy="161925"/>
          </a:xfrm>
          <a:prstGeom prst="rect">
            <a:avLst/>
          </a:prstGeom>
          <a:solidFill>
            <a:srgbClr val="000000"/>
          </a:solidFill>
          <a:ln w="9525">
            <a:solidFill>
              <a:schemeClr val="tx1"/>
            </a:solidFill>
            <a:miter lim="800000"/>
            <a:headEnd/>
            <a:tailEnd/>
          </a:ln>
        </p:spPr>
        <p:txBody>
          <a:bodyPr wrap="none" anchor="ctr"/>
          <a:lstStyle/>
          <a:p>
            <a:pPr algn="ctr">
              <a:lnSpc>
                <a:spcPct val="100000"/>
              </a:lnSpc>
              <a:buClrTx/>
              <a:buFontTx/>
              <a:buNone/>
            </a:pPr>
            <a:endParaRPr lang="en-US"/>
          </a:p>
        </p:txBody>
      </p:sp>
      <p:sp>
        <p:nvSpPr>
          <p:cNvPr id="305244" name="Rectangle 33"/>
          <p:cNvSpPr>
            <a:spLocks noChangeArrowheads="1"/>
          </p:cNvSpPr>
          <p:nvPr/>
        </p:nvSpPr>
        <p:spPr bwMode="auto">
          <a:xfrm>
            <a:off x="5748338" y="2643188"/>
            <a:ext cx="1679575" cy="161925"/>
          </a:xfrm>
          <a:prstGeom prst="rect">
            <a:avLst/>
          </a:prstGeom>
          <a:solidFill>
            <a:srgbClr val="000000"/>
          </a:solidFill>
          <a:ln w="9525">
            <a:solidFill>
              <a:schemeClr val="tx1"/>
            </a:solidFill>
            <a:miter lim="800000"/>
            <a:headEnd/>
            <a:tailEnd/>
          </a:ln>
        </p:spPr>
        <p:txBody>
          <a:bodyPr wrap="none" anchor="ctr"/>
          <a:lstStyle/>
          <a:p>
            <a:pPr algn="ctr">
              <a:lnSpc>
                <a:spcPct val="100000"/>
              </a:lnSpc>
              <a:buClrTx/>
              <a:buFontTx/>
              <a:buNone/>
            </a:pPr>
            <a:endParaRPr lang="en-US"/>
          </a:p>
        </p:txBody>
      </p:sp>
      <p:sp>
        <p:nvSpPr>
          <p:cNvPr id="305245" name="Line 35"/>
          <p:cNvSpPr>
            <a:spLocks noChangeShapeType="1"/>
          </p:cNvSpPr>
          <p:nvPr/>
        </p:nvSpPr>
        <p:spPr bwMode="auto">
          <a:xfrm rot="19320000" flipV="1">
            <a:off x="4724400" y="4668838"/>
            <a:ext cx="0" cy="1463675"/>
          </a:xfrm>
          <a:prstGeom prst="line">
            <a:avLst/>
          </a:prstGeom>
          <a:noFill/>
          <a:ln w="9525">
            <a:solidFill>
              <a:schemeClr val="tx1"/>
            </a:solidFill>
            <a:round/>
            <a:headEnd/>
            <a:tailEnd type="triangle" w="med" len="med"/>
          </a:ln>
        </p:spPr>
        <p:txBody>
          <a:bodyPr wrap="none" anchor="ctr"/>
          <a:lstStyle/>
          <a:p>
            <a:endParaRPr lang="en-US"/>
          </a:p>
        </p:txBody>
      </p:sp>
      <p:sp>
        <p:nvSpPr>
          <p:cNvPr id="305246" name="Line 36"/>
          <p:cNvSpPr>
            <a:spLocks noChangeShapeType="1"/>
          </p:cNvSpPr>
          <p:nvPr/>
        </p:nvSpPr>
        <p:spPr bwMode="auto">
          <a:xfrm rot="16800000" flipV="1">
            <a:off x="3970338" y="4570413"/>
            <a:ext cx="0" cy="2400300"/>
          </a:xfrm>
          <a:prstGeom prst="line">
            <a:avLst/>
          </a:prstGeom>
          <a:noFill/>
          <a:ln w="9525">
            <a:solidFill>
              <a:schemeClr val="tx1"/>
            </a:solidFill>
            <a:round/>
            <a:headEnd/>
            <a:tailEnd type="triangle" w="med" len="med"/>
          </a:ln>
        </p:spPr>
        <p:txBody>
          <a:bodyPr wrap="none" anchor="ctr"/>
          <a:lstStyle/>
          <a:p>
            <a:endParaRPr lang="en-US"/>
          </a:p>
        </p:txBody>
      </p:sp>
      <p:sp>
        <p:nvSpPr>
          <p:cNvPr id="305247" name="AutoShape 37"/>
          <p:cNvSpPr>
            <a:spLocks noChangeArrowheads="1"/>
          </p:cNvSpPr>
          <p:nvPr/>
        </p:nvSpPr>
        <p:spPr bwMode="auto">
          <a:xfrm rot="8460000">
            <a:off x="3917950" y="4257675"/>
            <a:ext cx="247650" cy="530225"/>
          </a:xfrm>
          <a:custGeom>
            <a:avLst/>
            <a:gdLst>
              <a:gd name="T0" fmla="*/ 28484979 w 21600"/>
              <a:gd name="T1" fmla="*/ 159751089 h 21600"/>
              <a:gd name="T2" fmla="*/ 16277117 w 21600"/>
              <a:gd name="T3" fmla="*/ 319501588 h 21600"/>
              <a:gd name="T4" fmla="*/ 4069245 w 21600"/>
              <a:gd name="T5" fmla="*/ 159751089 h 21600"/>
              <a:gd name="T6" fmla="*/ 1627711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FF00"/>
          </a:solidFill>
          <a:ln w="9525">
            <a:solidFill>
              <a:srgbClr val="00FF00"/>
            </a:solidFill>
            <a:miter lim="800000"/>
            <a:headEnd/>
            <a:tailEnd/>
          </a:ln>
        </p:spPr>
        <p:txBody>
          <a:bodyPr wrap="none" anchor="ctr"/>
          <a:lstStyle/>
          <a:p>
            <a:endParaRPr lang="en-US"/>
          </a:p>
        </p:txBody>
      </p:sp>
      <p:sp>
        <p:nvSpPr>
          <p:cNvPr id="305248" name="Rectangle 38"/>
          <p:cNvSpPr>
            <a:spLocks noChangeArrowheads="1"/>
          </p:cNvSpPr>
          <p:nvPr/>
        </p:nvSpPr>
        <p:spPr bwMode="auto">
          <a:xfrm>
            <a:off x="4148138" y="2643188"/>
            <a:ext cx="479425" cy="163512"/>
          </a:xfrm>
          <a:prstGeom prst="rect">
            <a:avLst/>
          </a:prstGeom>
          <a:solidFill>
            <a:srgbClr val="000000"/>
          </a:solidFill>
          <a:ln w="9525">
            <a:solidFill>
              <a:schemeClr val="tx1"/>
            </a:solidFill>
            <a:miter lim="800000"/>
            <a:headEnd/>
            <a:tailEnd/>
          </a:ln>
        </p:spPr>
        <p:txBody>
          <a:bodyPr wrap="none" anchor="ctr"/>
          <a:lstStyle/>
          <a:p>
            <a:pPr algn="ctr">
              <a:lnSpc>
                <a:spcPct val="100000"/>
              </a:lnSpc>
              <a:buClrTx/>
              <a:buFontTx/>
              <a:buNone/>
            </a:pPr>
            <a:endParaRPr lang="en-US"/>
          </a:p>
        </p:txBody>
      </p:sp>
      <p:sp>
        <p:nvSpPr>
          <p:cNvPr id="305249" name="Rectangle 39"/>
          <p:cNvSpPr>
            <a:spLocks noChangeArrowheads="1"/>
          </p:cNvSpPr>
          <p:nvPr/>
        </p:nvSpPr>
        <p:spPr bwMode="auto">
          <a:xfrm>
            <a:off x="3052763" y="4116388"/>
            <a:ext cx="914400" cy="319087"/>
          </a:xfrm>
          <a:prstGeom prst="rect">
            <a:avLst/>
          </a:prstGeom>
          <a:solidFill>
            <a:srgbClr val="00FF00"/>
          </a:solidFill>
          <a:ln w="9525">
            <a:solidFill>
              <a:srgbClr val="00FF00"/>
            </a:solidFill>
            <a:miter lim="800000"/>
            <a:headEnd/>
            <a:tailEnd/>
          </a:ln>
        </p:spPr>
        <p:txBody>
          <a:bodyPr wrap="none" anchor="ctr"/>
          <a:lstStyle/>
          <a:p>
            <a:pPr algn="ctr">
              <a:lnSpc>
                <a:spcPct val="100000"/>
              </a:lnSpc>
              <a:buClrTx/>
              <a:buFontTx/>
              <a:buNone/>
            </a:pPr>
            <a:endParaRPr lang="en-US"/>
          </a:p>
        </p:txBody>
      </p:sp>
      <p:sp>
        <p:nvSpPr>
          <p:cNvPr id="305250" name="AutoShape 40"/>
          <p:cNvSpPr>
            <a:spLocks noChangeArrowheads="1"/>
          </p:cNvSpPr>
          <p:nvPr/>
        </p:nvSpPr>
        <p:spPr bwMode="auto">
          <a:xfrm>
            <a:off x="3730625" y="3594100"/>
            <a:ext cx="249238" cy="530225"/>
          </a:xfrm>
          <a:custGeom>
            <a:avLst/>
            <a:gdLst>
              <a:gd name="T0" fmla="*/ 29036390 w 21600"/>
              <a:gd name="T1" fmla="*/ 159751089 h 21600"/>
              <a:gd name="T2" fmla="*/ 16592247 w 21600"/>
              <a:gd name="T3" fmla="*/ 319501588 h 21600"/>
              <a:gd name="T4" fmla="*/ 4148093 w 21600"/>
              <a:gd name="T5" fmla="*/ 159751089 h 21600"/>
              <a:gd name="T6" fmla="*/ 165922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FF00"/>
          </a:solidFill>
          <a:ln w="9525">
            <a:solidFill>
              <a:srgbClr val="00FF00"/>
            </a:solidFill>
            <a:miter lim="800000"/>
            <a:headEnd/>
            <a:tailEnd/>
          </a:ln>
        </p:spPr>
        <p:txBody>
          <a:bodyPr wrap="none" anchor="ctr"/>
          <a:lstStyle/>
          <a:p>
            <a:endParaRPr lang="en-US"/>
          </a:p>
        </p:txBody>
      </p:sp>
      <p:sp>
        <p:nvSpPr>
          <p:cNvPr id="305251" name="Oval 41"/>
          <p:cNvSpPr>
            <a:spLocks noChangeArrowheads="1"/>
          </p:cNvSpPr>
          <p:nvPr/>
        </p:nvSpPr>
        <p:spPr bwMode="auto">
          <a:xfrm>
            <a:off x="2462213" y="3917950"/>
            <a:ext cx="627062" cy="690563"/>
          </a:xfrm>
          <a:prstGeom prst="ellipse">
            <a:avLst/>
          </a:prstGeom>
          <a:solidFill>
            <a:srgbClr val="00FF00"/>
          </a:solidFill>
          <a:ln w="9525">
            <a:solidFill>
              <a:srgbClr val="00FF00"/>
            </a:solidFill>
            <a:round/>
            <a:headEnd/>
            <a:tailEnd/>
          </a:ln>
        </p:spPr>
        <p:txBody>
          <a:bodyPr wrap="none" anchor="ctr"/>
          <a:lstStyle/>
          <a:p>
            <a:pPr algn="ctr">
              <a:lnSpc>
                <a:spcPct val="100000"/>
              </a:lnSpc>
              <a:buClrTx/>
              <a:buFontTx/>
              <a:buNone/>
            </a:pPr>
            <a:endParaRPr lang="en-US"/>
          </a:p>
        </p:txBody>
      </p:sp>
      <p:sp>
        <p:nvSpPr>
          <p:cNvPr id="305252" name="Line 44"/>
          <p:cNvSpPr>
            <a:spLocks noChangeShapeType="1"/>
          </p:cNvSpPr>
          <p:nvPr/>
        </p:nvSpPr>
        <p:spPr bwMode="auto">
          <a:xfrm flipV="1">
            <a:off x="5170488" y="2970213"/>
            <a:ext cx="0" cy="2935287"/>
          </a:xfrm>
          <a:prstGeom prst="line">
            <a:avLst/>
          </a:prstGeom>
          <a:noFill/>
          <a:ln w="9525">
            <a:solidFill>
              <a:schemeClr val="tx1"/>
            </a:solidFill>
            <a:round/>
            <a:headEnd type="arrow" w="med" len="med"/>
            <a:tailEnd/>
          </a:ln>
        </p:spPr>
        <p:txBody>
          <a:bodyPr wrap="none" anchor="ctr"/>
          <a:lstStyle/>
          <a:p>
            <a:endParaRPr lang="en-US"/>
          </a:p>
        </p:txBody>
      </p:sp>
      <p:sp>
        <p:nvSpPr>
          <p:cNvPr id="305253" name="Line 45"/>
          <p:cNvSpPr>
            <a:spLocks noChangeShapeType="1"/>
          </p:cNvSpPr>
          <p:nvPr/>
        </p:nvSpPr>
        <p:spPr bwMode="auto">
          <a:xfrm>
            <a:off x="5630863" y="2005013"/>
            <a:ext cx="0" cy="438150"/>
          </a:xfrm>
          <a:prstGeom prst="line">
            <a:avLst/>
          </a:prstGeom>
          <a:noFill/>
          <a:ln w="9525">
            <a:solidFill>
              <a:schemeClr val="tx1"/>
            </a:solidFill>
            <a:round/>
            <a:headEnd/>
            <a:tailEnd type="triangle" w="med" len="med"/>
          </a:ln>
        </p:spPr>
        <p:txBody>
          <a:bodyPr wrap="none" anchor="ctr"/>
          <a:lstStyle/>
          <a:p>
            <a:endParaRPr lang="en-US"/>
          </a:p>
        </p:txBody>
      </p:sp>
      <p:sp>
        <p:nvSpPr>
          <p:cNvPr id="305254" name="Line 46"/>
          <p:cNvSpPr>
            <a:spLocks noChangeShapeType="1"/>
          </p:cNvSpPr>
          <p:nvPr/>
        </p:nvSpPr>
        <p:spPr bwMode="auto">
          <a:xfrm>
            <a:off x="4564063" y="2005013"/>
            <a:ext cx="0" cy="438150"/>
          </a:xfrm>
          <a:prstGeom prst="line">
            <a:avLst/>
          </a:prstGeom>
          <a:noFill/>
          <a:ln w="9525">
            <a:solidFill>
              <a:schemeClr val="tx1"/>
            </a:solidFill>
            <a:round/>
            <a:headEnd/>
            <a:tailEnd type="triangle" w="med" len="med"/>
          </a:ln>
        </p:spPr>
        <p:txBody>
          <a:bodyPr wrap="none" anchor="ctr"/>
          <a:lstStyle/>
          <a:p>
            <a:endParaRPr lang="en-US"/>
          </a:p>
        </p:txBody>
      </p:sp>
      <p:sp>
        <p:nvSpPr>
          <p:cNvPr id="305255" name="Text Box 53"/>
          <p:cNvSpPr txBox="1">
            <a:spLocks noChangeArrowheads="1"/>
          </p:cNvSpPr>
          <p:nvPr/>
        </p:nvSpPr>
        <p:spPr bwMode="auto">
          <a:xfrm>
            <a:off x="4524375" y="1571625"/>
            <a:ext cx="554038" cy="339725"/>
          </a:xfrm>
          <a:prstGeom prst="rect">
            <a:avLst/>
          </a:prstGeom>
          <a:noFill/>
          <a:ln w="9525">
            <a:noFill/>
            <a:miter lim="800000"/>
            <a:headEnd/>
            <a:tailEnd/>
          </a:ln>
        </p:spPr>
        <p:txBody>
          <a:bodyPr wrap="none" lIns="96661" tIns="48331" rIns="96661" bIns="48331">
            <a:spAutoFit/>
          </a:bodyPr>
          <a:lstStyle/>
          <a:p>
            <a:pPr algn="ctr" defTabSz="966788">
              <a:lnSpc>
                <a:spcPct val="100000"/>
              </a:lnSpc>
              <a:buClrTx/>
              <a:buFontTx/>
              <a:buNone/>
            </a:pPr>
            <a:r>
              <a:rPr lang="en-US" sz="1600">
                <a:latin typeface="Helvetica" pitchFamily="34" charset="0"/>
              </a:rPr>
              <a:t>Sun</a:t>
            </a:r>
          </a:p>
        </p:txBody>
      </p:sp>
      <p:sp>
        <p:nvSpPr>
          <p:cNvPr id="305256" name="Line 54"/>
          <p:cNvSpPr>
            <a:spLocks noChangeShapeType="1"/>
          </p:cNvSpPr>
          <p:nvPr/>
        </p:nvSpPr>
        <p:spPr bwMode="auto">
          <a:xfrm>
            <a:off x="3857625" y="2757488"/>
            <a:ext cx="0" cy="717550"/>
          </a:xfrm>
          <a:prstGeom prst="line">
            <a:avLst/>
          </a:prstGeom>
          <a:noFill/>
          <a:ln w="9525">
            <a:solidFill>
              <a:schemeClr val="tx1"/>
            </a:solidFill>
            <a:round/>
            <a:headEnd/>
            <a:tailEnd type="triangle" w="med" len="med"/>
          </a:ln>
        </p:spPr>
        <p:txBody>
          <a:bodyPr wrap="none" anchor="ctr"/>
          <a:lstStyle/>
          <a:p>
            <a:endParaRPr lang="en-US"/>
          </a:p>
        </p:txBody>
      </p:sp>
      <p:sp>
        <p:nvSpPr>
          <p:cNvPr id="305257" name="Text Box 55"/>
          <p:cNvSpPr txBox="1">
            <a:spLocks noChangeArrowheads="1"/>
          </p:cNvSpPr>
          <p:nvPr/>
        </p:nvSpPr>
        <p:spPr bwMode="auto">
          <a:xfrm>
            <a:off x="2260600" y="2819400"/>
            <a:ext cx="1470025" cy="339725"/>
          </a:xfrm>
          <a:prstGeom prst="rect">
            <a:avLst/>
          </a:prstGeom>
          <a:noFill/>
          <a:ln w="9525">
            <a:noFill/>
            <a:miter lim="800000"/>
            <a:headEnd/>
            <a:tailEnd/>
          </a:ln>
        </p:spPr>
        <p:txBody>
          <a:bodyPr wrap="none" lIns="96661" tIns="48331" rIns="96661" bIns="48331">
            <a:spAutoFit/>
          </a:bodyPr>
          <a:lstStyle/>
          <a:p>
            <a:pPr algn="ctr" defTabSz="966788">
              <a:lnSpc>
                <a:spcPct val="100000"/>
              </a:lnSpc>
              <a:buClrTx/>
              <a:buFontTx/>
              <a:buNone/>
            </a:pPr>
            <a:r>
              <a:rPr lang="en-US" sz="1600">
                <a:solidFill>
                  <a:srgbClr val="1409F5"/>
                </a:solidFill>
                <a:latin typeface="Helvetica" pitchFamily="34" charset="0"/>
              </a:rPr>
              <a:t>1.44% Screen</a:t>
            </a:r>
          </a:p>
        </p:txBody>
      </p:sp>
      <p:sp>
        <p:nvSpPr>
          <p:cNvPr id="305258" name="Text Box 56"/>
          <p:cNvSpPr txBox="1">
            <a:spLocks noChangeArrowheads="1"/>
          </p:cNvSpPr>
          <p:nvPr/>
        </p:nvSpPr>
        <p:spPr bwMode="auto">
          <a:xfrm>
            <a:off x="2481263" y="4095750"/>
            <a:ext cx="854075" cy="369888"/>
          </a:xfrm>
          <a:prstGeom prst="rect">
            <a:avLst/>
          </a:prstGeom>
          <a:noFill/>
          <a:ln w="9525">
            <a:noFill/>
            <a:miter lim="800000"/>
            <a:headEnd/>
            <a:tailEnd/>
          </a:ln>
        </p:spPr>
        <p:txBody>
          <a:bodyPr wrap="none" lIns="96661" tIns="48331" rIns="96661" bIns="48331">
            <a:spAutoFit/>
          </a:bodyPr>
          <a:lstStyle/>
          <a:p>
            <a:pPr algn="ctr" defTabSz="966788">
              <a:lnSpc>
                <a:spcPct val="100000"/>
              </a:lnSpc>
              <a:buClrTx/>
              <a:buFontTx/>
              <a:buNone/>
            </a:pPr>
            <a:r>
              <a:rPr lang="en-US" sz="1800">
                <a:latin typeface="Helvetica" pitchFamily="34" charset="0"/>
              </a:rPr>
              <a:t>SDSM</a:t>
            </a:r>
          </a:p>
        </p:txBody>
      </p:sp>
      <p:sp>
        <p:nvSpPr>
          <p:cNvPr id="305259" name="Text Box 57"/>
          <p:cNvSpPr txBox="1">
            <a:spLocks noChangeArrowheads="1"/>
          </p:cNvSpPr>
          <p:nvPr/>
        </p:nvSpPr>
        <p:spPr bwMode="auto">
          <a:xfrm>
            <a:off x="5348288" y="6115050"/>
            <a:ext cx="511175" cy="369888"/>
          </a:xfrm>
          <a:prstGeom prst="rect">
            <a:avLst/>
          </a:prstGeom>
          <a:solidFill>
            <a:srgbClr val="CCF5F6"/>
          </a:solidFill>
          <a:ln w="9525">
            <a:noFill/>
            <a:miter lim="800000"/>
            <a:headEnd/>
            <a:tailEnd/>
          </a:ln>
        </p:spPr>
        <p:txBody>
          <a:bodyPr wrap="none" lIns="96661" tIns="48331" rIns="96661" bIns="48331">
            <a:spAutoFit/>
          </a:bodyPr>
          <a:lstStyle/>
          <a:p>
            <a:pPr algn="ctr" defTabSz="966788">
              <a:lnSpc>
                <a:spcPct val="100000"/>
              </a:lnSpc>
              <a:buClrTx/>
              <a:buFontTx/>
              <a:buNone/>
            </a:pPr>
            <a:r>
              <a:rPr lang="en-US" sz="1800">
                <a:latin typeface="Helvetica" pitchFamily="34" charset="0"/>
              </a:rPr>
              <a:t>SD</a:t>
            </a:r>
          </a:p>
        </p:txBody>
      </p:sp>
      <p:sp>
        <p:nvSpPr>
          <p:cNvPr id="305260" name="Line 58"/>
          <p:cNvSpPr>
            <a:spLocks noChangeShapeType="1"/>
          </p:cNvSpPr>
          <p:nvPr/>
        </p:nvSpPr>
        <p:spPr bwMode="auto">
          <a:xfrm>
            <a:off x="4081463" y="2014538"/>
            <a:ext cx="0" cy="439737"/>
          </a:xfrm>
          <a:prstGeom prst="line">
            <a:avLst/>
          </a:prstGeom>
          <a:noFill/>
          <a:ln w="9525">
            <a:solidFill>
              <a:schemeClr val="tx1"/>
            </a:solidFill>
            <a:round/>
            <a:headEnd/>
            <a:tailEnd type="triangle" w="med" len="med"/>
          </a:ln>
        </p:spPr>
        <p:txBody>
          <a:bodyPr wrap="none" anchor="ctr"/>
          <a:lstStyle/>
          <a:p>
            <a:endParaRPr lang="en-US"/>
          </a:p>
        </p:txBody>
      </p:sp>
      <p:sp>
        <p:nvSpPr>
          <p:cNvPr id="305261" name="Line 59"/>
          <p:cNvSpPr>
            <a:spLocks noChangeShapeType="1"/>
          </p:cNvSpPr>
          <p:nvPr/>
        </p:nvSpPr>
        <p:spPr bwMode="auto">
          <a:xfrm>
            <a:off x="4327525" y="2001838"/>
            <a:ext cx="0" cy="439737"/>
          </a:xfrm>
          <a:prstGeom prst="line">
            <a:avLst/>
          </a:prstGeom>
          <a:noFill/>
          <a:ln w="9525">
            <a:solidFill>
              <a:schemeClr val="tx1"/>
            </a:solidFill>
            <a:round/>
            <a:headEnd/>
            <a:tailEnd type="triangle" w="med" len="med"/>
          </a:ln>
        </p:spPr>
        <p:txBody>
          <a:bodyPr wrap="none" anchor="ctr"/>
          <a:lstStyle/>
          <a:p>
            <a:endParaRPr lang="en-US"/>
          </a:p>
        </p:txBody>
      </p:sp>
      <p:sp>
        <p:nvSpPr>
          <p:cNvPr id="305262" name="Line 60"/>
          <p:cNvSpPr>
            <a:spLocks noChangeShapeType="1"/>
          </p:cNvSpPr>
          <p:nvPr/>
        </p:nvSpPr>
        <p:spPr bwMode="auto">
          <a:xfrm>
            <a:off x="4810125" y="2005013"/>
            <a:ext cx="0" cy="439737"/>
          </a:xfrm>
          <a:prstGeom prst="line">
            <a:avLst/>
          </a:prstGeom>
          <a:noFill/>
          <a:ln w="9525">
            <a:solidFill>
              <a:schemeClr val="tx1"/>
            </a:solidFill>
            <a:round/>
            <a:headEnd/>
            <a:tailEnd type="triangle" w="med" len="med"/>
          </a:ln>
        </p:spPr>
        <p:txBody>
          <a:bodyPr wrap="none" anchor="ctr"/>
          <a:lstStyle/>
          <a:p>
            <a:endParaRPr lang="en-US"/>
          </a:p>
        </p:txBody>
      </p:sp>
      <p:sp>
        <p:nvSpPr>
          <p:cNvPr id="305263" name="Line 61"/>
          <p:cNvSpPr>
            <a:spLocks noChangeShapeType="1"/>
          </p:cNvSpPr>
          <p:nvPr/>
        </p:nvSpPr>
        <p:spPr bwMode="auto">
          <a:xfrm>
            <a:off x="5081588" y="2005013"/>
            <a:ext cx="0" cy="439737"/>
          </a:xfrm>
          <a:prstGeom prst="line">
            <a:avLst/>
          </a:prstGeom>
          <a:noFill/>
          <a:ln w="9525">
            <a:solidFill>
              <a:schemeClr val="tx1"/>
            </a:solidFill>
            <a:round/>
            <a:headEnd/>
            <a:tailEnd type="triangle" w="med" len="med"/>
          </a:ln>
        </p:spPr>
        <p:txBody>
          <a:bodyPr wrap="none" anchor="ctr"/>
          <a:lstStyle/>
          <a:p>
            <a:endParaRPr lang="en-US"/>
          </a:p>
        </p:txBody>
      </p:sp>
      <p:sp>
        <p:nvSpPr>
          <p:cNvPr id="305264" name="Line 62"/>
          <p:cNvSpPr>
            <a:spLocks noChangeShapeType="1"/>
          </p:cNvSpPr>
          <p:nvPr/>
        </p:nvSpPr>
        <p:spPr bwMode="auto">
          <a:xfrm>
            <a:off x="5348288" y="2009775"/>
            <a:ext cx="0" cy="439738"/>
          </a:xfrm>
          <a:prstGeom prst="line">
            <a:avLst/>
          </a:prstGeom>
          <a:noFill/>
          <a:ln w="9525">
            <a:solidFill>
              <a:schemeClr val="tx1"/>
            </a:solidFill>
            <a:round/>
            <a:headEnd/>
            <a:tailEnd type="triangle" w="med" len="med"/>
          </a:ln>
        </p:spPr>
        <p:txBody>
          <a:bodyPr wrap="none" anchor="ctr"/>
          <a:lstStyle/>
          <a:p>
            <a:endParaRPr lang="en-US"/>
          </a:p>
        </p:txBody>
      </p:sp>
      <p:sp>
        <p:nvSpPr>
          <p:cNvPr id="305265" name="Line 63"/>
          <p:cNvSpPr>
            <a:spLocks noChangeShapeType="1"/>
          </p:cNvSpPr>
          <p:nvPr/>
        </p:nvSpPr>
        <p:spPr bwMode="auto">
          <a:xfrm>
            <a:off x="4584700" y="2668588"/>
            <a:ext cx="1206500" cy="0"/>
          </a:xfrm>
          <a:prstGeom prst="line">
            <a:avLst/>
          </a:prstGeom>
          <a:noFill/>
          <a:ln w="19050">
            <a:solidFill>
              <a:schemeClr val="tx1"/>
            </a:solidFill>
            <a:prstDash val="dash"/>
            <a:round/>
            <a:headEnd/>
            <a:tailEnd/>
          </a:ln>
        </p:spPr>
        <p:txBody>
          <a:bodyPr wrap="none" anchor="ctr"/>
          <a:lstStyle/>
          <a:p>
            <a:endParaRPr lang="en-US"/>
          </a:p>
        </p:txBody>
      </p:sp>
      <p:sp>
        <p:nvSpPr>
          <p:cNvPr id="305266" name="Text Box 66"/>
          <p:cNvSpPr txBox="1">
            <a:spLocks noChangeArrowheads="1"/>
          </p:cNvSpPr>
          <p:nvPr/>
        </p:nvSpPr>
        <p:spPr bwMode="auto">
          <a:xfrm>
            <a:off x="5365750" y="2819400"/>
            <a:ext cx="2170113" cy="339725"/>
          </a:xfrm>
          <a:prstGeom prst="rect">
            <a:avLst/>
          </a:prstGeom>
          <a:noFill/>
          <a:ln w="9525">
            <a:noFill/>
            <a:miter lim="800000"/>
            <a:headEnd/>
            <a:tailEnd/>
          </a:ln>
        </p:spPr>
        <p:txBody>
          <a:bodyPr wrap="none" lIns="96661" tIns="48331" rIns="96661" bIns="48331">
            <a:spAutoFit/>
          </a:bodyPr>
          <a:lstStyle/>
          <a:p>
            <a:pPr algn="ctr" defTabSz="966788">
              <a:lnSpc>
                <a:spcPct val="100000"/>
              </a:lnSpc>
              <a:buClrTx/>
              <a:buFontTx/>
              <a:buNone/>
            </a:pPr>
            <a:r>
              <a:rPr lang="en-US" sz="1600">
                <a:solidFill>
                  <a:srgbClr val="1409F5"/>
                </a:solidFill>
                <a:latin typeface="Helvetica" pitchFamily="34" charset="0"/>
              </a:rPr>
              <a:t>Optional 7.8% Screen</a:t>
            </a:r>
          </a:p>
        </p:txBody>
      </p:sp>
      <p:sp>
        <p:nvSpPr>
          <p:cNvPr id="305267" name="Line 67"/>
          <p:cNvSpPr>
            <a:spLocks noChangeShapeType="1"/>
          </p:cNvSpPr>
          <p:nvPr/>
        </p:nvSpPr>
        <p:spPr bwMode="auto">
          <a:xfrm>
            <a:off x="3789363" y="2014538"/>
            <a:ext cx="0" cy="439737"/>
          </a:xfrm>
          <a:prstGeom prst="line">
            <a:avLst/>
          </a:prstGeom>
          <a:noFill/>
          <a:ln w="9525">
            <a:solidFill>
              <a:schemeClr val="tx1"/>
            </a:solidFill>
            <a:round/>
            <a:headEnd/>
            <a:tailEnd type="triangle" w="med" len="med"/>
          </a:ln>
        </p:spPr>
        <p:txBody>
          <a:bodyPr wrap="none" anchor="ctr"/>
          <a:lstStyle/>
          <a:p>
            <a:endParaRPr lang="en-US"/>
          </a:p>
        </p:txBody>
      </p:sp>
      <p:sp>
        <p:nvSpPr>
          <p:cNvPr id="305268" name="Line 68"/>
          <p:cNvSpPr>
            <a:spLocks noChangeShapeType="1"/>
          </p:cNvSpPr>
          <p:nvPr/>
        </p:nvSpPr>
        <p:spPr bwMode="auto">
          <a:xfrm>
            <a:off x="3522663" y="2662238"/>
            <a:ext cx="695325" cy="0"/>
          </a:xfrm>
          <a:prstGeom prst="line">
            <a:avLst/>
          </a:prstGeom>
          <a:noFill/>
          <a:ln w="19050">
            <a:solidFill>
              <a:schemeClr val="tx1"/>
            </a:solidFill>
            <a:prstDash val="sysDot"/>
            <a:round/>
            <a:headEnd/>
            <a:tailEnd/>
          </a:ln>
        </p:spPr>
        <p:txBody>
          <a:bodyPr wrap="none" anchor="ctr"/>
          <a:lstStyle/>
          <a:p>
            <a:endParaRPr lang="en-US"/>
          </a:p>
        </p:txBody>
      </p:sp>
      <p:pic>
        <p:nvPicPr>
          <p:cNvPr id="305269" name="Picture 69" descr="Light vertical"/>
          <p:cNvPicPr>
            <a:picLocks noChangeAspect="1" noChangeArrowheads="1"/>
          </p:cNvPicPr>
          <p:nvPr/>
        </p:nvPicPr>
        <p:blipFill>
          <a:blip r:embed="rId5" cstate="print"/>
          <a:srcRect/>
          <a:stretch>
            <a:fillRect/>
          </a:stretch>
        </p:blipFill>
        <p:spPr bwMode="auto">
          <a:xfrm>
            <a:off x="6007100" y="5170488"/>
            <a:ext cx="1431925" cy="962025"/>
          </a:xfrm>
          <a:prstGeom prst="rect">
            <a:avLst/>
          </a:prstGeom>
          <a:noFill/>
          <a:ln w="12700">
            <a:noFill/>
            <a:miter lim="800000"/>
            <a:headEnd/>
            <a:tailEnd/>
          </a:ln>
        </p:spPr>
      </p:pic>
      <p:graphicFrame>
        <p:nvGraphicFramePr>
          <p:cNvPr id="305222" name="Object 70"/>
          <p:cNvGraphicFramePr>
            <a:graphicFrameLocks noChangeAspect="1"/>
          </p:cNvGraphicFramePr>
          <p:nvPr/>
        </p:nvGraphicFramePr>
        <p:xfrm>
          <a:off x="5600700" y="3803650"/>
          <a:ext cx="3171825" cy="641350"/>
        </p:xfrm>
        <a:graphic>
          <a:graphicData uri="http://schemas.openxmlformats.org/presentationml/2006/ole">
            <p:oleObj spid="_x0000_s222211" name="Equation" r:id="rId6" imgW="2146300" imgH="431800" progId="">
              <p:embed/>
            </p:oleObj>
          </a:graphicData>
        </a:graphic>
      </p:graphicFrame>
      <p:sp>
        <p:nvSpPr>
          <p:cNvPr id="305270" name="Line 71"/>
          <p:cNvSpPr>
            <a:spLocks noChangeShapeType="1"/>
          </p:cNvSpPr>
          <p:nvPr/>
        </p:nvSpPr>
        <p:spPr bwMode="auto">
          <a:xfrm flipH="1">
            <a:off x="5018088" y="5649913"/>
            <a:ext cx="368300" cy="690562"/>
          </a:xfrm>
          <a:prstGeom prst="line">
            <a:avLst/>
          </a:prstGeom>
          <a:noFill/>
          <a:ln w="57150">
            <a:solidFill>
              <a:srgbClr val="0000FF"/>
            </a:solidFill>
            <a:round/>
            <a:headEnd/>
            <a:tailEnd/>
          </a:ln>
        </p:spPr>
        <p:txBody>
          <a:bodyPr wrap="none" anchor="ctr"/>
          <a:lstStyle/>
          <a:p>
            <a:endParaRPr lang="en-US"/>
          </a:p>
        </p:txBody>
      </p:sp>
      <p:sp>
        <p:nvSpPr>
          <p:cNvPr id="305271" name="Rectangle 79"/>
          <p:cNvSpPr>
            <a:spLocks noChangeArrowheads="1"/>
          </p:cNvSpPr>
          <p:nvPr/>
        </p:nvSpPr>
        <p:spPr bwMode="auto">
          <a:xfrm>
            <a:off x="993775" y="1046163"/>
            <a:ext cx="2322513" cy="584200"/>
          </a:xfrm>
          <a:prstGeom prst="rect">
            <a:avLst/>
          </a:prstGeom>
          <a:noFill/>
          <a:ln w="12700">
            <a:noFill/>
            <a:miter lim="800000"/>
            <a:headEnd/>
            <a:tailEnd/>
          </a:ln>
        </p:spPr>
        <p:txBody>
          <a:bodyPr anchor="ctr"/>
          <a:lstStyle/>
          <a:p>
            <a:pPr marL="342900" indent="-342900">
              <a:lnSpc>
                <a:spcPct val="100000"/>
              </a:lnSpc>
              <a:spcBef>
                <a:spcPct val="20000"/>
              </a:spcBef>
              <a:buClrTx/>
              <a:buSzPct val="100000"/>
              <a:buFontTx/>
              <a:buNone/>
            </a:pPr>
            <a:r>
              <a:rPr lang="en-US" sz="1800" i="1">
                <a:solidFill>
                  <a:schemeClr val="hlink"/>
                </a:solidFill>
                <a:latin typeface="Helvetica" pitchFamily="34" charset="0"/>
              </a:rPr>
              <a:t>Reflectance Factor</a:t>
            </a:r>
          </a:p>
        </p:txBody>
      </p:sp>
      <p:graphicFrame>
        <p:nvGraphicFramePr>
          <p:cNvPr id="305232" name="Object 80"/>
          <p:cNvGraphicFramePr>
            <a:graphicFrameLocks noChangeAspect="1"/>
          </p:cNvGraphicFramePr>
          <p:nvPr/>
        </p:nvGraphicFramePr>
        <p:xfrm>
          <a:off x="3389313" y="1084263"/>
          <a:ext cx="3908425" cy="377825"/>
        </p:xfrm>
        <a:graphic>
          <a:graphicData uri="http://schemas.openxmlformats.org/presentationml/2006/ole">
            <p:oleObj spid="_x0000_s222212" name="Equation" r:id="rId7" imgW="2895600" imgH="279400" progId="">
              <p:embed/>
            </p:oleObj>
          </a:graphicData>
        </a:graphic>
      </p:graphicFrame>
      <p:sp>
        <p:nvSpPr>
          <p:cNvPr id="305273" name="Rectangle 86"/>
          <p:cNvSpPr>
            <a:spLocks noChangeArrowheads="1"/>
          </p:cNvSpPr>
          <p:nvPr/>
        </p:nvSpPr>
        <p:spPr bwMode="auto">
          <a:xfrm>
            <a:off x="31750" y="5953125"/>
            <a:ext cx="4810125" cy="873125"/>
          </a:xfrm>
          <a:prstGeom prst="rect">
            <a:avLst/>
          </a:prstGeom>
          <a:noFill/>
          <a:ln w="12700">
            <a:noFill/>
            <a:miter lim="800000"/>
            <a:headEnd/>
            <a:tailEnd/>
          </a:ln>
        </p:spPr>
        <p:txBody>
          <a:bodyPr anchor="ctr"/>
          <a:lstStyle/>
          <a:p>
            <a:pPr marL="342900" indent="-342900">
              <a:lnSpc>
                <a:spcPct val="70000"/>
              </a:lnSpc>
              <a:spcBef>
                <a:spcPct val="20000"/>
              </a:spcBef>
              <a:buClrTx/>
              <a:buSzPct val="100000"/>
              <a:buFontTx/>
              <a:buNone/>
            </a:pPr>
            <a:r>
              <a:rPr lang="en-US" sz="1400" b="1">
                <a:solidFill>
                  <a:srgbClr val="0000FF"/>
                </a:solidFill>
                <a:latin typeface="Symbol" pitchFamily="18" charset="2"/>
              </a:rPr>
              <a:t>D</a:t>
            </a:r>
            <a:r>
              <a:rPr lang="en-US" sz="1400" b="1" baseline="-25000">
                <a:solidFill>
                  <a:srgbClr val="0000FF"/>
                </a:solidFill>
                <a:latin typeface="Helvetica" pitchFamily="34" charset="0"/>
              </a:rPr>
              <a:t>SD</a:t>
            </a:r>
            <a:r>
              <a:rPr lang="en-US" sz="1400" b="1">
                <a:solidFill>
                  <a:srgbClr val="0000FF"/>
                </a:solidFill>
                <a:latin typeface="Helvetica" pitchFamily="34" charset="0"/>
              </a:rPr>
              <a:t>:</a:t>
            </a:r>
            <a:r>
              <a:rPr lang="en-US" sz="1400">
                <a:solidFill>
                  <a:srgbClr val="0000FF"/>
                </a:solidFill>
                <a:latin typeface="Helvetica" pitchFamily="34" charset="0"/>
              </a:rPr>
              <a:t> SD degradation factor;</a:t>
            </a:r>
          </a:p>
          <a:p>
            <a:pPr marL="342900" indent="-342900">
              <a:lnSpc>
                <a:spcPct val="70000"/>
              </a:lnSpc>
              <a:spcBef>
                <a:spcPct val="20000"/>
              </a:spcBef>
              <a:buClrTx/>
              <a:buSzPct val="100000"/>
              <a:buFontTx/>
              <a:buNone/>
            </a:pPr>
            <a:r>
              <a:rPr lang="en-US" sz="1400" b="1">
                <a:solidFill>
                  <a:srgbClr val="0000FF"/>
                </a:solidFill>
                <a:latin typeface="Symbol" pitchFamily="18" charset="2"/>
              </a:rPr>
              <a:t>G</a:t>
            </a:r>
            <a:r>
              <a:rPr lang="en-US" sz="1400" b="1" baseline="-25000">
                <a:solidFill>
                  <a:srgbClr val="0000FF"/>
                </a:solidFill>
                <a:latin typeface="Helvetica" pitchFamily="34" charset="0"/>
              </a:rPr>
              <a:t>SD</a:t>
            </a:r>
            <a:r>
              <a:rPr lang="en-US" sz="1400" b="1">
                <a:solidFill>
                  <a:srgbClr val="0000FF"/>
                </a:solidFill>
                <a:latin typeface="Helvetica" pitchFamily="34" charset="0"/>
              </a:rPr>
              <a:t>:</a:t>
            </a:r>
            <a:r>
              <a:rPr lang="en-US" sz="1400">
                <a:solidFill>
                  <a:srgbClr val="0000FF"/>
                </a:solidFill>
                <a:latin typeface="Helvetica" pitchFamily="34" charset="0"/>
              </a:rPr>
              <a:t> SD screen vignetting function</a:t>
            </a:r>
          </a:p>
          <a:p>
            <a:pPr marL="342900" indent="-342900">
              <a:lnSpc>
                <a:spcPct val="70000"/>
              </a:lnSpc>
              <a:spcBef>
                <a:spcPct val="20000"/>
              </a:spcBef>
              <a:buClrTx/>
              <a:buSzPct val="100000"/>
              <a:buFontTx/>
              <a:buNone/>
            </a:pPr>
            <a:r>
              <a:rPr lang="en-US" sz="1400" b="1">
                <a:solidFill>
                  <a:srgbClr val="0000FF"/>
                </a:solidFill>
                <a:latin typeface="Helvetica" pitchFamily="34" charset="0"/>
              </a:rPr>
              <a:t>d:</a:t>
            </a:r>
            <a:r>
              <a:rPr lang="en-US" sz="1400">
                <a:solidFill>
                  <a:srgbClr val="0000FF"/>
                </a:solidFill>
                <a:latin typeface="Helvetica" pitchFamily="34" charset="0"/>
              </a:rPr>
              <a:t>    Earth-Sun distance</a:t>
            </a:r>
          </a:p>
          <a:p>
            <a:pPr marL="342900" indent="-342900">
              <a:lnSpc>
                <a:spcPct val="70000"/>
              </a:lnSpc>
              <a:spcBef>
                <a:spcPct val="20000"/>
              </a:spcBef>
              <a:buClrTx/>
              <a:buSzPct val="100000"/>
              <a:buFontTx/>
              <a:buNone/>
            </a:pPr>
            <a:r>
              <a:rPr lang="en-US" sz="1400" b="1">
                <a:solidFill>
                  <a:srgbClr val="0000FF"/>
                </a:solidFill>
                <a:latin typeface="Helvetica" pitchFamily="34" charset="0"/>
              </a:rPr>
              <a:t>dn*:</a:t>
            </a:r>
            <a:r>
              <a:rPr lang="en-US" sz="1400">
                <a:solidFill>
                  <a:srgbClr val="0000FF"/>
                </a:solidFill>
                <a:latin typeface="Helvetica" pitchFamily="34" charset="0"/>
              </a:rPr>
              <a:t> Corrected digital number; </a:t>
            </a:r>
            <a:r>
              <a:rPr lang="en-US" sz="1400" b="1">
                <a:solidFill>
                  <a:srgbClr val="0000FF"/>
                </a:solidFill>
                <a:latin typeface="Helvetica" pitchFamily="34" charset="0"/>
              </a:rPr>
              <a:t>dc</a:t>
            </a:r>
            <a:r>
              <a:rPr lang="en-US" sz="1400">
                <a:solidFill>
                  <a:srgbClr val="0000FF"/>
                </a:solidFill>
                <a:latin typeface="Helvetica" pitchFamily="34" charset="0"/>
              </a:rPr>
              <a:t>: Digital count of SDSM </a:t>
            </a:r>
          </a:p>
        </p:txBody>
      </p:sp>
      <p:pic>
        <p:nvPicPr>
          <p:cNvPr id="305274" name="Picture 90" descr="Light vertical"/>
          <p:cNvPicPr>
            <a:picLocks noGrp="1" noChangeAspect="1" noChangeArrowheads="1"/>
          </p:cNvPicPr>
          <p:nvPr>
            <p:ph sz="half" idx="2"/>
          </p:nvPr>
        </p:nvPicPr>
        <p:blipFill>
          <a:blip r:embed="rId8" cstate="print"/>
          <a:srcRect/>
          <a:stretch>
            <a:fillRect/>
          </a:stretch>
        </p:blipFill>
        <p:spPr bwMode="auto">
          <a:xfrm>
            <a:off x="1482725" y="3821113"/>
            <a:ext cx="871538" cy="871537"/>
          </a:xfrm>
          <a:noFill/>
          <a:ln w="12700">
            <a:miter lim="800000"/>
            <a:headEnd/>
            <a:tailEnd/>
          </a:ln>
        </p:spPr>
      </p:pic>
      <p:sp>
        <p:nvSpPr>
          <p:cNvPr id="42"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28</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3"/>
          <p:cNvSpPr>
            <a:spLocks noGrp="1" noChangeArrowheads="1"/>
          </p:cNvSpPr>
          <p:nvPr>
            <p:ph type="title"/>
          </p:nvPr>
        </p:nvSpPr>
        <p:spPr/>
        <p:txBody>
          <a:bodyPr/>
          <a:lstStyle/>
          <a:p>
            <a:r>
              <a:rPr lang="en-US" sz="2800" dirty="0" smtClean="0">
                <a:solidFill>
                  <a:srgbClr val="0000CC"/>
                </a:solidFill>
              </a:rPr>
              <a:t>MODIS RSB Noisy &amp; Inoperable Detectors</a:t>
            </a:r>
          </a:p>
        </p:txBody>
      </p:sp>
      <p:sp>
        <p:nvSpPr>
          <p:cNvPr id="307204" name="Text Box 22" descr="Light vertical"/>
          <p:cNvSpPr txBox="1">
            <a:spLocks noChangeArrowheads="1"/>
          </p:cNvSpPr>
          <p:nvPr/>
        </p:nvSpPr>
        <p:spPr bwMode="auto">
          <a:xfrm>
            <a:off x="4087813" y="1292225"/>
            <a:ext cx="819150" cy="396875"/>
          </a:xfrm>
          <a:prstGeom prst="rect">
            <a:avLst/>
          </a:prstGeom>
          <a:noFill/>
          <a:ln w="12700">
            <a:noFill/>
            <a:miter lim="800000"/>
            <a:headEnd/>
            <a:tailEnd/>
          </a:ln>
        </p:spPr>
        <p:txBody>
          <a:bodyPr wrap="none">
            <a:spAutoFit/>
          </a:bodyPr>
          <a:lstStyle/>
          <a:p>
            <a:pPr algn="ctr">
              <a:lnSpc>
                <a:spcPct val="100000"/>
              </a:lnSpc>
              <a:buClrTx/>
              <a:buFontTx/>
              <a:buNone/>
            </a:pPr>
            <a:r>
              <a:rPr lang="en-US" b="1">
                <a:solidFill>
                  <a:srgbClr val="1409F5"/>
                </a:solidFill>
              </a:rPr>
              <a:t>Terra</a:t>
            </a:r>
          </a:p>
        </p:txBody>
      </p:sp>
      <p:sp>
        <p:nvSpPr>
          <p:cNvPr id="307205" name="Text Box 23" descr="Light vertical"/>
          <p:cNvSpPr txBox="1">
            <a:spLocks noChangeArrowheads="1"/>
          </p:cNvSpPr>
          <p:nvPr/>
        </p:nvSpPr>
        <p:spPr bwMode="auto">
          <a:xfrm>
            <a:off x="4173538" y="3417888"/>
            <a:ext cx="777875" cy="396875"/>
          </a:xfrm>
          <a:prstGeom prst="rect">
            <a:avLst/>
          </a:prstGeom>
          <a:noFill/>
          <a:ln w="12700">
            <a:noFill/>
            <a:miter lim="800000"/>
            <a:headEnd/>
            <a:tailEnd/>
          </a:ln>
        </p:spPr>
        <p:txBody>
          <a:bodyPr wrap="none">
            <a:spAutoFit/>
          </a:bodyPr>
          <a:lstStyle/>
          <a:p>
            <a:pPr algn="ctr">
              <a:lnSpc>
                <a:spcPct val="100000"/>
              </a:lnSpc>
              <a:buClrTx/>
              <a:buFontTx/>
              <a:buNone/>
            </a:pPr>
            <a:r>
              <a:rPr lang="en-US" b="1">
                <a:solidFill>
                  <a:srgbClr val="1409F5"/>
                </a:solidFill>
              </a:rPr>
              <a:t>Aqua</a:t>
            </a:r>
          </a:p>
        </p:txBody>
      </p:sp>
      <p:sp>
        <p:nvSpPr>
          <p:cNvPr id="307206" name="Text Box 24" descr="Light vertical"/>
          <p:cNvSpPr txBox="1">
            <a:spLocks noChangeArrowheads="1"/>
          </p:cNvSpPr>
          <p:nvPr/>
        </p:nvSpPr>
        <p:spPr bwMode="auto">
          <a:xfrm>
            <a:off x="5418138" y="6313488"/>
            <a:ext cx="2451100" cy="366712"/>
          </a:xfrm>
          <a:prstGeom prst="rect">
            <a:avLst/>
          </a:prstGeom>
          <a:noFill/>
          <a:ln w="12700">
            <a:noFill/>
            <a:miter lim="800000"/>
            <a:headEnd/>
            <a:tailEnd/>
          </a:ln>
        </p:spPr>
        <p:txBody>
          <a:bodyPr wrap="none">
            <a:spAutoFit/>
          </a:bodyPr>
          <a:lstStyle/>
          <a:p>
            <a:pPr algn="ctr">
              <a:lnSpc>
                <a:spcPct val="100000"/>
              </a:lnSpc>
              <a:buClrTx/>
              <a:buFontTx/>
              <a:buNone/>
            </a:pPr>
            <a:r>
              <a:rPr lang="en-US" sz="1800">
                <a:solidFill>
                  <a:srgbClr val="1409F5"/>
                </a:solidFill>
              </a:rPr>
              <a:t>Detectors in SBRS order</a:t>
            </a:r>
          </a:p>
        </p:txBody>
      </p:sp>
      <p:pic>
        <p:nvPicPr>
          <p:cNvPr id="307207" name="Picture 911" descr="Light vertical"/>
          <p:cNvPicPr>
            <a:picLocks noChangeAspect="1" noChangeArrowheads="1"/>
          </p:cNvPicPr>
          <p:nvPr/>
        </p:nvPicPr>
        <p:blipFill>
          <a:blip r:embed="rId3" cstate="print"/>
          <a:srcRect/>
          <a:stretch>
            <a:fillRect/>
          </a:stretch>
        </p:blipFill>
        <p:spPr bwMode="auto">
          <a:xfrm>
            <a:off x="533400" y="3814763"/>
            <a:ext cx="7985125" cy="2300287"/>
          </a:xfrm>
          <a:prstGeom prst="rect">
            <a:avLst/>
          </a:prstGeom>
          <a:noFill/>
          <a:ln w="12700">
            <a:noFill/>
            <a:miter lim="800000"/>
            <a:headEnd/>
            <a:tailEnd/>
          </a:ln>
        </p:spPr>
      </p:pic>
      <p:pic>
        <p:nvPicPr>
          <p:cNvPr id="307208" name="Picture 913" descr="Light vertical"/>
          <p:cNvPicPr>
            <a:picLocks noChangeAspect="1" noChangeArrowheads="1"/>
          </p:cNvPicPr>
          <p:nvPr/>
        </p:nvPicPr>
        <p:blipFill>
          <a:blip r:embed="rId4" cstate="print"/>
          <a:srcRect/>
          <a:stretch>
            <a:fillRect/>
          </a:stretch>
        </p:blipFill>
        <p:spPr bwMode="auto">
          <a:xfrm>
            <a:off x="280988" y="1689100"/>
            <a:ext cx="8582025" cy="1465263"/>
          </a:xfrm>
          <a:prstGeom prst="rect">
            <a:avLst/>
          </a:prstGeom>
          <a:noFill/>
          <a:ln w="12700">
            <a:noFill/>
            <a:miter lim="800000"/>
            <a:headEnd/>
            <a:tailEnd/>
          </a:ln>
        </p:spPr>
      </p:pic>
      <p:sp>
        <p:nvSpPr>
          <p:cNvPr id="307209" name="TextBox 11"/>
          <p:cNvSpPr txBox="1">
            <a:spLocks noChangeArrowheads="1"/>
          </p:cNvSpPr>
          <p:nvPr/>
        </p:nvSpPr>
        <p:spPr bwMode="auto">
          <a:xfrm>
            <a:off x="66675" y="6149975"/>
            <a:ext cx="5351463" cy="701675"/>
          </a:xfrm>
          <a:prstGeom prst="rect">
            <a:avLst/>
          </a:prstGeom>
          <a:noFill/>
          <a:ln w="9525">
            <a:noFill/>
            <a:miter lim="800000"/>
            <a:headEnd/>
            <a:tailEnd/>
          </a:ln>
        </p:spPr>
        <p:txBody>
          <a:bodyPr>
            <a:spAutoFit/>
          </a:bodyPr>
          <a:lstStyle/>
          <a:p>
            <a:pPr algn="ctr">
              <a:lnSpc>
                <a:spcPct val="100000"/>
              </a:lnSpc>
              <a:buClrTx/>
              <a:buFontTx/>
              <a:buNone/>
            </a:pPr>
            <a:r>
              <a:rPr lang="en-US"/>
              <a:t>No new inoperable/noisy detectors since </a:t>
            </a:r>
          </a:p>
          <a:p>
            <a:pPr algn="ctr">
              <a:lnSpc>
                <a:spcPct val="100000"/>
              </a:lnSpc>
              <a:buClrTx/>
              <a:buFontTx/>
              <a:buNone/>
            </a:pPr>
            <a:r>
              <a:rPr lang="en-US"/>
              <a:t>the last MST (Jan, 2010)</a:t>
            </a:r>
          </a:p>
        </p:txBody>
      </p:sp>
      <p:sp>
        <p:nvSpPr>
          <p:cNvPr id="13" name="TextBox 12"/>
          <p:cNvSpPr txBox="1"/>
          <p:nvPr/>
        </p:nvSpPr>
        <p:spPr>
          <a:xfrm>
            <a:off x="8442702" y="5867399"/>
            <a:ext cx="22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e</a:t>
            </a:r>
            <a:endParaRPr lang="en-US" sz="1200" dirty="0">
              <a:latin typeface="Times New Roman" pitchFamily="18" charset="0"/>
              <a:cs typeface="Times New Roman" pitchFamily="18" charset="0"/>
            </a:endParaRPr>
          </a:p>
        </p:txBody>
      </p:sp>
      <p:sp>
        <p:nvSpPr>
          <p:cNvPr id="14"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29</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274638"/>
            <a:ext cx="6858000" cy="715962"/>
          </a:xfrm>
          <a:prstGeom prst="rect">
            <a:avLst/>
          </a:prstGeom>
          <a:noFill/>
          <a:ln w="9525">
            <a:noFill/>
            <a:miter lim="800000"/>
            <a:headEnd/>
            <a:tailEnd/>
          </a:ln>
        </p:spPr>
        <p:txBody>
          <a:bodyPr anchor="ctr"/>
          <a:lstStyle/>
          <a:p>
            <a:pPr algn="ctr" eaLnBrk="0" hangingPunct="0">
              <a:defRPr/>
            </a:pPr>
            <a:r>
              <a:rPr lang="en-US" sz="3200" b="1" kern="0" dirty="0">
                <a:solidFill>
                  <a:schemeClr val="bg1"/>
                </a:solidFill>
                <a:latin typeface="Comic Sans MS" pitchFamily="66" charset="0"/>
                <a:ea typeface="+mj-ea"/>
                <a:cs typeface="+mj-cs"/>
              </a:rPr>
              <a:t>Acknowledgements</a:t>
            </a:r>
          </a:p>
        </p:txBody>
      </p:sp>
      <p:sp>
        <p:nvSpPr>
          <p:cNvPr id="3" name="Rectangle 6"/>
          <p:cNvSpPr>
            <a:spLocks noChangeArrowheads="1"/>
          </p:cNvSpPr>
          <p:nvPr/>
        </p:nvSpPr>
        <p:spPr bwMode="auto">
          <a:xfrm>
            <a:off x="142875" y="1371600"/>
            <a:ext cx="8924925" cy="4953000"/>
          </a:xfrm>
          <a:prstGeom prst="rect">
            <a:avLst/>
          </a:prstGeom>
          <a:noFill/>
          <a:ln w="12700">
            <a:noFill/>
            <a:miter lim="800000"/>
            <a:headEnd/>
            <a:tailEnd/>
          </a:ln>
        </p:spPr>
        <p:txBody>
          <a:bodyPr lIns="90487" tIns="44450" rIns="90487" bIns="44450"/>
          <a:lstStyle/>
          <a:p>
            <a:pPr marL="342900" indent="-342900">
              <a:lnSpc>
                <a:spcPct val="110000"/>
              </a:lnSpc>
              <a:spcBef>
                <a:spcPts val="600"/>
              </a:spcBef>
              <a:buFontTx/>
              <a:buChar char="•"/>
            </a:pPr>
            <a:r>
              <a:rPr lang="en-US" sz="2400">
                <a:solidFill>
                  <a:schemeClr val="bg1"/>
                </a:solidFill>
                <a:latin typeface="Comic Sans MS" pitchFamily="66" charset="0"/>
                <a:cs typeface="Times New Roman" pitchFamily="18" charset="0"/>
              </a:rPr>
              <a:t>MODIS Characterization Support Team (MCST)</a:t>
            </a:r>
          </a:p>
          <a:p>
            <a:pPr marL="742950" lvl="1" indent="-285750">
              <a:lnSpc>
                <a:spcPct val="110000"/>
              </a:lnSpc>
              <a:spcBef>
                <a:spcPts val="600"/>
              </a:spcBef>
              <a:buFontTx/>
              <a:buChar char="–"/>
            </a:pPr>
            <a:r>
              <a:rPr lang="en-US" sz="2000">
                <a:solidFill>
                  <a:schemeClr val="bg1"/>
                </a:solidFill>
                <a:latin typeface="Comic Sans MS" pitchFamily="66" charset="0"/>
              </a:rPr>
              <a:t>Instrument Operation Team  (IOT)</a:t>
            </a:r>
          </a:p>
          <a:p>
            <a:pPr marL="742950" lvl="1" indent="-285750">
              <a:lnSpc>
                <a:spcPct val="110000"/>
              </a:lnSpc>
              <a:spcBef>
                <a:spcPts val="600"/>
              </a:spcBef>
              <a:buFontTx/>
              <a:buChar char="–"/>
            </a:pPr>
            <a:r>
              <a:rPr lang="en-US" sz="2000">
                <a:solidFill>
                  <a:schemeClr val="bg1"/>
                </a:solidFill>
                <a:latin typeface="Comic Sans MS" pitchFamily="66" charset="0"/>
              </a:rPr>
              <a:t>Level 1B Group</a:t>
            </a:r>
          </a:p>
          <a:p>
            <a:pPr marL="742950" lvl="1" indent="-285750">
              <a:lnSpc>
                <a:spcPct val="110000"/>
              </a:lnSpc>
              <a:spcBef>
                <a:spcPts val="600"/>
              </a:spcBef>
              <a:buFontTx/>
              <a:buChar char="–"/>
            </a:pPr>
            <a:r>
              <a:rPr lang="en-US" sz="2000">
                <a:solidFill>
                  <a:schemeClr val="bg1"/>
                </a:solidFill>
                <a:latin typeface="Comic Sans MS" pitchFamily="66" charset="0"/>
              </a:rPr>
              <a:t>Calibration Group (RSB, TEB, LUT delivery)</a:t>
            </a:r>
          </a:p>
          <a:p>
            <a:pPr marL="342900" indent="-342900">
              <a:lnSpc>
                <a:spcPct val="110000"/>
              </a:lnSpc>
              <a:spcBef>
                <a:spcPts val="600"/>
              </a:spcBef>
              <a:buFontTx/>
              <a:buChar char="•"/>
            </a:pPr>
            <a:r>
              <a:rPr lang="en-US" sz="2400">
                <a:solidFill>
                  <a:schemeClr val="bg1"/>
                </a:solidFill>
                <a:latin typeface="Comic Sans MS" pitchFamily="66" charset="0"/>
              </a:rPr>
              <a:t>MODIS Sensor Working Group (MsWG)</a:t>
            </a:r>
          </a:p>
          <a:p>
            <a:pPr marL="742950" lvl="1" indent="-285750">
              <a:lnSpc>
                <a:spcPct val="110000"/>
              </a:lnSpc>
              <a:spcBef>
                <a:spcPts val="600"/>
              </a:spcBef>
              <a:buFontTx/>
              <a:buChar char="–"/>
            </a:pPr>
            <a:r>
              <a:rPr lang="en-US" sz="2000">
                <a:solidFill>
                  <a:schemeClr val="bg1"/>
                </a:solidFill>
                <a:latin typeface="Comic Sans MS" pitchFamily="66" charset="0"/>
              </a:rPr>
              <a:t>Discipline Representatives (ocean, land, and atmosphere)</a:t>
            </a:r>
            <a:endParaRPr lang="en-US" sz="2400">
              <a:solidFill>
                <a:schemeClr val="bg1"/>
              </a:solidFill>
              <a:latin typeface="Comic Sans MS" pitchFamily="66" charset="0"/>
            </a:endParaRPr>
          </a:p>
          <a:p>
            <a:pPr marL="342900" indent="-342900">
              <a:lnSpc>
                <a:spcPct val="110000"/>
              </a:lnSpc>
              <a:spcBef>
                <a:spcPts val="600"/>
              </a:spcBef>
              <a:buFontTx/>
              <a:buChar char="•"/>
            </a:pPr>
            <a:r>
              <a:rPr lang="en-US" sz="2400">
                <a:solidFill>
                  <a:schemeClr val="bg1"/>
                </a:solidFill>
                <a:latin typeface="Comic Sans MS" pitchFamily="66" charset="0"/>
              </a:rPr>
              <a:t>NASA HQ and MODIS Science Team</a:t>
            </a:r>
            <a:r>
              <a:rPr lang="en-US" sz="2000">
                <a:solidFill>
                  <a:schemeClr val="bg1"/>
                </a:solidFill>
                <a:latin typeface="Comic Sans MS" pitchFamily="66" charset="0"/>
              </a:rPr>
              <a:t> </a:t>
            </a:r>
          </a:p>
          <a:p>
            <a:pPr marL="742950" lvl="1" indent="-285750">
              <a:lnSpc>
                <a:spcPct val="110000"/>
              </a:lnSpc>
              <a:spcBef>
                <a:spcPts val="600"/>
              </a:spcBef>
              <a:buFontTx/>
              <a:buChar char="–"/>
            </a:pPr>
            <a:r>
              <a:rPr lang="en-US" sz="2000">
                <a:solidFill>
                  <a:schemeClr val="bg1"/>
                </a:solidFill>
                <a:latin typeface="Comic Sans MS" pitchFamily="66" charset="0"/>
              </a:rPr>
              <a:t>Continuous Funding Support for both Terra and Aqua Missions</a:t>
            </a:r>
          </a:p>
          <a:p>
            <a:pPr marL="742950" lvl="1" indent="-285750">
              <a:lnSpc>
                <a:spcPct val="110000"/>
              </a:lnSpc>
              <a:spcBef>
                <a:spcPts val="600"/>
              </a:spcBef>
              <a:buFontTx/>
              <a:buChar char="–"/>
            </a:pPr>
            <a:r>
              <a:rPr lang="en-US" sz="2000">
                <a:solidFill>
                  <a:schemeClr val="bg1"/>
                </a:solidFill>
                <a:latin typeface="Comic Sans MS" pitchFamily="66" charset="0"/>
              </a:rPr>
              <a:t>Leadership and Science Contributions</a:t>
            </a:r>
          </a:p>
          <a:p>
            <a:pPr marL="342900" indent="-342900">
              <a:lnSpc>
                <a:spcPct val="110000"/>
              </a:lnSpc>
              <a:spcBef>
                <a:spcPts val="600"/>
              </a:spcBef>
              <a:buFontTx/>
              <a:buChar char="•"/>
            </a:pPr>
            <a:r>
              <a:rPr lang="en-US" sz="2400">
                <a:solidFill>
                  <a:schemeClr val="bg1"/>
                </a:solidFill>
                <a:latin typeface="Comic Sans MS" pitchFamily="66" charset="0"/>
              </a:rPr>
              <a:t>User and Science Community</a:t>
            </a:r>
          </a:p>
          <a:p>
            <a:pPr marL="742950" lvl="1" indent="-285750">
              <a:lnSpc>
                <a:spcPct val="110000"/>
              </a:lnSpc>
              <a:spcBef>
                <a:spcPts val="600"/>
              </a:spcBef>
              <a:buFontTx/>
              <a:buChar char="–"/>
            </a:pPr>
            <a:r>
              <a:rPr lang="en-US" sz="2000">
                <a:solidFill>
                  <a:schemeClr val="bg1"/>
                </a:solidFill>
                <a:latin typeface="Comic Sans MS" pitchFamily="66" charset="0"/>
              </a:rPr>
              <a:t>Input and Feedback</a:t>
            </a:r>
          </a:p>
        </p:txBody>
      </p:sp>
      <p:sp>
        <p:nvSpPr>
          <p:cNvPr id="4" name="Text Box 5"/>
          <p:cNvSpPr txBox="1">
            <a:spLocks noChangeArrowheads="1"/>
          </p:cNvSpPr>
          <p:nvPr/>
        </p:nvSpPr>
        <p:spPr bwMode="auto">
          <a:xfrm>
            <a:off x="8478838" y="6477000"/>
            <a:ext cx="612775" cy="274638"/>
          </a:xfrm>
          <a:prstGeom prst="rect">
            <a:avLst/>
          </a:prstGeom>
          <a:noFill/>
          <a:ln w="9525">
            <a:noFill/>
            <a:miter lim="800000"/>
            <a:headEnd/>
            <a:tailEnd/>
          </a:ln>
        </p:spPr>
        <p:txBody>
          <a:bodyPr wrap="none">
            <a:spAutoFit/>
          </a:bodyPr>
          <a:lstStyle/>
          <a:p>
            <a:r>
              <a:rPr lang="en-US" sz="1200" b="1" i="1">
                <a:solidFill>
                  <a:schemeClr val="bg1"/>
                </a:solidFill>
                <a:latin typeface="Times New Roman" pitchFamily="18" charset="0"/>
              </a:rPr>
              <a:t>Page </a:t>
            </a:r>
            <a:fld id="{D444775A-F10A-467B-B9C3-C6468E186350}" type="slidenum">
              <a:rPr lang="en-US" sz="1200" b="1" i="1">
                <a:solidFill>
                  <a:schemeClr val="bg1"/>
                </a:solidFill>
                <a:latin typeface="Times New Roman" pitchFamily="18" charset="0"/>
              </a:rPr>
              <a:pPr/>
              <a:t>3</a:t>
            </a:fld>
            <a:endParaRPr lang="en-US" sz="1200" b="1" i="1">
              <a:solidFill>
                <a:schemeClr val="bg1"/>
              </a:solidFill>
              <a:latin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0" name="Picture 16" descr="terra_sd_degradation.png"/>
          <p:cNvPicPr>
            <a:picLocks noChangeAspect="1"/>
          </p:cNvPicPr>
          <p:nvPr/>
        </p:nvPicPr>
        <p:blipFill>
          <a:blip r:embed="rId3" cstate="print"/>
          <a:srcRect/>
          <a:stretch>
            <a:fillRect/>
          </a:stretch>
        </p:blipFill>
        <p:spPr bwMode="auto">
          <a:xfrm>
            <a:off x="381000" y="838200"/>
            <a:ext cx="8229600" cy="2743200"/>
          </a:xfrm>
          <a:prstGeom prst="rect">
            <a:avLst/>
          </a:prstGeom>
          <a:noFill/>
          <a:ln w="9525">
            <a:noFill/>
            <a:miter lim="800000"/>
            <a:headEnd/>
            <a:tailEnd/>
          </a:ln>
        </p:spPr>
      </p:pic>
      <p:sp>
        <p:nvSpPr>
          <p:cNvPr id="309251" name="Rectangle 3"/>
          <p:cNvSpPr>
            <a:spLocks noGrp="1" noChangeArrowheads="1"/>
          </p:cNvSpPr>
          <p:nvPr>
            <p:ph type="title"/>
          </p:nvPr>
        </p:nvSpPr>
        <p:spPr>
          <a:xfrm>
            <a:off x="1143000" y="152400"/>
            <a:ext cx="6858000" cy="715962"/>
          </a:xfrm>
        </p:spPr>
        <p:txBody>
          <a:bodyPr/>
          <a:lstStyle/>
          <a:p>
            <a:r>
              <a:rPr lang="en-US" sz="2800" dirty="0" smtClean="0">
                <a:solidFill>
                  <a:srgbClr val="0000CC"/>
                </a:solidFill>
              </a:rPr>
              <a:t>MODIS SD Degradation Trending</a:t>
            </a:r>
          </a:p>
        </p:txBody>
      </p:sp>
      <p:sp>
        <p:nvSpPr>
          <p:cNvPr id="309255" name="Line 21"/>
          <p:cNvSpPr>
            <a:spLocks noChangeShapeType="1"/>
          </p:cNvSpPr>
          <p:nvPr/>
        </p:nvSpPr>
        <p:spPr bwMode="auto">
          <a:xfrm flipV="1">
            <a:off x="2287588" y="2085975"/>
            <a:ext cx="836612" cy="769938"/>
          </a:xfrm>
          <a:prstGeom prst="line">
            <a:avLst/>
          </a:prstGeom>
          <a:noFill/>
          <a:ln w="12700">
            <a:solidFill>
              <a:schemeClr val="hlink"/>
            </a:solidFill>
            <a:round/>
            <a:headEnd/>
            <a:tailEnd type="triangle" w="med" len="med"/>
          </a:ln>
        </p:spPr>
        <p:txBody>
          <a:bodyPr wrap="none" anchor="ctr"/>
          <a:lstStyle/>
          <a:p>
            <a:endParaRPr lang="en-US"/>
          </a:p>
        </p:txBody>
      </p:sp>
      <p:sp>
        <p:nvSpPr>
          <p:cNvPr id="309256" name="Text Box 22"/>
          <p:cNvSpPr txBox="1">
            <a:spLocks noChangeArrowheads="1"/>
          </p:cNvSpPr>
          <p:nvPr/>
        </p:nvSpPr>
        <p:spPr bwMode="auto">
          <a:xfrm>
            <a:off x="1301750" y="2590800"/>
            <a:ext cx="2455863" cy="274638"/>
          </a:xfrm>
          <a:prstGeom prst="rect">
            <a:avLst/>
          </a:prstGeom>
          <a:solidFill>
            <a:schemeClr val="bg1"/>
          </a:solidFill>
          <a:ln w="12700">
            <a:noFill/>
            <a:miter lim="800000"/>
            <a:headEnd/>
            <a:tailEnd/>
          </a:ln>
        </p:spPr>
        <p:txBody>
          <a:bodyPr>
            <a:spAutoFit/>
          </a:bodyPr>
          <a:lstStyle/>
          <a:p>
            <a:pPr>
              <a:lnSpc>
                <a:spcPct val="100000"/>
              </a:lnSpc>
              <a:spcBef>
                <a:spcPct val="50000"/>
              </a:spcBef>
              <a:buClrTx/>
              <a:buFontTx/>
              <a:buNone/>
            </a:pPr>
            <a:r>
              <a:rPr lang="en-US" sz="1200" b="1" dirty="0">
                <a:solidFill>
                  <a:schemeClr val="hlink"/>
                </a:solidFill>
              </a:rPr>
              <a:t>SD door anomaly on July 2</a:t>
            </a:r>
            <a:r>
              <a:rPr lang="en-US" sz="1200" b="1" baseline="30000" dirty="0">
                <a:solidFill>
                  <a:schemeClr val="hlink"/>
                </a:solidFill>
              </a:rPr>
              <a:t>nd</a:t>
            </a:r>
            <a:r>
              <a:rPr lang="en-US" sz="1200" b="1" dirty="0">
                <a:solidFill>
                  <a:schemeClr val="hlink"/>
                </a:solidFill>
              </a:rPr>
              <a:t>, 2003</a:t>
            </a:r>
            <a:endParaRPr lang="en-US" sz="1200" dirty="0"/>
          </a:p>
        </p:txBody>
      </p:sp>
      <p:sp>
        <p:nvSpPr>
          <p:cNvPr id="13" name="TextBox 12"/>
          <p:cNvSpPr txBox="1"/>
          <p:nvPr/>
        </p:nvSpPr>
        <p:spPr>
          <a:xfrm>
            <a:off x="776288" y="6148388"/>
            <a:ext cx="7589837" cy="585787"/>
          </a:xfrm>
          <a:prstGeom prst="rect">
            <a:avLst/>
          </a:prstGeom>
          <a:noFill/>
        </p:spPr>
        <p:txBody>
          <a:bodyPr>
            <a:spAutoFit/>
          </a:bodyPr>
          <a:lstStyle/>
          <a:p>
            <a:pPr algn="ctr">
              <a:lnSpc>
                <a:spcPct val="100000"/>
              </a:lnSpc>
              <a:buClrTx/>
              <a:buFontTx/>
              <a:buNone/>
              <a:defRPr/>
            </a:pPr>
            <a:r>
              <a:rPr lang="en-US" sz="1600" i="1" dirty="0">
                <a:solidFill>
                  <a:schemeClr val="accent2">
                    <a:lumMod val="75000"/>
                  </a:schemeClr>
                </a:solidFill>
              </a:rPr>
              <a:t>The results are derived from </a:t>
            </a:r>
            <a:r>
              <a:rPr lang="en-US" sz="1600" i="1" dirty="0" smtClean="0">
                <a:solidFill>
                  <a:schemeClr val="accent2">
                    <a:lumMod val="75000"/>
                  </a:schemeClr>
                </a:solidFill>
              </a:rPr>
              <a:t>a normalization </a:t>
            </a:r>
            <a:r>
              <a:rPr lang="en-US" sz="1600" i="1" dirty="0">
                <a:solidFill>
                  <a:schemeClr val="accent2">
                    <a:lumMod val="75000"/>
                  </a:schemeClr>
                </a:solidFill>
              </a:rPr>
              <a:t>approach to SDSM D9 (936 nm</a:t>
            </a:r>
            <a:r>
              <a:rPr lang="en-US" sz="1600" i="1" dirty="0" smtClean="0">
                <a:solidFill>
                  <a:schemeClr val="accent2">
                    <a:lumMod val="75000"/>
                  </a:schemeClr>
                </a:solidFill>
              </a:rPr>
              <a:t>). </a:t>
            </a:r>
          </a:p>
          <a:p>
            <a:pPr algn="ctr">
              <a:lnSpc>
                <a:spcPct val="100000"/>
              </a:lnSpc>
              <a:buClrTx/>
              <a:buFontTx/>
              <a:buNone/>
              <a:defRPr/>
            </a:pPr>
            <a:r>
              <a:rPr lang="en-US" sz="1600" i="1" dirty="0" smtClean="0">
                <a:solidFill>
                  <a:schemeClr val="accent2">
                    <a:lumMod val="75000"/>
                  </a:schemeClr>
                </a:solidFill>
              </a:rPr>
              <a:t>An additional </a:t>
            </a:r>
            <a:r>
              <a:rPr lang="en-US" sz="1600" i="1" dirty="0">
                <a:solidFill>
                  <a:schemeClr val="accent2">
                    <a:lumMod val="75000"/>
                  </a:schemeClr>
                </a:solidFill>
              </a:rPr>
              <a:t>correction for the degradation at SDSM D9 wavelength is applied</a:t>
            </a:r>
          </a:p>
        </p:txBody>
      </p:sp>
      <p:pic>
        <p:nvPicPr>
          <p:cNvPr id="309249" name="Picture 17" descr="aqua_sd_degradation.png"/>
          <p:cNvPicPr>
            <a:picLocks noChangeAspect="1"/>
          </p:cNvPicPr>
          <p:nvPr/>
        </p:nvPicPr>
        <p:blipFill>
          <a:blip r:embed="rId4" cstate="print"/>
          <a:srcRect/>
          <a:stretch>
            <a:fillRect/>
          </a:stretch>
        </p:blipFill>
        <p:spPr bwMode="auto">
          <a:xfrm>
            <a:off x="400050" y="3505200"/>
            <a:ext cx="8229600" cy="2743200"/>
          </a:xfrm>
          <a:prstGeom prst="rect">
            <a:avLst/>
          </a:prstGeom>
          <a:noFill/>
          <a:ln w="9525">
            <a:noFill/>
            <a:miter lim="800000"/>
            <a:headEnd/>
            <a:tailEnd/>
          </a:ln>
        </p:spPr>
      </p:pic>
      <p:sp>
        <p:nvSpPr>
          <p:cNvPr id="12"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30</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9" name="Rectangle 11"/>
          <p:cNvSpPr>
            <a:spLocks noGrp="1" noChangeArrowheads="1"/>
          </p:cNvSpPr>
          <p:nvPr>
            <p:ph type="title"/>
          </p:nvPr>
        </p:nvSpPr>
        <p:spPr>
          <a:xfrm>
            <a:off x="1301750" y="155575"/>
            <a:ext cx="6635750" cy="581025"/>
          </a:xfrm>
        </p:spPr>
        <p:txBody>
          <a:bodyPr/>
          <a:lstStyle/>
          <a:p>
            <a:r>
              <a:rPr lang="en-US" sz="2800" dirty="0" smtClean="0">
                <a:solidFill>
                  <a:srgbClr val="0000CC"/>
                </a:solidFill>
              </a:rPr>
              <a:t>MODIS RSB Response Trending </a:t>
            </a:r>
          </a:p>
        </p:txBody>
      </p:sp>
      <p:pic>
        <p:nvPicPr>
          <p:cNvPr id="311306" name="Picture 10"/>
          <p:cNvPicPr>
            <a:picLocks noChangeAspect="1" noChangeArrowheads="1"/>
          </p:cNvPicPr>
          <p:nvPr/>
        </p:nvPicPr>
        <p:blipFill>
          <a:blip r:embed="rId3" cstate="print"/>
          <a:srcRect/>
          <a:stretch>
            <a:fillRect/>
          </a:stretch>
        </p:blipFill>
        <p:spPr bwMode="auto">
          <a:xfrm>
            <a:off x="887413" y="639763"/>
            <a:ext cx="7315200" cy="2441575"/>
          </a:xfrm>
          <a:prstGeom prst="rect">
            <a:avLst/>
          </a:prstGeom>
          <a:noFill/>
          <a:ln w="9525">
            <a:noFill/>
            <a:round/>
            <a:headEnd/>
            <a:tailEnd/>
          </a:ln>
          <a:effectLst/>
        </p:spPr>
      </p:pic>
      <p:pic>
        <p:nvPicPr>
          <p:cNvPr id="311307" name="Picture 11"/>
          <p:cNvPicPr>
            <a:picLocks noChangeAspect="1" noChangeArrowheads="1"/>
          </p:cNvPicPr>
          <p:nvPr/>
        </p:nvPicPr>
        <p:blipFill>
          <a:blip r:embed="rId4" cstate="print"/>
          <a:srcRect/>
          <a:stretch>
            <a:fillRect/>
          </a:stretch>
        </p:blipFill>
        <p:spPr bwMode="auto">
          <a:xfrm>
            <a:off x="887413" y="2439988"/>
            <a:ext cx="7315200" cy="2441575"/>
          </a:xfrm>
          <a:prstGeom prst="rect">
            <a:avLst/>
          </a:prstGeom>
          <a:noFill/>
          <a:ln w="9525">
            <a:noFill/>
            <a:round/>
            <a:headEnd/>
            <a:tailEnd/>
          </a:ln>
          <a:effectLst/>
        </p:spPr>
      </p:pic>
      <p:pic>
        <p:nvPicPr>
          <p:cNvPr id="311308" name="Picture 12"/>
          <p:cNvPicPr>
            <a:picLocks noChangeAspect="1" noChangeArrowheads="1"/>
          </p:cNvPicPr>
          <p:nvPr/>
        </p:nvPicPr>
        <p:blipFill>
          <a:blip r:embed="rId5" cstate="print"/>
          <a:srcRect/>
          <a:stretch>
            <a:fillRect/>
          </a:stretch>
        </p:blipFill>
        <p:spPr bwMode="auto">
          <a:xfrm>
            <a:off x="887413" y="4311650"/>
            <a:ext cx="7315200" cy="2441575"/>
          </a:xfrm>
          <a:prstGeom prst="rect">
            <a:avLst/>
          </a:prstGeom>
          <a:noFill/>
          <a:ln w="9525">
            <a:noFill/>
            <a:round/>
            <a:headEnd/>
            <a:tailEnd/>
          </a:ln>
          <a:effectLst/>
        </p:spPr>
      </p:pic>
      <p:sp>
        <p:nvSpPr>
          <p:cNvPr id="10"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31</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3"/>
          <p:cNvSpPr>
            <a:spLocks noGrp="1" noChangeArrowheads="1"/>
          </p:cNvSpPr>
          <p:nvPr>
            <p:ph type="title"/>
          </p:nvPr>
        </p:nvSpPr>
        <p:spPr>
          <a:xfrm>
            <a:off x="1301750" y="155575"/>
            <a:ext cx="6635750" cy="663575"/>
          </a:xfrm>
        </p:spPr>
        <p:txBody>
          <a:bodyPr/>
          <a:lstStyle/>
          <a:p>
            <a:r>
              <a:rPr lang="en-US" sz="2800" dirty="0" smtClean="0">
                <a:solidFill>
                  <a:srgbClr val="0000CC"/>
                </a:solidFill>
              </a:rPr>
              <a:t>MODIS RSB Response Trending</a:t>
            </a:r>
          </a:p>
        </p:txBody>
      </p:sp>
      <p:pic>
        <p:nvPicPr>
          <p:cNvPr id="313354" name="Picture 10"/>
          <p:cNvPicPr>
            <a:picLocks noChangeAspect="1" noChangeArrowheads="1"/>
          </p:cNvPicPr>
          <p:nvPr/>
        </p:nvPicPr>
        <p:blipFill>
          <a:blip r:embed="rId3" cstate="print"/>
          <a:srcRect/>
          <a:stretch>
            <a:fillRect/>
          </a:stretch>
        </p:blipFill>
        <p:spPr bwMode="auto">
          <a:xfrm>
            <a:off x="779463" y="712788"/>
            <a:ext cx="7315200" cy="2441575"/>
          </a:xfrm>
          <a:prstGeom prst="rect">
            <a:avLst/>
          </a:prstGeom>
          <a:noFill/>
          <a:ln w="9525">
            <a:noFill/>
            <a:round/>
            <a:headEnd/>
            <a:tailEnd/>
          </a:ln>
          <a:effectLst/>
        </p:spPr>
      </p:pic>
      <p:pic>
        <p:nvPicPr>
          <p:cNvPr id="313355" name="Picture 11"/>
          <p:cNvPicPr>
            <a:picLocks noChangeAspect="1" noChangeArrowheads="1"/>
          </p:cNvPicPr>
          <p:nvPr/>
        </p:nvPicPr>
        <p:blipFill>
          <a:blip r:embed="rId4" cstate="print"/>
          <a:srcRect/>
          <a:stretch>
            <a:fillRect/>
          </a:stretch>
        </p:blipFill>
        <p:spPr bwMode="auto">
          <a:xfrm>
            <a:off x="779463" y="2511425"/>
            <a:ext cx="7315200" cy="2441575"/>
          </a:xfrm>
          <a:prstGeom prst="rect">
            <a:avLst/>
          </a:prstGeom>
          <a:noFill/>
          <a:ln w="9525">
            <a:noFill/>
            <a:round/>
            <a:headEnd/>
            <a:tailEnd/>
          </a:ln>
          <a:effectLst/>
        </p:spPr>
      </p:pic>
      <p:pic>
        <p:nvPicPr>
          <p:cNvPr id="313356" name="Picture 12"/>
          <p:cNvPicPr>
            <a:picLocks noChangeAspect="1" noChangeArrowheads="1"/>
          </p:cNvPicPr>
          <p:nvPr/>
        </p:nvPicPr>
        <p:blipFill>
          <a:blip r:embed="rId5" cstate="print"/>
          <a:srcRect/>
          <a:stretch>
            <a:fillRect/>
          </a:stretch>
        </p:blipFill>
        <p:spPr bwMode="auto">
          <a:xfrm>
            <a:off x="779463" y="4384675"/>
            <a:ext cx="7315200" cy="2441575"/>
          </a:xfrm>
          <a:prstGeom prst="rect">
            <a:avLst/>
          </a:prstGeom>
          <a:noFill/>
          <a:ln w="9525">
            <a:noFill/>
            <a:round/>
            <a:headEnd/>
            <a:tailEnd/>
          </a:ln>
          <a:effectLst/>
        </p:spPr>
      </p:pic>
      <p:sp>
        <p:nvSpPr>
          <p:cNvPr id="10"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32</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3"/>
          <p:cNvSpPr>
            <a:spLocks noGrp="1" noChangeArrowheads="1"/>
          </p:cNvSpPr>
          <p:nvPr>
            <p:ph type="title"/>
          </p:nvPr>
        </p:nvSpPr>
        <p:spPr>
          <a:xfrm>
            <a:off x="1301750" y="155575"/>
            <a:ext cx="6635750" cy="663575"/>
          </a:xfrm>
        </p:spPr>
        <p:txBody>
          <a:bodyPr/>
          <a:lstStyle/>
          <a:p>
            <a:r>
              <a:rPr lang="en-US" sz="2800" dirty="0" smtClean="0">
                <a:solidFill>
                  <a:srgbClr val="0000CC"/>
                </a:solidFill>
              </a:rPr>
              <a:t>MODIS RSB Response Trending</a:t>
            </a:r>
          </a:p>
        </p:txBody>
      </p:sp>
      <p:pic>
        <p:nvPicPr>
          <p:cNvPr id="315396" name="Picture 11" descr="Terra_lifetime_bandavg_gain_msr_vis.png"/>
          <p:cNvPicPr>
            <a:picLocks noChangeAspect="1"/>
          </p:cNvPicPr>
          <p:nvPr/>
        </p:nvPicPr>
        <p:blipFill>
          <a:blip r:embed="rId3" cstate="print"/>
          <a:srcRect/>
          <a:stretch>
            <a:fillRect/>
          </a:stretch>
        </p:blipFill>
        <p:spPr bwMode="auto">
          <a:xfrm>
            <a:off x="822325" y="1076325"/>
            <a:ext cx="7059613" cy="2352675"/>
          </a:xfrm>
          <a:prstGeom prst="rect">
            <a:avLst/>
          </a:prstGeom>
          <a:noFill/>
          <a:ln w="9525">
            <a:noFill/>
            <a:miter lim="800000"/>
            <a:headEnd/>
            <a:tailEnd/>
          </a:ln>
        </p:spPr>
      </p:pic>
      <p:pic>
        <p:nvPicPr>
          <p:cNvPr id="315397" name="Picture 12" descr="Aqua_lifetime_bandavg_gain_msr_vis.png"/>
          <p:cNvPicPr>
            <a:picLocks noChangeAspect="1"/>
          </p:cNvPicPr>
          <p:nvPr/>
        </p:nvPicPr>
        <p:blipFill>
          <a:blip r:embed="rId4" cstate="print"/>
          <a:srcRect/>
          <a:stretch>
            <a:fillRect/>
          </a:stretch>
        </p:blipFill>
        <p:spPr bwMode="auto">
          <a:xfrm>
            <a:off x="819150" y="3362325"/>
            <a:ext cx="7059613" cy="2352675"/>
          </a:xfrm>
          <a:prstGeom prst="rect">
            <a:avLst/>
          </a:prstGeom>
          <a:noFill/>
          <a:ln w="9525">
            <a:noFill/>
            <a:miter lim="800000"/>
            <a:headEnd/>
            <a:tailEnd/>
          </a:ln>
        </p:spPr>
      </p:pic>
      <p:sp>
        <p:nvSpPr>
          <p:cNvPr id="315398" name="TextBox 8"/>
          <p:cNvSpPr txBox="1">
            <a:spLocks noChangeArrowheads="1"/>
          </p:cNvSpPr>
          <p:nvPr/>
        </p:nvSpPr>
        <p:spPr bwMode="auto">
          <a:xfrm>
            <a:off x="1752600" y="5688013"/>
            <a:ext cx="5710238" cy="646331"/>
          </a:xfrm>
          <a:prstGeom prst="rect">
            <a:avLst/>
          </a:prstGeom>
          <a:noFill/>
          <a:ln w="9525">
            <a:noFill/>
            <a:miter lim="800000"/>
            <a:headEnd/>
            <a:tailEnd/>
          </a:ln>
        </p:spPr>
        <p:txBody>
          <a:bodyPr>
            <a:spAutoFit/>
          </a:bodyPr>
          <a:lstStyle/>
          <a:p>
            <a:pPr algn="ctr">
              <a:lnSpc>
                <a:spcPct val="100000"/>
              </a:lnSpc>
              <a:buClrTx/>
              <a:buFontTx/>
              <a:buNone/>
            </a:pPr>
            <a:r>
              <a:rPr lang="en-US" dirty="0">
                <a:latin typeface="Times New Roman" pitchFamily="18" charset="0"/>
                <a:cs typeface="Times New Roman" pitchFamily="18" charset="0"/>
              </a:rPr>
              <a:t>Smaller mirror side differences </a:t>
            </a:r>
          </a:p>
          <a:p>
            <a:pPr algn="ctr">
              <a:lnSpc>
                <a:spcPct val="100000"/>
              </a:lnSpc>
              <a:buClrTx/>
              <a:buFontTx/>
              <a:buNone/>
            </a:pPr>
            <a:r>
              <a:rPr lang="en-US" dirty="0">
                <a:latin typeface="Times New Roman" pitchFamily="18" charset="0"/>
                <a:cs typeface="Times New Roman" pitchFamily="18" charset="0"/>
              </a:rPr>
              <a:t>observed in Aqua MODIS</a:t>
            </a:r>
          </a:p>
        </p:txBody>
      </p:sp>
      <p:sp>
        <p:nvSpPr>
          <p:cNvPr id="10"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33</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3"/>
          <p:cNvSpPr>
            <a:spLocks noGrp="1" noChangeArrowheads="1"/>
          </p:cNvSpPr>
          <p:nvPr>
            <p:ph type="title"/>
          </p:nvPr>
        </p:nvSpPr>
        <p:spPr>
          <a:xfrm>
            <a:off x="1301750" y="0"/>
            <a:ext cx="6635750" cy="1150938"/>
          </a:xfrm>
        </p:spPr>
        <p:txBody>
          <a:bodyPr/>
          <a:lstStyle/>
          <a:p>
            <a:r>
              <a:rPr lang="en-US" sz="2800" dirty="0" smtClean="0">
                <a:solidFill>
                  <a:srgbClr val="0000CC"/>
                </a:solidFill>
              </a:rPr>
              <a:t>MODIS RSB Response Trending</a:t>
            </a:r>
          </a:p>
        </p:txBody>
      </p:sp>
      <p:pic>
        <p:nvPicPr>
          <p:cNvPr id="317449" name="Picture 9"/>
          <p:cNvPicPr>
            <a:picLocks noChangeAspect="1" noChangeArrowheads="1"/>
          </p:cNvPicPr>
          <p:nvPr/>
        </p:nvPicPr>
        <p:blipFill>
          <a:blip r:embed="rId3" cstate="print"/>
          <a:srcRect/>
          <a:stretch>
            <a:fillRect/>
          </a:stretch>
        </p:blipFill>
        <p:spPr bwMode="auto">
          <a:xfrm>
            <a:off x="685800" y="1143000"/>
            <a:ext cx="7315200" cy="2441575"/>
          </a:xfrm>
          <a:prstGeom prst="rect">
            <a:avLst/>
          </a:prstGeom>
          <a:noFill/>
          <a:ln w="9525">
            <a:noFill/>
            <a:round/>
            <a:headEnd/>
            <a:tailEnd/>
          </a:ln>
          <a:effectLst/>
        </p:spPr>
      </p:pic>
      <p:pic>
        <p:nvPicPr>
          <p:cNvPr id="317450" name="Picture 10"/>
          <p:cNvPicPr>
            <a:picLocks noChangeAspect="1" noChangeArrowheads="1"/>
          </p:cNvPicPr>
          <p:nvPr/>
        </p:nvPicPr>
        <p:blipFill>
          <a:blip r:embed="rId4" cstate="print"/>
          <a:srcRect/>
          <a:stretch>
            <a:fillRect/>
          </a:stretch>
        </p:blipFill>
        <p:spPr bwMode="auto">
          <a:xfrm>
            <a:off x="669925" y="3232150"/>
            <a:ext cx="7315200" cy="2441575"/>
          </a:xfrm>
          <a:prstGeom prst="rect">
            <a:avLst/>
          </a:prstGeom>
          <a:noFill/>
          <a:ln w="9525">
            <a:noFill/>
            <a:round/>
            <a:headEnd/>
            <a:tailEnd/>
          </a:ln>
          <a:effectLst/>
        </p:spPr>
      </p:pic>
      <p:sp>
        <p:nvSpPr>
          <p:cNvPr id="317451" name="Text Box 11"/>
          <p:cNvSpPr txBox="1">
            <a:spLocks noChangeArrowheads="1"/>
          </p:cNvSpPr>
          <p:nvPr/>
        </p:nvSpPr>
        <p:spPr bwMode="auto">
          <a:xfrm>
            <a:off x="2190750" y="5876925"/>
            <a:ext cx="5114925" cy="396875"/>
          </a:xfrm>
          <a:prstGeom prst="rect">
            <a:avLst/>
          </a:prstGeom>
          <a:noFill/>
          <a:ln w="9525">
            <a:noFill/>
            <a:miter lim="800000"/>
            <a:headEnd/>
            <a:tailEnd/>
          </a:ln>
          <a:effectLst/>
        </p:spPr>
        <p:txBody>
          <a:bodyPr>
            <a:spAutoFit/>
          </a:bodyPr>
          <a:lstStyle/>
          <a:p>
            <a:pPr eaLnBrk="1" hangingPunct="1">
              <a:lnSpc>
                <a:spcPct val="100000"/>
              </a:lnSpc>
              <a:spcBef>
                <a:spcPct val="50000"/>
              </a:spcBef>
              <a:buClrTx/>
              <a:buFontTx/>
              <a:buNone/>
            </a:pPr>
            <a:endParaRPr lang="en-US"/>
          </a:p>
        </p:txBody>
      </p:sp>
      <p:sp>
        <p:nvSpPr>
          <p:cNvPr id="317452" name="Text Box 12"/>
          <p:cNvSpPr txBox="1">
            <a:spLocks noChangeArrowheads="1"/>
          </p:cNvSpPr>
          <p:nvPr/>
        </p:nvSpPr>
        <p:spPr bwMode="auto">
          <a:xfrm>
            <a:off x="1752600" y="5754469"/>
            <a:ext cx="5867400" cy="646331"/>
          </a:xfrm>
          <a:prstGeom prst="rect">
            <a:avLst/>
          </a:prstGeom>
          <a:noFill/>
          <a:ln w="9525">
            <a:noFill/>
            <a:miter lim="800000"/>
            <a:headEnd/>
            <a:tailEnd/>
          </a:ln>
          <a:effectLst/>
        </p:spPr>
        <p:txBody>
          <a:bodyPr wrap="square">
            <a:spAutoFit/>
          </a:bodyPr>
          <a:lstStyle/>
          <a:p>
            <a:pPr algn="ctr" eaLnBrk="1" hangingPunct="1">
              <a:lnSpc>
                <a:spcPct val="100000"/>
              </a:lnSpc>
              <a:spcBef>
                <a:spcPct val="50000"/>
              </a:spcBef>
              <a:buClrTx/>
              <a:buFontTx/>
              <a:buNone/>
            </a:pPr>
            <a:r>
              <a:rPr lang="en-US" dirty="0">
                <a:latin typeface="Times New Roman" pitchFamily="18" charset="0"/>
                <a:cs typeface="Times New Roman" pitchFamily="18" charset="0"/>
              </a:rPr>
              <a:t>SD/SDSM and lunar observations used to track the on-orbit RSB Response versus Scan Angle (RVS) change </a:t>
            </a:r>
          </a:p>
        </p:txBody>
      </p:sp>
      <p:sp>
        <p:nvSpPr>
          <p:cNvPr id="11"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34</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3"/>
          <p:cNvSpPr>
            <a:spLocks noGrp="1" noChangeArrowheads="1"/>
          </p:cNvSpPr>
          <p:nvPr>
            <p:ph type="title"/>
          </p:nvPr>
        </p:nvSpPr>
        <p:spPr>
          <a:xfrm>
            <a:off x="1301750" y="0"/>
            <a:ext cx="6635750" cy="1150938"/>
          </a:xfrm>
        </p:spPr>
        <p:txBody>
          <a:bodyPr/>
          <a:lstStyle/>
          <a:p>
            <a:r>
              <a:rPr lang="en-US" sz="2800" dirty="0" smtClean="0">
                <a:solidFill>
                  <a:srgbClr val="0000CC"/>
                </a:solidFill>
              </a:rPr>
              <a:t>MODIS RSB Response Trending</a:t>
            </a:r>
          </a:p>
        </p:txBody>
      </p:sp>
      <p:pic>
        <p:nvPicPr>
          <p:cNvPr id="319497" name="Picture 9"/>
          <p:cNvPicPr>
            <a:picLocks noChangeAspect="1" noChangeArrowheads="1"/>
          </p:cNvPicPr>
          <p:nvPr/>
        </p:nvPicPr>
        <p:blipFill>
          <a:blip r:embed="rId3" cstate="print"/>
          <a:srcRect/>
          <a:stretch>
            <a:fillRect/>
          </a:stretch>
        </p:blipFill>
        <p:spPr bwMode="auto">
          <a:xfrm>
            <a:off x="685800" y="1201738"/>
            <a:ext cx="7315200" cy="2441575"/>
          </a:xfrm>
          <a:prstGeom prst="rect">
            <a:avLst/>
          </a:prstGeom>
          <a:noFill/>
          <a:ln w="9525">
            <a:noFill/>
            <a:round/>
            <a:headEnd/>
            <a:tailEnd/>
          </a:ln>
          <a:effectLst/>
        </p:spPr>
      </p:pic>
      <p:pic>
        <p:nvPicPr>
          <p:cNvPr id="319498" name="Picture 10"/>
          <p:cNvPicPr>
            <a:picLocks noChangeAspect="1" noChangeArrowheads="1"/>
          </p:cNvPicPr>
          <p:nvPr/>
        </p:nvPicPr>
        <p:blipFill>
          <a:blip r:embed="rId4" cstate="print"/>
          <a:srcRect/>
          <a:stretch>
            <a:fillRect/>
          </a:stretch>
        </p:blipFill>
        <p:spPr bwMode="auto">
          <a:xfrm>
            <a:off x="706438" y="3268663"/>
            <a:ext cx="7315200" cy="2441575"/>
          </a:xfrm>
          <a:prstGeom prst="rect">
            <a:avLst/>
          </a:prstGeom>
          <a:noFill/>
          <a:ln w="9525">
            <a:noFill/>
            <a:round/>
            <a:headEnd/>
            <a:tailEnd/>
          </a:ln>
          <a:effectLst/>
        </p:spPr>
      </p:pic>
      <p:sp>
        <p:nvSpPr>
          <p:cNvPr id="10" name="Text Box 12"/>
          <p:cNvSpPr txBox="1">
            <a:spLocks noChangeArrowheads="1"/>
          </p:cNvSpPr>
          <p:nvPr/>
        </p:nvSpPr>
        <p:spPr bwMode="auto">
          <a:xfrm>
            <a:off x="1752600" y="5754469"/>
            <a:ext cx="5867400" cy="646331"/>
          </a:xfrm>
          <a:prstGeom prst="rect">
            <a:avLst/>
          </a:prstGeom>
          <a:noFill/>
          <a:ln w="9525">
            <a:noFill/>
            <a:miter lim="800000"/>
            <a:headEnd/>
            <a:tailEnd/>
          </a:ln>
          <a:effectLst/>
        </p:spPr>
        <p:txBody>
          <a:bodyPr wrap="square">
            <a:spAutoFit/>
          </a:bodyPr>
          <a:lstStyle/>
          <a:p>
            <a:pPr algn="ctr" eaLnBrk="1" hangingPunct="1">
              <a:lnSpc>
                <a:spcPct val="100000"/>
              </a:lnSpc>
              <a:spcBef>
                <a:spcPct val="50000"/>
              </a:spcBef>
              <a:buClrTx/>
              <a:buFontTx/>
              <a:buNone/>
            </a:pPr>
            <a:r>
              <a:rPr lang="en-US" dirty="0">
                <a:latin typeface="Times New Roman" pitchFamily="18" charset="0"/>
                <a:cs typeface="Times New Roman" pitchFamily="18" charset="0"/>
              </a:rPr>
              <a:t>SD/SDSM and lunar observations used to track the on-orbit RSB Response versus Scan Angle (RVS) change </a:t>
            </a:r>
          </a:p>
        </p:txBody>
      </p:sp>
      <p:sp>
        <p:nvSpPr>
          <p:cNvPr id="11"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35</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Rectangle 12"/>
          <p:cNvSpPr>
            <a:spLocks noChangeArrowheads="1"/>
          </p:cNvSpPr>
          <p:nvPr/>
        </p:nvSpPr>
        <p:spPr bwMode="auto">
          <a:xfrm>
            <a:off x="1301750" y="38100"/>
            <a:ext cx="6635750" cy="1150938"/>
          </a:xfrm>
          <a:prstGeom prst="rect">
            <a:avLst/>
          </a:prstGeom>
          <a:noFill/>
          <a:ln w="12700">
            <a:noFill/>
            <a:miter lim="800000"/>
            <a:headEnd/>
            <a:tailEnd/>
          </a:ln>
        </p:spPr>
        <p:txBody>
          <a:bodyPr lIns="90487" tIns="44450" rIns="90487" bIns="44450" anchor="ctr"/>
          <a:lstStyle/>
          <a:p>
            <a:pPr algn="ctr">
              <a:lnSpc>
                <a:spcPct val="100000"/>
              </a:lnSpc>
              <a:buClrTx/>
              <a:buFontTx/>
              <a:buNone/>
            </a:pPr>
            <a:r>
              <a:rPr lang="en-US" sz="2800" dirty="0">
                <a:solidFill>
                  <a:srgbClr val="0000CC"/>
                </a:solidFill>
                <a:latin typeface="Times New Roman" pitchFamily="18" charset="0"/>
                <a:cs typeface="Times New Roman" pitchFamily="18" charset="0"/>
              </a:rPr>
              <a:t>Summary of RSB overall Performance</a:t>
            </a:r>
          </a:p>
        </p:txBody>
      </p:sp>
      <p:sp>
        <p:nvSpPr>
          <p:cNvPr id="9" name="Content Placeholder 8"/>
          <p:cNvSpPr>
            <a:spLocks noGrp="1"/>
          </p:cNvSpPr>
          <p:nvPr>
            <p:ph idx="1"/>
          </p:nvPr>
        </p:nvSpPr>
        <p:spPr>
          <a:xfrm>
            <a:off x="457200" y="1447800"/>
            <a:ext cx="8153400" cy="4525963"/>
          </a:xfrm>
        </p:spPr>
        <p:txBody>
          <a:bodyPr/>
          <a:lstStyle/>
          <a:p>
            <a:r>
              <a:rPr lang="en-US" sz="2000" b="1" dirty="0" smtClean="0">
                <a:latin typeface="Times New Roman" pitchFamily="18" charset="0"/>
                <a:cs typeface="Times New Roman" pitchFamily="18" charset="0"/>
              </a:rPr>
              <a:t>RSB calibration has performed well according to design specifications</a:t>
            </a:r>
          </a:p>
          <a:p>
            <a:pPr lvl="1"/>
            <a:r>
              <a:rPr lang="en-US" sz="1800" dirty="0" smtClean="0">
                <a:latin typeface="Times New Roman" pitchFamily="18" charset="0"/>
                <a:cs typeface="Times New Roman" pitchFamily="18" charset="0"/>
              </a:rPr>
              <a:t>Terra (11+ years) and Aqua (9+ years)</a:t>
            </a:r>
          </a:p>
          <a:p>
            <a:pPr lvl="1"/>
            <a:r>
              <a:rPr lang="en-US" sz="1800" dirty="0" smtClean="0">
                <a:latin typeface="Times New Roman" pitchFamily="18" charset="0"/>
                <a:cs typeface="Times New Roman" pitchFamily="18" charset="0"/>
              </a:rPr>
              <a:t>No new noisy/inoperable detectors since last STM</a:t>
            </a:r>
          </a:p>
          <a:p>
            <a:pPr lvl="1"/>
            <a:r>
              <a:rPr lang="en-US" sz="1800" dirty="0" smtClean="0">
                <a:latin typeface="Times New Roman" pitchFamily="18" charset="0"/>
                <a:cs typeface="Times New Roman" pitchFamily="18" charset="0"/>
              </a:rPr>
              <a:t>SD/SDSM and the Moon observations are used to track the on-orbit RSB gain change</a:t>
            </a:r>
          </a:p>
          <a:p>
            <a:pPr lvl="1"/>
            <a:r>
              <a:rPr lang="en-US" sz="1800" dirty="0" smtClean="0">
                <a:latin typeface="Times New Roman" pitchFamily="18" charset="0"/>
                <a:cs typeface="Times New Roman" pitchFamily="18" charset="0"/>
              </a:rPr>
              <a:t>Noticeable optics degradation identified and corrected in both sensors’ response</a:t>
            </a:r>
          </a:p>
          <a:p>
            <a:pPr lvl="2"/>
            <a:r>
              <a:rPr lang="en-US" sz="1600" dirty="0" smtClean="0">
                <a:latin typeface="Times New Roman" pitchFamily="18" charset="0"/>
                <a:cs typeface="Times New Roman" pitchFamily="18" charset="0"/>
              </a:rPr>
              <a:t>Most degradation seen in VIS bands with largest change seen for Band 8 (412 nm) at SD AOI: 50% for Terra and about 35% for Aqua</a:t>
            </a:r>
          </a:p>
          <a:p>
            <a:pPr lvl="2">
              <a:lnSpc>
                <a:spcPct val="100000"/>
              </a:lnSpc>
            </a:pPr>
            <a:r>
              <a:rPr lang="en-US" sz="1600" dirty="0" smtClean="0">
                <a:latin typeface="Times New Roman" pitchFamily="18" charset="0"/>
                <a:cs typeface="Times New Roman" pitchFamily="18" charset="0"/>
              </a:rPr>
              <a:t>Gain change for NIR and SWIR bands is generally within 10% for both instruments</a:t>
            </a:r>
          </a:p>
          <a:p>
            <a:pPr lvl="2">
              <a:lnSpc>
                <a:spcPct val="100000"/>
              </a:lnSpc>
            </a:pPr>
            <a:r>
              <a:rPr lang="en-US" sz="1600" dirty="0" smtClean="0">
                <a:latin typeface="Times New Roman" pitchFamily="18" charset="0"/>
                <a:cs typeface="Times New Roman" pitchFamily="18" charset="0"/>
              </a:rPr>
              <a:t>Mirror side differences are smaller in case of Aqua VIS bands (within 5%) as compared to the Terra VIS bands (± 10 %)</a:t>
            </a:r>
          </a:p>
          <a:p>
            <a:pPr lvl="2">
              <a:lnSpc>
                <a:spcPct val="100000"/>
              </a:lnSpc>
            </a:pPr>
            <a:r>
              <a:rPr lang="en-US" sz="1600" dirty="0" smtClean="0">
                <a:latin typeface="Times New Roman" pitchFamily="18" charset="0"/>
                <a:cs typeface="Times New Roman" pitchFamily="18" charset="0"/>
              </a:rPr>
              <a:t>Mirror side differences in NIR and SWIR bands for both instruments are within ±0.5% </a:t>
            </a:r>
          </a:p>
          <a:p>
            <a:pPr lvl="2"/>
            <a:endParaRPr lang="en-US" sz="1400" dirty="0"/>
          </a:p>
        </p:txBody>
      </p:sp>
      <p:sp>
        <p:nvSpPr>
          <p:cNvPr id="10"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36</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smtClean="0"/>
              <a:t>Page </a:t>
            </a:r>
            <a:fld id="{A287E92B-6177-45A5-A97D-8039156E27A3}" type="slidenum">
              <a:rPr lang="en-US" smtClean="0"/>
              <a:pPr>
                <a:defRPr/>
              </a:pPr>
              <a:t>37</a:t>
            </a:fld>
            <a:endParaRPr lang="en-US" dirty="0"/>
          </a:p>
        </p:txBody>
      </p:sp>
      <p:pic>
        <p:nvPicPr>
          <p:cNvPr id="5" name="Picture 4" descr="Light vertical"/>
          <p:cNvPicPr>
            <a:picLocks noChangeAspect="1" noChangeArrowheads="1"/>
          </p:cNvPicPr>
          <p:nvPr/>
        </p:nvPicPr>
        <p:blipFill>
          <a:blip r:embed="rId2" cstate="print"/>
          <a:srcRect/>
          <a:stretch>
            <a:fillRect/>
          </a:stretch>
        </p:blipFill>
        <p:spPr bwMode="auto">
          <a:xfrm>
            <a:off x="7896225" y="5743575"/>
            <a:ext cx="1247775" cy="1114425"/>
          </a:xfrm>
          <a:prstGeom prst="rect">
            <a:avLst/>
          </a:prstGeom>
          <a:noFill/>
          <a:ln w="12700">
            <a:noFill/>
            <a:miter lim="800000"/>
            <a:headEnd/>
            <a:tailEnd/>
          </a:ln>
        </p:spPr>
      </p:pic>
      <p:pic>
        <p:nvPicPr>
          <p:cNvPr id="6" name="Picture 8" descr="Light vertical"/>
          <p:cNvPicPr>
            <a:picLocks noChangeAspect="1" noChangeArrowheads="1"/>
          </p:cNvPicPr>
          <p:nvPr/>
        </p:nvPicPr>
        <p:blipFill>
          <a:blip r:embed="rId3" cstate="print"/>
          <a:srcRect/>
          <a:stretch>
            <a:fillRect/>
          </a:stretch>
        </p:blipFill>
        <p:spPr bwMode="auto">
          <a:xfrm>
            <a:off x="127000" y="5861050"/>
            <a:ext cx="1257300" cy="952500"/>
          </a:xfrm>
          <a:prstGeom prst="rect">
            <a:avLst/>
          </a:prstGeom>
          <a:noFill/>
          <a:ln w="12700">
            <a:noFill/>
            <a:miter lim="800000"/>
            <a:headEnd/>
            <a:tailEnd/>
          </a:ln>
        </p:spPr>
      </p:pic>
      <p:sp>
        <p:nvSpPr>
          <p:cNvPr id="7" name="Rectangle 6"/>
          <p:cNvSpPr>
            <a:spLocks noChangeArrowheads="1"/>
          </p:cNvSpPr>
          <p:nvPr/>
        </p:nvSpPr>
        <p:spPr bwMode="auto">
          <a:xfrm>
            <a:off x="228600" y="1630363"/>
            <a:ext cx="8545513" cy="4025900"/>
          </a:xfrm>
          <a:prstGeom prst="rect">
            <a:avLst/>
          </a:prstGeom>
          <a:noFill/>
          <a:ln w="12700">
            <a:noFill/>
            <a:miter lim="800000"/>
            <a:headEnd/>
            <a:tailEnd/>
          </a:ln>
        </p:spPr>
        <p:txBody>
          <a:bodyPr lIns="90487" tIns="44450" rIns="90487" bIns="44450" anchor="ctr"/>
          <a:lstStyle/>
          <a:p>
            <a:pPr algn="ctr">
              <a:lnSpc>
                <a:spcPct val="90000"/>
              </a:lnSpc>
              <a:buClrTx/>
              <a:buFontTx/>
              <a:buNone/>
            </a:pPr>
            <a:r>
              <a:rPr lang="en-US" sz="3200" dirty="0" smtClean="0">
                <a:solidFill>
                  <a:srgbClr val="0000FF"/>
                </a:solidFill>
                <a:latin typeface="Times" pitchFamily="18" charset="0"/>
              </a:rPr>
              <a:t>MODIS </a:t>
            </a:r>
            <a:r>
              <a:rPr lang="en-US" sz="3200" dirty="0">
                <a:solidFill>
                  <a:srgbClr val="0000FF"/>
                </a:solidFill>
                <a:latin typeface="Times" pitchFamily="18" charset="0"/>
              </a:rPr>
              <a:t>RSB </a:t>
            </a:r>
            <a:r>
              <a:rPr lang="en-US" sz="3200" dirty="0" smtClean="0">
                <a:solidFill>
                  <a:srgbClr val="0000FF"/>
                </a:solidFill>
                <a:latin typeface="Times" pitchFamily="18" charset="0"/>
              </a:rPr>
              <a:t>Collection 6 LUTs</a:t>
            </a:r>
            <a:r>
              <a:rPr lang="en-US" sz="3200" dirty="0">
                <a:solidFill>
                  <a:srgbClr val="0000FF"/>
                </a:solidFill>
                <a:latin typeface="Times" pitchFamily="18" charset="0"/>
              </a:rPr>
              <a:t/>
            </a:r>
            <a:br>
              <a:rPr lang="en-US" sz="3200" dirty="0">
                <a:solidFill>
                  <a:srgbClr val="0000FF"/>
                </a:solidFill>
                <a:latin typeface="Times" pitchFamily="18" charset="0"/>
              </a:rPr>
            </a:br>
            <a:r>
              <a:rPr lang="en-US" sz="3200" b="1" dirty="0">
                <a:latin typeface="Times" pitchFamily="18" charset="0"/>
              </a:rPr>
              <a:t/>
            </a:r>
            <a:br>
              <a:rPr lang="en-US" sz="3200" b="1" dirty="0">
                <a:latin typeface="Times" pitchFamily="18" charset="0"/>
              </a:rPr>
            </a:br>
            <a:r>
              <a:rPr lang="en-US" i="1" dirty="0">
                <a:latin typeface="Times" pitchFamily="18" charset="0"/>
              </a:rPr>
              <a:t/>
            </a:r>
            <a:br>
              <a:rPr lang="en-US" i="1" dirty="0">
                <a:latin typeface="Times" pitchFamily="18" charset="0"/>
              </a:rPr>
            </a:br>
            <a:r>
              <a:rPr lang="en-US" i="1" dirty="0">
                <a:latin typeface="Times" pitchFamily="18" charset="0"/>
              </a:rPr>
              <a:t/>
            </a:r>
            <a:br>
              <a:rPr lang="en-US" i="1" dirty="0">
                <a:latin typeface="Times" pitchFamily="18" charset="0"/>
              </a:rPr>
            </a:br>
            <a:r>
              <a:rPr lang="en-US" i="1" dirty="0">
                <a:latin typeface="Times" pitchFamily="18" charset="0"/>
              </a:rPr>
              <a:t> MODIS Characterization Support Team (MCST) </a:t>
            </a:r>
            <a:br>
              <a:rPr lang="en-US" i="1" dirty="0">
                <a:latin typeface="Times" pitchFamily="18" charset="0"/>
              </a:rPr>
            </a:br>
            <a:endParaRPr lang="en-US" i="1" dirty="0">
              <a:latin typeface="Times"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1301750" y="155575"/>
            <a:ext cx="6635750" cy="1004888"/>
          </a:xfrm>
          <a:prstGeom prst="rect">
            <a:avLst/>
          </a:prstGeom>
          <a:noFill/>
          <a:ln w="12700">
            <a:noFill/>
            <a:miter lim="800000"/>
            <a:headEnd/>
            <a:tailEnd/>
          </a:ln>
        </p:spPr>
        <p:txBody>
          <a:bodyPr lIns="90487" tIns="44450" rIns="90487" bIns="44450" anchor="ctr"/>
          <a:lstStyle/>
          <a:p>
            <a:pPr algn="ctr"/>
            <a:r>
              <a:rPr lang="en-US" sz="2800" dirty="0">
                <a:solidFill>
                  <a:srgbClr val="0000CC"/>
                </a:solidFill>
                <a:latin typeface="Times New Roman" pitchFamily="18" charset="0"/>
                <a:cs typeface="Times New Roman" pitchFamily="18" charset="0"/>
              </a:rPr>
              <a:t>Outline</a:t>
            </a:r>
          </a:p>
        </p:txBody>
      </p:sp>
      <p:sp>
        <p:nvSpPr>
          <p:cNvPr id="471052" name="Rectangle 12"/>
          <p:cNvSpPr>
            <a:spLocks noChangeArrowheads="1"/>
          </p:cNvSpPr>
          <p:nvPr/>
        </p:nvSpPr>
        <p:spPr bwMode="auto">
          <a:xfrm>
            <a:off x="784225" y="1501775"/>
            <a:ext cx="7793038" cy="4678363"/>
          </a:xfrm>
          <a:prstGeom prst="rect">
            <a:avLst/>
          </a:prstGeom>
          <a:noFill/>
          <a:ln w="9525">
            <a:noFill/>
            <a:miter lim="800000"/>
            <a:headEnd/>
            <a:tailEnd/>
          </a:ln>
          <a:effectLst/>
        </p:spPr>
        <p:txBody>
          <a:bodyPr/>
          <a:lstStyle/>
          <a:p>
            <a:pPr marL="381000" indent="-381000">
              <a:spcBef>
                <a:spcPts val="600"/>
              </a:spcBef>
              <a:buSzPct val="100000"/>
              <a:buFont typeface="Arial" pitchFamily="34" charset="0"/>
              <a:buChar char="•"/>
              <a:defRPr/>
            </a:pPr>
            <a:r>
              <a:rPr lang="en-US" sz="2000" dirty="0">
                <a:latin typeface="Times New Roman" pitchFamily="18" charset="0"/>
                <a:cs typeface="Times New Roman" pitchFamily="18" charset="0"/>
              </a:rPr>
              <a:t>Introduction</a:t>
            </a:r>
          </a:p>
          <a:p>
            <a:pPr marL="800100" lvl="1" indent="-342900">
              <a:spcBef>
                <a:spcPts val="600"/>
              </a:spcBef>
              <a:buSzPct val="100000"/>
              <a:buFontTx/>
              <a:buChar char="–"/>
              <a:defRPr/>
            </a:pPr>
            <a:r>
              <a:rPr lang="en-US" sz="1800" dirty="0">
                <a:latin typeface="Times New Roman" pitchFamily="18" charset="0"/>
                <a:cs typeface="Times New Roman" pitchFamily="18" charset="0"/>
              </a:rPr>
              <a:t>Look Up Tables (LUT)</a:t>
            </a:r>
          </a:p>
          <a:p>
            <a:pPr marL="1257300" lvl="2" indent="-342900">
              <a:spcBef>
                <a:spcPts val="600"/>
              </a:spcBef>
              <a:buSzPct val="100000"/>
              <a:buFont typeface="Wingdings" pitchFamily="2" charset="2"/>
              <a:buChar char="§"/>
              <a:defRPr/>
            </a:pPr>
            <a:r>
              <a:rPr lang="en-US" sz="1800" dirty="0">
                <a:latin typeface="Times New Roman" pitchFamily="18" charset="0"/>
                <a:cs typeface="Times New Roman" pitchFamily="18" charset="0"/>
              </a:rPr>
              <a:t>Calibration coefficients (m1) </a:t>
            </a:r>
          </a:p>
          <a:p>
            <a:pPr marL="1257300" lvl="2" indent="-342900">
              <a:spcBef>
                <a:spcPts val="600"/>
              </a:spcBef>
              <a:buSzPct val="100000"/>
              <a:buFont typeface="Wingdings" pitchFamily="2" charset="2"/>
              <a:buChar char="§"/>
              <a:defRPr/>
            </a:pPr>
            <a:r>
              <a:rPr lang="en-US" sz="1800" dirty="0">
                <a:latin typeface="Times New Roman" pitchFamily="18" charset="0"/>
                <a:cs typeface="Times New Roman" pitchFamily="18" charset="0"/>
              </a:rPr>
              <a:t>Response versus Scan angle (RVS)</a:t>
            </a:r>
          </a:p>
          <a:p>
            <a:pPr marL="1257300" lvl="2" indent="-342900">
              <a:spcBef>
                <a:spcPts val="600"/>
              </a:spcBef>
              <a:buSzPct val="100000"/>
              <a:buFont typeface="Wingdings" pitchFamily="2" charset="2"/>
              <a:buChar char="§"/>
              <a:defRPr/>
            </a:pPr>
            <a:r>
              <a:rPr lang="en-US" sz="1800" dirty="0">
                <a:latin typeface="Times New Roman" pitchFamily="18" charset="0"/>
                <a:cs typeface="Times New Roman" pitchFamily="18" charset="0"/>
              </a:rPr>
              <a:t>Uncertainty Index (UI)</a:t>
            </a:r>
          </a:p>
          <a:p>
            <a:pPr marL="800100" lvl="1" indent="-342900">
              <a:spcBef>
                <a:spcPts val="600"/>
              </a:spcBef>
              <a:buSzPct val="100000"/>
              <a:buFontTx/>
              <a:buChar char="–"/>
              <a:defRPr/>
            </a:pPr>
            <a:r>
              <a:rPr lang="en-US" sz="1800" dirty="0">
                <a:latin typeface="Times New Roman" pitchFamily="18" charset="0"/>
                <a:cs typeface="Times New Roman" pitchFamily="18" charset="0"/>
              </a:rPr>
              <a:t>Approaches developed for m1 and RVS</a:t>
            </a:r>
          </a:p>
          <a:p>
            <a:pPr marL="381000" indent="-381000">
              <a:spcBef>
                <a:spcPts val="600"/>
              </a:spcBef>
              <a:buSzPct val="100000"/>
              <a:buFont typeface="Arial" pitchFamily="34" charset="0"/>
              <a:buChar char="•"/>
              <a:defRPr/>
            </a:pPr>
            <a:r>
              <a:rPr lang="en-US" sz="2000" dirty="0">
                <a:latin typeface="Times New Roman" pitchFamily="18" charset="0"/>
                <a:cs typeface="Times New Roman" pitchFamily="18" charset="0"/>
              </a:rPr>
              <a:t>Approach I for m1 and RVS</a:t>
            </a:r>
          </a:p>
          <a:p>
            <a:pPr marL="800100" lvl="1" indent="-342900">
              <a:spcBef>
                <a:spcPts val="600"/>
              </a:spcBef>
              <a:buSzPct val="100000"/>
              <a:buFontTx/>
              <a:buChar char="–"/>
              <a:defRPr/>
            </a:pPr>
            <a:r>
              <a:rPr lang="en-US" sz="1800" dirty="0">
                <a:latin typeface="Times New Roman" pitchFamily="18" charset="0"/>
                <a:cs typeface="Times New Roman" pitchFamily="18" charset="0"/>
              </a:rPr>
              <a:t>Algorithms and results </a:t>
            </a:r>
          </a:p>
          <a:p>
            <a:pPr marL="800100" lvl="1" indent="-342900">
              <a:spcBef>
                <a:spcPts val="600"/>
              </a:spcBef>
              <a:buSzPct val="100000"/>
              <a:buFontTx/>
              <a:buChar char="–"/>
              <a:defRPr/>
            </a:pPr>
            <a:r>
              <a:rPr lang="en-US" sz="1800" dirty="0">
                <a:latin typeface="Times New Roman" pitchFamily="18" charset="0"/>
                <a:cs typeface="Times New Roman" pitchFamily="18" charset="0"/>
              </a:rPr>
              <a:t>EV reflectance trending </a:t>
            </a:r>
          </a:p>
          <a:p>
            <a:pPr marL="381000" indent="-381000">
              <a:spcBef>
                <a:spcPts val="600"/>
              </a:spcBef>
              <a:buSzPct val="100000"/>
              <a:buFont typeface="Arial" pitchFamily="34" charset="0"/>
              <a:buChar char="•"/>
              <a:defRPr/>
            </a:pPr>
            <a:r>
              <a:rPr lang="en-US" sz="2000" dirty="0">
                <a:latin typeface="Times New Roman" pitchFamily="18" charset="0"/>
                <a:cs typeface="Times New Roman" pitchFamily="18" charset="0"/>
              </a:rPr>
              <a:t>Approach II for m1 and RVS</a:t>
            </a:r>
          </a:p>
          <a:p>
            <a:pPr marL="800100" lvl="1" indent="-342900">
              <a:spcBef>
                <a:spcPts val="600"/>
              </a:spcBef>
              <a:buSzPct val="100000"/>
              <a:buFontTx/>
              <a:buChar char="–"/>
              <a:defRPr/>
            </a:pPr>
            <a:r>
              <a:rPr lang="en-US" sz="1800" dirty="0">
                <a:latin typeface="Times New Roman" pitchFamily="18" charset="0"/>
                <a:cs typeface="Times New Roman" pitchFamily="18" charset="0"/>
              </a:rPr>
              <a:t>Algorithms and results</a:t>
            </a:r>
          </a:p>
          <a:p>
            <a:pPr marL="800100" lvl="1" indent="-342900">
              <a:spcBef>
                <a:spcPts val="600"/>
              </a:spcBef>
              <a:buSzPct val="100000"/>
              <a:buFontTx/>
              <a:buChar char="–"/>
              <a:defRPr/>
            </a:pPr>
            <a:r>
              <a:rPr lang="en-US" sz="1800" dirty="0">
                <a:latin typeface="Times New Roman" pitchFamily="18" charset="0"/>
                <a:cs typeface="Times New Roman" pitchFamily="18" charset="0"/>
              </a:rPr>
              <a:t>EV reflectance comparison </a:t>
            </a:r>
          </a:p>
          <a:p>
            <a:pPr marL="342900" indent="-342900">
              <a:spcBef>
                <a:spcPts val="600"/>
              </a:spcBef>
              <a:buSzPct val="100000"/>
              <a:buFont typeface="Arial" pitchFamily="34" charset="0"/>
              <a:buChar char="•"/>
              <a:defRPr/>
            </a:pPr>
            <a:r>
              <a:rPr lang="en-US" sz="2000" dirty="0">
                <a:latin typeface="Times New Roman" pitchFamily="18" charset="0"/>
                <a:cs typeface="Times New Roman" pitchFamily="18" charset="0"/>
              </a:rPr>
              <a:t>Summary and Challenges</a:t>
            </a:r>
          </a:p>
          <a:p>
            <a:pPr marL="800100" lvl="1" indent="-342900">
              <a:lnSpc>
                <a:spcPct val="90000"/>
              </a:lnSpc>
              <a:spcBef>
                <a:spcPct val="20000"/>
              </a:spcBef>
              <a:buSzPct val="100000"/>
              <a:defRPr/>
            </a:pPr>
            <a:endParaRPr lang="en-US" sz="1400" dirty="0">
              <a:solidFill>
                <a:srgbClr val="0000FF"/>
              </a:solidFill>
              <a:latin typeface="Helvetica" pitchFamily="34" charset="0"/>
            </a:endParaRPr>
          </a:p>
          <a:p>
            <a:pPr marL="800100" lvl="1" indent="-342900">
              <a:lnSpc>
                <a:spcPct val="90000"/>
              </a:lnSpc>
              <a:spcBef>
                <a:spcPct val="20000"/>
              </a:spcBef>
              <a:buSzPct val="100000"/>
              <a:defRPr/>
            </a:pPr>
            <a:endParaRPr lang="en-US" sz="1400" dirty="0">
              <a:solidFill>
                <a:srgbClr val="0000FF"/>
              </a:solidFill>
              <a:latin typeface="Helvetica" pitchFamily="34" charset="0"/>
            </a:endParaRPr>
          </a:p>
        </p:txBody>
      </p:sp>
      <p:sp>
        <p:nvSpPr>
          <p:cNvPr id="9"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38</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p:cNvSpPr>
            <a:spLocks noChangeArrowheads="1"/>
          </p:cNvSpPr>
          <p:nvPr/>
        </p:nvSpPr>
        <p:spPr bwMode="auto">
          <a:xfrm>
            <a:off x="201613" y="1295401"/>
            <a:ext cx="5970587" cy="5208588"/>
          </a:xfrm>
          <a:prstGeom prst="rect">
            <a:avLst/>
          </a:prstGeom>
          <a:noFill/>
          <a:ln w="12700">
            <a:noFill/>
            <a:miter lim="800000"/>
            <a:headEnd/>
            <a:tailEnd/>
          </a:ln>
        </p:spPr>
        <p:txBody>
          <a:bodyPr anchor="ctr"/>
          <a:lstStyle/>
          <a:p>
            <a:pPr marL="342900" indent="-342900">
              <a:spcBef>
                <a:spcPts val="600"/>
              </a:spcBef>
              <a:buSzPct val="100000"/>
              <a:buFont typeface="Arial" pitchFamily="34" charset="0"/>
              <a:buChar char="•"/>
            </a:pPr>
            <a:r>
              <a:rPr lang="en-US" sz="2000" dirty="0">
                <a:latin typeface="Times New Roman" pitchFamily="18" charset="0"/>
                <a:cs typeface="Times New Roman" pitchFamily="18" charset="0"/>
              </a:rPr>
              <a:t>EV Reflectance</a:t>
            </a:r>
          </a:p>
          <a:p>
            <a:pPr marL="342900" indent="-342900">
              <a:spcBef>
                <a:spcPts val="600"/>
              </a:spcBef>
              <a:buSzPct val="100000"/>
            </a:pPr>
            <a:endParaRPr lang="en-US" sz="2400" i="1" dirty="0">
              <a:latin typeface="Times New Roman" pitchFamily="18" charset="0"/>
              <a:cs typeface="Times New Roman" pitchFamily="18" charset="0"/>
            </a:endParaRPr>
          </a:p>
          <a:p>
            <a:pPr marL="342900" indent="-342900">
              <a:spcBef>
                <a:spcPts val="600"/>
              </a:spcBef>
              <a:buSzPct val="100000"/>
            </a:pPr>
            <a:endParaRPr lang="en-US" sz="2000" dirty="0">
              <a:latin typeface="Times New Roman" pitchFamily="18" charset="0"/>
              <a:cs typeface="Times New Roman" pitchFamily="18" charset="0"/>
            </a:endParaRPr>
          </a:p>
          <a:p>
            <a:pPr marL="342900" indent="-342900">
              <a:spcBef>
                <a:spcPts val="600"/>
              </a:spcBef>
              <a:buSzPct val="100000"/>
              <a:buFont typeface="Arial" pitchFamily="34" charset="0"/>
              <a:buChar char="•"/>
            </a:pPr>
            <a:r>
              <a:rPr lang="en-US" sz="2000" dirty="0">
                <a:latin typeface="Times New Roman" pitchFamily="18" charset="0"/>
                <a:cs typeface="Times New Roman" pitchFamily="18" charset="0"/>
              </a:rPr>
              <a:t>LUTs need to be updated for RSB</a:t>
            </a:r>
          </a:p>
          <a:p>
            <a:pPr marL="800100" lvl="1" indent="-342900">
              <a:spcBef>
                <a:spcPts val="600"/>
              </a:spcBef>
              <a:buSzPct val="100000"/>
              <a:buFont typeface="Arial" pitchFamily="34" charset="0"/>
              <a:buChar char="•"/>
            </a:pPr>
            <a:r>
              <a:rPr lang="en-US" sz="1800" dirty="0">
                <a:latin typeface="Times New Roman" pitchFamily="18" charset="0"/>
                <a:cs typeface="Times New Roman" pitchFamily="18" charset="0"/>
              </a:rPr>
              <a:t>m1: Inversely proportion to gain at the AOI of SD</a:t>
            </a:r>
          </a:p>
          <a:p>
            <a:pPr marL="800100" lvl="1" indent="-342900">
              <a:spcBef>
                <a:spcPts val="600"/>
              </a:spcBef>
              <a:buSzPct val="100000"/>
              <a:buFont typeface="Arial" pitchFamily="34" charset="0"/>
              <a:buChar char="•"/>
            </a:pPr>
            <a:r>
              <a:rPr lang="en-US" sz="1800" dirty="0">
                <a:latin typeface="Times New Roman" pitchFamily="18" charset="0"/>
                <a:cs typeface="Times New Roman" pitchFamily="18" charset="0"/>
              </a:rPr>
              <a:t>RVS: Sensor Response versus Scan angle (normalized to SD view AOI to the scan mirror)</a:t>
            </a:r>
          </a:p>
          <a:p>
            <a:pPr marL="800100" lvl="1" indent="-342900">
              <a:spcBef>
                <a:spcPts val="600"/>
              </a:spcBef>
              <a:buSzPct val="100000"/>
              <a:buFont typeface="Arial" pitchFamily="34" charset="0"/>
              <a:buChar char="•"/>
            </a:pPr>
            <a:r>
              <a:rPr lang="en-US" sz="1800" dirty="0">
                <a:latin typeface="Times New Roman" pitchFamily="18" charset="0"/>
                <a:cs typeface="Times New Roman" pitchFamily="18" charset="0"/>
              </a:rPr>
              <a:t>Uncertainty Index (UI), not be discussed here</a:t>
            </a:r>
          </a:p>
          <a:p>
            <a:pPr marL="342900" indent="-342900">
              <a:spcBef>
                <a:spcPts val="600"/>
              </a:spcBef>
              <a:buSzPct val="100000"/>
              <a:buFont typeface="Arial" pitchFamily="34" charset="0"/>
              <a:buChar char="•"/>
            </a:pPr>
            <a:r>
              <a:rPr lang="en-US" sz="2000" dirty="0">
                <a:latin typeface="Times New Roman" pitchFamily="18" charset="0"/>
                <a:cs typeface="Times New Roman" pitchFamily="18" charset="0"/>
              </a:rPr>
              <a:t>Calibration Source</a:t>
            </a:r>
          </a:p>
          <a:p>
            <a:pPr marL="800100" lvl="1" indent="-342900">
              <a:spcBef>
                <a:spcPts val="600"/>
              </a:spcBef>
              <a:buSzPct val="100000"/>
              <a:buFont typeface="Arial" pitchFamily="34" charset="0"/>
              <a:buChar char="•"/>
            </a:pPr>
            <a:r>
              <a:rPr lang="en-US" sz="1800" dirty="0">
                <a:latin typeface="Times New Roman" pitchFamily="18" charset="0"/>
                <a:cs typeface="Times New Roman" pitchFamily="18" charset="0"/>
              </a:rPr>
              <a:t>Lunar observation</a:t>
            </a:r>
          </a:p>
          <a:p>
            <a:pPr marL="800100" lvl="1" indent="-342900">
              <a:spcBef>
                <a:spcPts val="600"/>
              </a:spcBef>
              <a:buSzPct val="100000"/>
              <a:buFont typeface="Arial" pitchFamily="34" charset="0"/>
              <a:buChar char="•"/>
            </a:pPr>
            <a:r>
              <a:rPr lang="en-US" sz="1800" dirty="0">
                <a:latin typeface="Times New Roman" pitchFamily="18" charset="0"/>
                <a:cs typeface="Times New Roman" pitchFamily="18" charset="0"/>
              </a:rPr>
              <a:t>SD/SDSM calibration</a:t>
            </a:r>
          </a:p>
          <a:p>
            <a:pPr marL="800100" lvl="1" indent="-342900">
              <a:spcBef>
                <a:spcPts val="600"/>
              </a:spcBef>
              <a:buSzPct val="100000"/>
              <a:buFont typeface="Arial" pitchFamily="34" charset="0"/>
              <a:buChar char="•"/>
            </a:pPr>
            <a:r>
              <a:rPr lang="en-US" sz="1800" dirty="0">
                <a:latin typeface="Times New Roman" pitchFamily="18" charset="0"/>
                <a:cs typeface="Times New Roman" pitchFamily="18" charset="0"/>
              </a:rPr>
              <a:t>SRCA and EV mirror side (MS) ratios</a:t>
            </a:r>
          </a:p>
          <a:p>
            <a:pPr marL="800100" lvl="1" indent="-342900">
              <a:spcBef>
                <a:spcPts val="600"/>
              </a:spcBef>
              <a:buSzPct val="100000"/>
              <a:buFont typeface="Arial" pitchFamily="34" charset="0"/>
              <a:buChar char="•"/>
            </a:pPr>
            <a:r>
              <a:rPr lang="en-US" sz="1800" dirty="0">
                <a:latin typeface="Times New Roman" pitchFamily="18" charset="0"/>
                <a:cs typeface="Times New Roman" pitchFamily="18" charset="0"/>
              </a:rPr>
              <a:t>Selected EV </a:t>
            </a:r>
            <a:r>
              <a:rPr lang="en-US" sz="1800" dirty="0" smtClean="0">
                <a:latin typeface="Times New Roman" pitchFamily="18" charset="0"/>
                <a:cs typeface="Times New Roman" pitchFamily="18" charset="0"/>
              </a:rPr>
              <a:t>targets</a:t>
            </a:r>
            <a:endParaRPr lang="en-US" sz="1800" dirty="0">
              <a:latin typeface="Times New Roman" pitchFamily="18" charset="0"/>
              <a:cs typeface="Times New Roman" pitchFamily="18" charset="0"/>
            </a:endParaRPr>
          </a:p>
        </p:txBody>
      </p:sp>
      <p:sp>
        <p:nvSpPr>
          <p:cNvPr id="1028" name="Rectangle 12"/>
          <p:cNvSpPr>
            <a:spLocks noChangeArrowheads="1"/>
          </p:cNvSpPr>
          <p:nvPr/>
        </p:nvSpPr>
        <p:spPr bwMode="auto">
          <a:xfrm>
            <a:off x="582613" y="1455738"/>
            <a:ext cx="8120062" cy="4830762"/>
          </a:xfrm>
          <a:prstGeom prst="rect">
            <a:avLst/>
          </a:prstGeom>
          <a:noFill/>
          <a:ln w="9525">
            <a:noFill/>
            <a:miter lim="800000"/>
            <a:headEnd/>
            <a:tailEnd/>
          </a:ln>
        </p:spPr>
        <p:txBody>
          <a:bodyPr/>
          <a:lstStyle/>
          <a:p>
            <a:pPr marL="381000" indent="-381000">
              <a:lnSpc>
                <a:spcPct val="90000"/>
              </a:lnSpc>
              <a:spcBef>
                <a:spcPct val="20000"/>
              </a:spcBef>
              <a:buSzPct val="100000"/>
              <a:buFont typeface="Arial" pitchFamily="34" charset="0"/>
              <a:buChar char="•"/>
            </a:pPr>
            <a:endParaRPr lang="en-US" sz="2000">
              <a:solidFill>
                <a:srgbClr val="0000FF"/>
              </a:solidFill>
              <a:latin typeface="Helvetica" pitchFamily="32" charset="0"/>
            </a:endParaRPr>
          </a:p>
          <a:p>
            <a:pPr marL="381000" indent="-381000">
              <a:lnSpc>
                <a:spcPct val="90000"/>
              </a:lnSpc>
              <a:spcBef>
                <a:spcPct val="20000"/>
              </a:spcBef>
              <a:buSzPct val="100000"/>
              <a:buFont typeface="Arial" pitchFamily="34" charset="0"/>
              <a:buChar char="•"/>
            </a:pPr>
            <a:endParaRPr lang="en-US" sz="2000">
              <a:solidFill>
                <a:srgbClr val="0000FF"/>
              </a:solidFill>
              <a:latin typeface="Helvetica" pitchFamily="32" charset="0"/>
            </a:endParaRPr>
          </a:p>
          <a:p>
            <a:pPr marL="381000" indent="-381000">
              <a:lnSpc>
                <a:spcPct val="90000"/>
              </a:lnSpc>
              <a:spcBef>
                <a:spcPct val="20000"/>
              </a:spcBef>
              <a:buSzPct val="100000"/>
              <a:buFont typeface="Arial" pitchFamily="34" charset="0"/>
              <a:buChar char="•"/>
            </a:pPr>
            <a:endParaRPr lang="en-US" sz="2000">
              <a:solidFill>
                <a:srgbClr val="0000FF"/>
              </a:solidFill>
              <a:latin typeface="Helvetica" pitchFamily="32" charset="0"/>
            </a:endParaRPr>
          </a:p>
          <a:p>
            <a:pPr marL="381000" indent="-381000">
              <a:lnSpc>
                <a:spcPct val="90000"/>
              </a:lnSpc>
              <a:spcBef>
                <a:spcPct val="20000"/>
              </a:spcBef>
              <a:buSzPct val="100000"/>
              <a:buFont typeface="Arial" pitchFamily="34" charset="0"/>
              <a:buChar char="•"/>
            </a:pPr>
            <a:endParaRPr lang="en-US" sz="2000">
              <a:solidFill>
                <a:srgbClr val="0000FF"/>
              </a:solidFill>
              <a:latin typeface="Helvetica" pitchFamily="32" charset="0"/>
            </a:endParaRPr>
          </a:p>
          <a:p>
            <a:pPr marL="381000" indent="-381000">
              <a:lnSpc>
                <a:spcPct val="90000"/>
              </a:lnSpc>
              <a:spcBef>
                <a:spcPct val="20000"/>
              </a:spcBef>
              <a:buSzPct val="100000"/>
              <a:buFont typeface="Arial" pitchFamily="34" charset="0"/>
              <a:buChar char="•"/>
            </a:pPr>
            <a:endParaRPr lang="en-US" sz="2000">
              <a:solidFill>
                <a:srgbClr val="0000FF"/>
              </a:solidFill>
              <a:latin typeface="Helvetica" pitchFamily="32" charset="0"/>
            </a:endParaRPr>
          </a:p>
          <a:p>
            <a:pPr marL="381000" indent="-381000">
              <a:lnSpc>
                <a:spcPct val="90000"/>
              </a:lnSpc>
              <a:spcBef>
                <a:spcPct val="20000"/>
              </a:spcBef>
              <a:buSzPct val="100000"/>
              <a:buFont typeface="Arial" pitchFamily="34" charset="0"/>
              <a:buChar char="•"/>
            </a:pPr>
            <a:endParaRPr lang="en-US" sz="2000">
              <a:solidFill>
                <a:srgbClr val="0000FF"/>
              </a:solidFill>
              <a:latin typeface="Helvetica" pitchFamily="32" charset="0"/>
            </a:endParaRPr>
          </a:p>
          <a:p>
            <a:pPr marL="381000" indent="-381000">
              <a:lnSpc>
                <a:spcPct val="90000"/>
              </a:lnSpc>
              <a:spcBef>
                <a:spcPct val="20000"/>
              </a:spcBef>
              <a:buSzPct val="100000"/>
              <a:buFont typeface="Arial" pitchFamily="34" charset="0"/>
              <a:buChar char="•"/>
            </a:pPr>
            <a:endParaRPr lang="en-US" sz="2000">
              <a:solidFill>
                <a:srgbClr val="0000FF"/>
              </a:solidFill>
              <a:latin typeface="Helvetica" pitchFamily="32" charset="0"/>
            </a:endParaRPr>
          </a:p>
          <a:p>
            <a:pPr marL="381000" indent="-381000">
              <a:lnSpc>
                <a:spcPct val="90000"/>
              </a:lnSpc>
              <a:spcBef>
                <a:spcPct val="20000"/>
              </a:spcBef>
              <a:buSzPct val="100000"/>
              <a:buFont typeface="Arial" pitchFamily="34" charset="0"/>
              <a:buChar char="•"/>
            </a:pPr>
            <a:endParaRPr lang="en-US" sz="2000">
              <a:solidFill>
                <a:srgbClr val="0000FF"/>
              </a:solidFill>
              <a:latin typeface="Helvetica" pitchFamily="32" charset="0"/>
            </a:endParaRPr>
          </a:p>
          <a:p>
            <a:pPr marL="381000" indent="-381000">
              <a:lnSpc>
                <a:spcPct val="90000"/>
              </a:lnSpc>
              <a:spcBef>
                <a:spcPct val="20000"/>
              </a:spcBef>
              <a:buSzPct val="100000"/>
              <a:buFont typeface="Arial" pitchFamily="34" charset="0"/>
              <a:buChar char="•"/>
            </a:pPr>
            <a:endParaRPr lang="en-US" sz="2000">
              <a:solidFill>
                <a:srgbClr val="0000FF"/>
              </a:solidFill>
              <a:latin typeface="Helvetica" pitchFamily="32" charset="0"/>
            </a:endParaRPr>
          </a:p>
        </p:txBody>
      </p:sp>
      <p:sp>
        <p:nvSpPr>
          <p:cNvPr id="1030" name="Rectangle 6"/>
          <p:cNvSpPr>
            <a:spLocks noChangeArrowheads="1"/>
          </p:cNvSpPr>
          <p:nvPr/>
        </p:nvSpPr>
        <p:spPr bwMode="auto">
          <a:xfrm>
            <a:off x="1301750" y="155575"/>
            <a:ext cx="6635750" cy="1004888"/>
          </a:xfrm>
          <a:prstGeom prst="rect">
            <a:avLst/>
          </a:prstGeom>
          <a:noFill/>
          <a:ln w="12700">
            <a:noFill/>
            <a:miter lim="800000"/>
            <a:headEnd/>
            <a:tailEnd/>
          </a:ln>
        </p:spPr>
        <p:txBody>
          <a:bodyPr lIns="90487" tIns="44450" rIns="90487" bIns="44450" anchor="ctr"/>
          <a:lstStyle/>
          <a:p>
            <a:pPr algn="ctr"/>
            <a:r>
              <a:rPr lang="en-US" sz="2800" dirty="0">
                <a:solidFill>
                  <a:srgbClr val="0000CC"/>
                </a:solidFill>
                <a:latin typeface="Times New Roman" pitchFamily="18" charset="0"/>
                <a:cs typeface="Times New Roman" pitchFamily="18" charset="0"/>
              </a:rPr>
              <a:t>RSB m1 and RVS</a:t>
            </a:r>
          </a:p>
        </p:txBody>
      </p:sp>
      <p:pic>
        <p:nvPicPr>
          <p:cNvPr id="1031" name="Picture 9" descr="scanmirror_sm.gif"/>
          <p:cNvPicPr>
            <a:picLocks noChangeAspect="1"/>
          </p:cNvPicPr>
          <p:nvPr/>
        </p:nvPicPr>
        <p:blipFill>
          <a:blip r:embed="rId4" cstate="print"/>
          <a:srcRect/>
          <a:stretch>
            <a:fillRect/>
          </a:stretch>
        </p:blipFill>
        <p:spPr bwMode="auto">
          <a:xfrm>
            <a:off x="6589713" y="1447800"/>
            <a:ext cx="2249487" cy="2141537"/>
          </a:xfrm>
          <a:prstGeom prst="rect">
            <a:avLst/>
          </a:prstGeom>
          <a:noFill/>
          <a:ln w="9525">
            <a:noFill/>
            <a:miter lim="800000"/>
            <a:headEnd/>
            <a:tailEnd/>
          </a:ln>
        </p:spPr>
      </p:pic>
      <p:pic>
        <p:nvPicPr>
          <p:cNvPr id="1032" name="Picture 1"/>
          <p:cNvPicPr>
            <a:picLocks noChangeAspect="1" noChangeArrowheads="1"/>
          </p:cNvPicPr>
          <p:nvPr/>
        </p:nvPicPr>
        <p:blipFill>
          <a:blip r:embed="rId5" cstate="print"/>
          <a:srcRect/>
          <a:stretch>
            <a:fillRect/>
          </a:stretch>
        </p:blipFill>
        <p:spPr bwMode="auto">
          <a:xfrm>
            <a:off x="6019800" y="4165600"/>
            <a:ext cx="2395538" cy="1905000"/>
          </a:xfrm>
          <a:prstGeom prst="rect">
            <a:avLst/>
          </a:prstGeom>
          <a:noFill/>
          <a:ln w="9525">
            <a:noFill/>
            <a:miter lim="800000"/>
            <a:headEnd/>
            <a:tailEnd/>
          </a:ln>
        </p:spPr>
      </p:pic>
      <p:sp>
        <p:nvSpPr>
          <p:cNvPr id="1033" name="Rectangle 11" descr="Light vertical"/>
          <p:cNvSpPr>
            <a:spLocks noChangeArrowheads="1"/>
          </p:cNvSpPr>
          <p:nvPr/>
        </p:nvSpPr>
        <p:spPr bwMode="auto">
          <a:xfrm>
            <a:off x="5499100" y="6081713"/>
            <a:ext cx="3443288" cy="307975"/>
          </a:xfrm>
          <a:prstGeom prst="rect">
            <a:avLst/>
          </a:prstGeom>
          <a:noFill/>
          <a:ln w="12700">
            <a:noFill/>
            <a:miter lim="800000"/>
            <a:headEnd/>
            <a:tailEnd/>
          </a:ln>
        </p:spPr>
        <p:txBody>
          <a:bodyPr anchor="ctr">
            <a:spAutoFit/>
          </a:bodyPr>
          <a:lstStyle/>
          <a:p>
            <a:pPr algn="ctr">
              <a:tabLst>
                <a:tab pos="457200" algn="r"/>
                <a:tab pos="2743200" algn="ctr"/>
                <a:tab pos="5486400" algn="r"/>
              </a:tabLst>
            </a:pPr>
            <a:r>
              <a:rPr lang="en-US" sz="1400" dirty="0">
                <a:latin typeface="Times New Roman" pitchFamily="18" charset="0"/>
                <a:cs typeface="Times New Roman" pitchFamily="18" charset="0"/>
              </a:rPr>
              <a:t>Angle of Incidence (AOI)</a:t>
            </a:r>
          </a:p>
        </p:txBody>
      </p:sp>
      <p:sp>
        <p:nvSpPr>
          <p:cNvPr id="1034" name="Rectangle 11" descr="Light vertical"/>
          <p:cNvSpPr>
            <a:spLocks noChangeArrowheads="1"/>
          </p:cNvSpPr>
          <p:nvPr/>
        </p:nvSpPr>
        <p:spPr bwMode="auto">
          <a:xfrm>
            <a:off x="6624637" y="3657600"/>
            <a:ext cx="2138363" cy="307975"/>
          </a:xfrm>
          <a:prstGeom prst="rect">
            <a:avLst/>
          </a:prstGeom>
          <a:noFill/>
          <a:ln w="12700">
            <a:noFill/>
            <a:miter lim="800000"/>
            <a:headEnd/>
            <a:tailEnd/>
          </a:ln>
        </p:spPr>
        <p:txBody>
          <a:bodyPr anchor="ctr">
            <a:spAutoFit/>
          </a:bodyPr>
          <a:lstStyle/>
          <a:p>
            <a:pPr algn="ctr">
              <a:tabLst>
                <a:tab pos="457200" algn="r"/>
                <a:tab pos="2743200" algn="ctr"/>
                <a:tab pos="5486400" algn="r"/>
              </a:tabLst>
            </a:pPr>
            <a:r>
              <a:rPr lang="en-US" sz="1400" dirty="0">
                <a:latin typeface="Times New Roman" pitchFamily="18" charset="0"/>
                <a:cs typeface="Times New Roman" pitchFamily="18" charset="0"/>
              </a:rPr>
              <a:t>MODIS scan mirror</a:t>
            </a:r>
          </a:p>
        </p:txBody>
      </p:sp>
      <p:sp>
        <p:nvSpPr>
          <p:cNvPr id="1035" name="Rectangle 14" descr="Light vertical"/>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graphicFrame>
        <p:nvGraphicFramePr>
          <p:cNvPr id="1026" name="Object 11"/>
          <p:cNvGraphicFramePr>
            <a:graphicFrameLocks noChangeAspect="1"/>
          </p:cNvGraphicFramePr>
          <p:nvPr/>
        </p:nvGraphicFramePr>
        <p:xfrm>
          <a:off x="457200" y="2090738"/>
          <a:ext cx="6019800" cy="411162"/>
        </p:xfrm>
        <a:graphic>
          <a:graphicData uri="http://schemas.openxmlformats.org/presentationml/2006/ole">
            <p:oleObj spid="_x0000_s253954" name="Equation" r:id="rId6" imgW="3517560" imgH="253800" progId="Equation.3">
              <p:embed/>
            </p:oleObj>
          </a:graphicData>
        </a:graphic>
      </p:graphicFrame>
      <p:sp>
        <p:nvSpPr>
          <p:cNvPr id="23" name="Rectangle 22"/>
          <p:cNvSpPr/>
          <p:nvPr/>
        </p:nvSpPr>
        <p:spPr bwMode="auto">
          <a:xfrm flipV="1">
            <a:off x="6659563" y="4359275"/>
            <a:ext cx="512762" cy="322263"/>
          </a:xfrm>
          <a:prstGeom prst="rect">
            <a:avLst/>
          </a:prstGeom>
          <a:solidFill>
            <a:schemeClr val="bg1"/>
          </a:solidFill>
          <a:ln w="12700" cap="flat" cmpd="sng" algn="ctr">
            <a:noFill/>
            <a:prstDash val="solid"/>
            <a:round/>
            <a:headEnd type="none" w="med" len="med"/>
            <a:tailEnd type="none" w="med" len="med"/>
          </a:ln>
          <a:effectLst/>
        </p:spPr>
        <p:txBody>
          <a:bodyPr wrap="none" anchor="ctr"/>
          <a:lstStyle/>
          <a:p>
            <a:pP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38" name="TextBox 20"/>
          <p:cNvSpPr txBox="1">
            <a:spLocks noChangeArrowheads="1"/>
          </p:cNvSpPr>
          <p:nvPr/>
        </p:nvSpPr>
        <p:spPr bwMode="auto">
          <a:xfrm>
            <a:off x="6673850" y="4405313"/>
            <a:ext cx="546100" cy="276225"/>
          </a:xfrm>
          <a:prstGeom prst="rect">
            <a:avLst/>
          </a:prstGeom>
          <a:noFill/>
          <a:ln w="9525">
            <a:noFill/>
            <a:miter lim="800000"/>
            <a:headEnd/>
            <a:tailEnd/>
          </a:ln>
        </p:spPr>
        <p:txBody>
          <a:bodyPr>
            <a:spAutoFit/>
          </a:bodyPr>
          <a:lstStyle/>
          <a:p>
            <a:r>
              <a:rPr lang="en-US" sz="1200" dirty="0" smtClean="0"/>
              <a:t>11.2</a:t>
            </a:r>
            <a:endParaRPr lang="en-US" sz="1200" dirty="0"/>
          </a:p>
        </p:txBody>
      </p:sp>
      <p:sp>
        <p:nvSpPr>
          <p:cNvPr id="18"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39</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66800" y="152400"/>
            <a:ext cx="6858000" cy="715963"/>
          </a:xfrm>
          <a:prstGeom prst="rect">
            <a:avLst/>
          </a:prstGeom>
          <a:noFill/>
          <a:ln w="9525">
            <a:noFill/>
            <a:miter lim="800000"/>
            <a:headEnd/>
            <a:tailEnd/>
          </a:ln>
        </p:spPr>
        <p:txBody>
          <a:bodyPr anchor="ctr"/>
          <a:lstStyle/>
          <a:p>
            <a:pPr algn="ctr" eaLnBrk="0" hangingPunct="0">
              <a:defRPr/>
            </a:pPr>
            <a:r>
              <a:rPr lang="en-US" sz="3200" b="1" kern="0" dirty="0">
                <a:solidFill>
                  <a:schemeClr val="bg1"/>
                </a:solidFill>
                <a:latin typeface="Comic Sans MS" pitchFamily="66" charset="0"/>
                <a:ea typeface="+mj-ea"/>
                <a:cs typeface="+mj-cs"/>
              </a:rPr>
              <a:t>Agenda</a:t>
            </a:r>
          </a:p>
        </p:txBody>
      </p:sp>
      <p:sp>
        <p:nvSpPr>
          <p:cNvPr id="3" name="Rectangle 3"/>
          <p:cNvSpPr>
            <a:spLocks noChangeArrowheads="1"/>
          </p:cNvSpPr>
          <p:nvPr/>
        </p:nvSpPr>
        <p:spPr bwMode="auto">
          <a:xfrm>
            <a:off x="228600" y="990600"/>
            <a:ext cx="8839200" cy="5768975"/>
          </a:xfrm>
          <a:prstGeom prst="rect">
            <a:avLst/>
          </a:prstGeom>
          <a:noFill/>
          <a:ln w="9525">
            <a:noFill/>
            <a:miter lim="800000"/>
            <a:headEnd/>
            <a:tailEnd/>
          </a:ln>
          <a:effectLst/>
        </p:spPr>
        <p:txBody>
          <a:bodyPr anchor="ctr">
            <a:spAutoFit/>
          </a:bodyPr>
          <a:lstStyle/>
          <a:p>
            <a:pPr eaLnBrk="0" hangingPunct="0">
              <a:spcBef>
                <a:spcPts val="200"/>
              </a:spcBef>
              <a:spcAft>
                <a:spcPts val="300"/>
              </a:spcAft>
              <a:tabLst>
                <a:tab pos="5029200" algn="l"/>
              </a:tabLst>
              <a:defRPr/>
            </a:pPr>
            <a:r>
              <a:rPr lang="en-US" sz="2200" b="1" dirty="0">
                <a:solidFill>
                  <a:schemeClr val="bg1"/>
                </a:solidFill>
                <a:latin typeface="+mn-lt"/>
                <a:ea typeface="Times New Roman" pitchFamily="18" charset="0"/>
                <a:cs typeface="Arial" pitchFamily="34" charset="0"/>
              </a:rPr>
              <a:t>MODIS Operation, Calibration, and Performance</a:t>
            </a:r>
            <a:endParaRPr lang="en-US" sz="2200" b="1" dirty="0">
              <a:solidFill>
                <a:schemeClr val="bg1"/>
              </a:solidFill>
              <a:latin typeface="+mn-lt"/>
              <a:cs typeface="Arial" pitchFamily="34" charset="0"/>
            </a:endParaRPr>
          </a:p>
          <a:p>
            <a:pPr eaLnBrk="0" hangingPunct="0">
              <a:spcBef>
                <a:spcPts val="200"/>
              </a:spcBef>
              <a:spcAft>
                <a:spcPts val="300"/>
              </a:spcAft>
              <a:tabLst>
                <a:tab pos="5029200" algn="l"/>
              </a:tabLst>
              <a:defRPr/>
            </a:pPr>
            <a:r>
              <a:rPr lang="en-US" sz="2000" dirty="0">
                <a:solidFill>
                  <a:schemeClr val="bg1"/>
                </a:solidFill>
                <a:latin typeface="+mn-lt"/>
                <a:ea typeface="Times New Roman" pitchFamily="18" charset="0"/>
                <a:cs typeface="Arial" pitchFamily="34" charset="0"/>
              </a:rPr>
              <a:t>   Introduction (Jack </a:t>
            </a:r>
            <a:r>
              <a:rPr lang="en-US" sz="2000" dirty="0" err="1">
                <a:solidFill>
                  <a:schemeClr val="bg1"/>
                </a:solidFill>
                <a:latin typeface="+mn-lt"/>
                <a:ea typeface="Times New Roman" pitchFamily="18" charset="0"/>
                <a:cs typeface="Arial" pitchFamily="34" charset="0"/>
              </a:rPr>
              <a:t>Xiong</a:t>
            </a:r>
            <a:r>
              <a:rPr lang="en-US" sz="2000" dirty="0">
                <a:solidFill>
                  <a:schemeClr val="bg1"/>
                </a:solidFill>
                <a:latin typeface="+mn-lt"/>
                <a:ea typeface="Times New Roman" pitchFamily="18" charset="0"/>
                <a:cs typeface="Arial" pitchFamily="34" charset="0"/>
              </a:rPr>
              <a:t>)				1:30 pm</a:t>
            </a:r>
            <a:endParaRPr lang="en-US" sz="2000" dirty="0">
              <a:solidFill>
                <a:schemeClr val="bg1"/>
              </a:solidFill>
              <a:latin typeface="+mn-lt"/>
              <a:cs typeface="Arial" pitchFamily="34" charset="0"/>
            </a:endParaRPr>
          </a:p>
          <a:p>
            <a:pPr eaLnBrk="0" hangingPunct="0">
              <a:spcBef>
                <a:spcPts val="200"/>
              </a:spcBef>
              <a:spcAft>
                <a:spcPts val="300"/>
              </a:spcAft>
              <a:tabLst>
                <a:tab pos="5029200" algn="l"/>
              </a:tabLst>
              <a:defRPr/>
            </a:pPr>
            <a:r>
              <a:rPr lang="en-US" sz="2000" dirty="0">
                <a:solidFill>
                  <a:schemeClr val="bg1"/>
                </a:solidFill>
                <a:latin typeface="+mn-lt"/>
                <a:ea typeface="Times New Roman" pitchFamily="18" charset="0"/>
                <a:cs typeface="Arial" pitchFamily="34" charset="0"/>
              </a:rPr>
              <a:t>   Instrument Operation Status (Gavin </a:t>
            </a:r>
            <a:r>
              <a:rPr lang="en-US" sz="2000" dirty="0" err="1">
                <a:solidFill>
                  <a:schemeClr val="bg1"/>
                </a:solidFill>
                <a:latin typeface="+mn-lt"/>
                <a:ea typeface="Times New Roman" pitchFamily="18" charset="0"/>
                <a:cs typeface="Arial" pitchFamily="34" charset="0"/>
              </a:rPr>
              <a:t>Westenburger</a:t>
            </a:r>
            <a:r>
              <a:rPr lang="en-US" sz="2000" dirty="0">
                <a:solidFill>
                  <a:schemeClr val="bg1"/>
                </a:solidFill>
                <a:latin typeface="+mn-lt"/>
                <a:ea typeface="Times New Roman" pitchFamily="18" charset="0"/>
                <a:cs typeface="Arial" pitchFamily="34" charset="0"/>
              </a:rPr>
              <a:t>)			1:40 pm</a:t>
            </a:r>
            <a:endParaRPr lang="en-US" sz="2000" dirty="0">
              <a:solidFill>
                <a:schemeClr val="bg1"/>
              </a:solidFill>
              <a:latin typeface="+mn-lt"/>
              <a:cs typeface="Arial" pitchFamily="34" charset="0"/>
            </a:endParaRPr>
          </a:p>
          <a:p>
            <a:pPr eaLnBrk="0" hangingPunct="0">
              <a:spcBef>
                <a:spcPts val="200"/>
              </a:spcBef>
              <a:spcAft>
                <a:spcPts val="300"/>
              </a:spcAft>
              <a:tabLst>
                <a:tab pos="5029200" algn="l"/>
              </a:tabLst>
              <a:defRPr/>
            </a:pPr>
            <a:r>
              <a:rPr lang="en-US" sz="2000" dirty="0">
                <a:solidFill>
                  <a:schemeClr val="bg1"/>
                </a:solidFill>
                <a:latin typeface="+mn-lt"/>
                <a:ea typeface="Times New Roman" pitchFamily="18" charset="0"/>
                <a:cs typeface="Arial" pitchFamily="34" charset="0"/>
              </a:rPr>
              <a:t>   Recent L1B Algorithm and LUT Updates (James Kuyper)		1:50 pm</a:t>
            </a:r>
            <a:endParaRPr lang="en-US" sz="2000" dirty="0">
              <a:solidFill>
                <a:schemeClr val="bg1"/>
              </a:solidFill>
              <a:latin typeface="+mn-lt"/>
              <a:cs typeface="Arial" pitchFamily="34" charset="0"/>
            </a:endParaRPr>
          </a:p>
          <a:p>
            <a:pPr eaLnBrk="0" hangingPunct="0">
              <a:spcBef>
                <a:spcPts val="200"/>
              </a:spcBef>
              <a:spcAft>
                <a:spcPts val="300"/>
              </a:spcAft>
              <a:tabLst>
                <a:tab pos="5029200" algn="l"/>
              </a:tabLst>
              <a:defRPr/>
            </a:pPr>
            <a:r>
              <a:rPr lang="en-US" sz="2000" dirty="0">
                <a:solidFill>
                  <a:schemeClr val="bg1"/>
                </a:solidFill>
                <a:latin typeface="+mn-lt"/>
                <a:ea typeface="Times New Roman" pitchFamily="18" charset="0"/>
                <a:cs typeface="Arial" pitchFamily="34" charset="0"/>
              </a:rPr>
              <a:t>   RSB Calibration, Performance, and C6 (Amit Angal, Junqiang Sun) 	2:00 pm</a:t>
            </a:r>
            <a:endParaRPr lang="en-US" sz="2000" dirty="0">
              <a:solidFill>
                <a:schemeClr val="bg1"/>
              </a:solidFill>
              <a:latin typeface="+mn-lt"/>
              <a:cs typeface="Arial" pitchFamily="34" charset="0"/>
            </a:endParaRPr>
          </a:p>
          <a:p>
            <a:pPr eaLnBrk="0" hangingPunct="0">
              <a:spcBef>
                <a:spcPts val="200"/>
              </a:spcBef>
              <a:spcAft>
                <a:spcPts val="300"/>
              </a:spcAft>
              <a:tabLst>
                <a:tab pos="5029200" algn="l"/>
              </a:tabLst>
              <a:defRPr/>
            </a:pPr>
            <a:r>
              <a:rPr lang="en-US" sz="2000" dirty="0">
                <a:solidFill>
                  <a:schemeClr val="bg1"/>
                </a:solidFill>
                <a:latin typeface="+mn-lt"/>
                <a:ea typeface="Times New Roman" pitchFamily="18" charset="0"/>
                <a:cs typeface="Arial" pitchFamily="34" charset="0"/>
              </a:rPr>
              <a:t>   TEB Calibration, Performance, and C6 (Sri </a:t>
            </a:r>
            <a:r>
              <a:rPr lang="en-US" sz="2000" dirty="0" err="1">
                <a:solidFill>
                  <a:schemeClr val="bg1"/>
                </a:solidFill>
                <a:latin typeface="+mn-lt"/>
                <a:ea typeface="Times New Roman" pitchFamily="18" charset="0"/>
                <a:cs typeface="Arial" pitchFamily="34" charset="0"/>
              </a:rPr>
              <a:t>Madhavan</a:t>
            </a:r>
            <a:r>
              <a:rPr lang="en-US" sz="2000" dirty="0">
                <a:solidFill>
                  <a:schemeClr val="bg1"/>
                </a:solidFill>
                <a:latin typeface="+mn-lt"/>
                <a:ea typeface="Times New Roman" pitchFamily="18" charset="0"/>
                <a:cs typeface="Arial" pitchFamily="34" charset="0"/>
              </a:rPr>
              <a:t>, Aisheng Wu)	2:40 pm</a:t>
            </a:r>
            <a:endParaRPr lang="en-US" sz="2000" dirty="0">
              <a:solidFill>
                <a:schemeClr val="bg1"/>
              </a:solidFill>
              <a:latin typeface="+mn-lt"/>
              <a:cs typeface="Arial" pitchFamily="34" charset="0"/>
            </a:endParaRPr>
          </a:p>
          <a:p>
            <a:pPr eaLnBrk="0" hangingPunct="0">
              <a:spcBef>
                <a:spcPts val="200"/>
              </a:spcBef>
              <a:spcAft>
                <a:spcPts val="300"/>
              </a:spcAft>
              <a:tabLst>
                <a:tab pos="5029200" algn="l"/>
              </a:tabLst>
              <a:defRPr/>
            </a:pPr>
            <a:r>
              <a:rPr lang="en-US" sz="2000" dirty="0">
                <a:solidFill>
                  <a:schemeClr val="bg1"/>
                </a:solidFill>
                <a:latin typeface="+mn-lt"/>
                <a:ea typeface="Times New Roman" pitchFamily="18" charset="0"/>
                <a:cs typeface="Arial" pitchFamily="34" charset="0"/>
              </a:rPr>
              <a:t>   Geo-location Characterization and Performance (Robert Wolfe)	3:05 pm</a:t>
            </a:r>
            <a:endParaRPr lang="en-US" sz="2000" dirty="0">
              <a:solidFill>
                <a:schemeClr val="bg1"/>
              </a:solidFill>
              <a:latin typeface="+mn-lt"/>
              <a:cs typeface="Arial" pitchFamily="34" charset="0"/>
            </a:endParaRPr>
          </a:p>
          <a:p>
            <a:pPr eaLnBrk="0" hangingPunct="0">
              <a:spcBef>
                <a:spcPts val="200"/>
              </a:spcBef>
              <a:spcAft>
                <a:spcPts val="600"/>
              </a:spcAft>
              <a:tabLst>
                <a:tab pos="5029200" algn="l"/>
              </a:tabLst>
              <a:defRPr/>
            </a:pPr>
            <a:r>
              <a:rPr lang="en-US" sz="2200" b="1" dirty="0">
                <a:solidFill>
                  <a:schemeClr val="bg1"/>
                </a:solidFill>
                <a:latin typeface="+mn-lt"/>
                <a:ea typeface="Times New Roman" pitchFamily="18" charset="0"/>
                <a:cs typeface="Arial" pitchFamily="34" charset="0"/>
              </a:rPr>
              <a:t>Coffee Break</a:t>
            </a:r>
            <a:r>
              <a:rPr lang="en-US" sz="2000" dirty="0">
                <a:solidFill>
                  <a:schemeClr val="bg1"/>
                </a:solidFill>
                <a:latin typeface="+mn-lt"/>
                <a:ea typeface="Times New Roman" pitchFamily="18" charset="0"/>
                <a:cs typeface="Arial" pitchFamily="34" charset="0"/>
              </a:rPr>
              <a:t>				3:20 pm</a:t>
            </a:r>
            <a:endParaRPr lang="en-US" sz="2000" dirty="0">
              <a:solidFill>
                <a:schemeClr val="bg1"/>
              </a:solidFill>
              <a:latin typeface="+mn-lt"/>
              <a:cs typeface="Arial" pitchFamily="34" charset="0"/>
            </a:endParaRPr>
          </a:p>
          <a:p>
            <a:pPr eaLnBrk="0" hangingPunct="0">
              <a:spcBef>
                <a:spcPts val="200"/>
              </a:spcBef>
              <a:spcAft>
                <a:spcPts val="300"/>
              </a:spcAft>
              <a:tabLst>
                <a:tab pos="5029200" algn="l"/>
              </a:tabLst>
              <a:defRPr/>
            </a:pPr>
            <a:r>
              <a:rPr lang="en-US" sz="2000" b="1" dirty="0">
                <a:solidFill>
                  <a:schemeClr val="bg1"/>
                </a:solidFill>
                <a:latin typeface="+mn-lt"/>
                <a:ea typeface="Times New Roman" pitchFamily="18" charset="0"/>
                <a:cs typeface="Arial" pitchFamily="34" charset="0"/>
              </a:rPr>
              <a:t>Science Discipline Presentations</a:t>
            </a:r>
            <a:endParaRPr lang="en-US" sz="2000" b="1" dirty="0">
              <a:solidFill>
                <a:schemeClr val="bg1"/>
              </a:solidFill>
              <a:latin typeface="+mn-lt"/>
              <a:cs typeface="Arial" pitchFamily="34" charset="0"/>
            </a:endParaRPr>
          </a:p>
          <a:p>
            <a:pPr eaLnBrk="0" hangingPunct="0">
              <a:spcBef>
                <a:spcPts val="200"/>
              </a:spcBef>
              <a:spcAft>
                <a:spcPts val="300"/>
              </a:spcAft>
              <a:tabLst>
                <a:tab pos="5029200" algn="l"/>
              </a:tabLst>
              <a:defRPr/>
            </a:pPr>
            <a:r>
              <a:rPr lang="en-US" sz="2000" dirty="0">
                <a:solidFill>
                  <a:schemeClr val="bg1"/>
                </a:solidFill>
                <a:latin typeface="+mn-lt"/>
                <a:ea typeface="Times New Roman" pitchFamily="18" charset="0"/>
                <a:cs typeface="Arial" pitchFamily="34" charset="0"/>
              </a:rPr>
              <a:t>   CAL/VAL Presentations (Simon Hook, Chris Moeller)			3:40 pm</a:t>
            </a:r>
            <a:endParaRPr lang="en-US" sz="2000" dirty="0">
              <a:solidFill>
                <a:schemeClr val="bg1"/>
              </a:solidFill>
              <a:latin typeface="+mn-lt"/>
              <a:cs typeface="Arial" pitchFamily="34" charset="0"/>
            </a:endParaRPr>
          </a:p>
          <a:p>
            <a:pPr eaLnBrk="0" hangingPunct="0">
              <a:spcBef>
                <a:spcPts val="200"/>
              </a:spcBef>
              <a:spcAft>
                <a:spcPts val="300"/>
              </a:spcAft>
              <a:tabLst>
                <a:tab pos="5029200" algn="l"/>
              </a:tabLst>
              <a:defRPr/>
            </a:pPr>
            <a:r>
              <a:rPr lang="en-US" sz="2000" dirty="0">
                <a:solidFill>
                  <a:schemeClr val="bg1"/>
                </a:solidFill>
                <a:latin typeface="+mn-lt"/>
                <a:ea typeface="Times New Roman" pitchFamily="18" charset="0"/>
                <a:cs typeface="Arial" pitchFamily="34" charset="0"/>
              </a:rPr>
              <a:t>   Land Presentations (Eric </a:t>
            </a:r>
            <a:r>
              <a:rPr lang="en-US" sz="2000" dirty="0" err="1">
                <a:solidFill>
                  <a:schemeClr val="bg1"/>
                </a:solidFill>
                <a:latin typeface="+mn-lt"/>
                <a:ea typeface="Times New Roman" pitchFamily="18" charset="0"/>
                <a:cs typeface="Arial" pitchFamily="34" charset="0"/>
              </a:rPr>
              <a:t>Vermote</a:t>
            </a:r>
            <a:r>
              <a:rPr lang="en-US" sz="2000" dirty="0">
                <a:solidFill>
                  <a:schemeClr val="bg1"/>
                </a:solidFill>
                <a:latin typeface="+mn-lt"/>
                <a:ea typeface="Times New Roman" pitchFamily="18" charset="0"/>
                <a:cs typeface="Arial" pitchFamily="34" charset="0"/>
              </a:rPr>
              <a:t>, Alex </a:t>
            </a:r>
            <a:r>
              <a:rPr lang="en-US" sz="2000" dirty="0" err="1">
                <a:solidFill>
                  <a:schemeClr val="bg1"/>
                </a:solidFill>
                <a:latin typeface="+mn-lt"/>
                <a:ea typeface="Times New Roman" pitchFamily="18" charset="0"/>
                <a:cs typeface="Arial" pitchFamily="34" charset="0"/>
              </a:rPr>
              <a:t>Lyapustin</a:t>
            </a:r>
            <a:r>
              <a:rPr lang="en-US" sz="2000" dirty="0">
                <a:solidFill>
                  <a:schemeClr val="bg1"/>
                </a:solidFill>
                <a:latin typeface="+mn-lt"/>
                <a:ea typeface="Times New Roman" pitchFamily="18" charset="0"/>
                <a:cs typeface="Arial" pitchFamily="34" charset="0"/>
              </a:rPr>
              <a:t>)			4:05 pm</a:t>
            </a:r>
            <a:endParaRPr lang="en-US" sz="2000" dirty="0">
              <a:solidFill>
                <a:schemeClr val="bg1"/>
              </a:solidFill>
              <a:latin typeface="+mn-lt"/>
              <a:cs typeface="Arial" pitchFamily="34" charset="0"/>
            </a:endParaRPr>
          </a:p>
          <a:p>
            <a:pPr eaLnBrk="0" hangingPunct="0">
              <a:spcBef>
                <a:spcPts val="200"/>
              </a:spcBef>
              <a:spcAft>
                <a:spcPts val="300"/>
              </a:spcAft>
              <a:tabLst>
                <a:tab pos="5029200" algn="l"/>
              </a:tabLst>
              <a:defRPr/>
            </a:pPr>
            <a:r>
              <a:rPr lang="en-US" sz="2000" dirty="0">
                <a:solidFill>
                  <a:schemeClr val="bg1"/>
                </a:solidFill>
                <a:latin typeface="+mn-lt"/>
                <a:ea typeface="Times New Roman" pitchFamily="18" charset="0"/>
                <a:cs typeface="Arial" pitchFamily="34" charset="0"/>
              </a:rPr>
              <a:t>   Ocean Presentations (Peter </a:t>
            </a:r>
            <a:r>
              <a:rPr lang="en-US" sz="2000" dirty="0" err="1">
                <a:solidFill>
                  <a:schemeClr val="bg1"/>
                </a:solidFill>
                <a:latin typeface="+mn-lt"/>
                <a:ea typeface="Times New Roman" pitchFamily="18" charset="0"/>
                <a:cs typeface="Arial" pitchFamily="34" charset="0"/>
              </a:rPr>
              <a:t>Minnett</a:t>
            </a:r>
            <a:r>
              <a:rPr lang="en-US" sz="2000" dirty="0">
                <a:solidFill>
                  <a:schemeClr val="bg1"/>
                </a:solidFill>
                <a:latin typeface="+mn-lt"/>
                <a:ea typeface="Times New Roman" pitchFamily="18" charset="0"/>
                <a:cs typeface="Arial" pitchFamily="34" charset="0"/>
              </a:rPr>
              <a:t>, Gerhard Meister)		4:30 pm</a:t>
            </a:r>
            <a:endParaRPr lang="en-US" sz="2000" dirty="0">
              <a:solidFill>
                <a:schemeClr val="bg1"/>
              </a:solidFill>
              <a:latin typeface="+mn-lt"/>
              <a:cs typeface="Arial" pitchFamily="34" charset="0"/>
            </a:endParaRPr>
          </a:p>
          <a:p>
            <a:pPr eaLnBrk="0" hangingPunct="0">
              <a:spcBef>
                <a:spcPts val="200"/>
              </a:spcBef>
              <a:spcAft>
                <a:spcPts val="300"/>
              </a:spcAft>
              <a:tabLst>
                <a:tab pos="5029200" algn="l"/>
              </a:tabLst>
              <a:defRPr/>
            </a:pPr>
            <a:r>
              <a:rPr lang="en-US" sz="2000" dirty="0">
                <a:solidFill>
                  <a:schemeClr val="bg1"/>
                </a:solidFill>
                <a:latin typeface="+mn-lt"/>
                <a:ea typeface="Times New Roman" pitchFamily="18" charset="0"/>
                <a:cs typeface="Arial" pitchFamily="34" charset="0"/>
              </a:rPr>
              <a:t>   Atmosphere Presentations (Steve Platnick, Rob Levy)		4:55 pm</a:t>
            </a:r>
            <a:endParaRPr lang="en-US" sz="2000" dirty="0">
              <a:solidFill>
                <a:schemeClr val="bg1"/>
              </a:solidFill>
              <a:latin typeface="+mn-lt"/>
              <a:cs typeface="Arial" pitchFamily="34" charset="0"/>
            </a:endParaRPr>
          </a:p>
          <a:p>
            <a:pPr eaLnBrk="0" hangingPunct="0">
              <a:spcBef>
                <a:spcPts val="200"/>
              </a:spcBef>
              <a:spcAft>
                <a:spcPts val="300"/>
              </a:spcAft>
              <a:tabLst>
                <a:tab pos="5029200" algn="l"/>
              </a:tabLst>
              <a:defRPr/>
            </a:pPr>
            <a:r>
              <a:rPr lang="en-US" sz="2000" dirty="0">
                <a:solidFill>
                  <a:schemeClr val="bg1"/>
                </a:solidFill>
                <a:latin typeface="+mn-lt"/>
                <a:ea typeface="Times New Roman" pitchFamily="18" charset="0"/>
                <a:cs typeface="Arial" pitchFamily="34" charset="0"/>
              </a:rPr>
              <a:t>   Summary (Jack </a:t>
            </a:r>
            <a:r>
              <a:rPr lang="en-US" sz="2000" dirty="0" err="1">
                <a:solidFill>
                  <a:schemeClr val="bg1"/>
                </a:solidFill>
                <a:latin typeface="+mn-lt"/>
                <a:ea typeface="Times New Roman" pitchFamily="18" charset="0"/>
                <a:cs typeface="Arial" pitchFamily="34" charset="0"/>
              </a:rPr>
              <a:t>Xiong</a:t>
            </a:r>
            <a:r>
              <a:rPr lang="en-US" sz="2000" dirty="0">
                <a:solidFill>
                  <a:schemeClr val="bg1"/>
                </a:solidFill>
                <a:latin typeface="+mn-lt"/>
                <a:ea typeface="Times New Roman" pitchFamily="18" charset="0"/>
                <a:cs typeface="Arial" pitchFamily="34" charset="0"/>
              </a:rPr>
              <a:t>, Brian Wenny)				5:20 pm</a:t>
            </a:r>
            <a:endParaRPr lang="en-US" sz="2000" dirty="0">
              <a:solidFill>
                <a:schemeClr val="bg1"/>
              </a:solidFill>
              <a:latin typeface="+mn-lt"/>
              <a:cs typeface="Arial" pitchFamily="34" charset="0"/>
            </a:endParaRPr>
          </a:p>
          <a:p>
            <a:pPr eaLnBrk="0" hangingPunct="0">
              <a:spcBef>
                <a:spcPts val="200"/>
              </a:spcBef>
              <a:spcAft>
                <a:spcPts val="300"/>
              </a:spcAft>
              <a:tabLst>
                <a:tab pos="5029200" algn="l"/>
              </a:tabLst>
              <a:defRPr/>
            </a:pPr>
            <a:r>
              <a:rPr lang="en-US" sz="2200" b="1" dirty="0">
                <a:solidFill>
                  <a:schemeClr val="bg1"/>
                </a:solidFill>
                <a:latin typeface="+mn-lt"/>
                <a:ea typeface="Times New Roman" pitchFamily="18" charset="0"/>
                <a:cs typeface="Arial" pitchFamily="34" charset="0"/>
              </a:rPr>
              <a:t>Adjourn</a:t>
            </a:r>
            <a:r>
              <a:rPr lang="en-US" sz="2000" dirty="0">
                <a:solidFill>
                  <a:schemeClr val="bg1"/>
                </a:solidFill>
                <a:latin typeface="+mn-lt"/>
                <a:ea typeface="Times New Roman" pitchFamily="18" charset="0"/>
                <a:cs typeface="Arial" pitchFamily="34" charset="0"/>
              </a:rPr>
              <a:t>				5:30 pm</a:t>
            </a:r>
            <a:r>
              <a:rPr lang="en-US" sz="2000" dirty="0">
                <a:solidFill>
                  <a:schemeClr val="bg1"/>
                </a:solidFill>
                <a:latin typeface="+mn-lt"/>
                <a:cs typeface="Arial" pitchFamily="34" charset="0"/>
              </a:rPr>
              <a:t> </a:t>
            </a:r>
          </a:p>
        </p:txBody>
      </p:sp>
      <p:sp>
        <p:nvSpPr>
          <p:cNvPr id="4" name="Text Box 5"/>
          <p:cNvSpPr txBox="1">
            <a:spLocks noChangeArrowheads="1"/>
          </p:cNvSpPr>
          <p:nvPr/>
        </p:nvSpPr>
        <p:spPr bwMode="auto">
          <a:xfrm>
            <a:off x="8478838" y="6507163"/>
            <a:ext cx="612775" cy="274637"/>
          </a:xfrm>
          <a:prstGeom prst="rect">
            <a:avLst/>
          </a:prstGeom>
          <a:noFill/>
          <a:ln w="9525">
            <a:noFill/>
            <a:miter lim="800000"/>
            <a:headEnd/>
            <a:tailEnd/>
          </a:ln>
        </p:spPr>
        <p:txBody>
          <a:bodyPr wrap="none">
            <a:spAutoFit/>
          </a:bodyPr>
          <a:lstStyle/>
          <a:p>
            <a:r>
              <a:rPr lang="en-US" sz="1200" b="1" i="1">
                <a:solidFill>
                  <a:schemeClr val="bg1"/>
                </a:solidFill>
                <a:latin typeface="Times New Roman" pitchFamily="18" charset="0"/>
              </a:rPr>
              <a:t>Page </a:t>
            </a:r>
            <a:fld id="{8DF14B9D-8732-4F2A-8152-96F08FD720AA}" type="slidenum">
              <a:rPr lang="en-US" sz="1200" b="1" i="1">
                <a:solidFill>
                  <a:schemeClr val="bg1"/>
                </a:solidFill>
                <a:latin typeface="Times New Roman" pitchFamily="18" charset="0"/>
              </a:rPr>
              <a:pPr/>
              <a:t>4</a:t>
            </a:fld>
            <a:endParaRPr lang="en-US" sz="1200" b="1" i="1">
              <a:solidFill>
                <a:schemeClr val="bg1"/>
              </a:solidFill>
              <a:latin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620838" y="231775"/>
            <a:ext cx="5867400" cy="685800"/>
          </a:xfrm>
          <a:prstGeom prst="rect">
            <a:avLst/>
          </a:prstGeom>
          <a:noFill/>
          <a:ln w="9525">
            <a:noFill/>
            <a:round/>
            <a:headEnd/>
            <a:tailEnd/>
          </a:ln>
        </p:spPr>
        <p:txBody>
          <a:bodyPr lIns="90000" tIns="46800" rIns="90000" bIns="46800" anchor="ctr"/>
          <a:lstStyle/>
          <a:p>
            <a:pPr algn="ctr">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CC"/>
                </a:solidFill>
                <a:latin typeface="Times New Roman" pitchFamily="18" charset="0"/>
                <a:cs typeface="Times New Roman" pitchFamily="18" charset="0"/>
              </a:rPr>
              <a:t>Terra </a:t>
            </a:r>
            <a:r>
              <a:rPr lang="en-GB" sz="2800" dirty="0" smtClean="0">
                <a:solidFill>
                  <a:srgbClr val="0000CC"/>
                </a:solidFill>
                <a:latin typeface="Times New Roman" pitchFamily="18" charset="0"/>
                <a:cs typeface="Times New Roman" pitchFamily="18" charset="0"/>
              </a:rPr>
              <a:t>C6 </a:t>
            </a:r>
            <a:r>
              <a:rPr lang="en-GB" sz="2800" dirty="0">
                <a:solidFill>
                  <a:srgbClr val="0000CC"/>
                </a:solidFill>
                <a:latin typeface="Times New Roman" pitchFamily="18" charset="0"/>
                <a:cs typeface="Times New Roman" pitchFamily="18" charset="0"/>
              </a:rPr>
              <a:t>m1 and RVS (Approach I)</a:t>
            </a:r>
            <a:endParaRPr lang="en-GB" sz="2800" i="1" dirty="0">
              <a:solidFill>
                <a:srgbClr val="0000CC"/>
              </a:solidFill>
              <a:latin typeface="Times New Roman" pitchFamily="18" charset="0"/>
              <a:cs typeface="Times New Roman" pitchFamily="18" charset="0"/>
            </a:endParaRPr>
          </a:p>
        </p:txBody>
      </p:sp>
      <p:sp>
        <p:nvSpPr>
          <p:cNvPr id="6148" name="Rectangle 3"/>
          <p:cNvSpPr>
            <a:spLocks noChangeArrowheads="1"/>
          </p:cNvSpPr>
          <p:nvPr/>
        </p:nvSpPr>
        <p:spPr bwMode="auto">
          <a:xfrm>
            <a:off x="533400" y="1523999"/>
            <a:ext cx="8229600" cy="4875213"/>
          </a:xfrm>
          <a:prstGeom prst="rect">
            <a:avLst/>
          </a:prstGeom>
          <a:noFill/>
          <a:ln w="9525">
            <a:noFill/>
            <a:round/>
            <a:headEnd/>
            <a:tailEnd/>
          </a:ln>
        </p:spPr>
        <p:txBody>
          <a:bodyPr lIns="90000" tIns="46800" rIns="90000" bIns="46800"/>
          <a:lstStyle/>
          <a:p>
            <a:pPr marL="339725" indent="-339725">
              <a:spcBef>
                <a:spcPts val="6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latin typeface="Times New Roman" pitchFamily="18" charset="0"/>
                <a:cs typeface="Times New Roman" pitchFamily="18" charset="0"/>
              </a:rPr>
              <a:t>m1 calibration coefficients are generated using SD observations</a:t>
            </a:r>
          </a:p>
          <a:p>
            <a:pPr marL="339725" indent="-339725">
              <a:spcBef>
                <a:spcPts val="6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000" dirty="0">
                <a:latin typeface="Times New Roman" pitchFamily="18" charset="0"/>
                <a:cs typeface="Times New Roman" pitchFamily="18" charset="0"/>
              </a:rPr>
              <a:t>Mirror side 1 (MS1) RVS on-orbit variation is tracked using SD and lunar calibration coefficients with a linear approximation for its AOI dependence </a:t>
            </a:r>
          </a:p>
          <a:p>
            <a:pPr marL="339725" indent="-339725">
              <a:spcBef>
                <a:spcPts val="6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000" dirty="0">
                <a:latin typeface="Times New Roman" pitchFamily="18" charset="0"/>
                <a:cs typeface="Times New Roman" pitchFamily="18" charset="0"/>
              </a:rPr>
              <a:t>Mirror side 2 (MS2) RVS on-orbit variation is derived from the mirror side ratio of  sensor response at multiple AOI (SD, Moon, EV, and SRCA ) </a:t>
            </a:r>
            <a:r>
              <a:rPr lang="en-US" sz="2000" dirty="0">
                <a:latin typeface="Times New Roman" pitchFamily="18" charset="0"/>
                <a:cs typeface="Times New Roman" pitchFamily="18" charset="0"/>
                <a:sym typeface="Symbol" pitchFamily="18" charset="2"/>
              </a:rPr>
              <a:t>with a quadratic approximation for the AOI dependence and using MS1 RVS as reference</a:t>
            </a:r>
          </a:p>
          <a:p>
            <a:pPr marL="339725" indent="-339725">
              <a:spcBef>
                <a:spcPts val="6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000" dirty="0">
                <a:latin typeface="Times New Roman" pitchFamily="18" charset="0"/>
                <a:cs typeface="Times New Roman" pitchFamily="18" charset="0"/>
                <a:sym typeface="Symbol" pitchFamily="18" charset="2"/>
              </a:rPr>
              <a:t>No time-dependent RVS applied to bands 5-7 and 26 </a:t>
            </a:r>
          </a:p>
          <a:p>
            <a:pPr marL="339725" indent="-339725">
              <a:spcBef>
                <a:spcPts val="6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000" dirty="0">
                <a:latin typeface="Times New Roman" pitchFamily="18" charset="0"/>
                <a:cs typeface="Times New Roman" pitchFamily="18" charset="0"/>
                <a:sym typeface="Symbol" pitchFamily="18" charset="2"/>
              </a:rPr>
              <a:t>Approach I is, in fact, the same as </a:t>
            </a:r>
            <a:r>
              <a:rPr lang="en-US" sz="2000" dirty="0" smtClean="0">
                <a:latin typeface="Times New Roman" pitchFamily="18" charset="0"/>
                <a:cs typeface="Times New Roman" pitchFamily="18" charset="0"/>
                <a:sym typeface="Symbol" pitchFamily="18" charset="2"/>
              </a:rPr>
              <a:t>C5 </a:t>
            </a:r>
            <a:r>
              <a:rPr lang="en-US" sz="2000" dirty="0">
                <a:latin typeface="Times New Roman" pitchFamily="18" charset="0"/>
                <a:cs typeface="Times New Roman" pitchFamily="18" charset="0"/>
                <a:sym typeface="Symbol" pitchFamily="18" charset="2"/>
              </a:rPr>
              <a:t>approach with following improvements</a:t>
            </a:r>
          </a:p>
          <a:p>
            <a:pPr marL="796925" lvl="1" indent="-339725">
              <a:spcBef>
                <a:spcPts val="600"/>
              </a:spcBef>
              <a:buClr>
                <a:srgbClr val="000000"/>
              </a:buClr>
              <a:buSzPct val="100000"/>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800" dirty="0">
                <a:latin typeface="Times New Roman" pitchFamily="18" charset="0"/>
                <a:cs typeface="Times New Roman" pitchFamily="18" charset="0"/>
                <a:sym typeface="Symbol" pitchFamily="18" charset="2"/>
              </a:rPr>
              <a:t>RVS detector dependence (8-12)</a:t>
            </a:r>
          </a:p>
          <a:p>
            <a:pPr marL="796925" lvl="1" indent="-339725">
              <a:spcBef>
                <a:spcPts val="600"/>
              </a:spcBef>
              <a:buClr>
                <a:srgbClr val="000000"/>
              </a:buClr>
              <a:buSzPct val="100000"/>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800" dirty="0">
                <a:latin typeface="Times New Roman" pitchFamily="18" charset="0"/>
                <a:cs typeface="Times New Roman" pitchFamily="18" charset="0"/>
                <a:sym typeface="Symbol" pitchFamily="18" charset="2"/>
              </a:rPr>
              <a:t>Time-dependent RVS for bands 13-16</a:t>
            </a:r>
          </a:p>
          <a:p>
            <a:pPr marL="796925" lvl="1" indent="-339725">
              <a:spcBef>
                <a:spcPts val="600"/>
              </a:spcBef>
              <a:buClr>
                <a:srgbClr val="000000"/>
              </a:buClr>
              <a:buSzPct val="100000"/>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800" dirty="0">
                <a:latin typeface="Times New Roman" pitchFamily="18" charset="0"/>
                <a:cs typeface="Times New Roman" pitchFamily="18" charset="0"/>
                <a:sym typeface="Symbol" pitchFamily="18" charset="2"/>
              </a:rPr>
              <a:t>SD degradation at wavelength 936 nm measured by SDSM D9</a:t>
            </a:r>
          </a:p>
        </p:txBody>
      </p:sp>
      <p:sp>
        <p:nvSpPr>
          <p:cNvPr id="9"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40</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533400" y="1778000"/>
            <a:ext cx="8001000" cy="3479800"/>
          </a:xfrm>
          <a:prstGeom prst="rect">
            <a:avLst/>
          </a:prstGeom>
          <a:noFill/>
          <a:ln w="9525">
            <a:noFill/>
            <a:round/>
            <a:headEnd/>
            <a:tailEnd/>
          </a:ln>
        </p:spPr>
        <p:txBody>
          <a:bodyPr lIns="90000" tIns="46800" rIns="90000" bIns="46800"/>
          <a:lstStyle/>
          <a:p>
            <a:pPr marL="457200" indent="-457200">
              <a:lnSpc>
                <a:spcPct val="110000"/>
              </a:lnSpc>
              <a:spcBef>
                <a:spcPts val="600"/>
              </a:spcBef>
              <a:buClr>
                <a:srgbClr val="000000"/>
              </a:buClr>
              <a:buSzPct val="100000"/>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latin typeface="Times New Roman" pitchFamily="18" charset="0"/>
                <a:cs typeface="Times New Roman" pitchFamily="18" charset="0"/>
              </a:rPr>
              <a:t>m1 and RVS are generated using the lunar calibration, SD calibration (absolute calibration at beginning of the mission), and sensor EV </a:t>
            </a:r>
            <a:r>
              <a:rPr lang="en-GB" sz="2000" dirty="0" smtClean="0">
                <a:latin typeface="Times New Roman" pitchFamily="18" charset="0"/>
                <a:cs typeface="Times New Roman" pitchFamily="18" charset="0"/>
              </a:rPr>
              <a:t>response </a:t>
            </a:r>
            <a:r>
              <a:rPr lang="en-GB" sz="2000" dirty="0">
                <a:latin typeface="Times New Roman" pitchFamily="18" charset="0"/>
                <a:cs typeface="Times New Roman" pitchFamily="18" charset="0"/>
              </a:rPr>
              <a:t>trending at multiple AOI</a:t>
            </a:r>
          </a:p>
          <a:p>
            <a:pPr marL="457200" indent="-457200">
              <a:lnSpc>
                <a:spcPct val="110000"/>
              </a:lnSpc>
              <a:spcBef>
                <a:spcPts val="600"/>
              </a:spcBef>
              <a:buClr>
                <a:srgbClr val="000000"/>
              </a:buClr>
              <a:buSzPct val="100000"/>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000" dirty="0">
                <a:latin typeface="Times New Roman" pitchFamily="18" charset="0"/>
                <a:cs typeface="Times New Roman" pitchFamily="18" charset="0"/>
              </a:rPr>
              <a:t>Detector differences in both m1 and RVS are identical to the Approach I LUTs, which are obtained using SD and lunar calibration coefficients</a:t>
            </a:r>
          </a:p>
          <a:p>
            <a:pPr marL="457200" indent="-457200">
              <a:lnSpc>
                <a:spcPct val="110000"/>
              </a:lnSpc>
              <a:spcBef>
                <a:spcPts val="600"/>
              </a:spcBef>
              <a:buClr>
                <a:srgbClr val="000000"/>
              </a:buClr>
              <a:buSzPct val="100000"/>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000" dirty="0">
                <a:latin typeface="Times New Roman" pitchFamily="18" charset="0"/>
                <a:cs typeface="Times New Roman" pitchFamily="18" charset="0"/>
              </a:rPr>
              <a:t>The lunar m1 is used to track the gain change at the AOI of the SV</a:t>
            </a:r>
          </a:p>
          <a:p>
            <a:pPr marL="457200" indent="-457200">
              <a:lnSpc>
                <a:spcPct val="110000"/>
              </a:lnSpc>
              <a:spcBef>
                <a:spcPts val="600"/>
              </a:spcBef>
              <a:buClr>
                <a:srgbClr val="000000"/>
              </a:buClr>
              <a:buSzPct val="100000"/>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latin typeface="Times New Roman" pitchFamily="18" charset="0"/>
                <a:cs typeface="Times New Roman" pitchFamily="18" charset="0"/>
              </a:rPr>
              <a:t>A </a:t>
            </a:r>
            <a:r>
              <a:rPr lang="en-GB" sz="2000" dirty="0" err="1">
                <a:latin typeface="Times New Roman" pitchFamily="18" charset="0"/>
                <a:cs typeface="Times New Roman" pitchFamily="18" charset="0"/>
              </a:rPr>
              <a:t>quartic</a:t>
            </a:r>
            <a:r>
              <a:rPr lang="en-GB" sz="2000" dirty="0">
                <a:latin typeface="Times New Roman" pitchFamily="18" charset="0"/>
                <a:cs typeface="Times New Roman" pitchFamily="18" charset="0"/>
              </a:rPr>
              <a:t> approximation is applied for both MS1 and MS2 AOI dependence of the RVS on-orbit variation</a:t>
            </a:r>
            <a:r>
              <a:rPr lang="en-GB" sz="2000" dirty="0" smtClean="0">
                <a:latin typeface="Times New Roman" pitchFamily="18" charset="0"/>
                <a:cs typeface="Times New Roman" pitchFamily="18" charset="0"/>
              </a:rPr>
              <a:t>.</a:t>
            </a:r>
            <a:endParaRPr lang="en-GB" sz="2000" dirty="0">
              <a:latin typeface="Times New Roman" pitchFamily="18" charset="0"/>
              <a:cs typeface="Times New Roman" pitchFamily="18" charset="0"/>
            </a:endParaRPr>
          </a:p>
        </p:txBody>
      </p:sp>
      <p:sp>
        <p:nvSpPr>
          <p:cNvPr id="7173" name="Rectangle 1"/>
          <p:cNvSpPr>
            <a:spLocks noChangeArrowheads="1"/>
          </p:cNvSpPr>
          <p:nvPr/>
        </p:nvSpPr>
        <p:spPr bwMode="auto">
          <a:xfrm>
            <a:off x="1620838" y="231775"/>
            <a:ext cx="5867400" cy="685800"/>
          </a:xfrm>
          <a:prstGeom prst="rect">
            <a:avLst/>
          </a:prstGeom>
          <a:noFill/>
          <a:ln w="9525">
            <a:noFill/>
            <a:round/>
            <a:headEnd/>
            <a:tailEnd/>
          </a:ln>
        </p:spPr>
        <p:txBody>
          <a:bodyPr lIns="90000" tIns="46800" rIns="90000" bIns="46800" anchor="ctr"/>
          <a:lstStyle/>
          <a:p>
            <a:pPr algn="ctr">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CC"/>
                </a:solidFill>
                <a:latin typeface="Times New Roman" pitchFamily="18" charset="0"/>
                <a:cs typeface="Times New Roman" pitchFamily="18" charset="0"/>
              </a:rPr>
              <a:t>Terra </a:t>
            </a:r>
            <a:r>
              <a:rPr lang="en-GB" sz="2800" dirty="0" smtClean="0">
                <a:solidFill>
                  <a:srgbClr val="0000CC"/>
                </a:solidFill>
                <a:latin typeface="Times New Roman" pitchFamily="18" charset="0"/>
                <a:cs typeface="Times New Roman" pitchFamily="18" charset="0"/>
              </a:rPr>
              <a:t>C6 </a:t>
            </a:r>
            <a:r>
              <a:rPr lang="en-GB" sz="2800" dirty="0">
                <a:solidFill>
                  <a:srgbClr val="0000CC"/>
                </a:solidFill>
                <a:latin typeface="Times New Roman" pitchFamily="18" charset="0"/>
                <a:cs typeface="Times New Roman" pitchFamily="18" charset="0"/>
              </a:rPr>
              <a:t>m1 and RVS (Approach II)</a:t>
            </a:r>
            <a:endParaRPr lang="en-GB" sz="2800" i="1" dirty="0">
              <a:solidFill>
                <a:srgbClr val="0000CC"/>
              </a:solidFill>
              <a:latin typeface="Times New Roman" pitchFamily="18" charset="0"/>
              <a:cs typeface="Times New Roman" pitchFamily="18" charset="0"/>
            </a:endParaRPr>
          </a:p>
        </p:txBody>
      </p:sp>
      <p:sp>
        <p:nvSpPr>
          <p:cNvPr id="9"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41</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body" sz="half" idx="1"/>
          </p:nvPr>
        </p:nvSpPr>
        <p:spPr bwMode="auto">
          <a:xfrm>
            <a:off x="457200" y="1295400"/>
            <a:ext cx="8120063" cy="5140325"/>
          </a:xfrm>
          <a:ln>
            <a:miter lim="800000"/>
            <a:headEnd/>
            <a:tailEnd/>
          </a:ln>
        </p:spPr>
        <p:txBody>
          <a:bodyPr vert="horz" wrap="square" lIns="91440" tIns="45720" rIns="91440" bIns="45720" numCol="1" anchor="t" anchorCtr="0" compatLnSpc="1">
            <a:prstTxWarp prst="textNoShape">
              <a:avLst/>
            </a:prstTxWarp>
          </a:bodyPr>
          <a:lstStyle/>
          <a:p>
            <a:pPr marL="114300" indent="-114300" algn="just" defTabSz="114300">
              <a:defRPr/>
            </a:pPr>
            <a:r>
              <a:rPr lang="en-US" sz="1600" dirty="0" smtClean="0">
                <a:latin typeface="Times New Roman" pitchFamily="18" charset="0"/>
                <a:cs typeface="Times New Roman" pitchFamily="18" charset="0"/>
              </a:rPr>
              <a:t>RVS is characterized by prelaunch measurement and on-orbit variation</a:t>
            </a:r>
          </a:p>
          <a:p>
            <a:pPr lvl="1" defTabSz="114300">
              <a:buFont typeface="Wingdings" pitchFamily="2" charset="2"/>
              <a:buNone/>
              <a:defRPr/>
            </a:pPr>
            <a:endParaRPr lang="en-US" sz="1400" dirty="0" smtClean="0">
              <a:latin typeface="Times New Roman" pitchFamily="18" charset="0"/>
              <a:cs typeface="Times New Roman" pitchFamily="18" charset="0"/>
            </a:endParaRPr>
          </a:p>
          <a:p>
            <a:pPr lvl="1" defTabSz="114300">
              <a:defRPr/>
            </a:pPr>
            <a:r>
              <a:rPr lang="en-US" sz="1400" dirty="0" smtClean="0">
                <a:latin typeface="Times New Roman" pitchFamily="18" charset="0"/>
                <a:cs typeface="Times New Roman" pitchFamily="18" charset="0"/>
              </a:rPr>
              <a:t>B, D, M, </a:t>
            </a:r>
            <a:r>
              <a:rPr lang="el-GR" sz="1400" dirty="0" smtClean="0">
                <a:latin typeface="Times New Roman" pitchFamily="18" charset="0"/>
                <a:cs typeface="Times New Roman" pitchFamily="18" charset="0"/>
              </a:rPr>
              <a:t>θ</a:t>
            </a:r>
            <a:r>
              <a:rPr lang="en-US" sz="1400" dirty="0" smtClean="0">
                <a:latin typeface="Times New Roman" pitchFamily="18" charset="0"/>
                <a:cs typeface="Times New Roman" pitchFamily="18" charset="0"/>
              </a:rPr>
              <a:t> and t represent band, detector, mirror side, AOI and time</a:t>
            </a:r>
          </a:p>
          <a:p>
            <a:pPr lvl="1" defTabSz="114300">
              <a:defRPr/>
            </a:pPr>
            <a:r>
              <a:rPr lang="en-US" sz="1400" dirty="0" smtClean="0">
                <a:latin typeface="Times New Roman" pitchFamily="18" charset="0"/>
                <a:cs typeface="Times New Roman" pitchFamily="18" charset="0"/>
              </a:rPr>
              <a:t>pl: pre-launch;  </a:t>
            </a:r>
            <a:r>
              <a:rPr lang="en-US" sz="1400" dirty="0" err="1" smtClean="0">
                <a:latin typeface="Times New Roman" pitchFamily="18" charset="0"/>
                <a:cs typeface="Times New Roman" pitchFamily="18" charset="0"/>
              </a:rPr>
              <a:t>oo</a:t>
            </a:r>
            <a:r>
              <a:rPr lang="en-US" sz="1400" dirty="0" smtClean="0">
                <a:latin typeface="Times New Roman" pitchFamily="18" charset="0"/>
                <a:cs typeface="Times New Roman" pitchFamily="18" charset="0"/>
              </a:rPr>
              <a:t>: on-orbit</a:t>
            </a:r>
            <a:r>
              <a:rPr lang="en-US" sz="1400" i="1" dirty="0" smtClean="0">
                <a:latin typeface="Times New Roman" pitchFamily="18" charset="0"/>
                <a:cs typeface="Times New Roman" pitchFamily="18" charset="0"/>
              </a:rPr>
              <a:t>.</a:t>
            </a:r>
          </a:p>
          <a:p>
            <a:pPr marL="114300" indent="-114300" algn="just" defTabSz="114300">
              <a:defRPr/>
            </a:pPr>
            <a:r>
              <a:rPr lang="en-US" sz="1600" dirty="0" smtClean="0">
                <a:latin typeface="Times New Roman" pitchFamily="18" charset="0"/>
                <a:cs typeface="Times New Roman" pitchFamily="18" charset="0"/>
              </a:rPr>
              <a:t>RVS on-orbit variation at AOI of the SV</a:t>
            </a:r>
          </a:p>
          <a:p>
            <a:pPr marL="114300" indent="-114300" algn="just" defTabSz="114300">
              <a:buFont typeface="Wingdings" pitchFamily="2" charset="2"/>
              <a:buChar char="§"/>
              <a:defRPr/>
            </a:pPr>
            <a:endParaRPr lang="en-US" sz="1400" dirty="0" smtClean="0">
              <a:latin typeface="Times New Roman" pitchFamily="18" charset="0"/>
              <a:cs typeface="Times New Roman" pitchFamily="18" charset="0"/>
            </a:endParaRPr>
          </a:p>
          <a:p>
            <a:pPr marL="114300" indent="-114300" algn="just" defTabSz="114300">
              <a:buFontTx/>
              <a:buNone/>
              <a:defRPr/>
            </a:pPr>
            <a:endParaRPr lang="en-US" sz="1400" dirty="0" smtClean="0">
              <a:latin typeface="Times New Roman" pitchFamily="18" charset="0"/>
              <a:cs typeface="Times New Roman" pitchFamily="18" charset="0"/>
            </a:endParaRPr>
          </a:p>
          <a:p>
            <a:pPr marL="114300" indent="-114300" algn="just" defTabSz="114300">
              <a:buFontTx/>
              <a:buNone/>
              <a:defRPr/>
            </a:pPr>
            <a:endParaRPr lang="en-US" sz="200" dirty="0" smtClean="0">
              <a:latin typeface="Times New Roman" pitchFamily="18" charset="0"/>
              <a:cs typeface="Times New Roman" pitchFamily="18" charset="0"/>
            </a:endParaRPr>
          </a:p>
          <a:p>
            <a:pPr marL="114300" indent="-114300" algn="just" defTabSz="114300">
              <a:defRPr/>
            </a:pPr>
            <a:r>
              <a:rPr lang="en-US" sz="1600" dirty="0" smtClean="0">
                <a:latin typeface="Times New Roman" pitchFamily="18" charset="0"/>
                <a:cs typeface="Times New Roman" pitchFamily="18" charset="0"/>
              </a:rPr>
              <a:t>Mirror side one RVS on-orbit variation – a linear function of AOI</a:t>
            </a:r>
          </a:p>
          <a:p>
            <a:pPr marL="114300" indent="-114300" algn="just" defTabSz="114300">
              <a:buFont typeface="Wingdings" pitchFamily="2" charset="2"/>
              <a:buChar char="§"/>
              <a:defRPr/>
            </a:pPr>
            <a:endParaRPr lang="en-US" sz="1400" dirty="0" smtClean="0">
              <a:latin typeface="Times New Roman" pitchFamily="18" charset="0"/>
              <a:cs typeface="Times New Roman" pitchFamily="18" charset="0"/>
            </a:endParaRPr>
          </a:p>
          <a:p>
            <a:pPr marL="114300" indent="-114300" algn="just" defTabSz="114300">
              <a:buFont typeface="Wingdings" pitchFamily="2" charset="2"/>
              <a:buChar char="§"/>
              <a:defRPr/>
            </a:pPr>
            <a:endParaRPr lang="en-US" sz="800" dirty="0" smtClean="0">
              <a:latin typeface="Times New Roman" pitchFamily="18" charset="0"/>
              <a:cs typeface="Times New Roman" pitchFamily="18" charset="0"/>
            </a:endParaRPr>
          </a:p>
          <a:p>
            <a:pPr marL="114300" indent="-114300" algn="just" defTabSz="114300">
              <a:defRPr/>
            </a:pPr>
            <a:r>
              <a:rPr lang="en-US" sz="1600" dirty="0" smtClean="0">
                <a:latin typeface="Times New Roman" pitchFamily="18" charset="0"/>
                <a:cs typeface="Times New Roman" pitchFamily="18" charset="0"/>
              </a:rPr>
              <a:t>Mirror side two RVS</a:t>
            </a:r>
          </a:p>
          <a:p>
            <a:pPr marL="114300" indent="-114300" algn="just" defTabSz="114300">
              <a:defRPr/>
            </a:pPr>
            <a:endParaRPr lang="en-US" sz="1400" dirty="0" smtClean="0">
              <a:latin typeface="Times New Roman" pitchFamily="18" charset="0"/>
              <a:cs typeface="Times New Roman" pitchFamily="18" charset="0"/>
            </a:endParaRPr>
          </a:p>
          <a:p>
            <a:pPr marL="114300" indent="-114300" algn="just" defTabSz="114300">
              <a:defRPr/>
            </a:pPr>
            <a:endParaRPr lang="en-US" sz="1400" dirty="0" smtClean="0">
              <a:latin typeface="Times New Roman" pitchFamily="18" charset="0"/>
              <a:cs typeface="Times New Roman" pitchFamily="18" charset="0"/>
            </a:endParaRPr>
          </a:p>
          <a:p>
            <a:pPr lvl="1" defTabSz="114300">
              <a:defRPr/>
            </a:pPr>
            <a:r>
              <a:rPr lang="en-US" sz="1400" dirty="0" smtClean="0">
                <a:latin typeface="Times New Roman" pitchFamily="18" charset="0"/>
                <a:cs typeface="Times New Roman" pitchFamily="18" charset="0"/>
              </a:rPr>
              <a:t>Instrument response mirror side ratio is obtained from SD, lunar, SRCA, and EV observations</a:t>
            </a:r>
          </a:p>
          <a:p>
            <a:pPr marL="114300" indent="-114300" algn="just" defTabSz="114300">
              <a:defRPr/>
            </a:pPr>
            <a:r>
              <a:rPr lang="en-US" sz="1600" dirty="0" smtClean="0">
                <a:latin typeface="Times New Roman" pitchFamily="18" charset="0"/>
                <a:cs typeface="Times New Roman" pitchFamily="18" charset="0"/>
              </a:rPr>
              <a:t>The calculated RVS is fitted to a quadratic form of the frame, and the  fitted coefficients form a time dependent LUT for MODIS RSB RVS </a:t>
            </a:r>
          </a:p>
          <a:p>
            <a:pPr lvl="1" defTabSz="114300">
              <a:defRPr/>
            </a:pPr>
            <a:endParaRPr lang="en-US" sz="1400" i="1" dirty="0" smtClean="0">
              <a:latin typeface="Times New Roman" pitchFamily="18" charset="0"/>
              <a:cs typeface="Times New Roman" pitchFamily="18" charset="0"/>
            </a:endParaRPr>
          </a:p>
          <a:p>
            <a:pPr lvl="1" defTabSz="114300">
              <a:buFontTx/>
              <a:buNone/>
              <a:defRPr/>
            </a:pPr>
            <a:endParaRPr lang="en-US" sz="200" i="1" dirty="0" smtClean="0">
              <a:latin typeface="Times New Roman" pitchFamily="18" charset="0"/>
              <a:cs typeface="Times New Roman" pitchFamily="18" charset="0"/>
            </a:endParaRPr>
          </a:p>
          <a:p>
            <a:pPr lvl="1" defTabSz="114300">
              <a:defRPr/>
            </a:pPr>
            <a:r>
              <a:rPr lang="en-US" sz="1400" i="1" dirty="0" smtClean="0">
                <a:latin typeface="Times New Roman" pitchFamily="18" charset="0"/>
                <a:cs typeface="Times New Roman" pitchFamily="18" charset="0"/>
              </a:rPr>
              <a:t>F: Frame</a:t>
            </a:r>
          </a:p>
          <a:p>
            <a:pPr lvl="1" defTabSz="114300">
              <a:buFontTx/>
              <a:buNone/>
              <a:defRPr/>
            </a:pPr>
            <a:endParaRPr lang="en-US" sz="1400" dirty="0" smtClean="0">
              <a:latin typeface="Garamond" pitchFamily="18" charset="0"/>
            </a:endParaRPr>
          </a:p>
          <a:p>
            <a:pPr marL="114300" indent="-114300" algn="just" defTabSz="114300">
              <a:buFontTx/>
              <a:buNone/>
              <a:defRPr/>
            </a:pPr>
            <a:endParaRPr lang="en-US" sz="1400" dirty="0" smtClean="0">
              <a:cs typeface="Times New Roman" pitchFamily="18" charset="0"/>
            </a:endParaRPr>
          </a:p>
          <a:p>
            <a:pPr marL="514350" lvl="1" indent="-114300" algn="just" defTabSz="114300">
              <a:buFontTx/>
              <a:buNone/>
              <a:defRPr/>
            </a:pPr>
            <a:endParaRPr lang="en-US" sz="1000" dirty="0" smtClean="0">
              <a:latin typeface="Times New Roman" pitchFamily="18" charset="0"/>
              <a:cs typeface="Times New Roman" pitchFamily="18" charset="0"/>
            </a:endParaRPr>
          </a:p>
        </p:txBody>
      </p:sp>
      <p:sp>
        <p:nvSpPr>
          <p:cNvPr id="2058" name="Rectangle 8"/>
          <p:cNvSpPr>
            <a:spLocks noChangeArrowheads="1"/>
          </p:cNvSpPr>
          <p:nvPr/>
        </p:nvSpPr>
        <p:spPr bwMode="auto">
          <a:xfrm>
            <a:off x="1301750" y="155575"/>
            <a:ext cx="6635750" cy="1004888"/>
          </a:xfrm>
          <a:prstGeom prst="rect">
            <a:avLst/>
          </a:prstGeom>
          <a:noFill/>
          <a:ln w="12700">
            <a:noFill/>
            <a:miter lim="800000"/>
            <a:headEnd/>
            <a:tailEnd/>
          </a:ln>
        </p:spPr>
        <p:txBody>
          <a:bodyPr lIns="90487" tIns="44450" rIns="90487" bIns="44450" anchor="ctr"/>
          <a:lstStyle/>
          <a:p>
            <a:pPr algn="ctr"/>
            <a:r>
              <a:rPr lang="en-US" sz="2800" dirty="0">
                <a:solidFill>
                  <a:srgbClr val="0000CC"/>
                </a:solidFill>
                <a:latin typeface="Times New Roman" pitchFamily="18" charset="0"/>
                <a:cs typeface="Times New Roman" pitchFamily="18" charset="0"/>
              </a:rPr>
              <a:t>MODIS RSB RVS Algorithms</a:t>
            </a:r>
          </a:p>
          <a:p>
            <a:pPr algn="ctr"/>
            <a:r>
              <a:rPr lang="en-US" sz="2400" i="1" dirty="0">
                <a:solidFill>
                  <a:srgbClr val="0000CC"/>
                </a:solidFill>
                <a:latin typeface="Times New Roman" pitchFamily="18" charset="0"/>
                <a:cs typeface="Times New Roman" pitchFamily="18" charset="0"/>
              </a:rPr>
              <a:t>Approach I</a:t>
            </a:r>
          </a:p>
        </p:txBody>
      </p:sp>
      <p:graphicFrame>
        <p:nvGraphicFramePr>
          <p:cNvPr id="2050" name="Object 12"/>
          <p:cNvGraphicFramePr>
            <a:graphicFrameLocks noChangeAspect="1"/>
          </p:cNvGraphicFramePr>
          <p:nvPr>
            <p:ph sz="quarter" idx="2"/>
          </p:nvPr>
        </p:nvGraphicFramePr>
        <p:xfrm>
          <a:off x="1905000" y="1600200"/>
          <a:ext cx="3436938" cy="254000"/>
        </p:xfrm>
        <a:graphic>
          <a:graphicData uri="http://schemas.openxmlformats.org/presentationml/2006/ole">
            <p:oleObj spid="_x0000_s254978" name="Equation" r:id="rId3" imgW="2920680" imgH="215640" progId="Equation.3">
              <p:embed/>
            </p:oleObj>
          </a:graphicData>
        </a:graphic>
      </p:graphicFrame>
      <p:graphicFrame>
        <p:nvGraphicFramePr>
          <p:cNvPr id="2051" name="Object 13"/>
          <p:cNvGraphicFramePr>
            <a:graphicFrameLocks noChangeAspect="1"/>
          </p:cNvGraphicFramePr>
          <p:nvPr>
            <p:ph sz="quarter" idx="3"/>
          </p:nvPr>
        </p:nvGraphicFramePr>
        <p:xfrm>
          <a:off x="1828800" y="2667000"/>
          <a:ext cx="3527425" cy="493712"/>
        </p:xfrm>
        <a:graphic>
          <a:graphicData uri="http://schemas.openxmlformats.org/presentationml/2006/ole">
            <p:oleObj spid="_x0000_s254979" name="Equation" r:id="rId4" imgW="2997000" imgH="419040" progId="Equation.3">
              <p:embed/>
            </p:oleObj>
          </a:graphicData>
        </a:graphic>
      </p:graphicFrame>
      <p:graphicFrame>
        <p:nvGraphicFramePr>
          <p:cNvPr id="2052" name="Object 14"/>
          <p:cNvGraphicFramePr>
            <a:graphicFrameLocks noChangeAspect="1"/>
          </p:cNvGraphicFramePr>
          <p:nvPr/>
        </p:nvGraphicFramePr>
        <p:xfrm>
          <a:off x="1828800" y="3505200"/>
          <a:ext cx="3373437" cy="417513"/>
        </p:xfrm>
        <a:graphic>
          <a:graphicData uri="http://schemas.openxmlformats.org/presentationml/2006/ole">
            <p:oleObj spid="_x0000_s254980" name="Equation" r:id="rId5" imgW="3517560" imgH="431640" progId="Equation.3">
              <p:embed/>
            </p:oleObj>
          </a:graphicData>
        </a:graphic>
      </p:graphicFrame>
      <p:graphicFrame>
        <p:nvGraphicFramePr>
          <p:cNvPr id="2053" name="Object 15"/>
          <p:cNvGraphicFramePr>
            <a:graphicFrameLocks noChangeAspect="1"/>
          </p:cNvGraphicFramePr>
          <p:nvPr/>
        </p:nvGraphicFramePr>
        <p:xfrm>
          <a:off x="1828800" y="4191000"/>
          <a:ext cx="3783012" cy="441325"/>
        </p:xfrm>
        <a:graphic>
          <a:graphicData uri="http://schemas.openxmlformats.org/presentationml/2006/ole">
            <p:oleObj spid="_x0000_s254981" name="Equation" r:id="rId6" imgW="3263760" imgH="380880" progId="Equation.3">
              <p:embed/>
            </p:oleObj>
          </a:graphicData>
        </a:graphic>
      </p:graphicFrame>
      <p:graphicFrame>
        <p:nvGraphicFramePr>
          <p:cNvPr id="2054" name="Object 16"/>
          <p:cNvGraphicFramePr>
            <a:graphicFrameLocks noChangeAspect="1"/>
          </p:cNvGraphicFramePr>
          <p:nvPr/>
        </p:nvGraphicFramePr>
        <p:xfrm>
          <a:off x="1828800" y="5562600"/>
          <a:ext cx="2451100" cy="258763"/>
        </p:xfrm>
        <a:graphic>
          <a:graphicData uri="http://schemas.openxmlformats.org/presentationml/2006/ole">
            <p:oleObj spid="_x0000_s254982" name="Equation" r:id="rId7" imgW="1993680" imgH="215640" progId="Equation.3">
              <p:embed/>
            </p:oleObj>
          </a:graphicData>
        </a:graphic>
      </p:graphicFrame>
      <p:sp>
        <p:nvSpPr>
          <p:cNvPr id="15"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42</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6" descr="terra_m1"/>
          <p:cNvPicPr>
            <a:picLocks noChangeAspect="1" noChangeArrowheads="1"/>
          </p:cNvPicPr>
          <p:nvPr/>
        </p:nvPicPr>
        <p:blipFill>
          <a:blip r:embed="rId2" cstate="print"/>
          <a:srcRect l="7407" t="8333" r="2646" b="5556"/>
          <a:stretch>
            <a:fillRect/>
          </a:stretch>
        </p:blipFill>
        <p:spPr bwMode="auto">
          <a:xfrm>
            <a:off x="381000" y="1600200"/>
            <a:ext cx="6477000" cy="2362200"/>
          </a:xfrm>
          <a:prstGeom prst="rect">
            <a:avLst/>
          </a:prstGeom>
          <a:noFill/>
          <a:ln w="9525">
            <a:noFill/>
            <a:miter lim="800000"/>
            <a:headEnd/>
            <a:tailEnd/>
          </a:ln>
        </p:spPr>
      </p:pic>
      <p:sp>
        <p:nvSpPr>
          <p:cNvPr id="8198" name="Rectangle 7"/>
          <p:cNvSpPr>
            <a:spLocks noChangeArrowheads="1"/>
          </p:cNvSpPr>
          <p:nvPr/>
        </p:nvSpPr>
        <p:spPr bwMode="auto">
          <a:xfrm>
            <a:off x="1301750" y="155575"/>
            <a:ext cx="6635750" cy="1004888"/>
          </a:xfrm>
          <a:prstGeom prst="rect">
            <a:avLst/>
          </a:prstGeom>
          <a:noFill/>
          <a:ln w="12700">
            <a:noFill/>
            <a:miter lim="800000"/>
            <a:headEnd/>
            <a:tailEnd/>
          </a:ln>
        </p:spPr>
        <p:txBody>
          <a:bodyPr lIns="90487" tIns="44450" rIns="90487" bIns="44450" anchor="ctr"/>
          <a:lstStyle/>
          <a:p>
            <a:pPr algn="ctr"/>
            <a:r>
              <a:rPr lang="en-US" sz="2800" dirty="0">
                <a:solidFill>
                  <a:srgbClr val="0000CC"/>
                </a:solidFill>
                <a:latin typeface="Times New Roman" pitchFamily="18" charset="0"/>
                <a:cs typeface="Times New Roman" pitchFamily="18" charset="0"/>
              </a:rPr>
              <a:t>Terra MODIS RSB MS1 RVS</a:t>
            </a:r>
          </a:p>
        </p:txBody>
      </p:sp>
      <p:sp>
        <p:nvSpPr>
          <p:cNvPr id="8199" name="Text Box 8" descr="Light vertical"/>
          <p:cNvSpPr txBox="1">
            <a:spLocks noChangeArrowheads="1"/>
          </p:cNvSpPr>
          <p:nvPr/>
        </p:nvSpPr>
        <p:spPr bwMode="auto">
          <a:xfrm>
            <a:off x="2179638" y="2119313"/>
            <a:ext cx="1706562" cy="519112"/>
          </a:xfrm>
          <a:prstGeom prst="rect">
            <a:avLst/>
          </a:prstGeom>
          <a:noFill/>
          <a:ln w="12700">
            <a:noFill/>
            <a:miter lim="800000"/>
            <a:headEnd/>
            <a:tailEnd/>
          </a:ln>
        </p:spPr>
        <p:txBody>
          <a:bodyPr>
            <a:spAutoFit/>
          </a:bodyPr>
          <a:lstStyle/>
          <a:p>
            <a:pPr>
              <a:spcBef>
                <a:spcPct val="50000"/>
              </a:spcBef>
            </a:pPr>
            <a:endParaRPr lang="en-US"/>
          </a:p>
        </p:txBody>
      </p:sp>
      <p:sp>
        <p:nvSpPr>
          <p:cNvPr id="8200" name="Text Box 17"/>
          <p:cNvSpPr txBox="1">
            <a:spLocks noChangeArrowheads="1"/>
          </p:cNvSpPr>
          <p:nvPr/>
        </p:nvSpPr>
        <p:spPr bwMode="auto">
          <a:xfrm>
            <a:off x="6858000" y="1828800"/>
            <a:ext cx="2057400" cy="1447800"/>
          </a:xfrm>
          <a:prstGeom prst="rect">
            <a:avLst/>
          </a:prstGeom>
          <a:noFill/>
          <a:ln w="9525">
            <a:noFill/>
            <a:miter lim="800000"/>
            <a:headEnd/>
            <a:tailEnd/>
          </a:ln>
        </p:spPr>
        <p:txBody>
          <a:bodyPr/>
          <a:lstStyle/>
          <a:p>
            <a:r>
              <a:rPr lang="en-US" sz="1400" dirty="0">
                <a:latin typeface="Times New Roman" pitchFamily="18" charset="0"/>
                <a:cs typeface="Times New Roman" pitchFamily="18" charset="0"/>
              </a:rPr>
              <a:t>Detector-averaged SD and lunar calibration coefficients for Terra MODIS bands 1, 3, 8, and 17 MS1</a:t>
            </a:r>
          </a:p>
          <a:p>
            <a:endParaRPr lang="en-US" dirty="0"/>
          </a:p>
        </p:txBody>
      </p:sp>
      <p:sp>
        <p:nvSpPr>
          <p:cNvPr id="8201" name="Text Box 18"/>
          <p:cNvSpPr txBox="1">
            <a:spLocks noChangeArrowheads="1"/>
          </p:cNvSpPr>
          <p:nvPr/>
        </p:nvSpPr>
        <p:spPr bwMode="auto">
          <a:xfrm>
            <a:off x="6781800" y="4419600"/>
            <a:ext cx="2232025" cy="762000"/>
          </a:xfrm>
          <a:prstGeom prst="rect">
            <a:avLst/>
          </a:prstGeom>
          <a:noFill/>
          <a:ln w="9525">
            <a:noFill/>
            <a:miter lim="800000"/>
            <a:headEnd/>
            <a:tailEnd/>
          </a:ln>
        </p:spPr>
        <p:txBody>
          <a:bodyPr/>
          <a:lstStyle/>
          <a:p>
            <a:r>
              <a:rPr lang="en-US" sz="1400" dirty="0">
                <a:latin typeface="Times New Roman" pitchFamily="18" charset="0"/>
                <a:cs typeface="Times New Roman" pitchFamily="18" charset="0"/>
              </a:rPr>
              <a:t>Detector averaged RVS </a:t>
            </a:r>
          </a:p>
          <a:p>
            <a:r>
              <a:rPr lang="en-US" sz="1400" dirty="0">
                <a:latin typeface="Times New Roman" pitchFamily="18" charset="0"/>
                <a:cs typeface="Times New Roman" pitchFamily="18" charset="0"/>
              </a:rPr>
              <a:t>at the SV AOI for Terra bands 1, 3, 8, and 17 MS1</a:t>
            </a:r>
          </a:p>
        </p:txBody>
      </p:sp>
      <p:sp>
        <p:nvSpPr>
          <p:cNvPr id="14"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43</a:t>
            </a:fld>
            <a:endParaRPr lang="en-US" sz="1100" dirty="0">
              <a:solidFill>
                <a:srgbClr val="000000"/>
              </a:solidFill>
              <a:latin typeface="Times New Roman" pitchFamily="18" charset="0"/>
              <a:ea typeface="DejaVu LGC Sans" charset="0"/>
              <a:cs typeface="DejaVu LGC Sans" charset="0"/>
            </a:endParaRPr>
          </a:p>
        </p:txBody>
      </p:sp>
      <p:pic>
        <p:nvPicPr>
          <p:cNvPr id="9" name="Picture 8" descr="terra_rvs.png"/>
          <p:cNvPicPr>
            <a:picLocks noChangeAspect="1"/>
          </p:cNvPicPr>
          <p:nvPr/>
        </p:nvPicPr>
        <p:blipFill>
          <a:blip r:embed="rId3"/>
          <a:stretch>
            <a:fillRect/>
          </a:stretch>
        </p:blipFill>
        <p:spPr>
          <a:xfrm rot="16200000">
            <a:off x="2122715" y="1817914"/>
            <a:ext cx="2612571" cy="6858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8" descr="aqua_m1"/>
          <p:cNvPicPr>
            <a:picLocks noChangeAspect="1" noChangeArrowheads="1"/>
          </p:cNvPicPr>
          <p:nvPr/>
        </p:nvPicPr>
        <p:blipFill>
          <a:blip r:embed="rId2" cstate="print"/>
          <a:srcRect l="6878" t="8333" r="3175" b="5556"/>
          <a:stretch>
            <a:fillRect/>
          </a:stretch>
        </p:blipFill>
        <p:spPr bwMode="auto">
          <a:xfrm>
            <a:off x="457200" y="1600200"/>
            <a:ext cx="6477000" cy="2362200"/>
          </a:xfrm>
          <a:prstGeom prst="rect">
            <a:avLst/>
          </a:prstGeom>
          <a:noFill/>
          <a:ln w="9525">
            <a:noFill/>
            <a:miter lim="800000"/>
            <a:headEnd/>
            <a:tailEnd/>
          </a:ln>
        </p:spPr>
      </p:pic>
      <p:sp>
        <p:nvSpPr>
          <p:cNvPr id="9221" name="Rectangle 7"/>
          <p:cNvSpPr>
            <a:spLocks noChangeArrowheads="1"/>
          </p:cNvSpPr>
          <p:nvPr/>
        </p:nvSpPr>
        <p:spPr bwMode="auto">
          <a:xfrm>
            <a:off x="1301750" y="155575"/>
            <a:ext cx="6635750" cy="1004888"/>
          </a:xfrm>
          <a:prstGeom prst="rect">
            <a:avLst/>
          </a:prstGeom>
          <a:noFill/>
          <a:ln w="12700">
            <a:noFill/>
            <a:miter lim="800000"/>
            <a:headEnd/>
            <a:tailEnd/>
          </a:ln>
        </p:spPr>
        <p:txBody>
          <a:bodyPr lIns="90487" tIns="44450" rIns="90487" bIns="44450" anchor="ctr"/>
          <a:lstStyle/>
          <a:p>
            <a:pPr algn="ctr"/>
            <a:r>
              <a:rPr lang="en-US" sz="2800" dirty="0">
                <a:solidFill>
                  <a:srgbClr val="0000CC"/>
                </a:solidFill>
                <a:latin typeface="Times New Roman" pitchFamily="18" charset="0"/>
                <a:cs typeface="Times New Roman" pitchFamily="18" charset="0"/>
              </a:rPr>
              <a:t>Aqua MODIS RSB MS1 RVS</a:t>
            </a:r>
          </a:p>
        </p:txBody>
      </p:sp>
      <p:sp>
        <p:nvSpPr>
          <p:cNvPr id="9222" name="Text Box 8" descr="Light vertical"/>
          <p:cNvSpPr txBox="1">
            <a:spLocks noChangeArrowheads="1"/>
          </p:cNvSpPr>
          <p:nvPr/>
        </p:nvSpPr>
        <p:spPr bwMode="auto">
          <a:xfrm>
            <a:off x="2179638" y="2119313"/>
            <a:ext cx="1706562" cy="519112"/>
          </a:xfrm>
          <a:prstGeom prst="rect">
            <a:avLst/>
          </a:prstGeom>
          <a:noFill/>
          <a:ln w="12700">
            <a:noFill/>
            <a:miter lim="800000"/>
            <a:headEnd/>
            <a:tailEnd/>
          </a:ln>
        </p:spPr>
        <p:txBody>
          <a:bodyPr>
            <a:spAutoFit/>
          </a:bodyPr>
          <a:lstStyle/>
          <a:p>
            <a:pPr>
              <a:spcBef>
                <a:spcPct val="50000"/>
              </a:spcBef>
            </a:pPr>
            <a:endParaRPr lang="en-US"/>
          </a:p>
        </p:txBody>
      </p:sp>
      <p:pic>
        <p:nvPicPr>
          <p:cNvPr id="9224" name="Picture 15" descr="aqua_rvs"/>
          <p:cNvPicPr>
            <a:picLocks noChangeAspect="1" noChangeArrowheads="1"/>
          </p:cNvPicPr>
          <p:nvPr/>
        </p:nvPicPr>
        <p:blipFill>
          <a:blip r:embed="rId3" cstate="print"/>
          <a:srcRect l="6878" t="8333" r="2116" b="5556"/>
          <a:stretch>
            <a:fillRect/>
          </a:stretch>
        </p:blipFill>
        <p:spPr bwMode="auto">
          <a:xfrm>
            <a:off x="457200" y="3962400"/>
            <a:ext cx="6553200" cy="2362200"/>
          </a:xfrm>
          <a:prstGeom prst="rect">
            <a:avLst/>
          </a:prstGeom>
          <a:noFill/>
          <a:ln w="9525">
            <a:noFill/>
            <a:miter lim="800000"/>
            <a:headEnd/>
            <a:tailEnd/>
          </a:ln>
        </p:spPr>
      </p:pic>
      <p:sp>
        <p:nvSpPr>
          <p:cNvPr id="9225" name="Text Box 17"/>
          <p:cNvSpPr txBox="1">
            <a:spLocks noChangeArrowheads="1"/>
          </p:cNvSpPr>
          <p:nvPr/>
        </p:nvSpPr>
        <p:spPr bwMode="auto">
          <a:xfrm>
            <a:off x="6858000" y="1752600"/>
            <a:ext cx="1981200" cy="1447800"/>
          </a:xfrm>
          <a:prstGeom prst="rect">
            <a:avLst/>
          </a:prstGeom>
          <a:noFill/>
          <a:ln w="9525">
            <a:noFill/>
            <a:miter lim="800000"/>
            <a:headEnd/>
            <a:tailEnd/>
          </a:ln>
        </p:spPr>
        <p:txBody>
          <a:bodyPr/>
          <a:lstStyle/>
          <a:p>
            <a:r>
              <a:rPr lang="en-US" sz="1400" dirty="0">
                <a:latin typeface="Times New Roman" pitchFamily="18" charset="0"/>
                <a:cs typeface="Times New Roman" pitchFamily="18" charset="0"/>
              </a:rPr>
              <a:t>Detector-averaged SD and lunar calibration coefficients for Aqua MODIS bands 1, 3, 8, and 17 MS1</a:t>
            </a:r>
            <a:endParaRPr lang="en-US" dirty="0">
              <a:latin typeface="Times New Roman" pitchFamily="18" charset="0"/>
              <a:cs typeface="Times New Roman" pitchFamily="18" charset="0"/>
            </a:endParaRPr>
          </a:p>
        </p:txBody>
      </p:sp>
      <p:sp>
        <p:nvSpPr>
          <p:cNvPr id="9226" name="Text Box 18"/>
          <p:cNvSpPr txBox="1">
            <a:spLocks noChangeArrowheads="1"/>
          </p:cNvSpPr>
          <p:nvPr/>
        </p:nvSpPr>
        <p:spPr bwMode="auto">
          <a:xfrm>
            <a:off x="6934200" y="4495800"/>
            <a:ext cx="2057400" cy="762000"/>
          </a:xfrm>
          <a:prstGeom prst="rect">
            <a:avLst/>
          </a:prstGeom>
          <a:noFill/>
          <a:ln w="9525">
            <a:noFill/>
            <a:miter lim="800000"/>
            <a:headEnd/>
            <a:tailEnd/>
          </a:ln>
        </p:spPr>
        <p:txBody>
          <a:bodyPr/>
          <a:lstStyle/>
          <a:p>
            <a:r>
              <a:rPr lang="en-US" sz="1400" dirty="0">
                <a:latin typeface="Times New Roman" pitchFamily="18" charset="0"/>
                <a:cs typeface="Times New Roman" pitchFamily="18" charset="0"/>
              </a:rPr>
              <a:t>Detector averaged RVS </a:t>
            </a:r>
          </a:p>
          <a:p>
            <a:r>
              <a:rPr lang="en-US" sz="1400" dirty="0">
                <a:latin typeface="Times New Roman" pitchFamily="18" charset="0"/>
                <a:cs typeface="Times New Roman" pitchFamily="18" charset="0"/>
              </a:rPr>
              <a:t>at the SV AOI for Aqua bands 1, 3, 8, and 17 MS1</a:t>
            </a:r>
          </a:p>
        </p:txBody>
      </p:sp>
      <p:sp>
        <p:nvSpPr>
          <p:cNvPr id="14"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44</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4" descr="onboard_msratio"/>
          <p:cNvPicPr>
            <a:picLocks noChangeAspect="1" noChangeArrowheads="1"/>
          </p:cNvPicPr>
          <p:nvPr/>
        </p:nvPicPr>
        <p:blipFill>
          <a:blip r:embed="rId2" cstate="print"/>
          <a:srcRect l="5291" t="8333" r="2646" b="5556"/>
          <a:stretch>
            <a:fillRect/>
          </a:stretch>
        </p:blipFill>
        <p:spPr bwMode="auto">
          <a:xfrm>
            <a:off x="228600" y="1524000"/>
            <a:ext cx="6629400" cy="2362200"/>
          </a:xfrm>
          <a:prstGeom prst="rect">
            <a:avLst/>
          </a:prstGeom>
          <a:noFill/>
          <a:ln w="9525">
            <a:noFill/>
            <a:miter lim="800000"/>
            <a:headEnd/>
            <a:tailEnd/>
          </a:ln>
        </p:spPr>
      </p:pic>
      <p:sp>
        <p:nvSpPr>
          <p:cNvPr id="10246" name="Rectangle 7"/>
          <p:cNvSpPr>
            <a:spLocks noChangeArrowheads="1"/>
          </p:cNvSpPr>
          <p:nvPr/>
        </p:nvSpPr>
        <p:spPr bwMode="auto">
          <a:xfrm>
            <a:off x="1301750" y="155575"/>
            <a:ext cx="6635750" cy="1004888"/>
          </a:xfrm>
          <a:prstGeom prst="rect">
            <a:avLst/>
          </a:prstGeom>
          <a:noFill/>
          <a:ln w="12700">
            <a:noFill/>
            <a:miter lim="800000"/>
            <a:headEnd/>
            <a:tailEnd/>
          </a:ln>
        </p:spPr>
        <p:txBody>
          <a:bodyPr lIns="90487" tIns="44450" rIns="90487" bIns="44450" anchor="ctr"/>
          <a:lstStyle/>
          <a:p>
            <a:pPr algn="ctr"/>
            <a:r>
              <a:rPr lang="en-US" sz="2800" dirty="0">
                <a:solidFill>
                  <a:srgbClr val="0000CC"/>
                </a:solidFill>
                <a:latin typeface="Times New Roman" pitchFamily="18" charset="0"/>
                <a:cs typeface="Times New Roman" pitchFamily="18" charset="0"/>
              </a:rPr>
              <a:t>MODIS RSB MS2 RVS</a:t>
            </a:r>
          </a:p>
        </p:txBody>
      </p:sp>
      <p:sp>
        <p:nvSpPr>
          <p:cNvPr id="10247" name="Text Box 8" descr="Light vertical"/>
          <p:cNvSpPr txBox="1">
            <a:spLocks noChangeArrowheads="1"/>
          </p:cNvSpPr>
          <p:nvPr/>
        </p:nvSpPr>
        <p:spPr bwMode="auto">
          <a:xfrm>
            <a:off x="2179638" y="2119313"/>
            <a:ext cx="1706562" cy="519112"/>
          </a:xfrm>
          <a:prstGeom prst="rect">
            <a:avLst/>
          </a:prstGeom>
          <a:noFill/>
          <a:ln w="12700">
            <a:noFill/>
            <a:miter lim="800000"/>
            <a:headEnd/>
            <a:tailEnd/>
          </a:ln>
        </p:spPr>
        <p:txBody>
          <a:bodyPr>
            <a:spAutoFit/>
          </a:bodyPr>
          <a:lstStyle/>
          <a:p>
            <a:pPr>
              <a:spcBef>
                <a:spcPct val="50000"/>
              </a:spcBef>
            </a:pPr>
            <a:endParaRPr lang="en-US"/>
          </a:p>
        </p:txBody>
      </p:sp>
      <p:sp>
        <p:nvSpPr>
          <p:cNvPr id="10248" name="Text Box 17"/>
          <p:cNvSpPr txBox="1">
            <a:spLocks noChangeArrowheads="1"/>
          </p:cNvSpPr>
          <p:nvPr/>
        </p:nvSpPr>
        <p:spPr bwMode="auto">
          <a:xfrm>
            <a:off x="6781800" y="1905000"/>
            <a:ext cx="2209800" cy="582613"/>
          </a:xfrm>
          <a:prstGeom prst="rect">
            <a:avLst/>
          </a:prstGeom>
          <a:noFill/>
          <a:ln w="9525">
            <a:noFill/>
            <a:miter lim="800000"/>
            <a:headEnd/>
            <a:tailEnd/>
          </a:ln>
        </p:spPr>
        <p:txBody>
          <a:bodyPr/>
          <a:lstStyle/>
          <a:p>
            <a:pPr algn="just"/>
            <a:r>
              <a:rPr lang="en-US" sz="1400" dirty="0">
                <a:latin typeface="Times New Roman" pitchFamily="18" charset="0"/>
                <a:cs typeface="Times New Roman" pitchFamily="18" charset="0"/>
              </a:rPr>
              <a:t>Band 8 mirror side (MS) </a:t>
            </a:r>
          </a:p>
          <a:p>
            <a:pPr algn="just"/>
            <a:r>
              <a:rPr lang="en-US" sz="1400" dirty="0">
                <a:latin typeface="Times New Roman" pitchFamily="18" charset="0"/>
                <a:cs typeface="Times New Roman" pitchFamily="18" charset="0"/>
              </a:rPr>
              <a:t>ratios of the SD, SRCA,</a:t>
            </a:r>
          </a:p>
          <a:p>
            <a:pPr algn="just"/>
            <a:r>
              <a:rPr lang="en-US" sz="1400" dirty="0">
                <a:latin typeface="Times New Roman" pitchFamily="18" charset="0"/>
                <a:cs typeface="Times New Roman" pitchFamily="18" charset="0"/>
              </a:rPr>
              <a:t> and lunar response. </a:t>
            </a:r>
          </a:p>
          <a:p>
            <a:endParaRPr lang="en-US" dirty="0"/>
          </a:p>
        </p:txBody>
      </p:sp>
      <p:sp>
        <p:nvSpPr>
          <p:cNvPr id="10249" name="Text Box 18"/>
          <p:cNvSpPr txBox="1">
            <a:spLocks noChangeArrowheads="1"/>
          </p:cNvSpPr>
          <p:nvPr/>
        </p:nvSpPr>
        <p:spPr bwMode="auto">
          <a:xfrm>
            <a:off x="6781800" y="4114800"/>
            <a:ext cx="1905000" cy="1182688"/>
          </a:xfrm>
          <a:prstGeom prst="rect">
            <a:avLst/>
          </a:prstGeom>
          <a:noFill/>
          <a:ln w="9525">
            <a:noFill/>
            <a:miter lim="800000"/>
            <a:headEnd/>
            <a:tailEnd/>
          </a:ln>
        </p:spPr>
        <p:txBody>
          <a:bodyPr/>
          <a:lstStyle/>
          <a:p>
            <a:r>
              <a:rPr lang="en-US" sz="1400" dirty="0">
                <a:latin typeface="Times New Roman" pitchFamily="18" charset="0"/>
                <a:cs typeface="Times New Roman" pitchFamily="18" charset="0"/>
              </a:rPr>
              <a:t>Detector averaged RVS </a:t>
            </a:r>
          </a:p>
          <a:p>
            <a:r>
              <a:rPr lang="en-US" sz="1400" dirty="0">
                <a:latin typeface="Times New Roman" pitchFamily="18" charset="0"/>
                <a:cs typeface="Times New Roman" pitchFamily="18" charset="0"/>
              </a:rPr>
              <a:t>at the SV AOI for</a:t>
            </a:r>
          </a:p>
          <a:p>
            <a:r>
              <a:rPr lang="en-US" sz="1400" dirty="0">
                <a:latin typeface="Times New Roman" pitchFamily="18" charset="0"/>
                <a:cs typeface="Times New Roman" pitchFamily="18" charset="0"/>
              </a:rPr>
              <a:t> Band 8 MS2.</a:t>
            </a:r>
          </a:p>
        </p:txBody>
      </p:sp>
      <p:sp>
        <p:nvSpPr>
          <p:cNvPr id="14"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45</a:t>
            </a:fld>
            <a:endParaRPr lang="en-US" sz="1100" dirty="0">
              <a:solidFill>
                <a:srgbClr val="000000"/>
              </a:solidFill>
              <a:latin typeface="Times New Roman" pitchFamily="18" charset="0"/>
              <a:ea typeface="DejaVu LGC Sans" charset="0"/>
              <a:cs typeface="DejaVu LGC Sans" charset="0"/>
            </a:endParaRPr>
          </a:p>
        </p:txBody>
      </p:sp>
      <p:pic>
        <p:nvPicPr>
          <p:cNvPr id="9" name="Picture 8" descr="rvs_ms2.png"/>
          <p:cNvPicPr>
            <a:picLocks noChangeAspect="1"/>
          </p:cNvPicPr>
          <p:nvPr/>
        </p:nvPicPr>
        <p:blipFill>
          <a:blip r:embed="rId3"/>
          <a:stretch>
            <a:fillRect/>
          </a:stretch>
        </p:blipFill>
        <p:spPr>
          <a:xfrm rot="16200000">
            <a:off x="2122715" y="1741714"/>
            <a:ext cx="2612571" cy="6858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301750" y="155575"/>
            <a:ext cx="6635750" cy="1150938"/>
          </a:xfrm>
          <a:prstGeom prst="rect">
            <a:avLst/>
          </a:prstGeom>
          <a:noFill/>
          <a:ln w="9525">
            <a:noFill/>
            <a:round/>
            <a:headEnd/>
            <a:tailEnd/>
          </a:ln>
        </p:spPr>
        <p:txBody>
          <a:bodyPr lIns="90360" tIns="44280" rIns="90360" bIns="4428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a:solidFill>
                  <a:srgbClr val="000000"/>
                </a:solidFill>
                <a:latin typeface="Arial" pitchFamily="34" charset="0"/>
              </a:rPr>
              <a:t> </a:t>
            </a:r>
          </a:p>
        </p:txBody>
      </p:sp>
      <p:sp>
        <p:nvSpPr>
          <p:cNvPr id="11268" name="Rectangle 6"/>
          <p:cNvSpPr>
            <a:spLocks noChangeArrowheads="1"/>
          </p:cNvSpPr>
          <p:nvPr/>
        </p:nvSpPr>
        <p:spPr bwMode="auto">
          <a:xfrm>
            <a:off x="1301750" y="155575"/>
            <a:ext cx="6635750" cy="1004888"/>
          </a:xfrm>
          <a:prstGeom prst="rect">
            <a:avLst/>
          </a:prstGeom>
          <a:noFill/>
          <a:ln w="9525">
            <a:noFill/>
            <a:round/>
            <a:headEnd/>
            <a:tailEnd/>
          </a:ln>
        </p:spPr>
        <p:txBody>
          <a:bodyPr lIns="90360" tIns="44280" rIns="90360" bIns="4428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a:solidFill>
                  <a:srgbClr val="0000CC"/>
                </a:solidFill>
                <a:latin typeface="Times New Roman" pitchFamily="18" charset="0"/>
                <a:cs typeface="Times New Roman" pitchFamily="18" charset="0"/>
              </a:rPr>
              <a:t>EV Radiance Detector Difference</a:t>
            </a:r>
          </a:p>
        </p:txBody>
      </p:sp>
      <p:sp>
        <p:nvSpPr>
          <p:cNvPr id="11269" name="Text Box 7"/>
          <p:cNvSpPr txBox="1">
            <a:spLocks noChangeArrowheads="1"/>
          </p:cNvSpPr>
          <p:nvPr/>
        </p:nvSpPr>
        <p:spPr bwMode="auto">
          <a:xfrm>
            <a:off x="2179638" y="2119313"/>
            <a:ext cx="1706562" cy="519112"/>
          </a:xfrm>
          <a:prstGeom prst="rect">
            <a:avLst/>
          </a:prstGeom>
          <a:noFill/>
          <a:ln w="9525">
            <a:noFill/>
            <a:round/>
            <a:headEnd/>
            <a:tailEnd/>
          </a:ln>
        </p:spPr>
        <p:txBody>
          <a:bodyPr wrap="none" anchor="ctr"/>
          <a:lstStyle/>
          <a:p>
            <a:endParaRPr lang="en-US"/>
          </a:p>
        </p:txBody>
      </p:sp>
      <p:pic>
        <p:nvPicPr>
          <p:cNvPr id="11271" name="Picture 9"/>
          <p:cNvPicPr>
            <a:picLocks noChangeAspect="1" noChangeArrowheads="1"/>
          </p:cNvPicPr>
          <p:nvPr/>
        </p:nvPicPr>
        <p:blipFill>
          <a:blip r:embed="rId3" cstate="print"/>
          <a:srcRect l="5734" r="1885" b="2963"/>
          <a:stretch>
            <a:fillRect/>
          </a:stretch>
        </p:blipFill>
        <p:spPr bwMode="auto">
          <a:xfrm>
            <a:off x="457200" y="1187757"/>
            <a:ext cx="8134768" cy="4984443"/>
          </a:xfrm>
          <a:prstGeom prst="rect">
            <a:avLst/>
          </a:prstGeom>
          <a:noFill/>
          <a:ln w="9525">
            <a:noFill/>
            <a:round/>
            <a:headEnd/>
            <a:tailEnd/>
          </a:ln>
        </p:spPr>
      </p:pic>
      <p:sp>
        <p:nvSpPr>
          <p:cNvPr id="11272" name="Text Box 11"/>
          <p:cNvSpPr txBox="1">
            <a:spLocks noChangeArrowheads="1"/>
          </p:cNvSpPr>
          <p:nvPr/>
        </p:nvSpPr>
        <p:spPr bwMode="auto">
          <a:xfrm>
            <a:off x="152400" y="2057400"/>
            <a:ext cx="914400" cy="369332"/>
          </a:xfrm>
          <a:prstGeom prst="rect">
            <a:avLst/>
          </a:prstGeom>
          <a:noFill/>
          <a:ln w="9525">
            <a:noFill/>
            <a:miter lim="800000"/>
            <a:headEnd/>
            <a:tailEnd/>
          </a:ln>
        </p:spPr>
        <p:txBody>
          <a:bodyPr>
            <a:spAutoFit/>
          </a:bodyPr>
          <a:lstStyle/>
          <a:p>
            <a:pPr>
              <a:spcBef>
                <a:spcPct val="50000"/>
              </a:spcBef>
            </a:pPr>
            <a:r>
              <a:rPr lang="en-US" dirty="0" smtClean="0">
                <a:latin typeface="Times New Roman" pitchFamily="18" charset="0"/>
                <a:cs typeface="Times New Roman" pitchFamily="18" charset="0"/>
              </a:rPr>
              <a:t>C5</a:t>
            </a:r>
            <a:endParaRPr lang="en-US" dirty="0">
              <a:latin typeface="Times New Roman" pitchFamily="18" charset="0"/>
              <a:cs typeface="Times New Roman" pitchFamily="18" charset="0"/>
            </a:endParaRPr>
          </a:p>
        </p:txBody>
      </p:sp>
      <p:sp>
        <p:nvSpPr>
          <p:cNvPr id="11273" name="Text Box 12"/>
          <p:cNvSpPr txBox="1">
            <a:spLocks noChangeArrowheads="1"/>
          </p:cNvSpPr>
          <p:nvPr/>
        </p:nvSpPr>
        <p:spPr bwMode="auto">
          <a:xfrm>
            <a:off x="152400" y="4572000"/>
            <a:ext cx="914400" cy="369332"/>
          </a:xfrm>
          <a:prstGeom prst="rect">
            <a:avLst/>
          </a:prstGeom>
          <a:noFill/>
          <a:ln w="9525">
            <a:noFill/>
            <a:miter lim="800000"/>
            <a:headEnd/>
            <a:tailEnd/>
          </a:ln>
        </p:spPr>
        <p:txBody>
          <a:bodyPr>
            <a:spAutoFit/>
          </a:bodyPr>
          <a:lstStyle/>
          <a:p>
            <a:pPr>
              <a:spcBef>
                <a:spcPct val="50000"/>
              </a:spcBef>
            </a:pPr>
            <a:r>
              <a:rPr lang="en-US" dirty="0" smtClean="0">
                <a:latin typeface="Times New Roman" pitchFamily="18" charset="0"/>
                <a:cs typeface="Times New Roman" pitchFamily="18" charset="0"/>
              </a:rPr>
              <a:t>C6</a:t>
            </a:r>
            <a:endParaRPr lang="en-US" dirty="0">
              <a:latin typeface="Times New Roman" pitchFamily="18" charset="0"/>
              <a:cs typeface="Times New Roman" pitchFamily="18" charset="0"/>
            </a:endParaRPr>
          </a:p>
        </p:txBody>
      </p:sp>
      <p:sp>
        <p:nvSpPr>
          <p:cNvPr id="11274" name="Text Box 13"/>
          <p:cNvSpPr txBox="1">
            <a:spLocks noChangeArrowheads="1"/>
          </p:cNvSpPr>
          <p:nvPr/>
        </p:nvSpPr>
        <p:spPr bwMode="auto">
          <a:xfrm>
            <a:off x="1143000" y="6324600"/>
            <a:ext cx="7239000" cy="320675"/>
          </a:xfrm>
          <a:prstGeom prst="rect">
            <a:avLst/>
          </a:prstGeom>
          <a:noFill/>
          <a:ln w="9525">
            <a:noFill/>
            <a:miter lim="800000"/>
            <a:headEnd/>
            <a:tailEnd/>
          </a:ln>
        </p:spPr>
        <p:txBody>
          <a:bodyPr>
            <a:spAutoFit/>
          </a:bodyPr>
          <a:lstStyle/>
          <a:p>
            <a:pPr algn="ctr">
              <a:spcBef>
                <a:spcPct val="50000"/>
              </a:spcBef>
            </a:pPr>
            <a:r>
              <a:rPr lang="en-US" sz="1500" i="1" dirty="0">
                <a:latin typeface="Times New Roman" pitchFamily="18" charset="0"/>
                <a:cs typeface="Times New Roman" pitchFamily="18" charset="0"/>
              </a:rPr>
              <a:t>Numbers denote detectors in product order</a:t>
            </a:r>
          </a:p>
        </p:txBody>
      </p:sp>
      <p:sp>
        <p:nvSpPr>
          <p:cNvPr id="14"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46</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1301750" y="155575"/>
            <a:ext cx="6635750" cy="1150938"/>
          </a:xfrm>
          <a:prstGeom prst="rect">
            <a:avLst/>
          </a:prstGeom>
          <a:noFill/>
          <a:ln w="9525">
            <a:noFill/>
            <a:round/>
            <a:headEnd/>
            <a:tailEnd/>
          </a:ln>
        </p:spPr>
        <p:txBody>
          <a:bodyPr lIns="90360" tIns="44280" rIns="90360" bIns="4428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a:solidFill>
                  <a:srgbClr val="000000"/>
                </a:solidFill>
                <a:latin typeface="Arial" pitchFamily="34" charset="0"/>
              </a:rPr>
              <a:t> </a:t>
            </a:r>
          </a:p>
        </p:txBody>
      </p:sp>
      <p:sp>
        <p:nvSpPr>
          <p:cNvPr id="12292" name="Rectangle 6"/>
          <p:cNvSpPr>
            <a:spLocks noChangeArrowheads="1"/>
          </p:cNvSpPr>
          <p:nvPr/>
        </p:nvSpPr>
        <p:spPr bwMode="auto">
          <a:xfrm>
            <a:off x="1301750" y="155575"/>
            <a:ext cx="6635750" cy="1004888"/>
          </a:xfrm>
          <a:prstGeom prst="rect">
            <a:avLst/>
          </a:prstGeom>
          <a:noFill/>
          <a:ln w="9525">
            <a:noFill/>
            <a:round/>
            <a:headEnd/>
            <a:tailEnd/>
          </a:ln>
        </p:spPr>
        <p:txBody>
          <a:bodyPr lIns="90360" tIns="44280" rIns="90360" bIns="4428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a:solidFill>
                  <a:srgbClr val="0000CC"/>
                </a:solidFill>
                <a:latin typeface="Times New Roman" pitchFamily="18" charset="0"/>
                <a:cs typeface="Times New Roman" pitchFamily="18" charset="0"/>
              </a:rPr>
              <a:t>EV Radiance Detector Difference</a:t>
            </a:r>
          </a:p>
        </p:txBody>
      </p:sp>
      <p:pic>
        <p:nvPicPr>
          <p:cNvPr id="12294" name="Picture 8"/>
          <p:cNvPicPr>
            <a:picLocks noChangeAspect="1" noChangeArrowheads="1"/>
          </p:cNvPicPr>
          <p:nvPr/>
        </p:nvPicPr>
        <p:blipFill>
          <a:blip r:embed="rId3" cstate="print"/>
          <a:srcRect l="6482" r="2698" b="2832"/>
          <a:stretch>
            <a:fillRect/>
          </a:stretch>
        </p:blipFill>
        <p:spPr bwMode="auto">
          <a:xfrm>
            <a:off x="533400" y="1181028"/>
            <a:ext cx="7997312" cy="4991172"/>
          </a:xfrm>
          <a:prstGeom prst="rect">
            <a:avLst/>
          </a:prstGeom>
          <a:noFill/>
          <a:ln w="9525">
            <a:noFill/>
            <a:round/>
            <a:headEnd/>
            <a:tailEnd/>
          </a:ln>
        </p:spPr>
      </p:pic>
      <p:sp>
        <p:nvSpPr>
          <p:cNvPr id="12295" name="Text Box 10"/>
          <p:cNvSpPr txBox="1">
            <a:spLocks noChangeArrowheads="1"/>
          </p:cNvSpPr>
          <p:nvPr/>
        </p:nvSpPr>
        <p:spPr bwMode="auto">
          <a:xfrm>
            <a:off x="152400" y="2057400"/>
            <a:ext cx="914400" cy="369332"/>
          </a:xfrm>
          <a:prstGeom prst="rect">
            <a:avLst/>
          </a:prstGeom>
          <a:noFill/>
          <a:ln w="9525">
            <a:noFill/>
            <a:miter lim="800000"/>
            <a:headEnd/>
            <a:tailEnd/>
          </a:ln>
        </p:spPr>
        <p:txBody>
          <a:bodyPr>
            <a:spAutoFit/>
          </a:bodyPr>
          <a:lstStyle/>
          <a:p>
            <a:pPr>
              <a:spcBef>
                <a:spcPct val="50000"/>
              </a:spcBef>
            </a:pPr>
            <a:r>
              <a:rPr lang="en-US" dirty="0" smtClean="0">
                <a:latin typeface="Times New Roman" pitchFamily="18" charset="0"/>
                <a:cs typeface="Times New Roman" pitchFamily="18" charset="0"/>
              </a:rPr>
              <a:t>C5</a:t>
            </a:r>
            <a:endParaRPr lang="en-US" dirty="0">
              <a:latin typeface="Times New Roman" pitchFamily="18" charset="0"/>
              <a:cs typeface="Times New Roman" pitchFamily="18" charset="0"/>
            </a:endParaRPr>
          </a:p>
        </p:txBody>
      </p:sp>
      <p:sp>
        <p:nvSpPr>
          <p:cNvPr id="12296" name="Text Box 11"/>
          <p:cNvSpPr txBox="1">
            <a:spLocks noChangeArrowheads="1"/>
          </p:cNvSpPr>
          <p:nvPr/>
        </p:nvSpPr>
        <p:spPr bwMode="auto">
          <a:xfrm>
            <a:off x="152400" y="4572000"/>
            <a:ext cx="914400" cy="369332"/>
          </a:xfrm>
          <a:prstGeom prst="rect">
            <a:avLst/>
          </a:prstGeom>
          <a:noFill/>
          <a:ln w="9525">
            <a:noFill/>
            <a:miter lim="800000"/>
            <a:headEnd/>
            <a:tailEnd/>
          </a:ln>
        </p:spPr>
        <p:txBody>
          <a:bodyPr>
            <a:spAutoFit/>
          </a:bodyPr>
          <a:lstStyle/>
          <a:p>
            <a:pPr>
              <a:spcBef>
                <a:spcPct val="50000"/>
              </a:spcBef>
            </a:pPr>
            <a:r>
              <a:rPr lang="en-US" dirty="0" smtClean="0">
                <a:latin typeface="Times New Roman" pitchFamily="18" charset="0"/>
                <a:cs typeface="Times New Roman" pitchFamily="18" charset="0"/>
              </a:rPr>
              <a:t>C6</a:t>
            </a:r>
            <a:endParaRPr lang="en-US" dirty="0">
              <a:latin typeface="Times New Roman" pitchFamily="18" charset="0"/>
              <a:cs typeface="Times New Roman" pitchFamily="18" charset="0"/>
            </a:endParaRPr>
          </a:p>
        </p:txBody>
      </p:sp>
      <p:sp>
        <p:nvSpPr>
          <p:cNvPr id="13" name="Text Box 13"/>
          <p:cNvSpPr txBox="1">
            <a:spLocks noChangeArrowheads="1"/>
          </p:cNvSpPr>
          <p:nvPr/>
        </p:nvSpPr>
        <p:spPr bwMode="auto">
          <a:xfrm>
            <a:off x="1143000" y="6324600"/>
            <a:ext cx="7239000" cy="320675"/>
          </a:xfrm>
          <a:prstGeom prst="rect">
            <a:avLst/>
          </a:prstGeom>
          <a:noFill/>
          <a:ln w="9525">
            <a:noFill/>
            <a:miter lim="800000"/>
            <a:headEnd/>
            <a:tailEnd/>
          </a:ln>
        </p:spPr>
        <p:txBody>
          <a:bodyPr>
            <a:spAutoFit/>
          </a:bodyPr>
          <a:lstStyle/>
          <a:p>
            <a:pPr algn="ctr">
              <a:spcBef>
                <a:spcPct val="50000"/>
              </a:spcBef>
            </a:pPr>
            <a:r>
              <a:rPr lang="en-US" sz="1500" i="1" dirty="0">
                <a:latin typeface="Times New Roman" pitchFamily="18" charset="0"/>
                <a:cs typeface="Times New Roman" pitchFamily="18" charset="0"/>
              </a:rPr>
              <a:t>Numbers denote detectors in product order</a:t>
            </a:r>
          </a:p>
        </p:txBody>
      </p:sp>
      <p:sp>
        <p:nvSpPr>
          <p:cNvPr id="14"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47</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620838" y="231775"/>
            <a:ext cx="5867400" cy="685800"/>
          </a:xfrm>
          <a:prstGeom prst="rect">
            <a:avLst/>
          </a:prstGeom>
          <a:noFill/>
          <a:ln w="9525">
            <a:noFill/>
            <a:round/>
            <a:headEnd/>
            <a:tailEnd/>
          </a:ln>
        </p:spPr>
        <p:txBody>
          <a:bodyPr lIns="90000" tIns="46800" rIns="90000" bIns="46800" anchor="ctr"/>
          <a:lstStyle/>
          <a:p>
            <a:pPr algn="ctr">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CC"/>
                </a:solidFill>
                <a:latin typeface="Times New Roman" pitchFamily="18" charset="0"/>
                <a:cs typeface="Times New Roman" pitchFamily="18" charset="0"/>
              </a:rPr>
              <a:t>EV Reflectance</a:t>
            </a:r>
          </a:p>
        </p:txBody>
      </p:sp>
      <p:sp>
        <p:nvSpPr>
          <p:cNvPr id="13317" name="Rectangle 3"/>
          <p:cNvSpPr>
            <a:spLocks noChangeArrowheads="1"/>
          </p:cNvSpPr>
          <p:nvPr/>
        </p:nvSpPr>
        <p:spPr bwMode="auto">
          <a:xfrm>
            <a:off x="533400" y="1355725"/>
            <a:ext cx="8001000" cy="4953000"/>
          </a:xfrm>
          <a:prstGeom prst="rect">
            <a:avLst/>
          </a:prstGeom>
          <a:noFill/>
          <a:ln w="9525">
            <a:noFill/>
            <a:round/>
            <a:headEnd/>
            <a:tailEnd/>
          </a:ln>
        </p:spPr>
        <p:txBody>
          <a:bodyPr lIns="90000" tIns="46800" rIns="90000" bIns="46800"/>
          <a:lstStyle/>
          <a:p>
            <a:pPr marL="796925" lvl="1" indent="-339725">
              <a:lnSpc>
                <a:spcPct val="80000"/>
              </a:lnSpc>
              <a:spcBef>
                <a:spcPts val="45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sz="1600">
              <a:cs typeface="Times New Roman" pitchFamily="18" charset="0"/>
            </a:endParaRPr>
          </a:p>
        </p:txBody>
      </p:sp>
      <p:pic>
        <p:nvPicPr>
          <p:cNvPr id="13318" name="Picture 4"/>
          <p:cNvPicPr>
            <a:picLocks noChangeAspect="1" noChangeArrowheads="1"/>
          </p:cNvPicPr>
          <p:nvPr/>
        </p:nvPicPr>
        <p:blipFill>
          <a:blip r:embed="rId2" cstate="print"/>
          <a:srcRect/>
          <a:stretch>
            <a:fillRect/>
          </a:stretch>
        </p:blipFill>
        <p:spPr bwMode="auto">
          <a:xfrm>
            <a:off x="4624388" y="1176338"/>
            <a:ext cx="3492500" cy="2365375"/>
          </a:xfrm>
          <a:prstGeom prst="rect">
            <a:avLst/>
          </a:prstGeom>
          <a:noFill/>
          <a:ln w="9525">
            <a:noFill/>
            <a:miter lim="800000"/>
            <a:headEnd/>
            <a:tailEnd/>
          </a:ln>
        </p:spPr>
      </p:pic>
      <p:pic>
        <p:nvPicPr>
          <p:cNvPr id="13319" name="Picture 5"/>
          <p:cNvPicPr>
            <a:picLocks noChangeAspect="1" noChangeArrowheads="1"/>
          </p:cNvPicPr>
          <p:nvPr/>
        </p:nvPicPr>
        <p:blipFill>
          <a:blip r:embed="rId3" cstate="print"/>
          <a:srcRect/>
          <a:stretch>
            <a:fillRect/>
          </a:stretch>
        </p:blipFill>
        <p:spPr bwMode="auto">
          <a:xfrm>
            <a:off x="1123950" y="1203325"/>
            <a:ext cx="3519488" cy="2365375"/>
          </a:xfrm>
          <a:prstGeom prst="rect">
            <a:avLst/>
          </a:prstGeom>
          <a:noFill/>
          <a:ln w="9525">
            <a:noFill/>
            <a:miter lim="800000"/>
            <a:headEnd/>
            <a:tailEnd/>
          </a:ln>
        </p:spPr>
      </p:pic>
      <p:pic>
        <p:nvPicPr>
          <p:cNvPr id="13320" name="Picture 2" descr="Light vertical"/>
          <p:cNvPicPr>
            <a:picLocks noChangeAspect="1" noChangeArrowheads="1"/>
          </p:cNvPicPr>
          <p:nvPr/>
        </p:nvPicPr>
        <p:blipFill>
          <a:blip r:embed="rId4" cstate="print"/>
          <a:srcRect/>
          <a:stretch>
            <a:fillRect/>
          </a:stretch>
        </p:blipFill>
        <p:spPr bwMode="auto">
          <a:xfrm>
            <a:off x="1055688" y="3432175"/>
            <a:ext cx="3519487" cy="2387600"/>
          </a:xfrm>
          <a:prstGeom prst="rect">
            <a:avLst/>
          </a:prstGeom>
          <a:noFill/>
          <a:ln w="12700">
            <a:noFill/>
            <a:miter lim="800000"/>
            <a:headEnd/>
            <a:tailEnd/>
          </a:ln>
        </p:spPr>
      </p:pic>
      <p:pic>
        <p:nvPicPr>
          <p:cNvPr id="13321" name="Picture 3" descr="Light vertical"/>
          <p:cNvPicPr>
            <a:picLocks noChangeAspect="1" noChangeArrowheads="1"/>
          </p:cNvPicPr>
          <p:nvPr/>
        </p:nvPicPr>
        <p:blipFill>
          <a:blip r:embed="rId5" cstate="print"/>
          <a:srcRect/>
          <a:stretch>
            <a:fillRect/>
          </a:stretch>
        </p:blipFill>
        <p:spPr bwMode="auto">
          <a:xfrm>
            <a:off x="4624388" y="3416300"/>
            <a:ext cx="3492500" cy="2376488"/>
          </a:xfrm>
          <a:prstGeom prst="rect">
            <a:avLst/>
          </a:prstGeom>
          <a:noFill/>
          <a:ln w="12700">
            <a:noFill/>
            <a:miter lim="800000"/>
            <a:headEnd/>
            <a:tailEnd/>
          </a:ln>
        </p:spPr>
      </p:pic>
      <p:sp>
        <p:nvSpPr>
          <p:cNvPr id="13322" name="TextBox 22"/>
          <p:cNvSpPr txBox="1">
            <a:spLocks noChangeArrowheads="1"/>
          </p:cNvSpPr>
          <p:nvPr/>
        </p:nvSpPr>
        <p:spPr bwMode="auto">
          <a:xfrm>
            <a:off x="868363" y="6019800"/>
            <a:ext cx="7666037" cy="523220"/>
          </a:xfrm>
          <a:prstGeom prst="rect">
            <a:avLst/>
          </a:prstGeom>
          <a:noFill/>
          <a:ln w="9525">
            <a:noFill/>
            <a:miter lim="800000"/>
            <a:headEnd/>
            <a:tailEnd/>
          </a:ln>
        </p:spPr>
        <p:txBody>
          <a:bodyPr wrap="square">
            <a:spAutoFit/>
          </a:bodyPr>
          <a:lstStyle/>
          <a:p>
            <a:pPr lvl="1" defTabSz="114300"/>
            <a:r>
              <a:rPr lang="en-US" sz="1400" dirty="0" smtClean="0">
                <a:latin typeface="Times New Roman" pitchFamily="18" charset="0"/>
                <a:cs typeface="Times New Roman" pitchFamily="18" charset="0"/>
              </a:rPr>
              <a:t>~</a:t>
            </a:r>
            <a:r>
              <a:rPr lang="en-US" sz="1400" dirty="0">
                <a:latin typeface="Times New Roman" pitchFamily="18" charset="0"/>
                <a:cs typeface="Times New Roman" pitchFamily="18" charset="0"/>
              </a:rPr>
              <a:t>3% drift in Terra bands 1, 2, and 4 and  2% in Aqua band 9</a:t>
            </a:r>
          </a:p>
          <a:p>
            <a:pPr lvl="1" defTabSz="114300"/>
            <a:r>
              <a:rPr lang="en-US" sz="1400" dirty="0" smtClean="0">
                <a:latin typeface="Times New Roman" pitchFamily="18" charset="0"/>
                <a:cs typeface="Times New Roman" pitchFamily="18" charset="0"/>
              </a:rPr>
              <a:t>Much </a:t>
            </a:r>
            <a:r>
              <a:rPr lang="en-US" sz="1400" dirty="0">
                <a:latin typeface="Times New Roman" pitchFamily="18" charset="0"/>
                <a:cs typeface="Times New Roman" pitchFamily="18" charset="0"/>
              </a:rPr>
              <a:t>larger drift seen in Terra bands 3 (~5%), 8 (10~15%), and 9 (~8%) and Aqua band 8 (~5%)</a:t>
            </a:r>
          </a:p>
        </p:txBody>
      </p:sp>
      <p:sp>
        <p:nvSpPr>
          <p:cNvPr id="13323" name="TextBox 13"/>
          <p:cNvSpPr txBox="1">
            <a:spLocks noChangeArrowheads="1"/>
          </p:cNvSpPr>
          <p:nvPr/>
        </p:nvSpPr>
        <p:spPr bwMode="auto">
          <a:xfrm>
            <a:off x="5103813" y="4722813"/>
            <a:ext cx="1692275" cy="738187"/>
          </a:xfrm>
          <a:prstGeom prst="rect">
            <a:avLst/>
          </a:prstGeom>
          <a:noFill/>
          <a:ln w="9525">
            <a:noFill/>
            <a:miter lim="800000"/>
            <a:headEnd/>
            <a:tailEnd/>
          </a:ln>
        </p:spPr>
        <p:txBody>
          <a:bodyPr>
            <a:spAutoFit/>
          </a:bodyPr>
          <a:lstStyle/>
          <a:p>
            <a:r>
              <a:rPr lang="en-US" sz="1400" dirty="0">
                <a:latin typeface="Times New Roman" pitchFamily="18" charset="0"/>
                <a:cs typeface="Times New Roman" pitchFamily="18" charset="0"/>
              </a:rPr>
              <a:t>Oscillation at large AOI due to polarization effect</a:t>
            </a:r>
          </a:p>
        </p:txBody>
      </p:sp>
      <p:sp>
        <p:nvSpPr>
          <p:cNvPr id="13324" name="TextBox 14"/>
          <p:cNvSpPr txBox="1">
            <a:spLocks noChangeArrowheads="1"/>
          </p:cNvSpPr>
          <p:nvPr/>
        </p:nvSpPr>
        <p:spPr bwMode="auto">
          <a:xfrm>
            <a:off x="1597025" y="2743200"/>
            <a:ext cx="2251075" cy="307975"/>
          </a:xfrm>
          <a:prstGeom prst="rect">
            <a:avLst/>
          </a:prstGeom>
          <a:noFill/>
          <a:ln w="9525">
            <a:noFill/>
            <a:miter lim="800000"/>
            <a:headEnd/>
            <a:tailEnd/>
          </a:ln>
        </p:spPr>
        <p:txBody>
          <a:bodyPr>
            <a:spAutoFit/>
          </a:bodyPr>
          <a:lstStyle/>
          <a:p>
            <a:r>
              <a:rPr lang="en-US" sz="1400" dirty="0">
                <a:latin typeface="Times New Roman" pitchFamily="18" charset="0"/>
                <a:cs typeface="Times New Roman" pitchFamily="18" charset="0"/>
              </a:rPr>
              <a:t>Aqua band 1 MS1</a:t>
            </a:r>
          </a:p>
        </p:txBody>
      </p:sp>
      <p:sp>
        <p:nvSpPr>
          <p:cNvPr id="13325" name="TextBox 16"/>
          <p:cNvSpPr txBox="1">
            <a:spLocks noChangeArrowheads="1"/>
          </p:cNvSpPr>
          <p:nvPr/>
        </p:nvSpPr>
        <p:spPr bwMode="auto">
          <a:xfrm>
            <a:off x="5049838" y="2743200"/>
            <a:ext cx="2251075" cy="307975"/>
          </a:xfrm>
          <a:prstGeom prst="rect">
            <a:avLst/>
          </a:prstGeom>
          <a:noFill/>
          <a:ln w="9525">
            <a:noFill/>
            <a:miter lim="800000"/>
            <a:headEnd/>
            <a:tailEnd/>
          </a:ln>
        </p:spPr>
        <p:txBody>
          <a:bodyPr>
            <a:spAutoFit/>
          </a:bodyPr>
          <a:lstStyle/>
          <a:p>
            <a:r>
              <a:rPr lang="en-US" sz="1400" dirty="0">
                <a:latin typeface="Times New Roman" pitchFamily="18" charset="0"/>
                <a:cs typeface="Times New Roman" pitchFamily="18" charset="0"/>
              </a:rPr>
              <a:t>Terra band 1 MS1</a:t>
            </a:r>
          </a:p>
        </p:txBody>
      </p:sp>
      <p:sp>
        <p:nvSpPr>
          <p:cNvPr id="13326" name="TextBox 17"/>
          <p:cNvSpPr txBox="1">
            <a:spLocks noChangeArrowheads="1"/>
          </p:cNvSpPr>
          <p:nvPr/>
        </p:nvSpPr>
        <p:spPr bwMode="auto">
          <a:xfrm>
            <a:off x="1555750" y="5111750"/>
            <a:ext cx="2252663" cy="307975"/>
          </a:xfrm>
          <a:prstGeom prst="rect">
            <a:avLst/>
          </a:prstGeom>
          <a:noFill/>
          <a:ln w="9525">
            <a:noFill/>
            <a:miter lim="800000"/>
            <a:headEnd/>
            <a:tailEnd/>
          </a:ln>
        </p:spPr>
        <p:txBody>
          <a:bodyPr>
            <a:spAutoFit/>
          </a:bodyPr>
          <a:lstStyle/>
          <a:p>
            <a:r>
              <a:rPr lang="en-US" sz="1400" dirty="0">
                <a:latin typeface="Times New Roman" pitchFamily="18" charset="0"/>
                <a:cs typeface="Times New Roman" pitchFamily="18" charset="0"/>
              </a:rPr>
              <a:t>Aqua band 8 MS1</a:t>
            </a:r>
          </a:p>
        </p:txBody>
      </p:sp>
      <p:sp>
        <p:nvSpPr>
          <p:cNvPr id="13327" name="TextBox 18"/>
          <p:cNvSpPr txBox="1">
            <a:spLocks noChangeArrowheads="1"/>
          </p:cNvSpPr>
          <p:nvPr/>
        </p:nvSpPr>
        <p:spPr bwMode="auto">
          <a:xfrm>
            <a:off x="5145088" y="3657600"/>
            <a:ext cx="2252662" cy="307975"/>
          </a:xfrm>
          <a:prstGeom prst="rect">
            <a:avLst/>
          </a:prstGeom>
          <a:noFill/>
          <a:ln w="9525">
            <a:noFill/>
            <a:miter lim="800000"/>
            <a:headEnd/>
            <a:tailEnd/>
          </a:ln>
        </p:spPr>
        <p:txBody>
          <a:bodyPr>
            <a:spAutoFit/>
          </a:bodyPr>
          <a:lstStyle/>
          <a:p>
            <a:r>
              <a:rPr lang="en-US" sz="1400" dirty="0">
                <a:latin typeface="Times New Roman" pitchFamily="18" charset="0"/>
                <a:cs typeface="Times New Roman" pitchFamily="18" charset="0"/>
              </a:rPr>
              <a:t>Terra band </a:t>
            </a:r>
            <a:r>
              <a:rPr lang="en-US" sz="1400" dirty="0" smtClean="0">
                <a:latin typeface="Times New Roman" pitchFamily="18" charset="0"/>
                <a:cs typeface="Times New Roman" pitchFamily="18" charset="0"/>
              </a:rPr>
              <a:t>8 </a:t>
            </a:r>
            <a:r>
              <a:rPr lang="en-US" sz="1400" dirty="0">
                <a:latin typeface="Times New Roman" pitchFamily="18" charset="0"/>
                <a:cs typeface="Times New Roman" pitchFamily="18" charset="0"/>
              </a:rPr>
              <a:t>MS1</a:t>
            </a:r>
          </a:p>
        </p:txBody>
      </p:sp>
      <p:sp>
        <p:nvSpPr>
          <p:cNvPr id="19"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48</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half" idx="1"/>
          </p:nvPr>
        </p:nvSpPr>
        <p:spPr bwMode="auto">
          <a:xfrm>
            <a:off x="457200" y="1522413"/>
            <a:ext cx="8382000" cy="4614862"/>
          </a:xfrm>
          <a:noFill/>
          <a:ln>
            <a:miter lim="800000"/>
            <a:headEnd/>
            <a:tailEnd/>
          </a:ln>
        </p:spPr>
        <p:txBody>
          <a:bodyPr vert="horz" wrap="square" lIns="91440" tIns="45720" rIns="91440" bIns="45720" numCol="1" anchor="t" anchorCtr="0" compatLnSpc="1">
            <a:prstTxWarp prst="textNoShape">
              <a:avLst/>
            </a:prstTxWarp>
          </a:bodyPr>
          <a:lstStyle/>
          <a:p>
            <a:pPr marL="114300" indent="-114300" algn="just" defTabSz="114300"/>
            <a:r>
              <a:rPr lang="en-US" sz="1800" dirty="0" smtClean="0">
                <a:latin typeface="Times New Roman" pitchFamily="18" charset="0"/>
                <a:cs typeface="Times New Roman" pitchFamily="18" charset="0"/>
              </a:rPr>
              <a:t>Summary for Approach I</a:t>
            </a:r>
          </a:p>
          <a:p>
            <a:pPr lvl="1" defTabSz="114300"/>
            <a:r>
              <a:rPr lang="en-US" sz="1600" dirty="0" smtClean="0">
                <a:latin typeface="Times New Roman" pitchFamily="18" charset="0"/>
                <a:cs typeface="Times New Roman" pitchFamily="18" charset="0"/>
              </a:rPr>
              <a:t>Works reasonably well for all RSB except Aqua bands 8-9 and Terra bands 1-4 and 8-9</a:t>
            </a:r>
          </a:p>
          <a:p>
            <a:pPr lvl="2" defTabSz="114300">
              <a:buFont typeface="Courier New" pitchFamily="49" charset="0"/>
              <a:buChar char="o"/>
            </a:pPr>
            <a:r>
              <a:rPr lang="en-US" sz="1400" dirty="0" smtClean="0">
                <a:latin typeface="Times New Roman" pitchFamily="18" charset="0"/>
                <a:cs typeface="Times New Roman" pitchFamily="18" charset="0"/>
              </a:rPr>
              <a:t>~3% drift in Terra bands 1, 2, and 4 and  2% in Aqua band 9</a:t>
            </a:r>
          </a:p>
          <a:p>
            <a:pPr lvl="2" defTabSz="114300">
              <a:buFont typeface="Courier New" pitchFamily="49" charset="0"/>
              <a:buChar char="o"/>
            </a:pPr>
            <a:r>
              <a:rPr lang="en-US" sz="1400" dirty="0" smtClean="0">
                <a:latin typeface="Times New Roman" pitchFamily="18" charset="0"/>
                <a:cs typeface="Times New Roman" pitchFamily="18" charset="0"/>
              </a:rPr>
              <a:t>Much larger drift seen in Terra bands 3 (~5%), 8 (10~15%), and 9 (~8%) and Aqua band 8 (~5%)</a:t>
            </a:r>
            <a:r>
              <a:rPr lang="en-US" sz="1400" b="1" dirty="0" smtClean="0">
                <a:latin typeface="Times New Roman" pitchFamily="18" charset="0"/>
                <a:cs typeface="Times New Roman" pitchFamily="18" charset="0"/>
              </a:rPr>
              <a:t> </a:t>
            </a:r>
          </a:p>
          <a:p>
            <a:pPr lvl="1" defTabSz="114300"/>
            <a:r>
              <a:rPr lang="en-US" sz="1600" dirty="0" smtClean="0">
                <a:latin typeface="Times New Roman" pitchFamily="18" charset="0"/>
                <a:cs typeface="Times New Roman" pitchFamily="18" charset="0"/>
              </a:rPr>
              <a:t>Possible Reasons </a:t>
            </a:r>
          </a:p>
          <a:p>
            <a:pPr lvl="2" defTabSz="114300">
              <a:buFont typeface="Courier New" pitchFamily="49" charset="0"/>
              <a:buChar char="o"/>
            </a:pPr>
            <a:r>
              <a:rPr lang="en-US" sz="1400" dirty="0" smtClean="0">
                <a:latin typeface="Times New Roman" pitchFamily="18" charset="0"/>
                <a:cs typeface="Times New Roman" pitchFamily="18" charset="0"/>
              </a:rPr>
              <a:t>Linear approximation for RVS AOI dependence</a:t>
            </a:r>
          </a:p>
          <a:p>
            <a:pPr lvl="2" defTabSz="114300">
              <a:buFont typeface="Courier New" pitchFamily="49" charset="0"/>
              <a:buChar char="o"/>
            </a:pPr>
            <a:r>
              <a:rPr lang="en-US" sz="1400" dirty="0" smtClean="0">
                <a:latin typeface="Times New Roman" pitchFamily="18" charset="0"/>
                <a:cs typeface="Times New Roman" pitchFamily="18" charset="0"/>
              </a:rPr>
              <a:t>Accuracy of SD/SDSM calibration </a:t>
            </a:r>
            <a:r>
              <a:rPr lang="en-US" sz="1400" b="1" dirty="0" smtClean="0">
                <a:latin typeface="Times New Roman" pitchFamily="18" charset="0"/>
                <a:cs typeface="Times New Roman" pitchFamily="18" charset="0"/>
              </a:rPr>
              <a:t> </a:t>
            </a:r>
          </a:p>
          <a:p>
            <a:pPr marL="114300" indent="-114300" algn="just" defTabSz="114300"/>
            <a:r>
              <a:rPr lang="en-US" sz="1800" dirty="0" smtClean="0">
                <a:latin typeface="Times New Roman" pitchFamily="18" charset="0"/>
                <a:cs typeface="Times New Roman" pitchFamily="18" charset="0"/>
              </a:rPr>
              <a:t>Pseudo-Invariant Desert Sites</a:t>
            </a:r>
          </a:p>
          <a:p>
            <a:pPr lvl="1" defTabSz="114300"/>
            <a:r>
              <a:rPr lang="en-GB" sz="1600" dirty="0" smtClean="0">
                <a:latin typeface="Times New Roman" pitchFamily="18" charset="0"/>
                <a:cs typeface="Times New Roman" pitchFamily="18" charset="0"/>
              </a:rPr>
              <a:t>Sites: Mauritania 1, Mali 1, Algeria 1, Algeria 3, Niger 1, Libya 1, Libya 2, Libya 4, Egypt 1, Sudan 1, Yemen Desert 1, Arabia 2</a:t>
            </a:r>
          </a:p>
          <a:p>
            <a:pPr lvl="1" defTabSz="114300"/>
            <a:r>
              <a:rPr lang="en-GB" sz="1600" dirty="0" smtClean="0">
                <a:latin typeface="Times New Roman" pitchFamily="18" charset="0"/>
                <a:cs typeface="Times New Roman" pitchFamily="18" charset="0"/>
              </a:rPr>
              <a:t>Detail information for these sites: http://calval.cr.usgs.gov/sites_catalog_map.php</a:t>
            </a:r>
            <a:endParaRPr lang="en-US" sz="1600" b="1" dirty="0" smtClean="0">
              <a:latin typeface="Times New Roman" pitchFamily="18" charset="0"/>
              <a:cs typeface="Times New Roman" pitchFamily="18" charset="0"/>
            </a:endParaRPr>
          </a:p>
          <a:p>
            <a:pPr marL="114300" indent="-114300" algn="just" defTabSz="114300"/>
            <a:r>
              <a:rPr lang="en-US" sz="1800" dirty="0" smtClean="0">
                <a:latin typeface="Times New Roman" pitchFamily="18" charset="0"/>
                <a:cs typeface="Times New Roman" pitchFamily="18" charset="0"/>
              </a:rPr>
              <a:t>Justification for the approximation</a:t>
            </a:r>
          </a:p>
          <a:p>
            <a:pPr lvl="1" defTabSz="114300"/>
            <a:r>
              <a:rPr lang="en-US" sz="1600" dirty="0" smtClean="0">
                <a:latin typeface="Times New Roman" pitchFamily="18" charset="0"/>
                <a:cs typeface="Times New Roman" pitchFamily="18" charset="0"/>
              </a:rPr>
              <a:t>Aqua and Terra MODIS should see similar long-term EV reflectance trending for a given wavelength</a:t>
            </a:r>
          </a:p>
          <a:p>
            <a:pPr lvl="1" defTabSz="114300"/>
            <a:r>
              <a:rPr lang="en-US" sz="1600" dirty="0" smtClean="0">
                <a:latin typeface="Times New Roman" pitchFamily="18" charset="0"/>
                <a:cs typeface="Times New Roman" pitchFamily="18" charset="0"/>
              </a:rPr>
              <a:t>Reports from various science groups that Aqua MODIS provide better L1B products  </a:t>
            </a:r>
          </a:p>
        </p:txBody>
      </p:sp>
      <p:sp>
        <p:nvSpPr>
          <p:cNvPr id="14341" name="Rectangle 8"/>
          <p:cNvSpPr>
            <a:spLocks noChangeArrowheads="1"/>
          </p:cNvSpPr>
          <p:nvPr/>
        </p:nvSpPr>
        <p:spPr bwMode="auto">
          <a:xfrm>
            <a:off x="968375" y="155575"/>
            <a:ext cx="7010400" cy="1004888"/>
          </a:xfrm>
          <a:prstGeom prst="rect">
            <a:avLst/>
          </a:prstGeom>
          <a:noFill/>
          <a:ln w="12700">
            <a:noFill/>
            <a:miter lim="800000"/>
            <a:headEnd/>
            <a:tailEnd/>
          </a:ln>
        </p:spPr>
        <p:txBody>
          <a:bodyPr lIns="90487" tIns="44450" rIns="90487" bIns="44450" anchor="ctr"/>
          <a:lstStyle/>
          <a:p>
            <a:pPr algn="ctr"/>
            <a:r>
              <a:rPr lang="en-US" sz="2800" dirty="0">
                <a:solidFill>
                  <a:srgbClr val="0000CC"/>
                </a:solidFill>
                <a:latin typeface="Times New Roman" pitchFamily="18" charset="0"/>
                <a:cs typeface="Times New Roman" pitchFamily="18" charset="0"/>
              </a:rPr>
              <a:t>MODIS RSB m1 and RVS Algorithms</a:t>
            </a:r>
          </a:p>
          <a:p>
            <a:pPr algn="ctr"/>
            <a:r>
              <a:rPr lang="en-US" sz="2000" i="1" dirty="0">
                <a:solidFill>
                  <a:srgbClr val="0000CC"/>
                </a:solidFill>
                <a:latin typeface="Times New Roman" pitchFamily="18" charset="0"/>
                <a:cs typeface="Times New Roman" pitchFamily="18" charset="0"/>
              </a:rPr>
              <a:t>Approach II</a:t>
            </a:r>
          </a:p>
        </p:txBody>
      </p:sp>
      <p:sp>
        <p:nvSpPr>
          <p:cNvPr id="10"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49</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76200" y="1066800"/>
            <a:ext cx="8991600" cy="5334000"/>
          </a:xfrm>
          <a:prstGeom prst="rect">
            <a:avLst/>
          </a:prstGeom>
          <a:noFill/>
          <a:ln w="12700">
            <a:noFill/>
            <a:miter lim="800000"/>
            <a:headEnd/>
            <a:tailEnd/>
          </a:ln>
        </p:spPr>
        <p:txBody>
          <a:bodyPr lIns="90487" tIns="44450" rIns="90487" bIns="44450"/>
          <a:lstStyle/>
          <a:p>
            <a:pPr marL="342900" indent="-342900">
              <a:lnSpc>
                <a:spcPct val="130000"/>
              </a:lnSpc>
              <a:spcBef>
                <a:spcPct val="20000"/>
              </a:spcBef>
              <a:buFontTx/>
              <a:buChar char="•"/>
            </a:pPr>
            <a:r>
              <a:rPr lang="en-US" sz="2000" dirty="0">
                <a:solidFill>
                  <a:schemeClr val="bg1"/>
                </a:solidFill>
                <a:latin typeface="Comic Sans MS" pitchFamily="66" charset="0"/>
              </a:rPr>
              <a:t>Part 1: Instrument operation, calibration, performance, and C6 issues</a:t>
            </a:r>
          </a:p>
          <a:p>
            <a:pPr marL="342900" indent="-342900">
              <a:lnSpc>
                <a:spcPct val="130000"/>
              </a:lnSpc>
              <a:spcBef>
                <a:spcPts val="600"/>
              </a:spcBef>
              <a:buFontTx/>
              <a:buChar char="•"/>
            </a:pPr>
            <a:r>
              <a:rPr lang="en-US" sz="2000" dirty="0">
                <a:solidFill>
                  <a:schemeClr val="bg1"/>
                </a:solidFill>
                <a:latin typeface="Comic Sans MS" pitchFamily="66" charset="0"/>
              </a:rPr>
              <a:t>Part 2: Vicarious calibration and science applications</a:t>
            </a:r>
          </a:p>
          <a:p>
            <a:pPr marL="742950" lvl="1" indent="-285750">
              <a:lnSpc>
                <a:spcPct val="130000"/>
              </a:lnSpc>
              <a:spcBef>
                <a:spcPct val="20000"/>
              </a:spcBef>
              <a:buFontTx/>
              <a:buChar char="–"/>
            </a:pPr>
            <a:r>
              <a:rPr lang="en-US" dirty="0">
                <a:solidFill>
                  <a:schemeClr val="bg1"/>
                </a:solidFill>
                <a:latin typeface="Comic Sans MS" pitchFamily="66" charset="0"/>
              </a:rPr>
              <a:t>Spectral and spatial performance is provided in the backup slides</a:t>
            </a:r>
          </a:p>
          <a:p>
            <a:pPr marL="742950" lvl="1" indent="-285750">
              <a:lnSpc>
                <a:spcPct val="130000"/>
              </a:lnSpc>
              <a:spcBef>
                <a:spcPct val="20000"/>
              </a:spcBef>
              <a:buFontTx/>
              <a:buChar char="–"/>
            </a:pPr>
            <a:r>
              <a:rPr lang="en-US" dirty="0">
                <a:solidFill>
                  <a:schemeClr val="bg1"/>
                </a:solidFill>
                <a:latin typeface="Comic Sans MS" pitchFamily="66" charset="0"/>
              </a:rPr>
              <a:t>Recent updates to the L1B Uncertainty Index (UI) is available on </a:t>
            </a:r>
            <a:r>
              <a:rPr lang="en-US" dirty="0" smtClean="0">
                <a:solidFill>
                  <a:schemeClr val="bg1"/>
                </a:solidFill>
                <a:latin typeface="Comic Sans MS" pitchFamily="66" charset="0"/>
              </a:rPr>
              <a:t>the MCST </a:t>
            </a:r>
            <a:r>
              <a:rPr lang="en-US" dirty="0">
                <a:solidFill>
                  <a:schemeClr val="bg1"/>
                </a:solidFill>
                <a:latin typeface="Comic Sans MS" pitchFamily="66" charset="0"/>
              </a:rPr>
              <a:t>webpage (materials discussed and reviewed at </a:t>
            </a:r>
            <a:r>
              <a:rPr lang="en-US" dirty="0" err="1">
                <a:solidFill>
                  <a:schemeClr val="bg1"/>
                </a:solidFill>
                <a:latin typeface="Comic Sans MS" pitchFamily="66" charset="0"/>
              </a:rPr>
              <a:t>MsWG</a:t>
            </a:r>
            <a:r>
              <a:rPr lang="en-US" dirty="0">
                <a:solidFill>
                  <a:schemeClr val="bg1"/>
                </a:solidFill>
                <a:latin typeface="Comic Sans MS" pitchFamily="66" charset="0"/>
              </a:rPr>
              <a:t>)</a:t>
            </a:r>
            <a:endParaRPr lang="en-US" dirty="0">
              <a:solidFill>
                <a:schemeClr val="bg1"/>
              </a:solidFill>
              <a:latin typeface="Comic Sans MS" pitchFamily="66" charset="0"/>
              <a:cs typeface="Times New Roman" pitchFamily="18" charset="0"/>
            </a:endParaRPr>
          </a:p>
          <a:p>
            <a:pPr marL="342900" indent="-342900">
              <a:lnSpc>
                <a:spcPct val="130000"/>
              </a:lnSpc>
              <a:spcBef>
                <a:spcPts val="600"/>
              </a:spcBef>
              <a:buFontTx/>
              <a:buChar char="•"/>
            </a:pPr>
            <a:r>
              <a:rPr lang="en-US" sz="2000" dirty="0">
                <a:solidFill>
                  <a:schemeClr val="bg1"/>
                </a:solidFill>
                <a:latin typeface="Comic Sans MS" pitchFamily="66" charset="0"/>
                <a:cs typeface="Times New Roman" pitchFamily="18" charset="0"/>
              </a:rPr>
              <a:t>Both instruments and their </a:t>
            </a:r>
            <a:r>
              <a:rPr lang="en-US" sz="2000" dirty="0">
                <a:solidFill>
                  <a:schemeClr val="bg1"/>
                </a:solidFill>
                <a:latin typeface="Comic Sans MS" pitchFamily="66" charset="0"/>
              </a:rPr>
              <a:t>on-board calibrators </a:t>
            </a:r>
            <a:r>
              <a:rPr lang="en-US" sz="2000" dirty="0">
                <a:solidFill>
                  <a:schemeClr val="bg1"/>
                </a:solidFill>
                <a:latin typeface="Comic Sans MS" pitchFamily="66" charset="0"/>
                <a:cs typeface="Times New Roman" pitchFamily="18" charset="0"/>
              </a:rPr>
              <a:t>continue to operate normally (no new changes to the instrument operational configurations)</a:t>
            </a:r>
          </a:p>
          <a:p>
            <a:pPr marL="742950" lvl="1" indent="-285750">
              <a:lnSpc>
                <a:spcPct val="130000"/>
              </a:lnSpc>
              <a:spcBef>
                <a:spcPct val="20000"/>
              </a:spcBef>
              <a:buFontTx/>
              <a:buChar char="–"/>
            </a:pPr>
            <a:r>
              <a:rPr lang="en-US" dirty="0">
                <a:solidFill>
                  <a:schemeClr val="bg1"/>
                </a:solidFill>
                <a:latin typeface="Comic Sans MS" pitchFamily="66" charset="0"/>
              </a:rPr>
              <a:t>Terra MODIS SD door fixed at the “open” position (July 2, 2003), which led to the increase of SD degradation rates</a:t>
            </a:r>
          </a:p>
          <a:p>
            <a:pPr marL="742950" lvl="1" indent="-285750">
              <a:lnSpc>
                <a:spcPct val="130000"/>
              </a:lnSpc>
              <a:spcBef>
                <a:spcPct val="20000"/>
              </a:spcBef>
              <a:buFontTx/>
              <a:buChar char="–"/>
            </a:pPr>
            <a:r>
              <a:rPr lang="en-US" dirty="0">
                <a:solidFill>
                  <a:schemeClr val="bg1"/>
                </a:solidFill>
                <a:latin typeface="Comic Sans MS" pitchFamily="66" charset="0"/>
              </a:rPr>
              <a:t>Gradual decrease of Aqua MODIS cooler margin </a:t>
            </a:r>
            <a:r>
              <a:rPr lang="en-US" dirty="0" smtClean="0">
                <a:solidFill>
                  <a:schemeClr val="bg1"/>
                </a:solidFill>
                <a:latin typeface="Comic Sans MS" pitchFamily="66" charset="0"/>
              </a:rPr>
              <a:t>has led </a:t>
            </a:r>
            <a:r>
              <a:rPr lang="en-US" dirty="0">
                <a:solidFill>
                  <a:schemeClr val="bg1"/>
                </a:solidFill>
                <a:latin typeface="Comic Sans MS" pitchFamily="66" charset="0"/>
              </a:rPr>
              <a:t>to small increase of cold FPA temperatures (up to 0.3 K) and orbital/seasonal variations</a:t>
            </a:r>
          </a:p>
          <a:p>
            <a:pPr marL="742950" lvl="1" indent="-285750">
              <a:lnSpc>
                <a:spcPct val="130000"/>
              </a:lnSpc>
              <a:spcBef>
                <a:spcPct val="20000"/>
              </a:spcBef>
              <a:buFontTx/>
              <a:buChar char="–"/>
            </a:pPr>
            <a:r>
              <a:rPr lang="en-US" dirty="0">
                <a:solidFill>
                  <a:schemeClr val="bg1"/>
                </a:solidFill>
                <a:latin typeface="Comic Sans MS" pitchFamily="66" charset="0"/>
              </a:rPr>
              <a:t>Aqua SD door movements will soon reach the vendor limit (mid 2012), further decrease of Aqua SD calibration frequency is planned </a:t>
            </a:r>
            <a:endParaRPr lang="en-US" dirty="0">
              <a:solidFill>
                <a:schemeClr val="bg1"/>
              </a:solidFill>
              <a:latin typeface="Comic Sans MS" pitchFamily="66" charset="0"/>
              <a:cs typeface="Times New Roman" pitchFamily="18" charset="0"/>
            </a:endParaRPr>
          </a:p>
        </p:txBody>
      </p:sp>
      <p:sp>
        <p:nvSpPr>
          <p:cNvPr id="3" name="Rectangle 3"/>
          <p:cNvSpPr txBox="1">
            <a:spLocks noChangeArrowheads="1"/>
          </p:cNvSpPr>
          <p:nvPr/>
        </p:nvSpPr>
        <p:spPr>
          <a:xfrm>
            <a:off x="922338" y="214312"/>
            <a:ext cx="7307262" cy="1004888"/>
          </a:xfrm>
          <a:prstGeom prst="rect">
            <a:avLst/>
          </a:prstGeom>
          <a:noFill/>
        </p:spPr>
        <p:txBody>
          <a:bodyPr lIns="90487" tIns="44450" rIns="90487" bIns="4445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Comic Sans MS" pitchFamily="66" charset="0"/>
                <a:ea typeface="+mj-ea"/>
                <a:cs typeface="+mj-cs"/>
              </a:rPr>
              <a:t>Summary</a:t>
            </a:r>
          </a:p>
        </p:txBody>
      </p:sp>
      <p:sp>
        <p:nvSpPr>
          <p:cNvPr id="4" name="Text Box 4"/>
          <p:cNvSpPr txBox="1">
            <a:spLocks noChangeArrowheads="1"/>
          </p:cNvSpPr>
          <p:nvPr/>
        </p:nvSpPr>
        <p:spPr bwMode="auto">
          <a:xfrm>
            <a:off x="8478838" y="6507163"/>
            <a:ext cx="688975" cy="274637"/>
          </a:xfrm>
          <a:prstGeom prst="rect">
            <a:avLst/>
          </a:prstGeom>
          <a:noFill/>
          <a:ln w="9525">
            <a:noFill/>
            <a:miter lim="800000"/>
            <a:headEnd/>
            <a:tailEnd/>
          </a:ln>
        </p:spPr>
        <p:txBody>
          <a:bodyPr wrap="none">
            <a:spAutoFit/>
          </a:bodyPr>
          <a:lstStyle/>
          <a:p>
            <a:r>
              <a:rPr lang="en-US" sz="1200" b="1" i="1" dirty="0">
                <a:solidFill>
                  <a:schemeClr val="bg1"/>
                </a:solidFill>
                <a:latin typeface="Times New Roman" pitchFamily="18" charset="0"/>
              </a:rPr>
              <a:t>Page </a:t>
            </a:r>
            <a:fld id="{19E66991-9925-47AE-9EFD-FB9B684D5737}" type="slidenum">
              <a:rPr lang="en-US" sz="1200" b="1" i="1">
                <a:solidFill>
                  <a:schemeClr val="bg1"/>
                </a:solidFill>
                <a:latin typeface="Times New Roman" pitchFamily="18" charset="0"/>
              </a:rPr>
              <a:pPr/>
              <a:t>5</a:t>
            </a:fld>
            <a:endParaRPr lang="en-US" sz="1200" b="1" i="1" dirty="0">
              <a:solidFill>
                <a:schemeClr val="bg1"/>
              </a:solidFill>
              <a:latin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sz="half" idx="1"/>
          </p:nvPr>
        </p:nvSpPr>
        <p:spPr bwMode="auto">
          <a:xfrm>
            <a:off x="446088" y="1504950"/>
            <a:ext cx="8120062" cy="4810125"/>
          </a:xfrm>
          <a:noFill/>
          <a:ln>
            <a:miter lim="800000"/>
            <a:headEnd/>
            <a:tailEnd/>
          </a:ln>
        </p:spPr>
        <p:txBody>
          <a:bodyPr vert="horz" wrap="square" lIns="91440" tIns="45720" rIns="91440" bIns="45720" numCol="1" anchor="t" anchorCtr="0" compatLnSpc="1">
            <a:prstTxWarp prst="textNoShape">
              <a:avLst/>
            </a:prstTxWarp>
          </a:bodyPr>
          <a:lstStyle/>
          <a:p>
            <a:pPr marL="114300" indent="-114300" algn="just" defTabSz="114300"/>
            <a:r>
              <a:rPr lang="en-US" sz="1800" dirty="0" smtClean="0">
                <a:latin typeface="Times New Roman" pitchFamily="18" charset="0"/>
                <a:cs typeface="Times New Roman" pitchFamily="18" charset="0"/>
              </a:rPr>
              <a:t>Lunar view response and Earth view responses at selected AOIs</a:t>
            </a:r>
          </a:p>
          <a:p>
            <a:pPr lvl="1" defTabSz="114300"/>
            <a:r>
              <a:rPr lang="en-US" sz="1600" dirty="0" smtClean="0">
                <a:latin typeface="Times New Roman" pitchFamily="18" charset="0"/>
                <a:cs typeface="Times New Roman" pitchFamily="18" charset="0"/>
              </a:rPr>
              <a:t>Terra AOIs (degree): 11.2 (lunar), 16.9, 22.0, 23.8, 28.9, 32.6, 36.7, 42.7, 46.7, 53.4, 59.4, 64.2</a:t>
            </a:r>
          </a:p>
          <a:p>
            <a:pPr lvl="1" defTabSz="114300"/>
            <a:r>
              <a:rPr lang="en-US" sz="1600" dirty="0" smtClean="0">
                <a:latin typeface="Times New Roman" pitchFamily="18" charset="0"/>
                <a:cs typeface="Times New Roman" pitchFamily="18" charset="0"/>
              </a:rPr>
              <a:t>Aqua Frames are slightly different from those of Terra </a:t>
            </a:r>
          </a:p>
          <a:p>
            <a:pPr lvl="1" defTabSz="114300"/>
            <a:r>
              <a:rPr lang="en-US" sz="1600" dirty="0" smtClean="0">
                <a:latin typeface="Times New Roman" pitchFamily="18" charset="0"/>
                <a:cs typeface="Times New Roman" pitchFamily="18" charset="0"/>
              </a:rPr>
              <a:t>For each AOI, the instrument response is fitted to smoothly connected  analytical functions</a:t>
            </a:r>
          </a:p>
          <a:p>
            <a:pPr marL="114300" indent="-114300" algn="just" defTabSz="114300"/>
            <a:r>
              <a:rPr lang="en-US" sz="1800" dirty="0" smtClean="0">
                <a:latin typeface="Times New Roman" pitchFamily="18" charset="0"/>
                <a:cs typeface="Times New Roman" pitchFamily="18" charset="0"/>
              </a:rPr>
              <a:t>Detector-averaged m1 and RVS on-orbit variation </a:t>
            </a:r>
          </a:p>
          <a:p>
            <a:pPr lvl="1" defTabSz="114300"/>
            <a:r>
              <a:rPr lang="en-US" sz="1600" dirty="0" smtClean="0">
                <a:latin typeface="Times New Roman" pitchFamily="18" charset="0"/>
                <a:cs typeface="Times New Roman" pitchFamily="18" charset="0"/>
              </a:rPr>
              <a:t>The fitted smooth functions are normalized at NADIR door open time for each instrument</a:t>
            </a:r>
          </a:p>
          <a:p>
            <a:pPr lvl="1" defTabSz="114300"/>
            <a:r>
              <a:rPr lang="en-US" sz="1600" dirty="0" smtClean="0">
                <a:latin typeface="Times New Roman" pitchFamily="18" charset="0"/>
                <a:cs typeface="Times New Roman" pitchFamily="18" charset="0"/>
              </a:rPr>
              <a:t>For any time t, the RVS on-orbit variation for a given band and mirror side is determined by fitting the values of the functions of the band and mirror side to a </a:t>
            </a:r>
            <a:r>
              <a:rPr lang="en-US" sz="1600" dirty="0" err="1" smtClean="0">
                <a:latin typeface="Times New Roman" pitchFamily="18" charset="0"/>
                <a:cs typeface="Times New Roman" pitchFamily="18" charset="0"/>
              </a:rPr>
              <a:t>quartic</a:t>
            </a:r>
            <a:r>
              <a:rPr lang="en-US" sz="1600" dirty="0" smtClean="0">
                <a:latin typeface="Times New Roman" pitchFamily="18" charset="0"/>
                <a:cs typeface="Times New Roman" pitchFamily="18" charset="0"/>
              </a:rPr>
              <a:t> polynomial of AOI with a constrain that the polynomial passes through the on-board lunar measurement</a:t>
            </a:r>
          </a:p>
          <a:p>
            <a:pPr lvl="1" defTabSz="114300"/>
            <a:r>
              <a:rPr lang="en-US" sz="1600" dirty="0" smtClean="0">
                <a:latin typeface="Times New Roman" pitchFamily="18" charset="0"/>
                <a:cs typeface="Times New Roman" pitchFamily="18" charset="0"/>
              </a:rPr>
              <a:t>The inverse of the fitted polynomial at AOI of the SD is the detector-averaged m1 on-orbit variation </a:t>
            </a:r>
          </a:p>
          <a:p>
            <a:pPr lvl="1" defTabSz="114300"/>
            <a:r>
              <a:rPr lang="en-US" sz="1600" dirty="0" smtClean="0">
                <a:latin typeface="Times New Roman" pitchFamily="18" charset="0"/>
                <a:cs typeface="Times New Roman" pitchFamily="18" charset="0"/>
              </a:rPr>
              <a:t>The polynomial normalized by the m1 above is the detector-averaged RVS  on-orbit variation</a:t>
            </a:r>
            <a:endParaRPr lang="en-US" sz="1400" b="1" dirty="0" smtClean="0">
              <a:latin typeface="Times New Roman" pitchFamily="18" charset="0"/>
              <a:cs typeface="Times New Roman" pitchFamily="18" charset="0"/>
            </a:endParaRPr>
          </a:p>
          <a:p>
            <a:pPr marL="114300" indent="-114300" algn="just" defTabSz="114300"/>
            <a:endParaRPr lang="en-US" sz="1400" b="1" dirty="0" smtClean="0">
              <a:solidFill>
                <a:srgbClr val="0000FF"/>
              </a:solidFill>
              <a:latin typeface="Times New Roman" pitchFamily="18" charset="0"/>
              <a:cs typeface="Times New Roman" pitchFamily="18" charset="0"/>
            </a:endParaRPr>
          </a:p>
        </p:txBody>
      </p:sp>
      <p:sp>
        <p:nvSpPr>
          <p:cNvPr id="15365" name="Rectangle 8"/>
          <p:cNvSpPr>
            <a:spLocks noChangeArrowheads="1"/>
          </p:cNvSpPr>
          <p:nvPr/>
        </p:nvSpPr>
        <p:spPr bwMode="auto">
          <a:xfrm>
            <a:off x="1301750" y="155575"/>
            <a:ext cx="6635750" cy="1004888"/>
          </a:xfrm>
          <a:prstGeom prst="rect">
            <a:avLst/>
          </a:prstGeom>
          <a:noFill/>
          <a:ln w="12700">
            <a:noFill/>
            <a:miter lim="800000"/>
            <a:headEnd/>
            <a:tailEnd/>
          </a:ln>
        </p:spPr>
        <p:txBody>
          <a:bodyPr lIns="90487" tIns="44450" rIns="90487" bIns="44450" anchor="ctr"/>
          <a:lstStyle/>
          <a:p>
            <a:pPr algn="ctr"/>
            <a:r>
              <a:rPr lang="en-US" sz="2800" dirty="0">
                <a:solidFill>
                  <a:srgbClr val="0000CC"/>
                </a:solidFill>
                <a:latin typeface="Times New Roman" pitchFamily="18" charset="0"/>
                <a:cs typeface="Times New Roman" pitchFamily="18" charset="0"/>
              </a:rPr>
              <a:t>MODIS RSB RVS Algorithms</a:t>
            </a:r>
          </a:p>
          <a:p>
            <a:pPr algn="ctr"/>
            <a:r>
              <a:rPr lang="en-US" sz="2000" i="1" dirty="0">
                <a:solidFill>
                  <a:srgbClr val="0000CC"/>
                </a:solidFill>
                <a:latin typeface="Times New Roman" pitchFamily="18" charset="0"/>
                <a:cs typeface="Times New Roman" pitchFamily="18" charset="0"/>
              </a:rPr>
              <a:t>Approach II</a:t>
            </a:r>
          </a:p>
        </p:txBody>
      </p:sp>
      <p:sp>
        <p:nvSpPr>
          <p:cNvPr id="10"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50</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descr="Light vertical"/>
          <p:cNvPicPr>
            <a:picLocks noChangeAspect="1" noChangeArrowheads="1"/>
          </p:cNvPicPr>
          <p:nvPr/>
        </p:nvPicPr>
        <p:blipFill>
          <a:blip r:embed="rId3" cstate="print"/>
          <a:srcRect/>
          <a:stretch>
            <a:fillRect/>
          </a:stretch>
        </p:blipFill>
        <p:spPr bwMode="auto">
          <a:xfrm>
            <a:off x="1000125" y="1417638"/>
            <a:ext cx="6935788" cy="4886325"/>
          </a:xfrm>
          <a:prstGeom prst="rect">
            <a:avLst/>
          </a:prstGeom>
          <a:noFill/>
          <a:ln w="12700">
            <a:noFill/>
            <a:miter lim="800000"/>
            <a:headEnd/>
            <a:tailEnd/>
          </a:ln>
        </p:spPr>
      </p:pic>
      <p:sp>
        <p:nvSpPr>
          <p:cNvPr id="16388" name="Rectangle 1"/>
          <p:cNvSpPr>
            <a:spLocks noChangeArrowheads="1"/>
          </p:cNvSpPr>
          <p:nvPr/>
        </p:nvSpPr>
        <p:spPr bwMode="auto">
          <a:xfrm>
            <a:off x="1620838" y="231775"/>
            <a:ext cx="5867400" cy="685800"/>
          </a:xfrm>
          <a:prstGeom prst="rect">
            <a:avLst/>
          </a:prstGeom>
          <a:noFill/>
          <a:ln w="9525">
            <a:noFill/>
            <a:round/>
            <a:headEnd/>
            <a:tailEnd/>
          </a:ln>
        </p:spPr>
        <p:txBody>
          <a:bodyPr lIns="90000" tIns="46800" rIns="90000" bIns="46800" anchor="ctr"/>
          <a:lstStyle/>
          <a:p>
            <a:pPr algn="ctr">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CC"/>
                </a:solidFill>
                <a:latin typeface="Times New Roman" pitchFamily="18" charset="0"/>
                <a:cs typeface="Times New Roman" pitchFamily="18" charset="0"/>
              </a:rPr>
              <a:t>Aqua </a:t>
            </a:r>
            <a:r>
              <a:rPr lang="en-GB" sz="2800" dirty="0" smtClean="0">
                <a:solidFill>
                  <a:srgbClr val="0000CC"/>
                </a:solidFill>
                <a:latin typeface="Times New Roman" pitchFamily="18" charset="0"/>
                <a:cs typeface="Times New Roman" pitchFamily="18" charset="0"/>
              </a:rPr>
              <a:t>C6 </a:t>
            </a:r>
            <a:r>
              <a:rPr lang="en-GB" sz="2800" dirty="0">
                <a:solidFill>
                  <a:srgbClr val="0000CC"/>
                </a:solidFill>
                <a:latin typeface="Times New Roman" pitchFamily="18" charset="0"/>
                <a:cs typeface="Times New Roman" pitchFamily="18" charset="0"/>
              </a:rPr>
              <a:t>B</a:t>
            </a:r>
            <a:r>
              <a:rPr lang="en-GB" sz="2800" dirty="0" smtClean="0">
                <a:solidFill>
                  <a:srgbClr val="0000CC"/>
                </a:solidFill>
                <a:latin typeface="Times New Roman" pitchFamily="18" charset="0"/>
                <a:cs typeface="Times New Roman" pitchFamily="18" charset="0"/>
              </a:rPr>
              <a:t>and </a:t>
            </a:r>
            <a:r>
              <a:rPr lang="en-GB" sz="2800" dirty="0">
                <a:solidFill>
                  <a:srgbClr val="0000CC"/>
                </a:solidFill>
                <a:latin typeface="Times New Roman" pitchFamily="18" charset="0"/>
                <a:cs typeface="Times New Roman" pitchFamily="18" charset="0"/>
              </a:rPr>
              <a:t>8 m1 and RVS LUTs</a:t>
            </a:r>
            <a:endParaRPr lang="en-GB" sz="2800" i="1" dirty="0">
              <a:solidFill>
                <a:srgbClr val="0000CC"/>
              </a:solidFill>
              <a:latin typeface="Times New Roman" pitchFamily="18" charset="0"/>
              <a:cs typeface="Times New Roman" pitchFamily="18" charset="0"/>
            </a:endParaRPr>
          </a:p>
        </p:txBody>
      </p:sp>
      <p:sp>
        <p:nvSpPr>
          <p:cNvPr id="16391" name="TextBox 9"/>
          <p:cNvSpPr txBox="1">
            <a:spLocks noChangeArrowheads="1"/>
          </p:cNvSpPr>
          <p:nvPr/>
        </p:nvSpPr>
        <p:spPr bwMode="auto">
          <a:xfrm>
            <a:off x="1981200" y="1752600"/>
            <a:ext cx="3497262" cy="584775"/>
          </a:xfrm>
          <a:prstGeom prst="rect">
            <a:avLst/>
          </a:prstGeom>
          <a:noFill/>
          <a:ln w="9525">
            <a:noFill/>
            <a:miter lim="800000"/>
            <a:headEnd/>
            <a:tailEnd/>
          </a:ln>
        </p:spPr>
        <p:txBody>
          <a:bodyPr>
            <a:spAutoFit/>
          </a:bodyPr>
          <a:lstStyle/>
          <a:p>
            <a:r>
              <a:rPr lang="en-US" sz="1600" dirty="0" smtClean="0">
                <a:latin typeface="Times New Roman" pitchFamily="18" charset="0"/>
                <a:cs typeface="Times New Roman" pitchFamily="18" charset="0"/>
              </a:rPr>
              <a:t>Dotted: Approach I</a:t>
            </a:r>
          </a:p>
          <a:p>
            <a:r>
              <a:rPr lang="en-US" sz="1600" dirty="0" smtClean="0">
                <a:latin typeface="Times New Roman" pitchFamily="18" charset="0"/>
                <a:cs typeface="Times New Roman" pitchFamily="18" charset="0"/>
              </a:rPr>
              <a:t>Solid</a:t>
            </a:r>
            <a:r>
              <a:rPr lang="en-US" sz="1600" dirty="0">
                <a:latin typeface="Times New Roman" pitchFamily="18" charset="0"/>
                <a:cs typeface="Times New Roman" pitchFamily="18" charset="0"/>
              </a:rPr>
              <a:t>: Approach </a:t>
            </a:r>
            <a:r>
              <a:rPr lang="en-US" sz="1600" dirty="0" smtClean="0">
                <a:latin typeface="Times New Roman" pitchFamily="18" charset="0"/>
                <a:cs typeface="Times New Roman" pitchFamily="18" charset="0"/>
              </a:rPr>
              <a:t>II</a:t>
            </a:r>
            <a:endParaRPr lang="en-US" sz="1600" dirty="0">
              <a:latin typeface="Times New Roman" pitchFamily="18" charset="0"/>
              <a:cs typeface="Times New Roman" pitchFamily="18" charset="0"/>
            </a:endParaRPr>
          </a:p>
        </p:txBody>
      </p:sp>
      <p:sp>
        <p:nvSpPr>
          <p:cNvPr id="16392" name="TextBox 9"/>
          <p:cNvSpPr txBox="1">
            <a:spLocks noChangeArrowheads="1"/>
          </p:cNvSpPr>
          <p:nvPr/>
        </p:nvSpPr>
        <p:spPr bwMode="auto">
          <a:xfrm>
            <a:off x="1981200" y="4275138"/>
            <a:ext cx="3497262" cy="338137"/>
          </a:xfrm>
          <a:prstGeom prst="rect">
            <a:avLst/>
          </a:prstGeom>
          <a:noFill/>
          <a:ln w="9525">
            <a:noFill/>
            <a:miter lim="800000"/>
            <a:headEnd/>
            <a:tailEnd/>
          </a:ln>
        </p:spPr>
        <p:txBody>
          <a:bodyPr>
            <a:spAutoFit/>
          </a:bodyPr>
          <a:lstStyle/>
          <a:p>
            <a:r>
              <a:rPr lang="en-US" sz="1600" dirty="0">
                <a:latin typeface="Times New Roman" pitchFamily="18" charset="0"/>
                <a:cs typeface="Times New Roman" pitchFamily="18" charset="0"/>
              </a:rPr>
              <a:t>Approach II / Approach I</a:t>
            </a:r>
          </a:p>
        </p:txBody>
      </p:sp>
      <p:sp>
        <p:nvSpPr>
          <p:cNvPr id="11"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51</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1620838" y="231775"/>
            <a:ext cx="5867400" cy="685800"/>
          </a:xfrm>
          <a:prstGeom prst="rect">
            <a:avLst/>
          </a:prstGeom>
          <a:noFill/>
          <a:ln w="9525">
            <a:noFill/>
            <a:round/>
            <a:headEnd/>
            <a:tailEnd/>
          </a:ln>
        </p:spPr>
        <p:txBody>
          <a:bodyPr lIns="90000" tIns="46800" rIns="90000" bIns="46800" anchor="ctr"/>
          <a:lstStyle/>
          <a:p>
            <a:pPr algn="ctr">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CC"/>
                </a:solidFill>
                <a:latin typeface="Times New Roman" pitchFamily="18" charset="0"/>
                <a:cs typeface="Times New Roman" pitchFamily="18" charset="0"/>
              </a:rPr>
              <a:t>Aqua </a:t>
            </a:r>
            <a:r>
              <a:rPr lang="en-GB" sz="2800" dirty="0" smtClean="0">
                <a:solidFill>
                  <a:srgbClr val="0000CC"/>
                </a:solidFill>
                <a:latin typeface="Times New Roman" pitchFamily="18" charset="0"/>
                <a:cs typeface="Times New Roman" pitchFamily="18" charset="0"/>
              </a:rPr>
              <a:t>Band </a:t>
            </a:r>
            <a:r>
              <a:rPr lang="en-GB" sz="2800" dirty="0">
                <a:solidFill>
                  <a:srgbClr val="0000CC"/>
                </a:solidFill>
                <a:latin typeface="Times New Roman" pitchFamily="18" charset="0"/>
                <a:cs typeface="Times New Roman" pitchFamily="18" charset="0"/>
              </a:rPr>
              <a:t>8 EV Reflectance </a:t>
            </a:r>
            <a:endParaRPr lang="en-GB" sz="2800" i="1" dirty="0">
              <a:solidFill>
                <a:srgbClr val="0000CC"/>
              </a:solidFill>
              <a:latin typeface="Times New Roman" pitchFamily="18" charset="0"/>
              <a:cs typeface="Times New Roman" pitchFamily="18" charset="0"/>
            </a:endParaRPr>
          </a:p>
        </p:txBody>
      </p:sp>
      <p:sp>
        <p:nvSpPr>
          <p:cNvPr id="17414" name="TextBox 9"/>
          <p:cNvSpPr txBox="1">
            <a:spLocks noChangeArrowheads="1"/>
          </p:cNvSpPr>
          <p:nvPr/>
        </p:nvSpPr>
        <p:spPr bwMode="auto">
          <a:xfrm>
            <a:off x="1141413" y="6324600"/>
            <a:ext cx="6305550" cy="338554"/>
          </a:xfrm>
          <a:prstGeom prst="rect">
            <a:avLst/>
          </a:prstGeom>
          <a:noFill/>
          <a:ln w="9525">
            <a:noFill/>
            <a:miter lim="800000"/>
            <a:headEnd/>
            <a:tailEnd/>
          </a:ln>
        </p:spPr>
        <p:txBody>
          <a:bodyPr>
            <a:spAutoFit/>
          </a:bodyPr>
          <a:lstStyle/>
          <a:p>
            <a:pPr algn="ctr"/>
            <a:r>
              <a:rPr lang="en-US" sz="1600" dirty="0" smtClean="0">
                <a:solidFill>
                  <a:srgbClr val="0000FF"/>
                </a:solidFill>
                <a:latin typeface="Times New Roman" pitchFamily="18" charset="0"/>
                <a:cs typeface="Times New Roman" pitchFamily="18" charset="0"/>
              </a:rPr>
              <a:t>Blue: </a:t>
            </a:r>
            <a:r>
              <a:rPr lang="en-US" sz="1600" dirty="0" smtClean="0">
                <a:latin typeface="Times New Roman" pitchFamily="18" charset="0"/>
                <a:cs typeface="Times New Roman" pitchFamily="18" charset="0"/>
              </a:rPr>
              <a:t>Approach I; </a:t>
            </a:r>
            <a:r>
              <a:rPr lang="en-US" sz="1600" dirty="0" smtClean="0">
                <a:solidFill>
                  <a:srgbClr val="00B050"/>
                </a:solidFill>
                <a:latin typeface="Times New Roman" pitchFamily="18" charset="0"/>
                <a:cs typeface="Times New Roman" pitchFamily="18" charset="0"/>
              </a:rPr>
              <a:t>Green</a:t>
            </a:r>
            <a:r>
              <a:rPr lang="en-US" sz="1600" dirty="0">
                <a:solidFill>
                  <a:srgbClr val="00B050"/>
                </a:solidFill>
                <a:latin typeface="Times New Roman" pitchFamily="18" charset="0"/>
                <a:cs typeface="Times New Roman" pitchFamily="18" charset="0"/>
              </a:rPr>
              <a:t>: </a:t>
            </a:r>
            <a:r>
              <a:rPr lang="en-US" sz="1600" dirty="0">
                <a:latin typeface="Times New Roman" pitchFamily="18" charset="0"/>
                <a:cs typeface="Times New Roman" pitchFamily="18" charset="0"/>
              </a:rPr>
              <a:t>Approach </a:t>
            </a:r>
            <a:r>
              <a:rPr lang="en-US" sz="1600" dirty="0" smtClean="0">
                <a:latin typeface="Times New Roman" pitchFamily="18" charset="0"/>
                <a:cs typeface="Times New Roman" pitchFamily="18" charset="0"/>
              </a:rPr>
              <a:t>II</a:t>
            </a:r>
            <a:r>
              <a:rPr lang="en-US" sz="1600" dirty="0" smtClean="0">
                <a:solidFill>
                  <a:srgbClr val="00B050"/>
                </a:solidFill>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pic>
        <p:nvPicPr>
          <p:cNvPr id="17415" name="Picture 10" descr="Light vertical"/>
          <p:cNvPicPr>
            <a:picLocks noChangeAspect="1" noChangeArrowheads="1"/>
          </p:cNvPicPr>
          <p:nvPr/>
        </p:nvPicPr>
        <p:blipFill>
          <a:blip r:embed="rId3" cstate="print"/>
          <a:srcRect/>
          <a:stretch>
            <a:fillRect/>
          </a:stretch>
        </p:blipFill>
        <p:spPr bwMode="auto">
          <a:xfrm>
            <a:off x="685800" y="990600"/>
            <a:ext cx="7574280" cy="5273040"/>
          </a:xfrm>
          <a:prstGeom prst="rect">
            <a:avLst/>
          </a:prstGeom>
          <a:noFill/>
          <a:ln w="12700">
            <a:noFill/>
            <a:miter lim="800000"/>
            <a:headEnd/>
            <a:tailEnd/>
          </a:ln>
        </p:spPr>
      </p:pic>
      <p:sp>
        <p:nvSpPr>
          <p:cNvPr id="10"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52</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1"/>
          <p:cNvSpPr>
            <a:spLocks noGrp="1" noChangeArrowheads="1"/>
          </p:cNvSpPr>
          <p:nvPr>
            <p:ph type="title"/>
          </p:nvPr>
        </p:nvSpPr>
        <p:spPr>
          <a:noFill/>
        </p:spPr>
        <p:txBody>
          <a:bodyPr lIns="90000" tIns="46800" rIns="90000" bIns="46800"/>
          <a:lstStyle/>
          <a:p>
            <a:pPr>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smtClean="0">
                <a:solidFill>
                  <a:srgbClr val="0000CC"/>
                </a:solidFill>
                <a:latin typeface="Times New Roman" pitchFamily="18" charset="0"/>
                <a:cs typeface="Times New Roman" pitchFamily="18" charset="0"/>
              </a:rPr>
              <a:t>Terra C6 Band 8 m1 and RVS LUTs</a:t>
            </a:r>
            <a:endParaRPr lang="en-GB" sz="2800" i="1" dirty="0" smtClean="0">
              <a:solidFill>
                <a:srgbClr val="0000CC"/>
              </a:solidFill>
              <a:latin typeface="Times New Roman" pitchFamily="18" charset="0"/>
              <a:cs typeface="Times New Roman" pitchFamily="18" charset="0"/>
            </a:endParaRPr>
          </a:p>
        </p:txBody>
      </p:sp>
      <p:pic>
        <p:nvPicPr>
          <p:cNvPr id="18438" name="Picture 8" descr="Light vertical"/>
          <p:cNvPicPr>
            <a:picLocks noGrp="1" noChangeAspect="1" noChangeArrowheads="1"/>
          </p:cNvPicPr>
          <p:nvPr>
            <p:ph idx="1"/>
          </p:nvPr>
        </p:nvPicPr>
        <p:blipFill>
          <a:blip r:embed="rId2" cstate="print"/>
          <a:srcRect/>
          <a:stretch>
            <a:fillRect/>
          </a:stretch>
        </p:blipFill>
        <p:spPr bwMode="auto">
          <a:xfrm>
            <a:off x="709613" y="1209675"/>
            <a:ext cx="7616825" cy="4959350"/>
          </a:xfrm>
          <a:noFill/>
          <a:ln w="12700">
            <a:miter lim="800000"/>
            <a:headEnd/>
            <a:tailEnd/>
          </a:ln>
        </p:spPr>
      </p:pic>
      <p:sp>
        <p:nvSpPr>
          <p:cNvPr id="12" name="TextBox 9"/>
          <p:cNvSpPr txBox="1">
            <a:spLocks noChangeArrowheads="1"/>
          </p:cNvSpPr>
          <p:nvPr/>
        </p:nvSpPr>
        <p:spPr bwMode="auto">
          <a:xfrm>
            <a:off x="1836738" y="1676400"/>
            <a:ext cx="3497262" cy="584775"/>
          </a:xfrm>
          <a:prstGeom prst="rect">
            <a:avLst/>
          </a:prstGeom>
          <a:noFill/>
          <a:ln w="9525">
            <a:noFill/>
            <a:miter lim="800000"/>
            <a:headEnd/>
            <a:tailEnd/>
          </a:ln>
        </p:spPr>
        <p:txBody>
          <a:bodyPr>
            <a:spAutoFit/>
          </a:bodyPr>
          <a:lstStyle/>
          <a:p>
            <a:r>
              <a:rPr lang="en-US" sz="1600" dirty="0" smtClean="0">
                <a:latin typeface="Times New Roman" pitchFamily="18" charset="0"/>
                <a:cs typeface="Times New Roman" pitchFamily="18" charset="0"/>
              </a:rPr>
              <a:t>Dotted: Approach I</a:t>
            </a:r>
          </a:p>
          <a:p>
            <a:r>
              <a:rPr lang="en-US" sz="1600" dirty="0" smtClean="0">
                <a:latin typeface="Times New Roman" pitchFamily="18" charset="0"/>
                <a:cs typeface="Times New Roman" pitchFamily="18" charset="0"/>
              </a:rPr>
              <a:t>Solid</a:t>
            </a:r>
            <a:r>
              <a:rPr lang="en-US" sz="1600" dirty="0">
                <a:latin typeface="Times New Roman" pitchFamily="18" charset="0"/>
                <a:cs typeface="Times New Roman" pitchFamily="18" charset="0"/>
              </a:rPr>
              <a:t>: Approach </a:t>
            </a:r>
            <a:r>
              <a:rPr lang="en-US" sz="1600" dirty="0" smtClean="0">
                <a:latin typeface="Times New Roman" pitchFamily="18" charset="0"/>
                <a:cs typeface="Times New Roman" pitchFamily="18" charset="0"/>
              </a:rPr>
              <a:t>II</a:t>
            </a:r>
            <a:endParaRPr lang="en-US" sz="1600" dirty="0">
              <a:latin typeface="Times New Roman" pitchFamily="18" charset="0"/>
              <a:cs typeface="Times New Roman" pitchFamily="18" charset="0"/>
            </a:endParaRPr>
          </a:p>
        </p:txBody>
      </p:sp>
      <p:sp>
        <p:nvSpPr>
          <p:cNvPr id="13" name="TextBox 9"/>
          <p:cNvSpPr txBox="1">
            <a:spLocks noChangeArrowheads="1"/>
          </p:cNvSpPr>
          <p:nvPr/>
        </p:nvSpPr>
        <p:spPr bwMode="auto">
          <a:xfrm>
            <a:off x="1828800" y="4114800"/>
            <a:ext cx="3497262" cy="338137"/>
          </a:xfrm>
          <a:prstGeom prst="rect">
            <a:avLst/>
          </a:prstGeom>
          <a:noFill/>
          <a:ln w="9525">
            <a:noFill/>
            <a:miter lim="800000"/>
            <a:headEnd/>
            <a:tailEnd/>
          </a:ln>
        </p:spPr>
        <p:txBody>
          <a:bodyPr>
            <a:spAutoFit/>
          </a:bodyPr>
          <a:lstStyle/>
          <a:p>
            <a:r>
              <a:rPr lang="en-US" sz="1600" dirty="0">
                <a:latin typeface="Times New Roman" pitchFamily="18" charset="0"/>
                <a:cs typeface="Times New Roman" pitchFamily="18" charset="0"/>
              </a:rPr>
              <a:t>Approach II / Approach I</a:t>
            </a:r>
          </a:p>
        </p:txBody>
      </p:sp>
      <p:sp>
        <p:nvSpPr>
          <p:cNvPr id="14"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53</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
          <p:cNvSpPr>
            <a:spLocks noChangeArrowheads="1"/>
          </p:cNvSpPr>
          <p:nvPr/>
        </p:nvSpPr>
        <p:spPr bwMode="auto">
          <a:xfrm>
            <a:off x="1620838" y="231775"/>
            <a:ext cx="5867400" cy="685800"/>
          </a:xfrm>
          <a:prstGeom prst="rect">
            <a:avLst/>
          </a:prstGeom>
          <a:noFill/>
          <a:ln w="9525">
            <a:noFill/>
            <a:round/>
            <a:headEnd/>
            <a:tailEnd/>
          </a:ln>
        </p:spPr>
        <p:txBody>
          <a:bodyPr lIns="90000" tIns="46800" rIns="90000" bIns="46800" anchor="ctr"/>
          <a:lstStyle/>
          <a:p>
            <a:pPr algn="ctr">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CC"/>
                </a:solidFill>
                <a:latin typeface="Times New Roman" pitchFamily="18" charset="0"/>
                <a:cs typeface="Times New Roman" pitchFamily="18" charset="0"/>
              </a:rPr>
              <a:t>Terra </a:t>
            </a:r>
            <a:r>
              <a:rPr lang="en-GB" sz="2800" dirty="0" smtClean="0">
                <a:solidFill>
                  <a:srgbClr val="0000CC"/>
                </a:solidFill>
                <a:latin typeface="Times New Roman" pitchFamily="18" charset="0"/>
                <a:cs typeface="Times New Roman" pitchFamily="18" charset="0"/>
              </a:rPr>
              <a:t>Band </a:t>
            </a:r>
            <a:r>
              <a:rPr lang="en-GB" sz="2800" dirty="0">
                <a:solidFill>
                  <a:srgbClr val="0000CC"/>
                </a:solidFill>
                <a:latin typeface="Times New Roman" pitchFamily="18" charset="0"/>
                <a:cs typeface="Times New Roman" pitchFamily="18" charset="0"/>
              </a:rPr>
              <a:t>8 EV Reflectance</a:t>
            </a:r>
            <a:endParaRPr lang="en-GB" sz="2800" i="1" dirty="0">
              <a:solidFill>
                <a:srgbClr val="0000CC"/>
              </a:solidFill>
              <a:latin typeface="Times New Roman" pitchFamily="18" charset="0"/>
              <a:cs typeface="Times New Roman" pitchFamily="18" charset="0"/>
            </a:endParaRPr>
          </a:p>
        </p:txBody>
      </p:sp>
      <p:pic>
        <p:nvPicPr>
          <p:cNvPr id="19463" name="Picture 10" descr="Light vertical"/>
          <p:cNvPicPr>
            <a:picLocks noChangeAspect="1" noChangeArrowheads="1"/>
          </p:cNvPicPr>
          <p:nvPr/>
        </p:nvPicPr>
        <p:blipFill>
          <a:blip r:embed="rId3" cstate="print"/>
          <a:srcRect/>
          <a:stretch>
            <a:fillRect/>
          </a:stretch>
        </p:blipFill>
        <p:spPr bwMode="auto">
          <a:xfrm>
            <a:off x="762000" y="1066800"/>
            <a:ext cx="7559040" cy="5120640"/>
          </a:xfrm>
          <a:prstGeom prst="rect">
            <a:avLst/>
          </a:prstGeom>
          <a:noFill/>
          <a:ln w="12700">
            <a:noFill/>
            <a:miter lim="800000"/>
            <a:headEnd/>
            <a:tailEnd/>
          </a:ln>
        </p:spPr>
      </p:pic>
      <p:sp>
        <p:nvSpPr>
          <p:cNvPr id="10"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54</a:t>
            </a:fld>
            <a:endParaRPr lang="en-US" sz="1100" dirty="0">
              <a:solidFill>
                <a:srgbClr val="000000"/>
              </a:solidFill>
              <a:latin typeface="Times New Roman" pitchFamily="18" charset="0"/>
              <a:ea typeface="DejaVu LGC Sans" charset="0"/>
              <a:cs typeface="DejaVu LGC Sans" charset="0"/>
            </a:endParaRPr>
          </a:p>
        </p:txBody>
      </p:sp>
      <p:sp>
        <p:nvSpPr>
          <p:cNvPr id="6" name="TextBox 9"/>
          <p:cNvSpPr txBox="1">
            <a:spLocks noChangeArrowheads="1"/>
          </p:cNvSpPr>
          <p:nvPr/>
        </p:nvSpPr>
        <p:spPr bwMode="auto">
          <a:xfrm>
            <a:off x="1141413" y="6324600"/>
            <a:ext cx="6305550" cy="338554"/>
          </a:xfrm>
          <a:prstGeom prst="rect">
            <a:avLst/>
          </a:prstGeom>
          <a:noFill/>
          <a:ln w="9525">
            <a:noFill/>
            <a:miter lim="800000"/>
            <a:headEnd/>
            <a:tailEnd/>
          </a:ln>
        </p:spPr>
        <p:txBody>
          <a:bodyPr>
            <a:spAutoFit/>
          </a:bodyPr>
          <a:lstStyle/>
          <a:p>
            <a:pPr algn="ctr"/>
            <a:r>
              <a:rPr lang="en-US" sz="1600" dirty="0" smtClean="0">
                <a:solidFill>
                  <a:srgbClr val="0000FF"/>
                </a:solidFill>
                <a:latin typeface="Times New Roman" pitchFamily="18" charset="0"/>
                <a:cs typeface="Times New Roman" pitchFamily="18" charset="0"/>
              </a:rPr>
              <a:t>Blue: </a:t>
            </a:r>
            <a:r>
              <a:rPr lang="en-US" sz="1600" dirty="0" smtClean="0">
                <a:latin typeface="Times New Roman" pitchFamily="18" charset="0"/>
                <a:cs typeface="Times New Roman" pitchFamily="18" charset="0"/>
              </a:rPr>
              <a:t>Approach I; </a:t>
            </a:r>
            <a:r>
              <a:rPr lang="en-US" sz="1600" dirty="0" smtClean="0">
                <a:solidFill>
                  <a:srgbClr val="00B050"/>
                </a:solidFill>
                <a:latin typeface="Times New Roman" pitchFamily="18" charset="0"/>
                <a:cs typeface="Times New Roman" pitchFamily="18" charset="0"/>
              </a:rPr>
              <a:t>Green</a:t>
            </a:r>
            <a:r>
              <a:rPr lang="en-US" sz="1600" dirty="0">
                <a:solidFill>
                  <a:srgbClr val="00B050"/>
                </a:solidFill>
                <a:latin typeface="Times New Roman" pitchFamily="18" charset="0"/>
                <a:cs typeface="Times New Roman" pitchFamily="18" charset="0"/>
              </a:rPr>
              <a:t>: </a:t>
            </a:r>
            <a:r>
              <a:rPr lang="en-US" sz="1600" dirty="0">
                <a:latin typeface="Times New Roman" pitchFamily="18" charset="0"/>
                <a:cs typeface="Times New Roman" pitchFamily="18" charset="0"/>
              </a:rPr>
              <a:t>Approach </a:t>
            </a:r>
            <a:r>
              <a:rPr lang="en-US" sz="1600" dirty="0" smtClean="0">
                <a:latin typeface="Times New Roman" pitchFamily="18" charset="0"/>
                <a:cs typeface="Times New Roman" pitchFamily="18" charset="0"/>
              </a:rPr>
              <a:t>II</a:t>
            </a:r>
            <a:r>
              <a:rPr lang="en-US" sz="1600" dirty="0" smtClean="0">
                <a:solidFill>
                  <a:srgbClr val="00B050"/>
                </a:solidFill>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p:cNvSpPr>
            <a:spLocks noChangeArrowheads="1"/>
          </p:cNvSpPr>
          <p:nvPr/>
        </p:nvSpPr>
        <p:spPr bwMode="auto">
          <a:xfrm>
            <a:off x="1301750" y="155575"/>
            <a:ext cx="6635750" cy="1004888"/>
          </a:xfrm>
          <a:prstGeom prst="rect">
            <a:avLst/>
          </a:prstGeom>
          <a:noFill/>
          <a:ln w="12700">
            <a:noFill/>
            <a:miter lim="800000"/>
            <a:headEnd/>
            <a:tailEnd/>
          </a:ln>
        </p:spPr>
        <p:txBody>
          <a:bodyPr lIns="90487" tIns="44450" rIns="90487" bIns="44450" anchor="ctr"/>
          <a:lstStyle/>
          <a:p>
            <a:pPr algn="ctr"/>
            <a:r>
              <a:rPr lang="en-US" sz="2800" dirty="0">
                <a:solidFill>
                  <a:srgbClr val="0000CC"/>
                </a:solidFill>
                <a:latin typeface="Times New Roman" pitchFamily="18" charset="0"/>
                <a:cs typeface="Times New Roman" pitchFamily="18" charset="0"/>
              </a:rPr>
              <a:t>Terra EV Reflectance </a:t>
            </a:r>
          </a:p>
        </p:txBody>
      </p:sp>
      <p:sp>
        <p:nvSpPr>
          <p:cNvPr id="20485" name="Text Box 8" descr="Light vertical"/>
          <p:cNvSpPr txBox="1">
            <a:spLocks noChangeArrowheads="1"/>
          </p:cNvSpPr>
          <p:nvPr/>
        </p:nvSpPr>
        <p:spPr bwMode="auto">
          <a:xfrm>
            <a:off x="2179638" y="2119313"/>
            <a:ext cx="1706562" cy="519112"/>
          </a:xfrm>
          <a:prstGeom prst="rect">
            <a:avLst/>
          </a:prstGeom>
          <a:noFill/>
          <a:ln w="12700">
            <a:noFill/>
            <a:miter lim="800000"/>
            <a:headEnd/>
            <a:tailEnd/>
          </a:ln>
        </p:spPr>
        <p:txBody>
          <a:bodyPr>
            <a:spAutoFit/>
          </a:bodyPr>
          <a:lstStyle/>
          <a:p>
            <a:pPr>
              <a:spcBef>
                <a:spcPct val="50000"/>
              </a:spcBef>
            </a:pPr>
            <a:endParaRPr lang="en-US"/>
          </a:p>
        </p:txBody>
      </p:sp>
      <p:pic>
        <p:nvPicPr>
          <p:cNvPr id="20487" name="Picture 15" descr="Light vertical"/>
          <p:cNvPicPr>
            <a:picLocks noChangeAspect="1" noChangeArrowheads="1"/>
          </p:cNvPicPr>
          <p:nvPr/>
        </p:nvPicPr>
        <p:blipFill>
          <a:blip r:embed="rId2" cstate="print"/>
          <a:srcRect/>
          <a:stretch>
            <a:fillRect/>
          </a:stretch>
        </p:blipFill>
        <p:spPr bwMode="auto">
          <a:xfrm>
            <a:off x="1017588" y="1778000"/>
            <a:ext cx="3416300" cy="2400300"/>
          </a:xfrm>
          <a:prstGeom prst="rect">
            <a:avLst/>
          </a:prstGeom>
          <a:noFill/>
          <a:ln w="12700">
            <a:noFill/>
            <a:miter lim="800000"/>
            <a:headEnd/>
            <a:tailEnd/>
          </a:ln>
        </p:spPr>
      </p:pic>
      <p:pic>
        <p:nvPicPr>
          <p:cNvPr id="20488" name="Picture 16" descr="Light vertical"/>
          <p:cNvPicPr>
            <a:picLocks noChangeAspect="1" noChangeArrowheads="1"/>
          </p:cNvPicPr>
          <p:nvPr/>
        </p:nvPicPr>
        <p:blipFill>
          <a:blip r:embed="rId3" cstate="print"/>
          <a:srcRect/>
          <a:stretch>
            <a:fillRect/>
          </a:stretch>
        </p:blipFill>
        <p:spPr bwMode="auto">
          <a:xfrm>
            <a:off x="4351338" y="1778000"/>
            <a:ext cx="3413125" cy="2390775"/>
          </a:xfrm>
          <a:prstGeom prst="rect">
            <a:avLst/>
          </a:prstGeom>
          <a:noFill/>
          <a:ln w="12700">
            <a:noFill/>
            <a:miter lim="800000"/>
            <a:headEnd/>
            <a:tailEnd/>
          </a:ln>
        </p:spPr>
      </p:pic>
      <p:pic>
        <p:nvPicPr>
          <p:cNvPr id="20489" name="Picture 17" descr="Light vertical"/>
          <p:cNvPicPr>
            <a:picLocks noChangeAspect="1" noChangeArrowheads="1"/>
          </p:cNvPicPr>
          <p:nvPr/>
        </p:nvPicPr>
        <p:blipFill>
          <a:blip r:embed="rId4" cstate="print"/>
          <a:srcRect/>
          <a:stretch>
            <a:fillRect/>
          </a:stretch>
        </p:blipFill>
        <p:spPr bwMode="auto">
          <a:xfrm>
            <a:off x="895350" y="4043363"/>
            <a:ext cx="3511550" cy="2470150"/>
          </a:xfrm>
          <a:prstGeom prst="rect">
            <a:avLst/>
          </a:prstGeom>
          <a:noFill/>
          <a:ln w="12700">
            <a:noFill/>
            <a:miter lim="800000"/>
            <a:headEnd/>
            <a:tailEnd/>
          </a:ln>
        </p:spPr>
      </p:pic>
      <p:pic>
        <p:nvPicPr>
          <p:cNvPr id="20490" name="Picture 18" descr="Light vertical"/>
          <p:cNvPicPr>
            <a:picLocks noChangeAspect="1" noChangeArrowheads="1"/>
          </p:cNvPicPr>
          <p:nvPr/>
        </p:nvPicPr>
        <p:blipFill>
          <a:blip r:embed="rId5" cstate="print"/>
          <a:srcRect/>
          <a:stretch>
            <a:fillRect/>
          </a:stretch>
        </p:blipFill>
        <p:spPr bwMode="auto">
          <a:xfrm>
            <a:off x="4405313" y="4043363"/>
            <a:ext cx="3409950" cy="2384425"/>
          </a:xfrm>
          <a:prstGeom prst="rect">
            <a:avLst/>
          </a:prstGeom>
          <a:noFill/>
          <a:ln w="12700">
            <a:noFill/>
            <a:miter lim="800000"/>
            <a:headEnd/>
            <a:tailEnd/>
          </a:ln>
        </p:spPr>
      </p:pic>
      <p:sp>
        <p:nvSpPr>
          <p:cNvPr id="20491" name="TextBox 14"/>
          <p:cNvSpPr txBox="1">
            <a:spLocks noChangeArrowheads="1"/>
          </p:cNvSpPr>
          <p:nvPr/>
        </p:nvSpPr>
        <p:spPr bwMode="auto">
          <a:xfrm>
            <a:off x="1447800" y="3411538"/>
            <a:ext cx="1433512" cy="307975"/>
          </a:xfrm>
          <a:prstGeom prst="rect">
            <a:avLst/>
          </a:prstGeom>
          <a:noFill/>
          <a:ln w="9525">
            <a:noFill/>
            <a:miter lim="800000"/>
            <a:headEnd/>
            <a:tailEnd/>
          </a:ln>
        </p:spPr>
        <p:txBody>
          <a:bodyPr>
            <a:spAutoFit/>
          </a:bodyPr>
          <a:lstStyle/>
          <a:p>
            <a:r>
              <a:rPr lang="en-US" sz="1400" dirty="0">
                <a:latin typeface="Times New Roman" pitchFamily="18" charset="0"/>
                <a:cs typeface="Times New Roman" pitchFamily="18" charset="0"/>
              </a:rPr>
              <a:t>Band 1 MS1</a:t>
            </a:r>
          </a:p>
        </p:txBody>
      </p:sp>
      <p:sp>
        <p:nvSpPr>
          <p:cNvPr id="20492" name="TextBox 15"/>
          <p:cNvSpPr txBox="1">
            <a:spLocks noChangeArrowheads="1"/>
          </p:cNvSpPr>
          <p:nvPr/>
        </p:nvSpPr>
        <p:spPr bwMode="auto">
          <a:xfrm>
            <a:off x="4876800" y="3411538"/>
            <a:ext cx="1433512" cy="307975"/>
          </a:xfrm>
          <a:prstGeom prst="rect">
            <a:avLst/>
          </a:prstGeom>
          <a:noFill/>
          <a:ln w="9525">
            <a:noFill/>
            <a:miter lim="800000"/>
            <a:headEnd/>
            <a:tailEnd/>
          </a:ln>
        </p:spPr>
        <p:txBody>
          <a:bodyPr>
            <a:spAutoFit/>
          </a:bodyPr>
          <a:lstStyle/>
          <a:p>
            <a:r>
              <a:rPr lang="en-US" sz="1400" dirty="0">
                <a:latin typeface="Times New Roman" pitchFamily="18" charset="0"/>
                <a:cs typeface="Times New Roman" pitchFamily="18" charset="0"/>
              </a:rPr>
              <a:t>Band 1 MS1</a:t>
            </a:r>
          </a:p>
        </p:txBody>
      </p:sp>
      <p:sp>
        <p:nvSpPr>
          <p:cNvPr id="20493" name="TextBox 16"/>
          <p:cNvSpPr txBox="1">
            <a:spLocks noChangeArrowheads="1"/>
          </p:cNvSpPr>
          <p:nvPr/>
        </p:nvSpPr>
        <p:spPr bwMode="auto">
          <a:xfrm>
            <a:off x="1447800" y="5788025"/>
            <a:ext cx="1433512" cy="307975"/>
          </a:xfrm>
          <a:prstGeom prst="rect">
            <a:avLst/>
          </a:prstGeom>
          <a:noFill/>
          <a:ln w="9525">
            <a:noFill/>
            <a:miter lim="800000"/>
            <a:headEnd/>
            <a:tailEnd/>
          </a:ln>
        </p:spPr>
        <p:txBody>
          <a:bodyPr>
            <a:spAutoFit/>
          </a:bodyPr>
          <a:lstStyle/>
          <a:p>
            <a:r>
              <a:rPr lang="en-US" sz="1400" dirty="0">
                <a:latin typeface="Times New Roman" pitchFamily="18" charset="0"/>
                <a:cs typeface="Times New Roman" pitchFamily="18" charset="0"/>
              </a:rPr>
              <a:t>Band </a:t>
            </a:r>
            <a:r>
              <a:rPr lang="en-US" sz="1400" dirty="0" smtClean="0">
                <a:latin typeface="Times New Roman" pitchFamily="18" charset="0"/>
                <a:cs typeface="Times New Roman" pitchFamily="18" charset="0"/>
              </a:rPr>
              <a:t>3 </a:t>
            </a:r>
            <a:r>
              <a:rPr lang="en-US" sz="1400" dirty="0">
                <a:latin typeface="Times New Roman" pitchFamily="18" charset="0"/>
                <a:cs typeface="Times New Roman" pitchFamily="18" charset="0"/>
              </a:rPr>
              <a:t>MS1</a:t>
            </a:r>
          </a:p>
        </p:txBody>
      </p:sp>
      <p:sp>
        <p:nvSpPr>
          <p:cNvPr id="20494" name="TextBox 17"/>
          <p:cNvSpPr txBox="1">
            <a:spLocks noChangeArrowheads="1"/>
          </p:cNvSpPr>
          <p:nvPr/>
        </p:nvSpPr>
        <p:spPr bwMode="auto">
          <a:xfrm>
            <a:off x="4953000" y="5711825"/>
            <a:ext cx="1433512" cy="307975"/>
          </a:xfrm>
          <a:prstGeom prst="rect">
            <a:avLst/>
          </a:prstGeom>
          <a:noFill/>
          <a:ln w="9525">
            <a:noFill/>
            <a:miter lim="800000"/>
            <a:headEnd/>
            <a:tailEnd/>
          </a:ln>
        </p:spPr>
        <p:txBody>
          <a:bodyPr>
            <a:spAutoFit/>
          </a:bodyPr>
          <a:lstStyle/>
          <a:p>
            <a:r>
              <a:rPr lang="en-US" sz="1400" dirty="0">
                <a:latin typeface="Times New Roman" pitchFamily="18" charset="0"/>
                <a:cs typeface="Times New Roman" pitchFamily="18" charset="0"/>
              </a:rPr>
              <a:t>Band </a:t>
            </a:r>
            <a:r>
              <a:rPr lang="en-US" sz="1400" dirty="0" smtClean="0">
                <a:latin typeface="Times New Roman" pitchFamily="18" charset="0"/>
                <a:cs typeface="Times New Roman" pitchFamily="18" charset="0"/>
              </a:rPr>
              <a:t>3 </a:t>
            </a:r>
            <a:r>
              <a:rPr lang="en-US" sz="1400" dirty="0">
                <a:latin typeface="Times New Roman" pitchFamily="18" charset="0"/>
                <a:cs typeface="Times New Roman" pitchFamily="18" charset="0"/>
              </a:rPr>
              <a:t>MS1</a:t>
            </a:r>
          </a:p>
        </p:txBody>
      </p:sp>
      <p:sp>
        <p:nvSpPr>
          <p:cNvPr id="20495" name="TextBox 22"/>
          <p:cNvSpPr txBox="1">
            <a:spLocks noChangeArrowheads="1"/>
          </p:cNvSpPr>
          <p:nvPr/>
        </p:nvSpPr>
        <p:spPr bwMode="auto">
          <a:xfrm>
            <a:off x="971550" y="1316038"/>
            <a:ext cx="6677025" cy="369887"/>
          </a:xfrm>
          <a:prstGeom prst="rect">
            <a:avLst/>
          </a:prstGeom>
          <a:noFill/>
          <a:ln w="9525">
            <a:noFill/>
            <a:miter lim="800000"/>
            <a:headEnd/>
            <a:tailEnd/>
          </a:ln>
        </p:spPr>
        <p:txBody>
          <a:bodyPr>
            <a:spAutoFit/>
          </a:bodyPr>
          <a:lstStyle/>
          <a:p>
            <a:pPr algn="ctr"/>
            <a:r>
              <a:rPr lang="en-US" sz="1800" dirty="0">
                <a:latin typeface="Times New Roman" pitchFamily="18" charset="0"/>
                <a:cs typeface="Times New Roman" pitchFamily="18" charset="0"/>
              </a:rPr>
              <a:t> Approach I                                          Approach II</a:t>
            </a:r>
          </a:p>
        </p:txBody>
      </p:sp>
      <p:sp>
        <p:nvSpPr>
          <p:cNvPr id="19"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55</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srcRect/>
          <a:stretch>
            <a:fillRect/>
          </a:stretch>
        </p:blipFill>
        <p:spPr bwMode="auto">
          <a:xfrm>
            <a:off x="4343400" y="1595628"/>
            <a:ext cx="3403092" cy="2442972"/>
          </a:xfrm>
          <a:prstGeom prst="rect">
            <a:avLst/>
          </a:prstGeom>
          <a:noFill/>
          <a:ln w="9525">
            <a:noFill/>
            <a:miter lim="800000"/>
            <a:headEnd/>
            <a:tailEnd/>
          </a:ln>
        </p:spPr>
      </p:pic>
      <p:pic>
        <p:nvPicPr>
          <p:cNvPr id="14" name="Picture 2"/>
          <p:cNvPicPr>
            <a:picLocks noChangeAspect="1" noChangeArrowheads="1"/>
          </p:cNvPicPr>
          <p:nvPr/>
        </p:nvPicPr>
        <p:blipFill>
          <a:blip r:embed="rId3"/>
          <a:srcRect/>
          <a:stretch>
            <a:fillRect/>
          </a:stretch>
        </p:blipFill>
        <p:spPr bwMode="auto">
          <a:xfrm>
            <a:off x="914399" y="1524000"/>
            <a:ext cx="3509772" cy="2480310"/>
          </a:xfrm>
          <a:prstGeom prst="rect">
            <a:avLst/>
          </a:prstGeom>
          <a:noFill/>
          <a:ln w="9525">
            <a:noFill/>
            <a:miter lim="800000"/>
            <a:headEnd/>
            <a:tailEnd/>
          </a:ln>
        </p:spPr>
      </p:pic>
      <p:pic>
        <p:nvPicPr>
          <p:cNvPr id="21508" name="Picture 17" descr="Light vertical"/>
          <p:cNvPicPr>
            <a:picLocks noChangeAspect="1" noChangeArrowheads="1"/>
          </p:cNvPicPr>
          <p:nvPr/>
        </p:nvPicPr>
        <p:blipFill>
          <a:blip r:embed="rId4" cstate="print"/>
          <a:srcRect/>
          <a:stretch>
            <a:fillRect/>
          </a:stretch>
        </p:blipFill>
        <p:spPr bwMode="auto">
          <a:xfrm>
            <a:off x="941388" y="4038600"/>
            <a:ext cx="3425825" cy="2392363"/>
          </a:xfrm>
          <a:prstGeom prst="rect">
            <a:avLst/>
          </a:prstGeom>
          <a:noFill/>
          <a:ln w="12700">
            <a:noFill/>
            <a:miter lim="800000"/>
            <a:headEnd/>
            <a:tailEnd/>
          </a:ln>
        </p:spPr>
      </p:pic>
      <p:pic>
        <p:nvPicPr>
          <p:cNvPr id="21509" name="Picture 18" descr="Light vertical"/>
          <p:cNvPicPr>
            <a:picLocks noChangeAspect="1" noChangeArrowheads="1"/>
          </p:cNvPicPr>
          <p:nvPr/>
        </p:nvPicPr>
        <p:blipFill>
          <a:blip r:embed="rId5" cstate="print"/>
          <a:srcRect/>
          <a:stretch>
            <a:fillRect/>
          </a:stretch>
        </p:blipFill>
        <p:spPr bwMode="auto">
          <a:xfrm>
            <a:off x="4343400" y="4038600"/>
            <a:ext cx="3407474" cy="2409444"/>
          </a:xfrm>
          <a:prstGeom prst="rect">
            <a:avLst/>
          </a:prstGeom>
          <a:noFill/>
          <a:ln w="12700">
            <a:noFill/>
            <a:miter lim="800000"/>
            <a:headEnd/>
            <a:tailEnd/>
          </a:ln>
        </p:spPr>
      </p:pic>
      <p:sp>
        <p:nvSpPr>
          <p:cNvPr id="21512" name="Rectangle 7"/>
          <p:cNvSpPr>
            <a:spLocks noChangeArrowheads="1"/>
          </p:cNvSpPr>
          <p:nvPr/>
        </p:nvSpPr>
        <p:spPr bwMode="auto">
          <a:xfrm>
            <a:off x="1301750" y="155575"/>
            <a:ext cx="6635750" cy="1004888"/>
          </a:xfrm>
          <a:prstGeom prst="rect">
            <a:avLst/>
          </a:prstGeom>
          <a:noFill/>
          <a:ln w="12700">
            <a:noFill/>
            <a:miter lim="800000"/>
            <a:headEnd/>
            <a:tailEnd/>
          </a:ln>
        </p:spPr>
        <p:txBody>
          <a:bodyPr lIns="90487" tIns="44450" rIns="90487" bIns="44450" anchor="ctr"/>
          <a:lstStyle/>
          <a:p>
            <a:pPr algn="ctr"/>
            <a:r>
              <a:rPr lang="en-US" sz="2800" dirty="0">
                <a:solidFill>
                  <a:srgbClr val="0000CC"/>
                </a:solidFill>
                <a:latin typeface="Times New Roman" pitchFamily="18" charset="0"/>
                <a:cs typeface="Times New Roman" pitchFamily="18" charset="0"/>
              </a:rPr>
              <a:t>Terra EV Reflectance </a:t>
            </a:r>
          </a:p>
        </p:txBody>
      </p:sp>
      <p:sp>
        <p:nvSpPr>
          <p:cNvPr id="21513" name="Text Box 8" descr="Light vertical"/>
          <p:cNvSpPr txBox="1">
            <a:spLocks noChangeArrowheads="1"/>
          </p:cNvSpPr>
          <p:nvPr/>
        </p:nvSpPr>
        <p:spPr bwMode="auto">
          <a:xfrm>
            <a:off x="2179638" y="2119313"/>
            <a:ext cx="1706562" cy="519112"/>
          </a:xfrm>
          <a:prstGeom prst="rect">
            <a:avLst/>
          </a:prstGeom>
          <a:noFill/>
          <a:ln w="12700">
            <a:noFill/>
            <a:miter lim="800000"/>
            <a:headEnd/>
            <a:tailEnd/>
          </a:ln>
        </p:spPr>
        <p:txBody>
          <a:bodyPr>
            <a:spAutoFit/>
          </a:bodyPr>
          <a:lstStyle/>
          <a:p>
            <a:pPr>
              <a:spcBef>
                <a:spcPct val="50000"/>
              </a:spcBef>
            </a:pPr>
            <a:endParaRPr lang="en-US"/>
          </a:p>
        </p:txBody>
      </p:sp>
      <p:sp>
        <p:nvSpPr>
          <p:cNvPr id="21515" name="TextBox 14"/>
          <p:cNvSpPr txBox="1">
            <a:spLocks noChangeArrowheads="1"/>
          </p:cNvSpPr>
          <p:nvPr/>
        </p:nvSpPr>
        <p:spPr bwMode="auto">
          <a:xfrm>
            <a:off x="1371600" y="3429000"/>
            <a:ext cx="1433512" cy="307975"/>
          </a:xfrm>
          <a:prstGeom prst="rect">
            <a:avLst/>
          </a:prstGeom>
          <a:noFill/>
          <a:ln w="9525">
            <a:noFill/>
            <a:miter lim="800000"/>
            <a:headEnd/>
            <a:tailEnd/>
          </a:ln>
        </p:spPr>
        <p:txBody>
          <a:bodyPr>
            <a:spAutoFit/>
          </a:bodyPr>
          <a:lstStyle/>
          <a:p>
            <a:r>
              <a:rPr lang="en-US" sz="1400" dirty="0">
                <a:latin typeface="Times New Roman" pitchFamily="18" charset="0"/>
                <a:cs typeface="Times New Roman" pitchFamily="18" charset="0"/>
              </a:rPr>
              <a:t>Band </a:t>
            </a:r>
            <a:r>
              <a:rPr lang="en-US" sz="1400" dirty="0" smtClean="0">
                <a:latin typeface="Times New Roman" pitchFamily="18" charset="0"/>
                <a:cs typeface="Times New Roman" pitchFamily="18" charset="0"/>
              </a:rPr>
              <a:t>3 </a:t>
            </a:r>
            <a:r>
              <a:rPr lang="en-US" sz="1400" dirty="0">
                <a:latin typeface="Times New Roman" pitchFamily="18" charset="0"/>
                <a:cs typeface="Times New Roman" pitchFamily="18" charset="0"/>
              </a:rPr>
              <a:t>MS1</a:t>
            </a:r>
          </a:p>
        </p:txBody>
      </p:sp>
      <p:sp>
        <p:nvSpPr>
          <p:cNvPr id="21516" name="TextBox 15"/>
          <p:cNvSpPr txBox="1">
            <a:spLocks noChangeArrowheads="1"/>
          </p:cNvSpPr>
          <p:nvPr/>
        </p:nvSpPr>
        <p:spPr bwMode="auto">
          <a:xfrm>
            <a:off x="4800600" y="3429000"/>
            <a:ext cx="1433512" cy="307975"/>
          </a:xfrm>
          <a:prstGeom prst="rect">
            <a:avLst/>
          </a:prstGeom>
          <a:noFill/>
          <a:ln w="9525">
            <a:noFill/>
            <a:miter lim="800000"/>
            <a:headEnd/>
            <a:tailEnd/>
          </a:ln>
        </p:spPr>
        <p:txBody>
          <a:bodyPr>
            <a:spAutoFit/>
          </a:bodyPr>
          <a:lstStyle/>
          <a:p>
            <a:r>
              <a:rPr lang="en-US" sz="1400" dirty="0">
                <a:latin typeface="Times New Roman" pitchFamily="18" charset="0"/>
                <a:cs typeface="Times New Roman" pitchFamily="18" charset="0"/>
              </a:rPr>
              <a:t>Band </a:t>
            </a:r>
            <a:r>
              <a:rPr lang="en-US" sz="1400" dirty="0" smtClean="0">
                <a:latin typeface="Times New Roman" pitchFamily="18" charset="0"/>
                <a:cs typeface="Times New Roman" pitchFamily="18" charset="0"/>
              </a:rPr>
              <a:t>3 </a:t>
            </a:r>
            <a:r>
              <a:rPr lang="en-US" sz="1400" dirty="0">
                <a:latin typeface="Times New Roman" pitchFamily="18" charset="0"/>
                <a:cs typeface="Times New Roman" pitchFamily="18" charset="0"/>
              </a:rPr>
              <a:t>MS1</a:t>
            </a:r>
          </a:p>
        </p:txBody>
      </p:sp>
      <p:sp>
        <p:nvSpPr>
          <p:cNvPr id="21517" name="TextBox 16"/>
          <p:cNvSpPr txBox="1">
            <a:spLocks noChangeArrowheads="1"/>
          </p:cNvSpPr>
          <p:nvPr/>
        </p:nvSpPr>
        <p:spPr bwMode="auto">
          <a:xfrm>
            <a:off x="1371600" y="5791200"/>
            <a:ext cx="1433512" cy="307975"/>
          </a:xfrm>
          <a:prstGeom prst="rect">
            <a:avLst/>
          </a:prstGeom>
          <a:noFill/>
          <a:ln w="9525">
            <a:noFill/>
            <a:miter lim="800000"/>
            <a:headEnd/>
            <a:tailEnd/>
          </a:ln>
        </p:spPr>
        <p:txBody>
          <a:bodyPr>
            <a:spAutoFit/>
          </a:bodyPr>
          <a:lstStyle/>
          <a:p>
            <a:r>
              <a:rPr lang="en-US" sz="1400" dirty="0">
                <a:latin typeface="Times New Roman" pitchFamily="18" charset="0"/>
                <a:cs typeface="Times New Roman" pitchFamily="18" charset="0"/>
              </a:rPr>
              <a:t>Band 9 MS1</a:t>
            </a:r>
          </a:p>
        </p:txBody>
      </p:sp>
      <p:sp>
        <p:nvSpPr>
          <p:cNvPr id="21518" name="TextBox 17"/>
          <p:cNvSpPr txBox="1">
            <a:spLocks noChangeArrowheads="1"/>
          </p:cNvSpPr>
          <p:nvPr/>
        </p:nvSpPr>
        <p:spPr bwMode="auto">
          <a:xfrm>
            <a:off x="4800600" y="5791200"/>
            <a:ext cx="1433512" cy="307975"/>
          </a:xfrm>
          <a:prstGeom prst="rect">
            <a:avLst/>
          </a:prstGeom>
          <a:noFill/>
          <a:ln w="9525">
            <a:noFill/>
            <a:miter lim="800000"/>
            <a:headEnd/>
            <a:tailEnd/>
          </a:ln>
        </p:spPr>
        <p:txBody>
          <a:bodyPr>
            <a:spAutoFit/>
          </a:bodyPr>
          <a:lstStyle/>
          <a:p>
            <a:r>
              <a:rPr lang="en-US" sz="1400" dirty="0">
                <a:latin typeface="Times New Roman" pitchFamily="18" charset="0"/>
                <a:cs typeface="Times New Roman" pitchFamily="18" charset="0"/>
              </a:rPr>
              <a:t>Band 9 MS1</a:t>
            </a:r>
          </a:p>
        </p:txBody>
      </p:sp>
      <p:sp>
        <p:nvSpPr>
          <p:cNvPr id="21519" name="TextBox 22"/>
          <p:cNvSpPr txBox="1">
            <a:spLocks noChangeArrowheads="1"/>
          </p:cNvSpPr>
          <p:nvPr/>
        </p:nvSpPr>
        <p:spPr bwMode="auto">
          <a:xfrm>
            <a:off x="971550" y="1219200"/>
            <a:ext cx="6677025" cy="369887"/>
          </a:xfrm>
          <a:prstGeom prst="rect">
            <a:avLst/>
          </a:prstGeom>
          <a:noFill/>
          <a:ln w="9525">
            <a:noFill/>
            <a:miter lim="800000"/>
            <a:headEnd/>
            <a:tailEnd/>
          </a:ln>
        </p:spPr>
        <p:txBody>
          <a:bodyPr>
            <a:spAutoFit/>
          </a:bodyPr>
          <a:lstStyle/>
          <a:p>
            <a:pPr algn="ctr"/>
            <a:r>
              <a:rPr lang="en-US" sz="1800" dirty="0">
                <a:latin typeface="Times New Roman" pitchFamily="18" charset="0"/>
                <a:cs typeface="Times New Roman" pitchFamily="18" charset="0"/>
              </a:rPr>
              <a:t> Approach I                                          Approach II</a:t>
            </a:r>
          </a:p>
        </p:txBody>
      </p:sp>
      <p:sp>
        <p:nvSpPr>
          <p:cNvPr id="19"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56</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5" descr="Light vertical"/>
          <p:cNvPicPr>
            <a:picLocks noChangeAspect="1" noChangeArrowheads="1"/>
          </p:cNvPicPr>
          <p:nvPr/>
        </p:nvPicPr>
        <p:blipFill>
          <a:blip r:embed="rId2" cstate="print"/>
          <a:srcRect/>
          <a:stretch>
            <a:fillRect/>
          </a:stretch>
        </p:blipFill>
        <p:spPr bwMode="auto">
          <a:xfrm>
            <a:off x="781050" y="1441450"/>
            <a:ext cx="3486150" cy="2432050"/>
          </a:xfrm>
          <a:prstGeom prst="rect">
            <a:avLst/>
          </a:prstGeom>
          <a:noFill/>
          <a:ln w="12700">
            <a:noFill/>
            <a:miter lim="800000"/>
            <a:headEnd/>
            <a:tailEnd/>
          </a:ln>
        </p:spPr>
      </p:pic>
      <p:pic>
        <p:nvPicPr>
          <p:cNvPr id="22531" name="Picture 4"/>
          <p:cNvPicPr>
            <a:picLocks noChangeAspect="1" noChangeArrowheads="1"/>
          </p:cNvPicPr>
          <p:nvPr/>
        </p:nvPicPr>
        <p:blipFill>
          <a:blip r:embed="rId3" cstate="print"/>
          <a:srcRect/>
          <a:stretch>
            <a:fillRect/>
          </a:stretch>
        </p:blipFill>
        <p:spPr bwMode="auto">
          <a:xfrm>
            <a:off x="4576763" y="1468438"/>
            <a:ext cx="3433762" cy="2355850"/>
          </a:xfrm>
          <a:prstGeom prst="rect">
            <a:avLst/>
          </a:prstGeom>
          <a:noFill/>
          <a:ln w="9525">
            <a:noFill/>
            <a:round/>
            <a:headEnd/>
            <a:tailEnd/>
          </a:ln>
        </p:spPr>
      </p:pic>
      <p:pic>
        <p:nvPicPr>
          <p:cNvPr id="22532" name="Picture 5"/>
          <p:cNvPicPr>
            <a:picLocks noChangeAspect="1" noChangeArrowheads="1"/>
          </p:cNvPicPr>
          <p:nvPr/>
        </p:nvPicPr>
        <p:blipFill>
          <a:blip r:embed="rId4" cstate="print"/>
          <a:srcRect/>
          <a:stretch>
            <a:fillRect/>
          </a:stretch>
        </p:blipFill>
        <p:spPr bwMode="auto">
          <a:xfrm>
            <a:off x="4560888" y="3744913"/>
            <a:ext cx="3417887" cy="2354262"/>
          </a:xfrm>
          <a:prstGeom prst="rect">
            <a:avLst/>
          </a:prstGeom>
          <a:noFill/>
          <a:ln w="9525">
            <a:noFill/>
            <a:round/>
            <a:headEnd/>
            <a:tailEnd/>
          </a:ln>
        </p:spPr>
      </p:pic>
      <p:pic>
        <p:nvPicPr>
          <p:cNvPr id="22533" name="Picture 16" descr="Light vertical"/>
          <p:cNvPicPr>
            <a:picLocks noChangeAspect="1" noChangeArrowheads="1"/>
          </p:cNvPicPr>
          <p:nvPr/>
        </p:nvPicPr>
        <p:blipFill>
          <a:blip r:embed="rId5" cstate="print"/>
          <a:srcRect/>
          <a:stretch>
            <a:fillRect/>
          </a:stretch>
        </p:blipFill>
        <p:spPr bwMode="auto">
          <a:xfrm>
            <a:off x="781050" y="3673475"/>
            <a:ext cx="3486150" cy="2432050"/>
          </a:xfrm>
          <a:prstGeom prst="rect">
            <a:avLst/>
          </a:prstGeom>
          <a:noFill/>
          <a:ln w="12700">
            <a:noFill/>
            <a:miter lim="800000"/>
            <a:headEnd/>
            <a:tailEnd/>
          </a:ln>
        </p:spPr>
      </p:pic>
      <p:sp>
        <p:nvSpPr>
          <p:cNvPr id="22536" name="Rectangle 7"/>
          <p:cNvSpPr>
            <a:spLocks noChangeArrowheads="1"/>
          </p:cNvSpPr>
          <p:nvPr/>
        </p:nvSpPr>
        <p:spPr bwMode="auto">
          <a:xfrm>
            <a:off x="990600" y="155575"/>
            <a:ext cx="7086600" cy="1004888"/>
          </a:xfrm>
          <a:prstGeom prst="rect">
            <a:avLst/>
          </a:prstGeom>
          <a:noFill/>
          <a:ln w="12700">
            <a:noFill/>
            <a:miter lim="800000"/>
            <a:headEnd/>
            <a:tailEnd/>
          </a:ln>
        </p:spPr>
        <p:txBody>
          <a:bodyPr lIns="90487" tIns="44450" rIns="90487" bIns="44450" anchor="ctr"/>
          <a:lstStyle/>
          <a:p>
            <a:pPr algn="ctr"/>
            <a:r>
              <a:rPr lang="en-US" sz="2700" dirty="0">
                <a:solidFill>
                  <a:srgbClr val="0000CC"/>
                </a:solidFill>
                <a:latin typeface="Times New Roman" pitchFamily="18" charset="0"/>
                <a:cs typeface="Times New Roman" pitchFamily="18" charset="0"/>
              </a:rPr>
              <a:t>Approach II and OBPG Correction Comparison </a:t>
            </a:r>
          </a:p>
        </p:txBody>
      </p:sp>
      <p:sp>
        <p:nvSpPr>
          <p:cNvPr id="22537" name="Text Box 8" descr="Light vertical"/>
          <p:cNvSpPr txBox="1">
            <a:spLocks noChangeArrowheads="1"/>
          </p:cNvSpPr>
          <p:nvPr/>
        </p:nvSpPr>
        <p:spPr bwMode="auto">
          <a:xfrm>
            <a:off x="2179638" y="1824038"/>
            <a:ext cx="1706562" cy="519112"/>
          </a:xfrm>
          <a:prstGeom prst="rect">
            <a:avLst/>
          </a:prstGeom>
          <a:noFill/>
          <a:ln w="12700">
            <a:noFill/>
            <a:miter lim="800000"/>
            <a:headEnd/>
            <a:tailEnd/>
          </a:ln>
        </p:spPr>
        <p:txBody>
          <a:bodyPr>
            <a:spAutoFit/>
          </a:bodyPr>
          <a:lstStyle/>
          <a:p>
            <a:pPr>
              <a:spcBef>
                <a:spcPct val="50000"/>
              </a:spcBef>
            </a:pPr>
            <a:endParaRPr lang="en-US"/>
          </a:p>
        </p:txBody>
      </p:sp>
      <p:sp>
        <p:nvSpPr>
          <p:cNvPr id="22539" name="TextBox 15"/>
          <p:cNvSpPr txBox="1">
            <a:spLocks noChangeArrowheads="1"/>
          </p:cNvSpPr>
          <p:nvPr/>
        </p:nvSpPr>
        <p:spPr bwMode="auto">
          <a:xfrm>
            <a:off x="5003800" y="1143000"/>
            <a:ext cx="2816225" cy="307975"/>
          </a:xfrm>
          <a:prstGeom prst="rect">
            <a:avLst/>
          </a:prstGeom>
          <a:noFill/>
          <a:ln w="9525">
            <a:noFill/>
            <a:miter lim="800000"/>
            <a:headEnd/>
            <a:tailEnd/>
          </a:ln>
        </p:spPr>
        <p:txBody>
          <a:bodyPr>
            <a:spAutoFit/>
          </a:bodyPr>
          <a:lstStyle/>
          <a:p>
            <a:r>
              <a:rPr lang="en-US" sz="1400" dirty="0">
                <a:latin typeface="Times New Roman" pitchFamily="18" charset="0"/>
                <a:cs typeface="Times New Roman" pitchFamily="18" charset="0"/>
              </a:rPr>
              <a:t>OBPG Correction to Approach I</a:t>
            </a:r>
          </a:p>
        </p:txBody>
      </p:sp>
      <p:sp>
        <p:nvSpPr>
          <p:cNvPr id="22540" name="Text Box 2"/>
          <p:cNvSpPr txBox="1">
            <a:spLocks noChangeArrowheads="1"/>
          </p:cNvSpPr>
          <p:nvPr/>
        </p:nvSpPr>
        <p:spPr bwMode="auto">
          <a:xfrm>
            <a:off x="5003800" y="2816225"/>
            <a:ext cx="2543175" cy="1048621"/>
          </a:xfrm>
          <a:prstGeom prst="rect">
            <a:avLst/>
          </a:prstGeom>
          <a:noFill/>
          <a:ln w="9525">
            <a:noFill/>
            <a:round/>
            <a:headEnd/>
            <a:tailEnd/>
          </a:ln>
        </p:spPr>
        <p:txBody>
          <a:bodyPr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i="1" dirty="0">
                <a:solidFill>
                  <a:srgbClr val="0000FF"/>
                </a:solidFill>
                <a:latin typeface="Times New Roman" pitchFamily="18" charset="0"/>
                <a:ea typeface="ＭＳ Ｐゴシック"/>
                <a:cs typeface="Times New Roman" pitchFamily="18" charset="0"/>
              </a:rPr>
              <a:t>Black: Frame 22 (Moon)</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i="1" dirty="0">
                <a:solidFill>
                  <a:srgbClr val="66FF33"/>
                </a:solidFill>
                <a:latin typeface="Times New Roman" pitchFamily="18" charset="0"/>
                <a:ea typeface="ＭＳ Ｐゴシック"/>
                <a:cs typeface="Times New Roman" pitchFamily="18" charset="0"/>
              </a:rPr>
              <a:t>Green: Frame 675 (nadir)</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i="1" dirty="0">
                <a:solidFill>
                  <a:srgbClr val="FF0000"/>
                </a:solidFill>
                <a:latin typeface="Times New Roman" pitchFamily="18" charset="0"/>
                <a:ea typeface="ＭＳ Ｐゴシック"/>
                <a:cs typeface="Times New Roman" pitchFamily="18" charset="0"/>
              </a:rPr>
              <a:t>Red: Frame 989 (solar diffuser)</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i="1" dirty="0">
                <a:latin typeface="Times New Roman" pitchFamily="18" charset="0"/>
                <a:ea typeface="ＭＳ Ｐゴシック"/>
                <a:cs typeface="Times New Roman" pitchFamily="18" charset="0"/>
              </a:rPr>
              <a:t>Black: 1250 (end of scan)</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solidFill>
                <a:srgbClr val="000000"/>
              </a:solidFill>
              <a:latin typeface="Times New Roman" pitchFamily="18" charset="0"/>
              <a:ea typeface="ＭＳ Ｐゴシック"/>
              <a:cs typeface="Times New Roman" pitchFamily="18" charset="0"/>
            </a:endParaRPr>
          </a:p>
        </p:txBody>
      </p:sp>
      <p:sp>
        <p:nvSpPr>
          <p:cNvPr id="22541" name="TextBox 24"/>
          <p:cNvSpPr txBox="1">
            <a:spLocks noChangeArrowheads="1"/>
          </p:cNvSpPr>
          <p:nvPr/>
        </p:nvSpPr>
        <p:spPr bwMode="auto">
          <a:xfrm>
            <a:off x="1438275" y="1162050"/>
            <a:ext cx="2584450" cy="306388"/>
          </a:xfrm>
          <a:prstGeom prst="rect">
            <a:avLst/>
          </a:prstGeom>
          <a:noFill/>
          <a:ln w="9525">
            <a:noFill/>
            <a:miter lim="800000"/>
            <a:headEnd/>
            <a:tailEnd/>
          </a:ln>
        </p:spPr>
        <p:txBody>
          <a:bodyPr>
            <a:spAutoFit/>
          </a:bodyPr>
          <a:lstStyle/>
          <a:p>
            <a:r>
              <a:rPr lang="en-US" sz="1400" dirty="0">
                <a:latin typeface="Times New Roman" pitchFamily="18" charset="0"/>
                <a:cs typeface="Times New Roman" pitchFamily="18" charset="0"/>
              </a:rPr>
              <a:t>Approach  I and II difference</a:t>
            </a:r>
          </a:p>
        </p:txBody>
      </p:sp>
      <p:sp>
        <p:nvSpPr>
          <p:cNvPr id="22542" name="TextBox 25"/>
          <p:cNvSpPr txBox="1">
            <a:spLocks noChangeArrowheads="1"/>
          </p:cNvSpPr>
          <p:nvPr/>
        </p:nvSpPr>
        <p:spPr bwMode="auto">
          <a:xfrm>
            <a:off x="4343400" y="6442075"/>
            <a:ext cx="4038600" cy="339725"/>
          </a:xfrm>
          <a:prstGeom prst="rect">
            <a:avLst/>
          </a:prstGeom>
          <a:noFill/>
          <a:ln w="9525">
            <a:noFill/>
            <a:miter lim="800000"/>
            <a:headEnd/>
            <a:tailEnd/>
          </a:ln>
        </p:spPr>
        <p:txBody>
          <a:bodyPr wrap="square">
            <a:spAutoFit/>
          </a:bodyPr>
          <a:lstStyle/>
          <a:p>
            <a:r>
              <a:rPr lang="en-US" sz="1600" i="1" dirty="0">
                <a:latin typeface="Times New Roman" pitchFamily="18" charset="0"/>
                <a:cs typeface="Times New Roman" pitchFamily="18" charset="0"/>
              </a:rPr>
              <a:t>OBPG results provided by Gerhard Meister</a:t>
            </a:r>
          </a:p>
        </p:txBody>
      </p:sp>
      <p:sp>
        <p:nvSpPr>
          <p:cNvPr id="18"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57</a:t>
            </a:fld>
            <a:endParaRPr lang="en-US" sz="1100" dirty="0">
              <a:solidFill>
                <a:srgbClr val="000000"/>
              </a:solidFill>
              <a:latin typeface="Times New Roman" pitchFamily="18" charset="0"/>
              <a:ea typeface="DejaVu LGC Sans" charset="0"/>
              <a:cs typeface="DejaVu LGC Sans" charset="0"/>
            </a:endParaRPr>
          </a:p>
        </p:txBody>
      </p:sp>
      <p:cxnSp>
        <p:nvCxnSpPr>
          <p:cNvPr id="14" name="Straight Connector 13"/>
          <p:cNvCxnSpPr/>
          <p:nvPr/>
        </p:nvCxnSpPr>
        <p:spPr>
          <a:xfrm rot="5400000">
            <a:off x="6407258" y="2590800"/>
            <a:ext cx="1980406" cy="794"/>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387387" y="4852261"/>
            <a:ext cx="1980406" cy="794"/>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00400" y="6096000"/>
            <a:ext cx="28194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Vertical dashed line denotes 01/01/2010</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6"/>
          <p:cNvSpPr>
            <a:spLocks noChangeArrowheads="1"/>
          </p:cNvSpPr>
          <p:nvPr/>
        </p:nvSpPr>
        <p:spPr bwMode="auto">
          <a:xfrm>
            <a:off x="1301750" y="155575"/>
            <a:ext cx="6635750" cy="1004888"/>
          </a:xfrm>
          <a:prstGeom prst="rect">
            <a:avLst/>
          </a:prstGeom>
          <a:noFill/>
          <a:ln w="12700">
            <a:noFill/>
            <a:miter lim="800000"/>
            <a:headEnd/>
            <a:tailEnd/>
          </a:ln>
        </p:spPr>
        <p:txBody>
          <a:bodyPr lIns="90487" tIns="44450" rIns="90487" bIns="44450" anchor="ctr"/>
          <a:lstStyle/>
          <a:p>
            <a:pPr algn="ctr"/>
            <a:r>
              <a:rPr lang="en-US" sz="2800" dirty="0">
                <a:solidFill>
                  <a:srgbClr val="0000CC"/>
                </a:solidFill>
                <a:latin typeface="Times New Roman" pitchFamily="18" charset="0"/>
                <a:cs typeface="Times New Roman" pitchFamily="18" charset="0"/>
              </a:rPr>
              <a:t>Summary and Challenges</a:t>
            </a:r>
          </a:p>
        </p:txBody>
      </p:sp>
      <p:sp>
        <p:nvSpPr>
          <p:cNvPr id="8" name="Text Box 7" descr="Light vertical"/>
          <p:cNvSpPr txBox="1">
            <a:spLocks noChangeArrowheads="1"/>
          </p:cNvSpPr>
          <p:nvPr/>
        </p:nvSpPr>
        <p:spPr bwMode="auto">
          <a:xfrm>
            <a:off x="550862" y="1419225"/>
            <a:ext cx="8135937" cy="4247317"/>
          </a:xfrm>
          <a:prstGeom prst="rect">
            <a:avLst/>
          </a:prstGeom>
          <a:noFill/>
          <a:ln w="12700">
            <a:noFill/>
            <a:miter lim="800000"/>
            <a:headEnd/>
            <a:tailEnd/>
          </a:ln>
        </p:spPr>
        <p:txBody>
          <a:bodyPr wrap="square">
            <a:spAutoFit/>
          </a:bodyPr>
          <a:lstStyle/>
          <a:p>
            <a:pPr marL="393700" indent="-282575" algn="just">
              <a:buFont typeface="Arial" pitchFamily="34" charset="0"/>
              <a:buChar char="•"/>
              <a:defRPr/>
            </a:pPr>
            <a:r>
              <a:rPr lang="en-US" sz="1800" dirty="0">
                <a:latin typeface="Times New Roman" pitchFamily="18" charset="0"/>
                <a:cs typeface="Times New Roman" pitchFamily="18" charset="0"/>
              </a:rPr>
              <a:t>Two approaches </a:t>
            </a:r>
            <a:r>
              <a:rPr lang="en-US" dirty="0" smtClean="0">
                <a:latin typeface="Times New Roman" pitchFamily="18" charset="0"/>
                <a:cs typeface="Times New Roman" pitchFamily="18" charset="0"/>
              </a:rPr>
              <a:t>wer</a:t>
            </a:r>
            <a:r>
              <a:rPr lang="en-US" sz="1800" dirty="0" smtClean="0">
                <a:latin typeface="Times New Roman" pitchFamily="18" charset="0"/>
                <a:cs typeface="Times New Roman" pitchFamily="18" charset="0"/>
              </a:rPr>
              <a:t>e </a:t>
            </a:r>
            <a:r>
              <a:rPr lang="en-US" sz="1800" dirty="0">
                <a:latin typeface="Times New Roman" pitchFamily="18" charset="0"/>
                <a:cs typeface="Times New Roman" pitchFamily="18" charset="0"/>
              </a:rPr>
              <a:t>developed to generate MODIS C6 RSB m1 and RVS LUTs</a:t>
            </a:r>
          </a:p>
          <a:p>
            <a:pPr marL="850900" lvl="1" indent="-282575" algn="just">
              <a:buFont typeface="Wingdings" pitchFamily="2" charset="2"/>
              <a:buChar char="§"/>
              <a:defRPr/>
            </a:pPr>
            <a:r>
              <a:rPr lang="en-US" sz="1600" dirty="0">
                <a:latin typeface="Times New Roman" pitchFamily="18" charset="0"/>
                <a:cs typeface="Times New Roman" pitchFamily="18" charset="0"/>
              </a:rPr>
              <a:t>Approach I is mainly based on SD calibration and lunar observation</a:t>
            </a:r>
          </a:p>
          <a:p>
            <a:pPr marL="1308100" lvl="2" indent="-282575" algn="just">
              <a:buFont typeface="Courier New" pitchFamily="49" charset="0"/>
              <a:buChar char="o"/>
              <a:defRPr/>
            </a:pPr>
            <a:r>
              <a:rPr lang="en-US" sz="1400" dirty="0">
                <a:latin typeface="Times New Roman" pitchFamily="18" charset="0"/>
                <a:cs typeface="Times New Roman" pitchFamily="18" charset="0"/>
              </a:rPr>
              <a:t>Aqua bands 1-7, 10-19, and 26 and Terra bands 5-7, 10-19, and 26</a:t>
            </a:r>
          </a:p>
          <a:p>
            <a:pPr marL="850900" lvl="1" indent="-282575" algn="just">
              <a:buFont typeface="Wingdings" pitchFamily="2" charset="2"/>
              <a:buChar char="§"/>
              <a:defRPr/>
            </a:pPr>
            <a:r>
              <a:rPr lang="en-US" sz="1600" dirty="0">
                <a:latin typeface="Times New Roman" pitchFamily="18" charset="0"/>
                <a:cs typeface="Times New Roman" pitchFamily="18" charset="0"/>
              </a:rPr>
              <a:t>Approach II is based on lunar </a:t>
            </a:r>
            <a:r>
              <a:rPr lang="en-US" sz="1600" dirty="0" smtClean="0">
                <a:latin typeface="Times New Roman" pitchFamily="18" charset="0"/>
                <a:cs typeface="Times New Roman" pitchFamily="18" charset="0"/>
              </a:rPr>
              <a:t>observations </a:t>
            </a:r>
            <a:r>
              <a:rPr lang="en-US" sz="1600" dirty="0">
                <a:latin typeface="Times New Roman" pitchFamily="18" charset="0"/>
                <a:cs typeface="Times New Roman" pitchFamily="18" charset="0"/>
              </a:rPr>
              <a:t>and </a:t>
            </a:r>
            <a:r>
              <a:rPr lang="en-US" sz="1600" dirty="0" smtClean="0">
                <a:latin typeface="Times New Roman" pitchFamily="18" charset="0"/>
                <a:cs typeface="Times New Roman" pitchFamily="18" charset="0"/>
              </a:rPr>
              <a:t>trending using the EV response from pseudo-invariant desert sites.</a:t>
            </a:r>
            <a:endParaRPr lang="en-US" sz="1600" dirty="0">
              <a:latin typeface="Times New Roman" pitchFamily="18" charset="0"/>
              <a:cs typeface="Times New Roman" pitchFamily="18" charset="0"/>
            </a:endParaRPr>
          </a:p>
          <a:p>
            <a:pPr marL="1308100" lvl="2" indent="-282575" algn="just">
              <a:buFont typeface="Courier New" pitchFamily="49" charset="0"/>
              <a:buChar char="o"/>
              <a:defRPr/>
            </a:pPr>
            <a:r>
              <a:rPr lang="en-US" sz="1400" dirty="0">
                <a:latin typeface="Times New Roman" pitchFamily="18" charset="0"/>
                <a:cs typeface="Times New Roman" pitchFamily="18" charset="0"/>
              </a:rPr>
              <a:t>Aqua bands 8-9 and Terra bands 1-4 and 8-9</a:t>
            </a:r>
          </a:p>
          <a:p>
            <a:pPr marL="393700" indent="-282575" algn="just">
              <a:buFont typeface="Arial" pitchFamily="34" charset="0"/>
              <a:buChar char="•"/>
              <a:defRPr/>
            </a:pPr>
            <a:r>
              <a:rPr lang="en-US" sz="1800" dirty="0">
                <a:latin typeface="Times New Roman" pitchFamily="18" charset="0"/>
                <a:cs typeface="Times New Roman" pitchFamily="18" charset="0"/>
              </a:rPr>
              <a:t>Improvements compared to C5</a:t>
            </a:r>
          </a:p>
          <a:p>
            <a:pPr marL="850900" lvl="1" indent="-282575" algn="just">
              <a:buFont typeface="Wingdings" pitchFamily="2" charset="2"/>
              <a:buChar char="§"/>
              <a:defRPr/>
            </a:pPr>
            <a:r>
              <a:rPr lang="en-US" sz="1600" dirty="0">
                <a:latin typeface="Times New Roman" pitchFamily="18" charset="0"/>
                <a:cs typeface="Times New Roman" pitchFamily="18" charset="0"/>
              </a:rPr>
              <a:t>Detector differences reduced</a:t>
            </a:r>
          </a:p>
          <a:p>
            <a:pPr marL="850900" lvl="1" indent="-282575" algn="just">
              <a:buFont typeface="Wingdings" pitchFamily="2" charset="2"/>
              <a:buChar char="§"/>
              <a:defRPr/>
            </a:pPr>
            <a:r>
              <a:rPr lang="en-US" sz="1600" dirty="0">
                <a:latin typeface="Times New Roman" pitchFamily="18" charset="0"/>
                <a:cs typeface="Times New Roman" pitchFamily="18" charset="0"/>
              </a:rPr>
              <a:t>Time-dependent RVS applied to bands 13-16</a:t>
            </a:r>
          </a:p>
          <a:p>
            <a:pPr marL="850900" lvl="1" indent="-282575" algn="just">
              <a:buFont typeface="Wingdings" pitchFamily="2" charset="2"/>
              <a:buChar char="§"/>
              <a:defRPr/>
            </a:pPr>
            <a:r>
              <a:rPr lang="en-US" sz="1600" dirty="0">
                <a:latin typeface="Times New Roman" pitchFamily="18" charset="0"/>
                <a:cs typeface="Times New Roman" pitchFamily="18" charset="0"/>
              </a:rPr>
              <a:t>Long-term drifts observed in Aqua bands 8-9 and Terra bands 1-4 and 8-9 </a:t>
            </a:r>
            <a:r>
              <a:rPr lang="en-US" sz="1600" dirty="0" smtClean="0">
                <a:latin typeface="Times New Roman" pitchFamily="18" charset="0"/>
                <a:cs typeface="Times New Roman" pitchFamily="18" charset="0"/>
              </a:rPr>
              <a:t>mitigated</a:t>
            </a:r>
            <a:endParaRPr lang="en-US" sz="1600" dirty="0">
              <a:latin typeface="Times New Roman" pitchFamily="18" charset="0"/>
              <a:cs typeface="Times New Roman" pitchFamily="18" charset="0"/>
            </a:endParaRPr>
          </a:p>
          <a:p>
            <a:pPr marL="393700" indent="-282575" algn="just">
              <a:buFont typeface="Arial" pitchFamily="34" charset="0"/>
              <a:buChar char="•"/>
              <a:defRPr/>
            </a:pPr>
            <a:r>
              <a:rPr lang="en-US" sz="1800" dirty="0">
                <a:latin typeface="Times New Roman" pitchFamily="18" charset="0"/>
                <a:cs typeface="Times New Roman" pitchFamily="18" charset="0"/>
              </a:rPr>
              <a:t>Challenges</a:t>
            </a:r>
          </a:p>
          <a:p>
            <a:pPr marL="568325" lvl="1" indent="-284163" algn="just">
              <a:buFont typeface="Wingdings" pitchFamily="2" charset="2"/>
              <a:buChar char="§"/>
              <a:defRPr/>
            </a:pPr>
            <a:r>
              <a:rPr lang="en-US" sz="1600" dirty="0" smtClean="0">
                <a:latin typeface="Times New Roman" pitchFamily="18" charset="0"/>
                <a:cs typeface="Times New Roman" pitchFamily="18" charset="0"/>
              </a:rPr>
              <a:t>Aging </a:t>
            </a:r>
            <a:r>
              <a:rPr lang="en-US" sz="1600" dirty="0">
                <a:latin typeface="Times New Roman" pitchFamily="18" charset="0"/>
                <a:cs typeface="Times New Roman" pitchFamily="18" charset="0"/>
              </a:rPr>
              <a:t>instruments</a:t>
            </a:r>
          </a:p>
          <a:p>
            <a:pPr marL="1025525" lvl="2" indent="-284163" algn="just">
              <a:buFont typeface="Courier New" pitchFamily="49" charset="0"/>
              <a:buChar char="o"/>
              <a:defRPr/>
            </a:pPr>
            <a:r>
              <a:rPr lang="en-US" sz="1400" dirty="0">
                <a:latin typeface="Times New Roman" pitchFamily="18" charset="0"/>
                <a:cs typeface="Times New Roman" pitchFamily="18" charset="0"/>
              </a:rPr>
              <a:t>Terra </a:t>
            </a:r>
            <a:r>
              <a:rPr lang="en-US" sz="1400" dirty="0" smtClean="0">
                <a:latin typeface="Times New Roman" pitchFamily="18" charset="0"/>
                <a:cs typeface="Times New Roman" pitchFamily="18" charset="0"/>
              </a:rPr>
              <a:t>11+ </a:t>
            </a:r>
            <a:r>
              <a:rPr lang="en-US" sz="1400" dirty="0">
                <a:latin typeface="Times New Roman" pitchFamily="18" charset="0"/>
                <a:cs typeface="Times New Roman" pitchFamily="18" charset="0"/>
              </a:rPr>
              <a:t>years</a:t>
            </a:r>
          </a:p>
          <a:p>
            <a:pPr marL="1025525" lvl="2" indent="-284163" algn="just">
              <a:buFont typeface="Courier New" pitchFamily="49" charset="0"/>
              <a:buChar char="o"/>
              <a:defRPr/>
            </a:pPr>
            <a:r>
              <a:rPr lang="en-US" sz="1400" dirty="0">
                <a:latin typeface="Times New Roman" pitchFamily="18" charset="0"/>
                <a:cs typeface="Times New Roman" pitchFamily="18" charset="0"/>
              </a:rPr>
              <a:t>Aqua </a:t>
            </a:r>
            <a:r>
              <a:rPr lang="en-US" sz="1400" dirty="0" smtClean="0">
                <a:latin typeface="Times New Roman" pitchFamily="18" charset="0"/>
                <a:cs typeface="Times New Roman" pitchFamily="18" charset="0"/>
              </a:rPr>
              <a:t>9+ </a:t>
            </a:r>
            <a:r>
              <a:rPr lang="en-US" sz="1400" dirty="0">
                <a:latin typeface="Times New Roman" pitchFamily="18" charset="0"/>
                <a:cs typeface="Times New Roman" pitchFamily="18" charset="0"/>
              </a:rPr>
              <a:t>years </a:t>
            </a:r>
          </a:p>
          <a:p>
            <a:pPr marL="568325" lvl="1" indent="-284163" algn="just">
              <a:buFont typeface="Wingdings" pitchFamily="2" charset="2"/>
              <a:buChar char="§"/>
              <a:defRPr/>
            </a:pPr>
            <a:r>
              <a:rPr lang="en-US" sz="1600" dirty="0">
                <a:latin typeface="Times New Roman" pitchFamily="18" charset="0"/>
                <a:cs typeface="Times New Roman" pitchFamily="18" charset="0"/>
              </a:rPr>
              <a:t>Polarization effect in Terra MODIS</a:t>
            </a:r>
          </a:p>
          <a:p>
            <a:pPr marL="568325" lvl="1" indent="-284163" algn="just">
              <a:buFont typeface="Wingdings" pitchFamily="2" charset="2"/>
              <a:buChar char="§"/>
              <a:defRPr/>
            </a:pPr>
            <a:r>
              <a:rPr lang="en-US" sz="1600" dirty="0">
                <a:latin typeface="Times New Roman" pitchFamily="18" charset="0"/>
                <a:cs typeface="Times New Roman" pitchFamily="18" charset="0"/>
              </a:rPr>
              <a:t>Accuracy of SD/SDSM calibration at short wavelengths</a:t>
            </a:r>
          </a:p>
          <a:p>
            <a:pPr marL="568325" lvl="1" indent="-284163" algn="just">
              <a:buFont typeface="Wingdings" pitchFamily="2" charset="2"/>
              <a:buChar char="§"/>
              <a:defRPr/>
            </a:pPr>
            <a:r>
              <a:rPr lang="en-US" sz="1600" dirty="0">
                <a:latin typeface="Times New Roman" pitchFamily="18" charset="0"/>
                <a:cs typeface="Times New Roman" pitchFamily="18" charset="0"/>
              </a:rPr>
              <a:t>Recent gain changes in Aqua MODIS short wavelength bands</a:t>
            </a:r>
          </a:p>
        </p:txBody>
      </p:sp>
      <p:sp>
        <p:nvSpPr>
          <p:cNvPr id="9"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58</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t>Page </a:t>
            </a:r>
            <a:fld id="{53FA9F4B-021A-4170-92CF-73934CB64499}" type="slidenum">
              <a:rPr lang="en-US"/>
              <a:pPr>
                <a:defRPr/>
              </a:pPr>
              <a:t>59</a:t>
            </a:fld>
            <a:endParaRPr lang="en-US" dirty="0"/>
          </a:p>
        </p:txBody>
      </p:sp>
      <p:sp>
        <p:nvSpPr>
          <p:cNvPr id="72707" name="Rectangle 3"/>
          <p:cNvSpPr>
            <a:spLocks noChangeArrowheads="1"/>
          </p:cNvSpPr>
          <p:nvPr/>
        </p:nvSpPr>
        <p:spPr bwMode="auto">
          <a:xfrm>
            <a:off x="228600" y="1630363"/>
            <a:ext cx="8545513" cy="4025900"/>
          </a:xfrm>
          <a:prstGeom prst="rect">
            <a:avLst/>
          </a:prstGeom>
          <a:noFill/>
          <a:ln w="12700">
            <a:noFill/>
            <a:miter lim="800000"/>
            <a:headEnd/>
            <a:tailEnd/>
          </a:ln>
        </p:spPr>
        <p:txBody>
          <a:bodyPr lIns="90487" tIns="44450" rIns="90487" bIns="44450" anchor="ctr"/>
          <a:lstStyle/>
          <a:p>
            <a:pPr algn="ctr" eaLnBrk="0" hangingPunct="0">
              <a:lnSpc>
                <a:spcPct val="90000"/>
              </a:lnSpc>
            </a:pPr>
            <a:r>
              <a:rPr lang="en-US" sz="3200" dirty="0">
                <a:solidFill>
                  <a:srgbClr val="C00000"/>
                </a:solidFill>
                <a:latin typeface="Times" pitchFamily="18" charset="0"/>
              </a:rPr>
              <a:t>MODIS Thermal Emissive Bands </a:t>
            </a:r>
            <a:br>
              <a:rPr lang="en-US" sz="3200" dirty="0">
                <a:solidFill>
                  <a:srgbClr val="C00000"/>
                </a:solidFill>
                <a:latin typeface="Times" pitchFamily="18" charset="0"/>
              </a:rPr>
            </a:br>
            <a:r>
              <a:rPr lang="en-US" sz="3200" dirty="0">
                <a:solidFill>
                  <a:srgbClr val="C00000"/>
                </a:solidFill>
                <a:latin typeface="Times" pitchFamily="18" charset="0"/>
              </a:rPr>
              <a:t>On-Orbit Performance</a:t>
            </a:r>
            <a:r>
              <a:rPr lang="en-US" sz="3200" b="1" dirty="0">
                <a:latin typeface="Times" pitchFamily="18" charset="0"/>
              </a:rPr>
              <a:t/>
            </a:r>
            <a:br>
              <a:rPr lang="en-US" sz="3200" b="1" dirty="0">
                <a:latin typeface="Times" pitchFamily="18" charset="0"/>
              </a:rPr>
            </a:br>
            <a:r>
              <a:rPr lang="en-US" sz="2000" i="1" dirty="0">
                <a:latin typeface="Times" pitchFamily="18" charset="0"/>
              </a:rPr>
              <a:t/>
            </a:r>
            <a:br>
              <a:rPr lang="en-US" sz="2000" i="1" dirty="0">
                <a:latin typeface="Times" pitchFamily="18" charset="0"/>
              </a:rPr>
            </a:br>
            <a:r>
              <a:rPr lang="en-US" sz="2000" i="1" dirty="0">
                <a:latin typeface="Times" pitchFamily="18" charset="0"/>
              </a:rPr>
              <a:t/>
            </a:r>
            <a:br>
              <a:rPr lang="en-US" sz="2000" i="1" dirty="0">
                <a:latin typeface="Times" pitchFamily="18" charset="0"/>
              </a:rPr>
            </a:br>
            <a:r>
              <a:rPr lang="en-US" sz="2000" i="1" dirty="0">
                <a:latin typeface="Times" pitchFamily="18" charset="0"/>
              </a:rPr>
              <a:t/>
            </a:r>
            <a:br>
              <a:rPr lang="en-US" sz="2000" i="1" dirty="0">
                <a:latin typeface="Times" pitchFamily="18" charset="0"/>
              </a:rPr>
            </a:br>
            <a:r>
              <a:rPr lang="en-US" sz="2000" i="1" dirty="0">
                <a:latin typeface="Times" pitchFamily="18" charset="0"/>
              </a:rPr>
              <a:t> MODIS Characterization Support Team (MCST) </a:t>
            </a:r>
            <a:br>
              <a:rPr lang="en-US" sz="2000" i="1" dirty="0">
                <a:latin typeface="Times" pitchFamily="18" charset="0"/>
              </a:rPr>
            </a:br>
            <a:r>
              <a:rPr lang="en-US" sz="2000" i="1" dirty="0">
                <a:latin typeface="Times" pitchFamily="18" charset="0"/>
              </a:rPr>
              <a:t/>
            </a:r>
            <a:br>
              <a:rPr lang="en-US" sz="2000" i="1" dirty="0">
                <a:latin typeface="Times" pitchFamily="18" charset="0"/>
              </a:rPr>
            </a:br>
            <a:endParaRPr lang="en-US" sz="2000" i="1" dirty="0">
              <a:latin typeface="Times" pitchFamily="18" charset="0"/>
            </a:endParaRPr>
          </a:p>
        </p:txBody>
      </p:sp>
      <p:sp>
        <p:nvSpPr>
          <p:cNvPr id="72708" name="Rectangle 4"/>
          <p:cNvSpPr>
            <a:spLocks noChangeArrowheads="1"/>
          </p:cNvSpPr>
          <p:nvPr/>
        </p:nvSpPr>
        <p:spPr bwMode="auto">
          <a:xfrm>
            <a:off x="1790700" y="6273800"/>
            <a:ext cx="5562600" cy="546100"/>
          </a:xfrm>
          <a:prstGeom prst="rect">
            <a:avLst/>
          </a:prstGeom>
          <a:noFill/>
          <a:ln w="9525">
            <a:noFill/>
            <a:miter lim="800000"/>
            <a:headEnd/>
            <a:tailEnd/>
          </a:ln>
        </p:spPr>
        <p:txBody>
          <a:bodyPr anchor="ctr"/>
          <a:lstStyle/>
          <a:p>
            <a:pPr algn="ctr" eaLnBrk="0" hangingPunct="0"/>
            <a:r>
              <a:rPr lang="en-US" sz="1400" b="1" i="1" u="sng" dirty="0">
                <a:solidFill>
                  <a:srgbClr val="0000FF"/>
                </a:solidFill>
                <a:latin typeface="Times" pitchFamily="18" charset="0"/>
              </a:rPr>
              <a:t>MODIS Science Team Meeting </a:t>
            </a:r>
            <a:r>
              <a:rPr lang="en-US" sz="1400" b="1" i="1" u="sng" dirty="0" smtClean="0">
                <a:solidFill>
                  <a:srgbClr val="0000FF"/>
                </a:solidFill>
                <a:latin typeface="Times" pitchFamily="18" charset="0"/>
              </a:rPr>
              <a:t>(May 17, 2011)</a:t>
            </a:r>
            <a:endParaRPr lang="en-US" sz="800" b="1" i="1" u="sng" dirty="0">
              <a:solidFill>
                <a:srgbClr val="0000FF"/>
              </a:solidFill>
              <a:latin typeface="Times" pitchFamily="18" charset="0"/>
            </a:endParaRPr>
          </a:p>
        </p:txBody>
      </p:sp>
      <p:pic>
        <p:nvPicPr>
          <p:cNvPr id="5" name="Content Placeholder 4" descr="Light vertical"/>
          <p:cNvPicPr>
            <a:picLocks noGrp="1" noChangeAspect="1" noChangeArrowheads="1"/>
          </p:cNvPicPr>
          <p:nvPr>
            <p:ph/>
          </p:nvPr>
        </p:nvPicPr>
        <p:blipFill>
          <a:blip r:embed="rId2" cstate="print"/>
          <a:srcRect/>
          <a:stretch>
            <a:fillRect/>
          </a:stretch>
        </p:blipFill>
        <p:spPr bwMode="auto">
          <a:xfrm>
            <a:off x="7896225" y="5743575"/>
            <a:ext cx="1247775" cy="1114425"/>
          </a:xfrm>
          <a:noFill/>
          <a:ln w="12700">
            <a:miter lim="800000"/>
            <a:headEnd/>
            <a:tailEnd/>
          </a:ln>
        </p:spPr>
      </p:pic>
      <p:pic>
        <p:nvPicPr>
          <p:cNvPr id="6" name="Picture 8" descr="Light vertical"/>
          <p:cNvPicPr>
            <a:picLocks noChangeAspect="1" noChangeArrowheads="1"/>
          </p:cNvPicPr>
          <p:nvPr/>
        </p:nvPicPr>
        <p:blipFill>
          <a:blip r:embed="rId3" cstate="print"/>
          <a:srcRect/>
          <a:stretch>
            <a:fillRect/>
          </a:stretch>
        </p:blipFill>
        <p:spPr bwMode="auto">
          <a:xfrm>
            <a:off x="127000" y="5861050"/>
            <a:ext cx="1257300" cy="952500"/>
          </a:xfrm>
          <a:prstGeom prst="rect">
            <a:avLst/>
          </a:prstGeom>
          <a:noFill/>
          <a:ln w="12700">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1066800"/>
            <a:ext cx="8772525" cy="4953000"/>
          </a:xfrm>
          <a:prstGeom prst="rect">
            <a:avLst/>
          </a:prstGeom>
          <a:noFill/>
          <a:ln w="12700">
            <a:noFill/>
            <a:miter lim="800000"/>
            <a:headEnd/>
            <a:tailEnd/>
          </a:ln>
        </p:spPr>
        <p:txBody>
          <a:bodyPr lIns="90487" tIns="44450" rIns="90487" bIns="44450"/>
          <a:lstStyle/>
          <a:p>
            <a:pPr marL="342900" indent="-342900">
              <a:lnSpc>
                <a:spcPct val="120000"/>
              </a:lnSpc>
              <a:spcBef>
                <a:spcPts val="600"/>
              </a:spcBef>
              <a:buFontTx/>
              <a:buChar char="•"/>
            </a:pPr>
            <a:r>
              <a:rPr lang="en-US" sz="2000">
                <a:solidFill>
                  <a:schemeClr val="bg1"/>
                </a:solidFill>
                <a:latin typeface="Comic Sans MS" pitchFamily="66" charset="0"/>
                <a:cs typeface="Times New Roman" pitchFamily="18" charset="0"/>
              </a:rPr>
              <a:t>Large changes in VIS spectral band/detector response</a:t>
            </a:r>
          </a:p>
          <a:p>
            <a:pPr marL="742950" lvl="1" indent="-285750">
              <a:lnSpc>
                <a:spcPct val="110000"/>
              </a:lnSpc>
              <a:spcBef>
                <a:spcPts val="600"/>
              </a:spcBef>
              <a:buFontTx/>
              <a:buChar char="–"/>
            </a:pPr>
            <a:r>
              <a:rPr lang="en-US">
                <a:solidFill>
                  <a:schemeClr val="bg1"/>
                </a:solidFill>
                <a:latin typeface="Comic Sans MS" pitchFamily="66" charset="0"/>
              </a:rPr>
              <a:t>Mirror side, wavelength, and AOI dependent</a:t>
            </a:r>
          </a:p>
          <a:p>
            <a:pPr marL="742950" lvl="1" indent="-285750">
              <a:lnSpc>
                <a:spcPct val="110000"/>
              </a:lnSpc>
              <a:spcBef>
                <a:spcPts val="600"/>
              </a:spcBef>
              <a:buFontTx/>
              <a:buChar char="–"/>
            </a:pPr>
            <a:r>
              <a:rPr lang="en-US">
                <a:solidFill>
                  <a:schemeClr val="bg1"/>
                </a:solidFill>
                <a:latin typeface="Comic Sans MS" pitchFamily="66" charset="0"/>
              </a:rPr>
              <a:t>Changes in response versus scan-angle (RVS)</a:t>
            </a:r>
          </a:p>
          <a:p>
            <a:pPr marL="742950" lvl="1" indent="-285750">
              <a:lnSpc>
                <a:spcPct val="110000"/>
              </a:lnSpc>
              <a:spcBef>
                <a:spcPts val="600"/>
              </a:spcBef>
              <a:buFontTx/>
              <a:buChar char="–"/>
            </a:pPr>
            <a:r>
              <a:rPr lang="en-US">
                <a:solidFill>
                  <a:schemeClr val="bg1"/>
                </a:solidFill>
                <a:latin typeface="Comic Sans MS" pitchFamily="66" charset="0"/>
              </a:rPr>
              <a:t>Changes in scan mirror polarization sensitivity</a:t>
            </a:r>
          </a:p>
          <a:p>
            <a:pPr marL="742950" lvl="1" indent="-285750">
              <a:lnSpc>
                <a:spcPct val="110000"/>
              </a:lnSpc>
              <a:spcBef>
                <a:spcPts val="600"/>
              </a:spcBef>
              <a:buFontTx/>
              <a:buChar char="–"/>
            </a:pPr>
            <a:r>
              <a:rPr lang="en-US">
                <a:solidFill>
                  <a:schemeClr val="bg1"/>
                </a:solidFill>
                <a:latin typeface="Comic Sans MS" pitchFamily="66" charset="0"/>
              </a:rPr>
              <a:t>Noticeable impact in bands 8, 9, and 3, and likely in other bands (more in Terra than Aqua MODIS)</a:t>
            </a:r>
          </a:p>
          <a:p>
            <a:pPr marL="342900" indent="-342900">
              <a:lnSpc>
                <a:spcPct val="110000"/>
              </a:lnSpc>
              <a:spcBef>
                <a:spcPts val="1200"/>
              </a:spcBef>
              <a:buFontTx/>
              <a:buChar char="•"/>
            </a:pPr>
            <a:r>
              <a:rPr lang="en-US" sz="2000">
                <a:solidFill>
                  <a:schemeClr val="bg1"/>
                </a:solidFill>
                <a:latin typeface="Comic Sans MS" pitchFamily="66" charset="0"/>
                <a:cs typeface="Times New Roman" pitchFamily="18" charset="0"/>
              </a:rPr>
              <a:t>Large SD degradation at short wavelengths</a:t>
            </a:r>
          </a:p>
          <a:p>
            <a:pPr marL="742950" lvl="1" indent="-285750">
              <a:lnSpc>
                <a:spcPct val="110000"/>
              </a:lnSpc>
              <a:spcBef>
                <a:spcPts val="600"/>
              </a:spcBef>
              <a:buFontTx/>
              <a:buChar char="–"/>
            </a:pPr>
            <a:r>
              <a:rPr lang="en-US">
                <a:solidFill>
                  <a:schemeClr val="bg1"/>
                </a:solidFill>
                <a:latin typeface="Comic Sans MS" pitchFamily="66" charset="0"/>
              </a:rPr>
              <a:t>More degradation in Terra than Aqua MODIS</a:t>
            </a:r>
            <a:endParaRPr lang="en-US">
              <a:solidFill>
                <a:schemeClr val="bg1"/>
              </a:solidFill>
              <a:latin typeface="Comic Sans MS" pitchFamily="66" charset="0"/>
              <a:cs typeface="Times New Roman" pitchFamily="18" charset="0"/>
            </a:endParaRPr>
          </a:p>
          <a:p>
            <a:pPr marL="342900" indent="-342900">
              <a:lnSpc>
                <a:spcPct val="110000"/>
              </a:lnSpc>
              <a:spcBef>
                <a:spcPts val="1200"/>
              </a:spcBef>
              <a:buFontTx/>
              <a:buChar char="•"/>
            </a:pPr>
            <a:r>
              <a:rPr lang="en-US" sz="2000">
                <a:solidFill>
                  <a:schemeClr val="bg1"/>
                </a:solidFill>
                <a:latin typeface="Comic Sans MS" pitchFamily="66" charset="0"/>
                <a:cs typeface="Times New Roman" pitchFamily="18" charset="0"/>
              </a:rPr>
              <a:t>TEB calibration quality over cold targets</a:t>
            </a:r>
          </a:p>
          <a:p>
            <a:pPr marL="742950" lvl="1" indent="-285750">
              <a:lnSpc>
                <a:spcPct val="110000"/>
              </a:lnSpc>
              <a:spcBef>
                <a:spcPts val="600"/>
              </a:spcBef>
              <a:buFontTx/>
              <a:buChar char="–"/>
            </a:pPr>
            <a:r>
              <a:rPr lang="en-US">
                <a:solidFill>
                  <a:schemeClr val="bg1"/>
                </a:solidFill>
                <a:latin typeface="Comic Sans MS" pitchFamily="66" charset="0"/>
              </a:rPr>
              <a:t>Improvements  made in C6, noticeable effect may still exist</a:t>
            </a:r>
          </a:p>
          <a:p>
            <a:pPr marL="342900" indent="-342900">
              <a:lnSpc>
                <a:spcPct val="110000"/>
              </a:lnSpc>
              <a:spcBef>
                <a:spcPts val="1200"/>
              </a:spcBef>
              <a:buFontTx/>
              <a:buChar char="•"/>
            </a:pPr>
            <a:r>
              <a:rPr lang="en-US" sz="2000">
                <a:solidFill>
                  <a:schemeClr val="bg1"/>
                </a:solidFill>
                <a:latin typeface="Comic Sans MS" pitchFamily="66" charset="0"/>
                <a:cs typeface="Times New Roman" pitchFamily="18" charset="0"/>
              </a:rPr>
              <a:t>Calibration consistency between Terra and Aqua MODIS</a:t>
            </a:r>
          </a:p>
          <a:p>
            <a:pPr marL="742950" lvl="1" indent="-285750">
              <a:lnSpc>
                <a:spcPct val="110000"/>
              </a:lnSpc>
              <a:spcBef>
                <a:spcPts val="600"/>
              </a:spcBef>
              <a:buFontTx/>
              <a:buChar char="–"/>
            </a:pPr>
            <a:r>
              <a:rPr lang="en-US">
                <a:solidFill>
                  <a:schemeClr val="bg1"/>
                </a:solidFill>
                <a:latin typeface="Comic Sans MS" pitchFamily="66" charset="0"/>
              </a:rPr>
              <a:t>Scene dependent differences (offsets and trends)</a:t>
            </a:r>
          </a:p>
          <a:p>
            <a:pPr marL="742950" lvl="1" indent="-285750">
              <a:lnSpc>
                <a:spcPct val="120000"/>
              </a:lnSpc>
              <a:spcBef>
                <a:spcPct val="20000"/>
              </a:spcBef>
              <a:buFontTx/>
              <a:buChar char="–"/>
            </a:pPr>
            <a:endParaRPr lang="en-US">
              <a:solidFill>
                <a:schemeClr val="bg1"/>
              </a:solidFill>
              <a:latin typeface="Comic Sans MS" pitchFamily="66" charset="0"/>
              <a:cs typeface="Times New Roman" pitchFamily="18" charset="0"/>
            </a:endParaRPr>
          </a:p>
        </p:txBody>
      </p:sp>
      <p:sp>
        <p:nvSpPr>
          <p:cNvPr id="3" name="Rectangle 3"/>
          <p:cNvSpPr txBox="1">
            <a:spLocks noChangeArrowheads="1"/>
          </p:cNvSpPr>
          <p:nvPr/>
        </p:nvSpPr>
        <p:spPr>
          <a:xfrm>
            <a:off x="1058863" y="214312"/>
            <a:ext cx="7307262" cy="1004888"/>
          </a:xfrm>
          <a:prstGeom prst="rect">
            <a:avLst/>
          </a:prstGeom>
          <a:noFill/>
        </p:spPr>
        <p:txBody>
          <a:bodyPr lIns="90487" tIns="44450" rIns="90487" bIns="4445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Comic Sans MS" pitchFamily="66" charset="0"/>
                <a:ea typeface="+mj-ea"/>
                <a:cs typeface="+mj-cs"/>
              </a:rPr>
              <a:t>Challenges and Concerns</a:t>
            </a:r>
          </a:p>
        </p:txBody>
      </p:sp>
      <p:sp>
        <p:nvSpPr>
          <p:cNvPr id="4" name="Text Box 5"/>
          <p:cNvSpPr txBox="1">
            <a:spLocks noChangeArrowheads="1"/>
          </p:cNvSpPr>
          <p:nvPr/>
        </p:nvSpPr>
        <p:spPr bwMode="auto">
          <a:xfrm>
            <a:off x="8458200" y="6507163"/>
            <a:ext cx="688975" cy="274637"/>
          </a:xfrm>
          <a:prstGeom prst="rect">
            <a:avLst/>
          </a:prstGeom>
          <a:noFill/>
          <a:ln w="9525">
            <a:noFill/>
            <a:miter lim="800000"/>
            <a:headEnd/>
            <a:tailEnd/>
          </a:ln>
        </p:spPr>
        <p:txBody>
          <a:bodyPr wrap="none">
            <a:spAutoFit/>
          </a:bodyPr>
          <a:lstStyle/>
          <a:p>
            <a:r>
              <a:rPr lang="en-US" sz="1200" b="1" i="1">
                <a:solidFill>
                  <a:schemeClr val="bg1"/>
                </a:solidFill>
                <a:latin typeface="Times New Roman" pitchFamily="18" charset="0"/>
              </a:rPr>
              <a:t>Page </a:t>
            </a:r>
            <a:fld id="{5DAC2DD6-8A74-4864-9697-25022A3CAB86}" type="slidenum">
              <a:rPr lang="en-US" sz="1200" b="1" i="1">
                <a:solidFill>
                  <a:schemeClr val="bg1"/>
                </a:solidFill>
                <a:latin typeface="Times New Roman" pitchFamily="18" charset="0"/>
              </a:rPr>
              <a:pPr/>
              <a:t>6</a:t>
            </a:fld>
            <a:endParaRPr lang="en-US" sz="1200" b="1" i="1">
              <a:solidFill>
                <a:schemeClr val="bg1"/>
              </a:solidFill>
              <a:latin typeface="Times New Roman" pitchFamily="18" charset="0"/>
            </a:endParaRPr>
          </a:p>
        </p:txBody>
      </p:sp>
      <p:sp>
        <p:nvSpPr>
          <p:cNvPr id="5" name="Text Box 20" descr="Light vertical"/>
          <p:cNvSpPr txBox="1">
            <a:spLocks noChangeArrowheads="1"/>
          </p:cNvSpPr>
          <p:nvPr/>
        </p:nvSpPr>
        <p:spPr bwMode="auto">
          <a:xfrm>
            <a:off x="381000" y="6324600"/>
            <a:ext cx="8382000" cy="461963"/>
          </a:xfrm>
          <a:prstGeom prst="rect">
            <a:avLst/>
          </a:prstGeom>
          <a:noFill/>
          <a:ln w="12700">
            <a:noFill/>
            <a:miter lim="800000"/>
            <a:headEnd/>
            <a:tailEnd/>
          </a:ln>
        </p:spPr>
        <p:txBody>
          <a:bodyPr>
            <a:spAutoFit/>
          </a:bodyPr>
          <a:lstStyle/>
          <a:p>
            <a:pPr algn="ctr" eaLnBrk="0" hangingPunct="0"/>
            <a:r>
              <a:rPr lang="en-US" sz="2400" b="1" u="sng">
                <a:solidFill>
                  <a:srgbClr val="FFC000"/>
                </a:solidFill>
                <a:latin typeface="Comic Sans MS" pitchFamily="66" charset="0"/>
              </a:rPr>
              <a:t>Lessons for NPP VIIRS Operation and Calibration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01750" y="155575"/>
            <a:ext cx="6546850" cy="1004888"/>
          </a:xfrm>
        </p:spPr>
        <p:txBody>
          <a:bodyPr/>
          <a:lstStyle/>
          <a:p>
            <a:r>
              <a:rPr lang="en-US" sz="2800" dirty="0" smtClean="0">
                <a:solidFill>
                  <a:srgbClr val="0000CC"/>
                </a:solidFill>
                <a:latin typeface="Times New Roman" pitchFamily="18" charset="0"/>
                <a:cs typeface="Times New Roman" pitchFamily="18" charset="0"/>
              </a:rPr>
              <a:t>TEB Calibration Performance</a:t>
            </a:r>
          </a:p>
        </p:txBody>
      </p:sp>
      <p:sp>
        <p:nvSpPr>
          <p:cNvPr id="3075" name="Rectangle 3"/>
          <p:cNvSpPr>
            <a:spLocks noChangeArrowheads="1"/>
          </p:cNvSpPr>
          <p:nvPr/>
        </p:nvSpPr>
        <p:spPr bwMode="auto">
          <a:xfrm>
            <a:off x="441325" y="1441450"/>
            <a:ext cx="8088313" cy="4013200"/>
          </a:xfrm>
          <a:prstGeom prst="rect">
            <a:avLst/>
          </a:prstGeom>
          <a:noFill/>
          <a:ln w="12700">
            <a:noFill/>
            <a:miter lim="800000"/>
            <a:headEnd/>
            <a:tailEnd/>
          </a:ln>
        </p:spPr>
        <p:txBody>
          <a:bodyPr lIns="90487" tIns="44450" rIns="90487" bIns="44450"/>
          <a:lstStyle/>
          <a:p>
            <a:pPr marL="342900" indent="-342900" eaLnBrk="0" hangingPunct="0">
              <a:lnSpc>
                <a:spcPct val="130000"/>
              </a:lnSpc>
              <a:spcBef>
                <a:spcPct val="20000"/>
              </a:spcBef>
              <a:buSzPct val="100000"/>
              <a:buFontTx/>
              <a:buChar char="•"/>
            </a:pPr>
            <a:r>
              <a:rPr lang="en-US" sz="2000" b="0" dirty="0">
                <a:latin typeface="Times New Roman" pitchFamily="18" charset="0"/>
                <a:cs typeface="Times New Roman" pitchFamily="18" charset="0"/>
              </a:rPr>
              <a:t>TEB Calibration Algorithm</a:t>
            </a:r>
          </a:p>
          <a:p>
            <a:pPr marL="342900" indent="-342900" eaLnBrk="0" hangingPunct="0">
              <a:lnSpc>
                <a:spcPct val="130000"/>
              </a:lnSpc>
              <a:spcBef>
                <a:spcPct val="20000"/>
              </a:spcBef>
              <a:buSzPct val="100000"/>
              <a:buFontTx/>
              <a:buChar char="•"/>
            </a:pPr>
            <a:r>
              <a:rPr lang="en-US" sz="2000" b="0" dirty="0">
                <a:latin typeface="Times New Roman" pitchFamily="18" charset="0"/>
                <a:cs typeface="Times New Roman" pitchFamily="18" charset="0"/>
              </a:rPr>
              <a:t>Terra and Aqua TEB On-orbit Performance</a:t>
            </a:r>
          </a:p>
        </p:txBody>
      </p:sp>
      <p:sp>
        <p:nvSpPr>
          <p:cNvPr id="3079" name="Rectangle 32"/>
          <p:cNvSpPr>
            <a:spLocks noChangeArrowheads="1"/>
          </p:cNvSpPr>
          <p:nvPr/>
        </p:nvSpPr>
        <p:spPr bwMode="auto">
          <a:xfrm>
            <a:off x="441325" y="2462213"/>
            <a:ext cx="5240338" cy="1283428"/>
          </a:xfrm>
          <a:prstGeom prst="rect">
            <a:avLst/>
          </a:prstGeom>
          <a:noFill/>
          <a:ln w="9525">
            <a:noFill/>
            <a:miter lim="800000"/>
            <a:headEnd/>
            <a:tailEnd/>
          </a:ln>
        </p:spPr>
        <p:txBody>
          <a:bodyPr>
            <a:spAutoFit/>
          </a:bodyPr>
          <a:lstStyle/>
          <a:p>
            <a:pPr marL="742950" lvl="1" indent="-285750" eaLnBrk="0" hangingPunct="0">
              <a:lnSpc>
                <a:spcPct val="130000"/>
              </a:lnSpc>
              <a:spcBef>
                <a:spcPct val="20000"/>
              </a:spcBef>
              <a:buSzPct val="100000"/>
              <a:buFontTx/>
              <a:buChar char="–"/>
            </a:pPr>
            <a:r>
              <a:rPr lang="en-US" sz="1800" b="0" dirty="0" smtClean="0">
                <a:latin typeface="Times New Roman" pitchFamily="18" charset="0"/>
                <a:cs typeface="Times New Roman" pitchFamily="18" charset="0"/>
              </a:rPr>
              <a:t>Detector </a:t>
            </a:r>
            <a:r>
              <a:rPr lang="en-US" sz="1800" b="0" dirty="0">
                <a:latin typeface="Times New Roman" pitchFamily="18" charset="0"/>
                <a:cs typeface="Times New Roman" pitchFamily="18" charset="0"/>
              </a:rPr>
              <a:t>response &amp; NEdT Trending</a:t>
            </a:r>
          </a:p>
          <a:p>
            <a:pPr marL="742950" lvl="1" indent="-285750" eaLnBrk="0" hangingPunct="0">
              <a:lnSpc>
                <a:spcPct val="130000"/>
              </a:lnSpc>
              <a:spcBef>
                <a:spcPct val="20000"/>
              </a:spcBef>
              <a:buSzPct val="100000"/>
              <a:buFontTx/>
              <a:buChar char="–"/>
            </a:pPr>
            <a:r>
              <a:rPr lang="en-US" sz="1800" b="0" dirty="0">
                <a:latin typeface="Times New Roman" pitchFamily="18" charset="0"/>
                <a:cs typeface="Times New Roman" pitchFamily="18" charset="0"/>
              </a:rPr>
              <a:t>Noisy Detector History</a:t>
            </a:r>
          </a:p>
          <a:p>
            <a:pPr marL="742950" lvl="1" indent="-285750" eaLnBrk="0" hangingPunct="0">
              <a:lnSpc>
                <a:spcPct val="130000"/>
              </a:lnSpc>
              <a:spcBef>
                <a:spcPct val="20000"/>
              </a:spcBef>
              <a:buSzPct val="100000"/>
              <a:buFontTx/>
              <a:buChar char="–"/>
            </a:pPr>
            <a:endParaRPr lang="en-US" sz="1800" b="0" dirty="0">
              <a:latin typeface="Helvetica" pitchFamily="32" charset="0"/>
            </a:endParaRPr>
          </a:p>
        </p:txBody>
      </p:sp>
      <p:sp>
        <p:nvSpPr>
          <p:cNvPr id="10"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60</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title"/>
          </p:nvPr>
        </p:nvSpPr>
        <p:spPr>
          <a:xfrm>
            <a:off x="846138" y="61912"/>
            <a:ext cx="7688262" cy="1004888"/>
          </a:xfrm>
          <a:noFill/>
        </p:spPr>
        <p:txBody>
          <a:bodyPr lIns="90487" tIns="44450" rIns="90487" bIns="44450">
            <a:normAutofit/>
          </a:bodyPr>
          <a:lstStyle/>
          <a:p>
            <a:pPr eaLnBrk="1" hangingPunct="1"/>
            <a:r>
              <a:rPr lang="en-US" sz="2800" dirty="0" smtClean="0">
                <a:solidFill>
                  <a:srgbClr val="0000CC"/>
                </a:solidFill>
                <a:latin typeface="Times New Roman" pitchFamily="18" charset="0"/>
                <a:cs typeface="Times New Roman" pitchFamily="18" charset="0"/>
              </a:rPr>
              <a:t>On-orbit Calibration Methodologies </a:t>
            </a:r>
            <a:br>
              <a:rPr lang="en-US" sz="2800" dirty="0" smtClean="0">
                <a:solidFill>
                  <a:srgbClr val="0000CC"/>
                </a:solidFill>
                <a:latin typeface="Times New Roman" pitchFamily="18" charset="0"/>
                <a:cs typeface="Times New Roman" pitchFamily="18" charset="0"/>
              </a:rPr>
            </a:br>
            <a:r>
              <a:rPr lang="en-US" sz="2800" dirty="0" smtClean="0">
                <a:solidFill>
                  <a:srgbClr val="0000CC"/>
                </a:solidFill>
                <a:latin typeface="Times New Roman" pitchFamily="18" charset="0"/>
                <a:cs typeface="Times New Roman" pitchFamily="18" charset="0"/>
              </a:rPr>
              <a:t>and Performance</a:t>
            </a:r>
          </a:p>
        </p:txBody>
      </p:sp>
      <p:sp>
        <p:nvSpPr>
          <p:cNvPr id="53252" name="Rectangle 2"/>
          <p:cNvSpPr>
            <a:spLocks noChangeArrowheads="1"/>
          </p:cNvSpPr>
          <p:nvPr/>
        </p:nvSpPr>
        <p:spPr bwMode="auto">
          <a:xfrm>
            <a:off x="304800" y="1492250"/>
            <a:ext cx="8772525" cy="4070350"/>
          </a:xfrm>
          <a:prstGeom prst="rect">
            <a:avLst/>
          </a:prstGeom>
          <a:noFill/>
          <a:ln w="12700">
            <a:noFill/>
            <a:miter lim="800000"/>
            <a:headEnd/>
            <a:tailEnd/>
          </a:ln>
        </p:spPr>
        <p:txBody>
          <a:bodyPr lIns="90487" tIns="44450" rIns="90487" bIns="44450"/>
          <a:lstStyle/>
          <a:p>
            <a:pPr marL="342900" indent="-342900">
              <a:spcAft>
                <a:spcPts val="600"/>
              </a:spcAft>
              <a:buFontTx/>
              <a:buChar char="•"/>
            </a:pPr>
            <a:r>
              <a:rPr lang="en-US" sz="2400" u="sng" dirty="0">
                <a:latin typeface="Times New Roman" pitchFamily="18" charset="0"/>
                <a:cs typeface="Times New Roman" pitchFamily="18" charset="0"/>
              </a:rPr>
              <a:t>Quadratic Algorithm</a:t>
            </a:r>
          </a:p>
          <a:p>
            <a:pPr marL="800100" lvl="1" indent="-342900">
              <a:spcAft>
                <a:spcPts val="600"/>
              </a:spcAft>
              <a:buFontTx/>
              <a:buChar char="•"/>
            </a:pPr>
            <a:r>
              <a:rPr lang="en-US" dirty="0">
                <a:latin typeface="Times New Roman" pitchFamily="18" charset="0"/>
                <a:cs typeface="Times New Roman" pitchFamily="18" charset="0"/>
              </a:rPr>
              <a:t>Linear calibration coefficients computed on a scan-by-scan basis; 40-scan running average used in the L1B</a:t>
            </a:r>
          </a:p>
          <a:p>
            <a:pPr marL="800100" lvl="1" indent="-342900">
              <a:spcAft>
                <a:spcPts val="600"/>
              </a:spcAft>
              <a:buFontTx/>
              <a:buChar char="•"/>
            </a:pPr>
            <a:r>
              <a:rPr lang="en-US" dirty="0">
                <a:latin typeface="Times New Roman" pitchFamily="18" charset="0"/>
                <a:cs typeface="Times New Roman" pitchFamily="18" charset="0"/>
              </a:rPr>
              <a:t>Fixed coefficients used for B21 (a simple linear algorithm)</a:t>
            </a:r>
          </a:p>
          <a:p>
            <a:pPr marL="800100" lvl="1" indent="-342900">
              <a:spcAft>
                <a:spcPts val="600"/>
              </a:spcAft>
              <a:buFontTx/>
              <a:buChar char="•"/>
            </a:pPr>
            <a:r>
              <a:rPr lang="en-US" dirty="0" smtClean="0">
                <a:latin typeface="Times New Roman" pitchFamily="18" charset="0"/>
                <a:cs typeface="Times New Roman" pitchFamily="18" charset="0"/>
              </a:rPr>
              <a:t>Fixed </a:t>
            </a:r>
            <a:r>
              <a:rPr lang="en-US" dirty="0">
                <a:latin typeface="Times New Roman" pitchFamily="18" charset="0"/>
                <a:cs typeface="Times New Roman" pitchFamily="18" charset="0"/>
              </a:rPr>
              <a:t>coefficients also used for B33, 35, and 36 when T_bb are above </a:t>
            </a:r>
            <a:r>
              <a:rPr lang="en-US" dirty="0" err="1" smtClean="0">
                <a:latin typeface="Times New Roman" pitchFamily="18" charset="0"/>
                <a:cs typeface="Times New Roman" pitchFamily="18" charset="0"/>
              </a:rPr>
              <a:t>T_sat</a:t>
            </a:r>
            <a:r>
              <a:rPr lang="en-US" dirty="0" smtClean="0">
                <a:latin typeface="Times New Roman" pitchFamily="18" charset="0"/>
                <a:cs typeface="Times New Roman" pitchFamily="18" charset="0"/>
              </a:rPr>
              <a:t> during the warm-up/cool-down BB activities (</a:t>
            </a:r>
            <a:r>
              <a:rPr lang="en-US" dirty="0" smtClean="0">
                <a:solidFill>
                  <a:srgbClr val="00B050"/>
                </a:solidFill>
                <a:latin typeface="Comic Sans MS" pitchFamily="66" charset="0"/>
                <a:cs typeface="Times New Roman" pitchFamily="18" charset="0"/>
              </a:rPr>
              <a:t>AQUA ONLY !!!</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342900" indent="-342900">
              <a:spcAft>
                <a:spcPts val="600"/>
              </a:spcAft>
              <a:buFontTx/>
              <a:buChar char="•"/>
            </a:pPr>
            <a:r>
              <a:rPr lang="en-US" sz="2400" dirty="0" smtClean="0">
                <a:latin typeface="Times New Roman" pitchFamily="18" charset="0"/>
                <a:cs typeface="Times New Roman" pitchFamily="18" charset="0"/>
              </a:rPr>
              <a:t>Quarterly </a:t>
            </a:r>
            <a:r>
              <a:rPr lang="en-US" sz="2400" dirty="0">
                <a:latin typeface="Times New Roman" pitchFamily="18" charset="0"/>
                <a:cs typeface="Times New Roman" pitchFamily="18" charset="0"/>
              </a:rPr>
              <a:t>BB Warm-up and Cool-down (WUCD) Activities</a:t>
            </a:r>
          </a:p>
          <a:p>
            <a:pPr marL="800100" lvl="1" indent="-342900">
              <a:spcAft>
                <a:spcPts val="600"/>
              </a:spcAft>
              <a:buFontTx/>
              <a:buChar char="•"/>
            </a:pPr>
            <a:r>
              <a:rPr lang="en-US" dirty="0">
                <a:latin typeface="Times New Roman" pitchFamily="18" charset="0"/>
                <a:cs typeface="Times New Roman" pitchFamily="18" charset="0"/>
              </a:rPr>
              <a:t>Derive fixed linear coefficients</a:t>
            </a:r>
          </a:p>
          <a:p>
            <a:pPr marL="800100" lvl="1" indent="-342900">
              <a:spcAft>
                <a:spcPts val="600"/>
              </a:spcAft>
              <a:buFontTx/>
              <a:buChar char="•"/>
            </a:pPr>
            <a:r>
              <a:rPr lang="en-US" dirty="0">
                <a:latin typeface="Times New Roman" pitchFamily="18" charset="0"/>
                <a:cs typeface="Times New Roman" pitchFamily="18" charset="0"/>
              </a:rPr>
              <a:t>Compute nonlinear coefficients (update if necessary)</a:t>
            </a:r>
          </a:p>
          <a:p>
            <a:pPr marL="342900" indent="-342900">
              <a:spcAft>
                <a:spcPts val="600"/>
              </a:spcAft>
              <a:buFontTx/>
              <a:buChar char="•"/>
            </a:pPr>
            <a:r>
              <a:rPr lang="en-US" sz="2400" dirty="0">
                <a:latin typeface="Times New Roman" pitchFamily="18" charset="0"/>
                <a:cs typeface="Times New Roman" pitchFamily="18" charset="0"/>
              </a:rPr>
              <a:t>Performance</a:t>
            </a:r>
          </a:p>
          <a:p>
            <a:pPr marL="800100" lvl="1" indent="-342900">
              <a:spcAft>
                <a:spcPts val="600"/>
              </a:spcAft>
              <a:buFontTx/>
              <a:buChar char="•"/>
            </a:pPr>
            <a:r>
              <a:rPr lang="en-US" dirty="0">
                <a:latin typeface="Times New Roman" pitchFamily="18" charset="0"/>
                <a:cs typeface="Times New Roman" pitchFamily="18" charset="0"/>
              </a:rPr>
              <a:t>Dedicated short- and long-term monitoring effort (offline)</a:t>
            </a:r>
          </a:p>
        </p:txBody>
      </p:sp>
      <p:sp>
        <p:nvSpPr>
          <p:cNvPr id="9"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61</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ChangeArrowheads="1"/>
          </p:cNvSpPr>
          <p:nvPr/>
        </p:nvSpPr>
        <p:spPr bwMode="auto">
          <a:xfrm>
            <a:off x="1301750" y="55563"/>
            <a:ext cx="6546850" cy="1004887"/>
          </a:xfrm>
          <a:prstGeom prst="rect">
            <a:avLst/>
          </a:prstGeom>
          <a:noFill/>
          <a:ln w="12700">
            <a:noFill/>
            <a:miter lim="800000"/>
            <a:headEnd/>
            <a:tailEnd/>
          </a:ln>
        </p:spPr>
        <p:txBody>
          <a:bodyPr lIns="90487" tIns="44450" rIns="90487" bIns="44450" anchor="ctr"/>
          <a:lstStyle/>
          <a:p>
            <a:pPr algn="ctr" eaLnBrk="0" hangingPunct="0"/>
            <a:r>
              <a:rPr lang="en-US" sz="2800" dirty="0">
                <a:solidFill>
                  <a:srgbClr val="0000CC"/>
                </a:solidFill>
                <a:latin typeface="Times New Roman" pitchFamily="18" charset="0"/>
                <a:cs typeface="Times New Roman" pitchFamily="18" charset="0"/>
              </a:rPr>
              <a:t>TEB Radiometric Calibration</a:t>
            </a:r>
          </a:p>
        </p:txBody>
      </p:sp>
      <p:graphicFrame>
        <p:nvGraphicFramePr>
          <p:cNvPr id="2050" name="Object 4"/>
          <p:cNvGraphicFramePr>
            <a:graphicFrameLocks noChangeAspect="1"/>
          </p:cNvGraphicFramePr>
          <p:nvPr/>
        </p:nvGraphicFramePr>
        <p:xfrm>
          <a:off x="1865313" y="1033463"/>
          <a:ext cx="5754687" cy="642937"/>
        </p:xfrm>
        <a:graphic>
          <a:graphicData uri="http://schemas.openxmlformats.org/presentationml/2006/ole">
            <p:oleObj spid="_x0000_s223234" name="Equation" r:id="rId4" imgW="3911400" imgH="431640" progId="">
              <p:embed/>
            </p:oleObj>
          </a:graphicData>
        </a:graphic>
      </p:graphicFrame>
      <p:graphicFrame>
        <p:nvGraphicFramePr>
          <p:cNvPr id="2051" name="Object 5"/>
          <p:cNvGraphicFramePr>
            <a:graphicFrameLocks noChangeAspect="1"/>
          </p:cNvGraphicFramePr>
          <p:nvPr/>
        </p:nvGraphicFramePr>
        <p:xfrm>
          <a:off x="257175" y="2133600"/>
          <a:ext cx="8412163" cy="423863"/>
        </p:xfrm>
        <a:graphic>
          <a:graphicData uri="http://schemas.openxmlformats.org/presentationml/2006/ole">
            <p:oleObj spid="_x0000_s223235" name="Equation" r:id="rId5" imgW="5854680" imgH="279360" progId="">
              <p:embed/>
            </p:oleObj>
          </a:graphicData>
        </a:graphic>
      </p:graphicFrame>
      <p:sp>
        <p:nvSpPr>
          <p:cNvPr id="2055" name="Rectangle 6"/>
          <p:cNvSpPr>
            <a:spLocks noChangeArrowheads="1"/>
          </p:cNvSpPr>
          <p:nvPr/>
        </p:nvSpPr>
        <p:spPr bwMode="auto">
          <a:xfrm>
            <a:off x="187325" y="1131888"/>
            <a:ext cx="2828925" cy="393700"/>
          </a:xfrm>
          <a:prstGeom prst="rect">
            <a:avLst/>
          </a:prstGeom>
          <a:noFill/>
          <a:ln w="12700">
            <a:noFill/>
            <a:miter lim="800000"/>
            <a:headEnd/>
            <a:tailEnd/>
          </a:ln>
        </p:spPr>
        <p:txBody>
          <a:bodyPr anchor="ctr"/>
          <a:lstStyle/>
          <a:p>
            <a:pPr marL="342900" indent="-342900">
              <a:spcBef>
                <a:spcPct val="20000"/>
              </a:spcBef>
            </a:pPr>
            <a:r>
              <a:rPr lang="en-US" b="1" i="1">
                <a:solidFill>
                  <a:srgbClr val="0000FF"/>
                </a:solidFill>
                <a:latin typeface="Times New Roman" pitchFamily="18" charset="0"/>
              </a:rPr>
              <a:t>EV Radiance:</a:t>
            </a:r>
          </a:p>
        </p:txBody>
      </p:sp>
      <p:sp>
        <p:nvSpPr>
          <p:cNvPr id="2056" name="Rectangle 7"/>
          <p:cNvSpPr>
            <a:spLocks noChangeArrowheads="1"/>
          </p:cNvSpPr>
          <p:nvPr/>
        </p:nvSpPr>
        <p:spPr bwMode="auto">
          <a:xfrm>
            <a:off x="152400" y="5257800"/>
            <a:ext cx="4376738" cy="1462087"/>
          </a:xfrm>
          <a:prstGeom prst="rect">
            <a:avLst/>
          </a:prstGeom>
          <a:noFill/>
          <a:ln w="12700">
            <a:noFill/>
            <a:miter lim="800000"/>
            <a:headEnd/>
            <a:tailEnd/>
          </a:ln>
        </p:spPr>
        <p:txBody>
          <a:bodyPr anchor="ctr"/>
          <a:lstStyle/>
          <a:p>
            <a:pPr marL="342900" indent="-342900">
              <a:lnSpc>
                <a:spcPct val="85000"/>
              </a:lnSpc>
              <a:spcBef>
                <a:spcPct val="20000"/>
              </a:spcBef>
            </a:pPr>
            <a:r>
              <a:rPr lang="en-US" sz="1600" b="1" dirty="0">
                <a:solidFill>
                  <a:srgbClr val="0000FF"/>
                </a:solidFill>
                <a:latin typeface="Times New Roman" pitchFamily="18" charset="0"/>
              </a:rPr>
              <a:t>RVS: Response Versus Scan-angle</a:t>
            </a:r>
          </a:p>
          <a:p>
            <a:pPr marL="342900" indent="-342900">
              <a:lnSpc>
                <a:spcPct val="85000"/>
              </a:lnSpc>
              <a:spcBef>
                <a:spcPct val="20000"/>
              </a:spcBef>
            </a:pPr>
            <a:r>
              <a:rPr lang="en-US" sz="1600" b="1" dirty="0">
                <a:solidFill>
                  <a:srgbClr val="0000FF"/>
                </a:solidFill>
                <a:latin typeface="Symbol" pitchFamily="18" charset="2"/>
              </a:rPr>
              <a:t>e</a:t>
            </a:r>
            <a:r>
              <a:rPr lang="en-US" sz="1600" b="1" dirty="0">
                <a:solidFill>
                  <a:srgbClr val="0000FF"/>
                </a:solidFill>
                <a:latin typeface="Times New Roman" pitchFamily="18" charset="0"/>
              </a:rPr>
              <a:t>: Emissivity</a:t>
            </a:r>
          </a:p>
          <a:p>
            <a:pPr marL="342900" indent="-342900">
              <a:lnSpc>
                <a:spcPct val="85000"/>
              </a:lnSpc>
              <a:spcBef>
                <a:spcPct val="20000"/>
              </a:spcBef>
            </a:pPr>
            <a:r>
              <a:rPr lang="en-US" sz="1600" b="1" dirty="0">
                <a:solidFill>
                  <a:srgbClr val="0000FF"/>
                </a:solidFill>
                <a:latin typeface="Times New Roman" pitchFamily="18" charset="0"/>
              </a:rPr>
              <a:t>L: Spectral band averaged radiance</a:t>
            </a:r>
          </a:p>
          <a:p>
            <a:pPr marL="342900" indent="-342900">
              <a:lnSpc>
                <a:spcPct val="85000"/>
              </a:lnSpc>
              <a:spcBef>
                <a:spcPct val="20000"/>
              </a:spcBef>
            </a:pPr>
            <a:r>
              <a:rPr lang="en-US" sz="1600" b="1" dirty="0">
                <a:solidFill>
                  <a:srgbClr val="0000FF"/>
                </a:solidFill>
                <a:latin typeface="Times New Roman" pitchFamily="18" charset="0"/>
              </a:rPr>
              <a:t>dn: Digital count with background </a:t>
            </a:r>
            <a:r>
              <a:rPr lang="en-US" sz="1600" b="1" dirty="0" smtClean="0">
                <a:solidFill>
                  <a:srgbClr val="0000FF"/>
                </a:solidFill>
                <a:latin typeface="Times New Roman" pitchFamily="18" charset="0"/>
              </a:rPr>
              <a:t>corrected</a:t>
            </a:r>
            <a:endParaRPr lang="en-US" sz="1600" b="1" dirty="0">
              <a:solidFill>
                <a:srgbClr val="0000FF"/>
              </a:solidFill>
              <a:latin typeface="Times New Roman" pitchFamily="18" charset="0"/>
            </a:endParaRPr>
          </a:p>
        </p:txBody>
      </p:sp>
      <p:pic>
        <p:nvPicPr>
          <p:cNvPr id="2057" name="Picture 8" descr="Light vertical"/>
          <p:cNvPicPr>
            <a:picLocks noChangeAspect="1" noChangeArrowheads="1"/>
          </p:cNvPicPr>
          <p:nvPr/>
        </p:nvPicPr>
        <p:blipFill>
          <a:blip r:embed="rId6" cstate="print"/>
          <a:srcRect/>
          <a:stretch>
            <a:fillRect/>
          </a:stretch>
        </p:blipFill>
        <p:spPr bwMode="auto">
          <a:xfrm>
            <a:off x="498475" y="3438525"/>
            <a:ext cx="2408238" cy="1665288"/>
          </a:xfrm>
          <a:prstGeom prst="rect">
            <a:avLst/>
          </a:prstGeom>
          <a:noFill/>
          <a:ln w="12700">
            <a:noFill/>
            <a:miter lim="800000"/>
            <a:headEnd/>
            <a:tailEnd/>
          </a:ln>
        </p:spPr>
      </p:pic>
      <p:sp>
        <p:nvSpPr>
          <p:cNvPr id="2058" name="AutoShape 9"/>
          <p:cNvSpPr>
            <a:spLocks noChangeArrowheads="1"/>
          </p:cNvSpPr>
          <p:nvPr/>
        </p:nvSpPr>
        <p:spPr bwMode="auto">
          <a:xfrm>
            <a:off x="1644650" y="2600325"/>
            <a:ext cx="523875" cy="785813"/>
          </a:xfrm>
          <a:prstGeom prst="upArrow">
            <a:avLst>
              <a:gd name="adj1" fmla="val 50000"/>
              <a:gd name="adj2" fmla="val 37500"/>
            </a:avLst>
          </a:prstGeom>
          <a:solidFill>
            <a:schemeClr val="accent1"/>
          </a:solidFill>
          <a:ln w="12700">
            <a:solidFill>
              <a:schemeClr val="accent1"/>
            </a:solidFill>
            <a:miter lim="800000"/>
            <a:headEnd/>
            <a:tailEnd/>
          </a:ln>
        </p:spPr>
        <p:txBody>
          <a:bodyPr wrap="none" anchor="ctr"/>
          <a:lstStyle/>
          <a:p>
            <a:endParaRPr lang="en-US"/>
          </a:p>
        </p:txBody>
      </p:sp>
      <p:sp>
        <p:nvSpPr>
          <p:cNvPr id="2059" name="Rectangle 10"/>
          <p:cNvSpPr>
            <a:spLocks noChangeArrowheads="1"/>
          </p:cNvSpPr>
          <p:nvPr/>
        </p:nvSpPr>
        <p:spPr bwMode="auto">
          <a:xfrm>
            <a:off x="179388" y="1781175"/>
            <a:ext cx="2851150" cy="393700"/>
          </a:xfrm>
          <a:prstGeom prst="rect">
            <a:avLst/>
          </a:prstGeom>
          <a:noFill/>
          <a:ln w="12700">
            <a:noFill/>
            <a:miter lim="800000"/>
            <a:headEnd/>
            <a:tailEnd/>
          </a:ln>
        </p:spPr>
        <p:txBody>
          <a:bodyPr anchor="ctr"/>
          <a:lstStyle/>
          <a:p>
            <a:pPr marL="342900" indent="-342900">
              <a:spcBef>
                <a:spcPct val="20000"/>
              </a:spcBef>
            </a:pPr>
            <a:r>
              <a:rPr lang="en-US" b="1" i="1">
                <a:solidFill>
                  <a:srgbClr val="0000FF"/>
                </a:solidFill>
                <a:latin typeface="Times New Roman" pitchFamily="18" charset="0"/>
              </a:rPr>
              <a:t>Calibration Coefficients:</a:t>
            </a:r>
          </a:p>
        </p:txBody>
      </p:sp>
      <p:sp>
        <p:nvSpPr>
          <p:cNvPr id="2060" name="AutoShape 11"/>
          <p:cNvSpPr>
            <a:spLocks noChangeArrowheads="1"/>
          </p:cNvSpPr>
          <p:nvPr/>
        </p:nvSpPr>
        <p:spPr bwMode="auto">
          <a:xfrm rot="10800000">
            <a:off x="3021013" y="4083050"/>
            <a:ext cx="755650" cy="455613"/>
          </a:xfrm>
          <a:prstGeom prst="leftArrow">
            <a:avLst>
              <a:gd name="adj1" fmla="val 50000"/>
              <a:gd name="adj2" fmla="val 41463"/>
            </a:avLst>
          </a:prstGeom>
          <a:solidFill>
            <a:schemeClr val="accent1"/>
          </a:solidFill>
          <a:ln w="12700">
            <a:solidFill>
              <a:schemeClr val="accent1"/>
            </a:solidFill>
            <a:miter lim="800000"/>
            <a:headEnd/>
            <a:tailEnd/>
          </a:ln>
        </p:spPr>
        <p:txBody>
          <a:bodyPr wrap="none" anchor="ctr"/>
          <a:lstStyle/>
          <a:p>
            <a:endParaRPr lang="en-US"/>
          </a:p>
        </p:txBody>
      </p:sp>
      <p:pic>
        <p:nvPicPr>
          <p:cNvPr id="2061" name="Picture 12" descr="aqua_oa26_tbb_2002"/>
          <p:cNvPicPr>
            <a:picLocks noChangeAspect="1" noChangeArrowheads="1"/>
          </p:cNvPicPr>
          <p:nvPr/>
        </p:nvPicPr>
        <p:blipFill>
          <a:blip r:embed="rId7" cstate="print"/>
          <a:srcRect l="3529" r="2353"/>
          <a:stretch>
            <a:fillRect/>
          </a:stretch>
        </p:blipFill>
        <p:spPr bwMode="auto">
          <a:xfrm>
            <a:off x="3932238" y="3157538"/>
            <a:ext cx="5110162" cy="2728912"/>
          </a:xfrm>
          <a:prstGeom prst="rect">
            <a:avLst/>
          </a:prstGeom>
          <a:noFill/>
          <a:ln w="57150" cmpd="thickThin">
            <a:solidFill>
              <a:srgbClr val="009900"/>
            </a:solidFill>
            <a:miter lim="800000"/>
            <a:headEnd/>
            <a:tailEnd/>
          </a:ln>
        </p:spPr>
      </p:pic>
      <p:sp>
        <p:nvSpPr>
          <p:cNvPr id="2062" name="Rectangle 13"/>
          <p:cNvSpPr>
            <a:spLocks noChangeArrowheads="1"/>
          </p:cNvSpPr>
          <p:nvPr/>
        </p:nvSpPr>
        <p:spPr bwMode="auto">
          <a:xfrm>
            <a:off x="5105400" y="6083300"/>
            <a:ext cx="3048000" cy="393700"/>
          </a:xfrm>
          <a:prstGeom prst="rect">
            <a:avLst/>
          </a:prstGeom>
          <a:noFill/>
          <a:ln w="12700">
            <a:noFill/>
            <a:miter lim="800000"/>
            <a:headEnd/>
            <a:tailEnd/>
          </a:ln>
        </p:spPr>
        <p:txBody>
          <a:bodyPr anchor="ctr"/>
          <a:lstStyle/>
          <a:p>
            <a:pPr marL="342900" indent="-342900">
              <a:spcBef>
                <a:spcPct val="20000"/>
              </a:spcBef>
            </a:pPr>
            <a:r>
              <a:rPr lang="en-US" b="1" i="1">
                <a:solidFill>
                  <a:srgbClr val="0000FF"/>
                </a:solidFill>
                <a:latin typeface="Times New Roman" pitchFamily="18" charset="0"/>
              </a:rPr>
              <a:t>WUCD T</a:t>
            </a:r>
            <a:r>
              <a:rPr lang="en-US" b="1" i="1" baseline="-25000">
                <a:solidFill>
                  <a:srgbClr val="0000FF"/>
                </a:solidFill>
                <a:latin typeface="Times New Roman" pitchFamily="18" charset="0"/>
              </a:rPr>
              <a:t>BB</a:t>
            </a:r>
            <a:r>
              <a:rPr lang="en-US" b="1" i="1">
                <a:solidFill>
                  <a:srgbClr val="0000FF"/>
                </a:solidFill>
                <a:latin typeface="Times New Roman" pitchFamily="18" charset="0"/>
              </a:rPr>
              <a:t>: 270 to 315K</a:t>
            </a:r>
          </a:p>
        </p:txBody>
      </p:sp>
      <p:sp>
        <p:nvSpPr>
          <p:cNvPr id="18"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62</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1301750" y="76200"/>
            <a:ext cx="6635750" cy="749300"/>
          </a:xfrm>
          <a:prstGeom prst="rect">
            <a:avLst/>
          </a:prstGeom>
          <a:noFill/>
          <a:ln w="12700">
            <a:noFill/>
            <a:miter lim="800000"/>
            <a:headEnd/>
            <a:tailEnd/>
          </a:ln>
        </p:spPr>
        <p:txBody>
          <a:bodyPr lIns="90487" tIns="44450" rIns="90487" bIns="44450" anchor="ctr"/>
          <a:lstStyle/>
          <a:p>
            <a:pPr algn="ctr"/>
            <a:r>
              <a:rPr lang="en-US" sz="2800" dirty="0">
                <a:solidFill>
                  <a:srgbClr val="0000FF"/>
                </a:solidFill>
                <a:latin typeface="Times New Roman" pitchFamily="18" charset="0"/>
                <a:cs typeface="Times New Roman" pitchFamily="18" charset="0"/>
              </a:rPr>
              <a:t>Terra MODIS TEB </a:t>
            </a:r>
            <a:r>
              <a:rPr lang="en-US" sz="2800" dirty="0" smtClean="0">
                <a:solidFill>
                  <a:srgbClr val="0000FF"/>
                </a:solidFill>
                <a:latin typeface="Times New Roman" pitchFamily="18" charset="0"/>
                <a:cs typeface="Times New Roman" pitchFamily="18" charset="0"/>
              </a:rPr>
              <a:t>Response </a:t>
            </a:r>
            <a:r>
              <a:rPr lang="en-US" sz="2800" dirty="0">
                <a:solidFill>
                  <a:srgbClr val="0000FF"/>
                </a:solidFill>
                <a:latin typeface="Times New Roman" pitchFamily="18" charset="0"/>
                <a:cs typeface="Times New Roman" pitchFamily="18" charset="0"/>
              </a:rPr>
              <a:t>Trend</a:t>
            </a:r>
          </a:p>
        </p:txBody>
      </p:sp>
      <p:graphicFrame>
        <p:nvGraphicFramePr>
          <p:cNvPr id="13" name="Table 12"/>
          <p:cNvGraphicFramePr>
            <a:graphicFrameLocks noGrp="1"/>
          </p:cNvGraphicFramePr>
          <p:nvPr/>
        </p:nvGraphicFramePr>
        <p:xfrm>
          <a:off x="6553200" y="2057400"/>
          <a:ext cx="1856496" cy="2780768"/>
        </p:xfrm>
        <a:graphic>
          <a:graphicData uri="http://schemas.openxmlformats.org/drawingml/2006/table">
            <a:tbl>
              <a:tblPr/>
              <a:tblGrid>
                <a:gridCol w="617000"/>
                <a:gridCol w="1239496"/>
              </a:tblGrid>
              <a:tr h="135467">
                <a:tc>
                  <a:txBody>
                    <a:bodyPr/>
                    <a:lstStyle/>
                    <a:p>
                      <a:pPr algn="ctr" fontAlgn="b"/>
                      <a:r>
                        <a:rPr lang="en-US" sz="1100" b="1" i="0" u="none" strike="noStrike" dirty="0">
                          <a:solidFill>
                            <a:srgbClr val="000000"/>
                          </a:solidFill>
                          <a:latin typeface="Comic Sans MS" pitchFamily="66" charset="0"/>
                        </a:rPr>
                        <a:t>Band </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omic Sans MS" pitchFamily="66" charset="0"/>
                        </a:rPr>
                        <a:t>Percent Change</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467">
                <a:tc>
                  <a:txBody>
                    <a:bodyPr/>
                    <a:lstStyle/>
                    <a:p>
                      <a:pPr algn="ctr" fontAlgn="b"/>
                      <a:r>
                        <a:rPr lang="en-US" sz="1100" b="0" i="0" u="none" strike="noStrike" dirty="0">
                          <a:solidFill>
                            <a:srgbClr val="00B050"/>
                          </a:solidFill>
                          <a:latin typeface="Comic Sans MS" pitchFamily="66" charset="0"/>
                        </a:rPr>
                        <a:t>20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dirty="0">
                          <a:solidFill>
                            <a:srgbClr val="00B050"/>
                          </a:solidFill>
                          <a:latin typeface="Comic Sans MS" pitchFamily="66" charset="0"/>
                        </a:rPr>
                        <a:t>-</a:t>
                      </a:r>
                      <a:r>
                        <a:rPr lang="en-US" sz="1100" b="0" i="0" u="none" strike="noStrike" dirty="0" smtClean="0">
                          <a:solidFill>
                            <a:srgbClr val="00B050"/>
                          </a:solidFill>
                          <a:latin typeface="Comic Sans MS" pitchFamily="66" charset="0"/>
                        </a:rPr>
                        <a:t>0.80</a:t>
                      </a:r>
                      <a:endParaRPr lang="en-US" sz="1100" b="0" i="0" u="none" strike="noStrike" dirty="0">
                        <a:solidFill>
                          <a:srgbClr val="00B050"/>
                        </a:solidFill>
                        <a:latin typeface="Comic Sans MS" pitchFamily="66"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35467">
                <a:tc>
                  <a:txBody>
                    <a:bodyPr/>
                    <a:lstStyle/>
                    <a:p>
                      <a:pPr algn="ctr" fontAlgn="b"/>
                      <a:r>
                        <a:rPr lang="en-US" sz="1100" b="0" i="0" u="none" strike="noStrike" dirty="0">
                          <a:solidFill>
                            <a:srgbClr val="00B050"/>
                          </a:solidFill>
                          <a:latin typeface="Comic Sans MS" pitchFamily="66" charset="0"/>
                        </a:rPr>
                        <a:t>22</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B050"/>
                          </a:solidFill>
                          <a:latin typeface="Comic Sans MS" pitchFamily="66" charset="0"/>
                        </a:rPr>
                        <a:t>-</a:t>
                      </a:r>
                      <a:r>
                        <a:rPr lang="en-US" sz="1100" b="0" i="0" u="none" strike="noStrike" dirty="0" smtClean="0">
                          <a:solidFill>
                            <a:srgbClr val="00B050"/>
                          </a:solidFill>
                          <a:latin typeface="Comic Sans MS" pitchFamily="66" charset="0"/>
                        </a:rPr>
                        <a:t>0.77</a:t>
                      </a:r>
                      <a:endParaRPr lang="en-US" sz="1100" b="0" i="0" u="none" strike="noStrike" dirty="0">
                        <a:solidFill>
                          <a:srgbClr val="00B050"/>
                        </a:solidFill>
                        <a:latin typeface="Comic Sans MS" pitchFamily="66"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467">
                <a:tc>
                  <a:txBody>
                    <a:bodyPr/>
                    <a:lstStyle/>
                    <a:p>
                      <a:pPr algn="ctr" fontAlgn="b"/>
                      <a:r>
                        <a:rPr lang="en-US" sz="1100" b="0" i="0" u="none" strike="noStrike" dirty="0">
                          <a:solidFill>
                            <a:srgbClr val="00B050"/>
                          </a:solidFill>
                          <a:latin typeface="Comic Sans MS" pitchFamily="66" charset="0"/>
                        </a:rPr>
                        <a:t>23</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B050"/>
                          </a:solidFill>
                          <a:latin typeface="Comic Sans MS" pitchFamily="66" charset="0"/>
                        </a:rPr>
                        <a:t>-</a:t>
                      </a:r>
                      <a:r>
                        <a:rPr lang="en-US" sz="1100" b="0" i="0" u="none" strike="noStrike" dirty="0" smtClean="0">
                          <a:solidFill>
                            <a:srgbClr val="00B050"/>
                          </a:solidFill>
                          <a:latin typeface="Comic Sans MS" pitchFamily="66" charset="0"/>
                        </a:rPr>
                        <a:t>0.71</a:t>
                      </a:r>
                      <a:endParaRPr lang="en-US" sz="1100" b="0" i="0" u="none" strike="noStrike" dirty="0">
                        <a:solidFill>
                          <a:srgbClr val="00B050"/>
                        </a:solidFill>
                        <a:latin typeface="Comic Sans MS" pitchFamily="66"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467">
                <a:tc>
                  <a:txBody>
                    <a:bodyPr/>
                    <a:lstStyle/>
                    <a:p>
                      <a:pPr algn="ctr" fontAlgn="b"/>
                      <a:r>
                        <a:rPr lang="en-US" sz="1100" b="0" i="0" u="none" strike="noStrike">
                          <a:solidFill>
                            <a:srgbClr val="00B050"/>
                          </a:solidFill>
                          <a:latin typeface="Comic Sans MS" pitchFamily="66" charset="0"/>
                        </a:rPr>
                        <a:t>24</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B050"/>
                          </a:solidFill>
                          <a:latin typeface="Comic Sans MS" pitchFamily="66" charset="0"/>
                        </a:rPr>
                        <a:t>-</a:t>
                      </a:r>
                      <a:r>
                        <a:rPr lang="en-US" sz="1100" b="0" i="0" u="none" strike="noStrike" dirty="0" smtClean="0">
                          <a:solidFill>
                            <a:srgbClr val="00B050"/>
                          </a:solidFill>
                          <a:latin typeface="Comic Sans MS" pitchFamily="66" charset="0"/>
                        </a:rPr>
                        <a:t>0.42</a:t>
                      </a:r>
                      <a:endParaRPr lang="en-US" sz="1100" b="0" i="0" u="none" strike="noStrike" dirty="0">
                        <a:solidFill>
                          <a:srgbClr val="00B050"/>
                        </a:solidFill>
                        <a:latin typeface="Comic Sans MS" pitchFamily="66"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467">
                <a:tc>
                  <a:txBody>
                    <a:bodyPr/>
                    <a:lstStyle/>
                    <a:p>
                      <a:pPr algn="ctr" fontAlgn="b"/>
                      <a:r>
                        <a:rPr lang="en-US" sz="1100" b="0" i="0" u="none" strike="noStrike">
                          <a:solidFill>
                            <a:srgbClr val="00B050"/>
                          </a:solidFill>
                          <a:latin typeface="Comic Sans MS" pitchFamily="66" charset="0"/>
                        </a:rPr>
                        <a:t>25</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B050"/>
                          </a:solidFill>
                          <a:latin typeface="Comic Sans MS" pitchFamily="66" charset="0"/>
                        </a:rPr>
                        <a:t>-</a:t>
                      </a:r>
                      <a:r>
                        <a:rPr lang="en-US" sz="1100" b="0" i="0" u="none" strike="noStrike" dirty="0" smtClean="0">
                          <a:solidFill>
                            <a:srgbClr val="00B050"/>
                          </a:solidFill>
                          <a:latin typeface="Comic Sans MS" pitchFamily="66" charset="0"/>
                        </a:rPr>
                        <a:t>0.22</a:t>
                      </a:r>
                      <a:endParaRPr lang="en-US" sz="1100" b="0" i="0" u="none" strike="noStrike" dirty="0">
                        <a:solidFill>
                          <a:srgbClr val="00B050"/>
                        </a:solidFill>
                        <a:latin typeface="Comic Sans MS" pitchFamily="66"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467">
                <a:tc>
                  <a:txBody>
                    <a:bodyPr/>
                    <a:lstStyle/>
                    <a:p>
                      <a:pPr algn="ctr" fontAlgn="b"/>
                      <a:r>
                        <a:rPr lang="en-US" sz="1100" b="0" i="0" u="none" strike="noStrike" dirty="0">
                          <a:solidFill>
                            <a:srgbClr val="0070C0"/>
                          </a:solidFill>
                          <a:latin typeface="Comic Sans MS" pitchFamily="66" charset="0"/>
                        </a:rPr>
                        <a:t>27</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70C0"/>
                          </a:solidFill>
                          <a:latin typeface="Comic Sans MS" pitchFamily="66" charset="0"/>
                        </a:rPr>
                        <a:t>-</a:t>
                      </a:r>
                      <a:r>
                        <a:rPr lang="en-US" sz="1100" b="0" i="0" u="none" strike="noStrike" dirty="0" smtClean="0">
                          <a:solidFill>
                            <a:srgbClr val="0070C0"/>
                          </a:solidFill>
                          <a:latin typeface="Comic Sans MS" pitchFamily="66" charset="0"/>
                        </a:rPr>
                        <a:t>4.83</a:t>
                      </a:r>
                      <a:endParaRPr lang="en-US" sz="1100" b="0" i="0" u="none" strike="noStrike" dirty="0">
                        <a:solidFill>
                          <a:srgbClr val="0070C0"/>
                        </a:solidFill>
                        <a:latin typeface="Comic Sans MS" pitchFamily="66"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467">
                <a:tc>
                  <a:txBody>
                    <a:bodyPr/>
                    <a:lstStyle/>
                    <a:p>
                      <a:pPr algn="ctr" fontAlgn="b"/>
                      <a:r>
                        <a:rPr lang="en-US" sz="1100" b="0" i="0" u="none" strike="noStrike" dirty="0">
                          <a:solidFill>
                            <a:srgbClr val="0070C0"/>
                          </a:solidFill>
                          <a:latin typeface="Comic Sans MS" pitchFamily="66" charset="0"/>
                        </a:rPr>
                        <a:t>28</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70C0"/>
                          </a:solidFill>
                          <a:latin typeface="Comic Sans MS" pitchFamily="66" charset="0"/>
                        </a:rPr>
                        <a:t>-</a:t>
                      </a:r>
                      <a:r>
                        <a:rPr lang="en-US" sz="1100" b="0" i="0" u="none" strike="noStrike" dirty="0" smtClean="0">
                          <a:solidFill>
                            <a:srgbClr val="0070C0"/>
                          </a:solidFill>
                          <a:latin typeface="Comic Sans MS" pitchFamily="66" charset="0"/>
                        </a:rPr>
                        <a:t>6.36</a:t>
                      </a:r>
                      <a:endParaRPr lang="en-US" sz="1100" b="0" i="0" u="none" strike="noStrike" dirty="0">
                        <a:solidFill>
                          <a:srgbClr val="0070C0"/>
                        </a:solidFill>
                        <a:latin typeface="Comic Sans MS" pitchFamily="66"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467">
                <a:tc>
                  <a:txBody>
                    <a:bodyPr/>
                    <a:lstStyle/>
                    <a:p>
                      <a:pPr algn="ctr" fontAlgn="b"/>
                      <a:r>
                        <a:rPr lang="en-US" sz="1100" b="0" i="0" u="none" strike="noStrike" dirty="0">
                          <a:solidFill>
                            <a:srgbClr val="0070C0"/>
                          </a:solidFill>
                          <a:latin typeface="Comic Sans MS" pitchFamily="66" charset="0"/>
                        </a:rPr>
                        <a:t>29</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70C0"/>
                          </a:solidFill>
                          <a:latin typeface="Comic Sans MS" pitchFamily="66" charset="0"/>
                        </a:rPr>
                        <a:t>-</a:t>
                      </a:r>
                      <a:r>
                        <a:rPr lang="en-US" sz="1100" b="0" i="0" u="none" strike="noStrike" dirty="0" smtClean="0">
                          <a:solidFill>
                            <a:srgbClr val="0070C0"/>
                          </a:solidFill>
                          <a:latin typeface="Comic Sans MS" pitchFamily="66" charset="0"/>
                        </a:rPr>
                        <a:t>5.02</a:t>
                      </a:r>
                      <a:endParaRPr lang="en-US" sz="1100" b="0" i="0" u="none" strike="noStrike" dirty="0">
                        <a:solidFill>
                          <a:srgbClr val="0070C0"/>
                        </a:solidFill>
                        <a:latin typeface="Comic Sans MS" pitchFamily="66"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467">
                <a:tc>
                  <a:txBody>
                    <a:bodyPr/>
                    <a:lstStyle/>
                    <a:p>
                      <a:pPr algn="ctr" fontAlgn="b"/>
                      <a:r>
                        <a:rPr lang="en-US" sz="1100" b="0" i="0" u="none" strike="noStrike" dirty="0">
                          <a:solidFill>
                            <a:srgbClr val="0070C0"/>
                          </a:solidFill>
                          <a:latin typeface="Comic Sans MS" pitchFamily="66" charset="0"/>
                        </a:rPr>
                        <a:t>30</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dirty="0">
                          <a:solidFill>
                            <a:srgbClr val="0070C0"/>
                          </a:solidFill>
                          <a:latin typeface="Comic Sans MS" pitchFamily="66" charset="0"/>
                        </a:rPr>
                        <a:t>-</a:t>
                      </a:r>
                      <a:r>
                        <a:rPr lang="en-US" sz="1100" b="0" i="0" u="none" strike="noStrike" dirty="0" smtClean="0">
                          <a:solidFill>
                            <a:srgbClr val="0070C0"/>
                          </a:solidFill>
                          <a:latin typeface="Comic Sans MS" pitchFamily="66" charset="0"/>
                        </a:rPr>
                        <a:t>7.04</a:t>
                      </a:r>
                      <a:endParaRPr lang="en-US" sz="1100" b="0" i="0" u="none" strike="noStrike" dirty="0">
                        <a:solidFill>
                          <a:srgbClr val="0070C0"/>
                        </a:solidFill>
                        <a:latin typeface="Comic Sans MS" pitchFamily="66"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35467">
                <a:tc>
                  <a:txBody>
                    <a:bodyPr/>
                    <a:lstStyle/>
                    <a:p>
                      <a:pPr algn="ctr" fontAlgn="b"/>
                      <a:r>
                        <a:rPr lang="en-US" sz="1100" b="0" i="0" u="none" strike="noStrike" dirty="0">
                          <a:solidFill>
                            <a:srgbClr val="FF0000"/>
                          </a:solidFill>
                          <a:latin typeface="Comic Sans MS" pitchFamily="66" charset="0"/>
                        </a:rPr>
                        <a:t>31</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dirty="0">
                          <a:solidFill>
                            <a:srgbClr val="FF0000"/>
                          </a:solidFill>
                          <a:latin typeface="Comic Sans MS" pitchFamily="66" charset="0"/>
                        </a:rPr>
                        <a:t>-</a:t>
                      </a:r>
                      <a:r>
                        <a:rPr lang="en-US" sz="1100" b="0" i="0" u="none" strike="noStrike" dirty="0" smtClean="0">
                          <a:solidFill>
                            <a:srgbClr val="FF0000"/>
                          </a:solidFill>
                          <a:latin typeface="Comic Sans MS" pitchFamily="66" charset="0"/>
                        </a:rPr>
                        <a:t>0.20</a:t>
                      </a:r>
                      <a:endParaRPr lang="en-US" sz="1100" b="0" i="0" u="none" strike="noStrike" dirty="0">
                        <a:solidFill>
                          <a:srgbClr val="FF0000"/>
                        </a:solidFill>
                        <a:latin typeface="Comic Sans MS" pitchFamily="66"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35467">
                <a:tc>
                  <a:txBody>
                    <a:bodyPr/>
                    <a:lstStyle/>
                    <a:p>
                      <a:pPr algn="ctr" fontAlgn="b"/>
                      <a:r>
                        <a:rPr lang="en-US" sz="1100" b="0" i="0" u="none" strike="noStrike" dirty="0">
                          <a:solidFill>
                            <a:srgbClr val="FF0000"/>
                          </a:solidFill>
                          <a:latin typeface="Comic Sans MS" pitchFamily="66" charset="0"/>
                        </a:rPr>
                        <a:t>32</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latin typeface="Comic Sans MS" pitchFamily="66" charset="0"/>
                        </a:rPr>
                        <a:t>-</a:t>
                      </a:r>
                      <a:r>
                        <a:rPr lang="en-US" sz="1100" b="0" i="0" u="none" strike="noStrike" dirty="0" smtClean="0">
                          <a:solidFill>
                            <a:srgbClr val="FF0000"/>
                          </a:solidFill>
                          <a:latin typeface="Comic Sans MS" pitchFamily="66" charset="0"/>
                        </a:rPr>
                        <a:t>0.19</a:t>
                      </a:r>
                      <a:endParaRPr lang="en-US" sz="1100" b="0" i="0" u="none" strike="noStrike" dirty="0">
                        <a:solidFill>
                          <a:srgbClr val="FF0000"/>
                        </a:solidFill>
                        <a:latin typeface="Comic Sans MS" pitchFamily="66"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467">
                <a:tc>
                  <a:txBody>
                    <a:bodyPr/>
                    <a:lstStyle/>
                    <a:p>
                      <a:pPr algn="ctr" fontAlgn="b"/>
                      <a:r>
                        <a:rPr lang="en-US" sz="1100" b="0" i="0" u="none" strike="noStrike">
                          <a:solidFill>
                            <a:srgbClr val="FF0000"/>
                          </a:solidFill>
                          <a:latin typeface="Comic Sans MS" pitchFamily="66" charset="0"/>
                        </a:rPr>
                        <a:t>33</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latin typeface="Comic Sans MS" pitchFamily="66" charset="0"/>
                        </a:rPr>
                        <a:t>-</a:t>
                      </a:r>
                      <a:r>
                        <a:rPr lang="en-US" sz="1100" b="0" i="0" u="none" strike="noStrike" dirty="0" smtClean="0">
                          <a:solidFill>
                            <a:srgbClr val="FF0000"/>
                          </a:solidFill>
                          <a:latin typeface="Comic Sans MS" pitchFamily="66" charset="0"/>
                        </a:rPr>
                        <a:t>0.18</a:t>
                      </a:r>
                      <a:endParaRPr lang="en-US" sz="1100" b="0" i="0" u="none" strike="noStrike" dirty="0">
                        <a:solidFill>
                          <a:srgbClr val="FF0000"/>
                        </a:solidFill>
                        <a:latin typeface="Comic Sans MS" pitchFamily="66"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467">
                <a:tc>
                  <a:txBody>
                    <a:bodyPr/>
                    <a:lstStyle/>
                    <a:p>
                      <a:pPr algn="ctr" fontAlgn="b"/>
                      <a:r>
                        <a:rPr lang="en-US" sz="1100" b="0" i="0" u="none" strike="noStrike">
                          <a:solidFill>
                            <a:srgbClr val="FF0000"/>
                          </a:solidFill>
                          <a:latin typeface="Comic Sans MS" pitchFamily="66" charset="0"/>
                        </a:rPr>
                        <a:t>34</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latin typeface="Comic Sans MS" pitchFamily="66" charset="0"/>
                        </a:rPr>
                        <a:t>-</a:t>
                      </a:r>
                      <a:r>
                        <a:rPr lang="en-US" sz="1100" b="0" i="0" u="none" strike="noStrike" dirty="0" smtClean="0">
                          <a:solidFill>
                            <a:srgbClr val="FF0000"/>
                          </a:solidFill>
                          <a:latin typeface="Comic Sans MS" pitchFamily="66" charset="0"/>
                        </a:rPr>
                        <a:t>0.10</a:t>
                      </a:r>
                      <a:endParaRPr lang="en-US" sz="1100" b="0" i="0" u="none" strike="noStrike" dirty="0">
                        <a:solidFill>
                          <a:srgbClr val="FF0000"/>
                        </a:solidFill>
                        <a:latin typeface="Comic Sans MS" pitchFamily="66"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467">
                <a:tc>
                  <a:txBody>
                    <a:bodyPr/>
                    <a:lstStyle/>
                    <a:p>
                      <a:pPr algn="ctr" fontAlgn="b"/>
                      <a:r>
                        <a:rPr lang="en-US" sz="1100" b="0" i="0" u="none" strike="noStrike">
                          <a:solidFill>
                            <a:srgbClr val="FF0000"/>
                          </a:solidFill>
                          <a:latin typeface="Comic Sans MS" pitchFamily="66" charset="0"/>
                        </a:rPr>
                        <a:t>35</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FF0000"/>
                          </a:solidFill>
                          <a:latin typeface="Comic Sans MS" pitchFamily="66" charset="0"/>
                        </a:rPr>
                        <a:t>0.02</a:t>
                      </a:r>
                      <a:endParaRPr lang="en-US" sz="1100" b="0" i="0" u="none" strike="noStrike" dirty="0">
                        <a:solidFill>
                          <a:srgbClr val="FF0000"/>
                        </a:solidFill>
                        <a:latin typeface="Comic Sans MS" pitchFamily="66"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467">
                <a:tc>
                  <a:txBody>
                    <a:bodyPr/>
                    <a:lstStyle/>
                    <a:p>
                      <a:pPr algn="ctr" fontAlgn="b"/>
                      <a:r>
                        <a:rPr lang="en-US" sz="1100" b="0" i="0" u="none" strike="noStrike">
                          <a:solidFill>
                            <a:srgbClr val="FF0000"/>
                          </a:solidFill>
                          <a:latin typeface="Comic Sans MS" pitchFamily="66" charset="0"/>
                        </a:rPr>
                        <a:t>36</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FF0000"/>
                          </a:solidFill>
                          <a:latin typeface="Comic Sans MS" pitchFamily="66" charset="0"/>
                        </a:rPr>
                        <a:t>0.18</a:t>
                      </a:r>
                      <a:endParaRPr lang="en-US" sz="1100" b="0" i="0" u="none" strike="noStrike" dirty="0">
                        <a:solidFill>
                          <a:srgbClr val="FF0000"/>
                        </a:solidFill>
                        <a:latin typeface="Comic Sans MS" pitchFamily="66"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2" name="Picture 11" descr="terra_normalized_1_over_b1_trending_ms1.eps"/>
          <p:cNvPicPr>
            <a:picLocks noChangeAspect="1"/>
          </p:cNvPicPr>
          <p:nvPr/>
        </p:nvPicPr>
        <p:blipFill>
          <a:blip r:embed="rId2" cstate="print"/>
          <a:stretch>
            <a:fillRect/>
          </a:stretch>
        </p:blipFill>
        <p:spPr>
          <a:xfrm>
            <a:off x="469512" y="1524000"/>
            <a:ext cx="5959310" cy="4038600"/>
          </a:xfrm>
          <a:prstGeom prst="rect">
            <a:avLst/>
          </a:prstGeom>
        </p:spPr>
      </p:pic>
      <p:sp>
        <p:nvSpPr>
          <p:cNvPr id="9"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63</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ChangeArrowheads="1"/>
          </p:cNvSpPr>
          <p:nvPr/>
        </p:nvSpPr>
        <p:spPr bwMode="auto">
          <a:xfrm>
            <a:off x="1301750" y="76200"/>
            <a:ext cx="6635750" cy="749300"/>
          </a:xfrm>
          <a:prstGeom prst="rect">
            <a:avLst/>
          </a:prstGeom>
          <a:noFill/>
          <a:ln w="12700">
            <a:noFill/>
            <a:miter lim="800000"/>
            <a:headEnd/>
            <a:tailEnd/>
          </a:ln>
        </p:spPr>
        <p:txBody>
          <a:bodyPr lIns="90487" tIns="44450" rIns="90487" bIns="44450" anchor="ctr"/>
          <a:lstStyle/>
          <a:p>
            <a:pPr algn="ctr" eaLnBrk="0" hangingPunct="0"/>
            <a:r>
              <a:rPr lang="en-US" sz="2800" dirty="0">
                <a:solidFill>
                  <a:srgbClr val="0000FF"/>
                </a:solidFill>
                <a:latin typeface="Times New Roman" pitchFamily="18" charset="0"/>
                <a:cs typeface="Times New Roman" pitchFamily="18" charset="0"/>
              </a:rPr>
              <a:t>Terra MODIS TEB </a:t>
            </a:r>
            <a:r>
              <a:rPr lang="en-US" sz="2800" dirty="0" smtClean="0">
                <a:solidFill>
                  <a:srgbClr val="0000FF"/>
                </a:solidFill>
                <a:latin typeface="Times New Roman" pitchFamily="18" charset="0"/>
                <a:cs typeface="Times New Roman" pitchFamily="18" charset="0"/>
              </a:rPr>
              <a:t>NEdT </a:t>
            </a:r>
            <a:r>
              <a:rPr lang="en-US" sz="2800" dirty="0">
                <a:solidFill>
                  <a:srgbClr val="0000FF"/>
                </a:solidFill>
                <a:latin typeface="Times New Roman" pitchFamily="18" charset="0"/>
                <a:cs typeface="Times New Roman" pitchFamily="18" charset="0"/>
              </a:rPr>
              <a:t>Trend</a:t>
            </a:r>
          </a:p>
        </p:txBody>
      </p:sp>
      <p:pic>
        <p:nvPicPr>
          <p:cNvPr id="11" name="Picture 10" descr="terra_normalized_NEdT_trending_ms1.eps"/>
          <p:cNvPicPr>
            <a:picLocks noChangeAspect="1"/>
          </p:cNvPicPr>
          <p:nvPr/>
        </p:nvPicPr>
        <p:blipFill>
          <a:blip r:embed="rId3" cstate="print"/>
          <a:stretch>
            <a:fillRect/>
          </a:stretch>
        </p:blipFill>
        <p:spPr>
          <a:xfrm>
            <a:off x="1524000" y="1219200"/>
            <a:ext cx="6380920" cy="4572000"/>
          </a:xfrm>
          <a:prstGeom prst="rect">
            <a:avLst/>
          </a:prstGeom>
        </p:spPr>
      </p:pic>
      <p:sp>
        <p:nvSpPr>
          <p:cNvPr id="8"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64</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01750" y="76200"/>
            <a:ext cx="6635750" cy="749300"/>
          </a:xfrm>
          <a:prstGeom prst="rect">
            <a:avLst/>
          </a:prstGeom>
          <a:noFill/>
          <a:ln w="12700">
            <a:noFill/>
            <a:miter lim="800000"/>
            <a:headEnd/>
            <a:tailEnd/>
          </a:ln>
        </p:spPr>
        <p:txBody>
          <a:bodyPr lIns="90487" tIns="44450" rIns="90487" bIns="44450" anchor="ctr"/>
          <a:lstStyle/>
          <a:p>
            <a:pPr algn="ctr"/>
            <a:r>
              <a:rPr lang="en-US" sz="2800" dirty="0" smtClean="0">
                <a:solidFill>
                  <a:srgbClr val="0000FF"/>
                </a:solidFill>
                <a:latin typeface="Times New Roman" pitchFamily="18" charset="0"/>
                <a:cs typeface="Times New Roman" pitchFamily="18" charset="0"/>
              </a:rPr>
              <a:t>Aqua </a:t>
            </a:r>
            <a:r>
              <a:rPr lang="en-US" sz="2800" dirty="0">
                <a:solidFill>
                  <a:srgbClr val="0000FF"/>
                </a:solidFill>
                <a:latin typeface="Times New Roman" pitchFamily="18" charset="0"/>
                <a:cs typeface="Times New Roman" pitchFamily="18" charset="0"/>
              </a:rPr>
              <a:t>MODIS TEB </a:t>
            </a:r>
            <a:r>
              <a:rPr lang="en-US" sz="2800" dirty="0" smtClean="0">
                <a:solidFill>
                  <a:srgbClr val="0000FF"/>
                </a:solidFill>
                <a:latin typeface="Times New Roman" pitchFamily="18" charset="0"/>
                <a:cs typeface="Times New Roman" pitchFamily="18" charset="0"/>
              </a:rPr>
              <a:t>Response </a:t>
            </a:r>
            <a:r>
              <a:rPr lang="en-US" sz="2800" dirty="0">
                <a:solidFill>
                  <a:srgbClr val="0000FF"/>
                </a:solidFill>
                <a:latin typeface="Times New Roman" pitchFamily="18" charset="0"/>
                <a:cs typeface="Times New Roman" pitchFamily="18" charset="0"/>
              </a:rPr>
              <a:t>Trend</a:t>
            </a:r>
          </a:p>
        </p:txBody>
      </p:sp>
      <p:graphicFrame>
        <p:nvGraphicFramePr>
          <p:cNvPr id="9" name="Table 8"/>
          <p:cNvGraphicFramePr>
            <a:graphicFrameLocks noGrp="1"/>
          </p:cNvGraphicFramePr>
          <p:nvPr/>
        </p:nvGraphicFramePr>
        <p:xfrm>
          <a:off x="6794615" y="2150153"/>
          <a:ext cx="1587385" cy="2858091"/>
        </p:xfrm>
        <a:graphic>
          <a:graphicData uri="http://schemas.openxmlformats.org/drawingml/2006/table">
            <a:tbl>
              <a:tblPr/>
              <a:tblGrid>
                <a:gridCol w="520585"/>
                <a:gridCol w="1066800"/>
              </a:tblGrid>
              <a:tr h="257751">
                <a:tc>
                  <a:txBody>
                    <a:bodyPr/>
                    <a:lstStyle/>
                    <a:p>
                      <a:pPr algn="ctr" rtl="0" fontAlgn="b"/>
                      <a:r>
                        <a:rPr lang="en-US" sz="1100" b="1" i="0" u="none" strike="noStrike" dirty="0">
                          <a:solidFill>
                            <a:srgbClr val="000000"/>
                          </a:solidFill>
                          <a:latin typeface="Comic Sans MS" pitchFamily="66" charset="0"/>
                        </a:rPr>
                        <a:t>Band </a:t>
                      </a: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1" i="0" u="none" strike="noStrike" dirty="0">
                          <a:solidFill>
                            <a:srgbClr val="000000"/>
                          </a:solidFill>
                          <a:latin typeface="Comic Sans MS" pitchFamily="66" charset="0"/>
                        </a:rPr>
                        <a:t>Percent Change</a:t>
                      </a: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89">
                <a:tc>
                  <a:txBody>
                    <a:bodyPr/>
                    <a:lstStyle/>
                    <a:p>
                      <a:pPr algn="ctr" fontAlgn="b"/>
                      <a:r>
                        <a:rPr lang="en-US" sz="1100" b="0" i="0" u="none" strike="noStrike" dirty="0">
                          <a:solidFill>
                            <a:srgbClr val="00B050"/>
                          </a:solidFill>
                          <a:latin typeface="Comic Sans MS" pitchFamily="66" charset="0"/>
                        </a:rPr>
                        <a:t>20</a:t>
                      </a: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B050"/>
                          </a:solidFill>
                          <a:latin typeface="Comic Sans MS" pitchFamily="66" charset="0"/>
                        </a:rPr>
                        <a:t>0.25</a:t>
                      </a:r>
                      <a:endParaRPr lang="en-US" sz="1100" b="0" i="0" u="none" strike="noStrike" dirty="0">
                        <a:solidFill>
                          <a:srgbClr val="00B050"/>
                        </a:solidFill>
                        <a:latin typeface="Comic Sans MS" pitchFamily="66" charset="0"/>
                      </a:endParaRP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89">
                <a:tc>
                  <a:txBody>
                    <a:bodyPr/>
                    <a:lstStyle/>
                    <a:p>
                      <a:pPr algn="ctr" fontAlgn="b"/>
                      <a:r>
                        <a:rPr lang="en-US" sz="1100" b="0" i="0" u="none" strike="noStrike" dirty="0">
                          <a:solidFill>
                            <a:srgbClr val="00B050"/>
                          </a:solidFill>
                          <a:latin typeface="Comic Sans MS" pitchFamily="66" charset="0"/>
                        </a:rPr>
                        <a:t>22</a:t>
                      </a: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B050"/>
                          </a:solidFill>
                          <a:latin typeface="Comic Sans MS" pitchFamily="66" charset="0"/>
                        </a:rPr>
                        <a:t>0.32</a:t>
                      </a:r>
                      <a:endParaRPr lang="en-US" sz="1100" b="0" i="0" u="none" strike="noStrike" dirty="0">
                        <a:solidFill>
                          <a:srgbClr val="00B050"/>
                        </a:solidFill>
                        <a:latin typeface="Comic Sans MS" pitchFamily="66" charset="0"/>
                      </a:endParaRP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89">
                <a:tc>
                  <a:txBody>
                    <a:bodyPr/>
                    <a:lstStyle/>
                    <a:p>
                      <a:pPr algn="ctr" fontAlgn="b"/>
                      <a:r>
                        <a:rPr lang="en-US" sz="1100" b="0" i="0" u="none" strike="noStrike" dirty="0">
                          <a:solidFill>
                            <a:srgbClr val="00B050"/>
                          </a:solidFill>
                          <a:latin typeface="Comic Sans MS" pitchFamily="66" charset="0"/>
                        </a:rPr>
                        <a:t>23</a:t>
                      </a: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B050"/>
                          </a:solidFill>
                          <a:latin typeface="Comic Sans MS" pitchFamily="66" charset="0"/>
                        </a:rPr>
                        <a:t>0.92</a:t>
                      </a:r>
                      <a:endParaRPr lang="en-US" sz="1100" b="0" i="0" u="none" strike="noStrike" dirty="0">
                        <a:solidFill>
                          <a:srgbClr val="00B050"/>
                        </a:solidFill>
                        <a:latin typeface="Comic Sans MS" pitchFamily="66" charset="0"/>
                      </a:endParaRP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89">
                <a:tc>
                  <a:txBody>
                    <a:bodyPr/>
                    <a:lstStyle/>
                    <a:p>
                      <a:pPr algn="ctr" fontAlgn="b"/>
                      <a:r>
                        <a:rPr lang="en-US" sz="1100" b="0" i="0" u="none" strike="noStrike" dirty="0">
                          <a:solidFill>
                            <a:srgbClr val="00B050"/>
                          </a:solidFill>
                          <a:latin typeface="Comic Sans MS" pitchFamily="66" charset="0"/>
                        </a:rPr>
                        <a:t>24</a:t>
                      </a: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dirty="0" smtClean="0">
                          <a:solidFill>
                            <a:srgbClr val="00B050"/>
                          </a:solidFill>
                          <a:latin typeface="Comic Sans MS" pitchFamily="66" charset="0"/>
                        </a:rPr>
                        <a:t>0.99</a:t>
                      </a:r>
                      <a:endParaRPr lang="en-US" sz="1100" b="0" i="0" u="none" strike="noStrike" dirty="0">
                        <a:solidFill>
                          <a:srgbClr val="00B050"/>
                        </a:solidFill>
                        <a:latin typeface="Comic Sans MS" pitchFamily="66" charset="0"/>
                      </a:endParaRP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38789">
                <a:tc>
                  <a:txBody>
                    <a:bodyPr/>
                    <a:lstStyle/>
                    <a:p>
                      <a:pPr algn="ctr" fontAlgn="b"/>
                      <a:r>
                        <a:rPr lang="en-US" sz="1100" b="0" i="0" u="none" strike="noStrike">
                          <a:solidFill>
                            <a:srgbClr val="00B050"/>
                          </a:solidFill>
                          <a:latin typeface="Comic Sans MS" pitchFamily="66" charset="0"/>
                        </a:rPr>
                        <a:t>25</a:t>
                      </a: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B050"/>
                          </a:solidFill>
                          <a:latin typeface="Comic Sans MS" pitchFamily="66" charset="0"/>
                        </a:rPr>
                        <a:t>0.65</a:t>
                      </a:r>
                      <a:endParaRPr lang="en-US" sz="1100" b="0" i="0" u="none" strike="noStrike" dirty="0">
                        <a:solidFill>
                          <a:srgbClr val="00B050"/>
                        </a:solidFill>
                        <a:latin typeface="Comic Sans MS" pitchFamily="66" charset="0"/>
                      </a:endParaRP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89">
                <a:tc>
                  <a:txBody>
                    <a:bodyPr/>
                    <a:lstStyle/>
                    <a:p>
                      <a:pPr algn="ctr" fontAlgn="b"/>
                      <a:r>
                        <a:rPr lang="en-US" sz="1100" b="0" i="0" u="none" strike="noStrike" dirty="0">
                          <a:solidFill>
                            <a:srgbClr val="0070C0"/>
                          </a:solidFill>
                          <a:latin typeface="Comic Sans MS" pitchFamily="66" charset="0"/>
                        </a:rPr>
                        <a:t>27</a:t>
                      </a: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70C0"/>
                          </a:solidFill>
                          <a:latin typeface="Comic Sans MS" pitchFamily="66" charset="0"/>
                        </a:rPr>
                        <a:t>0.18</a:t>
                      </a:r>
                      <a:endParaRPr lang="en-US" sz="1100" b="0" i="0" u="none" strike="noStrike" dirty="0">
                        <a:solidFill>
                          <a:srgbClr val="0070C0"/>
                        </a:solidFill>
                        <a:latin typeface="Comic Sans MS" pitchFamily="66" charset="0"/>
                      </a:endParaRP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89">
                <a:tc>
                  <a:txBody>
                    <a:bodyPr/>
                    <a:lstStyle/>
                    <a:p>
                      <a:pPr algn="ctr" fontAlgn="b"/>
                      <a:r>
                        <a:rPr lang="en-US" sz="1100" b="0" i="0" u="none" strike="noStrike" dirty="0">
                          <a:solidFill>
                            <a:srgbClr val="0070C0"/>
                          </a:solidFill>
                          <a:latin typeface="Comic Sans MS" pitchFamily="66" charset="0"/>
                        </a:rPr>
                        <a:t>28</a:t>
                      </a: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70C0"/>
                          </a:solidFill>
                          <a:latin typeface="Comic Sans MS" pitchFamily="66" charset="0"/>
                        </a:rPr>
                        <a:t>-</a:t>
                      </a:r>
                      <a:r>
                        <a:rPr lang="en-US" sz="1100" b="0" i="0" u="none" strike="noStrike" dirty="0" smtClean="0">
                          <a:solidFill>
                            <a:srgbClr val="0070C0"/>
                          </a:solidFill>
                          <a:latin typeface="Comic Sans MS" pitchFamily="66" charset="0"/>
                        </a:rPr>
                        <a:t>0.72</a:t>
                      </a:r>
                      <a:endParaRPr lang="en-US" sz="1100" b="0" i="0" u="none" strike="noStrike" dirty="0">
                        <a:solidFill>
                          <a:srgbClr val="0070C0"/>
                        </a:solidFill>
                        <a:latin typeface="Comic Sans MS" pitchFamily="66" charset="0"/>
                      </a:endParaRP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89">
                <a:tc>
                  <a:txBody>
                    <a:bodyPr/>
                    <a:lstStyle/>
                    <a:p>
                      <a:pPr algn="ctr" fontAlgn="b"/>
                      <a:r>
                        <a:rPr lang="en-US" sz="1100" b="0" i="0" u="none" strike="noStrike" dirty="0">
                          <a:solidFill>
                            <a:srgbClr val="0070C0"/>
                          </a:solidFill>
                          <a:latin typeface="Comic Sans MS" pitchFamily="66" charset="0"/>
                        </a:rPr>
                        <a:t>29</a:t>
                      </a: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dirty="0">
                          <a:solidFill>
                            <a:srgbClr val="0070C0"/>
                          </a:solidFill>
                          <a:latin typeface="Comic Sans MS" pitchFamily="66" charset="0"/>
                        </a:rPr>
                        <a:t>-</a:t>
                      </a:r>
                      <a:r>
                        <a:rPr lang="en-US" sz="1100" b="0" i="0" u="none" strike="noStrike" dirty="0" smtClean="0">
                          <a:solidFill>
                            <a:srgbClr val="0070C0"/>
                          </a:solidFill>
                          <a:latin typeface="Comic Sans MS" pitchFamily="66" charset="0"/>
                        </a:rPr>
                        <a:t>0.78</a:t>
                      </a:r>
                      <a:endParaRPr lang="en-US" sz="1100" b="0" i="0" u="none" strike="noStrike" dirty="0">
                        <a:solidFill>
                          <a:srgbClr val="0070C0"/>
                        </a:solidFill>
                        <a:latin typeface="Comic Sans MS" pitchFamily="66" charset="0"/>
                      </a:endParaRP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38789">
                <a:tc>
                  <a:txBody>
                    <a:bodyPr/>
                    <a:lstStyle/>
                    <a:p>
                      <a:pPr algn="ctr" fontAlgn="b"/>
                      <a:r>
                        <a:rPr lang="en-US" sz="1100" b="0" i="0" u="none" strike="noStrike">
                          <a:solidFill>
                            <a:srgbClr val="0070C0"/>
                          </a:solidFill>
                          <a:latin typeface="Comic Sans MS" pitchFamily="66" charset="0"/>
                        </a:rPr>
                        <a:t>30</a:t>
                      </a: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70C0"/>
                          </a:solidFill>
                          <a:latin typeface="Comic Sans MS" pitchFamily="66" charset="0"/>
                        </a:rPr>
                        <a:t>-</a:t>
                      </a:r>
                      <a:r>
                        <a:rPr lang="en-US" sz="1100" b="0" i="0" u="none" strike="noStrike" dirty="0" smtClean="0">
                          <a:solidFill>
                            <a:srgbClr val="0070C0"/>
                          </a:solidFill>
                          <a:latin typeface="Comic Sans MS" pitchFamily="66" charset="0"/>
                        </a:rPr>
                        <a:t>0.26</a:t>
                      </a:r>
                      <a:endParaRPr lang="en-US" sz="1100" b="0" i="0" u="none" strike="noStrike" dirty="0">
                        <a:solidFill>
                          <a:srgbClr val="0070C0"/>
                        </a:solidFill>
                        <a:latin typeface="Comic Sans MS" pitchFamily="66" charset="0"/>
                      </a:endParaRP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89">
                <a:tc>
                  <a:txBody>
                    <a:bodyPr/>
                    <a:lstStyle/>
                    <a:p>
                      <a:pPr algn="ctr" fontAlgn="b"/>
                      <a:r>
                        <a:rPr lang="en-US" sz="1100" b="0" i="0" u="none" strike="noStrike" dirty="0">
                          <a:solidFill>
                            <a:srgbClr val="FF0000"/>
                          </a:solidFill>
                          <a:latin typeface="Comic Sans MS" pitchFamily="66" charset="0"/>
                        </a:rPr>
                        <a:t>31</a:t>
                      </a: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latin typeface="Comic Sans MS" pitchFamily="66" charset="0"/>
                        </a:rPr>
                        <a:t>-</a:t>
                      </a:r>
                      <a:r>
                        <a:rPr lang="en-US" sz="1100" b="0" i="0" u="none" strike="noStrike" dirty="0" smtClean="0">
                          <a:solidFill>
                            <a:srgbClr val="FF0000"/>
                          </a:solidFill>
                          <a:latin typeface="Comic Sans MS" pitchFamily="66" charset="0"/>
                        </a:rPr>
                        <a:t>0.12</a:t>
                      </a:r>
                      <a:endParaRPr lang="en-US" sz="1100" b="0" i="0" u="none" strike="noStrike" dirty="0">
                        <a:solidFill>
                          <a:srgbClr val="FF0000"/>
                        </a:solidFill>
                        <a:latin typeface="Comic Sans MS" pitchFamily="66" charset="0"/>
                      </a:endParaRP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89">
                <a:tc>
                  <a:txBody>
                    <a:bodyPr/>
                    <a:lstStyle/>
                    <a:p>
                      <a:pPr algn="ctr" fontAlgn="b"/>
                      <a:r>
                        <a:rPr lang="en-US" sz="1100" b="0" i="0" u="none" strike="noStrike" dirty="0">
                          <a:solidFill>
                            <a:srgbClr val="FF0000"/>
                          </a:solidFill>
                          <a:latin typeface="Comic Sans MS" pitchFamily="66" charset="0"/>
                        </a:rPr>
                        <a:t>32</a:t>
                      </a: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dirty="0" smtClean="0">
                          <a:solidFill>
                            <a:srgbClr val="FF0000"/>
                          </a:solidFill>
                          <a:latin typeface="Comic Sans MS" pitchFamily="66" charset="0"/>
                        </a:rPr>
                        <a:t>0.91</a:t>
                      </a:r>
                      <a:endParaRPr lang="en-US" sz="1100" b="0" i="0" u="none" strike="noStrike" dirty="0">
                        <a:solidFill>
                          <a:srgbClr val="FF0000"/>
                        </a:solidFill>
                        <a:latin typeface="Comic Sans MS" pitchFamily="66" charset="0"/>
                      </a:endParaRP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38789">
                <a:tc>
                  <a:txBody>
                    <a:bodyPr/>
                    <a:lstStyle/>
                    <a:p>
                      <a:pPr algn="ctr" fontAlgn="b"/>
                      <a:r>
                        <a:rPr lang="en-US" sz="1100" b="0" i="0" u="none" strike="noStrike" dirty="0">
                          <a:solidFill>
                            <a:srgbClr val="FF0000"/>
                          </a:solidFill>
                          <a:latin typeface="Comic Sans MS" pitchFamily="66" charset="0"/>
                        </a:rPr>
                        <a:t>33</a:t>
                      </a: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latin typeface="Comic Sans MS" pitchFamily="66" charset="0"/>
                        </a:rPr>
                        <a:t>-</a:t>
                      </a:r>
                      <a:r>
                        <a:rPr lang="en-US" sz="1100" b="0" i="0" u="none" strike="noStrike" dirty="0" smtClean="0">
                          <a:solidFill>
                            <a:srgbClr val="FF0000"/>
                          </a:solidFill>
                          <a:latin typeface="Comic Sans MS" pitchFamily="66" charset="0"/>
                        </a:rPr>
                        <a:t>0.53</a:t>
                      </a:r>
                      <a:endParaRPr lang="en-US" sz="1100" b="0" i="0" u="none" strike="noStrike" dirty="0">
                        <a:solidFill>
                          <a:srgbClr val="FF0000"/>
                        </a:solidFill>
                        <a:latin typeface="Comic Sans MS" pitchFamily="66" charset="0"/>
                      </a:endParaRP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89">
                <a:tc>
                  <a:txBody>
                    <a:bodyPr/>
                    <a:lstStyle/>
                    <a:p>
                      <a:pPr algn="ctr" fontAlgn="b"/>
                      <a:r>
                        <a:rPr lang="en-US" sz="1100" b="0" i="0" u="none" strike="noStrike" dirty="0">
                          <a:solidFill>
                            <a:srgbClr val="FF0000"/>
                          </a:solidFill>
                          <a:latin typeface="Comic Sans MS" pitchFamily="66" charset="0"/>
                        </a:rPr>
                        <a:t>34</a:t>
                      </a: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latin typeface="Comic Sans MS" pitchFamily="66" charset="0"/>
                        </a:rPr>
                        <a:t>-</a:t>
                      </a:r>
                      <a:r>
                        <a:rPr lang="en-US" sz="1100" b="0" i="0" u="none" strike="noStrike" dirty="0" smtClean="0">
                          <a:solidFill>
                            <a:srgbClr val="FF0000"/>
                          </a:solidFill>
                          <a:latin typeface="Comic Sans MS" pitchFamily="66" charset="0"/>
                        </a:rPr>
                        <a:t>0.48</a:t>
                      </a:r>
                      <a:endParaRPr lang="en-US" sz="1100" b="0" i="0" u="none" strike="noStrike" dirty="0">
                        <a:solidFill>
                          <a:srgbClr val="FF0000"/>
                        </a:solidFill>
                        <a:latin typeface="Comic Sans MS" pitchFamily="66" charset="0"/>
                      </a:endParaRP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89">
                <a:tc>
                  <a:txBody>
                    <a:bodyPr/>
                    <a:lstStyle/>
                    <a:p>
                      <a:pPr algn="ctr" fontAlgn="b"/>
                      <a:r>
                        <a:rPr lang="en-US" sz="1100" b="0" i="0" u="none" strike="noStrike" dirty="0">
                          <a:solidFill>
                            <a:srgbClr val="FF0000"/>
                          </a:solidFill>
                          <a:latin typeface="Comic Sans MS" pitchFamily="66" charset="0"/>
                        </a:rPr>
                        <a:t>35</a:t>
                      </a: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latin typeface="Comic Sans MS" pitchFamily="66" charset="0"/>
                        </a:rPr>
                        <a:t>-</a:t>
                      </a:r>
                      <a:r>
                        <a:rPr lang="en-US" sz="1100" b="0" i="0" u="none" strike="noStrike" dirty="0" smtClean="0">
                          <a:solidFill>
                            <a:srgbClr val="FF0000"/>
                          </a:solidFill>
                          <a:latin typeface="Comic Sans MS" pitchFamily="66" charset="0"/>
                        </a:rPr>
                        <a:t>0.46</a:t>
                      </a:r>
                      <a:endParaRPr lang="en-US" sz="1100" b="0" i="0" u="none" strike="noStrike" dirty="0">
                        <a:solidFill>
                          <a:srgbClr val="FF0000"/>
                        </a:solidFill>
                        <a:latin typeface="Comic Sans MS" pitchFamily="66" charset="0"/>
                      </a:endParaRP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89">
                <a:tc>
                  <a:txBody>
                    <a:bodyPr/>
                    <a:lstStyle/>
                    <a:p>
                      <a:pPr algn="ctr" fontAlgn="b"/>
                      <a:r>
                        <a:rPr lang="en-US" sz="1100" b="0" i="0" u="none" strike="noStrike">
                          <a:solidFill>
                            <a:srgbClr val="FF0000"/>
                          </a:solidFill>
                          <a:latin typeface="Comic Sans MS" pitchFamily="66" charset="0"/>
                        </a:rPr>
                        <a:t>36</a:t>
                      </a: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FF0000"/>
                          </a:solidFill>
                          <a:latin typeface="Comic Sans MS" pitchFamily="66" charset="0"/>
                        </a:rPr>
                        <a:t>-</a:t>
                      </a:r>
                      <a:r>
                        <a:rPr lang="en-US" sz="1100" b="0" i="0" u="none" strike="noStrike" dirty="0" smtClean="0">
                          <a:solidFill>
                            <a:srgbClr val="FF0000"/>
                          </a:solidFill>
                          <a:latin typeface="Comic Sans MS" pitchFamily="66" charset="0"/>
                        </a:rPr>
                        <a:t>0.54</a:t>
                      </a:r>
                      <a:endParaRPr lang="en-US" sz="1100" b="0" i="0" u="none" strike="noStrike" dirty="0">
                        <a:solidFill>
                          <a:srgbClr val="FF0000"/>
                        </a:solidFill>
                        <a:latin typeface="Comic Sans MS" pitchFamily="66" charset="0"/>
                      </a:endParaRPr>
                    </a:p>
                  </a:txBody>
                  <a:tcPr marL="5716" marR="5716" marT="57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1" name="Picture 10" descr="aqua_normalized_1_over_b1_trending_ms1.eps"/>
          <p:cNvPicPr>
            <a:picLocks noChangeAspect="1"/>
          </p:cNvPicPr>
          <p:nvPr/>
        </p:nvPicPr>
        <p:blipFill>
          <a:blip r:embed="rId2" cstate="print"/>
          <a:stretch>
            <a:fillRect/>
          </a:stretch>
        </p:blipFill>
        <p:spPr>
          <a:xfrm>
            <a:off x="683866" y="1597152"/>
            <a:ext cx="5640734" cy="4041648"/>
          </a:xfrm>
          <a:prstGeom prst="rect">
            <a:avLst/>
          </a:prstGeom>
        </p:spPr>
      </p:pic>
      <p:sp>
        <p:nvSpPr>
          <p:cNvPr id="10"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65</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301750" y="76200"/>
            <a:ext cx="6635750" cy="749300"/>
          </a:xfrm>
          <a:prstGeom prst="rect">
            <a:avLst/>
          </a:prstGeom>
          <a:noFill/>
          <a:ln w="12700">
            <a:noFill/>
            <a:miter lim="800000"/>
            <a:headEnd/>
            <a:tailEnd/>
          </a:ln>
        </p:spPr>
        <p:txBody>
          <a:bodyPr lIns="90487" tIns="44450" rIns="90487" bIns="44450" anchor="ctr"/>
          <a:lstStyle/>
          <a:p>
            <a:pPr algn="ctr" eaLnBrk="0" hangingPunct="0"/>
            <a:r>
              <a:rPr lang="en-US" sz="2800" dirty="0" smtClean="0">
                <a:solidFill>
                  <a:srgbClr val="0000FF"/>
                </a:solidFill>
                <a:latin typeface="Times New Roman" pitchFamily="18" charset="0"/>
                <a:cs typeface="Times New Roman" pitchFamily="18" charset="0"/>
              </a:rPr>
              <a:t>Aqua </a:t>
            </a:r>
            <a:r>
              <a:rPr lang="en-US" sz="2800" dirty="0">
                <a:solidFill>
                  <a:srgbClr val="0000FF"/>
                </a:solidFill>
                <a:latin typeface="Times New Roman" pitchFamily="18" charset="0"/>
                <a:cs typeface="Times New Roman" pitchFamily="18" charset="0"/>
              </a:rPr>
              <a:t>MODIS TEB </a:t>
            </a:r>
            <a:r>
              <a:rPr lang="en-US" sz="2800" dirty="0" smtClean="0">
                <a:solidFill>
                  <a:srgbClr val="0000FF"/>
                </a:solidFill>
                <a:latin typeface="Times New Roman" pitchFamily="18" charset="0"/>
                <a:cs typeface="Times New Roman" pitchFamily="18" charset="0"/>
              </a:rPr>
              <a:t>NEdT </a:t>
            </a:r>
            <a:r>
              <a:rPr lang="en-US" sz="2800" dirty="0">
                <a:solidFill>
                  <a:srgbClr val="0000FF"/>
                </a:solidFill>
                <a:latin typeface="Times New Roman" pitchFamily="18" charset="0"/>
                <a:cs typeface="Times New Roman" pitchFamily="18" charset="0"/>
              </a:rPr>
              <a:t>Trend</a:t>
            </a:r>
          </a:p>
        </p:txBody>
      </p:sp>
      <p:pic>
        <p:nvPicPr>
          <p:cNvPr id="11" name="Picture 10" descr="aqua_normalized_NEdT_trending_ms1.eps"/>
          <p:cNvPicPr>
            <a:picLocks noChangeAspect="1"/>
          </p:cNvPicPr>
          <p:nvPr/>
        </p:nvPicPr>
        <p:blipFill>
          <a:blip r:embed="rId2" cstate="print"/>
          <a:stretch>
            <a:fillRect/>
          </a:stretch>
        </p:blipFill>
        <p:spPr>
          <a:xfrm>
            <a:off x="1391480" y="1371600"/>
            <a:ext cx="6380920" cy="4572000"/>
          </a:xfrm>
          <a:prstGeom prst="rect">
            <a:avLst/>
          </a:prstGeom>
        </p:spPr>
      </p:pic>
      <p:sp>
        <p:nvSpPr>
          <p:cNvPr id="8"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66</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371600" y="220662"/>
            <a:ext cx="6635750" cy="1150938"/>
          </a:xfrm>
          <a:prstGeom prst="rect">
            <a:avLst/>
          </a:prstGeom>
          <a:noFill/>
          <a:ln w="12700">
            <a:noFill/>
            <a:miter lim="800000"/>
            <a:headEnd/>
            <a:tailEnd/>
          </a:ln>
        </p:spPr>
        <p:txBody>
          <a:bodyPr lIns="90487" tIns="44450" rIns="90487" bIns="44450" anchor="ctr"/>
          <a:lstStyle/>
          <a:p>
            <a:pPr algn="ctr"/>
            <a:r>
              <a:rPr lang="en-US" sz="2800" dirty="0" smtClean="0">
                <a:solidFill>
                  <a:srgbClr val="0000CC"/>
                </a:solidFill>
                <a:latin typeface="Times New Roman" pitchFamily="18" charset="0"/>
                <a:cs typeface="Times New Roman" pitchFamily="18" charset="0"/>
              </a:rPr>
              <a:t>MODIS </a:t>
            </a:r>
            <a:r>
              <a:rPr lang="en-US" sz="2800" dirty="0">
                <a:solidFill>
                  <a:srgbClr val="0000CC"/>
                </a:solidFill>
                <a:latin typeface="Times New Roman" pitchFamily="18" charset="0"/>
                <a:cs typeface="Times New Roman" pitchFamily="18" charset="0"/>
              </a:rPr>
              <a:t>Noisy Detector History</a:t>
            </a:r>
            <a:r>
              <a:rPr lang="en-US" dirty="0">
                <a:solidFill>
                  <a:srgbClr val="0000CC"/>
                </a:solidFill>
                <a:latin typeface="Times New Roman" pitchFamily="18" charset="0"/>
                <a:cs typeface="Times New Roman" pitchFamily="18" charset="0"/>
              </a:rPr>
              <a:t/>
            </a:r>
            <a:br>
              <a:rPr lang="en-US" dirty="0">
                <a:solidFill>
                  <a:srgbClr val="0000CC"/>
                </a:solidFill>
                <a:latin typeface="Times New Roman" pitchFamily="18" charset="0"/>
                <a:cs typeface="Times New Roman" pitchFamily="18" charset="0"/>
              </a:rPr>
            </a:br>
            <a:r>
              <a:rPr lang="en-US" dirty="0">
                <a:solidFill>
                  <a:srgbClr val="0000CC"/>
                </a:solidFill>
                <a:latin typeface="Times New Roman" pitchFamily="18" charset="0"/>
                <a:cs typeface="Times New Roman" pitchFamily="18" charset="0"/>
              </a:rPr>
              <a:t/>
            </a:r>
            <a:br>
              <a:rPr lang="en-US" dirty="0">
                <a:solidFill>
                  <a:srgbClr val="0000CC"/>
                </a:solidFill>
                <a:latin typeface="Times New Roman" pitchFamily="18" charset="0"/>
                <a:cs typeface="Times New Roman" pitchFamily="18" charset="0"/>
              </a:rPr>
            </a:br>
            <a:r>
              <a:rPr lang="en-US" sz="1600" dirty="0">
                <a:solidFill>
                  <a:srgbClr val="009900"/>
                </a:solidFill>
                <a:latin typeface="Times New Roman" pitchFamily="18" charset="0"/>
                <a:cs typeface="Times New Roman" pitchFamily="18" charset="0"/>
              </a:rPr>
              <a:t>Detectors in Product Order</a:t>
            </a:r>
          </a:p>
        </p:txBody>
      </p:sp>
      <p:graphicFrame>
        <p:nvGraphicFramePr>
          <p:cNvPr id="7" name="Table 6"/>
          <p:cNvGraphicFramePr>
            <a:graphicFrameLocks noGrp="1"/>
          </p:cNvGraphicFramePr>
          <p:nvPr/>
        </p:nvGraphicFramePr>
        <p:xfrm>
          <a:off x="685800" y="1927140"/>
          <a:ext cx="3529888" cy="4397460"/>
        </p:xfrm>
        <a:graphic>
          <a:graphicData uri="http://schemas.openxmlformats.org/drawingml/2006/table">
            <a:tbl>
              <a:tblPr/>
              <a:tblGrid>
                <a:gridCol w="759566"/>
                <a:gridCol w="839491"/>
                <a:gridCol w="787831"/>
                <a:gridCol w="1143000"/>
              </a:tblGrid>
              <a:tr h="169333">
                <a:tc>
                  <a:txBody>
                    <a:bodyPr/>
                    <a:lstStyle/>
                    <a:p>
                      <a:pPr algn="ctr" fontAlgn="b"/>
                      <a:r>
                        <a:rPr lang="en-US" sz="1400" b="0" i="0" u="none" strike="noStrike" dirty="0">
                          <a:solidFill>
                            <a:srgbClr val="000000"/>
                          </a:solidFill>
                          <a:latin typeface="Times New Roman"/>
                        </a:rPr>
                        <a:t>Band</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imes New Roman"/>
                        </a:rPr>
                        <a:t>Detector </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Status</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Date Classified</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333">
                <a:tc rowSpan="5">
                  <a:txBody>
                    <a:bodyPr/>
                    <a:lstStyle/>
                    <a:p>
                      <a:pPr algn="ctr" fontAlgn="ctr"/>
                      <a:r>
                        <a:rPr lang="en-US" sz="1400" b="0" i="0" u="none" strike="noStrike" dirty="0">
                          <a:solidFill>
                            <a:srgbClr val="000000"/>
                          </a:solidFill>
                          <a:latin typeface="Times New Roman"/>
                        </a:rPr>
                        <a:t>27</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400" b="0" i="0" u="none" strike="noStrike">
                          <a:solidFill>
                            <a:srgbClr val="000000"/>
                          </a:solidFill>
                          <a:latin typeface="Times New Roman"/>
                        </a:rPr>
                        <a:t>1</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400" b="0" i="0" u="none" strike="noStrike">
                          <a:solidFill>
                            <a:srgbClr val="000000"/>
                          </a:solidFill>
                          <a:latin typeface="Times New Roman"/>
                        </a:rPr>
                        <a:t>Noisy</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400" b="0" i="0" u="none" strike="noStrike">
                          <a:solidFill>
                            <a:srgbClr val="000000"/>
                          </a:solidFill>
                          <a:latin typeface="Times New Roman"/>
                        </a:rPr>
                        <a:t>Dec-03</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169333">
                <a:tc vMerge="1">
                  <a:txBody>
                    <a:bodyPr/>
                    <a:lstStyle/>
                    <a:p>
                      <a:endParaRPr lang="en-US"/>
                    </a:p>
                  </a:txBody>
                  <a:tcPr/>
                </a:tc>
                <a:tc>
                  <a:txBody>
                    <a:bodyPr/>
                    <a:lstStyle/>
                    <a:p>
                      <a:pPr algn="ctr" fontAlgn="b"/>
                      <a:r>
                        <a:rPr lang="en-US" sz="1400" b="0" i="0" u="none" strike="noStrike">
                          <a:solidFill>
                            <a:srgbClr val="000000"/>
                          </a:solidFill>
                          <a:latin typeface="Times New Roman"/>
                        </a:rPr>
                        <a:t>2</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400" b="0" i="0" u="none" strike="noStrike">
                          <a:solidFill>
                            <a:srgbClr val="000000"/>
                          </a:solidFill>
                          <a:latin typeface="Times New Roman"/>
                        </a:rPr>
                        <a:t>Noisy</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400" b="0" i="0" u="none" strike="noStrike">
                          <a:solidFill>
                            <a:srgbClr val="000000"/>
                          </a:solidFill>
                          <a:latin typeface="Times New Roman"/>
                        </a:rPr>
                        <a:t>Nov-08</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169333">
                <a:tc vMerge="1">
                  <a:txBody>
                    <a:bodyPr/>
                    <a:lstStyle/>
                    <a:p>
                      <a:endParaRPr lang="en-US"/>
                    </a:p>
                  </a:txBody>
                  <a:tcPr/>
                </a:tc>
                <a:tc>
                  <a:txBody>
                    <a:bodyPr/>
                    <a:lstStyle/>
                    <a:p>
                      <a:pPr algn="ctr" fontAlgn="b"/>
                      <a:r>
                        <a:rPr lang="en-US" sz="1400" b="0" i="0" u="none" strike="noStrike">
                          <a:solidFill>
                            <a:srgbClr val="000000"/>
                          </a:solidFill>
                          <a:latin typeface="Times New Roman"/>
                        </a:rPr>
                        <a:t>3</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400" b="0" i="0" u="none" strike="noStrike">
                          <a:solidFill>
                            <a:srgbClr val="000000"/>
                          </a:solidFill>
                          <a:latin typeface="Times New Roman"/>
                        </a:rPr>
                        <a:t>Noisy</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400" b="0" i="0" u="none" strike="noStrike">
                          <a:solidFill>
                            <a:srgbClr val="000000"/>
                          </a:solidFill>
                          <a:latin typeface="Times New Roman"/>
                        </a:rPr>
                        <a:t>Jul-07</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169333">
                <a:tc vMerge="1">
                  <a:txBody>
                    <a:bodyPr/>
                    <a:lstStyle/>
                    <a:p>
                      <a:endParaRPr lang="en-US"/>
                    </a:p>
                  </a:txBody>
                  <a:tcPr/>
                </a:tc>
                <a:tc>
                  <a:txBody>
                    <a:bodyPr/>
                    <a:lstStyle/>
                    <a:p>
                      <a:pPr algn="ctr" fontAlgn="b"/>
                      <a:r>
                        <a:rPr lang="en-US" sz="1400" b="0" i="0" u="none" strike="noStrike">
                          <a:solidFill>
                            <a:srgbClr val="000000"/>
                          </a:solidFill>
                          <a:latin typeface="Times New Roman"/>
                        </a:rPr>
                        <a:t>6</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400" b="0" i="0" u="none" strike="noStrike">
                          <a:solidFill>
                            <a:srgbClr val="000000"/>
                          </a:solidFill>
                          <a:latin typeface="Times New Roman"/>
                        </a:rPr>
                        <a:t>Noisy</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400" b="0" i="0" u="none" strike="noStrike">
                          <a:solidFill>
                            <a:srgbClr val="000000"/>
                          </a:solidFill>
                          <a:latin typeface="Times New Roman"/>
                        </a:rPr>
                        <a:t>Jul-00</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169333">
                <a:tc vMerge="1">
                  <a:txBody>
                    <a:bodyPr/>
                    <a:lstStyle/>
                    <a:p>
                      <a:endParaRPr lang="en-US"/>
                    </a:p>
                  </a:txBody>
                  <a:tcPr/>
                </a:tc>
                <a:tc>
                  <a:txBody>
                    <a:bodyPr/>
                    <a:lstStyle/>
                    <a:p>
                      <a:pPr algn="ctr" fontAlgn="b"/>
                      <a:r>
                        <a:rPr lang="en-US" sz="1400" b="0" i="0" u="none" strike="noStrike">
                          <a:solidFill>
                            <a:srgbClr val="000000"/>
                          </a:solidFill>
                          <a:latin typeface="Times New Roman"/>
                        </a:rPr>
                        <a:t>8</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400" b="0" i="0" u="none" strike="noStrike">
                          <a:solidFill>
                            <a:srgbClr val="000000"/>
                          </a:solidFill>
                          <a:latin typeface="Times New Roman"/>
                        </a:rPr>
                        <a:t>Noisy</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400" b="0" i="0" u="none" strike="noStrike">
                          <a:solidFill>
                            <a:srgbClr val="000000"/>
                          </a:solidFill>
                          <a:latin typeface="Times New Roman"/>
                        </a:rPr>
                        <a:t>Feb-06</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169333">
                <a:tc rowSpan="4">
                  <a:txBody>
                    <a:bodyPr/>
                    <a:lstStyle/>
                    <a:p>
                      <a:pPr algn="ctr" fontAlgn="ctr"/>
                      <a:r>
                        <a:rPr lang="en-US" sz="1400" b="0" i="0" u="none" strike="noStrike" dirty="0">
                          <a:solidFill>
                            <a:srgbClr val="000000"/>
                          </a:solidFill>
                          <a:latin typeface="Times New Roman"/>
                        </a:rPr>
                        <a:t>28</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1</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Noisy</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Jun-04</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333">
                <a:tc vMerge="1">
                  <a:txBody>
                    <a:bodyPr/>
                    <a:lstStyle/>
                    <a:p>
                      <a:endParaRPr lang="en-US"/>
                    </a:p>
                  </a:txBody>
                  <a:tcPr/>
                </a:tc>
                <a:tc>
                  <a:txBody>
                    <a:bodyPr/>
                    <a:lstStyle/>
                    <a:p>
                      <a:pPr algn="ctr" fontAlgn="b"/>
                      <a:r>
                        <a:rPr lang="en-US" sz="1400" b="0" i="0" u="none" strike="noStrike">
                          <a:solidFill>
                            <a:srgbClr val="000000"/>
                          </a:solidFill>
                          <a:latin typeface="Times New Roman"/>
                        </a:rPr>
                        <a:t>8</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Noisy</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Dec-03</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333">
                <a:tc vMerge="1">
                  <a:txBody>
                    <a:bodyPr/>
                    <a:lstStyle/>
                    <a:p>
                      <a:endParaRPr lang="en-US"/>
                    </a:p>
                  </a:txBody>
                  <a:tcPr/>
                </a:tc>
                <a:tc>
                  <a:txBody>
                    <a:bodyPr/>
                    <a:lstStyle/>
                    <a:p>
                      <a:pPr algn="ctr" fontAlgn="b"/>
                      <a:r>
                        <a:rPr lang="en-US" sz="1400" b="0" i="0" u="none" strike="noStrike">
                          <a:solidFill>
                            <a:srgbClr val="000000"/>
                          </a:solidFill>
                          <a:latin typeface="Times New Roman"/>
                        </a:rPr>
                        <a:t>9</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imes New Roman"/>
                        </a:rPr>
                        <a:t>Noisy</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Nov-05</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333">
                <a:tc vMerge="1">
                  <a:txBody>
                    <a:bodyPr/>
                    <a:lstStyle/>
                    <a:p>
                      <a:endParaRPr lang="en-US"/>
                    </a:p>
                  </a:txBody>
                  <a:tcPr/>
                </a:tc>
                <a:tc>
                  <a:txBody>
                    <a:bodyPr/>
                    <a:lstStyle/>
                    <a:p>
                      <a:pPr algn="ctr" fontAlgn="b"/>
                      <a:r>
                        <a:rPr lang="en-US" sz="1400" b="0" i="0" u="none" strike="noStrike">
                          <a:solidFill>
                            <a:srgbClr val="000000"/>
                          </a:solidFill>
                          <a:latin typeface="Times New Roman"/>
                        </a:rPr>
                        <a:t>10</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Noisy</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Apr-04</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333">
                <a:tc>
                  <a:txBody>
                    <a:bodyPr/>
                    <a:lstStyle/>
                    <a:p>
                      <a:pPr algn="ctr" fontAlgn="ctr"/>
                      <a:r>
                        <a:rPr lang="en-US" sz="1400" b="0" i="0" u="none" strike="noStrike" dirty="0">
                          <a:solidFill>
                            <a:srgbClr val="000000"/>
                          </a:solidFill>
                          <a:latin typeface="Times New Roman"/>
                        </a:rPr>
                        <a:t>29</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400" b="0" i="0" u="none" strike="noStrike">
                          <a:solidFill>
                            <a:srgbClr val="FF0000"/>
                          </a:solidFill>
                          <a:latin typeface="Times New Roman"/>
                        </a:rPr>
                        <a:t>6</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400" b="0" i="0" u="none" strike="noStrike">
                          <a:solidFill>
                            <a:srgbClr val="FF0000"/>
                          </a:solidFill>
                          <a:latin typeface="Times New Roman"/>
                        </a:rPr>
                        <a:t>Inoperable</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400" b="0" i="0" u="none" strike="noStrike">
                          <a:solidFill>
                            <a:srgbClr val="FF0000"/>
                          </a:solidFill>
                          <a:latin typeface="Times New Roman"/>
                        </a:rPr>
                        <a:t>Aug-06</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169333">
                <a:tc rowSpan="4">
                  <a:txBody>
                    <a:bodyPr/>
                    <a:lstStyle/>
                    <a:p>
                      <a:pPr algn="ctr" fontAlgn="ctr"/>
                      <a:r>
                        <a:rPr lang="en-US" sz="1400" b="0" i="0" u="none" strike="noStrike" dirty="0">
                          <a:solidFill>
                            <a:srgbClr val="000000"/>
                          </a:solidFill>
                          <a:latin typeface="Times New Roman"/>
                        </a:rPr>
                        <a:t>30</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1</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Noisy</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Nov-08</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333">
                <a:tc vMerge="1">
                  <a:txBody>
                    <a:bodyPr/>
                    <a:lstStyle/>
                    <a:p>
                      <a:endParaRPr lang="en-US"/>
                    </a:p>
                  </a:txBody>
                  <a:tcPr/>
                </a:tc>
                <a:tc>
                  <a:txBody>
                    <a:bodyPr/>
                    <a:lstStyle/>
                    <a:p>
                      <a:pPr algn="ctr" fontAlgn="b"/>
                      <a:r>
                        <a:rPr lang="en-US" sz="1400" b="0" i="0" u="none" strike="noStrike">
                          <a:solidFill>
                            <a:srgbClr val="000000"/>
                          </a:solidFill>
                          <a:latin typeface="Times New Roman"/>
                        </a:rPr>
                        <a:t>3</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Noisy</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Jun-06</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333">
                <a:tc vMerge="1">
                  <a:txBody>
                    <a:bodyPr/>
                    <a:lstStyle/>
                    <a:p>
                      <a:endParaRPr lang="en-US"/>
                    </a:p>
                  </a:txBody>
                  <a:tcPr/>
                </a:tc>
                <a:tc>
                  <a:txBody>
                    <a:bodyPr/>
                    <a:lstStyle/>
                    <a:p>
                      <a:pPr algn="ctr" fontAlgn="b"/>
                      <a:r>
                        <a:rPr lang="en-US" sz="1400" b="0" i="0" u="none" strike="noStrike">
                          <a:solidFill>
                            <a:srgbClr val="000000"/>
                          </a:solidFill>
                          <a:latin typeface="Times New Roman"/>
                        </a:rPr>
                        <a:t>5</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Noisy</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Aug-00</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333">
                <a:tc vMerge="1">
                  <a:txBody>
                    <a:bodyPr/>
                    <a:lstStyle/>
                    <a:p>
                      <a:endParaRPr lang="en-US"/>
                    </a:p>
                  </a:txBody>
                  <a:tcPr/>
                </a:tc>
                <a:tc>
                  <a:txBody>
                    <a:bodyPr/>
                    <a:lstStyle/>
                    <a:p>
                      <a:pPr algn="ctr" fontAlgn="b"/>
                      <a:r>
                        <a:rPr lang="en-US" sz="1400" b="0" i="0" u="none" strike="noStrike">
                          <a:solidFill>
                            <a:srgbClr val="000000"/>
                          </a:solidFill>
                          <a:latin typeface="Times New Roman"/>
                        </a:rPr>
                        <a:t>8</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Noisy</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Jan-01</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333">
                <a:tc>
                  <a:txBody>
                    <a:bodyPr/>
                    <a:lstStyle/>
                    <a:p>
                      <a:pPr algn="ctr" fontAlgn="b"/>
                      <a:r>
                        <a:rPr lang="en-US" sz="1400" b="0" i="0" u="none" strike="noStrike" dirty="0">
                          <a:solidFill>
                            <a:srgbClr val="000000"/>
                          </a:solidFill>
                          <a:latin typeface="Times New Roman"/>
                        </a:rPr>
                        <a:t>33</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400" b="0" i="0" u="none" strike="noStrike" dirty="0">
                          <a:solidFill>
                            <a:srgbClr val="000000"/>
                          </a:solidFill>
                          <a:latin typeface="Times New Roman"/>
                        </a:rPr>
                        <a:t>1</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400" b="0" i="0" u="none" strike="noStrike" dirty="0">
                          <a:solidFill>
                            <a:srgbClr val="000000"/>
                          </a:solidFill>
                          <a:latin typeface="Times New Roman"/>
                        </a:rPr>
                        <a:t>Noisy</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400" b="0" i="0" u="none" strike="noStrike" dirty="0">
                          <a:solidFill>
                            <a:srgbClr val="000000"/>
                          </a:solidFill>
                          <a:latin typeface="Times New Roman"/>
                        </a:rPr>
                        <a:t>at launch</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169333">
                <a:tc rowSpan="3">
                  <a:txBody>
                    <a:bodyPr/>
                    <a:lstStyle/>
                    <a:p>
                      <a:pPr algn="ctr" fontAlgn="ctr"/>
                      <a:r>
                        <a:rPr lang="en-US" sz="1400" b="0" i="0" u="none" strike="noStrike" dirty="0">
                          <a:solidFill>
                            <a:srgbClr val="000000"/>
                          </a:solidFill>
                          <a:latin typeface="Times New Roman"/>
                        </a:rPr>
                        <a:t>34</a:t>
                      </a:r>
                    </a:p>
                  </a:txBody>
                  <a:tcPr marL="6513" marR="6513" marT="6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6</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Noisy</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imes New Roman"/>
                        </a:rPr>
                        <a:t>Jun-00</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333">
                <a:tc vMerge="1">
                  <a:txBody>
                    <a:bodyPr/>
                    <a:lstStyle/>
                    <a:p>
                      <a:endParaRPr lang="en-US"/>
                    </a:p>
                  </a:txBody>
                  <a:tcPr/>
                </a:tc>
                <a:tc>
                  <a:txBody>
                    <a:bodyPr/>
                    <a:lstStyle/>
                    <a:p>
                      <a:pPr algn="ctr" fontAlgn="b"/>
                      <a:r>
                        <a:rPr lang="en-US" sz="1400" b="0" i="0" u="none" strike="noStrike">
                          <a:solidFill>
                            <a:srgbClr val="000000"/>
                          </a:solidFill>
                          <a:latin typeface="Times New Roman"/>
                        </a:rPr>
                        <a:t>7</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Noisy</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imes New Roman"/>
                        </a:rPr>
                        <a:t>at launch</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333">
                <a:tc vMerge="1">
                  <a:txBody>
                    <a:bodyPr/>
                    <a:lstStyle/>
                    <a:p>
                      <a:endParaRPr lang="en-US"/>
                    </a:p>
                  </a:txBody>
                  <a:tcPr/>
                </a:tc>
                <a:tc>
                  <a:txBody>
                    <a:bodyPr/>
                    <a:lstStyle/>
                    <a:p>
                      <a:pPr algn="ctr" fontAlgn="b"/>
                      <a:r>
                        <a:rPr lang="en-US" sz="1400" b="0" i="0" u="none" strike="noStrike">
                          <a:solidFill>
                            <a:srgbClr val="000000"/>
                          </a:solidFill>
                          <a:latin typeface="Times New Roman"/>
                        </a:rPr>
                        <a:t>8</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Noisy</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imes New Roman"/>
                        </a:rPr>
                        <a:t>at launch</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333">
                <a:tc>
                  <a:txBody>
                    <a:bodyPr/>
                    <a:lstStyle/>
                    <a:p>
                      <a:pPr algn="ctr" fontAlgn="b"/>
                      <a:r>
                        <a:rPr lang="en-US" sz="1400" b="0" i="0" u="none" strike="noStrike">
                          <a:solidFill>
                            <a:srgbClr val="000000"/>
                          </a:solidFill>
                          <a:latin typeface="Times New Roman"/>
                        </a:rPr>
                        <a:t>36</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400" b="0" i="0" u="none" strike="noStrike">
                          <a:solidFill>
                            <a:srgbClr val="000000"/>
                          </a:solidFill>
                          <a:latin typeface="Times New Roman"/>
                        </a:rPr>
                        <a:t>1-10</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400" b="0" i="0" u="none" strike="noStrike" dirty="0">
                          <a:solidFill>
                            <a:srgbClr val="000000"/>
                          </a:solidFill>
                          <a:latin typeface="Times New Roman"/>
                        </a:rPr>
                        <a:t>Noisy</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b"/>
                      <a:r>
                        <a:rPr lang="en-US" sz="1400" b="0" i="0" u="none" strike="noStrike" dirty="0" smtClean="0">
                          <a:solidFill>
                            <a:srgbClr val="000000"/>
                          </a:solidFill>
                          <a:latin typeface="Times New Roman"/>
                        </a:rPr>
                        <a:t>Pre- </a:t>
                      </a:r>
                      <a:r>
                        <a:rPr lang="en-US" sz="1400" b="0" i="0" u="none" strike="noStrike" dirty="0">
                          <a:solidFill>
                            <a:srgbClr val="000000"/>
                          </a:solidFill>
                          <a:latin typeface="Times New Roman"/>
                        </a:rPr>
                        <a:t>launch</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bl>
          </a:graphicData>
        </a:graphic>
      </p:graphicFrame>
      <p:sp>
        <p:nvSpPr>
          <p:cNvPr id="8" name="TextBox 7"/>
          <p:cNvSpPr txBox="1"/>
          <p:nvPr/>
        </p:nvSpPr>
        <p:spPr>
          <a:xfrm>
            <a:off x="2057400" y="1459468"/>
            <a:ext cx="668709" cy="369332"/>
          </a:xfrm>
          <a:prstGeom prst="rect">
            <a:avLst/>
          </a:prstGeom>
          <a:noFill/>
        </p:spPr>
        <p:txBody>
          <a:bodyPr wrap="none" rtlCol="0">
            <a:spAutoFit/>
          </a:bodyPr>
          <a:lstStyle/>
          <a:p>
            <a:r>
              <a:rPr lang="en-US" dirty="0" smtClean="0">
                <a:latin typeface="Times New Roman" pitchFamily="18" charset="0"/>
                <a:cs typeface="Times New Roman" pitchFamily="18" charset="0"/>
              </a:rPr>
              <a:t>Terra</a:t>
            </a:r>
            <a:endParaRPr lang="en-US" dirty="0">
              <a:latin typeface="Times New Roman" pitchFamily="18" charset="0"/>
              <a:cs typeface="Times New Roman" pitchFamily="18" charset="0"/>
            </a:endParaRPr>
          </a:p>
        </p:txBody>
      </p:sp>
      <p:graphicFrame>
        <p:nvGraphicFramePr>
          <p:cNvPr id="9" name="Table 8"/>
          <p:cNvGraphicFramePr>
            <a:graphicFrameLocks noGrp="1"/>
          </p:cNvGraphicFramePr>
          <p:nvPr/>
        </p:nvGraphicFramePr>
        <p:xfrm>
          <a:off x="4495800" y="1943100"/>
          <a:ext cx="3759199" cy="1104900"/>
        </p:xfrm>
        <a:graphic>
          <a:graphicData uri="http://schemas.openxmlformats.org/drawingml/2006/table">
            <a:tbl>
              <a:tblPr/>
              <a:tblGrid>
                <a:gridCol w="781132"/>
                <a:gridCol w="781132"/>
                <a:gridCol w="846227"/>
                <a:gridCol w="1350708"/>
              </a:tblGrid>
              <a:tr h="198120">
                <a:tc>
                  <a:txBody>
                    <a:bodyPr/>
                    <a:lstStyle/>
                    <a:p>
                      <a:pPr algn="ctr" fontAlgn="b"/>
                      <a:r>
                        <a:rPr lang="en-US" sz="1400" b="0" i="0" u="none" strike="noStrike" dirty="0">
                          <a:solidFill>
                            <a:srgbClr val="000000"/>
                          </a:solidFill>
                          <a:latin typeface="Times New Roman"/>
                        </a:rPr>
                        <a:t>Band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imes New Roman"/>
                        </a:rPr>
                        <a:t>Detector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Status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imes New Roman"/>
                        </a:rPr>
                        <a:t>Date Classified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ctr"/>
                      <a:r>
                        <a:rPr lang="en-US" sz="1400" b="0" i="0" u="none" strike="noStrike" dirty="0">
                          <a:solidFill>
                            <a:srgbClr val="000000"/>
                          </a:solidFill>
                          <a:latin typeface="Times New Roman"/>
                        </a:rPr>
                        <a:t>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en-US" sz="1400" b="0" i="0" u="none" strike="noStrike">
                          <a:solidFill>
                            <a:srgbClr val="000000"/>
                          </a:solidFill>
                          <a:latin typeface="Times New Roman"/>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en-US" sz="1400" b="0" i="0" u="none" strike="noStrike" dirty="0">
                          <a:solidFill>
                            <a:srgbClr val="000000"/>
                          </a:solidFill>
                          <a:latin typeface="Times New Roman"/>
                        </a:rPr>
                        <a:t>Noisy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en-US" sz="1400" b="0" i="0" u="none" strike="noStrike" dirty="0">
                          <a:solidFill>
                            <a:srgbClr val="000000"/>
                          </a:solidFill>
                          <a:latin typeface="Times New Roman"/>
                        </a:rPr>
                        <a:t>Jan-05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182880">
                <a:tc rowSpan="2">
                  <a:txBody>
                    <a:bodyPr/>
                    <a:lstStyle/>
                    <a:p>
                      <a:pPr algn="ctr" fontAlgn="ctr"/>
                      <a:r>
                        <a:rPr lang="en-US" sz="1400" b="0" i="0" u="none" strike="noStrike">
                          <a:solidFill>
                            <a:srgbClr val="000000"/>
                          </a:solidFill>
                          <a:latin typeface="Times New Roman"/>
                        </a:rPr>
                        <a:t>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Times New Roman"/>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Times New Roman"/>
                        </a:rPr>
                        <a:t>Noisy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Times New Roman"/>
                        </a:rPr>
                        <a:t>Feb-08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ctr" fontAlgn="ctr"/>
                      <a:r>
                        <a:rPr lang="en-US" sz="1400" b="0" i="0" u="none" strike="noStrike">
                          <a:solidFill>
                            <a:srgbClr val="000000"/>
                          </a:solidFill>
                          <a:latin typeface="Times New Roman"/>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Times New Roman"/>
                        </a:rPr>
                        <a:t>Noisy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Times New Roman"/>
                        </a:rPr>
                        <a:t>Dec-11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ctr" fontAlgn="ctr"/>
                      <a:r>
                        <a:rPr lang="en-US" sz="1400" b="0" i="0" u="none" strike="noStrike">
                          <a:solidFill>
                            <a:srgbClr val="000000"/>
                          </a:solidFill>
                          <a:latin typeface="Times New Roman"/>
                        </a:rPr>
                        <a:t>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en-US" sz="1400" b="0" i="0" u="none" strike="noStrike" dirty="0">
                          <a:solidFill>
                            <a:srgbClr val="FF0000"/>
                          </a:solidFill>
                          <a:latin typeface="Times New Roman"/>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en-US" sz="1400" b="0" i="0" u="none" strike="noStrike" dirty="0" smtClean="0">
                          <a:solidFill>
                            <a:srgbClr val="FF0000"/>
                          </a:solidFill>
                          <a:latin typeface="Times New Roman"/>
                        </a:rPr>
                        <a:t>Inoperable</a:t>
                      </a:r>
                      <a:endParaRPr lang="en-US" sz="1400" b="0" i="0" u="none" strike="noStrike" dirty="0">
                        <a:solidFill>
                          <a:srgbClr val="FF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en-US" sz="1400" b="0" i="0" u="none" strike="noStrike" dirty="0">
                          <a:solidFill>
                            <a:srgbClr val="FF0000"/>
                          </a:solidFill>
                          <a:latin typeface="Times New Roman"/>
                        </a:rPr>
                        <a:t>Pre-Launch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bl>
          </a:graphicData>
        </a:graphic>
      </p:graphicFrame>
      <p:sp>
        <p:nvSpPr>
          <p:cNvPr id="10" name="TextBox 9"/>
          <p:cNvSpPr txBox="1"/>
          <p:nvPr/>
        </p:nvSpPr>
        <p:spPr>
          <a:xfrm>
            <a:off x="4343400" y="3733800"/>
            <a:ext cx="4648200" cy="1754326"/>
          </a:xfrm>
          <a:prstGeom prst="rect">
            <a:avLst/>
          </a:prstGeom>
          <a:noFill/>
        </p:spPr>
        <p:txBody>
          <a:bodyPr wrap="square" rtlCol="0">
            <a:spAutoFit/>
          </a:bodyPr>
          <a:lstStyle/>
          <a:p>
            <a:r>
              <a:rPr lang="en-US" dirty="0" smtClean="0">
                <a:solidFill>
                  <a:srgbClr val="009900"/>
                </a:solidFill>
                <a:latin typeface="Times New Roman" pitchFamily="18" charset="0"/>
                <a:cs typeface="Times New Roman" pitchFamily="18" charset="0"/>
              </a:rPr>
              <a:t>Total TEB Detectors = 160</a:t>
            </a:r>
          </a:p>
          <a:p>
            <a:r>
              <a:rPr lang="en-US" u="sng" dirty="0" smtClean="0">
                <a:solidFill>
                  <a:srgbClr val="0000FF"/>
                </a:solidFill>
                <a:latin typeface="Times New Roman" pitchFamily="18" charset="0"/>
                <a:cs typeface="Times New Roman" pitchFamily="18" charset="0"/>
              </a:rPr>
              <a:t>Noisy Detectors</a:t>
            </a:r>
            <a:r>
              <a:rPr lang="en-US" dirty="0" smtClean="0">
                <a:solidFill>
                  <a:srgbClr val="0000FF"/>
                </a:solidFill>
                <a:latin typeface="Times New Roman" pitchFamily="18" charset="0"/>
                <a:cs typeface="Times New Roman" pitchFamily="18" charset="0"/>
              </a:rPr>
              <a:t>:</a:t>
            </a:r>
          </a:p>
          <a:p>
            <a:r>
              <a:rPr lang="en-US" dirty="0" smtClean="0">
                <a:solidFill>
                  <a:srgbClr val="0000FF"/>
                </a:solidFill>
                <a:latin typeface="Times New Roman" pitchFamily="18" charset="0"/>
                <a:cs typeface="Times New Roman" pitchFamily="18" charset="0"/>
              </a:rPr>
              <a:t>Terra = 27, Aqua = 3</a:t>
            </a:r>
          </a:p>
          <a:p>
            <a:r>
              <a:rPr lang="en-US" u="sng" dirty="0" smtClean="0">
                <a:solidFill>
                  <a:srgbClr val="FF0000"/>
                </a:solidFill>
                <a:latin typeface="Times New Roman" pitchFamily="18" charset="0"/>
                <a:cs typeface="Times New Roman" pitchFamily="18" charset="0"/>
              </a:rPr>
              <a:t>Inoperable Detectors</a:t>
            </a:r>
            <a:r>
              <a:rPr lang="en-US" dirty="0" smtClean="0">
                <a:solidFill>
                  <a:srgbClr val="FF0000"/>
                </a:solidFill>
                <a:latin typeface="Times New Roman" pitchFamily="18" charset="0"/>
                <a:cs typeface="Times New Roman" pitchFamily="18" charset="0"/>
              </a:rPr>
              <a:t>:</a:t>
            </a:r>
          </a:p>
          <a:p>
            <a:r>
              <a:rPr lang="en-US" dirty="0" smtClean="0">
                <a:solidFill>
                  <a:srgbClr val="FF0000"/>
                </a:solidFill>
                <a:latin typeface="Times New Roman" pitchFamily="18" charset="0"/>
                <a:cs typeface="Times New Roman" pitchFamily="18" charset="0"/>
              </a:rPr>
              <a:t>Terra = 1, Aqua = 1</a:t>
            </a:r>
          </a:p>
          <a:p>
            <a:r>
              <a:rPr lang="en-US" b="1" dirty="0" smtClean="0">
                <a:latin typeface="Times New Roman" pitchFamily="18" charset="0"/>
                <a:cs typeface="Times New Roman" pitchFamily="18" charset="0"/>
              </a:rPr>
              <a:t>No new noisy/inoperable detectors since 01/10</a:t>
            </a:r>
            <a:endParaRPr lang="en-US" b="1" dirty="0">
              <a:latin typeface="Times New Roman" pitchFamily="18" charset="0"/>
              <a:cs typeface="Times New Roman" pitchFamily="18" charset="0"/>
            </a:endParaRPr>
          </a:p>
        </p:txBody>
      </p:sp>
      <p:sp>
        <p:nvSpPr>
          <p:cNvPr id="11" name="TextBox 10"/>
          <p:cNvSpPr txBox="1"/>
          <p:nvPr/>
        </p:nvSpPr>
        <p:spPr>
          <a:xfrm>
            <a:off x="5867400" y="1459468"/>
            <a:ext cx="684803" cy="369332"/>
          </a:xfrm>
          <a:prstGeom prst="rect">
            <a:avLst/>
          </a:prstGeom>
          <a:noFill/>
        </p:spPr>
        <p:txBody>
          <a:bodyPr wrap="none" rtlCol="0">
            <a:spAutoFit/>
          </a:bodyPr>
          <a:lstStyle/>
          <a:p>
            <a:r>
              <a:rPr lang="en-US" dirty="0" smtClean="0">
                <a:latin typeface="Times New Roman" pitchFamily="18" charset="0"/>
                <a:cs typeface="Times New Roman" pitchFamily="18" charset="0"/>
              </a:rPr>
              <a:t>Aqua</a:t>
            </a:r>
            <a:endParaRPr lang="en-US" dirty="0">
              <a:latin typeface="Times New Roman" pitchFamily="18" charset="0"/>
              <a:cs typeface="Times New Roman" pitchFamily="18" charset="0"/>
            </a:endParaRPr>
          </a:p>
        </p:txBody>
      </p:sp>
      <p:sp>
        <p:nvSpPr>
          <p:cNvPr id="12"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67</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8600" y="1447800"/>
            <a:ext cx="8763000" cy="4751387"/>
          </a:xfrm>
          <a:prstGeom prst="rect">
            <a:avLst/>
          </a:prstGeom>
          <a:noFill/>
          <a:ln w="12700">
            <a:noFill/>
            <a:miter lim="800000"/>
            <a:headEnd/>
            <a:tailEnd/>
          </a:ln>
        </p:spPr>
        <p:txBody>
          <a:bodyPr lIns="90487" tIns="44450" rIns="90487" bIns="44450"/>
          <a:lstStyle/>
          <a:p>
            <a:pPr marL="742950" lvl="1" indent="-285750">
              <a:lnSpc>
                <a:spcPct val="120000"/>
              </a:lnSpc>
              <a:spcBef>
                <a:spcPct val="20000"/>
              </a:spcBef>
              <a:buFontTx/>
              <a:buChar char="–"/>
            </a:pPr>
            <a:r>
              <a:rPr lang="en-US" sz="2400" dirty="0" smtClean="0">
                <a:latin typeface="Times New Roman" pitchFamily="18" charset="0"/>
                <a:cs typeface="Times New Roman" pitchFamily="18" charset="0"/>
              </a:rPr>
              <a:t>Stable detector </a:t>
            </a:r>
            <a:r>
              <a:rPr lang="en-US" sz="2400" dirty="0">
                <a:latin typeface="Times New Roman" pitchFamily="18" charset="0"/>
                <a:cs typeface="Times New Roman" pitchFamily="18" charset="0"/>
              </a:rPr>
              <a:t>response </a:t>
            </a:r>
            <a:r>
              <a:rPr lang="en-US" sz="2400" dirty="0" smtClean="0">
                <a:latin typeface="Times New Roman" pitchFamily="18" charset="0"/>
                <a:cs typeface="Times New Roman" pitchFamily="18" charset="0"/>
              </a:rPr>
              <a:t>for both Terra and Aqua (excluding sensor configuration changes and instrument reset events)</a:t>
            </a:r>
          </a:p>
          <a:p>
            <a:pPr marL="742950" lvl="1" indent="-285750">
              <a:lnSpc>
                <a:spcPct val="120000"/>
              </a:lnSpc>
            </a:pPr>
            <a:r>
              <a:rPr lang="en-US" sz="2400"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Largest Gain Change (in terms of %)</a:t>
            </a:r>
          </a:p>
          <a:p>
            <a:pPr marL="1200150" lvl="2" indent="-285750">
              <a:lnSpc>
                <a:spcPct val="120000"/>
              </a:lnSpc>
              <a:spcBef>
                <a:spcPct val="20000"/>
              </a:spcBef>
              <a:buFont typeface="Wingdings" pitchFamily="2" charset="2"/>
              <a:buChar char="Ø"/>
            </a:pPr>
            <a:r>
              <a:rPr lang="en-US" sz="1600" dirty="0" smtClean="0">
                <a:latin typeface="Times New Roman" pitchFamily="18" charset="0"/>
                <a:cs typeface="Times New Roman" pitchFamily="18" charset="0"/>
              </a:rPr>
              <a:t>MWIR PV bands: Terra Band 20 – approx. 0.8% , Aqua Band 24 – approx. 1.0%</a:t>
            </a:r>
          </a:p>
          <a:p>
            <a:pPr marL="1200150" lvl="2" indent="-285750">
              <a:lnSpc>
                <a:spcPct val="120000"/>
              </a:lnSpc>
              <a:spcBef>
                <a:spcPct val="20000"/>
              </a:spcBef>
              <a:buFont typeface="Wingdings" pitchFamily="2" charset="2"/>
              <a:buChar char="Ø"/>
            </a:pPr>
            <a:r>
              <a:rPr lang="en-US" sz="1600" dirty="0" smtClean="0">
                <a:latin typeface="Times New Roman" pitchFamily="18" charset="0"/>
                <a:cs typeface="Times New Roman" pitchFamily="18" charset="0"/>
              </a:rPr>
              <a:t>LWIR PV bands: Terra Band 30 – approx. 7.0%, Aqua Band 29 – approx. 0.8% </a:t>
            </a:r>
          </a:p>
          <a:p>
            <a:pPr marL="1200150" lvl="2" indent="-285750">
              <a:lnSpc>
                <a:spcPct val="120000"/>
              </a:lnSpc>
              <a:spcBef>
                <a:spcPct val="20000"/>
              </a:spcBef>
              <a:buFont typeface="Wingdings" pitchFamily="2" charset="2"/>
              <a:buChar char="Ø"/>
            </a:pPr>
            <a:r>
              <a:rPr lang="en-US" sz="1600" dirty="0" smtClean="0">
                <a:latin typeface="Times New Roman" pitchFamily="18" charset="0"/>
                <a:cs typeface="Times New Roman" pitchFamily="18" charset="0"/>
              </a:rPr>
              <a:t>LWIR PC bands: Terra Band 31 – approx. 0.2%,  Aqua Band 32 – approx. 0.9%</a:t>
            </a:r>
          </a:p>
          <a:p>
            <a:pPr marL="742950" lvl="1" indent="-285750">
              <a:lnSpc>
                <a:spcPct val="120000"/>
              </a:lnSpc>
              <a:spcBef>
                <a:spcPct val="20000"/>
              </a:spcBef>
              <a:buFontTx/>
              <a:buChar char="–"/>
            </a:pPr>
            <a:r>
              <a:rPr lang="en-US" sz="2400" dirty="0" smtClean="0">
                <a:latin typeface="Times New Roman" pitchFamily="18" charset="0"/>
                <a:cs typeface="Times New Roman" pitchFamily="18" charset="0"/>
              </a:rPr>
              <a:t>No new noisy / inoperable detectors since last Science Team Meeting (Jan. 2010) </a:t>
            </a:r>
            <a:endParaRPr lang="en-US" sz="2400" dirty="0">
              <a:latin typeface="Times New Roman" pitchFamily="18" charset="0"/>
              <a:cs typeface="Times New Roman" pitchFamily="18" charset="0"/>
            </a:endParaRPr>
          </a:p>
          <a:p>
            <a:pPr marL="742950" lvl="1" indent="-285750">
              <a:lnSpc>
                <a:spcPct val="120000"/>
              </a:lnSpc>
              <a:spcBef>
                <a:spcPct val="20000"/>
              </a:spcBef>
              <a:buFontTx/>
              <a:buChar char="–"/>
            </a:pPr>
            <a:r>
              <a:rPr lang="en-US" sz="2400" dirty="0" smtClean="0">
                <a:latin typeface="Times New Roman" pitchFamily="18" charset="0"/>
                <a:cs typeface="Times New Roman" pitchFamily="18" charset="0"/>
              </a:rPr>
              <a:t>Terra </a:t>
            </a:r>
            <a:r>
              <a:rPr lang="en-US" sz="2400" dirty="0">
                <a:latin typeface="Times New Roman" pitchFamily="18" charset="0"/>
                <a:cs typeface="Times New Roman" pitchFamily="18" charset="0"/>
              </a:rPr>
              <a:t>MODIS has 27 noisy detectors and 1 </a:t>
            </a:r>
            <a:r>
              <a:rPr lang="en-US" sz="2400" dirty="0" smtClean="0">
                <a:latin typeface="Times New Roman" pitchFamily="18" charset="0"/>
                <a:cs typeface="Times New Roman" pitchFamily="18" charset="0"/>
              </a:rPr>
              <a:t>inoperable detector</a:t>
            </a:r>
          </a:p>
          <a:p>
            <a:pPr marL="1200150" lvl="2" indent="-285750">
              <a:lnSpc>
                <a:spcPct val="120000"/>
              </a:lnSpc>
              <a:spcBef>
                <a:spcPct val="20000"/>
              </a:spcBef>
              <a:buFont typeface="Wingdings" pitchFamily="2" charset="2"/>
              <a:buChar char="Ø"/>
            </a:pPr>
            <a:r>
              <a:rPr lang="en-US" dirty="0" smtClean="0">
                <a:latin typeface="Times New Roman" pitchFamily="18" charset="0"/>
                <a:cs typeface="Times New Roman" pitchFamily="18" charset="0"/>
              </a:rPr>
              <a:t>PV Detectors in LWIR Focal plane are getting noisier</a:t>
            </a:r>
            <a:endParaRPr lang="en-US" dirty="0">
              <a:latin typeface="Times New Roman" pitchFamily="18" charset="0"/>
              <a:cs typeface="Times New Roman" pitchFamily="18" charset="0"/>
            </a:endParaRPr>
          </a:p>
          <a:p>
            <a:pPr marL="742950" lvl="1" indent="-285750">
              <a:lnSpc>
                <a:spcPct val="120000"/>
              </a:lnSpc>
              <a:spcBef>
                <a:spcPct val="20000"/>
              </a:spcBef>
              <a:buFontTx/>
              <a:buChar char="–"/>
            </a:pPr>
            <a:r>
              <a:rPr lang="en-US" sz="2400" dirty="0" smtClean="0">
                <a:latin typeface="Times New Roman" pitchFamily="18" charset="0"/>
                <a:cs typeface="Times New Roman" pitchFamily="18" charset="0"/>
              </a:rPr>
              <a:t>Aqua </a:t>
            </a:r>
            <a:r>
              <a:rPr lang="en-US" sz="2400" dirty="0">
                <a:latin typeface="Times New Roman" pitchFamily="18" charset="0"/>
                <a:cs typeface="Times New Roman" pitchFamily="18" charset="0"/>
              </a:rPr>
              <a:t>MODIS has 3 noisy detectors and 1 </a:t>
            </a:r>
            <a:r>
              <a:rPr lang="en-US" sz="2400" dirty="0" smtClean="0">
                <a:latin typeface="Times New Roman" pitchFamily="18" charset="0"/>
                <a:cs typeface="Times New Roman" pitchFamily="18" charset="0"/>
              </a:rPr>
              <a:t>inoperable detector </a:t>
            </a:r>
            <a:endParaRPr lang="en-US" sz="2400" dirty="0">
              <a:latin typeface="Times New Roman" pitchFamily="18" charset="0"/>
              <a:cs typeface="Times New Roman" pitchFamily="18" charset="0"/>
            </a:endParaRPr>
          </a:p>
          <a:p>
            <a:pPr marL="742950" lvl="1" indent="-285750">
              <a:lnSpc>
                <a:spcPct val="120000"/>
              </a:lnSpc>
              <a:spcBef>
                <a:spcPct val="20000"/>
              </a:spcBef>
            </a:pPr>
            <a:endParaRPr lang="en-US" sz="2000" dirty="0"/>
          </a:p>
        </p:txBody>
      </p:sp>
      <p:sp>
        <p:nvSpPr>
          <p:cNvPr id="26627" name="Rectangle 6"/>
          <p:cNvSpPr>
            <a:spLocks noChangeArrowheads="1"/>
          </p:cNvSpPr>
          <p:nvPr/>
        </p:nvSpPr>
        <p:spPr bwMode="auto">
          <a:xfrm>
            <a:off x="1289050" y="76200"/>
            <a:ext cx="6635750" cy="820738"/>
          </a:xfrm>
          <a:prstGeom prst="rect">
            <a:avLst/>
          </a:prstGeom>
          <a:noFill/>
          <a:ln w="12700">
            <a:noFill/>
            <a:miter lim="800000"/>
            <a:headEnd/>
            <a:tailEnd/>
          </a:ln>
        </p:spPr>
        <p:txBody>
          <a:bodyPr lIns="90487" tIns="44450" rIns="90487" bIns="44450" anchor="ctr"/>
          <a:lstStyle/>
          <a:p>
            <a:pPr algn="ctr"/>
            <a:r>
              <a:rPr lang="en-US" sz="2800" dirty="0">
                <a:solidFill>
                  <a:srgbClr val="0000FF"/>
                </a:solidFill>
                <a:latin typeface="Times New Roman" pitchFamily="18" charset="0"/>
                <a:cs typeface="Times New Roman" pitchFamily="18" charset="0"/>
              </a:rPr>
              <a:t>TEB On-orbit Performance Summary</a:t>
            </a:r>
            <a:endParaRPr lang="en-US" sz="2800" dirty="0">
              <a:solidFill>
                <a:srgbClr val="0000CC"/>
              </a:solidFill>
              <a:latin typeface="Times New Roman" pitchFamily="18" charset="0"/>
              <a:cs typeface="Times New Roman" pitchFamily="18" charset="0"/>
            </a:endParaRPr>
          </a:p>
        </p:txBody>
      </p:sp>
      <p:sp>
        <p:nvSpPr>
          <p:cNvPr id="9" name="Rectangle 1"/>
          <p:cNvSpPr>
            <a:spLocks noChangeArrowheads="1"/>
          </p:cNvSpPr>
          <p:nvPr/>
        </p:nvSpPr>
        <p:spPr bwMode="auto">
          <a:xfrm>
            <a:off x="6781800" y="6473825"/>
            <a:ext cx="2133600" cy="307975"/>
          </a:xfrm>
          <a:prstGeom prst="rect">
            <a:avLst/>
          </a:prstGeom>
          <a:noFill/>
          <a:ln w="9360">
            <a:noFill/>
            <a:round/>
            <a:headEnd/>
            <a:tailEnd/>
          </a:ln>
          <a:effectLst/>
        </p:spPr>
        <p:txBody>
          <a:bodyPr lIns="90000" tIns="46800" rIns="90000" bIns="46800"/>
          <a:lstStyle/>
          <a:p>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a:solidFill>
                  <a:srgbClr val="000000"/>
                </a:solidFill>
                <a:latin typeface="Times New Roman" pitchFamily="18" charset="0"/>
                <a:ea typeface="DejaVu LGC Sans" charset="0"/>
                <a:cs typeface="DejaVu LGC Sans" charset="0"/>
              </a:rPr>
              <a:t>Page </a:t>
            </a:r>
            <a:fld id="{306E5836-FDFB-4E17-96AC-FB572C52A535}" type="slidenum">
              <a:rPr lang="en-US" sz="1100">
                <a:solidFill>
                  <a:srgbClr val="000000"/>
                </a:solidFill>
                <a:latin typeface="Times New Roman" pitchFamily="18" charset="0"/>
                <a:ea typeface="DejaVu LGC Sans" charset="0"/>
                <a:cs typeface="DejaVu LGC Sans" charset="0"/>
              </a:rPr>
              <a:pPr algn="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68</a:t>
            </a:fld>
            <a:endParaRPr lang="en-US" sz="1100" dirty="0">
              <a:solidFill>
                <a:srgbClr val="000000"/>
              </a:solidFill>
              <a:latin typeface="Times New Roman" pitchFamily="18" charset="0"/>
              <a:ea typeface="DejaVu LGC Sans" charset="0"/>
              <a:cs typeface="DejaVu LGC Sans"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smtClean="0"/>
              <a:t>Page </a:t>
            </a:r>
            <a:fld id="{A287E92B-6177-45A5-A97D-8039156E27A3}" type="slidenum">
              <a:rPr lang="en-US" smtClean="0"/>
              <a:pPr>
                <a:defRPr/>
              </a:pPr>
              <a:t>69</a:t>
            </a:fld>
            <a:endParaRPr lang="en-US" dirty="0"/>
          </a:p>
        </p:txBody>
      </p:sp>
      <p:sp>
        <p:nvSpPr>
          <p:cNvPr id="5" name="Rectangle 4"/>
          <p:cNvSpPr>
            <a:spLocks noChangeArrowheads="1"/>
          </p:cNvSpPr>
          <p:nvPr/>
        </p:nvSpPr>
        <p:spPr bwMode="auto">
          <a:xfrm>
            <a:off x="1790700" y="6273800"/>
            <a:ext cx="5562600" cy="546100"/>
          </a:xfrm>
          <a:prstGeom prst="rect">
            <a:avLst/>
          </a:prstGeom>
          <a:noFill/>
          <a:ln w="9525">
            <a:noFill/>
            <a:miter lim="800000"/>
            <a:headEnd/>
            <a:tailEnd/>
          </a:ln>
        </p:spPr>
        <p:txBody>
          <a:bodyPr anchor="ctr"/>
          <a:lstStyle/>
          <a:p>
            <a:pPr algn="ctr" eaLnBrk="0" hangingPunct="0"/>
            <a:r>
              <a:rPr lang="en-US" sz="1400" b="1" i="1" u="sng" dirty="0">
                <a:solidFill>
                  <a:srgbClr val="0000FF"/>
                </a:solidFill>
                <a:latin typeface="Times" pitchFamily="18" charset="0"/>
              </a:rPr>
              <a:t>MODIS Science Team Meeting </a:t>
            </a:r>
            <a:r>
              <a:rPr lang="en-US" sz="1400" b="1" i="1" u="sng" dirty="0" smtClean="0">
                <a:solidFill>
                  <a:srgbClr val="0000FF"/>
                </a:solidFill>
                <a:latin typeface="Times" pitchFamily="18" charset="0"/>
              </a:rPr>
              <a:t>(May 17, 2011)</a:t>
            </a:r>
            <a:endParaRPr lang="en-US" sz="800" b="1" i="1" u="sng" dirty="0">
              <a:solidFill>
                <a:srgbClr val="0000FF"/>
              </a:solidFill>
              <a:latin typeface="Times" pitchFamily="18" charset="0"/>
            </a:endParaRPr>
          </a:p>
        </p:txBody>
      </p:sp>
      <p:pic>
        <p:nvPicPr>
          <p:cNvPr id="6" name="Picture 4" descr="Light vertical"/>
          <p:cNvPicPr>
            <a:picLocks noGrp="1" noChangeAspect="1" noChangeArrowheads="1"/>
          </p:cNvPicPr>
          <p:nvPr>
            <p:ph/>
          </p:nvPr>
        </p:nvPicPr>
        <p:blipFill>
          <a:blip r:embed="rId2" cstate="print"/>
          <a:srcRect/>
          <a:stretch>
            <a:fillRect/>
          </a:stretch>
        </p:blipFill>
        <p:spPr bwMode="auto">
          <a:xfrm>
            <a:off x="7896225" y="5743575"/>
            <a:ext cx="1247775" cy="1114425"/>
          </a:xfrm>
          <a:noFill/>
          <a:ln w="12700">
            <a:miter lim="800000"/>
            <a:headEnd/>
            <a:tailEnd/>
          </a:ln>
        </p:spPr>
      </p:pic>
      <p:pic>
        <p:nvPicPr>
          <p:cNvPr id="7" name="Picture 8" descr="Light vertical"/>
          <p:cNvPicPr>
            <a:picLocks noChangeAspect="1" noChangeArrowheads="1"/>
          </p:cNvPicPr>
          <p:nvPr/>
        </p:nvPicPr>
        <p:blipFill>
          <a:blip r:embed="rId3" cstate="print"/>
          <a:srcRect/>
          <a:stretch>
            <a:fillRect/>
          </a:stretch>
        </p:blipFill>
        <p:spPr bwMode="auto">
          <a:xfrm>
            <a:off x="127000" y="5861050"/>
            <a:ext cx="1257300" cy="952500"/>
          </a:xfrm>
          <a:prstGeom prst="rect">
            <a:avLst/>
          </a:prstGeom>
          <a:noFill/>
          <a:ln w="12700">
            <a:noFill/>
            <a:miter lim="800000"/>
            <a:headEnd/>
            <a:tailEnd/>
          </a:ln>
        </p:spPr>
      </p:pic>
      <p:sp>
        <p:nvSpPr>
          <p:cNvPr id="8" name="Rectangle 3"/>
          <p:cNvSpPr>
            <a:spLocks noChangeArrowheads="1"/>
          </p:cNvSpPr>
          <p:nvPr/>
        </p:nvSpPr>
        <p:spPr bwMode="auto">
          <a:xfrm>
            <a:off x="228600" y="1630363"/>
            <a:ext cx="8545513" cy="4025900"/>
          </a:xfrm>
          <a:prstGeom prst="rect">
            <a:avLst/>
          </a:prstGeom>
          <a:noFill/>
          <a:ln w="12700">
            <a:noFill/>
            <a:miter lim="800000"/>
            <a:headEnd/>
            <a:tailEnd/>
          </a:ln>
        </p:spPr>
        <p:txBody>
          <a:bodyPr lIns="90487" tIns="44450" rIns="90487" bIns="44450" anchor="ctr"/>
          <a:lstStyle/>
          <a:p>
            <a:pPr algn="ctr" eaLnBrk="0" hangingPunct="0">
              <a:lnSpc>
                <a:spcPct val="90000"/>
              </a:lnSpc>
            </a:pPr>
            <a:r>
              <a:rPr lang="en-US" sz="3200" dirty="0">
                <a:solidFill>
                  <a:srgbClr val="C00000"/>
                </a:solidFill>
                <a:latin typeface="Times" pitchFamily="18" charset="0"/>
              </a:rPr>
              <a:t>MODIS Thermal Emissive Bands </a:t>
            </a:r>
            <a:br>
              <a:rPr lang="en-US" sz="3200" dirty="0">
                <a:solidFill>
                  <a:srgbClr val="C00000"/>
                </a:solidFill>
                <a:latin typeface="Times" pitchFamily="18" charset="0"/>
              </a:rPr>
            </a:br>
            <a:r>
              <a:rPr lang="en-US" sz="3200" dirty="0" smtClean="0">
                <a:solidFill>
                  <a:srgbClr val="C00000"/>
                </a:solidFill>
                <a:latin typeface="Times" pitchFamily="18" charset="0"/>
              </a:rPr>
              <a:t>Collection 6</a:t>
            </a:r>
            <a:r>
              <a:rPr lang="en-US" sz="3200" b="1" dirty="0">
                <a:latin typeface="Times" pitchFamily="18" charset="0"/>
              </a:rPr>
              <a:t/>
            </a:r>
            <a:br>
              <a:rPr lang="en-US" sz="3200" b="1" dirty="0">
                <a:latin typeface="Times" pitchFamily="18" charset="0"/>
              </a:rPr>
            </a:br>
            <a:r>
              <a:rPr lang="en-US" sz="2000" i="1" dirty="0">
                <a:latin typeface="Times" pitchFamily="18" charset="0"/>
              </a:rPr>
              <a:t/>
            </a:r>
            <a:br>
              <a:rPr lang="en-US" sz="2000" i="1" dirty="0">
                <a:latin typeface="Times" pitchFamily="18" charset="0"/>
              </a:rPr>
            </a:br>
            <a:r>
              <a:rPr lang="en-US" sz="2000" i="1" dirty="0">
                <a:latin typeface="Times" pitchFamily="18" charset="0"/>
              </a:rPr>
              <a:t/>
            </a:r>
            <a:br>
              <a:rPr lang="en-US" sz="2000" i="1" dirty="0">
                <a:latin typeface="Times" pitchFamily="18" charset="0"/>
              </a:rPr>
            </a:br>
            <a:r>
              <a:rPr lang="en-US" sz="2000" i="1" dirty="0">
                <a:latin typeface="Times" pitchFamily="18" charset="0"/>
              </a:rPr>
              <a:t/>
            </a:r>
            <a:br>
              <a:rPr lang="en-US" sz="2000" i="1" dirty="0">
                <a:latin typeface="Times" pitchFamily="18" charset="0"/>
              </a:rPr>
            </a:br>
            <a:r>
              <a:rPr lang="en-US" sz="2000" i="1" dirty="0">
                <a:latin typeface="Times" pitchFamily="18" charset="0"/>
              </a:rPr>
              <a:t> MODIS Characterization Support Team (MCST) </a:t>
            </a:r>
            <a:br>
              <a:rPr lang="en-US" sz="2000" i="1" dirty="0">
                <a:latin typeface="Times" pitchFamily="18" charset="0"/>
              </a:rPr>
            </a:br>
            <a:r>
              <a:rPr lang="en-US" sz="2000" i="1" dirty="0">
                <a:latin typeface="Times" pitchFamily="18" charset="0"/>
              </a:rPr>
              <a:t/>
            </a:r>
            <a:br>
              <a:rPr lang="en-US" sz="2000" i="1" dirty="0">
                <a:latin typeface="Times" pitchFamily="18" charset="0"/>
              </a:rPr>
            </a:br>
            <a:endParaRPr lang="en-US" sz="2000" i="1" dirty="0">
              <a:latin typeface="Times"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8458200" y="6507163"/>
            <a:ext cx="688975" cy="274637"/>
          </a:xfrm>
          <a:prstGeom prst="rect">
            <a:avLst/>
          </a:prstGeom>
          <a:noFill/>
          <a:ln w="9525">
            <a:noFill/>
            <a:miter lim="800000"/>
            <a:headEnd/>
            <a:tailEnd/>
          </a:ln>
        </p:spPr>
        <p:txBody>
          <a:bodyPr wrap="none">
            <a:spAutoFit/>
          </a:bodyPr>
          <a:lstStyle/>
          <a:p>
            <a:r>
              <a:rPr lang="en-US" sz="1200" b="1" i="1">
                <a:solidFill>
                  <a:schemeClr val="bg1"/>
                </a:solidFill>
                <a:latin typeface="Times New Roman" pitchFamily="18" charset="0"/>
              </a:rPr>
              <a:t>Page </a:t>
            </a:r>
            <a:fld id="{F9D82AB7-0AFF-41F1-AD09-C546D014F5B9}" type="slidenum">
              <a:rPr lang="en-US" sz="1200" b="1" i="1">
                <a:solidFill>
                  <a:schemeClr val="bg1"/>
                </a:solidFill>
                <a:latin typeface="Times New Roman" pitchFamily="18" charset="0"/>
              </a:rPr>
              <a:pPr/>
              <a:t>7</a:t>
            </a:fld>
            <a:endParaRPr lang="en-US" sz="1200" b="1" i="1">
              <a:solidFill>
                <a:schemeClr val="bg1"/>
              </a:solidFill>
              <a:latin typeface="Times New Roman" pitchFamily="18" charset="0"/>
            </a:endParaRPr>
          </a:p>
        </p:txBody>
      </p:sp>
      <p:sp>
        <p:nvSpPr>
          <p:cNvPr id="3" name="Rectangle 3"/>
          <p:cNvSpPr txBox="1">
            <a:spLocks noChangeArrowheads="1"/>
          </p:cNvSpPr>
          <p:nvPr/>
        </p:nvSpPr>
        <p:spPr>
          <a:xfrm>
            <a:off x="838200" y="290513"/>
            <a:ext cx="7307263" cy="1004887"/>
          </a:xfrm>
          <a:prstGeom prst="rect">
            <a:avLst/>
          </a:prstGeom>
          <a:noFill/>
        </p:spPr>
        <p:txBody>
          <a:bodyPr lIns="90487" tIns="44450" rIns="90487" bIns="4445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Comic Sans MS" pitchFamily="66" charset="0"/>
                <a:ea typeface="+mj-ea"/>
                <a:cs typeface="+mj-cs"/>
              </a:rPr>
              <a:t>EOS/MODIS to NPP/VIIRS and Beyond</a:t>
            </a:r>
          </a:p>
        </p:txBody>
      </p:sp>
      <p:pic>
        <p:nvPicPr>
          <p:cNvPr id="4" name="Picture 8"/>
          <p:cNvPicPr>
            <a:picLocks noChangeAspect="1" noChangeArrowheads="1"/>
          </p:cNvPicPr>
          <p:nvPr/>
        </p:nvPicPr>
        <p:blipFill>
          <a:blip r:embed="rId2" cstate="print"/>
          <a:srcRect/>
          <a:stretch>
            <a:fillRect/>
          </a:stretch>
        </p:blipFill>
        <p:spPr bwMode="auto">
          <a:xfrm>
            <a:off x="3810000" y="1654175"/>
            <a:ext cx="1497013" cy="1470025"/>
          </a:xfrm>
          <a:prstGeom prst="rect">
            <a:avLst/>
          </a:prstGeom>
          <a:noFill/>
          <a:ln w="9525">
            <a:noFill/>
            <a:miter lim="800000"/>
            <a:headEnd/>
            <a:tailEnd/>
          </a:ln>
        </p:spPr>
      </p:pic>
      <p:pic>
        <p:nvPicPr>
          <p:cNvPr id="5" name="Picture 9" descr="00-0319-184a"/>
          <p:cNvPicPr>
            <a:picLocks noChangeAspect="1" noChangeArrowheads="1"/>
          </p:cNvPicPr>
          <p:nvPr/>
        </p:nvPicPr>
        <p:blipFill>
          <a:blip r:embed="rId3" cstate="print"/>
          <a:srcRect/>
          <a:stretch>
            <a:fillRect/>
          </a:stretch>
        </p:blipFill>
        <p:spPr bwMode="auto">
          <a:xfrm>
            <a:off x="3505200" y="4191000"/>
            <a:ext cx="2087563" cy="1447800"/>
          </a:xfrm>
          <a:prstGeom prst="rect">
            <a:avLst/>
          </a:prstGeom>
          <a:noFill/>
          <a:ln w="9525">
            <a:noFill/>
            <a:miter lim="800000"/>
            <a:headEnd/>
            <a:tailEnd/>
          </a:ln>
        </p:spPr>
      </p:pic>
      <p:pic>
        <p:nvPicPr>
          <p:cNvPr id="6" name="Picture 6"/>
          <p:cNvPicPr>
            <a:picLocks noChangeArrowheads="1"/>
          </p:cNvPicPr>
          <p:nvPr/>
        </p:nvPicPr>
        <p:blipFill>
          <a:blip r:embed="rId4" cstate="print"/>
          <a:srcRect/>
          <a:stretch>
            <a:fillRect/>
          </a:stretch>
        </p:blipFill>
        <p:spPr bwMode="auto">
          <a:xfrm>
            <a:off x="304800" y="1828800"/>
            <a:ext cx="1295400" cy="1295400"/>
          </a:xfrm>
          <a:prstGeom prst="rect">
            <a:avLst/>
          </a:prstGeom>
          <a:noFill/>
          <a:ln w="12700">
            <a:noFill/>
            <a:miter lim="800000"/>
            <a:headEnd/>
            <a:tailEnd/>
          </a:ln>
        </p:spPr>
      </p:pic>
      <p:pic>
        <p:nvPicPr>
          <p:cNvPr id="7" name="Picture 8" descr="92-10-175_MODIS cutaway "/>
          <p:cNvPicPr>
            <a:picLocks noChangeAspect="1" noChangeArrowheads="1"/>
          </p:cNvPicPr>
          <p:nvPr/>
        </p:nvPicPr>
        <p:blipFill>
          <a:blip r:embed="rId5" cstate="print"/>
          <a:srcRect l="2000" t="2867" r="6000" b="2867"/>
          <a:stretch>
            <a:fillRect/>
          </a:stretch>
        </p:blipFill>
        <p:spPr bwMode="auto">
          <a:xfrm>
            <a:off x="0" y="4202113"/>
            <a:ext cx="2057400" cy="1470025"/>
          </a:xfrm>
          <a:prstGeom prst="rect">
            <a:avLst/>
          </a:prstGeom>
          <a:solidFill>
            <a:schemeClr val="tx1">
              <a:alpha val="0"/>
            </a:schemeClr>
          </a:solidFill>
          <a:ln w="9525">
            <a:noFill/>
            <a:miter lim="800000"/>
            <a:headEnd/>
            <a:tailEnd/>
          </a:ln>
        </p:spPr>
      </p:pic>
      <p:sp>
        <p:nvSpPr>
          <p:cNvPr id="8" name="AutoShape 9"/>
          <p:cNvSpPr>
            <a:spLocks noChangeArrowheads="1"/>
          </p:cNvSpPr>
          <p:nvPr/>
        </p:nvSpPr>
        <p:spPr bwMode="auto">
          <a:xfrm>
            <a:off x="1981200" y="2187575"/>
            <a:ext cx="14478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66"/>
              </a:gs>
              <a:gs pos="100000">
                <a:srgbClr val="00CC00"/>
              </a:gs>
            </a:gsLst>
            <a:lin ang="0" scaled="1"/>
          </a:gradFill>
          <a:ln w="9525">
            <a:solidFill>
              <a:schemeClr val="tx1"/>
            </a:solidFill>
            <a:miter lim="800000"/>
            <a:headEnd/>
            <a:tailEnd/>
          </a:ln>
        </p:spPr>
        <p:txBody>
          <a:bodyPr wrap="none" anchor="ctr"/>
          <a:lstStyle/>
          <a:p>
            <a:endParaRPr lang="en-US"/>
          </a:p>
        </p:txBody>
      </p:sp>
      <p:sp>
        <p:nvSpPr>
          <p:cNvPr id="9" name="AutoShape 11"/>
          <p:cNvSpPr>
            <a:spLocks noChangeArrowheads="1"/>
          </p:cNvSpPr>
          <p:nvPr/>
        </p:nvSpPr>
        <p:spPr bwMode="auto">
          <a:xfrm>
            <a:off x="1981200" y="4648200"/>
            <a:ext cx="14478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F66"/>
              </a:gs>
              <a:gs pos="100000">
                <a:srgbClr val="00CC00"/>
              </a:gs>
            </a:gsLst>
            <a:lin ang="0" scaled="1"/>
          </a:gradFill>
          <a:ln w="9525">
            <a:solidFill>
              <a:schemeClr val="tx1"/>
            </a:solidFill>
            <a:miter lim="800000"/>
            <a:headEnd/>
            <a:tailEnd/>
          </a:ln>
        </p:spPr>
        <p:txBody>
          <a:bodyPr wrap="none" anchor="ctr"/>
          <a:lstStyle/>
          <a:p>
            <a:endParaRPr lang="en-US"/>
          </a:p>
        </p:txBody>
      </p:sp>
      <p:pic>
        <p:nvPicPr>
          <p:cNvPr id="10" name="Picture 2" descr="C:\Documents and Settings\HOUDRARI.GSFC\Desktop\MODIS Science Team 05-18-2011\photos\11-0366-NPP_post_EMI.jpg"/>
          <p:cNvPicPr>
            <a:picLocks noChangeAspect="1" noChangeArrowheads="1"/>
          </p:cNvPicPr>
          <p:nvPr/>
        </p:nvPicPr>
        <p:blipFill>
          <a:blip r:embed="rId6" cstate="print"/>
          <a:srcRect/>
          <a:stretch>
            <a:fillRect/>
          </a:stretch>
        </p:blipFill>
        <p:spPr bwMode="auto">
          <a:xfrm>
            <a:off x="5856288" y="1295400"/>
            <a:ext cx="3211512" cy="44958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1"/>
          <p:cNvSpPr>
            <a:spLocks noGrp="1"/>
          </p:cNvSpPr>
          <p:nvPr>
            <p:ph idx="1"/>
          </p:nvPr>
        </p:nvSpPr>
        <p:spPr>
          <a:xfrm>
            <a:off x="533400" y="1570037"/>
            <a:ext cx="8229600" cy="4525963"/>
          </a:xfrm>
        </p:spPr>
        <p:txBody>
          <a:bodyPr>
            <a:normAutofit fontScale="92500" lnSpcReduction="10000"/>
          </a:bodyPr>
          <a:lstStyle/>
          <a:p>
            <a:pPr eaLnBrk="1" hangingPunct="1">
              <a:buFont typeface="Wingdings" pitchFamily="2" charset="2"/>
              <a:buChar char="q"/>
            </a:pPr>
            <a:r>
              <a:rPr lang="en-US" sz="2800" dirty="0" smtClean="0">
                <a:latin typeface="Times New Roman" pitchFamily="18" charset="0"/>
                <a:cs typeface="Times New Roman" pitchFamily="18" charset="0"/>
              </a:rPr>
              <a:t>a0/a2 update</a:t>
            </a:r>
          </a:p>
          <a:p>
            <a:pPr eaLnBrk="1" hangingPunct="1">
              <a:buNone/>
            </a:pPr>
            <a:endParaRPr lang="en-US" sz="2800" dirty="0" smtClean="0">
              <a:latin typeface="Times New Roman" pitchFamily="18" charset="0"/>
              <a:cs typeface="Times New Roman" pitchFamily="18" charset="0"/>
            </a:endParaRPr>
          </a:p>
          <a:p>
            <a:pPr eaLnBrk="1" hangingPunct="1">
              <a:buFont typeface="Wingdings" pitchFamily="2" charset="2"/>
              <a:buChar char="q"/>
            </a:pPr>
            <a:r>
              <a:rPr lang="en-US" sz="2800" dirty="0" smtClean="0">
                <a:latin typeface="Times New Roman" pitchFamily="18" charset="0"/>
                <a:cs typeface="Times New Roman" pitchFamily="18" charset="0"/>
              </a:rPr>
              <a:t>L1B impact assessment due to a0/a2 change</a:t>
            </a:r>
          </a:p>
          <a:p>
            <a:pPr eaLnBrk="1" hangingPunct="1">
              <a:buNone/>
            </a:pPr>
            <a:endParaRPr lang="en-US" sz="2800" dirty="0" smtClean="0">
              <a:latin typeface="Times New Roman" pitchFamily="18" charset="0"/>
              <a:cs typeface="Times New Roman" pitchFamily="18" charset="0"/>
            </a:endParaRPr>
          </a:p>
          <a:p>
            <a:pPr eaLnBrk="1" hangingPunct="1">
              <a:buFont typeface="Wingdings" pitchFamily="2" charset="2"/>
              <a:buChar char="q"/>
            </a:pPr>
            <a:r>
              <a:rPr lang="en-US" sz="2800" dirty="0" smtClean="0">
                <a:latin typeface="Times New Roman" pitchFamily="18" charset="0"/>
                <a:cs typeface="Times New Roman" pitchFamily="18" charset="0"/>
              </a:rPr>
              <a:t>Aqua B33, 35, &amp; 36 default b1 update</a:t>
            </a:r>
          </a:p>
          <a:p>
            <a:pPr eaLnBrk="1" hangingPunct="1">
              <a:buFont typeface="Wingdings" pitchFamily="2" charset="2"/>
              <a:buChar char="q"/>
            </a:pPr>
            <a:endParaRPr lang="en-US" sz="2800" dirty="0" smtClean="0">
              <a:latin typeface="Times New Roman" pitchFamily="18" charset="0"/>
              <a:cs typeface="Times New Roman" pitchFamily="18" charset="0"/>
            </a:endParaRPr>
          </a:p>
          <a:p>
            <a:pPr eaLnBrk="1" hangingPunct="1">
              <a:buFont typeface="Wingdings" pitchFamily="2" charset="2"/>
              <a:buChar char="q"/>
            </a:pPr>
            <a:r>
              <a:rPr lang="en-US" sz="2800" dirty="0" smtClean="0">
                <a:latin typeface="Times New Roman" pitchFamily="18" charset="0"/>
                <a:cs typeface="Times New Roman" pitchFamily="18" charset="0"/>
              </a:rPr>
              <a:t>Terra/Aqua uncertainty index for L1B*</a:t>
            </a:r>
          </a:p>
          <a:p>
            <a:pPr eaLnBrk="1" hangingPunct="1">
              <a:buFontTx/>
              <a:buNone/>
            </a:pPr>
            <a:endParaRPr lang="en-US" dirty="0" smtClean="0"/>
          </a:p>
          <a:p>
            <a:pPr eaLnBrk="1" hangingPunct="1">
              <a:buFontTx/>
              <a:buNone/>
            </a:pPr>
            <a:endParaRPr lang="en-US" dirty="0" smtClean="0"/>
          </a:p>
          <a:p>
            <a:pPr eaLnBrk="1" hangingPunct="1">
              <a:buFontTx/>
              <a:buNone/>
            </a:pPr>
            <a:r>
              <a:rPr lang="en-US" sz="2000" dirty="0" smtClean="0"/>
              <a:t>*</a:t>
            </a:r>
            <a:r>
              <a:rPr lang="en-US" sz="2000" dirty="0" smtClean="0">
                <a:latin typeface="Times New Roman" pitchFamily="18" charset="0"/>
                <a:cs typeface="Times New Roman" pitchFamily="18" charset="0"/>
              </a:rPr>
              <a:t>details will be documented on MCST webpage</a:t>
            </a:r>
            <a:endParaRPr lang="en-US" sz="2000" dirty="0" smtClean="0"/>
          </a:p>
        </p:txBody>
      </p:sp>
      <p:sp>
        <p:nvSpPr>
          <p:cNvPr id="115715" name="Title 2"/>
          <p:cNvSpPr>
            <a:spLocks noGrp="1"/>
          </p:cNvSpPr>
          <p:nvPr>
            <p:ph type="title"/>
          </p:nvPr>
        </p:nvSpPr>
        <p:spPr>
          <a:xfrm>
            <a:off x="457200" y="0"/>
            <a:ext cx="8229600" cy="1143000"/>
          </a:xfrm>
        </p:spPr>
        <p:txBody>
          <a:bodyPr>
            <a:normAutofit/>
          </a:bodyPr>
          <a:lstStyle/>
          <a:p>
            <a:pPr eaLnBrk="1" hangingPunct="1"/>
            <a:r>
              <a:rPr lang="en-US" sz="2800" dirty="0" smtClean="0">
                <a:solidFill>
                  <a:srgbClr val="0000CC"/>
                </a:solidFill>
                <a:latin typeface="Times New Roman" pitchFamily="18" charset="0"/>
                <a:cs typeface="Times New Roman" pitchFamily="18" charset="0"/>
              </a:rPr>
              <a:t>Outline of TEB C6 changes</a:t>
            </a:r>
          </a:p>
        </p:txBody>
      </p:sp>
      <p:sp>
        <p:nvSpPr>
          <p:cNvPr id="6" name="Slide Number Placeholder 5"/>
          <p:cNvSpPr>
            <a:spLocks noGrp="1"/>
          </p:cNvSpPr>
          <p:nvPr>
            <p:ph type="sldNum" sz="quarter" idx="10"/>
          </p:nvPr>
        </p:nvSpPr>
        <p:spPr/>
        <p:txBody>
          <a:bodyPr/>
          <a:lstStyle/>
          <a:p>
            <a:pPr>
              <a:defRPr/>
            </a:pPr>
            <a:r>
              <a:rPr lang="en-US" dirty="0"/>
              <a:t>Page </a:t>
            </a:r>
            <a:fld id="{013DF9CA-F753-4043-A0F5-B8A4E2D6E6A8}" type="slidenum">
              <a:rPr lang="en-US"/>
              <a:pPr>
                <a:defRPr/>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2"/>
          <p:cNvSpPr>
            <a:spLocks noGrp="1"/>
          </p:cNvSpPr>
          <p:nvPr>
            <p:ph type="title"/>
          </p:nvPr>
        </p:nvSpPr>
        <p:spPr>
          <a:xfrm>
            <a:off x="457200" y="228600"/>
            <a:ext cx="8229600" cy="884238"/>
          </a:xfrm>
        </p:spPr>
        <p:txBody>
          <a:bodyPr>
            <a:normAutofit/>
          </a:bodyPr>
          <a:lstStyle/>
          <a:p>
            <a:pPr eaLnBrk="1" hangingPunct="1"/>
            <a:r>
              <a:rPr lang="en-US" sz="2800" dirty="0" smtClean="0">
                <a:solidFill>
                  <a:srgbClr val="0000CC"/>
                </a:solidFill>
                <a:latin typeface="Times New Roman" pitchFamily="18" charset="0"/>
                <a:cs typeface="Times New Roman" pitchFamily="18" charset="0"/>
              </a:rPr>
              <a:t>TEB C6 LUT – a0/a2 update strategy</a:t>
            </a:r>
          </a:p>
        </p:txBody>
      </p:sp>
      <p:sp>
        <p:nvSpPr>
          <p:cNvPr id="116740" name="Rectangle 5"/>
          <p:cNvSpPr>
            <a:spLocks noChangeArrowheads="1"/>
          </p:cNvSpPr>
          <p:nvPr/>
        </p:nvSpPr>
        <p:spPr bwMode="auto">
          <a:xfrm>
            <a:off x="381000" y="1524000"/>
            <a:ext cx="8686800" cy="3139321"/>
          </a:xfrm>
          <a:prstGeom prst="rect">
            <a:avLst/>
          </a:prstGeom>
          <a:noFill/>
          <a:ln w="9525">
            <a:noFill/>
            <a:miter lim="800000"/>
            <a:headEnd/>
            <a:tailEnd/>
          </a:ln>
        </p:spPr>
        <p:txBody>
          <a:bodyPr wrap="square">
            <a:spAutoFit/>
          </a:bodyPr>
          <a:lstStyle/>
          <a:p>
            <a:r>
              <a:rPr lang="en-US" b="1" u="sng" dirty="0">
                <a:latin typeface="Times New Roman" pitchFamily="18" charset="0"/>
              </a:rPr>
              <a:t>Aqua</a:t>
            </a:r>
            <a:r>
              <a:rPr lang="en-US" b="1" dirty="0">
                <a:latin typeface="Times New Roman" pitchFamily="18" charset="0"/>
              </a:rPr>
              <a:t>	</a:t>
            </a:r>
            <a:r>
              <a:rPr lang="en-US" dirty="0">
                <a:latin typeface="Times New Roman" pitchFamily="18" charset="0"/>
              </a:rPr>
              <a:t>     	</a:t>
            </a:r>
            <a:r>
              <a:rPr lang="en-US" b="1" dirty="0">
                <a:solidFill>
                  <a:srgbClr val="0000FF"/>
                </a:solidFill>
                <a:latin typeface="Times New Roman" pitchFamily="18" charset="0"/>
              </a:rPr>
              <a:t>C</a:t>
            </a:r>
            <a:r>
              <a:rPr lang="en-US" b="1" dirty="0" smtClean="0">
                <a:solidFill>
                  <a:srgbClr val="0000FF"/>
                </a:solidFill>
                <a:latin typeface="Times New Roman" pitchFamily="18" charset="0"/>
              </a:rPr>
              <a:t>5</a:t>
            </a:r>
            <a:r>
              <a:rPr lang="en-US" b="1" dirty="0">
                <a:solidFill>
                  <a:srgbClr val="0000FF"/>
                </a:solidFill>
                <a:latin typeface="Times New Roman" pitchFamily="18" charset="0"/>
              </a:rPr>
              <a:t>		 </a:t>
            </a:r>
            <a:r>
              <a:rPr lang="en-US" b="1" dirty="0" smtClean="0">
                <a:solidFill>
                  <a:srgbClr val="0000FF"/>
                </a:solidFill>
                <a:latin typeface="Times New Roman" pitchFamily="18" charset="0"/>
              </a:rPr>
              <a:t>          Changes in C6</a:t>
            </a:r>
            <a:endParaRPr lang="en-US" b="1" dirty="0">
              <a:latin typeface="Times New Roman" pitchFamily="18" charset="0"/>
            </a:endParaRPr>
          </a:p>
          <a:p>
            <a:r>
              <a:rPr lang="en-US" dirty="0">
                <a:latin typeface="Times New Roman" pitchFamily="18" charset="0"/>
              </a:rPr>
              <a:t>B20, 22-30     	PL a0/a2	 	</a:t>
            </a:r>
            <a:r>
              <a:rPr lang="en-US" dirty="0" smtClean="0">
                <a:latin typeface="Times New Roman" pitchFamily="18" charset="0"/>
              </a:rPr>
              <a:t>           </a:t>
            </a:r>
            <a:r>
              <a:rPr lang="en-US" b="1" dirty="0" smtClean="0">
                <a:solidFill>
                  <a:srgbClr val="FF0000"/>
                </a:solidFill>
                <a:latin typeface="Times New Roman" pitchFamily="18" charset="0"/>
              </a:rPr>
              <a:t>Adjust PL a2 based on cool-down*</a:t>
            </a:r>
            <a:endParaRPr lang="en-US" dirty="0">
              <a:latin typeface="Times New Roman" pitchFamily="18" charset="0"/>
            </a:endParaRPr>
          </a:p>
          <a:p>
            <a:r>
              <a:rPr lang="en-US" dirty="0">
                <a:latin typeface="Times New Roman" pitchFamily="18" charset="0"/>
              </a:rPr>
              <a:t>B21	      	a0 = 0 and a2 = 0	       </a:t>
            </a:r>
            <a:r>
              <a:rPr lang="en-US" dirty="0" smtClean="0">
                <a:latin typeface="Times New Roman" pitchFamily="18" charset="0"/>
              </a:rPr>
              <a:t>    no </a:t>
            </a:r>
            <a:r>
              <a:rPr lang="en-US" dirty="0">
                <a:latin typeface="Times New Roman" pitchFamily="18" charset="0"/>
              </a:rPr>
              <a:t>change</a:t>
            </a:r>
          </a:p>
          <a:p>
            <a:r>
              <a:rPr lang="en-US" dirty="0">
                <a:latin typeface="Times New Roman" pitchFamily="18" charset="0"/>
              </a:rPr>
              <a:t>B31-32	     	Warm-up a0/a2	 </a:t>
            </a:r>
            <a:r>
              <a:rPr lang="en-US" dirty="0" smtClean="0">
                <a:latin typeface="Times New Roman" pitchFamily="18" charset="0"/>
              </a:rPr>
              <a:t>          </a:t>
            </a:r>
            <a:r>
              <a:rPr lang="en-US" b="1" dirty="0" smtClean="0">
                <a:solidFill>
                  <a:srgbClr val="FF0000"/>
                </a:solidFill>
                <a:latin typeface="Times New Roman" pitchFamily="18" charset="0"/>
              </a:rPr>
              <a:t>a0 </a:t>
            </a:r>
            <a:r>
              <a:rPr lang="en-US" b="1" dirty="0">
                <a:solidFill>
                  <a:srgbClr val="FF0000"/>
                </a:solidFill>
                <a:latin typeface="Times New Roman" pitchFamily="18" charset="0"/>
              </a:rPr>
              <a:t>= 0, cool-down a2</a:t>
            </a:r>
          </a:p>
          <a:p>
            <a:r>
              <a:rPr lang="en-US" dirty="0">
                <a:latin typeface="Times New Roman" pitchFamily="18" charset="0"/>
              </a:rPr>
              <a:t>B33-36	     	a0 = 0, PL a2       	</a:t>
            </a:r>
            <a:r>
              <a:rPr lang="en-US" dirty="0" smtClean="0">
                <a:latin typeface="Times New Roman" pitchFamily="18" charset="0"/>
              </a:rPr>
              <a:t>          </a:t>
            </a:r>
            <a:r>
              <a:rPr lang="en-US" b="1" dirty="0" smtClean="0">
                <a:solidFill>
                  <a:srgbClr val="FF0000"/>
                </a:solidFill>
                <a:latin typeface="Times New Roman" pitchFamily="18" charset="0"/>
              </a:rPr>
              <a:t> Adjust PL a2 based on cool-down</a:t>
            </a:r>
            <a:endParaRPr lang="en-US" dirty="0">
              <a:latin typeface="Times New Roman" pitchFamily="18" charset="0"/>
            </a:endParaRPr>
          </a:p>
          <a:p>
            <a:endParaRPr lang="en-US" dirty="0">
              <a:latin typeface="Times New Roman" pitchFamily="18" charset="0"/>
            </a:endParaRPr>
          </a:p>
          <a:p>
            <a:r>
              <a:rPr lang="en-US" b="1" u="sng" dirty="0">
                <a:latin typeface="Times New Roman" pitchFamily="18" charset="0"/>
              </a:rPr>
              <a:t>Terra</a:t>
            </a:r>
            <a:r>
              <a:rPr lang="en-US" dirty="0">
                <a:latin typeface="Times New Roman" pitchFamily="18" charset="0"/>
              </a:rPr>
              <a:t>	     	</a:t>
            </a:r>
            <a:r>
              <a:rPr lang="en-US" b="1" dirty="0">
                <a:solidFill>
                  <a:srgbClr val="0000FF"/>
                </a:solidFill>
                <a:latin typeface="Times New Roman" pitchFamily="18" charset="0"/>
              </a:rPr>
              <a:t>C</a:t>
            </a:r>
            <a:r>
              <a:rPr lang="en-US" b="1" dirty="0" smtClean="0">
                <a:solidFill>
                  <a:srgbClr val="0000FF"/>
                </a:solidFill>
                <a:latin typeface="Times New Roman" pitchFamily="18" charset="0"/>
              </a:rPr>
              <a:t>5</a:t>
            </a:r>
            <a:r>
              <a:rPr lang="en-US" dirty="0" smtClean="0"/>
              <a:t> </a:t>
            </a:r>
            <a:r>
              <a:rPr lang="en-US" b="1" dirty="0">
                <a:solidFill>
                  <a:srgbClr val="0000FF"/>
                </a:solidFill>
                <a:latin typeface="Times New Roman" pitchFamily="18" charset="0"/>
              </a:rPr>
              <a:t>		 </a:t>
            </a:r>
            <a:r>
              <a:rPr lang="en-US" b="1" dirty="0" smtClean="0">
                <a:solidFill>
                  <a:srgbClr val="0000FF"/>
                </a:solidFill>
                <a:latin typeface="Times New Roman" pitchFamily="18" charset="0"/>
              </a:rPr>
              <a:t>          Changes in C6</a:t>
            </a:r>
            <a:endParaRPr lang="en-US" b="1" dirty="0">
              <a:latin typeface="Times New Roman" pitchFamily="18" charset="0"/>
            </a:endParaRPr>
          </a:p>
          <a:p>
            <a:r>
              <a:rPr lang="en-US" dirty="0">
                <a:latin typeface="Times New Roman" pitchFamily="18" charset="0"/>
              </a:rPr>
              <a:t>B20, 22-30     	Warm-up a0/a2	 </a:t>
            </a:r>
            <a:r>
              <a:rPr lang="en-US" dirty="0" smtClean="0">
                <a:latin typeface="Times New Roman" pitchFamily="18" charset="0"/>
              </a:rPr>
              <a:t>          </a:t>
            </a:r>
            <a:r>
              <a:rPr lang="en-US" b="1" dirty="0" smtClean="0">
                <a:solidFill>
                  <a:srgbClr val="FF0000"/>
                </a:solidFill>
                <a:latin typeface="Times New Roman" pitchFamily="18" charset="0"/>
              </a:rPr>
              <a:t>Cool-down </a:t>
            </a:r>
            <a:r>
              <a:rPr lang="en-US" b="1" dirty="0">
                <a:solidFill>
                  <a:srgbClr val="FF0000"/>
                </a:solidFill>
                <a:latin typeface="Times New Roman" pitchFamily="18" charset="0"/>
              </a:rPr>
              <a:t>a0/a2</a:t>
            </a:r>
          </a:p>
          <a:p>
            <a:r>
              <a:rPr lang="en-US" dirty="0">
                <a:latin typeface="Times New Roman" pitchFamily="18" charset="0"/>
              </a:rPr>
              <a:t>B21	      	a0 = 0 and a2 = 0	       </a:t>
            </a:r>
            <a:r>
              <a:rPr lang="en-US" dirty="0" smtClean="0">
                <a:latin typeface="Times New Roman" pitchFamily="18" charset="0"/>
              </a:rPr>
              <a:t>    no </a:t>
            </a:r>
            <a:r>
              <a:rPr lang="en-US" dirty="0">
                <a:latin typeface="Times New Roman" pitchFamily="18" charset="0"/>
              </a:rPr>
              <a:t>change</a:t>
            </a:r>
          </a:p>
          <a:p>
            <a:r>
              <a:rPr lang="en-US" dirty="0">
                <a:latin typeface="Times New Roman" pitchFamily="18" charset="0"/>
              </a:rPr>
              <a:t>B29, 31-32	Warm-up a0/a2	 </a:t>
            </a:r>
            <a:r>
              <a:rPr lang="en-US" dirty="0" smtClean="0">
                <a:latin typeface="Times New Roman" pitchFamily="18" charset="0"/>
              </a:rPr>
              <a:t>          </a:t>
            </a:r>
            <a:r>
              <a:rPr lang="en-US" b="1" dirty="0" smtClean="0">
                <a:solidFill>
                  <a:srgbClr val="FF0000"/>
                </a:solidFill>
                <a:latin typeface="Times New Roman" pitchFamily="18" charset="0"/>
              </a:rPr>
              <a:t>a0 </a:t>
            </a:r>
            <a:r>
              <a:rPr lang="en-US" b="1" dirty="0">
                <a:solidFill>
                  <a:srgbClr val="FF0000"/>
                </a:solidFill>
                <a:latin typeface="Times New Roman" pitchFamily="18" charset="0"/>
              </a:rPr>
              <a:t>= 0, cool-down a2</a:t>
            </a:r>
          </a:p>
          <a:p>
            <a:r>
              <a:rPr lang="en-US" dirty="0">
                <a:latin typeface="Times New Roman" pitchFamily="18" charset="0"/>
              </a:rPr>
              <a:t>B33-36	      	a0 = 0, warm-up a2       </a:t>
            </a:r>
            <a:r>
              <a:rPr lang="en-US" dirty="0" smtClean="0">
                <a:latin typeface="Times New Roman" pitchFamily="18" charset="0"/>
              </a:rPr>
              <a:t>     a0 </a:t>
            </a:r>
            <a:r>
              <a:rPr lang="en-US" dirty="0">
                <a:latin typeface="Times New Roman" pitchFamily="18" charset="0"/>
              </a:rPr>
              <a:t>= 0, </a:t>
            </a:r>
            <a:r>
              <a:rPr lang="en-US" b="1" dirty="0">
                <a:solidFill>
                  <a:srgbClr val="FF0000"/>
                </a:solidFill>
                <a:latin typeface="Times New Roman" pitchFamily="18" charset="0"/>
              </a:rPr>
              <a:t>cool-down a2</a:t>
            </a:r>
          </a:p>
        </p:txBody>
      </p:sp>
      <p:sp>
        <p:nvSpPr>
          <p:cNvPr id="10" name="TextBox 9"/>
          <p:cNvSpPr txBox="1"/>
          <p:nvPr/>
        </p:nvSpPr>
        <p:spPr>
          <a:xfrm>
            <a:off x="685800" y="4923472"/>
            <a:ext cx="8001000" cy="1323439"/>
          </a:xfrm>
          <a:prstGeom prst="rect">
            <a:avLst/>
          </a:prstGeom>
          <a:noFill/>
        </p:spPr>
        <p:txBody>
          <a:bodyPr wrap="square">
            <a:spAutoFit/>
          </a:bodyPr>
          <a:lstStyle/>
          <a:p>
            <a:pPr marL="169863" indent="-169863">
              <a:buFont typeface="Arial" pitchFamily="34" charset="0"/>
              <a:buChar char="•"/>
              <a:defRPr/>
            </a:pPr>
            <a:r>
              <a:rPr lang="en-US" sz="2000" dirty="0" smtClean="0">
                <a:solidFill>
                  <a:srgbClr val="0000FF"/>
                </a:solidFill>
                <a:latin typeface="Times New Roman" pitchFamily="18" charset="0"/>
                <a:cs typeface="Times New Roman" pitchFamily="18" charset="0"/>
              </a:rPr>
              <a:t>Coefficients </a:t>
            </a:r>
            <a:r>
              <a:rPr lang="en-US" sz="2000" dirty="0">
                <a:solidFill>
                  <a:srgbClr val="0000FF"/>
                </a:solidFill>
                <a:latin typeface="Times New Roman" pitchFamily="18" charset="0"/>
                <a:cs typeface="Times New Roman" pitchFamily="18" charset="0"/>
              </a:rPr>
              <a:t>derived from quarterly BB Warm-up &amp; Cool-down </a:t>
            </a:r>
            <a:r>
              <a:rPr lang="en-US" sz="2000" dirty="0" smtClean="0">
                <a:solidFill>
                  <a:srgbClr val="0000FF"/>
                </a:solidFill>
                <a:latin typeface="Times New Roman" pitchFamily="18" charset="0"/>
                <a:cs typeface="Times New Roman" pitchFamily="18" charset="0"/>
              </a:rPr>
              <a:t>Activities</a:t>
            </a:r>
          </a:p>
          <a:p>
            <a:pPr marL="169863" indent="-169863">
              <a:buFont typeface="Arial" pitchFamily="34" charset="0"/>
              <a:buChar char="•"/>
              <a:defRPr/>
            </a:pPr>
            <a:r>
              <a:rPr lang="en-US" sz="2000" dirty="0" smtClean="0">
                <a:solidFill>
                  <a:srgbClr val="0000FF"/>
                </a:solidFill>
                <a:latin typeface="Times New Roman" pitchFamily="18" charset="0"/>
                <a:cs typeface="Times New Roman" pitchFamily="18" charset="0"/>
              </a:rPr>
              <a:t>C6 improves TEB performance for low temperature scenes</a:t>
            </a:r>
          </a:p>
          <a:p>
            <a:pPr marL="169863" indent="-169863">
              <a:buFont typeface="Arial" pitchFamily="34" charset="0"/>
              <a:buChar char="•"/>
              <a:defRPr/>
            </a:pPr>
            <a:r>
              <a:rPr lang="en-US" sz="2000" dirty="0" smtClean="0">
                <a:solidFill>
                  <a:srgbClr val="0000FF"/>
                </a:solidFill>
                <a:latin typeface="Times New Roman" pitchFamily="18" charset="0"/>
                <a:cs typeface="Times New Roman" pitchFamily="18" charset="0"/>
              </a:rPr>
              <a:t>C6 has additional early mission time steps to capture instrument configuration change impact</a:t>
            </a:r>
            <a:endParaRPr lang="en-US" sz="2000" dirty="0">
              <a:solidFill>
                <a:srgbClr val="0000FF"/>
              </a:solidFill>
              <a:latin typeface="Times New Roman" pitchFamily="18" charset="0"/>
              <a:cs typeface="Times New Roman" pitchFamily="18" charset="0"/>
            </a:endParaRPr>
          </a:p>
        </p:txBody>
      </p:sp>
      <p:sp>
        <p:nvSpPr>
          <p:cNvPr id="6" name="Slide Number Placeholder 5"/>
          <p:cNvSpPr>
            <a:spLocks noGrp="1"/>
          </p:cNvSpPr>
          <p:nvPr>
            <p:ph type="sldNum" sz="quarter" idx="10"/>
          </p:nvPr>
        </p:nvSpPr>
        <p:spPr/>
        <p:txBody>
          <a:bodyPr/>
          <a:lstStyle/>
          <a:p>
            <a:pPr>
              <a:defRPr/>
            </a:pPr>
            <a:r>
              <a:rPr lang="en-US" dirty="0"/>
              <a:t>Page </a:t>
            </a:r>
            <a:fld id="{1128CD0D-D325-41FD-95C5-82C9314F6CEE}" type="slidenum">
              <a:rPr lang="en-US"/>
              <a:pPr>
                <a:defRPr/>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1447800"/>
            <a:ext cx="8305800" cy="4724400"/>
          </a:xfrm>
          <a:prstGeom prst="rect">
            <a:avLst/>
          </a:prstGeom>
        </p:spPr>
        <p:txBody>
          <a:bodyPr anchor="ctr">
            <a:normAutofit fontScale="32500" lnSpcReduction="20000"/>
          </a:bodyPr>
          <a:lstStyle/>
          <a:p>
            <a:pPr>
              <a:defRPr/>
            </a:pPr>
            <a:endParaRPr lang="en-US" sz="7400" b="1" dirty="0" smtClean="0">
              <a:latin typeface="Times New Roman" pitchFamily="18" charset="0"/>
              <a:ea typeface="+mj-ea"/>
              <a:cs typeface="Times New Roman" pitchFamily="18" charset="0"/>
            </a:endParaRPr>
          </a:p>
          <a:p>
            <a:pPr>
              <a:defRPr/>
            </a:pPr>
            <a:r>
              <a:rPr lang="en-US" sz="6800" b="1" dirty="0" smtClean="0">
                <a:latin typeface="Times New Roman" pitchFamily="18" charset="0"/>
                <a:ea typeface="+mj-ea"/>
                <a:cs typeface="Times New Roman" pitchFamily="18" charset="0"/>
              </a:rPr>
              <a:t>*Bands</a:t>
            </a:r>
            <a:r>
              <a:rPr lang="en-US" sz="6800" b="1" dirty="0">
                <a:latin typeface="Times New Roman" pitchFamily="18" charset="0"/>
                <a:ea typeface="+mj-ea"/>
                <a:cs typeface="Times New Roman" pitchFamily="18" charset="0"/>
              </a:rPr>
              <a:t>:</a:t>
            </a:r>
            <a:r>
              <a:rPr lang="en-US" sz="6800" dirty="0">
                <a:latin typeface="Times New Roman" pitchFamily="18" charset="0"/>
                <a:ea typeface="+mj-ea"/>
                <a:cs typeface="Times New Roman" pitchFamily="18" charset="0"/>
              </a:rPr>
              <a:t> all TEB except for B21, </a:t>
            </a:r>
            <a:r>
              <a:rPr lang="en-US" sz="6800" dirty="0" smtClean="0">
                <a:latin typeface="Times New Roman" pitchFamily="18" charset="0"/>
                <a:ea typeface="+mj-ea"/>
                <a:cs typeface="Times New Roman" pitchFamily="18" charset="0"/>
              </a:rPr>
              <a:t>31 </a:t>
            </a:r>
            <a:r>
              <a:rPr lang="en-US" sz="6800" dirty="0">
                <a:latin typeface="Times New Roman" pitchFamily="18" charset="0"/>
                <a:ea typeface="+mj-ea"/>
                <a:cs typeface="Times New Roman" pitchFamily="18" charset="0"/>
              </a:rPr>
              <a:t>and 32 </a:t>
            </a:r>
            <a:r>
              <a:rPr lang="en-US" sz="6800" dirty="0" smtClean="0">
                <a:latin typeface="Times New Roman" pitchFamily="18" charset="0"/>
                <a:ea typeface="+mj-ea"/>
                <a:cs typeface="Times New Roman" pitchFamily="18" charset="0"/>
              </a:rPr>
              <a:t>use </a:t>
            </a:r>
            <a:r>
              <a:rPr lang="en-US" sz="6800" dirty="0">
                <a:latin typeface="Times New Roman" pitchFamily="18" charset="0"/>
                <a:ea typeface="+mj-ea"/>
                <a:cs typeface="Times New Roman" pitchFamily="18" charset="0"/>
              </a:rPr>
              <a:t>prelaunch (PL) </a:t>
            </a:r>
            <a:r>
              <a:rPr lang="en-US" sz="6800" dirty="0" smtClean="0">
                <a:latin typeface="Times New Roman" pitchFamily="18" charset="0"/>
                <a:ea typeface="+mj-ea"/>
                <a:cs typeface="Times New Roman" pitchFamily="18" charset="0"/>
              </a:rPr>
              <a:t>a0/a2. </a:t>
            </a:r>
            <a:endParaRPr lang="en-US" sz="6800" dirty="0">
              <a:latin typeface="Times New Roman" pitchFamily="18" charset="0"/>
              <a:ea typeface="+mj-ea"/>
              <a:cs typeface="Times New Roman" pitchFamily="18" charset="0"/>
            </a:endParaRPr>
          </a:p>
          <a:p>
            <a:pPr fontAlgn="auto">
              <a:spcAft>
                <a:spcPts val="0"/>
              </a:spcAft>
              <a:defRPr/>
            </a:pPr>
            <a:endParaRPr lang="en-US" sz="6800" dirty="0">
              <a:latin typeface="Times New Roman" pitchFamily="18" charset="0"/>
              <a:ea typeface="+mj-ea"/>
              <a:cs typeface="Times New Roman" pitchFamily="18" charset="0"/>
            </a:endParaRPr>
          </a:p>
          <a:p>
            <a:pPr fontAlgn="auto">
              <a:spcAft>
                <a:spcPts val="0"/>
              </a:spcAft>
              <a:defRPr/>
            </a:pPr>
            <a:r>
              <a:rPr lang="en-US" sz="6800" b="1" dirty="0">
                <a:latin typeface="Times New Roman" pitchFamily="18" charset="0"/>
                <a:ea typeface="+mj-ea"/>
                <a:cs typeface="Times New Roman" pitchFamily="18" charset="0"/>
              </a:rPr>
              <a:t>Goal for update: </a:t>
            </a:r>
          </a:p>
          <a:p>
            <a:pPr fontAlgn="auto">
              <a:spcAft>
                <a:spcPts val="0"/>
              </a:spcAft>
              <a:defRPr/>
            </a:pPr>
            <a:r>
              <a:rPr lang="en-US" sz="6800" dirty="0">
                <a:latin typeface="Times New Roman" pitchFamily="18" charset="0"/>
                <a:ea typeface="+mj-ea"/>
                <a:cs typeface="Times New Roman" pitchFamily="18" charset="0"/>
              </a:rPr>
              <a:t>Maintain the initial differences in BT between </a:t>
            </a:r>
            <a:r>
              <a:rPr lang="en-US" sz="6800" dirty="0" smtClean="0">
                <a:latin typeface="Times New Roman" pitchFamily="18" charset="0"/>
                <a:ea typeface="+mj-ea"/>
                <a:cs typeface="Times New Roman" pitchFamily="18" charset="0"/>
              </a:rPr>
              <a:t>PL </a:t>
            </a:r>
            <a:r>
              <a:rPr lang="en-US" sz="6800" dirty="0">
                <a:latin typeface="Times New Roman" pitchFamily="18" charset="0"/>
                <a:ea typeface="+mj-ea"/>
                <a:cs typeface="Times New Roman" pitchFamily="18" charset="0"/>
              </a:rPr>
              <a:t>and the first on-orbit a0/a2</a:t>
            </a:r>
          </a:p>
          <a:p>
            <a:pPr fontAlgn="auto">
              <a:spcAft>
                <a:spcPts val="0"/>
              </a:spcAft>
              <a:defRPr/>
            </a:pPr>
            <a:endParaRPr lang="en-US" sz="6800" dirty="0">
              <a:latin typeface="Times New Roman" pitchFamily="18" charset="0"/>
              <a:ea typeface="+mj-ea"/>
              <a:cs typeface="Times New Roman" pitchFamily="18" charset="0"/>
            </a:endParaRPr>
          </a:p>
          <a:p>
            <a:pPr fontAlgn="auto">
              <a:spcAft>
                <a:spcPts val="0"/>
              </a:spcAft>
              <a:defRPr/>
            </a:pPr>
            <a:r>
              <a:rPr lang="en-US" sz="6800" b="1" dirty="0">
                <a:latin typeface="Times New Roman" pitchFamily="18" charset="0"/>
                <a:ea typeface="+mj-ea"/>
                <a:cs typeface="Times New Roman" pitchFamily="18" charset="0"/>
              </a:rPr>
              <a:t>Update method:</a:t>
            </a:r>
          </a:p>
          <a:p>
            <a:pPr fontAlgn="auto">
              <a:spcAft>
                <a:spcPts val="0"/>
              </a:spcAft>
              <a:defRPr/>
            </a:pPr>
            <a:r>
              <a:rPr lang="en-US" sz="6800" dirty="0">
                <a:latin typeface="Times New Roman" pitchFamily="18" charset="0"/>
                <a:ea typeface="+mj-ea"/>
                <a:cs typeface="Times New Roman" pitchFamily="18" charset="0"/>
              </a:rPr>
              <a:t>Adjustment of PL a2 to maintain nearly constant BT differences over time due to on-orbit drifts in </a:t>
            </a:r>
            <a:r>
              <a:rPr lang="en-US" sz="6800" dirty="0" smtClean="0">
                <a:latin typeface="Times New Roman" pitchFamily="18" charset="0"/>
                <a:ea typeface="+mj-ea"/>
                <a:cs typeface="Times New Roman" pitchFamily="18" charset="0"/>
              </a:rPr>
              <a:t>a2 (set a0=PL and fit a2)</a:t>
            </a:r>
            <a:endParaRPr lang="en-US" sz="6800" dirty="0">
              <a:latin typeface="Times New Roman" pitchFamily="18" charset="0"/>
              <a:ea typeface="+mj-ea"/>
              <a:cs typeface="Times New Roman" pitchFamily="18" charset="0"/>
            </a:endParaRPr>
          </a:p>
          <a:p>
            <a:pPr fontAlgn="auto">
              <a:spcAft>
                <a:spcPts val="0"/>
              </a:spcAft>
              <a:defRPr/>
            </a:pPr>
            <a:endParaRPr lang="en-US" sz="6800" dirty="0">
              <a:latin typeface="Times New Roman" pitchFamily="18" charset="0"/>
              <a:ea typeface="+mj-ea"/>
              <a:cs typeface="Times New Roman" pitchFamily="18" charset="0"/>
            </a:endParaRPr>
          </a:p>
          <a:p>
            <a:pPr fontAlgn="auto">
              <a:spcAft>
                <a:spcPts val="0"/>
              </a:spcAft>
              <a:defRPr/>
            </a:pPr>
            <a:r>
              <a:rPr lang="en-US" sz="6800" b="1" dirty="0">
                <a:latin typeface="Times New Roman" pitchFamily="18" charset="0"/>
                <a:ea typeface="+mj-ea"/>
                <a:cs typeface="Times New Roman" pitchFamily="18" charset="0"/>
              </a:rPr>
              <a:t>Update criteria:</a:t>
            </a:r>
          </a:p>
          <a:p>
            <a:pPr>
              <a:defRPr/>
            </a:pPr>
            <a:r>
              <a:rPr lang="en-US" sz="6800" dirty="0" smtClean="0">
                <a:latin typeface="Times New Roman" pitchFamily="18" charset="0"/>
                <a:ea typeface="+mj-ea"/>
                <a:cs typeface="Times New Roman" pitchFamily="18" charset="0"/>
              </a:rPr>
              <a:t>Examine if BT differences exceed two </a:t>
            </a:r>
            <a:r>
              <a:rPr lang="en-US" sz="6800" dirty="0">
                <a:latin typeface="Times New Roman" pitchFamily="18" charset="0"/>
                <a:ea typeface="+mj-ea"/>
                <a:cs typeface="Times New Roman" pitchFamily="18" charset="0"/>
              </a:rPr>
              <a:t>times of </a:t>
            </a:r>
            <a:r>
              <a:rPr lang="en-US" sz="6800" dirty="0" err="1" smtClean="0">
                <a:latin typeface="Times New Roman" pitchFamily="18" charset="0"/>
                <a:ea typeface="+mj-ea"/>
                <a:cs typeface="Times New Roman" pitchFamily="18" charset="0"/>
              </a:rPr>
              <a:t>NEdT</a:t>
            </a:r>
            <a:r>
              <a:rPr lang="en-US" sz="6800" dirty="0" smtClean="0">
                <a:latin typeface="Times New Roman" pitchFamily="18" charset="0"/>
                <a:ea typeface="+mj-ea"/>
                <a:cs typeface="Times New Roman" pitchFamily="18" charset="0"/>
              </a:rPr>
              <a:t> from 0.3Ttyp to </a:t>
            </a:r>
            <a:r>
              <a:rPr lang="en-US" sz="6800" dirty="0" err="1" smtClean="0">
                <a:latin typeface="Times New Roman" pitchFamily="18" charset="0"/>
                <a:ea typeface="+mj-ea"/>
                <a:cs typeface="Times New Roman" pitchFamily="18" charset="0"/>
              </a:rPr>
              <a:t>Ttyp</a:t>
            </a:r>
            <a:r>
              <a:rPr lang="en-US" sz="6800" dirty="0" smtClean="0">
                <a:latin typeface="Times New Roman" pitchFamily="18" charset="0"/>
                <a:ea typeface="+mj-ea"/>
                <a:cs typeface="Times New Roman" pitchFamily="18" charset="0"/>
              </a:rPr>
              <a:t> </a:t>
            </a:r>
            <a:r>
              <a:rPr lang="en-US" sz="6800" dirty="0">
                <a:latin typeface="Times New Roman" pitchFamily="18" charset="0"/>
                <a:ea typeface="+mj-ea"/>
                <a:cs typeface="Times New Roman" pitchFamily="18" charset="0"/>
              </a:rPr>
              <a:t>for two consecutive </a:t>
            </a:r>
            <a:r>
              <a:rPr lang="en-US" sz="6800" dirty="0" smtClean="0">
                <a:latin typeface="Times New Roman" pitchFamily="18" charset="0"/>
                <a:ea typeface="+mj-ea"/>
                <a:cs typeface="Times New Roman" pitchFamily="18" charset="0"/>
              </a:rPr>
              <a:t>BB </a:t>
            </a:r>
            <a:r>
              <a:rPr lang="en-US" sz="6800" dirty="0" err="1" smtClean="0">
                <a:latin typeface="Times New Roman" pitchFamily="18" charset="0"/>
                <a:ea typeface="+mj-ea"/>
                <a:cs typeface="Times New Roman" pitchFamily="18" charset="0"/>
              </a:rPr>
              <a:t>warmup</a:t>
            </a:r>
            <a:r>
              <a:rPr lang="en-US" sz="6800" dirty="0" smtClean="0">
                <a:latin typeface="Times New Roman" pitchFamily="18" charset="0"/>
                <a:ea typeface="+mj-ea"/>
                <a:cs typeface="Times New Roman" pitchFamily="18" charset="0"/>
              </a:rPr>
              <a:t>/</a:t>
            </a:r>
            <a:r>
              <a:rPr lang="en-US" sz="6800" dirty="0" err="1" smtClean="0">
                <a:latin typeface="Times New Roman" pitchFamily="18" charset="0"/>
                <a:ea typeface="+mj-ea"/>
                <a:cs typeface="Times New Roman" pitchFamily="18" charset="0"/>
              </a:rPr>
              <a:t>cooldown</a:t>
            </a:r>
            <a:r>
              <a:rPr lang="en-US" sz="6800" dirty="0" smtClean="0">
                <a:latin typeface="Times New Roman" pitchFamily="18" charset="0"/>
                <a:ea typeface="+mj-ea"/>
                <a:cs typeface="Times New Roman" pitchFamily="18" charset="0"/>
              </a:rPr>
              <a:t> </a:t>
            </a:r>
            <a:r>
              <a:rPr lang="en-US" sz="6800" dirty="0">
                <a:latin typeface="Times New Roman" pitchFamily="18" charset="0"/>
                <a:ea typeface="+mj-ea"/>
                <a:cs typeface="Times New Roman" pitchFamily="18" charset="0"/>
              </a:rPr>
              <a:t>events </a:t>
            </a:r>
          </a:p>
          <a:p>
            <a:pPr>
              <a:defRPr/>
            </a:pPr>
            <a:endParaRPr lang="en-US" sz="6800" dirty="0">
              <a:latin typeface="Times New Roman" pitchFamily="18" charset="0"/>
              <a:ea typeface="+mj-ea"/>
              <a:cs typeface="Times New Roman" pitchFamily="18" charset="0"/>
            </a:endParaRPr>
          </a:p>
          <a:p>
            <a:pPr>
              <a:defRPr/>
            </a:pPr>
            <a:endParaRPr lang="en-US" sz="8000" b="1" dirty="0">
              <a:latin typeface="Times New Roman" pitchFamily="18" charset="0"/>
              <a:ea typeface="+mj-ea"/>
              <a:cs typeface="Times New Roman" pitchFamily="18" charset="0"/>
            </a:endParaRPr>
          </a:p>
          <a:p>
            <a:pPr>
              <a:defRPr/>
            </a:pPr>
            <a:endParaRPr lang="en-US" sz="8000" dirty="0">
              <a:latin typeface="Times New Roman" pitchFamily="18" charset="0"/>
              <a:ea typeface="+mj-ea"/>
              <a:cs typeface="Times New Roman" pitchFamily="18" charset="0"/>
            </a:endParaRPr>
          </a:p>
          <a:p>
            <a:pPr fontAlgn="auto">
              <a:spcAft>
                <a:spcPts val="0"/>
              </a:spcAft>
              <a:defRPr/>
            </a:pPr>
            <a:endParaRPr lang="en-US" sz="5300" dirty="0">
              <a:latin typeface="Times New Roman" pitchFamily="18" charset="0"/>
              <a:ea typeface="+mj-ea"/>
              <a:cs typeface="Times New Roman" pitchFamily="18" charset="0"/>
            </a:endParaRPr>
          </a:p>
          <a:p>
            <a:pPr fontAlgn="auto">
              <a:spcAft>
                <a:spcPts val="0"/>
              </a:spcAft>
              <a:defRPr/>
            </a:pPr>
            <a:endParaRPr lang="en-US" sz="3200" dirty="0">
              <a:latin typeface="Times New Roman" pitchFamily="18" charset="0"/>
              <a:ea typeface="+mj-ea"/>
              <a:cs typeface="Times New Roman" pitchFamily="18" charset="0"/>
            </a:endParaRPr>
          </a:p>
          <a:p>
            <a:pPr fontAlgn="auto">
              <a:spcAft>
                <a:spcPts val="0"/>
              </a:spcAft>
              <a:defRPr/>
            </a:pPr>
            <a:endParaRPr lang="en-US" sz="3200" dirty="0">
              <a:latin typeface="+mj-lt"/>
              <a:ea typeface="+mj-ea"/>
              <a:cs typeface="+mj-cs"/>
            </a:endParaRPr>
          </a:p>
          <a:p>
            <a:pPr fontAlgn="auto">
              <a:spcAft>
                <a:spcPts val="0"/>
              </a:spcAft>
              <a:defRPr/>
            </a:pPr>
            <a:endParaRPr lang="en-US" sz="3200" dirty="0">
              <a:latin typeface="+mj-lt"/>
              <a:ea typeface="+mj-ea"/>
              <a:cs typeface="+mj-cs"/>
            </a:endParaRPr>
          </a:p>
        </p:txBody>
      </p:sp>
      <p:sp>
        <p:nvSpPr>
          <p:cNvPr id="2051" name="Rectangle 1"/>
          <p:cNvSpPr>
            <a:spLocks noChangeArrowheads="1"/>
          </p:cNvSpPr>
          <p:nvPr/>
        </p:nvSpPr>
        <p:spPr bwMode="auto">
          <a:xfrm>
            <a:off x="838200" y="228600"/>
            <a:ext cx="7315200" cy="6858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dirty="0" smtClean="0">
                <a:solidFill>
                  <a:srgbClr val="0000CC"/>
                </a:solidFill>
                <a:latin typeface="Times New Roman" pitchFamily="18" charset="0"/>
                <a:cs typeface="Times New Roman" pitchFamily="18" charset="0"/>
              </a:rPr>
              <a:t>TEB C6 LUT – a0/a2 update strategy for Aqua*</a:t>
            </a:r>
            <a:endParaRPr lang="en-GB" sz="2600" dirty="0">
              <a:solidFill>
                <a:srgbClr val="0000CC"/>
              </a:solidFill>
              <a:latin typeface="Times New Roman" pitchFamily="18" charset="0"/>
              <a:cs typeface="Times New Roman" pitchFamily="18" charset="0"/>
            </a:endParaRPr>
          </a:p>
        </p:txBody>
      </p:sp>
      <p:sp>
        <p:nvSpPr>
          <p:cNvPr id="10" name="Slide Number Placeholder 3"/>
          <p:cNvSpPr>
            <a:spLocks noGrp="1"/>
          </p:cNvSpPr>
          <p:nvPr>
            <p:ph type="sldNum" sz="quarter" idx="10"/>
          </p:nvPr>
        </p:nvSpPr>
        <p:spPr>
          <a:xfrm>
            <a:off x="6781800" y="6473825"/>
            <a:ext cx="2133600" cy="307975"/>
          </a:xfrm>
        </p:spPr>
        <p:txBody>
          <a:bodyPr/>
          <a:lstStyle/>
          <a:p>
            <a:pPr>
              <a:defRPr/>
            </a:pPr>
            <a:r>
              <a:rPr lang="en-US" dirty="0" smtClean="0"/>
              <a:t>Page </a:t>
            </a:r>
            <a:fld id="{A287E92B-6177-45A5-A97D-8039156E27A3}" type="slidenum">
              <a:rPr lang="en-US" smtClean="0"/>
              <a:pPr>
                <a:defRPr/>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2057400"/>
            <a:ext cx="7924800" cy="4495800"/>
          </a:xfrm>
          <a:prstGeom prst="rect">
            <a:avLst/>
          </a:prstGeom>
        </p:spPr>
        <p:txBody>
          <a:bodyPr vert="horz" lIns="91440" tIns="45720" rIns="91440" bIns="45720" rtlCol="0" anchor="ctr">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Algorithm details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514350" marR="0" lvl="0" indent="-514350" algn="l" defTabSz="914400" rtl="0" eaLnBrk="1" fontAlgn="auto" latinLnBrk="0" hangingPunct="1">
              <a:lnSpc>
                <a:spcPct val="100000"/>
              </a:lnSpc>
              <a:spcBef>
                <a:spcPct val="0"/>
              </a:spcBef>
              <a:spcAft>
                <a:spcPts val="0"/>
              </a:spcAft>
              <a:buClrTx/>
              <a:buSzTx/>
              <a:buAutoNum type="arabicParenR"/>
              <a:tabLst/>
              <a:defRPr/>
            </a:pPr>
            <a:r>
              <a:rPr lang="en-US" sz="2900" dirty="0" smtClean="0">
                <a:latin typeface="Times New Roman" pitchFamily="18" charset="0"/>
                <a:ea typeface="+mj-ea"/>
                <a:cs typeface="Times New Roman" pitchFamily="18" charset="0"/>
              </a:rPr>
              <a:t>Calculate initial post-launch BT differences at T</a:t>
            </a:r>
            <a:r>
              <a:rPr lang="en-US" sz="2900" baseline="-25000" dirty="0" smtClean="0">
                <a:latin typeface="Times New Roman" pitchFamily="18" charset="0"/>
                <a:ea typeface="+mj-ea"/>
                <a:cs typeface="Times New Roman" pitchFamily="18" charset="0"/>
              </a:rPr>
              <a:t>typ</a:t>
            </a:r>
            <a:r>
              <a:rPr lang="en-US" sz="2900" dirty="0" smtClean="0">
                <a:latin typeface="Times New Roman" pitchFamily="18" charset="0"/>
                <a:ea typeface="+mj-ea"/>
                <a:cs typeface="Times New Roman" pitchFamily="18" charset="0"/>
              </a:rPr>
              <a:t>, </a:t>
            </a:r>
            <a:r>
              <a:rPr lang="en-US" sz="2900" dirty="0" smtClean="0">
                <a:latin typeface="Symbol" pitchFamily="18" charset="2"/>
                <a:ea typeface="+mj-ea"/>
                <a:cs typeface="Times New Roman" pitchFamily="18" charset="0"/>
              </a:rPr>
              <a:t>D</a:t>
            </a:r>
            <a:r>
              <a:rPr lang="en-US" sz="2900" dirty="0" smtClean="0">
                <a:latin typeface="Times New Roman" pitchFamily="18" charset="0"/>
                <a:ea typeface="+mj-ea"/>
                <a:cs typeface="Times New Roman" pitchFamily="18" charset="0"/>
              </a:rPr>
              <a:t>T</a:t>
            </a:r>
            <a:r>
              <a:rPr lang="en-US" sz="2900" baseline="30000" dirty="0" smtClean="0">
                <a:latin typeface="Times New Roman" pitchFamily="18" charset="0"/>
                <a:ea typeface="+mj-ea"/>
                <a:cs typeface="Times New Roman" pitchFamily="18" charset="0"/>
              </a:rPr>
              <a:t>0</a:t>
            </a:r>
            <a:r>
              <a:rPr lang="en-US" sz="2900" baseline="-25000" dirty="0" smtClean="0">
                <a:latin typeface="Times New Roman" pitchFamily="18" charset="0"/>
                <a:ea typeface="+mj-ea"/>
                <a:cs typeface="Times New Roman" pitchFamily="18" charset="0"/>
              </a:rPr>
              <a:t>typ</a:t>
            </a:r>
          </a:p>
          <a:p>
            <a:pPr marL="514350" marR="0" lvl="0" indent="-514350" algn="l" defTabSz="914400" rtl="0" eaLnBrk="1" fontAlgn="auto" latinLnBrk="0" hangingPunct="1">
              <a:lnSpc>
                <a:spcPct val="100000"/>
              </a:lnSpc>
              <a:spcBef>
                <a:spcPct val="0"/>
              </a:spcBef>
              <a:spcAft>
                <a:spcPts val="0"/>
              </a:spcAft>
              <a:buClrTx/>
              <a:buSzTx/>
              <a:buAutoNum type="arabicParenR"/>
              <a:tabLst/>
              <a:defRPr/>
            </a:pPr>
            <a:endParaRPr lang="en-US" sz="2900" baseline="-25000" dirty="0" smtClean="0">
              <a:latin typeface="Times New Roman" pitchFamily="18" charset="0"/>
              <a:ea typeface="+mj-ea"/>
              <a:cs typeface="Times New Roman" pitchFamily="18" charset="0"/>
            </a:endParaRPr>
          </a:p>
          <a:p>
            <a:pPr marL="514350" lvl="0" indent="-514350">
              <a:spcBef>
                <a:spcPct val="0"/>
              </a:spcBef>
            </a:pPr>
            <a:r>
              <a:rPr lang="en-US" sz="2900" baseline="-25000" dirty="0">
                <a:latin typeface="Times New Roman" pitchFamily="18" charset="0"/>
                <a:ea typeface="+mj-ea"/>
                <a:cs typeface="Times New Roman" pitchFamily="18" charset="0"/>
              </a:rPr>
              <a:t>	</a:t>
            </a:r>
            <a:r>
              <a:rPr lang="en-US" sz="2900" dirty="0">
                <a:latin typeface="Times New Roman" pitchFamily="18" charset="0"/>
                <a:cs typeface="Times New Roman" pitchFamily="18" charset="0"/>
              </a:rPr>
              <a:t> </a:t>
            </a:r>
            <a:r>
              <a:rPr lang="en-US" sz="2900" dirty="0" smtClean="0">
                <a:latin typeface="Symbol" pitchFamily="18" charset="2"/>
                <a:cs typeface="Times New Roman" pitchFamily="18" charset="0"/>
              </a:rPr>
              <a:t>D</a:t>
            </a:r>
            <a:r>
              <a:rPr lang="en-US" sz="2900" dirty="0" smtClean="0">
                <a:latin typeface="Times New Roman" pitchFamily="18" charset="0"/>
                <a:cs typeface="Times New Roman" pitchFamily="18" charset="0"/>
              </a:rPr>
              <a:t>T</a:t>
            </a:r>
            <a:r>
              <a:rPr lang="en-US" sz="2900" baseline="30000" dirty="0" smtClean="0">
                <a:latin typeface="Times New Roman" pitchFamily="18" charset="0"/>
                <a:cs typeface="Times New Roman" pitchFamily="18" charset="0"/>
              </a:rPr>
              <a:t>0</a:t>
            </a:r>
            <a:r>
              <a:rPr lang="en-US" sz="2900" baseline="-25000" dirty="0" smtClean="0">
                <a:latin typeface="Times New Roman" pitchFamily="18" charset="0"/>
                <a:cs typeface="Times New Roman" pitchFamily="18" charset="0"/>
              </a:rPr>
              <a:t>typ</a:t>
            </a:r>
            <a:r>
              <a:rPr lang="en-US" sz="2900" dirty="0" smtClean="0">
                <a:latin typeface="Times New Roman" pitchFamily="18" charset="0"/>
                <a:cs typeface="Times New Roman" pitchFamily="18" charset="0"/>
              </a:rPr>
              <a:t> = BT [on-orbit a0/a2(0)] – BT [PL a0/a2]</a:t>
            </a:r>
            <a:endParaRPr lang="en-US" sz="2900" baseline="-25000" dirty="0" smtClean="0">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900" dirty="0">
                <a:latin typeface="Times New Roman" pitchFamily="18" charset="0"/>
                <a:ea typeface="+mj-ea"/>
                <a:cs typeface="Times New Roman" pitchFamily="18" charset="0"/>
              </a:rPr>
              <a:t>	</a:t>
            </a:r>
          </a:p>
          <a:p>
            <a:pPr marL="514350" lvl="0" indent="-514350">
              <a:spcBef>
                <a:spcPct val="0"/>
              </a:spcBef>
              <a:defRPr/>
            </a:pPr>
            <a:r>
              <a:rPr lang="en-US" sz="2900" dirty="0" smtClean="0">
                <a:latin typeface="Times New Roman" pitchFamily="18" charset="0"/>
                <a:ea typeface="+mj-ea"/>
                <a:cs typeface="Times New Roman" pitchFamily="18" charset="0"/>
              </a:rPr>
              <a:t>2) At a given time </a:t>
            </a:r>
            <a:r>
              <a:rPr lang="en-US" sz="2900" i="1" dirty="0" smtClean="0">
                <a:latin typeface="Times New Roman" pitchFamily="18" charset="0"/>
                <a:ea typeface="+mj-ea"/>
                <a:cs typeface="Times New Roman" pitchFamily="18" charset="0"/>
              </a:rPr>
              <a:t>t</a:t>
            </a:r>
            <a:r>
              <a:rPr lang="en-US" sz="2900" dirty="0" smtClean="0">
                <a:latin typeface="Times New Roman" pitchFamily="18" charset="0"/>
                <a:ea typeface="+mj-ea"/>
                <a:cs typeface="Times New Roman" pitchFamily="18" charset="0"/>
              </a:rPr>
              <a:t>, calculate the difference, </a:t>
            </a:r>
            <a:r>
              <a:rPr lang="el-GR" sz="2900" dirty="0" smtClean="0">
                <a:latin typeface="Times New Roman" pitchFamily="18" charset="0"/>
                <a:ea typeface="+mj-ea"/>
                <a:cs typeface="Times New Roman" pitchFamily="18" charset="0"/>
              </a:rPr>
              <a:t>Δ</a:t>
            </a:r>
            <a:r>
              <a:rPr lang="en-US" sz="2900" dirty="0" err="1" smtClean="0">
                <a:latin typeface="Times New Roman" pitchFamily="18" charset="0"/>
                <a:ea typeface="+mj-ea"/>
                <a:cs typeface="Times New Roman" pitchFamily="18" charset="0"/>
              </a:rPr>
              <a:t>T</a:t>
            </a:r>
            <a:r>
              <a:rPr lang="en-US" sz="2900" baseline="30000" dirty="0" err="1" smtClean="0">
                <a:latin typeface="Times New Roman" pitchFamily="18" charset="0"/>
                <a:ea typeface="+mj-ea"/>
                <a:cs typeface="Times New Roman" pitchFamily="18" charset="0"/>
              </a:rPr>
              <a:t>t</a:t>
            </a:r>
            <a:r>
              <a:rPr lang="en-US" sz="2900" dirty="0" smtClean="0">
                <a:latin typeface="Times New Roman" pitchFamily="18" charset="0"/>
                <a:ea typeface="+mj-ea"/>
                <a:cs typeface="Times New Roman" pitchFamily="18" charset="0"/>
              </a:rPr>
              <a:t> </a:t>
            </a:r>
          </a:p>
          <a:p>
            <a:pPr marL="514350" lvl="0" indent="-514350">
              <a:spcBef>
                <a:spcPct val="0"/>
              </a:spcBef>
              <a:defRPr/>
            </a:pPr>
            <a:endParaRPr lang="en-US" sz="2900" dirty="0" smtClean="0">
              <a:latin typeface="Times New Roman" pitchFamily="18" charset="0"/>
              <a:ea typeface="+mj-ea"/>
              <a:cs typeface="Times New Roman" pitchFamily="18" charset="0"/>
            </a:endParaRPr>
          </a:p>
          <a:p>
            <a:pPr marL="971550" lvl="1" indent="-514350">
              <a:spcBef>
                <a:spcPct val="0"/>
              </a:spcBef>
            </a:pPr>
            <a:r>
              <a:rPr lang="en-US" sz="2900" dirty="0" err="1" smtClean="0">
                <a:latin typeface="Symbol" pitchFamily="18" charset="2"/>
                <a:ea typeface="+mj-ea"/>
                <a:cs typeface="Times New Roman" pitchFamily="18" charset="0"/>
              </a:rPr>
              <a:t>D</a:t>
            </a:r>
            <a:r>
              <a:rPr lang="en-US" sz="2900" dirty="0" err="1" smtClean="0">
                <a:latin typeface="Times New Roman" pitchFamily="18" charset="0"/>
                <a:ea typeface="+mj-ea"/>
                <a:cs typeface="Times New Roman" pitchFamily="18" charset="0"/>
              </a:rPr>
              <a:t>T</a:t>
            </a:r>
            <a:r>
              <a:rPr lang="en-US" sz="2900" baseline="30000" dirty="0" err="1" smtClean="0">
                <a:latin typeface="Times New Roman" pitchFamily="18" charset="0"/>
                <a:ea typeface="+mj-ea"/>
                <a:cs typeface="Times New Roman" pitchFamily="18" charset="0"/>
              </a:rPr>
              <a:t>t</a:t>
            </a:r>
            <a:r>
              <a:rPr lang="en-US" sz="2900" dirty="0" smtClean="0">
                <a:latin typeface="Times New Roman" pitchFamily="18" charset="0"/>
                <a:ea typeface="+mj-ea"/>
                <a:cs typeface="Times New Roman" pitchFamily="18" charset="0"/>
              </a:rPr>
              <a:t>  = </a:t>
            </a:r>
            <a:r>
              <a:rPr lang="en-US" sz="2900" dirty="0" err="1" smtClean="0">
                <a:latin typeface="Symbol" pitchFamily="18" charset="2"/>
                <a:cs typeface="Times New Roman" pitchFamily="18" charset="0"/>
              </a:rPr>
              <a:t>D</a:t>
            </a:r>
            <a:r>
              <a:rPr lang="en-US" sz="2900" dirty="0" err="1" smtClean="0">
                <a:latin typeface="Times New Roman" pitchFamily="18" charset="0"/>
                <a:cs typeface="Times New Roman" pitchFamily="18" charset="0"/>
              </a:rPr>
              <a:t>T</a:t>
            </a:r>
            <a:r>
              <a:rPr lang="en-US" sz="2900" baseline="30000" dirty="0" err="1" smtClean="0">
                <a:latin typeface="Times New Roman" pitchFamily="18" charset="0"/>
                <a:cs typeface="Times New Roman" pitchFamily="18" charset="0"/>
              </a:rPr>
              <a:t>t</a:t>
            </a:r>
            <a:r>
              <a:rPr lang="en-US" sz="2900" baseline="-25000" dirty="0" err="1" smtClean="0">
                <a:latin typeface="Times New Roman" pitchFamily="18" charset="0"/>
                <a:cs typeface="Times New Roman" pitchFamily="18" charset="0"/>
              </a:rPr>
              <a:t>typ</a:t>
            </a:r>
            <a:r>
              <a:rPr lang="en-US" sz="2900" baseline="-25000" dirty="0" smtClean="0">
                <a:latin typeface="Times New Roman" pitchFamily="18" charset="0"/>
                <a:cs typeface="Times New Roman" pitchFamily="18" charset="0"/>
              </a:rPr>
              <a:t> </a:t>
            </a:r>
            <a:r>
              <a:rPr lang="en-US" sz="2900" dirty="0" smtClean="0">
                <a:latin typeface="Times New Roman" pitchFamily="18" charset="0"/>
                <a:ea typeface="+mj-ea"/>
                <a:cs typeface="Times New Roman" pitchFamily="18" charset="0"/>
              </a:rPr>
              <a:t>- </a:t>
            </a:r>
            <a:r>
              <a:rPr lang="en-US" sz="2900" dirty="0" smtClean="0">
                <a:latin typeface="Symbol" pitchFamily="18" charset="2"/>
                <a:cs typeface="Times New Roman" pitchFamily="18" charset="0"/>
              </a:rPr>
              <a:t>D</a:t>
            </a:r>
            <a:r>
              <a:rPr lang="en-US" sz="2900" dirty="0" smtClean="0">
                <a:latin typeface="Times New Roman" pitchFamily="18" charset="0"/>
                <a:cs typeface="Times New Roman" pitchFamily="18" charset="0"/>
              </a:rPr>
              <a:t>T</a:t>
            </a:r>
            <a:r>
              <a:rPr lang="en-US" sz="2900" baseline="30000" dirty="0" smtClean="0">
                <a:latin typeface="Times New Roman" pitchFamily="18" charset="0"/>
                <a:cs typeface="Times New Roman" pitchFamily="18" charset="0"/>
              </a:rPr>
              <a:t>0</a:t>
            </a:r>
            <a:r>
              <a:rPr lang="en-US" sz="2900" baseline="-25000" dirty="0" smtClean="0">
                <a:latin typeface="Times New Roman" pitchFamily="18" charset="0"/>
                <a:cs typeface="Times New Roman" pitchFamily="18" charset="0"/>
              </a:rPr>
              <a:t>typ</a:t>
            </a:r>
            <a:endParaRPr lang="en-US" sz="2900" dirty="0">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900" dirty="0" smtClean="0">
              <a:latin typeface="Times New Roman" pitchFamily="18" charset="0"/>
              <a:ea typeface="+mj-ea"/>
              <a:cs typeface="Times New Roman" pitchFamily="18" charset="0"/>
            </a:endParaRPr>
          </a:p>
          <a:p>
            <a:pPr lvl="0">
              <a:spcBef>
                <a:spcPct val="0"/>
              </a:spcBef>
            </a:pPr>
            <a:r>
              <a:rPr lang="en-US" sz="2900" dirty="0" smtClean="0">
                <a:latin typeface="Times New Roman" pitchFamily="18" charset="0"/>
                <a:ea typeface="+mj-ea"/>
                <a:cs typeface="Times New Roman" pitchFamily="18" charset="0"/>
              </a:rPr>
              <a:t>3) Make iterative adjustments of PL a2 with a factor </a:t>
            </a:r>
            <a:r>
              <a:rPr lang="el-GR" sz="2900" dirty="0" smtClean="0">
                <a:latin typeface="Times New Roman" pitchFamily="18" charset="0"/>
                <a:ea typeface="+mj-ea"/>
                <a:cs typeface="Times New Roman" pitchFamily="18" charset="0"/>
              </a:rPr>
              <a:t>δ</a:t>
            </a:r>
            <a:endParaRPr lang="en-US" sz="2900" dirty="0" smtClean="0">
              <a:latin typeface="Times New Roman" pitchFamily="18" charset="0"/>
              <a:ea typeface="+mj-ea"/>
              <a:cs typeface="Times New Roman" pitchFamily="18" charset="0"/>
            </a:endParaRPr>
          </a:p>
          <a:p>
            <a:pPr lvl="0">
              <a:spcBef>
                <a:spcPct val="0"/>
              </a:spcBef>
            </a:pPr>
            <a:endParaRPr lang="en-US" sz="2900" dirty="0" smtClean="0">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900" dirty="0">
                <a:latin typeface="Times New Roman" pitchFamily="18" charset="0"/>
                <a:ea typeface="+mj-ea"/>
                <a:cs typeface="Times New Roman" pitchFamily="18" charset="0"/>
              </a:rPr>
              <a:t> </a:t>
            </a:r>
            <a:r>
              <a:rPr lang="en-US" sz="2900" dirty="0" smtClean="0">
                <a:latin typeface="Times New Roman" pitchFamily="18" charset="0"/>
                <a:ea typeface="+mj-ea"/>
                <a:cs typeface="Times New Roman" pitchFamily="18" charset="0"/>
              </a:rPr>
              <a:t>      a2(</a:t>
            </a:r>
            <a:r>
              <a:rPr lang="en-US" sz="2900" dirty="0" err="1" smtClean="0">
                <a:latin typeface="Times New Roman" pitchFamily="18" charset="0"/>
                <a:ea typeface="+mj-ea"/>
                <a:cs typeface="Times New Roman" pitchFamily="18" charset="0"/>
              </a:rPr>
              <a:t>i</a:t>
            </a:r>
            <a:r>
              <a:rPr lang="en-US" sz="2900" dirty="0" smtClean="0">
                <a:latin typeface="Times New Roman" pitchFamily="18" charset="0"/>
                <a:ea typeface="+mj-ea"/>
                <a:cs typeface="Times New Roman" pitchFamily="18" charset="0"/>
              </a:rPr>
              <a:t>)  =  a2(</a:t>
            </a:r>
            <a:r>
              <a:rPr lang="en-US" sz="2900" dirty="0" err="1" smtClean="0">
                <a:latin typeface="Times New Roman" pitchFamily="18" charset="0"/>
                <a:ea typeface="+mj-ea"/>
                <a:cs typeface="Times New Roman" pitchFamily="18" charset="0"/>
              </a:rPr>
              <a:t>i</a:t>
            </a:r>
            <a:r>
              <a:rPr lang="en-US" sz="2900" dirty="0" smtClean="0">
                <a:latin typeface="Times New Roman" pitchFamily="18" charset="0"/>
                <a:ea typeface="+mj-ea"/>
                <a:cs typeface="Times New Roman" pitchFamily="18" charset="0"/>
              </a:rPr>
              <a:t>)  + </a:t>
            </a:r>
            <a:r>
              <a:rPr lang="el-GR" sz="2900" dirty="0" smtClean="0">
                <a:latin typeface="Times New Roman" pitchFamily="18" charset="0"/>
                <a:ea typeface="+mj-ea"/>
                <a:cs typeface="Times New Roman" pitchFamily="18" charset="0"/>
              </a:rPr>
              <a:t>δ</a:t>
            </a:r>
            <a:r>
              <a:rPr lang="en-US" sz="2900" dirty="0" smtClean="0">
                <a:latin typeface="Times New Roman" pitchFamily="18" charset="0"/>
                <a:ea typeface="+mj-ea"/>
                <a:cs typeface="Times New Roman" pitchFamily="18" charset="0"/>
              </a:rPr>
              <a:t>a2, </a:t>
            </a:r>
            <a:r>
              <a:rPr lang="en-US" sz="2900" dirty="0" err="1" smtClean="0">
                <a:latin typeface="Times New Roman" pitchFamily="18" charset="0"/>
                <a:ea typeface="+mj-ea"/>
                <a:cs typeface="Times New Roman" pitchFamily="18" charset="0"/>
              </a:rPr>
              <a:t>i</a:t>
            </a:r>
            <a:r>
              <a:rPr lang="en-US" sz="2900" dirty="0" smtClean="0">
                <a:latin typeface="Times New Roman" pitchFamily="18" charset="0"/>
                <a:ea typeface="+mj-ea"/>
                <a:cs typeface="Times New Roman" pitchFamily="18" charset="0"/>
              </a:rPr>
              <a:t> = 0, 1, 2, 3 ….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900" dirty="0" smtClean="0">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900" dirty="0">
                <a:latin typeface="Times New Roman" pitchFamily="18" charset="0"/>
                <a:ea typeface="+mj-ea"/>
                <a:cs typeface="Times New Roman" pitchFamily="18" charset="0"/>
              </a:rPr>
              <a:t>4</a:t>
            </a:r>
            <a:r>
              <a:rPr lang="en-US" sz="2900" dirty="0" smtClean="0">
                <a:latin typeface="Times New Roman" pitchFamily="18" charset="0"/>
                <a:ea typeface="+mj-ea"/>
                <a:cs typeface="Times New Roman" pitchFamily="18" charset="0"/>
              </a:rPr>
              <a:t>) After the iterative adjustment, a conversion is reached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900" dirty="0" smtClean="0">
                <a:latin typeface="Times New Roman" pitchFamily="18" charset="0"/>
                <a:ea typeface="+mj-ea"/>
                <a:cs typeface="Times New Roman" pitchFamily="18" charset="0"/>
              </a:rPr>
              <a:t>    at step </a:t>
            </a:r>
            <a:r>
              <a:rPr lang="en-US" sz="2900" dirty="0" err="1" smtClean="0">
                <a:latin typeface="Times New Roman" pitchFamily="18" charset="0"/>
                <a:ea typeface="+mj-ea"/>
                <a:cs typeface="Times New Roman" pitchFamily="18" charset="0"/>
              </a:rPr>
              <a:t>i</a:t>
            </a:r>
            <a:r>
              <a:rPr lang="en-US" sz="2900" dirty="0" smtClean="0">
                <a:latin typeface="Times New Roman" pitchFamily="18" charset="0"/>
                <a:ea typeface="+mj-ea"/>
                <a:cs typeface="Times New Roman" pitchFamily="18" charset="0"/>
              </a:rPr>
              <a:t> when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900" dirty="0" smtClean="0">
              <a:latin typeface="Times New Roman" pitchFamily="18" charset="0"/>
              <a:ea typeface="+mj-ea"/>
              <a:cs typeface="Times New Roman" pitchFamily="18" charset="0"/>
            </a:endParaRPr>
          </a:p>
          <a:p>
            <a:pPr lvl="0">
              <a:spcBef>
                <a:spcPct val="0"/>
              </a:spcBef>
            </a:pPr>
            <a:r>
              <a:rPr lang="en-US" sz="2900" dirty="0" smtClean="0">
                <a:latin typeface="Times New Roman" pitchFamily="18" charset="0"/>
                <a:ea typeface="+mj-ea"/>
                <a:cs typeface="Times New Roman" pitchFamily="18" charset="0"/>
              </a:rPr>
              <a:t>       </a:t>
            </a:r>
            <a:r>
              <a:rPr lang="el-GR" sz="2900" dirty="0" smtClean="0">
                <a:latin typeface="Times New Roman" pitchFamily="18" charset="0"/>
                <a:cs typeface="Times New Roman" pitchFamily="18" charset="0"/>
              </a:rPr>
              <a:t>Δ</a:t>
            </a:r>
            <a:r>
              <a:rPr lang="en-US" sz="2900" dirty="0" err="1">
                <a:latin typeface="Times New Roman" pitchFamily="18" charset="0"/>
                <a:cs typeface="Times New Roman" pitchFamily="18" charset="0"/>
              </a:rPr>
              <a:t>T</a:t>
            </a:r>
            <a:r>
              <a:rPr lang="en-US" sz="2900" baseline="30000" dirty="0" err="1">
                <a:latin typeface="Times New Roman" pitchFamily="18" charset="0"/>
                <a:cs typeface="Times New Roman" pitchFamily="18" charset="0"/>
              </a:rPr>
              <a:t>t</a:t>
            </a:r>
            <a:r>
              <a:rPr lang="en-US" sz="2900" dirty="0">
                <a:latin typeface="Times New Roman" pitchFamily="18" charset="0"/>
                <a:cs typeface="Times New Roman" pitchFamily="18" charset="0"/>
              </a:rPr>
              <a:t> </a:t>
            </a:r>
            <a:r>
              <a:rPr lang="en-US" sz="2900" dirty="0" smtClean="0">
                <a:latin typeface="Times New Roman" pitchFamily="18" charset="0"/>
                <a:cs typeface="Times New Roman" pitchFamily="18" charset="0"/>
              </a:rPr>
              <a:t>(</a:t>
            </a:r>
            <a:r>
              <a:rPr lang="en-US" sz="2900" dirty="0" err="1" smtClean="0">
                <a:latin typeface="Times New Roman" pitchFamily="18" charset="0"/>
                <a:cs typeface="Times New Roman" pitchFamily="18" charset="0"/>
              </a:rPr>
              <a:t>i</a:t>
            </a:r>
            <a:r>
              <a:rPr lang="en-US" sz="2900" dirty="0" smtClean="0">
                <a:latin typeface="Times New Roman" pitchFamily="18" charset="0"/>
                <a:cs typeface="Times New Roman" pitchFamily="18" charset="0"/>
              </a:rPr>
              <a:t>) ≤ 0.03*</a:t>
            </a:r>
            <a:r>
              <a:rPr lang="en-US" sz="2900" dirty="0" err="1" smtClean="0">
                <a:latin typeface="Times New Roman" pitchFamily="18" charset="0"/>
                <a:cs typeface="Times New Roman" pitchFamily="18" charset="0"/>
              </a:rPr>
              <a:t>NEdT</a:t>
            </a:r>
            <a:endParaRPr lang="en-US" sz="2900" dirty="0" smtClean="0">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3200" dirty="0" smtClean="0">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3200" dirty="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3200" dirty="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3200" dirty="0">
              <a:latin typeface="+mj-lt"/>
              <a:ea typeface="+mj-ea"/>
              <a:cs typeface="+mj-cs"/>
            </a:endParaRPr>
          </a:p>
        </p:txBody>
      </p:sp>
      <p:sp>
        <p:nvSpPr>
          <p:cNvPr id="11" name="Rectangle 1"/>
          <p:cNvSpPr>
            <a:spLocks noChangeArrowheads="1"/>
          </p:cNvSpPr>
          <p:nvPr/>
        </p:nvSpPr>
        <p:spPr bwMode="auto">
          <a:xfrm>
            <a:off x="838200" y="228600"/>
            <a:ext cx="7315200" cy="685800"/>
          </a:xfrm>
          <a:prstGeom prst="rect">
            <a:avLst/>
          </a:prstGeom>
          <a:noFill/>
          <a:ln w="9525">
            <a:noFill/>
            <a:round/>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dirty="0" smtClean="0">
                <a:solidFill>
                  <a:srgbClr val="0000CC"/>
                </a:solidFill>
                <a:latin typeface="Times New Roman" pitchFamily="18" charset="0"/>
                <a:cs typeface="Times New Roman" pitchFamily="18" charset="0"/>
              </a:rPr>
              <a:t>TEB C6 LUT – a0/a2 update strategy for Aqua*</a:t>
            </a:r>
            <a:endParaRPr lang="en-GB" sz="2600" dirty="0">
              <a:solidFill>
                <a:srgbClr val="0000CC"/>
              </a:solidFill>
              <a:latin typeface="Times New Roman" pitchFamily="18" charset="0"/>
              <a:cs typeface="Times New Roman" pitchFamily="18" charset="0"/>
            </a:endParaRPr>
          </a:p>
        </p:txBody>
      </p:sp>
      <p:sp>
        <p:nvSpPr>
          <p:cNvPr id="12" name="Slide Number Placeholder 3"/>
          <p:cNvSpPr>
            <a:spLocks noGrp="1"/>
          </p:cNvSpPr>
          <p:nvPr>
            <p:ph type="sldNum" sz="quarter" idx="10"/>
          </p:nvPr>
        </p:nvSpPr>
        <p:spPr>
          <a:xfrm>
            <a:off x="6781800" y="6473825"/>
            <a:ext cx="2133600" cy="307975"/>
          </a:xfrm>
        </p:spPr>
        <p:txBody>
          <a:bodyPr/>
          <a:lstStyle/>
          <a:p>
            <a:pPr>
              <a:defRPr/>
            </a:pPr>
            <a:r>
              <a:rPr lang="en-US" dirty="0" smtClean="0"/>
              <a:t>Page </a:t>
            </a:r>
            <a:fld id="{A287E92B-6177-45A5-A97D-8039156E27A3}" type="slidenum">
              <a:rPr lang="en-US" smtClean="0"/>
              <a:pPr>
                <a:defRPr/>
              </a:pPr>
              <a:t>73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2"/>
          <p:cNvSpPr>
            <a:spLocks noGrp="1"/>
          </p:cNvSpPr>
          <p:nvPr>
            <p:ph type="title"/>
          </p:nvPr>
        </p:nvSpPr>
        <p:spPr>
          <a:xfrm>
            <a:off x="228600" y="76200"/>
            <a:ext cx="8686800" cy="1143000"/>
          </a:xfrm>
        </p:spPr>
        <p:txBody>
          <a:bodyPr>
            <a:normAutofit/>
          </a:bodyPr>
          <a:lstStyle/>
          <a:p>
            <a:pPr eaLnBrk="1" hangingPunct="1"/>
            <a:r>
              <a:rPr lang="en-US" sz="2800" dirty="0" smtClean="0">
                <a:solidFill>
                  <a:srgbClr val="0000CC"/>
                </a:solidFill>
                <a:latin typeface="Times New Roman" pitchFamily="18" charset="0"/>
                <a:cs typeface="Times New Roman" pitchFamily="18" charset="0"/>
              </a:rPr>
              <a:t>TEB C6 LUT impact – Terra B20-23</a:t>
            </a:r>
          </a:p>
        </p:txBody>
      </p:sp>
      <p:sp>
        <p:nvSpPr>
          <p:cNvPr id="8" name="TextBox 12"/>
          <p:cNvSpPr txBox="1">
            <a:spLocks noChangeArrowheads="1"/>
          </p:cNvSpPr>
          <p:nvPr/>
        </p:nvSpPr>
        <p:spPr bwMode="auto">
          <a:xfrm rot="16200000">
            <a:off x="-387350" y="3206750"/>
            <a:ext cx="1752600" cy="368300"/>
          </a:xfrm>
          <a:prstGeom prst="rect">
            <a:avLst/>
          </a:prstGeom>
          <a:noFill/>
          <a:ln w="9525">
            <a:noFill/>
            <a:miter lim="800000"/>
            <a:headEnd/>
            <a:tailEnd/>
          </a:ln>
        </p:spPr>
        <p:txBody>
          <a:bodyPr>
            <a:spAutoFit/>
          </a:bodyPr>
          <a:lstStyle/>
          <a:p>
            <a:pPr>
              <a:defRPr/>
            </a:pPr>
            <a:r>
              <a:rPr lang="en-US" dirty="0">
                <a:latin typeface="Symbol" pitchFamily="18" charset="2"/>
                <a:cs typeface="Arial" charset="0"/>
              </a:rPr>
              <a:t>D</a:t>
            </a:r>
            <a:r>
              <a:rPr lang="en-US" dirty="0">
                <a:latin typeface="+mn-lt"/>
                <a:cs typeface="Arial" charset="0"/>
              </a:rPr>
              <a:t>T = C6 – C5</a:t>
            </a:r>
          </a:p>
        </p:txBody>
      </p:sp>
      <p:sp>
        <p:nvSpPr>
          <p:cNvPr id="11" name="Slide Number Placeholder 10"/>
          <p:cNvSpPr>
            <a:spLocks noGrp="1"/>
          </p:cNvSpPr>
          <p:nvPr>
            <p:ph type="sldNum" sz="quarter" idx="10"/>
          </p:nvPr>
        </p:nvSpPr>
        <p:spPr/>
        <p:txBody>
          <a:bodyPr/>
          <a:lstStyle/>
          <a:p>
            <a:pPr>
              <a:defRPr/>
            </a:pPr>
            <a:r>
              <a:rPr lang="en-US" dirty="0"/>
              <a:t>Page </a:t>
            </a:r>
            <a:fld id="{DAD989E4-D577-4FF0-8482-DDAAD973C8F2}" type="slidenum">
              <a:rPr lang="en-US"/>
              <a:pPr>
                <a:defRPr/>
              </a:pPr>
              <a:t>74</a:t>
            </a:fld>
            <a:endParaRPr lang="en-US" dirty="0"/>
          </a:p>
        </p:txBody>
      </p:sp>
      <p:pic>
        <p:nvPicPr>
          <p:cNvPr id="9" name="Picture 8" descr="c6_1.tiff"/>
          <p:cNvPicPr>
            <a:picLocks noChangeAspect="1"/>
          </p:cNvPicPr>
          <p:nvPr/>
        </p:nvPicPr>
        <p:blipFill>
          <a:blip r:embed="rId2" cstate="print"/>
          <a:stretch>
            <a:fillRect/>
          </a:stretch>
        </p:blipFill>
        <p:spPr>
          <a:xfrm>
            <a:off x="990028" y="1017746"/>
            <a:ext cx="7239572" cy="5383054"/>
          </a:xfrm>
          <a:prstGeom prst="rect">
            <a:avLst/>
          </a:prstGeom>
        </p:spPr>
      </p:pic>
      <p:sp>
        <p:nvSpPr>
          <p:cNvPr id="117769" name="TextBox 13"/>
          <p:cNvSpPr txBox="1">
            <a:spLocks noChangeArrowheads="1"/>
          </p:cNvSpPr>
          <p:nvPr/>
        </p:nvSpPr>
        <p:spPr bwMode="auto">
          <a:xfrm>
            <a:off x="152400" y="6248400"/>
            <a:ext cx="3657600" cy="461665"/>
          </a:xfrm>
          <a:prstGeom prst="rect">
            <a:avLst/>
          </a:prstGeom>
          <a:noFill/>
          <a:ln w="9525">
            <a:noFill/>
            <a:miter lim="800000"/>
            <a:headEnd/>
            <a:tailEnd/>
          </a:ln>
        </p:spPr>
        <p:txBody>
          <a:bodyPr wrap="square">
            <a:spAutoFit/>
          </a:bodyPr>
          <a:lstStyle/>
          <a:p>
            <a:r>
              <a:rPr lang="en-US" sz="1200" dirty="0" smtClean="0">
                <a:solidFill>
                  <a:srgbClr val="0000FF"/>
                </a:solidFill>
                <a:latin typeface="Times New Roman" pitchFamily="18" charset="0"/>
                <a:cs typeface="Times New Roman" pitchFamily="18" charset="0"/>
              </a:rPr>
              <a:t>Test Granule = Terra 2011128.1300</a:t>
            </a:r>
          </a:p>
          <a:p>
            <a:r>
              <a:rPr lang="en-US" sz="1200" dirty="0" smtClean="0">
                <a:latin typeface="Times New Roman" pitchFamily="18" charset="0"/>
                <a:cs typeface="Times New Roman" pitchFamily="18" charset="0"/>
              </a:rPr>
              <a:t>Colored lines denote individual detectors</a:t>
            </a:r>
          </a:p>
        </p:txBody>
      </p:sp>
      <p:sp>
        <p:nvSpPr>
          <p:cNvPr id="7" name="TextBox 6"/>
          <p:cNvSpPr txBox="1"/>
          <p:nvPr/>
        </p:nvSpPr>
        <p:spPr>
          <a:xfrm>
            <a:off x="3352800" y="6324600"/>
            <a:ext cx="464820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Vertical lines: red = 0.3Ltyp, green = </a:t>
            </a:r>
            <a:r>
              <a:rPr lang="en-US" sz="1200" dirty="0" err="1" smtClean="0">
                <a:latin typeface="Times New Roman" pitchFamily="18" charset="0"/>
                <a:cs typeface="Times New Roman" pitchFamily="18" charset="0"/>
              </a:rPr>
              <a:t>Ltyp</a:t>
            </a:r>
            <a:r>
              <a:rPr lang="en-US" sz="1200" dirty="0" smtClean="0">
                <a:latin typeface="Times New Roman" pitchFamily="18" charset="0"/>
                <a:cs typeface="Times New Roman" pitchFamily="18" charset="0"/>
              </a:rPr>
              <a:t>, blue = 0.9Lmax </a:t>
            </a:r>
          </a:p>
          <a:p>
            <a:r>
              <a:rPr lang="en-US" sz="1200" dirty="0" smtClean="0">
                <a:latin typeface="Times New Roman" pitchFamily="18" charset="0"/>
                <a:cs typeface="Times New Roman" pitchFamily="18" charset="0"/>
              </a:rPr>
              <a:t>Horizontal lines : green = +/- </a:t>
            </a:r>
            <a:r>
              <a:rPr lang="en-US" sz="1200" dirty="0" err="1" smtClean="0">
                <a:latin typeface="Times New Roman" pitchFamily="18" charset="0"/>
                <a:cs typeface="Times New Roman" pitchFamily="18" charset="0"/>
              </a:rPr>
              <a:t>NEdT</a:t>
            </a:r>
            <a:r>
              <a:rPr lang="en-US" sz="1200" dirty="0" smtClean="0">
                <a:latin typeface="Times New Roman" pitchFamily="18" charset="0"/>
                <a:cs typeface="Times New Roman" pitchFamily="18" charset="0"/>
              </a:rPr>
              <a:t> at </a:t>
            </a:r>
            <a:r>
              <a:rPr lang="en-US" sz="1200" dirty="0" err="1" smtClean="0">
                <a:latin typeface="Times New Roman" pitchFamily="18" charset="0"/>
                <a:cs typeface="Times New Roman" pitchFamily="18" charset="0"/>
              </a:rPr>
              <a:t>Ltyp</a:t>
            </a:r>
            <a:r>
              <a:rPr lang="en-US" sz="1200" dirty="0" smtClean="0">
                <a:latin typeface="Times New Roman" pitchFamily="18" charset="0"/>
                <a:cs typeface="Times New Roman" pitchFamily="18" charset="0"/>
              </a:rPr>
              <a:t>, red = +/- </a:t>
            </a:r>
            <a:r>
              <a:rPr lang="en-US" sz="1200" dirty="0" err="1" smtClean="0">
                <a:latin typeface="Times New Roman" pitchFamily="18" charset="0"/>
                <a:cs typeface="Times New Roman" pitchFamily="18" charset="0"/>
              </a:rPr>
              <a:t>NEdT</a:t>
            </a:r>
            <a:r>
              <a:rPr lang="en-US" sz="1200" dirty="0" smtClean="0">
                <a:latin typeface="Times New Roman" pitchFamily="18" charset="0"/>
                <a:cs typeface="Times New Roman" pitchFamily="18" charset="0"/>
              </a:rPr>
              <a:t> at 0.3 </a:t>
            </a:r>
            <a:r>
              <a:rPr lang="en-US" sz="1200" dirty="0" err="1" smtClean="0">
                <a:latin typeface="Times New Roman" pitchFamily="18" charset="0"/>
                <a:cs typeface="Times New Roman" pitchFamily="18" charset="0"/>
              </a:rPr>
              <a:t>Ltyp</a:t>
            </a:r>
            <a:endParaRPr lang="en-US" sz="1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2"/>
          <p:cNvSpPr>
            <a:spLocks noGrp="1"/>
          </p:cNvSpPr>
          <p:nvPr>
            <p:ph type="title"/>
          </p:nvPr>
        </p:nvSpPr>
        <p:spPr>
          <a:xfrm>
            <a:off x="228600" y="76200"/>
            <a:ext cx="8686800" cy="1143000"/>
          </a:xfrm>
        </p:spPr>
        <p:txBody>
          <a:bodyPr>
            <a:normAutofit/>
          </a:bodyPr>
          <a:lstStyle/>
          <a:p>
            <a:pPr eaLnBrk="1" hangingPunct="1"/>
            <a:r>
              <a:rPr lang="en-US" sz="2800" dirty="0" smtClean="0">
                <a:solidFill>
                  <a:srgbClr val="0000CC"/>
                </a:solidFill>
                <a:latin typeface="Times New Roman" pitchFamily="18" charset="0"/>
                <a:cs typeface="Times New Roman" pitchFamily="18" charset="0"/>
              </a:rPr>
              <a:t>TEB C6 LUT impact – Terra B24-28</a:t>
            </a:r>
          </a:p>
        </p:txBody>
      </p:sp>
      <p:sp>
        <p:nvSpPr>
          <p:cNvPr id="8" name="TextBox 12"/>
          <p:cNvSpPr txBox="1">
            <a:spLocks noChangeArrowheads="1"/>
          </p:cNvSpPr>
          <p:nvPr/>
        </p:nvSpPr>
        <p:spPr bwMode="auto">
          <a:xfrm rot="16200000">
            <a:off x="-387350" y="3206750"/>
            <a:ext cx="1752600" cy="368300"/>
          </a:xfrm>
          <a:prstGeom prst="rect">
            <a:avLst/>
          </a:prstGeom>
          <a:noFill/>
          <a:ln w="9525">
            <a:noFill/>
            <a:miter lim="800000"/>
            <a:headEnd/>
            <a:tailEnd/>
          </a:ln>
        </p:spPr>
        <p:txBody>
          <a:bodyPr>
            <a:spAutoFit/>
          </a:bodyPr>
          <a:lstStyle/>
          <a:p>
            <a:pPr>
              <a:defRPr/>
            </a:pPr>
            <a:r>
              <a:rPr lang="en-US" dirty="0">
                <a:latin typeface="Symbol" pitchFamily="18" charset="2"/>
                <a:cs typeface="Arial" charset="0"/>
              </a:rPr>
              <a:t>D</a:t>
            </a:r>
            <a:r>
              <a:rPr lang="en-US" dirty="0">
                <a:latin typeface="+mn-lt"/>
                <a:cs typeface="Arial" charset="0"/>
              </a:rPr>
              <a:t>T = C6 – C5</a:t>
            </a:r>
          </a:p>
        </p:txBody>
      </p:sp>
      <p:sp>
        <p:nvSpPr>
          <p:cNvPr id="11" name="Slide Number Placeholder 10"/>
          <p:cNvSpPr>
            <a:spLocks noGrp="1"/>
          </p:cNvSpPr>
          <p:nvPr>
            <p:ph type="sldNum" sz="quarter" idx="10"/>
          </p:nvPr>
        </p:nvSpPr>
        <p:spPr/>
        <p:txBody>
          <a:bodyPr/>
          <a:lstStyle/>
          <a:p>
            <a:pPr>
              <a:defRPr/>
            </a:pPr>
            <a:r>
              <a:rPr lang="en-US" dirty="0"/>
              <a:t>Page </a:t>
            </a:r>
            <a:fld id="{DAD989E4-D577-4FF0-8482-DDAAD973C8F2}" type="slidenum">
              <a:rPr lang="en-US"/>
              <a:pPr>
                <a:defRPr/>
              </a:pPr>
              <a:t>75</a:t>
            </a:fld>
            <a:endParaRPr lang="en-US" dirty="0"/>
          </a:p>
        </p:txBody>
      </p:sp>
      <p:pic>
        <p:nvPicPr>
          <p:cNvPr id="7" name="Picture 6" descr="c6_2.tiff"/>
          <p:cNvPicPr>
            <a:picLocks noChangeAspect="1"/>
          </p:cNvPicPr>
          <p:nvPr/>
        </p:nvPicPr>
        <p:blipFill>
          <a:blip r:embed="rId2" cstate="print"/>
          <a:stretch>
            <a:fillRect/>
          </a:stretch>
        </p:blipFill>
        <p:spPr>
          <a:xfrm>
            <a:off x="1049274" y="983742"/>
            <a:ext cx="7256526" cy="5493258"/>
          </a:xfrm>
          <a:prstGeom prst="rect">
            <a:avLst/>
          </a:prstGeom>
        </p:spPr>
      </p:pic>
      <p:sp>
        <p:nvSpPr>
          <p:cNvPr id="117769" name="TextBox 13"/>
          <p:cNvSpPr txBox="1">
            <a:spLocks noChangeArrowheads="1"/>
          </p:cNvSpPr>
          <p:nvPr/>
        </p:nvSpPr>
        <p:spPr bwMode="auto">
          <a:xfrm>
            <a:off x="152400" y="6248400"/>
            <a:ext cx="3657600" cy="461665"/>
          </a:xfrm>
          <a:prstGeom prst="rect">
            <a:avLst/>
          </a:prstGeom>
          <a:noFill/>
          <a:ln w="9525">
            <a:noFill/>
            <a:miter lim="800000"/>
            <a:headEnd/>
            <a:tailEnd/>
          </a:ln>
        </p:spPr>
        <p:txBody>
          <a:bodyPr wrap="square">
            <a:spAutoFit/>
          </a:bodyPr>
          <a:lstStyle/>
          <a:p>
            <a:r>
              <a:rPr lang="en-US" sz="1200" dirty="0" smtClean="0">
                <a:solidFill>
                  <a:srgbClr val="0000FF"/>
                </a:solidFill>
                <a:latin typeface="Times New Roman" pitchFamily="18" charset="0"/>
                <a:cs typeface="Times New Roman" pitchFamily="18" charset="0"/>
              </a:rPr>
              <a:t>Test Granule = Terra 2011128.1300</a:t>
            </a:r>
          </a:p>
          <a:p>
            <a:r>
              <a:rPr lang="en-US" sz="1200" dirty="0" smtClean="0">
                <a:latin typeface="Times New Roman" pitchFamily="18" charset="0"/>
                <a:cs typeface="Times New Roman" pitchFamily="18" charset="0"/>
              </a:rPr>
              <a:t>Colored lines denote individual detectors</a:t>
            </a:r>
            <a:endParaRPr lang="en-US" sz="1200" dirty="0">
              <a:latin typeface="Times New Roman" pitchFamily="18" charset="0"/>
              <a:cs typeface="Times New Roman" pitchFamily="18" charset="0"/>
            </a:endParaRPr>
          </a:p>
        </p:txBody>
      </p:sp>
      <p:sp>
        <p:nvSpPr>
          <p:cNvPr id="9" name="TextBox 8"/>
          <p:cNvSpPr txBox="1"/>
          <p:nvPr/>
        </p:nvSpPr>
        <p:spPr>
          <a:xfrm>
            <a:off x="3352800" y="6324600"/>
            <a:ext cx="464820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Vertical lines: red = 0.3Ltyp, green = </a:t>
            </a:r>
            <a:r>
              <a:rPr lang="en-US" sz="1200" dirty="0" err="1" smtClean="0">
                <a:latin typeface="Times New Roman" pitchFamily="18" charset="0"/>
                <a:cs typeface="Times New Roman" pitchFamily="18" charset="0"/>
              </a:rPr>
              <a:t>Ltyp</a:t>
            </a:r>
            <a:r>
              <a:rPr lang="en-US" sz="1200" dirty="0" smtClean="0">
                <a:latin typeface="Times New Roman" pitchFamily="18" charset="0"/>
                <a:cs typeface="Times New Roman" pitchFamily="18" charset="0"/>
              </a:rPr>
              <a:t>, blue = 0.9Lmax </a:t>
            </a:r>
          </a:p>
          <a:p>
            <a:r>
              <a:rPr lang="en-US" sz="1200" dirty="0" smtClean="0">
                <a:latin typeface="Times New Roman" pitchFamily="18" charset="0"/>
                <a:cs typeface="Times New Roman" pitchFamily="18" charset="0"/>
              </a:rPr>
              <a:t>Horizontal lines : green = +/- </a:t>
            </a:r>
            <a:r>
              <a:rPr lang="en-US" sz="1200" dirty="0" err="1" smtClean="0">
                <a:latin typeface="Times New Roman" pitchFamily="18" charset="0"/>
                <a:cs typeface="Times New Roman" pitchFamily="18" charset="0"/>
              </a:rPr>
              <a:t>NEdT</a:t>
            </a:r>
            <a:r>
              <a:rPr lang="en-US" sz="1200" dirty="0" smtClean="0">
                <a:latin typeface="Times New Roman" pitchFamily="18" charset="0"/>
                <a:cs typeface="Times New Roman" pitchFamily="18" charset="0"/>
              </a:rPr>
              <a:t> at </a:t>
            </a:r>
            <a:r>
              <a:rPr lang="en-US" sz="1200" dirty="0" err="1" smtClean="0">
                <a:latin typeface="Times New Roman" pitchFamily="18" charset="0"/>
                <a:cs typeface="Times New Roman" pitchFamily="18" charset="0"/>
              </a:rPr>
              <a:t>Ltyp</a:t>
            </a:r>
            <a:r>
              <a:rPr lang="en-US" sz="1200" dirty="0" smtClean="0">
                <a:latin typeface="Times New Roman" pitchFamily="18" charset="0"/>
                <a:cs typeface="Times New Roman" pitchFamily="18" charset="0"/>
              </a:rPr>
              <a:t>, red = +/- </a:t>
            </a:r>
            <a:r>
              <a:rPr lang="en-US" sz="1200" dirty="0" err="1" smtClean="0">
                <a:latin typeface="Times New Roman" pitchFamily="18" charset="0"/>
                <a:cs typeface="Times New Roman" pitchFamily="18" charset="0"/>
              </a:rPr>
              <a:t>NEdT</a:t>
            </a:r>
            <a:r>
              <a:rPr lang="en-US" sz="1200" dirty="0" smtClean="0">
                <a:latin typeface="Times New Roman" pitchFamily="18" charset="0"/>
                <a:cs typeface="Times New Roman" pitchFamily="18" charset="0"/>
              </a:rPr>
              <a:t> at 0.3 </a:t>
            </a:r>
            <a:r>
              <a:rPr lang="en-US" sz="1200" dirty="0" err="1" smtClean="0">
                <a:latin typeface="Times New Roman" pitchFamily="18" charset="0"/>
                <a:cs typeface="Times New Roman" pitchFamily="18" charset="0"/>
              </a:rPr>
              <a:t>Ltyp</a:t>
            </a:r>
            <a:endParaRPr lang="en-US" sz="1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2"/>
          <p:cNvSpPr>
            <a:spLocks noGrp="1"/>
          </p:cNvSpPr>
          <p:nvPr>
            <p:ph type="title"/>
          </p:nvPr>
        </p:nvSpPr>
        <p:spPr>
          <a:xfrm>
            <a:off x="228600" y="76200"/>
            <a:ext cx="8686800" cy="1143000"/>
          </a:xfrm>
        </p:spPr>
        <p:txBody>
          <a:bodyPr>
            <a:normAutofit/>
          </a:bodyPr>
          <a:lstStyle/>
          <a:p>
            <a:pPr eaLnBrk="1" hangingPunct="1"/>
            <a:r>
              <a:rPr lang="en-US" sz="2800" dirty="0" smtClean="0">
                <a:solidFill>
                  <a:srgbClr val="0000CC"/>
                </a:solidFill>
                <a:latin typeface="Times New Roman" pitchFamily="18" charset="0"/>
                <a:cs typeface="Times New Roman" pitchFamily="18" charset="0"/>
              </a:rPr>
              <a:t>TEB C6 LUT impact – Terra B29-32</a:t>
            </a:r>
          </a:p>
        </p:txBody>
      </p:sp>
      <p:sp>
        <p:nvSpPr>
          <p:cNvPr id="8" name="TextBox 12"/>
          <p:cNvSpPr txBox="1">
            <a:spLocks noChangeArrowheads="1"/>
          </p:cNvSpPr>
          <p:nvPr/>
        </p:nvSpPr>
        <p:spPr bwMode="auto">
          <a:xfrm rot="16200000">
            <a:off x="-387350" y="3206750"/>
            <a:ext cx="1752600" cy="368300"/>
          </a:xfrm>
          <a:prstGeom prst="rect">
            <a:avLst/>
          </a:prstGeom>
          <a:noFill/>
          <a:ln w="9525">
            <a:noFill/>
            <a:miter lim="800000"/>
            <a:headEnd/>
            <a:tailEnd/>
          </a:ln>
        </p:spPr>
        <p:txBody>
          <a:bodyPr>
            <a:spAutoFit/>
          </a:bodyPr>
          <a:lstStyle/>
          <a:p>
            <a:pPr>
              <a:defRPr/>
            </a:pPr>
            <a:r>
              <a:rPr lang="en-US" dirty="0">
                <a:latin typeface="Symbol" pitchFamily="18" charset="2"/>
                <a:cs typeface="Arial" charset="0"/>
              </a:rPr>
              <a:t>D</a:t>
            </a:r>
            <a:r>
              <a:rPr lang="en-US" dirty="0">
                <a:latin typeface="+mn-lt"/>
                <a:cs typeface="Arial" charset="0"/>
              </a:rPr>
              <a:t>T = C6 – C5</a:t>
            </a:r>
          </a:p>
        </p:txBody>
      </p:sp>
      <p:sp>
        <p:nvSpPr>
          <p:cNvPr id="11" name="Slide Number Placeholder 10"/>
          <p:cNvSpPr>
            <a:spLocks noGrp="1"/>
          </p:cNvSpPr>
          <p:nvPr>
            <p:ph type="sldNum" sz="quarter" idx="10"/>
          </p:nvPr>
        </p:nvSpPr>
        <p:spPr/>
        <p:txBody>
          <a:bodyPr/>
          <a:lstStyle/>
          <a:p>
            <a:pPr>
              <a:defRPr/>
            </a:pPr>
            <a:r>
              <a:rPr lang="en-US" dirty="0"/>
              <a:t>Page </a:t>
            </a:r>
            <a:fld id="{DAD989E4-D577-4FF0-8482-DDAAD973C8F2}" type="slidenum">
              <a:rPr lang="en-US"/>
              <a:pPr>
                <a:defRPr/>
              </a:pPr>
              <a:t>76</a:t>
            </a:fld>
            <a:endParaRPr lang="en-US" dirty="0"/>
          </a:p>
        </p:txBody>
      </p:sp>
      <p:pic>
        <p:nvPicPr>
          <p:cNvPr id="7" name="Picture 6" descr="c6_3.tiff"/>
          <p:cNvPicPr>
            <a:picLocks noChangeAspect="1"/>
          </p:cNvPicPr>
          <p:nvPr/>
        </p:nvPicPr>
        <p:blipFill>
          <a:blip r:embed="rId2" cstate="print"/>
          <a:stretch>
            <a:fillRect/>
          </a:stretch>
        </p:blipFill>
        <p:spPr>
          <a:xfrm>
            <a:off x="990600" y="983742"/>
            <a:ext cx="7298912" cy="5493258"/>
          </a:xfrm>
          <a:prstGeom prst="rect">
            <a:avLst/>
          </a:prstGeom>
        </p:spPr>
      </p:pic>
      <p:sp>
        <p:nvSpPr>
          <p:cNvPr id="117769" name="TextBox 13"/>
          <p:cNvSpPr txBox="1">
            <a:spLocks noChangeArrowheads="1"/>
          </p:cNvSpPr>
          <p:nvPr/>
        </p:nvSpPr>
        <p:spPr bwMode="auto">
          <a:xfrm>
            <a:off x="152400" y="6248400"/>
            <a:ext cx="3657600" cy="461665"/>
          </a:xfrm>
          <a:prstGeom prst="rect">
            <a:avLst/>
          </a:prstGeom>
          <a:noFill/>
          <a:ln w="9525">
            <a:noFill/>
            <a:miter lim="800000"/>
            <a:headEnd/>
            <a:tailEnd/>
          </a:ln>
        </p:spPr>
        <p:txBody>
          <a:bodyPr wrap="square">
            <a:spAutoFit/>
          </a:bodyPr>
          <a:lstStyle/>
          <a:p>
            <a:r>
              <a:rPr lang="en-US" sz="1200" dirty="0" smtClean="0">
                <a:solidFill>
                  <a:srgbClr val="0000FF"/>
                </a:solidFill>
                <a:latin typeface="Times New Roman" pitchFamily="18" charset="0"/>
                <a:cs typeface="Times New Roman" pitchFamily="18" charset="0"/>
              </a:rPr>
              <a:t>Test Granule = Terra 2011128.1300</a:t>
            </a:r>
          </a:p>
          <a:p>
            <a:r>
              <a:rPr lang="en-US" sz="1200" dirty="0" smtClean="0">
                <a:latin typeface="Times New Roman" pitchFamily="18" charset="0"/>
                <a:cs typeface="Times New Roman" pitchFamily="18" charset="0"/>
              </a:rPr>
              <a:t>Colored lines denote individual detectors</a:t>
            </a:r>
            <a:endParaRPr lang="en-US" sz="1200" dirty="0">
              <a:latin typeface="Times New Roman" pitchFamily="18" charset="0"/>
              <a:cs typeface="Times New Roman" pitchFamily="18" charset="0"/>
            </a:endParaRPr>
          </a:p>
        </p:txBody>
      </p:sp>
      <p:sp>
        <p:nvSpPr>
          <p:cNvPr id="9" name="TextBox 8"/>
          <p:cNvSpPr txBox="1"/>
          <p:nvPr/>
        </p:nvSpPr>
        <p:spPr>
          <a:xfrm>
            <a:off x="3352800" y="6324600"/>
            <a:ext cx="464820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Vertical lines: red = 0.3Ltyp, green = </a:t>
            </a:r>
            <a:r>
              <a:rPr lang="en-US" sz="1200" dirty="0" err="1" smtClean="0">
                <a:latin typeface="Times New Roman" pitchFamily="18" charset="0"/>
                <a:cs typeface="Times New Roman" pitchFamily="18" charset="0"/>
              </a:rPr>
              <a:t>Ltyp</a:t>
            </a:r>
            <a:r>
              <a:rPr lang="en-US" sz="1200" dirty="0" smtClean="0">
                <a:latin typeface="Times New Roman" pitchFamily="18" charset="0"/>
                <a:cs typeface="Times New Roman" pitchFamily="18" charset="0"/>
              </a:rPr>
              <a:t>, blue = 0.9Lmax </a:t>
            </a:r>
          </a:p>
          <a:p>
            <a:r>
              <a:rPr lang="en-US" sz="1200" dirty="0" smtClean="0">
                <a:latin typeface="Times New Roman" pitchFamily="18" charset="0"/>
                <a:cs typeface="Times New Roman" pitchFamily="18" charset="0"/>
              </a:rPr>
              <a:t>Horizontal lines : green = +/- </a:t>
            </a:r>
            <a:r>
              <a:rPr lang="en-US" sz="1200" dirty="0" err="1" smtClean="0">
                <a:latin typeface="Times New Roman" pitchFamily="18" charset="0"/>
                <a:cs typeface="Times New Roman" pitchFamily="18" charset="0"/>
              </a:rPr>
              <a:t>NEdT</a:t>
            </a:r>
            <a:r>
              <a:rPr lang="en-US" sz="1200" dirty="0" smtClean="0">
                <a:latin typeface="Times New Roman" pitchFamily="18" charset="0"/>
                <a:cs typeface="Times New Roman" pitchFamily="18" charset="0"/>
              </a:rPr>
              <a:t> at </a:t>
            </a:r>
            <a:r>
              <a:rPr lang="en-US" sz="1200" dirty="0" err="1" smtClean="0">
                <a:latin typeface="Times New Roman" pitchFamily="18" charset="0"/>
                <a:cs typeface="Times New Roman" pitchFamily="18" charset="0"/>
              </a:rPr>
              <a:t>Ltyp</a:t>
            </a:r>
            <a:r>
              <a:rPr lang="en-US" sz="1200" dirty="0" smtClean="0">
                <a:latin typeface="Times New Roman" pitchFamily="18" charset="0"/>
                <a:cs typeface="Times New Roman" pitchFamily="18" charset="0"/>
              </a:rPr>
              <a:t>, red = +/- </a:t>
            </a:r>
            <a:r>
              <a:rPr lang="en-US" sz="1200" dirty="0" err="1" smtClean="0">
                <a:latin typeface="Times New Roman" pitchFamily="18" charset="0"/>
                <a:cs typeface="Times New Roman" pitchFamily="18" charset="0"/>
              </a:rPr>
              <a:t>NEdT</a:t>
            </a:r>
            <a:r>
              <a:rPr lang="en-US" sz="1200" dirty="0" smtClean="0">
                <a:latin typeface="Times New Roman" pitchFamily="18" charset="0"/>
                <a:cs typeface="Times New Roman" pitchFamily="18" charset="0"/>
              </a:rPr>
              <a:t> at 0.3 </a:t>
            </a:r>
            <a:r>
              <a:rPr lang="en-US" sz="1200" dirty="0" err="1" smtClean="0">
                <a:latin typeface="Times New Roman" pitchFamily="18" charset="0"/>
                <a:cs typeface="Times New Roman" pitchFamily="18" charset="0"/>
              </a:rPr>
              <a:t>Ltyp</a:t>
            </a:r>
            <a:endParaRPr lang="en-US" sz="1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2"/>
          <p:cNvSpPr>
            <a:spLocks noGrp="1"/>
          </p:cNvSpPr>
          <p:nvPr>
            <p:ph type="title"/>
          </p:nvPr>
        </p:nvSpPr>
        <p:spPr>
          <a:xfrm>
            <a:off x="228600" y="76200"/>
            <a:ext cx="8686800" cy="1143000"/>
          </a:xfrm>
        </p:spPr>
        <p:txBody>
          <a:bodyPr>
            <a:normAutofit/>
          </a:bodyPr>
          <a:lstStyle/>
          <a:p>
            <a:pPr eaLnBrk="1" hangingPunct="1"/>
            <a:r>
              <a:rPr lang="en-US" sz="2800" dirty="0" smtClean="0">
                <a:solidFill>
                  <a:srgbClr val="0000CC"/>
                </a:solidFill>
                <a:latin typeface="Times New Roman" pitchFamily="18" charset="0"/>
                <a:cs typeface="Times New Roman" pitchFamily="18" charset="0"/>
              </a:rPr>
              <a:t>TEB C6 LUT impact – Terra B33-36</a:t>
            </a:r>
          </a:p>
        </p:txBody>
      </p:sp>
      <p:sp>
        <p:nvSpPr>
          <p:cNvPr id="8" name="TextBox 12"/>
          <p:cNvSpPr txBox="1">
            <a:spLocks noChangeArrowheads="1"/>
          </p:cNvSpPr>
          <p:nvPr/>
        </p:nvSpPr>
        <p:spPr bwMode="auto">
          <a:xfrm rot="16200000">
            <a:off x="-387350" y="3206750"/>
            <a:ext cx="1752600" cy="368300"/>
          </a:xfrm>
          <a:prstGeom prst="rect">
            <a:avLst/>
          </a:prstGeom>
          <a:noFill/>
          <a:ln w="9525">
            <a:noFill/>
            <a:miter lim="800000"/>
            <a:headEnd/>
            <a:tailEnd/>
          </a:ln>
        </p:spPr>
        <p:txBody>
          <a:bodyPr>
            <a:spAutoFit/>
          </a:bodyPr>
          <a:lstStyle/>
          <a:p>
            <a:pPr>
              <a:defRPr/>
            </a:pPr>
            <a:r>
              <a:rPr lang="en-US" dirty="0">
                <a:latin typeface="Symbol" pitchFamily="18" charset="2"/>
                <a:cs typeface="Arial" charset="0"/>
              </a:rPr>
              <a:t>D</a:t>
            </a:r>
            <a:r>
              <a:rPr lang="en-US" dirty="0">
                <a:latin typeface="+mn-lt"/>
                <a:cs typeface="Arial" charset="0"/>
              </a:rPr>
              <a:t>T = C6 – C5</a:t>
            </a:r>
          </a:p>
        </p:txBody>
      </p:sp>
      <p:sp>
        <p:nvSpPr>
          <p:cNvPr id="11" name="Slide Number Placeholder 10"/>
          <p:cNvSpPr>
            <a:spLocks noGrp="1"/>
          </p:cNvSpPr>
          <p:nvPr>
            <p:ph type="sldNum" sz="quarter" idx="10"/>
          </p:nvPr>
        </p:nvSpPr>
        <p:spPr/>
        <p:txBody>
          <a:bodyPr/>
          <a:lstStyle/>
          <a:p>
            <a:pPr>
              <a:defRPr/>
            </a:pPr>
            <a:r>
              <a:rPr lang="en-US" dirty="0"/>
              <a:t>Page </a:t>
            </a:r>
            <a:fld id="{DAD989E4-D577-4FF0-8482-DDAAD973C8F2}" type="slidenum">
              <a:rPr lang="en-US"/>
              <a:pPr>
                <a:defRPr/>
              </a:pPr>
              <a:t>77</a:t>
            </a:fld>
            <a:endParaRPr lang="en-US" dirty="0"/>
          </a:p>
        </p:txBody>
      </p:sp>
      <p:pic>
        <p:nvPicPr>
          <p:cNvPr id="7" name="Picture 6" descr="c6_4.tiff"/>
          <p:cNvPicPr>
            <a:picLocks noChangeAspect="1"/>
          </p:cNvPicPr>
          <p:nvPr/>
        </p:nvPicPr>
        <p:blipFill>
          <a:blip r:embed="rId2" cstate="print"/>
          <a:stretch>
            <a:fillRect/>
          </a:stretch>
        </p:blipFill>
        <p:spPr>
          <a:xfrm>
            <a:off x="990600" y="1017651"/>
            <a:ext cx="7349776" cy="5459349"/>
          </a:xfrm>
          <a:prstGeom prst="rect">
            <a:avLst/>
          </a:prstGeom>
        </p:spPr>
      </p:pic>
      <p:sp>
        <p:nvSpPr>
          <p:cNvPr id="117769" name="TextBox 13"/>
          <p:cNvSpPr txBox="1">
            <a:spLocks noChangeArrowheads="1"/>
          </p:cNvSpPr>
          <p:nvPr/>
        </p:nvSpPr>
        <p:spPr bwMode="auto">
          <a:xfrm>
            <a:off x="152400" y="6248400"/>
            <a:ext cx="3657600" cy="461665"/>
          </a:xfrm>
          <a:prstGeom prst="rect">
            <a:avLst/>
          </a:prstGeom>
          <a:noFill/>
          <a:ln w="9525">
            <a:noFill/>
            <a:miter lim="800000"/>
            <a:headEnd/>
            <a:tailEnd/>
          </a:ln>
        </p:spPr>
        <p:txBody>
          <a:bodyPr wrap="square">
            <a:spAutoFit/>
          </a:bodyPr>
          <a:lstStyle/>
          <a:p>
            <a:r>
              <a:rPr lang="en-US" sz="1200" dirty="0" smtClean="0">
                <a:solidFill>
                  <a:srgbClr val="0000FF"/>
                </a:solidFill>
                <a:latin typeface="Times New Roman" pitchFamily="18" charset="0"/>
                <a:cs typeface="Times New Roman" pitchFamily="18" charset="0"/>
              </a:rPr>
              <a:t>Test Granule = Terra 2011128.1300</a:t>
            </a:r>
          </a:p>
          <a:p>
            <a:r>
              <a:rPr lang="en-US" sz="1200" dirty="0" smtClean="0">
                <a:latin typeface="Times New Roman" pitchFamily="18" charset="0"/>
                <a:cs typeface="Times New Roman" pitchFamily="18" charset="0"/>
              </a:rPr>
              <a:t>Colored lines denote individual detectors</a:t>
            </a:r>
            <a:endParaRPr lang="en-US" sz="1200" dirty="0">
              <a:latin typeface="Times New Roman" pitchFamily="18" charset="0"/>
              <a:cs typeface="Times New Roman" pitchFamily="18" charset="0"/>
            </a:endParaRPr>
          </a:p>
        </p:txBody>
      </p:sp>
      <p:sp>
        <p:nvSpPr>
          <p:cNvPr id="9" name="TextBox 8"/>
          <p:cNvSpPr txBox="1"/>
          <p:nvPr/>
        </p:nvSpPr>
        <p:spPr>
          <a:xfrm>
            <a:off x="3352800" y="6324600"/>
            <a:ext cx="464820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Vertical lines: red = 0.3Ltyp, green = </a:t>
            </a:r>
            <a:r>
              <a:rPr lang="en-US" sz="1200" dirty="0" err="1" smtClean="0">
                <a:latin typeface="Times New Roman" pitchFamily="18" charset="0"/>
                <a:cs typeface="Times New Roman" pitchFamily="18" charset="0"/>
              </a:rPr>
              <a:t>Ltyp</a:t>
            </a:r>
            <a:r>
              <a:rPr lang="en-US" sz="1200" dirty="0" smtClean="0">
                <a:latin typeface="Times New Roman" pitchFamily="18" charset="0"/>
                <a:cs typeface="Times New Roman" pitchFamily="18" charset="0"/>
              </a:rPr>
              <a:t>, blue = 0.9Lmax </a:t>
            </a:r>
          </a:p>
          <a:p>
            <a:r>
              <a:rPr lang="en-US" sz="1200" dirty="0" smtClean="0">
                <a:latin typeface="Times New Roman" pitchFamily="18" charset="0"/>
                <a:cs typeface="Times New Roman" pitchFamily="18" charset="0"/>
              </a:rPr>
              <a:t>Horizontal lines : green = +/- </a:t>
            </a:r>
            <a:r>
              <a:rPr lang="en-US" sz="1200" dirty="0" err="1" smtClean="0">
                <a:latin typeface="Times New Roman" pitchFamily="18" charset="0"/>
                <a:cs typeface="Times New Roman" pitchFamily="18" charset="0"/>
              </a:rPr>
              <a:t>NEdT</a:t>
            </a:r>
            <a:r>
              <a:rPr lang="en-US" sz="1200" dirty="0" smtClean="0">
                <a:latin typeface="Times New Roman" pitchFamily="18" charset="0"/>
                <a:cs typeface="Times New Roman" pitchFamily="18" charset="0"/>
              </a:rPr>
              <a:t> at </a:t>
            </a:r>
            <a:r>
              <a:rPr lang="en-US" sz="1200" dirty="0" err="1" smtClean="0">
                <a:latin typeface="Times New Roman" pitchFamily="18" charset="0"/>
                <a:cs typeface="Times New Roman" pitchFamily="18" charset="0"/>
              </a:rPr>
              <a:t>Ltyp</a:t>
            </a:r>
            <a:r>
              <a:rPr lang="en-US" sz="1200" dirty="0" smtClean="0">
                <a:latin typeface="Times New Roman" pitchFamily="18" charset="0"/>
                <a:cs typeface="Times New Roman" pitchFamily="18" charset="0"/>
              </a:rPr>
              <a:t>, red = +/- </a:t>
            </a:r>
            <a:r>
              <a:rPr lang="en-US" sz="1200" dirty="0" err="1" smtClean="0">
                <a:latin typeface="Times New Roman" pitchFamily="18" charset="0"/>
                <a:cs typeface="Times New Roman" pitchFamily="18" charset="0"/>
              </a:rPr>
              <a:t>NEdT</a:t>
            </a:r>
            <a:r>
              <a:rPr lang="en-US" sz="1200" dirty="0" smtClean="0">
                <a:latin typeface="Times New Roman" pitchFamily="18" charset="0"/>
                <a:cs typeface="Times New Roman" pitchFamily="18" charset="0"/>
              </a:rPr>
              <a:t> at 0.3 </a:t>
            </a:r>
            <a:r>
              <a:rPr lang="en-US" sz="1200" dirty="0" err="1" smtClean="0">
                <a:latin typeface="Times New Roman" pitchFamily="18" charset="0"/>
                <a:cs typeface="Times New Roman" pitchFamily="18" charset="0"/>
              </a:rPr>
              <a:t>Ltyp</a:t>
            </a:r>
            <a:endParaRPr lang="en-US" sz="1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228600" y="76200"/>
            <a:ext cx="8686800" cy="1143000"/>
          </a:xfrm>
        </p:spPr>
        <p:txBody>
          <a:bodyPr>
            <a:normAutofit/>
          </a:bodyPr>
          <a:lstStyle/>
          <a:p>
            <a:pPr eaLnBrk="1" hangingPunct="1"/>
            <a:r>
              <a:rPr lang="en-US" sz="2800" dirty="0" smtClean="0">
                <a:solidFill>
                  <a:srgbClr val="0000CC"/>
                </a:solidFill>
                <a:latin typeface="Times New Roman" pitchFamily="18" charset="0"/>
                <a:cs typeface="Times New Roman" pitchFamily="18" charset="0"/>
              </a:rPr>
              <a:t>TEB C6 LUT impact – Aqua TEB</a:t>
            </a:r>
          </a:p>
        </p:txBody>
      </p:sp>
      <p:sp>
        <p:nvSpPr>
          <p:cNvPr id="14" name="TextBox 13"/>
          <p:cNvSpPr txBox="1"/>
          <p:nvPr/>
        </p:nvSpPr>
        <p:spPr>
          <a:xfrm>
            <a:off x="1752600" y="4690646"/>
            <a:ext cx="7543800" cy="338554"/>
          </a:xfrm>
          <a:prstGeom prst="rect">
            <a:avLst/>
          </a:prstGeom>
          <a:noFill/>
        </p:spPr>
        <p:txBody>
          <a:bodyPr wrap="square" rtlCol="0">
            <a:spAutoFit/>
          </a:bodyPr>
          <a:lstStyle/>
          <a:p>
            <a:r>
              <a:rPr lang="en-US" sz="1600" dirty="0" smtClean="0">
                <a:solidFill>
                  <a:srgbClr val="FF0000"/>
                </a:solidFill>
                <a:latin typeface="Times New Roman" pitchFamily="18" charset="0"/>
                <a:cs typeface="Times New Roman" pitchFamily="18" charset="0"/>
              </a:rPr>
              <a:t>T(0.3L</a:t>
            </a:r>
            <a:r>
              <a:rPr lang="en-US" sz="1600" baseline="-25000" dirty="0" smtClean="0">
                <a:solidFill>
                  <a:srgbClr val="FF0000"/>
                </a:solidFill>
                <a:latin typeface="Times New Roman" pitchFamily="18" charset="0"/>
                <a:cs typeface="Times New Roman" pitchFamily="18" charset="0"/>
              </a:rPr>
              <a:t>typ</a:t>
            </a:r>
            <a:r>
              <a:rPr lang="en-US" sz="1600" dirty="0" smtClean="0">
                <a:solidFill>
                  <a:srgbClr val="FF0000"/>
                </a:solidFill>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en-US" sz="1600" dirty="0" smtClean="0">
                <a:solidFill>
                  <a:srgbClr val="0000FF"/>
                </a:solidFill>
                <a:latin typeface="Times New Roman" pitchFamily="18" charset="0"/>
                <a:cs typeface="Times New Roman" pitchFamily="18" charset="0"/>
              </a:rPr>
              <a:t>T(</a:t>
            </a:r>
            <a:r>
              <a:rPr lang="en-US" sz="1600" dirty="0" err="1" smtClean="0">
                <a:solidFill>
                  <a:srgbClr val="0000FF"/>
                </a:solidFill>
                <a:latin typeface="Times New Roman" pitchFamily="18" charset="0"/>
                <a:cs typeface="Times New Roman" pitchFamily="18" charset="0"/>
              </a:rPr>
              <a:t>L</a:t>
            </a:r>
            <a:r>
              <a:rPr lang="en-US" sz="1600" baseline="-25000" dirty="0" err="1" smtClean="0">
                <a:solidFill>
                  <a:srgbClr val="0000FF"/>
                </a:solidFill>
                <a:latin typeface="Times New Roman" pitchFamily="18" charset="0"/>
                <a:cs typeface="Times New Roman" pitchFamily="18" charset="0"/>
              </a:rPr>
              <a:t>typ</a:t>
            </a:r>
            <a:r>
              <a:rPr lang="en-US" sz="1600" dirty="0" smtClean="0">
                <a:solidFill>
                  <a:srgbClr val="0000FF"/>
                </a:solidFill>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en-US" sz="1600" dirty="0" smtClean="0">
                <a:solidFill>
                  <a:srgbClr val="00B050"/>
                </a:solidFill>
                <a:latin typeface="Times New Roman" pitchFamily="18" charset="0"/>
                <a:cs typeface="Times New Roman" pitchFamily="18" charset="0"/>
              </a:rPr>
              <a:t>T(0.9L</a:t>
            </a:r>
            <a:r>
              <a:rPr lang="en-US" sz="1600" baseline="-25000" dirty="0" smtClean="0">
                <a:solidFill>
                  <a:srgbClr val="00B050"/>
                </a:solidFill>
                <a:latin typeface="Times New Roman" pitchFamily="18" charset="0"/>
                <a:cs typeface="Times New Roman" pitchFamily="18" charset="0"/>
              </a:rPr>
              <a:t>max</a:t>
            </a:r>
            <a:r>
              <a:rPr lang="en-US" sz="1600" dirty="0" smtClean="0">
                <a:solidFill>
                  <a:srgbClr val="00B050"/>
                </a:solidFill>
                <a:latin typeface="Times New Roman" pitchFamily="18" charset="0"/>
                <a:cs typeface="Times New Roman" pitchFamily="18" charset="0"/>
              </a:rPr>
              <a:t>)</a:t>
            </a:r>
            <a:endParaRPr lang="en-US" sz="1600" dirty="0">
              <a:solidFill>
                <a:srgbClr val="00B050"/>
              </a:solidFill>
              <a:latin typeface="Times New Roman" pitchFamily="18" charset="0"/>
              <a:cs typeface="Times New Roman" pitchFamily="18" charset="0"/>
            </a:endParaRPr>
          </a:p>
        </p:txBody>
      </p:sp>
      <p:pic>
        <p:nvPicPr>
          <p:cNvPr id="15" name="Picture 14" descr="aqua_one-line_all_det_new1_DT_a0a2_2009208.1400.eps"/>
          <p:cNvPicPr>
            <a:picLocks noChangeAspect="1"/>
          </p:cNvPicPr>
          <p:nvPr/>
        </p:nvPicPr>
        <p:blipFill>
          <a:blip r:embed="rId2" cstate="print"/>
          <a:srcRect l="8110" t="6995" r="4480" b="51034"/>
          <a:stretch>
            <a:fillRect/>
          </a:stretch>
        </p:blipFill>
        <p:spPr>
          <a:xfrm>
            <a:off x="838200" y="2895600"/>
            <a:ext cx="7391400" cy="2743200"/>
          </a:xfrm>
          <a:prstGeom prst="rect">
            <a:avLst/>
          </a:prstGeom>
        </p:spPr>
      </p:pic>
      <p:sp>
        <p:nvSpPr>
          <p:cNvPr id="16" name="TextBox 15"/>
          <p:cNvSpPr txBox="1"/>
          <p:nvPr/>
        </p:nvSpPr>
        <p:spPr>
          <a:xfrm>
            <a:off x="1143000" y="5410200"/>
            <a:ext cx="7315200" cy="1338828"/>
          </a:xfrm>
          <a:prstGeom prst="rect">
            <a:avLst/>
          </a:prstGeom>
          <a:noFill/>
        </p:spPr>
        <p:txBody>
          <a:bodyPr wrap="square">
            <a:spAutoFit/>
          </a:bodyPr>
          <a:lstStyle/>
          <a:p>
            <a:pPr>
              <a:lnSpc>
                <a:spcPct val="150000"/>
              </a:lnSpc>
              <a:defRPr/>
            </a:pPr>
            <a:r>
              <a:rPr lang="en-US" dirty="0" smtClean="0">
                <a:solidFill>
                  <a:srgbClr val="0000FF"/>
                </a:solidFill>
                <a:latin typeface="Times New Roman" pitchFamily="18" charset="0"/>
                <a:cs typeface="Times New Roman" pitchFamily="18" charset="0"/>
              </a:rPr>
              <a:t>Trends of on-orbit BB WUCD a0/a2 show that there are noticeable drifts in Aqua band 29 and 30. An update of a2 (</a:t>
            </a:r>
            <a:r>
              <a:rPr lang="en-US" dirty="0" smtClean="0">
                <a:solidFill>
                  <a:srgbClr val="FF0000"/>
                </a:solidFill>
                <a:latin typeface="Times New Roman" pitchFamily="18" charset="0"/>
                <a:cs typeface="Times New Roman" pitchFamily="18" charset="0"/>
              </a:rPr>
              <a:t>2009208</a:t>
            </a:r>
            <a:r>
              <a:rPr lang="en-US" dirty="0" smtClean="0">
                <a:solidFill>
                  <a:srgbClr val="0000FF"/>
                </a:solidFill>
                <a:latin typeface="Times New Roman" pitchFamily="18" charset="0"/>
                <a:cs typeface="Times New Roman" pitchFamily="18" charset="0"/>
              </a:rPr>
              <a:t>) is made using an iterative adjustment of PL a2 based on </a:t>
            </a:r>
            <a:r>
              <a:rPr lang="el-GR" dirty="0" smtClean="0">
                <a:solidFill>
                  <a:srgbClr val="0000FF"/>
                </a:solidFill>
                <a:latin typeface="Times New Roman" pitchFamily="18" charset="0"/>
                <a:cs typeface="Times New Roman" pitchFamily="18" charset="0"/>
              </a:rPr>
              <a:t>Δ</a:t>
            </a:r>
            <a:r>
              <a:rPr lang="en-US" dirty="0" err="1" smtClean="0">
                <a:solidFill>
                  <a:srgbClr val="0000FF"/>
                </a:solidFill>
                <a:latin typeface="Times New Roman" pitchFamily="18" charset="0"/>
                <a:cs typeface="Times New Roman" pitchFamily="18" charset="0"/>
              </a:rPr>
              <a:t>T</a:t>
            </a:r>
            <a:r>
              <a:rPr lang="en-US" baseline="30000" dirty="0" err="1" smtClean="0">
                <a:solidFill>
                  <a:srgbClr val="0000FF"/>
                </a:solidFill>
                <a:latin typeface="Times New Roman" pitchFamily="18" charset="0"/>
                <a:cs typeface="Times New Roman" pitchFamily="18" charset="0"/>
              </a:rPr>
              <a:t>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i</a:t>
            </a:r>
            <a:r>
              <a:rPr lang="en-US" dirty="0" smtClean="0">
                <a:solidFill>
                  <a:srgbClr val="0000FF"/>
                </a:solidFill>
                <a:latin typeface="Times New Roman" pitchFamily="18" charset="0"/>
                <a:cs typeface="Times New Roman" pitchFamily="18" charset="0"/>
              </a:rPr>
              <a:t>)</a:t>
            </a:r>
          </a:p>
        </p:txBody>
      </p:sp>
      <p:pic>
        <p:nvPicPr>
          <p:cNvPr id="12" name="Picture 11" descr="aqua_v6_a0a2_Cool-down_trending_b29_30.gif"/>
          <p:cNvPicPr>
            <a:picLocks noChangeAspect="1"/>
          </p:cNvPicPr>
          <p:nvPr/>
        </p:nvPicPr>
        <p:blipFill>
          <a:blip r:embed="rId3" cstate="print"/>
          <a:stretch>
            <a:fillRect/>
          </a:stretch>
        </p:blipFill>
        <p:spPr>
          <a:xfrm>
            <a:off x="685800" y="1066799"/>
            <a:ext cx="7459826" cy="1981201"/>
          </a:xfrm>
          <a:prstGeom prst="rect">
            <a:avLst/>
          </a:prstGeom>
        </p:spPr>
      </p:pic>
      <p:sp>
        <p:nvSpPr>
          <p:cNvPr id="13" name="Rectangle 12"/>
          <p:cNvSpPr/>
          <p:nvPr/>
        </p:nvSpPr>
        <p:spPr>
          <a:xfrm>
            <a:off x="228600" y="1828800"/>
            <a:ext cx="492443" cy="461665"/>
          </a:xfrm>
          <a:prstGeom prst="rect">
            <a:avLst/>
          </a:prstGeom>
        </p:spPr>
        <p:txBody>
          <a:bodyPr wrap="none">
            <a:spAutoFit/>
          </a:bodyPr>
          <a:lstStyle/>
          <a:p>
            <a:r>
              <a:rPr lang="en-US" sz="2400" dirty="0" smtClean="0">
                <a:cs typeface="Arial" charset="0"/>
              </a:rPr>
              <a:t>a2</a:t>
            </a:r>
            <a:endParaRPr lang="en-US" sz="2400" dirty="0"/>
          </a:p>
        </p:txBody>
      </p:sp>
      <p:sp>
        <p:nvSpPr>
          <p:cNvPr id="17" name="Rectangle 16"/>
          <p:cNvSpPr/>
          <p:nvPr/>
        </p:nvSpPr>
        <p:spPr>
          <a:xfrm>
            <a:off x="3124200" y="1371600"/>
            <a:ext cx="815746" cy="369332"/>
          </a:xfrm>
          <a:prstGeom prst="rect">
            <a:avLst/>
          </a:prstGeom>
        </p:spPr>
        <p:txBody>
          <a:bodyPr wrap="square">
            <a:spAutoFit/>
          </a:bodyPr>
          <a:lstStyle/>
          <a:p>
            <a:r>
              <a:rPr lang="en-US" dirty="0" smtClean="0">
                <a:solidFill>
                  <a:srgbClr val="0000FF"/>
                </a:solidFill>
                <a:cs typeface="Arial" charset="0"/>
              </a:rPr>
              <a:t>∆a2-&gt;</a:t>
            </a:r>
            <a:endParaRPr lang="en-US" dirty="0"/>
          </a:p>
        </p:txBody>
      </p:sp>
      <p:sp>
        <p:nvSpPr>
          <p:cNvPr id="18" name="Rectangle 17"/>
          <p:cNvSpPr/>
          <p:nvPr/>
        </p:nvSpPr>
        <p:spPr>
          <a:xfrm>
            <a:off x="6705600" y="1295400"/>
            <a:ext cx="838200" cy="369332"/>
          </a:xfrm>
          <a:prstGeom prst="rect">
            <a:avLst/>
          </a:prstGeom>
        </p:spPr>
        <p:txBody>
          <a:bodyPr wrap="square">
            <a:spAutoFit/>
          </a:bodyPr>
          <a:lstStyle/>
          <a:p>
            <a:r>
              <a:rPr lang="en-US" dirty="0" smtClean="0">
                <a:solidFill>
                  <a:srgbClr val="0000FF"/>
                </a:solidFill>
                <a:cs typeface="Arial" charset="0"/>
              </a:rPr>
              <a:t>∆a2-&gt;</a:t>
            </a:r>
            <a:endParaRPr lang="en-US" dirty="0"/>
          </a:p>
        </p:txBody>
      </p:sp>
      <p:sp>
        <p:nvSpPr>
          <p:cNvPr id="19" name="Slide Number Placeholder 3"/>
          <p:cNvSpPr>
            <a:spLocks noGrp="1"/>
          </p:cNvSpPr>
          <p:nvPr>
            <p:ph type="sldNum" sz="quarter" idx="10"/>
          </p:nvPr>
        </p:nvSpPr>
        <p:spPr>
          <a:xfrm>
            <a:off x="6781800" y="6473825"/>
            <a:ext cx="2133600" cy="307975"/>
          </a:xfrm>
        </p:spPr>
        <p:txBody>
          <a:bodyPr/>
          <a:lstStyle/>
          <a:p>
            <a:pPr>
              <a:defRPr/>
            </a:pPr>
            <a:r>
              <a:rPr lang="en-US" dirty="0" smtClean="0"/>
              <a:t>Page </a:t>
            </a:r>
            <a:fld id="{A287E92B-6177-45A5-A97D-8039156E27A3}" type="slidenum">
              <a:rPr lang="en-US" smtClean="0"/>
              <a:pPr>
                <a:defRPr/>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Page </a:t>
            </a:r>
            <a:fld id="{B46F1DF1-E4BA-443C-AF76-99CCA1B04E32}" type="slidenum">
              <a:rPr lang="en-US" smtClean="0"/>
              <a:pPr>
                <a:defRPr/>
              </a:pPr>
              <a:t>79</a:t>
            </a:fld>
            <a:endParaRPr lang="en-US"/>
          </a:p>
        </p:txBody>
      </p:sp>
      <p:graphicFrame>
        <p:nvGraphicFramePr>
          <p:cNvPr id="3" name="Group 3"/>
          <p:cNvGraphicFramePr>
            <a:graphicFrameLocks/>
          </p:cNvGraphicFramePr>
          <p:nvPr/>
        </p:nvGraphicFramePr>
        <p:xfrm>
          <a:off x="228600" y="1524000"/>
          <a:ext cx="8686800" cy="4663440"/>
        </p:xfrm>
        <a:graphic>
          <a:graphicData uri="http://schemas.openxmlformats.org/drawingml/2006/table">
            <a:tbl>
              <a:tblPr/>
              <a:tblGrid>
                <a:gridCol w="552450"/>
                <a:gridCol w="1276350"/>
                <a:gridCol w="1066800"/>
                <a:gridCol w="1143000"/>
                <a:gridCol w="1219200"/>
                <a:gridCol w="1143000"/>
                <a:gridCol w="1143000"/>
                <a:gridCol w="1143000"/>
              </a:tblGrid>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Band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T</a:t>
                      </a:r>
                      <a:r>
                        <a:rPr kumimoji="0" lang="en-US" sz="1200" b="0" i="0" u="none" strike="noStrike" cap="none" normalizeH="0" baseline="-25000" dirty="0" smtClean="0">
                          <a:ln>
                            <a:noFill/>
                          </a:ln>
                          <a:solidFill>
                            <a:schemeClr val="tx1"/>
                          </a:solidFill>
                          <a:effectLst/>
                          <a:latin typeface="Arial" charset="0"/>
                          <a:cs typeface="Arial" charset="0"/>
                        </a:rPr>
                        <a:t>typ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0000"/>
                          </a:solidFill>
                          <a:effectLst/>
                          <a:latin typeface="Arial" charset="0"/>
                          <a:cs typeface="Arial" charset="0"/>
                        </a:rPr>
                        <a:t>Terra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cs typeface="Arial" charset="0"/>
                        </a:rPr>
                        <a:t>Aqua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D</a:t>
                      </a:r>
                      <a:r>
                        <a:rPr kumimoji="0" lang="en-US" sz="1200" b="0" i="0" u="none" strike="noStrike" cap="none" normalizeH="0" baseline="0" dirty="0" smtClean="0">
                          <a:ln>
                            <a:noFill/>
                          </a:ln>
                          <a:solidFill>
                            <a:schemeClr val="tx1"/>
                          </a:solidFill>
                          <a:effectLst/>
                          <a:latin typeface="Arial" charset="0"/>
                          <a:cs typeface="Arial" charset="0"/>
                        </a:rPr>
                        <a:t>T (0.3L</a:t>
                      </a:r>
                      <a:r>
                        <a:rPr kumimoji="0" lang="en-US" sz="1200" b="0" i="0" u="none" strike="noStrike" cap="none" normalizeH="0" baseline="-25000" dirty="0" smtClean="0">
                          <a:ln>
                            <a:noFill/>
                          </a:ln>
                          <a:solidFill>
                            <a:schemeClr val="tx1"/>
                          </a:solidFill>
                          <a:effectLst/>
                          <a:latin typeface="Arial" charset="0"/>
                          <a:cs typeface="Arial" charset="0"/>
                        </a:rPr>
                        <a:t>typ</a:t>
                      </a:r>
                      <a:r>
                        <a:rPr kumimoji="0" lang="en-US" sz="12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Symbol" pitchFamily="18" charset="2"/>
                          <a:cs typeface="Arial" charset="0"/>
                        </a:rPr>
                        <a:t>D</a:t>
                      </a:r>
                      <a:r>
                        <a:rPr kumimoji="0" lang="en-US" sz="1200" b="0" i="0" u="none" strike="noStrike" cap="none" normalizeH="0" baseline="0" dirty="0" smtClean="0">
                          <a:ln>
                            <a:noFill/>
                          </a:ln>
                          <a:solidFill>
                            <a:srgbClr val="0000FF"/>
                          </a:solidFill>
                          <a:effectLst/>
                          <a:latin typeface="Arial" charset="0"/>
                          <a:cs typeface="Arial" charset="0"/>
                        </a:rPr>
                        <a:t>T (</a:t>
                      </a:r>
                      <a:r>
                        <a:rPr kumimoji="0" lang="en-US" sz="1200" b="0" i="0" u="none" strike="noStrike" cap="none" normalizeH="0" baseline="0" dirty="0" err="1" smtClean="0">
                          <a:ln>
                            <a:noFill/>
                          </a:ln>
                          <a:solidFill>
                            <a:srgbClr val="0000FF"/>
                          </a:solidFill>
                          <a:effectLst/>
                          <a:latin typeface="Arial" charset="0"/>
                          <a:cs typeface="Arial" charset="0"/>
                        </a:rPr>
                        <a:t>L</a:t>
                      </a:r>
                      <a:r>
                        <a:rPr kumimoji="0" lang="en-US" sz="1200" b="0" i="0" u="none" strike="noStrike" cap="none" normalizeH="0" baseline="-25000" dirty="0" err="1" smtClean="0">
                          <a:ln>
                            <a:noFill/>
                          </a:ln>
                          <a:solidFill>
                            <a:srgbClr val="0000FF"/>
                          </a:solidFill>
                          <a:effectLst/>
                          <a:latin typeface="Arial" charset="0"/>
                          <a:cs typeface="Arial" charset="0"/>
                        </a:rPr>
                        <a:t>typ</a:t>
                      </a:r>
                      <a:r>
                        <a:rPr kumimoji="0" lang="en-US" sz="1200" b="0" i="0" u="none" strike="noStrike" cap="none" normalizeH="0" baseline="0" dirty="0" smtClean="0">
                          <a:ln>
                            <a:noFill/>
                          </a:ln>
                          <a:solidFill>
                            <a:srgbClr val="0000FF"/>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D</a:t>
                      </a:r>
                      <a:r>
                        <a:rPr kumimoji="0" lang="en-US" sz="1200" b="0" i="0" u="none" strike="noStrike" cap="none" normalizeH="0" baseline="0" dirty="0" smtClean="0">
                          <a:ln>
                            <a:noFill/>
                          </a:ln>
                          <a:solidFill>
                            <a:schemeClr val="tx1"/>
                          </a:solidFill>
                          <a:effectLst/>
                          <a:latin typeface="Arial" charset="0"/>
                          <a:cs typeface="Arial" charset="0"/>
                        </a:rPr>
                        <a:t>T (0.9L</a:t>
                      </a:r>
                      <a:r>
                        <a:rPr kumimoji="0" lang="en-US" sz="1200" b="0" i="0" u="none" strike="noStrike" cap="none" normalizeH="0" baseline="-25000" dirty="0" smtClean="0">
                          <a:ln>
                            <a:noFill/>
                          </a:ln>
                          <a:solidFill>
                            <a:schemeClr val="tx1"/>
                          </a:solidFill>
                          <a:effectLst/>
                          <a:latin typeface="Arial" charset="0"/>
                          <a:cs typeface="Arial" charset="0"/>
                        </a:rPr>
                        <a:t>max</a:t>
                      </a:r>
                      <a:r>
                        <a:rPr kumimoji="0" lang="en-US" sz="12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D</a:t>
                      </a:r>
                      <a:r>
                        <a:rPr kumimoji="0" lang="en-US" sz="1200" b="0" i="0" u="none" strike="noStrike" cap="none" normalizeH="0" baseline="0" dirty="0" smtClean="0">
                          <a:ln>
                            <a:noFill/>
                          </a:ln>
                          <a:solidFill>
                            <a:schemeClr val="tx1"/>
                          </a:solidFill>
                          <a:effectLst/>
                          <a:latin typeface="Arial" charset="0"/>
                          <a:cs typeface="Arial" charset="0"/>
                        </a:rPr>
                        <a:t>T (0.3L</a:t>
                      </a:r>
                      <a:r>
                        <a:rPr kumimoji="0" lang="en-US" sz="1200" b="0" i="0" u="none" strike="noStrike" cap="none" normalizeH="0" baseline="-25000" dirty="0" smtClean="0">
                          <a:ln>
                            <a:noFill/>
                          </a:ln>
                          <a:solidFill>
                            <a:schemeClr val="tx1"/>
                          </a:solidFill>
                          <a:effectLst/>
                          <a:latin typeface="Arial" charset="0"/>
                          <a:cs typeface="Arial" charset="0"/>
                        </a:rPr>
                        <a:t>typ</a:t>
                      </a:r>
                      <a:r>
                        <a:rPr kumimoji="0" lang="en-US" sz="12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Symbol" pitchFamily="18" charset="2"/>
                          <a:cs typeface="Arial" charset="0"/>
                        </a:rPr>
                        <a:t>D</a:t>
                      </a:r>
                      <a:r>
                        <a:rPr kumimoji="0" lang="en-US" sz="1200" b="0" i="0" u="none" strike="noStrike" cap="none" normalizeH="0" baseline="0" dirty="0" smtClean="0">
                          <a:ln>
                            <a:noFill/>
                          </a:ln>
                          <a:solidFill>
                            <a:srgbClr val="0000FF"/>
                          </a:solidFill>
                          <a:effectLst/>
                          <a:latin typeface="Arial" charset="0"/>
                          <a:cs typeface="Arial" charset="0"/>
                        </a:rPr>
                        <a:t>T (</a:t>
                      </a:r>
                      <a:r>
                        <a:rPr kumimoji="0" lang="en-US" sz="1200" b="0" i="0" u="none" strike="noStrike" cap="none" normalizeH="0" baseline="0" dirty="0" err="1" smtClean="0">
                          <a:ln>
                            <a:noFill/>
                          </a:ln>
                          <a:solidFill>
                            <a:srgbClr val="0000FF"/>
                          </a:solidFill>
                          <a:effectLst/>
                          <a:latin typeface="Arial" charset="0"/>
                          <a:cs typeface="Arial" charset="0"/>
                        </a:rPr>
                        <a:t>L</a:t>
                      </a:r>
                      <a:r>
                        <a:rPr kumimoji="0" lang="en-US" sz="1200" b="0" i="0" u="none" strike="noStrike" cap="none" normalizeH="0" baseline="-25000" dirty="0" err="1" smtClean="0">
                          <a:ln>
                            <a:noFill/>
                          </a:ln>
                          <a:solidFill>
                            <a:srgbClr val="0000FF"/>
                          </a:solidFill>
                          <a:effectLst/>
                          <a:latin typeface="Arial" charset="0"/>
                          <a:cs typeface="Arial" charset="0"/>
                        </a:rPr>
                        <a:t>typ</a:t>
                      </a:r>
                      <a:r>
                        <a:rPr kumimoji="0" lang="en-US" sz="1200" b="0" i="0" u="none" strike="noStrike" cap="none" normalizeH="0" baseline="0" dirty="0" smtClean="0">
                          <a:ln>
                            <a:noFill/>
                          </a:ln>
                          <a:solidFill>
                            <a:srgbClr val="0000FF"/>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Symbol" pitchFamily="18" charset="2"/>
                          <a:cs typeface="Arial" charset="0"/>
                        </a:rPr>
                        <a:t>D</a:t>
                      </a:r>
                      <a:r>
                        <a:rPr kumimoji="0" lang="en-US" sz="1200" b="0" i="0" u="none" strike="noStrike" cap="none" normalizeH="0" baseline="0" dirty="0" smtClean="0">
                          <a:ln>
                            <a:noFill/>
                          </a:ln>
                          <a:solidFill>
                            <a:schemeClr val="tx1"/>
                          </a:solidFill>
                          <a:effectLst/>
                          <a:latin typeface="Arial" charset="0"/>
                          <a:cs typeface="Arial" charset="0"/>
                        </a:rPr>
                        <a:t>T (0.9L</a:t>
                      </a:r>
                      <a:r>
                        <a:rPr kumimoji="0" lang="en-US" sz="1200" b="0" i="0" u="none" strike="noStrike" cap="none" normalizeH="0" baseline="-25000" dirty="0" smtClean="0">
                          <a:ln>
                            <a:noFill/>
                          </a:ln>
                          <a:solidFill>
                            <a:schemeClr val="tx1"/>
                          </a:solidFill>
                          <a:effectLst/>
                          <a:latin typeface="Arial" charset="0"/>
                          <a:cs typeface="Arial" charset="0"/>
                        </a:rPr>
                        <a:t>max</a:t>
                      </a:r>
                      <a:r>
                        <a:rPr kumimoji="0" lang="en-US" sz="12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274,  </a:t>
                      </a:r>
                      <a:r>
                        <a:rPr kumimoji="0" lang="en-US" sz="1200" b="0" i="0" u="none" strike="noStrike" cap="none" normalizeH="0" baseline="0" dirty="0" smtClean="0">
                          <a:ln>
                            <a:noFill/>
                          </a:ln>
                          <a:solidFill>
                            <a:srgbClr val="0000FF"/>
                          </a:solidFill>
                          <a:effectLst/>
                          <a:latin typeface="Arial" charset="0"/>
                          <a:cs typeface="Arial" charset="0"/>
                        </a:rPr>
                        <a:t>300</a:t>
                      </a:r>
                      <a:r>
                        <a:rPr kumimoji="0" lang="en-US" sz="1200" b="0" i="0" u="none" strike="noStrike" cap="none" normalizeH="0" baseline="0" dirty="0" smtClean="0">
                          <a:ln>
                            <a:noFill/>
                          </a:ln>
                          <a:solidFill>
                            <a:schemeClr val="tx1"/>
                          </a:solidFill>
                          <a:effectLst/>
                          <a:latin typeface="Arial" charset="0"/>
                          <a:cs typeface="Arial" charset="0"/>
                        </a:rPr>
                        <a:t>,  335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- 0.10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00FF"/>
                          </a:solidFill>
                          <a:effectLst/>
                          <a:latin typeface="Arial" charset="0"/>
                          <a:cs typeface="Arial" charset="0"/>
                        </a:rPr>
                        <a:t>+ 0.02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273,  </a:t>
                      </a:r>
                      <a:r>
                        <a:rPr kumimoji="0" lang="en-US" sz="1200" b="0" i="0" u="none" strike="noStrike" cap="none" normalizeH="0" baseline="0" dirty="0" smtClean="0">
                          <a:ln>
                            <a:noFill/>
                          </a:ln>
                          <a:solidFill>
                            <a:srgbClr val="0000FF"/>
                          </a:solidFill>
                          <a:effectLst/>
                          <a:latin typeface="Arial" charset="0"/>
                          <a:cs typeface="Arial" charset="0"/>
                        </a:rPr>
                        <a:t>300</a:t>
                      </a:r>
                      <a:r>
                        <a:rPr kumimoji="0" lang="en-US" sz="1200" b="0" i="0" u="none" strike="noStrike" cap="none" normalizeH="0" baseline="0" dirty="0" smtClean="0">
                          <a:ln>
                            <a:noFill/>
                          </a:ln>
                          <a:solidFill>
                            <a:schemeClr val="tx1"/>
                          </a:solidFill>
                          <a:effectLst/>
                          <a:latin typeface="Arial" charset="0"/>
                          <a:cs typeface="Arial" charset="0"/>
                        </a:rPr>
                        <a:t>,  328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00FF"/>
                          </a:solidFill>
                          <a:effectLst/>
                          <a:latin typeface="Arial" charset="0"/>
                          <a:cs typeface="Arial" charset="0"/>
                        </a:rPr>
                        <a:t>+ 0.02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273,  </a:t>
                      </a:r>
                      <a:r>
                        <a:rPr kumimoji="0" lang="en-US" sz="1200" b="0" i="0" u="none" strike="noStrike" cap="none" normalizeH="0" baseline="0" dirty="0" smtClean="0">
                          <a:ln>
                            <a:noFill/>
                          </a:ln>
                          <a:solidFill>
                            <a:srgbClr val="0000FF"/>
                          </a:solidFill>
                          <a:effectLst/>
                          <a:latin typeface="Arial" charset="0"/>
                          <a:cs typeface="Arial" charset="0"/>
                        </a:rPr>
                        <a:t>300</a:t>
                      </a:r>
                      <a:r>
                        <a:rPr kumimoji="0" lang="en-US" sz="1200" b="0" i="0" u="none" strike="noStrike" cap="none" normalizeH="0" baseline="0" dirty="0" smtClean="0">
                          <a:ln>
                            <a:noFill/>
                          </a:ln>
                          <a:solidFill>
                            <a:schemeClr val="tx1"/>
                          </a:solidFill>
                          <a:effectLst/>
                          <a:latin typeface="Arial" charset="0"/>
                          <a:cs typeface="Arial" charset="0"/>
                        </a:rPr>
                        <a:t>,  328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00FF"/>
                          </a:solidFill>
                          <a:effectLst/>
                          <a:latin typeface="Arial" charset="0"/>
                          <a:cs typeface="Arial" charset="0"/>
                        </a:rPr>
                        <a:t>+ 0.02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229,  </a:t>
                      </a:r>
                      <a:r>
                        <a:rPr kumimoji="0" lang="en-US" sz="1200" b="0" i="0" u="none" strike="noStrike" cap="none" normalizeH="0" baseline="0" dirty="0" smtClean="0">
                          <a:ln>
                            <a:noFill/>
                          </a:ln>
                          <a:solidFill>
                            <a:srgbClr val="0000FF"/>
                          </a:solidFill>
                          <a:effectLst/>
                          <a:latin typeface="Arial" charset="0"/>
                          <a:cs typeface="Arial" charset="0"/>
                        </a:rPr>
                        <a:t>250</a:t>
                      </a:r>
                      <a:r>
                        <a:rPr kumimoji="0" lang="en-US" sz="1200" b="0" i="0" u="none" strike="noStrike" cap="none" normalizeH="0" baseline="0" dirty="0" smtClean="0">
                          <a:ln>
                            <a:noFill/>
                          </a:ln>
                          <a:solidFill>
                            <a:schemeClr val="tx1"/>
                          </a:solidFill>
                          <a:effectLst/>
                          <a:latin typeface="Arial" charset="0"/>
                          <a:cs typeface="Arial" charset="0"/>
                        </a:rPr>
                        <a:t>,  264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00FF"/>
                          </a:solidFill>
                          <a:effectLst/>
                          <a:latin typeface="Arial" charset="0"/>
                          <a:cs typeface="Arial" charset="0"/>
                        </a:rPr>
                        <a:t>- 0.30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250,  </a:t>
                      </a:r>
                      <a:r>
                        <a:rPr kumimoji="0" lang="en-US" sz="1200" b="0" i="0" u="none" strike="noStrike" cap="none" normalizeH="0" baseline="0" dirty="0" smtClean="0">
                          <a:ln>
                            <a:noFill/>
                          </a:ln>
                          <a:solidFill>
                            <a:srgbClr val="0000FF"/>
                          </a:solidFill>
                          <a:effectLst/>
                          <a:latin typeface="Arial" charset="0"/>
                          <a:cs typeface="Arial" charset="0"/>
                        </a:rPr>
                        <a:t>275</a:t>
                      </a:r>
                      <a:r>
                        <a:rPr kumimoji="0" lang="en-US" sz="1200" b="0" i="0" u="none" strike="noStrike" cap="none" normalizeH="0" baseline="0" dirty="0" smtClean="0">
                          <a:ln>
                            <a:noFill/>
                          </a:ln>
                          <a:solidFill>
                            <a:schemeClr val="tx1"/>
                          </a:solidFill>
                          <a:effectLst/>
                          <a:latin typeface="Arial" charset="0"/>
                          <a:cs typeface="Arial" charset="0"/>
                        </a:rPr>
                        <a:t>,  285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00FF"/>
                          </a:solidFill>
                          <a:effectLst/>
                          <a:latin typeface="Arial" charset="0"/>
                          <a:cs typeface="Arial" charset="0"/>
                        </a:rPr>
                        <a:t>- 0.08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212,  </a:t>
                      </a:r>
                      <a:r>
                        <a:rPr kumimoji="0" lang="en-US" sz="1200" b="0" i="0" u="none" strike="noStrike" cap="none" normalizeH="0" baseline="0" dirty="0" smtClean="0">
                          <a:ln>
                            <a:noFill/>
                          </a:ln>
                          <a:solidFill>
                            <a:srgbClr val="0000FF"/>
                          </a:solidFill>
                          <a:effectLst/>
                          <a:latin typeface="Arial" charset="0"/>
                          <a:cs typeface="Arial" charset="0"/>
                        </a:rPr>
                        <a:t>240</a:t>
                      </a:r>
                      <a:r>
                        <a:rPr kumimoji="0" lang="en-US" sz="1200" b="0" i="0" u="none" strike="noStrike" cap="none" normalizeH="0" baseline="0" dirty="0" smtClean="0">
                          <a:ln>
                            <a:noFill/>
                          </a:ln>
                          <a:solidFill>
                            <a:schemeClr val="tx1"/>
                          </a:solidFill>
                          <a:effectLst/>
                          <a:latin typeface="Arial" charset="0"/>
                          <a:cs typeface="Arial" charset="0"/>
                        </a:rPr>
                        <a:t>,  271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00FF"/>
                          </a:solidFill>
                          <a:effectLst/>
                          <a:latin typeface="Arial" charset="0"/>
                          <a:cs typeface="Arial" charset="0"/>
                        </a:rPr>
                        <a:t>- 0.20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217,  </a:t>
                      </a:r>
                      <a:r>
                        <a:rPr kumimoji="0" lang="en-US" sz="1200" b="0" i="0" u="none" strike="noStrike" cap="none" normalizeH="0" baseline="0" dirty="0" smtClean="0">
                          <a:ln>
                            <a:noFill/>
                          </a:ln>
                          <a:solidFill>
                            <a:srgbClr val="0000FF"/>
                          </a:solidFill>
                          <a:effectLst/>
                          <a:latin typeface="Arial" charset="0"/>
                          <a:cs typeface="Arial" charset="0"/>
                        </a:rPr>
                        <a:t>250</a:t>
                      </a:r>
                      <a:r>
                        <a:rPr kumimoji="0" lang="en-US" sz="1200" b="0" i="0" u="none" strike="noStrike" cap="none" normalizeH="0" baseline="0" dirty="0" smtClean="0">
                          <a:ln>
                            <a:noFill/>
                          </a:ln>
                          <a:solidFill>
                            <a:schemeClr val="tx1"/>
                          </a:solidFill>
                          <a:effectLst/>
                          <a:latin typeface="Arial" charset="0"/>
                          <a:cs typeface="Arial" charset="0"/>
                        </a:rPr>
                        <a:t>,  275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- 0.15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247,  </a:t>
                      </a:r>
                      <a:r>
                        <a:rPr kumimoji="0" lang="en-US" sz="1200" b="0" i="0" u="none" strike="noStrike" cap="none" normalizeH="0" baseline="0" dirty="0" smtClean="0">
                          <a:ln>
                            <a:noFill/>
                          </a:ln>
                          <a:solidFill>
                            <a:srgbClr val="0000FF"/>
                          </a:solidFill>
                          <a:effectLst/>
                          <a:latin typeface="Arial" charset="0"/>
                          <a:cs typeface="Arial" charset="0"/>
                        </a:rPr>
                        <a:t>300</a:t>
                      </a:r>
                      <a:r>
                        <a:rPr kumimoji="0" lang="en-US" sz="1200" b="0" i="0" u="none" strike="noStrike" cap="none" normalizeH="0" baseline="0" dirty="0" smtClean="0">
                          <a:ln>
                            <a:noFill/>
                          </a:ln>
                          <a:solidFill>
                            <a:schemeClr val="tx1"/>
                          </a:solidFill>
                          <a:effectLst/>
                          <a:latin typeface="Arial" charset="0"/>
                          <a:cs typeface="Arial" charset="0"/>
                        </a:rPr>
                        <a:t>,  324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00FF"/>
                          </a:solidFill>
                          <a:effectLst/>
                          <a:latin typeface="Arial" charset="0"/>
                          <a:cs typeface="Arial" charset="0"/>
                        </a:rPr>
                        <a:t>- 0.03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207,  </a:t>
                      </a:r>
                      <a:r>
                        <a:rPr kumimoji="0" lang="en-US" sz="1200" b="0" i="0" u="none" strike="noStrike" cap="none" normalizeH="0" baseline="0" dirty="0" smtClean="0">
                          <a:ln>
                            <a:noFill/>
                          </a:ln>
                          <a:solidFill>
                            <a:srgbClr val="0000FF"/>
                          </a:solidFill>
                          <a:effectLst/>
                          <a:latin typeface="Arial" charset="0"/>
                          <a:cs typeface="Arial" charset="0"/>
                        </a:rPr>
                        <a:t>250</a:t>
                      </a:r>
                      <a:r>
                        <a:rPr kumimoji="0" lang="en-US" sz="1200" b="0" i="0" u="none" strike="noStrike" cap="none" normalizeH="0" baseline="0" dirty="0" smtClean="0">
                          <a:ln>
                            <a:noFill/>
                          </a:ln>
                          <a:solidFill>
                            <a:schemeClr val="tx1"/>
                          </a:solidFill>
                          <a:effectLst/>
                          <a:latin typeface="Arial" charset="0"/>
                          <a:cs typeface="Arial" charset="0"/>
                        </a:rPr>
                        <a:t>,  275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+ 0.15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235,  </a:t>
                      </a:r>
                      <a:r>
                        <a:rPr kumimoji="0" lang="en-US" sz="1200" b="0" i="0" u="none" strike="noStrike" cap="none" normalizeH="0" baseline="0" dirty="0" smtClean="0">
                          <a:ln>
                            <a:noFill/>
                          </a:ln>
                          <a:solidFill>
                            <a:srgbClr val="0000FF"/>
                          </a:solidFill>
                          <a:effectLst/>
                          <a:latin typeface="Arial" charset="0"/>
                          <a:cs typeface="Arial" charset="0"/>
                        </a:rPr>
                        <a:t>300</a:t>
                      </a:r>
                      <a:r>
                        <a:rPr kumimoji="0" lang="en-US" sz="1200" b="0" i="0" u="none" strike="noStrike" cap="none" normalizeH="0" baseline="0" dirty="0" smtClean="0">
                          <a:ln>
                            <a:noFill/>
                          </a:ln>
                          <a:solidFill>
                            <a:schemeClr val="tx1"/>
                          </a:solidFill>
                          <a:effectLst/>
                          <a:latin typeface="Arial" charset="0"/>
                          <a:cs typeface="Arial" charset="0"/>
                        </a:rPr>
                        <a:t>,  324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- 0.04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231,  </a:t>
                      </a:r>
                      <a:r>
                        <a:rPr kumimoji="0" lang="en-US" sz="1200" b="0" i="0" u="none" strike="noStrike" cap="none" normalizeH="0" baseline="0" dirty="0" smtClean="0">
                          <a:ln>
                            <a:noFill/>
                          </a:ln>
                          <a:solidFill>
                            <a:srgbClr val="0000FF"/>
                          </a:solidFill>
                          <a:effectLst/>
                          <a:latin typeface="Arial" charset="0"/>
                          <a:cs typeface="Arial" charset="0"/>
                        </a:rPr>
                        <a:t>300</a:t>
                      </a:r>
                      <a:r>
                        <a:rPr kumimoji="0" lang="en-US" sz="1200" b="0" i="0" u="none" strike="noStrike" cap="none" normalizeH="0" baseline="0" dirty="0" smtClean="0">
                          <a:ln>
                            <a:noFill/>
                          </a:ln>
                          <a:solidFill>
                            <a:schemeClr val="tx1"/>
                          </a:solidFill>
                          <a:effectLst/>
                          <a:latin typeface="Arial" charset="0"/>
                          <a:cs typeface="Arial" charset="0"/>
                        </a:rPr>
                        <a:t>,  324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- 0.04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202,  </a:t>
                      </a:r>
                      <a:r>
                        <a:rPr kumimoji="0" lang="en-US" sz="1200" b="0" i="0" u="none" strike="noStrike" cap="none" normalizeH="0" baseline="0" dirty="0" smtClean="0">
                          <a:ln>
                            <a:noFill/>
                          </a:ln>
                          <a:solidFill>
                            <a:srgbClr val="0000FF"/>
                          </a:solidFill>
                          <a:effectLst/>
                          <a:latin typeface="Arial" charset="0"/>
                          <a:cs typeface="Arial" charset="0"/>
                        </a:rPr>
                        <a:t>260</a:t>
                      </a:r>
                      <a:r>
                        <a:rPr kumimoji="0" lang="en-US" sz="1200" b="0" i="0" u="none" strike="noStrike" cap="none" normalizeH="0" baseline="0" dirty="0" smtClean="0">
                          <a:ln>
                            <a:noFill/>
                          </a:ln>
                          <a:solidFill>
                            <a:schemeClr val="tx1"/>
                          </a:solidFill>
                          <a:effectLst/>
                          <a:latin typeface="Arial" charset="0"/>
                          <a:cs typeface="Arial" charset="0"/>
                        </a:rPr>
                        <a:t>,  285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00FF"/>
                          </a:solidFill>
                          <a:effectLst/>
                          <a:latin typeface="Arial" charset="0"/>
                          <a:cs typeface="Arial" charset="0"/>
                        </a:rPr>
                        <a:t>+ 0.08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195,  </a:t>
                      </a:r>
                      <a:r>
                        <a:rPr kumimoji="0" lang="en-US" sz="1200" b="0" i="0" u="none" strike="noStrike" cap="none" normalizeH="0" baseline="0" dirty="0" smtClean="0">
                          <a:ln>
                            <a:noFill/>
                          </a:ln>
                          <a:solidFill>
                            <a:srgbClr val="0000FF"/>
                          </a:solidFill>
                          <a:effectLst/>
                          <a:latin typeface="Arial" charset="0"/>
                          <a:cs typeface="Arial" charset="0"/>
                        </a:rPr>
                        <a:t>250</a:t>
                      </a:r>
                      <a:r>
                        <a:rPr kumimoji="0" lang="en-US" sz="1200" b="0" i="0" u="none" strike="noStrike" cap="none" normalizeH="0" baseline="0" dirty="0" smtClean="0">
                          <a:ln>
                            <a:noFill/>
                          </a:ln>
                          <a:solidFill>
                            <a:schemeClr val="tx1"/>
                          </a:solidFill>
                          <a:effectLst/>
                          <a:latin typeface="Arial" charset="0"/>
                          <a:cs typeface="Arial" charset="0"/>
                        </a:rPr>
                        <a:t>,  268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+ 0.08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187,  </a:t>
                      </a:r>
                      <a:r>
                        <a:rPr kumimoji="0" lang="en-US" sz="1200" b="0" i="0" u="none" strike="noStrike" cap="none" normalizeH="0" baseline="0" dirty="0" smtClean="0">
                          <a:ln>
                            <a:noFill/>
                          </a:ln>
                          <a:solidFill>
                            <a:srgbClr val="0000FF"/>
                          </a:solidFill>
                          <a:effectLst/>
                          <a:latin typeface="Arial" charset="0"/>
                          <a:cs typeface="Arial" charset="0"/>
                        </a:rPr>
                        <a:t>240</a:t>
                      </a:r>
                      <a:r>
                        <a:rPr kumimoji="0" lang="en-US" sz="1200" b="0" i="0" u="none" strike="noStrike" cap="none" normalizeH="0" baseline="0" dirty="0" smtClean="0">
                          <a:ln>
                            <a:noFill/>
                          </a:ln>
                          <a:solidFill>
                            <a:schemeClr val="tx1"/>
                          </a:solidFill>
                          <a:effectLst/>
                          <a:latin typeface="Arial" charset="0"/>
                          <a:cs typeface="Arial" charset="0"/>
                        </a:rPr>
                        <a:t>,  261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+ 0.08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175,  </a:t>
                      </a:r>
                      <a:r>
                        <a:rPr kumimoji="0" lang="en-US" sz="1200" b="0" i="0" u="none" strike="noStrike" cap="none" normalizeH="0" baseline="0" dirty="0" smtClean="0">
                          <a:ln>
                            <a:noFill/>
                          </a:ln>
                          <a:solidFill>
                            <a:srgbClr val="0000FF"/>
                          </a:solidFill>
                          <a:effectLst/>
                          <a:latin typeface="Arial" charset="0"/>
                          <a:cs typeface="Arial" charset="0"/>
                        </a:rPr>
                        <a:t>220</a:t>
                      </a:r>
                      <a:r>
                        <a:rPr kumimoji="0" lang="en-US" sz="1200" b="0" i="0" u="none" strike="noStrike" cap="none" normalizeH="0" baseline="0" dirty="0" smtClean="0">
                          <a:ln>
                            <a:noFill/>
                          </a:ln>
                          <a:solidFill>
                            <a:schemeClr val="tx1"/>
                          </a:solidFill>
                          <a:effectLst/>
                          <a:latin typeface="Arial" charset="0"/>
                          <a:cs typeface="Arial" charset="0"/>
                        </a:rPr>
                        <a:t>,  238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+ 0.08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charset="0"/>
                          <a:cs typeface="Arial" charset="0"/>
                        </a:rPr>
                        <a:t>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 Box 163"/>
          <p:cNvSpPr txBox="1">
            <a:spLocks noChangeArrowheads="1"/>
          </p:cNvSpPr>
          <p:nvPr/>
        </p:nvSpPr>
        <p:spPr bwMode="auto">
          <a:xfrm>
            <a:off x="228600" y="1143000"/>
            <a:ext cx="8686800" cy="338554"/>
          </a:xfrm>
          <a:prstGeom prst="rect">
            <a:avLst/>
          </a:prstGeom>
          <a:solidFill>
            <a:srgbClr val="FFCC00"/>
          </a:solidFill>
          <a:ln w="9525">
            <a:noFill/>
            <a:miter lim="800000"/>
            <a:headEnd/>
            <a:tailEnd/>
          </a:ln>
          <a:effectLst/>
        </p:spPr>
        <p:txBody>
          <a:bodyPr wrap="square">
            <a:spAutoFit/>
          </a:bodyPr>
          <a:lstStyle/>
          <a:p>
            <a:pPr algn="ctr">
              <a:spcBef>
                <a:spcPct val="50000"/>
              </a:spcBef>
            </a:pPr>
            <a:r>
              <a:rPr lang="el-GR" sz="1600" dirty="0" smtClean="0">
                <a:latin typeface="Times New Roman" pitchFamily="18" charset="0"/>
                <a:cs typeface="Times New Roman" pitchFamily="18" charset="0"/>
              </a:rPr>
              <a:t>ΔΤ</a:t>
            </a:r>
            <a:r>
              <a:rPr lang="en-US" sz="1600" dirty="0" smtClean="0">
                <a:latin typeface="Times New Roman" pitchFamily="18" charset="0"/>
                <a:cs typeface="Times New Roman" pitchFamily="18" charset="0"/>
              </a:rPr>
              <a:t> = BT(C6) – BT(C5) (K), a</a:t>
            </a:r>
            <a:r>
              <a:rPr lang="en-US" sz="1600" dirty="0" smtClean="0">
                <a:solidFill>
                  <a:schemeClr val="tx1"/>
                </a:solidFill>
                <a:latin typeface="Times New Roman" pitchFamily="18" charset="0"/>
                <a:cs typeface="Times New Roman" pitchFamily="18" charset="0"/>
              </a:rPr>
              <a:t>ctual differences are detector and time-dependent</a:t>
            </a:r>
            <a:endParaRPr lang="en-US" sz="1600" dirty="0">
              <a:solidFill>
                <a:schemeClr val="tx1"/>
              </a:solidFill>
              <a:latin typeface="Times New Roman" pitchFamily="18" charset="0"/>
              <a:cs typeface="Times New Roman" pitchFamily="18" charset="0"/>
            </a:endParaRPr>
          </a:p>
        </p:txBody>
      </p:sp>
      <p:sp>
        <p:nvSpPr>
          <p:cNvPr id="5" name="Rectangle 2"/>
          <p:cNvSpPr txBox="1">
            <a:spLocks noChangeArrowheads="1"/>
          </p:cNvSpPr>
          <p:nvPr/>
        </p:nvSpPr>
        <p:spPr>
          <a:xfrm>
            <a:off x="457200" y="228600"/>
            <a:ext cx="8229600" cy="762000"/>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en-US" sz="2800" i="0" u="none" strike="noStrike" kern="0" cap="none" spc="0" normalizeH="0" baseline="0" noProof="0" dirty="0" smtClean="0">
                <a:ln>
                  <a:noFill/>
                </a:ln>
                <a:solidFill>
                  <a:srgbClr val="0000CC"/>
                </a:solidFill>
                <a:effectLst/>
                <a:uLnTx/>
                <a:uFillTx/>
                <a:latin typeface="Times New Roman" pitchFamily="18" charset="0"/>
                <a:ea typeface="+mj-ea"/>
                <a:cs typeface="Times New Roman" pitchFamily="18" charset="0"/>
              </a:rPr>
              <a:t>Estimated L1B Impact</a:t>
            </a:r>
          </a:p>
        </p:txBody>
      </p:sp>
      <p:sp>
        <p:nvSpPr>
          <p:cNvPr id="6" name="Text Box 164"/>
          <p:cNvSpPr txBox="1">
            <a:spLocks noChangeArrowheads="1"/>
          </p:cNvSpPr>
          <p:nvPr/>
        </p:nvSpPr>
        <p:spPr bwMode="auto">
          <a:xfrm>
            <a:off x="304800" y="6324600"/>
            <a:ext cx="8077200" cy="338554"/>
          </a:xfrm>
          <a:prstGeom prst="rect">
            <a:avLst/>
          </a:prstGeom>
          <a:noFill/>
          <a:ln w="9525">
            <a:noFill/>
            <a:miter lim="800000"/>
            <a:headEnd/>
            <a:tailEnd/>
          </a:ln>
          <a:effectLst/>
        </p:spPr>
        <p:txBody>
          <a:bodyPr>
            <a:spAutoFit/>
          </a:bodyPr>
          <a:lstStyle/>
          <a:p>
            <a:pPr eaLnBrk="1" hangingPunct="1">
              <a:spcBef>
                <a:spcPct val="50000"/>
              </a:spcBef>
            </a:pPr>
            <a:r>
              <a:rPr lang="en-US" sz="1600" dirty="0">
                <a:solidFill>
                  <a:schemeClr val="tx1"/>
                </a:solidFill>
                <a:latin typeface="Times New Roman" pitchFamily="18" charset="0"/>
                <a:cs typeface="Times New Roman" pitchFamily="18" charset="0"/>
              </a:rPr>
              <a:t>Band 21 – Differences are generally within +/- 2K (detector &amp; time dependent)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Rectangle 6"/>
          <p:cNvSpPr>
            <a:spLocks noChangeArrowheads="1"/>
          </p:cNvSpPr>
          <p:nvPr/>
        </p:nvSpPr>
        <p:spPr bwMode="auto">
          <a:xfrm>
            <a:off x="152400" y="1676400"/>
            <a:ext cx="8991600" cy="4724400"/>
          </a:xfrm>
          <a:prstGeom prst="rect">
            <a:avLst/>
          </a:prstGeom>
          <a:noFill/>
          <a:ln w="12700">
            <a:noFill/>
            <a:miter lim="800000"/>
            <a:headEnd/>
            <a:tailEnd/>
          </a:ln>
        </p:spPr>
        <p:txBody>
          <a:bodyPr lIns="90487" tIns="44450" rIns="90487" bIns="44450"/>
          <a:lstStyle/>
          <a:p>
            <a:pPr marL="342900" indent="-342900">
              <a:lnSpc>
                <a:spcPct val="110000"/>
              </a:lnSpc>
              <a:spcBef>
                <a:spcPts val="200"/>
              </a:spcBef>
              <a:buFontTx/>
              <a:buChar char="•"/>
            </a:pPr>
            <a:r>
              <a:rPr lang="en-US" sz="2400">
                <a:solidFill>
                  <a:schemeClr val="bg1"/>
                </a:solidFill>
                <a:latin typeface="Comic Sans MS" pitchFamily="66" charset="0"/>
                <a:cs typeface="Times New Roman" pitchFamily="18" charset="0"/>
              </a:rPr>
              <a:t>Terra MODIS</a:t>
            </a:r>
          </a:p>
          <a:p>
            <a:pPr marL="742950" lvl="1" indent="-285750">
              <a:lnSpc>
                <a:spcPct val="110000"/>
              </a:lnSpc>
              <a:spcBef>
                <a:spcPts val="200"/>
              </a:spcBef>
              <a:buFontTx/>
              <a:buChar char="–"/>
            </a:pPr>
            <a:r>
              <a:rPr lang="en-US" sz="2000">
                <a:solidFill>
                  <a:schemeClr val="bg1"/>
                </a:solidFill>
                <a:latin typeface="Comic Sans MS" pitchFamily="66" charset="0"/>
              </a:rPr>
              <a:t>A-side: launch to Oct 30, 2000</a:t>
            </a:r>
          </a:p>
          <a:p>
            <a:pPr marL="742950" lvl="1" indent="-285750">
              <a:lnSpc>
                <a:spcPct val="110000"/>
              </a:lnSpc>
              <a:spcBef>
                <a:spcPts val="200"/>
              </a:spcBef>
              <a:buFontTx/>
              <a:buChar char="–"/>
            </a:pPr>
            <a:r>
              <a:rPr lang="en-US" sz="2000">
                <a:solidFill>
                  <a:schemeClr val="bg1"/>
                </a:solidFill>
                <a:latin typeface="Comic Sans MS" pitchFamily="66" charset="0"/>
              </a:rPr>
              <a:t>B-side: Oct 30, 2000 to June 15, 2001</a:t>
            </a:r>
          </a:p>
          <a:p>
            <a:pPr marL="742950" lvl="1" indent="-285750">
              <a:lnSpc>
                <a:spcPct val="110000"/>
              </a:lnSpc>
              <a:spcBef>
                <a:spcPts val="200"/>
              </a:spcBef>
              <a:buFontTx/>
              <a:buChar char="–"/>
            </a:pPr>
            <a:r>
              <a:rPr lang="en-US" sz="2000">
                <a:solidFill>
                  <a:schemeClr val="bg1"/>
                </a:solidFill>
                <a:latin typeface="Comic Sans MS" pitchFamily="66" charset="0"/>
              </a:rPr>
              <a:t>A-side: July 02, 2001 to Sept 17, 2002</a:t>
            </a:r>
          </a:p>
          <a:p>
            <a:pPr marL="742950" lvl="1" indent="-285750">
              <a:lnSpc>
                <a:spcPct val="110000"/>
              </a:lnSpc>
              <a:spcBef>
                <a:spcPts val="200"/>
              </a:spcBef>
              <a:buFontTx/>
              <a:buChar char="–"/>
            </a:pPr>
            <a:r>
              <a:rPr lang="en-US" sz="2000">
                <a:solidFill>
                  <a:schemeClr val="bg1"/>
                </a:solidFill>
                <a:latin typeface="Comic Sans MS" pitchFamily="66" charset="0"/>
                <a:cs typeface="Times New Roman" pitchFamily="18" charset="0"/>
              </a:rPr>
              <a:t>A-side electronics and B-side formatter: Sept 17, 2002 to present</a:t>
            </a:r>
            <a:endParaRPr lang="en-US" sz="2000">
              <a:solidFill>
                <a:srgbClr val="FFFF66"/>
              </a:solidFill>
              <a:latin typeface="Comic Sans MS" pitchFamily="66" charset="0"/>
              <a:cs typeface="Times New Roman" pitchFamily="18" charset="0"/>
            </a:endParaRPr>
          </a:p>
          <a:p>
            <a:pPr marL="742950" lvl="1" indent="-285750">
              <a:lnSpc>
                <a:spcPct val="110000"/>
              </a:lnSpc>
              <a:spcBef>
                <a:spcPts val="200"/>
              </a:spcBef>
              <a:buFontTx/>
              <a:buChar char="–"/>
            </a:pPr>
            <a:r>
              <a:rPr lang="en-US" sz="2000">
                <a:solidFill>
                  <a:schemeClr val="bg1"/>
                </a:solidFill>
                <a:latin typeface="Comic Sans MS" pitchFamily="66" charset="0"/>
                <a:cs typeface="Times New Roman" pitchFamily="18" charset="0"/>
              </a:rPr>
              <a:t>BB temperatures set at 290K</a:t>
            </a:r>
          </a:p>
          <a:p>
            <a:pPr marL="742950" lvl="1" indent="-285750">
              <a:lnSpc>
                <a:spcPct val="110000"/>
              </a:lnSpc>
              <a:spcBef>
                <a:spcPts val="200"/>
              </a:spcBef>
              <a:buFontTx/>
              <a:buChar char="–"/>
            </a:pPr>
            <a:r>
              <a:rPr lang="en-US" sz="2000">
                <a:solidFill>
                  <a:schemeClr val="bg1"/>
                </a:solidFill>
                <a:latin typeface="Comic Sans MS" pitchFamily="66" charset="0"/>
                <a:cs typeface="Times New Roman" pitchFamily="18" charset="0"/>
              </a:rPr>
              <a:t>Cold FPA (SMIR and LWIR) controlled at 83K</a:t>
            </a:r>
          </a:p>
          <a:p>
            <a:pPr marL="742950" lvl="1" indent="-285750">
              <a:lnSpc>
                <a:spcPct val="110000"/>
              </a:lnSpc>
              <a:spcBef>
                <a:spcPts val="200"/>
              </a:spcBef>
              <a:buFontTx/>
              <a:buChar char="–"/>
            </a:pPr>
            <a:r>
              <a:rPr lang="en-US" sz="2000">
                <a:solidFill>
                  <a:schemeClr val="bg1"/>
                </a:solidFill>
                <a:latin typeface="Comic Sans MS" pitchFamily="66" charset="0"/>
                <a:cs typeface="Times New Roman" pitchFamily="18" charset="0"/>
              </a:rPr>
              <a:t>SD door fixed at “open” since July, 2003</a:t>
            </a:r>
          </a:p>
          <a:p>
            <a:pPr marL="342900" indent="-342900">
              <a:lnSpc>
                <a:spcPct val="110000"/>
              </a:lnSpc>
              <a:spcBef>
                <a:spcPts val="200"/>
              </a:spcBef>
              <a:buFontTx/>
              <a:buChar char="•"/>
            </a:pPr>
            <a:r>
              <a:rPr lang="en-US" sz="2400">
                <a:solidFill>
                  <a:schemeClr val="bg1"/>
                </a:solidFill>
                <a:latin typeface="Comic Sans MS" pitchFamily="66" charset="0"/>
              </a:rPr>
              <a:t>Aqua MODIS</a:t>
            </a:r>
            <a:r>
              <a:rPr lang="en-US" sz="2000">
                <a:solidFill>
                  <a:schemeClr val="bg1"/>
                </a:solidFill>
                <a:latin typeface="Comic Sans MS" pitchFamily="66" charset="0"/>
              </a:rPr>
              <a:t> </a:t>
            </a:r>
          </a:p>
          <a:p>
            <a:pPr marL="742950" lvl="1" indent="-285750">
              <a:lnSpc>
                <a:spcPct val="110000"/>
              </a:lnSpc>
              <a:spcBef>
                <a:spcPts val="200"/>
              </a:spcBef>
              <a:buFontTx/>
              <a:buChar char="–"/>
            </a:pPr>
            <a:r>
              <a:rPr lang="en-US" sz="2000">
                <a:solidFill>
                  <a:schemeClr val="bg1"/>
                </a:solidFill>
                <a:latin typeface="Comic Sans MS" pitchFamily="66" charset="0"/>
              </a:rPr>
              <a:t>Same B-side configuration since launch</a:t>
            </a:r>
          </a:p>
          <a:p>
            <a:pPr marL="742950" lvl="1" indent="-285750">
              <a:lnSpc>
                <a:spcPct val="110000"/>
              </a:lnSpc>
              <a:spcBef>
                <a:spcPts val="200"/>
              </a:spcBef>
              <a:buFontTx/>
              <a:buChar char="–"/>
            </a:pPr>
            <a:r>
              <a:rPr lang="en-US" sz="2000">
                <a:solidFill>
                  <a:schemeClr val="bg1"/>
                </a:solidFill>
                <a:latin typeface="Comic Sans MS" pitchFamily="66" charset="0"/>
                <a:cs typeface="Times New Roman" pitchFamily="18" charset="0"/>
              </a:rPr>
              <a:t>BB temperatures set at 285K</a:t>
            </a:r>
          </a:p>
          <a:p>
            <a:pPr marL="742950" lvl="1" indent="-285750">
              <a:lnSpc>
                <a:spcPct val="110000"/>
              </a:lnSpc>
              <a:spcBef>
                <a:spcPts val="200"/>
              </a:spcBef>
              <a:buFontTx/>
              <a:buChar char="–"/>
            </a:pPr>
            <a:r>
              <a:rPr lang="en-US" sz="2000">
                <a:solidFill>
                  <a:schemeClr val="bg1"/>
                </a:solidFill>
                <a:latin typeface="Comic Sans MS" pitchFamily="66" charset="0"/>
                <a:cs typeface="Times New Roman" pitchFamily="18" charset="0"/>
              </a:rPr>
              <a:t>Cold FPA (SMIR and LWIR) controlled at 83K</a:t>
            </a:r>
          </a:p>
        </p:txBody>
      </p:sp>
      <p:sp>
        <p:nvSpPr>
          <p:cNvPr id="3" name="Rectangle 7"/>
          <p:cNvSpPr txBox="1">
            <a:spLocks noChangeArrowheads="1"/>
          </p:cNvSpPr>
          <p:nvPr/>
        </p:nvSpPr>
        <p:spPr>
          <a:xfrm>
            <a:off x="922338" y="214312"/>
            <a:ext cx="7307262" cy="1004888"/>
          </a:xfrm>
          <a:prstGeom prst="rect">
            <a:avLst/>
          </a:prstGeom>
          <a:noFill/>
        </p:spPr>
        <p:txBody>
          <a:bodyPr lIns="90487" tIns="44450" rIns="90487" bIns="4445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Comic Sans MS" pitchFamily="66" charset="0"/>
                <a:ea typeface="+mj-ea"/>
                <a:cs typeface="+mj-cs"/>
              </a:rPr>
              <a:t>Instrument Operation</a:t>
            </a:r>
          </a:p>
        </p:txBody>
      </p:sp>
      <p:sp>
        <p:nvSpPr>
          <p:cNvPr id="4" name="Text Box 9"/>
          <p:cNvSpPr txBox="1">
            <a:spLocks noChangeArrowheads="1"/>
          </p:cNvSpPr>
          <p:nvPr/>
        </p:nvSpPr>
        <p:spPr bwMode="auto">
          <a:xfrm>
            <a:off x="8478838" y="6507163"/>
            <a:ext cx="612775" cy="274637"/>
          </a:xfrm>
          <a:prstGeom prst="rect">
            <a:avLst/>
          </a:prstGeom>
          <a:noFill/>
          <a:ln w="9525">
            <a:noFill/>
            <a:miter lim="800000"/>
            <a:headEnd/>
            <a:tailEnd/>
          </a:ln>
        </p:spPr>
        <p:txBody>
          <a:bodyPr wrap="none">
            <a:spAutoFit/>
          </a:bodyPr>
          <a:lstStyle/>
          <a:p>
            <a:r>
              <a:rPr lang="en-US" sz="1200" b="1" i="1">
                <a:solidFill>
                  <a:schemeClr val="bg1"/>
                </a:solidFill>
                <a:latin typeface="Times New Roman" pitchFamily="18" charset="0"/>
              </a:rPr>
              <a:t>Page </a:t>
            </a:r>
            <a:fld id="{D2740693-D3F2-426A-BA79-FA0B5F98699E}" type="slidenum">
              <a:rPr lang="en-US" sz="1200" b="1" i="1">
                <a:solidFill>
                  <a:schemeClr val="bg1"/>
                </a:solidFill>
                <a:latin typeface="Times New Roman" pitchFamily="18" charset="0"/>
              </a:rPr>
              <a:pPr/>
              <a:t>8</a:t>
            </a:fld>
            <a:endParaRPr lang="en-US" sz="1200" b="1" i="1">
              <a:solidFill>
                <a:schemeClr val="bg1"/>
              </a:solidFill>
              <a:latin typeface="Times New Roman" pitchFamily="18" charset="0"/>
            </a:endParaRPr>
          </a:p>
        </p:txBody>
      </p:sp>
      <p:sp>
        <p:nvSpPr>
          <p:cNvPr id="5" name="Text Box 20" descr="Light vertical"/>
          <p:cNvSpPr txBox="1">
            <a:spLocks noChangeArrowheads="1"/>
          </p:cNvSpPr>
          <p:nvPr/>
        </p:nvSpPr>
        <p:spPr bwMode="auto">
          <a:xfrm>
            <a:off x="0" y="985838"/>
            <a:ext cx="9144000" cy="461962"/>
          </a:xfrm>
          <a:prstGeom prst="rect">
            <a:avLst/>
          </a:prstGeom>
          <a:noFill/>
          <a:ln w="12700">
            <a:noFill/>
            <a:miter lim="800000"/>
            <a:headEnd/>
            <a:tailEnd/>
          </a:ln>
        </p:spPr>
        <p:txBody>
          <a:bodyPr>
            <a:spAutoFit/>
          </a:bodyPr>
          <a:lstStyle/>
          <a:p>
            <a:pPr algn="ctr" eaLnBrk="0" hangingPunct="0"/>
            <a:r>
              <a:rPr lang="en-US" sz="2400" b="1" u="sng">
                <a:solidFill>
                  <a:schemeClr val="bg1"/>
                </a:solidFill>
                <a:latin typeface="Comic Sans MS" pitchFamily="66" charset="0"/>
              </a:rPr>
              <a:t>No New Changes to Instrument Operational Configurations</a:t>
            </a:r>
          </a:p>
        </p:txBody>
      </p:sp>
      <p:sp>
        <p:nvSpPr>
          <p:cNvPr id="6" name="Text Box 20" descr="Light vertical"/>
          <p:cNvSpPr txBox="1">
            <a:spLocks noChangeArrowheads="1"/>
          </p:cNvSpPr>
          <p:nvPr/>
        </p:nvSpPr>
        <p:spPr bwMode="auto">
          <a:xfrm>
            <a:off x="457200" y="6400800"/>
            <a:ext cx="8077200" cy="369888"/>
          </a:xfrm>
          <a:prstGeom prst="rect">
            <a:avLst/>
          </a:prstGeom>
          <a:noFill/>
          <a:ln w="12700">
            <a:noFill/>
            <a:miter lim="800000"/>
            <a:headEnd/>
            <a:tailEnd/>
          </a:ln>
        </p:spPr>
        <p:txBody>
          <a:bodyPr>
            <a:spAutoFit/>
          </a:bodyPr>
          <a:lstStyle/>
          <a:p>
            <a:pPr algn="ctr" eaLnBrk="0" hangingPunct="0"/>
            <a:r>
              <a:rPr lang="en-US" b="1" u="sng">
                <a:solidFill>
                  <a:srgbClr val="FFC000"/>
                </a:solidFill>
                <a:latin typeface="Comic Sans MS" pitchFamily="66" charset="0"/>
              </a:rPr>
              <a:t>Details of MODIS operational activities available on MCST Webpage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6" descr="\\tsclient\usernam\temp\b1_temps_daily_2010108_B333536.eps"/>
          <p:cNvPicPr>
            <a:picLocks noChangeAspect="1" noChangeArrowheads="1"/>
          </p:cNvPicPr>
          <p:nvPr/>
        </p:nvPicPr>
        <p:blipFill>
          <a:blip r:embed="rId3" cstate="print"/>
          <a:srcRect/>
          <a:stretch>
            <a:fillRect/>
          </a:stretch>
        </p:blipFill>
        <p:spPr bwMode="auto">
          <a:xfrm>
            <a:off x="4419600" y="1905000"/>
            <a:ext cx="4572000" cy="3324225"/>
          </a:xfrm>
          <a:prstGeom prst="rect">
            <a:avLst/>
          </a:prstGeom>
          <a:noFill/>
          <a:ln w="9525">
            <a:noFill/>
            <a:miter lim="800000"/>
            <a:headEnd/>
            <a:tailEnd/>
          </a:ln>
        </p:spPr>
      </p:pic>
      <p:sp>
        <p:nvSpPr>
          <p:cNvPr id="5124" name="TextBox 4"/>
          <p:cNvSpPr txBox="1">
            <a:spLocks noChangeArrowheads="1"/>
          </p:cNvSpPr>
          <p:nvPr/>
        </p:nvSpPr>
        <p:spPr bwMode="auto">
          <a:xfrm>
            <a:off x="457200" y="5257800"/>
            <a:ext cx="8229600" cy="1508105"/>
          </a:xfrm>
          <a:prstGeom prst="rect">
            <a:avLst/>
          </a:prstGeom>
          <a:noFill/>
          <a:ln w="9525">
            <a:noFill/>
            <a:miter lim="800000"/>
            <a:headEnd/>
            <a:tailEnd/>
          </a:ln>
        </p:spPr>
        <p:txBody>
          <a:bodyPr wrap="square">
            <a:spAutoFit/>
          </a:bodyPr>
          <a:lstStyle/>
          <a:p>
            <a:pPr marL="169863" indent="-169863">
              <a:buFont typeface="Arial" pitchFamily="34" charset="0"/>
              <a:buChar char="•"/>
            </a:pPr>
            <a:r>
              <a:rPr lang="en-US" dirty="0" smtClean="0">
                <a:solidFill>
                  <a:srgbClr val="0000FF"/>
                </a:solidFill>
                <a:latin typeface="Times New Roman" pitchFamily="18" charset="0"/>
                <a:cs typeface="Times New Roman" pitchFamily="18" charset="0"/>
              </a:rPr>
              <a:t>Rate </a:t>
            </a:r>
            <a:r>
              <a:rPr lang="en-US" dirty="0">
                <a:solidFill>
                  <a:srgbClr val="0000FF"/>
                </a:solidFill>
                <a:latin typeface="Times New Roman" pitchFamily="18" charset="0"/>
                <a:cs typeface="Times New Roman" pitchFamily="18" charset="0"/>
              </a:rPr>
              <a:t>of </a:t>
            </a:r>
            <a:r>
              <a:rPr lang="en-US" dirty="0" smtClean="0">
                <a:solidFill>
                  <a:srgbClr val="0000FF"/>
                </a:solidFill>
                <a:latin typeface="Times New Roman" pitchFamily="18" charset="0"/>
                <a:cs typeface="Times New Roman" pitchFamily="18" charset="0"/>
              </a:rPr>
              <a:t>Change in b1 due to CFPA temperature variations: ~</a:t>
            </a:r>
            <a:r>
              <a:rPr lang="en-US" dirty="0">
                <a:solidFill>
                  <a:srgbClr val="0000FF"/>
                </a:solidFill>
                <a:latin typeface="Times New Roman" pitchFamily="18" charset="0"/>
                <a:cs typeface="Times New Roman" pitchFamily="18" charset="0"/>
              </a:rPr>
              <a:t>7.8%/K, ~8.5%/</a:t>
            </a:r>
            <a:r>
              <a:rPr lang="en-US" dirty="0" smtClean="0">
                <a:solidFill>
                  <a:srgbClr val="0000FF"/>
                </a:solidFill>
                <a:latin typeface="Times New Roman" pitchFamily="18" charset="0"/>
                <a:cs typeface="Times New Roman" pitchFamily="18" charset="0"/>
              </a:rPr>
              <a:t>K &amp; ~9.0</a:t>
            </a:r>
            <a:r>
              <a:rPr lang="en-US" dirty="0">
                <a:solidFill>
                  <a:srgbClr val="0000FF"/>
                </a:solidFill>
                <a:latin typeface="Times New Roman" pitchFamily="18" charset="0"/>
                <a:cs typeface="Times New Roman" pitchFamily="18" charset="0"/>
              </a:rPr>
              <a:t>%/K for B33, 35 &amp; 36 </a:t>
            </a:r>
            <a:endParaRPr lang="en-US" dirty="0" smtClean="0">
              <a:solidFill>
                <a:srgbClr val="0000FF"/>
              </a:solidFill>
              <a:latin typeface="Times New Roman" pitchFamily="18" charset="0"/>
              <a:cs typeface="Times New Roman" pitchFamily="18" charset="0"/>
            </a:endParaRPr>
          </a:p>
          <a:p>
            <a:pPr marL="169863" indent="-169863">
              <a:buFont typeface="Arial" pitchFamily="34" charset="0"/>
              <a:buChar char="•"/>
            </a:pPr>
            <a:r>
              <a:rPr lang="en-US" dirty="0" smtClean="0">
                <a:solidFill>
                  <a:srgbClr val="0000FF"/>
                </a:solidFill>
                <a:latin typeface="Times New Roman" pitchFamily="18" charset="0"/>
                <a:cs typeface="Times New Roman" pitchFamily="18" charset="0"/>
              </a:rPr>
              <a:t>Default b1 update in C5 became arbitrary depending on CFPA temperature</a:t>
            </a:r>
          </a:p>
          <a:p>
            <a:pPr marL="169863" indent="-169863">
              <a:buFont typeface="Arial" pitchFamily="34" charset="0"/>
              <a:buChar char="•"/>
            </a:pPr>
            <a:r>
              <a:rPr lang="en-US" dirty="0" smtClean="0">
                <a:solidFill>
                  <a:srgbClr val="0000FF"/>
                </a:solidFill>
                <a:latin typeface="Times New Roman" pitchFamily="18" charset="0"/>
                <a:cs typeface="Times New Roman" pitchFamily="18" charset="0"/>
              </a:rPr>
              <a:t>Impacts are only limited to the WUCD periods when BB temp are larger than T</a:t>
            </a:r>
            <a:r>
              <a:rPr lang="en-US" baseline="-25000" dirty="0" smtClean="0">
                <a:solidFill>
                  <a:srgbClr val="0000FF"/>
                </a:solidFill>
                <a:latin typeface="Times New Roman" pitchFamily="18" charset="0"/>
                <a:cs typeface="Times New Roman" pitchFamily="18" charset="0"/>
              </a:rPr>
              <a:t>SAT</a:t>
            </a:r>
            <a:endParaRPr lang="en-US" dirty="0" smtClean="0">
              <a:solidFill>
                <a:srgbClr val="0000FF"/>
              </a:solidFill>
              <a:latin typeface="Times New Roman" pitchFamily="18" charset="0"/>
              <a:cs typeface="Times New Roman" pitchFamily="18" charset="0"/>
            </a:endParaRPr>
          </a:p>
          <a:p>
            <a:pPr marL="342900" indent="-342900"/>
            <a:endParaRPr lang="en-US" sz="2000" dirty="0">
              <a:solidFill>
                <a:srgbClr val="0000FF"/>
              </a:solidFill>
            </a:endParaRPr>
          </a:p>
        </p:txBody>
      </p:sp>
      <p:sp>
        <p:nvSpPr>
          <p:cNvPr id="5125" name="Text Box 1"/>
          <p:cNvSpPr txBox="1">
            <a:spLocks noChangeArrowheads="1"/>
          </p:cNvSpPr>
          <p:nvPr/>
        </p:nvSpPr>
        <p:spPr bwMode="auto">
          <a:xfrm>
            <a:off x="2667000" y="1066800"/>
            <a:ext cx="4038600" cy="457200"/>
          </a:xfrm>
          <a:prstGeom prst="rect">
            <a:avLst/>
          </a:prstGeom>
          <a:solidFill>
            <a:srgbClr val="FFC000"/>
          </a:solidFill>
          <a:ln w="9525">
            <a:noFill/>
            <a:round/>
            <a:headEnd/>
            <a:tailEnd/>
          </a:ln>
        </p:spPr>
        <p:txBody>
          <a:bodyPr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a:solidFill>
                  <a:srgbClr val="000000"/>
                </a:solidFill>
                <a:latin typeface="Times New Roman" pitchFamily="18" charset="0"/>
                <a:cs typeface="Times New Roman" pitchFamily="18" charset="0"/>
              </a:rPr>
              <a:t>b1 </a:t>
            </a:r>
            <a:r>
              <a:rPr lang="en-GB" sz="2000" dirty="0" smtClean="0">
                <a:solidFill>
                  <a:srgbClr val="000000"/>
                </a:solidFill>
                <a:latin typeface="Times New Roman" pitchFamily="18" charset="0"/>
                <a:cs typeface="Times New Roman" pitchFamily="18" charset="0"/>
              </a:rPr>
              <a:t>variation with </a:t>
            </a:r>
            <a:r>
              <a:rPr lang="en-GB" sz="2000" dirty="0">
                <a:solidFill>
                  <a:srgbClr val="000000"/>
                </a:solidFill>
                <a:latin typeface="Times New Roman" pitchFamily="18" charset="0"/>
                <a:cs typeface="Times New Roman" pitchFamily="18" charset="0"/>
              </a:rPr>
              <a:t>CFPA Temperature</a:t>
            </a:r>
          </a:p>
        </p:txBody>
      </p:sp>
      <p:sp>
        <p:nvSpPr>
          <p:cNvPr id="10" name="Text Box 1"/>
          <p:cNvSpPr txBox="1">
            <a:spLocks noChangeArrowheads="1"/>
          </p:cNvSpPr>
          <p:nvPr/>
        </p:nvSpPr>
        <p:spPr bwMode="auto">
          <a:xfrm>
            <a:off x="457200" y="76200"/>
            <a:ext cx="8229600" cy="884238"/>
          </a:xfrm>
          <a:prstGeom prst="rect">
            <a:avLst/>
          </a:prstGeom>
          <a:noFill/>
          <a:ln w="9525">
            <a:noFill/>
            <a:round/>
            <a:headEnd/>
            <a:tailEnd/>
          </a:ln>
        </p:spPr>
        <p:txBody>
          <a:bodyPr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700" dirty="0" smtClean="0">
                <a:solidFill>
                  <a:srgbClr val="0000CC"/>
                </a:solidFill>
                <a:latin typeface="Times New Roman" pitchFamily="18" charset="0"/>
                <a:cs typeface="Times New Roman" pitchFamily="18" charset="0"/>
              </a:rPr>
              <a:t>C6 procedure for default b1 update (b33, 35&amp;36)</a:t>
            </a:r>
            <a:endParaRPr lang="en-GB" sz="2700" dirty="0">
              <a:solidFill>
                <a:srgbClr val="0000CC"/>
              </a:solidFill>
              <a:latin typeface="Times New Roman" pitchFamily="18" charset="0"/>
              <a:cs typeface="Times New Roman" pitchFamily="18" charset="0"/>
            </a:endParaRPr>
          </a:p>
        </p:txBody>
      </p:sp>
      <p:pic>
        <p:nvPicPr>
          <p:cNvPr id="13" name="Picture 12" descr="Aqua_CFPA_temperature_trending.eps"/>
          <p:cNvPicPr>
            <a:picLocks noChangeAspect="1"/>
          </p:cNvPicPr>
          <p:nvPr/>
        </p:nvPicPr>
        <p:blipFill>
          <a:blip r:embed="rId4" cstate="print"/>
          <a:stretch>
            <a:fillRect/>
          </a:stretch>
        </p:blipFill>
        <p:spPr>
          <a:xfrm>
            <a:off x="76200" y="1917617"/>
            <a:ext cx="4572000" cy="3326271"/>
          </a:xfrm>
          <a:prstGeom prst="rect">
            <a:avLst/>
          </a:prstGeom>
        </p:spPr>
      </p:pic>
      <p:sp>
        <p:nvSpPr>
          <p:cNvPr id="14" name="TextBox 13"/>
          <p:cNvSpPr txBox="1"/>
          <p:nvPr/>
        </p:nvSpPr>
        <p:spPr>
          <a:xfrm>
            <a:off x="6400800" y="3925669"/>
            <a:ext cx="2438400" cy="646331"/>
          </a:xfrm>
          <a:prstGeom prst="rect">
            <a:avLst/>
          </a:prstGeom>
          <a:noFill/>
        </p:spPr>
        <p:txBody>
          <a:bodyPr wrap="square" rtlCol="0">
            <a:spAutoFit/>
          </a:bodyPr>
          <a:lstStyle/>
          <a:p>
            <a:r>
              <a:rPr lang="en-US" dirty="0" smtClean="0">
                <a:solidFill>
                  <a:srgbClr val="0000FF"/>
                </a:solidFill>
                <a:latin typeface="Times New Roman" pitchFamily="18" charset="0"/>
                <a:cs typeface="Times New Roman" pitchFamily="18" charset="0"/>
              </a:rPr>
              <a:t>At time for update, an average of b1 is used </a:t>
            </a:r>
            <a:endParaRPr lang="en-US" dirty="0">
              <a:solidFill>
                <a:srgbClr val="0000FF"/>
              </a:solidFill>
              <a:latin typeface="Times New Roman" pitchFamily="18" charset="0"/>
              <a:cs typeface="Times New Roman" pitchFamily="18" charset="0"/>
            </a:endParaRPr>
          </a:p>
        </p:txBody>
      </p:sp>
      <p:sp>
        <p:nvSpPr>
          <p:cNvPr id="15" name="Slide Number Placeholder 3"/>
          <p:cNvSpPr>
            <a:spLocks noGrp="1"/>
          </p:cNvSpPr>
          <p:nvPr>
            <p:ph type="sldNum" sz="quarter" idx="10"/>
          </p:nvPr>
        </p:nvSpPr>
        <p:spPr>
          <a:xfrm>
            <a:off x="6781800" y="6473825"/>
            <a:ext cx="2133600" cy="307975"/>
          </a:xfrm>
        </p:spPr>
        <p:txBody>
          <a:bodyPr/>
          <a:lstStyle/>
          <a:p>
            <a:pPr>
              <a:defRPr/>
            </a:pPr>
            <a:r>
              <a:rPr lang="en-US" dirty="0" smtClean="0"/>
              <a:t>Page </a:t>
            </a:r>
            <a:fld id="{A287E92B-6177-45A5-A97D-8039156E27A3}" type="slidenum">
              <a:rPr lang="en-US" smtClean="0"/>
              <a:pPr>
                <a:defRPr/>
              </a:pPr>
              <a:t>80</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1"/>
          <p:cNvSpPr txBox="1">
            <a:spLocks noChangeArrowheads="1"/>
          </p:cNvSpPr>
          <p:nvPr/>
        </p:nvSpPr>
        <p:spPr bwMode="auto">
          <a:xfrm>
            <a:off x="2895600" y="1066800"/>
            <a:ext cx="3200400" cy="381000"/>
          </a:xfrm>
          <a:prstGeom prst="rect">
            <a:avLst/>
          </a:prstGeom>
          <a:solidFill>
            <a:srgbClr val="FFC000"/>
          </a:solidFill>
          <a:ln w="9525">
            <a:noFill/>
            <a:round/>
            <a:headEnd/>
            <a:tailEnd/>
          </a:ln>
        </p:spPr>
        <p:txBody>
          <a:bodyPr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smtClean="0">
                <a:solidFill>
                  <a:srgbClr val="000000"/>
                </a:solidFill>
                <a:latin typeface="Times New Roman" pitchFamily="18" charset="0"/>
                <a:cs typeface="Times New Roman" pitchFamily="18" charset="0"/>
              </a:rPr>
              <a:t>b1 </a:t>
            </a:r>
            <a:r>
              <a:rPr lang="en-GB" sz="2000" dirty="0">
                <a:solidFill>
                  <a:srgbClr val="000000"/>
                </a:solidFill>
                <a:latin typeface="Times New Roman" pitchFamily="18" charset="0"/>
                <a:cs typeface="Times New Roman" pitchFamily="18" charset="0"/>
              </a:rPr>
              <a:t>Trending </a:t>
            </a:r>
            <a:r>
              <a:rPr lang="en-GB" sz="2000" dirty="0" smtClean="0">
                <a:solidFill>
                  <a:srgbClr val="000000"/>
                </a:solidFill>
                <a:latin typeface="Times New Roman" pitchFamily="18" charset="0"/>
                <a:cs typeface="Times New Roman" pitchFamily="18" charset="0"/>
              </a:rPr>
              <a:t>from WUCD</a:t>
            </a:r>
            <a:endParaRPr lang="en-GB" sz="2000" dirty="0">
              <a:solidFill>
                <a:srgbClr val="000000"/>
              </a:solidFill>
              <a:latin typeface="Times New Roman" pitchFamily="18" charset="0"/>
              <a:cs typeface="Times New Roman" pitchFamily="18" charset="0"/>
            </a:endParaRPr>
          </a:p>
        </p:txBody>
      </p:sp>
      <p:sp>
        <p:nvSpPr>
          <p:cNvPr id="11" name="Text Box 1"/>
          <p:cNvSpPr txBox="1">
            <a:spLocks noChangeArrowheads="1"/>
          </p:cNvSpPr>
          <p:nvPr/>
        </p:nvSpPr>
        <p:spPr bwMode="auto">
          <a:xfrm>
            <a:off x="457200" y="76200"/>
            <a:ext cx="8229600" cy="884238"/>
          </a:xfrm>
          <a:prstGeom prst="rect">
            <a:avLst/>
          </a:prstGeom>
          <a:noFill/>
          <a:ln w="9525">
            <a:noFill/>
            <a:round/>
            <a:headEnd/>
            <a:tailEnd/>
          </a:ln>
        </p:spPr>
        <p:txBody>
          <a:bodyPr lIns="90000" tIns="46800" rIns="90000" bIns="46800" anchor="ct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700" dirty="0" smtClean="0">
                <a:solidFill>
                  <a:srgbClr val="0000CC"/>
                </a:solidFill>
                <a:latin typeface="Times New Roman" pitchFamily="18" charset="0"/>
                <a:cs typeface="Times New Roman" pitchFamily="18" charset="0"/>
              </a:rPr>
              <a:t>C6 procedure for default b1 update (B33, 35&amp;36)</a:t>
            </a:r>
            <a:endParaRPr lang="en-GB" sz="2700" dirty="0">
              <a:solidFill>
                <a:srgbClr val="0000CC"/>
              </a:solidFill>
              <a:latin typeface="Times New Roman" pitchFamily="18" charset="0"/>
              <a:cs typeface="Times New Roman" pitchFamily="18" charset="0"/>
            </a:endParaRPr>
          </a:p>
        </p:txBody>
      </p:sp>
      <p:pic>
        <p:nvPicPr>
          <p:cNvPr id="14" name="Picture 13" descr="b1_oscillation_history_B333536_v1.eps"/>
          <p:cNvPicPr>
            <a:picLocks noChangeAspect="1"/>
          </p:cNvPicPr>
          <p:nvPr/>
        </p:nvPicPr>
        <p:blipFill>
          <a:blip r:embed="rId3" cstate="print"/>
          <a:stretch>
            <a:fillRect/>
          </a:stretch>
        </p:blipFill>
        <p:spPr>
          <a:xfrm>
            <a:off x="762000" y="1487594"/>
            <a:ext cx="6858000" cy="4989406"/>
          </a:xfrm>
          <a:prstGeom prst="rect">
            <a:avLst/>
          </a:prstGeom>
        </p:spPr>
      </p:pic>
      <p:sp>
        <p:nvSpPr>
          <p:cNvPr id="15" name="TextBox 14"/>
          <p:cNvSpPr txBox="1"/>
          <p:nvPr/>
        </p:nvSpPr>
        <p:spPr>
          <a:xfrm>
            <a:off x="1905000" y="1610380"/>
            <a:ext cx="9144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B33</a:t>
            </a:r>
            <a:endParaRPr lang="en-US" sz="2400" dirty="0">
              <a:latin typeface="Times New Roman" pitchFamily="18" charset="0"/>
              <a:cs typeface="Times New Roman" pitchFamily="18" charset="0"/>
            </a:endParaRPr>
          </a:p>
        </p:txBody>
      </p:sp>
      <p:sp>
        <p:nvSpPr>
          <p:cNvPr id="16" name="TextBox 15"/>
          <p:cNvSpPr txBox="1"/>
          <p:nvPr/>
        </p:nvSpPr>
        <p:spPr>
          <a:xfrm>
            <a:off x="1905000" y="3362980"/>
            <a:ext cx="9144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B35</a:t>
            </a:r>
            <a:endParaRPr lang="en-US" sz="2400" dirty="0">
              <a:latin typeface="Times New Roman" pitchFamily="18" charset="0"/>
              <a:cs typeface="Times New Roman" pitchFamily="18" charset="0"/>
            </a:endParaRPr>
          </a:p>
        </p:txBody>
      </p:sp>
      <p:sp>
        <p:nvSpPr>
          <p:cNvPr id="17" name="TextBox 16"/>
          <p:cNvSpPr txBox="1"/>
          <p:nvPr/>
        </p:nvSpPr>
        <p:spPr>
          <a:xfrm>
            <a:off x="1905000" y="4953000"/>
            <a:ext cx="9144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B36</a:t>
            </a:r>
            <a:endParaRPr lang="en-US" sz="2400" dirty="0">
              <a:latin typeface="Times New Roman" pitchFamily="18" charset="0"/>
              <a:cs typeface="Times New Roman" pitchFamily="18" charset="0"/>
            </a:endParaRPr>
          </a:p>
        </p:txBody>
      </p:sp>
      <p:cxnSp>
        <p:nvCxnSpPr>
          <p:cNvPr id="19" name="Straight Connector 18"/>
          <p:cNvCxnSpPr/>
          <p:nvPr/>
        </p:nvCxnSpPr>
        <p:spPr>
          <a:xfrm>
            <a:off x="7467600" y="2209800"/>
            <a:ext cx="30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467600" y="2514600"/>
            <a:ext cx="30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7504906" y="2095500"/>
            <a:ext cx="228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7504906" y="2628106"/>
            <a:ext cx="228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391400" y="2209800"/>
            <a:ext cx="838200" cy="369332"/>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1.0%</a:t>
            </a:r>
            <a:endParaRPr lang="en-US" dirty="0">
              <a:solidFill>
                <a:srgbClr val="FF0000"/>
              </a:solidFill>
              <a:latin typeface="Times New Roman" pitchFamily="18" charset="0"/>
              <a:cs typeface="Times New Roman" pitchFamily="18" charset="0"/>
            </a:endParaRPr>
          </a:p>
        </p:txBody>
      </p:sp>
      <p:sp>
        <p:nvSpPr>
          <p:cNvPr id="29" name="TextBox 4"/>
          <p:cNvSpPr txBox="1">
            <a:spLocks noChangeArrowheads="1"/>
          </p:cNvSpPr>
          <p:nvPr/>
        </p:nvSpPr>
        <p:spPr bwMode="auto">
          <a:xfrm>
            <a:off x="6172200" y="2996625"/>
            <a:ext cx="2743200" cy="584775"/>
          </a:xfrm>
          <a:prstGeom prst="rect">
            <a:avLst/>
          </a:prstGeom>
          <a:noFill/>
          <a:ln w="9525">
            <a:noFill/>
            <a:miter lim="800000"/>
            <a:headEnd/>
            <a:tailEnd/>
          </a:ln>
        </p:spPr>
        <p:txBody>
          <a:bodyPr wrap="square">
            <a:spAutoFit/>
          </a:bodyPr>
          <a:lstStyle/>
          <a:p>
            <a:pPr marL="342900" indent="-342900"/>
            <a:r>
              <a:rPr lang="en-US" sz="1600" dirty="0" smtClean="0">
                <a:solidFill>
                  <a:srgbClr val="0000FF"/>
                </a:solidFill>
                <a:latin typeface="Times New Roman" pitchFamily="18" charset="0"/>
                <a:cs typeface="Times New Roman" pitchFamily="18" charset="0"/>
              </a:rPr>
              <a:t>CFPA temp fluctuation’s </a:t>
            </a:r>
          </a:p>
          <a:p>
            <a:pPr marL="342900" indent="-342900"/>
            <a:r>
              <a:rPr lang="en-US" sz="1600" dirty="0" smtClean="0">
                <a:solidFill>
                  <a:srgbClr val="0000FF"/>
                </a:solidFill>
                <a:latin typeface="Times New Roman" pitchFamily="18" charset="0"/>
                <a:cs typeface="Times New Roman" pitchFamily="18" charset="0"/>
              </a:rPr>
              <a:t>impact </a:t>
            </a:r>
            <a:r>
              <a:rPr lang="en-US" sz="1600" dirty="0">
                <a:solidFill>
                  <a:srgbClr val="0000FF"/>
                </a:solidFill>
                <a:latin typeface="Times New Roman" pitchFamily="18" charset="0"/>
                <a:cs typeface="Times New Roman" pitchFamily="18" charset="0"/>
              </a:rPr>
              <a:t>on </a:t>
            </a:r>
            <a:r>
              <a:rPr lang="en-US" sz="1600" dirty="0" smtClean="0">
                <a:solidFill>
                  <a:srgbClr val="0000FF"/>
                </a:solidFill>
                <a:latin typeface="Times New Roman" pitchFamily="18" charset="0"/>
                <a:cs typeface="Times New Roman" pitchFamily="18" charset="0"/>
              </a:rPr>
              <a:t>default </a:t>
            </a:r>
            <a:r>
              <a:rPr lang="en-US" sz="1600" dirty="0">
                <a:solidFill>
                  <a:srgbClr val="0000FF"/>
                </a:solidFill>
                <a:latin typeface="Times New Roman" pitchFamily="18" charset="0"/>
                <a:cs typeface="Times New Roman" pitchFamily="18" charset="0"/>
              </a:rPr>
              <a:t>b1 </a:t>
            </a:r>
            <a:r>
              <a:rPr lang="en-US" sz="1600" dirty="0" smtClean="0">
                <a:solidFill>
                  <a:srgbClr val="0000FF"/>
                </a:solidFill>
                <a:latin typeface="Times New Roman" pitchFamily="18" charset="0"/>
                <a:cs typeface="Times New Roman" pitchFamily="18" charset="0"/>
              </a:rPr>
              <a:t>is </a:t>
            </a:r>
            <a:r>
              <a:rPr lang="en-US" sz="1600" dirty="0">
                <a:solidFill>
                  <a:srgbClr val="0000FF"/>
                </a:solidFill>
                <a:latin typeface="Times New Roman" pitchFamily="18" charset="0"/>
                <a:cs typeface="Times New Roman" pitchFamily="18" charset="0"/>
              </a:rPr>
              <a:t>2-3% </a:t>
            </a:r>
          </a:p>
        </p:txBody>
      </p:sp>
      <p:sp>
        <p:nvSpPr>
          <p:cNvPr id="21" name="Slide Number Placeholder 3"/>
          <p:cNvSpPr>
            <a:spLocks noGrp="1"/>
          </p:cNvSpPr>
          <p:nvPr>
            <p:ph type="sldNum" sz="quarter" idx="10"/>
          </p:nvPr>
        </p:nvSpPr>
        <p:spPr>
          <a:xfrm>
            <a:off x="6781800" y="6473825"/>
            <a:ext cx="2133600" cy="307975"/>
          </a:xfrm>
        </p:spPr>
        <p:txBody>
          <a:bodyPr/>
          <a:lstStyle/>
          <a:p>
            <a:pPr>
              <a:defRPr/>
            </a:pPr>
            <a:r>
              <a:rPr lang="en-US" dirty="0" smtClean="0"/>
              <a:t>Page </a:t>
            </a:r>
            <a:fld id="{A287E92B-6177-45A5-A97D-8039156E27A3}" type="slidenum">
              <a:rPr lang="en-US" smtClean="0"/>
              <a:pPr>
                <a:defRPr/>
              </a:pPr>
              <a:t>81</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97000"/>
          <a:ext cx="6096000" cy="185420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endParaRPr lang="en-US" dirty="0"/>
                    </a:p>
                  </a:txBody>
                  <a:tcPr/>
                </a:tc>
                <a:tc gridSpan="2">
                  <a:txBody>
                    <a:bodyPr/>
                    <a:lstStyle/>
                    <a:p>
                      <a:pPr algn="ctr"/>
                      <a:r>
                        <a:rPr lang="en-US" dirty="0" smtClean="0"/>
                        <a:t>Terra</a:t>
                      </a:r>
                      <a:endParaRPr lang="en-US" dirty="0"/>
                    </a:p>
                  </a:txBody>
                  <a:tcPr/>
                </a:tc>
                <a:tc hMerge="1">
                  <a:txBody>
                    <a:bodyPr/>
                    <a:lstStyle/>
                    <a:p>
                      <a:endParaRPr lang="en-US" dirty="0"/>
                    </a:p>
                  </a:txBody>
                  <a:tcPr/>
                </a:tc>
                <a:tc gridSpan="2">
                  <a:txBody>
                    <a:bodyPr/>
                    <a:lstStyle/>
                    <a:p>
                      <a:pPr algn="ctr"/>
                      <a:r>
                        <a:rPr lang="en-US" dirty="0" smtClean="0"/>
                        <a:t>Aqua</a:t>
                      </a:r>
                      <a:endParaRPr lang="en-US" dirty="0"/>
                    </a:p>
                  </a:txBody>
                  <a:tcPr/>
                </a:tc>
                <a:tc hMerge="1">
                  <a:txBody>
                    <a:bodyPr/>
                    <a:lstStyle/>
                    <a:p>
                      <a:endParaRPr lang="en-US" dirty="0"/>
                    </a:p>
                  </a:txBody>
                  <a:tcPr/>
                </a:tc>
              </a:tr>
              <a:tr h="370840">
                <a:tc>
                  <a:txBody>
                    <a:bodyPr/>
                    <a:lstStyle/>
                    <a:p>
                      <a:pPr algn="ctr"/>
                      <a:endParaRPr lang="en-US" dirty="0"/>
                    </a:p>
                  </a:txBody>
                  <a:tcPr/>
                </a:tc>
                <a:tc>
                  <a:txBody>
                    <a:bodyPr/>
                    <a:lstStyle/>
                    <a:p>
                      <a:pPr algn="ctr"/>
                      <a:r>
                        <a:rPr lang="en-US" dirty="0" smtClean="0"/>
                        <a:t>C5</a:t>
                      </a:r>
                      <a:endParaRPr lang="en-US" dirty="0"/>
                    </a:p>
                  </a:txBody>
                  <a:tcPr/>
                </a:tc>
                <a:tc>
                  <a:txBody>
                    <a:bodyPr/>
                    <a:lstStyle/>
                    <a:p>
                      <a:pPr algn="ctr"/>
                      <a:r>
                        <a:rPr lang="en-US" dirty="0" smtClean="0"/>
                        <a:t>C6</a:t>
                      </a:r>
                      <a:endParaRPr lang="en-US" dirty="0"/>
                    </a:p>
                  </a:txBody>
                  <a:tcPr/>
                </a:tc>
                <a:tc>
                  <a:txBody>
                    <a:bodyPr/>
                    <a:lstStyle/>
                    <a:p>
                      <a:pPr algn="ctr"/>
                      <a:r>
                        <a:rPr lang="en-US" dirty="0" smtClean="0"/>
                        <a:t>C5</a:t>
                      </a:r>
                      <a:endParaRPr lang="en-US" dirty="0"/>
                    </a:p>
                  </a:txBody>
                  <a:tcPr/>
                </a:tc>
                <a:tc>
                  <a:txBody>
                    <a:bodyPr/>
                    <a:lstStyle/>
                    <a:p>
                      <a:pPr algn="ctr"/>
                      <a:r>
                        <a:rPr lang="en-US" dirty="0" smtClean="0"/>
                        <a:t>C6</a:t>
                      </a:r>
                      <a:endParaRPr lang="en-US" dirty="0"/>
                    </a:p>
                  </a:txBody>
                  <a:tcPr/>
                </a:tc>
              </a:tr>
              <a:tr h="370840">
                <a:tc>
                  <a:txBody>
                    <a:bodyPr/>
                    <a:lstStyle/>
                    <a:p>
                      <a:pPr algn="ctr"/>
                      <a:r>
                        <a:rPr lang="en-US" dirty="0" smtClean="0"/>
                        <a:t>a0/a2</a:t>
                      </a:r>
                      <a:endParaRPr lang="en-US" dirty="0"/>
                    </a:p>
                  </a:txBody>
                  <a:tcPr/>
                </a:tc>
                <a:tc>
                  <a:txBody>
                    <a:bodyPr/>
                    <a:lstStyle/>
                    <a:p>
                      <a:pPr algn="ctr"/>
                      <a:r>
                        <a:rPr lang="en-US" dirty="0" smtClean="0"/>
                        <a:t>15</a:t>
                      </a:r>
                      <a:endParaRPr lang="en-US" dirty="0"/>
                    </a:p>
                  </a:txBody>
                  <a:tcPr/>
                </a:tc>
                <a:tc>
                  <a:txBody>
                    <a:bodyPr/>
                    <a:lstStyle/>
                    <a:p>
                      <a:pPr algn="ctr"/>
                      <a:r>
                        <a:rPr lang="en-US" dirty="0" smtClean="0"/>
                        <a:t>22</a:t>
                      </a:r>
                      <a:endParaRPr lang="en-US" dirty="0"/>
                    </a:p>
                  </a:txBody>
                  <a:tcPr/>
                </a:tc>
                <a:tc>
                  <a:txBody>
                    <a:bodyPr/>
                    <a:lstStyle/>
                    <a:p>
                      <a:pPr algn="ctr"/>
                      <a:r>
                        <a:rPr lang="en-US" dirty="0" smtClean="0"/>
                        <a:t>5</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B21-b1</a:t>
                      </a:r>
                      <a:endParaRPr lang="en-US" dirty="0"/>
                    </a:p>
                  </a:txBody>
                  <a:tcPr/>
                </a:tc>
                <a:tc>
                  <a:txBody>
                    <a:bodyPr/>
                    <a:lstStyle/>
                    <a:p>
                      <a:pPr algn="ctr"/>
                      <a:r>
                        <a:rPr lang="en-US" dirty="0" smtClean="0"/>
                        <a:t>15</a:t>
                      </a:r>
                      <a:endParaRPr lang="en-US" dirty="0"/>
                    </a:p>
                  </a:txBody>
                  <a:tcPr/>
                </a:tc>
                <a:tc>
                  <a:txBody>
                    <a:bodyPr/>
                    <a:lstStyle/>
                    <a:p>
                      <a:pPr algn="ctr"/>
                      <a:r>
                        <a:rPr lang="en-US" dirty="0" smtClean="0"/>
                        <a:t>25</a:t>
                      </a:r>
                      <a:endParaRPr lang="en-US" dirty="0"/>
                    </a:p>
                  </a:txBody>
                  <a:tcPr/>
                </a:tc>
                <a:tc>
                  <a:txBody>
                    <a:bodyPr/>
                    <a:lstStyle/>
                    <a:p>
                      <a:pPr algn="ctr"/>
                      <a:r>
                        <a:rPr lang="en-US" dirty="0" smtClean="0"/>
                        <a:t>11</a:t>
                      </a:r>
                      <a:endParaRPr lang="en-US" dirty="0"/>
                    </a:p>
                  </a:txBody>
                  <a:tcPr/>
                </a:tc>
                <a:tc>
                  <a:txBody>
                    <a:bodyPr/>
                    <a:lstStyle/>
                    <a:p>
                      <a:pPr algn="ctr"/>
                      <a:r>
                        <a:rPr lang="en-US" dirty="0" smtClean="0"/>
                        <a:t>10</a:t>
                      </a:r>
                      <a:endParaRPr lang="en-US" dirty="0"/>
                    </a:p>
                  </a:txBody>
                  <a:tcPr/>
                </a:tc>
              </a:tr>
              <a:tr h="370840">
                <a:tc>
                  <a:txBody>
                    <a:bodyPr/>
                    <a:lstStyle/>
                    <a:p>
                      <a:pPr algn="ctr"/>
                      <a:r>
                        <a:rPr lang="en-US" dirty="0" smtClean="0"/>
                        <a:t>Default b1</a:t>
                      </a:r>
                      <a:endParaRPr lang="en-US" dirty="0"/>
                    </a:p>
                  </a:txBody>
                  <a:tcPr/>
                </a:tc>
                <a:tc>
                  <a:txBody>
                    <a:bodyPr/>
                    <a:lstStyle/>
                    <a:p>
                      <a:pPr algn="ctr"/>
                      <a:r>
                        <a:rPr lang="en-US" dirty="0" smtClean="0"/>
                        <a:t>N/A</a:t>
                      </a:r>
                      <a:endParaRPr lang="en-US" dirty="0"/>
                    </a:p>
                  </a:txBody>
                  <a:tcPr/>
                </a:tc>
                <a:tc>
                  <a:txBody>
                    <a:bodyPr/>
                    <a:lstStyle/>
                    <a:p>
                      <a:pPr algn="ctr"/>
                      <a:r>
                        <a:rPr lang="en-US" dirty="0" smtClean="0"/>
                        <a:t>N/A</a:t>
                      </a:r>
                      <a:endParaRPr lang="en-US" dirty="0"/>
                    </a:p>
                  </a:txBody>
                  <a:tcPr/>
                </a:tc>
                <a:tc>
                  <a:txBody>
                    <a:bodyPr/>
                    <a:lstStyle/>
                    <a:p>
                      <a:pPr algn="ctr"/>
                      <a:r>
                        <a:rPr lang="en-US" dirty="0" smtClean="0"/>
                        <a:t>5</a:t>
                      </a:r>
                      <a:endParaRPr lang="en-US" dirty="0"/>
                    </a:p>
                  </a:txBody>
                  <a:tcPr/>
                </a:tc>
                <a:tc>
                  <a:txBody>
                    <a:bodyPr/>
                    <a:lstStyle/>
                    <a:p>
                      <a:pPr algn="ctr"/>
                      <a:r>
                        <a:rPr lang="en-US" dirty="0" smtClean="0"/>
                        <a:t>2</a:t>
                      </a:r>
                      <a:endParaRPr lang="en-US" dirty="0"/>
                    </a:p>
                  </a:txBody>
                  <a:tcPr/>
                </a:tc>
              </a:tr>
            </a:tbl>
          </a:graphicData>
        </a:graphic>
      </p:graphicFrame>
      <p:sp>
        <p:nvSpPr>
          <p:cNvPr id="4" name="Rectangle 2"/>
          <p:cNvSpPr txBox="1">
            <a:spLocks noChangeArrowheads="1"/>
          </p:cNvSpPr>
          <p:nvPr/>
        </p:nvSpPr>
        <p:spPr>
          <a:xfrm>
            <a:off x="457200" y="228600"/>
            <a:ext cx="8153400" cy="762000"/>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en-US" sz="2800" i="0" u="none" strike="noStrike" kern="0" cap="none" spc="0" normalizeH="0" baseline="0" noProof="0" dirty="0" smtClean="0">
                <a:ln>
                  <a:noFill/>
                </a:ln>
                <a:solidFill>
                  <a:srgbClr val="0000CC"/>
                </a:solidFill>
                <a:effectLst/>
                <a:uLnTx/>
                <a:uFillTx/>
                <a:latin typeface="Times New Roman" pitchFamily="18" charset="0"/>
                <a:ea typeface="+mj-ea"/>
                <a:cs typeface="Times New Roman" pitchFamily="18" charset="0"/>
              </a:rPr>
              <a:t>Number of Terra/Aqua C5/C6</a:t>
            </a:r>
            <a:r>
              <a:rPr kumimoji="0" lang="en-US" sz="2800" i="0" u="none" strike="noStrike" kern="0" cap="none" spc="0" normalizeH="0" noProof="0" dirty="0" smtClean="0">
                <a:ln>
                  <a:noFill/>
                </a:ln>
                <a:solidFill>
                  <a:srgbClr val="0000CC"/>
                </a:solidFill>
                <a:effectLst/>
                <a:uLnTx/>
                <a:uFillTx/>
                <a:latin typeface="Times New Roman" pitchFamily="18" charset="0"/>
                <a:ea typeface="+mj-ea"/>
                <a:cs typeface="Times New Roman" pitchFamily="18" charset="0"/>
              </a:rPr>
              <a:t> </a:t>
            </a:r>
            <a:r>
              <a:rPr kumimoji="0" lang="en-US" sz="2800" i="0" u="none" strike="noStrike" kern="0" cap="none" spc="0" normalizeH="0" baseline="0" noProof="0" dirty="0" smtClean="0">
                <a:ln>
                  <a:noFill/>
                </a:ln>
                <a:solidFill>
                  <a:srgbClr val="0000CC"/>
                </a:solidFill>
                <a:effectLst/>
                <a:uLnTx/>
                <a:uFillTx/>
                <a:latin typeface="Times New Roman" pitchFamily="18" charset="0"/>
                <a:ea typeface="+mj-ea"/>
                <a:cs typeface="Times New Roman" pitchFamily="18" charset="0"/>
              </a:rPr>
              <a:t>LUT time stamps </a:t>
            </a:r>
          </a:p>
        </p:txBody>
      </p:sp>
      <p:sp>
        <p:nvSpPr>
          <p:cNvPr id="9" name="Rectangle 12"/>
          <p:cNvSpPr>
            <a:spLocks noChangeArrowheads="1"/>
          </p:cNvSpPr>
          <p:nvPr/>
        </p:nvSpPr>
        <p:spPr bwMode="auto">
          <a:xfrm>
            <a:off x="457200" y="3962400"/>
            <a:ext cx="8382000" cy="1631216"/>
          </a:xfrm>
          <a:prstGeom prst="rect">
            <a:avLst/>
          </a:prstGeom>
          <a:noFill/>
          <a:ln w="9525">
            <a:noFill/>
            <a:miter lim="800000"/>
            <a:headEnd/>
            <a:tailEnd/>
          </a:ln>
          <a:effectLst/>
        </p:spPr>
        <p:txBody>
          <a:bodyPr wrap="square">
            <a:spAutoFit/>
          </a:bodyPr>
          <a:lstStyle/>
          <a:p>
            <a:pPr marL="169863" indent="-169863" eaLnBrk="1" hangingPunct="1">
              <a:buFont typeface="Arial" pitchFamily="34" charset="0"/>
              <a:buChar char="•"/>
            </a:pPr>
            <a:r>
              <a:rPr lang="en-US" sz="2000" dirty="0" smtClean="0">
                <a:solidFill>
                  <a:srgbClr val="0000FF"/>
                </a:solidFill>
                <a:latin typeface="Times New Roman" pitchFamily="18" charset="0"/>
                <a:cs typeface="Times New Roman" pitchFamily="18" charset="0"/>
              </a:rPr>
              <a:t>More Terra C6 a0/a2 time stamps are added for different configurations during early post-launch period </a:t>
            </a:r>
          </a:p>
          <a:p>
            <a:pPr marL="169863" indent="-169863" eaLnBrk="1" hangingPunct="1">
              <a:buFont typeface="Arial" pitchFamily="34" charset="0"/>
              <a:buChar char="•"/>
            </a:pPr>
            <a:r>
              <a:rPr lang="en-US" sz="2000" dirty="0" smtClean="0">
                <a:solidFill>
                  <a:srgbClr val="0000FF"/>
                </a:solidFill>
                <a:latin typeface="Times New Roman" pitchFamily="18" charset="0"/>
                <a:cs typeface="Times New Roman" pitchFamily="18" charset="0"/>
              </a:rPr>
              <a:t>C5 </a:t>
            </a:r>
            <a:r>
              <a:rPr lang="en-US" sz="2000" dirty="0">
                <a:solidFill>
                  <a:srgbClr val="0000FF"/>
                </a:solidFill>
                <a:latin typeface="Times New Roman" pitchFamily="18" charset="0"/>
                <a:cs typeface="Times New Roman" pitchFamily="18" charset="0"/>
              </a:rPr>
              <a:t>uses </a:t>
            </a:r>
            <a:r>
              <a:rPr lang="en-US" sz="2000" dirty="0" err="1">
                <a:solidFill>
                  <a:srgbClr val="0000FF"/>
                </a:solidFill>
                <a:latin typeface="Times New Roman" pitchFamily="18" charset="0"/>
                <a:cs typeface="Times New Roman" pitchFamily="18" charset="0"/>
              </a:rPr>
              <a:t>warmup</a:t>
            </a:r>
            <a:r>
              <a:rPr lang="en-US" sz="2000" dirty="0">
                <a:solidFill>
                  <a:srgbClr val="0000FF"/>
                </a:solidFill>
                <a:latin typeface="Times New Roman" pitchFamily="18" charset="0"/>
                <a:cs typeface="Times New Roman" pitchFamily="18" charset="0"/>
              </a:rPr>
              <a:t> </a:t>
            </a:r>
            <a:r>
              <a:rPr lang="en-US" sz="2000" dirty="0" smtClean="0">
                <a:solidFill>
                  <a:srgbClr val="0000FF"/>
                </a:solidFill>
                <a:latin typeface="Times New Roman" pitchFamily="18" charset="0"/>
                <a:cs typeface="Times New Roman" pitchFamily="18" charset="0"/>
              </a:rPr>
              <a:t>and C6 uses </a:t>
            </a:r>
            <a:r>
              <a:rPr lang="en-US" sz="2000" dirty="0" err="1" smtClean="0">
                <a:solidFill>
                  <a:srgbClr val="0000FF"/>
                </a:solidFill>
                <a:latin typeface="Times New Roman" pitchFamily="18" charset="0"/>
                <a:cs typeface="Times New Roman" pitchFamily="18" charset="0"/>
              </a:rPr>
              <a:t>cooldown</a:t>
            </a:r>
            <a:r>
              <a:rPr lang="en-US" sz="2000" dirty="0" smtClean="0">
                <a:solidFill>
                  <a:srgbClr val="0000FF"/>
                </a:solidFill>
                <a:latin typeface="Times New Roman" pitchFamily="18" charset="0"/>
                <a:cs typeface="Times New Roman" pitchFamily="18" charset="0"/>
              </a:rPr>
              <a:t> data </a:t>
            </a:r>
          </a:p>
          <a:p>
            <a:pPr marL="169863" indent="-169863" eaLnBrk="1" hangingPunct="1">
              <a:buFont typeface="Arial" pitchFamily="34" charset="0"/>
              <a:buChar char="•"/>
            </a:pPr>
            <a:r>
              <a:rPr lang="en-US" sz="2000" dirty="0" smtClean="0">
                <a:solidFill>
                  <a:srgbClr val="0000FF"/>
                </a:solidFill>
                <a:latin typeface="Times New Roman" pitchFamily="18" charset="0"/>
                <a:cs typeface="Times New Roman" pitchFamily="18" charset="0"/>
              </a:rPr>
              <a:t>C6 uses moving average when a0/a2 measurements are available</a:t>
            </a:r>
          </a:p>
          <a:p>
            <a:pPr marL="169863" indent="-169863" eaLnBrk="1" hangingPunct="1">
              <a:buFont typeface="Arial" pitchFamily="34" charset="0"/>
              <a:buChar char="•"/>
            </a:pPr>
            <a:r>
              <a:rPr lang="en-US" sz="2000" dirty="0" smtClean="0">
                <a:solidFill>
                  <a:srgbClr val="0000FF"/>
                </a:solidFill>
                <a:latin typeface="Times New Roman" pitchFamily="18" charset="0"/>
                <a:cs typeface="Times New Roman" pitchFamily="18" charset="0"/>
              </a:rPr>
              <a:t>Requirements for C6 a0/a2 update are more stringent than those used in C5 </a:t>
            </a:r>
          </a:p>
        </p:txBody>
      </p:sp>
      <p:sp>
        <p:nvSpPr>
          <p:cNvPr id="12" name="Slide Number Placeholder 3"/>
          <p:cNvSpPr>
            <a:spLocks noGrp="1"/>
          </p:cNvSpPr>
          <p:nvPr>
            <p:ph type="sldNum" sz="quarter" idx="10"/>
          </p:nvPr>
        </p:nvSpPr>
        <p:spPr>
          <a:xfrm>
            <a:off x="6781800" y="6473825"/>
            <a:ext cx="2133600" cy="307975"/>
          </a:xfrm>
        </p:spPr>
        <p:txBody>
          <a:bodyPr/>
          <a:lstStyle/>
          <a:p>
            <a:pPr>
              <a:defRPr/>
            </a:pPr>
            <a:r>
              <a:rPr lang="en-US" dirty="0" smtClean="0"/>
              <a:t>Page </a:t>
            </a:r>
            <a:fld id="{A287E92B-6177-45A5-A97D-8039156E27A3}" type="slidenum">
              <a:rPr lang="en-US" smtClean="0"/>
              <a:pPr>
                <a:defRPr/>
              </a:pPr>
              <a:t>82</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76200"/>
            <a:ext cx="8153400" cy="71596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bg1"/>
                </a:solidFill>
                <a:effectLst/>
                <a:uLnTx/>
                <a:uFillTx/>
                <a:latin typeface="Comic Sans MS" pitchFamily="66" charset="0"/>
                <a:ea typeface="+mj-ea"/>
                <a:cs typeface="+mj-cs"/>
              </a:rPr>
              <a:t>Instrument Temperatures</a:t>
            </a:r>
          </a:p>
        </p:txBody>
      </p:sp>
      <p:sp>
        <p:nvSpPr>
          <p:cNvPr id="3" name="Text Box 11"/>
          <p:cNvSpPr txBox="1">
            <a:spLocks noChangeArrowheads="1"/>
          </p:cNvSpPr>
          <p:nvPr/>
        </p:nvSpPr>
        <p:spPr bwMode="auto">
          <a:xfrm>
            <a:off x="8478838" y="6507163"/>
            <a:ext cx="612775" cy="274637"/>
          </a:xfrm>
          <a:prstGeom prst="rect">
            <a:avLst/>
          </a:prstGeom>
          <a:noFill/>
          <a:ln w="9525">
            <a:noFill/>
            <a:miter lim="800000"/>
            <a:headEnd/>
            <a:tailEnd/>
          </a:ln>
        </p:spPr>
        <p:txBody>
          <a:bodyPr wrap="none">
            <a:spAutoFit/>
          </a:bodyPr>
          <a:lstStyle/>
          <a:p>
            <a:r>
              <a:rPr lang="en-US" sz="1200" b="1" i="1">
                <a:solidFill>
                  <a:schemeClr val="bg1"/>
                </a:solidFill>
                <a:latin typeface="Times New Roman" pitchFamily="18" charset="0"/>
              </a:rPr>
              <a:t>Page </a:t>
            </a:r>
            <a:fld id="{F0CDFC34-D975-4BE0-BFB3-8ED5A9B3D167}" type="slidenum">
              <a:rPr lang="en-US" sz="1200" b="1" i="1">
                <a:solidFill>
                  <a:schemeClr val="bg1"/>
                </a:solidFill>
                <a:latin typeface="Times New Roman" pitchFamily="18" charset="0"/>
              </a:rPr>
              <a:pPr/>
              <a:t>9</a:t>
            </a:fld>
            <a:endParaRPr lang="en-US" sz="1200" b="1" i="1">
              <a:solidFill>
                <a:schemeClr val="bg1"/>
              </a:solidFill>
              <a:latin typeface="Times New Roman" pitchFamily="18" charset="0"/>
            </a:endParaRPr>
          </a:p>
        </p:txBody>
      </p:sp>
      <p:pic>
        <p:nvPicPr>
          <p:cNvPr id="4" name="Picture 17"/>
          <p:cNvPicPr>
            <a:picLocks noChangeAspect="1" noChangeArrowheads="1"/>
          </p:cNvPicPr>
          <p:nvPr/>
        </p:nvPicPr>
        <p:blipFill>
          <a:blip r:embed="rId2" cstate="print"/>
          <a:srcRect l="1996" t="6000" r="1996"/>
          <a:stretch>
            <a:fillRect/>
          </a:stretch>
        </p:blipFill>
        <p:spPr bwMode="auto">
          <a:xfrm>
            <a:off x="193675" y="990600"/>
            <a:ext cx="8797925" cy="2590800"/>
          </a:xfrm>
          <a:prstGeom prst="rect">
            <a:avLst/>
          </a:prstGeom>
          <a:solidFill>
            <a:schemeClr val="bg1"/>
          </a:solidFill>
          <a:ln w="9525">
            <a:noFill/>
            <a:miter lim="800000"/>
            <a:headEnd/>
            <a:tailEnd/>
          </a:ln>
        </p:spPr>
      </p:pic>
      <p:pic>
        <p:nvPicPr>
          <p:cNvPr id="5" name="Picture 18"/>
          <p:cNvPicPr>
            <a:picLocks noChangeAspect="1" noChangeArrowheads="1"/>
          </p:cNvPicPr>
          <p:nvPr/>
        </p:nvPicPr>
        <p:blipFill>
          <a:blip r:embed="rId3" cstate="print"/>
          <a:srcRect l="1996" t="6000" r="1996"/>
          <a:stretch>
            <a:fillRect/>
          </a:stretch>
        </p:blipFill>
        <p:spPr bwMode="auto">
          <a:xfrm>
            <a:off x="193675" y="3733800"/>
            <a:ext cx="8797925" cy="2590800"/>
          </a:xfrm>
          <a:prstGeom prst="rect">
            <a:avLst/>
          </a:prstGeom>
          <a:solidFill>
            <a:schemeClr val="bg1"/>
          </a:solidFill>
          <a:ln w="9525">
            <a:noFill/>
            <a:miter lim="800000"/>
            <a:headEnd/>
            <a:tailEnd/>
          </a:ln>
        </p:spPr>
      </p:pic>
      <p:sp>
        <p:nvSpPr>
          <p:cNvPr id="6" name="TextBox 27"/>
          <p:cNvSpPr txBox="1">
            <a:spLocks noChangeArrowheads="1"/>
          </p:cNvSpPr>
          <p:nvPr/>
        </p:nvSpPr>
        <p:spPr bwMode="auto">
          <a:xfrm>
            <a:off x="1371600" y="1219200"/>
            <a:ext cx="5913438" cy="369888"/>
          </a:xfrm>
          <a:prstGeom prst="rect">
            <a:avLst/>
          </a:prstGeom>
          <a:noFill/>
          <a:ln w="9525">
            <a:noFill/>
            <a:miter lim="800000"/>
            <a:headEnd/>
            <a:tailEnd/>
          </a:ln>
        </p:spPr>
        <p:txBody>
          <a:bodyPr wrap="none">
            <a:spAutoFit/>
          </a:bodyPr>
          <a:lstStyle/>
          <a:p>
            <a:r>
              <a:rPr lang="en-US" b="1" u="sng">
                <a:solidFill>
                  <a:srgbClr val="00B050"/>
                </a:solidFill>
              </a:rPr>
              <a:t>Terra MODIS</a:t>
            </a:r>
            <a:r>
              <a:rPr lang="en-US" b="1">
                <a:solidFill>
                  <a:srgbClr val="00B050"/>
                </a:solidFill>
              </a:rPr>
              <a:t>: less than 3.5 K increase over 11 years </a:t>
            </a:r>
          </a:p>
        </p:txBody>
      </p:sp>
      <p:sp>
        <p:nvSpPr>
          <p:cNvPr id="7" name="TextBox 29"/>
          <p:cNvSpPr txBox="1">
            <a:spLocks noChangeArrowheads="1"/>
          </p:cNvSpPr>
          <p:nvPr/>
        </p:nvSpPr>
        <p:spPr bwMode="auto">
          <a:xfrm>
            <a:off x="1447800" y="4038600"/>
            <a:ext cx="5994400" cy="369888"/>
          </a:xfrm>
          <a:prstGeom prst="rect">
            <a:avLst/>
          </a:prstGeom>
          <a:noFill/>
          <a:ln w="9525">
            <a:noFill/>
            <a:miter lim="800000"/>
            <a:headEnd/>
            <a:tailEnd/>
          </a:ln>
        </p:spPr>
        <p:txBody>
          <a:bodyPr wrap="none">
            <a:spAutoFit/>
          </a:bodyPr>
          <a:lstStyle/>
          <a:p>
            <a:r>
              <a:rPr lang="en-US" b="1" u="sng">
                <a:solidFill>
                  <a:srgbClr val="00B050"/>
                </a:solidFill>
              </a:rPr>
              <a:t>Aqua MODIS</a:t>
            </a:r>
            <a:r>
              <a:rPr lang="en-US" b="1">
                <a:solidFill>
                  <a:srgbClr val="00B050"/>
                </a:solidFill>
              </a:rPr>
              <a:t>: less than 2.0 K increase over 9 years </a:t>
            </a:r>
          </a:p>
        </p:txBody>
      </p:sp>
      <p:sp>
        <p:nvSpPr>
          <p:cNvPr id="8" name="Text Box 10" descr="Light vertical"/>
          <p:cNvSpPr txBox="1">
            <a:spLocks noChangeArrowheads="1"/>
          </p:cNvSpPr>
          <p:nvPr/>
        </p:nvSpPr>
        <p:spPr bwMode="auto">
          <a:xfrm>
            <a:off x="1447800" y="6411913"/>
            <a:ext cx="6400800" cy="369887"/>
          </a:xfrm>
          <a:prstGeom prst="rect">
            <a:avLst/>
          </a:prstGeom>
          <a:noFill/>
          <a:ln w="12700">
            <a:noFill/>
            <a:miter lim="800000"/>
            <a:headEnd/>
            <a:tailEnd/>
          </a:ln>
        </p:spPr>
        <p:txBody>
          <a:bodyPr wrap="none">
            <a:spAutoFit/>
          </a:bodyPr>
          <a:lstStyle/>
          <a:p>
            <a:pPr eaLnBrk="0" hangingPunct="0"/>
            <a:r>
              <a:rPr lang="en-US" b="1">
                <a:solidFill>
                  <a:schemeClr val="bg1"/>
                </a:solidFill>
                <a:latin typeface="Comic Sans MS" pitchFamily="66" charset="0"/>
              </a:rPr>
              <a:t>Similar trends for the VIS and NIR FPA temperatures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2892</TotalTime>
  <Words>6369</Words>
  <Application>Microsoft Office PowerPoint</Application>
  <PresentationFormat>On-screen Show (4:3)</PresentationFormat>
  <Paragraphs>1456</Paragraphs>
  <Slides>82</Slides>
  <Notes>37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82</vt:i4>
      </vt:variant>
    </vt:vector>
  </HeadingPairs>
  <TitlesOfParts>
    <vt:vector size="85" baseType="lpstr">
      <vt:lpstr>Default Design</vt:lpstr>
      <vt:lpstr>Custom Design</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MODIS Operational Activities</vt:lpstr>
      <vt:lpstr>Recent Events (Terra)</vt:lpstr>
      <vt:lpstr>Recent Events (Aqua)</vt:lpstr>
      <vt:lpstr>Terra/Aqua MODIS OBC Operations</vt:lpstr>
      <vt:lpstr>SRCA Calibrations</vt:lpstr>
      <vt:lpstr>Future Operational Considerations</vt:lpstr>
      <vt:lpstr>Slide 18</vt:lpstr>
      <vt:lpstr>Slide 19</vt:lpstr>
      <vt:lpstr>Slide 20</vt:lpstr>
      <vt:lpstr>Slide 21</vt:lpstr>
      <vt:lpstr>Slide 22</vt:lpstr>
      <vt:lpstr>Slide 23</vt:lpstr>
      <vt:lpstr>Slide 24</vt:lpstr>
      <vt:lpstr>Slide 25</vt:lpstr>
      <vt:lpstr>Slide 26</vt:lpstr>
      <vt:lpstr>Outline</vt:lpstr>
      <vt:lpstr>MODIS RSB Calibration Using SD/SDSM</vt:lpstr>
      <vt:lpstr>MODIS RSB Noisy &amp; Inoperable Detectors</vt:lpstr>
      <vt:lpstr>MODIS SD Degradation Trending</vt:lpstr>
      <vt:lpstr>MODIS RSB Response Trending </vt:lpstr>
      <vt:lpstr>MODIS RSB Response Trending</vt:lpstr>
      <vt:lpstr>MODIS RSB Response Trending</vt:lpstr>
      <vt:lpstr>MODIS RSB Response Trending</vt:lpstr>
      <vt:lpstr>MODIS RSB Response Trending</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Terra C6 Band 8 m1 and RVS LUTs</vt:lpstr>
      <vt:lpstr>Slide 54</vt:lpstr>
      <vt:lpstr>Slide 55</vt:lpstr>
      <vt:lpstr>Slide 56</vt:lpstr>
      <vt:lpstr>Slide 57</vt:lpstr>
      <vt:lpstr>Slide 58</vt:lpstr>
      <vt:lpstr>Slide 59</vt:lpstr>
      <vt:lpstr>TEB Calibration Performance</vt:lpstr>
      <vt:lpstr>On-orbit Calibration Methodologies  and Performance</vt:lpstr>
      <vt:lpstr>Slide 62</vt:lpstr>
      <vt:lpstr>Slide 63</vt:lpstr>
      <vt:lpstr>Slide 64</vt:lpstr>
      <vt:lpstr>Slide 65</vt:lpstr>
      <vt:lpstr>Slide 66</vt:lpstr>
      <vt:lpstr>Slide 67</vt:lpstr>
      <vt:lpstr>Slide 68</vt:lpstr>
      <vt:lpstr>Slide 69</vt:lpstr>
      <vt:lpstr>Outline of TEB C6 changes</vt:lpstr>
      <vt:lpstr>TEB C6 LUT – a0/a2 update strategy</vt:lpstr>
      <vt:lpstr>Slide 72</vt:lpstr>
      <vt:lpstr>Slide 73</vt:lpstr>
      <vt:lpstr>TEB C6 LUT impact – Terra B20-23</vt:lpstr>
      <vt:lpstr>TEB C6 LUT impact – Terra B24-28</vt:lpstr>
      <vt:lpstr>TEB C6 LUT impact – Terra B29-32</vt:lpstr>
      <vt:lpstr>TEB C6 LUT impact – Terra B33-36</vt:lpstr>
      <vt:lpstr>TEB C6 LUT impact – Aqua TEB</vt:lpstr>
      <vt:lpstr>Slide 79</vt:lpstr>
      <vt:lpstr>Slide 80</vt:lpstr>
      <vt:lpstr>Slide 81</vt:lpstr>
      <vt:lpstr>Slide 82</vt:lpstr>
    </vt:vector>
  </TitlesOfParts>
  <Company>SSAI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MODIS Calibration Workshop</dc:title>
  <dc:creator>Brian Wenny</dc:creator>
  <cp:lastModifiedBy>mcst</cp:lastModifiedBy>
  <cp:revision>265</cp:revision>
  <dcterms:created xsi:type="dcterms:W3CDTF">2008-05-09T17:02:41Z</dcterms:created>
  <dcterms:modified xsi:type="dcterms:W3CDTF">2011-05-17T12:59:21Z</dcterms:modified>
</cp:coreProperties>
</file>