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9" r:id="rId3"/>
    <p:sldId id="273" r:id="rId4"/>
    <p:sldId id="274" r:id="rId5"/>
    <p:sldId id="260" r:id="rId6"/>
    <p:sldId id="261" r:id="rId7"/>
    <p:sldId id="275" r:id="rId8"/>
    <p:sldId id="276" r:id="rId9"/>
    <p:sldId id="263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7" r:id="rId18"/>
    <p:sldId id="266" r:id="rId19"/>
    <p:sldId id="288" r:id="rId20"/>
    <p:sldId id="289" r:id="rId21"/>
    <p:sldId id="290" r:id="rId22"/>
    <p:sldId id="267" r:id="rId23"/>
    <p:sldId id="29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696" y="-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A8F01-5EFD-A74E-AA26-78CE35E7311C}" type="datetimeFigureOut">
              <a:rPr lang="en-US" smtClean="0"/>
              <a:pPr/>
              <a:t>5/23/11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0291D-F948-D247-A633-D002F24A3A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09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71209-6E41-F843-8B06-58202580BE46}" type="datetimeFigureOut">
              <a:rPr lang="en-US" smtClean="0"/>
              <a:pPr/>
              <a:t>5/23/11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FA058-E7B6-8445-9858-BC777C2A25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774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CAD015-D00E-F242-9D02-3B974F56DDA0}" type="slidenum">
              <a:rPr lang="en-US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C2ABE-5F16-134D-9BEB-C71FEC39F306}" type="datetime1">
              <a:rPr lang="en-US" smtClean="0"/>
              <a:pPr/>
              <a:t>5/23/11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F66C9-4410-3348-B99E-583583838D88}" type="datetime1">
              <a:rPr lang="en-US" smtClean="0"/>
              <a:pPr/>
              <a:t>5/23/11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0617-DB3D-1F46-9EBE-F23E7E9447CA}" type="datetime1">
              <a:rPr lang="en-US" smtClean="0"/>
              <a:pPr/>
              <a:t>5/23/11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12C0F-F86F-8D4F-A85D-BB3AC2EAB6B7}" type="datetime1">
              <a:rPr lang="en-US" smtClean="0"/>
              <a:pPr>
                <a:defRPr/>
              </a:pPr>
              <a:t>5/23/11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9C8CC-72CB-3C49-A16F-508D1210C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69369-5665-CE4C-A898-A583A51F5598}" type="datetime1">
              <a:rPr lang="en-US" smtClean="0"/>
              <a:pPr/>
              <a:t>5/23/11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228F-8124-6B46-9B47-3877543BB2ED}" type="datetime1">
              <a:rPr lang="en-US" smtClean="0"/>
              <a:pPr/>
              <a:t>5/23/11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84C2C-2607-8948-955E-483C7535FC7A}" type="datetime1">
              <a:rPr lang="en-US" smtClean="0"/>
              <a:pPr/>
              <a:t>5/23/11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31CA-167F-1D42-8BB3-6516CDCF91C6}" type="datetime1">
              <a:rPr lang="en-US" smtClean="0"/>
              <a:pPr/>
              <a:t>5/23/11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0BAB-D208-0D44-9C2E-A3AA26A1EBBC}" type="datetime1">
              <a:rPr lang="en-US" smtClean="0"/>
              <a:pPr/>
              <a:t>5/23/11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DA42-6B49-6141-9152-4B03C2800635}" type="datetime1">
              <a:rPr lang="en-US" smtClean="0"/>
              <a:pPr/>
              <a:t>5/23/11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EE670-8BB3-9848-B97D-E8A5981D3980}" type="datetime1">
              <a:rPr lang="en-US" smtClean="0"/>
              <a:pPr/>
              <a:t>5/23/11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52AD-7000-1245-84E6-3D113A98FDAC}" type="datetime1">
              <a:rPr lang="en-US" smtClean="0"/>
              <a:pPr/>
              <a:t>5/23/11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C27B5-1EB1-0949-A605-F41ED5757470}" type="datetime1">
              <a:rPr lang="en-US" smtClean="0"/>
              <a:pPr/>
              <a:t>5/23/11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38FCD-82D9-E442-AB01-069072FD00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428" y="1190625"/>
            <a:ext cx="8400143" cy="1470025"/>
          </a:xfrm>
        </p:spPr>
        <p:txBody>
          <a:bodyPr>
            <a:noAutofit/>
          </a:bodyPr>
          <a:lstStyle/>
          <a:p>
            <a:r>
              <a:rPr lang="en-US" sz="3200" b="1" i="1" dirty="0">
                <a:latin typeface="Arial"/>
                <a:cs typeface="Arial"/>
              </a:rPr>
              <a:t>Using MODIS to Monitor Dynamics in Land Cover</a:t>
            </a:r>
            <a:r>
              <a:rPr lang="en-US" sz="3200" b="1" i="1" dirty="0" smtClean="0">
                <a:latin typeface="Arial"/>
                <a:cs typeface="Arial"/>
              </a:rPr>
              <a:t> &amp; </a:t>
            </a:r>
            <a:r>
              <a:rPr lang="en-US" sz="3200" b="1" i="1" dirty="0" err="1" smtClean="0">
                <a:latin typeface="Arial"/>
                <a:cs typeface="Arial"/>
              </a:rPr>
              <a:t>Phenology</a:t>
            </a:r>
            <a:r>
              <a:rPr lang="en-US" sz="3200" b="1" i="1" dirty="0" smtClean="0">
                <a:latin typeface="Arial"/>
                <a:cs typeface="Arial"/>
              </a:rPr>
              <a:t> </a:t>
            </a:r>
            <a:r>
              <a:rPr lang="en-US" sz="3200" b="1" i="1" dirty="0">
                <a:latin typeface="Arial"/>
                <a:cs typeface="Arial"/>
              </a:rPr>
              <a:t>at Seasonal to Decadal Time Scales</a:t>
            </a:r>
            <a:r>
              <a:rPr lang="en-US" sz="3200" i="1" dirty="0">
                <a:latin typeface="Arial"/>
                <a:cs typeface="Arial"/>
              </a:rPr>
              <a:t/>
            </a:r>
            <a:br>
              <a:rPr lang="en-US" sz="3200" i="1" dirty="0">
                <a:latin typeface="Arial"/>
                <a:cs typeface="Arial"/>
              </a:rPr>
            </a:br>
            <a:endParaRPr lang="en-US" sz="3200" i="1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2484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Mark Friedl, Damien Sulla-</a:t>
            </a:r>
            <a:r>
              <a:rPr lang="en-US" dirty="0" err="1" smtClean="0"/>
              <a:t>Menashe</a:t>
            </a:r>
            <a:r>
              <a:rPr lang="en-US" dirty="0" smtClean="0"/>
              <a:t>, </a:t>
            </a:r>
            <a:r>
              <a:rPr lang="en-US" dirty="0" err="1" smtClean="0"/>
              <a:t>Koen</a:t>
            </a:r>
            <a:r>
              <a:rPr lang="en-US" dirty="0" smtClean="0"/>
              <a:t> </a:t>
            </a:r>
            <a:r>
              <a:rPr lang="en-US" dirty="0" err="1" smtClean="0"/>
              <a:t>Hufkens</a:t>
            </a:r>
            <a:r>
              <a:rPr lang="en-US" dirty="0" smtClean="0"/>
              <a:t>, </a:t>
            </a:r>
            <a:r>
              <a:rPr lang="en-US" dirty="0" err="1" smtClean="0"/>
              <a:t>Xiaoman</a:t>
            </a:r>
            <a:r>
              <a:rPr lang="en-US" dirty="0" smtClean="0"/>
              <a:t> Huang, Eli </a:t>
            </a:r>
            <a:r>
              <a:rPr lang="en-US" dirty="0" err="1" smtClean="0"/>
              <a:t>Melaas</a:t>
            </a:r>
            <a:r>
              <a:rPr lang="en-US" dirty="0" smtClean="0"/>
              <a:t>, </a:t>
            </a:r>
            <a:r>
              <a:rPr lang="en-US" dirty="0" err="1" smtClean="0"/>
              <a:t>Surajit</a:t>
            </a:r>
            <a:r>
              <a:rPr lang="en-US" dirty="0" smtClean="0"/>
              <a:t> Ray, Luis </a:t>
            </a:r>
            <a:r>
              <a:rPr lang="en-US" dirty="0" err="1" smtClean="0"/>
              <a:t>Carvalho</a:t>
            </a:r>
            <a:r>
              <a:rPr lang="en-US" dirty="0" smtClean="0"/>
              <a:t>, Bin Tan, Robert Wolfe, Curtis Woodcock, Jeff </a:t>
            </a:r>
            <a:r>
              <a:rPr lang="en-US" dirty="0" err="1" smtClean="0"/>
              <a:t>Morisette</a:t>
            </a:r>
            <a:r>
              <a:rPr lang="en-US" dirty="0" smtClean="0"/>
              <a:t>, Andrew Richardson</a:t>
            </a:r>
          </a:p>
          <a:p>
            <a:endParaRPr lang="en-US" dirty="0" smtClean="0"/>
          </a:p>
          <a:p>
            <a:r>
              <a:rPr lang="en-US" dirty="0" smtClean="0"/>
              <a:t>Boston University, NASA GSFC, USGS, Harvard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819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Land Cover Type, Land Cover Dynamics</a:t>
            </a:r>
          </a:p>
          <a:p>
            <a:pPr algn="ctr"/>
            <a:r>
              <a:rPr lang="en-US" sz="2000" i="1" dirty="0" smtClean="0"/>
              <a:t>Refinements &amp; Science Data Analysis</a:t>
            </a:r>
            <a:endParaRPr lang="en-US" sz="20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203200"/>
            <a:ext cx="9144000" cy="876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i="1" dirty="0" smtClean="0">
                <a:ea typeface="ＭＳ Ｐゴシック" charset="-128"/>
                <a:cs typeface="ＭＳ Ｐゴシック" charset="-128"/>
              </a:rPr>
              <a:t>Land Cover Dynamics: Refinement &amp; Validation</a:t>
            </a:r>
          </a:p>
        </p:txBody>
      </p:sp>
      <p:sp>
        <p:nvSpPr>
          <p:cNvPr id="27651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444500" y="1143000"/>
            <a:ext cx="4313790" cy="2254250"/>
          </a:xfrm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  <a:buNone/>
            </a:pPr>
            <a:r>
              <a:rPr lang="en-US" sz="1600" i="1" dirty="0" smtClean="0">
                <a:ea typeface="ＭＳ Ｐゴシック" charset="-128"/>
                <a:cs typeface="ＭＳ Ｐゴシック" charset="-128"/>
              </a:rPr>
              <a:t>Webcam Monitoring of </a:t>
            </a:r>
            <a:r>
              <a:rPr lang="en-US" sz="1600" i="1" dirty="0" err="1" smtClean="0">
                <a:ea typeface="ＭＳ Ｐゴシック" charset="-128"/>
                <a:cs typeface="ＭＳ Ｐゴシック" charset="-128"/>
              </a:rPr>
              <a:t>Phenology</a:t>
            </a:r>
            <a:endParaRPr lang="en-US" sz="1600" i="1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120000"/>
              </a:lnSpc>
              <a:buNone/>
            </a:pPr>
            <a:r>
              <a:rPr lang="en-US" sz="1600" dirty="0" smtClean="0">
                <a:ea typeface="Times New Roman" charset="0"/>
                <a:cs typeface="Times New Roman" charset="0"/>
              </a:rPr>
              <a:t>Supports model development</a:t>
            </a:r>
          </a:p>
          <a:p>
            <a:pPr eaLnBrk="1" hangingPunct="1">
              <a:lnSpc>
                <a:spcPct val="120000"/>
              </a:lnSpc>
              <a:buNone/>
            </a:pPr>
            <a:r>
              <a:rPr lang="en-US" sz="1600" dirty="0" smtClean="0">
                <a:ea typeface="Times New Roman" charset="0"/>
                <a:cs typeface="Times New Roman" charset="0"/>
              </a:rPr>
              <a:t>Error characterization and validation</a:t>
            </a:r>
          </a:p>
          <a:p>
            <a:pPr>
              <a:lnSpc>
                <a:spcPct val="120000"/>
              </a:lnSpc>
              <a:buNone/>
            </a:pPr>
            <a:r>
              <a:rPr lang="en-US" sz="1600" dirty="0" smtClean="0">
                <a:ea typeface="Times New Roman" charset="0"/>
                <a:cs typeface="Times New Roman" charset="0"/>
              </a:rPr>
              <a:t>Leveraging NSF </a:t>
            </a:r>
            <a:r>
              <a:rPr lang="en-US" sz="1600" dirty="0" err="1" smtClean="0">
                <a:ea typeface="Times New Roman" charset="0"/>
                <a:cs typeface="Times New Roman" charset="0"/>
              </a:rPr>
              <a:t>Macrosystems</a:t>
            </a:r>
            <a:r>
              <a:rPr lang="en-US" sz="1600" dirty="0" smtClean="0">
                <a:ea typeface="Times New Roman" charset="0"/>
                <a:cs typeface="Times New Roman" charset="0"/>
              </a:rPr>
              <a:t> Biology </a:t>
            </a:r>
            <a:r>
              <a:rPr lang="en-US" sz="1600" i="1" dirty="0" smtClean="0"/>
              <a:t>Continental-Scale Monitoring, Modeling and Forecasting of </a:t>
            </a:r>
            <a:r>
              <a:rPr lang="en-US" sz="1600" i="1" dirty="0" err="1" smtClean="0"/>
              <a:t>Phenological</a:t>
            </a:r>
            <a:r>
              <a:rPr lang="en-US" sz="1600" i="1" dirty="0" smtClean="0"/>
              <a:t> Responses to Climate Change; Richardson, PI</a:t>
            </a:r>
            <a:endParaRPr lang="en-US" sz="1600" dirty="0">
              <a:ea typeface="Times New Roman" charset="0"/>
              <a:cs typeface="Times New Roman" charset="0"/>
            </a:endParaRPr>
          </a:p>
        </p:txBody>
      </p:sp>
      <p:pic>
        <p:nvPicPr>
          <p:cNvPr id="27652" name="Picture 1029" descr="Snapshot07-06-06@12`50`0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-6000"/>
          </a:blip>
          <a:srcRect/>
          <a:stretch>
            <a:fillRect/>
          </a:stretch>
        </p:blipFill>
        <p:spPr>
          <a:xfrm>
            <a:off x="4889500" y="3546475"/>
            <a:ext cx="3962400" cy="2822574"/>
          </a:xfrm>
          <a:ln w="12700">
            <a:solidFill>
              <a:srgbClr val="000000"/>
            </a:solidFill>
          </a:ln>
        </p:spPr>
      </p:pic>
      <p:pic>
        <p:nvPicPr>
          <p:cNvPr id="27653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9500" y="1143000"/>
            <a:ext cx="3962400" cy="2254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 descr="phenocam.jpg"/>
          <p:cNvPicPr>
            <a:picLocks noChangeAspect="1"/>
          </p:cNvPicPr>
          <p:nvPr/>
        </p:nvPicPr>
        <p:blipFill>
          <a:blip r:embed="rId5"/>
          <a:srcRect r="2065" b="23990"/>
          <a:stretch>
            <a:fillRect/>
          </a:stretch>
        </p:blipFill>
        <p:spPr bwMode="auto">
          <a:xfrm>
            <a:off x="395287" y="3482975"/>
            <a:ext cx="4426503" cy="288607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9C8CC-72CB-3C49-A16F-508D1210C09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harvard_2008_04_07_12313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3"/>
            <a:ext cx="9144000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harvard_2008_05_11_12013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3"/>
            <a:ext cx="9144000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harvard_2008_06_12_13313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3"/>
            <a:ext cx="9144000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harvard_2008_08_24_1201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3"/>
            <a:ext cx="9144000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arvard_2008_10_30_12313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3"/>
            <a:ext cx="9144000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241300"/>
            <a:ext cx="9144000" cy="914400"/>
          </a:xfrm>
        </p:spPr>
        <p:txBody>
          <a:bodyPr>
            <a:normAutofit/>
          </a:bodyPr>
          <a:lstStyle/>
          <a:p>
            <a:r>
              <a:rPr lang="en-US" sz="3600" i="1" dirty="0" smtClean="0">
                <a:ea typeface="ＭＳ Ｐゴシック" charset="-128"/>
                <a:cs typeface="ＭＳ Ｐゴシック" charset="-128"/>
              </a:rPr>
              <a:t>Land Cover Dynamics: Refinement &amp; Validation</a:t>
            </a:r>
            <a:endParaRPr lang="en-US" sz="3600" i="1" dirty="0" smtClean="0"/>
          </a:p>
        </p:txBody>
      </p:sp>
      <p:sp>
        <p:nvSpPr>
          <p:cNvPr id="3481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8F71099-E859-1F4B-A376-DF5A1BB15BD9}" type="slidenum">
              <a:rPr lang="en-US" smtClean="0">
                <a:latin typeface="Arial" charset="0"/>
              </a:rPr>
              <a:pPr/>
              <a:t>16</a:t>
            </a:fld>
            <a:endParaRPr lang="en-US" smtClean="0">
              <a:latin typeface="Arial" charset="0"/>
            </a:endParaRPr>
          </a:p>
        </p:txBody>
      </p:sp>
      <p:pic>
        <p:nvPicPr>
          <p:cNvPr id="34820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184400"/>
            <a:ext cx="4270375" cy="28194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4821" name="Picture 10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184400"/>
            <a:ext cx="4078288" cy="28194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4822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228599" y="5283200"/>
            <a:ext cx="8689975" cy="76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dirty="0" smtClean="0"/>
              <a:t>Image analysis (RGB channel extraction) to quantify </a:t>
            </a:r>
            <a:r>
              <a:rPr lang="en-US" sz="2000" dirty="0" err="1" smtClean="0"/>
              <a:t>phenological</a:t>
            </a:r>
            <a:r>
              <a:rPr lang="en-US" sz="2000" dirty="0" smtClean="0"/>
              <a:t> dynamics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i="1" dirty="0" smtClean="0"/>
              <a:t>Richardson et al., 2007, </a:t>
            </a:r>
            <a:r>
              <a:rPr lang="en-US" sz="1600" i="1" dirty="0" err="1" smtClean="0"/>
              <a:t>Oecologia</a:t>
            </a:r>
            <a:r>
              <a:rPr lang="en-US" sz="1600" i="1" dirty="0" smtClean="0"/>
              <a:t>; Richardson et al, 2009, Ecological Applications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1050" y="1237734"/>
            <a:ext cx="48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/>
              <a:t>PhenoCam</a:t>
            </a:r>
            <a:r>
              <a:rPr lang="en-US" sz="2800" i="1" dirty="0" smtClean="0"/>
              <a:t> Vegetation Indices</a:t>
            </a:r>
            <a:endParaRPr lang="en-US" sz="28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15400" cy="8763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ea typeface="ＭＳ Ｐゴシック" charset="-128"/>
                <a:cs typeface="ＭＳ Ｐゴシック" charset="-128"/>
              </a:rPr>
              <a:t>Land Cover Dynamics: Refinement &amp; Validation</a:t>
            </a:r>
            <a:endParaRPr lang="en-US" sz="3200" i="1" dirty="0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0" y="5740400"/>
            <a:ext cx="9144000" cy="457200"/>
          </a:xfrm>
        </p:spPr>
        <p:txBody>
          <a:bodyPr/>
          <a:lstStyle/>
          <a:p>
            <a:pPr algn="ctr">
              <a:spcAft>
                <a:spcPts val="1200"/>
              </a:spcAft>
              <a:buFontTx/>
              <a:buNone/>
            </a:pPr>
            <a:r>
              <a:rPr lang="en-US" sz="2000" i="1" dirty="0" smtClean="0"/>
              <a:t>Clear </a:t>
            </a:r>
            <a:r>
              <a:rPr lang="en-US" sz="2000" i="1" dirty="0" err="1" smtClean="0"/>
              <a:t>phenology</a:t>
            </a:r>
            <a:r>
              <a:rPr lang="en-US" sz="2000" i="1" dirty="0" smtClean="0"/>
              <a:t>, modest noise level, strong covariance </a:t>
            </a:r>
            <a:r>
              <a:rPr lang="en-US" sz="2000" i="1" dirty="0" err="1" smtClean="0"/>
              <a:t>w</a:t>
            </a:r>
            <a:r>
              <a:rPr lang="en-US" sz="2000" i="1" dirty="0" smtClean="0"/>
              <a:t>/MODIS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B316BB5-93D4-8548-9115-3A180AD81173}" type="slidenum">
              <a:rPr lang="en-US" smtClean="0">
                <a:latin typeface="Arial" charset="0"/>
              </a:rPr>
              <a:pPr/>
              <a:t>17</a:t>
            </a:fld>
            <a:endParaRPr lang="en-US" smtClean="0">
              <a:latin typeface="Arial" charset="0"/>
            </a:endParaRPr>
          </a:p>
        </p:txBody>
      </p:sp>
      <p:pic>
        <p:nvPicPr>
          <p:cNvPr id="43013" name="Picture 4"/>
          <p:cNvPicPr>
            <a:picLocks noChangeAspect="1"/>
          </p:cNvPicPr>
          <p:nvPr/>
        </p:nvPicPr>
        <p:blipFill>
          <a:blip r:embed="rId2"/>
          <a:srcRect t="8118"/>
          <a:stretch>
            <a:fillRect/>
          </a:stretch>
        </p:blipFill>
        <p:spPr bwMode="auto">
          <a:xfrm>
            <a:off x="474663" y="1485900"/>
            <a:ext cx="8212137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6248400" y="3352800"/>
            <a:ext cx="381000" cy="6858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13000" y="1028700"/>
            <a:ext cx="443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Phenocam</a:t>
            </a:r>
            <a:r>
              <a:rPr lang="en-US" i="1" dirty="0" smtClean="0"/>
              <a:t> </a:t>
            </a:r>
            <a:r>
              <a:rPr lang="en-US" i="1" dirty="0" err="1" smtClean="0"/>
              <a:t>vs</a:t>
            </a:r>
            <a:r>
              <a:rPr lang="en-US" i="1" dirty="0" smtClean="0"/>
              <a:t> MODIS (Mammoth Cave, </a:t>
            </a:r>
            <a:r>
              <a:rPr lang="en-US" i="1" dirty="0" err="1" smtClean="0"/>
              <a:t>Ky</a:t>
            </a:r>
            <a:r>
              <a:rPr lang="en-US" sz="1600" i="1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81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Land Cover Dynamics Science Data Analysis:</a:t>
            </a:r>
            <a:br>
              <a:rPr lang="en-US" sz="3600" dirty="0" smtClean="0"/>
            </a:br>
            <a:r>
              <a:rPr lang="en-US" sz="3600" i="1" dirty="0" smtClean="0"/>
              <a:t>Signatures of Climate &amp; Ecosystem Dynamics </a:t>
            </a:r>
            <a:br>
              <a:rPr lang="en-US" sz="3600" i="1" dirty="0" smtClean="0"/>
            </a:br>
            <a:endParaRPr lang="en-US" sz="3600" i="1" dirty="0"/>
          </a:p>
        </p:txBody>
      </p:sp>
      <p:pic>
        <p:nvPicPr>
          <p:cNvPr id="4" name="Picture 3" descr="Fi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820863"/>
            <a:ext cx="4305300" cy="4305300"/>
          </a:xfrm>
          <a:prstGeom prst="rect">
            <a:avLst/>
          </a:prstGeom>
        </p:spPr>
      </p:pic>
      <p:pic>
        <p:nvPicPr>
          <p:cNvPr id="5" name="Picture 4" descr="Fig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0" y="1820863"/>
            <a:ext cx="4305300" cy="43053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31900" y="1955800"/>
            <a:ext cx="2643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2010 Jan-June Temperature Anomalies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Land Cover Dynamics Science Data Analysis:</a:t>
            </a:r>
            <a:br>
              <a:rPr lang="en-US" sz="3600" dirty="0" smtClean="0"/>
            </a:br>
            <a:r>
              <a:rPr lang="en-US" sz="3600" i="1" dirty="0" smtClean="0"/>
              <a:t>Signatures of Climate &amp; Ecosystem Dynamics </a:t>
            </a:r>
            <a:endParaRPr lang="en-US" sz="3600" dirty="0"/>
          </a:p>
        </p:txBody>
      </p:sp>
      <p:pic>
        <p:nvPicPr>
          <p:cNvPr id="4" name="Picture 3" descr="Fig3.pdf"/>
          <p:cNvPicPr>
            <a:picLocks noChangeAspect="1"/>
          </p:cNvPicPr>
          <p:nvPr/>
        </p:nvPicPr>
        <p:blipFill>
          <a:blip r:embed="rId2"/>
          <a:srcRect t="5469"/>
          <a:stretch>
            <a:fillRect/>
          </a:stretch>
        </p:blipFill>
        <p:spPr>
          <a:xfrm>
            <a:off x="1930400" y="1498600"/>
            <a:ext cx="5283200" cy="499427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Land Cover Type: Refinements</a:t>
            </a:r>
            <a:endParaRPr lang="en-US" dirty="0"/>
          </a:p>
        </p:txBody>
      </p:sp>
      <p:pic>
        <p:nvPicPr>
          <p:cNvPr id="5" name="Picture 4" descr="hc.jpg"/>
          <p:cNvPicPr>
            <a:picLocks noChangeAspect="1"/>
          </p:cNvPicPr>
          <p:nvPr/>
        </p:nvPicPr>
        <p:blipFill>
          <a:blip r:embed="rId2">
            <a:lum bright="-5000" contrast="5000"/>
          </a:blip>
          <a:stretch>
            <a:fillRect/>
          </a:stretch>
        </p:blipFill>
        <p:spPr>
          <a:xfrm>
            <a:off x="952500" y="1490365"/>
            <a:ext cx="7289799" cy="43959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52500" y="3816249"/>
            <a:ext cx="2628900" cy="2070101"/>
          </a:xfrm>
          <a:prstGeom prst="rect">
            <a:avLst/>
          </a:prstGeom>
          <a:noFill/>
          <a:ln w="127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7100" y="6085443"/>
            <a:ext cx="4749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Prototype Hierarchical Classification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Land Cover Dynamics Science Data Analysis:</a:t>
            </a:r>
            <a:br>
              <a:rPr lang="en-US" sz="3600" dirty="0" smtClean="0"/>
            </a:br>
            <a:r>
              <a:rPr lang="en-US" sz="3600" i="1" dirty="0" smtClean="0"/>
              <a:t>Signatures of Climate &amp; Ecosystem Dynamics </a:t>
            </a:r>
            <a:endParaRPr lang="en-US" sz="3600" dirty="0"/>
          </a:p>
        </p:txBody>
      </p:sp>
      <p:pic>
        <p:nvPicPr>
          <p:cNvPr id="4" name="Picture 3" descr="Fig4.jpg"/>
          <p:cNvPicPr>
            <a:picLocks noChangeAspect="1"/>
          </p:cNvPicPr>
          <p:nvPr/>
        </p:nvPicPr>
        <p:blipFill>
          <a:blip r:embed="rId2">
            <a:lum bright="-5000" contrast="9000"/>
          </a:blip>
          <a:stretch>
            <a:fillRect/>
          </a:stretch>
        </p:blipFill>
        <p:spPr>
          <a:xfrm>
            <a:off x="863600" y="2044700"/>
            <a:ext cx="3898900" cy="3898900"/>
          </a:xfrm>
          <a:prstGeom prst="rect">
            <a:avLst/>
          </a:prstGeom>
        </p:spPr>
      </p:pic>
      <p:pic>
        <p:nvPicPr>
          <p:cNvPr id="6" name="Picture 5" descr="Fig6.jpg"/>
          <p:cNvPicPr>
            <a:picLocks noChangeAspect="1"/>
          </p:cNvPicPr>
          <p:nvPr/>
        </p:nvPicPr>
        <p:blipFill>
          <a:blip r:embed="rId3">
            <a:lum bright="-5000" contrast="10000"/>
          </a:blip>
          <a:stretch>
            <a:fillRect/>
          </a:stretch>
        </p:blipFill>
        <p:spPr>
          <a:xfrm>
            <a:off x="5105400" y="2540000"/>
            <a:ext cx="2781300" cy="2781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55800" y="2044700"/>
            <a:ext cx="2040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Onset of “</a:t>
            </a:r>
            <a:r>
              <a:rPr lang="en-US" i="1" dirty="0" err="1" smtClean="0"/>
              <a:t>greenup</a:t>
            </a:r>
            <a:r>
              <a:rPr lang="en-US" i="1" dirty="0" smtClean="0"/>
              <a:t>”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830613" y="2056368"/>
            <a:ext cx="3499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Greenup anomaly </a:t>
            </a:r>
            <a:r>
              <a:rPr lang="en-US" i="1" dirty="0" err="1" smtClean="0"/>
              <a:t>vs</a:t>
            </a:r>
            <a:r>
              <a:rPr lang="en-US" i="1" dirty="0" smtClean="0"/>
              <a:t> GDD anomaly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42962"/>
          </a:xfrm>
        </p:spPr>
        <p:txBody>
          <a:bodyPr>
            <a:noAutofit/>
          </a:bodyPr>
          <a:lstStyle/>
          <a:p>
            <a:r>
              <a:rPr lang="en-US" sz="3600" dirty="0" smtClean="0"/>
              <a:t>Land Cover Dynamics Science Data Analysis:</a:t>
            </a:r>
            <a:br>
              <a:rPr lang="en-US" sz="3600" dirty="0" smtClean="0"/>
            </a:br>
            <a:r>
              <a:rPr lang="en-US" sz="3600" i="1" dirty="0" smtClean="0"/>
              <a:t>Signatures of Climate &amp; Ecosystem Dynamics 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 descr="hai_2001_exampl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521"/>
            <a:ext cx="9144000" cy="50237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1675368"/>
            <a:ext cx="1702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Old Jack Pine Site,</a:t>
            </a:r>
          </a:p>
          <a:p>
            <a:r>
              <a:rPr lang="en-US" sz="1400" i="1" dirty="0" smtClean="0"/>
              <a:t>Saskatchewan</a:t>
            </a:r>
            <a:r>
              <a:rPr lang="en-US" sz="1400" dirty="0" smtClean="0"/>
              <a:t>, </a:t>
            </a:r>
            <a:r>
              <a:rPr lang="en-US" sz="1400" i="1" dirty="0" smtClean="0"/>
              <a:t>2003</a:t>
            </a:r>
            <a:endParaRPr lang="en-US" sz="1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282700" y="6086412"/>
            <a:ext cx="6924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Estimate start of growing season from fluxes – compare with MCD12Q2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modis_compare(2).tif"/>
          <p:cNvPicPr>
            <a:picLocks noChangeAspect="1"/>
          </p:cNvPicPr>
          <p:nvPr/>
        </p:nvPicPr>
        <p:blipFill>
          <a:blip r:embed="rId2">
            <a:lum bright="-5000" contrast="8000"/>
          </a:blip>
          <a:srcRect l="5783" t="3786" r="5166" b="4339"/>
          <a:stretch>
            <a:fillRect/>
          </a:stretch>
        </p:blipFill>
        <p:spPr>
          <a:xfrm>
            <a:off x="787400" y="1819162"/>
            <a:ext cx="7759700" cy="484833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927600" y="4546600"/>
            <a:ext cx="3505200" cy="176971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1600" dirty="0" smtClean="0"/>
              <a:t>Deciduous Broadleaf Forest Sites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1600" dirty="0" smtClean="0"/>
              <a:t>11 sites, 43 site years, sites &gt; 3 years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1600" dirty="0" smtClean="0"/>
              <a:t>NA (5), Europe(5), Japan(1)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1600" dirty="0" smtClean="0"/>
              <a:t>8 temperate, 1 boreal, 2 Mediterranean 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flipH="1">
            <a:off x="0" y="8413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Land Cover Dynamics Science Data Analysis:</a:t>
            </a:r>
            <a:br>
              <a:rPr lang="en-US" sz="3600" dirty="0" smtClean="0"/>
            </a:br>
            <a:r>
              <a:rPr lang="en-US" sz="3600" i="1" dirty="0" smtClean="0"/>
              <a:t>Signatures of Climate &amp; Ecosystem Dynamics 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728863" y="1258372"/>
            <a:ext cx="81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Compare timing of flux </a:t>
            </a:r>
            <a:r>
              <a:rPr lang="en-US" i="1" dirty="0" err="1" smtClean="0"/>
              <a:t>phenology</a:t>
            </a:r>
            <a:r>
              <a:rPr lang="en-US" i="1" dirty="0" smtClean="0"/>
              <a:t> from </a:t>
            </a:r>
            <a:r>
              <a:rPr lang="en-US" i="1" dirty="0" err="1" smtClean="0"/>
              <a:t>FluxNet</a:t>
            </a:r>
            <a:r>
              <a:rPr lang="en-US" i="1" dirty="0" smtClean="0"/>
              <a:t> with timing of </a:t>
            </a:r>
            <a:r>
              <a:rPr lang="en-US" i="1" dirty="0" err="1" smtClean="0"/>
              <a:t>greenup</a:t>
            </a:r>
            <a:r>
              <a:rPr lang="en-US" i="1" dirty="0" smtClean="0"/>
              <a:t> from MODIS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41600"/>
            <a:ext cx="8229600" cy="1143000"/>
          </a:xfrm>
        </p:spPr>
        <p:txBody>
          <a:bodyPr/>
          <a:lstStyle/>
          <a:p>
            <a:r>
              <a:rPr lang="en-US" i="1" dirty="0" smtClean="0"/>
              <a:t>Questions?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Land Cover Type: Refinements</a:t>
            </a:r>
            <a:endParaRPr lang="en-US" dirty="0"/>
          </a:p>
        </p:txBody>
      </p:sp>
      <p:pic>
        <p:nvPicPr>
          <p:cNvPr id="4" name="Picture 3" descr="prio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52" y="1204468"/>
            <a:ext cx="7711048" cy="4539280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6400" y="5937250"/>
            <a:ext cx="840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Incorporating Potential Vegetation Prototype for Northern Eurasia 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738"/>
            <a:ext cx="8229600" cy="766762"/>
          </a:xfrm>
        </p:spPr>
        <p:txBody>
          <a:bodyPr>
            <a:normAutofit/>
          </a:bodyPr>
          <a:lstStyle/>
          <a:p>
            <a:r>
              <a:rPr lang="en-US" dirty="0" smtClean="0"/>
              <a:t>Land Cover Type: Refinements</a:t>
            </a:r>
            <a:endParaRPr lang="en-US" dirty="0"/>
          </a:p>
        </p:txBody>
      </p:sp>
      <p:pic>
        <p:nvPicPr>
          <p:cNvPr id="4" name="Picture 3" descr="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1172971"/>
            <a:ext cx="7945886" cy="4602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1" y="6042206"/>
            <a:ext cx="794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C6 Prototype Classification (wetlands, land use not shown)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Land Cover Type: Science Data Analysis</a:t>
            </a:r>
            <a:endParaRPr lang="en-US" dirty="0"/>
          </a:p>
        </p:txBody>
      </p:sp>
      <p:pic>
        <p:nvPicPr>
          <p:cNvPr id="7" name="Picture 6" descr="mfriedl:Documents:LC_paper:Figures:figure1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2167335"/>
            <a:ext cx="4203700" cy="2949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 descr="Slid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00" y="2167335"/>
            <a:ext cx="4310721" cy="294971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308100" y="5644634"/>
            <a:ext cx="657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Identification and characterization of change</a:t>
            </a:r>
            <a:endParaRPr lang="en-US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92100" y="1803400"/>
            <a:ext cx="3997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Interannual</a:t>
            </a:r>
            <a:r>
              <a:rPr lang="en-US" dirty="0" smtClean="0"/>
              <a:t> rates of change in MCD12Q1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87127" y="1798003"/>
            <a:ext cx="402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Conceptual stratification of change pixels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Land Cover Type: Science Data Analysis</a:t>
            </a:r>
            <a:br>
              <a:rPr lang="en-US" dirty="0" smtClean="0"/>
            </a:br>
            <a:r>
              <a:rPr lang="en-US" sz="4000" i="1" dirty="0" smtClean="0"/>
              <a:t>Time Series &amp; Functional Data Analysis</a:t>
            </a:r>
            <a:endParaRPr lang="en-US" i="1" dirty="0"/>
          </a:p>
        </p:txBody>
      </p:sp>
      <p:pic>
        <p:nvPicPr>
          <p:cNvPr id="4" name="P 6"/>
          <p:cNvPicPr/>
          <p:nvPr/>
        </p:nvPicPr>
        <p:blipFill>
          <a:blip r:embed="rId2"/>
          <a:srcRect b="600"/>
          <a:stretch>
            <a:fillRect/>
          </a:stretch>
        </p:blipFill>
        <p:spPr bwMode="auto">
          <a:xfrm>
            <a:off x="5722132" y="1701801"/>
            <a:ext cx="3248515" cy="185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 descr="amz_change_ex.jpg"/>
          <p:cNvPicPr>
            <a:picLocks noChangeAspect="1"/>
          </p:cNvPicPr>
          <p:nvPr/>
        </p:nvPicPr>
        <p:blipFill>
          <a:blip r:embed="rId3">
            <a:lum bright="-5000" contrast="5000"/>
          </a:blip>
          <a:stretch>
            <a:fillRect/>
          </a:stretch>
        </p:blipFill>
        <p:spPr>
          <a:xfrm>
            <a:off x="50800" y="1689101"/>
            <a:ext cx="5607832" cy="461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722132" y="3683000"/>
            <a:ext cx="3248515" cy="261610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Basic idea is to explore and exploit time domain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Evaluating traditional time series and Bayesian models, and newer functional data models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Leveraging NSF </a:t>
            </a:r>
            <a:r>
              <a:rPr lang="en-US" i="1" dirty="0" smtClean="0"/>
              <a:t>Collaborations in Mathematical Geosciences</a:t>
            </a:r>
            <a:r>
              <a:rPr lang="en-US" dirty="0" smtClean="0"/>
              <a:t>, S. Ray, PI; L. </a:t>
            </a:r>
            <a:r>
              <a:rPr lang="en-US" dirty="0" err="1" smtClean="0"/>
              <a:t>Carvalho</a:t>
            </a:r>
            <a:r>
              <a:rPr lang="en-US" dirty="0" smtClean="0"/>
              <a:t>, collaborator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Land Cover Type: Science Data Analysis</a:t>
            </a:r>
            <a:br>
              <a:rPr lang="en-US" sz="4000" dirty="0" smtClean="0"/>
            </a:br>
            <a:r>
              <a:rPr lang="en-US" sz="3600" i="1" dirty="0" smtClean="0"/>
              <a:t>Time Series &amp; Functional Data Analysis</a:t>
            </a:r>
            <a:endParaRPr lang="en-US" sz="4000" i="1" dirty="0"/>
          </a:p>
        </p:txBody>
      </p:sp>
      <p:pic>
        <p:nvPicPr>
          <p:cNvPr id="4" name="P 9"/>
          <p:cNvPicPr/>
          <p:nvPr/>
        </p:nvPicPr>
        <p:blipFill>
          <a:blip r:embed="rId2"/>
          <a:srcRect t="52468"/>
          <a:stretch>
            <a:fillRect/>
          </a:stretch>
        </p:blipFill>
        <p:spPr>
          <a:xfrm>
            <a:off x="812800" y="1825699"/>
            <a:ext cx="7874000" cy="19335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800" y="3937000"/>
            <a:ext cx="3937000" cy="2501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4965700" y="3937000"/>
            <a:ext cx="3721100" cy="2501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182880" rIns="9144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Times New Roman" charset="0"/>
              </a:rPr>
              <a:t>Time series analysis of Mountain Pine Beetle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Times New Roman" charset="0"/>
              </a:rPr>
              <a:t> infestation near Fraser, CO.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Times New Roman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Times New Roman" charset="0"/>
                <a:cs typeface="Arial"/>
              </a:rPr>
              <a:t>Above: Time series of </a:t>
            </a:r>
            <a:r>
              <a:rPr kumimoji="0" lang="en-US" sz="1200" b="1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Times New Roman" charset="0"/>
                <a:cs typeface="Arial"/>
              </a:rPr>
              <a:t>Landsat</a:t>
            </a:r>
            <a:r>
              <a:rPr kumimoji="0" lang="en-US" sz="12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Times New Roman" charset="0"/>
                <a:cs typeface="Arial"/>
              </a:rPr>
              <a:t>-based maps of infestation (red = tree mortality); courtesy J. </a:t>
            </a:r>
            <a:r>
              <a:rPr kumimoji="0" lang="en-US" sz="1200" b="1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Times New Roman" charset="0"/>
                <a:cs typeface="Arial"/>
              </a:rPr>
              <a:t>Hicke</a:t>
            </a:r>
            <a:r>
              <a:rPr kumimoji="0" lang="en-US" sz="12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Times New Roman" charset="0"/>
                <a:cs typeface="Arial"/>
              </a:rPr>
              <a:t>, U. Idaho.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1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/>
              <a:ea typeface="Times New Roman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Times New Roman" charset="0"/>
                <a:cs typeface="Arial"/>
              </a:rPr>
              <a:t>At Left: Time series analysis using BFAST applied to MODIS EVI.  The dashed vertical line indicates a detected break point in the time series.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Cover Type: Validation</a:t>
            </a:r>
            <a:endParaRPr lang="en-US" dirty="0"/>
          </a:p>
        </p:txBody>
      </p:sp>
      <p:pic>
        <p:nvPicPr>
          <p:cNvPr id="5" name="Picture 4" descr=":::::Desktop:sample_sites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214438"/>
            <a:ext cx="5715000" cy="448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710019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Developing Database of 500 validation sites in collaboration with Curtis Woodcock, Martin </a:t>
            </a:r>
            <a:r>
              <a:rPr lang="en-US" i="1" dirty="0" err="1" smtClean="0"/>
              <a:t>Herold</a:t>
            </a:r>
            <a:r>
              <a:rPr lang="en-US" i="1" dirty="0" smtClean="0"/>
              <a:t> (GOFC/GOLD) and partially supported by NPP Cal/Val Team)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274638"/>
            <a:ext cx="48387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i="1" dirty="0" smtClean="0"/>
              <a:t>Land Cover Dynamics:</a:t>
            </a:r>
            <a:br>
              <a:rPr lang="en-US" i="1" dirty="0" smtClean="0"/>
            </a:br>
            <a:r>
              <a:rPr lang="en-US" i="1" dirty="0" smtClean="0"/>
              <a:t>Refinements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866900"/>
            <a:ext cx="4368800" cy="448945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/>
              <a:t>Model identification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Assessment of VI dynamics 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Input selection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Testing different </a:t>
            </a:r>
            <a:r>
              <a:rPr lang="en-US" sz="2400" dirty="0" err="1" smtClean="0"/>
              <a:t>VI’s</a:t>
            </a:r>
            <a:r>
              <a:rPr lang="en-US" sz="2400" dirty="0" smtClean="0"/>
              <a:t> (Fall </a:t>
            </a:r>
            <a:r>
              <a:rPr lang="en-US" sz="2400" dirty="0" err="1" smtClean="0"/>
              <a:t>vs</a:t>
            </a:r>
            <a:r>
              <a:rPr lang="en-US" sz="2400" dirty="0" smtClean="0"/>
              <a:t> Spring) 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Filtering snow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Key source of variance in </a:t>
            </a:r>
            <a:r>
              <a:rPr lang="en-US" sz="2400" dirty="0" err="1" smtClean="0"/>
              <a:t>greenup</a:t>
            </a:r>
            <a:r>
              <a:rPr lang="en-US" sz="2400" dirty="0" smtClean="0"/>
              <a:t> dates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38FCD-82D9-E442-AB01-069072FD005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74" y="2547938"/>
            <a:ext cx="3692525" cy="2098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4787" y="4733924"/>
            <a:ext cx="3694112" cy="1870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6" descr="logistic.jpg"/>
          <p:cNvPicPr>
            <a:picLocks noChangeAspect="1"/>
          </p:cNvPicPr>
          <p:nvPr/>
        </p:nvPicPr>
        <p:blipFill>
          <a:blip r:embed="rId4">
            <a:lum bright="-7000" contrast="10000"/>
          </a:blip>
          <a:srcRect/>
          <a:stretch>
            <a:fillRect/>
          </a:stretch>
        </p:blipFill>
        <p:spPr bwMode="auto">
          <a:xfrm>
            <a:off x="5278065" y="157209"/>
            <a:ext cx="3700833" cy="2281191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564</Words>
  <Application>Microsoft Macintosh PowerPoint</Application>
  <PresentationFormat>On-screen Show (4:3)</PresentationFormat>
  <Paragraphs>90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Using MODIS to Monitor Dynamics in Land Cover &amp; Phenology at Seasonal to Decadal Time Scales </vt:lpstr>
      <vt:lpstr>Land Cover Type: Refinements</vt:lpstr>
      <vt:lpstr>Land Cover Type: Refinements</vt:lpstr>
      <vt:lpstr>Land Cover Type: Refinements</vt:lpstr>
      <vt:lpstr>Land Cover Type: Science Data Analysis</vt:lpstr>
      <vt:lpstr>Land Cover Type: Science Data Analysis Time Series &amp; Functional Data Analysis</vt:lpstr>
      <vt:lpstr>Land Cover Type: Science Data Analysis Time Series &amp; Functional Data Analysis</vt:lpstr>
      <vt:lpstr>Land Cover Type: Validation</vt:lpstr>
      <vt:lpstr>Land Cover Dynamics: Refinements</vt:lpstr>
      <vt:lpstr>Land Cover Dynamics: Refinement &amp; Validation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 Cover Dynamics: Refinement &amp; Validation</vt:lpstr>
      <vt:lpstr>Land Cover Dynamics: Refinement &amp; Validation</vt:lpstr>
      <vt:lpstr> Land Cover Dynamics Science Data Analysis: Signatures of Climate &amp; Ecosystem Dynamics  </vt:lpstr>
      <vt:lpstr>Land Cover Dynamics Science Data Analysis: Signatures of Climate &amp; Ecosystem Dynamics </vt:lpstr>
      <vt:lpstr>Land Cover Dynamics Science Data Analysis: Signatures of Climate &amp; Ecosystem Dynamics </vt:lpstr>
      <vt:lpstr>Land Cover Dynamics Science Data Analysis: Signatures of Climate &amp; Ecosystem Dynamics </vt:lpstr>
      <vt:lpstr> </vt:lpstr>
      <vt:lpstr>Questions?</vt:lpstr>
    </vt:vector>
  </TitlesOfParts>
  <Company>Boston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MODIS to Monitor Dynamics in Land Cover &amp; Phenology at Seasonal to Decadal Time Scales </dc:title>
  <dc:creator>Mark Friedl</dc:creator>
  <cp:lastModifiedBy>Brandon Maccherone</cp:lastModifiedBy>
  <cp:revision>19</cp:revision>
  <dcterms:created xsi:type="dcterms:W3CDTF">2011-05-18T13:19:33Z</dcterms:created>
  <dcterms:modified xsi:type="dcterms:W3CDTF">2011-05-23T16:03:15Z</dcterms:modified>
</cp:coreProperties>
</file>