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70" r:id="rId4"/>
    <p:sldId id="259" r:id="rId5"/>
    <p:sldId id="262" r:id="rId6"/>
    <p:sldId id="257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848" y="-1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Documents%20and%20Settings\dfowler\Local%20Settings\Temp\NSIDC_MissInstr_DistTotals_AsOf20110420-1%20(Autosaved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khall1\Desktop\mean%20depletion%20curve%20data%20by%20elev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[NSIDC_MissInstr_DistTotals_AsOf20110420-1 (Autosaved).xls]Sheet2!PivotTable5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0951402324709411"/>
          <c:y val="0.0410256410256412"/>
          <c:w val="0.888986751656043"/>
          <c:h val="0.890978598828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Sheet2!$B$3:$B$4</c:f>
              <c:strCache>
                <c:ptCount val="1"/>
                <c:pt idx="0">
                  <c:v>MODIS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Sheet2!$A$5:$A$16</c:f>
              <c:strCach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strCache>
            </c:strRef>
          </c:cat>
          <c:val>
            <c:numRef>
              <c:f>Sheet2!$B$5:$B$16</c:f>
              <c:numCache>
                <c:formatCode>General</c:formatCode>
                <c:ptCount val="11"/>
                <c:pt idx="0">
                  <c:v>9568.0</c:v>
                </c:pt>
                <c:pt idx="1">
                  <c:v>47703.0</c:v>
                </c:pt>
                <c:pt idx="2">
                  <c:v>199873.0</c:v>
                </c:pt>
                <c:pt idx="3">
                  <c:v>321832.0</c:v>
                </c:pt>
                <c:pt idx="4">
                  <c:v>262308.0</c:v>
                </c:pt>
                <c:pt idx="5">
                  <c:v>603498.0</c:v>
                </c:pt>
                <c:pt idx="6">
                  <c:v>859610.0</c:v>
                </c:pt>
                <c:pt idx="7">
                  <c:v>1.313746E6</c:v>
                </c:pt>
                <c:pt idx="8">
                  <c:v>1.669691E6</c:v>
                </c:pt>
                <c:pt idx="9">
                  <c:v>2.660741E6</c:v>
                </c:pt>
                <c:pt idx="10">
                  <c:v>4.516566E6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8966056"/>
        <c:axId val="617335032"/>
      </c:barChart>
      <c:catAx>
        <c:axId val="678966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7335032"/>
        <c:crosses val="autoZero"/>
        <c:auto val="0"/>
        <c:lblAlgn val="ctr"/>
        <c:lblOffset val="100"/>
        <c:noMultiLvlLbl val="0"/>
      </c:catAx>
      <c:valAx>
        <c:axId val="617335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8966056"/>
        <c:crosses val="autoZero"/>
        <c:crossBetween val="between"/>
      </c:valAx>
      <c:spPr>
        <a:solidFill>
          <a:srgbClr val="BBE0E3"/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2500 - 3000 m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'mean depletion curve data by el'!$A$1:$A$133</c:f>
              <c:strCache>
                <c:ptCount val="133"/>
                <c:pt idx="0">
                  <c:v> 80</c:v>
                </c:pt>
                <c:pt idx="1">
                  <c:v> 81</c:v>
                </c:pt>
                <c:pt idx="2">
                  <c:v> 82</c:v>
                </c:pt>
                <c:pt idx="3">
                  <c:v> 83</c:v>
                </c:pt>
                <c:pt idx="4">
                  <c:v> 84</c:v>
                </c:pt>
                <c:pt idx="5">
                  <c:v> 85</c:v>
                </c:pt>
                <c:pt idx="6">
                  <c:v> 86</c:v>
                </c:pt>
                <c:pt idx="7">
                  <c:v> 87</c:v>
                </c:pt>
                <c:pt idx="8">
                  <c:v> 88</c:v>
                </c:pt>
                <c:pt idx="9">
                  <c:v> 89</c:v>
                </c:pt>
                <c:pt idx="10">
                  <c:v> 90</c:v>
                </c:pt>
                <c:pt idx="11">
                  <c:v> 91</c:v>
                </c:pt>
                <c:pt idx="12">
                  <c:v> 92</c:v>
                </c:pt>
                <c:pt idx="13">
                  <c:v> 93</c:v>
                </c:pt>
                <c:pt idx="14">
                  <c:v> 94</c:v>
                </c:pt>
                <c:pt idx="15">
                  <c:v> 95</c:v>
                </c:pt>
                <c:pt idx="16">
                  <c:v> 96</c:v>
                </c:pt>
                <c:pt idx="17">
                  <c:v> 97</c:v>
                </c:pt>
                <c:pt idx="18">
                  <c:v> 98</c:v>
                </c:pt>
                <c:pt idx="19">
                  <c:v> 99</c:v>
                </c:pt>
                <c:pt idx="20">
                  <c:v>100</c:v>
                </c:pt>
                <c:pt idx="21">
                  <c:v>101</c:v>
                </c:pt>
                <c:pt idx="22">
                  <c:v>102</c:v>
                </c:pt>
                <c:pt idx="23">
                  <c:v>103</c:v>
                </c:pt>
                <c:pt idx="24">
                  <c:v>104</c:v>
                </c:pt>
                <c:pt idx="25">
                  <c:v>105</c:v>
                </c:pt>
                <c:pt idx="26">
                  <c:v>106</c:v>
                </c:pt>
                <c:pt idx="27">
                  <c:v>107</c:v>
                </c:pt>
                <c:pt idx="28">
                  <c:v>108</c:v>
                </c:pt>
                <c:pt idx="29">
                  <c:v>109</c:v>
                </c:pt>
                <c:pt idx="30">
                  <c:v>110</c:v>
                </c:pt>
                <c:pt idx="31">
                  <c:v>111</c:v>
                </c:pt>
                <c:pt idx="32">
                  <c:v>112</c:v>
                </c:pt>
                <c:pt idx="33">
                  <c:v>113</c:v>
                </c:pt>
                <c:pt idx="34">
                  <c:v>114</c:v>
                </c:pt>
                <c:pt idx="35">
                  <c:v>115</c:v>
                </c:pt>
                <c:pt idx="36">
                  <c:v>116</c:v>
                </c:pt>
                <c:pt idx="37">
                  <c:v>117</c:v>
                </c:pt>
                <c:pt idx="38">
                  <c:v>118</c:v>
                </c:pt>
                <c:pt idx="39">
                  <c:v>119</c:v>
                </c:pt>
                <c:pt idx="40">
                  <c:v>120</c:v>
                </c:pt>
                <c:pt idx="41">
                  <c:v>121</c:v>
                </c:pt>
                <c:pt idx="42">
                  <c:v>122</c:v>
                </c:pt>
                <c:pt idx="43">
                  <c:v>123</c:v>
                </c:pt>
                <c:pt idx="44">
                  <c:v>124</c:v>
                </c:pt>
                <c:pt idx="45">
                  <c:v>125</c:v>
                </c:pt>
                <c:pt idx="46">
                  <c:v>126</c:v>
                </c:pt>
                <c:pt idx="47">
                  <c:v>127</c:v>
                </c:pt>
                <c:pt idx="48">
                  <c:v>128</c:v>
                </c:pt>
                <c:pt idx="49">
                  <c:v>129</c:v>
                </c:pt>
                <c:pt idx="50">
                  <c:v>130</c:v>
                </c:pt>
                <c:pt idx="51">
                  <c:v>131</c:v>
                </c:pt>
                <c:pt idx="52">
                  <c:v>132</c:v>
                </c:pt>
                <c:pt idx="53">
                  <c:v>133</c:v>
                </c:pt>
                <c:pt idx="54">
                  <c:v>134</c:v>
                </c:pt>
                <c:pt idx="55">
                  <c:v>135</c:v>
                </c:pt>
                <c:pt idx="56">
                  <c:v>136</c:v>
                </c:pt>
                <c:pt idx="57">
                  <c:v>137</c:v>
                </c:pt>
                <c:pt idx="58">
                  <c:v>138</c:v>
                </c:pt>
                <c:pt idx="59">
                  <c:v>139</c:v>
                </c:pt>
                <c:pt idx="60">
                  <c:v>140</c:v>
                </c:pt>
                <c:pt idx="61">
                  <c:v>141</c:v>
                </c:pt>
                <c:pt idx="62">
                  <c:v>142</c:v>
                </c:pt>
                <c:pt idx="63">
                  <c:v>143</c:v>
                </c:pt>
                <c:pt idx="64">
                  <c:v>144</c:v>
                </c:pt>
                <c:pt idx="65">
                  <c:v>145</c:v>
                </c:pt>
                <c:pt idx="66">
                  <c:v>146</c:v>
                </c:pt>
                <c:pt idx="67">
                  <c:v>147</c:v>
                </c:pt>
                <c:pt idx="68">
                  <c:v>148</c:v>
                </c:pt>
                <c:pt idx="69">
                  <c:v>149</c:v>
                </c:pt>
                <c:pt idx="70">
                  <c:v>150</c:v>
                </c:pt>
                <c:pt idx="71">
                  <c:v>151</c:v>
                </c:pt>
                <c:pt idx="72">
                  <c:v>152</c:v>
                </c:pt>
                <c:pt idx="73">
                  <c:v>153</c:v>
                </c:pt>
                <c:pt idx="74">
                  <c:v>154</c:v>
                </c:pt>
                <c:pt idx="75">
                  <c:v>155</c:v>
                </c:pt>
                <c:pt idx="76">
                  <c:v>156</c:v>
                </c:pt>
                <c:pt idx="77">
                  <c:v>157</c:v>
                </c:pt>
                <c:pt idx="78">
                  <c:v>158</c:v>
                </c:pt>
                <c:pt idx="79">
                  <c:v>159</c:v>
                </c:pt>
                <c:pt idx="80">
                  <c:v>160</c:v>
                </c:pt>
                <c:pt idx="81">
                  <c:v>161</c:v>
                </c:pt>
                <c:pt idx="82">
                  <c:v>162</c:v>
                </c:pt>
                <c:pt idx="83">
                  <c:v>163</c:v>
                </c:pt>
                <c:pt idx="84">
                  <c:v>164</c:v>
                </c:pt>
                <c:pt idx="85">
                  <c:v>165</c:v>
                </c:pt>
                <c:pt idx="86">
                  <c:v>166</c:v>
                </c:pt>
                <c:pt idx="87">
                  <c:v>167</c:v>
                </c:pt>
                <c:pt idx="88">
                  <c:v>168</c:v>
                </c:pt>
                <c:pt idx="89">
                  <c:v>169</c:v>
                </c:pt>
                <c:pt idx="90">
                  <c:v>170</c:v>
                </c:pt>
                <c:pt idx="91">
                  <c:v>171</c:v>
                </c:pt>
                <c:pt idx="92">
                  <c:v>172</c:v>
                </c:pt>
                <c:pt idx="93">
                  <c:v>173</c:v>
                </c:pt>
                <c:pt idx="94">
                  <c:v>174</c:v>
                </c:pt>
                <c:pt idx="95">
                  <c:v>175</c:v>
                </c:pt>
                <c:pt idx="96">
                  <c:v>176</c:v>
                </c:pt>
                <c:pt idx="97">
                  <c:v>177</c:v>
                </c:pt>
                <c:pt idx="98">
                  <c:v>178</c:v>
                </c:pt>
                <c:pt idx="99">
                  <c:v>179</c:v>
                </c:pt>
                <c:pt idx="100">
                  <c:v>180</c:v>
                </c:pt>
                <c:pt idx="101">
                  <c:v>181</c:v>
                </c:pt>
                <c:pt idx="102">
                  <c:v>182</c:v>
                </c:pt>
                <c:pt idx="103">
                  <c:v>183</c:v>
                </c:pt>
                <c:pt idx="104">
                  <c:v>184</c:v>
                </c:pt>
                <c:pt idx="105">
                  <c:v>185</c:v>
                </c:pt>
                <c:pt idx="106">
                  <c:v>186</c:v>
                </c:pt>
                <c:pt idx="107">
                  <c:v>187</c:v>
                </c:pt>
                <c:pt idx="108">
                  <c:v>188</c:v>
                </c:pt>
                <c:pt idx="109">
                  <c:v>189</c:v>
                </c:pt>
                <c:pt idx="110">
                  <c:v>190</c:v>
                </c:pt>
                <c:pt idx="111">
                  <c:v>191</c:v>
                </c:pt>
                <c:pt idx="112">
                  <c:v>192</c:v>
                </c:pt>
                <c:pt idx="113">
                  <c:v>193</c:v>
                </c:pt>
                <c:pt idx="114">
                  <c:v>194</c:v>
                </c:pt>
                <c:pt idx="115">
                  <c:v>195</c:v>
                </c:pt>
                <c:pt idx="116">
                  <c:v>196</c:v>
                </c:pt>
                <c:pt idx="117">
                  <c:v>197</c:v>
                </c:pt>
                <c:pt idx="118">
                  <c:v>198</c:v>
                </c:pt>
                <c:pt idx="119">
                  <c:v>199</c:v>
                </c:pt>
                <c:pt idx="120">
                  <c:v>200</c:v>
                </c:pt>
                <c:pt idx="121">
                  <c:v>201</c:v>
                </c:pt>
                <c:pt idx="122">
                  <c:v>202</c:v>
                </c:pt>
                <c:pt idx="123">
                  <c:v>203</c:v>
                </c:pt>
                <c:pt idx="124">
                  <c:v>204</c:v>
                </c:pt>
                <c:pt idx="125">
                  <c:v>205</c:v>
                </c:pt>
                <c:pt idx="126">
                  <c:v>206</c:v>
                </c:pt>
                <c:pt idx="127">
                  <c:v>207</c:v>
                </c:pt>
                <c:pt idx="128">
                  <c:v>208</c:v>
                </c:pt>
                <c:pt idx="129">
                  <c:v>209</c:v>
                </c:pt>
                <c:pt idx="130">
                  <c:v>210</c:v>
                </c:pt>
                <c:pt idx="131">
                  <c:v>211</c:v>
                </c:pt>
                <c:pt idx="132">
                  <c:v>212</c:v>
                </c:pt>
              </c:strCache>
            </c:strRef>
          </c:cat>
          <c:val>
            <c:numRef>
              <c:f>'mean depletion curve data by el'!$C$1:$C$133</c:f>
              <c:numCache>
                <c:formatCode>General</c:formatCode>
                <c:ptCount val="133"/>
                <c:pt idx="0">
                  <c:v>96.3</c:v>
                </c:pt>
                <c:pt idx="1">
                  <c:v>96.1</c:v>
                </c:pt>
                <c:pt idx="2">
                  <c:v>95.99000000000002</c:v>
                </c:pt>
                <c:pt idx="3">
                  <c:v>95.42</c:v>
                </c:pt>
                <c:pt idx="4">
                  <c:v>95.55</c:v>
                </c:pt>
                <c:pt idx="5">
                  <c:v>94.93</c:v>
                </c:pt>
                <c:pt idx="6">
                  <c:v>94.8</c:v>
                </c:pt>
                <c:pt idx="7">
                  <c:v>95.16</c:v>
                </c:pt>
                <c:pt idx="8">
                  <c:v>95.11</c:v>
                </c:pt>
                <c:pt idx="9">
                  <c:v>95.52</c:v>
                </c:pt>
                <c:pt idx="10">
                  <c:v>96.16999999999998</c:v>
                </c:pt>
                <c:pt idx="11">
                  <c:v>95.87</c:v>
                </c:pt>
                <c:pt idx="12">
                  <c:v>96.03</c:v>
                </c:pt>
                <c:pt idx="13">
                  <c:v>96.45</c:v>
                </c:pt>
                <c:pt idx="14">
                  <c:v>96.77</c:v>
                </c:pt>
                <c:pt idx="15">
                  <c:v>95.33</c:v>
                </c:pt>
                <c:pt idx="16">
                  <c:v>95.39</c:v>
                </c:pt>
                <c:pt idx="17">
                  <c:v>95.26</c:v>
                </c:pt>
                <c:pt idx="18">
                  <c:v>94.65</c:v>
                </c:pt>
                <c:pt idx="19">
                  <c:v>94.06</c:v>
                </c:pt>
                <c:pt idx="20">
                  <c:v>93.88</c:v>
                </c:pt>
                <c:pt idx="21">
                  <c:v>94.46000000000002</c:v>
                </c:pt>
                <c:pt idx="22">
                  <c:v>93.97</c:v>
                </c:pt>
                <c:pt idx="23">
                  <c:v>93.48</c:v>
                </c:pt>
                <c:pt idx="24">
                  <c:v>93.1</c:v>
                </c:pt>
                <c:pt idx="25">
                  <c:v>92.92</c:v>
                </c:pt>
                <c:pt idx="26">
                  <c:v>90.65</c:v>
                </c:pt>
                <c:pt idx="27">
                  <c:v>89.79</c:v>
                </c:pt>
                <c:pt idx="28">
                  <c:v>89.72</c:v>
                </c:pt>
                <c:pt idx="29">
                  <c:v>90.32</c:v>
                </c:pt>
                <c:pt idx="30">
                  <c:v>90.02</c:v>
                </c:pt>
                <c:pt idx="31">
                  <c:v>90.33</c:v>
                </c:pt>
                <c:pt idx="32">
                  <c:v>89.1</c:v>
                </c:pt>
                <c:pt idx="33">
                  <c:v>89.58</c:v>
                </c:pt>
                <c:pt idx="34">
                  <c:v>87.66999999999998</c:v>
                </c:pt>
                <c:pt idx="35">
                  <c:v>86.69</c:v>
                </c:pt>
                <c:pt idx="36">
                  <c:v>82.14</c:v>
                </c:pt>
                <c:pt idx="37">
                  <c:v>81.07</c:v>
                </c:pt>
                <c:pt idx="38">
                  <c:v>79.59</c:v>
                </c:pt>
                <c:pt idx="39">
                  <c:v>76.29</c:v>
                </c:pt>
                <c:pt idx="40">
                  <c:v>78.9</c:v>
                </c:pt>
                <c:pt idx="41">
                  <c:v>77.9</c:v>
                </c:pt>
                <c:pt idx="42">
                  <c:v>76.16</c:v>
                </c:pt>
                <c:pt idx="43">
                  <c:v>74.55</c:v>
                </c:pt>
                <c:pt idx="44">
                  <c:v>72.28</c:v>
                </c:pt>
                <c:pt idx="45">
                  <c:v>68.92</c:v>
                </c:pt>
                <c:pt idx="46">
                  <c:v>70.7</c:v>
                </c:pt>
                <c:pt idx="47">
                  <c:v>68.55</c:v>
                </c:pt>
                <c:pt idx="48">
                  <c:v>67.44000000000002</c:v>
                </c:pt>
                <c:pt idx="49">
                  <c:v>66.17999999999998</c:v>
                </c:pt>
                <c:pt idx="50">
                  <c:v>63.01</c:v>
                </c:pt>
                <c:pt idx="51">
                  <c:v>60.99</c:v>
                </c:pt>
                <c:pt idx="52">
                  <c:v>58.38</c:v>
                </c:pt>
                <c:pt idx="53">
                  <c:v>58.89</c:v>
                </c:pt>
                <c:pt idx="54">
                  <c:v>56.89</c:v>
                </c:pt>
                <c:pt idx="55">
                  <c:v>54.02</c:v>
                </c:pt>
                <c:pt idx="56">
                  <c:v>49.75</c:v>
                </c:pt>
                <c:pt idx="57">
                  <c:v>47.22000000000001</c:v>
                </c:pt>
                <c:pt idx="58">
                  <c:v>39.95</c:v>
                </c:pt>
                <c:pt idx="59">
                  <c:v>38.11</c:v>
                </c:pt>
                <c:pt idx="60">
                  <c:v>36.71</c:v>
                </c:pt>
                <c:pt idx="61">
                  <c:v>35.01</c:v>
                </c:pt>
                <c:pt idx="62">
                  <c:v>31.31000000000003</c:v>
                </c:pt>
                <c:pt idx="63">
                  <c:v>29.84</c:v>
                </c:pt>
                <c:pt idx="64">
                  <c:v>29.68</c:v>
                </c:pt>
                <c:pt idx="65">
                  <c:v>28.89</c:v>
                </c:pt>
                <c:pt idx="66">
                  <c:v>29.52</c:v>
                </c:pt>
                <c:pt idx="67">
                  <c:v>25.56</c:v>
                </c:pt>
                <c:pt idx="68">
                  <c:v>23.93999999999999</c:v>
                </c:pt>
                <c:pt idx="69">
                  <c:v>22.54</c:v>
                </c:pt>
                <c:pt idx="70">
                  <c:v>19.54</c:v>
                </c:pt>
                <c:pt idx="71">
                  <c:v>19.59</c:v>
                </c:pt>
                <c:pt idx="72">
                  <c:v>16.5</c:v>
                </c:pt>
                <c:pt idx="73">
                  <c:v>15.67</c:v>
                </c:pt>
                <c:pt idx="74">
                  <c:v>14.29</c:v>
                </c:pt>
                <c:pt idx="75">
                  <c:v>12.57</c:v>
                </c:pt>
                <c:pt idx="76">
                  <c:v>11.66</c:v>
                </c:pt>
                <c:pt idx="77">
                  <c:v>10.96</c:v>
                </c:pt>
                <c:pt idx="78">
                  <c:v>10.66</c:v>
                </c:pt>
                <c:pt idx="79">
                  <c:v>11.96</c:v>
                </c:pt>
                <c:pt idx="80">
                  <c:v>11.75</c:v>
                </c:pt>
                <c:pt idx="81">
                  <c:v>10.46</c:v>
                </c:pt>
                <c:pt idx="82">
                  <c:v>10.78</c:v>
                </c:pt>
                <c:pt idx="83">
                  <c:v>10.09</c:v>
                </c:pt>
                <c:pt idx="84">
                  <c:v>11.42</c:v>
                </c:pt>
                <c:pt idx="85">
                  <c:v>10.83</c:v>
                </c:pt>
                <c:pt idx="86">
                  <c:v>7.56</c:v>
                </c:pt>
                <c:pt idx="87">
                  <c:v>6.67</c:v>
                </c:pt>
                <c:pt idx="88">
                  <c:v>4.75</c:v>
                </c:pt>
                <c:pt idx="89">
                  <c:v>4.51</c:v>
                </c:pt>
                <c:pt idx="90">
                  <c:v>2.75</c:v>
                </c:pt>
                <c:pt idx="91">
                  <c:v>3.53</c:v>
                </c:pt>
                <c:pt idx="92">
                  <c:v>3.98</c:v>
                </c:pt>
                <c:pt idx="93">
                  <c:v>2.45</c:v>
                </c:pt>
                <c:pt idx="94">
                  <c:v>1.980000000000013</c:v>
                </c:pt>
                <c:pt idx="95">
                  <c:v>1.46</c:v>
                </c:pt>
                <c:pt idx="96">
                  <c:v>1.6</c:v>
                </c:pt>
                <c:pt idx="97">
                  <c:v>2.7</c:v>
                </c:pt>
                <c:pt idx="98">
                  <c:v>1.4</c:v>
                </c:pt>
                <c:pt idx="99">
                  <c:v>1.07</c:v>
                </c:pt>
                <c:pt idx="100">
                  <c:v>0.79</c:v>
                </c:pt>
                <c:pt idx="101">
                  <c:v>0.55</c:v>
                </c:pt>
                <c:pt idx="102">
                  <c:v>0.41</c:v>
                </c:pt>
                <c:pt idx="103">
                  <c:v>0.45</c:v>
                </c:pt>
                <c:pt idx="104">
                  <c:v>0.49</c:v>
                </c:pt>
                <c:pt idx="105">
                  <c:v>0.440000000000001</c:v>
                </c:pt>
                <c:pt idx="106">
                  <c:v>0.590000000000001</c:v>
                </c:pt>
                <c:pt idx="107">
                  <c:v>0.340000000000001</c:v>
                </c:pt>
                <c:pt idx="108">
                  <c:v>0.13</c:v>
                </c:pt>
                <c:pt idx="109">
                  <c:v>0.07</c:v>
                </c:pt>
                <c:pt idx="110">
                  <c:v>0.0400000000000001</c:v>
                </c:pt>
                <c:pt idx="111">
                  <c:v>0.16</c:v>
                </c:pt>
                <c:pt idx="112">
                  <c:v>0.1</c:v>
                </c:pt>
                <c:pt idx="113">
                  <c:v>0.15</c:v>
                </c:pt>
                <c:pt idx="114">
                  <c:v>0.2</c:v>
                </c:pt>
                <c:pt idx="115">
                  <c:v>0.15</c:v>
                </c:pt>
                <c:pt idx="116">
                  <c:v>0.14</c:v>
                </c:pt>
                <c:pt idx="117">
                  <c:v>0.15</c:v>
                </c:pt>
                <c:pt idx="118">
                  <c:v>0.11</c:v>
                </c:pt>
                <c:pt idx="119">
                  <c:v>0.21</c:v>
                </c:pt>
                <c:pt idx="120">
                  <c:v>0.340000000000001</c:v>
                </c:pt>
                <c:pt idx="121">
                  <c:v>0.3</c:v>
                </c:pt>
                <c:pt idx="122">
                  <c:v>0.09</c:v>
                </c:pt>
                <c:pt idx="123">
                  <c:v>0.02</c:v>
                </c:pt>
                <c:pt idx="124">
                  <c:v>0.27</c:v>
                </c:pt>
                <c:pt idx="125">
                  <c:v>0.2</c:v>
                </c:pt>
                <c:pt idx="126">
                  <c:v>0.22</c:v>
                </c:pt>
                <c:pt idx="127">
                  <c:v>0.37</c:v>
                </c:pt>
                <c:pt idx="128">
                  <c:v>0.41</c:v>
                </c:pt>
                <c:pt idx="129">
                  <c:v>0.43</c:v>
                </c:pt>
                <c:pt idx="130">
                  <c:v>0.390000000000004</c:v>
                </c:pt>
                <c:pt idx="131">
                  <c:v>0.21</c:v>
                </c:pt>
                <c:pt idx="132">
                  <c:v>0.14</c:v>
                </c:pt>
              </c:numCache>
            </c:numRef>
          </c:val>
          <c:smooth val="0"/>
        </c:ser>
        <c:ser>
          <c:idx val="1"/>
          <c:order val="1"/>
          <c:tx>
            <c:v>3000 - 3500 m</c:v>
          </c:tx>
          <c:marker>
            <c:symbol val="none"/>
          </c:marker>
          <c:cat>
            <c:strRef>
              <c:f>'mean depletion curve data by el'!$A$1:$A$133</c:f>
              <c:strCache>
                <c:ptCount val="133"/>
                <c:pt idx="0">
                  <c:v> 80</c:v>
                </c:pt>
                <c:pt idx="1">
                  <c:v> 81</c:v>
                </c:pt>
                <c:pt idx="2">
                  <c:v> 82</c:v>
                </c:pt>
                <c:pt idx="3">
                  <c:v> 83</c:v>
                </c:pt>
                <c:pt idx="4">
                  <c:v> 84</c:v>
                </c:pt>
                <c:pt idx="5">
                  <c:v> 85</c:v>
                </c:pt>
                <c:pt idx="6">
                  <c:v> 86</c:v>
                </c:pt>
                <c:pt idx="7">
                  <c:v> 87</c:v>
                </c:pt>
                <c:pt idx="8">
                  <c:v> 88</c:v>
                </c:pt>
                <c:pt idx="9">
                  <c:v> 89</c:v>
                </c:pt>
                <c:pt idx="10">
                  <c:v> 90</c:v>
                </c:pt>
                <c:pt idx="11">
                  <c:v> 91</c:v>
                </c:pt>
                <c:pt idx="12">
                  <c:v> 92</c:v>
                </c:pt>
                <c:pt idx="13">
                  <c:v> 93</c:v>
                </c:pt>
                <c:pt idx="14">
                  <c:v> 94</c:v>
                </c:pt>
                <c:pt idx="15">
                  <c:v> 95</c:v>
                </c:pt>
                <c:pt idx="16">
                  <c:v> 96</c:v>
                </c:pt>
                <c:pt idx="17">
                  <c:v> 97</c:v>
                </c:pt>
                <c:pt idx="18">
                  <c:v> 98</c:v>
                </c:pt>
                <c:pt idx="19">
                  <c:v> 99</c:v>
                </c:pt>
                <c:pt idx="20">
                  <c:v>100</c:v>
                </c:pt>
                <c:pt idx="21">
                  <c:v>101</c:v>
                </c:pt>
                <c:pt idx="22">
                  <c:v>102</c:v>
                </c:pt>
                <c:pt idx="23">
                  <c:v>103</c:v>
                </c:pt>
                <c:pt idx="24">
                  <c:v>104</c:v>
                </c:pt>
                <c:pt idx="25">
                  <c:v>105</c:v>
                </c:pt>
                <c:pt idx="26">
                  <c:v>106</c:v>
                </c:pt>
                <c:pt idx="27">
                  <c:v>107</c:v>
                </c:pt>
                <c:pt idx="28">
                  <c:v>108</c:v>
                </c:pt>
                <c:pt idx="29">
                  <c:v>109</c:v>
                </c:pt>
                <c:pt idx="30">
                  <c:v>110</c:v>
                </c:pt>
                <c:pt idx="31">
                  <c:v>111</c:v>
                </c:pt>
                <c:pt idx="32">
                  <c:v>112</c:v>
                </c:pt>
                <c:pt idx="33">
                  <c:v>113</c:v>
                </c:pt>
                <c:pt idx="34">
                  <c:v>114</c:v>
                </c:pt>
                <c:pt idx="35">
                  <c:v>115</c:v>
                </c:pt>
                <c:pt idx="36">
                  <c:v>116</c:v>
                </c:pt>
                <c:pt idx="37">
                  <c:v>117</c:v>
                </c:pt>
                <c:pt idx="38">
                  <c:v>118</c:v>
                </c:pt>
                <c:pt idx="39">
                  <c:v>119</c:v>
                </c:pt>
                <c:pt idx="40">
                  <c:v>120</c:v>
                </c:pt>
                <c:pt idx="41">
                  <c:v>121</c:v>
                </c:pt>
                <c:pt idx="42">
                  <c:v>122</c:v>
                </c:pt>
                <c:pt idx="43">
                  <c:v>123</c:v>
                </c:pt>
                <c:pt idx="44">
                  <c:v>124</c:v>
                </c:pt>
                <c:pt idx="45">
                  <c:v>125</c:v>
                </c:pt>
                <c:pt idx="46">
                  <c:v>126</c:v>
                </c:pt>
                <c:pt idx="47">
                  <c:v>127</c:v>
                </c:pt>
                <c:pt idx="48">
                  <c:v>128</c:v>
                </c:pt>
                <c:pt idx="49">
                  <c:v>129</c:v>
                </c:pt>
                <c:pt idx="50">
                  <c:v>130</c:v>
                </c:pt>
                <c:pt idx="51">
                  <c:v>131</c:v>
                </c:pt>
                <c:pt idx="52">
                  <c:v>132</c:v>
                </c:pt>
                <c:pt idx="53">
                  <c:v>133</c:v>
                </c:pt>
                <c:pt idx="54">
                  <c:v>134</c:v>
                </c:pt>
                <c:pt idx="55">
                  <c:v>135</c:v>
                </c:pt>
                <c:pt idx="56">
                  <c:v>136</c:v>
                </c:pt>
                <c:pt idx="57">
                  <c:v>137</c:v>
                </c:pt>
                <c:pt idx="58">
                  <c:v>138</c:v>
                </c:pt>
                <c:pt idx="59">
                  <c:v>139</c:v>
                </c:pt>
                <c:pt idx="60">
                  <c:v>140</c:v>
                </c:pt>
                <c:pt idx="61">
                  <c:v>141</c:v>
                </c:pt>
                <c:pt idx="62">
                  <c:v>142</c:v>
                </c:pt>
                <c:pt idx="63">
                  <c:v>143</c:v>
                </c:pt>
                <c:pt idx="64">
                  <c:v>144</c:v>
                </c:pt>
                <c:pt idx="65">
                  <c:v>145</c:v>
                </c:pt>
                <c:pt idx="66">
                  <c:v>146</c:v>
                </c:pt>
                <c:pt idx="67">
                  <c:v>147</c:v>
                </c:pt>
                <c:pt idx="68">
                  <c:v>148</c:v>
                </c:pt>
                <c:pt idx="69">
                  <c:v>149</c:v>
                </c:pt>
                <c:pt idx="70">
                  <c:v>150</c:v>
                </c:pt>
                <c:pt idx="71">
                  <c:v>151</c:v>
                </c:pt>
                <c:pt idx="72">
                  <c:v>152</c:v>
                </c:pt>
                <c:pt idx="73">
                  <c:v>153</c:v>
                </c:pt>
                <c:pt idx="74">
                  <c:v>154</c:v>
                </c:pt>
                <c:pt idx="75">
                  <c:v>155</c:v>
                </c:pt>
                <c:pt idx="76">
                  <c:v>156</c:v>
                </c:pt>
                <c:pt idx="77">
                  <c:v>157</c:v>
                </c:pt>
                <c:pt idx="78">
                  <c:v>158</c:v>
                </c:pt>
                <c:pt idx="79">
                  <c:v>159</c:v>
                </c:pt>
                <c:pt idx="80">
                  <c:v>160</c:v>
                </c:pt>
                <c:pt idx="81">
                  <c:v>161</c:v>
                </c:pt>
                <c:pt idx="82">
                  <c:v>162</c:v>
                </c:pt>
                <c:pt idx="83">
                  <c:v>163</c:v>
                </c:pt>
                <c:pt idx="84">
                  <c:v>164</c:v>
                </c:pt>
                <c:pt idx="85">
                  <c:v>165</c:v>
                </c:pt>
                <c:pt idx="86">
                  <c:v>166</c:v>
                </c:pt>
                <c:pt idx="87">
                  <c:v>167</c:v>
                </c:pt>
                <c:pt idx="88">
                  <c:v>168</c:v>
                </c:pt>
                <c:pt idx="89">
                  <c:v>169</c:v>
                </c:pt>
                <c:pt idx="90">
                  <c:v>170</c:v>
                </c:pt>
                <c:pt idx="91">
                  <c:v>171</c:v>
                </c:pt>
                <c:pt idx="92">
                  <c:v>172</c:v>
                </c:pt>
                <c:pt idx="93">
                  <c:v>173</c:v>
                </c:pt>
                <c:pt idx="94">
                  <c:v>174</c:v>
                </c:pt>
                <c:pt idx="95">
                  <c:v>175</c:v>
                </c:pt>
                <c:pt idx="96">
                  <c:v>176</c:v>
                </c:pt>
                <c:pt idx="97">
                  <c:v>177</c:v>
                </c:pt>
                <c:pt idx="98">
                  <c:v>178</c:v>
                </c:pt>
                <c:pt idx="99">
                  <c:v>179</c:v>
                </c:pt>
                <c:pt idx="100">
                  <c:v>180</c:v>
                </c:pt>
                <c:pt idx="101">
                  <c:v>181</c:v>
                </c:pt>
                <c:pt idx="102">
                  <c:v>182</c:v>
                </c:pt>
                <c:pt idx="103">
                  <c:v>183</c:v>
                </c:pt>
                <c:pt idx="104">
                  <c:v>184</c:v>
                </c:pt>
                <c:pt idx="105">
                  <c:v>185</c:v>
                </c:pt>
                <c:pt idx="106">
                  <c:v>186</c:v>
                </c:pt>
                <c:pt idx="107">
                  <c:v>187</c:v>
                </c:pt>
                <c:pt idx="108">
                  <c:v>188</c:v>
                </c:pt>
                <c:pt idx="109">
                  <c:v>189</c:v>
                </c:pt>
                <c:pt idx="110">
                  <c:v>190</c:v>
                </c:pt>
                <c:pt idx="111">
                  <c:v>191</c:v>
                </c:pt>
                <c:pt idx="112">
                  <c:v>192</c:v>
                </c:pt>
                <c:pt idx="113">
                  <c:v>193</c:v>
                </c:pt>
                <c:pt idx="114">
                  <c:v>194</c:v>
                </c:pt>
                <c:pt idx="115">
                  <c:v>195</c:v>
                </c:pt>
                <c:pt idx="116">
                  <c:v>196</c:v>
                </c:pt>
                <c:pt idx="117">
                  <c:v>197</c:v>
                </c:pt>
                <c:pt idx="118">
                  <c:v>198</c:v>
                </c:pt>
                <c:pt idx="119">
                  <c:v>199</c:v>
                </c:pt>
                <c:pt idx="120">
                  <c:v>200</c:v>
                </c:pt>
                <c:pt idx="121">
                  <c:v>201</c:v>
                </c:pt>
                <c:pt idx="122">
                  <c:v>202</c:v>
                </c:pt>
                <c:pt idx="123">
                  <c:v>203</c:v>
                </c:pt>
                <c:pt idx="124">
                  <c:v>204</c:v>
                </c:pt>
                <c:pt idx="125">
                  <c:v>205</c:v>
                </c:pt>
                <c:pt idx="126">
                  <c:v>206</c:v>
                </c:pt>
                <c:pt idx="127">
                  <c:v>207</c:v>
                </c:pt>
                <c:pt idx="128">
                  <c:v>208</c:v>
                </c:pt>
                <c:pt idx="129">
                  <c:v>209</c:v>
                </c:pt>
                <c:pt idx="130">
                  <c:v>210</c:v>
                </c:pt>
                <c:pt idx="131">
                  <c:v>211</c:v>
                </c:pt>
                <c:pt idx="132">
                  <c:v>212</c:v>
                </c:pt>
              </c:strCache>
            </c:strRef>
          </c:cat>
          <c:val>
            <c:numRef>
              <c:f>'mean depletion curve data by el'!$D$1:$D$133</c:f>
              <c:numCache>
                <c:formatCode>General</c:formatCode>
                <c:ptCount val="133"/>
                <c:pt idx="0">
                  <c:v>98.79</c:v>
                </c:pt>
                <c:pt idx="1">
                  <c:v>98.86</c:v>
                </c:pt>
                <c:pt idx="2">
                  <c:v>98.85</c:v>
                </c:pt>
                <c:pt idx="3">
                  <c:v>98.9</c:v>
                </c:pt>
                <c:pt idx="4">
                  <c:v>98.94000000000002</c:v>
                </c:pt>
                <c:pt idx="5">
                  <c:v>98.78</c:v>
                </c:pt>
                <c:pt idx="6">
                  <c:v>98.83</c:v>
                </c:pt>
                <c:pt idx="7">
                  <c:v>98.88</c:v>
                </c:pt>
                <c:pt idx="8">
                  <c:v>98.94000000000002</c:v>
                </c:pt>
                <c:pt idx="9">
                  <c:v>98.94000000000002</c:v>
                </c:pt>
                <c:pt idx="10">
                  <c:v>99.12</c:v>
                </c:pt>
                <c:pt idx="11">
                  <c:v>99.12</c:v>
                </c:pt>
                <c:pt idx="12">
                  <c:v>99.08</c:v>
                </c:pt>
                <c:pt idx="13">
                  <c:v>99.16999999999998</c:v>
                </c:pt>
                <c:pt idx="14">
                  <c:v>99.27</c:v>
                </c:pt>
                <c:pt idx="15">
                  <c:v>99.36</c:v>
                </c:pt>
                <c:pt idx="16">
                  <c:v>99.25</c:v>
                </c:pt>
                <c:pt idx="17">
                  <c:v>99.13</c:v>
                </c:pt>
                <c:pt idx="18">
                  <c:v>99.02</c:v>
                </c:pt>
                <c:pt idx="19">
                  <c:v>99.01</c:v>
                </c:pt>
                <c:pt idx="20">
                  <c:v>99.02</c:v>
                </c:pt>
                <c:pt idx="21">
                  <c:v>99.35</c:v>
                </c:pt>
                <c:pt idx="22">
                  <c:v>99.34</c:v>
                </c:pt>
                <c:pt idx="23">
                  <c:v>99.36</c:v>
                </c:pt>
                <c:pt idx="24">
                  <c:v>99.54</c:v>
                </c:pt>
                <c:pt idx="25">
                  <c:v>99.5</c:v>
                </c:pt>
                <c:pt idx="26">
                  <c:v>99.11</c:v>
                </c:pt>
                <c:pt idx="27">
                  <c:v>99.06</c:v>
                </c:pt>
                <c:pt idx="28">
                  <c:v>98.67999999999998</c:v>
                </c:pt>
                <c:pt idx="29">
                  <c:v>98.85</c:v>
                </c:pt>
                <c:pt idx="30">
                  <c:v>98.94000000000002</c:v>
                </c:pt>
                <c:pt idx="31">
                  <c:v>99.06</c:v>
                </c:pt>
                <c:pt idx="32">
                  <c:v>99.16999999999998</c:v>
                </c:pt>
                <c:pt idx="33">
                  <c:v>99.22</c:v>
                </c:pt>
                <c:pt idx="34">
                  <c:v>98.66999999999998</c:v>
                </c:pt>
                <c:pt idx="35">
                  <c:v>99.22</c:v>
                </c:pt>
                <c:pt idx="36">
                  <c:v>98.96000000000002</c:v>
                </c:pt>
                <c:pt idx="37">
                  <c:v>99.0</c:v>
                </c:pt>
                <c:pt idx="38">
                  <c:v>98.76</c:v>
                </c:pt>
                <c:pt idx="39">
                  <c:v>98.29</c:v>
                </c:pt>
                <c:pt idx="40">
                  <c:v>98.42</c:v>
                </c:pt>
                <c:pt idx="41">
                  <c:v>98.26</c:v>
                </c:pt>
                <c:pt idx="42">
                  <c:v>97.84</c:v>
                </c:pt>
                <c:pt idx="43">
                  <c:v>97.7</c:v>
                </c:pt>
                <c:pt idx="44">
                  <c:v>97.56</c:v>
                </c:pt>
                <c:pt idx="45">
                  <c:v>97.25</c:v>
                </c:pt>
                <c:pt idx="46">
                  <c:v>97.38</c:v>
                </c:pt>
                <c:pt idx="47">
                  <c:v>96.17999999999998</c:v>
                </c:pt>
                <c:pt idx="48">
                  <c:v>96.87</c:v>
                </c:pt>
                <c:pt idx="49">
                  <c:v>96.83</c:v>
                </c:pt>
                <c:pt idx="50">
                  <c:v>96.47</c:v>
                </c:pt>
                <c:pt idx="51">
                  <c:v>95.85</c:v>
                </c:pt>
                <c:pt idx="52">
                  <c:v>93.57</c:v>
                </c:pt>
                <c:pt idx="53">
                  <c:v>93.57</c:v>
                </c:pt>
                <c:pt idx="54">
                  <c:v>93.83</c:v>
                </c:pt>
                <c:pt idx="55">
                  <c:v>92.88</c:v>
                </c:pt>
                <c:pt idx="56">
                  <c:v>91.9</c:v>
                </c:pt>
                <c:pt idx="57">
                  <c:v>91.03</c:v>
                </c:pt>
                <c:pt idx="58">
                  <c:v>88.98</c:v>
                </c:pt>
                <c:pt idx="59">
                  <c:v>87.57</c:v>
                </c:pt>
                <c:pt idx="60">
                  <c:v>86.77</c:v>
                </c:pt>
                <c:pt idx="61">
                  <c:v>87.01</c:v>
                </c:pt>
                <c:pt idx="62">
                  <c:v>86.41000000000002</c:v>
                </c:pt>
                <c:pt idx="63">
                  <c:v>85.84</c:v>
                </c:pt>
                <c:pt idx="64">
                  <c:v>84.05</c:v>
                </c:pt>
                <c:pt idx="65">
                  <c:v>82.77</c:v>
                </c:pt>
                <c:pt idx="66">
                  <c:v>81.64</c:v>
                </c:pt>
                <c:pt idx="67">
                  <c:v>76.86</c:v>
                </c:pt>
                <c:pt idx="68">
                  <c:v>76.85</c:v>
                </c:pt>
                <c:pt idx="69">
                  <c:v>75.15</c:v>
                </c:pt>
                <c:pt idx="70">
                  <c:v>71.45</c:v>
                </c:pt>
                <c:pt idx="71">
                  <c:v>69.46</c:v>
                </c:pt>
                <c:pt idx="72">
                  <c:v>66.58</c:v>
                </c:pt>
                <c:pt idx="73">
                  <c:v>65.7</c:v>
                </c:pt>
                <c:pt idx="74">
                  <c:v>62.3</c:v>
                </c:pt>
                <c:pt idx="75">
                  <c:v>59.95</c:v>
                </c:pt>
                <c:pt idx="76">
                  <c:v>58.52</c:v>
                </c:pt>
                <c:pt idx="77">
                  <c:v>52.28</c:v>
                </c:pt>
                <c:pt idx="78">
                  <c:v>54.04</c:v>
                </c:pt>
                <c:pt idx="79">
                  <c:v>51.1</c:v>
                </c:pt>
                <c:pt idx="80">
                  <c:v>50.51</c:v>
                </c:pt>
                <c:pt idx="81">
                  <c:v>50.44</c:v>
                </c:pt>
                <c:pt idx="82">
                  <c:v>50.17</c:v>
                </c:pt>
                <c:pt idx="83">
                  <c:v>45.82</c:v>
                </c:pt>
                <c:pt idx="84">
                  <c:v>46.95</c:v>
                </c:pt>
                <c:pt idx="85">
                  <c:v>44.64</c:v>
                </c:pt>
                <c:pt idx="86">
                  <c:v>45.55</c:v>
                </c:pt>
                <c:pt idx="87">
                  <c:v>41.42</c:v>
                </c:pt>
                <c:pt idx="88">
                  <c:v>38.65</c:v>
                </c:pt>
                <c:pt idx="89">
                  <c:v>38.06</c:v>
                </c:pt>
                <c:pt idx="90">
                  <c:v>32.01</c:v>
                </c:pt>
                <c:pt idx="91">
                  <c:v>35.01</c:v>
                </c:pt>
                <c:pt idx="92">
                  <c:v>34.68</c:v>
                </c:pt>
                <c:pt idx="93">
                  <c:v>31.1</c:v>
                </c:pt>
                <c:pt idx="94">
                  <c:v>26.27999999999999</c:v>
                </c:pt>
                <c:pt idx="95">
                  <c:v>21.04</c:v>
                </c:pt>
                <c:pt idx="96">
                  <c:v>20.79</c:v>
                </c:pt>
                <c:pt idx="97">
                  <c:v>24.71</c:v>
                </c:pt>
                <c:pt idx="98">
                  <c:v>22.77</c:v>
                </c:pt>
                <c:pt idx="99">
                  <c:v>16.53</c:v>
                </c:pt>
                <c:pt idx="100">
                  <c:v>13.95000000000001</c:v>
                </c:pt>
                <c:pt idx="101">
                  <c:v>11.2</c:v>
                </c:pt>
                <c:pt idx="102">
                  <c:v>8.83</c:v>
                </c:pt>
                <c:pt idx="103">
                  <c:v>8.93</c:v>
                </c:pt>
                <c:pt idx="104">
                  <c:v>6.930000000000002</c:v>
                </c:pt>
                <c:pt idx="105">
                  <c:v>6.67</c:v>
                </c:pt>
                <c:pt idx="106">
                  <c:v>5.23</c:v>
                </c:pt>
                <c:pt idx="107">
                  <c:v>4.359999999999998</c:v>
                </c:pt>
                <c:pt idx="108">
                  <c:v>3.76</c:v>
                </c:pt>
                <c:pt idx="109">
                  <c:v>2.57</c:v>
                </c:pt>
                <c:pt idx="110">
                  <c:v>2.73</c:v>
                </c:pt>
                <c:pt idx="111">
                  <c:v>1.83</c:v>
                </c:pt>
                <c:pt idx="112">
                  <c:v>1.54</c:v>
                </c:pt>
                <c:pt idx="113">
                  <c:v>0.760000000000009</c:v>
                </c:pt>
                <c:pt idx="114">
                  <c:v>0.78</c:v>
                </c:pt>
                <c:pt idx="115">
                  <c:v>0.720000000000001</c:v>
                </c:pt>
                <c:pt idx="116">
                  <c:v>0.840000000000001</c:v>
                </c:pt>
                <c:pt idx="117">
                  <c:v>0.8</c:v>
                </c:pt>
                <c:pt idx="118">
                  <c:v>0.610000000000001</c:v>
                </c:pt>
                <c:pt idx="119">
                  <c:v>0.890000000000002</c:v>
                </c:pt>
                <c:pt idx="120">
                  <c:v>0.840000000000001</c:v>
                </c:pt>
                <c:pt idx="121">
                  <c:v>0.630000000000008</c:v>
                </c:pt>
                <c:pt idx="122">
                  <c:v>0.310000000000002</c:v>
                </c:pt>
                <c:pt idx="123">
                  <c:v>0.26</c:v>
                </c:pt>
                <c:pt idx="124">
                  <c:v>0.26</c:v>
                </c:pt>
                <c:pt idx="125">
                  <c:v>0.35</c:v>
                </c:pt>
                <c:pt idx="126">
                  <c:v>0.590000000000001</c:v>
                </c:pt>
                <c:pt idx="127">
                  <c:v>0.49</c:v>
                </c:pt>
                <c:pt idx="128">
                  <c:v>0.52</c:v>
                </c:pt>
                <c:pt idx="129">
                  <c:v>0.620000000000008</c:v>
                </c:pt>
                <c:pt idx="130">
                  <c:v>0.47</c:v>
                </c:pt>
                <c:pt idx="131">
                  <c:v>0.26</c:v>
                </c:pt>
                <c:pt idx="132">
                  <c:v>0.320000000000004</c:v>
                </c:pt>
              </c:numCache>
            </c:numRef>
          </c:val>
          <c:smooth val="0"/>
        </c:ser>
        <c:ser>
          <c:idx val="2"/>
          <c:order val="2"/>
          <c:tx>
            <c:v>&gt;3500 m</c:v>
          </c:tx>
          <c:marker>
            <c:symbol val="none"/>
          </c:marker>
          <c:cat>
            <c:strRef>
              <c:f>'mean depletion curve data by el'!$A$1:$A$133</c:f>
              <c:strCache>
                <c:ptCount val="133"/>
                <c:pt idx="0">
                  <c:v> 80</c:v>
                </c:pt>
                <c:pt idx="1">
                  <c:v> 81</c:v>
                </c:pt>
                <c:pt idx="2">
                  <c:v> 82</c:v>
                </c:pt>
                <c:pt idx="3">
                  <c:v> 83</c:v>
                </c:pt>
                <c:pt idx="4">
                  <c:v> 84</c:v>
                </c:pt>
                <c:pt idx="5">
                  <c:v> 85</c:v>
                </c:pt>
                <c:pt idx="6">
                  <c:v> 86</c:v>
                </c:pt>
                <c:pt idx="7">
                  <c:v> 87</c:v>
                </c:pt>
                <c:pt idx="8">
                  <c:v> 88</c:v>
                </c:pt>
                <c:pt idx="9">
                  <c:v> 89</c:v>
                </c:pt>
                <c:pt idx="10">
                  <c:v> 90</c:v>
                </c:pt>
                <c:pt idx="11">
                  <c:v> 91</c:v>
                </c:pt>
                <c:pt idx="12">
                  <c:v> 92</c:v>
                </c:pt>
                <c:pt idx="13">
                  <c:v> 93</c:v>
                </c:pt>
                <c:pt idx="14">
                  <c:v> 94</c:v>
                </c:pt>
                <c:pt idx="15">
                  <c:v> 95</c:v>
                </c:pt>
                <c:pt idx="16">
                  <c:v> 96</c:v>
                </c:pt>
                <c:pt idx="17">
                  <c:v> 97</c:v>
                </c:pt>
                <c:pt idx="18">
                  <c:v> 98</c:v>
                </c:pt>
                <c:pt idx="19">
                  <c:v> 99</c:v>
                </c:pt>
                <c:pt idx="20">
                  <c:v>100</c:v>
                </c:pt>
                <c:pt idx="21">
                  <c:v>101</c:v>
                </c:pt>
                <c:pt idx="22">
                  <c:v>102</c:v>
                </c:pt>
                <c:pt idx="23">
                  <c:v>103</c:v>
                </c:pt>
                <c:pt idx="24">
                  <c:v>104</c:v>
                </c:pt>
                <c:pt idx="25">
                  <c:v>105</c:v>
                </c:pt>
                <c:pt idx="26">
                  <c:v>106</c:v>
                </c:pt>
                <c:pt idx="27">
                  <c:v>107</c:v>
                </c:pt>
                <c:pt idx="28">
                  <c:v>108</c:v>
                </c:pt>
                <c:pt idx="29">
                  <c:v>109</c:v>
                </c:pt>
                <c:pt idx="30">
                  <c:v>110</c:v>
                </c:pt>
                <c:pt idx="31">
                  <c:v>111</c:v>
                </c:pt>
                <c:pt idx="32">
                  <c:v>112</c:v>
                </c:pt>
                <c:pt idx="33">
                  <c:v>113</c:v>
                </c:pt>
                <c:pt idx="34">
                  <c:v>114</c:v>
                </c:pt>
                <c:pt idx="35">
                  <c:v>115</c:v>
                </c:pt>
                <c:pt idx="36">
                  <c:v>116</c:v>
                </c:pt>
                <c:pt idx="37">
                  <c:v>117</c:v>
                </c:pt>
                <c:pt idx="38">
                  <c:v>118</c:v>
                </c:pt>
                <c:pt idx="39">
                  <c:v>119</c:v>
                </c:pt>
                <c:pt idx="40">
                  <c:v>120</c:v>
                </c:pt>
                <c:pt idx="41">
                  <c:v>121</c:v>
                </c:pt>
                <c:pt idx="42">
                  <c:v>122</c:v>
                </c:pt>
                <c:pt idx="43">
                  <c:v>123</c:v>
                </c:pt>
                <c:pt idx="44">
                  <c:v>124</c:v>
                </c:pt>
                <c:pt idx="45">
                  <c:v>125</c:v>
                </c:pt>
                <c:pt idx="46">
                  <c:v>126</c:v>
                </c:pt>
                <c:pt idx="47">
                  <c:v>127</c:v>
                </c:pt>
                <c:pt idx="48">
                  <c:v>128</c:v>
                </c:pt>
                <c:pt idx="49">
                  <c:v>129</c:v>
                </c:pt>
                <c:pt idx="50">
                  <c:v>130</c:v>
                </c:pt>
                <c:pt idx="51">
                  <c:v>131</c:v>
                </c:pt>
                <c:pt idx="52">
                  <c:v>132</c:v>
                </c:pt>
                <c:pt idx="53">
                  <c:v>133</c:v>
                </c:pt>
                <c:pt idx="54">
                  <c:v>134</c:v>
                </c:pt>
                <c:pt idx="55">
                  <c:v>135</c:v>
                </c:pt>
                <c:pt idx="56">
                  <c:v>136</c:v>
                </c:pt>
                <c:pt idx="57">
                  <c:v>137</c:v>
                </c:pt>
                <c:pt idx="58">
                  <c:v>138</c:v>
                </c:pt>
                <c:pt idx="59">
                  <c:v>139</c:v>
                </c:pt>
                <c:pt idx="60">
                  <c:v>140</c:v>
                </c:pt>
                <c:pt idx="61">
                  <c:v>141</c:v>
                </c:pt>
                <c:pt idx="62">
                  <c:v>142</c:v>
                </c:pt>
                <c:pt idx="63">
                  <c:v>143</c:v>
                </c:pt>
                <c:pt idx="64">
                  <c:v>144</c:v>
                </c:pt>
                <c:pt idx="65">
                  <c:v>145</c:v>
                </c:pt>
                <c:pt idx="66">
                  <c:v>146</c:v>
                </c:pt>
                <c:pt idx="67">
                  <c:v>147</c:v>
                </c:pt>
                <c:pt idx="68">
                  <c:v>148</c:v>
                </c:pt>
                <c:pt idx="69">
                  <c:v>149</c:v>
                </c:pt>
                <c:pt idx="70">
                  <c:v>150</c:v>
                </c:pt>
                <c:pt idx="71">
                  <c:v>151</c:v>
                </c:pt>
                <c:pt idx="72">
                  <c:v>152</c:v>
                </c:pt>
                <c:pt idx="73">
                  <c:v>153</c:v>
                </c:pt>
                <c:pt idx="74">
                  <c:v>154</c:v>
                </c:pt>
                <c:pt idx="75">
                  <c:v>155</c:v>
                </c:pt>
                <c:pt idx="76">
                  <c:v>156</c:v>
                </c:pt>
                <c:pt idx="77">
                  <c:v>157</c:v>
                </c:pt>
                <c:pt idx="78">
                  <c:v>158</c:v>
                </c:pt>
                <c:pt idx="79">
                  <c:v>159</c:v>
                </c:pt>
                <c:pt idx="80">
                  <c:v>160</c:v>
                </c:pt>
                <c:pt idx="81">
                  <c:v>161</c:v>
                </c:pt>
                <c:pt idx="82">
                  <c:v>162</c:v>
                </c:pt>
                <c:pt idx="83">
                  <c:v>163</c:v>
                </c:pt>
                <c:pt idx="84">
                  <c:v>164</c:v>
                </c:pt>
                <c:pt idx="85">
                  <c:v>165</c:v>
                </c:pt>
                <c:pt idx="86">
                  <c:v>166</c:v>
                </c:pt>
                <c:pt idx="87">
                  <c:v>167</c:v>
                </c:pt>
                <c:pt idx="88">
                  <c:v>168</c:v>
                </c:pt>
                <c:pt idx="89">
                  <c:v>169</c:v>
                </c:pt>
                <c:pt idx="90">
                  <c:v>170</c:v>
                </c:pt>
                <c:pt idx="91">
                  <c:v>171</c:v>
                </c:pt>
                <c:pt idx="92">
                  <c:v>172</c:v>
                </c:pt>
                <c:pt idx="93">
                  <c:v>173</c:v>
                </c:pt>
                <c:pt idx="94">
                  <c:v>174</c:v>
                </c:pt>
                <c:pt idx="95">
                  <c:v>175</c:v>
                </c:pt>
                <c:pt idx="96">
                  <c:v>176</c:v>
                </c:pt>
                <c:pt idx="97">
                  <c:v>177</c:v>
                </c:pt>
                <c:pt idx="98">
                  <c:v>178</c:v>
                </c:pt>
                <c:pt idx="99">
                  <c:v>179</c:v>
                </c:pt>
                <c:pt idx="100">
                  <c:v>180</c:v>
                </c:pt>
                <c:pt idx="101">
                  <c:v>181</c:v>
                </c:pt>
                <c:pt idx="102">
                  <c:v>182</c:v>
                </c:pt>
                <c:pt idx="103">
                  <c:v>183</c:v>
                </c:pt>
                <c:pt idx="104">
                  <c:v>184</c:v>
                </c:pt>
                <c:pt idx="105">
                  <c:v>185</c:v>
                </c:pt>
                <c:pt idx="106">
                  <c:v>186</c:v>
                </c:pt>
                <c:pt idx="107">
                  <c:v>187</c:v>
                </c:pt>
                <c:pt idx="108">
                  <c:v>188</c:v>
                </c:pt>
                <c:pt idx="109">
                  <c:v>189</c:v>
                </c:pt>
                <c:pt idx="110">
                  <c:v>190</c:v>
                </c:pt>
                <c:pt idx="111">
                  <c:v>191</c:v>
                </c:pt>
                <c:pt idx="112">
                  <c:v>192</c:v>
                </c:pt>
                <c:pt idx="113">
                  <c:v>193</c:v>
                </c:pt>
                <c:pt idx="114">
                  <c:v>194</c:v>
                </c:pt>
                <c:pt idx="115">
                  <c:v>195</c:v>
                </c:pt>
                <c:pt idx="116">
                  <c:v>196</c:v>
                </c:pt>
                <c:pt idx="117">
                  <c:v>197</c:v>
                </c:pt>
                <c:pt idx="118">
                  <c:v>198</c:v>
                </c:pt>
                <c:pt idx="119">
                  <c:v>199</c:v>
                </c:pt>
                <c:pt idx="120">
                  <c:v>200</c:v>
                </c:pt>
                <c:pt idx="121">
                  <c:v>201</c:v>
                </c:pt>
                <c:pt idx="122">
                  <c:v>202</c:v>
                </c:pt>
                <c:pt idx="123">
                  <c:v>203</c:v>
                </c:pt>
                <c:pt idx="124">
                  <c:v>204</c:v>
                </c:pt>
                <c:pt idx="125">
                  <c:v>205</c:v>
                </c:pt>
                <c:pt idx="126">
                  <c:v>206</c:v>
                </c:pt>
                <c:pt idx="127">
                  <c:v>207</c:v>
                </c:pt>
                <c:pt idx="128">
                  <c:v>208</c:v>
                </c:pt>
                <c:pt idx="129">
                  <c:v>209</c:v>
                </c:pt>
                <c:pt idx="130">
                  <c:v>210</c:v>
                </c:pt>
                <c:pt idx="131">
                  <c:v>211</c:v>
                </c:pt>
                <c:pt idx="132">
                  <c:v>212</c:v>
                </c:pt>
              </c:strCache>
            </c:strRef>
          </c:cat>
          <c:val>
            <c:numRef>
              <c:f>'mean depletion curve data by el'!$E$1:$E$133</c:f>
              <c:numCache>
                <c:formatCode>General</c:formatCode>
                <c:ptCount val="133"/>
                <c:pt idx="0">
                  <c:v>97.38</c:v>
                </c:pt>
                <c:pt idx="1">
                  <c:v>97.43</c:v>
                </c:pt>
                <c:pt idx="2">
                  <c:v>97.47</c:v>
                </c:pt>
                <c:pt idx="3">
                  <c:v>99.25</c:v>
                </c:pt>
                <c:pt idx="4">
                  <c:v>99.19</c:v>
                </c:pt>
                <c:pt idx="5">
                  <c:v>99.21000000000002</c:v>
                </c:pt>
                <c:pt idx="6">
                  <c:v>99.21000000000002</c:v>
                </c:pt>
                <c:pt idx="7">
                  <c:v>99.22</c:v>
                </c:pt>
                <c:pt idx="8">
                  <c:v>99.38</c:v>
                </c:pt>
                <c:pt idx="9">
                  <c:v>99.42</c:v>
                </c:pt>
                <c:pt idx="10">
                  <c:v>99.55</c:v>
                </c:pt>
                <c:pt idx="11">
                  <c:v>99.45</c:v>
                </c:pt>
                <c:pt idx="12">
                  <c:v>99.43</c:v>
                </c:pt>
                <c:pt idx="13">
                  <c:v>99.61</c:v>
                </c:pt>
                <c:pt idx="14">
                  <c:v>99.63</c:v>
                </c:pt>
                <c:pt idx="15">
                  <c:v>99.79</c:v>
                </c:pt>
                <c:pt idx="16">
                  <c:v>99.74000000000002</c:v>
                </c:pt>
                <c:pt idx="17">
                  <c:v>99.69</c:v>
                </c:pt>
                <c:pt idx="18">
                  <c:v>99.72</c:v>
                </c:pt>
                <c:pt idx="19">
                  <c:v>99.71000000000002</c:v>
                </c:pt>
                <c:pt idx="20">
                  <c:v>99.72</c:v>
                </c:pt>
                <c:pt idx="21">
                  <c:v>99.83</c:v>
                </c:pt>
                <c:pt idx="22">
                  <c:v>99.86</c:v>
                </c:pt>
                <c:pt idx="23">
                  <c:v>99.84</c:v>
                </c:pt>
                <c:pt idx="24">
                  <c:v>99.96000000000002</c:v>
                </c:pt>
                <c:pt idx="25">
                  <c:v>99.94000000000002</c:v>
                </c:pt>
                <c:pt idx="26">
                  <c:v>99.82</c:v>
                </c:pt>
                <c:pt idx="27">
                  <c:v>99.82</c:v>
                </c:pt>
                <c:pt idx="28">
                  <c:v>98.91000000000002</c:v>
                </c:pt>
                <c:pt idx="29">
                  <c:v>98.91000000000002</c:v>
                </c:pt>
                <c:pt idx="30">
                  <c:v>98.94000000000002</c:v>
                </c:pt>
                <c:pt idx="31">
                  <c:v>98.99000000000002</c:v>
                </c:pt>
                <c:pt idx="32">
                  <c:v>99.04</c:v>
                </c:pt>
                <c:pt idx="33">
                  <c:v>99.04</c:v>
                </c:pt>
                <c:pt idx="34">
                  <c:v>98.95</c:v>
                </c:pt>
                <c:pt idx="35">
                  <c:v>99.1</c:v>
                </c:pt>
                <c:pt idx="36">
                  <c:v>99.0</c:v>
                </c:pt>
                <c:pt idx="37">
                  <c:v>99.27</c:v>
                </c:pt>
                <c:pt idx="38">
                  <c:v>99.99000000000002</c:v>
                </c:pt>
                <c:pt idx="39">
                  <c:v>99.99000000000002</c:v>
                </c:pt>
                <c:pt idx="40">
                  <c:v>99.99000000000002</c:v>
                </c:pt>
                <c:pt idx="41">
                  <c:v>99.97</c:v>
                </c:pt>
                <c:pt idx="42">
                  <c:v>99.95</c:v>
                </c:pt>
                <c:pt idx="43">
                  <c:v>99.97</c:v>
                </c:pt>
                <c:pt idx="44">
                  <c:v>99.89</c:v>
                </c:pt>
                <c:pt idx="45">
                  <c:v>99.95</c:v>
                </c:pt>
                <c:pt idx="46">
                  <c:v>99.75</c:v>
                </c:pt>
                <c:pt idx="47">
                  <c:v>99.69</c:v>
                </c:pt>
                <c:pt idx="48">
                  <c:v>99.7</c:v>
                </c:pt>
                <c:pt idx="49">
                  <c:v>99.71000000000002</c:v>
                </c:pt>
                <c:pt idx="50">
                  <c:v>99.74000000000002</c:v>
                </c:pt>
                <c:pt idx="51">
                  <c:v>99.67999999999998</c:v>
                </c:pt>
                <c:pt idx="52">
                  <c:v>99.51</c:v>
                </c:pt>
                <c:pt idx="53">
                  <c:v>99.54</c:v>
                </c:pt>
                <c:pt idx="54">
                  <c:v>99.62</c:v>
                </c:pt>
                <c:pt idx="55">
                  <c:v>99.26</c:v>
                </c:pt>
                <c:pt idx="56">
                  <c:v>99.14</c:v>
                </c:pt>
                <c:pt idx="57">
                  <c:v>99.01</c:v>
                </c:pt>
                <c:pt idx="58">
                  <c:v>98.48</c:v>
                </c:pt>
                <c:pt idx="59">
                  <c:v>98.2</c:v>
                </c:pt>
                <c:pt idx="60">
                  <c:v>98.11</c:v>
                </c:pt>
                <c:pt idx="61">
                  <c:v>98.5</c:v>
                </c:pt>
                <c:pt idx="62">
                  <c:v>98.39</c:v>
                </c:pt>
                <c:pt idx="63">
                  <c:v>98.47</c:v>
                </c:pt>
                <c:pt idx="64">
                  <c:v>97.69</c:v>
                </c:pt>
                <c:pt idx="65">
                  <c:v>97.06</c:v>
                </c:pt>
                <c:pt idx="66">
                  <c:v>96.24000000000002</c:v>
                </c:pt>
                <c:pt idx="67">
                  <c:v>94.45</c:v>
                </c:pt>
                <c:pt idx="68">
                  <c:v>94.76</c:v>
                </c:pt>
                <c:pt idx="69">
                  <c:v>94.94000000000002</c:v>
                </c:pt>
                <c:pt idx="70">
                  <c:v>92.69</c:v>
                </c:pt>
                <c:pt idx="71">
                  <c:v>91.44000000000002</c:v>
                </c:pt>
                <c:pt idx="72">
                  <c:v>88.66999999999998</c:v>
                </c:pt>
                <c:pt idx="73">
                  <c:v>89.28</c:v>
                </c:pt>
                <c:pt idx="74">
                  <c:v>87.78</c:v>
                </c:pt>
                <c:pt idx="75">
                  <c:v>86.91000000000002</c:v>
                </c:pt>
                <c:pt idx="76">
                  <c:v>85.02</c:v>
                </c:pt>
                <c:pt idx="77">
                  <c:v>81.21</c:v>
                </c:pt>
                <c:pt idx="78">
                  <c:v>82.02</c:v>
                </c:pt>
                <c:pt idx="79">
                  <c:v>78.87</c:v>
                </c:pt>
                <c:pt idx="80">
                  <c:v>78.24</c:v>
                </c:pt>
                <c:pt idx="81">
                  <c:v>79.05</c:v>
                </c:pt>
                <c:pt idx="82">
                  <c:v>79.5</c:v>
                </c:pt>
                <c:pt idx="83">
                  <c:v>76.12</c:v>
                </c:pt>
                <c:pt idx="84">
                  <c:v>75.52</c:v>
                </c:pt>
                <c:pt idx="85">
                  <c:v>73.43</c:v>
                </c:pt>
                <c:pt idx="86">
                  <c:v>75.09</c:v>
                </c:pt>
                <c:pt idx="87">
                  <c:v>72.15</c:v>
                </c:pt>
                <c:pt idx="88">
                  <c:v>74.33</c:v>
                </c:pt>
                <c:pt idx="89">
                  <c:v>73.6</c:v>
                </c:pt>
                <c:pt idx="90">
                  <c:v>70.31</c:v>
                </c:pt>
                <c:pt idx="91">
                  <c:v>70.41000000000002</c:v>
                </c:pt>
                <c:pt idx="92">
                  <c:v>67.31</c:v>
                </c:pt>
                <c:pt idx="93">
                  <c:v>69.34</c:v>
                </c:pt>
                <c:pt idx="94">
                  <c:v>63.3</c:v>
                </c:pt>
                <c:pt idx="95">
                  <c:v>58.98</c:v>
                </c:pt>
                <c:pt idx="96">
                  <c:v>56.19000000000001</c:v>
                </c:pt>
                <c:pt idx="97">
                  <c:v>60.41</c:v>
                </c:pt>
                <c:pt idx="98">
                  <c:v>60.69000000000001</c:v>
                </c:pt>
                <c:pt idx="99">
                  <c:v>50.82</c:v>
                </c:pt>
                <c:pt idx="100">
                  <c:v>47.16000000000001</c:v>
                </c:pt>
                <c:pt idx="101">
                  <c:v>41.37</c:v>
                </c:pt>
                <c:pt idx="102">
                  <c:v>38.16000000000001</c:v>
                </c:pt>
                <c:pt idx="103">
                  <c:v>36.24</c:v>
                </c:pt>
                <c:pt idx="104">
                  <c:v>33.65</c:v>
                </c:pt>
                <c:pt idx="105">
                  <c:v>32.64</c:v>
                </c:pt>
                <c:pt idx="106">
                  <c:v>29.87</c:v>
                </c:pt>
                <c:pt idx="107">
                  <c:v>28.41999999999999</c:v>
                </c:pt>
                <c:pt idx="108">
                  <c:v>27.49</c:v>
                </c:pt>
                <c:pt idx="109">
                  <c:v>24.74</c:v>
                </c:pt>
                <c:pt idx="110">
                  <c:v>23.43</c:v>
                </c:pt>
                <c:pt idx="111">
                  <c:v>21.45</c:v>
                </c:pt>
                <c:pt idx="112">
                  <c:v>22.01</c:v>
                </c:pt>
                <c:pt idx="113">
                  <c:v>17.07</c:v>
                </c:pt>
                <c:pt idx="114">
                  <c:v>14.36000000000002</c:v>
                </c:pt>
                <c:pt idx="115">
                  <c:v>12.78</c:v>
                </c:pt>
                <c:pt idx="116">
                  <c:v>12.66</c:v>
                </c:pt>
                <c:pt idx="117">
                  <c:v>14.99</c:v>
                </c:pt>
                <c:pt idx="118">
                  <c:v>12.71</c:v>
                </c:pt>
                <c:pt idx="119">
                  <c:v>13.41</c:v>
                </c:pt>
                <c:pt idx="120">
                  <c:v>13.43</c:v>
                </c:pt>
                <c:pt idx="121">
                  <c:v>12.55</c:v>
                </c:pt>
                <c:pt idx="122">
                  <c:v>9.67</c:v>
                </c:pt>
                <c:pt idx="123">
                  <c:v>9.24</c:v>
                </c:pt>
                <c:pt idx="124">
                  <c:v>7.74</c:v>
                </c:pt>
                <c:pt idx="125">
                  <c:v>9.89</c:v>
                </c:pt>
                <c:pt idx="126">
                  <c:v>10.7</c:v>
                </c:pt>
                <c:pt idx="127">
                  <c:v>7.619999999999996</c:v>
                </c:pt>
                <c:pt idx="128">
                  <c:v>8.24</c:v>
                </c:pt>
                <c:pt idx="129">
                  <c:v>6.98</c:v>
                </c:pt>
                <c:pt idx="130">
                  <c:v>7.609999999999998</c:v>
                </c:pt>
                <c:pt idx="131">
                  <c:v>6.770000000000001</c:v>
                </c:pt>
                <c:pt idx="132">
                  <c:v>7.09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9081560"/>
        <c:axId val="617190456"/>
      </c:lineChart>
      <c:catAx>
        <c:axId val="679081560"/>
        <c:scaling>
          <c:orientation val="minMax"/>
        </c:scaling>
        <c:delete val="0"/>
        <c:axPos val="b"/>
        <c:majorTickMark val="out"/>
        <c:minorTickMark val="none"/>
        <c:tickLblPos val="nextTo"/>
        <c:crossAx val="617190456"/>
        <c:crosses val="autoZero"/>
        <c:auto val="1"/>
        <c:lblAlgn val="ctr"/>
        <c:lblOffset val="100"/>
        <c:tickMarkSkip val="10"/>
        <c:noMultiLvlLbl val="0"/>
      </c:catAx>
      <c:valAx>
        <c:axId val="617190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9081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2785226959957"/>
          <c:y val="0.592729954862865"/>
          <c:w val="0.241005912256091"/>
          <c:h val="0.15781596280910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350D-6ECE-4966-B948-E19716E3AA01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95BD-80EF-4A6F-88DD-730DD16C7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350D-6ECE-4966-B948-E19716E3AA01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95BD-80EF-4A6F-88DD-730DD16C7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350D-6ECE-4966-B948-E19716E3AA01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95BD-80EF-4A6F-88DD-730DD16C7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350D-6ECE-4966-B948-E19716E3AA01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95BD-80EF-4A6F-88DD-730DD16C7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350D-6ECE-4966-B948-E19716E3AA01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95BD-80EF-4A6F-88DD-730DD16C7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350D-6ECE-4966-B948-E19716E3AA01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95BD-80EF-4A6F-88DD-730DD16C7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350D-6ECE-4966-B948-E19716E3AA01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95BD-80EF-4A6F-88DD-730DD16C7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350D-6ECE-4966-B948-E19716E3AA01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95BD-80EF-4A6F-88DD-730DD16C7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350D-6ECE-4966-B948-E19716E3AA01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95BD-80EF-4A6F-88DD-730DD16C7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350D-6ECE-4966-B948-E19716E3AA01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95BD-80EF-4A6F-88DD-730DD16C7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350D-6ECE-4966-B948-E19716E3AA01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95BD-80EF-4A6F-88DD-730DD16C7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8350D-6ECE-4966-B948-E19716E3AA01}" type="datetimeFigureOut">
              <a:rPr lang="en-US" smtClean="0"/>
              <a:pPr/>
              <a:t>5/23/11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095BD-80EF-4A6F-88DD-730DD16C7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dorothy.k.hall@nasa.gov" TargetMode="Externa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8229600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300" b="1" dirty="0" smtClean="0">
                <a:solidFill>
                  <a:srgbClr val="002060"/>
                </a:solidFill>
              </a:rPr>
              <a:t>Overview of the MODIS Snow - Ice Project  </a:t>
            </a:r>
            <a:r>
              <a:rPr lang="en-US" sz="2800" b="1" dirty="0" smtClean="0">
                <a:solidFill>
                  <a:srgbClr val="002060"/>
                </a:solidFill>
              </a:rPr>
              <a:t>Part 1</a:t>
            </a: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124200" y="6073914"/>
            <a:ext cx="289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002060"/>
                </a:solidFill>
                <a:latin typeface="+mj-lt"/>
              </a:rPr>
              <a:t>MODIS Science Team Meeting                                          Land Team                                                                         College Park, Md.                                                                     18 May 2011</a:t>
            </a:r>
            <a:endParaRPr lang="en-US" sz="1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43200" y="1349053"/>
            <a:ext cx="3581400" cy="627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2060"/>
                </a:solidFill>
              </a:rPr>
              <a:t>Dorothy K. </a:t>
            </a:r>
            <a:r>
              <a:rPr lang="en-US" b="1" dirty="0" smtClean="0">
                <a:solidFill>
                  <a:srgbClr val="002060"/>
                </a:solidFill>
              </a:rPr>
              <a:t>Hall                      </a:t>
            </a:r>
            <a:r>
              <a:rPr lang="en-US" sz="1400" dirty="0" err="1" smtClean="0">
                <a:solidFill>
                  <a:srgbClr val="002060"/>
                </a:solidFill>
              </a:rPr>
              <a:t>Cryospheric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Sciences </a:t>
            </a:r>
            <a:r>
              <a:rPr lang="en-US" sz="1400" dirty="0" smtClean="0">
                <a:solidFill>
                  <a:srgbClr val="002060"/>
                </a:solidFill>
              </a:rPr>
              <a:t>Branch                               NASA / Goddard Space Flight Center    Greenbelt, Md.                       </a:t>
            </a:r>
            <a:r>
              <a:rPr lang="en-US" sz="1400" dirty="0" err="1" smtClean="0">
                <a:solidFill>
                  <a:srgbClr val="002060"/>
                </a:solidFill>
                <a:hlinkClick r:id="rId2"/>
              </a:rPr>
              <a:t>dorothy.k.hall@nasa.gov</a:t>
            </a:r>
            <a:endParaRPr lang="en-US" sz="1400" dirty="0" smtClean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George A. Riggs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         </a:t>
            </a:r>
            <a:r>
              <a:rPr lang="en-US" sz="1400" dirty="0" smtClean="0">
                <a:solidFill>
                  <a:srgbClr val="002060"/>
                </a:solidFill>
              </a:rPr>
              <a:t>SSAI and </a:t>
            </a:r>
            <a:r>
              <a:rPr lang="en-US" sz="1400" dirty="0" err="1" smtClean="0">
                <a:solidFill>
                  <a:srgbClr val="002060"/>
                </a:solidFill>
              </a:rPr>
              <a:t>Cryospheric</a:t>
            </a:r>
            <a:r>
              <a:rPr lang="en-US" sz="1400" dirty="0" smtClean="0">
                <a:solidFill>
                  <a:srgbClr val="002060"/>
                </a:solidFill>
              </a:rPr>
              <a:t> Sciences Branch</a:t>
            </a:r>
          </a:p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rgbClr val="002060"/>
                </a:solidFill>
              </a:rPr>
              <a:t>Nicolo</a:t>
            </a:r>
            <a:r>
              <a:rPr lang="en-US" b="1" dirty="0" smtClean="0">
                <a:solidFill>
                  <a:srgbClr val="002060"/>
                </a:solidFill>
              </a:rPr>
              <a:t> E. </a:t>
            </a:r>
            <a:r>
              <a:rPr lang="en-US" b="1" dirty="0" err="1" smtClean="0">
                <a:solidFill>
                  <a:srgbClr val="002060"/>
                </a:solidFill>
              </a:rPr>
              <a:t>DiGirolamo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        </a:t>
            </a:r>
            <a:r>
              <a:rPr lang="en-US" sz="1400" dirty="0" smtClean="0">
                <a:solidFill>
                  <a:srgbClr val="002060"/>
                </a:solidFill>
              </a:rPr>
              <a:t>SSAI and </a:t>
            </a:r>
            <a:r>
              <a:rPr lang="en-US" sz="1400" dirty="0" err="1" smtClean="0">
                <a:solidFill>
                  <a:srgbClr val="002060"/>
                </a:solidFill>
              </a:rPr>
              <a:t>Cryospheric</a:t>
            </a:r>
            <a:r>
              <a:rPr lang="en-US" sz="1400" dirty="0" smtClean="0">
                <a:solidFill>
                  <a:srgbClr val="002060"/>
                </a:solidFill>
              </a:rPr>
              <a:t> Sciences Branch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Jeffrey A. Miller                                                           </a:t>
            </a:r>
            <a:r>
              <a:rPr lang="en-US" sz="1400" dirty="0" err="1" smtClean="0">
                <a:solidFill>
                  <a:srgbClr val="002060"/>
                </a:solidFill>
              </a:rPr>
              <a:t>Wyle</a:t>
            </a:r>
            <a:r>
              <a:rPr lang="en-US" sz="1400" dirty="0" smtClean="0">
                <a:solidFill>
                  <a:srgbClr val="002060"/>
                </a:solidFill>
              </a:rPr>
              <a:t> &amp; </a:t>
            </a:r>
            <a:r>
              <a:rPr lang="en-US" sz="1400" dirty="0" err="1" smtClean="0">
                <a:solidFill>
                  <a:srgbClr val="002060"/>
                </a:solidFill>
              </a:rPr>
              <a:t>Cryospheric</a:t>
            </a:r>
            <a:r>
              <a:rPr lang="en-US" sz="1400" dirty="0" smtClean="0">
                <a:solidFill>
                  <a:srgbClr val="002060"/>
                </a:solidFill>
              </a:rPr>
              <a:t> Sciences Branch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James L. Foster                             </a:t>
            </a:r>
            <a:r>
              <a:rPr lang="en-US" b="1" dirty="0" err="1" smtClean="0">
                <a:solidFill>
                  <a:srgbClr val="002060"/>
                </a:solidFill>
              </a:rPr>
              <a:t>Sujay</a:t>
            </a:r>
            <a:r>
              <a:rPr lang="en-US" b="1" dirty="0" smtClean="0">
                <a:solidFill>
                  <a:srgbClr val="002060"/>
                </a:solidFill>
              </a:rPr>
              <a:t> Kumar                                            </a:t>
            </a:r>
            <a:r>
              <a:rPr lang="en-US" b="1" dirty="0" err="1" smtClean="0">
                <a:solidFill>
                  <a:srgbClr val="002060"/>
                </a:solidFill>
              </a:rPr>
              <a:t>Soni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Yatheendradas</a:t>
            </a:r>
            <a:r>
              <a:rPr lang="en-US" b="1" dirty="0" smtClean="0">
                <a:solidFill>
                  <a:srgbClr val="002060"/>
                </a:solidFill>
              </a:rPr>
              <a:t>                                          </a:t>
            </a:r>
            <a:r>
              <a:rPr lang="en-US" sz="1400" dirty="0" smtClean="0">
                <a:solidFill>
                  <a:srgbClr val="002060"/>
                </a:solidFill>
              </a:rPr>
              <a:t>Hydrological Sciences Branch                                  NASA / Goddard Space Flight Center</a:t>
            </a:r>
          </a:p>
          <a:p>
            <a:pPr algn="ctr">
              <a:spcBef>
                <a:spcPct val="50000"/>
              </a:spcBef>
            </a:pPr>
            <a:endParaRPr lang="en-US" sz="1100" dirty="0" smtClean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400" dirty="0" smtClean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600" dirty="0" smtClean="0">
              <a:solidFill>
                <a:srgbClr val="053DBB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19" descr="nasa-logo-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556797"/>
            <a:ext cx="990600" cy="8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67640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Sequence of  snow products  will continue in C6 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MOD10_L2 snow algorithm  C6 revised to improve snow cover detection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MOD10A1 algorithm revised to use L2G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lite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format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MOD10SR – new independent product to be made using MOD09GA input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Supersede the MOD10A1  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MOD10 CGF – new L3 cloud gap filled (CGF) products added to sequence 	of products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Summary Major C6 Revisions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Investigation &amp; Evaluation relevant to users’ feedback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524000"/>
            <a:ext cx="8229599" cy="4572000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Investigated using more data/information from inputs to reduce snow errors of omission and commission in some situations  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Evaluated using MOD09GA as input to the snow algorithm and running it at L3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Using MOD09GA, daily surface reflectance, resulted in similar SCA and FSC maps   compared to MOD10A1 that originated from MOD02HKM TOA input. 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Improvements gained with MOD09GA are; </a:t>
            </a:r>
          </a:p>
          <a:p>
            <a:pPr>
              <a:buClrTx/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		decreased snow/cloud confusion in some situations, done by use of both MOD35 and MOD09 cloud flags 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(snow/cloud confusion might also be decreased at L2 by use of individual cloud spectral test results, previous investigation done)</a:t>
            </a:r>
          </a:p>
          <a:p>
            <a:pPr>
              <a:buClrTx/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		decrease in snow commission errors associated with cloud fringes and/or shadows</a:t>
            </a:r>
          </a:p>
          <a:p>
            <a:pPr>
              <a:buClrTx/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		slightly increased accuracy in low illumination and low surface reflectance situations.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Disappearance of summer snow in mountains is caused by low (10%)  visible reflectance screen that prevented snow detection.  Removing that screen allows detection of summer snow cover in mountains.  </a:t>
            </a:r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09GA.A2001335.h10v04.005.snowedge.1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2898648" cy="2898648"/>
          </a:xfrm>
          <a:prstGeom prst="rect">
            <a:avLst/>
          </a:prstGeom>
        </p:spPr>
      </p:pic>
      <p:pic>
        <p:nvPicPr>
          <p:cNvPr id="3" name="Picture 2" descr="MOD10A1.A2001335.h10v04.005.2007074142652.snowedge.s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4952" y="304800"/>
            <a:ext cx="2898648" cy="2898648"/>
          </a:xfrm>
          <a:prstGeom prst="rect">
            <a:avLst/>
          </a:prstGeom>
          <a:ln w="6350">
            <a:solidFill>
              <a:schemeClr val="tx1"/>
            </a:solidFill>
            <a:bevel/>
          </a:ln>
        </p:spPr>
      </p:pic>
      <p:pic>
        <p:nvPicPr>
          <p:cNvPr id="4" name="Picture 3" descr="MOD10A1.A2001335.h10v04.005.2007074142652.snowedge.fs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04800"/>
            <a:ext cx="2898648" cy="2898648"/>
          </a:xfrm>
          <a:prstGeom prst="rect">
            <a:avLst/>
          </a:prstGeom>
          <a:ln w="6350">
            <a:solidFill>
              <a:schemeClr val="tx1"/>
            </a:solidFill>
            <a:bevel/>
          </a:ln>
        </p:spPr>
      </p:pic>
      <p:pic>
        <p:nvPicPr>
          <p:cNvPr id="5" name="Picture 4" descr="MOD09GA.2001335.h10v04_snow_seirra_v6.snowedge.sc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3352800"/>
            <a:ext cx="2898648" cy="2898648"/>
          </a:xfrm>
          <a:prstGeom prst="rect">
            <a:avLst/>
          </a:prstGeom>
          <a:ln w="6350">
            <a:solidFill>
              <a:schemeClr val="tx1"/>
            </a:solidFill>
            <a:bevel/>
          </a:ln>
        </p:spPr>
      </p:pic>
      <p:pic>
        <p:nvPicPr>
          <p:cNvPr id="6" name="Picture 5" descr="MOD09GA.2001335.h10v04_snow_seirra_v6.snowedge.fs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3352800"/>
            <a:ext cx="2898648" cy="2898648"/>
          </a:xfrm>
          <a:prstGeom prst="rect">
            <a:avLst/>
          </a:prstGeom>
          <a:ln w="6350" cap="sq">
            <a:solidFill>
              <a:schemeClr val="tx1"/>
            </a:solidFill>
            <a:bevel/>
          </a:ln>
        </p:spPr>
      </p:pic>
      <p:sp>
        <p:nvSpPr>
          <p:cNvPr id="7" name="TextBox 6"/>
          <p:cNvSpPr txBox="1"/>
          <p:nvPr/>
        </p:nvSpPr>
        <p:spPr>
          <a:xfrm>
            <a:off x="228600" y="1524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Great Plains snow edge mapping 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 December 2001  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tile h10v04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533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MOD10A1 SCA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533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MOD10A1</a:t>
            </a:r>
            <a:r>
              <a:rPr lang="en-US" dirty="0" smtClean="0"/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FSC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3657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MOD10SR SCA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3581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MOD10SR FSC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220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MOD09GA bands 1,4,6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369475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MOD10SR  -- combined usage of MOD_35 and MOD09 flags to alleviate snow/cloud confusion at edge of snow cover in MOD10A1 snow maps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957145" y="1813034"/>
            <a:ext cx="804041" cy="721374"/>
          </a:xfrm>
          <a:custGeom>
            <a:avLst/>
            <a:gdLst>
              <a:gd name="connsiteX0" fmla="*/ 662152 w 804041"/>
              <a:gd name="connsiteY0" fmla="*/ 0 h 721374"/>
              <a:gd name="connsiteX1" fmla="*/ 567558 w 804041"/>
              <a:gd name="connsiteY1" fmla="*/ 31532 h 721374"/>
              <a:gd name="connsiteX2" fmla="*/ 457200 w 804041"/>
              <a:gd name="connsiteY2" fmla="*/ 78828 h 721374"/>
              <a:gd name="connsiteX3" fmla="*/ 362607 w 804041"/>
              <a:gd name="connsiteY3" fmla="*/ 141890 h 721374"/>
              <a:gd name="connsiteX4" fmla="*/ 283779 w 804041"/>
              <a:gd name="connsiteY4" fmla="*/ 204952 h 721374"/>
              <a:gd name="connsiteX5" fmla="*/ 252248 w 804041"/>
              <a:gd name="connsiteY5" fmla="*/ 252249 h 721374"/>
              <a:gd name="connsiteX6" fmla="*/ 204952 w 804041"/>
              <a:gd name="connsiteY6" fmla="*/ 283780 h 721374"/>
              <a:gd name="connsiteX7" fmla="*/ 126124 w 804041"/>
              <a:gd name="connsiteY7" fmla="*/ 362607 h 721374"/>
              <a:gd name="connsiteX8" fmla="*/ 94593 w 804041"/>
              <a:gd name="connsiteY8" fmla="*/ 409904 h 721374"/>
              <a:gd name="connsiteX9" fmla="*/ 47296 w 804041"/>
              <a:gd name="connsiteY9" fmla="*/ 488732 h 721374"/>
              <a:gd name="connsiteX10" fmla="*/ 0 w 804041"/>
              <a:gd name="connsiteY10" fmla="*/ 504497 h 721374"/>
              <a:gd name="connsiteX11" fmla="*/ 15765 w 804041"/>
              <a:gd name="connsiteY11" fmla="*/ 567559 h 721374"/>
              <a:gd name="connsiteX12" fmla="*/ 425669 w 804041"/>
              <a:gd name="connsiteY12" fmla="*/ 599090 h 721374"/>
              <a:gd name="connsiteX13" fmla="*/ 567558 w 804041"/>
              <a:gd name="connsiteY13" fmla="*/ 536028 h 721374"/>
              <a:gd name="connsiteX14" fmla="*/ 630621 w 804041"/>
              <a:gd name="connsiteY14" fmla="*/ 409904 h 721374"/>
              <a:gd name="connsiteX15" fmla="*/ 646386 w 804041"/>
              <a:gd name="connsiteY15" fmla="*/ 362607 h 721374"/>
              <a:gd name="connsiteX16" fmla="*/ 740979 w 804041"/>
              <a:gd name="connsiteY16" fmla="*/ 283780 h 721374"/>
              <a:gd name="connsiteX17" fmla="*/ 788276 w 804041"/>
              <a:gd name="connsiteY17" fmla="*/ 268014 h 721374"/>
              <a:gd name="connsiteX18" fmla="*/ 804041 w 804041"/>
              <a:gd name="connsiteY18" fmla="*/ 220718 h 721374"/>
              <a:gd name="connsiteX19" fmla="*/ 725214 w 804041"/>
              <a:gd name="connsiteY19" fmla="*/ 78828 h 721374"/>
              <a:gd name="connsiteX20" fmla="*/ 662152 w 804041"/>
              <a:gd name="connsiteY20" fmla="*/ 0 h 721374"/>
              <a:gd name="connsiteX21" fmla="*/ 662152 w 804041"/>
              <a:gd name="connsiteY21" fmla="*/ 0 h 72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04041" h="721374">
                <a:moveTo>
                  <a:pt x="662152" y="0"/>
                </a:moveTo>
                <a:lnTo>
                  <a:pt x="567558" y="31532"/>
                </a:lnTo>
                <a:cubicBezTo>
                  <a:pt x="518627" y="47843"/>
                  <a:pt x="505907" y="49604"/>
                  <a:pt x="457200" y="78828"/>
                </a:cubicBezTo>
                <a:cubicBezTo>
                  <a:pt x="424705" y="98325"/>
                  <a:pt x="362607" y="141890"/>
                  <a:pt x="362607" y="141890"/>
                </a:cubicBezTo>
                <a:cubicBezTo>
                  <a:pt x="272243" y="277437"/>
                  <a:pt x="392566" y="117923"/>
                  <a:pt x="283779" y="204952"/>
                </a:cubicBezTo>
                <a:cubicBezTo>
                  <a:pt x="268983" y="216789"/>
                  <a:pt x="265646" y="238851"/>
                  <a:pt x="252248" y="252249"/>
                </a:cubicBezTo>
                <a:cubicBezTo>
                  <a:pt x="238850" y="265647"/>
                  <a:pt x="220717" y="273270"/>
                  <a:pt x="204952" y="283780"/>
                </a:cubicBezTo>
                <a:cubicBezTo>
                  <a:pt x="120867" y="409906"/>
                  <a:pt x="231230" y="257501"/>
                  <a:pt x="126124" y="362607"/>
                </a:cubicBezTo>
                <a:cubicBezTo>
                  <a:pt x="112726" y="376005"/>
                  <a:pt x="103067" y="392957"/>
                  <a:pt x="94593" y="409904"/>
                </a:cubicBezTo>
                <a:cubicBezTo>
                  <a:pt x="73335" y="452419"/>
                  <a:pt x="91285" y="462338"/>
                  <a:pt x="47296" y="488732"/>
                </a:cubicBezTo>
                <a:cubicBezTo>
                  <a:pt x="33046" y="497282"/>
                  <a:pt x="15765" y="499242"/>
                  <a:pt x="0" y="504497"/>
                </a:cubicBezTo>
                <a:cubicBezTo>
                  <a:pt x="5255" y="525518"/>
                  <a:pt x="7230" y="547643"/>
                  <a:pt x="15765" y="567559"/>
                </a:cubicBezTo>
                <a:cubicBezTo>
                  <a:pt x="81685" y="721374"/>
                  <a:pt x="265755" y="605753"/>
                  <a:pt x="425669" y="599090"/>
                </a:cubicBezTo>
                <a:cubicBezTo>
                  <a:pt x="538237" y="561567"/>
                  <a:pt x="492608" y="585995"/>
                  <a:pt x="567558" y="536028"/>
                </a:cubicBezTo>
                <a:cubicBezTo>
                  <a:pt x="603789" y="427334"/>
                  <a:pt x="575587" y="464936"/>
                  <a:pt x="630621" y="409904"/>
                </a:cubicBezTo>
                <a:cubicBezTo>
                  <a:pt x="635876" y="394138"/>
                  <a:pt x="637168" y="376434"/>
                  <a:pt x="646386" y="362607"/>
                </a:cubicBezTo>
                <a:cubicBezTo>
                  <a:pt x="663818" y="336459"/>
                  <a:pt x="711898" y="298321"/>
                  <a:pt x="740979" y="283780"/>
                </a:cubicBezTo>
                <a:cubicBezTo>
                  <a:pt x="755843" y="276348"/>
                  <a:pt x="772510" y="273269"/>
                  <a:pt x="788276" y="268014"/>
                </a:cubicBezTo>
                <a:cubicBezTo>
                  <a:pt x="793531" y="252249"/>
                  <a:pt x="804041" y="237336"/>
                  <a:pt x="804041" y="220718"/>
                </a:cubicBezTo>
                <a:cubicBezTo>
                  <a:pt x="804041" y="179092"/>
                  <a:pt x="734219" y="92336"/>
                  <a:pt x="725214" y="78828"/>
                </a:cubicBezTo>
                <a:cubicBezTo>
                  <a:pt x="716679" y="66025"/>
                  <a:pt x="682573" y="8168"/>
                  <a:pt x="662152" y="0"/>
                </a:cubicBezTo>
                <a:lnTo>
                  <a:pt x="662152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962400" y="4841226"/>
            <a:ext cx="804041" cy="721374"/>
          </a:xfrm>
          <a:custGeom>
            <a:avLst/>
            <a:gdLst>
              <a:gd name="connsiteX0" fmla="*/ 662152 w 804041"/>
              <a:gd name="connsiteY0" fmla="*/ 0 h 721374"/>
              <a:gd name="connsiteX1" fmla="*/ 567558 w 804041"/>
              <a:gd name="connsiteY1" fmla="*/ 31532 h 721374"/>
              <a:gd name="connsiteX2" fmla="*/ 457200 w 804041"/>
              <a:gd name="connsiteY2" fmla="*/ 78828 h 721374"/>
              <a:gd name="connsiteX3" fmla="*/ 362607 w 804041"/>
              <a:gd name="connsiteY3" fmla="*/ 141890 h 721374"/>
              <a:gd name="connsiteX4" fmla="*/ 283779 w 804041"/>
              <a:gd name="connsiteY4" fmla="*/ 204952 h 721374"/>
              <a:gd name="connsiteX5" fmla="*/ 252248 w 804041"/>
              <a:gd name="connsiteY5" fmla="*/ 252249 h 721374"/>
              <a:gd name="connsiteX6" fmla="*/ 204952 w 804041"/>
              <a:gd name="connsiteY6" fmla="*/ 283780 h 721374"/>
              <a:gd name="connsiteX7" fmla="*/ 126124 w 804041"/>
              <a:gd name="connsiteY7" fmla="*/ 362607 h 721374"/>
              <a:gd name="connsiteX8" fmla="*/ 94593 w 804041"/>
              <a:gd name="connsiteY8" fmla="*/ 409904 h 721374"/>
              <a:gd name="connsiteX9" fmla="*/ 47296 w 804041"/>
              <a:gd name="connsiteY9" fmla="*/ 488732 h 721374"/>
              <a:gd name="connsiteX10" fmla="*/ 0 w 804041"/>
              <a:gd name="connsiteY10" fmla="*/ 504497 h 721374"/>
              <a:gd name="connsiteX11" fmla="*/ 15765 w 804041"/>
              <a:gd name="connsiteY11" fmla="*/ 567559 h 721374"/>
              <a:gd name="connsiteX12" fmla="*/ 425669 w 804041"/>
              <a:gd name="connsiteY12" fmla="*/ 599090 h 721374"/>
              <a:gd name="connsiteX13" fmla="*/ 567558 w 804041"/>
              <a:gd name="connsiteY13" fmla="*/ 536028 h 721374"/>
              <a:gd name="connsiteX14" fmla="*/ 630621 w 804041"/>
              <a:gd name="connsiteY14" fmla="*/ 409904 h 721374"/>
              <a:gd name="connsiteX15" fmla="*/ 646386 w 804041"/>
              <a:gd name="connsiteY15" fmla="*/ 362607 h 721374"/>
              <a:gd name="connsiteX16" fmla="*/ 740979 w 804041"/>
              <a:gd name="connsiteY16" fmla="*/ 283780 h 721374"/>
              <a:gd name="connsiteX17" fmla="*/ 788276 w 804041"/>
              <a:gd name="connsiteY17" fmla="*/ 268014 h 721374"/>
              <a:gd name="connsiteX18" fmla="*/ 804041 w 804041"/>
              <a:gd name="connsiteY18" fmla="*/ 220718 h 721374"/>
              <a:gd name="connsiteX19" fmla="*/ 725214 w 804041"/>
              <a:gd name="connsiteY19" fmla="*/ 78828 h 721374"/>
              <a:gd name="connsiteX20" fmla="*/ 662152 w 804041"/>
              <a:gd name="connsiteY20" fmla="*/ 0 h 721374"/>
              <a:gd name="connsiteX21" fmla="*/ 662152 w 804041"/>
              <a:gd name="connsiteY21" fmla="*/ 0 h 72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04041" h="721374">
                <a:moveTo>
                  <a:pt x="662152" y="0"/>
                </a:moveTo>
                <a:lnTo>
                  <a:pt x="567558" y="31532"/>
                </a:lnTo>
                <a:cubicBezTo>
                  <a:pt x="518627" y="47843"/>
                  <a:pt x="505907" y="49604"/>
                  <a:pt x="457200" y="78828"/>
                </a:cubicBezTo>
                <a:cubicBezTo>
                  <a:pt x="424705" y="98325"/>
                  <a:pt x="362607" y="141890"/>
                  <a:pt x="362607" y="141890"/>
                </a:cubicBezTo>
                <a:cubicBezTo>
                  <a:pt x="272243" y="277437"/>
                  <a:pt x="392566" y="117923"/>
                  <a:pt x="283779" y="204952"/>
                </a:cubicBezTo>
                <a:cubicBezTo>
                  <a:pt x="268983" y="216789"/>
                  <a:pt x="265646" y="238851"/>
                  <a:pt x="252248" y="252249"/>
                </a:cubicBezTo>
                <a:cubicBezTo>
                  <a:pt x="238850" y="265647"/>
                  <a:pt x="220717" y="273270"/>
                  <a:pt x="204952" y="283780"/>
                </a:cubicBezTo>
                <a:cubicBezTo>
                  <a:pt x="120867" y="409906"/>
                  <a:pt x="231230" y="257501"/>
                  <a:pt x="126124" y="362607"/>
                </a:cubicBezTo>
                <a:cubicBezTo>
                  <a:pt x="112726" y="376005"/>
                  <a:pt x="103067" y="392957"/>
                  <a:pt x="94593" y="409904"/>
                </a:cubicBezTo>
                <a:cubicBezTo>
                  <a:pt x="73335" y="452419"/>
                  <a:pt x="91285" y="462338"/>
                  <a:pt x="47296" y="488732"/>
                </a:cubicBezTo>
                <a:cubicBezTo>
                  <a:pt x="33046" y="497282"/>
                  <a:pt x="15765" y="499242"/>
                  <a:pt x="0" y="504497"/>
                </a:cubicBezTo>
                <a:cubicBezTo>
                  <a:pt x="5255" y="525518"/>
                  <a:pt x="7230" y="547643"/>
                  <a:pt x="15765" y="567559"/>
                </a:cubicBezTo>
                <a:cubicBezTo>
                  <a:pt x="81685" y="721374"/>
                  <a:pt x="265755" y="605753"/>
                  <a:pt x="425669" y="599090"/>
                </a:cubicBezTo>
                <a:cubicBezTo>
                  <a:pt x="538237" y="561567"/>
                  <a:pt x="492608" y="585995"/>
                  <a:pt x="567558" y="536028"/>
                </a:cubicBezTo>
                <a:cubicBezTo>
                  <a:pt x="603789" y="427334"/>
                  <a:pt x="575587" y="464936"/>
                  <a:pt x="630621" y="409904"/>
                </a:cubicBezTo>
                <a:cubicBezTo>
                  <a:pt x="635876" y="394138"/>
                  <a:pt x="637168" y="376434"/>
                  <a:pt x="646386" y="362607"/>
                </a:cubicBezTo>
                <a:cubicBezTo>
                  <a:pt x="663818" y="336459"/>
                  <a:pt x="711898" y="298321"/>
                  <a:pt x="740979" y="283780"/>
                </a:cubicBezTo>
                <a:cubicBezTo>
                  <a:pt x="755843" y="276348"/>
                  <a:pt x="772510" y="273269"/>
                  <a:pt x="788276" y="268014"/>
                </a:cubicBezTo>
                <a:cubicBezTo>
                  <a:pt x="793531" y="252249"/>
                  <a:pt x="804041" y="237336"/>
                  <a:pt x="804041" y="220718"/>
                </a:cubicBezTo>
                <a:cubicBezTo>
                  <a:pt x="804041" y="179092"/>
                  <a:pt x="734219" y="92336"/>
                  <a:pt x="725214" y="78828"/>
                </a:cubicBezTo>
                <a:cubicBezTo>
                  <a:pt x="716679" y="66025"/>
                  <a:pt x="682573" y="8168"/>
                  <a:pt x="662152" y="0"/>
                </a:cubicBezTo>
                <a:lnTo>
                  <a:pt x="662152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934200" y="1828800"/>
            <a:ext cx="804041" cy="721374"/>
          </a:xfrm>
          <a:custGeom>
            <a:avLst/>
            <a:gdLst>
              <a:gd name="connsiteX0" fmla="*/ 662152 w 804041"/>
              <a:gd name="connsiteY0" fmla="*/ 0 h 721374"/>
              <a:gd name="connsiteX1" fmla="*/ 567558 w 804041"/>
              <a:gd name="connsiteY1" fmla="*/ 31532 h 721374"/>
              <a:gd name="connsiteX2" fmla="*/ 457200 w 804041"/>
              <a:gd name="connsiteY2" fmla="*/ 78828 h 721374"/>
              <a:gd name="connsiteX3" fmla="*/ 362607 w 804041"/>
              <a:gd name="connsiteY3" fmla="*/ 141890 h 721374"/>
              <a:gd name="connsiteX4" fmla="*/ 283779 w 804041"/>
              <a:gd name="connsiteY4" fmla="*/ 204952 h 721374"/>
              <a:gd name="connsiteX5" fmla="*/ 252248 w 804041"/>
              <a:gd name="connsiteY5" fmla="*/ 252249 h 721374"/>
              <a:gd name="connsiteX6" fmla="*/ 204952 w 804041"/>
              <a:gd name="connsiteY6" fmla="*/ 283780 h 721374"/>
              <a:gd name="connsiteX7" fmla="*/ 126124 w 804041"/>
              <a:gd name="connsiteY7" fmla="*/ 362607 h 721374"/>
              <a:gd name="connsiteX8" fmla="*/ 94593 w 804041"/>
              <a:gd name="connsiteY8" fmla="*/ 409904 h 721374"/>
              <a:gd name="connsiteX9" fmla="*/ 47296 w 804041"/>
              <a:gd name="connsiteY9" fmla="*/ 488732 h 721374"/>
              <a:gd name="connsiteX10" fmla="*/ 0 w 804041"/>
              <a:gd name="connsiteY10" fmla="*/ 504497 h 721374"/>
              <a:gd name="connsiteX11" fmla="*/ 15765 w 804041"/>
              <a:gd name="connsiteY11" fmla="*/ 567559 h 721374"/>
              <a:gd name="connsiteX12" fmla="*/ 425669 w 804041"/>
              <a:gd name="connsiteY12" fmla="*/ 599090 h 721374"/>
              <a:gd name="connsiteX13" fmla="*/ 567558 w 804041"/>
              <a:gd name="connsiteY13" fmla="*/ 536028 h 721374"/>
              <a:gd name="connsiteX14" fmla="*/ 630621 w 804041"/>
              <a:gd name="connsiteY14" fmla="*/ 409904 h 721374"/>
              <a:gd name="connsiteX15" fmla="*/ 646386 w 804041"/>
              <a:gd name="connsiteY15" fmla="*/ 362607 h 721374"/>
              <a:gd name="connsiteX16" fmla="*/ 740979 w 804041"/>
              <a:gd name="connsiteY16" fmla="*/ 283780 h 721374"/>
              <a:gd name="connsiteX17" fmla="*/ 788276 w 804041"/>
              <a:gd name="connsiteY17" fmla="*/ 268014 h 721374"/>
              <a:gd name="connsiteX18" fmla="*/ 804041 w 804041"/>
              <a:gd name="connsiteY18" fmla="*/ 220718 h 721374"/>
              <a:gd name="connsiteX19" fmla="*/ 725214 w 804041"/>
              <a:gd name="connsiteY19" fmla="*/ 78828 h 721374"/>
              <a:gd name="connsiteX20" fmla="*/ 662152 w 804041"/>
              <a:gd name="connsiteY20" fmla="*/ 0 h 721374"/>
              <a:gd name="connsiteX21" fmla="*/ 662152 w 804041"/>
              <a:gd name="connsiteY21" fmla="*/ 0 h 72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04041" h="721374">
                <a:moveTo>
                  <a:pt x="662152" y="0"/>
                </a:moveTo>
                <a:lnTo>
                  <a:pt x="567558" y="31532"/>
                </a:lnTo>
                <a:cubicBezTo>
                  <a:pt x="518627" y="47843"/>
                  <a:pt x="505907" y="49604"/>
                  <a:pt x="457200" y="78828"/>
                </a:cubicBezTo>
                <a:cubicBezTo>
                  <a:pt x="424705" y="98325"/>
                  <a:pt x="362607" y="141890"/>
                  <a:pt x="362607" y="141890"/>
                </a:cubicBezTo>
                <a:cubicBezTo>
                  <a:pt x="272243" y="277437"/>
                  <a:pt x="392566" y="117923"/>
                  <a:pt x="283779" y="204952"/>
                </a:cubicBezTo>
                <a:cubicBezTo>
                  <a:pt x="268983" y="216789"/>
                  <a:pt x="265646" y="238851"/>
                  <a:pt x="252248" y="252249"/>
                </a:cubicBezTo>
                <a:cubicBezTo>
                  <a:pt x="238850" y="265647"/>
                  <a:pt x="220717" y="273270"/>
                  <a:pt x="204952" y="283780"/>
                </a:cubicBezTo>
                <a:cubicBezTo>
                  <a:pt x="120867" y="409906"/>
                  <a:pt x="231230" y="257501"/>
                  <a:pt x="126124" y="362607"/>
                </a:cubicBezTo>
                <a:cubicBezTo>
                  <a:pt x="112726" y="376005"/>
                  <a:pt x="103067" y="392957"/>
                  <a:pt x="94593" y="409904"/>
                </a:cubicBezTo>
                <a:cubicBezTo>
                  <a:pt x="73335" y="452419"/>
                  <a:pt x="91285" y="462338"/>
                  <a:pt x="47296" y="488732"/>
                </a:cubicBezTo>
                <a:cubicBezTo>
                  <a:pt x="33046" y="497282"/>
                  <a:pt x="15765" y="499242"/>
                  <a:pt x="0" y="504497"/>
                </a:cubicBezTo>
                <a:cubicBezTo>
                  <a:pt x="5255" y="525518"/>
                  <a:pt x="7230" y="547643"/>
                  <a:pt x="15765" y="567559"/>
                </a:cubicBezTo>
                <a:cubicBezTo>
                  <a:pt x="81685" y="721374"/>
                  <a:pt x="265755" y="605753"/>
                  <a:pt x="425669" y="599090"/>
                </a:cubicBezTo>
                <a:cubicBezTo>
                  <a:pt x="538237" y="561567"/>
                  <a:pt x="492608" y="585995"/>
                  <a:pt x="567558" y="536028"/>
                </a:cubicBezTo>
                <a:cubicBezTo>
                  <a:pt x="603789" y="427334"/>
                  <a:pt x="575587" y="464936"/>
                  <a:pt x="630621" y="409904"/>
                </a:cubicBezTo>
                <a:cubicBezTo>
                  <a:pt x="635876" y="394138"/>
                  <a:pt x="637168" y="376434"/>
                  <a:pt x="646386" y="362607"/>
                </a:cubicBezTo>
                <a:cubicBezTo>
                  <a:pt x="663818" y="336459"/>
                  <a:pt x="711898" y="298321"/>
                  <a:pt x="740979" y="283780"/>
                </a:cubicBezTo>
                <a:cubicBezTo>
                  <a:pt x="755843" y="276348"/>
                  <a:pt x="772510" y="273269"/>
                  <a:pt x="788276" y="268014"/>
                </a:cubicBezTo>
                <a:cubicBezTo>
                  <a:pt x="793531" y="252249"/>
                  <a:pt x="804041" y="237336"/>
                  <a:pt x="804041" y="220718"/>
                </a:cubicBezTo>
                <a:cubicBezTo>
                  <a:pt x="804041" y="179092"/>
                  <a:pt x="734219" y="92336"/>
                  <a:pt x="725214" y="78828"/>
                </a:cubicBezTo>
                <a:cubicBezTo>
                  <a:pt x="716679" y="66025"/>
                  <a:pt x="682573" y="8168"/>
                  <a:pt x="662152" y="0"/>
                </a:cubicBezTo>
                <a:lnTo>
                  <a:pt x="662152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934200" y="4876800"/>
            <a:ext cx="804041" cy="721374"/>
          </a:xfrm>
          <a:custGeom>
            <a:avLst/>
            <a:gdLst>
              <a:gd name="connsiteX0" fmla="*/ 662152 w 804041"/>
              <a:gd name="connsiteY0" fmla="*/ 0 h 721374"/>
              <a:gd name="connsiteX1" fmla="*/ 567558 w 804041"/>
              <a:gd name="connsiteY1" fmla="*/ 31532 h 721374"/>
              <a:gd name="connsiteX2" fmla="*/ 457200 w 804041"/>
              <a:gd name="connsiteY2" fmla="*/ 78828 h 721374"/>
              <a:gd name="connsiteX3" fmla="*/ 362607 w 804041"/>
              <a:gd name="connsiteY3" fmla="*/ 141890 h 721374"/>
              <a:gd name="connsiteX4" fmla="*/ 283779 w 804041"/>
              <a:gd name="connsiteY4" fmla="*/ 204952 h 721374"/>
              <a:gd name="connsiteX5" fmla="*/ 252248 w 804041"/>
              <a:gd name="connsiteY5" fmla="*/ 252249 h 721374"/>
              <a:gd name="connsiteX6" fmla="*/ 204952 w 804041"/>
              <a:gd name="connsiteY6" fmla="*/ 283780 h 721374"/>
              <a:gd name="connsiteX7" fmla="*/ 126124 w 804041"/>
              <a:gd name="connsiteY7" fmla="*/ 362607 h 721374"/>
              <a:gd name="connsiteX8" fmla="*/ 94593 w 804041"/>
              <a:gd name="connsiteY8" fmla="*/ 409904 h 721374"/>
              <a:gd name="connsiteX9" fmla="*/ 47296 w 804041"/>
              <a:gd name="connsiteY9" fmla="*/ 488732 h 721374"/>
              <a:gd name="connsiteX10" fmla="*/ 0 w 804041"/>
              <a:gd name="connsiteY10" fmla="*/ 504497 h 721374"/>
              <a:gd name="connsiteX11" fmla="*/ 15765 w 804041"/>
              <a:gd name="connsiteY11" fmla="*/ 567559 h 721374"/>
              <a:gd name="connsiteX12" fmla="*/ 425669 w 804041"/>
              <a:gd name="connsiteY12" fmla="*/ 599090 h 721374"/>
              <a:gd name="connsiteX13" fmla="*/ 567558 w 804041"/>
              <a:gd name="connsiteY13" fmla="*/ 536028 h 721374"/>
              <a:gd name="connsiteX14" fmla="*/ 630621 w 804041"/>
              <a:gd name="connsiteY14" fmla="*/ 409904 h 721374"/>
              <a:gd name="connsiteX15" fmla="*/ 646386 w 804041"/>
              <a:gd name="connsiteY15" fmla="*/ 362607 h 721374"/>
              <a:gd name="connsiteX16" fmla="*/ 740979 w 804041"/>
              <a:gd name="connsiteY16" fmla="*/ 283780 h 721374"/>
              <a:gd name="connsiteX17" fmla="*/ 788276 w 804041"/>
              <a:gd name="connsiteY17" fmla="*/ 268014 h 721374"/>
              <a:gd name="connsiteX18" fmla="*/ 804041 w 804041"/>
              <a:gd name="connsiteY18" fmla="*/ 220718 h 721374"/>
              <a:gd name="connsiteX19" fmla="*/ 725214 w 804041"/>
              <a:gd name="connsiteY19" fmla="*/ 78828 h 721374"/>
              <a:gd name="connsiteX20" fmla="*/ 662152 w 804041"/>
              <a:gd name="connsiteY20" fmla="*/ 0 h 721374"/>
              <a:gd name="connsiteX21" fmla="*/ 662152 w 804041"/>
              <a:gd name="connsiteY21" fmla="*/ 0 h 72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04041" h="721374">
                <a:moveTo>
                  <a:pt x="662152" y="0"/>
                </a:moveTo>
                <a:lnTo>
                  <a:pt x="567558" y="31532"/>
                </a:lnTo>
                <a:cubicBezTo>
                  <a:pt x="518627" y="47843"/>
                  <a:pt x="505907" y="49604"/>
                  <a:pt x="457200" y="78828"/>
                </a:cubicBezTo>
                <a:cubicBezTo>
                  <a:pt x="424705" y="98325"/>
                  <a:pt x="362607" y="141890"/>
                  <a:pt x="362607" y="141890"/>
                </a:cubicBezTo>
                <a:cubicBezTo>
                  <a:pt x="272243" y="277437"/>
                  <a:pt x="392566" y="117923"/>
                  <a:pt x="283779" y="204952"/>
                </a:cubicBezTo>
                <a:cubicBezTo>
                  <a:pt x="268983" y="216789"/>
                  <a:pt x="265646" y="238851"/>
                  <a:pt x="252248" y="252249"/>
                </a:cubicBezTo>
                <a:cubicBezTo>
                  <a:pt x="238850" y="265647"/>
                  <a:pt x="220717" y="273270"/>
                  <a:pt x="204952" y="283780"/>
                </a:cubicBezTo>
                <a:cubicBezTo>
                  <a:pt x="120867" y="409906"/>
                  <a:pt x="231230" y="257501"/>
                  <a:pt x="126124" y="362607"/>
                </a:cubicBezTo>
                <a:cubicBezTo>
                  <a:pt x="112726" y="376005"/>
                  <a:pt x="103067" y="392957"/>
                  <a:pt x="94593" y="409904"/>
                </a:cubicBezTo>
                <a:cubicBezTo>
                  <a:pt x="73335" y="452419"/>
                  <a:pt x="91285" y="462338"/>
                  <a:pt x="47296" y="488732"/>
                </a:cubicBezTo>
                <a:cubicBezTo>
                  <a:pt x="33046" y="497282"/>
                  <a:pt x="15765" y="499242"/>
                  <a:pt x="0" y="504497"/>
                </a:cubicBezTo>
                <a:cubicBezTo>
                  <a:pt x="5255" y="525518"/>
                  <a:pt x="7230" y="547643"/>
                  <a:pt x="15765" y="567559"/>
                </a:cubicBezTo>
                <a:cubicBezTo>
                  <a:pt x="81685" y="721374"/>
                  <a:pt x="265755" y="605753"/>
                  <a:pt x="425669" y="599090"/>
                </a:cubicBezTo>
                <a:cubicBezTo>
                  <a:pt x="538237" y="561567"/>
                  <a:pt x="492608" y="585995"/>
                  <a:pt x="567558" y="536028"/>
                </a:cubicBezTo>
                <a:cubicBezTo>
                  <a:pt x="603789" y="427334"/>
                  <a:pt x="575587" y="464936"/>
                  <a:pt x="630621" y="409904"/>
                </a:cubicBezTo>
                <a:cubicBezTo>
                  <a:pt x="635876" y="394138"/>
                  <a:pt x="637168" y="376434"/>
                  <a:pt x="646386" y="362607"/>
                </a:cubicBezTo>
                <a:cubicBezTo>
                  <a:pt x="663818" y="336459"/>
                  <a:pt x="711898" y="298321"/>
                  <a:pt x="740979" y="283780"/>
                </a:cubicBezTo>
                <a:cubicBezTo>
                  <a:pt x="755843" y="276348"/>
                  <a:pt x="772510" y="273269"/>
                  <a:pt x="788276" y="268014"/>
                </a:cubicBezTo>
                <a:cubicBezTo>
                  <a:pt x="793531" y="252249"/>
                  <a:pt x="804041" y="237336"/>
                  <a:pt x="804041" y="220718"/>
                </a:cubicBezTo>
                <a:cubicBezTo>
                  <a:pt x="804041" y="179092"/>
                  <a:pt x="734219" y="92336"/>
                  <a:pt x="725214" y="78828"/>
                </a:cubicBezTo>
                <a:cubicBezTo>
                  <a:pt x="716679" y="66025"/>
                  <a:pt x="682573" y="8168"/>
                  <a:pt x="662152" y="0"/>
                </a:cubicBezTo>
                <a:lnTo>
                  <a:pt x="662152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14600" y="228600"/>
            <a:ext cx="3276600" cy="6096000"/>
          </a:xfrm>
          <a:prstGeom prst="rect">
            <a:avLst/>
          </a:prstGeom>
          <a:gradFill>
            <a:gsLst>
              <a:gs pos="0">
                <a:schemeClr val="bg1">
                  <a:tint val="80000"/>
                  <a:satMod val="300000"/>
                  <a:alpha val="0"/>
                </a:schemeClr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381000"/>
            <a:ext cx="2362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 Improved snow detection using MOD09GA input to MOD10SR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Snow cover underestimation using SCA (binary) has been reported, for example</a:t>
            </a:r>
          </a:p>
          <a:p>
            <a:pPr algn="ctr"/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Molotch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, N.P. and </a:t>
            </a:r>
            <a:r>
              <a:rPr lang="en-US" sz="1200" i="1" dirty="0" err="1" smtClean="0">
                <a:latin typeface="Calibri" pitchFamily="34" charset="0"/>
                <a:cs typeface="Calibri" pitchFamily="34" charset="0"/>
              </a:rPr>
              <a:t>Margulis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 S.A. 2010. Response to comment by… Advances in Water Resources 33:231-239, doi:10.1016/j.advwatres.2009.11.008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MOD10A1.A2002126.h09v05  (6 May)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Rio Grande headwaters</a:t>
            </a:r>
          </a:p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Improved snow detection with MOD10SR</a:t>
            </a:r>
            <a:endParaRPr lang="en-US" dirty="0" smtClean="0"/>
          </a:p>
        </p:txBody>
      </p:sp>
      <p:pic>
        <p:nvPicPr>
          <p:cNvPr id="3" name="Picture 2" descr="MOD10A1.A2002126.h09v05.geogr.S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2332" y="533400"/>
            <a:ext cx="3067050" cy="2847975"/>
          </a:xfrm>
          <a:prstGeom prst="rect">
            <a:avLst/>
          </a:prstGeom>
        </p:spPr>
      </p:pic>
      <p:pic>
        <p:nvPicPr>
          <p:cNvPr id="4" name="Picture 3" descr="MOD10A1.A2002126.h09v05.geogr.Fractional_Snow_Co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5468" y="3444766"/>
            <a:ext cx="3067050" cy="2847975"/>
          </a:xfrm>
          <a:prstGeom prst="rect">
            <a:avLst/>
          </a:prstGeom>
        </p:spPr>
      </p:pic>
      <p:pic>
        <p:nvPicPr>
          <p:cNvPr id="5" name="Picture 4" descr="MOD10A1.A2002126.h09v05.geogr.sierra_v6_SC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533400"/>
            <a:ext cx="3076575" cy="2857500"/>
          </a:xfrm>
          <a:prstGeom prst="rect">
            <a:avLst/>
          </a:prstGeom>
        </p:spPr>
      </p:pic>
      <p:pic>
        <p:nvPicPr>
          <p:cNvPr id="6" name="Picture 5" descr="MOD10A1.A2002126.h09v05.geogr.sierra_v6_FS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3429000"/>
            <a:ext cx="3076575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0302" y="22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MOD10A1  C5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152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MOD10SR C6 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914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SCA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3733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FSC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400" y="914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SCA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3810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FSC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329043" y="2073358"/>
            <a:ext cx="423150" cy="638311"/>
          </a:xfrm>
          <a:custGeom>
            <a:avLst/>
            <a:gdLst>
              <a:gd name="connsiteX0" fmla="*/ 312791 w 423150"/>
              <a:gd name="connsiteY0" fmla="*/ 307235 h 638311"/>
              <a:gd name="connsiteX1" fmla="*/ 155136 w 423150"/>
              <a:gd name="connsiteY1" fmla="*/ 39221 h 638311"/>
              <a:gd name="connsiteX2" fmla="*/ 107840 w 423150"/>
              <a:gd name="connsiteY2" fmla="*/ 54987 h 638311"/>
              <a:gd name="connsiteX3" fmla="*/ 92074 w 423150"/>
              <a:gd name="connsiteY3" fmla="*/ 102283 h 638311"/>
              <a:gd name="connsiteX4" fmla="*/ 60543 w 423150"/>
              <a:gd name="connsiteY4" fmla="*/ 149580 h 638311"/>
              <a:gd name="connsiteX5" fmla="*/ 44778 w 423150"/>
              <a:gd name="connsiteY5" fmla="*/ 212642 h 638311"/>
              <a:gd name="connsiteX6" fmla="*/ 13247 w 423150"/>
              <a:gd name="connsiteY6" fmla="*/ 338766 h 638311"/>
              <a:gd name="connsiteX7" fmla="*/ 60543 w 423150"/>
              <a:gd name="connsiteY7" fmla="*/ 559483 h 638311"/>
              <a:gd name="connsiteX8" fmla="*/ 202433 w 423150"/>
              <a:gd name="connsiteY8" fmla="*/ 622545 h 638311"/>
              <a:gd name="connsiteX9" fmla="*/ 249729 w 423150"/>
              <a:gd name="connsiteY9" fmla="*/ 638311 h 638311"/>
              <a:gd name="connsiteX10" fmla="*/ 391619 w 423150"/>
              <a:gd name="connsiteY10" fmla="*/ 591014 h 638311"/>
              <a:gd name="connsiteX11" fmla="*/ 423150 w 423150"/>
              <a:gd name="connsiteY11" fmla="*/ 543718 h 638311"/>
              <a:gd name="connsiteX12" fmla="*/ 407385 w 423150"/>
              <a:gd name="connsiteY12" fmla="*/ 496421 h 638311"/>
              <a:gd name="connsiteX13" fmla="*/ 312791 w 423150"/>
              <a:gd name="connsiteY13" fmla="*/ 449125 h 638311"/>
              <a:gd name="connsiteX14" fmla="*/ 312791 w 423150"/>
              <a:gd name="connsiteY14" fmla="*/ 291470 h 638311"/>
              <a:gd name="connsiteX15" fmla="*/ 312791 w 423150"/>
              <a:gd name="connsiteY15" fmla="*/ 307235 h 63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3150" h="638311">
                <a:moveTo>
                  <a:pt x="312791" y="307235"/>
                </a:moveTo>
                <a:cubicBezTo>
                  <a:pt x="286515" y="265194"/>
                  <a:pt x="390464" y="0"/>
                  <a:pt x="155136" y="39221"/>
                </a:cubicBezTo>
                <a:cubicBezTo>
                  <a:pt x="138744" y="41953"/>
                  <a:pt x="123605" y="49732"/>
                  <a:pt x="107840" y="54987"/>
                </a:cubicBezTo>
                <a:cubicBezTo>
                  <a:pt x="102585" y="70752"/>
                  <a:pt x="99506" y="87419"/>
                  <a:pt x="92074" y="102283"/>
                </a:cubicBezTo>
                <a:cubicBezTo>
                  <a:pt x="83600" y="119230"/>
                  <a:pt x="68007" y="132164"/>
                  <a:pt x="60543" y="149580"/>
                </a:cubicBezTo>
                <a:cubicBezTo>
                  <a:pt x="52008" y="169496"/>
                  <a:pt x="50731" y="191808"/>
                  <a:pt x="44778" y="212642"/>
                </a:cubicBezTo>
                <a:cubicBezTo>
                  <a:pt x="12458" y="325764"/>
                  <a:pt x="45300" y="178495"/>
                  <a:pt x="13247" y="338766"/>
                </a:cubicBezTo>
                <a:cubicBezTo>
                  <a:pt x="20966" y="423681"/>
                  <a:pt x="0" y="498941"/>
                  <a:pt x="60543" y="559483"/>
                </a:cubicBezTo>
                <a:cubicBezTo>
                  <a:pt x="98019" y="596958"/>
                  <a:pt x="155601" y="606934"/>
                  <a:pt x="202433" y="622545"/>
                </a:cubicBezTo>
                <a:lnTo>
                  <a:pt x="249729" y="638311"/>
                </a:lnTo>
                <a:cubicBezTo>
                  <a:pt x="313148" y="627741"/>
                  <a:pt x="347282" y="635351"/>
                  <a:pt x="391619" y="591014"/>
                </a:cubicBezTo>
                <a:cubicBezTo>
                  <a:pt x="405017" y="577616"/>
                  <a:pt x="412640" y="559483"/>
                  <a:pt x="423150" y="543718"/>
                </a:cubicBezTo>
                <a:cubicBezTo>
                  <a:pt x="417895" y="527952"/>
                  <a:pt x="417766" y="509398"/>
                  <a:pt x="407385" y="496421"/>
                </a:cubicBezTo>
                <a:cubicBezTo>
                  <a:pt x="385158" y="468637"/>
                  <a:pt x="343948" y="459510"/>
                  <a:pt x="312791" y="449125"/>
                </a:cubicBezTo>
                <a:cubicBezTo>
                  <a:pt x="288748" y="376992"/>
                  <a:pt x="286912" y="394986"/>
                  <a:pt x="312791" y="291470"/>
                </a:cubicBezTo>
                <a:cubicBezTo>
                  <a:pt x="314594" y="284260"/>
                  <a:pt x="339067" y="349276"/>
                  <a:pt x="312791" y="307235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553200" y="2057400"/>
            <a:ext cx="423150" cy="638311"/>
          </a:xfrm>
          <a:custGeom>
            <a:avLst/>
            <a:gdLst>
              <a:gd name="connsiteX0" fmla="*/ 312791 w 423150"/>
              <a:gd name="connsiteY0" fmla="*/ 307235 h 638311"/>
              <a:gd name="connsiteX1" fmla="*/ 155136 w 423150"/>
              <a:gd name="connsiteY1" fmla="*/ 39221 h 638311"/>
              <a:gd name="connsiteX2" fmla="*/ 107840 w 423150"/>
              <a:gd name="connsiteY2" fmla="*/ 54987 h 638311"/>
              <a:gd name="connsiteX3" fmla="*/ 92074 w 423150"/>
              <a:gd name="connsiteY3" fmla="*/ 102283 h 638311"/>
              <a:gd name="connsiteX4" fmla="*/ 60543 w 423150"/>
              <a:gd name="connsiteY4" fmla="*/ 149580 h 638311"/>
              <a:gd name="connsiteX5" fmla="*/ 44778 w 423150"/>
              <a:gd name="connsiteY5" fmla="*/ 212642 h 638311"/>
              <a:gd name="connsiteX6" fmla="*/ 13247 w 423150"/>
              <a:gd name="connsiteY6" fmla="*/ 338766 h 638311"/>
              <a:gd name="connsiteX7" fmla="*/ 60543 w 423150"/>
              <a:gd name="connsiteY7" fmla="*/ 559483 h 638311"/>
              <a:gd name="connsiteX8" fmla="*/ 202433 w 423150"/>
              <a:gd name="connsiteY8" fmla="*/ 622545 h 638311"/>
              <a:gd name="connsiteX9" fmla="*/ 249729 w 423150"/>
              <a:gd name="connsiteY9" fmla="*/ 638311 h 638311"/>
              <a:gd name="connsiteX10" fmla="*/ 391619 w 423150"/>
              <a:gd name="connsiteY10" fmla="*/ 591014 h 638311"/>
              <a:gd name="connsiteX11" fmla="*/ 423150 w 423150"/>
              <a:gd name="connsiteY11" fmla="*/ 543718 h 638311"/>
              <a:gd name="connsiteX12" fmla="*/ 407385 w 423150"/>
              <a:gd name="connsiteY12" fmla="*/ 496421 h 638311"/>
              <a:gd name="connsiteX13" fmla="*/ 312791 w 423150"/>
              <a:gd name="connsiteY13" fmla="*/ 449125 h 638311"/>
              <a:gd name="connsiteX14" fmla="*/ 312791 w 423150"/>
              <a:gd name="connsiteY14" fmla="*/ 291470 h 638311"/>
              <a:gd name="connsiteX15" fmla="*/ 312791 w 423150"/>
              <a:gd name="connsiteY15" fmla="*/ 307235 h 63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3150" h="638311">
                <a:moveTo>
                  <a:pt x="312791" y="307235"/>
                </a:moveTo>
                <a:cubicBezTo>
                  <a:pt x="286515" y="265194"/>
                  <a:pt x="390464" y="0"/>
                  <a:pt x="155136" y="39221"/>
                </a:cubicBezTo>
                <a:cubicBezTo>
                  <a:pt x="138744" y="41953"/>
                  <a:pt x="123605" y="49732"/>
                  <a:pt x="107840" y="54987"/>
                </a:cubicBezTo>
                <a:cubicBezTo>
                  <a:pt x="102585" y="70752"/>
                  <a:pt x="99506" y="87419"/>
                  <a:pt x="92074" y="102283"/>
                </a:cubicBezTo>
                <a:cubicBezTo>
                  <a:pt x="83600" y="119230"/>
                  <a:pt x="68007" y="132164"/>
                  <a:pt x="60543" y="149580"/>
                </a:cubicBezTo>
                <a:cubicBezTo>
                  <a:pt x="52008" y="169496"/>
                  <a:pt x="50731" y="191808"/>
                  <a:pt x="44778" y="212642"/>
                </a:cubicBezTo>
                <a:cubicBezTo>
                  <a:pt x="12458" y="325764"/>
                  <a:pt x="45300" y="178495"/>
                  <a:pt x="13247" y="338766"/>
                </a:cubicBezTo>
                <a:cubicBezTo>
                  <a:pt x="20966" y="423681"/>
                  <a:pt x="0" y="498941"/>
                  <a:pt x="60543" y="559483"/>
                </a:cubicBezTo>
                <a:cubicBezTo>
                  <a:pt x="98019" y="596958"/>
                  <a:pt x="155601" y="606934"/>
                  <a:pt x="202433" y="622545"/>
                </a:cubicBezTo>
                <a:lnTo>
                  <a:pt x="249729" y="638311"/>
                </a:lnTo>
                <a:cubicBezTo>
                  <a:pt x="313148" y="627741"/>
                  <a:pt x="347282" y="635351"/>
                  <a:pt x="391619" y="591014"/>
                </a:cubicBezTo>
                <a:cubicBezTo>
                  <a:pt x="405017" y="577616"/>
                  <a:pt x="412640" y="559483"/>
                  <a:pt x="423150" y="543718"/>
                </a:cubicBezTo>
                <a:cubicBezTo>
                  <a:pt x="417895" y="527952"/>
                  <a:pt x="417766" y="509398"/>
                  <a:pt x="407385" y="496421"/>
                </a:cubicBezTo>
                <a:cubicBezTo>
                  <a:pt x="385158" y="468637"/>
                  <a:pt x="343948" y="459510"/>
                  <a:pt x="312791" y="449125"/>
                </a:cubicBezTo>
                <a:cubicBezTo>
                  <a:pt x="288748" y="376992"/>
                  <a:pt x="286912" y="394986"/>
                  <a:pt x="312791" y="291470"/>
                </a:cubicBezTo>
                <a:cubicBezTo>
                  <a:pt x="314594" y="284260"/>
                  <a:pt x="339067" y="349276"/>
                  <a:pt x="312791" y="307235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158250" y="4924289"/>
            <a:ext cx="423150" cy="638311"/>
          </a:xfrm>
          <a:custGeom>
            <a:avLst/>
            <a:gdLst>
              <a:gd name="connsiteX0" fmla="*/ 312791 w 423150"/>
              <a:gd name="connsiteY0" fmla="*/ 307235 h 638311"/>
              <a:gd name="connsiteX1" fmla="*/ 155136 w 423150"/>
              <a:gd name="connsiteY1" fmla="*/ 39221 h 638311"/>
              <a:gd name="connsiteX2" fmla="*/ 107840 w 423150"/>
              <a:gd name="connsiteY2" fmla="*/ 54987 h 638311"/>
              <a:gd name="connsiteX3" fmla="*/ 92074 w 423150"/>
              <a:gd name="connsiteY3" fmla="*/ 102283 h 638311"/>
              <a:gd name="connsiteX4" fmla="*/ 60543 w 423150"/>
              <a:gd name="connsiteY4" fmla="*/ 149580 h 638311"/>
              <a:gd name="connsiteX5" fmla="*/ 44778 w 423150"/>
              <a:gd name="connsiteY5" fmla="*/ 212642 h 638311"/>
              <a:gd name="connsiteX6" fmla="*/ 13247 w 423150"/>
              <a:gd name="connsiteY6" fmla="*/ 338766 h 638311"/>
              <a:gd name="connsiteX7" fmla="*/ 60543 w 423150"/>
              <a:gd name="connsiteY7" fmla="*/ 559483 h 638311"/>
              <a:gd name="connsiteX8" fmla="*/ 202433 w 423150"/>
              <a:gd name="connsiteY8" fmla="*/ 622545 h 638311"/>
              <a:gd name="connsiteX9" fmla="*/ 249729 w 423150"/>
              <a:gd name="connsiteY9" fmla="*/ 638311 h 638311"/>
              <a:gd name="connsiteX10" fmla="*/ 391619 w 423150"/>
              <a:gd name="connsiteY10" fmla="*/ 591014 h 638311"/>
              <a:gd name="connsiteX11" fmla="*/ 423150 w 423150"/>
              <a:gd name="connsiteY11" fmla="*/ 543718 h 638311"/>
              <a:gd name="connsiteX12" fmla="*/ 407385 w 423150"/>
              <a:gd name="connsiteY12" fmla="*/ 496421 h 638311"/>
              <a:gd name="connsiteX13" fmla="*/ 312791 w 423150"/>
              <a:gd name="connsiteY13" fmla="*/ 449125 h 638311"/>
              <a:gd name="connsiteX14" fmla="*/ 312791 w 423150"/>
              <a:gd name="connsiteY14" fmla="*/ 291470 h 638311"/>
              <a:gd name="connsiteX15" fmla="*/ 312791 w 423150"/>
              <a:gd name="connsiteY15" fmla="*/ 307235 h 63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3150" h="638311">
                <a:moveTo>
                  <a:pt x="312791" y="307235"/>
                </a:moveTo>
                <a:cubicBezTo>
                  <a:pt x="286515" y="265194"/>
                  <a:pt x="390464" y="0"/>
                  <a:pt x="155136" y="39221"/>
                </a:cubicBezTo>
                <a:cubicBezTo>
                  <a:pt x="138744" y="41953"/>
                  <a:pt x="123605" y="49732"/>
                  <a:pt x="107840" y="54987"/>
                </a:cubicBezTo>
                <a:cubicBezTo>
                  <a:pt x="102585" y="70752"/>
                  <a:pt x="99506" y="87419"/>
                  <a:pt x="92074" y="102283"/>
                </a:cubicBezTo>
                <a:cubicBezTo>
                  <a:pt x="83600" y="119230"/>
                  <a:pt x="68007" y="132164"/>
                  <a:pt x="60543" y="149580"/>
                </a:cubicBezTo>
                <a:cubicBezTo>
                  <a:pt x="52008" y="169496"/>
                  <a:pt x="50731" y="191808"/>
                  <a:pt x="44778" y="212642"/>
                </a:cubicBezTo>
                <a:cubicBezTo>
                  <a:pt x="12458" y="325764"/>
                  <a:pt x="45300" y="178495"/>
                  <a:pt x="13247" y="338766"/>
                </a:cubicBezTo>
                <a:cubicBezTo>
                  <a:pt x="20966" y="423681"/>
                  <a:pt x="0" y="498941"/>
                  <a:pt x="60543" y="559483"/>
                </a:cubicBezTo>
                <a:cubicBezTo>
                  <a:pt x="98019" y="596958"/>
                  <a:pt x="155601" y="606934"/>
                  <a:pt x="202433" y="622545"/>
                </a:cubicBezTo>
                <a:lnTo>
                  <a:pt x="249729" y="638311"/>
                </a:lnTo>
                <a:cubicBezTo>
                  <a:pt x="313148" y="627741"/>
                  <a:pt x="347282" y="635351"/>
                  <a:pt x="391619" y="591014"/>
                </a:cubicBezTo>
                <a:cubicBezTo>
                  <a:pt x="405017" y="577616"/>
                  <a:pt x="412640" y="559483"/>
                  <a:pt x="423150" y="543718"/>
                </a:cubicBezTo>
                <a:cubicBezTo>
                  <a:pt x="417895" y="527952"/>
                  <a:pt x="417766" y="509398"/>
                  <a:pt x="407385" y="496421"/>
                </a:cubicBezTo>
                <a:cubicBezTo>
                  <a:pt x="385158" y="468637"/>
                  <a:pt x="343948" y="459510"/>
                  <a:pt x="312791" y="449125"/>
                </a:cubicBezTo>
                <a:cubicBezTo>
                  <a:pt x="288748" y="376992"/>
                  <a:pt x="286912" y="394986"/>
                  <a:pt x="312791" y="291470"/>
                </a:cubicBezTo>
                <a:cubicBezTo>
                  <a:pt x="314594" y="284260"/>
                  <a:pt x="339067" y="349276"/>
                  <a:pt x="312791" y="307235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568966" y="4953000"/>
            <a:ext cx="423150" cy="638311"/>
          </a:xfrm>
          <a:custGeom>
            <a:avLst/>
            <a:gdLst>
              <a:gd name="connsiteX0" fmla="*/ 312791 w 423150"/>
              <a:gd name="connsiteY0" fmla="*/ 307235 h 638311"/>
              <a:gd name="connsiteX1" fmla="*/ 155136 w 423150"/>
              <a:gd name="connsiteY1" fmla="*/ 39221 h 638311"/>
              <a:gd name="connsiteX2" fmla="*/ 107840 w 423150"/>
              <a:gd name="connsiteY2" fmla="*/ 54987 h 638311"/>
              <a:gd name="connsiteX3" fmla="*/ 92074 w 423150"/>
              <a:gd name="connsiteY3" fmla="*/ 102283 h 638311"/>
              <a:gd name="connsiteX4" fmla="*/ 60543 w 423150"/>
              <a:gd name="connsiteY4" fmla="*/ 149580 h 638311"/>
              <a:gd name="connsiteX5" fmla="*/ 44778 w 423150"/>
              <a:gd name="connsiteY5" fmla="*/ 212642 h 638311"/>
              <a:gd name="connsiteX6" fmla="*/ 13247 w 423150"/>
              <a:gd name="connsiteY6" fmla="*/ 338766 h 638311"/>
              <a:gd name="connsiteX7" fmla="*/ 60543 w 423150"/>
              <a:gd name="connsiteY7" fmla="*/ 559483 h 638311"/>
              <a:gd name="connsiteX8" fmla="*/ 202433 w 423150"/>
              <a:gd name="connsiteY8" fmla="*/ 622545 h 638311"/>
              <a:gd name="connsiteX9" fmla="*/ 249729 w 423150"/>
              <a:gd name="connsiteY9" fmla="*/ 638311 h 638311"/>
              <a:gd name="connsiteX10" fmla="*/ 391619 w 423150"/>
              <a:gd name="connsiteY10" fmla="*/ 591014 h 638311"/>
              <a:gd name="connsiteX11" fmla="*/ 423150 w 423150"/>
              <a:gd name="connsiteY11" fmla="*/ 543718 h 638311"/>
              <a:gd name="connsiteX12" fmla="*/ 407385 w 423150"/>
              <a:gd name="connsiteY12" fmla="*/ 496421 h 638311"/>
              <a:gd name="connsiteX13" fmla="*/ 312791 w 423150"/>
              <a:gd name="connsiteY13" fmla="*/ 449125 h 638311"/>
              <a:gd name="connsiteX14" fmla="*/ 312791 w 423150"/>
              <a:gd name="connsiteY14" fmla="*/ 291470 h 638311"/>
              <a:gd name="connsiteX15" fmla="*/ 312791 w 423150"/>
              <a:gd name="connsiteY15" fmla="*/ 307235 h 63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3150" h="638311">
                <a:moveTo>
                  <a:pt x="312791" y="307235"/>
                </a:moveTo>
                <a:cubicBezTo>
                  <a:pt x="286515" y="265194"/>
                  <a:pt x="390464" y="0"/>
                  <a:pt x="155136" y="39221"/>
                </a:cubicBezTo>
                <a:cubicBezTo>
                  <a:pt x="138744" y="41953"/>
                  <a:pt x="123605" y="49732"/>
                  <a:pt x="107840" y="54987"/>
                </a:cubicBezTo>
                <a:cubicBezTo>
                  <a:pt x="102585" y="70752"/>
                  <a:pt x="99506" y="87419"/>
                  <a:pt x="92074" y="102283"/>
                </a:cubicBezTo>
                <a:cubicBezTo>
                  <a:pt x="83600" y="119230"/>
                  <a:pt x="68007" y="132164"/>
                  <a:pt x="60543" y="149580"/>
                </a:cubicBezTo>
                <a:cubicBezTo>
                  <a:pt x="52008" y="169496"/>
                  <a:pt x="50731" y="191808"/>
                  <a:pt x="44778" y="212642"/>
                </a:cubicBezTo>
                <a:cubicBezTo>
                  <a:pt x="12458" y="325764"/>
                  <a:pt x="45300" y="178495"/>
                  <a:pt x="13247" y="338766"/>
                </a:cubicBezTo>
                <a:cubicBezTo>
                  <a:pt x="20966" y="423681"/>
                  <a:pt x="0" y="498941"/>
                  <a:pt x="60543" y="559483"/>
                </a:cubicBezTo>
                <a:cubicBezTo>
                  <a:pt x="98019" y="596958"/>
                  <a:pt x="155601" y="606934"/>
                  <a:pt x="202433" y="622545"/>
                </a:cubicBezTo>
                <a:lnTo>
                  <a:pt x="249729" y="638311"/>
                </a:lnTo>
                <a:cubicBezTo>
                  <a:pt x="313148" y="627741"/>
                  <a:pt x="347282" y="635351"/>
                  <a:pt x="391619" y="591014"/>
                </a:cubicBezTo>
                <a:cubicBezTo>
                  <a:pt x="405017" y="577616"/>
                  <a:pt x="412640" y="559483"/>
                  <a:pt x="423150" y="543718"/>
                </a:cubicBezTo>
                <a:cubicBezTo>
                  <a:pt x="417895" y="527952"/>
                  <a:pt x="417766" y="509398"/>
                  <a:pt x="407385" y="496421"/>
                </a:cubicBezTo>
                <a:cubicBezTo>
                  <a:pt x="385158" y="468637"/>
                  <a:pt x="343948" y="459510"/>
                  <a:pt x="312791" y="449125"/>
                </a:cubicBezTo>
                <a:cubicBezTo>
                  <a:pt x="288748" y="376992"/>
                  <a:pt x="286912" y="394986"/>
                  <a:pt x="312791" y="291470"/>
                </a:cubicBezTo>
                <a:cubicBezTo>
                  <a:pt x="314594" y="284260"/>
                  <a:pt x="339067" y="349276"/>
                  <a:pt x="312791" y="307235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581400" y="304800"/>
            <a:ext cx="2133600" cy="5943600"/>
          </a:xfrm>
          <a:prstGeom prst="rect">
            <a:avLst/>
          </a:prstGeom>
          <a:gradFill>
            <a:gsLst>
              <a:gs pos="0">
                <a:schemeClr val="bg1">
                  <a:tint val="80000"/>
                  <a:satMod val="300000"/>
                  <a:alpha val="0"/>
                </a:schemeClr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MOD09GA.A2010187.h08v05.005.2010189123436.png"/>
          <p:cNvPicPr>
            <a:picLocks noChangeAspect="1"/>
          </p:cNvPicPr>
          <p:nvPr/>
        </p:nvPicPr>
        <p:blipFill>
          <a:blip r:embed="rId2" cstate="print">
            <a:lum bright="32000" contrast="51000"/>
          </a:blip>
          <a:stretch>
            <a:fillRect/>
          </a:stretch>
        </p:blipFill>
        <p:spPr>
          <a:xfrm>
            <a:off x="457200" y="838200"/>
            <a:ext cx="2971800" cy="2971800"/>
          </a:xfrm>
          <a:prstGeom prst="rect">
            <a:avLst/>
          </a:prstGeom>
        </p:spPr>
      </p:pic>
      <p:pic>
        <p:nvPicPr>
          <p:cNvPr id="3" name="Picture 2" descr="MOD10A1.A2010187.h08v05.005.sca_sier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4552" y="1600200"/>
            <a:ext cx="1984248" cy="1984248"/>
          </a:xfrm>
          <a:prstGeom prst="rect">
            <a:avLst/>
          </a:prstGeom>
        </p:spPr>
      </p:pic>
      <p:pic>
        <p:nvPicPr>
          <p:cNvPr id="4" name="Picture 3" descr="MOD10A1.A2010187.h08v05.005.fsc_sier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4552" y="3657600"/>
            <a:ext cx="1984248" cy="1984248"/>
          </a:xfrm>
          <a:prstGeom prst="rect">
            <a:avLst/>
          </a:prstGeom>
        </p:spPr>
      </p:pic>
      <p:pic>
        <p:nvPicPr>
          <p:cNvPr id="5" name="Picture 4" descr="MOD09GA.2010187.h08v05_snow_seirra_v2_sca_sierr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8152" y="1600200"/>
            <a:ext cx="1984248" cy="1984248"/>
          </a:xfrm>
          <a:prstGeom prst="rect">
            <a:avLst/>
          </a:prstGeom>
        </p:spPr>
      </p:pic>
      <p:pic>
        <p:nvPicPr>
          <p:cNvPr id="6" name="Picture 5" descr="MOD09GA.2010187.h08v05_snow_seirra_v2_fsc_sierr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8152" y="3657600"/>
            <a:ext cx="1984248" cy="1984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24026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MOD09GA.2010187.h08v05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July 6, 2010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3048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MOD10A1 C5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With low visible reflectance screen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121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SCA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121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FSC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29587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MOD10SR C6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No low visible reflectance screen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864366" y="1752600"/>
            <a:ext cx="1965434" cy="1490516"/>
            <a:chOff x="1367410" y="2377440"/>
            <a:chExt cx="2591301" cy="1490516"/>
          </a:xfrm>
        </p:grpSpPr>
        <p:sp>
          <p:nvSpPr>
            <p:cNvPr id="13" name="AutoShape 1"/>
            <p:cNvSpPr>
              <a:spLocks noChangeArrowheads="1"/>
            </p:cNvSpPr>
            <p:nvPr/>
          </p:nvSpPr>
          <p:spPr bwMode="auto">
            <a:xfrm>
              <a:off x="1367410" y="2743200"/>
              <a:ext cx="228644" cy="118894"/>
            </a:xfrm>
            <a:prstGeom prst="roundRect">
              <a:avLst>
                <a:gd name="adj" fmla="val 69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1371600" y="3108960"/>
              <a:ext cx="228644" cy="118894"/>
            </a:xfrm>
            <a:prstGeom prst="roundRect">
              <a:avLst>
                <a:gd name="adj" fmla="val 694"/>
              </a:avLst>
            </a:prstGeom>
            <a:solidFill>
              <a:srgbClr val="DA70D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367410" y="2377440"/>
              <a:ext cx="2591301" cy="3048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26000"/>
                </a:lnSpc>
                <a:tabLst>
                  <a:tab pos="723900" algn="l"/>
                  <a:tab pos="1447800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Nimbus Sans L Condensed" charset="0"/>
                </a:rPr>
                <a:t> </a:t>
              </a:r>
              <a:r>
                <a:rPr lang="en-GB" sz="1200" dirty="0" smtClean="0">
                  <a:solidFill>
                    <a:srgbClr val="000000"/>
                  </a:solidFill>
                  <a:latin typeface="Nimbus Sans L Condensed" charset="0"/>
                </a:rPr>
                <a:t>LEGEND</a:t>
              </a:r>
              <a:endParaRPr lang="en-GB" sz="1200" dirty="0">
                <a:solidFill>
                  <a:srgbClr val="000000"/>
                </a:solidFill>
                <a:latin typeface="Nimbus Sans L Condensed" charset="0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1687512" y="2715768"/>
              <a:ext cx="1371866" cy="2377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26000"/>
                </a:lnSpc>
                <a:tabLst>
                  <a:tab pos="723900" algn="l"/>
                </a:tabLst>
              </a:pPr>
              <a:r>
                <a:rPr lang="en-GB" sz="1000" dirty="0">
                  <a:solidFill>
                    <a:srgbClr val="000000"/>
                  </a:solidFill>
                  <a:latin typeface="Nimbus Sans L Condensed" charset="0"/>
                </a:rPr>
                <a:t>SNOW</a:t>
              </a: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1371600" y="3291840"/>
              <a:ext cx="228644" cy="118894"/>
            </a:xfrm>
            <a:prstGeom prst="roundRect">
              <a:avLst>
                <a:gd name="adj" fmla="val 694"/>
              </a:avLst>
            </a:prstGeom>
            <a:solidFill>
              <a:srgbClr val="7FFF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1367410" y="3474720"/>
              <a:ext cx="228644" cy="118894"/>
            </a:xfrm>
            <a:prstGeom prst="roundRect">
              <a:avLst>
                <a:gd name="adj" fmla="val 694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auto">
            <a:xfrm>
              <a:off x="1371600" y="2926080"/>
              <a:ext cx="228644" cy="118894"/>
            </a:xfrm>
            <a:prstGeom prst="roundRect">
              <a:avLst>
                <a:gd name="adj" fmla="val 694"/>
              </a:avLst>
            </a:prstGeom>
            <a:solidFill>
              <a:srgbClr val="2E8B5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32"/>
            <p:cNvSpPr>
              <a:spLocks noChangeArrowheads="1"/>
            </p:cNvSpPr>
            <p:nvPr/>
          </p:nvSpPr>
          <p:spPr bwMode="auto">
            <a:xfrm>
              <a:off x="1367410" y="3657600"/>
              <a:ext cx="228644" cy="118894"/>
            </a:xfrm>
            <a:prstGeom prst="roundRect">
              <a:avLst>
                <a:gd name="adj" fmla="val 694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691640" y="3081528"/>
              <a:ext cx="1371866" cy="2377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26000"/>
                </a:lnSpc>
                <a:tabLst>
                  <a:tab pos="723900" algn="l"/>
                </a:tabLst>
              </a:pPr>
              <a:r>
                <a:rPr lang="en-GB" sz="1000" dirty="0">
                  <a:solidFill>
                    <a:srgbClr val="000000"/>
                  </a:solidFill>
                  <a:latin typeface="Nimbus Sans L Condensed" charset="0"/>
                </a:rPr>
                <a:t>CLOUD</a:t>
              </a: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1687512" y="3264408"/>
              <a:ext cx="1371866" cy="2377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26000"/>
                </a:lnSpc>
                <a:tabLst>
                  <a:tab pos="723900" algn="l"/>
                </a:tabLst>
              </a:pPr>
              <a:r>
                <a:rPr lang="en-GB" sz="1000" dirty="0">
                  <a:solidFill>
                    <a:srgbClr val="000000"/>
                  </a:solidFill>
                  <a:latin typeface="Nimbus Sans L Condensed" charset="0"/>
                </a:rPr>
                <a:t>INLAND WATER</a:t>
              </a:r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1687512" y="3447288"/>
              <a:ext cx="1371866" cy="2377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26000"/>
                </a:lnSpc>
                <a:tabLst>
                  <a:tab pos="723900" algn="l"/>
                </a:tabLst>
              </a:pPr>
              <a:r>
                <a:rPr lang="en-GB" sz="1000" dirty="0">
                  <a:solidFill>
                    <a:srgbClr val="000000"/>
                  </a:solidFill>
                  <a:latin typeface="Nimbus Sans L Condensed" charset="0"/>
                </a:rPr>
                <a:t>OCEAN</a:t>
              </a: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1687512" y="2898648"/>
              <a:ext cx="1371866" cy="2377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26000"/>
                </a:lnSpc>
                <a:tabLst>
                  <a:tab pos="723900" algn="l"/>
                </a:tabLst>
              </a:pPr>
              <a:r>
                <a:rPr lang="en-GB" sz="1000" dirty="0">
                  <a:solidFill>
                    <a:srgbClr val="000000"/>
                  </a:solidFill>
                  <a:latin typeface="Nimbus Sans L Condensed" charset="0"/>
                </a:rPr>
                <a:t>LAND</a:t>
              </a: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1687512" y="3630168"/>
              <a:ext cx="1371866" cy="2377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26000"/>
                </a:lnSpc>
                <a:tabLst>
                  <a:tab pos="723900" algn="l"/>
                </a:tabLst>
              </a:pPr>
              <a:r>
                <a:rPr lang="en-GB" sz="1000" dirty="0">
                  <a:solidFill>
                    <a:srgbClr val="000000"/>
                  </a:solidFill>
                  <a:latin typeface="Nimbus Sans L Condensed" charset="0"/>
                </a:rPr>
                <a:t>NO DATA</a:t>
              </a:r>
            </a:p>
          </p:txBody>
        </p:sp>
      </p:grpSp>
      <p:pic>
        <p:nvPicPr>
          <p:cNvPr id="26" name="Picture 25" descr="FSClegendblue.png"/>
          <p:cNvPicPr>
            <a:picLocks noChangeAspect="1"/>
          </p:cNvPicPr>
          <p:nvPr/>
        </p:nvPicPr>
        <p:blipFill>
          <a:blip r:embed="rId7" cstate="print"/>
          <a:srcRect r="53298"/>
          <a:stretch>
            <a:fillRect/>
          </a:stretch>
        </p:blipFill>
        <p:spPr>
          <a:xfrm>
            <a:off x="7793637" y="3718027"/>
            <a:ext cx="1121763" cy="18892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81000" y="3815477"/>
            <a:ext cx="3352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Disappearance of summer snow in mountains is caused by low (10%)  visible reflectance screen that prevented snow detection.  Removing that screen allows detection of summer snow cover in mountains.  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(Caveat, snow commission errors can be made on unmasked water bodies without that screen.  Other screens for water bodies implemented; being tested.)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95400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Revised implementation of the MODIS snow algorithm in response to user 	feedback on use of the MOD10A1 product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snow algorithm will be run at L3 in processing sequence but will use 	MOD09GA input.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SCA algorithm and FSC regression equation  are not changed. 	 	Low visible reflectance screen dropped,  replaced by other screen(s)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Use MOD35 and MOD09 cloud flags for cloud/masking and apply more 		snow/cloud discrimination screens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FSC will be the first SDS in the product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Supersede M0D10A1 because of improved snow maps, SCA and FSC, for users.  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Independent of any other MOD10* products in sequence 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New ESDT, MOD10SR, is independent of other MOD10* PGEs and ESDTs  Will 	require a new PGE in MODAPS and ESDT at NSIDC EOS-DAAC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New Daily Snow Product MOD10SR C6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304800"/>
            <a:ext cx="5410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L2G LITE storage affect on MOD10A1 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 Change in observation selection technique 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L2G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lite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selection algorithm essentially the same as MOD10A1 but with added criterion for clear over cloud observation. Differences can occur in orbit overlap region. MOD10L2G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lite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science test pending. Change MOD10A1 C6  to use only the first layer in MOD10L2G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lite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  Eliminates an algorithm step and may decrease cloud cover in regions of orbit overlap. MOD09GA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lite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storage used in this analysis; 1 Dec 2001, tile h10v04, covering Great Plains.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21"/>
          <p:cNvGrpSpPr/>
          <p:nvPr/>
        </p:nvGrpSpPr>
        <p:grpSpPr>
          <a:xfrm>
            <a:off x="3200400" y="3536732"/>
            <a:ext cx="2758531" cy="2743200"/>
            <a:chOff x="3200400" y="3886200"/>
            <a:chExt cx="2758531" cy="2743200"/>
          </a:xfrm>
        </p:grpSpPr>
        <p:pic>
          <p:nvPicPr>
            <p:cNvPr id="3" name="Picture 2" descr="MOD09GA.2001335.h10v04_snow_seirra_v6.fsc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400" y="3886200"/>
              <a:ext cx="2743200" cy="2743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886200" y="5912068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MOD10SR  C6 FSC</a:t>
              </a:r>
            </a:p>
            <a:p>
              <a:pPr algn="ctr"/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First layer</a:t>
              </a:r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276600" y="3886200"/>
              <a:ext cx="2682331" cy="1694290"/>
            </a:xfrm>
            <a:custGeom>
              <a:avLst/>
              <a:gdLst>
                <a:gd name="connsiteX0" fmla="*/ 2433276 w 2682331"/>
                <a:gd name="connsiteY0" fmla="*/ 16346 h 1694290"/>
                <a:gd name="connsiteX1" fmla="*/ 2338683 w 2682331"/>
                <a:gd name="connsiteY1" fmla="*/ 47877 h 1694290"/>
                <a:gd name="connsiteX2" fmla="*/ 2228325 w 2682331"/>
                <a:gd name="connsiteY2" fmla="*/ 158235 h 1694290"/>
                <a:gd name="connsiteX3" fmla="*/ 2181028 w 2682331"/>
                <a:gd name="connsiteY3" fmla="*/ 189766 h 1694290"/>
                <a:gd name="connsiteX4" fmla="*/ 2149497 w 2682331"/>
                <a:gd name="connsiteY4" fmla="*/ 237063 h 1694290"/>
                <a:gd name="connsiteX5" fmla="*/ 2102201 w 2682331"/>
                <a:gd name="connsiteY5" fmla="*/ 252828 h 1694290"/>
                <a:gd name="connsiteX6" fmla="*/ 2007608 w 2682331"/>
                <a:gd name="connsiteY6" fmla="*/ 315890 h 1694290"/>
                <a:gd name="connsiteX7" fmla="*/ 1960311 w 2682331"/>
                <a:gd name="connsiteY7" fmla="*/ 331656 h 1694290"/>
                <a:gd name="connsiteX8" fmla="*/ 1865718 w 2682331"/>
                <a:gd name="connsiteY8" fmla="*/ 394718 h 1694290"/>
                <a:gd name="connsiteX9" fmla="*/ 1818421 w 2682331"/>
                <a:gd name="connsiteY9" fmla="*/ 410484 h 1694290"/>
                <a:gd name="connsiteX10" fmla="*/ 1723828 w 2682331"/>
                <a:gd name="connsiteY10" fmla="*/ 473546 h 1694290"/>
                <a:gd name="connsiteX11" fmla="*/ 1676532 w 2682331"/>
                <a:gd name="connsiteY11" fmla="*/ 520842 h 1694290"/>
                <a:gd name="connsiteX12" fmla="*/ 1629235 w 2682331"/>
                <a:gd name="connsiteY12" fmla="*/ 536608 h 1694290"/>
                <a:gd name="connsiteX13" fmla="*/ 1534642 w 2682331"/>
                <a:gd name="connsiteY13" fmla="*/ 583904 h 1694290"/>
                <a:gd name="connsiteX14" fmla="*/ 1487345 w 2682331"/>
                <a:gd name="connsiteY14" fmla="*/ 631201 h 1694290"/>
                <a:gd name="connsiteX15" fmla="*/ 1392752 w 2682331"/>
                <a:gd name="connsiteY15" fmla="*/ 694263 h 1694290"/>
                <a:gd name="connsiteX16" fmla="*/ 1345456 w 2682331"/>
                <a:gd name="connsiteY16" fmla="*/ 725794 h 1694290"/>
                <a:gd name="connsiteX17" fmla="*/ 1250863 w 2682331"/>
                <a:gd name="connsiteY17" fmla="*/ 788856 h 1694290"/>
                <a:gd name="connsiteX18" fmla="*/ 1203566 w 2682331"/>
                <a:gd name="connsiteY18" fmla="*/ 820387 h 1694290"/>
                <a:gd name="connsiteX19" fmla="*/ 1140504 w 2682331"/>
                <a:gd name="connsiteY19" fmla="*/ 836152 h 1694290"/>
                <a:gd name="connsiteX20" fmla="*/ 1108973 w 2682331"/>
                <a:gd name="connsiteY20" fmla="*/ 867684 h 1694290"/>
                <a:gd name="connsiteX21" fmla="*/ 951318 w 2682331"/>
                <a:gd name="connsiteY21" fmla="*/ 962277 h 1694290"/>
                <a:gd name="connsiteX22" fmla="*/ 904021 w 2682331"/>
                <a:gd name="connsiteY22" fmla="*/ 978042 h 1694290"/>
                <a:gd name="connsiteX23" fmla="*/ 856725 w 2682331"/>
                <a:gd name="connsiteY23" fmla="*/ 1009573 h 1694290"/>
                <a:gd name="connsiteX24" fmla="*/ 809428 w 2682331"/>
                <a:gd name="connsiteY24" fmla="*/ 1025339 h 1694290"/>
                <a:gd name="connsiteX25" fmla="*/ 746366 w 2682331"/>
                <a:gd name="connsiteY25" fmla="*/ 1072635 h 1694290"/>
                <a:gd name="connsiteX26" fmla="*/ 651773 w 2682331"/>
                <a:gd name="connsiteY26" fmla="*/ 1135697 h 1694290"/>
                <a:gd name="connsiteX27" fmla="*/ 604476 w 2682331"/>
                <a:gd name="connsiteY27" fmla="*/ 1182994 h 1694290"/>
                <a:gd name="connsiteX28" fmla="*/ 509883 w 2682331"/>
                <a:gd name="connsiteY28" fmla="*/ 1246056 h 1694290"/>
                <a:gd name="connsiteX29" fmla="*/ 415290 w 2682331"/>
                <a:gd name="connsiteY29" fmla="*/ 1372180 h 1694290"/>
                <a:gd name="connsiteX30" fmla="*/ 383759 w 2682331"/>
                <a:gd name="connsiteY30" fmla="*/ 1419477 h 1694290"/>
                <a:gd name="connsiteX31" fmla="*/ 336463 w 2682331"/>
                <a:gd name="connsiteY31" fmla="*/ 1435242 h 1694290"/>
                <a:gd name="connsiteX32" fmla="*/ 257635 w 2682331"/>
                <a:gd name="connsiteY32" fmla="*/ 1498304 h 1694290"/>
                <a:gd name="connsiteX33" fmla="*/ 210339 w 2682331"/>
                <a:gd name="connsiteY33" fmla="*/ 1545601 h 1694290"/>
                <a:gd name="connsiteX34" fmla="*/ 115745 w 2682331"/>
                <a:gd name="connsiteY34" fmla="*/ 1608663 h 1694290"/>
                <a:gd name="connsiteX35" fmla="*/ 68449 w 2682331"/>
                <a:gd name="connsiteY35" fmla="*/ 1640194 h 1694290"/>
                <a:gd name="connsiteX36" fmla="*/ 21152 w 2682331"/>
                <a:gd name="connsiteY36" fmla="*/ 1687490 h 1694290"/>
                <a:gd name="connsiteX37" fmla="*/ 178808 w 2682331"/>
                <a:gd name="connsiteY37" fmla="*/ 1624428 h 1694290"/>
                <a:gd name="connsiteX38" fmla="*/ 226104 w 2682331"/>
                <a:gd name="connsiteY38" fmla="*/ 1592897 h 1694290"/>
                <a:gd name="connsiteX39" fmla="*/ 273401 w 2682331"/>
                <a:gd name="connsiteY39" fmla="*/ 1545601 h 1694290"/>
                <a:gd name="connsiteX40" fmla="*/ 367994 w 2682331"/>
                <a:gd name="connsiteY40" fmla="*/ 1514070 h 1694290"/>
                <a:gd name="connsiteX41" fmla="*/ 462587 w 2682331"/>
                <a:gd name="connsiteY41" fmla="*/ 1466773 h 1694290"/>
                <a:gd name="connsiteX42" fmla="*/ 509883 w 2682331"/>
                <a:gd name="connsiteY42" fmla="*/ 1435242 h 1694290"/>
                <a:gd name="connsiteX43" fmla="*/ 604476 w 2682331"/>
                <a:gd name="connsiteY43" fmla="*/ 1403711 h 1694290"/>
                <a:gd name="connsiteX44" fmla="*/ 699070 w 2682331"/>
                <a:gd name="connsiteY44" fmla="*/ 1372180 h 1694290"/>
                <a:gd name="connsiteX45" fmla="*/ 1030145 w 2682331"/>
                <a:gd name="connsiteY45" fmla="*/ 1261821 h 1694290"/>
                <a:gd name="connsiteX46" fmla="*/ 1124739 w 2682331"/>
                <a:gd name="connsiteY46" fmla="*/ 1198759 h 1694290"/>
                <a:gd name="connsiteX47" fmla="*/ 1172035 w 2682331"/>
                <a:gd name="connsiteY47" fmla="*/ 1182994 h 1694290"/>
                <a:gd name="connsiteX48" fmla="*/ 1313925 w 2682331"/>
                <a:gd name="connsiteY48" fmla="*/ 1088401 h 1694290"/>
                <a:gd name="connsiteX49" fmla="*/ 1408518 w 2682331"/>
                <a:gd name="connsiteY49" fmla="*/ 1025339 h 1694290"/>
                <a:gd name="connsiteX50" fmla="*/ 1503111 w 2682331"/>
                <a:gd name="connsiteY50" fmla="*/ 946511 h 1694290"/>
                <a:gd name="connsiteX51" fmla="*/ 1550408 w 2682331"/>
                <a:gd name="connsiteY51" fmla="*/ 930746 h 1694290"/>
                <a:gd name="connsiteX52" fmla="*/ 1645001 w 2682331"/>
                <a:gd name="connsiteY52" fmla="*/ 867684 h 1694290"/>
                <a:gd name="connsiteX53" fmla="*/ 1676532 w 2682331"/>
                <a:gd name="connsiteY53" fmla="*/ 836152 h 1694290"/>
                <a:gd name="connsiteX54" fmla="*/ 1723828 w 2682331"/>
                <a:gd name="connsiteY54" fmla="*/ 820387 h 1694290"/>
                <a:gd name="connsiteX55" fmla="*/ 1771125 w 2682331"/>
                <a:gd name="connsiteY55" fmla="*/ 788856 h 1694290"/>
                <a:gd name="connsiteX56" fmla="*/ 1865718 w 2682331"/>
                <a:gd name="connsiteY56" fmla="*/ 757325 h 1694290"/>
                <a:gd name="connsiteX57" fmla="*/ 1913014 w 2682331"/>
                <a:gd name="connsiteY57" fmla="*/ 725794 h 1694290"/>
                <a:gd name="connsiteX58" fmla="*/ 1960311 w 2682331"/>
                <a:gd name="connsiteY58" fmla="*/ 710028 h 1694290"/>
                <a:gd name="connsiteX59" fmla="*/ 2007608 w 2682331"/>
                <a:gd name="connsiteY59" fmla="*/ 662732 h 1694290"/>
                <a:gd name="connsiteX60" fmla="*/ 2102201 w 2682331"/>
                <a:gd name="connsiteY60" fmla="*/ 599670 h 1694290"/>
                <a:gd name="connsiteX61" fmla="*/ 2149497 w 2682331"/>
                <a:gd name="connsiteY61" fmla="*/ 583904 h 1694290"/>
                <a:gd name="connsiteX62" fmla="*/ 2291387 w 2682331"/>
                <a:gd name="connsiteY62" fmla="*/ 505077 h 1694290"/>
                <a:gd name="connsiteX63" fmla="*/ 2338683 w 2682331"/>
                <a:gd name="connsiteY63" fmla="*/ 457780 h 1694290"/>
                <a:gd name="connsiteX64" fmla="*/ 2433276 w 2682331"/>
                <a:gd name="connsiteY64" fmla="*/ 426249 h 1694290"/>
                <a:gd name="connsiteX65" fmla="*/ 2527870 w 2682331"/>
                <a:gd name="connsiteY65" fmla="*/ 394718 h 1694290"/>
                <a:gd name="connsiteX66" fmla="*/ 2575166 w 2682331"/>
                <a:gd name="connsiteY66" fmla="*/ 378952 h 1694290"/>
                <a:gd name="connsiteX67" fmla="*/ 2622463 w 2682331"/>
                <a:gd name="connsiteY67" fmla="*/ 347421 h 1694290"/>
                <a:gd name="connsiteX68" fmla="*/ 2653994 w 2682331"/>
                <a:gd name="connsiteY68" fmla="*/ 300125 h 1694290"/>
                <a:gd name="connsiteX69" fmla="*/ 2638228 w 2682331"/>
                <a:gd name="connsiteY69" fmla="*/ 32111 h 1694290"/>
                <a:gd name="connsiteX70" fmla="*/ 2543635 w 2682331"/>
                <a:gd name="connsiteY70" fmla="*/ 16346 h 1694290"/>
                <a:gd name="connsiteX71" fmla="*/ 2417511 w 2682331"/>
                <a:gd name="connsiteY71" fmla="*/ 580 h 1694290"/>
                <a:gd name="connsiteX72" fmla="*/ 2433276 w 2682331"/>
                <a:gd name="connsiteY72" fmla="*/ 16346 h 169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682331" h="1694290">
                  <a:moveTo>
                    <a:pt x="2433276" y="16346"/>
                  </a:moveTo>
                  <a:cubicBezTo>
                    <a:pt x="2420138" y="24229"/>
                    <a:pt x="2357119" y="20222"/>
                    <a:pt x="2338683" y="47877"/>
                  </a:cubicBezTo>
                  <a:cubicBezTo>
                    <a:pt x="2266403" y="156297"/>
                    <a:pt x="2311572" y="130487"/>
                    <a:pt x="2228325" y="158235"/>
                  </a:cubicBezTo>
                  <a:cubicBezTo>
                    <a:pt x="2212559" y="168745"/>
                    <a:pt x="2194426" y="176368"/>
                    <a:pt x="2181028" y="189766"/>
                  </a:cubicBezTo>
                  <a:cubicBezTo>
                    <a:pt x="2167630" y="203164"/>
                    <a:pt x="2164293" y="225226"/>
                    <a:pt x="2149497" y="237063"/>
                  </a:cubicBezTo>
                  <a:cubicBezTo>
                    <a:pt x="2136520" y="247444"/>
                    <a:pt x="2117966" y="247573"/>
                    <a:pt x="2102201" y="252828"/>
                  </a:cubicBezTo>
                  <a:cubicBezTo>
                    <a:pt x="2070670" y="273849"/>
                    <a:pt x="2043559" y="303906"/>
                    <a:pt x="2007608" y="315890"/>
                  </a:cubicBezTo>
                  <a:cubicBezTo>
                    <a:pt x="1991842" y="321145"/>
                    <a:pt x="1974838" y="323585"/>
                    <a:pt x="1960311" y="331656"/>
                  </a:cubicBezTo>
                  <a:cubicBezTo>
                    <a:pt x="1927184" y="350060"/>
                    <a:pt x="1901669" y="382734"/>
                    <a:pt x="1865718" y="394718"/>
                  </a:cubicBezTo>
                  <a:cubicBezTo>
                    <a:pt x="1849952" y="399973"/>
                    <a:pt x="1832948" y="402413"/>
                    <a:pt x="1818421" y="410484"/>
                  </a:cubicBezTo>
                  <a:cubicBezTo>
                    <a:pt x="1785294" y="428888"/>
                    <a:pt x="1750624" y="446750"/>
                    <a:pt x="1723828" y="473546"/>
                  </a:cubicBezTo>
                  <a:cubicBezTo>
                    <a:pt x="1708063" y="489311"/>
                    <a:pt x="1695083" y="508475"/>
                    <a:pt x="1676532" y="520842"/>
                  </a:cubicBezTo>
                  <a:cubicBezTo>
                    <a:pt x="1662705" y="530060"/>
                    <a:pt x="1644099" y="529176"/>
                    <a:pt x="1629235" y="536608"/>
                  </a:cubicBezTo>
                  <a:cubicBezTo>
                    <a:pt x="1506995" y="597729"/>
                    <a:pt x="1653518" y="544280"/>
                    <a:pt x="1534642" y="583904"/>
                  </a:cubicBezTo>
                  <a:cubicBezTo>
                    <a:pt x="1518876" y="599670"/>
                    <a:pt x="1504944" y="617513"/>
                    <a:pt x="1487345" y="631201"/>
                  </a:cubicBezTo>
                  <a:cubicBezTo>
                    <a:pt x="1457432" y="654467"/>
                    <a:pt x="1424283" y="673242"/>
                    <a:pt x="1392752" y="694263"/>
                  </a:cubicBezTo>
                  <a:lnTo>
                    <a:pt x="1345456" y="725794"/>
                  </a:lnTo>
                  <a:lnTo>
                    <a:pt x="1250863" y="788856"/>
                  </a:lnTo>
                  <a:cubicBezTo>
                    <a:pt x="1235097" y="799366"/>
                    <a:pt x="1221948" y="815792"/>
                    <a:pt x="1203566" y="820387"/>
                  </a:cubicBezTo>
                  <a:lnTo>
                    <a:pt x="1140504" y="836152"/>
                  </a:lnTo>
                  <a:cubicBezTo>
                    <a:pt x="1129994" y="846663"/>
                    <a:pt x="1120864" y="858765"/>
                    <a:pt x="1108973" y="867684"/>
                  </a:cubicBezTo>
                  <a:cubicBezTo>
                    <a:pt x="1059164" y="905041"/>
                    <a:pt x="1008374" y="937825"/>
                    <a:pt x="951318" y="962277"/>
                  </a:cubicBezTo>
                  <a:cubicBezTo>
                    <a:pt x="936043" y="968823"/>
                    <a:pt x="919787" y="972787"/>
                    <a:pt x="904021" y="978042"/>
                  </a:cubicBezTo>
                  <a:cubicBezTo>
                    <a:pt x="888256" y="988552"/>
                    <a:pt x="873672" y="1001099"/>
                    <a:pt x="856725" y="1009573"/>
                  </a:cubicBezTo>
                  <a:cubicBezTo>
                    <a:pt x="841861" y="1017005"/>
                    <a:pt x="823857" y="1017094"/>
                    <a:pt x="809428" y="1025339"/>
                  </a:cubicBezTo>
                  <a:cubicBezTo>
                    <a:pt x="786614" y="1038375"/>
                    <a:pt x="767892" y="1057567"/>
                    <a:pt x="746366" y="1072635"/>
                  </a:cubicBezTo>
                  <a:cubicBezTo>
                    <a:pt x="715321" y="1094367"/>
                    <a:pt x="678569" y="1108901"/>
                    <a:pt x="651773" y="1135697"/>
                  </a:cubicBezTo>
                  <a:cubicBezTo>
                    <a:pt x="636007" y="1151463"/>
                    <a:pt x="622075" y="1169306"/>
                    <a:pt x="604476" y="1182994"/>
                  </a:cubicBezTo>
                  <a:cubicBezTo>
                    <a:pt x="574563" y="1206260"/>
                    <a:pt x="509883" y="1246056"/>
                    <a:pt x="509883" y="1246056"/>
                  </a:cubicBezTo>
                  <a:cubicBezTo>
                    <a:pt x="468865" y="1369113"/>
                    <a:pt x="536062" y="1191021"/>
                    <a:pt x="415290" y="1372180"/>
                  </a:cubicBezTo>
                  <a:cubicBezTo>
                    <a:pt x="404780" y="1387946"/>
                    <a:pt x="398555" y="1407640"/>
                    <a:pt x="383759" y="1419477"/>
                  </a:cubicBezTo>
                  <a:cubicBezTo>
                    <a:pt x="370782" y="1429858"/>
                    <a:pt x="352228" y="1429987"/>
                    <a:pt x="336463" y="1435242"/>
                  </a:cubicBezTo>
                  <a:cubicBezTo>
                    <a:pt x="265944" y="1541021"/>
                    <a:pt x="349017" y="1437382"/>
                    <a:pt x="257635" y="1498304"/>
                  </a:cubicBezTo>
                  <a:cubicBezTo>
                    <a:pt x="239084" y="1510671"/>
                    <a:pt x="227938" y="1531913"/>
                    <a:pt x="210339" y="1545601"/>
                  </a:cubicBezTo>
                  <a:cubicBezTo>
                    <a:pt x="180426" y="1568867"/>
                    <a:pt x="147276" y="1587642"/>
                    <a:pt x="115745" y="1608663"/>
                  </a:cubicBezTo>
                  <a:cubicBezTo>
                    <a:pt x="99980" y="1619173"/>
                    <a:pt x="81847" y="1626796"/>
                    <a:pt x="68449" y="1640194"/>
                  </a:cubicBezTo>
                  <a:cubicBezTo>
                    <a:pt x="52683" y="1655959"/>
                    <a:pt x="0" y="1680440"/>
                    <a:pt x="21152" y="1687490"/>
                  </a:cubicBezTo>
                  <a:cubicBezTo>
                    <a:pt x="41552" y="1694290"/>
                    <a:pt x="154246" y="1638463"/>
                    <a:pt x="178808" y="1624428"/>
                  </a:cubicBezTo>
                  <a:cubicBezTo>
                    <a:pt x="195259" y="1615027"/>
                    <a:pt x="211548" y="1605027"/>
                    <a:pt x="226104" y="1592897"/>
                  </a:cubicBezTo>
                  <a:cubicBezTo>
                    <a:pt x="243232" y="1578624"/>
                    <a:pt x="253911" y="1556429"/>
                    <a:pt x="273401" y="1545601"/>
                  </a:cubicBezTo>
                  <a:cubicBezTo>
                    <a:pt x="302455" y="1529460"/>
                    <a:pt x="367994" y="1514070"/>
                    <a:pt x="367994" y="1514070"/>
                  </a:cubicBezTo>
                  <a:cubicBezTo>
                    <a:pt x="503536" y="1423708"/>
                    <a:pt x="332044" y="1532045"/>
                    <a:pt x="462587" y="1466773"/>
                  </a:cubicBezTo>
                  <a:cubicBezTo>
                    <a:pt x="479534" y="1458299"/>
                    <a:pt x="492568" y="1442937"/>
                    <a:pt x="509883" y="1435242"/>
                  </a:cubicBezTo>
                  <a:cubicBezTo>
                    <a:pt x="540255" y="1421743"/>
                    <a:pt x="572945" y="1414221"/>
                    <a:pt x="604476" y="1403711"/>
                  </a:cubicBezTo>
                  <a:lnTo>
                    <a:pt x="699070" y="1372180"/>
                  </a:lnTo>
                  <a:lnTo>
                    <a:pt x="1030145" y="1261821"/>
                  </a:lnTo>
                  <a:cubicBezTo>
                    <a:pt x="1066096" y="1249837"/>
                    <a:pt x="1093208" y="1219780"/>
                    <a:pt x="1124739" y="1198759"/>
                  </a:cubicBezTo>
                  <a:cubicBezTo>
                    <a:pt x="1138566" y="1189541"/>
                    <a:pt x="1156270" y="1188249"/>
                    <a:pt x="1172035" y="1182994"/>
                  </a:cubicBezTo>
                  <a:lnTo>
                    <a:pt x="1313925" y="1088401"/>
                  </a:lnTo>
                  <a:cubicBezTo>
                    <a:pt x="1432022" y="1009670"/>
                    <a:pt x="1296055" y="1062825"/>
                    <a:pt x="1408518" y="1025339"/>
                  </a:cubicBezTo>
                  <a:cubicBezTo>
                    <a:pt x="1443386" y="990471"/>
                    <a:pt x="1459211" y="968460"/>
                    <a:pt x="1503111" y="946511"/>
                  </a:cubicBezTo>
                  <a:cubicBezTo>
                    <a:pt x="1517975" y="939079"/>
                    <a:pt x="1534642" y="936001"/>
                    <a:pt x="1550408" y="930746"/>
                  </a:cubicBezTo>
                  <a:cubicBezTo>
                    <a:pt x="1581939" y="909725"/>
                    <a:pt x="1618205" y="894481"/>
                    <a:pt x="1645001" y="867684"/>
                  </a:cubicBezTo>
                  <a:cubicBezTo>
                    <a:pt x="1655511" y="857173"/>
                    <a:pt x="1663786" y="843800"/>
                    <a:pt x="1676532" y="836152"/>
                  </a:cubicBezTo>
                  <a:cubicBezTo>
                    <a:pt x="1690782" y="827602"/>
                    <a:pt x="1708063" y="825642"/>
                    <a:pt x="1723828" y="820387"/>
                  </a:cubicBezTo>
                  <a:cubicBezTo>
                    <a:pt x="1739594" y="809877"/>
                    <a:pt x="1753810" y="796551"/>
                    <a:pt x="1771125" y="788856"/>
                  </a:cubicBezTo>
                  <a:cubicBezTo>
                    <a:pt x="1801497" y="775357"/>
                    <a:pt x="1865718" y="757325"/>
                    <a:pt x="1865718" y="757325"/>
                  </a:cubicBezTo>
                  <a:cubicBezTo>
                    <a:pt x="1881483" y="746815"/>
                    <a:pt x="1896067" y="734268"/>
                    <a:pt x="1913014" y="725794"/>
                  </a:cubicBezTo>
                  <a:cubicBezTo>
                    <a:pt x="1927878" y="718362"/>
                    <a:pt x="1946484" y="719246"/>
                    <a:pt x="1960311" y="710028"/>
                  </a:cubicBezTo>
                  <a:cubicBezTo>
                    <a:pt x="1978862" y="697661"/>
                    <a:pt x="1990009" y="676420"/>
                    <a:pt x="2007608" y="662732"/>
                  </a:cubicBezTo>
                  <a:cubicBezTo>
                    <a:pt x="2037521" y="639467"/>
                    <a:pt x="2066250" y="611654"/>
                    <a:pt x="2102201" y="599670"/>
                  </a:cubicBezTo>
                  <a:cubicBezTo>
                    <a:pt x="2117966" y="594415"/>
                    <a:pt x="2134970" y="591975"/>
                    <a:pt x="2149497" y="583904"/>
                  </a:cubicBezTo>
                  <a:cubicBezTo>
                    <a:pt x="2312120" y="493557"/>
                    <a:pt x="2184369" y="540748"/>
                    <a:pt x="2291387" y="505077"/>
                  </a:cubicBezTo>
                  <a:cubicBezTo>
                    <a:pt x="2307152" y="489311"/>
                    <a:pt x="2319193" y="468608"/>
                    <a:pt x="2338683" y="457780"/>
                  </a:cubicBezTo>
                  <a:cubicBezTo>
                    <a:pt x="2367737" y="441639"/>
                    <a:pt x="2401745" y="436759"/>
                    <a:pt x="2433276" y="426249"/>
                  </a:cubicBezTo>
                  <a:lnTo>
                    <a:pt x="2527870" y="394718"/>
                  </a:lnTo>
                  <a:cubicBezTo>
                    <a:pt x="2543635" y="389463"/>
                    <a:pt x="2561339" y="388170"/>
                    <a:pt x="2575166" y="378952"/>
                  </a:cubicBezTo>
                  <a:lnTo>
                    <a:pt x="2622463" y="347421"/>
                  </a:lnTo>
                  <a:cubicBezTo>
                    <a:pt x="2632973" y="331656"/>
                    <a:pt x="2647341" y="317866"/>
                    <a:pt x="2653994" y="300125"/>
                  </a:cubicBezTo>
                  <a:cubicBezTo>
                    <a:pt x="2682331" y="224560"/>
                    <a:pt x="2674083" y="90375"/>
                    <a:pt x="2638228" y="32111"/>
                  </a:cubicBezTo>
                  <a:cubicBezTo>
                    <a:pt x="2621475" y="4887"/>
                    <a:pt x="2575280" y="20867"/>
                    <a:pt x="2543635" y="16346"/>
                  </a:cubicBezTo>
                  <a:cubicBezTo>
                    <a:pt x="2501692" y="10354"/>
                    <a:pt x="2459620" y="5259"/>
                    <a:pt x="2417511" y="580"/>
                  </a:cubicBezTo>
                  <a:cubicBezTo>
                    <a:pt x="2412288" y="0"/>
                    <a:pt x="2446414" y="8463"/>
                    <a:pt x="2433276" y="1634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9"/>
          <p:cNvGrpSpPr/>
          <p:nvPr/>
        </p:nvGrpSpPr>
        <p:grpSpPr>
          <a:xfrm>
            <a:off x="304800" y="609600"/>
            <a:ext cx="2819400" cy="2743200"/>
            <a:chOff x="457200" y="914400"/>
            <a:chExt cx="2819400" cy="2743200"/>
          </a:xfrm>
        </p:grpSpPr>
        <p:pic>
          <p:nvPicPr>
            <p:cNvPr id="5" name="Picture 4" descr="MOD10L2G.A2001335.h10v04.005.2011130170554.fs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914400"/>
              <a:ext cx="2743200" cy="2743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95400" y="29718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MOD10L2G C5 FSC</a:t>
              </a:r>
            </a:p>
            <a:p>
              <a:pPr algn="ctr"/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First layer</a:t>
              </a:r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33400" y="914400"/>
              <a:ext cx="2682331" cy="1694290"/>
            </a:xfrm>
            <a:custGeom>
              <a:avLst/>
              <a:gdLst>
                <a:gd name="connsiteX0" fmla="*/ 2433276 w 2682331"/>
                <a:gd name="connsiteY0" fmla="*/ 16346 h 1694290"/>
                <a:gd name="connsiteX1" fmla="*/ 2338683 w 2682331"/>
                <a:gd name="connsiteY1" fmla="*/ 47877 h 1694290"/>
                <a:gd name="connsiteX2" fmla="*/ 2228325 w 2682331"/>
                <a:gd name="connsiteY2" fmla="*/ 158235 h 1694290"/>
                <a:gd name="connsiteX3" fmla="*/ 2181028 w 2682331"/>
                <a:gd name="connsiteY3" fmla="*/ 189766 h 1694290"/>
                <a:gd name="connsiteX4" fmla="*/ 2149497 w 2682331"/>
                <a:gd name="connsiteY4" fmla="*/ 237063 h 1694290"/>
                <a:gd name="connsiteX5" fmla="*/ 2102201 w 2682331"/>
                <a:gd name="connsiteY5" fmla="*/ 252828 h 1694290"/>
                <a:gd name="connsiteX6" fmla="*/ 2007608 w 2682331"/>
                <a:gd name="connsiteY6" fmla="*/ 315890 h 1694290"/>
                <a:gd name="connsiteX7" fmla="*/ 1960311 w 2682331"/>
                <a:gd name="connsiteY7" fmla="*/ 331656 h 1694290"/>
                <a:gd name="connsiteX8" fmla="*/ 1865718 w 2682331"/>
                <a:gd name="connsiteY8" fmla="*/ 394718 h 1694290"/>
                <a:gd name="connsiteX9" fmla="*/ 1818421 w 2682331"/>
                <a:gd name="connsiteY9" fmla="*/ 410484 h 1694290"/>
                <a:gd name="connsiteX10" fmla="*/ 1723828 w 2682331"/>
                <a:gd name="connsiteY10" fmla="*/ 473546 h 1694290"/>
                <a:gd name="connsiteX11" fmla="*/ 1676532 w 2682331"/>
                <a:gd name="connsiteY11" fmla="*/ 520842 h 1694290"/>
                <a:gd name="connsiteX12" fmla="*/ 1629235 w 2682331"/>
                <a:gd name="connsiteY12" fmla="*/ 536608 h 1694290"/>
                <a:gd name="connsiteX13" fmla="*/ 1534642 w 2682331"/>
                <a:gd name="connsiteY13" fmla="*/ 583904 h 1694290"/>
                <a:gd name="connsiteX14" fmla="*/ 1487345 w 2682331"/>
                <a:gd name="connsiteY14" fmla="*/ 631201 h 1694290"/>
                <a:gd name="connsiteX15" fmla="*/ 1392752 w 2682331"/>
                <a:gd name="connsiteY15" fmla="*/ 694263 h 1694290"/>
                <a:gd name="connsiteX16" fmla="*/ 1345456 w 2682331"/>
                <a:gd name="connsiteY16" fmla="*/ 725794 h 1694290"/>
                <a:gd name="connsiteX17" fmla="*/ 1250863 w 2682331"/>
                <a:gd name="connsiteY17" fmla="*/ 788856 h 1694290"/>
                <a:gd name="connsiteX18" fmla="*/ 1203566 w 2682331"/>
                <a:gd name="connsiteY18" fmla="*/ 820387 h 1694290"/>
                <a:gd name="connsiteX19" fmla="*/ 1140504 w 2682331"/>
                <a:gd name="connsiteY19" fmla="*/ 836152 h 1694290"/>
                <a:gd name="connsiteX20" fmla="*/ 1108973 w 2682331"/>
                <a:gd name="connsiteY20" fmla="*/ 867684 h 1694290"/>
                <a:gd name="connsiteX21" fmla="*/ 951318 w 2682331"/>
                <a:gd name="connsiteY21" fmla="*/ 962277 h 1694290"/>
                <a:gd name="connsiteX22" fmla="*/ 904021 w 2682331"/>
                <a:gd name="connsiteY22" fmla="*/ 978042 h 1694290"/>
                <a:gd name="connsiteX23" fmla="*/ 856725 w 2682331"/>
                <a:gd name="connsiteY23" fmla="*/ 1009573 h 1694290"/>
                <a:gd name="connsiteX24" fmla="*/ 809428 w 2682331"/>
                <a:gd name="connsiteY24" fmla="*/ 1025339 h 1694290"/>
                <a:gd name="connsiteX25" fmla="*/ 746366 w 2682331"/>
                <a:gd name="connsiteY25" fmla="*/ 1072635 h 1694290"/>
                <a:gd name="connsiteX26" fmla="*/ 651773 w 2682331"/>
                <a:gd name="connsiteY26" fmla="*/ 1135697 h 1694290"/>
                <a:gd name="connsiteX27" fmla="*/ 604476 w 2682331"/>
                <a:gd name="connsiteY27" fmla="*/ 1182994 h 1694290"/>
                <a:gd name="connsiteX28" fmla="*/ 509883 w 2682331"/>
                <a:gd name="connsiteY28" fmla="*/ 1246056 h 1694290"/>
                <a:gd name="connsiteX29" fmla="*/ 415290 w 2682331"/>
                <a:gd name="connsiteY29" fmla="*/ 1372180 h 1694290"/>
                <a:gd name="connsiteX30" fmla="*/ 383759 w 2682331"/>
                <a:gd name="connsiteY30" fmla="*/ 1419477 h 1694290"/>
                <a:gd name="connsiteX31" fmla="*/ 336463 w 2682331"/>
                <a:gd name="connsiteY31" fmla="*/ 1435242 h 1694290"/>
                <a:gd name="connsiteX32" fmla="*/ 257635 w 2682331"/>
                <a:gd name="connsiteY32" fmla="*/ 1498304 h 1694290"/>
                <a:gd name="connsiteX33" fmla="*/ 210339 w 2682331"/>
                <a:gd name="connsiteY33" fmla="*/ 1545601 h 1694290"/>
                <a:gd name="connsiteX34" fmla="*/ 115745 w 2682331"/>
                <a:gd name="connsiteY34" fmla="*/ 1608663 h 1694290"/>
                <a:gd name="connsiteX35" fmla="*/ 68449 w 2682331"/>
                <a:gd name="connsiteY35" fmla="*/ 1640194 h 1694290"/>
                <a:gd name="connsiteX36" fmla="*/ 21152 w 2682331"/>
                <a:gd name="connsiteY36" fmla="*/ 1687490 h 1694290"/>
                <a:gd name="connsiteX37" fmla="*/ 178808 w 2682331"/>
                <a:gd name="connsiteY37" fmla="*/ 1624428 h 1694290"/>
                <a:gd name="connsiteX38" fmla="*/ 226104 w 2682331"/>
                <a:gd name="connsiteY38" fmla="*/ 1592897 h 1694290"/>
                <a:gd name="connsiteX39" fmla="*/ 273401 w 2682331"/>
                <a:gd name="connsiteY39" fmla="*/ 1545601 h 1694290"/>
                <a:gd name="connsiteX40" fmla="*/ 367994 w 2682331"/>
                <a:gd name="connsiteY40" fmla="*/ 1514070 h 1694290"/>
                <a:gd name="connsiteX41" fmla="*/ 462587 w 2682331"/>
                <a:gd name="connsiteY41" fmla="*/ 1466773 h 1694290"/>
                <a:gd name="connsiteX42" fmla="*/ 509883 w 2682331"/>
                <a:gd name="connsiteY42" fmla="*/ 1435242 h 1694290"/>
                <a:gd name="connsiteX43" fmla="*/ 604476 w 2682331"/>
                <a:gd name="connsiteY43" fmla="*/ 1403711 h 1694290"/>
                <a:gd name="connsiteX44" fmla="*/ 699070 w 2682331"/>
                <a:gd name="connsiteY44" fmla="*/ 1372180 h 1694290"/>
                <a:gd name="connsiteX45" fmla="*/ 1030145 w 2682331"/>
                <a:gd name="connsiteY45" fmla="*/ 1261821 h 1694290"/>
                <a:gd name="connsiteX46" fmla="*/ 1124739 w 2682331"/>
                <a:gd name="connsiteY46" fmla="*/ 1198759 h 1694290"/>
                <a:gd name="connsiteX47" fmla="*/ 1172035 w 2682331"/>
                <a:gd name="connsiteY47" fmla="*/ 1182994 h 1694290"/>
                <a:gd name="connsiteX48" fmla="*/ 1313925 w 2682331"/>
                <a:gd name="connsiteY48" fmla="*/ 1088401 h 1694290"/>
                <a:gd name="connsiteX49" fmla="*/ 1408518 w 2682331"/>
                <a:gd name="connsiteY49" fmla="*/ 1025339 h 1694290"/>
                <a:gd name="connsiteX50" fmla="*/ 1503111 w 2682331"/>
                <a:gd name="connsiteY50" fmla="*/ 946511 h 1694290"/>
                <a:gd name="connsiteX51" fmla="*/ 1550408 w 2682331"/>
                <a:gd name="connsiteY51" fmla="*/ 930746 h 1694290"/>
                <a:gd name="connsiteX52" fmla="*/ 1645001 w 2682331"/>
                <a:gd name="connsiteY52" fmla="*/ 867684 h 1694290"/>
                <a:gd name="connsiteX53" fmla="*/ 1676532 w 2682331"/>
                <a:gd name="connsiteY53" fmla="*/ 836152 h 1694290"/>
                <a:gd name="connsiteX54" fmla="*/ 1723828 w 2682331"/>
                <a:gd name="connsiteY54" fmla="*/ 820387 h 1694290"/>
                <a:gd name="connsiteX55" fmla="*/ 1771125 w 2682331"/>
                <a:gd name="connsiteY55" fmla="*/ 788856 h 1694290"/>
                <a:gd name="connsiteX56" fmla="*/ 1865718 w 2682331"/>
                <a:gd name="connsiteY56" fmla="*/ 757325 h 1694290"/>
                <a:gd name="connsiteX57" fmla="*/ 1913014 w 2682331"/>
                <a:gd name="connsiteY57" fmla="*/ 725794 h 1694290"/>
                <a:gd name="connsiteX58" fmla="*/ 1960311 w 2682331"/>
                <a:gd name="connsiteY58" fmla="*/ 710028 h 1694290"/>
                <a:gd name="connsiteX59" fmla="*/ 2007608 w 2682331"/>
                <a:gd name="connsiteY59" fmla="*/ 662732 h 1694290"/>
                <a:gd name="connsiteX60" fmla="*/ 2102201 w 2682331"/>
                <a:gd name="connsiteY60" fmla="*/ 599670 h 1694290"/>
                <a:gd name="connsiteX61" fmla="*/ 2149497 w 2682331"/>
                <a:gd name="connsiteY61" fmla="*/ 583904 h 1694290"/>
                <a:gd name="connsiteX62" fmla="*/ 2291387 w 2682331"/>
                <a:gd name="connsiteY62" fmla="*/ 505077 h 1694290"/>
                <a:gd name="connsiteX63" fmla="*/ 2338683 w 2682331"/>
                <a:gd name="connsiteY63" fmla="*/ 457780 h 1694290"/>
                <a:gd name="connsiteX64" fmla="*/ 2433276 w 2682331"/>
                <a:gd name="connsiteY64" fmla="*/ 426249 h 1694290"/>
                <a:gd name="connsiteX65" fmla="*/ 2527870 w 2682331"/>
                <a:gd name="connsiteY65" fmla="*/ 394718 h 1694290"/>
                <a:gd name="connsiteX66" fmla="*/ 2575166 w 2682331"/>
                <a:gd name="connsiteY66" fmla="*/ 378952 h 1694290"/>
                <a:gd name="connsiteX67" fmla="*/ 2622463 w 2682331"/>
                <a:gd name="connsiteY67" fmla="*/ 347421 h 1694290"/>
                <a:gd name="connsiteX68" fmla="*/ 2653994 w 2682331"/>
                <a:gd name="connsiteY68" fmla="*/ 300125 h 1694290"/>
                <a:gd name="connsiteX69" fmla="*/ 2638228 w 2682331"/>
                <a:gd name="connsiteY69" fmla="*/ 32111 h 1694290"/>
                <a:gd name="connsiteX70" fmla="*/ 2543635 w 2682331"/>
                <a:gd name="connsiteY70" fmla="*/ 16346 h 1694290"/>
                <a:gd name="connsiteX71" fmla="*/ 2417511 w 2682331"/>
                <a:gd name="connsiteY71" fmla="*/ 580 h 1694290"/>
                <a:gd name="connsiteX72" fmla="*/ 2433276 w 2682331"/>
                <a:gd name="connsiteY72" fmla="*/ 16346 h 169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682331" h="1694290">
                  <a:moveTo>
                    <a:pt x="2433276" y="16346"/>
                  </a:moveTo>
                  <a:cubicBezTo>
                    <a:pt x="2420138" y="24229"/>
                    <a:pt x="2357119" y="20222"/>
                    <a:pt x="2338683" y="47877"/>
                  </a:cubicBezTo>
                  <a:cubicBezTo>
                    <a:pt x="2266403" y="156297"/>
                    <a:pt x="2311572" y="130487"/>
                    <a:pt x="2228325" y="158235"/>
                  </a:cubicBezTo>
                  <a:cubicBezTo>
                    <a:pt x="2212559" y="168745"/>
                    <a:pt x="2194426" y="176368"/>
                    <a:pt x="2181028" y="189766"/>
                  </a:cubicBezTo>
                  <a:cubicBezTo>
                    <a:pt x="2167630" y="203164"/>
                    <a:pt x="2164293" y="225226"/>
                    <a:pt x="2149497" y="237063"/>
                  </a:cubicBezTo>
                  <a:cubicBezTo>
                    <a:pt x="2136520" y="247444"/>
                    <a:pt x="2117966" y="247573"/>
                    <a:pt x="2102201" y="252828"/>
                  </a:cubicBezTo>
                  <a:cubicBezTo>
                    <a:pt x="2070670" y="273849"/>
                    <a:pt x="2043559" y="303906"/>
                    <a:pt x="2007608" y="315890"/>
                  </a:cubicBezTo>
                  <a:cubicBezTo>
                    <a:pt x="1991842" y="321145"/>
                    <a:pt x="1974838" y="323585"/>
                    <a:pt x="1960311" y="331656"/>
                  </a:cubicBezTo>
                  <a:cubicBezTo>
                    <a:pt x="1927184" y="350060"/>
                    <a:pt x="1901669" y="382734"/>
                    <a:pt x="1865718" y="394718"/>
                  </a:cubicBezTo>
                  <a:cubicBezTo>
                    <a:pt x="1849952" y="399973"/>
                    <a:pt x="1832948" y="402413"/>
                    <a:pt x="1818421" y="410484"/>
                  </a:cubicBezTo>
                  <a:cubicBezTo>
                    <a:pt x="1785294" y="428888"/>
                    <a:pt x="1750624" y="446750"/>
                    <a:pt x="1723828" y="473546"/>
                  </a:cubicBezTo>
                  <a:cubicBezTo>
                    <a:pt x="1708063" y="489311"/>
                    <a:pt x="1695083" y="508475"/>
                    <a:pt x="1676532" y="520842"/>
                  </a:cubicBezTo>
                  <a:cubicBezTo>
                    <a:pt x="1662705" y="530060"/>
                    <a:pt x="1644099" y="529176"/>
                    <a:pt x="1629235" y="536608"/>
                  </a:cubicBezTo>
                  <a:cubicBezTo>
                    <a:pt x="1506995" y="597729"/>
                    <a:pt x="1653518" y="544280"/>
                    <a:pt x="1534642" y="583904"/>
                  </a:cubicBezTo>
                  <a:cubicBezTo>
                    <a:pt x="1518876" y="599670"/>
                    <a:pt x="1504944" y="617513"/>
                    <a:pt x="1487345" y="631201"/>
                  </a:cubicBezTo>
                  <a:cubicBezTo>
                    <a:pt x="1457432" y="654467"/>
                    <a:pt x="1424283" y="673242"/>
                    <a:pt x="1392752" y="694263"/>
                  </a:cubicBezTo>
                  <a:lnTo>
                    <a:pt x="1345456" y="725794"/>
                  </a:lnTo>
                  <a:lnTo>
                    <a:pt x="1250863" y="788856"/>
                  </a:lnTo>
                  <a:cubicBezTo>
                    <a:pt x="1235097" y="799366"/>
                    <a:pt x="1221948" y="815792"/>
                    <a:pt x="1203566" y="820387"/>
                  </a:cubicBezTo>
                  <a:lnTo>
                    <a:pt x="1140504" y="836152"/>
                  </a:lnTo>
                  <a:cubicBezTo>
                    <a:pt x="1129994" y="846663"/>
                    <a:pt x="1120864" y="858765"/>
                    <a:pt x="1108973" y="867684"/>
                  </a:cubicBezTo>
                  <a:cubicBezTo>
                    <a:pt x="1059164" y="905041"/>
                    <a:pt x="1008374" y="937825"/>
                    <a:pt x="951318" y="962277"/>
                  </a:cubicBezTo>
                  <a:cubicBezTo>
                    <a:pt x="936043" y="968823"/>
                    <a:pt x="919787" y="972787"/>
                    <a:pt x="904021" y="978042"/>
                  </a:cubicBezTo>
                  <a:cubicBezTo>
                    <a:pt x="888256" y="988552"/>
                    <a:pt x="873672" y="1001099"/>
                    <a:pt x="856725" y="1009573"/>
                  </a:cubicBezTo>
                  <a:cubicBezTo>
                    <a:pt x="841861" y="1017005"/>
                    <a:pt x="823857" y="1017094"/>
                    <a:pt x="809428" y="1025339"/>
                  </a:cubicBezTo>
                  <a:cubicBezTo>
                    <a:pt x="786614" y="1038375"/>
                    <a:pt x="767892" y="1057567"/>
                    <a:pt x="746366" y="1072635"/>
                  </a:cubicBezTo>
                  <a:cubicBezTo>
                    <a:pt x="715321" y="1094367"/>
                    <a:pt x="678569" y="1108901"/>
                    <a:pt x="651773" y="1135697"/>
                  </a:cubicBezTo>
                  <a:cubicBezTo>
                    <a:pt x="636007" y="1151463"/>
                    <a:pt x="622075" y="1169306"/>
                    <a:pt x="604476" y="1182994"/>
                  </a:cubicBezTo>
                  <a:cubicBezTo>
                    <a:pt x="574563" y="1206260"/>
                    <a:pt x="509883" y="1246056"/>
                    <a:pt x="509883" y="1246056"/>
                  </a:cubicBezTo>
                  <a:cubicBezTo>
                    <a:pt x="468865" y="1369113"/>
                    <a:pt x="536062" y="1191021"/>
                    <a:pt x="415290" y="1372180"/>
                  </a:cubicBezTo>
                  <a:cubicBezTo>
                    <a:pt x="404780" y="1387946"/>
                    <a:pt x="398555" y="1407640"/>
                    <a:pt x="383759" y="1419477"/>
                  </a:cubicBezTo>
                  <a:cubicBezTo>
                    <a:pt x="370782" y="1429858"/>
                    <a:pt x="352228" y="1429987"/>
                    <a:pt x="336463" y="1435242"/>
                  </a:cubicBezTo>
                  <a:cubicBezTo>
                    <a:pt x="265944" y="1541021"/>
                    <a:pt x="349017" y="1437382"/>
                    <a:pt x="257635" y="1498304"/>
                  </a:cubicBezTo>
                  <a:cubicBezTo>
                    <a:pt x="239084" y="1510671"/>
                    <a:pt x="227938" y="1531913"/>
                    <a:pt x="210339" y="1545601"/>
                  </a:cubicBezTo>
                  <a:cubicBezTo>
                    <a:pt x="180426" y="1568867"/>
                    <a:pt x="147276" y="1587642"/>
                    <a:pt x="115745" y="1608663"/>
                  </a:cubicBezTo>
                  <a:cubicBezTo>
                    <a:pt x="99980" y="1619173"/>
                    <a:pt x="81847" y="1626796"/>
                    <a:pt x="68449" y="1640194"/>
                  </a:cubicBezTo>
                  <a:cubicBezTo>
                    <a:pt x="52683" y="1655959"/>
                    <a:pt x="0" y="1680440"/>
                    <a:pt x="21152" y="1687490"/>
                  </a:cubicBezTo>
                  <a:cubicBezTo>
                    <a:pt x="41552" y="1694290"/>
                    <a:pt x="154246" y="1638463"/>
                    <a:pt x="178808" y="1624428"/>
                  </a:cubicBezTo>
                  <a:cubicBezTo>
                    <a:pt x="195259" y="1615027"/>
                    <a:pt x="211548" y="1605027"/>
                    <a:pt x="226104" y="1592897"/>
                  </a:cubicBezTo>
                  <a:cubicBezTo>
                    <a:pt x="243232" y="1578624"/>
                    <a:pt x="253911" y="1556429"/>
                    <a:pt x="273401" y="1545601"/>
                  </a:cubicBezTo>
                  <a:cubicBezTo>
                    <a:pt x="302455" y="1529460"/>
                    <a:pt x="367994" y="1514070"/>
                    <a:pt x="367994" y="1514070"/>
                  </a:cubicBezTo>
                  <a:cubicBezTo>
                    <a:pt x="503536" y="1423708"/>
                    <a:pt x="332044" y="1532045"/>
                    <a:pt x="462587" y="1466773"/>
                  </a:cubicBezTo>
                  <a:cubicBezTo>
                    <a:pt x="479534" y="1458299"/>
                    <a:pt x="492568" y="1442937"/>
                    <a:pt x="509883" y="1435242"/>
                  </a:cubicBezTo>
                  <a:cubicBezTo>
                    <a:pt x="540255" y="1421743"/>
                    <a:pt x="572945" y="1414221"/>
                    <a:pt x="604476" y="1403711"/>
                  </a:cubicBezTo>
                  <a:lnTo>
                    <a:pt x="699070" y="1372180"/>
                  </a:lnTo>
                  <a:lnTo>
                    <a:pt x="1030145" y="1261821"/>
                  </a:lnTo>
                  <a:cubicBezTo>
                    <a:pt x="1066096" y="1249837"/>
                    <a:pt x="1093208" y="1219780"/>
                    <a:pt x="1124739" y="1198759"/>
                  </a:cubicBezTo>
                  <a:cubicBezTo>
                    <a:pt x="1138566" y="1189541"/>
                    <a:pt x="1156270" y="1188249"/>
                    <a:pt x="1172035" y="1182994"/>
                  </a:cubicBezTo>
                  <a:lnTo>
                    <a:pt x="1313925" y="1088401"/>
                  </a:lnTo>
                  <a:cubicBezTo>
                    <a:pt x="1432022" y="1009670"/>
                    <a:pt x="1296055" y="1062825"/>
                    <a:pt x="1408518" y="1025339"/>
                  </a:cubicBezTo>
                  <a:cubicBezTo>
                    <a:pt x="1443386" y="990471"/>
                    <a:pt x="1459211" y="968460"/>
                    <a:pt x="1503111" y="946511"/>
                  </a:cubicBezTo>
                  <a:cubicBezTo>
                    <a:pt x="1517975" y="939079"/>
                    <a:pt x="1534642" y="936001"/>
                    <a:pt x="1550408" y="930746"/>
                  </a:cubicBezTo>
                  <a:cubicBezTo>
                    <a:pt x="1581939" y="909725"/>
                    <a:pt x="1618205" y="894481"/>
                    <a:pt x="1645001" y="867684"/>
                  </a:cubicBezTo>
                  <a:cubicBezTo>
                    <a:pt x="1655511" y="857173"/>
                    <a:pt x="1663786" y="843800"/>
                    <a:pt x="1676532" y="836152"/>
                  </a:cubicBezTo>
                  <a:cubicBezTo>
                    <a:pt x="1690782" y="827602"/>
                    <a:pt x="1708063" y="825642"/>
                    <a:pt x="1723828" y="820387"/>
                  </a:cubicBezTo>
                  <a:cubicBezTo>
                    <a:pt x="1739594" y="809877"/>
                    <a:pt x="1753810" y="796551"/>
                    <a:pt x="1771125" y="788856"/>
                  </a:cubicBezTo>
                  <a:cubicBezTo>
                    <a:pt x="1801497" y="775357"/>
                    <a:pt x="1865718" y="757325"/>
                    <a:pt x="1865718" y="757325"/>
                  </a:cubicBezTo>
                  <a:cubicBezTo>
                    <a:pt x="1881483" y="746815"/>
                    <a:pt x="1896067" y="734268"/>
                    <a:pt x="1913014" y="725794"/>
                  </a:cubicBezTo>
                  <a:cubicBezTo>
                    <a:pt x="1927878" y="718362"/>
                    <a:pt x="1946484" y="719246"/>
                    <a:pt x="1960311" y="710028"/>
                  </a:cubicBezTo>
                  <a:cubicBezTo>
                    <a:pt x="1978862" y="697661"/>
                    <a:pt x="1990009" y="676420"/>
                    <a:pt x="2007608" y="662732"/>
                  </a:cubicBezTo>
                  <a:cubicBezTo>
                    <a:pt x="2037521" y="639467"/>
                    <a:pt x="2066250" y="611654"/>
                    <a:pt x="2102201" y="599670"/>
                  </a:cubicBezTo>
                  <a:cubicBezTo>
                    <a:pt x="2117966" y="594415"/>
                    <a:pt x="2134970" y="591975"/>
                    <a:pt x="2149497" y="583904"/>
                  </a:cubicBezTo>
                  <a:cubicBezTo>
                    <a:pt x="2312120" y="493557"/>
                    <a:pt x="2184369" y="540748"/>
                    <a:pt x="2291387" y="505077"/>
                  </a:cubicBezTo>
                  <a:cubicBezTo>
                    <a:pt x="2307152" y="489311"/>
                    <a:pt x="2319193" y="468608"/>
                    <a:pt x="2338683" y="457780"/>
                  </a:cubicBezTo>
                  <a:cubicBezTo>
                    <a:pt x="2367737" y="441639"/>
                    <a:pt x="2401745" y="436759"/>
                    <a:pt x="2433276" y="426249"/>
                  </a:cubicBezTo>
                  <a:lnTo>
                    <a:pt x="2527870" y="394718"/>
                  </a:lnTo>
                  <a:cubicBezTo>
                    <a:pt x="2543635" y="389463"/>
                    <a:pt x="2561339" y="388170"/>
                    <a:pt x="2575166" y="378952"/>
                  </a:cubicBezTo>
                  <a:lnTo>
                    <a:pt x="2622463" y="347421"/>
                  </a:lnTo>
                  <a:cubicBezTo>
                    <a:pt x="2632973" y="331656"/>
                    <a:pt x="2647341" y="317866"/>
                    <a:pt x="2653994" y="300125"/>
                  </a:cubicBezTo>
                  <a:cubicBezTo>
                    <a:pt x="2682331" y="224560"/>
                    <a:pt x="2674083" y="90375"/>
                    <a:pt x="2638228" y="32111"/>
                  </a:cubicBezTo>
                  <a:cubicBezTo>
                    <a:pt x="2621475" y="4887"/>
                    <a:pt x="2575280" y="20867"/>
                    <a:pt x="2543635" y="16346"/>
                  </a:cubicBezTo>
                  <a:cubicBezTo>
                    <a:pt x="2501692" y="10354"/>
                    <a:pt x="2459620" y="5259"/>
                    <a:pt x="2417511" y="580"/>
                  </a:cubicBezTo>
                  <a:cubicBezTo>
                    <a:pt x="2412288" y="0"/>
                    <a:pt x="2446414" y="8463"/>
                    <a:pt x="2433276" y="1634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20"/>
          <p:cNvGrpSpPr/>
          <p:nvPr/>
        </p:nvGrpSpPr>
        <p:grpSpPr>
          <a:xfrm>
            <a:off x="304800" y="3523596"/>
            <a:ext cx="2819400" cy="2754868"/>
            <a:chOff x="0" y="4038600"/>
            <a:chExt cx="2819400" cy="2754868"/>
          </a:xfrm>
        </p:grpSpPr>
        <p:grpSp>
          <p:nvGrpSpPr>
            <p:cNvPr id="14" name="Group 8"/>
            <p:cNvGrpSpPr/>
            <p:nvPr/>
          </p:nvGrpSpPr>
          <p:grpSpPr>
            <a:xfrm>
              <a:off x="0" y="4050268"/>
              <a:ext cx="2819400" cy="2743200"/>
              <a:chOff x="304800" y="381000"/>
              <a:chExt cx="2819400" cy="2743200"/>
            </a:xfrm>
          </p:grpSpPr>
          <p:pic>
            <p:nvPicPr>
              <p:cNvPr id="2" name="Picture 1" descr="MOD10A1.A2001335.h10v04.005.2007074142652.fsc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04800" y="381000"/>
                <a:ext cx="2743200" cy="2743200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143000" y="2667000"/>
                <a:ext cx="1981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MOD10A1 C5 FSC</a:t>
                </a:r>
                <a:endParaRPr lang="en-US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8" name="Freeform 17"/>
            <p:cNvSpPr/>
            <p:nvPr/>
          </p:nvSpPr>
          <p:spPr>
            <a:xfrm>
              <a:off x="63064" y="4038600"/>
              <a:ext cx="2682331" cy="1694290"/>
            </a:xfrm>
            <a:custGeom>
              <a:avLst/>
              <a:gdLst>
                <a:gd name="connsiteX0" fmla="*/ 2433276 w 2682331"/>
                <a:gd name="connsiteY0" fmla="*/ 16346 h 1694290"/>
                <a:gd name="connsiteX1" fmla="*/ 2338683 w 2682331"/>
                <a:gd name="connsiteY1" fmla="*/ 47877 h 1694290"/>
                <a:gd name="connsiteX2" fmla="*/ 2228325 w 2682331"/>
                <a:gd name="connsiteY2" fmla="*/ 158235 h 1694290"/>
                <a:gd name="connsiteX3" fmla="*/ 2181028 w 2682331"/>
                <a:gd name="connsiteY3" fmla="*/ 189766 h 1694290"/>
                <a:gd name="connsiteX4" fmla="*/ 2149497 w 2682331"/>
                <a:gd name="connsiteY4" fmla="*/ 237063 h 1694290"/>
                <a:gd name="connsiteX5" fmla="*/ 2102201 w 2682331"/>
                <a:gd name="connsiteY5" fmla="*/ 252828 h 1694290"/>
                <a:gd name="connsiteX6" fmla="*/ 2007608 w 2682331"/>
                <a:gd name="connsiteY6" fmla="*/ 315890 h 1694290"/>
                <a:gd name="connsiteX7" fmla="*/ 1960311 w 2682331"/>
                <a:gd name="connsiteY7" fmla="*/ 331656 h 1694290"/>
                <a:gd name="connsiteX8" fmla="*/ 1865718 w 2682331"/>
                <a:gd name="connsiteY8" fmla="*/ 394718 h 1694290"/>
                <a:gd name="connsiteX9" fmla="*/ 1818421 w 2682331"/>
                <a:gd name="connsiteY9" fmla="*/ 410484 h 1694290"/>
                <a:gd name="connsiteX10" fmla="*/ 1723828 w 2682331"/>
                <a:gd name="connsiteY10" fmla="*/ 473546 h 1694290"/>
                <a:gd name="connsiteX11" fmla="*/ 1676532 w 2682331"/>
                <a:gd name="connsiteY11" fmla="*/ 520842 h 1694290"/>
                <a:gd name="connsiteX12" fmla="*/ 1629235 w 2682331"/>
                <a:gd name="connsiteY12" fmla="*/ 536608 h 1694290"/>
                <a:gd name="connsiteX13" fmla="*/ 1534642 w 2682331"/>
                <a:gd name="connsiteY13" fmla="*/ 583904 h 1694290"/>
                <a:gd name="connsiteX14" fmla="*/ 1487345 w 2682331"/>
                <a:gd name="connsiteY14" fmla="*/ 631201 h 1694290"/>
                <a:gd name="connsiteX15" fmla="*/ 1392752 w 2682331"/>
                <a:gd name="connsiteY15" fmla="*/ 694263 h 1694290"/>
                <a:gd name="connsiteX16" fmla="*/ 1345456 w 2682331"/>
                <a:gd name="connsiteY16" fmla="*/ 725794 h 1694290"/>
                <a:gd name="connsiteX17" fmla="*/ 1250863 w 2682331"/>
                <a:gd name="connsiteY17" fmla="*/ 788856 h 1694290"/>
                <a:gd name="connsiteX18" fmla="*/ 1203566 w 2682331"/>
                <a:gd name="connsiteY18" fmla="*/ 820387 h 1694290"/>
                <a:gd name="connsiteX19" fmla="*/ 1140504 w 2682331"/>
                <a:gd name="connsiteY19" fmla="*/ 836152 h 1694290"/>
                <a:gd name="connsiteX20" fmla="*/ 1108973 w 2682331"/>
                <a:gd name="connsiteY20" fmla="*/ 867684 h 1694290"/>
                <a:gd name="connsiteX21" fmla="*/ 951318 w 2682331"/>
                <a:gd name="connsiteY21" fmla="*/ 962277 h 1694290"/>
                <a:gd name="connsiteX22" fmla="*/ 904021 w 2682331"/>
                <a:gd name="connsiteY22" fmla="*/ 978042 h 1694290"/>
                <a:gd name="connsiteX23" fmla="*/ 856725 w 2682331"/>
                <a:gd name="connsiteY23" fmla="*/ 1009573 h 1694290"/>
                <a:gd name="connsiteX24" fmla="*/ 809428 w 2682331"/>
                <a:gd name="connsiteY24" fmla="*/ 1025339 h 1694290"/>
                <a:gd name="connsiteX25" fmla="*/ 746366 w 2682331"/>
                <a:gd name="connsiteY25" fmla="*/ 1072635 h 1694290"/>
                <a:gd name="connsiteX26" fmla="*/ 651773 w 2682331"/>
                <a:gd name="connsiteY26" fmla="*/ 1135697 h 1694290"/>
                <a:gd name="connsiteX27" fmla="*/ 604476 w 2682331"/>
                <a:gd name="connsiteY27" fmla="*/ 1182994 h 1694290"/>
                <a:gd name="connsiteX28" fmla="*/ 509883 w 2682331"/>
                <a:gd name="connsiteY28" fmla="*/ 1246056 h 1694290"/>
                <a:gd name="connsiteX29" fmla="*/ 415290 w 2682331"/>
                <a:gd name="connsiteY29" fmla="*/ 1372180 h 1694290"/>
                <a:gd name="connsiteX30" fmla="*/ 383759 w 2682331"/>
                <a:gd name="connsiteY30" fmla="*/ 1419477 h 1694290"/>
                <a:gd name="connsiteX31" fmla="*/ 336463 w 2682331"/>
                <a:gd name="connsiteY31" fmla="*/ 1435242 h 1694290"/>
                <a:gd name="connsiteX32" fmla="*/ 257635 w 2682331"/>
                <a:gd name="connsiteY32" fmla="*/ 1498304 h 1694290"/>
                <a:gd name="connsiteX33" fmla="*/ 210339 w 2682331"/>
                <a:gd name="connsiteY33" fmla="*/ 1545601 h 1694290"/>
                <a:gd name="connsiteX34" fmla="*/ 115745 w 2682331"/>
                <a:gd name="connsiteY34" fmla="*/ 1608663 h 1694290"/>
                <a:gd name="connsiteX35" fmla="*/ 68449 w 2682331"/>
                <a:gd name="connsiteY35" fmla="*/ 1640194 h 1694290"/>
                <a:gd name="connsiteX36" fmla="*/ 21152 w 2682331"/>
                <a:gd name="connsiteY36" fmla="*/ 1687490 h 1694290"/>
                <a:gd name="connsiteX37" fmla="*/ 178808 w 2682331"/>
                <a:gd name="connsiteY37" fmla="*/ 1624428 h 1694290"/>
                <a:gd name="connsiteX38" fmla="*/ 226104 w 2682331"/>
                <a:gd name="connsiteY38" fmla="*/ 1592897 h 1694290"/>
                <a:gd name="connsiteX39" fmla="*/ 273401 w 2682331"/>
                <a:gd name="connsiteY39" fmla="*/ 1545601 h 1694290"/>
                <a:gd name="connsiteX40" fmla="*/ 367994 w 2682331"/>
                <a:gd name="connsiteY40" fmla="*/ 1514070 h 1694290"/>
                <a:gd name="connsiteX41" fmla="*/ 462587 w 2682331"/>
                <a:gd name="connsiteY41" fmla="*/ 1466773 h 1694290"/>
                <a:gd name="connsiteX42" fmla="*/ 509883 w 2682331"/>
                <a:gd name="connsiteY42" fmla="*/ 1435242 h 1694290"/>
                <a:gd name="connsiteX43" fmla="*/ 604476 w 2682331"/>
                <a:gd name="connsiteY43" fmla="*/ 1403711 h 1694290"/>
                <a:gd name="connsiteX44" fmla="*/ 699070 w 2682331"/>
                <a:gd name="connsiteY44" fmla="*/ 1372180 h 1694290"/>
                <a:gd name="connsiteX45" fmla="*/ 1030145 w 2682331"/>
                <a:gd name="connsiteY45" fmla="*/ 1261821 h 1694290"/>
                <a:gd name="connsiteX46" fmla="*/ 1124739 w 2682331"/>
                <a:gd name="connsiteY46" fmla="*/ 1198759 h 1694290"/>
                <a:gd name="connsiteX47" fmla="*/ 1172035 w 2682331"/>
                <a:gd name="connsiteY47" fmla="*/ 1182994 h 1694290"/>
                <a:gd name="connsiteX48" fmla="*/ 1313925 w 2682331"/>
                <a:gd name="connsiteY48" fmla="*/ 1088401 h 1694290"/>
                <a:gd name="connsiteX49" fmla="*/ 1408518 w 2682331"/>
                <a:gd name="connsiteY49" fmla="*/ 1025339 h 1694290"/>
                <a:gd name="connsiteX50" fmla="*/ 1503111 w 2682331"/>
                <a:gd name="connsiteY50" fmla="*/ 946511 h 1694290"/>
                <a:gd name="connsiteX51" fmla="*/ 1550408 w 2682331"/>
                <a:gd name="connsiteY51" fmla="*/ 930746 h 1694290"/>
                <a:gd name="connsiteX52" fmla="*/ 1645001 w 2682331"/>
                <a:gd name="connsiteY52" fmla="*/ 867684 h 1694290"/>
                <a:gd name="connsiteX53" fmla="*/ 1676532 w 2682331"/>
                <a:gd name="connsiteY53" fmla="*/ 836152 h 1694290"/>
                <a:gd name="connsiteX54" fmla="*/ 1723828 w 2682331"/>
                <a:gd name="connsiteY54" fmla="*/ 820387 h 1694290"/>
                <a:gd name="connsiteX55" fmla="*/ 1771125 w 2682331"/>
                <a:gd name="connsiteY55" fmla="*/ 788856 h 1694290"/>
                <a:gd name="connsiteX56" fmla="*/ 1865718 w 2682331"/>
                <a:gd name="connsiteY56" fmla="*/ 757325 h 1694290"/>
                <a:gd name="connsiteX57" fmla="*/ 1913014 w 2682331"/>
                <a:gd name="connsiteY57" fmla="*/ 725794 h 1694290"/>
                <a:gd name="connsiteX58" fmla="*/ 1960311 w 2682331"/>
                <a:gd name="connsiteY58" fmla="*/ 710028 h 1694290"/>
                <a:gd name="connsiteX59" fmla="*/ 2007608 w 2682331"/>
                <a:gd name="connsiteY59" fmla="*/ 662732 h 1694290"/>
                <a:gd name="connsiteX60" fmla="*/ 2102201 w 2682331"/>
                <a:gd name="connsiteY60" fmla="*/ 599670 h 1694290"/>
                <a:gd name="connsiteX61" fmla="*/ 2149497 w 2682331"/>
                <a:gd name="connsiteY61" fmla="*/ 583904 h 1694290"/>
                <a:gd name="connsiteX62" fmla="*/ 2291387 w 2682331"/>
                <a:gd name="connsiteY62" fmla="*/ 505077 h 1694290"/>
                <a:gd name="connsiteX63" fmla="*/ 2338683 w 2682331"/>
                <a:gd name="connsiteY63" fmla="*/ 457780 h 1694290"/>
                <a:gd name="connsiteX64" fmla="*/ 2433276 w 2682331"/>
                <a:gd name="connsiteY64" fmla="*/ 426249 h 1694290"/>
                <a:gd name="connsiteX65" fmla="*/ 2527870 w 2682331"/>
                <a:gd name="connsiteY65" fmla="*/ 394718 h 1694290"/>
                <a:gd name="connsiteX66" fmla="*/ 2575166 w 2682331"/>
                <a:gd name="connsiteY66" fmla="*/ 378952 h 1694290"/>
                <a:gd name="connsiteX67" fmla="*/ 2622463 w 2682331"/>
                <a:gd name="connsiteY67" fmla="*/ 347421 h 1694290"/>
                <a:gd name="connsiteX68" fmla="*/ 2653994 w 2682331"/>
                <a:gd name="connsiteY68" fmla="*/ 300125 h 1694290"/>
                <a:gd name="connsiteX69" fmla="*/ 2638228 w 2682331"/>
                <a:gd name="connsiteY69" fmla="*/ 32111 h 1694290"/>
                <a:gd name="connsiteX70" fmla="*/ 2543635 w 2682331"/>
                <a:gd name="connsiteY70" fmla="*/ 16346 h 1694290"/>
                <a:gd name="connsiteX71" fmla="*/ 2417511 w 2682331"/>
                <a:gd name="connsiteY71" fmla="*/ 580 h 1694290"/>
                <a:gd name="connsiteX72" fmla="*/ 2433276 w 2682331"/>
                <a:gd name="connsiteY72" fmla="*/ 16346 h 169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682331" h="1694290">
                  <a:moveTo>
                    <a:pt x="2433276" y="16346"/>
                  </a:moveTo>
                  <a:cubicBezTo>
                    <a:pt x="2420138" y="24229"/>
                    <a:pt x="2357119" y="20222"/>
                    <a:pt x="2338683" y="47877"/>
                  </a:cubicBezTo>
                  <a:cubicBezTo>
                    <a:pt x="2266403" y="156297"/>
                    <a:pt x="2311572" y="130487"/>
                    <a:pt x="2228325" y="158235"/>
                  </a:cubicBezTo>
                  <a:cubicBezTo>
                    <a:pt x="2212559" y="168745"/>
                    <a:pt x="2194426" y="176368"/>
                    <a:pt x="2181028" y="189766"/>
                  </a:cubicBezTo>
                  <a:cubicBezTo>
                    <a:pt x="2167630" y="203164"/>
                    <a:pt x="2164293" y="225226"/>
                    <a:pt x="2149497" y="237063"/>
                  </a:cubicBezTo>
                  <a:cubicBezTo>
                    <a:pt x="2136520" y="247444"/>
                    <a:pt x="2117966" y="247573"/>
                    <a:pt x="2102201" y="252828"/>
                  </a:cubicBezTo>
                  <a:cubicBezTo>
                    <a:pt x="2070670" y="273849"/>
                    <a:pt x="2043559" y="303906"/>
                    <a:pt x="2007608" y="315890"/>
                  </a:cubicBezTo>
                  <a:cubicBezTo>
                    <a:pt x="1991842" y="321145"/>
                    <a:pt x="1974838" y="323585"/>
                    <a:pt x="1960311" y="331656"/>
                  </a:cubicBezTo>
                  <a:cubicBezTo>
                    <a:pt x="1927184" y="350060"/>
                    <a:pt x="1901669" y="382734"/>
                    <a:pt x="1865718" y="394718"/>
                  </a:cubicBezTo>
                  <a:cubicBezTo>
                    <a:pt x="1849952" y="399973"/>
                    <a:pt x="1832948" y="402413"/>
                    <a:pt x="1818421" y="410484"/>
                  </a:cubicBezTo>
                  <a:cubicBezTo>
                    <a:pt x="1785294" y="428888"/>
                    <a:pt x="1750624" y="446750"/>
                    <a:pt x="1723828" y="473546"/>
                  </a:cubicBezTo>
                  <a:cubicBezTo>
                    <a:pt x="1708063" y="489311"/>
                    <a:pt x="1695083" y="508475"/>
                    <a:pt x="1676532" y="520842"/>
                  </a:cubicBezTo>
                  <a:cubicBezTo>
                    <a:pt x="1662705" y="530060"/>
                    <a:pt x="1644099" y="529176"/>
                    <a:pt x="1629235" y="536608"/>
                  </a:cubicBezTo>
                  <a:cubicBezTo>
                    <a:pt x="1506995" y="597729"/>
                    <a:pt x="1653518" y="544280"/>
                    <a:pt x="1534642" y="583904"/>
                  </a:cubicBezTo>
                  <a:cubicBezTo>
                    <a:pt x="1518876" y="599670"/>
                    <a:pt x="1504944" y="617513"/>
                    <a:pt x="1487345" y="631201"/>
                  </a:cubicBezTo>
                  <a:cubicBezTo>
                    <a:pt x="1457432" y="654467"/>
                    <a:pt x="1424283" y="673242"/>
                    <a:pt x="1392752" y="694263"/>
                  </a:cubicBezTo>
                  <a:lnTo>
                    <a:pt x="1345456" y="725794"/>
                  </a:lnTo>
                  <a:lnTo>
                    <a:pt x="1250863" y="788856"/>
                  </a:lnTo>
                  <a:cubicBezTo>
                    <a:pt x="1235097" y="799366"/>
                    <a:pt x="1221948" y="815792"/>
                    <a:pt x="1203566" y="820387"/>
                  </a:cubicBezTo>
                  <a:lnTo>
                    <a:pt x="1140504" y="836152"/>
                  </a:lnTo>
                  <a:cubicBezTo>
                    <a:pt x="1129994" y="846663"/>
                    <a:pt x="1120864" y="858765"/>
                    <a:pt x="1108973" y="867684"/>
                  </a:cubicBezTo>
                  <a:cubicBezTo>
                    <a:pt x="1059164" y="905041"/>
                    <a:pt x="1008374" y="937825"/>
                    <a:pt x="951318" y="962277"/>
                  </a:cubicBezTo>
                  <a:cubicBezTo>
                    <a:pt x="936043" y="968823"/>
                    <a:pt x="919787" y="972787"/>
                    <a:pt x="904021" y="978042"/>
                  </a:cubicBezTo>
                  <a:cubicBezTo>
                    <a:pt x="888256" y="988552"/>
                    <a:pt x="873672" y="1001099"/>
                    <a:pt x="856725" y="1009573"/>
                  </a:cubicBezTo>
                  <a:cubicBezTo>
                    <a:pt x="841861" y="1017005"/>
                    <a:pt x="823857" y="1017094"/>
                    <a:pt x="809428" y="1025339"/>
                  </a:cubicBezTo>
                  <a:cubicBezTo>
                    <a:pt x="786614" y="1038375"/>
                    <a:pt x="767892" y="1057567"/>
                    <a:pt x="746366" y="1072635"/>
                  </a:cubicBezTo>
                  <a:cubicBezTo>
                    <a:pt x="715321" y="1094367"/>
                    <a:pt x="678569" y="1108901"/>
                    <a:pt x="651773" y="1135697"/>
                  </a:cubicBezTo>
                  <a:cubicBezTo>
                    <a:pt x="636007" y="1151463"/>
                    <a:pt x="622075" y="1169306"/>
                    <a:pt x="604476" y="1182994"/>
                  </a:cubicBezTo>
                  <a:cubicBezTo>
                    <a:pt x="574563" y="1206260"/>
                    <a:pt x="509883" y="1246056"/>
                    <a:pt x="509883" y="1246056"/>
                  </a:cubicBezTo>
                  <a:cubicBezTo>
                    <a:pt x="468865" y="1369113"/>
                    <a:pt x="536062" y="1191021"/>
                    <a:pt x="415290" y="1372180"/>
                  </a:cubicBezTo>
                  <a:cubicBezTo>
                    <a:pt x="404780" y="1387946"/>
                    <a:pt x="398555" y="1407640"/>
                    <a:pt x="383759" y="1419477"/>
                  </a:cubicBezTo>
                  <a:cubicBezTo>
                    <a:pt x="370782" y="1429858"/>
                    <a:pt x="352228" y="1429987"/>
                    <a:pt x="336463" y="1435242"/>
                  </a:cubicBezTo>
                  <a:cubicBezTo>
                    <a:pt x="265944" y="1541021"/>
                    <a:pt x="349017" y="1437382"/>
                    <a:pt x="257635" y="1498304"/>
                  </a:cubicBezTo>
                  <a:cubicBezTo>
                    <a:pt x="239084" y="1510671"/>
                    <a:pt x="227938" y="1531913"/>
                    <a:pt x="210339" y="1545601"/>
                  </a:cubicBezTo>
                  <a:cubicBezTo>
                    <a:pt x="180426" y="1568867"/>
                    <a:pt x="147276" y="1587642"/>
                    <a:pt x="115745" y="1608663"/>
                  </a:cubicBezTo>
                  <a:cubicBezTo>
                    <a:pt x="99980" y="1619173"/>
                    <a:pt x="81847" y="1626796"/>
                    <a:pt x="68449" y="1640194"/>
                  </a:cubicBezTo>
                  <a:cubicBezTo>
                    <a:pt x="52683" y="1655959"/>
                    <a:pt x="0" y="1680440"/>
                    <a:pt x="21152" y="1687490"/>
                  </a:cubicBezTo>
                  <a:cubicBezTo>
                    <a:pt x="41552" y="1694290"/>
                    <a:pt x="154246" y="1638463"/>
                    <a:pt x="178808" y="1624428"/>
                  </a:cubicBezTo>
                  <a:cubicBezTo>
                    <a:pt x="195259" y="1615027"/>
                    <a:pt x="211548" y="1605027"/>
                    <a:pt x="226104" y="1592897"/>
                  </a:cubicBezTo>
                  <a:cubicBezTo>
                    <a:pt x="243232" y="1578624"/>
                    <a:pt x="253911" y="1556429"/>
                    <a:pt x="273401" y="1545601"/>
                  </a:cubicBezTo>
                  <a:cubicBezTo>
                    <a:pt x="302455" y="1529460"/>
                    <a:pt x="367994" y="1514070"/>
                    <a:pt x="367994" y="1514070"/>
                  </a:cubicBezTo>
                  <a:cubicBezTo>
                    <a:pt x="503536" y="1423708"/>
                    <a:pt x="332044" y="1532045"/>
                    <a:pt x="462587" y="1466773"/>
                  </a:cubicBezTo>
                  <a:cubicBezTo>
                    <a:pt x="479534" y="1458299"/>
                    <a:pt x="492568" y="1442937"/>
                    <a:pt x="509883" y="1435242"/>
                  </a:cubicBezTo>
                  <a:cubicBezTo>
                    <a:pt x="540255" y="1421743"/>
                    <a:pt x="572945" y="1414221"/>
                    <a:pt x="604476" y="1403711"/>
                  </a:cubicBezTo>
                  <a:lnTo>
                    <a:pt x="699070" y="1372180"/>
                  </a:lnTo>
                  <a:lnTo>
                    <a:pt x="1030145" y="1261821"/>
                  </a:lnTo>
                  <a:cubicBezTo>
                    <a:pt x="1066096" y="1249837"/>
                    <a:pt x="1093208" y="1219780"/>
                    <a:pt x="1124739" y="1198759"/>
                  </a:cubicBezTo>
                  <a:cubicBezTo>
                    <a:pt x="1138566" y="1189541"/>
                    <a:pt x="1156270" y="1188249"/>
                    <a:pt x="1172035" y="1182994"/>
                  </a:cubicBezTo>
                  <a:lnTo>
                    <a:pt x="1313925" y="1088401"/>
                  </a:lnTo>
                  <a:cubicBezTo>
                    <a:pt x="1432022" y="1009670"/>
                    <a:pt x="1296055" y="1062825"/>
                    <a:pt x="1408518" y="1025339"/>
                  </a:cubicBezTo>
                  <a:cubicBezTo>
                    <a:pt x="1443386" y="990471"/>
                    <a:pt x="1459211" y="968460"/>
                    <a:pt x="1503111" y="946511"/>
                  </a:cubicBezTo>
                  <a:cubicBezTo>
                    <a:pt x="1517975" y="939079"/>
                    <a:pt x="1534642" y="936001"/>
                    <a:pt x="1550408" y="930746"/>
                  </a:cubicBezTo>
                  <a:cubicBezTo>
                    <a:pt x="1581939" y="909725"/>
                    <a:pt x="1618205" y="894481"/>
                    <a:pt x="1645001" y="867684"/>
                  </a:cubicBezTo>
                  <a:cubicBezTo>
                    <a:pt x="1655511" y="857173"/>
                    <a:pt x="1663786" y="843800"/>
                    <a:pt x="1676532" y="836152"/>
                  </a:cubicBezTo>
                  <a:cubicBezTo>
                    <a:pt x="1690782" y="827602"/>
                    <a:pt x="1708063" y="825642"/>
                    <a:pt x="1723828" y="820387"/>
                  </a:cubicBezTo>
                  <a:cubicBezTo>
                    <a:pt x="1739594" y="809877"/>
                    <a:pt x="1753810" y="796551"/>
                    <a:pt x="1771125" y="788856"/>
                  </a:cubicBezTo>
                  <a:cubicBezTo>
                    <a:pt x="1801497" y="775357"/>
                    <a:pt x="1865718" y="757325"/>
                    <a:pt x="1865718" y="757325"/>
                  </a:cubicBezTo>
                  <a:cubicBezTo>
                    <a:pt x="1881483" y="746815"/>
                    <a:pt x="1896067" y="734268"/>
                    <a:pt x="1913014" y="725794"/>
                  </a:cubicBezTo>
                  <a:cubicBezTo>
                    <a:pt x="1927878" y="718362"/>
                    <a:pt x="1946484" y="719246"/>
                    <a:pt x="1960311" y="710028"/>
                  </a:cubicBezTo>
                  <a:cubicBezTo>
                    <a:pt x="1978862" y="697661"/>
                    <a:pt x="1990009" y="676420"/>
                    <a:pt x="2007608" y="662732"/>
                  </a:cubicBezTo>
                  <a:cubicBezTo>
                    <a:pt x="2037521" y="639467"/>
                    <a:pt x="2066250" y="611654"/>
                    <a:pt x="2102201" y="599670"/>
                  </a:cubicBezTo>
                  <a:cubicBezTo>
                    <a:pt x="2117966" y="594415"/>
                    <a:pt x="2134970" y="591975"/>
                    <a:pt x="2149497" y="583904"/>
                  </a:cubicBezTo>
                  <a:cubicBezTo>
                    <a:pt x="2312120" y="493557"/>
                    <a:pt x="2184369" y="540748"/>
                    <a:pt x="2291387" y="505077"/>
                  </a:cubicBezTo>
                  <a:cubicBezTo>
                    <a:pt x="2307152" y="489311"/>
                    <a:pt x="2319193" y="468608"/>
                    <a:pt x="2338683" y="457780"/>
                  </a:cubicBezTo>
                  <a:cubicBezTo>
                    <a:pt x="2367737" y="441639"/>
                    <a:pt x="2401745" y="436759"/>
                    <a:pt x="2433276" y="426249"/>
                  </a:cubicBezTo>
                  <a:lnTo>
                    <a:pt x="2527870" y="394718"/>
                  </a:lnTo>
                  <a:cubicBezTo>
                    <a:pt x="2543635" y="389463"/>
                    <a:pt x="2561339" y="388170"/>
                    <a:pt x="2575166" y="378952"/>
                  </a:cubicBezTo>
                  <a:lnTo>
                    <a:pt x="2622463" y="347421"/>
                  </a:lnTo>
                  <a:cubicBezTo>
                    <a:pt x="2632973" y="331656"/>
                    <a:pt x="2647341" y="317866"/>
                    <a:pt x="2653994" y="300125"/>
                  </a:cubicBezTo>
                  <a:cubicBezTo>
                    <a:pt x="2682331" y="224560"/>
                    <a:pt x="2674083" y="90375"/>
                    <a:pt x="2638228" y="32111"/>
                  </a:cubicBezTo>
                  <a:cubicBezTo>
                    <a:pt x="2621475" y="4887"/>
                    <a:pt x="2575280" y="20867"/>
                    <a:pt x="2543635" y="16346"/>
                  </a:cubicBezTo>
                  <a:cubicBezTo>
                    <a:pt x="2501692" y="10354"/>
                    <a:pt x="2459620" y="5259"/>
                    <a:pt x="2417511" y="580"/>
                  </a:cubicBezTo>
                  <a:cubicBezTo>
                    <a:pt x="2412288" y="0"/>
                    <a:pt x="2446414" y="8463"/>
                    <a:pt x="2433276" y="1634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6000" y="3505200"/>
            <a:ext cx="2971800" cy="2793649"/>
            <a:chOff x="6172200" y="3720082"/>
            <a:chExt cx="2971800" cy="2793649"/>
          </a:xfrm>
        </p:grpSpPr>
        <p:pic>
          <p:nvPicPr>
            <p:cNvPr id="11" name="Picture 10" descr="MOD09GA.2001335.h10v04_snow_seirra_v6.orbit.seam.til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2200" y="3733800"/>
              <a:ext cx="2743200" cy="274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Freeform 14"/>
            <p:cNvSpPr/>
            <p:nvPr/>
          </p:nvSpPr>
          <p:spPr>
            <a:xfrm>
              <a:off x="6237758" y="3720082"/>
              <a:ext cx="2682331" cy="1694290"/>
            </a:xfrm>
            <a:custGeom>
              <a:avLst/>
              <a:gdLst>
                <a:gd name="connsiteX0" fmla="*/ 2433276 w 2682331"/>
                <a:gd name="connsiteY0" fmla="*/ 16346 h 1694290"/>
                <a:gd name="connsiteX1" fmla="*/ 2338683 w 2682331"/>
                <a:gd name="connsiteY1" fmla="*/ 47877 h 1694290"/>
                <a:gd name="connsiteX2" fmla="*/ 2228325 w 2682331"/>
                <a:gd name="connsiteY2" fmla="*/ 158235 h 1694290"/>
                <a:gd name="connsiteX3" fmla="*/ 2181028 w 2682331"/>
                <a:gd name="connsiteY3" fmla="*/ 189766 h 1694290"/>
                <a:gd name="connsiteX4" fmla="*/ 2149497 w 2682331"/>
                <a:gd name="connsiteY4" fmla="*/ 237063 h 1694290"/>
                <a:gd name="connsiteX5" fmla="*/ 2102201 w 2682331"/>
                <a:gd name="connsiteY5" fmla="*/ 252828 h 1694290"/>
                <a:gd name="connsiteX6" fmla="*/ 2007608 w 2682331"/>
                <a:gd name="connsiteY6" fmla="*/ 315890 h 1694290"/>
                <a:gd name="connsiteX7" fmla="*/ 1960311 w 2682331"/>
                <a:gd name="connsiteY7" fmla="*/ 331656 h 1694290"/>
                <a:gd name="connsiteX8" fmla="*/ 1865718 w 2682331"/>
                <a:gd name="connsiteY8" fmla="*/ 394718 h 1694290"/>
                <a:gd name="connsiteX9" fmla="*/ 1818421 w 2682331"/>
                <a:gd name="connsiteY9" fmla="*/ 410484 h 1694290"/>
                <a:gd name="connsiteX10" fmla="*/ 1723828 w 2682331"/>
                <a:gd name="connsiteY10" fmla="*/ 473546 h 1694290"/>
                <a:gd name="connsiteX11" fmla="*/ 1676532 w 2682331"/>
                <a:gd name="connsiteY11" fmla="*/ 520842 h 1694290"/>
                <a:gd name="connsiteX12" fmla="*/ 1629235 w 2682331"/>
                <a:gd name="connsiteY12" fmla="*/ 536608 h 1694290"/>
                <a:gd name="connsiteX13" fmla="*/ 1534642 w 2682331"/>
                <a:gd name="connsiteY13" fmla="*/ 583904 h 1694290"/>
                <a:gd name="connsiteX14" fmla="*/ 1487345 w 2682331"/>
                <a:gd name="connsiteY14" fmla="*/ 631201 h 1694290"/>
                <a:gd name="connsiteX15" fmla="*/ 1392752 w 2682331"/>
                <a:gd name="connsiteY15" fmla="*/ 694263 h 1694290"/>
                <a:gd name="connsiteX16" fmla="*/ 1345456 w 2682331"/>
                <a:gd name="connsiteY16" fmla="*/ 725794 h 1694290"/>
                <a:gd name="connsiteX17" fmla="*/ 1250863 w 2682331"/>
                <a:gd name="connsiteY17" fmla="*/ 788856 h 1694290"/>
                <a:gd name="connsiteX18" fmla="*/ 1203566 w 2682331"/>
                <a:gd name="connsiteY18" fmla="*/ 820387 h 1694290"/>
                <a:gd name="connsiteX19" fmla="*/ 1140504 w 2682331"/>
                <a:gd name="connsiteY19" fmla="*/ 836152 h 1694290"/>
                <a:gd name="connsiteX20" fmla="*/ 1108973 w 2682331"/>
                <a:gd name="connsiteY20" fmla="*/ 867684 h 1694290"/>
                <a:gd name="connsiteX21" fmla="*/ 951318 w 2682331"/>
                <a:gd name="connsiteY21" fmla="*/ 962277 h 1694290"/>
                <a:gd name="connsiteX22" fmla="*/ 904021 w 2682331"/>
                <a:gd name="connsiteY22" fmla="*/ 978042 h 1694290"/>
                <a:gd name="connsiteX23" fmla="*/ 856725 w 2682331"/>
                <a:gd name="connsiteY23" fmla="*/ 1009573 h 1694290"/>
                <a:gd name="connsiteX24" fmla="*/ 809428 w 2682331"/>
                <a:gd name="connsiteY24" fmla="*/ 1025339 h 1694290"/>
                <a:gd name="connsiteX25" fmla="*/ 746366 w 2682331"/>
                <a:gd name="connsiteY25" fmla="*/ 1072635 h 1694290"/>
                <a:gd name="connsiteX26" fmla="*/ 651773 w 2682331"/>
                <a:gd name="connsiteY26" fmla="*/ 1135697 h 1694290"/>
                <a:gd name="connsiteX27" fmla="*/ 604476 w 2682331"/>
                <a:gd name="connsiteY27" fmla="*/ 1182994 h 1694290"/>
                <a:gd name="connsiteX28" fmla="*/ 509883 w 2682331"/>
                <a:gd name="connsiteY28" fmla="*/ 1246056 h 1694290"/>
                <a:gd name="connsiteX29" fmla="*/ 415290 w 2682331"/>
                <a:gd name="connsiteY29" fmla="*/ 1372180 h 1694290"/>
                <a:gd name="connsiteX30" fmla="*/ 383759 w 2682331"/>
                <a:gd name="connsiteY30" fmla="*/ 1419477 h 1694290"/>
                <a:gd name="connsiteX31" fmla="*/ 336463 w 2682331"/>
                <a:gd name="connsiteY31" fmla="*/ 1435242 h 1694290"/>
                <a:gd name="connsiteX32" fmla="*/ 257635 w 2682331"/>
                <a:gd name="connsiteY32" fmla="*/ 1498304 h 1694290"/>
                <a:gd name="connsiteX33" fmla="*/ 210339 w 2682331"/>
                <a:gd name="connsiteY33" fmla="*/ 1545601 h 1694290"/>
                <a:gd name="connsiteX34" fmla="*/ 115745 w 2682331"/>
                <a:gd name="connsiteY34" fmla="*/ 1608663 h 1694290"/>
                <a:gd name="connsiteX35" fmla="*/ 68449 w 2682331"/>
                <a:gd name="connsiteY35" fmla="*/ 1640194 h 1694290"/>
                <a:gd name="connsiteX36" fmla="*/ 21152 w 2682331"/>
                <a:gd name="connsiteY36" fmla="*/ 1687490 h 1694290"/>
                <a:gd name="connsiteX37" fmla="*/ 178808 w 2682331"/>
                <a:gd name="connsiteY37" fmla="*/ 1624428 h 1694290"/>
                <a:gd name="connsiteX38" fmla="*/ 226104 w 2682331"/>
                <a:gd name="connsiteY38" fmla="*/ 1592897 h 1694290"/>
                <a:gd name="connsiteX39" fmla="*/ 273401 w 2682331"/>
                <a:gd name="connsiteY39" fmla="*/ 1545601 h 1694290"/>
                <a:gd name="connsiteX40" fmla="*/ 367994 w 2682331"/>
                <a:gd name="connsiteY40" fmla="*/ 1514070 h 1694290"/>
                <a:gd name="connsiteX41" fmla="*/ 462587 w 2682331"/>
                <a:gd name="connsiteY41" fmla="*/ 1466773 h 1694290"/>
                <a:gd name="connsiteX42" fmla="*/ 509883 w 2682331"/>
                <a:gd name="connsiteY42" fmla="*/ 1435242 h 1694290"/>
                <a:gd name="connsiteX43" fmla="*/ 604476 w 2682331"/>
                <a:gd name="connsiteY43" fmla="*/ 1403711 h 1694290"/>
                <a:gd name="connsiteX44" fmla="*/ 699070 w 2682331"/>
                <a:gd name="connsiteY44" fmla="*/ 1372180 h 1694290"/>
                <a:gd name="connsiteX45" fmla="*/ 1030145 w 2682331"/>
                <a:gd name="connsiteY45" fmla="*/ 1261821 h 1694290"/>
                <a:gd name="connsiteX46" fmla="*/ 1124739 w 2682331"/>
                <a:gd name="connsiteY46" fmla="*/ 1198759 h 1694290"/>
                <a:gd name="connsiteX47" fmla="*/ 1172035 w 2682331"/>
                <a:gd name="connsiteY47" fmla="*/ 1182994 h 1694290"/>
                <a:gd name="connsiteX48" fmla="*/ 1313925 w 2682331"/>
                <a:gd name="connsiteY48" fmla="*/ 1088401 h 1694290"/>
                <a:gd name="connsiteX49" fmla="*/ 1408518 w 2682331"/>
                <a:gd name="connsiteY49" fmla="*/ 1025339 h 1694290"/>
                <a:gd name="connsiteX50" fmla="*/ 1503111 w 2682331"/>
                <a:gd name="connsiteY50" fmla="*/ 946511 h 1694290"/>
                <a:gd name="connsiteX51" fmla="*/ 1550408 w 2682331"/>
                <a:gd name="connsiteY51" fmla="*/ 930746 h 1694290"/>
                <a:gd name="connsiteX52" fmla="*/ 1645001 w 2682331"/>
                <a:gd name="connsiteY52" fmla="*/ 867684 h 1694290"/>
                <a:gd name="connsiteX53" fmla="*/ 1676532 w 2682331"/>
                <a:gd name="connsiteY53" fmla="*/ 836152 h 1694290"/>
                <a:gd name="connsiteX54" fmla="*/ 1723828 w 2682331"/>
                <a:gd name="connsiteY54" fmla="*/ 820387 h 1694290"/>
                <a:gd name="connsiteX55" fmla="*/ 1771125 w 2682331"/>
                <a:gd name="connsiteY55" fmla="*/ 788856 h 1694290"/>
                <a:gd name="connsiteX56" fmla="*/ 1865718 w 2682331"/>
                <a:gd name="connsiteY56" fmla="*/ 757325 h 1694290"/>
                <a:gd name="connsiteX57" fmla="*/ 1913014 w 2682331"/>
                <a:gd name="connsiteY57" fmla="*/ 725794 h 1694290"/>
                <a:gd name="connsiteX58" fmla="*/ 1960311 w 2682331"/>
                <a:gd name="connsiteY58" fmla="*/ 710028 h 1694290"/>
                <a:gd name="connsiteX59" fmla="*/ 2007608 w 2682331"/>
                <a:gd name="connsiteY59" fmla="*/ 662732 h 1694290"/>
                <a:gd name="connsiteX60" fmla="*/ 2102201 w 2682331"/>
                <a:gd name="connsiteY60" fmla="*/ 599670 h 1694290"/>
                <a:gd name="connsiteX61" fmla="*/ 2149497 w 2682331"/>
                <a:gd name="connsiteY61" fmla="*/ 583904 h 1694290"/>
                <a:gd name="connsiteX62" fmla="*/ 2291387 w 2682331"/>
                <a:gd name="connsiteY62" fmla="*/ 505077 h 1694290"/>
                <a:gd name="connsiteX63" fmla="*/ 2338683 w 2682331"/>
                <a:gd name="connsiteY63" fmla="*/ 457780 h 1694290"/>
                <a:gd name="connsiteX64" fmla="*/ 2433276 w 2682331"/>
                <a:gd name="connsiteY64" fmla="*/ 426249 h 1694290"/>
                <a:gd name="connsiteX65" fmla="*/ 2527870 w 2682331"/>
                <a:gd name="connsiteY65" fmla="*/ 394718 h 1694290"/>
                <a:gd name="connsiteX66" fmla="*/ 2575166 w 2682331"/>
                <a:gd name="connsiteY66" fmla="*/ 378952 h 1694290"/>
                <a:gd name="connsiteX67" fmla="*/ 2622463 w 2682331"/>
                <a:gd name="connsiteY67" fmla="*/ 347421 h 1694290"/>
                <a:gd name="connsiteX68" fmla="*/ 2653994 w 2682331"/>
                <a:gd name="connsiteY68" fmla="*/ 300125 h 1694290"/>
                <a:gd name="connsiteX69" fmla="*/ 2638228 w 2682331"/>
                <a:gd name="connsiteY69" fmla="*/ 32111 h 1694290"/>
                <a:gd name="connsiteX70" fmla="*/ 2543635 w 2682331"/>
                <a:gd name="connsiteY70" fmla="*/ 16346 h 1694290"/>
                <a:gd name="connsiteX71" fmla="*/ 2417511 w 2682331"/>
                <a:gd name="connsiteY71" fmla="*/ 580 h 1694290"/>
                <a:gd name="connsiteX72" fmla="*/ 2433276 w 2682331"/>
                <a:gd name="connsiteY72" fmla="*/ 16346 h 169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682331" h="1694290">
                  <a:moveTo>
                    <a:pt x="2433276" y="16346"/>
                  </a:moveTo>
                  <a:cubicBezTo>
                    <a:pt x="2420138" y="24229"/>
                    <a:pt x="2357119" y="20222"/>
                    <a:pt x="2338683" y="47877"/>
                  </a:cubicBezTo>
                  <a:cubicBezTo>
                    <a:pt x="2266403" y="156297"/>
                    <a:pt x="2311572" y="130487"/>
                    <a:pt x="2228325" y="158235"/>
                  </a:cubicBezTo>
                  <a:cubicBezTo>
                    <a:pt x="2212559" y="168745"/>
                    <a:pt x="2194426" y="176368"/>
                    <a:pt x="2181028" y="189766"/>
                  </a:cubicBezTo>
                  <a:cubicBezTo>
                    <a:pt x="2167630" y="203164"/>
                    <a:pt x="2164293" y="225226"/>
                    <a:pt x="2149497" y="237063"/>
                  </a:cubicBezTo>
                  <a:cubicBezTo>
                    <a:pt x="2136520" y="247444"/>
                    <a:pt x="2117966" y="247573"/>
                    <a:pt x="2102201" y="252828"/>
                  </a:cubicBezTo>
                  <a:cubicBezTo>
                    <a:pt x="2070670" y="273849"/>
                    <a:pt x="2043559" y="303906"/>
                    <a:pt x="2007608" y="315890"/>
                  </a:cubicBezTo>
                  <a:cubicBezTo>
                    <a:pt x="1991842" y="321145"/>
                    <a:pt x="1974838" y="323585"/>
                    <a:pt x="1960311" y="331656"/>
                  </a:cubicBezTo>
                  <a:cubicBezTo>
                    <a:pt x="1927184" y="350060"/>
                    <a:pt x="1901669" y="382734"/>
                    <a:pt x="1865718" y="394718"/>
                  </a:cubicBezTo>
                  <a:cubicBezTo>
                    <a:pt x="1849952" y="399973"/>
                    <a:pt x="1832948" y="402413"/>
                    <a:pt x="1818421" y="410484"/>
                  </a:cubicBezTo>
                  <a:cubicBezTo>
                    <a:pt x="1785294" y="428888"/>
                    <a:pt x="1750624" y="446750"/>
                    <a:pt x="1723828" y="473546"/>
                  </a:cubicBezTo>
                  <a:cubicBezTo>
                    <a:pt x="1708063" y="489311"/>
                    <a:pt x="1695083" y="508475"/>
                    <a:pt x="1676532" y="520842"/>
                  </a:cubicBezTo>
                  <a:cubicBezTo>
                    <a:pt x="1662705" y="530060"/>
                    <a:pt x="1644099" y="529176"/>
                    <a:pt x="1629235" y="536608"/>
                  </a:cubicBezTo>
                  <a:cubicBezTo>
                    <a:pt x="1506995" y="597729"/>
                    <a:pt x="1653518" y="544280"/>
                    <a:pt x="1534642" y="583904"/>
                  </a:cubicBezTo>
                  <a:cubicBezTo>
                    <a:pt x="1518876" y="599670"/>
                    <a:pt x="1504944" y="617513"/>
                    <a:pt x="1487345" y="631201"/>
                  </a:cubicBezTo>
                  <a:cubicBezTo>
                    <a:pt x="1457432" y="654467"/>
                    <a:pt x="1424283" y="673242"/>
                    <a:pt x="1392752" y="694263"/>
                  </a:cubicBezTo>
                  <a:lnTo>
                    <a:pt x="1345456" y="725794"/>
                  </a:lnTo>
                  <a:lnTo>
                    <a:pt x="1250863" y="788856"/>
                  </a:lnTo>
                  <a:cubicBezTo>
                    <a:pt x="1235097" y="799366"/>
                    <a:pt x="1221948" y="815792"/>
                    <a:pt x="1203566" y="820387"/>
                  </a:cubicBezTo>
                  <a:lnTo>
                    <a:pt x="1140504" y="836152"/>
                  </a:lnTo>
                  <a:cubicBezTo>
                    <a:pt x="1129994" y="846663"/>
                    <a:pt x="1120864" y="858765"/>
                    <a:pt x="1108973" y="867684"/>
                  </a:cubicBezTo>
                  <a:cubicBezTo>
                    <a:pt x="1059164" y="905041"/>
                    <a:pt x="1008374" y="937825"/>
                    <a:pt x="951318" y="962277"/>
                  </a:cubicBezTo>
                  <a:cubicBezTo>
                    <a:pt x="936043" y="968823"/>
                    <a:pt x="919787" y="972787"/>
                    <a:pt x="904021" y="978042"/>
                  </a:cubicBezTo>
                  <a:cubicBezTo>
                    <a:pt x="888256" y="988552"/>
                    <a:pt x="873672" y="1001099"/>
                    <a:pt x="856725" y="1009573"/>
                  </a:cubicBezTo>
                  <a:cubicBezTo>
                    <a:pt x="841861" y="1017005"/>
                    <a:pt x="823857" y="1017094"/>
                    <a:pt x="809428" y="1025339"/>
                  </a:cubicBezTo>
                  <a:cubicBezTo>
                    <a:pt x="786614" y="1038375"/>
                    <a:pt x="767892" y="1057567"/>
                    <a:pt x="746366" y="1072635"/>
                  </a:cubicBezTo>
                  <a:cubicBezTo>
                    <a:pt x="715321" y="1094367"/>
                    <a:pt x="678569" y="1108901"/>
                    <a:pt x="651773" y="1135697"/>
                  </a:cubicBezTo>
                  <a:cubicBezTo>
                    <a:pt x="636007" y="1151463"/>
                    <a:pt x="622075" y="1169306"/>
                    <a:pt x="604476" y="1182994"/>
                  </a:cubicBezTo>
                  <a:cubicBezTo>
                    <a:pt x="574563" y="1206260"/>
                    <a:pt x="509883" y="1246056"/>
                    <a:pt x="509883" y="1246056"/>
                  </a:cubicBezTo>
                  <a:cubicBezTo>
                    <a:pt x="468865" y="1369113"/>
                    <a:pt x="536062" y="1191021"/>
                    <a:pt x="415290" y="1372180"/>
                  </a:cubicBezTo>
                  <a:cubicBezTo>
                    <a:pt x="404780" y="1387946"/>
                    <a:pt x="398555" y="1407640"/>
                    <a:pt x="383759" y="1419477"/>
                  </a:cubicBezTo>
                  <a:cubicBezTo>
                    <a:pt x="370782" y="1429858"/>
                    <a:pt x="352228" y="1429987"/>
                    <a:pt x="336463" y="1435242"/>
                  </a:cubicBezTo>
                  <a:cubicBezTo>
                    <a:pt x="265944" y="1541021"/>
                    <a:pt x="349017" y="1437382"/>
                    <a:pt x="257635" y="1498304"/>
                  </a:cubicBezTo>
                  <a:cubicBezTo>
                    <a:pt x="239084" y="1510671"/>
                    <a:pt x="227938" y="1531913"/>
                    <a:pt x="210339" y="1545601"/>
                  </a:cubicBezTo>
                  <a:cubicBezTo>
                    <a:pt x="180426" y="1568867"/>
                    <a:pt x="147276" y="1587642"/>
                    <a:pt x="115745" y="1608663"/>
                  </a:cubicBezTo>
                  <a:cubicBezTo>
                    <a:pt x="99980" y="1619173"/>
                    <a:pt x="81847" y="1626796"/>
                    <a:pt x="68449" y="1640194"/>
                  </a:cubicBezTo>
                  <a:cubicBezTo>
                    <a:pt x="52683" y="1655959"/>
                    <a:pt x="0" y="1680440"/>
                    <a:pt x="21152" y="1687490"/>
                  </a:cubicBezTo>
                  <a:cubicBezTo>
                    <a:pt x="41552" y="1694290"/>
                    <a:pt x="154246" y="1638463"/>
                    <a:pt x="178808" y="1624428"/>
                  </a:cubicBezTo>
                  <a:cubicBezTo>
                    <a:pt x="195259" y="1615027"/>
                    <a:pt x="211548" y="1605027"/>
                    <a:pt x="226104" y="1592897"/>
                  </a:cubicBezTo>
                  <a:cubicBezTo>
                    <a:pt x="243232" y="1578624"/>
                    <a:pt x="253911" y="1556429"/>
                    <a:pt x="273401" y="1545601"/>
                  </a:cubicBezTo>
                  <a:cubicBezTo>
                    <a:pt x="302455" y="1529460"/>
                    <a:pt x="367994" y="1514070"/>
                    <a:pt x="367994" y="1514070"/>
                  </a:cubicBezTo>
                  <a:cubicBezTo>
                    <a:pt x="503536" y="1423708"/>
                    <a:pt x="332044" y="1532045"/>
                    <a:pt x="462587" y="1466773"/>
                  </a:cubicBezTo>
                  <a:cubicBezTo>
                    <a:pt x="479534" y="1458299"/>
                    <a:pt x="492568" y="1442937"/>
                    <a:pt x="509883" y="1435242"/>
                  </a:cubicBezTo>
                  <a:cubicBezTo>
                    <a:pt x="540255" y="1421743"/>
                    <a:pt x="572945" y="1414221"/>
                    <a:pt x="604476" y="1403711"/>
                  </a:cubicBezTo>
                  <a:lnTo>
                    <a:pt x="699070" y="1372180"/>
                  </a:lnTo>
                  <a:lnTo>
                    <a:pt x="1030145" y="1261821"/>
                  </a:lnTo>
                  <a:cubicBezTo>
                    <a:pt x="1066096" y="1249837"/>
                    <a:pt x="1093208" y="1219780"/>
                    <a:pt x="1124739" y="1198759"/>
                  </a:cubicBezTo>
                  <a:cubicBezTo>
                    <a:pt x="1138566" y="1189541"/>
                    <a:pt x="1156270" y="1188249"/>
                    <a:pt x="1172035" y="1182994"/>
                  </a:cubicBezTo>
                  <a:lnTo>
                    <a:pt x="1313925" y="1088401"/>
                  </a:lnTo>
                  <a:cubicBezTo>
                    <a:pt x="1432022" y="1009670"/>
                    <a:pt x="1296055" y="1062825"/>
                    <a:pt x="1408518" y="1025339"/>
                  </a:cubicBezTo>
                  <a:cubicBezTo>
                    <a:pt x="1443386" y="990471"/>
                    <a:pt x="1459211" y="968460"/>
                    <a:pt x="1503111" y="946511"/>
                  </a:cubicBezTo>
                  <a:cubicBezTo>
                    <a:pt x="1517975" y="939079"/>
                    <a:pt x="1534642" y="936001"/>
                    <a:pt x="1550408" y="930746"/>
                  </a:cubicBezTo>
                  <a:cubicBezTo>
                    <a:pt x="1581939" y="909725"/>
                    <a:pt x="1618205" y="894481"/>
                    <a:pt x="1645001" y="867684"/>
                  </a:cubicBezTo>
                  <a:cubicBezTo>
                    <a:pt x="1655511" y="857173"/>
                    <a:pt x="1663786" y="843800"/>
                    <a:pt x="1676532" y="836152"/>
                  </a:cubicBezTo>
                  <a:cubicBezTo>
                    <a:pt x="1690782" y="827602"/>
                    <a:pt x="1708063" y="825642"/>
                    <a:pt x="1723828" y="820387"/>
                  </a:cubicBezTo>
                  <a:cubicBezTo>
                    <a:pt x="1739594" y="809877"/>
                    <a:pt x="1753810" y="796551"/>
                    <a:pt x="1771125" y="788856"/>
                  </a:cubicBezTo>
                  <a:cubicBezTo>
                    <a:pt x="1801497" y="775357"/>
                    <a:pt x="1865718" y="757325"/>
                    <a:pt x="1865718" y="757325"/>
                  </a:cubicBezTo>
                  <a:cubicBezTo>
                    <a:pt x="1881483" y="746815"/>
                    <a:pt x="1896067" y="734268"/>
                    <a:pt x="1913014" y="725794"/>
                  </a:cubicBezTo>
                  <a:cubicBezTo>
                    <a:pt x="1927878" y="718362"/>
                    <a:pt x="1946484" y="719246"/>
                    <a:pt x="1960311" y="710028"/>
                  </a:cubicBezTo>
                  <a:cubicBezTo>
                    <a:pt x="1978862" y="697661"/>
                    <a:pt x="1990009" y="676420"/>
                    <a:pt x="2007608" y="662732"/>
                  </a:cubicBezTo>
                  <a:cubicBezTo>
                    <a:pt x="2037521" y="639467"/>
                    <a:pt x="2066250" y="611654"/>
                    <a:pt x="2102201" y="599670"/>
                  </a:cubicBezTo>
                  <a:cubicBezTo>
                    <a:pt x="2117966" y="594415"/>
                    <a:pt x="2134970" y="591975"/>
                    <a:pt x="2149497" y="583904"/>
                  </a:cubicBezTo>
                  <a:cubicBezTo>
                    <a:pt x="2312120" y="493557"/>
                    <a:pt x="2184369" y="540748"/>
                    <a:pt x="2291387" y="505077"/>
                  </a:cubicBezTo>
                  <a:cubicBezTo>
                    <a:pt x="2307152" y="489311"/>
                    <a:pt x="2319193" y="468608"/>
                    <a:pt x="2338683" y="457780"/>
                  </a:cubicBezTo>
                  <a:cubicBezTo>
                    <a:pt x="2367737" y="441639"/>
                    <a:pt x="2401745" y="436759"/>
                    <a:pt x="2433276" y="426249"/>
                  </a:cubicBezTo>
                  <a:lnTo>
                    <a:pt x="2527870" y="394718"/>
                  </a:lnTo>
                  <a:cubicBezTo>
                    <a:pt x="2543635" y="389463"/>
                    <a:pt x="2561339" y="388170"/>
                    <a:pt x="2575166" y="378952"/>
                  </a:cubicBezTo>
                  <a:lnTo>
                    <a:pt x="2622463" y="347421"/>
                  </a:lnTo>
                  <a:cubicBezTo>
                    <a:pt x="2632973" y="331656"/>
                    <a:pt x="2647341" y="317866"/>
                    <a:pt x="2653994" y="300125"/>
                  </a:cubicBezTo>
                  <a:cubicBezTo>
                    <a:pt x="2682331" y="224560"/>
                    <a:pt x="2674083" y="90375"/>
                    <a:pt x="2638228" y="32111"/>
                  </a:cubicBezTo>
                  <a:cubicBezTo>
                    <a:pt x="2621475" y="4887"/>
                    <a:pt x="2575280" y="20867"/>
                    <a:pt x="2543635" y="16346"/>
                  </a:cubicBezTo>
                  <a:cubicBezTo>
                    <a:pt x="2501692" y="10354"/>
                    <a:pt x="2459620" y="5259"/>
                    <a:pt x="2417511" y="580"/>
                  </a:cubicBezTo>
                  <a:cubicBezTo>
                    <a:pt x="2412288" y="0"/>
                    <a:pt x="2446414" y="8463"/>
                    <a:pt x="2433276" y="1634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2200" y="5867400"/>
              <a:ext cx="297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MOD09GA  ORBIT POINTER</a:t>
              </a:r>
            </a:p>
            <a:p>
              <a:pPr algn="ctr"/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First layer</a:t>
              </a:r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09GA.A2006106.h09v05.005.2008098090938.lwmask.shift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2898648" cy="2898648"/>
          </a:xfrm>
          <a:prstGeom prst="rect">
            <a:avLst/>
          </a:prstGeom>
          <a:ln w="12700" cmpd="thickThin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Picture 2" descr="MOD09GA.A2006107.h09v05.005.2008098094426.lwmask.shift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1152" y="1447800"/>
            <a:ext cx="2898648" cy="28986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Picture 3" descr="MOD09GA.A2006108.h09v05.005.2008098211839.lwmask.shifte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2952" y="1447800"/>
            <a:ext cx="2898648" cy="28986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The land/water mask  exhibits day to day changes in L3 products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Noted by users and NSIDC in MOD10A1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8768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Land/water mask is static but mapping through product levels causes day to day changes in location of a lake (blue) or boundary (black)  in a tile.</a:t>
            </a:r>
          </a:p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Pixel mapping  error through product levels affects applications and analysis done by users.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9906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Land/water mask subset extracted from MOD09GA tile h09v05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419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2006 106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4419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2006 107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4419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2006 108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676400"/>
            <a:ext cx="731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Sequence of  snow products  will continue in C6 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MOD10_L2 snow algorithm  C6 revised to improve snow cover detection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MOD10A1 algorithm revised to use L2G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lite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format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MOD10SR – new independent product to be made using MOD09GA input</a:t>
            </a:r>
          </a:p>
          <a:p>
            <a:pPr marL="457200" lvl="2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Supersede the MOD10A1  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MOD10 CGF – new L3 products added to sequence of products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Summary Major C6 Revisions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133600"/>
            <a:ext cx="624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Product Usage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Three New &amp; Related Products</a:t>
            </a:r>
          </a:p>
          <a:p>
            <a:r>
              <a:rPr lang="en-US" b="1" dirty="0">
                <a:solidFill>
                  <a:srgbClr val="002060"/>
                </a:solidFill>
              </a:rPr>
              <a:t>	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Re-Launched Website  [modis-snow-ice.gsfc.nasa.gov]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Science Results</a:t>
            </a:r>
          </a:p>
          <a:p>
            <a:r>
              <a:rPr lang="en-US" b="1" dirty="0">
                <a:solidFill>
                  <a:srgbClr val="002060"/>
                </a:solidFill>
              </a:rPr>
              <a:t>	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Collection 6 (C6) Changes – Part 2 - George Riggs</a:t>
            </a:r>
          </a:p>
          <a:p>
            <a:r>
              <a:rPr lang="en-US" b="1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127331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Outline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80182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4,500,000 Terra &amp; Aqua Snow-Sea Ice Granules Distributed in 2010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1981200" y="2362200"/>
          <a:ext cx="5181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06"/>
          <p:cNvSpPr txBox="1"/>
          <p:nvPr/>
        </p:nvSpPr>
        <p:spPr>
          <a:xfrm rot="16200000">
            <a:off x="994633" y="3272567"/>
            <a:ext cx="1640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b="0" dirty="0" smtClean="0"/>
              <a:t>Number of Granules</a:t>
            </a:r>
            <a:endParaRPr lang="en-US" sz="1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51816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Source: Doug Fowler / NSIDC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802868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Also see Bibliography </a:t>
            </a:r>
            <a:r>
              <a:rPr lang="en-US" b="1" dirty="0">
                <a:solidFill>
                  <a:srgbClr val="002060"/>
                </a:solidFill>
              </a:rPr>
              <a:t>of MODIS </a:t>
            </a:r>
            <a:r>
              <a:rPr lang="en-US" b="1" dirty="0" smtClean="0">
                <a:solidFill>
                  <a:srgbClr val="002060"/>
                </a:solidFill>
              </a:rPr>
              <a:t>Snow and Sea Ice </a:t>
            </a:r>
            <a:r>
              <a:rPr lang="en-US" b="1" dirty="0">
                <a:solidFill>
                  <a:srgbClr val="002060"/>
                </a:solidFill>
              </a:rPr>
              <a:t>Papers, updated </a:t>
            </a:r>
            <a:r>
              <a:rPr lang="en-US" b="1" dirty="0" smtClean="0">
                <a:solidFill>
                  <a:srgbClr val="002060"/>
                </a:solidFill>
              </a:rPr>
              <a:t>    5-9-11 – see “Publications” on Website 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8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New Products Have Been Developed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NSA_20070126_igarss_jim"/>
          <p:cNvPicPr/>
          <p:nvPr/>
        </p:nvPicPr>
        <p:blipFill>
          <a:blip r:embed="rId2" cstate="print"/>
          <a:srcRect l="10902" t="10638" r="11017" b="10638"/>
          <a:stretch>
            <a:fillRect/>
          </a:stretch>
        </p:blipFill>
        <p:spPr bwMode="auto">
          <a:xfrm>
            <a:off x="4572000" y="2895600"/>
            <a:ext cx="4343400" cy="37625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4724400" cy="2438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98762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Daily Cloud-Gap-Filled Snow Map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2590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Daily Blended MODIS-AMSR-E Snow Map    (funded mostly by the Air Force Weather Agency)</a:t>
            </a:r>
            <a:endParaRPr lang="en-US" sz="1400" b="1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124200" y="4800600"/>
            <a:ext cx="2576509" cy="1793870"/>
            <a:chOff x="576" y="432"/>
            <a:chExt cx="1536" cy="1394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76" y="480"/>
              <a:ext cx="144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76" y="1392"/>
              <a:ext cx="144" cy="96"/>
            </a:xfrm>
            <a:prstGeom prst="rect">
              <a:avLst/>
            </a:prstGeom>
            <a:solidFill>
              <a:srgbClr val="D262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76" y="672"/>
              <a:ext cx="144" cy="96"/>
            </a:xfrm>
            <a:prstGeom prst="rect">
              <a:avLst/>
            </a:prstGeom>
            <a:solidFill>
              <a:srgbClr val="9BC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76" y="912"/>
              <a:ext cx="144" cy="96"/>
            </a:xfrm>
            <a:prstGeom prst="rect">
              <a:avLst/>
            </a:prstGeom>
            <a:solidFill>
              <a:srgbClr val="215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76" y="1728"/>
              <a:ext cx="144" cy="96"/>
            </a:xfrm>
            <a:prstGeom prst="rect">
              <a:avLst/>
            </a:prstGeom>
            <a:solidFill>
              <a:srgbClr val="D7C29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76" y="1152"/>
              <a:ext cx="144" cy="96"/>
            </a:xfrm>
            <a:prstGeom prst="rect">
              <a:avLst/>
            </a:prstGeom>
            <a:solidFill>
              <a:srgbClr val="4E4E4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4" name="Text Box 104"/>
            <p:cNvSpPr txBox="1">
              <a:spLocks noChangeArrowheads="1"/>
            </p:cNvSpPr>
            <p:nvPr/>
          </p:nvSpPr>
          <p:spPr bwMode="auto">
            <a:xfrm>
              <a:off x="720" y="432"/>
              <a:ext cx="1392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1000" b="1" dirty="0"/>
                <a:t>Snow by both sensors</a:t>
              </a:r>
            </a:p>
          </p:txBody>
        </p:sp>
        <p:sp>
          <p:nvSpPr>
            <p:cNvPr id="15" name="Text Box 105"/>
            <p:cNvSpPr txBox="1">
              <a:spLocks noChangeArrowheads="1"/>
            </p:cNvSpPr>
            <p:nvPr/>
          </p:nvSpPr>
          <p:spPr bwMode="auto">
            <a:xfrm>
              <a:off x="720" y="624"/>
              <a:ext cx="1392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1000" b="1" dirty="0"/>
                <a:t>Snow by AMSR-E, MODIS cloud or no data</a:t>
              </a:r>
            </a:p>
          </p:txBody>
        </p:sp>
        <p:sp>
          <p:nvSpPr>
            <p:cNvPr id="16" name="Text Box 106"/>
            <p:cNvSpPr txBox="1">
              <a:spLocks noChangeArrowheads="1"/>
            </p:cNvSpPr>
            <p:nvPr/>
          </p:nvSpPr>
          <p:spPr bwMode="auto">
            <a:xfrm>
              <a:off x="720" y="864"/>
              <a:ext cx="1392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1000" b="1" dirty="0"/>
                <a:t>Snow by MODIS, AMSR-E no snow</a:t>
              </a:r>
            </a:p>
          </p:txBody>
        </p:sp>
        <p:sp>
          <p:nvSpPr>
            <p:cNvPr id="17" name="Text Box 107"/>
            <p:cNvSpPr txBox="1">
              <a:spLocks noChangeArrowheads="1"/>
            </p:cNvSpPr>
            <p:nvPr/>
          </p:nvSpPr>
          <p:spPr bwMode="auto">
            <a:xfrm>
              <a:off x="720" y="1104"/>
              <a:ext cx="139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1000" b="1" dirty="0"/>
                <a:t>No snow by MODIS or AMSR-E but cloud obscured</a:t>
              </a:r>
            </a:p>
          </p:txBody>
        </p:sp>
        <p:sp>
          <p:nvSpPr>
            <p:cNvPr id="18" name="Text Box 108"/>
            <p:cNvSpPr txBox="1">
              <a:spLocks noChangeArrowheads="1"/>
            </p:cNvSpPr>
            <p:nvPr/>
          </p:nvSpPr>
          <p:spPr bwMode="auto">
            <a:xfrm>
              <a:off x="720" y="1344"/>
              <a:ext cx="139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1000" b="1" dirty="0"/>
                <a:t>No snow: no snow by MODIS in clear view, but AMSR-E detects snow</a:t>
              </a:r>
            </a:p>
          </p:txBody>
        </p:sp>
        <p:sp>
          <p:nvSpPr>
            <p:cNvPr id="19" name="Text Box 109"/>
            <p:cNvSpPr txBox="1">
              <a:spLocks noChangeArrowheads="1"/>
            </p:cNvSpPr>
            <p:nvPr/>
          </p:nvSpPr>
          <p:spPr bwMode="auto">
            <a:xfrm>
              <a:off x="720" y="1680"/>
              <a:ext cx="1392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1000" b="1"/>
                <a:t>Snow free land by both MODIS and AMSR-E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620000" y="6400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Foster et al., 2011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3733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Hall et al., 2010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1219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1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58200" y="2967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2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khall1\Desktop\Papers\In Progress\Greenland CDR paper\Final Greenland IST CDR maps\2009\2009_monthly_mean_appende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762000"/>
            <a:ext cx="3429000" cy="5715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953000" y="685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3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43887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MODIS Climate-Data Record  (CDR) of the Surface Temperature of the Greenland Ice </a:t>
            </a:r>
            <a:r>
              <a:rPr lang="en-US" b="1" smtClean="0">
                <a:solidFill>
                  <a:srgbClr val="002060"/>
                </a:solidFill>
              </a:rPr>
              <a:t>Sheet , </a:t>
            </a:r>
            <a:r>
              <a:rPr lang="en-US" b="1" dirty="0" smtClean="0">
                <a:solidFill>
                  <a:srgbClr val="002060"/>
                </a:solidFill>
              </a:rPr>
              <a:t>2000 - 2010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367677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Uses MODIS ice-surface temperature (IST) algorithm currently used for sea ice IST algorithm</a:t>
            </a:r>
          </a:p>
          <a:p>
            <a:pPr>
              <a:buFont typeface="Arial" pitchFamily="34" charset="0"/>
              <a:buChar char="•"/>
            </a:pPr>
            <a:endParaRPr lang="en-US" sz="1600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CDR to be available for downloading in summer 2011</a:t>
            </a:r>
          </a:p>
          <a:p>
            <a:pPr>
              <a:buFont typeface="Arial" pitchFamily="34" charset="0"/>
              <a:buChar char="•"/>
            </a:pPr>
            <a:endParaRPr lang="en-US" sz="1600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Related product developed with NASA </a:t>
            </a:r>
            <a:r>
              <a:rPr lang="en-US" sz="1600" dirty="0" err="1" smtClean="0">
                <a:solidFill>
                  <a:srgbClr val="002060"/>
                </a:solidFill>
              </a:rPr>
              <a:t>Cryospheric</a:t>
            </a:r>
            <a:r>
              <a:rPr lang="en-US" sz="1600" dirty="0" smtClean="0">
                <a:solidFill>
                  <a:srgbClr val="002060"/>
                </a:solidFill>
              </a:rPr>
              <a:t> Sciences Program funding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156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Mean-Monthly IST of the Greenland Ice Sheet for 2010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514600"/>
            <a:ext cx="4191000" cy="293458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2286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Science and Modeling Applications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0476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Hall et al., 2011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5486400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Model runs by </a:t>
            </a:r>
            <a:r>
              <a:rPr lang="en-US" sz="1200" b="1" dirty="0" err="1" smtClean="0">
                <a:solidFill>
                  <a:srgbClr val="002060"/>
                </a:solidFill>
              </a:rPr>
              <a:t>Sujay</a:t>
            </a:r>
            <a:r>
              <a:rPr lang="en-US" sz="1200" b="1" dirty="0" smtClean="0">
                <a:solidFill>
                  <a:srgbClr val="002060"/>
                </a:solidFill>
              </a:rPr>
              <a:t> Kumar / GSFC Code 614.3</a:t>
            </a:r>
            <a:endParaRPr lang="en-US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304800" y="1600200"/>
          <a:ext cx="4657782" cy="4365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43"/>
          <p:cNvSpPr txBox="1"/>
          <p:nvPr/>
        </p:nvSpPr>
        <p:spPr>
          <a:xfrm rot="16200000">
            <a:off x="-830763" y="3500367"/>
            <a:ext cx="2524675" cy="22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 dirty="0" smtClean="0"/>
              <a:t>Percent of Basin Snow Covered</a:t>
            </a:r>
            <a:endParaRPr lang="en-US" sz="1200" dirty="0"/>
          </a:p>
        </p:txBody>
      </p:sp>
      <p:sp>
        <p:nvSpPr>
          <p:cNvPr id="11" name="TextBox 74"/>
          <p:cNvSpPr txBox="1"/>
          <p:nvPr/>
        </p:nvSpPr>
        <p:spPr>
          <a:xfrm>
            <a:off x="1447800" y="5747474"/>
            <a:ext cx="1455506" cy="21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200" dirty="0" smtClean="0"/>
              <a:t>Day of Year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1013936"/>
            <a:ext cx="29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Snow-cover </a:t>
            </a:r>
            <a:r>
              <a:rPr lang="en-US" sz="1400" b="1" dirty="0">
                <a:solidFill>
                  <a:srgbClr val="002060"/>
                </a:solidFill>
              </a:rPr>
              <a:t>d</a:t>
            </a:r>
            <a:r>
              <a:rPr lang="en-US" sz="1400" b="1" dirty="0" smtClean="0">
                <a:solidFill>
                  <a:srgbClr val="002060"/>
                </a:solidFill>
              </a:rPr>
              <a:t>epletion </a:t>
            </a:r>
            <a:r>
              <a:rPr lang="en-US" sz="1400" b="1" dirty="0">
                <a:solidFill>
                  <a:srgbClr val="002060"/>
                </a:solidFill>
              </a:rPr>
              <a:t>c</a:t>
            </a:r>
            <a:r>
              <a:rPr lang="en-US" sz="1400" b="1" dirty="0" smtClean="0">
                <a:solidFill>
                  <a:srgbClr val="002060"/>
                </a:solidFill>
              </a:rPr>
              <a:t>urves for the Wind River Range, Wyo., 2000 – 2010 from MODIS CGF snow-cover data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495800" y="1676400"/>
            <a:ext cx="388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MOD10 and CGF snow-cover products used to correct modeled SWE and snow depth fields in data-assimilation modeling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0"/>
            <a:ext cx="5791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Part II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George Riggs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MODIS Science Team Meeting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18 – 20 May 2011</a:t>
            </a:r>
          </a:p>
          <a:p>
            <a:pPr algn="ctr"/>
            <a:r>
              <a:rPr lang="en-US" sz="2400" dirty="0" smtClean="0"/>
              <a:t>College Park, MD</a:t>
            </a:r>
          </a:p>
          <a:p>
            <a:endParaRPr lang="en-US" dirty="0"/>
          </a:p>
        </p:txBody>
      </p:sp>
      <p:pic>
        <p:nvPicPr>
          <p:cNvPr id="3" name="Picture 119" descr="nasa-logo-tr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257800"/>
            <a:ext cx="990600" cy="8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229600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300" b="1" dirty="0" smtClean="0">
                <a:latin typeface="Calibri" pitchFamily="34" charset="0"/>
                <a:cs typeface="Calibri" pitchFamily="34" charset="0"/>
              </a:rPr>
              <a:t>Overview of the MODIS Snow - Ice Project</a:t>
            </a:r>
          </a:p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Snow Algorithms and  Products for C6</a:t>
            </a:r>
            <a:endParaRPr lang="en-US" sz="3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2577" y="1447800"/>
            <a:ext cx="748140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C6 changes, are response to users’ feed back regarding accuracy </a:t>
            </a:r>
          </a:p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and errors reported for various applications of the MODIS snow products , </a:t>
            </a:r>
          </a:p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and our evaluation of MODIS snow products.  </a:t>
            </a:r>
          </a:p>
          <a:p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Revised C6 snow algorithms</a:t>
            </a:r>
          </a:p>
          <a:p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Adapt to the L2G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lite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storage format </a:t>
            </a:r>
          </a:p>
          <a:p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New C6 snow products </a:t>
            </a:r>
          </a:p>
          <a:p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Two groups affected by C6 changes 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	production -- down stream products that use MOD10* products, 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		new products, and NSIDC EOS-DAAC 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	users – applications using primarily MOD10A1 and higher levels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Overview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502688"/>
            <a:ext cx="7162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Usage</a:t>
            </a:r>
            <a:r>
              <a:rPr lang="en-US" sz="1200" i="1" dirty="0" smtClean="0">
                <a:latin typeface="Calibri" pitchFamily="34" charset="0"/>
                <a:cs typeface="Calibri" pitchFamily="34" charset="0"/>
              </a:rPr>
              <a:t>:  [listing of papers that use MODIS snow products  at modis-snow-ice.gsfc.nasa.gov/]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MOD10A1 is most often used in applications, MOD10CMG for 		global scale modeling, e.g. Noah land surface model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Though both the snow covered area (SCA) and fractional snow 	cover (FSC)maps available, the SCA is most often used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QA data used infrequently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Comparison: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MOD10A1 compared to other snow covered area  			algorithms/products and surface station data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Snow errors: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Snow/cloud confusion at snow cover edge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Snow/cloud confusion in other situations  associated with cloud 		cover, producing snow commission  or omission errors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Snow errors in less than ideal viewing conditions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Disappearance of snow cover  during summer in mountains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Learned from Users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Times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1116</Words>
  <Application>Microsoft Macintosh PowerPoint</Application>
  <PresentationFormat>On-screen Show (4:3)</PresentationFormat>
  <Paragraphs>198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</vt:lpstr>
      <vt:lpstr>Learned from Users</vt:lpstr>
      <vt:lpstr>Summary Major C6 Revisions</vt:lpstr>
      <vt:lpstr>Investigation &amp; Evaluation relevant to users’ feedback</vt:lpstr>
      <vt:lpstr>PowerPoint Presentation</vt:lpstr>
      <vt:lpstr>PowerPoint Presentation</vt:lpstr>
      <vt:lpstr>PowerPoint Presentation</vt:lpstr>
      <vt:lpstr>New Daily Snow Product MOD10SR C6</vt:lpstr>
      <vt:lpstr>PowerPoint Presentation</vt:lpstr>
      <vt:lpstr>PowerPoint Presentation</vt:lpstr>
      <vt:lpstr>Summary Major C6 Revisions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Aufeis</dc:creator>
  <cp:lastModifiedBy>Brandon Maccherone</cp:lastModifiedBy>
  <cp:revision>45</cp:revision>
  <dcterms:created xsi:type="dcterms:W3CDTF">2011-05-13T12:50:11Z</dcterms:created>
  <dcterms:modified xsi:type="dcterms:W3CDTF">2011-05-23T15:48:18Z</dcterms:modified>
</cp:coreProperties>
</file>