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82" r:id="rId3"/>
    <p:sldId id="257" r:id="rId4"/>
    <p:sldId id="258" r:id="rId5"/>
    <p:sldId id="272" r:id="rId6"/>
    <p:sldId id="274" r:id="rId7"/>
    <p:sldId id="283" r:id="rId8"/>
    <p:sldId id="275" r:id="rId9"/>
    <p:sldId id="276" r:id="rId10"/>
    <p:sldId id="277" r:id="rId11"/>
    <p:sldId id="278" r:id="rId12"/>
    <p:sldId id="279" r:id="rId13"/>
    <p:sldId id="280" r:id="rId14"/>
    <p:sldId id="281" r:id="rId15"/>
  </p:sldIdLst>
  <p:sldSz cx="9906000" cy="6858000" type="A4"/>
  <p:notesSz cx="7010400" cy="9296400"/>
  <p:defaultTextStyle>
    <a:defPPr>
      <a:defRPr lang="en-GB"/>
    </a:defPPr>
    <a:lvl1pPr algn="ctr" rtl="0" eaLnBrk="0" fontAlgn="base" hangingPunct="0">
      <a:spcBef>
        <a:spcPct val="0"/>
      </a:spcBef>
      <a:spcAft>
        <a:spcPct val="0"/>
      </a:spcAft>
      <a:defRPr sz="2400" b="1" kern="1200">
        <a:solidFill>
          <a:schemeClr val="tx1"/>
        </a:solidFill>
        <a:latin typeface="Arial" charset="0"/>
        <a:ea typeface="+mn-ea"/>
        <a:cs typeface="+mn-cs"/>
      </a:defRPr>
    </a:lvl1pPr>
    <a:lvl2pPr marL="457200" algn="ctr" rtl="0" eaLnBrk="0" fontAlgn="base" hangingPunct="0">
      <a:spcBef>
        <a:spcPct val="0"/>
      </a:spcBef>
      <a:spcAft>
        <a:spcPct val="0"/>
      </a:spcAft>
      <a:defRPr sz="2400" b="1" kern="1200">
        <a:solidFill>
          <a:schemeClr val="tx1"/>
        </a:solidFill>
        <a:latin typeface="Arial" charset="0"/>
        <a:ea typeface="+mn-ea"/>
        <a:cs typeface="+mn-cs"/>
      </a:defRPr>
    </a:lvl2pPr>
    <a:lvl3pPr marL="914400" algn="ctr" rtl="0" eaLnBrk="0" fontAlgn="base" hangingPunct="0">
      <a:spcBef>
        <a:spcPct val="0"/>
      </a:spcBef>
      <a:spcAft>
        <a:spcPct val="0"/>
      </a:spcAft>
      <a:defRPr sz="2400" b="1" kern="1200">
        <a:solidFill>
          <a:schemeClr val="tx1"/>
        </a:solidFill>
        <a:latin typeface="Arial" charset="0"/>
        <a:ea typeface="+mn-ea"/>
        <a:cs typeface="+mn-cs"/>
      </a:defRPr>
    </a:lvl3pPr>
    <a:lvl4pPr marL="1371600" algn="ctr" rtl="0" eaLnBrk="0" fontAlgn="base" hangingPunct="0">
      <a:spcBef>
        <a:spcPct val="0"/>
      </a:spcBef>
      <a:spcAft>
        <a:spcPct val="0"/>
      </a:spcAft>
      <a:defRPr sz="2400" b="1" kern="1200">
        <a:solidFill>
          <a:schemeClr val="tx1"/>
        </a:solidFill>
        <a:latin typeface="Arial" charset="0"/>
        <a:ea typeface="+mn-ea"/>
        <a:cs typeface="+mn-cs"/>
      </a:defRPr>
    </a:lvl4pPr>
    <a:lvl5pPr marL="1828800" algn="ctr"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73E6"/>
    <a:srgbClr val="5C8BEA"/>
    <a:srgbClr val="0F3277"/>
    <a:srgbClr val="79DCFF"/>
    <a:srgbClr val="FF9900"/>
    <a:srgbClr val="FF3300"/>
    <a:srgbClr val="E0A500"/>
    <a:srgbClr val="E4A800"/>
    <a:srgbClr val="CC9900"/>
    <a:srgbClr val="F2F3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90" autoAdjust="0"/>
    <p:restoredTop sz="75738" autoAdjust="0"/>
  </p:normalViewPr>
  <p:slideViewPr>
    <p:cSldViewPr>
      <p:cViewPr>
        <p:scale>
          <a:sx n="98" d="100"/>
          <a:sy n="98" d="100"/>
        </p:scale>
        <p:origin x="-3152" y="-37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6255" y="-31286"/>
            <a:ext cx="3042435" cy="533352"/>
          </a:xfrm>
          <a:prstGeom prst="rect">
            <a:avLst/>
          </a:prstGeom>
          <a:noFill/>
          <a:ln w="9525">
            <a:noFill/>
            <a:miter lim="800000"/>
            <a:headEnd/>
            <a:tailEnd/>
          </a:ln>
          <a:effectLst/>
        </p:spPr>
        <p:txBody>
          <a:bodyPr vert="horz" wrap="square" lIns="19309" tIns="0" rIns="19309" bIns="0" numCol="1" anchor="t" anchorCtr="0" compatLnSpc="1">
            <a:prstTxWarp prst="textNoShape">
              <a:avLst/>
            </a:prstTxWarp>
          </a:bodyPr>
          <a:lstStyle>
            <a:lvl1pPr algn="l" defTabSz="927549">
              <a:defRPr sz="1000" b="0" i="1">
                <a:latin typeface="Times New Roman" pitchFamily="1" charset="0"/>
              </a:defRPr>
            </a:lvl1pPr>
          </a:lstStyle>
          <a:p>
            <a:endParaRPr lang="en-GB"/>
          </a:p>
        </p:txBody>
      </p:sp>
      <p:sp>
        <p:nvSpPr>
          <p:cNvPr id="4099" name="Rectangle 3"/>
          <p:cNvSpPr>
            <a:spLocks noGrp="1" noChangeArrowheads="1"/>
          </p:cNvSpPr>
          <p:nvPr>
            <p:ph type="dt" sz="quarter" idx="1"/>
          </p:nvPr>
        </p:nvSpPr>
        <p:spPr bwMode="auto">
          <a:xfrm>
            <a:off x="3994222" y="-31286"/>
            <a:ext cx="3042435" cy="533352"/>
          </a:xfrm>
          <a:prstGeom prst="rect">
            <a:avLst/>
          </a:prstGeom>
          <a:noFill/>
          <a:ln w="9525">
            <a:noFill/>
            <a:miter lim="800000"/>
            <a:headEnd/>
            <a:tailEnd/>
          </a:ln>
          <a:effectLst/>
        </p:spPr>
        <p:txBody>
          <a:bodyPr vert="horz" wrap="square" lIns="19309" tIns="0" rIns="19309" bIns="0" numCol="1" anchor="t" anchorCtr="0" compatLnSpc="1">
            <a:prstTxWarp prst="textNoShape">
              <a:avLst/>
            </a:prstTxWarp>
          </a:bodyPr>
          <a:lstStyle>
            <a:lvl1pPr algn="r" defTabSz="927549">
              <a:defRPr sz="1000" b="0" i="1">
                <a:latin typeface="Times New Roman" pitchFamily="1" charset="0"/>
              </a:defRPr>
            </a:lvl1pPr>
          </a:lstStyle>
          <a:p>
            <a:endParaRPr lang="en-GB"/>
          </a:p>
        </p:txBody>
      </p:sp>
      <p:sp>
        <p:nvSpPr>
          <p:cNvPr id="4100" name="Rectangle 4"/>
          <p:cNvSpPr>
            <a:spLocks noGrp="1" noChangeArrowheads="1"/>
          </p:cNvSpPr>
          <p:nvPr>
            <p:ph type="ftr" sz="quarter" idx="2"/>
          </p:nvPr>
        </p:nvSpPr>
        <p:spPr bwMode="auto">
          <a:xfrm>
            <a:off x="-26255" y="8792845"/>
            <a:ext cx="3042435" cy="531862"/>
          </a:xfrm>
          <a:prstGeom prst="rect">
            <a:avLst/>
          </a:prstGeom>
          <a:noFill/>
          <a:ln w="9525">
            <a:noFill/>
            <a:miter lim="800000"/>
            <a:headEnd/>
            <a:tailEnd/>
          </a:ln>
          <a:effectLst/>
        </p:spPr>
        <p:txBody>
          <a:bodyPr vert="horz" wrap="square" lIns="19309" tIns="0" rIns="19309" bIns="0" numCol="1" anchor="b" anchorCtr="0" compatLnSpc="1">
            <a:prstTxWarp prst="textNoShape">
              <a:avLst/>
            </a:prstTxWarp>
          </a:bodyPr>
          <a:lstStyle>
            <a:lvl1pPr algn="l" defTabSz="927549">
              <a:defRPr sz="1000" b="0" i="1">
                <a:latin typeface="Times New Roman" pitchFamily="1" charset="0"/>
              </a:defRPr>
            </a:lvl1pPr>
          </a:lstStyle>
          <a:p>
            <a:endParaRPr lang="en-GB"/>
          </a:p>
        </p:txBody>
      </p:sp>
      <p:sp>
        <p:nvSpPr>
          <p:cNvPr id="4101" name="Rectangle 5"/>
          <p:cNvSpPr>
            <a:spLocks noGrp="1" noChangeArrowheads="1"/>
          </p:cNvSpPr>
          <p:nvPr>
            <p:ph type="sldNum" sz="quarter" idx="3"/>
          </p:nvPr>
        </p:nvSpPr>
        <p:spPr bwMode="auto">
          <a:xfrm>
            <a:off x="3994222" y="8792845"/>
            <a:ext cx="3042435" cy="531862"/>
          </a:xfrm>
          <a:prstGeom prst="rect">
            <a:avLst/>
          </a:prstGeom>
          <a:noFill/>
          <a:ln w="9525">
            <a:noFill/>
            <a:miter lim="800000"/>
            <a:headEnd/>
            <a:tailEnd/>
          </a:ln>
          <a:effectLst/>
        </p:spPr>
        <p:txBody>
          <a:bodyPr vert="horz" wrap="square" lIns="19309" tIns="0" rIns="19309" bIns="0" numCol="1" anchor="b" anchorCtr="0" compatLnSpc="1">
            <a:prstTxWarp prst="textNoShape">
              <a:avLst/>
            </a:prstTxWarp>
          </a:bodyPr>
          <a:lstStyle>
            <a:lvl1pPr algn="r" defTabSz="927549">
              <a:defRPr sz="1000" b="0" i="1">
                <a:latin typeface="Times New Roman" pitchFamily="1" charset="0"/>
              </a:defRPr>
            </a:lvl1pPr>
          </a:lstStyle>
          <a:p>
            <a:fld id="{71A62649-A2D8-48D1-8105-A7E69DB6445E}" type="slidenum">
              <a:rPr lang="en-GB"/>
              <a:pPr/>
              <a:t>‹#›</a:t>
            </a:fld>
            <a:endParaRPr lang="en-GB"/>
          </a:p>
        </p:txBody>
      </p:sp>
    </p:spTree>
    <p:extLst>
      <p:ext uri="{BB962C8B-B14F-4D97-AF65-F5344CB8AC3E}">
        <p14:creationId xmlns:p14="http://schemas.microsoft.com/office/powerpoint/2010/main" val="3485923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6255" y="-32776"/>
            <a:ext cx="3042435" cy="534842"/>
          </a:xfrm>
          <a:prstGeom prst="rect">
            <a:avLst/>
          </a:prstGeom>
          <a:noFill/>
          <a:ln w="9525">
            <a:noFill/>
            <a:miter lim="800000"/>
            <a:headEnd/>
            <a:tailEnd/>
          </a:ln>
          <a:effectLst/>
        </p:spPr>
        <p:txBody>
          <a:bodyPr vert="horz" wrap="square" lIns="19309" tIns="0" rIns="19309" bIns="0" numCol="1" anchor="t" anchorCtr="0" compatLnSpc="1">
            <a:prstTxWarp prst="textNoShape">
              <a:avLst/>
            </a:prstTxWarp>
          </a:bodyPr>
          <a:lstStyle>
            <a:lvl1pPr algn="l" defTabSz="927549">
              <a:defRPr sz="1000" b="0" i="1">
                <a:latin typeface="Times New Roman" pitchFamily="1" charset="0"/>
              </a:defRPr>
            </a:lvl1pPr>
          </a:lstStyle>
          <a:p>
            <a:endParaRPr lang="en-GB"/>
          </a:p>
        </p:txBody>
      </p:sp>
      <p:sp>
        <p:nvSpPr>
          <p:cNvPr id="2051" name="Rectangle 3"/>
          <p:cNvSpPr>
            <a:spLocks noGrp="1" noChangeArrowheads="1"/>
          </p:cNvSpPr>
          <p:nvPr>
            <p:ph type="dt" idx="1"/>
          </p:nvPr>
        </p:nvSpPr>
        <p:spPr bwMode="auto">
          <a:xfrm>
            <a:off x="3994222" y="-32776"/>
            <a:ext cx="3042435" cy="534842"/>
          </a:xfrm>
          <a:prstGeom prst="rect">
            <a:avLst/>
          </a:prstGeom>
          <a:noFill/>
          <a:ln w="9525">
            <a:noFill/>
            <a:miter lim="800000"/>
            <a:headEnd/>
            <a:tailEnd/>
          </a:ln>
          <a:effectLst/>
        </p:spPr>
        <p:txBody>
          <a:bodyPr vert="horz" wrap="square" lIns="19309" tIns="0" rIns="19309" bIns="0" numCol="1" anchor="t" anchorCtr="0" compatLnSpc="1">
            <a:prstTxWarp prst="textNoShape">
              <a:avLst/>
            </a:prstTxWarp>
          </a:bodyPr>
          <a:lstStyle>
            <a:lvl1pPr algn="r" defTabSz="927549">
              <a:defRPr sz="1000" b="0" i="1">
                <a:latin typeface="Times New Roman" pitchFamily="1" charset="0"/>
              </a:defRPr>
            </a:lvl1pPr>
          </a:lstStyle>
          <a:p>
            <a:endParaRPr lang="en-GB"/>
          </a:p>
        </p:txBody>
      </p:sp>
      <p:sp>
        <p:nvSpPr>
          <p:cNvPr id="2052" name="Rectangle 4"/>
          <p:cNvSpPr>
            <a:spLocks noGrp="1" noRot="1" noChangeAspect="1" noChangeArrowheads="1" noTextEdit="1"/>
          </p:cNvSpPr>
          <p:nvPr>
            <p:ph type="sldImg" idx="2"/>
          </p:nvPr>
        </p:nvSpPr>
        <p:spPr bwMode="auto">
          <a:xfrm>
            <a:off x="984250" y="720725"/>
            <a:ext cx="5043488" cy="3490913"/>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51787" y="4435158"/>
            <a:ext cx="5106827" cy="4146134"/>
          </a:xfrm>
          <a:prstGeom prst="rect">
            <a:avLst/>
          </a:prstGeom>
          <a:noFill/>
          <a:ln w="9525">
            <a:noFill/>
            <a:miter lim="800000"/>
            <a:headEnd/>
            <a:tailEnd/>
          </a:ln>
          <a:effectLst/>
        </p:spPr>
        <p:txBody>
          <a:bodyPr vert="horz" wrap="square" lIns="93330" tIns="46665" rIns="93330" bIns="46665"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4" name="Rectangle 6"/>
          <p:cNvSpPr>
            <a:spLocks noGrp="1" noChangeArrowheads="1"/>
          </p:cNvSpPr>
          <p:nvPr>
            <p:ph type="ftr" sz="quarter" idx="4"/>
          </p:nvPr>
        </p:nvSpPr>
        <p:spPr bwMode="auto">
          <a:xfrm>
            <a:off x="-26255" y="8792845"/>
            <a:ext cx="3042435" cy="534842"/>
          </a:xfrm>
          <a:prstGeom prst="rect">
            <a:avLst/>
          </a:prstGeom>
          <a:noFill/>
          <a:ln w="9525">
            <a:noFill/>
            <a:miter lim="800000"/>
            <a:headEnd/>
            <a:tailEnd/>
          </a:ln>
          <a:effectLst/>
        </p:spPr>
        <p:txBody>
          <a:bodyPr vert="horz" wrap="square" lIns="19309" tIns="0" rIns="19309" bIns="0" numCol="1" anchor="b" anchorCtr="0" compatLnSpc="1">
            <a:prstTxWarp prst="textNoShape">
              <a:avLst/>
            </a:prstTxWarp>
          </a:bodyPr>
          <a:lstStyle>
            <a:lvl1pPr algn="l" defTabSz="927549">
              <a:defRPr sz="1000" b="0" i="1">
                <a:latin typeface="Times New Roman" pitchFamily="1" charset="0"/>
              </a:defRPr>
            </a:lvl1pPr>
          </a:lstStyle>
          <a:p>
            <a:endParaRPr lang="en-GB"/>
          </a:p>
        </p:txBody>
      </p:sp>
      <p:sp>
        <p:nvSpPr>
          <p:cNvPr id="2055" name="Rectangle 7"/>
          <p:cNvSpPr>
            <a:spLocks noGrp="1" noChangeArrowheads="1"/>
          </p:cNvSpPr>
          <p:nvPr>
            <p:ph type="sldNum" sz="quarter" idx="5"/>
          </p:nvPr>
        </p:nvSpPr>
        <p:spPr bwMode="auto">
          <a:xfrm>
            <a:off x="3994222" y="8792845"/>
            <a:ext cx="3042435" cy="534842"/>
          </a:xfrm>
          <a:prstGeom prst="rect">
            <a:avLst/>
          </a:prstGeom>
          <a:noFill/>
          <a:ln w="9525">
            <a:noFill/>
            <a:miter lim="800000"/>
            <a:headEnd/>
            <a:tailEnd/>
          </a:ln>
          <a:effectLst/>
        </p:spPr>
        <p:txBody>
          <a:bodyPr vert="horz" wrap="square" lIns="19309" tIns="0" rIns="19309" bIns="0" numCol="1" anchor="b" anchorCtr="0" compatLnSpc="1">
            <a:prstTxWarp prst="textNoShape">
              <a:avLst/>
            </a:prstTxWarp>
          </a:bodyPr>
          <a:lstStyle>
            <a:lvl1pPr algn="r" defTabSz="927549">
              <a:defRPr sz="1000" b="0" i="1">
                <a:latin typeface="Times New Roman" pitchFamily="1" charset="0"/>
              </a:defRPr>
            </a:lvl1pPr>
          </a:lstStyle>
          <a:p>
            <a:fld id="{9A884437-DA90-4D06-BECB-329FA0D4EBCA}" type="slidenum">
              <a:rPr lang="en-GB"/>
              <a:pPr/>
              <a:t>‹#›</a:t>
            </a:fld>
            <a:endParaRPr lang="en-GB"/>
          </a:p>
        </p:txBody>
      </p:sp>
    </p:spTree>
    <p:extLst>
      <p:ext uri="{BB962C8B-B14F-4D97-AF65-F5344CB8AC3E}">
        <p14:creationId xmlns:p14="http://schemas.microsoft.com/office/powerpoint/2010/main" val="378206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a flow diagram of the overall steps required for generating flux maps at </a:t>
            </a:r>
            <a:r>
              <a:rPr lang="en-US" baseline="0" dirty="0" err="1" smtClean="0"/>
              <a:t>Landsat</a:t>
            </a:r>
            <a:r>
              <a:rPr lang="en-US" baseline="0" dirty="0" smtClean="0"/>
              <a:t> spatial resolution and MODIS temporal frequency.</a:t>
            </a:r>
          </a:p>
          <a:p>
            <a:pPr marL="228600" indent="-228600">
              <a:buAutoNum type="arabicParenR"/>
            </a:pPr>
            <a:r>
              <a:rPr lang="en-US" baseline="0" dirty="0" smtClean="0"/>
              <a:t>First STARFM will be used to blend MODIS and </a:t>
            </a:r>
            <a:r>
              <a:rPr lang="en-US" baseline="0" dirty="0" err="1" smtClean="0"/>
              <a:t>Landsat</a:t>
            </a:r>
            <a:r>
              <a:rPr lang="en-US" baseline="0" dirty="0" smtClean="0"/>
              <a:t> surface reflectance data streams to produce weekly reflectance products at </a:t>
            </a:r>
            <a:r>
              <a:rPr lang="en-US" baseline="0" dirty="0" err="1" smtClean="0"/>
              <a:t>Landsat</a:t>
            </a:r>
            <a:r>
              <a:rPr lang="en-US" baseline="0" dirty="0" smtClean="0"/>
              <a:t> spatial resolution. The fused reflectance dataset will then be used as input to REGFLEC for retrieving LAI and leaf </a:t>
            </a:r>
            <a:r>
              <a:rPr lang="en-US" baseline="0" dirty="0" err="1" smtClean="0"/>
              <a:t>chl</a:t>
            </a:r>
            <a:r>
              <a:rPr lang="en-US" baseline="0" dirty="0" smtClean="0"/>
              <a:t> at 30 m resolution. </a:t>
            </a:r>
          </a:p>
          <a:p>
            <a:pPr marL="228600" indent="-228600">
              <a:buAutoNum type="arabicParenR"/>
            </a:pPr>
            <a:r>
              <a:rPr lang="en-US" baseline="0" dirty="0" smtClean="0"/>
              <a:t>The </a:t>
            </a:r>
            <a:r>
              <a:rPr lang="en-US" baseline="0" dirty="0" err="1" smtClean="0"/>
              <a:t>DisTrad</a:t>
            </a:r>
            <a:r>
              <a:rPr lang="en-US" baseline="0" dirty="0" smtClean="0"/>
              <a:t> thermal sharpening algorithm will be applied to </a:t>
            </a:r>
            <a:r>
              <a:rPr lang="en-US" baseline="0" dirty="0" err="1" smtClean="0"/>
              <a:t>Landsat</a:t>
            </a:r>
            <a:r>
              <a:rPr lang="en-US" baseline="0" dirty="0" smtClean="0"/>
              <a:t> and MODIS data to increase the spatial resolution of the </a:t>
            </a:r>
            <a:r>
              <a:rPr lang="en-US" baseline="0" dirty="0" err="1" smtClean="0"/>
              <a:t>Landsat</a:t>
            </a:r>
            <a:r>
              <a:rPr lang="en-US" baseline="0" dirty="0" smtClean="0"/>
              <a:t> thermal data from 60 m to 30m and the MODIS data from 1km to 250 m</a:t>
            </a:r>
          </a:p>
          <a:p>
            <a:pPr marL="228600" indent="-228600">
              <a:buAutoNum type="arabicParenR"/>
            </a:pPr>
            <a:r>
              <a:rPr lang="en-US" baseline="0" dirty="0" smtClean="0"/>
              <a:t>We will then setup and run </a:t>
            </a:r>
            <a:r>
              <a:rPr lang="en-US" baseline="0" dirty="0" err="1" smtClean="0"/>
              <a:t>DisALEXI</a:t>
            </a:r>
            <a:r>
              <a:rPr lang="en-US" baseline="0" dirty="0" smtClean="0"/>
              <a:t> using the sharpened 30 m resolution LST and blended vegetation parameter sets during </a:t>
            </a:r>
            <a:r>
              <a:rPr lang="en-US" baseline="0" dirty="0" err="1" smtClean="0"/>
              <a:t>Landsat</a:t>
            </a:r>
            <a:r>
              <a:rPr lang="en-US" baseline="0" dirty="0" smtClean="0"/>
              <a:t> acquisitions. </a:t>
            </a:r>
          </a:p>
          <a:p>
            <a:pPr marL="228600" indent="-228600">
              <a:buAutoNum type="arabicParenR"/>
            </a:pPr>
            <a:r>
              <a:rPr lang="en-US" baseline="0" dirty="0" smtClean="0"/>
              <a:t>At the same time </a:t>
            </a:r>
            <a:r>
              <a:rPr lang="en-US" baseline="0" dirty="0" err="1" smtClean="0"/>
              <a:t>DisALEXI</a:t>
            </a:r>
            <a:r>
              <a:rPr lang="en-US" baseline="0" dirty="0" smtClean="0"/>
              <a:t> will run on a daily timescale using sharpened MODIS LST and blended vegetation datasets appropriately </a:t>
            </a:r>
            <a:r>
              <a:rPr lang="en-US" baseline="0" dirty="0" err="1" smtClean="0"/>
              <a:t>resampled</a:t>
            </a:r>
            <a:r>
              <a:rPr lang="en-US" baseline="0" dirty="0" smtClean="0"/>
              <a:t> to the 250 m resolution</a:t>
            </a:r>
          </a:p>
          <a:p>
            <a:pPr marL="228600" indent="-228600">
              <a:buAutoNum type="arabicParenR"/>
            </a:pPr>
            <a:r>
              <a:rPr lang="en-US" baseline="0" dirty="0" smtClean="0"/>
              <a:t>As the final step STARFM will be applied to the resulting carbon, water and heat flux fields to produce daily fluxes at </a:t>
            </a:r>
            <a:r>
              <a:rPr lang="en-US" baseline="0" dirty="0" err="1" smtClean="0"/>
              <a:t>Landsat</a:t>
            </a:r>
            <a:r>
              <a:rPr lang="en-US" baseline="0" dirty="0" smtClean="0"/>
              <a:t> spatial resolution.</a:t>
            </a:r>
          </a:p>
          <a:p>
            <a:pPr marL="228600" indent="-228600">
              <a:buAutoNum type="arabicParenR"/>
            </a:pPr>
            <a:endParaRPr lang="en-US" baseline="0" dirty="0" smtClean="0"/>
          </a:p>
        </p:txBody>
      </p:sp>
      <p:sp>
        <p:nvSpPr>
          <p:cNvPr id="4" name="Slide Number Placeholder 3"/>
          <p:cNvSpPr>
            <a:spLocks noGrp="1"/>
          </p:cNvSpPr>
          <p:nvPr>
            <p:ph type="sldNum" sz="quarter" idx="10"/>
          </p:nvPr>
        </p:nvSpPr>
        <p:spPr/>
        <p:txBody>
          <a:bodyPr/>
          <a:lstStyle/>
          <a:p>
            <a:fld id="{9A884437-DA90-4D06-BECB-329FA0D4EBCA}"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processing steps will be performed for a set of regions that were selected to capture a </a:t>
            </a:r>
            <a:r>
              <a:rPr lang="en-US" sz="1200" kern="1200" baseline="0" dirty="0" smtClean="0">
                <a:solidFill>
                  <a:schemeClr val="tx1"/>
                </a:solidFill>
                <a:latin typeface="Times New Roman" pitchFamily="1" charset="0"/>
                <a:ea typeface="+mn-ea"/>
                <a:cs typeface="+mn-cs"/>
              </a:rPr>
              <a:t>variety of cover types and climatic conditions. They will function as the </a:t>
            </a:r>
            <a:r>
              <a:rPr lang="en-US" sz="1200" kern="1200" baseline="0" dirty="0" err="1" smtClean="0">
                <a:solidFill>
                  <a:schemeClr val="tx1"/>
                </a:solidFill>
                <a:latin typeface="Times New Roman" pitchFamily="1" charset="0"/>
                <a:ea typeface="+mn-ea"/>
                <a:cs typeface="+mn-cs"/>
              </a:rPr>
              <a:t>testbed</a:t>
            </a:r>
            <a:r>
              <a:rPr lang="en-US" sz="1200" kern="1200" baseline="0" dirty="0" smtClean="0">
                <a:solidFill>
                  <a:schemeClr val="tx1"/>
                </a:solidFill>
                <a:latin typeface="Times New Roman" pitchFamily="1" charset="0"/>
                <a:ea typeface="+mn-ea"/>
                <a:cs typeface="+mn-cs"/>
              </a:rPr>
              <a:t> for evaluating vegetation biophysical retrievals and flux simulations. As the project matures we expect to populate this map with additional </a:t>
            </a:r>
            <a:r>
              <a:rPr lang="en-US" sz="1200" kern="1200" baseline="0" dirty="0" err="1" smtClean="0">
                <a:solidFill>
                  <a:schemeClr val="tx1"/>
                </a:solidFill>
                <a:latin typeface="Times New Roman" pitchFamily="1" charset="0"/>
                <a:ea typeface="+mn-ea"/>
                <a:cs typeface="+mn-cs"/>
              </a:rPr>
              <a:t>Landsat</a:t>
            </a:r>
            <a:r>
              <a:rPr lang="en-US" sz="1200" kern="1200" baseline="0" dirty="0" smtClean="0">
                <a:solidFill>
                  <a:schemeClr val="tx1"/>
                </a:solidFill>
                <a:latin typeface="Times New Roman" pitchFamily="1" charset="0"/>
                <a:ea typeface="+mn-ea"/>
                <a:cs typeface="+mn-cs"/>
              </a:rPr>
              <a:t>-defined regions. In this study, the primary focus will be on agricultural and short vegetation natural ecosystems. All regions provide validation data of CO2, water and energy flux observations from at least one flux tower.</a:t>
            </a:r>
            <a:endParaRPr lang="en-US" baseline="0" dirty="0" smtClean="0"/>
          </a:p>
        </p:txBody>
      </p:sp>
      <p:sp>
        <p:nvSpPr>
          <p:cNvPr id="4" name="Slide Number Placeholder 3"/>
          <p:cNvSpPr>
            <a:spLocks noGrp="1"/>
          </p:cNvSpPr>
          <p:nvPr>
            <p:ph type="sldNum" sz="quarter" idx="10"/>
          </p:nvPr>
        </p:nvSpPr>
        <p:spPr/>
        <p:txBody>
          <a:bodyPr/>
          <a:lstStyle/>
          <a:p>
            <a:fld id="{9A884437-DA90-4D06-BECB-329FA0D4EBCA}"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plots are included to visualize the flux-based data fusion that we propose to use in this project. Here STARFM is used to fill the gaps in the fine spatial resolution </a:t>
            </a:r>
            <a:r>
              <a:rPr lang="en-US" baseline="0" dirty="0" err="1" smtClean="0"/>
              <a:t>Landsat</a:t>
            </a:r>
            <a:r>
              <a:rPr lang="en-US" baseline="0" dirty="0" smtClean="0"/>
              <a:t> time-series based on high frequency MODIS observations.</a:t>
            </a:r>
          </a:p>
        </p:txBody>
      </p:sp>
      <p:sp>
        <p:nvSpPr>
          <p:cNvPr id="4" name="Slide Number Placeholder 3"/>
          <p:cNvSpPr>
            <a:spLocks noGrp="1"/>
          </p:cNvSpPr>
          <p:nvPr>
            <p:ph type="sldNum" sz="quarter" idx="10"/>
          </p:nvPr>
        </p:nvSpPr>
        <p:spPr/>
        <p:txBody>
          <a:bodyPr/>
          <a:lstStyle/>
          <a:p>
            <a:fld id="{9A884437-DA90-4D06-BECB-329FA0D4EBCA}"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And in this case the error between STARFM predicted and actually observed ET is around 9%.</a:t>
            </a:r>
          </a:p>
        </p:txBody>
      </p:sp>
      <p:sp>
        <p:nvSpPr>
          <p:cNvPr id="4" name="Slide Number Placeholder 3"/>
          <p:cNvSpPr>
            <a:spLocks noGrp="1"/>
          </p:cNvSpPr>
          <p:nvPr>
            <p:ph type="sldNum" sz="quarter" idx="10"/>
          </p:nvPr>
        </p:nvSpPr>
        <p:spPr/>
        <p:txBody>
          <a:bodyPr/>
          <a:lstStyle/>
          <a:p>
            <a:fld id="{9A884437-DA90-4D06-BECB-329FA0D4EBCA}"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sz="1200" kern="1200" baseline="0" dirty="0" smtClean="0">
              <a:solidFill>
                <a:schemeClr val="tx1"/>
              </a:solidFill>
              <a:latin typeface="Times New Roman" pitchFamily="1" charset="0"/>
              <a:ea typeface="+mn-ea"/>
              <a:cs typeface="+mn-cs"/>
            </a:endParaRPr>
          </a:p>
        </p:txBody>
      </p:sp>
      <p:sp>
        <p:nvSpPr>
          <p:cNvPr id="4" name="Slide Number Placeholder 3"/>
          <p:cNvSpPr>
            <a:spLocks noGrp="1"/>
          </p:cNvSpPr>
          <p:nvPr>
            <p:ph type="sldNum" sz="quarter" idx="10"/>
          </p:nvPr>
        </p:nvSpPr>
        <p:spPr/>
        <p:txBody>
          <a:bodyPr/>
          <a:lstStyle/>
          <a:p>
            <a:fld id="{9A884437-DA90-4D06-BECB-329FA0D4EBCA}" type="slidenum">
              <a:rPr lang="en-GB" smtClean="0"/>
              <a:pPr/>
              <a:t>14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3589">
              <a:defRPr/>
            </a:pPr>
            <a:endParaRPr lang="en-US" sz="1200" b="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A884437-DA90-4D06-BECB-329FA0D4EBCA}" type="slidenum">
              <a:rPr lang="en-GB" smtClean="0"/>
              <a:pPr/>
              <a:t>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589">
              <a:defRPr/>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A884437-DA90-4D06-BECB-329FA0D4EBCA}"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 charset="0"/>
                <a:ea typeface="+mn-ea"/>
                <a:cs typeface="+mn-cs"/>
              </a:rPr>
              <a:t>The completion of these task will involve synergistic use of a suite of multi-scale and multi-sensor data products from MODIS, AIRS, GOES and </a:t>
            </a:r>
            <a:r>
              <a:rPr lang="en-US" sz="1200" kern="1200" baseline="0" dirty="0" err="1" smtClean="0">
                <a:solidFill>
                  <a:schemeClr val="tx1"/>
                </a:solidFill>
                <a:latin typeface="Times New Roman" pitchFamily="1" charset="0"/>
                <a:ea typeface="+mn-ea"/>
                <a:cs typeface="+mn-cs"/>
              </a:rPr>
              <a:t>Landsat</a:t>
            </a:r>
            <a:r>
              <a:rPr lang="en-US" sz="1200" kern="1200" baseline="0" dirty="0" smtClean="0">
                <a:solidFill>
                  <a:schemeClr val="tx1"/>
                </a:solidFill>
                <a:latin typeface="Times New Roman" pitchFamily="1" charset="0"/>
                <a:ea typeface="+mn-ea"/>
                <a:cs typeface="+mn-cs"/>
              </a:rPr>
              <a:t>, exploiting the unique temporal/spatial information content provided by the EOS instrument suite.</a:t>
            </a: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9A884437-DA90-4D06-BECB-329FA0D4EBCA}"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employ STARFM, the Spatial and Temporal</a:t>
            </a:r>
            <a:r>
              <a:rPr lang="en-US" baseline="0" dirty="0" smtClean="0"/>
              <a:t> Adaptive Reflectance Fusion model, to blend </a:t>
            </a:r>
            <a:r>
              <a:rPr lang="en-US" baseline="0" dirty="0" err="1" smtClean="0"/>
              <a:t>Landsat</a:t>
            </a:r>
            <a:r>
              <a:rPr lang="en-US" baseline="0" dirty="0" smtClean="0"/>
              <a:t> and MODIS data streams. It was designed for generating maps of surface reflectance that preserve the high spatial resolution of </a:t>
            </a:r>
            <a:r>
              <a:rPr lang="en-US" baseline="0" dirty="0" err="1" smtClean="0"/>
              <a:t>Landsat</a:t>
            </a:r>
            <a:r>
              <a:rPr lang="en-US" baseline="0" dirty="0" smtClean="0"/>
              <a:t> and high temporal resolution of MODIS. </a:t>
            </a:r>
          </a:p>
          <a:p>
            <a:endParaRPr lang="en-US" baseline="0" dirty="0" smtClean="0"/>
          </a:p>
          <a:p>
            <a:r>
              <a:rPr lang="en-US" baseline="0" dirty="0" smtClean="0"/>
              <a:t>An important prerequisite for a successful implementation of STARFM is rigorous comparability between the MODIS and </a:t>
            </a:r>
            <a:r>
              <a:rPr lang="en-US" baseline="0" dirty="0" err="1" smtClean="0"/>
              <a:t>Landsat</a:t>
            </a:r>
            <a:r>
              <a:rPr lang="en-US" baseline="0" dirty="0" smtClean="0"/>
              <a:t> data streams. In this respect, MODIS and </a:t>
            </a:r>
            <a:r>
              <a:rPr lang="en-US" baseline="0" dirty="0" err="1" smtClean="0"/>
              <a:t>Landsat</a:t>
            </a:r>
            <a:r>
              <a:rPr lang="en-US" baseline="0" dirty="0" smtClean="0"/>
              <a:t> are characterized by similar spectral bandwidths and equatorial overpass times (Table..). However the viewing angle can be widely different due to wide field of view of the MODIS instrument. These directional effects will be minimized by normalizing the data streams to near-nadir viewing angles and a common solar angle.</a:t>
            </a:r>
          </a:p>
          <a:p>
            <a:r>
              <a:rPr lang="en-US" baseline="0" dirty="0" smtClean="0"/>
              <a:t>As a first step STARFM will be used to blend MODIS and </a:t>
            </a:r>
            <a:r>
              <a:rPr lang="en-US" baseline="0" dirty="0" err="1" smtClean="0"/>
              <a:t>Landsat</a:t>
            </a:r>
            <a:r>
              <a:rPr lang="en-US" baseline="0" dirty="0" smtClean="0"/>
              <a:t> surface reflectance data streams to produce weekly reflectance products at </a:t>
            </a:r>
            <a:r>
              <a:rPr lang="en-US" baseline="0" dirty="0" err="1" smtClean="0"/>
              <a:t>Landsat</a:t>
            </a:r>
            <a:r>
              <a:rPr lang="en-US" baseline="0" dirty="0" smtClean="0"/>
              <a:t> spatial resolution.</a:t>
            </a:r>
          </a:p>
        </p:txBody>
      </p:sp>
      <p:sp>
        <p:nvSpPr>
          <p:cNvPr id="4" name="Slide Number Placeholder 3"/>
          <p:cNvSpPr>
            <a:spLocks noGrp="1"/>
          </p:cNvSpPr>
          <p:nvPr>
            <p:ph type="sldNum" sz="quarter" idx="10"/>
          </p:nvPr>
        </p:nvSpPr>
        <p:spPr/>
        <p:txBody>
          <a:bodyPr/>
          <a:lstStyle/>
          <a:p>
            <a:fld id="{9A884437-DA90-4D06-BECB-329FA0D4EBCA}"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blended reflectance dataset will be used as input to the</a:t>
            </a:r>
            <a:r>
              <a:rPr lang="en-US" baseline="0" dirty="0" smtClean="0"/>
              <a:t> Regularized canopy reflectance tool (REGFLEC) for retrieving LAI and leaf </a:t>
            </a:r>
            <a:r>
              <a:rPr lang="en-US" baseline="0" dirty="0" err="1" smtClean="0"/>
              <a:t>chl</a:t>
            </a:r>
            <a:r>
              <a:rPr lang="en-US" baseline="0" dirty="0" smtClean="0"/>
              <a:t> at 30 m resolution and weekly intervals.</a:t>
            </a:r>
          </a:p>
        </p:txBody>
      </p:sp>
      <p:sp>
        <p:nvSpPr>
          <p:cNvPr id="4" name="Slide Number Placeholder 3"/>
          <p:cNvSpPr>
            <a:spLocks noGrp="1"/>
          </p:cNvSpPr>
          <p:nvPr>
            <p:ph type="sldNum" sz="quarter" idx="10"/>
          </p:nvPr>
        </p:nvSpPr>
        <p:spPr/>
        <p:txBody>
          <a:bodyPr/>
          <a:lstStyle/>
          <a:p>
            <a:fld id="{9A884437-DA90-4D06-BECB-329FA0D4EBCA}"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A884437-DA90-4D06-BECB-329FA0D4EBCA}"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9A884437-DA90-4D06-BECB-329FA0D4EBCA}"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 charset="0"/>
                <a:ea typeface="+mn-ea"/>
                <a:cs typeface="+mn-cs"/>
              </a:rPr>
              <a:t>As visualized in these maps, the ALEXI/</a:t>
            </a:r>
            <a:r>
              <a:rPr lang="en-US" sz="1200" kern="1200" baseline="0" dirty="0" err="1" smtClean="0">
                <a:solidFill>
                  <a:schemeClr val="tx1"/>
                </a:solidFill>
                <a:latin typeface="Times New Roman" pitchFamily="1" charset="0"/>
                <a:ea typeface="+mn-ea"/>
                <a:cs typeface="+mn-cs"/>
              </a:rPr>
              <a:t>DisALEXI</a:t>
            </a:r>
            <a:r>
              <a:rPr lang="en-US" sz="1200" kern="1200" baseline="0" dirty="0" smtClean="0">
                <a:solidFill>
                  <a:schemeClr val="tx1"/>
                </a:solidFill>
                <a:latin typeface="Times New Roman" pitchFamily="1" charset="0"/>
                <a:ea typeface="+mn-ea"/>
                <a:cs typeface="+mn-cs"/>
              </a:rPr>
              <a:t> modeling suite facilitates scalable flux mapping using thermal imagery from a combination of geostationary and polar orbiting satellites, zooming in from the national scale to sites of specific interest.</a:t>
            </a:r>
          </a:p>
          <a:p>
            <a:r>
              <a:rPr lang="en-US" sz="1200" kern="1200" baseline="0" dirty="0" smtClean="0">
                <a:solidFill>
                  <a:schemeClr val="tx1"/>
                </a:solidFill>
                <a:latin typeface="Times New Roman" pitchFamily="1" charset="0"/>
                <a:ea typeface="+mn-ea"/>
                <a:cs typeface="+mn-cs"/>
              </a:rPr>
              <a:t>The robustness of the scalable modeling approach has been supported by several validation experiments typically yielding flux errors on the order of 15 % in comparison with tower flux observations.</a:t>
            </a:r>
          </a:p>
        </p:txBody>
      </p:sp>
      <p:sp>
        <p:nvSpPr>
          <p:cNvPr id="4" name="Slide Number Placeholder 3"/>
          <p:cNvSpPr>
            <a:spLocks noGrp="1"/>
          </p:cNvSpPr>
          <p:nvPr>
            <p:ph type="sldNum" sz="quarter" idx="10"/>
          </p:nvPr>
        </p:nvSpPr>
        <p:spPr/>
        <p:txBody>
          <a:bodyPr/>
          <a:lstStyle/>
          <a:p>
            <a:fld id="{9A884437-DA90-4D06-BECB-329FA0D4EBCA}"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2" name="Rectangle 10"/>
          <p:cNvSpPr>
            <a:spLocks noGrp="1" noChangeArrowheads="1"/>
          </p:cNvSpPr>
          <p:nvPr>
            <p:ph type="ctrTitle" sz="quarter"/>
          </p:nvPr>
        </p:nvSpPr>
        <p:spPr>
          <a:xfrm>
            <a:off x="2144688" y="1772816"/>
            <a:ext cx="5564188" cy="334962"/>
          </a:xfrm>
        </p:spPr>
        <p:txBody>
          <a:bodyPr/>
          <a:lstStyle>
            <a:lvl1pPr>
              <a:defRPr/>
            </a:lvl1pPr>
          </a:lstStyle>
          <a:p>
            <a:r>
              <a:rPr lang="en-US" smtClean="0"/>
              <a:t>Click to edit Master title style</a:t>
            </a:r>
            <a:endParaRPr lang="en-GB"/>
          </a:p>
        </p:txBody>
      </p:sp>
      <p:grpSp>
        <p:nvGrpSpPr>
          <p:cNvPr id="3247" name="Group 175"/>
          <p:cNvGrpSpPr>
            <a:grpSpLocks/>
          </p:cNvGrpSpPr>
          <p:nvPr/>
        </p:nvGrpSpPr>
        <p:grpSpPr bwMode="auto">
          <a:xfrm>
            <a:off x="0" y="6453336"/>
            <a:ext cx="9906000" cy="190500"/>
            <a:chOff x="0" y="479"/>
            <a:chExt cx="6240" cy="120"/>
          </a:xfrm>
        </p:grpSpPr>
        <p:sp>
          <p:nvSpPr>
            <p:cNvPr id="3248" name="Rectangle 176"/>
            <p:cNvSpPr>
              <a:spLocks noChangeArrowheads="1"/>
            </p:cNvSpPr>
            <p:nvPr/>
          </p:nvSpPr>
          <p:spPr bwMode="auto">
            <a:xfrm>
              <a:off x="0" y="479"/>
              <a:ext cx="6240" cy="120"/>
            </a:xfrm>
            <a:prstGeom prst="rect">
              <a:avLst/>
            </a:prstGeom>
            <a:solidFill>
              <a:srgbClr val="0F3277"/>
            </a:solidFill>
            <a:ln w="12700">
              <a:noFill/>
              <a:miter lim="800000"/>
              <a:headEnd/>
              <a:tailEnd/>
            </a:ln>
            <a:effectLst/>
          </p:spPr>
          <p:txBody>
            <a:bodyPr wrap="none" lIns="96838" tIns="47625" rIns="96838" bIns="47625" anchor="ctr"/>
            <a:lstStyle/>
            <a:p>
              <a:endParaRPr lang="it-IT"/>
            </a:p>
          </p:txBody>
        </p:sp>
        <p:sp>
          <p:nvSpPr>
            <p:cNvPr id="3249" name="Rectangle 177"/>
            <p:cNvSpPr>
              <a:spLocks noChangeArrowheads="1"/>
            </p:cNvSpPr>
            <p:nvPr/>
          </p:nvSpPr>
          <p:spPr bwMode="auto">
            <a:xfrm>
              <a:off x="415" y="494"/>
              <a:ext cx="4534" cy="96"/>
            </a:xfrm>
            <a:prstGeom prst="rect">
              <a:avLst/>
            </a:prstGeom>
            <a:noFill/>
            <a:ln w="9525">
              <a:noFill/>
              <a:miter lim="800000"/>
              <a:headEnd/>
              <a:tailEnd/>
            </a:ln>
          </p:spPr>
          <p:txBody>
            <a:bodyPr wrap="none" lIns="0" tIns="0" rIns="0" bIns="0"/>
            <a:lstStyle/>
            <a:p>
              <a:pPr algn="l"/>
              <a:r>
                <a:rPr lang="en-US" sz="1000" b="0" dirty="0" smtClean="0">
                  <a:solidFill>
                    <a:schemeClr val="bg1"/>
                  </a:solidFill>
                  <a:ea typeface="ＭＳ Ｐゴシック" pitchFamily="1" charset="-128"/>
                </a:rPr>
                <a:t>MODIS Science Team Meeting -  18 – 20 May 2011</a:t>
              </a:r>
              <a:endParaRPr lang="en-US" sz="1000" b="0" dirty="0">
                <a:solidFill>
                  <a:schemeClr val="bg1"/>
                </a:solidFill>
                <a:ea typeface="ＭＳ Ｐゴシック" pitchFamily="1" charset="-128"/>
              </a:endParaRPr>
            </a:p>
          </p:txBody>
        </p:sp>
        <p:sp>
          <p:nvSpPr>
            <p:cNvPr id="3250" name="Rectangle 178"/>
            <p:cNvSpPr>
              <a:spLocks noChangeArrowheads="1"/>
            </p:cNvSpPr>
            <p:nvPr/>
          </p:nvSpPr>
          <p:spPr bwMode="auto">
            <a:xfrm>
              <a:off x="4997" y="494"/>
              <a:ext cx="835" cy="95"/>
            </a:xfrm>
            <a:prstGeom prst="rect">
              <a:avLst/>
            </a:prstGeom>
            <a:noFill/>
            <a:ln w="9525">
              <a:noFill/>
              <a:miter lim="800000"/>
              <a:headEnd/>
              <a:tailEnd/>
            </a:ln>
          </p:spPr>
          <p:txBody>
            <a:bodyPr lIns="0" tIns="0" rIns="0" bIns="0"/>
            <a:lstStyle/>
            <a:p>
              <a:pPr algn="r"/>
              <a:fld id="{A96F2BAA-84D9-4F27-9DE9-F3C1664E2A34}" type="slidenum">
                <a:rPr lang="en-US" sz="1000" b="0">
                  <a:solidFill>
                    <a:schemeClr val="bg1"/>
                  </a:solidFill>
                  <a:ea typeface="ＭＳ Ｐゴシック" pitchFamily="1" charset="-128"/>
                </a:rPr>
                <a:pPr algn="r"/>
                <a:t>‹#›</a:t>
              </a:fld>
              <a:endParaRPr lang="en-US" sz="1000" b="0">
                <a:solidFill>
                  <a:schemeClr val="bg1"/>
                </a:solidFill>
                <a:ea typeface="ＭＳ Ｐゴシック" pitchFamily="1" charset="-128"/>
              </a:endParaRPr>
            </a:p>
          </p:txBody>
        </p:sp>
      </p:gr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204788"/>
            <a:ext cx="2149475" cy="59944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650875" y="204788"/>
            <a:ext cx="6296025" cy="599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230" name="Picture 158" descr="SlidesJRC_bannerLogoJRC"/>
          <p:cNvPicPr>
            <a:picLocks noChangeAspect="1" noChangeArrowheads="1"/>
          </p:cNvPicPr>
          <p:nvPr/>
        </p:nvPicPr>
        <p:blipFill>
          <a:blip r:embed="rId2" cstate="print"/>
          <a:srcRect/>
          <a:stretch>
            <a:fillRect/>
          </a:stretch>
        </p:blipFill>
        <p:spPr bwMode="auto">
          <a:xfrm>
            <a:off x="687388" y="98425"/>
            <a:ext cx="1317625" cy="550863"/>
          </a:xfrm>
          <a:prstGeom prst="rect">
            <a:avLst/>
          </a:prstGeom>
          <a:noFill/>
          <a:ln w="9525">
            <a:noFill/>
            <a:miter lim="800000"/>
            <a:headEnd/>
            <a:tailEnd/>
          </a:ln>
        </p:spPr>
      </p:pic>
      <p:sp>
        <p:nvSpPr>
          <p:cNvPr id="3082" name="Rectangle 10"/>
          <p:cNvSpPr>
            <a:spLocks noGrp="1" noChangeArrowheads="1"/>
          </p:cNvSpPr>
          <p:nvPr>
            <p:ph type="ctrTitle" sz="quarter"/>
          </p:nvPr>
        </p:nvSpPr>
        <p:spPr/>
        <p:txBody>
          <a:bodyPr/>
          <a:lstStyle>
            <a:lvl1pPr>
              <a:defRPr/>
            </a:lvl1pPr>
          </a:lstStyle>
          <a:p>
            <a:r>
              <a:rPr lang="en-US" smtClean="0"/>
              <a:t>Click to edit Master title style</a:t>
            </a:r>
            <a:endParaRPr lang="en-GB"/>
          </a:p>
        </p:txBody>
      </p:sp>
      <p:pic>
        <p:nvPicPr>
          <p:cNvPr id="3236" name="Picture 164"/>
          <p:cNvPicPr>
            <a:picLocks noChangeAspect="1" noChangeArrowheads="1"/>
          </p:cNvPicPr>
          <p:nvPr/>
        </p:nvPicPr>
        <p:blipFill>
          <a:blip r:embed="rId3" cstate="print"/>
          <a:srcRect/>
          <a:stretch>
            <a:fillRect/>
          </a:stretch>
        </p:blipFill>
        <p:spPr bwMode="auto">
          <a:xfrm>
            <a:off x="7318375" y="1304925"/>
            <a:ext cx="1933575" cy="1957388"/>
          </a:xfrm>
          <a:prstGeom prst="rect">
            <a:avLst/>
          </a:prstGeom>
          <a:noFill/>
          <a:ln w="12700">
            <a:noFill/>
            <a:miter lim="800000"/>
            <a:headEnd type="none" w="sm" len="sm"/>
            <a:tailEnd type="none" w="sm" len="sm"/>
          </a:ln>
          <a:effectLst/>
        </p:spPr>
      </p:pic>
      <p:sp>
        <p:nvSpPr>
          <p:cNvPr id="3242" name="Text Box 170"/>
          <p:cNvSpPr txBox="1">
            <a:spLocks noChangeArrowheads="1"/>
          </p:cNvSpPr>
          <p:nvPr/>
        </p:nvSpPr>
        <p:spPr bwMode="auto">
          <a:xfrm>
            <a:off x="650875" y="4416425"/>
            <a:ext cx="8599488" cy="1782763"/>
          </a:xfrm>
          <a:prstGeom prst="rect">
            <a:avLst/>
          </a:prstGeom>
          <a:noFill/>
          <a:ln w="9525">
            <a:noFill/>
            <a:miter lim="800000"/>
            <a:headEnd/>
            <a:tailEnd/>
          </a:ln>
          <a:effectLst/>
        </p:spPr>
        <p:txBody>
          <a:bodyPr lIns="0" tIns="0" rIns="0" bIns="0"/>
          <a:lstStyle/>
          <a:p>
            <a:pPr algn="l" defTabSz="839788">
              <a:spcAft>
                <a:spcPct val="25000"/>
              </a:spcAft>
            </a:pPr>
            <a:r>
              <a:rPr lang="en-US" sz="2200">
                <a:solidFill>
                  <a:srgbClr val="0F3277"/>
                </a:solidFill>
              </a:rPr>
              <a:t>IES - Institute for Environment and Sustainability</a:t>
            </a:r>
            <a:endParaRPr lang="en-US" sz="2200" b="0">
              <a:solidFill>
                <a:srgbClr val="0F3277"/>
              </a:solidFill>
            </a:endParaRPr>
          </a:p>
          <a:p>
            <a:pPr algn="l" defTabSz="839788"/>
            <a:r>
              <a:rPr lang="en-US" sz="1800" b="0" i="1">
                <a:solidFill>
                  <a:srgbClr val="0F3277"/>
                </a:solidFill>
              </a:rPr>
              <a:t>Ispra - Italy</a:t>
            </a:r>
            <a:endParaRPr lang="en-US" sz="2200" b="0">
              <a:solidFill>
                <a:srgbClr val="0F3277"/>
              </a:solidFill>
            </a:endParaRPr>
          </a:p>
          <a:p>
            <a:pPr algn="l" defTabSz="839788"/>
            <a:endParaRPr lang="en-US" sz="2200" b="0">
              <a:solidFill>
                <a:srgbClr val="0F3277"/>
              </a:solidFill>
            </a:endParaRPr>
          </a:p>
          <a:p>
            <a:pPr algn="l" defTabSz="839788">
              <a:spcAft>
                <a:spcPct val="25000"/>
              </a:spcAft>
            </a:pPr>
            <a:r>
              <a:rPr lang="en-US" sz="2200" b="0">
                <a:solidFill>
                  <a:srgbClr val="0F3277"/>
                </a:solidFill>
              </a:rPr>
              <a:t>http://ies.jrc.ec.europa.eu/</a:t>
            </a:r>
            <a:endParaRPr lang="en-GB" sz="2200" b="0">
              <a:solidFill>
                <a:srgbClr val="0F3277"/>
              </a:solidFill>
            </a:endParaRPr>
          </a:p>
          <a:p>
            <a:pPr algn="l" defTabSz="839788"/>
            <a:r>
              <a:rPr lang="en-GB" sz="2200" b="0">
                <a:solidFill>
                  <a:srgbClr val="0F3277"/>
                </a:solidFill>
              </a:rPr>
              <a:t>http://www.jrc.ec.europa.eu/</a:t>
            </a:r>
          </a:p>
        </p:txBody>
      </p:sp>
      <p:sp>
        <p:nvSpPr>
          <p:cNvPr id="3244" name="Text Box 172"/>
          <p:cNvSpPr txBox="1">
            <a:spLocks noChangeArrowheads="1"/>
          </p:cNvSpPr>
          <p:nvPr/>
        </p:nvSpPr>
        <p:spPr bwMode="auto">
          <a:xfrm>
            <a:off x="652463" y="1304925"/>
            <a:ext cx="8599487" cy="2886075"/>
          </a:xfrm>
          <a:prstGeom prst="rect">
            <a:avLst/>
          </a:prstGeom>
          <a:noFill/>
          <a:ln w="9525">
            <a:noFill/>
            <a:miter lim="800000"/>
            <a:headEnd/>
            <a:tailEnd/>
          </a:ln>
          <a:effectLst/>
        </p:spPr>
        <p:txBody>
          <a:bodyPr lIns="0" tIns="0" rIns="0" bIns="0"/>
          <a:lstStyle/>
          <a:p>
            <a:pPr algn="l"/>
            <a:r>
              <a:rPr lang="en-GB" sz="2800">
                <a:solidFill>
                  <a:srgbClr val="0F3277"/>
                </a:solidFill>
                <a:cs typeface="Arial" charset="0"/>
              </a:rPr>
              <a:t>Joint Research Centre (JRC)</a:t>
            </a:r>
            <a:endParaRPr lang="en-GB" sz="2200" b="0">
              <a:solidFill>
                <a:srgbClr val="0F3277"/>
              </a:solidFill>
              <a:cs typeface="Arial" charset="0"/>
            </a:endParaRPr>
          </a:p>
          <a:p>
            <a:pPr algn="l"/>
            <a:endParaRPr lang="en-GB" sz="2200" b="0">
              <a:solidFill>
                <a:srgbClr val="0F3277"/>
              </a:solidFill>
              <a:cs typeface="Arial" charset="0"/>
            </a:endParaRPr>
          </a:p>
          <a:p>
            <a:pPr algn="l"/>
            <a:endParaRPr lang="en-GB" sz="2200" b="0" i="1">
              <a:solidFill>
                <a:srgbClr val="0F3277"/>
              </a:solidFill>
              <a:cs typeface="Arial" charset="0"/>
            </a:endParaRPr>
          </a:p>
        </p:txBody>
      </p:sp>
      <p:pic>
        <p:nvPicPr>
          <p:cNvPr id="3246" name="Picture 174" descr="Slide_template_IES_logo"/>
          <p:cNvPicPr>
            <a:picLocks noChangeAspect="1" noChangeArrowheads="1"/>
          </p:cNvPicPr>
          <p:nvPr/>
        </p:nvPicPr>
        <p:blipFill>
          <a:blip r:embed="rId4" cstate="print"/>
          <a:srcRect/>
          <a:stretch>
            <a:fillRect/>
          </a:stretch>
        </p:blipFill>
        <p:spPr bwMode="auto">
          <a:xfrm>
            <a:off x="8445500" y="53975"/>
            <a:ext cx="812800" cy="649288"/>
          </a:xfrm>
          <a:prstGeom prst="rect">
            <a:avLst/>
          </a:prstGeom>
          <a:noFill/>
        </p:spPr>
      </p:pic>
      <p:grpSp>
        <p:nvGrpSpPr>
          <p:cNvPr id="2" name="Group 175"/>
          <p:cNvGrpSpPr>
            <a:grpSpLocks/>
          </p:cNvGrpSpPr>
          <p:nvPr/>
        </p:nvGrpSpPr>
        <p:grpSpPr bwMode="auto">
          <a:xfrm>
            <a:off x="0" y="760413"/>
            <a:ext cx="9906000" cy="190500"/>
            <a:chOff x="0" y="479"/>
            <a:chExt cx="6240" cy="120"/>
          </a:xfrm>
        </p:grpSpPr>
        <p:sp>
          <p:nvSpPr>
            <p:cNvPr id="3248" name="Rectangle 176"/>
            <p:cNvSpPr>
              <a:spLocks noChangeArrowheads="1"/>
            </p:cNvSpPr>
            <p:nvPr/>
          </p:nvSpPr>
          <p:spPr bwMode="auto">
            <a:xfrm>
              <a:off x="0" y="479"/>
              <a:ext cx="6240" cy="120"/>
            </a:xfrm>
            <a:prstGeom prst="rect">
              <a:avLst/>
            </a:prstGeom>
            <a:solidFill>
              <a:srgbClr val="0F3277"/>
            </a:solidFill>
            <a:ln w="12700">
              <a:noFill/>
              <a:miter lim="800000"/>
              <a:headEnd/>
              <a:tailEnd/>
            </a:ln>
            <a:effectLst/>
          </p:spPr>
          <p:txBody>
            <a:bodyPr wrap="none" lIns="96838" tIns="47625" rIns="96838" bIns="47625" anchor="ctr"/>
            <a:lstStyle/>
            <a:p>
              <a:endParaRPr lang="it-IT"/>
            </a:p>
          </p:txBody>
        </p:sp>
        <p:sp>
          <p:nvSpPr>
            <p:cNvPr id="3249" name="Rectangle 177"/>
            <p:cNvSpPr>
              <a:spLocks noChangeArrowheads="1"/>
            </p:cNvSpPr>
            <p:nvPr/>
          </p:nvSpPr>
          <p:spPr bwMode="auto">
            <a:xfrm>
              <a:off x="415" y="494"/>
              <a:ext cx="4534" cy="96"/>
            </a:xfrm>
            <a:prstGeom prst="rect">
              <a:avLst/>
            </a:prstGeom>
            <a:noFill/>
            <a:ln w="9525">
              <a:noFill/>
              <a:miter lim="800000"/>
              <a:headEnd/>
              <a:tailEnd/>
            </a:ln>
          </p:spPr>
          <p:txBody>
            <a:bodyPr wrap="none" lIns="0" tIns="0" rIns="0" bIns="0"/>
            <a:lstStyle/>
            <a:p>
              <a:pPr algn="l"/>
              <a:r>
                <a:rPr lang="en-US" sz="1000" b="0">
                  <a:solidFill>
                    <a:schemeClr val="bg1"/>
                  </a:solidFill>
                  <a:ea typeface="ＭＳ Ｐゴシック" pitchFamily="1" charset="-128"/>
                </a:rPr>
                <a:t>JRC Place on dd Month YYYY – Event Name </a:t>
              </a:r>
            </a:p>
          </p:txBody>
        </p:sp>
        <p:sp>
          <p:nvSpPr>
            <p:cNvPr id="3250" name="Rectangle 178"/>
            <p:cNvSpPr>
              <a:spLocks noChangeArrowheads="1"/>
            </p:cNvSpPr>
            <p:nvPr/>
          </p:nvSpPr>
          <p:spPr bwMode="auto">
            <a:xfrm>
              <a:off x="4997" y="494"/>
              <a:ext cx="835" cy="95"/>
            </a:xfrm>
            <a:prstGeom prst="rect">
              <a:avLst/>
            </a:prstGeom>
            <a:noFill/>
            <a:ln w="9525">
              <a:noFill/>
              <a:miter lim="800000"/>
              <a:headEnd/>
              <a:tailEnd/>
            </a:ln>
          </p:spPr>
          <p:txBody>
            <a:bodyPr lIns="0" tIns="0" rIns="0" bIns="0"/>
            <a:lstStyle/>
            <a:p>
              <a:pPr algn="r"/>
              <a:fld id="{A96F2BAA-84D9-4F27-9DE9-F3C1664E2A34}" type="slidenum">
                <a:rPr lang="en-US" sz="1000" b="0">
                  <a:solidFill>
                    <a:schemeClr val="bg1"/>
                  </a:solidFill>
                  <a:ea typeface="ＭＳ Ｐゴシック" pitchFamily="1" charset="-128"/>
                </a:rPr>
                <a:pPr algn="r"/>
                <a:t>‹#›</a:t>
              </a:fld>
              <a:endParaRPr lang="en-US" sz="1000" b="0">
                <a:solidFill>
                  <a:schemeClr val="bg1"/>
                </a:solidFill>
                <a:ea typeface="ＭＳ Ｐゴシック" pitchFamily="1" charset="-128"/>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650875" y="1304925"/>
            <a:ext cx="422275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026025" y="1304925"/>
            <a:ext cx="4222750" cy="4894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t-IT"/>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Grp="1" noChangeArrowheads="1"/>
          </p:cNvSpPr>
          <p:nvPr>
            <p:ph type="title"/>
          </p:nvPr>
        </p:nvSpPr>
        <p:spPr bwMode="auto">
          <a:xfrm>
            <a:off x="2171700" y="204788"/>
            <a:ext cx="5564188" cy="3349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126" name="Rectangle 102"/>
          <p:cNvSpPr>
            <a:spLocks noGrp="1" noChangeArrowheads="1"/>
          </p:cNvSpPr>
          <p:nvPr>
            <p:ph type="body" idx="1"/>
          </p:nvPr>
        </p:nvSpPr>
        <p:spPr bwMode="auto">
          <a:xfrm>
            <a:off x="650875" y="1304925"/>
            <a:ext cx="8597900" cy="4894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143" name="Group 119"/>
          <p:cNvGrpSpPr>
            <a:grpSpLocks/>
          </p:cNvGrpSpPr>
          <p:nvPr/>
        </p:nvGrpSpPr>
        <p:grpSpPr bwMode="auto">
          <a:xfrm>
            <a:off x="0" y="760413"/>
            <a:ext cx="9906000" cy="190500"/>
            <a:chOff x="0" y="479"/>
            <a:chExt cx="6240" cy="120"/>
          </a:xfrm>
        </p:grpSpPr>
        <p:sp>
          <p:nvSpPr>
            <p:cNvPr id="1144" name="Rectangle 120"/>
            <p:cNvSpPr>
              <a:spLocks noChangeArrowheads="1"/>
            </p:cNvSpPr>
            <p:nvPr/>
          </p:nvSpPr>
          <p:spPr bwMode="auto">
            <a:xfrm>
              <a:off x="0" y="479"/>
              <a:ext cx="6240" cy="120"/>
            </a:xfrm>
            <a:prstGeom prst="rect">
              <a:avLst/>
            </a:prstGeom>
            <a:solidFill>
              <a:srgbClr val="0F3277"/>
            </a:solidFill>
            <a:ln w="12700">
              <a:noFill/>
              <a:miter lim="800000"/>
              <a:headEnd/>
              <a:tailEnd/>
            </a:ln>
            <a:effectLst/>
          </p:spPr>
          <p:txBody>
            <a:bodyPr wrap="none" lIns="96838" tIns="47625" rIns="96838" bIns="47625" anchor="ctr"/>
            <a:lstStyle/>
            <a:p>
              <a:endParaRPr lang="it-IT"/>
            </a:p>
          </p:txBody>
        </p:sp>
        <p:sp>
          <p:nvSpPr>
            <p:cNvPr id="1145" name="Rectangle 121"/>
            <p:cNvSpPr>
              <a:spLocks noChangeArrowheads="1"/>
            </p:cNvSpPr>
            <p:nvPr/>
          </p:nvSpPr>
          <p:spPr bwMode="auto">
            <a:xfrm>
              <a:off x="415" y="494"/>
              <a:ext cx="4534" cy="96"/>
            </a:xfrm>
            <a:prstGeom prst="rect">
              <a:avLst/>
            </a:prstGeom>
            <a:noFill/>
            <a:ln w="9525">
              <a:noFill/>
              <a:miter lim="800000"/>
              <a:headEnd/>
              <a:tailEnd/>
            </a:ln>
          </p:spPr>
          <p:txBody>
            <a:bodyPr wrap="none" lIns="0" tIns="0" rIns="0" bIns="0"/>
            <a:lstStyle/>
            <a:p>
              <a:pPr algn="l"/>
              <a:r>
                <a:rPr lang="en-US" sz="1000" b="0" dirty="0" smtClean="0">
                  <a:solidFill>
                    <a:schemeClr val="bg1"/>
                  </a:solidFill>
                  <a:ea typeface="ＭＳ Ｐゴシック" pitchFamily="1" charset="-128"/>
                </a:rPr>
                <a:t>MODIS Science Team Meeting -  18 – 20 May 2011</a:t>
              </a:r>
              <a:endParaRPr lang="en-US" sz="1000" b="0" dirty="0">
                <a:solidFill>
                  <a:schemeClr val="bg1"/>
                </a:solidFill>
                <a:ea typeface="ＭＳ Ｐゴシック" pitchFamily="1" charset="-128"/>
              </a:endParaRPr>
            </a:p>
          </p:txBody>
        </p:sp>
        <p:sp>
          <p:nvSpPr>
            <p:cNvPr id="1146" name="Rectangle 122"/>
            <p:cNvSpPr>
              <a:spLocks noChangeArrowheads="1"/>
            </p:cNvSpPr>
            <p:nvPr/>
          </p:nvSpPr>
          <p:spPr bwMode="auto">
            <a:xfrm>
              <a:off x="4997" y="494"/>
              <a:ext cx="835" cy="95"/>
            </a:xfrm>
            <a:prstGeom prst="rect">
              <a:avLst/>
            </a:prstGeom>
            <a:noFill/>
            <a:ln w="9525">
              <a:noFill/>
              <a:miter lim="800000"/>
              <a:headEnd/>
              <a:tailEnd/>
            </a:ln>
          </p:spPr>
          <p:txBody>
            <a:bodyPr lIns="0" tIns="0" rIns="0" bIns="0"/>
            <a:lstStyle/>
            <a:p>
              <a:pPr algn="r"/>
              <a:fld id="{668B881E-52FD-4EFF-AF69-4248F7A51FEF}" type="slidenum">
                <a:rPr lang="en-US" sz="1000" b="0">
                  <a:solidFill>
                    <a:schemeClr val="bg1"/>
                  </a:solidFill>
                  <a:ea typeface="ＭＳ Ｐゴシック" pitchFamily="1" charset="-128"/>
                </a:rPr>
                <a:pPr algn="r"/>
                <a:t>‹#›</a:t>
              </a:fld>
              <a:endParaRPr lang="en-US" sz="1000" b="0">
                <a:solidFill>
                  <a:schemeClr val="bg1"/>
                </a:solidFill>
                <a:ea typeface="ＭＳ Ｐゴシック" pitchFamily="1" charset="-128"/>
              </a:endParaRPr>
            </a:p>
          </p:txBody>
        </p:sp>
      </p:grpSp>
      <p:pic>
        <p:nvPicPr>
          <p:cNvPr id="9" name="Picture 2"/>
          <p:cNvPicPr>
            <a:picLocks noChangeAspect="1" noChangeArrowheads="1"/>
          </p:cNvPicPr>
          <p:nvPr userDrawn="1"/>
        </p:nvPicPr>
        <p:blipFill>
          <a:blip r:embed="rId14" cstate="print"/>
          <a:srcRect/>
          <a:stretch>
            <a:fillRect/>
          </a:stretch>
        </p:blipFill>
        <p:spPr bwMode="auto">
          <a:xfrm>
            <a:off x="192758" y="5712"/>
            <a:ext cx="784276" cy="749264"/>
          </a:xfrm>
          <a:prstGeom prst="rect">
            <a:avLst/>
          </a:prstGeom>
          <a:noFill/>
          <a:ln w="9525">
            <a:noFill/>
            <a:miter lim="800000"/>
            <a:headEnd/>
            <a:tailEnd/>
          </a:ln>
        </p:spPr>
      </p:pic>
      <p:pic>
        <p:nvPicPr>
          <p:cNvPr id="10" name="Picture 8" descr="transperent hrsl_logo1200"/>
          <p:cNvPicPr>
            <a:picLocks noChangeAspect="1" noChangeArrowheads="1"/>
          </p:cNvPicPr>
          <p:nvPr userDrawn="1"/>
        </p:nvPicPr>
        <p:blipFill>
          <a:blip r:embed="rId15" cstate="print"/>
          <a:srcRect/>
          <a:stretch>
            <a:fillRect/>
          </a:stretch>
        </p:blipFill>
        <p:spPr bwMode="auto">
          <a:xfrm>
            <a:off x="8726392" y="32273"/>
            <a:ext cx="936104" cy="69364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sz="2200" b="1">
          <a:solidFill>
            <a:srgbClr val="0F3277"/>
          </a:solidFill>
          <a:latin typeface="+mj-lt"/>
          <a:ea typeface="+mj-ea"/>
          <a:cs typeface="+mj-cs"/>
        </a:defRPr>
      </a:lvl1pPr>
      <a:lvl2pPr algn="ctr" rtl="0" eaLnBrk="1" fontAlgn="base" hangingPunct="1">
        <a:spcBef>
          <a:spcPct val="0"/>
        </a:spcBef>
        <a:spcAft>
          <a:spcPct val="0"/>
        </a:spcAft>
        <a:defRPr sz="2200" b="1">
          <a:solidFill>
            <a:srgbClr val="0F3277"/>
          </a:solidFill>
          <a:latin typeface="Arial" charset="0"/>
        </a:defRPr>
      </a:lvl2pPr>
      <a:lvl3pPr algn="ctr" rtl="0" eaLnBrk="1" fontAlgn="base" hangingPunct="1">
        <a:spcBef>
          <a:spcPct val="0"/>
        </a:spcBef>
        <a:spcAft>
          <a:spcPct val="0"/>
        </a:spcAft>
        <a:defRPr sz="2200" b="1">
          <a:solidFill>
            <a:srgbClr val="0F3277"/>
          </a:solidFill>
          <a:latin typeface="Arial" charset="0"/>
        </a:defRPr>
      </a:lvl3pPr>
      <a:lvl4pPr algn="ctr" rtl="0" eaLnBrk="1" fontAlgn="base" hangingPunct="1">
        <a:spcBef>
          <a:spcPct val="0"/>
        </a:spcBef>
        <a:spcAft>
          <a:spcPct val="0"/>
        </a:spcAft>
        <a:defRPr sz="2200" b="1">
          <a:solidFill>
            <a:srgbClr val="0F3277"/>
          </a:solidFill>
          <a:latin typeface="Arial" charset="0"/>
        </a:defRPr>
      </a:lvl4pPr>
      <a:lvl5pPr algn="ctr" rtl="0" eaLnBrk="1" fontAlgn="base" hangingPunct="1">
        <a:spcBef>
          <a:spcPct val="0"/>
        </a:spcBef>
        <a:spcAft>
          <a:spcPct val="0"/>
        </a:spcAft>
        <a:defRPr sz="2200" b="1">
          <a:solidFill>
            <a:srgbClr val="0F3277"/>
          </a:solidFill>
          <a:latin typeface="Arial" charset="0"/>
        </a:defRPr>
      </a:lvl5pPr>
      <a:lvl6pPr marL="457200" algn="ctr" rtl="0" eaLnBrk="1" fontAlgn="base" hangingPunct="1">
        <a:spcBef>
          <a:spcPct val="0"/>
        </a:spcBef>
        <a:spcAft>
          <a:spcPct val="0"/>
        </a:spcAft>
        <a:defRPr sz="2200" b="1">
          <a:solidFill>
            <a:srgbClr val="0F3277"/>
          </a:solidFill>
          <a:latin typeface="Arial" charset="0"/>
        </a:defRPr>
      </a:lvl6pPr>
      <a:lvl7pPr marL="914400" algn="ctr" rtl="0" eaLnBrk="1" fontAlgn="base" hangingPunct="1">
        <a:spcBef>
          <a:spcPct val="0"/>
        </a:spcBef>
        <a:spcAft>
          <a:spcPct val="0"/>
        </a:spcAft>
        <a:defRPr sz="2200" b="1">
          <a:solidFill>
            <a:srgbClr val="0F3277"/>
          </a:solidFill>
          <a:latin typeface="Arial" charset="0"/>
        </a:defRPr>
      </a:lvl7pPr>
      <a:lvl8pPr marL="1371600" algn="ctr" rtl="0" eaLnBrk="1" fontAlgn="base" hangingPunct="1">
        <a:spcBef>
          <a:spcPct val="0"/>
        </a:spcBef>
        <a:spcAft>
          <a:spcPct val="0"/>
        </a:spcAft>
        <a:defRPr sz="2200" b="1">
          <a:solidFill>
            <a:srgbClr val="0F3277"/>
          </a:solidFill>
          <a:latin typeface="Arial" charset="0"/>
        </a:defRPr>
      </a:lvl8pPr>
      <a:lvl9pPr marL="1828800" algn="ctr" rtl="0" eaLnBrk="1" fontAlgn="base" hangingPunct="1">
        <a:spcBef>
          <a:spcPct val="0"/>
        </a:spcBef>
        <a:spcAft>
          <a:spcPct val="0"/>
        </a:spcAft>
        <a:defRPr sz="2200" b="1">
          <a:solidFill>
            <a:srgbClr val="0F3277"/>
          </a:solidFill>
          <a:latin typeface="Arial" charset="0"/>
        </a:defRPr>
      </a:lvl9pPr>
    </p:titleStyle>
    <p:bodyStyle>
      <a:lvl1pPr marL="344488" indent="-344488" algn="l" rtl="0" eaLnBrk="1" fontAlgn="base" hangingPunct="1">
        <a:spcBef>
          <a:spcPct val="0"/>
        </a:spcBef>
        <a:spcAft>
          <a:spcPct val="0"/>
        </a:spcAft>
        <a:buClr>
          <a:schemeClr val="tx1"/>
        </a:buClr>
        <a:buSzPct val="115000"/>
        <a:defRPr sz="2800" b="1">
          <a:solidFill>
            <a:srgbClr val="0F3277"/>
          </a:solidFill>
          <a:latin typeface="+mn-lt"/>
          <a:ea typeface="+mn-ea"/>
          <a:cs typeface="+mn-cs"/>
        </a:defRPr>
      </a:lvl1pPr>
      <a:lvl2pPr marL="742950" indent="-284163" algn="l" rtl="0" eaLnBrk="1" fontAlgn="base" hangingPunct="1">
        <a:spcBef>
          <a:spcPct val="0"/>
        </a:spcBef>
        <a:spcAft>
          <a:spcPct val="0"/>
        </a:spcAft>
        <a:defRPr sz="2000">
          <a:solidFill>
            <a:srgbClr val="0F3277"/>
          </a:solidFill>
          <a:latin typeface="+mn-lt"/>
        </a:defRPr>
      </a:lvl2pPr>
      <a:lvl3pPr marL="1143000" indent="-228600" algn="l" rtl="0" eaLnBrk="1" fontAlgn="base" hangingPunct="1">
        <a:spcBef>
          <a:spcPct val="0"/>
        </a:spcBef>
        <a:spcAft>
          <a:spcPct val="0"/>
        </a:spcAft>
        <a:buFont typeface="Wingdings" pitchFamily="1" charset="2"/>
        <a:buChar char="§"/>
        <a:defRPr>
          <a:solidFill>
            <a:srgbClr val="0F3277"/>
          </a:solidFill>
          <a:latin typeface="+mn-lt"/>
        </a:defRPr>
      </a:lvl3pPr>
      <a:lvl4pPr marL="1562100" indent="-230188" algn="l" rtl="0" eaLnBrk="1" fontAlgn="base" hangingPunct="1">
        <a:spcBef>
          <a:spcPct val="0"/>
        </a:spcBef>
        <a:spcAft>
          <a:spcPct val="0"/>
        </a:spcAft>
        <a:buChar char="•"/>
        <a:defRPr sz="1600">
          <a:solidFill>
            <a:srgbClr val="0F3277"/>
          </a:solidFill>
          <a:latin typeface="+mn-lt"/>
        </a:defRPr>
      </a:lvl4pPr>
      <a:lvl5pPr marL="1981200" indent="-228600" algn="l" rtl="0" eaLnBrk="1" fontAlgn="base" hangingPunct="1">
        <a:spcBef>
          <a:spcPct val="0"/>
        </a:spcBef>
        <a:spcAft>
          <a:spcPct val="0"/>
        </a:spcAft>
        <a:buChar char="–"/>
        <a:defRPr sz="1400">
          <a:solidFill>
            <a:srgbClr val="0F3277"/>
          </a:solidFill>
          <a:latin typeface="+mn-lt"/>
        </a:defRPr>
      </a:lvl5pPr>
      <a:lvl6pPr marL="2438400" indent="-228600" algn="l" rtl="0" eaLnBrk="1" fontAlgn="base" hangingPunct="1">
        <a:spcBef>
          <a:spcPct val="0"/>
        </a:spcBef>
        <a:spcAft>
          <a:spcPct val="0"/>
        </a:spcAft>
        <a:buChar char="–"/>
        <a:defRPr sz="1400">
          <a:solidFill>
            <a:srgbClr val="0F3277"/>
          </a:solidFill>
          <a:latin typeface="+mn-lt"/>
        </a:defRPr>
      </a:lvl6pPr>
      <a:lvl7pPr marL="2895600" indent="-228600" algn="l" rtl="0" eaLnBrk="1" fontAlgn="base" hangingPunct="1">
        <a:spcBef>
          <a:spcPct val="0"/>
        </a:spcBef>
        <a:spcAft>
          <a:spcPct val="0"/>
        </a:spcAft>
        <a:buChar char="–"/>
        <a:defRPr sz="1400">
          <a:solidFill>
            <a:srgbClr val="0F3277"/>
          </a:solidFill>
          <a:latin typeface="+mn-lt"/>
        </a:defRPr>
      </a:lvl7pPr>
      <a:lvl8pPr marL="3352800" indent="-228600" algn="l" rtl="0" eaLnBrk="1" fontAlgn="base" hangingPunct="1">
        <a:spcBef>
          <a:spcPct val="0"/>
        </a:spcBef>
        <a:spcAft>
          <a:spcPct val="0"/>
        </a:spcAft>
        <a:buChar char="–"/>
        <a:defRPr sz="1400">
          <a:solidFill>
            <a:srgbClr val="0F3277"/>
          </a:solidFill>
          <a:latin typeface="+mn-lt"/>
        </a:defRPr>
      </a:lvl8pPr>
      <a:lvl9pPr marL="3810000" indent="-228600" algn="l" rtl="0" eaLnBrk="1" fontAlgn="base" hangingPunct="1">
        <a:spcBef>
          <a:spcPct val="0"/>
        </a:spcBef>
        <a:spcAft>
          <a:spcPct val="0"/>
        </a:spcAft>
        <a:buChar char="–"/>
        <a:defRPr sz="1400">
          <a:solidFill>
            <a:srgbClr val="0F3277"/>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5.jpeg"/><Relationship Id="rId6"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6.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8.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205" name="Rectangle 13"/>
          <p:cNvSpPr>
            <a:spLocks noGrp="1" noChangeArrowheads="1"/>
          </p:cNvSpPr>
          <p:nvPr>
            <p:ph type="ctrTitle"/>
          </p:nvPr>
        </p:nvSpPr>
        <p:spPr>
          <a:xfrm>
            <a:off x="485206" y="1372178"/>
            <a:ext cx="8928992" cy="1224136"/>
          </a:xfrm>
        </p:spPr>
        <p:txBody>
          <a:bodyPr/>
          <a:lstStyle/>
          <a:p>
            <a:pPr defTabSz="4176557"/>
            <a:r>
              <a:rPr lang="en-US" sz="2400" dirty="0" smtClean="0">
                <a:cs typeface="Microsoft Sans Serif" pitchFamily="34" charset="0"/>
              </a:rPr>
              <a:t>Routine Mapping of Land-surface Carbon, Water and Energy Fluxes at Field to Regional Scales by Fusing </a:t>
            </a:r>
            <a:br>
              <a:rPr lang="en-US" sz="2400" dirty="0" smtClean="0">
                <a:cs typeface="Microsoft Sans Serif" pitchFamily="34" charset="0"/>
              </a:rPr>
            </a:br>
            <a:r>
              <a:rPr lang="en-US" sz="2400" dirty="0" smtClean="0">
                <a:cs typeface="Microsoft Sans Serif" pitchFamily="34" charset="0"/>
              </a:rPr>
              <a:t>Multi-scale and Multi-sensor Imagery</a:t>
            </a:r>
            <a:endParaRPr lang="en-US" sz="2400" dirty="0">
              <a:cs typeface="Microsoft Sans Serif" pitchFamily="34" charset="0"/>
            </a:endParaRPr>
          </a:p>
        </p:txBody>
      </p:sp>
      <p:sp>
        <p:nvSpPr>
          <p:cNvPr id="3" name="TextBox 2"/>
          <p:cNvSpPr txBox="1"/>
          <p:nvPr/>
        </p:nvSpPr>
        <p:spPr>
          <a:xfrm>
            <a:off x="1255778" y="2780928"/>
            <a:ext cx="7386830" cy="861774"/>
          </a:xfrm>
          <a:prstGeom prst="rect">
            <a:avLst/>
          </a:prstGeom>
          <a:noFill/>
        </p:spPr>
        <p:txBody>
          <a:bodyPr wrap="none" rtlCol="0">
            <a:spAutoFit/>
          </a:bodyPr>
          <a:lstStyle/>
          <a:p>
            <a:r>
              <a:rPr lang="it-IT" sz="1800" dirty="0" smtClean="0">
                <a:ea typeface="Calibri" pitchFamily="34" charset="0"/>
                <a:cs typeface="Arial" charset="0"/>
              </a:rPr>
              <a:t>Rasmus Houborg</a:t>
            </a:r>
            <a:endParaRPr lang="en-US" sz="1800" dirty="0" smtClean="0">
              <a:ea typeface="Calibri" pitchFamily="34" charset="0"/>
              <a:cs typeface="Arial" charset="0"/>
            </a:endParaRPr>
          </a:p>
          <a:p>
            <a:r>
              <a:rPr lang="da-DK" sz="1600" b="0" i="1" dirty="0" smtClean="0">
                <a:latin typeface="Times" pitchFamily="18" charset="0"/>
                <a:cs typeface="Times" pitchFamily="18" charset="0"/>
              </a:rPr>
              <a:t>Earth System Science Interdisciplinary Center, University of Maryland, College Park</a:t>
            </a:r>
          </a:p>
          <a:p>
            <a:r>
              <a:rPr lang="da-DK" sz="1600" b="0" i="1" dirty="0" smtClean="0">
                <a:latin typeface="Times" pitchFamily="18" charset="0"/>
                <a:cs typeface="Times" pitchFamily="18" charset="0"/>
              </a:rPr>
              <a:t>European Commision, JRC, Institute for Environment and Sustainability, Ispra, Italy</a:t>
            </a:r>
            <a:endParaRPr lang="it-IT" sz="1600" b="0" dirty="0"/>
          </a:p>
        </p:txBody>
      </p:sp>
      <p:pic>
        <p:nvPicPr>
          <p:cNvPr id="5" name="Picture 8" descr="transperent hrsl_logo1200"/>
          <p:cNvPicPr>
            <a:picLocks noChangeAspect="1" noChangeArrowheads="1"/>
          </p:cNvPicPr>
          <p:nvPr/>
        </p:nvPicPr>
        <p:blipFill>
          <a:blip r:embed="rId3" cstate="print"/>
          <a:srcRect/>
          <a:stretch>
            <a:fillRect/>
          </a:stretch>
        </p:blipFill>
        <p:spPr bwMode="auto">
          <a:xfrm>
            <a:off x="8660641" y="59482"/>
            <a:ext cx="1184148" cy="877443"/>
          </a:xfrm>
          <a:prstGeom prst="rect">
            <a:avLst/>
          </a:prstGeom>
          <a:noFill/>
          <a:ln w="9525">
            <a:noFill/>
            <a:miter lim="800000"/>
            <a:headEnd/>
            <a:tailEnd/>
          </a:ln>
        </p:spPr>
      </p:pic>
      <p:sp>
        <p:nvSpPr>
          <p:cNvPr id="6" name="TextBox 5"/>
          <p:cNvSpPr txBox="1"/>
          <p:nvPr/>
        </p:nvSpPr>
        <p:spPr>
          <a:xfrm>
            <a:off x="1838394" y="3717032"/>
            <a:ext cx="6218754" cy="615553"/>
          </a:xfrm>
          <a:prstGeom prst="rect">
            <a:avLst/>
          </a:prstGeom>
          <a:noFill/>
        </p:spPr>
        <p:txBody>
          <a:bodyPr wrap="none" rtlCol="0">
            <a:spAutoFit/>
          </a:bodyPr>
          <a:lstStyle/>
          <a:p>
            <a:r>
              <a:rPr lang="en-US" sz="1800" dirty="0" smtClean="0"/>
              <a:t>Martha C. Anderson &amp; W.P. </a:t>
            </a:r>
            <a:r>
              <a:rPr lang="en-US" sz="1800" dirty="0" err="1" smtClean="0"/>
              <a:t>Kustas</a:t>
            </a:r>
            <a:endParaRPr lang="en-US" sz="1800" dirty="0" smtClean="0"/>
          </a:p>
          <a:p>
            <a:r>
              <a:rPr lang="da-DK" sz="1600" b="0" i="1" dirty="0" smtClean="0">
                <a:latin typeface="Times" pitchFamily="18" charset="0"/>
                <a:cs typeface="Times" pitchFamily="18" charset="0"/>
              </a:rPr>
              <a:t>USDA-ARS Hydrology and Remote Sensing Laboratory, Beltsville, MD</a:t>
            </a:r>
            <a:endParaRPr lang="it-IT" sz="1600" b="0" dirty="0"/>
          </a:p>
        </p:txBody>
      </p:sp>
      <p:pic>
        <p:nvPicPr>
          <p:cNvPr id="7" name="Picture 2"/>
          <p:cNvPicPr>
            <a:picLocks noChangeAspect="1" noChangeArrowheads="1"/>
          </p:cNvPicPr>
          <p:nvPr/>
        </p:nvPicPr>
        <p:blipFill>
          <a:blip r:embed="rId4" cstate="print"/>
          <a:srcRect/>
          <a:stretch>
            <a:fillRect/>
          </a:stretch>
        </p:blipFill>
        <p:spPr bwMode="auto">
          <a:xfrm>
            <a:off x="122601" y="107798"/>
            <a:ext cx="1064467" cy="1016946"/>
          </a:xfrm>
          <a:prstGeom prst="rect">
            <a:avLst/>
          </a:prstGeom>
          <a:noFill/>
          <a:ln w="9525">
            <a:noFill/>
            <a:miter lim="800000"/>
            <a:headEnd/>
            <a:tailEnd/>
          </a:ln>
        </p:spPr>
      </p:pic>
      <p:pic>
        <p:nvPicPr>
          <p:cNvPr id="8" name="Picture 174" descr="Slide_template_IES_logo"/>
          <p:cNvPicPr>
            <a:picLocks noChangeAspect="1" noChangeArrowheads="1"/>
          </p:cNvPicPr>
          <p:nvPr/>
        </p:nvPicPr>
        <p:blipFill>
          <a:blip r:embed="rId5" cstate="print"/>
          <a:srcRect/>
          <a:stretch>
            <a:fillRect/>
          </a:stretch>
        </p:blipFill>
        <p:spPr bwMode="auto">
          <a:xfrm>
            <a:off x="1280592" y="476672"/>
            <a:ext cx="812800" cy="649288"/>
          </a:xfrm>
          <a:prstGeom prst="rect">
            <a:avLst/>
          </a:prstGeom>
          <a:noFill/>
        </p:spPr>
      </p:pic>
      <p:pic>
        <p:nvPicPr>
          <p:cNvPr id="9" name="Picture 364" descr="nasa%20logo"/>
          <p:cNvPicPr>
            <a:picLocks noChangeAspect="1" noChangeArrowheads="1"/>
          </p:cNvPicPr>
          <p:nvPr/>
        </p:nvPicPr>
        <p:blipFill>
          <a:blip r:embed="rId6" cstate="print"/>
          <a:srcRect/>
          <a:stretch>
            <a:fillRect/>
          </a:stretch>
        </p:blipFill>
        <p:spPr bwMode="auto">
          <a:xfrm>
            <a:off x="7473280" y="332656"/>
            <a:ext cx="1071596" cy="864096"/>
          </a:xfrm>
          <a:prstGeom prst="rect">
            <a:avLst/>
          </a:prstGeom>
          <a:noFill/>
          <a:ln w="9525">
            <a:noFill/>
            <a:miter lim="800000"/>
            <a:headEnd/>
            <a:tailEnd/>
          </a:ln>
        </p:spPr>
      </p:pic>
      <p:sp>
        <p:nvSpPr>
          <p:cNvPr id="10" name="TextBox 9"/>
          <p:cNvSpPr txBox="1"/>
          <p:nvPr/>
        </p:nvSpPr>
        <p:spPr>
          <a:xfrm>
            <a:off x="2629532" y="4581128"/>
            <a:ext cx="4608698" cy="615553"/>
          </a:xfrm>
          <a:prstGeom prst="rect">
            <a:avLst/>
          </a:prstGeom>
          <a:noFill/>
        </p:spPr>
        <p:txBody>
          <a:bodyPr wrap="none" rtlCol="0">
            <a:spAutoFit/>
          </a:bodyPr>
          <a:lstStyle/>
          <a:p>
            <a:r>
              <a:rPr lang="it-IT" sz="1800" dirty="0" smtClean="0">
                <a:ea typeface="Calibri" pitchFamily="34" charset="0"/>
                <a:cs typeface="Arial" charset="0"/>
              </a:rPr>
              <a:t>Feng Gao &amp; Matthew Rodell</a:t>
            </a:r>
            <a:r>
              <a:rPr lang="it-IT" sz="1800" baseline="30000" dirty="0" smtClean="0">
                <a:ea typeface="Calibri" pitchFamily="34" charset="0"/>
                <a:cs typeface="Arial" charset="0"/>
              </a:rPr>
              <a:t> </a:t>
            </a:r>
          </a:p>
          <a:p>
            <a:r>
              <a:rPr lang="da-DK" sz="1600" b="0" i="1" dirty="0" smtClean="0">
                <a:latin typeface="Times" pitchFamily="18" charset="0"/>
                <a:cs typeface="Times" pitchFamily="18" charset="0"/>
              </a:rPr>
              <a:t>NASA Goddard Space Flight Center, Greenbelt, MD</a:t>
            </a:r>
            <a:endParaRPr lang="it-IT" sz="1600" b="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046" y="116632"/>
            <a:ext cx="5877644" cy="334962"/>
          </a:xfrm>
        </p:spPr>
        <p:txBody>
          <a:bodyPr/>
          <a:lstStyle/>
          <a:p>
            <a:pPr lvl="1"/>
            <a:r>
              <a:rPr lang="en-US" dirty="0" smtClean="0">
                <a:latin typeface="+mj-lt"/>
              </a:rPr>
              <a:t>Processing steps</a:t>
            </a:r>
            <a:endParaRPr lang="it-IT" sz="1600" dirty="0">
              <a:latin typeface="+mj-lt"/>
            </a:endParaRPr>
          </a:p>
        </p:txBody>
      </p:sp>
      <p:pic>
        <p:nvPicPr>
          <p:cNvPr id="63" name="Picture 62" descr="processing.jpg"/>
          <p:cNvPicPr>
            <a:picLocks noChangeAspect="1"/>
          </p:cNvPicPr>
          <p:nvPr/>
        </p:nvPicPr>
        <p:blipFill>
          <a:blip r:embed="rId4" cstate="print"/>
          <a:stretch>
            <a:fillRect/>
          </a:stretch>
        </p:blipFill>
        <p:spPr>
          <a:xfrm>
            <a:off x="1751552" y="980728"/>
            <a:ext cx="6390339" cy="5661248"/>
          </a:xfrm>
          <a:prstGeom prst="rect">
            <a:avLst/>
          </a:prstGeom>
        </p:spPr>
      </p:pic>
      <p:sp>
        <p:nvSpPr>
          <p:cNvPr id="65" name="Rectangle 64"/>
          <p:cNvSpPr/>
          <p:nvPr/>
        </p:nvSpPr>
        <p:spPr bwMode="auto">
          <a:xfrm>
            <a:off x="2323704" y="2492896"/>
            <a:ext cx="1800200" cy="2592288"/>
          </a:xfrm>
          <a:prstGeom prst="rect">
            <a:avLst/>
          </a:prstGeom>
          <a:solidFill>
            <a:srgbClr val="92D050">
              <a:alpha val="25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sp>
        <p:nvSpPr>
          <p:cNvPr id="66" name="Rectangle 65"/>
          <p:cNvSpPr/>
          <p:nvPr/>
        </p:nvSpPr>
        <p:spPr bwMode="auto">
          <a:xfrm>
            <a:off x="4137544" y="2503654"/>
            <a:ext cx="3312368" cy="1368152"/>
          </a:xfrm>
          <a:prstGeom prst="rect">
            <a:avLst/>
          </a:prstGeom>
          <a:solidFill>
            <a:srgbClr val="92D050">
              <a:alpha val="25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sp>
        <p:nvSpPr>
          <p:cNvPr id="67" name="Rectangle 66"/>
          <p:cNvSpPr/>
          <p:nvPr/>
        </p:nvSpPr>
        <p:spPr bwMode="auto">
          <a:xfrm>
            <a:off x="3238500" y="5189466"/>
            <a:ext cx="2016224" cy="792088"/>
          </a:xfrm>
          <a:prstGeom prst="rect">
            <a:avLst/>
          </a:prstGeom>
          <a:solidFill>
            <a:srgbClr val="92D050">
              <a:alpha val="25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sp>
        <p:nvSpPr>
          <p:cNvPr id="68" name="Rectangle 67"/>
          <p:cNvSpPr/>
          <p:nvPr/>
        </p:nvSpPr>
        <p:spPr bwMode="auto">
          <a:xfrm>
            <a:off x="5582448" y="5196926"/>
            <a:ext cx="2016224" cy="792088"/>
          </a:xfrm>
          <a:prstGeom prst="rect">
            <a:avLst/>
          </a:prstGeom>
          <a:solidFill>
            <a:srgbClr val="92D050">
              <a:alpha val="25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sp>
        <p:nvSpPr>
          <p:cNvPr id="69" name="Rectangle 68"/>
          <p:cNvSpPr/>
          <p:nvPr/>
        </p:nvSpPr>
        <p:spPr bwMode="auto">
          <a:xfrm>
            <a:off x="1685360" y="6028748"/>
            <a:ext cx="4392488" cy="648072"/>
          </a:xfrm>
          <a:prstGeom prst="rect">
            <a:avLst/>
          </a:prstGeom>
          <a:solidFill>
            <a:srgbClr val="92D050">
              <a:alpha val="25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6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5" grpId="1" animBg="1"/>
      <p:bldP spid="66" grpId="0" animBg="1"/>
      <p:bldP spid="66" grpId="1" animBg="1"/>
      <p:bldP spid="67" grpId="0" animBg="1"/>
      <p:bldP spid="67" grpId="1" animBg="1"/>
      <p:bldP spid="68" grpId="0" animBg="1"/>
      <p:bldP spid="68" grpId="1"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316" y="168002"/>
            <a:ext cx="5877644" cy="334962"/>
          </a:xfrm>
        </p:spPr>
        <p:txBody>
          <a:bodyPr/>
          <a:lstStyle/>
          <a:p>
            <a:pPr lvl="1"/>
            <a:r>
              <a:rPr lang="en-US" dirty="0" smtClean="0">
                <a:latin typeface="+mj-lt"/>
              </a:rPr>
              <a:t>Study regions</a:t>
            </a:r>
            <a:endParaRPr lang="it-IT" sz="1600" dirty="0">
              <a:latin typeface="+mj-lt"/>
            </a:endParaRPr>
          </a:p>
        </p:txBody>
      </p:sp>
      <p:pic>
        <p:nvPicPr>
          <p:cNvPr id="3" name="Picture 2" descr="Fig_studyregions_final.jpg"/>
          <p:cNvPicPr>
            <a:picLocks noChangeAspect="1"/>
          </p:cNvPicPr>
          <p:nvPr/>
        </p:nvPicPr>
        <p:blipFill>
          <a:blip r:embed="rId3" cstate="print"/>
          <a:stretch>
            <a:fillRect/>
          </a:stretch>
        </p:blipFill>
        <p:spPr>
          <a:xfrm>
            <a:off x="313666" y="1299762"/>
            <a:ext cx="9361040" cy="47962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72" y="148906"/>
            <a:ext cx="5877644" cy="334962"/>
          </a:xfrm>
        </p:spPr>
        <p:txBody>
          <a:bodyPr/>
          <a:lstStyle/>
          <a:p>
            <a:pPr lvl="1"/>
            <a:r>
              <a:rPr lang="en-US" dirty="0" smtClean="0">
                <a:latin typeface="+mj-lt"/>
              </a:rPr>
              <a:t>Flux-based data fusion</a:t>
            </a:r>
            <a:endParaRPr lang="it-IT" sz="1600" dirty="0">
              <a:latin typeface="+mj-lt"/>
            </a:endParaRPr>
          </a:p>
        </p:txBody>
      </p:sp>
      <p:pic>
        <p:nvPicPr>
          <p:cNvPr id="3" name="Picture 2" descr="starfm3"/>
          <p:cNvPicPr>
            <a:picLocks noChangeAspect="1" noChangeArrowheads="1"/>
          </p:cNvPicPr>
          <p:nvPr/>
        </p:nvPicPr>
        <p:blipFill>
          <a:blip r:embed="rId4" cstate="print"/>
          <a:srcRect/>
          <a:stretch>
            <a:fillRect/>
          </a:stretch>
        </p:blipFill>
        <p:spPr bwMode="auto">
          <a:xfrm>
            <a:off x="922536" y="1920875"/>
            <a:ext cx="8062912" cy="3109913"/>
          </a:xfrm>
          <a:prstGeom prst="rect">
            <a:avLst/>
          </a:prstGeom>
          <a:noFill/>
          <a:ln w="9525">
            <a:noFill/>
            <a:miter lim="800000"/>
            <a:headEnd/>
            <a:tailEnd/>
          </a:ln>
        </p:spPr>
      </p:pic>
      <p:sp>
        <p:nvSpPr>
          <p:cNvPr id="4" name="Text Box 4"/>
          <p:cNvSpPr txBox="1">
            <a:spLocks noChangeArrowheads="1"/>
          </p:cNvSpPr>
          <p:nvPr/>
        </p:nvSpPr>
        <p:spPr bwMode="auto">
          <a:xfrm rot="-5400000">
            <a:off x="344686" y="1990725"/>
            <a:ext cx="717550" cy="457200"/>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GOES</a:t>
            </a:r>
          </a:p>
          <a:p>
            <a:pPr algn="ctr"/>
            <a:r>
              <a:rPr lang="en-US" sz="1200">
                <a:solidFill>
                  <a:srgbClr val="000000"/>
                </a:solidFill>
                <a:latin typeface="Arial" charset="0"/>
              </a:rPr>
              <a:t>(ALEXI)</a:t>
            </a:r>
          </a:p>
        </p:txBody>
      </p:sp>
      <p:sp>
        <p:nvSpPr>
          <p:cNvPr id="5" name="Text Box 5"/>
          <p:cNvSpPr txBox="1">
            <a:spLocks noChangeArrowheads="1"/>
          </p:cNvSpPr>
          <p:nvPr/>
        </p:nvSpPr>
        <p:spPr bwMode="auto">
          <a:xfrm rot="-5400000">
            <a:off x="235148" y="3005138"/>
            <a:ext cx="936625" cy="457200"/>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MODIS</a:t>
            </a:r>
          </a:p>
          <a:p>
            <a:pPr algn="ctr"/>
            <a:r>
              <a:rPr lang="en-US" sz="1200">
                <a:solidFill>
                  <a:srgbClr val="000000"/>
                </a:solidFill>
                <a:latin typeface="Arial" charset="0"/>
              </a:rPr>
              <a:t>(DisALEXI)</a:t>
            </a:r>
          </a:p>
        </p:txBody>
      </p:sp>
      <p:sp>
        <p:nvSpPr>
          <p:cNvPr id="6" name="Text Box 6"/>
          <p:cNvSpPr txBox="1">
            <a:spLocks noChangeArrowheads="1"/>
          </p:cNvSpPr>
          <p:nvPr/>
        </p:nvSpPr>
        <p:spPr bwMode="auto">
          <a:xfrm rot="-5400000">
            <a:off x="210541" y="4355307"/>
            <a:ext cx="989013" cy="457200"/>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LANDSAT</a:t>
            </a:r>
          </a:p>
          <a:p>
            <a:pPr algn="ctr"/>
            <a:r>
              <a:rPr lang="en-US" sz="1200">
                <a:solidFill>
                  <a:srgbClr val="000000"/>
                </a:solidFill>
                <a:latin typeface="Arial" charset="0"/>
              </a:rPr>
              <a:t>(DisALEXI)</a:t>
            </a:r>
          </a:p>
        </p:txBody>
      </p:sp>
      <p:sp>
        <p:nvSpPr>
          <p:cNvPr id="7" name="Text Box 7"/>
          <p:cNvSpPr txBox="1">
            <a:spLocks noChangeArrowheads="1"/>
          </p:cNvSpPr>
          <p:nvPr/>
        </p:nvSpPr>
        <p:spPr bwMode="auto">
          <a:xfrm>
            <a:off x="855861" y="1671638"/>
            <a:ext cx="904875"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DOY 328</a:t>
            </a:r>
            <a:endParaRPr lang="en-US" sz="1200">
              <a:solidFill>
                <a:srgbClr val="000000"/>
              </a:solidFill>
              <a:latin typeface="Arial" charset="0"/>
            </a:endParaRPr>
          </a:p>
        </p:txBody>
      </p:sp>
      <p:sp>
        <p:nvSpPr>
          <p:cNvPr id="8" name="Text Box 8"/>
          <p:cNvSpPr txBox="1">
            <a:spLocks noChangeArrowheads="1"/>
          </p:cNvSpPr>
          <p:nvPr/>
        </p:nvSpPr>
        <p:spPr bwMode="auto">
          <a:xfrm>
            <a:off x="1955998"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329</a:t>
            </a:r>
            <a:endParaRPr lang="en-US" sz="1200">
              <a:solidFill>
                <a:srgbClr val="000000"/>
              </a:solidFill>
              <a:latin typeface="Arial" charset="0"/>
            </a:endParaRPr>
          </a:p>
        </p:txBody>
      </p:sp>
      <p:sp>
        <p:nvSpPr>
          <p:cNvPr id="9" name="Text Box 9"/>
          <p:cNvSpPr txBox="1">
            <a:spLocks noChangeArrowheads="1"/>
          </p:cNvSpPr>
          <p:nvPr/>
        </p:nvSpPr>
        <p:spPr bwMode="auto">
          <a:xfrm>
            <a:off x="2897386"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330</a:t>
            </a:r>
            <a:endParaRPr lang="en-US" sz="1200">
              <a:solidFill>
                <a:srgbClr val="000000"/>
              </a:solidFill>
              <a:latin typeface="Arial" charset="0"/>
            </a:endParaRPr>
          </a:p>
        </p:txBody>
      </p:sp>
      <p:sp>
        <p:nvSpPr>
          <p:cNvPr id="10" name="Text Box 10"/>
          <p:cNvSpPr txBox="1">
            <a:spLocks noChangeArrowheads="1"/>
          </p:cNvSpPr>
          <p:nvPr/>
        </p:nvSpPr>
        <p:spPr bwMode="auto">
          <a:xfrm>
            <a:off x="3781623"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331</a:t>
            </a:r>
            <a:endParaRPr lang="en-US" sz="1200">
              <a:solidFill>
                <a:srgbClr val="000000"/>
              </a:solidFill>
              <a:latin typeface="Arial" charset="0"/>
            </a:endParaRPr>
          </a:p>
        </p:txBody>
      </p:sp>
      <p:sp>
        <p:nvSpPr>
          <p:cNvPr id="11" name="Text Box 11"/>
          <p:cNvSpPr txBox="1">
            <a:spLocks noChangeArrowheads="1"/>
          </p:cNvSpPr>
          <p:nvPr/>
        </p:nvSpPr>
        <p:spPr bwMode="auto">
          <a:xfrm>
            <a:off x="4703961"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332</a:t>
            </a:r>
            <a:endParaRPr lang="en-US" sz="1200">
              <a:solidFill>
                <a:srgbClr val="000000"/>
              </a:solidFill>
              <a:latin typeface="Arial" charset="0"/>
            </a:endParaRPr>
          </a:p>
        </p:txBody>
      </p:sp>
      <p:sp>
        <p:nvSpPr>
          <p:cNvPr id="12" name="Text Box 12"/>
          <p:cNvSpPr txBox="1">
            <a:spLocks noChangeArrowheads="1"/>
          </p:cNvSpPr>
          <p:nvPr/>
        </p:nvSpPr>
        <p:spPr bwMode="auto">
          <a:xfrm>
            <a:off x="5578673"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333</a:t>
            </a:r>
            <a:endParaRPr lang="en-US" sz="1200">
              <a:solidFill>
                <a:srgbClr val="000000"/>
              </a:solidFill>
              <a:latin typeface="Arial" charset="0"/>
            </a:endParaRPr>
          </a:p>
        </p:txBody>
      </p:sp>
      <p:sp>
        <p:nvSpPr>
          <p:cNvPr id="13" name="Text Box 13"/>
          <p:cNvSpPr txBox="1">
            <a:spLocks noChangeArrowheads="1"/>
          </p:cNvSpPr>
          <p:nvPr/>
        </p:nvSpPr>
        <p:spPr bwMode="auto">
          <a:xfrm>
            <a:off x="6489898"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334</a:t>
            </a:r>
            <a:endParaRPr lang="en-US" sz="1200">
              <a:solidFill>
                <a:srgbClr val="000000"/>
              </a:solidFill>
              <a:latin typeface="Arial" charset="0"/>
            </a:endParaRPr>
          </a:p>
        </p:txBody>
      </p:sp>
      <p:sp>
        <p:nvSpPr>
          <p:cNvPr id="14" name="Text Box 14"/>
          <p:cNvSpPr txBox="1">
            <a:spLocks noChangeArrowheads="1"/>
          </p:cNvSpPr>
          <p:nvPr/>
        </p:nvSpPr>
        <p:spPr bwMode="auto">
          <a:xfrm>
            <a:off x="7393186"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335</a:t>
            </a:r>
            <a:endParaRPr lang="en-US" sz="1200">
              <a:solidFill>
                <a:srgbClr val="000000"/>
              </a:solidFill>
              <a:latin typeface="Arial" charset="0"/>
            </a:endParaRPr>
          </a:p>
        </p:txBody>
      </p:sp>
      <p:sp>
        <p:nvSpPr>
          <p:cNvPr id="15" name="Text Box 15"/>
          <p:cNvSpPr txBox="1">
            <a:spLocks noChangeArrowheads="1"/>
          </p:cNvSpPr>
          <p:nvPr/>
        </p:nvSpPr>
        <p:spPr bwMode="auto">
          <a:xfrm>
            <a:off x="8305998"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336</a:t>
            </a:r>
            <a:endParaRPr lang="en-US" sz="1200">
              <a:solidFill>
                <a:srgbClr val="000000"/>
              </a:solidFill>
              <a:latin typeface="Arial" charset="0"/>
            </a:endParaRPr>
          </a:p>
        </p:txBody>
      </p:sp>
      <p:sp>
        <p:nvSpPr>
          <p:cNvPr id="16" name="Text Box 16"/>
          <p:cNvSpPr txBox="1">
            <a:spLocks noChangeArrowheads="1"/>
          </p:cNvSpPr>
          <p:nvPr/>
        </p:nvSpPr>
        <p:spPr bwMode="auto">
          <a:xfrm>
            <a:off x="881261" y="5108575"/>
            <a:ext cx="850900" cy="274638"/>
          </a:xfrm>
          <a:prstGeom prst="rect">
            <a:avLst/>
          </a:prstGeom>
          <a:noFill/>
          <a:ln w="12700">
            <a:noFill/>
            <a:miter lim="800000"/>
            <a:headEnd type="none" w="sm" len="sm"/>
            <a:tailEnd type="none" w="sm" len="sm"/>
          </a:ln>
        </p:spPr>
        <p:txBody>
          <a:bodyPr wrap="none">
            <a:spAutoFit/>
          </a:bodyPr>
          <a:lstStyle/>
          <a:p>
            <a:pPr algn="ctr"/>
            <a:r>
              <a:rPr lang="en-US" sz="1200" i="1">
                <a:solidFill>
                  <a:srgbClr val="000000"/>
                </a:solidFill>
                <a:latin typeface="Arial" charset="0"/>
              </a:rPr>
              <a:t>Landsat 5</a:t>
            </a:r>
          </a:p>
        </p:txBody>
      </p:sp>
      <p:sp>
        <p:nvSpPr>
          <p:cNvPr id="17" name="Text Box 17"/>
          <p:cNvSpPr txBox="1">
            <a:spLocks noChangeArrowheads="1"/>
          </p:cNvSpPr>
          <p:nvPr/>
        </p:nvSpPr>
        <p:spPr bwMode="auto">
          <a:xfrm>
            <a:off x="8128198" y="5108575"/>
            <a:ext cx="850900" cy="274638"/>
          </a:xfrm>
          <a:prstGeom prst="rect">
            <a:avLst/>
          </a:prstGeom>
          <a:noFill/>
          <a:ln w="12700">
            <a:noFill/>
            <a:miter lim="800000"/>
            <a:headEnd type="none" w="sm" len="sm"/>
            <a:tailEnd type="none" w="sm" len="sm"/>
          </a:ln>
        </p:spPr>
        <p:txBody>
          <a:bodyPr wrap="none">
            <a:spAutoFit/>
          </a:bodyPr>
          <a:lstStyle/>
          <a:p>
            <a:pPr algn="ctr"/>
            <a:r>
              <a:rPr lang="en-US" sz="1200" i="1">
                <a:solidFill>
                  <a:srgbClr val="000000"/>
                </a:solidFill>
                <a:latin typeface="Arial" charset="0"/>
              </a:rPr>
              <a:t>Landsat 7</a:t>
            </a:r>
          </a:p>
        </p:txBody>
      </p:sp>
      <p:sp>
        <p:nvSpPr>
          <p:cNvPr id="18" name="Text Box 18"/>
          <p:cNvSpPr txBox="1">
            <a:spLocks noChangeArrowheads="1"/>
          </p:cNvSpPr>
          <p:nvPr/>
        </p:nvSpPr>
        <p:spPr bwMode="auto">
          <a:xfrm>
            <a:off x="5629473" y="5819775"/>
            <a:ext cx="1325563" cy="274638"/>
          </a:xfrm>
          <a:prstGeom prst="rect">
            <a:avLst/>
          </a:prstGeom>
          <a:noFill/>
          <a:ln w="12700">
            <a:noFill/>
            <a:miter lim="800000"/>
            <a:headEnd type="none" w="sm" len="sm"/>
            <a:tailEnd type="none" w="sm" len="sm"/>
          </a:ln>
        </p:spPr>
        <p:txBody>
          <a:bodyPr wrap="none">
            <a:spAutoFit/>
          </a:bodyPr>
          <a:lstStyle/>
          <a:p>
            <a:pPr algn="ctr"/>
            <a:r>
              <a:rPr lang="en-US" sz="1200" i="1">
                <a:solidFill>
                  <a:srgbClr val="000000"/>
                </a:solidFill>
                <a:latin typeface="Arial" charset="0"/>
              </a:rPr>
              <a:t>(Gao et al, 2006)</a:t>
            </a:r>
          </a:p>
        </p:txBody>
      </p:sp>
      <p:sp>
        <p:nvSpPr>
          <p:cNvPr id="19" name="Rectangle 19"/>
          <p:cNvSpPr>
            <a:spLocks noChangeArrowheads="1"/>
          </p:cNvSpPr>
          <p:nvPr/>
        </p:nvSpPr>
        <p:spPr bwMode="auto">
          <a:xfrm>
            <a:off x="1802011" y="4152900"/>
            <a:ext cx="6305550" cy="895350"/>
          </a:xfrm>
          <a:prstGeom prst="rect">
            <a:avLst/>
          </a:prstGeom>
          <a:solidFill>
            <a:schemeClr val="bg1"/>
          </a:solidFill>
          <a:ln w="12700">
            <a:noFill/>
            <a:miter lim="800000"/>
            <a:headEnd type="none" w="sm" len="sm"/>
            <a:tailEnd type="none" w="sm" len="sm"/>
          </a:ln>
        </p:spPr>
        <p:txBody>
          <a:bodyPr wrap="none" anchor="ctr"/>
          <a:lstStyle/>
          <a:p>
            <a:endParaRPr lang="en-US"/>
          </a:p>
        </p:txBody>
      </p:sp>
      <p:sp>
        <p:nvSpPr>
          <p:cNvPr id="20" name="Text Box 20"/>
          <p:cNvSpPr txBox="1">
            <a:spLocks noChangeArrowheads="1"/>
          </p:cNvSpPr>
          <p:nvPr/>
        </p:nvSpPr>
        <p:spPr bwMode="auto">
          <a:xfrm>
            <a:off x="1871861" y="5553075"/>
            <a:ext cx="6142037" cy="581025"/>
          </a:xfrm>
          <a:prstGeom prst="rect">
            <a:avLst/>
          </a:prstGeom>
          <a:noFill/>
          <a:ln w="12700">
            <a:noFill/>
            <a:miter lim="800000"/>
            <a:headEnd type="none" w="sm" len="sm"/>
            <a:tailEnd type="none" w="sm" len="sm"/>
          </a:ln>
          <a:effectLst>
            <a:outerShdw dist="17961" dir="2700000" algn="ctr" rotWithShape="0">
              <a:schemeClr val="folHlink"/>
            </a:outerShdw>
          </a:effectLst>
        </p:spPr>
        <p:txBody>
          <a:bodyPr wrap="none">
            <a:spAutoFit/>
          </a:bodyPr>
          <a:lstStyle/>
          <a:p>
            <a:pPr algn="ctr" defTabSz="5121275" eaLnBrk="1" hangingPunct="1">
              <a:defRPr/>
            </a:pPr>
            <a:r>
              <a:rPr lang="en-US" sz="1600" b="1">
                <a:solidFill>
                  <a:srgbClr val="CC0000"/>
                </a:solidFill>
                <a:latin typeface="Arial Black" pitchFamily="34" charset="0"/>
              </a:rPr>
              <a:t>Spatial Temporal Adaptive Reflectance Fusion Model </a:t>
            </a:r>
          </a:p>
          <a:p>
            <a:pPr algn="ctr" defTabSz="5121275" eaLnBrk="1" hangingPunct="1">
              <a:defRPr/>
            </a:pPr>
            <a:r>
              <a:rPr lang="en-US" sz="1600" b="1">
                <a:solidFill>
                  <a:srgbClr val="CC0000"/>
                </a:solidFill>
                <a:latin typeface="Arial Black" pitchFamily="34" charset="0"/>
              </a:rPr>
              <a:t>(STARFM)</a:t>
            </a:r>
          </a:p>
        </p:txBody>
      </p:sp>
      <p:sp>
        <p:nvSpPr>
          <p:cNvPr id="21" name="AutoShape 21"/>
          <p:cNvSpPr>
            <a:spLocks/>
          </p:cNvSpPr>
          <p:nvPr/>
        </p:nvSpPr>
        <p:spPr bwMode="auto">
          <a:xfrm rot="-5400000">
            <a:off x="4773017" y="2269332"/>
            <a:ext cx="384175" cy="6205537"/>
          </a:xfrm>
          <a:prstGeom prst="leftBrace">
            <a:avLst>
              <a:gd name="adj1" fmla="val 134607"/>
              <a:gd name="adj2" fmla="val 50000"/>
            </a:avLst>
          </a:prstGeom>
          <a:noFill/>
          <a:ln w="12700">
            <a:solidFill>
              <a:srgbClr val="000000"/>
            </a:solidFill>
            <a:round/>
            <a:headEnd type="none" w="sm" len="sm"/>
            <a:tailEnd type="none" w="sm" len="sm"/>
          </a:ln>
        </p:spPr>
        <p:txBody>
          <a:bodyPr wrap="none" anchor="ctr"/>
          <a:lstStyle/>
          <a:p>
            <a:endParaRPr lang="en-US"/>
          </a:p>
        </p:txBody>
      </p:sp>
      <p:sp>
        <p:nvSpPr>
          <p:cNvPr id="22" name="Text Box 22"/>
          <p:cNvSpPr txBox="1">
            <a:spLocks noChangeArrowheads="1"/>
          </p:cNvSpPr>
          <p:nvPr/>
        </p:nvSpPr>
        <p:spPr bwMode="auto">
          <a:xfrm>
            <a:off x="2379861" y="1311275"/>
            <a:ext cx="5102225" cy="336550"/>
          </a:xfrm>
          <a:prstGeom prst="rect">
            <a:avLst/>
          </a:prstGeom>
          <a:noFill/>
          <a:ln w="12700">
            <a:noFill/>
            <a:miter lim="800000"/>
            <a:headEnd type="none" w="sm" len="sm"/>
            <a:tailEnd type="none" w="sm" len="sm"/>
          </a:ln>
        </p:spPr>
        <p:txBody>
          <a:bodyPr wrap="none">
            <a:spAutoFit/>
          </a:bodyPr>
          <a:lstStyle/>
          <a:p>
            <a:r>
              <a:rPr lang="en-US" sz="1600">
                <a:solidFill>
                  <a:srgbClr val="000000"/>
                </a:solidFill>
                <a:latin typeface="Arial Black" pitchFamily="34" charset="0"/>
              </a:rPr>
              <a:t>Daily Evapotranspiration – Orlando, FL, 2002</a:t>
            </a:r>
          </a:p>
        </p:txBody>
      </p:sp>
      <p:sp>
        <p:nvSpPr>
          <p:cNvPr id="23" name="Line 23"/>
          <p:cNvSpPr>
            <a:spLocks noChangeShapeType="1"/>
          </p:cNvSpPr>
          <p:nvPr/>
        </p:nvSpPr>
        <p:spPr bwMode="auto">
          <a:xfrm>
            <a:off x="1362273" y="3721100"/>
            <a:ext cx="0" cy="814388"/>
          </a:xfrm>
          <a:prstGeom prst="line">
            <a:avLst/>
          </a:prstGeom>
          <a:noFill/>
          <a:ln w="28575">
            <a:solidFill>
              <a:srgbClr val="000000"/>
            </a:solidFill>
            <a:round/>
            <a:headEnd type="triangle" w="lg" len="med"/>
            <a:tailEnd type="triangle" w="lg" len="med"/>
          </a:ln>
        </p:spPr>
        <p:txBody>
          <a:bodyPr/>
          <a:lstStyle/>
          <a:p>
            <a:endParaRPr lang="en-US"/>
          </a:p>
        </p:txBody>
      </p:sp>
      <p:sp>
        <p:nvSpPr>
          <p:cNvPr id="24" name="Line 24"/>
          <p:cNvSpPr>
            <a:spLocks noChangeShapeType="1"/>
          </p:cNvSpPr>
          <p:nvPr/>
        </p:nvSpPr>
        <p:spPr bwMode="auto">
          <a:xfrm>
            <a:off x="8542536" y="3721100"/>
            <a:ext cx="0" cy="814388"/>
          </a:xfrm>
          <a:prstGeom prst="line">
            <a:avLst/>
          </a:prstGeom>
          <a:noFill/>
          <a:ln w="28575">
            <a:solidFill>
              <a:srgbClr val="000000"/>
            </a:solidFill>
            <a:round/>
            <a:headEnd type="triangle" w="lg" len="med"/>
            <a:tailEnd type="triangle" w="lg" len="med"/>
          </a:ln>
        </p:spPr>
        <p:txBody>
          <a:bodyPr/>
          <a:lstStyle/>
          <a:p>
            <a:endParaRPr lang="en-US"/>
          </a:p>
        </p:txBody>
      </p:sp>
      <p:sp>
        <p:nvSpPr>
          <p:cNvPr id="25" name="Line 25"/>
          <p:cNvSpPr>
            <a:spLocks noChangeShapeType="1"/>
          </p:cNvSpPr>
          <p:nvPr/>
        </p:nvSpPr>
        <p:spPr bwMode="auto">
          <a:xfrm>
            <a:off x="1511498" y="4283075"/>
            <a:ext cx="1362075" cy="338138"/>
          </a:xfrm>
          <a:prstGeom prst="line">
            <a:avLst/>
          </a:prstGeom>
          <a:noFill/>
          <a:ln w="12700">
            <a:noFill/>
            <a:round/>
            <a:headEnd type="none" w="sm" len="sm"/>
            <a:tailEnd type="triangle" w="sm" len="sm"/>
          </a:ln>
        </p:spPr>
        <p:txBody>
          <a:bodyPr/>
          <a:lstStyle/>
          <a:p>
            <a:endParaRPr lang="en-US"/>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0" nodeType="clickEffect">
                                  <p:stCondLst>
                                    <p:cond delay="0"/>
                                  </p:stCondLst>
                                  <p:childTnLst>
                                    <p:animEffect transition="out" filter="dissolve">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3970" y="148906"/>
            <a:ext cx="5877644" cy="334962"/>
          </a:xfrm>
        </p:spPr>
        <p:txBody>
          <a:bodyPr/>
          <a:lstStyle/>
          <a:p>
            <a:pPr lvl="1"/>
            <a:r>
              <a:rPr lang="en-US" dirty="0" smtClean="0">
                <a:latin typeface="+mj-lt"/>
              </a:rPr>
              <a:t>Flux-based data fusion</a:t>
            </a:r>
            <a:endParaRPr lang="it-IT" sz="1600" dirty="0">
              <a:latin typeface="+mj-lt"/>
            </a:endParaRPr>
          </a:p>
        </p:txBody>
      </p:sp>
      <p:pic>
        <p:nvPicPr>
          <p:cNvPr id="6" name="Picture 2" descr="starfm3"/>
          <p:cNvPicPr>
            <a:picLocks noChangeAspect="1" noChangeArrowheads="1"/>
          </p:cNvPicPr>
          <p:nvPr/>
        </p:nvPicPr>
        <p:blipFill>
          <a:blip r:embed="rId3" cstate="print"/>
          <a:srcRect/>
          <a:stretch>
            <a:fillRect/>
          </a:stretch>
        </p:blipFill>
        <p:spPr bwMode="auto">
          <a:xfrm>
            <a:off x="922922" y="1920875"/>
            <a:ext cx="8062912" cy="3109913"/>
          </a:xfrm>
          <a:prstGeom prst="rect">
            <a:avLst/>
          </a:prstGeom>
          <a:noFill/>
          <a:ln w="9525">
            <a:noFill/>
            <a:miter lim="800000"/>
            <a:headEnd/>
            <a:tailEnd/>
          </a:ln>
        </p:spPr>
      </p:pic>
      <p:sp>
        <p:nvSpPr>
          <p:cNvPr id="7" name="Text Box 4"/>
          <p:cNvSpPr txBox="1">
            <a:spLocks noChangeArrowheads="1"/>
          </p:cNvSpPr>
          <p:nvPr/>
        </p:nvSpPr>
        <p:spPr bwMode="auto">
          <a:xfrm rot="-5400000">
            <a:off x="345072" y="1990725"/>
            <a:ext cx="717550" cy="457200"/>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GOES</a:t>
            </a:r>
          </a:p>
          <a:p>
            <a:pPr algn="ctr"/>
            <a:r>
              <a:rPr lang="en-US" sz="1200">
                <a:solidFill>
                  <a:srgbClr val="000000"/>
                </a:solidFill>
                <a:latin typeface="Arial" charset="0"/>
              </a:rPr>
              <a:t>(ALEXI)</a:t>
            </a:r>
          </a:p>
        </p:txBody>
      </p:sp>
      <p:sp>
        <p:nvSpPr>
          <p:cNvPr id="8" name="Text Box 5"/>
          <p:cNvSpPr txBox="1">
            <a:spLocks noChangeArrowheads="1"/>
          </p:cNvSpPr>
          <p:nvPr/>
        </p:nvSpPr>
        <p:spPr bwMode="auto">
          <a:xfrm rot="-5400000">
            <a:off x="235534" y="3005138"/>
            <a:ext cx="936625" cy="457200"/>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MODIS</a:t>
            </a:r>
          </a:p>
          <a:p>
            <a:pPr algn="ctr"/>
            <a:r>
              <a:rPr lang="en-US" sz="1200">
                <a:solidFill>
                  <a:srgbClr val="000000"/>
                </a:solidFill>
                <a:latin typeface="Arial" charset="0"/>
              </a:rPr>
              <a:t>(DisALEXI)</a:t>
            </a:r>
          </a:p>
        </p:txBody>
      </p:sp>
      <p:sp>
        <p:nvSpPr>
          <p:cNvPr id="9" name="Text Box 6"/>
          <p:cNvSpPr txBox="1">
            <a:spLocks noChangeArrowheads="1"/>
          </p:cNvSpPr>
          <p:nvPr/>
        </p:nvSpPr>
        <p:spPr bwMode="auto">
          <a:xfrm rot="-5400000">
            <a:off x="210927" y="4355307"/>
            <a:ext cx="989013" cy="457200"/>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LANDSAT</a:t>
            </a:r>
          </a:p>
          <a:p>
            <a:pPr algn="ctr"/>
            <a:r>
              <a:rPr lang="en-US" sz="1200">
                <a:solidFill>
                  <a:srgbClr val="000000"/>
                </a:solidFill>
                <a:latin typeface="Arial" charset="0"/>
              </a:rPr>
              <a:t>(DisALEXI)</a:t>
            </a:r>
          </a:p>
        </p:txBody>
      </p:sp>
      <p:sp>
        <p:nvSpPr>
          <p:cNvPr id="10" name="Text Box 7"/>
          <p:cNvSpPr txBox="1">
            <a:spLocks noChangeArrowheads="1"/>
          </p:cNvSpPr>
          <p:nvPr/>
        </p:nvSpPr>
        <p:spPr bwMode="auto">
          <a:xfrm>
            <a:off x="856247" y="1671638"/>
            <a:ext cx="904875"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DOY 328</a:t>
            </a:r>
            <a:endParaRPr lang="en-US" sz="1200">
              <a:solidFill>
                <a:srgbClr val="000000"/>
              </a:solidFill>
              <a:latin typeface="Arial" charset="0"/>
            </a:endParaRPr>
          </a:p>
        </p:txBody>
      </p:sp>
      <p:sp>
        <p:nvSpPr>
          <p:cNvPr id="11" name="Text Box 8"/>
          <p:cNvSpPr txBox="1">
            <a:spLocks noChangeArrowheads="1"/>
          </p:cNvSpPr>
          <p:nvPr/>
        </p:nvSpPr>
        <p:spPr bwMode="auto">
          <a:xfrm>
            <a:off x="1956384"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329</a:t>
            </a:r>
            <a:endParaRPr lang="en-US" sz="1200">
              <a:solidFill>
                <a:srgbClr val="000000"/>
              </a:solidFill>
              <a:latin typeface="Arial" charset="0"/>
            </a:endParaRPr>
          </a:p>
        </p:txBody>
      </p:sp>
      <p:sp>
        <p:nvSpPr>
          <p:cNvPr id="12" name="Text Box 9"/>
          <p:cNvSpPr txBox="1">
            <a:spLocks noChangeArrowheads="1"/>
          </p:cNvSpPr>
          <p:nvPr/>
        </p:nvSpPr>
        <p:spPr bwMode="auto">
          <a:xfrm>
            <a:off x="2897772"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330</a:t>
            </a:r>
            <a:endParaRPr lang="en-US" sz="1200">
              <a:solidFill>
                <a:srgbClr val="000000"/>
              </a:solidFill>
              <a:latin typeface="Arial" charset="0"/>
            </a:endParaRPr>
          </a:p>
        </p:txBody>
      </p:sp>
      <p:sp>
        <p:nvSpPr>
          <p:cNvPr id="13" name="Text Box 10"/>
          <p:cNvSpPr txBox="1">
            <a:spLocks noChangeArrowheads="1"/>
          </p:cNvSpPr>
          <p:nvPr/>
        </p:nvSpPr>
        <p:spPr bwMode="auto">
          <a:xfrm>
            <a:off x="3782009"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331</a:t>
            </a:r>
            <a:endParaRPr lang="en-US" sz="1200">
              <a:solidFill>
                <a:srgbClr val="000000"/>
              </a:solidFill>
              <a:latin typeface="Arial" charset="0"/>
            </a:endParaRPr>
          </a:p>
        </p:txBody>
      </p:sp>
      <p:sp>
        <p:nvSpPr>
          <p:cNvPr id="14" name="Text Box 11"/>
          <p:cNvSpPr txBox="1">
            <a:spLocks noChangeArrowheads="1"/>
          </p:cNvSpPr>
          <p:nvPr/>
        </p:nvSpPr>
        <p:spPr bwMode="auto">
          <a:xfrm>
            <a:off x="4704347"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332</a:t>
            </a:r>
            <a:endParaRPr lang="en-US" sz="1200">
              <a:solidFill>
                <a:srgbClr val="000000"/>
              </a:solidFill>
              <a:latin typeface="Arial" charset="0"/>
            </a:endParaRPr>
          </a:p>
        </p:txBody>
      </p:sp>
      <p:sp>
        <p:nvSpPr>
          <p:cNvPr id="15" name="Text Box 12"/>
          <p:cNvSpPr txBox="1">
            <a:spLocks noChangeArrowheads="1"/>
          </p:cNvSpPr>
          <p:nvPr/>
        </p:nvSpPr>
        <p:spPr bwMode="auto">
          <a:xfrm>
            <a:off x="5579059"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333</a:t>
            </a:r>
            <a:endParaRPr lang="en-US" sz="1200">
              <a:solidFill>
                <a:srgbClr val="000000"/>
              </a:solidFill>
              <a:latin typeface="Arial" charset="0"/>
            </a:endParaRPr>
          </a:p>
        </p:txBody>
      </p:sp>
      <p:sp>
        <p:nvSpPr>
          <p:cNvPr id="16" name="Text Box 13"/>
          <p:cNvSpPr txBox="1">
            <a:spLocks noChangeArrowheads="1"/>
          </p:cNvSpPr>
          <p:nvPr/>
        </p:nvSpPr>
        <p:spPr bwMode="auto">
          <a:xfrm>
            <a:off x="6490284"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334</a:t>
            </a:r>
            <a:endParaRPr lang="en-US" sz="1200">
              <a:solidFill>
                <a:srgbClr val="000000"/>
              </a:solidFill>
              <a:latin typeface="Arial" charset="0"/>
            </a:endParaRPr>
          </a:p>
        </p:txBody>
      </p:sp>
      <p:sp>
        <p:nvSpPr>
          <p:cNvPr id="17" name="Text Box 14"/>
          <p:cNvSpPr txBox="1">
            <a:spLocks noChangeArrowheads="1"/>
          </p:cNvSpPr>
          <p:nvPr/>
        </p:nvSpPr>
        <p:spPr bwMode="auto">
          <a:xfrm>
            <a:off x="7393572"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335</a:t>
            </a:r>
            <a:endParaRPr lang="en-US" sz="1200">
              <a:solidFill>
                <a:srgbClr val="000000"/>
              </a:solidFill>
              <a:latin typeface="Arial" charset="0"/>
            </a:endParaRPr>
          </a:p>
        </p:txBody>
      </p:sp>
      <p:sp>
        <p:nvSpPr>
          <p:cNvPr id="18" name="Text Box 15"/>
          <p:cNvSpPr txBox="1">
            <a:spLocks noChangeArrowheads="1"/>
          </p:cNvSpPr>
          <p:nvPr/>
        </p:nvSpPr>
        <p:spPr bwMode="auto">
          <a:xfrm>
            <a:off x="8306384" y="1671638"/>
            <a:ext cx="488950" cy="274637"/>
          </a:xfrm>
          <a:prstGeom prst="rect">
            <a:avLst/>
          </a:prstGeom>
          <a:noFill/>
          <a:ln w="12700">
            <a:noFill/>
            <a:miter lim="800000"/>
            <a:headEnd type="none" w="sm" len="sm"/>
            <a:tailEnd type="none" w="sm" len="sm"/>
          </a:ln>
        </p:spPr>
        <p:txBody>
          <a:bodyPr wrap="none">
            <a:spAutoFit/>
          </a:bodyPr>
          <a:lstStyle/>
          <a:p>
            <a:pPr algn="ctr"/>
            <a:r>
              <a:rPr lang="en-US" sz="1200">
                <a:solidFill>
                  <a:srgbClr val="000000"/>
                </a:solidFill>
                <a:latin typeface="Arial Black" pitchFamily="34" charset="0"/>
              </a:rPr>
              <a:t>336</a:t>
            </a:r>
            <a:endParaRPr lang="en-US" sz="1200">
              <a:solidFill>
                <a:srgbClr val="000000"/>
              </a:solidFill>
              <a:latin typeface="Arial" charset="0"/>
            </a:endParaRPr>
          </a:p>
        </p:txBody>
      </p:sp>
      <p:sp>
        <p:nvSpPr>
          <p:cNvPr id="19" name="Text Box 16"/>
          <p:cNvSpPr txBox="1">
            <a:spLocks noChangeArrowheads="1"/>
          </p:cNvSpPr>
          <p:nvPr/>
        </p:nvSpPr>
        <p:spPr bwMode="auto">
          <a:xfrm>
            <a:off x="881647" y="5108575"/>
            <a:ext cx="850900" cy="274638"/>
          </a:xfrm>
          <a:prstGeom prst="rect">
            <a:avLst/>
          </a:prstGeom>
          <a:noFill/>
          <a:ln w="12700">
            <a:noFill/>
            <a:miter lim="800000"/>
            <a:headEnd type="none" w="sm" len="sm"/>
            <a:tailEnd type="none" w="sm" len="sm"/>
          </a:ln>
        </p:spPr>
        <p:txBody>
          <a:bodyPr wrap="none">
            <a:spAutoFit/>
          </a:bodyPr>
          <a:lstStyle/>
          <a:p>
            <a:pPr algn="ctr"/>
            <a:r>
              <a:rPr lang="en-US" sz="1200" i="1">
                <a:solidFill>
                  <a:srgbClr val="000000"/>
                </a:solidFill>
                <a:latin typeface="Arial" charset="0"/>
              </a:rPr>
              <a:t>Landsat 5</a:t>
            </a:r>
          </a:p>
        </p:txBody>
      </p:sp>
      <p:sp>
        <p:nvSpPr>
          <p:cNvPr id="20" name="Text Box 18"/>
          <p:cNvSpPr txBox="1">
            <a:spLocks noChangeArrowheads="1"/>
          </p:cNvSpPr>
          <p:nvPr/>
        </p:nvSpPr>
        <p:spPr bwMode="auto">
          <a:xfrm>
            <a:off x="5629859" y="5819775"/>
            <a:ext cx="1325563" cy="274638"/>
          </a:xfrm>
          <a:prstGeom prst="rect">
            <a:avLst/>
          </a:prstGeom>
          <a:noFill/>
          <a:ln w="12700">
            <a:noFill/>
            <a:miter lim="800000"/>
            <a:headEnd type="none" w="sm" len="sm"/>
            <a:tailEnd type="none" w="sm" len="sm"/>
          </a:ln>
        </p:spPr>
        <p:txBody>
          <a:bodyPr wrap="none">
            <a:spAutoFit/>
          </a:bodyPr>
          <a:lstStyle/>
          <a:p>
            <a:pPr algn="ctr"/>
            <a:r>
              <a:rPr lang="en-US" sz="1200" i="1">
                <a:solidFill>
                  <a:srgbClr val="000000"/>
                </a:solidFill>
                <a:latin typeface="Arial" charset="0"/>
              </a:rPr>
              <a:t>(Gao et al, 2006)</a:t>
            </a:r>
          </a:p>
        </p:txBody>
      </p:sp>
      <p:sp>
        <p:nvSpPr>
          <p:cNvPr id="21" name="Text Box 20"/>
          <p:cNvSpPr txBox="1">
            <a:spLocks noChangeArrowheads="1"/>
          </p:cNvSpPr>
          <p:nvPr/>
        </p:nvSpPr>
        <p:spPr bwMode="auto">
          <a:xfrm>
            <a:off x="1872247" y="5553075"/>
            <a:ext cx="6142037" cy="581025"/>
          </a:xfrm>
          <a:prstGeom prst="rect">
            <a:avLst/>
          </a:prstGeom>
          <a:noFill/>
          <a:ln w="12700">
            <a:noFill/>
            <a:miter lim="800000"/>
            <a:headEnd type="none" w="sm" len="sm"/>
            <a:tailEnd type="none" w="sm" len="sm"/>
          </a:ln>
          <a:effectLst>
            <a:outerShdw dist="17961" dir="2700000" algn="ctr" rotWithShape="0">
              <a:schemeClr val="folHlink"/>
            </a:outerShdw>
          </a:effectLst>
        </p:spPr>
        <p:txBody>
          <a:bodyPr wrap="none">
            <a:spAutoFit/>
          </a:bodyPr>
          <a:lstStyle/>
          <a:p>
            <a:pPr algn="ctr" defTabSz="5121275" eaLnBrk="1" hangingPunct="1">
              <a:defRPr/>
            </a:pPr>
            <a:r>
              <a:rPr lang="en-US" sz="1600" b="1">
                <a:solidFill>
                  <a:srgbClr val="CC0000"/>
                </a:solidFill>
                <a:latin typeface="Arial Black" pitchFamily="34" charset="0"/>
              </a:rPr>
              <a:t>Spatial Temporal Adaptive Reflectance Fusion Model </a:t>
            </a:r>
          </a:p>
          <a:p>
            <a:pPr algn="ctr" defTabSz="5121275" eaLnBrk="1" hangingPunct="1">
              <a:defRPr/>
            </a:pPr>
            <a:r>
              <a:rPr lang="en-US" sz="1600" b="1">
                <a:solidFill>
                  <a:srgbClr val="CC0000"/>
                </a:solidFill>
                <a:latin typeface="Arial Black" pitchFamily="34" charset="0"/>
              </a:rPr>
              <a:t>(STARFM)</a:t>
            </a:r>
          </a:p>
        </p:txBody>
      </p:sp>
      <p:sp>
        <p:nvSpPr>
          <p:cNvPr id="22" name="AutoShape 21"/>
          <p:cNvSpPr>
            <a:spLocks/>
          </p:cNvSpPr>
          <p:nvPr/>
        </p:nvSpPr>
        <p:spPr bwMode="auto">
          <a:xfrm rot="-5400000">
            <a:off x="4773403" y="2269332"/>
            <a:ext cx="384175" cy="6205537"/>
          </a:xfrm>
          <a:prstGeom prst="leftBrace">
            <a:avLst>
              <a:gd name="adj1" fmla="val 134607"/>
              <a:gd name="adj2" fmla="val 50000"/>
            </a:avLst>
          </a:prstGeom>
          <a:noFill/>
          <a:ln w="12700">
            <a:solidFill>
              <a:srgbClr val="000000"/>
            </a:solidFill>
            <a:round/>
            <a:headEnd type="none" w="sm" len="sm"/>
            <a:tailEnd type="none" w="sm" len="sm"/>
          </a:ln>
        </p:spPr>
        <p:txBody>
          <a:bodyPr wrap="none" anchor="ctr"/>
          <a:lstStyle/>
          <a:p>
            <a:endParaRPr lang="en-US"/>
          </a:p>
        </p:txBody>
      </p:sp>
      <p:sp>
        <p:nvSpPr>
          <p:cNvPr id="23" name="Text Box 22"/>
          <p:cNvSpPr txBox="1">
            <a:spLocks noChangeArrowheads="1"/>
          </p:cNvSpPr>
          <p:nvPr/>
        </p:nvSpPr>
        <p:spPr bwMode="auto">
          <a:xfrm>
            <a:off x="2380247" y="1311275"/>
            <a:ext cx="5102225" cy="336550"/>
          </a:xfrm>
          <a:prstGeom prst="rect">
            <a:avLst/>
          </a:prstGeom>
          <a:noFill/>
          <a:ln w="12700">
            <a:noFill/>
            <a:miter lim="800000"/>
            <a:headEnd type="none" w="sm" len="sm"/>
            <a:tailEnd type="none" w="sm" len="sm"/>
          </a:ln>
        </p:spPr>
        <p:txBody>
          <a:bodyPr wrap="none">
            <a:spAutoFit/>
          </a:bodyPr>
          <a:lstStyle/>
          <a:p>
            <a:r>
              <a:rPr lang="en-US" sz="1600">
                <a:solidFill>
                  <a:srgbClr val="000000"/>
                </a:solidFill>
                <a:latin typeface="Arial Black" pitchFamily="34" charset="0"/>
              </a:rPr>
              <a:t>Daily Evapotranspiration – Orlando, FL, 2002</a:t>
            </a:r>
          </a:p>
        </p:txBody>
      </p:sp>
      <p:sp>
        <p:nvSpPr>
          <p:cNvPr id="24" name="Line 25"/>
          <p:cNvSpPr>
            <a:spLocks noChangeShapeType="1"/>
          </p:cNvSpPr>
          <p:nvPr/>
        </p:nvSpPr>
        <p:spPr bwMode="auto">
          <a:xfrm>
            <a:off x="1511884" y="4283075"/>
            <a:ext cx="1362075" cy="338138"/>
          </a:xfrm>
          <a:prstGeom prst="line">
            <a:avLst/>
          </a:prstGeom>
          <a:noFill/>
          <a:ln w="12700">
            <a:noFill/>
            <a:round/>
            <a:headEnd type="none" w="sm" len="sm"/>
            <a:tailEnd type="triangle" w="sm" len="sm"/>
          </a:ln>
        </p:spPr>
        <p:txBody>
          <a:bodyPr/>
          <a:lstStyle/>
          <a:p>
            <a:endParaRPr lang="en-US"/>
          </a:p>
        </p:txBody>
      </p:sp>
      <p:grpSp>
        <p:nvGrpSpPr>
          <p:cNvPr id="25" name="Group 30"/>
          <p:cNvGrpSpPr>
            <a:grpSpLocks/>
          </p:cNvGrpSpPr>
          <p:nvPr/>
        </p:nvGrpSpPr>
        <p:grpSpPr bwMode="auto">
          <a:xfrm>
            <a:off x="8015872" y="4111625"/>
            <a:ext cx="1308100" cy="2263775"/>
            <a:chOff x="4823" y="2590"/>
            <a:chExt cx="824" cy="1426"/>
          </a:xfrm>
        </p:grpSpPr>
        <p:pic>
          <p:nvPicPr>
            <p:cNvPr id="26" name="Picture 26" descr="compare"/>
            <p:cNvPicPr>
              <a:picLocks noChangeAspect="1" noChangeArrowheads="1"/>
            </p:cNvPicPr>
            <p:nvPr/>
          </p:nvPicPr>
          <p:blipFill>
            <a:blip r:embed="rId4" cstate="print"/>
            <a:srcRect l="66518" b="49966"/>
            <a:stretch>
              <a:fillRect/>
            </a:stretch>
          </p:blipFill>
          <p:spPr bwMode="auto">
            <a:xfrm>
              <a:off x="4880" y="3182"/>
              <a:ext cx="557" cy="551"/>
            </a:xfrm>
            <a:prstGeom prst="rect">
              <a:avLst/>
            </a:prstGeom>
            <a:noFill/>
            <a:ln w="9525">
              <a:noFill/>
              <a:miter lim="800000"/>
              <a:headEnd/>
              <a:tailEnd/>
            </a:ln>
          </p:spPr>
        </p:pic>
        <p:sp>
          <p:nvSpPr>
            <p:cNvPr id="27" name="Text Box 27"/>
            <p:cNvSpPr txBox="1">
              <a:spLocks noChangeArrowheads="1"/>
            </p:cNvSpPr>
            <p:nvPr/>
          </p:nvSpPr>
          <p:spPr bwMode="auto">
            <a:xfrm rot="5400000">
              <a:off x="5251" y="2794"/>
              <a:ext cx="600" cy="192"/>
            </a:xfrm>
            <a:prstGeom prst="rect">
              <a:avLst/>
            </a:prstGeom>
            <a:noFill/>
            <a:ln w="12700">
              <a:noFill/>
              <a:miter lim="800000"/>
              <a:headEnd type="none" w="sm" len="sm"/>
              <a:tailEnd type="none" w="sm" len="sm"/>
            </a:ln>
          </p:spPr>
          <p:txBody>
            <a:bodyPr wrap="none">
              <a:spAutoFit/>
            </a:bodyPr>
            <a:lstStyle/>
            <a:p>
              <a:r>
                <a:rPr lang="en-US" sz="1400">
                  <a:solidFill>
                    <a:srgbClr val="003300"/>
                  </a:solidFill>
                  <a:latin typeface="Arial" charset="0"/>
                </a:rPr>
                <a:t>Observed</a:t>
              </a:r>
            </a:p>
          </p:txBody>
        </p:sp>
        <p:sp>
          <p:nvSpPr>
            <p:cNvPr id="28" name="Text Box 28"/>
            <p:cNvSpPr txBox="1">
              <a:spLocks noChangeArrowheads="1"/>
            </p:cNvSpPr>
            <p:nvPr/>
          </p:nvSpPr>
          <p:spPr bwMode="auto">
            <a:xfrm rot="5400000">
              <a:off x="5257" y="3358"/>
              <a:ext cx="588" cy="192"/>
            </a:xfrm>
            <a:prstGeom prst="rect">
              <a:avLst/>
            </a:prstGeom>
            <a:noFill/>
            <a:ln w="12700">
              <a:noFill/>
              <a:miter lim="800000"/>
              <a:headEnd type="none" w="sm" len="sm"/>
              <a:tailEnd type="none" w="sm" len="sm"/>
            </a:ln>
          </p:spPr>
          <p:txBody>
            <a:bodyPr wrap="none">
              <a:spAutoFit/>
            </a:bodyPr>
            <a:lstStyle/>
            <a:p>
              <a:r>
                <a:rPr lang="en-US" sz="1400">
                  <a:solidFill>
                    <a:srgbClr val="003300"/>
                  </a:solidFill>
                  <a:latin typeface="Arial" charset="0"/>
                </a:rPr>
                <a:t>Predicted</a:t>
              </a:r>
            </a:p>
          </p:txBody>
        </p:sp>
        <p:sp>
          <p:nvSpPr>
            <p:cNvPr id="29" name="Text Box 29"/>
            <p:cNvSpPr txBox="1">
              <a:spLocks noChangeArrowheads="1"/>
            </p:cNvSpPr>
            <p:nvPr/>
          </p:nvSpPr>
          <p:spPr bwMode="auto">
            <a:xfrm>
              <a:off x="4823" y="3728"/>
              <a:ext cx="639" cy="288"/>
            </a:xfrm>
            <a:prstGeom prst="rect">
              <a:avLst/>
            </a:prstGeom>
            <a:noFill/>
            <a:ln w="12700">
              <a:noFill/>
              <a:miter lim="800000"/>
              <a:headEnd type="none" w="sm" len="sm"/>
              <a:tailEnd type="none" w="sm" len="sm"/>
            </a:ln>
          </p:spPr>
          <p:txBody>
            <a:bodyPr>
              <a:spAutoFit/>
            </a:bodyPr>
            <a:lstStyle/>
            <a:p>
              <a:pPr algn="ctr"/>
              <a:r>
                <a:rPr lang="en-US" sz="1200" i="1">
                  <a:solidFill>
                    <a:srgbClr val="000000"/>
                  </a:solidFill>
                  <a:latin typeface="Arial" charset="0"/>
                </a:rPr>
                <a:t>R</a:t>
              </a:r>
              <a:r>
                <a:rPr lang="en-US" sz="1200" i="1" baseline="30000">
                  <a:solidFill>
                    <a:srgbClr val="000000"/>
                  </a:solidFill>
                  <a:latin typeface="Arial" charset="0"/>
                </a:rPr>
                <a:t>2</a:t>
              </a:r>
              <a:r>
                <a:rPr lang="en-US" sz="1200" i="1">
                  <a:solidFill>
                    <a:srgbClr val="000000"/>
                  </a:solidFill>
                  <a:latin typeface="Arial" charset="0"/>
                </a:rPr>
                <a:t>:    0.83</a:t>
              </a:r>
            </a:p>
            <a:p>
              <a:pPr algn="ctr"/>
              <a:r>
                <a:rPr lang="en-US" sz="1200" i="1">
                  <a:solidFill>
                    <a:srgbClr val="000000"/>
                  </a:solidFill>
                  <a:latin typeface="Arial" charset="0"/>
                </a:rPr>
                <a:t> (9% error)</a:t>
              </a:r>
            </a:p>
          </p:txBody>
        </p:sp>
      </p:grpSp>
      <p:sp>
        <p:nvSpPr>
          <p:cNvPr id="30" name="Line 31"/>
          <p:cNvSpPr>
            <a:spLocks noChangeShapeType="1"/>
          </p:cNvSpPr>
          <p:nvPr/>
        </p:nvSpPr>
        <p:spPr bwMode="auto">
          <a:xfrm>
            <a:off x="1362659" y="3721100"/>
            <a:ext cx="0" cy="814388"/>
          </a:xfrm>
          <a:prstGeom prst="line">
            <a:avLst/>
          </a:prstGeom>
          <a:noFill/>
          <a:ln w="28575">
            <a:solidFill>
              <a:srgbClr val="000000"/>
            </a:solidFill>
            <a:round/>
            <a:headEnd type="triangle" w="lg" len="med"/>
            <a:tailEnd type="triangle" w="lg" len="med"/>
          </a:ln>
        </p:spPr>
        <p:txBody>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003970" y="148906"/>
            <a:ext cx="5877644" cy="334962"/>
          </a:xfrm>
        </p:spPr>
        <p:txBody>
          <a:bodyPr/>
          <a:lstStyle/>
          <a:p>
            <a:pPr lvl="1"/>
            <a:r>
              <a:rPr lang="en-US" dirty="0" smtClean="0">
                <a:latin typeface="+mj-lt"/>
              </a:rPr>
              <a:t>Validation efforts</a:t>
            </a:r>
            <a:endParaRPr lang="it-IT" sz="1600" dirty="0">
              <a:latin typeface="+mj-lt"/>
            </a:endParaRPr>
          </a:p>
        </p:txBody>
      </p:sp>
      <p:sp>
        <p:nvSpPr>
          <p:cNvPr id="3" name="Rectangle 2"/>
          <p:cNvSpPr/>
          <p:nvPr/>
        </p:nvSpPr>
        <p:spPr>
          <a:xfrm>
            <a:off x="344488" y="1340768"/>
            <a:ext cx="4176464" cy="1077218"/>
          </a:xfrm>
          <a:prstGeom prst="rect">
            <a:avLst/>
          </a:prstGeom>
        </p:spPr>
        <p:txBody>
          <a:bodyPr wrap="square">
            <a:spAutoFit/>
          </a:bodyPr>
          <a:lstStyle/>
          <a:p>
            <a:pPr algn="just"/>
            <a:r>
              <a:rPr lang="en-US" sz="1600" dirty="0" smtClean="0">
                <a:solidFill>
                  <a:srgbClr val="0F3277"/>
                </a:solidFill>
              </a:rPr>
              <a:t>Retrieved vegetation biophysical products will be validated using a combination of in-situ datasets and independent satellite datasets</a:t>
            </a:r>
          </a:p>
        </p:txBody>
      </p:sp>
      <p:sp>
        <p:nvSpPr>
          <p:cNvPr id="4" name="Rectangle 3"/>
          <p:cNvSpPr/>
          <p:nvPr/>
        </p:nvSpPr>
        <p:spPr>
          <a:xfrm>
            <a:off x="4953000" y="3246075"/>
            <a:ext cx="4680520" cy="830997"/>
          </a:xfrm>
          <a:prstGeom prst="rect">
            <a:avLst/>
          </a:prstGeom>
        </p:spPr>
        <p:txBody>
          <a:bodyPr wrap="square">
            <a:spAutoFit/>
          </a:bodyPr>
          <a:lstStyle/>
          <a:p>
            <a:pPr algn="just"/>
            <a:r>
              <a:rPr lang="en-US" sz="1600" dirty="0" smtClean="0">
                <a:solidFill>
                  <a:srgbClr val="0F3277"/>
                </a:solidFill>
              </a:rPr>
              <a:t>The quality of observed and blended flux maps will be evaluated at localized points using available flux tower observations</a:t>
            </a:r>
            <a:endParaRPr lang="it-IT" sz="1600" dirty="0"/>
          </a:p>
        </p:txBody>
      </p:sp>
      <p:sp>
        <p:nvSpPr>
          <p:cNvPr id="6" name="Rectangle 5"/>
          <p:cNvSpPr/>
          <p:nvPr/>
        </p:nvSpPr>
        <p:spPr>
          <a:xfrm>
            <a:off x="348650" y="4969280"/>
            <a:ext cx="6044510" cy="1077218"/>
          </a:xfrm>
          <a:prstGeom prst="rect">
            <a:avLst/>
          </a:prstGeom>
        </p:spPr>
        <p:txBody>
          <a:bodyPr wrap="square">
            <a:spAutoFit/>
          </a:bodyPr>
          <a:lstStyle/>
          <a:p>
            <a:pPr algn="just"/>
            <a:r>
              <a:rPr lang="en-US" sz="1600" dirty="0" smtClean="0">
                <a:solidFill>
                  <a:srgbClr val="0F3277"/>
                </a:solidFill>
              </a:rPr>
              <a:t>Generated flux maps will be compared to independent flux output from the suite of LSMs embedded within the Land Information System (LIS) Land Data Assimilation System (LDAS)</a:t>
            </a:r>
            <a:endParaRPr lang="it-IT" sz="1600" dirty="0"/>
          </a:p>
        </p:txBody>
      </p:sp>
      <p:pic>
        <p:nvPicPr>
          <p:cNvPr id="7" name="Picture 6" descr="DSC07890.JPG"/>
          <p:cNvPicPr>
            <a:picLocks noChangeAspect="1"/>
          </p:cNvPicPr>
          <p:nvPr/>
        </p:nvPicPr>
        <p:blipFill>
          <a:blip r:embed="rId3" cstate="print"/>
          <a:stretch>
            <a:fillRect/>
          </a:stretch>
        </p:blipFill>
        <p:spPr>
          <a:xfrm>
            <a:off x="1135712" y="2492896"/>
            <a:ext cx="2736304" cy="2052228"/>
          </a:xfrm>
          <a:prstGeom prst="rect">
            <a:avLst/>
          </a:prstGeom>
        </p:spPr>
      </p:pic>
      <p:pic>
        <p:nvPicPr>
          <p:cNvPr id="9218" name="Picture 2" descr="FLUXNET Graphic"/>
          <p:cNvPicPr>
            <a:picLocks noChangeAspect="1" noChangeArrowheads="1"/>
          </p:cNvPicPr>
          <p:nvPr/>
        </p:nvPicPr>
        <p:blipFill>
          <a:blip r:embed="rId4" cstate="print"/>
          <a:srcRect/>
          <a:stretch>
            <a:fillRect/>
          </a:stretch>
        </p:blipFill>
        <p:spPr bwMode="auto">
          <a:xfrm>
            <a:off x="6224330" y="1014306"/>
            <a:ext cx="2209428" cy="2209428"/>
          </a:xfrm>
          <a:prstGeom prst="rect">
            <a:avLst/>
          </a:prstGeom>
          <a:noFill/>
        </p:spPr>
      </p:pic>
      <p:pic>
        <p:nvPicPr>
          <p:cNvPr id="9220" name="Picture 4" descr="LDAS Logo"/>
          <p:cNvPicPr>
            <a:picLocks noChangeAspect="1" noChangeArrowheads="1"/>
          </p:cNvPicPr>
          <p:nvPr/>
        </p:nvPicPr>
        <p:blipFill>
          <a:blip r:embed="rId5" cstate="print"/>
          <a:srcRect/>
          <a:stretch>
            <a:fillRect/>
          </a:stretch>
        </p:blipFill>
        <p:spPr bwMode="auto">
          <a:xfrm>
            <a:off x="6475926" y="4408135"/>
            <a:ext cx="1728192" cy="204999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1" name="Rectangle 3"/>
          <p:cNvSpPr>
            <a:spLocks noGrp="1" noChangeArrowheads="1"/>
          </p:cNvSpPr>
          <p:nvPr>
            <p:ph type="title"/>
          </p:nvPr>
        </p:nvSpPr>
        <p:spPr/>
        <p:txBody>
          <a:bodyPr/>
          <a:lstStyle/>
          <a:p>
            <a:r>
              <a:rPr lang="en-US" dirty="0" smtClean="0"/>
              <a:t>Motivation</a:t>
            </a:r>
            <a:endParaRPr lang="en-US" dirty="0"/>
          </a:p>
        </p:txBody>
      </p:sp>
      <p:sp>
        <p:nvSpPr>
          <p:cNvPr id="1036292" name="Rectangle 4"/>
          <p:cNvSpPr>
            <a:spLocks noGrp="1" noChangeArrowheads="1"/>
          </p:cNvSpPr>
          <p:nvPr>
            <p:ph type="body" idx="1"/>
          </p:nvPr>
        </p:nvSpPr>
        <p:spPr>
          <a:xfrm>
            <a:off x="488504" y="1304925"/>
            <a:ext cx="8928992" cy="4894263"/>
          </a:xfrm>
        </p:spPr>
        <p:txBody>
          <a:bodyPr/>
          <a:lstStyle/>
          <a:p>
            <a:pPr algn="just">
              <a:spcBef>
                <a:spcPts val="600"/>
              </a:spcBef>
              <a:spcAft>
                <a:spcPts val="600"/>
              </a:spcAft>
              <a:buFont typeface="Wingdings" pitchFamily="2" charset="2"/>
              <a:buChar char="v"/>
            </a:pPr>
            <a:r>
              <a:rPr lang="en-US" sz="1800" dirty="0" smtClean="0"/>
              <a:t>Routine carbon and water cycle predictions at fine spatial resolution (&lt; 100 m) are of critical importance in applications such as drought monitoring, yield forecasting, agricultural management and crop growth monitoring</a:t>
            </a:r>
          </a:p>
          <a:p>
            <a:pPr algn="just">
              <a:spcBef>
                <a:spcPts val="600"/>
              </a:spcBef>
              <a:spcAft>
                <a:spcPts val="600"/>
              </a:spcAft>
              <a:buFont typeface="Wingdings" pitchFamily="2" charset="2"/>
              <a:buChar char="v"/>
            </a:pPr>
            <a:r>
              <a:rPr lang="en-US" sz="1800" dirty="0" smtClean="0">
                <a:solidFill>
                  <a:srgbClr val="3A73E6"/>
                </a:solidFill>
              </a:rPr>
              <a:t>These applications require both high spatial resolution and frequent coverage in order to effectively resolve processes in heterogeneous landscapes at the scale of individual fields or </a:t>
            </a:r>
            <a:r>
              <a:rPr lang="it-IT" sz="1800" dirty="0" smtClean="0">
                <a:solidFill>
                  <a:srgbClr val="3A73E6"/>
                </a:solidFill>
              </a:rPr>
              <a:t>patches</a:t>
            </a:r>
          </a:p>
          <a:p>
            <a:pPr algn="just">
              <a:spcBef>
                <a:spcPts val="600"/>
              </a:spcBef>
              <a:spcAft>
                <a:spcPts val="600"/>
              </a:spcAft>
              <a:buFont typeface="Wingdings" pitchFamily="2" charset="2"/>
              <a:buChar char="v"/>
            </a:pPr>
            <a:r>
              <a:rPr lang="it-IT" sz="1800" dirty="0" smtClean="0"/>
              <a:t>Multi-scale and </a:t>
            </a:r>
            <a:r>
              <a:rPr lang="en-US" sz="1800" dirty="0" smtClean="0"/>
              <a:t>multi-sensor fusing approaches have the ability to blend aspects of spatially coarse (e.g. MODIS) and spatially fine (e.g. </a:t>
            </a:r>
            <a:r>
              <a:rPr lang="en-US" sz="1800" dirty="0" err="1" smtClean="0"/>
              <a:t>Landsat</a:t>
            </a:r>
            <a:r>
              <a:rPr lang="en-US" sz="1800" dirty="0" smtClean="0"/>
              <a:t>) resolution sensors to extend the applicability of land surface modeling schemes to provide meaningful decision support at </a:t>
            </a:r>
            <a:r>
              <a:rPr lang="it-IT" sz="1800" dirty="0" smtClean="0"/>
              <a:t>micrometeorological scales (&lt; 100m)</a:t>
            </a:r>
          </a:p>
          <a:p>
            <a:pPr algn="just">
              <a:spcBef>
                <a:spcPts val="600"/>
              </a:spcBef>
              <a:spcAft>
                <a:spcPts val="600"/>
              </a:spcAft>
              <a:buFont typeface="Wingdings" pitchFamily="2" charset="2"/>
              <a:buChar char="v"/>
            </a:pPr>
            <a:r>
              <a:rPr lang="en-US" sz="1800" dirty="0" smtClean="0">
                <a:solidFill>
                  <a:srgbClr val="3A73E6"/>
                </a:solidFill>
              </a:rPr>
              <a:t>One of the major challenges to applying a LSM over spatial and temporal domains lies in specifying reasonable inputs of key controls on vegetation dynamics and ecosystem functioning</a:t>
            </a:r>
            <a:endParaRPr lang="en-US" sz="1800" dirty="0">
              <a:solidFill>
                <a:srgbClr val="3A73E6"/>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1" name="Rectangle 3"/>
          <p:cNvSpPr>
            <a:spLocks noGrp="1" noChangeArrowheads="1"/>
          </p:cNvSpPr>
          <p:nvPr>
            <p:ph type="title"/>
          </p:nvPr>
        </p:nvSpPr>
        <p:spPr/>
        <p:txBody>
          <a:bodyPr/>
          <a:lstStyle/>
          <a:p>
            <a:r>
              <a:rPr lang="en-US" dirty="0" smtClean="0"/>
              <a:t>Goals and Objectives</a:t>
            </a:r>
            <a:endParaRPr lang="en-US" dirty="0"/>
          </a:p>
        </p:txBody>
      </p:sp>
      <p:sp>
        <p:nvSpPr>
          <p:cNvPr id="1036292" name="Rectangle 4"/>
          <p:cNvSpPr>
            <a:spLocks noGrp="1" noChangeArrowheads="1"/>
          </p:cNvSpPr>
          <p:nvPr>
            <p:ph type="body" idx="1"/>
          </p:nvPr>
        </p:nvSpPr>
        <p:spPr>
          <a:xfrm>
            <a:off x="488504" y="1304925"/>
            <a:ext cx="8928992" cy="4894263"/>
          </a:xfrm>
        </p:spPr>
        <p:txBody>
          <a:bodyPr/>
          <a:lstStyle/>
          <a:p>
            <a:pPr algn="just">
              <a:spcBef>
                <a:spcPts val="600"/>
              </a:spcBef>
              <a:spcAft>
                <a:spcPts val="600"/>
              </a:spcAft>
              <a:buFont typeface="Wingdings" pitchFamily="2" charset="2"/>
              <a:buChar char="v"/>
            </a:pPr>
            <a:r>
              <a:rPr lang="en-US" sz="1800" dirty="0" smtClean="0"/>
              <a:t>Fuse </a:t>
            </a:r>
            <a:r>
              <a:rPr lang="en-US" sz="1800" dirty="0" err="1" smtClean="0"/>
              <a:t>Landsat</a:t>
            </a:r>
            <a:r>
              <a:rPr lang="en-US" sz="1800" dirty="0" smtClean="0"/>
              <a:t> and MODIS data streams to facilitate high spatial resolution monitoring of carbon, water and heat fluxes at a temporal frequency not otherwise possible</a:t>
            </a:r>
          </a:p>
          <a:p>
            <a:pPr algn="just">
              <a:spcBef>
                <a:spcPts val="600"/>
              </a:spcBef>
              <a:spcAft>
                <a:spcPts val="600"/>
              </a:spcAft>
              <a:buFont typeface="Wingdings" pitchFamily="2" charset="2"/>
              <a:buChar char="v"/>
            </a:pPr>
            <a:r>
              <a:rPr lang="en-US" sz="1800" dirty="0" smtClean="0">
                <a:solidFill>
                  <a:srgbClr val="3A73E6"/>
                </a:solidFill>
              </a:rPr>
              <a:t>Refine and implement a novel technique for using satellite estimates of leaf chlorophyll to delineate variability in photosynthetic efficiency in space and time</a:t>
            </a:r>
          </a:p>
          <a:p>
            <a:pPr algn="just">
              <a:spcBef>
                <a:spcPts val="600"/>
              </a:spcBef>
              <a:spcAft>
                <a:spcPts val="600"/>
              </a:spcAft>
              <a:buFont typeface="Wingdings" pitchFamily="2" charset="2"/>
              <a:buChar char="v"/>
            </a:pPr>
            <a:r>
              <a:rPr lang="en-US" sz="1800" dirty="0" smtClean="0"/>
              <a:t>Develop and apply a scalable thermal-based flux modeling system and multi-scale data fusion approach to targeted regions that encompass a range of land cover types and environmental conditions</a:t>
            </a:r>
          </a:p>
          <a:p>
            <a:pPr algn="just">
              <a:spcBef>
                <a:spcPts val="600"/>
              </a:spcBef>
              <a:spcAft>
                <a:spcPts val="600"/>
              </a:spcAft>
              <a:buFont typeface="Wingdings" pitchFamily="2" charset="2"/>
              <a:buChar char="v"/>
            </a:pPr>
            <a:r>
              <a:rPr lang="en-US" sz="1800" dirty="0" smtClean="0">
                <a:solidFill>
                  <a:srgbClr val="3A73E6"/>
                </a:solidFill>
              </a:rPr>
              <a:t>Validate blended vegetation biophysical products and flux simulations using a combination of in-situ datasets, multi-year flux tower observations and independent satellite datasets and LSM output</a:t>
            </a:r>
          </a:p>
          <a:p>
            <a:pPr algn="just">
              <a:spcBef>
                <a:spcPts val="600"/>
              </a:spcBef>
              <a:spcAft>
                <a:spcPts val="600"/>
              </a:spcAft>
              <a:buFont typeface="Wingdings" pitchFamily="2" charset="2"/>
              <a:buChar char="v"/>
            </a:pPr>
            <a:r>
              <a:rPr lang="en-US" sz="1800" dirty="0" smtClean="0"/>
              <a:t>Work toward an automated approach to enable routine thermal-based flux mapping at fine spatial scales (&lt;100 m) critically important to local water resource and agricultural management</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products</a:t>
            </a:r>
            <a:endParaRPr lang="it-IT" dirty="0"/>
          </a:p>
        </p:txBody>
      </p:sp>
      <p:pic>
        <p:nvPicPr>
          <p:cNvPr id="21" name="Picture 20" descr="Table_satellite.jpg"/>
          <p:cNvPicPr>
            <a:picLocks noChangeAspect="1"/>
          </p:cNvPicPr>
          <p:nvPr/>
        </p:nvPicPr>
        <p:blipFill>
          <a:blip r:embed="rId3" cstate="print"/>
          <a:stretch>
            <a:fillRect/>
          </a:stretch>
        </p:blipFill>
        <p:spPr>
          <a:xfrm>
            <a:off x="622083" y="1340768"/>
            <a:ext cx="8598704" cy="410445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16632"/>
            <a:ext cx="5877644" cy="334962"/>
          </a:xfrm>
        </p:spPr>
        <p:txBody>
          <a:bodyPr/>
          <a:lstStyle/>
          <a:p>
            <a:pPr lvl="1"/>
            <a:r>
              <a:rPr lang="en-US" dirty="0" smtClean="0">
                <a:latin typeface="+mj-lt"/>
              </a:rPr>
              <a:t>Models</a:t>
            </a:r>
            <a:br>
              <a:rPr lang="en-US" dirty="0" smtClean="0">
                <a:latin typeface="+mj-lt"/>
              </a:rPr>
            </a:br>
            <a:r>
              <a:rPr lang="en-US" sz="1600" i="1" dirty="0" smtClean="0"/>
              <a:t>Data fusion algorithm</a:t>
            </a:r>
            <a:endParaRPr lang="it-IT" sz="1600" dirty="0">
              <a:latin typeface="+mj-lt"/>
            </a:endParaRPr>
          </a:p>
        </p:txBody>
      </p:sp>
      <p:pic>
        <p:nvPicPr>
          <p:cNvPr id="9" name="Picture 10"/>
          <p:cNvPicPr>
            <a:picLocks noChangeAspect="1" noChangeArrowheads="1"/>
          </p:cNvPicPr>
          <p:nvPr/>
        </p:nvPicPr>
        <p:blipFill>
          <a:blip r:embed="rId3" cstate="print"/>
          <a:srcRect/>
          <a:stretch>
            <a:fillRect/>
          </a:stretch>
        </p:blipFill>
        <p:spPr bwMode="auto">
          <a:xfrm>
            <a:off x="1640632" y="1440716"/>
            <a:ext cx="6480720" cy="3186052"/>
          </a:xfrm>
          <a:prstGeom prst="rect">
            <a:avLst/>
          </a:prstGeom>
          <a:noFill/>
          <a:ln w="9525">
            <a:noFill/>
            <a:miter lim="800000"/>
            <a:headEnd/>
            <a:tailEnd/>
          </a:ln>
        </p:spPr>
      </p:pic>
      <p:sp>
        <p:nvSpPr>
          <p:cNvPr id="10" name="TextBox 9"/>
          <p:cNvSpPr txBox="1"/>
          <p:nvPr/>
        </p:nvSpPr>
        <p:spPr>
          <a:xfrm>
            <a:off x="1111236" y="1052736"/>
            <a:ext cx="7586180" cy="369332"/>
          </a:xfrm>
          <a:prstGeom prst="rect">
            <a:avLst/>
          </a:prstGeom>
          <a:noFill/>
        </p:spPr>
        <p:txBody>
          <a:bodyPr wrap="none" rtlCol="0">
            <a:spAutoFit/>
          </a:bodyPr>
          <a:lstStyle/>
          <a:p>
            <a:r>
              <a:rPr lang="en-US" sz="1800" dirty="0" smtClean="0">
                <a:solidFill>
                  <a:srgbClr val="0F3277"/>
                </a:solidFill>
              </a:rPr>
              <a:t>STARFM = Spatial and Temporal Adaptive Reflectance Fusion Model</a:t>
            </a:r>
            <a:endParaRPr lang="it-IT" sz="1800" dirty="0">
              <a:solidFill>
                <a:srgbClr val="0F3277"/>
              </a:solidFill>
            </a:endParaRPr>
          </a:p>
        </p:txBody>
      </p:sp>
      <p:pic>
        <p:nvPicPr>
          <p:cNvPr id="40962" name="Picture 2" descr="Table_2"/>
          <p:cNvPicPr>
            <a:picLocks noChangeAspect="1" noChangeArrowheads="1"/>
          </p:cNvPicPr>
          <p:nvPr/>
        </p:nvPicPr>
        <p:blipFill>
          <a:blip r:embed="rId4" cstate="print"/>
          <a:srcRect/>
          <a:stretch>
            <a:fillRect/>
          </a:stretch>
        </p:blipFill>
        <p:spPr bwMode="auto">
          <a:xfrm>
            <a:off x="2864768" y="4941168"/>
            <a:ext cx="4498135" cy="1584176"/>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72" y="116632"/>
            <a:ext cx="5877644" cy="334962"/>
          </a:xfrm>
        </p:spPr>
        <p:txBody>
          <a:bodyPr/>
          <a:lstStyle/>
          <a:p>
            <a:pPr lvl="1"/>
            <a:r>
              <a:rPr lang="en-US" dirty="0" smtClean="0">
                <a:latin typeface="+mj-lt"/>
              </a:rPr>
              <a:t>Models</a:t>
            </a:r>
            <a:br>
              <a:rPr lang="en-US" dirty="0" smtClean="0">
                <a:latin typeface="+mj-lt"/>
              </a:rPr>
            </a:br>
            <a:r>
              <a:rPr lang="en-US" sz="1600" i="1" dirty="0" smtClean="0"/>
              <a:t>Vegetation parameter retrieval tool</a:t>
            </a:r>
            <a:endParaRPr lang="it-IT" sz="1600" dirty="0">
              <a:latin typeface="+mj-lt"/>
            </a:endParaRPr>
          </a:p>
        </p:txBody>
      </p:sp>
      <p:sp>
        <p:nvSpPr>
          <p:cNvPr id="10" name="TextBox 9"/>
          <p:cNvSpPr txBox="1"/>
          <p:nvPr/>
        </p:nvSpPr>
        <p:spPr>
          <a:xfrm>
            <a:off x="2216696" y="908720"/>
            <a:ext cx="5859296" cy="369332"/>
          </a:xfrm>
          <a:prstGeom prst="rect">
            <a:avLst/>
          </a:prstGeom>
          <a:noFill/>
        </p:spPr>
        <p:txBody>
          <a:bodyPr wrap="none" rtlCol="0">
            <a:spAutoFit/>
          </a:bodyPr>
          <a:lstStyle/>
          <a:p>
            <a:r>
              <a:rPr lang="en-US" sz="1800" dirty="0" smtClean="0">
                <a:solidFill>
                  <a:srgbClr val="0F3277"/>
                </a:solidFill>
              </a:rPr>
              <a:t>REGFLEC = </a:t>
            </a:r>
            <a:r>
              <a:rPr lang="en-US" sz="1800" dirty="0" err="1" smtClean="0">
                <a:solidFill>
                  <a:srgbClr val="0F3277"/>
                </a:solidFill>
              </a:rPr>
              <a:t>REGularized</a:t>
            </a:r>
            <a:r>
              <a:rPr lang="en-US" sz="1800" dirty="0" smtClean="0">
                <a:solidFill>
                  <a:srgbClr val="0F3277"/>
                </a:solidFill>
              </a:rPr>
              <a:t> canopy </a:t>
            </a:r>
            <a:r>
              <a:rPr lang="en-US" sz="1800" dirty="0" err="1" smtClean="0">
                <a:solidFill>
                  <a:srgbClr val="0F3277"/>
                </a:solidFill>
              </a:rPr>
              <a:t>reFLECtance</a:t>
            </a:r>
            <a:r>
              <a:rPr lang="en-US" sz="1800" dirty="0" smtClean="0">
                <a:solidFill>
                  <a:srgbClr val="0F3277"/>
                </a:solidFill>
              </a:rPr>
              <a:t> tool</a:t>
            </a:r>
            <a:endParaRPr lang="it-IT" sz="1800" dirty="0">
              <a:solidFill>
                <a:srgbClr val="0F3277"/>
              </a:solidFill>
            </a:endParaRPr>
          </a:p>
        </p:txBody>
      </p:sp>
      <p:pic>
        <p:nvPicPr>
          <p:cNvPr id="6" name="Picture 2"/>
          <p:cNvPicPr>
            <a:picLocks noChangeAspect="1" noChangeArrowheads="1"/>
          </p:cNvPicPr>
          <p:nvPr/>
        </p:nvPicPr>
        <p:blipFill>
          <a:blip r:embed="rId3" cstate="print"/>
          <a:srcRect/>
          <a:stretch>
            <a:fillRect/>
          </a:stretch>
        </p:blipFill>
        <p:spPr bwMode="auto">
          <a:xfrm>
            <a:off x="115029" y="1244669"/>
            <a:ext cx="4189900" cy="5211319"/>
          </a:xfrm>
          <a:prstGeom prst="rect">
            <a:avLst/>
          </a:prstGeom>
          <a:noFill/>
          <a:ln w="9525">
            <a:noFill/>
            <a:miter lim="800000"/>
            <a:headEnd/>
            <a:tailEnd/>
          </a:ln>
        </p:spPr>
      </p:pic>
      <p:sp>
        <p:nvSpPr>
          <p:cNvPr id="7" name="TextBox 6"/>
          <p:cNvSpPr txBox="1"/>
          <p:nvPr/>
        </p:nvSpPr>
        <p:spPr>
          <a:xfrm>
            <a:off x="4419600" y="1259588"/>
            <a:ext cx="5074096" cy="5262979"/>
          </a:xfrm>
          <a:prstGeom prst="rect">
            <a:avLst/>
          </a:prstGeom>
          <a:noFill/>
        </p:spPr>
        <p:txBody>
          <a:bodyPr wrap="square" rtlCol="0">
            <a:spAutoFit/>
          </a:bodyPr>
          <a:lstStyle/>
          <a:p>
            <a:pPr marL="342900" indent="-342900" algn="just">
              <a:buFont typeface="Wingdings" pitchFamily="2" charset="2"/>
              <a:buChar char="v"/>
            </a:pPr>
            <a:r>
              <a:rPr lang="en-US" sz="1600" b="1" dirty="0" smtClean="0">
                <a:solidFill>
                  <a:srgbClr val="0F3277"/>
                </a:solidFill>
              </a:rPr>
              <a:t>Physically-based approach for estimating key descriptors (LAI and leaf </a:t>
            </a:r>
            <a:r>
              <a:rPr lang="en-US" sz="1600" b="1" dirty="0" err="1" smtClean="0">
                <a:solidFill>
                  <a:srgbClr val="0F3277"/>
                </a:solidFill>
              </a:rPr>
              <a:t>chl</a:t>
            </a:r>
            <a:r>
              <a:rPr lang="en-US" sz="1600" b="1" dirty="0" smtClean="0">
                <a:solidFill>
                  <a:srgbClr val="0F3277"/>
                </a:solidFill>
              </a:rPr>
              <a:t>) of vegetation dynamics</a:t>
            </a:r>
          </a:p>
          <a:p>
            <a:pPr marL="342900" indent="-342900" algn="just"/>
            <a:endParaRPr lang="en-US" sz="1600" b="1" dirty="0" smtClean="0">
              <a:solidFill>
                <a:srgbClr val="0F3277"/>
              </a:solidFill>
            </a:endParaRPr>
          </a:p>
          <a:p>
            <a:pPr marL="342900" indent="-342900" algn="just">
              <a:buFont typeface="Wingdings" pitchFamily="2" charset="2"/>
              <a:buChar char="v"/>
            </a:pPr>
            <a:r>
              <a:rPr lang="en-US" sz="1600" b="1" dirty="0" smtClean="0">
                <a:solidFill>
                  <a:srgbClr val="3A73E6"/>
                </a:solidFill>
              </a:rPr>
              <a:t>Combines leaf optics (PROSPECT), canopy reflectance (ACRM), and atmospheric </a:t>
            </a:r>
            <a:r>
              <a:rPr lang="en-US" sz="1600" b="1" dirty="0" err="1" smtClean="0">
                <a:solidFill>
                  <a:srgbClr val="3A73E6"/>
                </a:solidFill>
              </a:rPr>
              <a:t>radiative</a:t>
            </a:r>
            <a:r>
              <a:rPr lang="en-US" sz="1600" b="1" dirty="0" smtClean="0">
                <a:solidFill>
                  <a:srgbClr val="3A73E6"/>
                </a:solidFill>
              </a:rPr>
              <a:t> transfer (6SV1) modules</a:t>
            </a:r>
          </a:p>
          <a:p>
            <a:pPr marL="342900" indent="-342900" algn="just"/>
            <a:endParaRPr lang="en-US" sz="1600" b="1" dirty="0" smtClean="0">
              <a:solidFill>
                <a:srgbClr val="0F3277"/>
              </a:solidFill>
            </a:endParaRPr>
          </a:p>
          <a:p>
            <a:pPr marL="342900" indent="-342900" algn="just">
              <a:buFont typeface="Wingdings" pitchFamily="2" charset="2"/>
              <a:buChar char="v"/>
            </a:pPr>
            <a:r>
              <a:rPr lang="en-US" sz="1600" b="1" dirty="0" smtClean="0">
                <a:solidFill>
                  <a:srgbClr val="0F3277"/>
                </a:solidFill>
              </a:rPr>
              <a:t>Requires at-sensor radiance observations in green, red and </a:t>
            </a:r>
            <a:r>
              <a:rPr lang="en-US" sz="1600" b="1" dirty="0" err="1" smtClean="0">
                <a:solidFill>
                  <a:srgbClr val="0F3277"/>
                </a:solidFill>
              </a:rPr>
              <a:t>nir</a:t>
            </a:r>
            <a:r>
              <a:rPr lang="en-US" sz="1600" b="1" dirty="0" smtClean="0">
                <a:solidFill>
                  <a:srgbClr val="0F3277"/>
                </a:solidFill>
              </a:rPr>
              <a:t> wavebands, standard atmospheric state data, land cover and soil map</a:t>
            </a:r>
          </a:p>
          <a:p>
            <a:pPr marL="342900" indent="-342900" algn="just"/>
            <a:endParaRPr lang="en-US" sz="1600" b="1" dirty="0" smtClean="0">
              <a:solidFill>
                <a:srgbClr val="0F3277"/>
              </a:solidFill>
            </a:endParaRPr>
          </a:p>
          <a:p>
            <a:pPr marL="342900" indent="-342900" algn="just">
              <a:buFont typeface="Wingdings" pitchFamily="2" charset="2"/>
              <a:buChar char="v"/>
            </a:pPr>
            <a:r>
              <a:rPr lang="en-US" sz="1600" b="1" dirty="0" smtClean="0">
                <a:solidFill>
                  <a:srgbClr val="3A73E6"/>
                </a:solidFill>
              </a:rPr>
              <a:t>The retrieval system is entirely image-based and does not rely on local ground-based data for model calibration</a:t>
            </a:r>
          </a:p>
          <a:p>
            <a:pPr marL="342900" indent="-342900" algn="just"/>
            <a:endParaRPr lang="en-US" sz="1600" b="1" dirty="0" smtClean="0">
              <a:solidFill>
                <a:srgbClr val="0F3277"/>
              </a:solidFill>
            </a:endParaRPr>
          </a:p>
          <a:p>
            <a:pPr marL="342900" indent="-342900" algn="just">
              <a:buFont typeface="Wingdings" pitchFamily="2" charset="2"/>
              <a:buChar char="v"/>
            </a:pPr>
            <a:r>
              <a:rPr lang="en-US" sz="1600" b="1" dirty="0" smtClean="0">
                <a:solidFill>
                  <a:srgbClr val="0F3277"/>
                </a:solidFill>
              </a:rPr>
              <a:t>REGFLEC accommodates variations in sensor and atmospheric absorption and scattering conditions, soil background conditions, surface BRDF and species composition</a:t>
            </a:r>
          </a:p>
        </p:txBody>
      </p:sp>
      <p:sp>
        <p:nvSpPr>
          <p:cNvPr id="8" name="TextBox 7"/>
          <p:cNvSpPr txBox="1"/>
          <p:nvPr/>
        </p:nvSpPr>
        <p:spPr>
          <a:xfrm>
            <a:off x="483106" y="6464369"/>
            <a:ext cx="2222788" cy="276999"/>
          </a:xfrm>
          <a:prstGeom prst="rect">
            <a:avLst/>
          </a:prstGeom>
          <a:noFill/>
        </p:spPr>
        <p:txBody>
          <a:bodyPr wrap="none" rtlCol="0">
            <a:spAutoFit/>
          </a:bodyPr>
          <a:lstStyle/>
          <a:p>
            <a:r>
              <a:rPr lang="en-US" sz="1200" b="1" i="1" dirty="0" err="1" smtClean="0">
                <a:solidFill>
                  <a:srgbClr val="0F3277"/>
                </a:solidFill>
                <a:cs typeface="Arial" pitchFamily="34" charset="0"/>
              </a:rPr>
              <a:t>Houborg</a:t>
            </a:r>
            <a:r>
              <a:rPr lang="en-US" sz="1200" b="1" i="1" dirty="0" smtClean="0">
                <a:solidFill>
                  <a:srgbClr val="0F3277"/>
                </a:solidFill>
                <a:cs typeface="Arial" pitchFamily="34" charset="0"/>
              </a:rPr>
              <a:t> &amp; Anderson (2009)</a:t>
            </a:r>
            <a:endParaRPr lang="it-IT" sz="1200" b="1" i="1" dirty="0">
              <a:solidFill>
                <a:srgbClr val="0F3277"/>
              </a:solidFill>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72" y="116632"/>
            <a:ext cx="5877644" cy="334962"/>
          </a:xfrm>
        </p:spPr>
        <p:txBody>
          <a:bodyPr/>
          <a:lstStyle/>
          <a:p>
            <a:pPr lvl="1"/>
            <a:r>
              <a:rPr lang="en-US" dirty="0" smtClean="0">
                <a:latin typeface="+mj-lt"/>
              </a:rPr>
              <a:t>Models</a:t>
            </a:r>
            <a:br>
              <a:rPr lang="en-US" dirty="0" smtClean="0">
                <a:latin typeface="+mj-lt"/>
              </a:rPr>
            </a:br>
            <a:r>
              <a:rPr lang="en-US" sz="1600" i="1" dirty="0" smtClean="0"/>
              <a:t>Vegetation parameter retrieval tool</a:t>
            </a:r>
            <a:endParaRPr lang="it-IT" sz="1600" dirty="0">
              <a:latin typeface="+mj-lt"/>
            </a:endParaRPr>
          </a:p>
        </p:txBody>
      </p:sp>
      <p:pic>
        <p:nvPicPr>
          <p:cNvPr id="1026" name="Picture 2" descr="Table_3"/>
          <p:cNvPicPr>
            <a:picLocks noChangeAspect="1" noChangeArrowheads="1"/>
          </p:cNvPicPr>
          <p:nvPr/>
        </p:nvPicPr>
        <p:blipFill>
          <a:blip r:embed="rId3" cstate="print"/>
          <a:srcRect/>
          <a:stretch>
            <a:fillRect/>
          </a:stretch>
        </p:blipFill>
        <p:spPr bwMode="auto">
          <a:xfrm>
            <a:off x="1280592" y="1556792"/>
            <a:ext cx="7148179" cy="2088232"/>
          </a:xfrm>
          <a:prstGeom prst="rect">
            <a:avLst/>
          </a:prstGeom>
          <a:noFill/>
          <a:ln w="9525">
            <a:noFill/>
            <a:miter lim="800000"/>
            <a:headEnd/>
            <a:tailEnd/>
          </a:ln>
        </p:spPr>
      </p:pic>
      <p:sp>
        <p:nvSpPr>
          <p:cNvPr id="9" name="TextBox 8"/>
          <p:cNvSpPr txBox="1"/>
          <p:nvPr/>
        </p:nvSpPr>
        <p:spPr>
          <a:xfrm>
            <a:off x="2119010" y="1138800"/>
            <a:ext cx="5275803" cy="369332"/>
          </a:xfrm>
          <a:prstGeom prst="rect">
            <a:avLst/>
          </a:prstGeom>
          <a:noFill/>
        </p:spPr>
        <p:txBody>
          <a:bodyPr wrap="none" rtlCol="0">
            <a:spAutoFit/>
          </a:bodyPr>
          <a:lstStyle/>
          <a:p>
            <a:r>
              <a:rPr lang="en-US" sz="1800" dirty="0" smtClean="0">
                <a:solidFill>
                  <a:srgbClr val="0F3277"/>
                </a:solidFill>
              </a:rPr>
              <a:t>REGFLEC LAI and leaf </a:t>
            </a:r>
            <a:r>
              <a:rPr lang="en-US" sz="1800" dirty="0" err="1" smtClean="0">
                <a:solidFill>
                  <a:srgbClr val="0F3277"/>
                </a:solidFill>
              </a:rPr>
              <a:t>chl</a:t>
            </a:r>
            <a:r>
              <a:rPr lang="en-US" sz="1800" dirty="0" smtClean="0">
                <a:solidFill>
                  <a:srgbClr val="0F3277"/>
                </a:solidFill>
              </a:rPr>
              <a:t> retrieval accuracies</a:t>
            </a:r>
            <a:endParaRPr lang="it-IT" sz="1800" dirty="0">
              <a:solidFill>
                <a:srgbClr val="0F3277"/>
              </a:solidFill>
            </a:endParaRPr>
          </a:p>
        </p:txBody>
      </p:sp>
      <p:sp>
        <p:nvSpPr>
          <p:cNvPr id="11" name="Rectangle 10"/>
          <p:cNvSpPr/>
          <p:nvPr/>
        </p:nvSpPr>
        <p:spPr bwMode="auto">
          <a:xfrm>
            <a:off x="6720926" y="2060848"/>
            <a:ext cx="288032" cy="1152128"/>
          </a:xfrm>
          <a:prstGeom prst="rect">
            <a:avLst/>
          </a:prstGeom>
          <a:solidFill>
            <a:srgbClr val="92D050">
              <a:alpha val="26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5003492" y="2050090"/>
            <a:ext cx="288032" cy="1562660"/>
          </a:xfrm>
          <a:prstGeom prst="rect">
            <a:avLst/>
          </a:prstGeom>
          <a:solidFill>
            <a:srgbClr val="92D050">
              <a:alpha val="26000"/>
            </a:srgb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grpSp>
        <p:nvGrpSpPr>
          <p:cNvPr id="13" name="Group 12"/>
          <p:cNvGrpSpPr>
            <a:grpSpLocks noChangeAspect="1"/>
          </p:cNvGrpSpPr>
          <p:nvPr/>
        </p:nvGrpSpPr>
        <p:grpSpPr>
          <a:xfrm>
            <a:off x="1851550" y="3801664"/>
            <a:ext cx="5952794" cy="2867696"/>
            <a:chOff x="74766" y="4078521"/>
            <a:chExt cx="5411634" cy="2606996"/>
          </a:xfrm>
        </p:grpSpPr>
        <p:pic>
          <p:nvPicPr>
            <p:cNvPr id="14" name="Picture 6" descr="Fig_7"/>
            <p:cNvPicPr>
              <a:picLocks noChangeAspect="1" noChangeArrowheads="1"/>
            </p:cNvPicPr>
            <p:nvPr/>
          </p:nvPicPr>
          <p:blipFill>
            <a:blip r:embed="rId4" cstate="print"/>
            <a:srcRect/>
            <a:stretch>
              <a:fillRect/>
            </a:stretch>
          </p:blipFill>
          <p:spPr bwMode="auto">
            <a:xfrm>
              <a:off x="74766" y="4078521"/>
              <a:ext cx="5411634" cy="2606996"/>
            </a:xfrm>
            <a:prstGeom prst="rect">
              <a:avLst/>
            </a:prstGeom>
            <a:noFill/>
            <a:ln w="9525">
              <a:noFill/>
              <a:miter lim="800000"/>
              <a:headEnd/>
              <a:tailEnd/>
            </a:ln>
          </p:spPr>
        </p:pic>
        <p:sp>
          <p:nvSpPr>
            <p:cNvPr id="15" name="TextBox 14"/>
            <p:cNvSpPr txBox="1"/>
            <p:nvPr/>
          </p:nvSpPr>
          <p:spPr>
            <a:xfrm>
              <a:off x="3627055" y="6427833"/>
              <a:ext cx="609600" cy="200055"/>
            </a:xfrm>
            <a:prstGeom prst="rect">
              <a:avLst/>
            </a:prstGeom>
            <a:solidFill>
              <a:schemeClr val="bg1"/>
            </a:solidFill>
          </p:spPr>
          <p:txBody>
            <a:bodyPr wrap="square" lIns="0" tIns="0" rIns="0" rtlCol="0">
              <a:spAutoFit/>
            </a:bodyPr>
            <a:lstStyle/>
            <a:p>
              <a:r>
                <a:rPr lang="en-US" sz="1000" b="1" dirty="0" smtClean="0">
                  <a:latin typeface="Times New Roman" pitchFamily="18" charset="0"/>
                  <a:cs typeface="Times New Roman" pitchFamily="18" charset="0"/>
                </a:rPr>
                <a:t>Measured</a:t>
              </a:r>
              <a:endParaRPr lang="it-IT" sz="1000" b="1" dirty="0">
                <a:latin typeface="Times New Roman" pitchFamily="18" charset="0"/>
                <a:cs typeface="Times New Roman" pitchFamily="18" charset="0"/>
              </a:endParaRPr>
            </a:p>
          </p:txBody>
        </p:sp>
      </p:grpSp>
      <p:sp>
        <p:nvSpPr>
          <p:cNvPr id="16" name="TextBox 15"/>
          <p:cNvSpPr txBox="1"/>
          <p:nvPr/>
        </p:nvSpPr>
        <p:spPr>
          <a:xfrm>
            <a:off x="2216696" y="3706274"/>
            <a:ext cx="2412841" cy="369332"/>
          </a:xfrm>
          <a:prstGeom prst="rect">
            <a:avLst/>
          </a:prstGeom>
          <a:solidFill>
            <a:schemeClr val="bg1"/>
          </a:solidFill>
        </p:spPr>
        <p:txBody>
          <a:bodyPr wrap="none" rtlCol="0">
            <a:spAutoFit/>
          </a:bodyPr>
          <a:lstStyle/>
          <a:p>
            <a:r>
              <a:rPr lang="en-US" sz="1800" dirty="0" smtClean="0">
                <a:solidFill>
                  <a:srgbClr val="0F3277"/>
                </a:solidFill>
              </a:rPr>
              <a:t>LAI </a:t>
            </a:r>
            <a:r>
              <a:rPr lang="en-US" sz="1400" b="0" i="1" dirty="0" smtClean="0">
                <a:solidFill>
                  <a:srgbClr val="0F3277"/>
                </a:solidFill>
              </a:rPr>
              <a:t>(SPOT 10m - MD, US)</a:t>
            </a:r>
            <a:endParaRPr lang="it-IT" sz="1400" b="0" i="1" dirty="0">
              <a:solidFill>
                <a:srgbClr val="0F3277"/>
              </a:solidFill>
            </a:endParaRPr>
          </a:p>
        </p:txBody>
      </p:sp>
      <p:sp>
        <p:nvSpPr>
          <p:cNvPr id="17" name="TextBox 16"/>
          <p:cNvSpPr txBox="1"/>
          <p:nvPr/>
        </p:nvSpPr>
        <p:spPr>
          <a:xfrm>
            <a:off x="5198000" y="3688056"/>
            <a:ext cx="2912977" cy="369332"/>
          </a:xfrm>
          <a:prstGeom prst="rect">
            <a:avLst/>
          </a:prstGeom>
          <a:solidFill>
            <a:schemeClr val="bg1"/>
          </a:solidFill>
        </p:spPr>
        <p:txBody>
          <a:bodyPr wrap="none" rtlCol="0">
            <a:spAutoFit/>
          </a:bodyPr>
          <a:lstStyle/>
          <a:p>
            <a:r>
              <a:rPr lang="en-US" sz="1800" dirty="0" smtClean="0">
                <a:solidFill>
                  <a:srgbClr val="0F3277"/>
                </a:solidFill>
              </a:rPr>
              <a:t>Leaf </a:t>
            </a:r>
            <a:r>
              <a:rPr lang="en-US" sz="1800" dirty="0" err="1" smtClean="0">
                <a:solidFill>
                  <a:srgbClr val="0F3277"/>
                </a:solidFill>
              </a:rPr>
              <a:t>chl</a:t>
            </a:r>
            <a:r>
              <a:rPr lang="en-US" sz="1800" dirty="0" smtClean="0">
                <a:solidFill>
                  <a:srgbClr val="0F3277"/>
                </a:solidFill>
              </a:rPr>
              <a:t> </a:t>
            </a:r>
            <a:r>
              <a:rPr lang="en-US" sz="1400" b="0" i="1" dirty="0" smtClean="0">
                <a:solidFill>
                  <a:srgbClr val="0F3277"/>
                </a:solidFill>
              </a:rPr>
              <a:t>(SPOT 10m - MD, US)</a:t>
            </a:r>
            <a:endParaRPr lang="it-IT" sz="1400" dirty="0">
              <a:solidFill>
                <a:srgbClr val="0F3277"/>
              </a:solidFill>
            </a:endParaRPr>
          </a:p>
        </p:txBody>
      </p:sp>
      <p:sp>
        <p:nvSpPr>
          <p:cNvPr id="18" name="Rectangle 17"/>
          <p:cNvSpPr/>
          <p:nvPr/>
        </p:nvSpPr>
        <p:spPr bwMode="auto">
          <a:xfrm>
            <a:off x="1204370" y="1446488"/>
            <a:ext cx="216024" cy="22322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sp>
        <p:nvSpPr>
          <p:cNvPr id="19" name="Rectangle 18"/>
          <p:cNvSpPr/>
          <p:nvPr/>
        </p:nvSpPr>
        <p:spPr bwMode="auto">
          <a:xfrm>
            <a:off x="8282224" y="1484784"/>
            <a:ext cx="216024" cy="432048"/>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it-IT" sz="2400" b="1" i="0" u="none" strike="noStrike" cap="none" normalizeH="0" baseline="0" smtClean="0">
              <a:ln>
                <a:noFill/>
              </a:ln>
              <a:solidFill>
                <a:schemeClr val="tx1"/>
              </a:solidFill>
              <a:effectLst/>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72" y="116632"/>
            <a:ext cx="5877644" cy="334962"/>
          </a:xfrm>
        </p:spPr>
        <p:txBody>
          <a:bodyPr/>
          <a:lstStyle/>
          <a:p>
            <a:pPr lvl="1"/>
            <a:r>
              <a:rPr lang="en-US" dirty="0" smtClean="0">
                <a:latin typeface="+mj-lt"/>
              </a:rPr>
              <a:t>Models</a:t>
            </a:r>
            <a:br>
              <a:rPr lang="en-US" dirty="0" smtClean="0">
                <a:latin typeface="+mj-lt"/>
              </a:rPr>
            </a:br>
            <a:r>
              <a:rPr lang="en-US" sz="1600" i="1" dirty="0" smtClean="0"/>
              <a:t>Land-surface model</a:t>
            </a:r>
            <a:endParaRPr lang="it-IT" sz="1600" dirty="0">
              <a:latin typeface="+mj-lt"/>
            </a:endParaRPr>
          </a:p>
        </p:txBody>
      </p:sp>
      <p:pic>
        <p:nvPicPr>
          <p:cNvPr id="13" name="Picture 7"/>
          <p:cNvPicPr>
            <a:picLocks noChangeArrowheads="1"/>
          </p:cNvPicPr>
          <p:nvPr/>
        </p:nvPicPr>
        <p:blipFill>
          <a:blip r:embed="rId3" cstate="print"/>
          <a:srcRect/>
          <a:stretch>
            <a:fillRect/>
          </a:stretch>
        </p:blipFill>
        <p:spPr bwMode="auto">
          <a:xfrm>
            <a:off x="884020" y="1155091"/>
            <a:ext cx="8110537" cy="4487863"/>
          </a:xfrm>
          <a:prstGeom prst="rect">
            <a:avLst/>
          </a:prstGeom>
          <a:noFill/>
          <a:ln w="12700">
            <a:noFill/>
            <a:miter lim="800000"/>
            <a:headEnd type="none" w="sm" len="sm"/>
            <a:tailEnd type="none" w="sm" len="sm"/>
          </a:ln>
        </p:spPr>
      </p:pic>
      <p:pic>
        <p:nvPicPr>
          <p:cNvPr id="14" name="Picture 8"/>
          <p:cNvPicPr>
            <a:picLocks noChangeAspect="1" noChangeArrowheads="1"/>
          </p:cNvPicPr>
          <p:nvPr/>
        </p:nvPicPr>
        <p:blipFill>
          <a:blip r:embed="rId4" cstate="print"/>
          <a:srcRect/>
          <a:stretch>
            <a:fillRect/>
          </a:stretch>
        </p:blipFill>
        <p:spPr bwMode="auto">
          <a:xfrm>
            <a:off x="1172945" y="1442429"/>
            <a:ext cx="7340600" cy="4362450"/>
          </a:xfrm>
          <a:prstGeom prst="rect">
            <a:avLst/>
          </a:prstGeom>
          <a:noFill/>
          <a:ln w="9525">
            <a:noFill/>
            <a:miter lim="800000"/>
            <a:headEnd/>
            <a:tailEnd/>
          </a:ln>
        </p:spPr>
      </p:pic>
      <p:sp>
        <p:nvSpPr>
          <p:cNvPr id="15" name="Text Box 9"/>
          <p:cNvSpPr txBox="1">
            <a:spLocks noChangeArrowheads="1"/>
          </p:cNvSpPr>
          <p:nvPr/>
        </p:nvSpPr>
        <p:spPr bwMode="auto">
          <a:xfrm>
            <a:off x="2015461" y="5517232"/>
            <a:ext cx="3225571" cy="954107"/>
          </a:xfrm>
          <a:prstGeom prst="rect">
            <a:avLst/>
          </a:prstGeom>
          <a:noFill/>
          <a:ln w="12700">
            <a:noFill/>
            <a:miter lim="800000"/>
            <a:headEnd type="none" w="sm" len="sm"/>
            <a:tailEnd type="none" w="sm" len="sm"/>
          </a:ln>
        </p:spPr>
        <p:txBody>
          <a:bodyPr wrap="square">
            <a:spAutoFit/>
          </a:bodyPr>
          <a:lstStyle/>
          <a:p>
            <a:pPr algn="ctr" defTabSz="685800"/>
            <a:r>
              <a:rPr lang="en-US" sz="2000" dirty="0">
                <a:solidFill>
                  <a:srgbClr val="000000"/>
                </a:solidFill>
                <a:latin typeface="Arial Black" pitchFamily="34" charset="0"/>
              </a:rPr>
              <a:t>Regional </a:t>
            </a:r>
            <a:r>
              <a:rPr lang="en-US" sz="2000" dirty="0" smtClean="0">
                <a:solidFill>
                  <a:srgbClr val="000000"/>
                </a:solidFill>
                <a:latin typeface="Arial Black" pitchFamily="34" charset="0"/>
              </a:rPr>
              <a:t>scale </a:t>
            </a:r>
          </a:p>
          <a:p>
            <a:pPr algn="l" defTabSz="685800"/>
            <a:r>
              <a:rPr lang="en-US" sz="1800" dirty="0" smtClean="0">
                <a:solidFill>
                  <a:srgbClr val="000000"/>
                </a:solidFill>
                <a:latin typeface="Symbol" pitchFamily="18" charset="2"/>
              </a:rPr>
              <a:t>D</a:t>
            </a:r>
            <a:r>
              <a:rPr lang="en-US" sz="1800" dirty="0" smtClean="0">
                <a:solidFill>
                  <a:srgbClr val="000000"/>
                </a:solidFill>
                <a:latin typeface="Arial" charset="0"/>
              </a:rPr>
              <a:t>T</a:t>
            </a:r>
            <a:r>
              <a:rPr lang="en-US" sz="1800" baseline="-25000" dirty="0" smtClean="0">
                <a:solidFill>
                  <a:srgbClr val="000000"/>
                </a:solidFill>
                <a:latin typeface="Arial" charset="0"/>
              </a:rPr>
              <a:t>RAD  </a:t>
            </a:r>
            <a:r>
              <a:rPr lang="en-US" sz="1800" dirty="0" smtClean="0">
                <a:solidFill>
                  <a:srgbClr val="000000"/>
                </a:solidFill>
                <a:latin typeface="Arial" charset="0"/>
              </a:rPr>
              <a:t>- </a:t>
            </a:r>
            <a:r>
              <a:rPr lang="en-US" sz="1800" dirty="0">
                <a:solidFill>
                  <a:srgbClr val="000000"/>
                </a:solidFill>
                <a:latin typeface="Arial" charset="0"/>
              </a:rPr>
              <a:t>GOES</a:t>
            </a:r>
          </a:p>
          <a:p>
            <a:pPr algn="l" defTabSz="685800"/>
            <a:r>
              <a:rPr lang="en-US" sz="1800" dirty="0" smtClean="0">
                <a:solidFill>
                  <a:srgbClr val="000000"/>
                </a:solidFill>
                <a:latin typeface="Arial" charset="0"/>
              </a:rPr>
              <a:t>T</a:t>
            </a:r>
            <a:r>
              <a:rPr lang="en-US" sz="1800" baseline="-25000" dirty="0" smtClean="0">
                <a:solidFill>
                  <a:srgbClr val="000000"/>
                </a:solidFill>
                <a:latin typeface="Arial" charset="0"/>
              </a:rPr>
              <a:t>a</a:t>
            </a:r>
            <a:r>
              <a:rPr lang="en-US" sz="1800" dirty="0" smtClean="0">
                <a:solidFill>
                  <a:srgbClr val="000000"/>
                </a:solidFill>
                <a:latin typeface="Arial" charset="0"/>
              </a:rPr>
              <a:t>        - </a:t>
            </a:r>
            <a:r>
              <a:rPr lang="en-US" sz="1800" dirty="0">
                <a:solidFill>
                  <a:srgbClr val="000000"/>
                </a:solidFill>
                <a:latin typeface="Arial" charset="0"/>
              </a:rPr>
              <a:t>ABL model</a:t>
            </a:r>
          </a:p>
        </p:txBody>
      </p:sp>
      <p:sp>
        <p:nvSpPr>
          <p:cNvPr id="16" name="Text Box 10"/>
          <p:cNvSpPr txBox="1">
            <a:spLocks noChangeArrowheads="1"/>
          </p:cNvSpPr>
          <p:nvPr/>
        </p:nvSpPr>
        <p:spPr bwMode="auto">
          <a:xfrm>
            <a:off x="5113535" y="5517232"/>
            <a:ext cx="3871913" cy="946150"/>
          </a:xfrm>
          <a:prstGeom prst="rect">
            <a:avLst/>
          </a:prstGeom>
          <a:noFill/>
          <a:ln w="12700">
            <a:noFill/>
            <a:miter lim="800000"/>
            <a:headEnd type="none" w="sm" len="sm"/>
            <a:tailEnd type="none" w="sm" len="sm"/>
          </a:ln>
        </p:spPr>
        <p:txBody>
          <a:bodyPr>
            <a:spAutoFit/>
          </a:bodyPr>
          <a:lstStyle/>
          <a:p>
            <a:pPr algn="ctr" defTabSz="576263"/>
            <a:r>
              <a:rPr lang="en-US" sz="2000" dirty="0">
                <a:solidFill>
                  <a:srgbClr val="000000"/>
                </a:solidFill>
                <a:latin typeface="Arial Black" pitchFamily="34" charset="0"/>
              </a:rPr>
              <a:t>Landscape scale</a:t>
            </a:r>
          </a:p>
          <a:p>
            <a:pPr algn="l" defTabSz="576263"/>
            <a:r>
              <a:rPr lang="en-US" sz="1800" dirty="0">
                <a:solidFill>
                  <a:srgbClr val="000000"/>
                </a:solidFill>
                <a:latin typeface="Arial" charset="0"/>
              </a:rPr>
              <a:t>T</a:t>
            </a:r>
            <a:r>
              <a:rPr lang="en-US" sz="1800" baseline="-25000" dirty="0">
                <a:solidFill>
                  <a:srgbClr val="000000"/>
                </a:solidFill>
                <a:latin typeface="Arial" charset="0"/>
              </a:rPr>
              <a:t>RAD</a:t>
            </a:r>
            <a:r>
              <a:rPr lang="en-US" sz="1800" dirty="0">
                <a:solidFill>
                  <a:srgbClr val="000000"/>
                </a:solidFill>
                <a:latin typeface="Arial" charset="0"/>
              </a:rPr>
              <a:t>	- </a:t>
            </a:r>
            <a:r>
              <a:rPr lang="en-US" sz="1800" dirty="0" err="1" smtClean="0">
                <a:solidFill>
                  <a:srgbClr val="000000"/>
                </a:solidFill>
              </a:rPr>
              <a:t>Landsat</a:t>
            </a:r>
            <a:r>
              <a:rPr lang="en-US" sz="1800" dirty="0" smtClean="0">
                <a:solidFill>
                  <a:srgbClr val="000000"/>
                </a:solidFill>
                <a:latin typeface="Arial" charset="0"/>
              </a:rPr>
              <a:t>, MODIS</a:t>
            </a:r>
            <a:endParaRPr lang="en-US" sz="1800" dirty="0">
              <a:solidFill>
                <a:srgbClr val="000000"/>
              </a:solidFill>
            </a:endParaRPr>
          </a:p>
          <a:p>
            <a:pPr algn="l" defTabSz="576263"/>
            <a:r>
              <a:rPr lang="en-US" sz="1800" dirty="0" smtClean="0">
                <a:solidFill>
                  <a:srgbClr val="000000"/>
                </a:solidFill>
                <a:latin typeface="Arial" charset="0"/>
              </a:rPr>
              <a:t>T</a:t>
            </a:r>
            <a:r>
              <a:rPr lang="en-US" sz="1800" baseline="-25000" dirty="0" smtClean="0">
                <a:solidFill>
                  <a:srgbClr val="000000"/>
                </a:solidFill>
                <a:latin typeface="Arial" charset="0"/>
              </a:rPr>
              <a:t>a</a:t>
            </a:r>
            <a:r>
              <a:rPr lang="en-US" sz="1800" dirty="0" smtClean="0">
                <a:solidFill>
                  <a:srgbClr val="000000"/>
                </a:solidFill>
                <a:latin typeface="Arial" charset="0"/>
              </a:rPr>
              <a:t>     </a:t>
            </a:r>
            <a:r>
              <a:rPr lang="en-US" sz="1800" dirty="0">
                <a:solidFill>
                  <a:srgbClr val="000000"/>
                </a:solidFill>
                <a:latin typeface="Arial" charset="0"/>
              </a:rPr>
              <a:t>	- ALEXI</a:t>
            </a:r>
          </a:p>
        </p:txBody>
      </p:sp>
      <p:sp>
        <p:nvSpPr>
          <p:cNvPr id="17" name="Text Box 11"/>
          <p:cNvSpPr txBox="1">
            <a:spLocks noChangeArrowheads="1"/>
          </p:cNvSpPr>
          <p:nvPr/>
        </p:nvSpPr>
        <p:spPr bwMode="auto">
          <a:xfrm>
            <a:off x="157838" y="5809332"/>
            <a:ext cx="1868487" cy="641350"/>
          </a:xfrm>
          <a:prstGeom prst="rect">
            <a:avLst/>
          </a:prstGeom>
          <a:noFill/>
          <a:ln w="12700">
            <a:noFill/>
            <a:miter lim="800000"/>
            <a:headEnd type="none" w="sm" len="sm"/>
            <a:tailEnd type="none" w="sm" len="sm"/>
          </a:ln>
        </p:spPr>
        <p:txBody>
          <a:bodyPr>
            <a:spAutoFit/>
          </a:bodyPr>
          <a:lstStyle/>
          <a:p>
            <a:pPr algn="r" defTabSz="685800"/>
            <a:r>
              <a:rPr lang="en-US" sz="1800" i="1" dirty="0" smtClean="0">
                <a:solidFill>
                  <a:srgbClr val="000000"/>
                </a:solidFill>
                <a:latin typeface="Arial" charset="0"/>
              </a:rPr>
              <a:t>Surface temp:</a:t>
            </a:r>
          </a:p>
          <a:p>
            <a:pPr algn="r" defTabSz="685800"/>
            <a:r>
              <a:rPr lang="en-US" sz="1800" i="1" dirty="0" smtClean="0">
                <a:solidFill>
                  <a:srgbClr val="000000"/>
                </a:solidFill>
                <a:latin typeface="Arial" charset="0"/>
              </a:rPr>
              <a:t>Air </a:t>
            </a:r>
            <a:r>
              <a:rPr lang="en-US" sz="1800" i="1" dirty="0">
                <a:solidFill>
                  <a:srgbClr val="000000"/>
                </a:solidFill>
                <a:latin typeface="Arial" charset="0"/>
              </a:rPr>
              <a:t>temp:</a:t>
            </a:r>
          </a:p>
        </p:txBody>
      </p:sp>
      <p:sp>
        <p:nvSpPr>
          <p:cNvPr id="18" name="TextBox 17"/>
          <p:cNvSpPr txBox="1"/>
          <p:nvPr/>
        </p:nvSpPr>
        <p:spPr>
          <a:xfrm>
            <a:off x="2329561" y="1140872"/>
            <a:ext cx="5083444" cy="369332"/>
          </a:xfrm>
          <a:prstGeom prst="rect">
            <a:avLst/>
          </a:prstGeom>
          <a:noFill/>
        </p:spPr>
        <p:txBody>
          <a:bodyPr wrap="none" rtlCol="0">
            <a:spAutoFit/>
          </a:bodyPr>
          <a:lstStyle/>
          <a:p>
            <a:r>
              <a:rPr lang="en-US" sz="1800" dirty="0" smtClean="0">
                <a:solidFill>
                  <a:srgbClr val="0F3277"/>
                </a:solidFill>
              </a:rPr>
              <a:t>Atmosphere-Land Exchange Inverse (ALEXI)</a:t>
            </a:r>
            <a:endParaRPr lang="it-IT" sz="1800" dirty="0">
              <a:solidFill>
                <a:srgbClr val="0F3277"/>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672" y="116632"/>
            <a:ext cx="5877644" cy="334962"/>
          </a:xfrm>
        </p:spPr>
        <p:txBody>
          <a:bodyPr/>
          <a:lstStyle/>
          <a:p>
            <a:pPr lvl="1"/>
            <a:r>
              <a:rPr lang="en-US" dirty="0" smtClean="0">
                <a:latin typeface="+mj-lt"/>
              </a:rPr>
              <a:t>Models</a:t>
            </a:r>
            <a:br>
              <a:rPr lang="en-US" dirty="0" smtClean="0">
                <a:latin typeface="+mj-lt"/>
              </a:rPr>
            </a:br>
            <a:r>
              <a:rPr lang="en-US" sz="1600" i="1" dirty="0" smtClean="0"/>
              <a:t>Land-surface model</a:t>
            </a:r>
            <a:endParaRPr lang="it-IT" sz="1600" dirty="0">
              <a:latin typeface="+mj-lt"/>
            </a:endParaRPr>
          </a:p>
        </p:txBody>
      </p:sp>
      <p:pic>
        <p:nvPicPr>
          <p:cNvPr id="9" name="Picture 8"/>
          <p:cNvPicPr>
            <a:picLocks noChangeAspect="1" noChangeArrowheads="1"/>
          </p:cNvPicPr>
          <p:nvPr/>
        </p:nvPicPr>
        <p:blipFill>
          <a:blip r:embed="rId3" cstate="print"/>
          <a:srcRect/>
          <a:stretch>
            <a:fillRect/>
          </a:stretch>
        </p:blipFill>
        <p:spPr bwMode="auto">
          <a:xfrm>
            <a:off x="2504728" y="980728"/>
            <a:ext cx="4896544" cy="565639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6|16.9|13.6|11.7|26.4"/>
</p:tagLst>
</file>

<file path=ppt/tags/tag2.xml><?xml version="1.0" encoding="utf-8"?>
<p:tagLst xmlns:a="http://schemas.openxmlformats.org/drawingml/2006/main" xmlns:r="http://schemas.openxmlformats.org/officeDocument/2006/relationships" xmlns:p="http://schemas.openxmlformats.org/presentationml/2006/main">
  <p:tag name="TIMING" val="|16.2|5.5"/>
</p:tagLst>
</file>

<file path=ppt/theme/theme1.xml><?xml version="1.0" encoding="utf-8"?>
<a:theme xmlns:a="http://schemas.openxmlformats.org/drawingml/2006/main" name="doc_00002368">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doc_00002368</Template>
  <TotalTime>3347</TotalTime>
  <Words>1411</Words>
  <Application>Microsoft Macintosh PowerPoint</Application>
  <PresentationFormat>A4 Paper (210x297 mm)</PresentationFormat>
  <Paragraphs>133</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doc_00002368</vt:lpstr>
      <vt:lpstr>Routine Mapping of Land-surface Carbon, Water and Energy Fluxes at Field to Regional Scales by Fusing  Multi-scale and Multi-sensor Imagery</vt:lpstr>
      <vt:lpstr>Motivation</vt:lpstr>
      <vt:lpstr>Goals and Objectives</vt:lpstr>
      <vt:lpstr>Satellite products</vt:lpstr>
      <vt:lpstr>Models Data fusion algorithm</vt:lpstr>
      <vt:lpstr>Models Vegetation parameter retrieval tool</vt:lpstr>
      <vt:lpstr>Models Vegetation parameter retrieval tool</vt:lpstr>
      <vt:lpstr>Models Land-surface model</vt:lpstr>
      <vt:lpstr>Models Land-surface model</vt:lpstr>
      <vt:lpstr>Processing steps</vt:lpstr>
      <vt:lpstr>Study regions</vt:lpstr>
      <vt:lpstr>Flux-based data fusion</vt:lpstr>
      <vt:lpstr>Flux-based data fusion</vt:lpstr>
      <vt:lpstr>Validation efforts</vt:lpstr>
    </vt:vector>
  </TitlesOfParts>
  <Manager>cit_at_jrc.it</Manager>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JRC Corporate Image Toolkit (CIT)</dc:subject>
  <dc:creator>Houborg</dc:creator>
  <dc:description>© European Communities, 2007</dc:description>
  <cp:lastModifiedBy>Brandon Maccherone</cp:lastModifiedBy>
  <cp:revision>414</cp:revision>
  <cp:lastPrinted>2003-09-04T09:59:31Z</cp:lastPrinted>
  <dcterms:created xsi:type="dcterms:W3CDTF">2011-05-06T07:27:32Z</dcterms:created>
  <dcterms:modified xsi:type="dcterms:W3CDTF">2011-05-24T15:11:57Z</dcterms:modified>
</cp:coreProperties>
</file>