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Lst>
  <p:notesMasterIdLst>
    <p:notesMasterId r:id="rId25"/>
  </p:notesMasterIdLst>
  <p:handoutMasterIdLst>
    <p:handoutMasterId r:id="rId26"/>
  </p:handoutMasterIdLst>
  <p:sldIdLst>
    <p:sldId id="258" r:id="rId3"/>
    <p:sldId id="470" r:id="rId4"/>
    <p:sldId id="458" r:id="rId5"/>
    <p:sldId id="474" r:id="rId6"/>
    <p:sldId id="486" r:id="rId7"/>
    <p:sldId id="487" r:id="rId8"/>
    <p:sldId id="489" r:id="rId9"/>
    <p:sldId id="483" r:id="rId10"/>
    <p:sldId id="490" r:id="rId11"/>
    <p:sldId id="495" r:id="rId12"/>
    <p:sldId id="496" r:id="rId13"/>
    <p:sldId id="491" r:id="rId14"/>
    <p:sldId id="492" r:id="rId15"/>
    <p:sldId id="481" r:id="rId16"/>
    <p:sldId id="468" r:id="rId17"/>
    <p:sldId id="462" r:id="rId18"/>
    <p:sldId id="460" r:id="rId19"/>
    <p:sldId id="478" r:id="rId20"/>
    <p:sldId id="479" r:id="rId21"/>
    <p:sldId id="480" r:id="rId22"/>
    <p:sldId id="493" r:id="rId23"/>
    <p:sldId id="494" r:id="rId24"/>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FFFF"/>
    <a:srgbClr val="FFFFCC"/>
    <a:srgbClr val="FFFF99"/>
    <a:srgbClr val="FF00FF"/>
    <a:srgbClr val="FFFF00"/>
    <a:srgbClr val="4D4D4D"/>
    <a:srgbClr val="800000"/>
    <a:srgbClr val="CCECFF"/>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3" autoAdjust="0"/>
    <p:restoredTop sz="96667" autoAdjust="0"/>
  </p:normalViewPr>
  <p:slideViewPr>
    <p:cSldViewPr snapToObjects="1">
      <p:cViewPr varScale="1">
        <p:scale>
          <a:sx n="75" d="100"/>
          <a:sy n="75" d="100"/>
        </p:scale>
        <p:origin x="-1092"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defTabSz="914856" eaLnBrk="1" hangingPunct="1">
              <a:defRPr sz="1200">
                <a:latin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3935413" y="0"/>
            <a:ext cx="3009900" cy="46037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defTabSz="914856" eaLnBrk="1" hangingPunct="1">
              <a:defRPr sz="1200">
                <a:latin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8758238"/>
            <a:ext cx="3009900" cy="460375"/>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defTabSz="914856" eaLnBrk="1" hangingPunct="1">
              <a:defRPr sz="1200">
                <a:latin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935413" y="8758238"/>
            <a:ext cx="3009900" cy="460375"/>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defTabSz="914856" eaLnBrk="1" hangingPunct="1">
              <a:defRPr sz="1200">
                <a:latin typeface="Arial" charset="0"/>
              </a:defRPr>
            </a:lvl1pPr>
          </a:lstStyle>
          <a:p>
            <a:pPr>
              <a:defRPr/>
            </a:pPr>
            <a:fld id="{78535177-AAD9-4DF1-A91D-7E7A4FA09E3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72" tIns="46187" rIns="92372" bIns="46187" numCol="1" anchor="t" anchorCtr="0" compatLnSpc="1">
            <a:prstTxWarp prst="textNoShape">
              <a:avLst/>
            </a:prstTxWarp>
          </a:bodyPr>
          <a:lstStyle>
            <a:lvl1pPr defTabSz="923959" eaLnBrk="1" hangingPunct="1">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935413" y="0"/>
            <a:ext cx="3009900" cy="460375"/>
          </a:xfrm>
          <a:prstGeom prst="rect">
            <a:avLst/>
          </a:prstGeom>
          <a:noFill/>
          <a:ln w="9525">
            <a:noFill/>
            <a:miter lim="800000"/>
            <a:headEnd/>
            <a:tailEnd/>
          </a:ln>
          <a:effectLst/>
        </p:spPr>
        <p:txBody>
          <a:bodyPr vert="horz" wrap="square" lIns="92372" tIns="46187" rIns="92372" bIns="46187" numCol="1" anchor="t" anchorCtr="0" compatLnSpc="1">
            <a:prstTxWarp prst="textNoShape">
              <a:avLst/>
            </a:prstTxWarp>
          </a:bodyPr>
          <a:lstStyle>
            <a:lvl1pPr algn="r" defTabSz="923959" eaLnBrk="1" hangingPunct="1">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5325" y="4379913"/>
            <a:ext cx="5556250" cy="4148137"/>
          </a:xfrm>
          <a:prstGeom prst="rect">
            <a:avLst/>
          </a:prstGeom>
          <a:noFill/>
          <a:ln w="9525">
            <a:noFill/>
            <a:miter lim="800000"/>
            <a:headEnd/>
            <a:tailEnd/>
          </a:ln>
          <a:effectLst/>
        </p:spPr>
        <p:txBody>
          <a:bodyPr vert="horz" wrap="square" lIns="92372" tIns="46187" rIns="92372" bIns="461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758238"/>
            <a:ext cx="3009900" cy="460375"/>
          </a:xfrm>
          <a:prstGeom prst="rect">
            <a:avLst/>
          </a:prstGeom>
          <a:noFill/>
          <a:ln w="9525">
            <a:noFill/>
            <a:miter lim="800000"/>
            <a:headEnd/>
            <a:tailEnd/>
          </a:ln>
          <a:effectLst/>
        </p:spPr>
        <p:txBody>
          <a:bodyPr vert="horz" wrap="square" lIns="92372" tIns="46187" rIns="92372" bIns="46187" numCol="1" anchor="b" anchorCtr="0" compatLnSpc="1">
            <a:prstTxWarp prst="textNoShape">
              <a:avLst/>
            </a:prstTxWarp>
          </a:bodyPr>
          <a:lstStyle>
            <a:lvl1pPr defTabSz="923959" eaLnBrk="1" hangingPunct="1">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35413" y="8758238"/>
            <a:ext cx="3009900" cy="460375"/>
          </a:xfrm>
          <a:prstGeom prst="rect">
            <a:avLst/>
          </a:prstGeom>
          <a:noFill/>
          <a:ln w="9525">
            <a:noFill/>
            <a:miter lim="800000"/>
            <a:headEnd/>
            <a:tailEnd/>
          </a:ln>
          <a:effectLst/>
        </p:spPr>
        <p:txBody>
          <a:bodyPr vert="horz" wrap="square" lIns="92372" tIns="46187" rIns="92372" bIns="46187" numCol="1" anchor="b" anchorCtr="0" compatLnSpc="1">
            <a:prstTxWarp prst="textNoShape">
              <a:avLst/>
            </a:prstTxWarp>
          </a:bodyPr>
          <a:lstStyle>
            <a:lvl1pPr algn="r" defTabSz="923959" eaLnBrk="1" hangingPunct="1">
              <a:defRPr sz="1200">
                <a:latin typeface="Arial" charset="0"/>
              </a:defRPr>
            </a:lvl1pPr>
          </a:lstStyle>
          <a:p>
            <a:pPr>
              <a:defRPr/>
            </a:pPr>
            <a:fld id="{E863CE3E-C991-4107-842D-A703D56256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23925"/>
            <a:fld id="{93B980E2-1562-4AEA-B11C-1F2158718231}" type="slidenum">
              <a:rPr lang="en-US" smtClean="0"/>
              <a:pPr defTabSz="923925"/>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5B52757-66F4-42E5-B91F-7F2FF96E35D0}" type="slidenum">
              <a:rPr lang="en-US">
                <a:solidFill>
                  <a:srgbClr val="000000"/>
                </a:solidFill>
              </a:rPr>
              <a:pPr/>
              <a:t>19</a:t>
            </a:fld>
            <a:endParaRPr lang="en-US">
              <a:solidFill>
                <a:srgbClr val="000000"/>
              </a:solidFill>
            </a:endParaRPr>
          </a:p>
        </p:txBody>
      </p:sp>
      <p:sp>
        <p:nvSpPr>
          <p:cNvPr id="34819" name="Rectangle 2"/>
          <p:cNvSpPr>
            <a:spLocks noGrp="1" noRot="1" noChangeAspect="1" noChangeArrowheads="1" noTextEdit="1"/>
          </p:cNvSpPr>
          <p:nvPr>
            <p:ph type="sldImg"/>
          </p:nvPr>
        </p:nvSpPr>
        <p:spPr>
          <a:xfrm>
            <a:off x="1181100" y="690563"/>
            <a:ext cx="4616450" cy="3462337"/>
          </a:xfrm>
          <a:ln/>
        </p:spPr>
      </p:sp>
      <p:sp>
        <p:nvSpPr>
          <p:cNvPr id="34820" name="Rectangle 3"/>
          <p:cNvSpPr>
            <a:spLocks noGrp="1" noChangeArrowheads="1"/>
          </p:cNvSpPr>
          <p:nvPr>
            <p:ph type="body" idx="1"/>
          </p:nvPr>
        </p:nvSpPr>
        <p:spPr>
          <a:xfrm>
            <a:off x="930275" y="4381500"/>
            <a:ext cx="5086350" cy="4151313"/>
          </a:xfrm>
          <a:noFill/>
          <a:ln/>
        </p:spPr>
        <p:txBody>
          <a:bodyPr lIns="90422" tIns="45212" rIns="90422" bIns="45212"/>
          <a:lstStyle/>
          <a:p>
            <a:r>
              <a:rPr lang="en-US" sz="1200" kern="1200" dirty="0" smtClean="0">
                <a:solidFill>
                  <a:schemeClr val="tx1"/>
                </a:solidFill>
                <a:latin typeface="Arial" charset="0"/>
                <a:ea typeface="+mn-ea"/>
                <a:cs typeface="+mn-cs"/>
              </a:rPr>
              <a:t>Figure 7.  Seasonal anomaly time series correlation coefficients for runoff estimates from MERRA, MERRA-Land, and ERA-Interim for the basins and time periods listed in Table 2.</a:t>
            </a:r>
          </a:p>
          <a:p>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5B52757-66F4-42E5-B91F-7F2FF96E35D0}" type="slidenum">
              <a:rPr lang="en-US">
                <a:solidFill>
                  <a:srgbClr val="000000"/>
                </a:solidFill>
              </a:rPr>
              <a:pPr/>
              <a:t>20</a:t>
            </a:fld>
            <a:endParaRPr lang="en-US">
              <a:solidFill>
                <a:srgbClr val="000000"/>
              </a:solidFill>
            </a:endParaRPr>
          </a:p>
        </p:txBody>
      </p:sp>
      <p:sp>
        <p:nvSpPr>
          <p:cNvPr id="34819" name="Rectangle 2"/>
          <p:cNvSpPr>
            <a:spLocks noGrp="1" noRot="1" noChangeAspect="1" noChangeArrowheads="1" noTextEdit="1"/>
          </p:cNvSpPr>
          <p:nvPr>
            <p:ph type="sldImg"/>
          </p:nvPr>
        </p:nvSpPr>
        <p:spPr>
          <a:xfrm>
            <a:off x="1181100" y="690563"/>
            <a:ext cx="4616450" cy="3462337"/>
          </a:xfrm>
          <a:ln/>
        </p:spPr>
      </p:sp>
      <p:sp>
        <p:nvSpPr>
          <p:cNvPr id="34820" name="Rectangle 3"/>
          <p:cNvSpPr>
            <a:spLocks noGrp="1" noChangeArrowheads="1"/>
          </p:cNvSpPr>
          <p:nvPr>
            <p:ph type="body" idx="1"/>
          </p:nvPr>
        </p:nvSpPr>
        <p:spPr>
          <a:xfrm>
            <a:off x="930275" y="4381500"/>
            <a:ext cx="5086350" cy="4151313"/>
          </a:xfrm>
          <a:noFill/>
          <a:ln/>
        </p:spPr>
        <p:txBody>
          <a:bodyPr lIns="90422" tIns="45212" rIns="90422" bIns="4521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Figure 8.  (a) Skill (pentad anomaly R) of MERRA-Land snow depth versus CMC estimates (2002-2009). R values that are not statistically different from zero at the 5% significance level are shown in gray. (b) Maximum density of in situ snow depth measurements available for CMC snow analysis. </a:t>
            </a: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5B52757-66F4-42E5-B91F-7F2FF96E35D0}" type="slidenum">
              <a:rPr lang="en-US">
                <a:solidFill>
                  <a:srgbClr val="000000"/>
                </a:solidFill>
              </a:rPr>
              <a:pPr/>
              <a:t>4</a:t>
            </a:fld>
            <a:endParaRPr lang="en-US">
              <a:solidFill>
                <a:srgbClr val="000000"/>
              </a:solidFill>
            </a:endParaRPr>
          </a:p>
        </p:txBody>
      </p:sp>
      <p:sp>
        <p:nvSpPr>
          <p:cNvPr id="34819" name="Rectangle 2"/>
          <p:cNvSpPr>
            <a:spLocks noGrp="1" noRot="1" noChangeAspect="1" noChangeArrowheads="1" noTextEdit="1"/>
          </p:cNvSpPr>
          <p:nvPr>
            <p:ph type="sldImg"/>
          </p:nvPr>
        </p:nvSpPr>
        <p:spPr>
          <a:xfrm>
            <a:off x="1181100" y="690563"/>
            <a:ext cx="4616450" cy="3462337"/>
          </a:xfrm>
          <a:ln/>
        </p:spPr>
      </p:sp>
      <p:sp>
        <p:nvSpPr>
          <p:cNvPr id="34820" name="Rectangle 3"/>
          <p:cNvSpPr>
            <a:spLocks noGrp="1" noChangeArrowheads="1"/>
          </p:cNvSpPr>
          <p:nvPr>
            <p:ph type="body" idx="1"/>
          </p:nvPr>
        </p:nvSpPr>
        <p:spPr>
          <a:xfrm>
            <a:off x="930275" y="4381500"/>
            <a:ext cx="5086350" cy="4151313"/>
          </a:xfrm>
          <a:noFill/>
          <a:ln/>
        </p:spPr>
        <p:txBody>
          <a:bodyPr lIns="90422" tIns="45212" rIns="90422" bIns="45212"/>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5B52757-66F4-42E5-B91F-7F2FF96E35D0}" type="slidenum">
              <a:rPr lang="en-US">
                <a:solidFill>
                  <a:srgbClr val="000000"/>
                </a:solidFill>
              </a:rPr>
              <a:pPr/>
              <a:t>5</a:t>
            </a:fld>
            <a:endParaRPr lang="en-US">
              <a:solidFill>
                <a:srgbClr val="000000"/>
              </a:solidFill>
            </a:endParaRPr>
          </a:p>
        </p:txBody>
      </p:sp>
      <p:sp>
        <p:nvSpPr>
          <p:cNvPr id="34819" name="Rectangle 2"/>
          <p:cNvSpPr>
            <a:spLocks noGrp="1" noRot="1" noChangeAspect="1" noChangeArrowheads="1" noTextEdit="1"/>
          </p:cNvSpPr>
          <p:nvPr>
            <p:ph type="sldImg"/>
          </p:nvPr>
        </p:nvSpPr>
        <p:spPr>
          <a:xfrm>
            <a:off x="1181100" y="690563"/>
            <a:ext cx="4616450" cy="3462337"/>
          </a:xfrm>
          <a:ln/>
        </p:spPr>
      </p:sp>
      <p:sp>
        <p:nvSpPr>
          <p:cNvPr id="34820" name="Rectangle 3"/>
          <p:cNvSpPr>
            <a:spLocks noGrp="1" noChangeArrowheads="1"/>
          </p:cNvSpPr>
          <p:nvPr>
            <p:ph type="body" idx="1"/>
          </p:nvPr>
        </p:nvSpPr>
        <p:spPr>
          <a:xfrm>
            <a:off x="930275" y="4381500"/>
            <a:ext cx="5086350" cy="4151313"/>
          </a:xfrm>
          <a:noFill/>
          <a:ln/>
        </p:spPr>
        <p:txBody>
          <a:bodyPr lIns="90422" tIns="45212" rIns="90422" bIns="45212"/>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5B52757-66F4-42E5-B91F-7F2FF96E35D0}" type="slidenum">
              <a:rPr lang="en-US">
                <a:solidFill>
                  <a:srgbClr val="000000"/>
                </a:solidFill>
              </a:rPr>
              <a:pPr/>
              <a:t>8</a:t>
            </a:fld>
            <a:endParaRPr lang="en-US">
              <a:solidFill>
                <a:srgbClr val="000000"/>
              </a:solidFill>
            </a:endParaRPr>
          </a:p>
        </p:txBody>
      </p:sp>
      <p:sp>
        <p:nvSpPr>
          <p:cNvPr id="34819" name="Rectangle 2"/>
          <p:cNvSpPr>
            <a:spLocks noGrp="1" noRot="1" noChangeAspect="1" noChangeArrowheads="1" noTextEdit="1"/>
          </p:cNvSpPr>
          <p:nvPr>
            <p:ph type="sldImg"/>
          </p:nvPr>
        </p:nvSpPr>
        <p:spPr>
          <a:xfrm>
            <a:off x="1181100" y="690563"/>
            <a:ext cx="4616450" cy="3462337"/>
          </a:xfrm>
          <a:ln/>
        </p:spPr>
      </p:sp>
      <p:sp>
        <p:nvSpPr>
          <p:cNvPr id="34820" name="Rectangle 3"/>
          <p:cNvSpPr>
            <a:spLocks noGrp="1" noChangeArrowheads="1"/>
          </p:cNvSpPr>
          <p:nvPr>
            <p:ph type="body" idx="1"/>
          </p:nvPr>
        </p:nvSpPr>
        <p:spPr>
          <a:xfrm>
            <a:off x="930275" y="4381500"/>
            <a:ext cx="5086350" cy="4151313"/>
          </a:xfrm>
          <a:noFill/>
          <a:ln/>
        </p:spPr>
        <p:txBody>
          <a:bodyPr lIns="90422" tIns="45212" rIns="90422" bIns="45212"/>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5B52757-66F4-42E5-B91F-7F2FF96E35D0}" type="slidenum">
              <a:rPr lang="en-US">
                <a:solidFill>
                  <a:srgbClr val="000000"/>
                </a:solidFill>
              </a:rPr>
              <a:pPr/>
              <a:t>14</a:t>
            </a:fld>
            <a:endParaRPr lang="en-US">
              <a:solidFill>
                <a:srgbClr val="000000"/>
              </a:solidFill>
            </a:endParaRPr>
          </a:p>
        </p:txBody>
      </p:sp>
      <p:sp>
        <p:nvSpPr>
          <p:cNvPr id="34819" name="Rectangle 2"/>
          <p:cNvSpPr>
            <a:spLocks noGrp="1" noRot="1" noChangeAspect="1" noChangeArrowheads="1" noTextEdit="1"/>
          </p:cNvSpPr>
          <p:nvPr>
            <p:ph type="sldImg"/>
          </p:nvPr>
        </p:nvSpPr>
        <p:spPr>
          <a:xfrm>
            <a:off x="1181100" y="690563"/>
            <a:ext cx="4616450" cy="3462337"/>
          </a:xfrm>
          <a:ln/>
        </p:spPr>
      </p:sp>
      <p:sp>
        <p:nvSpPr>
          <p:cNvPr id="34820" name="Rectangle 3"/>
          <p:cNvSpPr>
            <a:spLocks noGrp="1" noChangeArrowheads="1"/>
          </p:cNvSpPr>
          <p:nvPr>
            <p:ph type="body" idx="1"/>
          </p:nvPr>
        </p:nvSpPr>
        <p:spPr>
          <a:xfrm>
            <a:off x="930275" y="4381500"/>
            <a:ext cx="5086350" cy="4151313"/>
          </a:xfrm>
          <a:noFill/>
          <a:ln/>
        </p:spPr>
        <p:txBody>
          <a:bodyPr lIns="90422" tIns="45212" rIns="90422" bIns="45212"/>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5B52757-66F4-42E5-B91F-7F2FF96E35D0}" type="slidenum">
              <a:rPr lang="en-US">
                <a:solidFill>
                  <a:srgbClr val="000000"/>
                </a:solidFill>
              </a:rPr>
              <a:pPr/>
              <a:t>17</a:t>
            </a:fld>
            <a:endParaRPr lang="en-US">
              <a:solidFill>
                <a:srgbClr val="000000"/>
              </a:solidFill>
            </a:endParaRPr>
          </a:p>
        </p:txBody>
      </p:sp>
      <p:sp>
        <p:nvSpPr>
          <p:cNvPr id="34819" name="Rectangle 2"/>
          <p:cNvSpPr>
            <a:spLocks noGrp="1" noRot="1" noChangeAspect="1" noChangeArrowheads="1" noTextEdit="1"/>
          </p:cNvSpPr>
          <p:nvPr>
            <p:ph type="sldImg"/>
          </p:nvPr>
        </p:nvSpPr>
        <p:spPr>
          <a:xfrm>
            <a:off x="1181100" y="690563"/>
            <a:ext cx="4616450" cy="3462337"/>
          </a:xfrm>
          <a:ln/>
        </p:spPr>
      </p:sp>
      <p:sp>
        <p:nvSpPr>
          <p:cNvPr id="34820" name="Rectangle 3"/>
          <p:cNvSpPr>
            <a:spLocks noGrp="1" noChangeArrowheads="1"/>
          </p:cNvSpPr>
          <p:nvPr>
            <p:ph type="body" idx="1"/>
          </p:nvPr>
        </p:nvSpPr>
        <p:spPr>
          <a:xfrm>
            <a:off x="930275" y="4381500"/>
            <a:ext cx="5086350" cy="4151313"/>
          </a:xfrm>
          <a:noFill/>
          <a:ln/>
        </p:spPr>
        <p:txBody>
          <a:bodyPr lIns="90422" tIns="45212" rIns="90422" bIns="45212"/>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5B52757-66F4-42E5-B91F-7F2FF96E35D0}" type="slidenum">
              <a:rPr lang="en-US">
                <a:solidFill>
                  <a:srgbClr val="000000"/>
                </a:solidFill>
              </a:rPr>
              <a:pPr/>
              <a:t>18</a:t>
            </a:fld>
            <a:endParaRPr lang="en-US">
              <a:solidFill>
                <a:srgbClr val="000000"/>
              </a:solidFill>
            </a:endParaRPr>
          </a:p>
        </p:txBody>
      </p:sp>
      <p:sp>
        <p:nvSpPr>
          <p:cNvPr id="34819" name="Rectangle 2"/>
          <p:cNvSpPr>
            <a:spLocks noGrp="1" noRot="1" noChangeAspect="1" noChangeArrowheads="1" noTextEdit="1"/>
          </p:cNvSpPr>
          <p:nvPr>
            <p:ph type="sldImg"/>
          </p:nvPr>
        </p:nvSpPr>
        <p:spPr>
          <a:xfrm>
            <a:off x="1181100" y="690563"/>
            <a:ext cx="4616450" cy="3462337"/>
          </a:xfrm>
          <a:ln/>
        </p:spPr>
      </p:sp>
      <p:sp>
        <p:nvSpPr>
          <p:cNvPr id="34820" name="Rectangle 3"/>
          <p:cNvSpPr>
            <a:spLocks noGrp="1" noChangeArrowheads="1"/>
          </p:cNvSpPr>
          <p:nvPr>
            <p:ph type="body" idx="1"/>
          </p:nvPr>
        </p:nvSpPr>
        <p:spPr>
          <a:xfrm>
            <a:off x="930275" y="4381500"/>
            <a:ext cx="5086350" cy="4151313"/>
          </a:xfrm>
          <a:noFill/>
          <a:ln/>
        </p:spPr>
        <p:txBody>
          <a:bodyPr lIns="90422" tIns="45212" rIns="90422" bIns="4521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Figure 6.  Soil moisture validation against SCAN in situ measurements (Appendix b).  (a) Locations of SCAN sites that were (crosses) used for surface and root zone soil moisture validation (85 sites), (circles) used only for surface soil moisture validation (12 sites), and (dots) not used.  (b) Skill (pentad anomaly R) versus SCAN in situ surface and root zone soil moisture anomalies for MERRA and MERRA-Land estimates (2002-2009).  Error bars indicate approximate 95% confidence intervals. </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NASABall"/>
          <p:cNvPicPr preferRelativeResize="0">
            <a:picLocks noChangeAspect="1" noChangeArrowheads="1"/>
          </p:cNvPicPr>
          <p:nvPr userDrawn="1"/>
        </p:nvPicPr>
        <p:blipFill>
          <a:blip r:embed="rId9" cstate="print"/>
          <a:srcRect/>
          <a:stretch>
            <a:fillRect/>
          </a:stretch>
        </p:blipFill>
        <p:spPr bwMode="auto">
          <a:xfrm>
            <a:off x="0" y="52388"/>
            <a:ext cx="627063" cy="481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NASABall"/>
          <p:cNvPicPr preferRelativeResize="0">
            <a:picLocks noChangeAspect="1" noChangeArrowheads="1"/>
          </p:cNvPicPr>
          <p:nvPr userDrawn="1"/>
        </p:nvPicPr>
        <p:blipFill>
          <a:blip r:embed="rId14" cstate="print"/>
          <a:srcRect/>
          <a:stretch>
            <a:fillRect/>
          </a:stretch>
        </p:blipFill>
        <p:spPr bwMode="auto">
          <a:xfrm>
            <a:off x="0" y="52388"/>
            <a:ext cx="627063" cy="481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1"/>
          <p:cNvSpPr txBox="1">
            <a:spLocks noChangeArrowheads="1"/>
          </p:cNvSpPr>
          <p:nvPr/>
        </p:nvSpPr>
        <p:spPr bwMode="auto">
          <a:xfrm>
            <a:off x="609600" y="3900202"/>
            <a:ext cx="7924800" cy="443198"/>
          </a:xfrm>
          <a:prstGeom prst="rect">
            <a:avLst/>
          </a:prstGeom>
          <a:noFill/>
          <a:ln w="9525">
            <a:noFill/>
            <a:miter lim="800000"/>
            <a:headEnd/>
            <a:tailEnd/>
          </a:ln>
        </p:spPr>
        <p:txBody>
          <a:bodyPr wrap="square">
            <a:spAutoFit/>
          </a:bodyPr>
          <a:lstStyle/>
          <a:p>
            <a:pPr algn="ctr" defTabSz="971550">
              <a:lnSpc>
                <a:spcPct val="95000"/>
              </a:lnSpc>
              <a:defRPr/>
            </a:pPr>
            <a:r>
              <a:rPr lang="en-US" sz="2400" i="1" dirty="0" smtClean="0"/>
              <a:t>Rolf Reichle, Ally </a:t>
            </a:r>
            <a:r>
              <a:rPr lang="en-US" sz="2400" i="1" dirty="0" err="1" smtClean="0"/>
              <a:t>Toure</a:t>
            </a:r>
            <a:r>
              <a:rPr lang="en-US" sz="2400" i="1" dirty="0" smtClean="0"/>
              <a:t>, and Gabrielle De </a:t>
            </a:r>
            <a:r>
              <a:rPr lang="en-US" sz="2400" i="1" dirty="0" err="1" smtClean="0"/>
              <a:t>Lannoy</a:t>
            </a:r>
            <a:endParaRPr lang="en-US" sz="2400" i="1" dirty="0" smtClean="0"/>
          </a:p>
        </p:txBody>
      </p:sp>
      <p:sp>
        <p:nvSpPr>
          <p:cNvPr id="3077" name="Text Box 11"/>
          <p:cNvSpPr txBox="1">
            <a:spLocks noChangeArrowheads="1"/>
          </p:cNvSpPr>
          <p:nvPr/>
        </p:nvSpPr>
        <p:spPr bwMode="auto">
          <a:xfrm>
            <a:off x="2261805" y="4953000"/>
            <a:ext cx="4596195" cy="1200329"/>
          </a:xfrm>
          <a:prstGeom prst="rect">
            <a:avLst/>
          </a:prstGeom>
          <a:noFill/>
          <a:ln w="9525">
            <a:noFill/>
            <a:miter lim="800000"/>
            <a:headEnd/>
            <a:tailEnd/>
          </a:ln>
        </p:spPr>
        <p:txBody>
          <a:bodyPr wrap="none">
            <a:spAutoFit/>
          </a:bodyPr>
          <a:lstStyle/>
          <a:p>
            <a:pPr>
              <a:defRPr/>
            </a:pPr>
            <a:r>
              <a:rPr lang="en-US" b="1" i="1" dirty="0" smtClean="0">
                <a:latin typeface="Arial" pitchFamily="34" charset="0"/>
              </a:rPr>
              <a:t>Global Modeling and Assimilation Office</a:t>
            </a:r>
          </a:p>
          <a:p>
            <a:pPr>
              <a:defRPr/>
            </a:pPr>
            <a:r>
              <a:rPr lang="en-US" b="1" i="1" dirty="0" smtClean="0">
                <a:latin typeface="Arial" pitchFamily="34" charset="0"/>
              </a:rPr>
              <a:t>NASA Goddard Space Flight Center</a:t>
            </a:r>
          </a:p>
          <a:p>
            <a:pPr>
              <a:defRPr/>
            </a:pPr>
            <a:r>
              <a:rPr lang="en-US" i="1" dirty="0" smtClean="0">
                <a:latin typeface="Arial" pitchFamily="34" charset="0"/>
              </a:rPr>
              <a:t>Phone</a:t>
            </a:r>
            <a:r>
              <a:rPr lang="en-US" i="1" dirty="0">
                <a:latin typeface="Arial" pitchFamily="34" charset="0"/>
              </a:rPr>
              <a:t>: 	301-614-5693</a:t>
            </a:r>
          </a:p>
          <a:p>
            <a:pPr>
              <a:defRPr/>
            </a:pPr>
            <a:r>
              <a:rPr lang="en-US" i="1" dirty="0" smtClean="0">
                <a:latin typeface="Arial" pitchFamily="34" charset="0"/>
              </a:rPr>
              <a:t>Email</a:t>
            </a:r>
            <a:r>
              <a:rPr lang="en-US" i="1" dirty="0">
                <a:latin typeface="Arial" pitchFamily="34" charset="0"/>
              </a:rPr>
              <a:t>:	Rolf.Reichle@nasa.gov</a:t>
            </a:r>
          </a:p>
        </p:txBody>
      </p:sp>
      <p:sp>
        <p:nvSpPr>
          <p:cNvPr id="6" name="Text Box 2"/>
          <p:cNvSpPr txBox="1">
            <a:spLocks noChangeArrowheads="1"/>
          </p:cNvSpPr>
          <p:nvPr/>
        </p:nvSpPr>
        <p:spPr bwMode="auto">
          <a:xfrm>
            <a:off x="0" y="186422"/>
            <a:ext cx="9144000" cy="3480953"/>
          </a:xfrm>
          <a:prstGeom prst="rect">
            <a:avLst/>
          </a:prstGeom>
          <a:noFill/>
          <a:ln w="9525">
            <a:noFill/>
            <a:miter lim="800000"/>
            <a:headEnd/>
            <a:tailEnd/>
          </a:ln>
          <a:effectLst/>
        </p:spPr>
        <p:txBody>
          <a:bodyPr wrap="square">
            <a:spAutoFit/>
          </a:bodyPr>
          <a:lstStyle/>
          <a:p>
            <a:pPr algn="ctr">
              <a:spcBef>
                <a:spcPct val="25000"/>
              </a:spcBef>
              <a:defRPr/>
            </a:pPr>
            <a:r>
              <a:rPr lang="en-US" sz="2000" dirty="0" smtClean="0"/>
              <a:t>MODIS Meeting</a:t>
            </a:r>
          </a:p>
          <a:p>
            <a:pPr algn="ctr">
              <a:spcBef>
                <a:spcPct val="25000"/>
              </a:spcBef>
              <a:defRPr/>
            </a:pPr>
            <a:r>
              <a:rPr lang="en-US" sz="2000" dirty="0" smtClean="0"/>
              <a:t>College Park, MD</a:t>
            </a:r>
          </a:p>
          <a:p>
            <a:pPr algn="ctr">
              <a:spcBef>
                <a:spcPct val="25000"/>
              </a:spcBef>
              <a:defRPr/>
            </a:pPr>
            <a:r>
              <a:rPr lang="en-US" sz="2000" dirty="0" smtClean="0"/>
              <a:t>19 May 2011</a:t>
            </a:r>
          </a:p>
          <a:p>
            <a:pPr algn="ctr">
              <a:spcBef>
                <a:spcPct val="25000"/>
              </a:spcBef>
              <a:defRPr/>
            </a:pPr>
            <a:endParaRPr lang="en-US" sz="2800" b="1" i="1" dirty="0" smtClean="0">
              <a:solidFill>
                <a:srgbClr val="800000"/>
              </a:solidFill>
            </a:endParaRPr>
          </a:p>
          <a:p>
            <a:pPr algn="ctr">
              <a:lnSpc>
                <a:spcPct val="120000"/>
              </a:lnSpc>
              <a:spcBef>
                <a:spcPts val="0"/>
              </a:spcBef>
              <a:defRPr/>
            </a:pPr>
            <a:r>
              <a:rPr lang="en-US" sz="3200" b="1" dirty="0" smtClean="0">
                <a:solidFill>
                  <a:srgbClr val="800000"/>
                </a:solidFill>
              </a:rPr>
              <a:t>Using MODIS snow cover fraction </a:t>
            </a:r>
          </a:p>
          <a:p>
            <a:pPr algn="ctr">
              <a:lnSpc>
                <a:spcPct val="120000"/>
              </a:lnSpc>
              <a:spcBef>
                <a:spcPts val="0"/>
              </a:spcBef>
              <a:defRPr/>
            </a:pPr>
            <a:r>
              <a:rPr lang="en-US" sz="3200" b="1" dirty="0" smtClean="0">
                <a:solidFill>
                  <a:srgbClr val="800000"/>
                </a:solidFill>
              </a:rPr>
              <a:t>in the NASA GEOS-5 modeling and assimilation system</a:t>
            </a:r>
            <a:endParaRPr lang="en-US" sz="3200" b="1" i="1" dirty="0" smtClean="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28600" y="2009239"/>
            <a:ext cx="2991789" cy="4848762"/>
          </a:xfrm>
          <a:prstGeom prst="rect">
            <a:avLst/>
          </a:prstGeom>
          <a:noFill/>
          <a:ln w="9525">
            <a:noFill/>
            <a:miter lim="800000"/>
            <a:headEnd/>
            <a:tailEnd/>
          </a:ln>
        </p:spPr>
      </p:pic>
      <p:sp>
        <p:nvSpPr>
          <p:cNvPr id="4" name="Text Box 23"/>
          <p:cNvSpPr txBox="1">
            <a:spLocks noChangeArrowheads="1"/>
          </p:cNvSpPr>
          <p:nvPr/>
        </p:nvSpPr>
        <p:spPr bwMode="auto">
          <a:xfrm>
            <a:off x="0" y="76200"/>
            <a:ext cx="9144000" cy="461665"/>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i="1" dirty="0" smtClean="0">
                <a:solidFill>
                  <a:srgbClr val="333399"/>
                </a:solidFill>
                <a:effectLst>
                  <a:outerShdw blurRad="38100" dist="38100" dir="2700000" algn="tl">
                    <a:srgbClr val="C0C0C0"/>
                  </a:outerShdw>
                </a:effectLst>
              </a:rPr>
              <a:t>Assimilation of MODIS snow cover fraction (SCF)</a:t>
            </a:r>
            <a:endParaRPr lang="en-US" sz="2400" b="1" i="1" dirty="0">
              <a:solidFill>
                <a:srgbClr val="333399"/>
              </a:solidFill>
              <a:effectLst>
                <a:outerShdw blurRad="38100" dist="38100" dir="2700000" algn="tl">
                  <a:srgbClr val="C0C0C0"/>
                </a:outerShdw>
              </a:effectLst>
            </a:endParaRPr>
          </a:p>
        </p:txBody>
      </p:sp>
      <p:pic>
        <p:nvPicPr>
          <p:cNvPr id="1028" name="Picture 4"/>
          <p:cNvPicPr>
            <a:picLocks noChangeAspect="1" noChangeArrowheads="1"/>
          </p:cNvPicPr>
          <p:nvPr/>
        </p:nvPicPr>
        <p:blipFill>
          <a:blip r:embed="rId3" cstate="print"/>
          <a:srcRect/>
          <a:stretch>
            <a:fillRect/>
          </a:stretch>
        </p:blipFill>
        <p:spPr bwMode="auto">
          <a:xfrm>
            <a:off x="4572000" y="685800"/>
            <a:ext cx="4191000" cy="4090737"/>
          </a:xfrm>
          <a:prstGeom prst="rect">
            <a:avLst/>
          </a:prstGeom>
          <a:noFill/>
          <a:ln w="9525">
            <a:noFill/>
            <a:miter lim="800000"/>
            <a:headEnd/>
            <a:tailEnd/>
          </a:ln>
        </p:spPr>
      </p:pic>
      <p:sp>
        <p:nvSpPr>
          <p:cNvPr id="8" name="Text Box 20"/>
          <p:cNvSpPr txBox="1">
            <a:spLocks noChangeArrowheads="1"/>
          </p:cNvSpPr>
          <p:nvPr/>
        </p:nvSpPr>
        <p:spPr bwMode="auto">
          <a:xfrm>
            <a:off x="228600" y="685800"/>
            <a:ext cx="3124200" cy="1323439"/>
          </a:xfrm>
          <a:prstGeom prst="rect">
            <a:avLst/>
          </a:prstGeom>
          <a:solidFill>
            <a:srgbClr val="FFFFCC"/>
          </a:solidFill>
          <a:ln w="9525">
            <a:solidFill>
              <a:schemeClr val="tx1"/>
            </a:solidFill>
            <a:miter lim="800000"/>
            <a:headEnd/>
            <a:tailEnd/>
          </a:ln>
        </p:spPr>
        <p:txBody>
          <a:bodyPr wrap="square">
            <a:spAutoFit/>
          </a:bodyPr>
          <a:lstStyle/>
          <a:p>
            <a:pPr>
              <a:spcBef>
                <a:spcPts val="0"/>
              </a:spcBef>
              <a:spcAft>
                <a:spcPts val="0"/>
              </a:spcAft>
            </a:pPr>
            <a:r>
              <a:rPr lang="en-US" sz="2000" dirty="0" smtClean="0"/>
              <a:t>Noah land surface model (1 km resolution)</a:t>
            </a:r>
          </a:p>
          <a:p>
            <a:pPr>
              <a:spcBef>
                <a:spcPts val="0"/>
              </a:spcBef>
              <a:spcAft>
                <a:spcPts val="0"/>
              </a:spcAft>
            </a:pPr>
            <a:r>
              <a:rPr lang="en-US" sz="2000" dirty="0" smtClean="0"/>
              <a:t>100 km X 75 km domain in northern Colorado</a:t>
            </a:r>
          </a:p>
        </p:txBody>
      </p:sp>
      <p:sp>
        <p:nvSpPr>
          <p:cNvPr id="9" name="Text Box 20"/>
          <p:cNvSpPr txBox="1">
            <a:spLocks noChangeArrowheads="1"/>
          </p:cNvSpPr>
          <p:nvPr/>
        </p:nvSpPr>
        <p:spPr bwMode="auto">
          <a:xfrm>
            <a:off x="4419600" y="4876800"/>
            <a:ext cx="4572000" cy="707886"/>
          </a:xfrm>
          <a:prstGeom prst="rect">
            <a:avLst/>
          </a:prstGeom>
          <a:solidFill>
            <a:srgbClr val="FFFFCC"/>
          </a:solidFill>
          <a:ln w="9525">
            <a:solidFill>
              <a:schemeClr val="tx1"/>
            </a:solidFill>
            <a:miter lim="800000"/>
            <a:headEnd/>
            <a:tailEnd/>
          </a:ln>
        </p:spPr>
        <p:txBody>
          <a:bodyPr wrap="square">
            <a:spAutoFit/>
          </a:bodyPr>
          <a:lstStyle/>
          <a:p>
            <a:pPr>
              <a:spcBef>
                <a:spcPts val="0"/>
              </a:spcBef>
              <a:spcAft>
                <a:spcPts val="0"/>
              </a:spcAft>
            </a:pPr>
            <a:r>
              <a:rPr lang="en-US" sz="2000" dirty="0" smtClean="0"/>
              <a:t>Multi-scale assimilation of MODIS SCF and AMSR-E SWE observations.</a:t>
            </a:r>
          </a:p>
        </p:txBody>
      </p:sp>
      <p:sp>
        <p:nvSpPr>
          <p:cNvPr id="10" name="Text Box 20"/>
          <p:cNvSpPr txBox="1">
            <a:spLocks noChangeArrowheads="1"/>
          </p:cNvSpPr>
          <p:nvPr/>
        </p:nvSpPr>
        <p:spPr bwMode="auto">
          <a:xfrm>
            <a:off x="3276600" y="5997714"/>
            <a:ext cx="5105400" cy="707886"/>
          </a:xfrm>
          <a:prstGeom prst="rect">
            <a:avLst/>
          </a:prstGeom>
          <a:solidFill>
            <a:srgbClr val="FFFFCC"/>
          </a:solidFill>
          <a:ln w="9525">
            <a:solidFill>
              <a:schemeClr val="tx1"/>
            </a:solidFill>
            <a:miter lim="800000"/>
            <a:headEnd/>
            <a:tailEnd/>
          </a:ln>
        </p:spPr>
        <p:txBody>
          <a:bodyPr wrap="square">
            <a:spAutoFit/>
          </a:bodyPr>
          <a:lstStyle/>
          <a:p>
            <a:pPr>
              <a:spcBef>
                <a:spcPts val="0"/>
              </a:spcBef>
              <a:spcAft>
                <a:spcPts val="0"/>
              </a:spcAft>
            </a:pPr>
            <a:r>
              <a:rPr lang="en-US" sz="2000" dirty="0" smtClean="0"/>
              <a:t>Validation against in situ </a:t>
            </a:r>
            <a:r>
              <a:rPr lang="en-US" sz="2000" dirty="0" err="1" smtClean="0"/>
              <a:t>obs</a:t>
            </a:r>
            <a:r>
              <a:rPr lang="en-US" sz="2000" dirty="0" smtClean="0"/>
              <a:t> from COOP (</a:t>
            </a:r>
            <a:r>
              <a:rPr lang="el-GR" sz="2000" dirty="0" smtClean="0"/>
              <a:t>Δ</a:t>
            </a:r>
            <a:r>
              <a:rPr lang="en-US" sz="2000" dirty="0" smtClean="0"/>
              <a:t>) and </a:t>
            </a:r>
            <a:r>
              <a:rPr lang="en-US" sz="2000" dirty="0" err="1" smtClean="0"/>
              <a:t>Snotel</a:t>
            </a:r>
            <a:r>
              <a:rPr lang="en-US" sz="2000" dirty="0" smtClean="0"/>
              <a:t> (▪) sites for 2002-2010.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20"/>
          <p:cNvSpPr txBox="1">
            <a:spLocks noChangeArrowheads="1"/>
          </p:cNvSpPr>
          <p:nvPr/>
        </p:nvSpPr>
        <p:spPr bwMode="auto">
          <a:xfrm>
            <a:off x="152400" y="6073914"/>
            <a:ext cx="8915400" cy="707886"/>
          </a:xfrm>
          <a:prstGeom prst="rect">
            <a:avLst/>
          </a:prstGeom>
          <a:solidFill>
            <a:srgbClr val="CCFFCC"/>
          </a:solidFill>
          <a:ln w="9525">
            <a:noFill/>
            <a:miter lim="800000"/>
            <a:headEnd/>
            <a:tailEnd/>
          </a:ln>
        </p:spPr>
        <p:txBody>
          <a:bodyPr wrap="square">
            <a:spAutoFit/>
          </a:bodyPr>
          <a:lstStyle/>
          <a:p>
            <a:pPr>
              <a:spcBef>
                <a:spcPts val="0"/>
              </a:spcBef>
              <a:spcAft>
                <a:spcPts val="0"/>
              </a:spcAft>
            </a:pPr>
            <a:r>
              <a:rPr lang="en-US" sz="2000" dirty="0" smtClean="0"/>
              <a:t>MODIS SCF also improves timing of onset of snow season (not shown).</a:t>
            </a:r>
          </a:p>
          <a:p>
            <a:pPr>
              <a:spcBef>
                <a:spcPts val="0"/>
              </a:spcBef>
              <a:spcAft>
                <a:spcPts val="0"/>
              </a:spcAft>
            </a:pPr>
            <a:r>
              <a:rPr lang="en-US" sz="2000" dirty="0" smtClean="0"/>
              <a:t>See </a:t>
            </a:r>
            <a:r>
              <a:rPr lang="en-US" sz="2000" b="1" dirty="0" smtClean="0"/>
              <a:t>poster </a:t>
            </a:r>
            <a:r>
              <a:rPr lang="en-US" sz="2000" dirty="0" smtClean="0"/>
              <a:t>by </a:t>
            </a:r>
            <a:r>
              <a:rPr lang="en-US" sz="2000" i="1" dirty="0" smtClean="0"/>
              <a:t>De Lannoy et al. </a:t>
            </a:r>
            <a:r>
              <a:rPr lang="en-US" sz="2000" dirty="0" smtClean="0"/>
              <a:t>for more information.</a:t>
            </a:r>
          </a:p>
        </p:txBody>
      </p:sp>
      <p:grpSp>
        <p:nvGrpSpPr>
          <p:cNvPr id="29" name="Group 28"/>
          <p:cNvGrpSpPr/>
          <p:nvPr/>
        </p:nvGrpSpPr>
        <p:grpSpPr>
          <a:xfrm>
            <a:off x="934333" y="762000"/>
            <a:ext cx="8133467" cy="4419600"/>
            <a:chOff x="19933" y="762000"/>
            <a:chExt cx="8133467" cy="4419600"/>
          </a:xfrm>
        </p:grpSpPr>
        <p:pic>
          <p:nvPicPr>
            <p:cNvPr id="2050" name="Picture 2"/>
            <p:cNvPicPr>
              <a:picLocks noChangeAspect="1" noChangeArrowheads="1"/>
            </p:cNvPicPr>
            <p:nvPr/>
          </p:nvPicPr>
          <p:blipFill>
            <a:blip r:embed="rId2" cstate="print"/>
            <a:srcRect r="14545"/>
            <a:stretch>
              <a:fillRect/>
            </a:stretch>
          </p:blipFill>
          <p:spPr bwMode="auto">
            <a:xfrm>
              <a:off x="19933" y="762000"/>
              <a:ext cx="8133467" cy="4419600"/>
            </a:xfrm>
            <a:prstGeom prst="rect">
              <a:avLst/>
            </a:prstGeom>
            <a:noFill/>
            <a:ln w="9525">
              <a:noFill/>
              <a:miter lim="800000"/>
              <a:headEnd/>
              <a:tailEnd/>
            </a:ln>
          </p:spPr>
        </p:pic>
        <p:sp>
          <p:nvSpPr>
            <p:cNvPr id="16" name="Oval 15"/>
            <p:cNvSpPr/>
            <p:nvPr/>
          </p:nvSpPr>
          <p:spPr bwMode="auto">
            <a:xfrm>
              <a:off x="4495800" y="1524000"/>
              <a:ext cx="381000" cy="400110"/>
            </a:xfrm>
            <a:prstGeom prst="ellipse">
              <a:avLst/>
            </a:pr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4495800" y="3181290"/>
              <a:ext cx="381000" cy="400110"/>
            </a:xfrm>
            <a:prstGeom prst="ellipse">
              <a:avLst/>
            </a:pr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4495800" y="4343400"/>
              <a:ext cx="381000" cy="400110"/>
            </a:xfrm>
            <a:prstGeom prst="ellipse">
              <a:avLst/>
            </a:pr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7696200" y="1371600"/>
              <a:ext cx="381000" cy="400110"/>
            </a:xfrm>
            <a:prstGeom prst="ellipse">
              <a:avLst/>
            </a:pr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7696200" y="3028890"/>
              <a:ext cx="381000" cy="400110"/>
            </a:xfrm>
            <a:prstGeom prst="ellipse">
              <a:avLst/>
            </a:pr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7696200" y="4191000"/>
              <a:ext cx="381000" cy="400110"/>
            </a:xfrm>
            <a:prstGeom prst="ellipse">
              <a:avLst/>
            </a:pr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4" name="Text Box 23"/>
          <p:cNvSpPr txBox="1">
            <a:spLocks noChangeArrowheads="1"/>
          </p:cNvSpPr>
          <p:nvPr/>
        </p:nvSpPr>
        <p:spPr bwMode="auto">
          <a:xfrm>
            <a:off x="0" y="76200"/>
            <a:ext cx="9144000" cy="461665"/>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i="1" dirty="0" smtClean="0">
                <a:solidFill>
                  <a:srgbClr val="333399"/>
                </a:solidFill>
                <a:effectLst>
                  <a:outerShdw blurRad="38100" dist="38100" dir="2700000" algn="tl">
                    <a:srgbClr val="C0C0C0"/>
                  </a:outerShdw>
                </a:effectLst>
              </a:rPr>
              <a:t>Assimilation of MODIS snow cover fraction (SCF)</a:t>
            </a:r>
            <a:endParaRPr lang="en-US" sz="2400" b="1" i="1" dirty="0">
              <a:solidFill>
                <a:srgbClr val="333399"/>
              </a:solidFill>
              <a:effectLst>
                <a:outerShdw blurRad="38100" dist="38100" dir="2700000" algn="tl">
                  <a:srgbClr val="C0C0C0"/>
                </a:outerShdw>
              </a:effectLst>
            </a:endParaRPr>
          </a:p>
        </p:txBody>
      </p:sp>
      <p:sp>
        <p:nvSpPr>
          <p:cNvPr id="8" name="Text Box 20"/>
          <p:cNvSpPr txBox="1">
            <a:spLocks noChangeArrowheads="1"/>
          </p:cNvSpPr>
          <p:nvPr/>
        </p:nvSpPr>
        <p:spPr bwMode="auto">
          <a:xfrm>
            <a:off x="152400" y="5562601"/>
            <a:ext cx="5486400" cy="400110"/>
          </a:xfrm>
          <a:prstGeom prst="rect">
            <a:avLst/>
          </a:prstGeom>
          <a:solidFill>
            <a:srgbClr val="FFFFCC"/>
          </a:solidFill>
          <a:ln w="9525">
            <a:noFill/>
            <a:miter lim="800000"/>
            <a:headEnd/>
            <a:tailEnd/>
          </a:ln>
        </p:spPr>
        <p:txBody>
          <a:bodyPr wrap="square">
            <a:spAutoFit/>
          </a:bodyPr>
          <a:lstStyle/>
          <a:p>
            <a:pPr>
              <a:spcBef>
                <a:spcPts val="0"/>
              </a:spcBef>
              <a:spcAft>
                <a:spcPts val="0"/>
              </a:spcAft>
            </a:pPr>
            <a:r>
              <a:rPr lang="en-US" sz="2000" dirty="0" smtClean="0"/>
              <a:t>MODIS SCF successfully adds missing snow, </a:t>
            </a:r>
          </a:p>
        </p:txBody>
      </p:sp>
      <p:sp>
        <p:nvSpPr>
          <p:cNvPr id="11" name="Text Box 20"/>
          <p:cNvSpPr txBox="1">
            <a:spLocks noChangeArrowheads="1"/>
          </p:cNvSpPr>
          <p:nvPr/>
        </p:nvSpPr>
        <p:spPr bwMode="auto">
          <a:xfrm>
            <a:off x="0" y="1524000"/>
            <a:ext cx="1066800" cy="400110"/>
          </a:xfrm>
          <a:prstGeom prst="rect">
            <a:avLst/>
          </a:prstGeom>
          <a:noFill/>
          <a:ln w="9525">
            <a:noFill/>
            <a:miter lim="800000"/>
            <a:headEnd/>
            <a:tailEnd/>
          </a:ln>
        </p:spPr>
        <p:txBody>
          <a:bodyPr wrap="square">
            <a:spAutoFit/>
          </a:bodyPr>
          <a:lstStyle/>
          <a:p>
            <a:pPr>
              <a:spcBef>
                <a:spcPts val="0"/>
              </a:spcBef>
              <a:spcAft>
                <a:spcPts val="0"/>
              </a:spcAft>
            </a:pPr>
            <a:r>
              <a:rPr lang="en-US" sz="2000" dirty="0" smtClean="0"/>
              <a:t>MODIS</a:t>
            </a:r>
          </a:p>
        </p:txBody>
      </p:sp>
      <p:sp>
        <p:nvSpPr>
          <p:cNvPr id="13" name="Text Box 20"/>
          <p:cNvSpPr txBox="1">
            <a:spLocks noChangeArrowheads="1"/>
          </p:cNvSpPr>
          <p:nvPr/>
        </p:nvSpPr>
        <p:spPr bwMode="auto">
          <a:xfrm>
            <a:off x="0" y="4191000"/>
            <a:ext cx="1066800" cy="707886"/>
          </a:xfrm>
          <a:prstGeom prst="rect">
            <a:avLst/>
          </a:prstGeom>
          <a:noFill/>
          <a:ln w="9525">
            <a:noFill/>
            <a:miter lim="800000"/>
            <a:headEnd/>
            <a:tailEnd/>
          </a:ln>
        </p:spPr>
        <p:txBody>
          <a:bodyPr wrap="square">
            <a:spAutoFit/>
          </a:bodyPr>
          <a:lstStyle/>
          <a:p>
            <a:pPr>
              <a:spcBef>
                <a:spcPts val="0"/>
              </a:spcBef>
              <a:spcAft>
                <a:spcPts val="0"/>
              </a:spcAft>
            </a:pPr>
            <a:r>
              <a:rPr lang="en-US" sz="2000" dirty="0" smtClean="0"/>
              <a:t>SCF </a:t>
            </a:r>
            <a:r>
              <a:rPr lang="en-US" sz="2000" dirty="0" err="1" smtClean="0"/>
              <a:t>assim</a:t>
            </a:r>
            <a:r>
              <a:rPr lang="en-US" sz="2000" dirty="0" smtClean="0"/>
              <a:t>.</a:t>
            </a:r>
          </a:p>
        </p:txBody>
      </p:sp>
      <p:sp>
        <p:nvSpPr>
          <p:cNvPr id="14" name="Text Box 20"/>
          <p:cNvSpPr txBox="1">
            <a:spLocks noChangeArrowheads="1"/>
          </p:cNvSpPr>
          <p:nvPr/>
        </p:nvSpPr>
        <p:spPr bwMode="auto">
          <a:xfrm>
            <a:off x="0" y="3200400"/>
            <a:ext cx="914399" cy="400110"/>
          </a:xfrm>
          <a:prstGeom prst="rect">
            <a:avLst/>
          </a:prstGeom>
          <a:noFill/>
          <a:ln w="9525">
            <a:noFill/>
            <a:miter lim="800000"/>
            <a:headEnd/>
            <a:tailEnd/>
          </a:ln>
        </p:spPr>
        <p:txBody>
          <a:bodyPr wrap="square">
            <a:spAutoFit/>
          </a:bodyPr>
          <a:lstStyle/>
          <a:p>
            <a:pPr>
              <a:spcBef>
                <a:spcPts val="0"/>
              </a:spcBef>
              <a:spcAft>
                <a:spcPts val="0"/>
              </a:spcAft>
            </a:pPr>
            <a:r>
              <a:rPr lang="en-US" sz="2000" dirty="0" smtClean="0"/>
              <a:t>Noah</a:t>
            </a:r>
          </a:p>
        </p:txBody>
      </p:sp>
      <p:sp>
        <p:nvSpPr>
          <p:cNvPr id="15" name="Text Box 20"/>
          <p:cNvSpPr txBox="1">
            <a:spLocks noChangeArrowheads="1"/>
          </p:cNvSpPr>
          <p:nvPr/>
        </p:nvSpPr>
        <p:spPr bwMode="auto">
          <a:xfrm>
            <a:off x="5486400" y="5562600"/>
            <a:ext cx="3581400" cy="400110"/>
          </a:xfrm>
          <a:prstGeom prst="rect">
            <a:avLst/>
          </a:prstGeom>
          <a:solidFill>
            <a:srgbClr val="FFFFCC"/>
          </a:solidFill>
          <a:ln w="9525">
            <a:noFill/>
            <a:miter lim="800000"/>
            <a:headEnd/>
            <a:tailEnd/>
          </a:ln>
        </p:spPr>
        <p:txBody>
          <a:bodyPr wrap="square" rIns="45720">
            <a:spAutoFit/>
          </a:bodyPr>
          <a:lstStyle/>
          <a:p>
            <a:pPr>
              <a:spcBef>
                <a:spcPts val="0"/>
              </a:spcBef>
              <a:spcAft>
                <a:spcPts val="0"/>
              </a:spcAft>
            </a:pPr>
            <a:r>
              <a:rPr lang="en-US" sz="2000" dirty="0" smtClean="0"/>
              <a:t>… except during melt season.</a:t>
            </a:r>
          </a:p>
        </p:txBody>
      </p:sp>
      <p:cxnSp>
        <p:nvCxnSpPr>
          <p:cNvPr id="20" name="Straight Arrow Connector 19"/>
          <p:cNvCxnSpPr>
            <a:stCxn id="8" idx="0"/>
            <a:endCxn id="17" idx="3"/>
          </p:cNvCxnSpPr>
          <p:nvPr/>
        </p:nvCxnSpPr>
        <p:spPr bwMode="auto">
          <a:xfrm rot="5400000" flipH="1" flipV="1">
            <a:off x="3160900" y="3257505"/>
            <a:ext cx="2039796" cy="257039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1" name="Straight Arrow Connector 20"/>
          <p:cNvCxnSpPr>
            <a:stCxn id="8" idx="0"/>
            <a:endCxn id="18" idx="3"/>
          </p:cNvCxnSpPr>
          <p:nvPr/>
        </p:nvCxnSpPr>
        <p:spPr bwMode="auto">
          <a:xfrm rot="5400000" flipH="1" flipV="1">
            <a:off x="3741955" y="3838560"/>
            <a:ext cx="877686" cy="257039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8" name="Straight Arrow Connector 27"/>
          <p:cNvCxnSpPr>
            <a:stCxn id="8" idx="0"/>
            <a:endCxn id="16" idx="3"/>
          </p:cNvCxnSpPr>
          <p:nvPr/>
        </p:nvCxnSpPr>
        <p:spPr bwMode="auto">
          <a:xfrm rot="5400000" flipH="1" flipV="1">
            <a:off x="2332255" y="2428860"/>
            <a:ext cx="3697086" cy="257039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34" name="Straight Arrow Connector 33"/>
          <p:cNvCxnSpPr>
            <a:stCxn id="15" idx="0"/>
            <a:endCxn id="32" idx="3"/>
          </p:cNvCxnSpPr>
          <p:nvPr/>
        </p:nvCxnSpPr>
        <p:spPr bwMode="auto">
          <a:xfrm rot="5400000" flipH="1" flipV="1">
            <a:off x="6875651" y="3771855"/>
            <a:ext cx="2192195" cy="138929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35" name="Straight Arrow Connector 34"/>
          <p:cNvCxnSpPr>
            <a:stCxn id="15" idx="0"/>
            <a:endCxn id="33" idx="3"/>
          </p:cNvCxnSpPr>
          <p:nvPr/>
        </p:nvCxnSpPr>
        <p:spPr bwMode="auto">
          <a:xfrm rot="5400000" flipH="1" flipV="1">
            <a:off x="7456706" y="4352910"/>
            <a:ext cx="1030085" cy="138929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36" name="Straight Arrow Connector 35"/>
          <p:cNvCxnSpPr>
            <a:stCxn id="15" idx="0"/>
            <a:endCxn id="31" idx="3"/>
          </p:cNvCxnSpPr>
          <p:nvPr/>
        </p:nvCxnSpPr>
        <p:spPr bwMode="auto">
          <a:xfrm rot="5400000" flipH="1" flipV="1">
            <a:off x="6047006" y="2943210"/>
            <a:ext cx="3849485" cy="138929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43" name="TextBox 42"/>
          <p:cNvSpPr txBox="1"/>
          <p:nvPr/>
        </p:nvSpPr>
        <p:spPr>
          <a:xfrm>
            <a:off x="914400" y="5105400"/>
            <a:ext cx="1143000" cy="369332"/>
          </a:xfrm>
          <a:prstGeom prst="rect">
            <a:avLst/>
          </a:prstGeom>
          <a:noFill/>
        </p:spPr>
        <p:txBody>
          <a:bodyPr wrap="square" rtlCol="0">
            <a:spAutoFit/>
          </a:bodyPr>
          <a:lstStyle/>
          <a:p>
            <a:r>
              <a:rPr lang="en-US" dirty="0" smtClean="0"/>
              <a:t>3 Nov 09</a:t>
            </a:r>
            <a:endParaRPr lang="en-US" dirty="0"/>
          </a:p>
        </p:txBody>
      </p:sp>
      <p:sp>
        <p:nvSpPr>
          <p:cNvPr id="44" name="TextBox 43"/>
          <p:cNvSpPr txBox="1"/>
          <p:nvPr/>
        </p:nvSpPr>
        <p:spPr>
          <a:xfrm>
            <a:off x="2286000" y="5105400"/>
            <a:ext cx="1295400" cy="369332"/>
          </a:xfrm>
          <a:prstGeom prst="rect">
            <a:avLst/>
          </a:prstGeom>
          <a:noFill/>
        </p:spPr>
        <p:txBody>
          <a:bodyPr wrap="square" rtlCol="0">
            <a:spAutoFit/>
          </a:bodyPr>
          <a:lstStyle/>
          <a:p>
            <a:r>
              <a:rPr lang="en-US" dirty="0" smtClean="0"/>
              <a:t>25 Dec 09</a:t>
            </a:r>
            <a:endParaRPr lang="en-US" dirty="0"/>
          </a:p>
        </p:txBody>
      </p:sp>
      <p:sp>
        <p:nvSpPr>
          <p:cNvPr id="45" name="TextBox 44"/>
          <p:cNvSpPr txBox="1"/>
          <p:nvPr/>
        </p:nvSpPr>
        <p:spPr>
          <a:xfrm>
            <a:off x="3581400" y="5105400"/>
            <a:ext cx="1295400" cy="369332"/>
          </a:xfrm>
          <a:prstGeom prst="rect">
            <a:avLst/>
          </a:prstGeom>
          <a:noFill/>
        </p:spPr>
        <p:txBody>
          <a:bodyPr wrap="square" rtlCol="0">
            <a:spAutoFit/>
          </a:bodyPr>
          <a:lstStyle/>
          <a:p>
            <a:r>
              <a:rPr lang="en-US" dirty="0" smtClean="0"/>
              <a:t>28 Jan 10</a:t>
            </a:r>
            <a:endParaRPr lang="en-US" dirty="0"/>
          </a:p>
        </p:txBody>
      </p:sp>
      <p:sp>
        <p:nvSpPr>
          <p:cNvPr id="46" name="TextBox 45"/>
          <p:cNvSpPr txBox="1"/>
          <p:nvPr/>
        </p:nvSpPr>
        <p:spPr>
          <a:xfrm>
            <a:off x="5029200" y="5105400"/>
            <a:ext cx="1295400" cy="369332"/>
          </a:xfrm>
          <a:prstGeom prst="rect">
            <a:avLst/>
          </a:prstGeom>
          <a:noFill/>
        </p:spPr>
        <p:txBody>
          <a:bodyPr wrap="square" rtlCol="0">
            <a:spAutoFit/>
          </a:bodyPr>
          <a:lstStyle/>
          <a:p>
            <a:r>
              <a:rPr lang="en-US" dirty="0" smtClean="0"/>
              <a:t>14 Feb 10</a:t>
            </a:r>
            <a:endParaRPr lang="en-US" dirty="0"/>
          </a:p>
        </p:txBody>
      </p:sp>
      <p:sp>
        <p:nvSpPr>
          <p:cNvPr id="47" name="TextBox 46"/>
          <p:cNvSpPr txBox="1"/>
          <p:nvPr/>
        </p:nvSpPr>
        <p:spPr>
          <a:xfrm>
            <a:off x="6400800" y="5105400"/>
            <a:ext cx="1295400" cy="369332"/>
          </a:xfrm>
          <a:prstGeom prst="rect">
            <a:avLst/>
          </a:prstGeom>
          <a:noFill/>
        </p:spPr>
        <p:txBody>
          <a:bodyPr wrap="square" rtlCol="0">
            <a:spAutoFit/>
          </a:bodyPr>
          <a:lstStyle/>
          <a:p>
            <a:r>
              <a:rPr lang="en-US" dirty="0" smtClean="0"/>
              <a:t>25 Mar 10</a:t>
            </a:r>
            <a:endParaRPr lang="en-US" dirty="0"/>
          </a:p>
        </p:txBody>
      </p:sp>
      <p:sp>
        <p:nvSpPr>
          <p:cNvPr id="48" name="TextBox 47"/>
          <p:cNvSpPr txBox="1"/>
          <p:nvPr/>
        </p:nvSpPr>
        <p:spPr>
          <a:xfrm>
            <a:off x="7772400" y="5105400"/>
            <a:ext cx="1295400" cy="369332"/>
          </a:xfrm>
          <a:prstGeom prst="rect">
            <a:avLst/>
          </a:prstGeom>
          <a:noFill/>
        </p:spPr>
        <p:txBody>
          <a:bodyPr wrap="square" rtlCol="0">
            <a:spAutoFit/>
          </a:bodyPr>
          <a:lstStyle/>
          <a:p>
            <a:r>
              <a:rPr lang="en-US" dirty="0" smtClean="0"/>
              <a:t>10 Apr 10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76200"/>
            <a:ext cx="9144000" cy="461963"/>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i="1" dirty="0" smtClean="0">
                <a:solidFill>
                  <a:srgbClr val="333399"/>
                </a:solidFill>
                <a:effectLst>
                  <a:outerShdw blurRad="38100" dist="38100" dir="2700000" algn="tl">
                    <a:srgbClr val="C0C0C0"/>
                  </a:outerShdw>
                </a:effectLst>
              </a:rPr>
              <a:t>Outline</a:t>
            </a:r>
            <a:endParaRPr lang="en-US" sz="2400" b="1" i="1" dirty="0">
              <a:solidFill>
                <a:srgbClr val="333399"/>
              </a:solidFill>
              <a:effectLst>
                <a:outerShdw blurRad="38100" dist="38100" dir="2700000" algn="tl">
                  <a:srgbClr val="C0C0C0"/>
                </a:outerShdw>
              </a:effectLst>
            </a:endParaRPr>
          </a:p>
        </p:txBody>
      </p:sp>
      <p:sp>
        <p:nvSpPr>
          <p:cNvPr id="4" name="TextBox 3"/>
          <p:cNvSpPr txBox="1"/>
          <p:nvPr/>
        </p:nvSpPr>
        <p:spPr>
          <a:xfrm>
            <a:off x="685800" y="1363682"/>
            <a:ext cx="7772400" cy="3970318"/>
          </a:xfrm>
          <a:prstGeom prst="rect">
            <a:avLst/>
          </a:prstGeom>
          <a:solidFill>
            <a:srgbClr val="CCFFCC"/>
          </a:solidFill>
        </p:spPr>
        <p:txBody>
          <a:bodyPr wrap="square" rtlCol="0">
            <a:spAutoFit/>
          </a:bodyPr>
          <a:lstStyle/>
          <a:p>
            <a:pPr marL="514350" indent="-514350">
              <a:lnSpc>
                <a:spcPct val="150000"/>
              </a:lnSpc>
              <a:buAutoNum type="arabicPeriod"/>
            </a:pPr>
            <a:endParaRPr lang="en-US" sz="2400" b="1" i="1" dirty="0" smtClean="0"/>
          </a:p>
          <a:p>
            <a:pPr marL="514350" indent="-514350">
              <a:lnSpc>
                <a:spcPct val="150000"/>
              </a:lnSpc>
              <a:buAutoNum type="arabicPeriod"/>
            </a:pPr>
            <a:r>
              <a:rPr lang="en-US" sz="2400" b="1" i="1" dirty="0" smtClean="0">
                <a:solidFill>
                  <a:schemeClr val="tx1">
                    <a:lumMod val="50000"/>
                    <a:lumOff val="50000"/>
                  </a:schemeClr>
                </a:solidFill>
              </a:rPr>
              <a:t>Evaluation of GEOS-5 products vs. MODIS SCF</a:t>
            </a:r>
          </a:p>
          <a:p>
            <a:pPr marL="514350" indent="-514350">
              <a:lnSpc>
                <a:spcPct val="150000"/>
              </a:lnSpc>
              <a:buAutoNum type="arabicPeriod"/>
            </a:pPr>
            <a:endParaRPr lang="en-US" sz="2400" b="1" i="1" dirty="0" smtClean="0">
              <a:solidFill>
                <a:schemeClr val="tx1">
                  <a:lumMod val="50000"/>
                  <a:lumOff val="50000"/>
                </a:schemeClr>
              </a:solidFill>
            </a:endParaRPr>
          </a:p>
          <a:p>
            <a:pPr marL="514350" indent="-514350">
              <a:lnSpc>
                <a:spcPct val="150000"/>
              </a:lnSpc>
              <a:buAutoNum type="arabicPeriod"/>
            </a:pPr>
            <a:r>
              <a:rPr lang="en-US" sz="2400" b="1" i="1" dirty="0" smtClean="0">
                <a:solidFill>
                  <a:schemeClr val="tx1">
                    <a:lumMod val="50000"/>
                    <a:lumOff val="50000"/>
                  </a:schemeClr>
                </a:solidFill>
              </a:rPr>
              <a:t>Assimilation of MODIS SCF</a:t>
            </a:r>
          </a:p>
          <a:p>
            <a:pPr marL="514350" indent="-514350">
              <a:lnSpc>
                <a:spcPct val="150000"/>
              </a:lnSpc>
              <a:buAutoNum type="arabicPeriod"/>
            </a:pPr>
            <a:endParaRPr lang="en-US" sz="2400" b="1" i="1" dirty="0" smtClean="0"/>
          </a:p>
          <a:p>
            <a:pPr marL="514350" indent="-514350">
              <a:lnSpc>
                <a:spcPct val="150000"/>
              </a:lnSpc>
              <a:buAutoNum type="arabicPeriod"/>
            </a:pPr>
            <a:r>
              <a:rPr lang="en-US" sz="2400" b="1" i="1" dirty="0" smtClean="0"/>
              <a:t>The SMAP Level 4 Carbon product</a:t>
            </a:r>
          </a:p>
          <a:p>
            <a:pPr marL="514350" indent="-514350">
              <a:lnSpc>
                <a:spcPct val="150000"/>
              </a:lnSpc>
              <a:buAutoNum type="arabicPeriod"/>
            </a:pPr>
            <a:endParaRPr lang="en-US" sz="2400" i="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3" name="Text Box 23"/>
          <p:cNvSpPr txBox="1">
            <a:spLocks noChangeArrowheads="1"/>
          </p:cNvSpPr>
          <p:nvPr/>
        </p:nvSpPr>
        <p:spPr bwMode="auto">
          <a:xfrm>
            <a:off x="0" y="0"/>
            <a:ext cx="9144000" cy="523875"/>
          </a:xfrm>
          <a:prstGeom prst="rect">
            <a:avLst/>
          </a:prstGeom>
          <a:noFill/>
          <a:ln w="9525">
            <a:noFill/>
            <a:miter lim="800000"/>
            <a:headEnd/>
            <a:tailEnd/>
          </a:ln>
          <a:effectLst/>
        </p:spPr>
        <p:txBody>
          <a:bodyPr>
            <a:spAutoFit/>
          </a:bodyPr>
          <a:lstStyle/>
          <a:p>
            <a:pPr algn="ctr" eaLnBrk="0" hangingPunct="0">
              <a:spcBef>
                <a:spcPct val="50000"/>
              </a:spcBef>
              <a:defRPr/>
            </a:pPr>
            <a:r>
              <a:rPr lang="en-US" sz="2800" b="1" i="1" dirty="0">
                <a:solidFill>
                  <a:srgbClr val="333399"/>
                </a:solidFill>
                <a:effectLst>
                  <a:outerShdw blurRad="38100" dist="38100" dir="2700000" algn="tl">
                    <a:srgbClr val="C0C0C0"/>
                  </a:outerShdw>
                </a:effectLst>
                <a:latin typeface="Calibri" pitchFamily="34" charset="0"/>
                <a:cs typeface="Calibri" pitchFamily="34" charset="0"/>
              </a:rPr>
              <a:t>SMAP Level 4 soil moisture and carbon products</a:t>
            </a:r>
          </a:p>
        </p:txBody>
      </p:sp>
      <p:grpSp>
        <p:nvGrpSpPr>
          <p:cNvPr id="2" name="Group 29"/>
          <p:cNvGrpSpPr>
            <a:grpSpLocks/>
          </p:cNvGrpSpPr>
          <p:nvPr/>
        </p:nvGrpSpPr>
        <p:grpSpPr bwMode="auto">
          <a:xfrm>
            <a:off x="4038600" y="1143000"/>
            <a:ext cx="4876800" cy="5257800"/>
            <a:chOff x="4038600" y="1143000"/>
            <a:chExt cx="4876800" cy="5257800"/>
          </a:xfrm>
        </p:grpSpPr>
        <p:sp>
          <p:nvSpPr>
            <p:cNvPr id="37" name="Line 16"/>
            <p:cNvSpPr>
              <a:spLocks noChangeShapeType="1"/>
            </p:cNvSpPr>
            <p:nvPr/>
          </p:nvSpPr>
          <p:spPr bwMode="auto">
            <a:xfrm rot="10800000" flipH="1" flipV="1">
              <a:off x="7543800" y="1524000"/>
              <a:ext cx="0" cy="2895600"/>
            </a:xfrm>
            <a:prstGeom prst="line">
              <a:avLst/>
            </a:prstGeom>
            <a:noFill/>
            <a:ln w="38100">
              <a:solidFill>
                <a:srgbClr val="000000"/>
              </a:solidFill>
              <a:round/>
              <a:headEnd/>
              <a:tailEnd type="triangle" w="med" len="med"/>
            </a:ln>
          </p:spPr>
          <p:txBody>
            <a:bodyPr/>
            <a:lstStyle/>
            <a:p>
              <a:pPr fontAlgn="auto">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sp>
          <p:nvSpPr>
            <p:cNvPr id="21" name="Line 2"/>
            <p:cNvSpPr>
              <a:spLocks noChangeShapeType="1"/>
            </p:cNvSpPr>
            <p:nvPr/>
          </p:nvSpPr>
          <p:spPr bwMode="auto">
            <a:xfrm rot="5400000">
              <a:off x="5753100" y="3848100"/>
              <a:ext cx="685800" cy="0"/>
            </a:xfrm>
            <a:prstGeom prst="line">
              <a:avLst/>
            </a:prstGeom>
            <a:noFill/>
            <a:ln w="38100">
              <a:solidFill>
                <a:srgbClr val="000000"/>
              </a:solidFill>
              <a:round/>
              <a:headEnd/>
              <a:tailEnd type="triangle" w="med" len="med"/>
            </a:ln>
          </p:spPr>
          <p:txBody>
            <a:bodyPr/>
            <a:lstStyle/>
            <a:p>
              <a:pPr fontAlgn="auto">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sp>
          <p:nvSpPr>
            <p:cNvPr id="22" name="Text Box 4"/>
            <p:cNvSpPr txBox="1">
              <a:spLocks noChangeArrowheads="1"/>
            </p:cNvSpPr>
            <p:nvPr/>
          </p:nvSpPr>
          <p:spPr bwMode="auto">
            <a:xfrm>
              <a:off x="5867400" y="1185863"/>
              <a:ext cx="1905000" cy="338137"/>
            </a:xfrm>
            <a:prstGeom prst="rect">
              <a:avLst/>
            </a:prstGeom>
            <a:gradFill rotWithShape="0">
              <a:gsLst>
                <a:gs pos="0">
                  <a:srgbClr val="DDDDDD"/>
                </a:gs>
                <a:gs pos="50000">
                  <a:srgbClr val="FFFF99"/>
                </a:gs>
                <a:gs pos="100000">
                  <a:srgbClr val="DDDDDD"/>
                </a:gs>
              </a:gsLst>
              <a:lin ang="0" scaled="1"/>
            </a:gradFill>
            <a:ln w="9525">
              <a:noFill/>
              <a:miter lim="800000"/>
              <a:headEnd/>
              <a:tailEnd/>
            </a:ln>
          </p:spPr>
          <p:txBody>
            <a:bodyPr>
              <a:spAutoFit/>
            </a:bodyPr>
            <a:lstStyle/>
            <a:p>
              <a:pPr algn="ctr" fontAlgn="auto">
                <a:spcBef>
                  <a:spcPts val="0"/>
                </a:spcBef>
                <a:spcAft>
                  <a:spcPts val="0"/>
                </a:spcAft>
                <a:defRPr/>
              </a:pPr>
              <a:r>
                <a:rPr lang="en-US" sz="1600" b="1" kern="0" dirty="0">
                  <a:solidFill>
                    <a:sysClr val="windowText" lastClr="000000"/>
                  </a:solidFill>
                  <a:latin typeface="Calibri" pitchFamily="34" charset="0"/>
                  <a:cs typeface="Calibri" pitchFamily="34" charset="0"/>
                </a:rPr>
                <a:t>SMAP observations</a:t>
              </a:r>
            </a:p>
          </p:txBody>
        </p:sp>
        <p:sp>
          <p:nvSpPr>
            <p:cNvPr id="23" name="Text Box 5"/>
            <p:cNvSpPr txBox="1">
              <a:spLocks noChangeArrowheads="1"/>
            </p:cNvSpPr>
            <p:nvPr/>
          </p:nvSpPr>
          <p:spPr bwMode="auto">
            <a:xfrm>
              <a:off x="5181600" y="4198938"/>
              <a:ext cx="1828800" cy="1076325"/>
            </a:xfrm>
            <a:prstGeom prst="rect">
              <a:avLst/>
            </a:prstGeom>
            <a:solidFill>
              <a:srgbClr val="FFFF99"/>
            </a:solidFill>
            <a:ln w="9525">
              <a:noFill/>
              <a:miter lim="800000"/>
              <a:headEnd/>
              <a:tailEnd/>
            </a:ln>
          </p:spPr>
          <p:txBody>
            <a:bodyPr lIns="45720" rIns="45720">
              <a:spAutoFit/>
            </a:bodyPr>
            <a:lstStyle/>
            <a:p>
              <a:pPr algn="ctr" fontAlgn="auto">
                <a:spcBef>
                  <a:spcPts val="0"/>
                </a:spcBef>
                <a:spcAft>
                  <a:spcPts val="0"/>
                </a:spcAft>
                <a:defRPr/>
              </a:pPr>
              <a:r>
                <a:rPr lang="en-US" sz="1600" b="1" kern="0" dirty="0">
                  <a:solidFill>
                    <a:sysClr val="windowText" lastClr="000000"/>
                  </a:solidFill>
                  <a:latin typeface="Calibri" pitchFamily="34" charset="0"/>
                  <a:cs typeface="Calibri" pitchFamily="34" charset="0"/>
                </a:rPr>
                <a:t>L4_SM Product: </a:t>
              </a:r>
            </a:p>
            <a:p>
              <a:pPr algn="ctr" fontAlgn="auto">
                <a:spcBef>
                  <a:spcPts val="0"/>
                </a:spcBef>
                <a:spcAft>
                  <a:spcPts val="0"/>
                </a:spcAft>
                <a:defRPr/>
              </a:pPr>
              <a:r>
                <a:rPr lang="en-US" sz="1600" kern="0" dirty="0">
                  <a:solidFill>
                    <a:sysClr val="windowText" lastClr="000000"/>
                  </a:solidFill>
                  <a:latin typeface="Calibri" pitchFamily="34" charset="0"/>
                  <a:cs typeface="Calibri" pitchFamily="34" charset="0"/>
                </a:rPr>
                <a:t>Surface and </a:t>
              </a:r>
              <a:r>
                <a:rPr lang="en-US" sz="1600" b="1" kern="0" dirty="0">
                  <a:solidFill>
                    <a:sysClr val="windowText" lastClr="000000"/>
                  </a:solidFill>
                  <a:latin typeface="Calibri" pitchFamily="34" charset="0"/>
                  <a:cs typeface="Calibri" pitchFamily="34" charset="0"/>
                </a:rPr>
                <a:t>root-zone </a:t>
              </a:r>
              <a:r>
                <a:rPr lang="en-US" sz="1600" kern="0" dirty="0">
                  <a:solidFill>
                    <a:sysClr val="windowText" lastClr="000000"/>
                  </a:solidFill>
                  <a:latin typeface="Calibri" pitchFamily="34" charset="0"/>
                  <a:cs typeface="Calibri" pitchFamily="34" charset="0"/>
                </a:rPr>
                <a:t>soil moisture and temperature</a:t>
              </a:r>
            </a:p>
          </p:txBody>
        </p:sp>
        <p:sp>
          <p:nvSpPr>
            <p:cNvPr id="24" name="Oval 6"/>
            <p:cNvSpPr>
              <a:spLocks noChangeArrowheads="1"/>
            </p:cNvSpPr>
            <p:nvPr/>
          </p:nvSpPr>
          <p:spPr bwMode="auto">
            <a:xfrm>
              <a:off x="5334000" y="2819400"/>
              <a:ext cx="1524000" cy="685800"/>
            </a:xfrm>
            <a:prstGeom prst="ellipse">
              <a:avLst/>
            </a:prstGeom>
            <a:solidFill>
              <a:srgbClr val="BBE0E3"/>
            </a:solidFill>
            <a:ln w="9525">
              <a:noFill/>
              <a:round/>
              <a:headEnd/>
              <a:tailEnd/>
            </a:ln>
          </p:spPr>
          <p:txBody>
            <a:bodyPr wrap="none" anchor="ctr"/>
            <a:lstStyle/>
            <a:p>
              <a:pPr eaLnBrk="0" fontAlgn="auto" hangingPunct="0">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sp>
          <p:nvSpPr>
            <p:cNvPr id="25" name="Text Box 7"/>
            <p:cNvSpPr txBox="1">
              <a:spLocks noChangeArrowheads="1"/>
            </p:cNvSpPr>
            <p:nvPr/>
          </p:nvSpPr>
          <p:spPr bwMode="auto">
            <a:xfrm>
              <a:off x="5334000" y="2819400"/>
              <a:ext cx="1524000" cy="5842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600" b="1" i="1" kern="0" dirty="0">
                  <a:solidFill>
                    <a:sysClr val="windowText" lastClr="000000"/>
                  </a:solidFill>
                  <a:latin typeface="Calibri" pitchFamily="34" charset="0"/>
                  <a:cs typeface="Calibri" pitchFamily="34" charset="0"/>
                </a:rPr>
                <a:t>Data Assimilation</a:t>
              </a:r>
            </a:p>
          </p:txBody>
        </p:sp>
        <p:sp>
          <p:nvSpPr>
            <p:cNvPr id="26" name="Line 9"/>
            <p:cNvSpPr>
              <a:spLocks noChangeShapeType="1"/>
            </p:cNvSpPr>
            <p:nvPr/>
          </p:nvSpPr>
          <p:spPr bwMode="auto">
            <a:xfrm>
              <a:off x="6096000" y="1524000"/>
              <a:ext cx="0" cy="1295400"/>
            </a:xfrm>
            <a:prstGeom prst="line">
              <a:avLst/>
            </a:prstGeom>
            <a:noFill/>
            <a:ln w="38100">
              <a:solidFill>
                <a:srgbClr val="000000"/>
              </a:solidFill>
              <a:round/>
              <a:headEnd/>
              <a:tailEnd type="triangle" w="med" len="med"/>
            </a:ln>
          </p:spPr>
          <p:txBody>
            <a:bodyPr/>
            <a:lstStyle/>
            <a:p>
              <a:pPr fontAlgn="auto">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sp>
          <p:nvSpPr>
            <p:cNvPr id="27" name="Line 15"/>
            <p:cNvSpPr>
              <a:spLocks noChangeShapeType="1"/>
            </p:cNvSpPr>
            <p:nvPr/>
          </p:nvSpPr>
          <p:spPr bwMode="auto">
            <a:xfrm rot="10800000" flipV="1">
              <a:off x="7924800" y="5029200"/>
              <a:ext cx="0" cy="533400"/>
            </a:xfrm>
            <a:prstGeom prst="line">
              <a:avLst/>
            </a:prstGeom>
            <a:noFill/>
            <a:ln w="38100">
              <a:solidFill>
                <a:srgbClr val="000000"/>
              </a:solidFill>
              <a:round/>
              <a:headEnd/>
              <a:tailEnd type="triangle" w="med" len="med"/>
            </a:ln>
          </p:spPr>
          <p:txBody>
            <a:bodyPr/>
            <a:lstStyle/>
            <a:p>
              <a:pPr fontAlgn="auto">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sp>
          <p:nvSpPr>
            <p:cNvPr id="28" name="Line 16"/>
            <p:cNvSpPr>
              <a:spLocks noChangeShapeType="1"/>
            </p:cNvSpPr>
            <p:nvPr/>
          </p:nvSpPr>
          <p:spPr bwMode="auto">
            <a:xfrm rot="10800000" flipH="1" flipV="1">
              <a:off x="4800600" y="1752600"/>
              <a:ext cx="0" cy="304800"/>
            </a:xfrm>
            <a:prstGeom prst="line">
              <a:avLst/>
            </a:prstGeom>
            <a:noFill/>
            <a:ln w="38100">
              <a:solidFill>
                <a:srgbClr val="000000"/>
              </a:solidFill>
              <a:round/>
              <a:headEnd/>
              <a:tailEnd type="triangle" w="med" len="med"/>
            </a:ln>
          </p:spPr>
          <p:txBody>
            <a:bodyPr/>
            <a:lstStyle/>
            <a:p>
              <a:pPr fontAlgn="auto">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sp>
          <p:nvSpPr>
            <p:cNvPr id="29" name="Text Box 18"/>
            <p:cNvSpPr txBox="1">
              <a:spLocks noChangeArrowheads="1"/>
            </p:cNvSpPr>
            <p:nvPr/>
          </p:nvSpPr>
          <p:spPr bwMode="auto">
            <a:xfrm>
              <a:off x="4038600" y="1143000"/>
              <a:ext cx="1524000" cy="584200"/>
            </a:xfrm>
            <a:prstGeom prst="rect">
              <a:avLst/>
            </a:prstGeom>
            <a:gradFill rotWithShape="0">
              <a:gsLst>
                <a:gs pos="0">
                  <a:srgbClr val="DDDDDD"/>
                </a:gs>
                <a:gs pos="50000">
                  <a:srgbClr val="FFFF99"/>
                </a:gs>
                <a:gs pos="100000">
                  <a:srgbClr val="DDDDDD"/>
                </a:gs>
              </a:gsLst>
              <a:lin ang="0" scaled="1"/>
            </a:gradFill>
            <a:ln w="9525">
              <a:noFill/>
              <a:miter lim="800000"/>
              <a:headEnd/>
              <a:tailEnd/>
            </a:ln>
          </p:spPr>
          <p:txBody>
            <a:bodyPr>
              <a:spAutoFit/>
            </a:bodyPr>
            <a:lstStyle/>
            <a:p>
              <a:pPr algn="ctr" fontAlgn="auto">
                <a:spcBef>
                  <a:spcPts val="0"/>
                </a:spcBef>
                <a:spcAft>
                  <a:spcPts val="0"/>
                </a:spcAft>
                <a:defRPr/>
              </a:pPr>
              <a:r>
                <a:rPr lang="en-US" sz="1600" kern="0" dirty="0">
                  <a:solidFill>
                    <a:sysClr val="windowText" lastClr="000000"/>
                  </a:solidFill>
                  <a:latin typeface="Calibri" pitchFamily="34" charset="0"/>
                  <a:cs typeface="Calibri" pitchFamily="34" charset="0"/>
                </a:rPr>
                <a:t>Surface meteorology</a:t>
              </a:r>
            </a:p>
          </p:txBody>
        </p:sp>
        <p:sp>
          <p:nvSpPr>
            <p:cNvPr id="30" name="Text Box 5"/>
            <p:cNvSpPr txBox="1">
              <a:spLocks noChangeArrowheads="1"/>
            </p:cNvSpPr>
            <p:nvPr/>
          </p:nvSpPr>
          <p:spPr bwMode="auto">
            <a:xfrm>
              <a:off x="7162800" y="5570538"/>
              <a:ext cx="1524000" cy="830262"/>
            </a:xfrm>
            <a:prstGeom prst="rect">
              <a:avLst/>
            </a:prstGeom>
            <a:solidFill>
              <a:srgbClr val="CCFFCC"/>
            </a:solidFill>
            <a:ln w="9525">
              <a:noFill/>
              <a:miter lim="800000"/>
              <a:headEnd/>
              <a:tailEnd/>
            </a:ln>
          </p:spPr>
          <p:txBody>
            <a:bodyPr lIns="45720" rIns="45720">
              <a:spAutoFit/>
            </a:bodyPr>
            <a:lstStyle/>
            <a:p>
              <a:pPr algn="ctr" fontAlgn="auto">
                <a:spcBef>
                  <a:spcPct val="50000"/>
                </a:spcBef>
                <a:spcAft>
                  <a:spcPts val="0"/>
                </a:spcAft>
                <a:defRPr/>
              </a:pPr>
              <a:r>
                <a:rPr lang="en-US" sz="1600" b="1" kern="0" dirty="0">
                  <a:solidFill>
                    <a:sysClr val="windowText" lastClr="000000"/>
                  </a:solidFill>
                  <a:latin typeface="Calibri" pitchFamily="34" charset="0"/>
                  <a:cs typeface="Calibri" pitchFamily="34" charset="0"/>
                </a:rPr>
                <a:t>L4_C Product: </a:t>
              </a:r>
            </a:p>
            <a:p>
              <a:pPr algn="ctr" fontAlgn="auto">
                <a:spcBef>
                  <a:spcPts val="0"/>
                </a:spcBef>
                <a:spcAft>
                  <a:spcPts val="0"/>
                </a:spcAft>
                <a:defRPr/>
              </a:pPr>
              <a:r>
                <a:rPr lang="en-US" sz="1600" kern="0" dirty="0">
                  <a:solidFill>
                    <a:sysClr val="windowText" lastClr="000000"/>
                  </a:solidFill>
                  <a:latin typeface="Calibri" pitchFamily="34" charset="0"/>
                  <a:cs typeface="Calibri" pitchFamily="34" charset="0"/>
                </a:rPr>
                <a:t>Net Ecosystem Exchange</a:t>
              </a:r>
            </a:p>
          </p:txBody>
        </p:sp>
        <p:sp>
          <p:nvSpPr>
            <p:cNvPr id="31" name="Text Box 4"/>
            <p:cNvSpPr txBox="1">
              <a:spLocks noChangeArrowheads="1"/>
            </p:cNvSpPr>
            <p:nvPr/>
          </p:nvSpPr>
          <p:spPr bwMode="auto">
            <a:xfrm>
              <a:off x="7772400" y="2438400"/>
              <a:ext cx="1143000" cy="830263"/>
            </a:xfrm>
            <a:prstGeom prst="rect">
              <a:avLst/>
            </a:prstGeom>
            <a:gradFill rotWithShape="0">
              <a:gsLst>
                <a:gs pos="0">
                  <a:srgbClr val="DDDDDD"/>
                </a:gs>
                <a:gs pos="50000">
                  <a:srgbClr val="FFFF99"/>
                </a:gs>
                <a:gs pos="100000">
                  <a:srgbClr val="DDDDDD"/>
                </a:gs>
              </a:gsLst>
              <a:lin ang="0" scaled="1"/>
            </a:gradFill>
            <a:ln w="9525">
              <a:noFill/>
              <a:miter lim="800000"/>
              <a:headEnd/>
              <a:tailEnd/>
            </a:ln>
          </p:spPr>
          <p:txBody>
            <a:bodyPr lIns="45720" rIns="45720">
              <a:spAutoFit/>
            </a:bodyPr>
            <a:lstStyle/>
            <a:p>
              <a:pPr algn="ctr" fontAlgn="auto">
                <a:spcBef>
                  <a:spcPts val="0"/>
                </a:spcBef>
                <a:spcAft>
                  <a:spcPts val="0"/>
                </a:spcAft>
                <a:defRPr/>
              </a:pPr>
              <a:r>
                <a:rPr lang="en-US" sz="1600" kern="0" dirty="0" smtClean="0">
                  <a:solidFill>
                    <a:sysClr val="windowText" lastClr="000000"/>
                  </a:solidFill>
                  <a:latin typeface="Calibri" pitchFamily="34" charset="0"/>
                  <a:cs typeface="Calibri" pitchFamily="34" charset="0"/>
                </a:rPr>
                <a:t>Gross </a:t>
              </a:r>
              <a:r>
                <a:rPr lang="en-US" sz="1600" kern="0" dirty="0">
                  <a:solidFill>
                    <a:sysClr val="windowText" lastClr="000000"/>
                  </a:solidFill>
                  <a:latin typeface="Calibri" pitchFamily="34" charset="0"/>
                  <a:cs typeface="Calibri" pitchFamily="34" charset="0"/>
                </a:rPr>
                <a:t>Primary Productivity</a:t>
              </a:r>
            </a:p>
          </p:txBody>
        </p:sp>
        <p:grpSp>
          <p:nvGrpSpPr>
            <p:cNvPr id="3" name="Group 45"/>
            <p:cNvGrpSpPr>
              <a:grpSpLocks/>
            </p:cNvGrpSpPr>
            <p:nvPr/>
          </p:nvGrpSpPr>
          <p:grpSpPr bwMode="auto">
            <a:xfrm>
              <a:off x="4191000" y="2057400"/>
              <a:ext cx="1219200" cy="685800"/>
              <a:chOff x="7620000" y="4343400"/>
              <a:chExt cx="1219200" cy="685800"/>
            </a:xfrm>
          </p:grpSpPr>
          <p:sp>
            <p:nvSpPr>
              <p:cNvPr id="41" name="Oval 13"/>
              <p:cNvSpPr>
                <a:spLocks noChangeArrowheads="1"/>
              </p:cNvSpPr>
              <p:nvPr/>
            </p:nvSpPr>
            <p:spPr bwMode="auto">
              <a:xfrm>
                <a:off x="7620000" y="4343400"/>
                <a:ext cx="1219200" cy="685800"/>
              </a:xfrm>
              <a:prstGeom prst="ellipse">
                <a:avLst/>
              </a:prstGeom>
              <a:gradFill rotWithShape="1">
                <a:gsLst>
                  <a:gs pos="0">
                    <a:srgbClr val="DDDDDD"/>
                  </a:gs>
                  <a:gs pos="50000">
                    <a:srgbClr val="BBE0E3"/>
                  </a:gs>
                  <a:gs pos="100000">
                    <a:srgbClr val="DDDDDD"/>
                  </a:gs>
                </a:gsLst>
                <a:lin ang="0" scaled="1"/>
              </a:gradFill>
              <a:ln w="9525">
                <a:noFill/>
                <a:round/>
                <a:headEnd/>
                <a:tailEnd/>
              </a:ln>
              <a:effectLst/>
            </p:spPr>
            <p:txBody>
              <a:bodyPr wrap="none" anchor="ctr"/>
              <a:lstStyle/>
              <a:p>
                <a:pPr eaLnBrk="0" fontAlgn="auto" hangingPunct="0">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sp>
            <p:nvSpPr>
              <p:cNvPr id="42" name="Text Box 14"/>
              <p:cNvSpPr txBox="1">
                <a:spLocks noChangeArrowheads="1"/>
              </p:cNvSpPr>
              <p:nvPr/>
            </p:nvSpPr>
            <p:spPr bwMode="auto">
              <a:xfrm>
                <a:off x="7710488" y="4410075"/>
                <a:ext cx="1035050" cy="536575"/>
              </a:xfrm>
              <a:prstGeom prst="rect">
                <a:avLst/>
              </a:prstGeom>
              <a:noFill/>
              <a:ln w="9525">
                <a:noFill/>
                <a:miter lim="800000"/>
                <a:headEnd/>
                <a:tailEnd/>
              </a:ln>
            </p:spPr>
            <p:txBody>
              <a:bodyPr>
                <a:spAutoFit/>
              </a:bodyPr>
              <a:lstStyle/>
              <a:p>
                <a:pPr algn="ctr" fontAlgn="auto">
                  <a:lnSpc>
                    <a:spcPct val="90000"/>
                  </a:lnSpc>
                  <a:spcBef>
                    <a:spcPts val="0"/>
                  </a:spcBef>
                  <a:spcAft>
                    <a:spcPts val="0"/>
                  </a:spcAft>
                  <a:defRPr/>
                </a:pPr>
                <a:r>
                  <a:rPr lang="en-US" sz="1600" b="1" i="1" kern="0" dirty="0">
                    <a:solidFill>
                      <a:sysClr val="windowText" lastClr="000000"/>
                    </a:solidFill>
                    <a:latin typeface="Calibri" pitchFamily="34" charset="0"/>
                    <a:cs typeface="Calibri" pitchFamily="34" charset="0"/>
                  </a:rPr>
                  <a:t>Land model</a:t>
                </a:r>
              </a:p>
            </p:txBody>
          </p:sp>
        </p:grpSp>
        <p:sp>
          <p:nvSpPr>
            <p:cNvPr id="33" name="Line 16"/>
            <p:cNvSpPr>
              <a:spLocks noChangeShapeType="1"/>
            </p:cNvSpPr>
            <p:nvPr/>
          </p:nvSpPr>
          <p:spPr bwMode="auto">
            <a:xfrm rot="10800000" flipH="1" flipV="1">
              <a:off x="4800600" y="3200400"/>
              <a:ext cx="533400" cy="0"/>
            </a:xfrm>
            <a:prstGeom prst="line">
              <a:avLst/>
            </a:prstGeom>
            <a:noFill/>
            <a:ln w="38100">
              <a:solidFill>
                <a:srgbClr val="000000"/>
              </a:solidFill>
              <a:round/>
              <a:headEnd/>
              <a:tailEnd type="triangle" w="med" len="med"/>
            </a:ln>
          </p:spPr>
          <p:txBody>
            <a:bodyPr/>
            <a:lstStyle/>
            <a:p>
              <a:pPr fontAlgn="auto">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sp>
          <p:nvSpPr>
            <p:cNvPr id="34" name="Line 16"/>
            <p:cNvSpPr>
              <a:spLocks noChangeShapeType="1"/>
            </p:cNvSpPr>
            <p:nvPr/>
          </p:nvSpPr>
          <p:spPr bwMode="auto">
            <a:xfrm rot="10800000" flipH="1" flipV="1">
              <a:off x="7010400" y="4724400"/>
              <a:ext cx="304800" cy="0"/>
            </a:xfrm>
            <a:prstGeom prst="line">
              <a:avLst/>
            </a:prstGeom>
            <a:noFill/>
            <a:ln w="38100">
              <a:solidFill>
                <a:srgbClr val="000000"/>
              </a:solidFill>
              <a:round/>
              <a:headEnd/>
              <a:tailEnd type="triangle" w="med" len="med"/>
            </a:ln>
          </p:spPr>
          <p:txBody>
            <a:bodyPr/>
            <a:lstStyle/>
            <a:p>
              <a:pPr fontAlgn="auto">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sp>
          <p:nvSpPr>
            <p:cNvPr id="35" name="Line 15"/>
            <p:cNvSpPr>
              <a:spLocks noChangeShapeType="1"/>
            </p:cNvSpPr>
            <p:nvPr/>
          </p:nvSpPr>
          <p:spPr bwMode="auto">
            <a:xfrm rot="10800000" flipH="1" flipV="1">
              <a:off x="8305800" y="3276600"/>
              <a:ext cx="0" cy="1143000"/>
            </a:xfrm>
            <a:prstGeom prst="line">
              <a:avLst/>
            </a:prstGeom>
            <a:noFill/>
            <a:ln w="38100">
              <a:solidFill>
                <a:srgbClr val="000000"/>
              </a:solidFill>
              <a:round/>
              <a:headEnd/>
              <a:tailEnd type="triangle" w="med" len="med"/>
            </a:ln>
          </p:spPr>
          <p:txBody>
            <a:bodyPr/>
            <a:lstStyle/>
            <a:p>
              <a:pPr fontAlgn="auto">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sp>
          <p:nvSpPr>
            <p:cNvPr id="36" name="Line 16"/>
            <p:cNvSpPr>
              <a:spLocks noChangeShapeType="1"/>
            </p:cNvSpPr>
            <p:nvPr/>
          </p:nvSpPr>
          <p:spPr bwMode="auto">
            <a:xfrm rot="10800000" flipH="1" flipV="1">
              <a:off x="4800600" y="2743200"/>
              <a:ext cx="0" cy="457200"/>
            </a:xfrm>
            <a:prstGeom prst="line">
              <a:avLst/>
            </a:prstGeom>
            <a:noFill/>
            <a:ln w="38100">
              <a:solidFill>
                <a:srgbClr val="000000"/>
              </a:solidFill>
              <a:round/>
              <a:headEnd/>
              <a:tailEnd type="none" w="med" len="med"/>
            </a:ln>
          </p:spPr>
          <p:txBody>
            <a:bodyPr/>
            <a:lstStyle/>
            <a:p>
              <a:pPr fontAlgn="auto">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grpSp>
          <p:nvGrpSpPr>
            <p:cNvPr id="4" name="Group 54"/>
            <p:cNvGrpSpPr>
              <a:grpSpLocks/>
            </p:cNvGrpSpPr>
            <p:nvPr/>
          </p:nvGrpSpPr>
          <p:grpSpPr bwMode="auto">
            <a:xfrm>
              <a:off x="7315200" y="4343400"/>
              <a:ext cx="1219200" cy="685800"/>
              <a:chOff x="7620000" y="4343400"/>
              <a:chExt cx="1219200" cy="685800"/>
            </a:xfrm>
          </p:grpSpPr>
          <p:sp>
            <p:nvSpPr>
              <p:cNvPr id="39" name="Oval 13"/>
              <p:cNvSpPr>
                <a:spLocks noChangeArrowheads="1"/>
              </p:cNvSpPr>
              <p:nvPr/>
            </p:nvSpPr>
            <p:spPr bwMode="auto">
              <a:xfrm>
                <a:off x="7620000" y="4343400"/>
                <a:ext cx="1219200" cy="685800"/>
              </a:xfrm>
              <a:prstGeom prst="ellipse">
                <a:avLst/>
              </a:prstGeom>
              <a:gradFill rotWithShape="1">
                <a:gsLst>
                  <a:gs pos="0">
                    <a:srgbClr val="DDDDDD"/>
                  </a:gs>
                  <a:gs pos="50000">
                    <a:srgbClr val="BBE0E3"/>
                  </a:gs>
                  <a:gs pos="100000">
                    <a:srgbClr val="DDDDDD"/>
                  </a:gs>
                </a:gsLst>
                <a:lin ang="0" scaled="1"/>
              </a:gradFill>
              <a:ln w="9525">
                <a:noFill/>
                <a:round/>
                <a:headEnd/>
                <a:tailEnd/>
              </a:ln>
              <a:effectLst/>
            </p:spPr>
            <p:txBody>
              <a:bodyPr wrap="none" anchor="ctr"/>
              <a:lstStyle/>
              <a:p>
                <a:pPr eaLnBrk="0" fontAlgn="auto" hangingPunct="0">
                  <a:spcBef>
                    <a:spcPts val="0"/>
                  </a:spcBef>
                  <a:spcAft>
                    <a:spcPts val="0"/>
                  </a:spcAft>
                  <a:defRPr/>
                </a:pPr>
                <a:endParaRPr lang="en-US" sz="1600" kern="0">
                  <a:solidFill>
                    <a:sysClr val="windowText" lastClr="000000"/>
                  </a:solidFill>
                  <a:latin typeface="Calibri" pitchFamily="34" charset="0"/>
                  <a:cs typeface="Calibri" pitchFamily="34" charset="0"/>
                </a:endParaRPr>
              </a:p>
            </p:txBody>
          </p:sp>
          <p:sp>
            <p:nvSpPr>
              <p:cNvPr id="40" name="Text Box 14"/>
              <p:cNvSpPr txBox="1">
                <a:spLocks noChangeArrowheads="1"/>
              </p:cNvSpPr>
              <p:nvPr/>
            </p:nvSpPr>
            <p:spPr bwMode="auto">
              <a:xfrm>
                <a:off x="7710488" y="4410075"/>
                <a:ext cx="1035050" cy="536575"/>
              </a:xfrm>
              <a:prstGeom prst="rect">
                <a:avLst/>
              </a:prstGeom>
              <a:noFill/>
              <a:ln w="9525">
                <a:noFill/>
                <a:miter lim="800000"/>
                <a:headEnd/>
                <a:tailEnd/>
              </a:ln>
            </p:spPr>
            <p:txBody>
              <a:bodyPr>
                <a:spAutoFit/>
              </a:bodyPr>
              <a:lstStyle/>
              <a:p>
                <a:pPr algn="ctr" fontAlgn="auto">
                  <a:lnSpc>
                    <a:spcPct val="90000"/>
                  </a:lnSpc>
                  <a:spcBef>
                    <a:spcPts val="0"/>
                  </a:spcBef>
                  <a:spcAft>
                    <a:spcPts val="0"/>
                  </a:spcAft>
                  <a:defRPr/>
                </a:pPr>
                <a:r>
                  <a:rPr lang="en-US" sz="1600" b="1" i="1" kern="0" dirty="0">
                    <a:solidFill>
                      <a:sysClr val="windowText" lastClr="000000"/>
                    </a:solidFill>
                    <a:latin typeface="Calibri" pitchFamily="34" charset="0"/>
                    <a:cs typeface="Calibri" pitchFamily="34" charset="0"/>
                  </a:rPr>
                  <a:t>Carbon model</a:t>
                </a:r>
              </a:p>
            </p:txBody>
          </p:sp>
        </p:grpSp>
      </p:grpSp>
      <p:sp>
        <p:nvSpPr>
          <p:cNvPr id="22531" name="TextBox 42"/>
          <p:cNvSpPr txBox="1">
            <a:spLocks noChangeArrowheads="1"/>
          </p:cNvSpPr>
          <p:nvPr/>
        </p:nvSpPr>
        <p:spPr bwMode="auto">
          <a:xfrm>
            <a:off x="0" y="947678"/>
            <a:ext cx="3733800" cy="2862322"/>
          </a:xfrm>
          <a:prstGeom prst="rect">
            <a:avLst/>
          </a:prstGeom>
          <a:solidFill>
            <a:srgbClr val="FFFF99"/>
          </a:solidFill>
          <a:ln w="9525">
            <a:noFill/>
            <a:miter lim="800000"/>
            <a:headEnd/>
            <a:tailEnd/>
          </a:ln>
        </p:spPr>
        <p:txBody>
          <a:bodyPr>
            <a:spAutoFit/>
          </a:bodyPr>
          <a:lstStyle/>
          <a:p>
            <a:pPr>
              <a:spcBef>
                <a:spcPct val="25000"/>
              </a:spcBef>
            </a:pPr>
            <a:r>
              <a:rPr lang="en-US" b="1" dirty="0">
                <a:solidFill>
                  <a:srgbClr val="000000"/>
                </a:solidFill>
                <a:latin typeface="Calibri" pitchFamily="34" charset="0"/>
                <a:cs typeface="Calibri" pitchFamily="34" charset="0"/>
              </a:rPr>
              <a:t>L4_SM Product</a:t>
            </a:r>
            <a:r>
              <a:rPr lang="en-US" b="1" dirty="0" smtClean="0">
                <a:solidFill>
                  <a:srgbClr val="000000"/>
                </a:solidFill>
                <a:latin typeface="Calibri" pitchFamily="34" charset="0"/>
                <a:cs typeface="Calibri" pitchFamily="34" charset="0"/>
              </a:rPr>
              <a:t>:</a:t>
            </a:r>
          </a:p>
          <a:p>
            <a:pPr>
              <a:spcBef>
                <a:spcPct val="25000"/>
              </a:spcBef>
            </a:pPr>
            <a:r>
              <a:rPr lang="en-US" i="1" dirty="0" smtClean="0">
                <a:solidFill>
                  <a:srgbClr val="000000"/>
                </a:solidFill>
                <a:latin typeface="Calibri" pitchFamily="34" charset="0"/>
                <a:cs typeface="Calibri" pitchFamily="34" charset="0"/>
              </a:rPr>
              <a:t>Lead:</a:t>
            </a:r>
            <a:r>
              <a:rPr lang="en-US" dirty="0" smtClean="0">
                <a:solidFill>
                  <a:srgbClr val="000000"/>
                </a:solidFill>
                <a:latin typeface="Calibri" pitchFamily="34" charset="0"/>
                <a:cs typeface="Calibri" pitchFamily="34" charset="0"/>
              </a:rPr>
              <a:t> Rolf Reichle, NASA/GMAO</a:t>
            </a:r>
          </a:p>
          <a:p>
            <a:pPr>
              <a:spcBef>
                <a:spcPct val="25000"/>
              </a:spcBef>
            </a:pPr>
            <a:r>
              <a:rPr lang="en-US" dirty="0" smtClean="0">
                <a:solidFill>
                  <a:srgbClr val="000000"/>
                </a:solidFill>
                <a:latin typeface="Calibri" pitchFamily="34" charset="0"/>
                <a:cs typeface="Calibri" pitchFamily="34" charset="0"/>
              </a:rPr>
              <a:t>Assimilating </a:t>
            </a:r>
            <a:r>
              <a:rPr lang="en-US" dirty="0">
                <a:solidFill>
                  <a:srgbClr val="000000"/>
                </a:solidFill>
                <a:latin typeface="Calibri" pitchFamily="34" charset="0"/>
                <a:cs typeface="Calibri" pitchFamily="34" charset="0"/>
              </a:rPr>
              <a:t>SMAP data into a land model driven with observation-based </a:t>
            </a:r>
            <a:r>
              <a:rPr lang="en-US" dirty="0" err="1">
                <a:solidFill>
                  <a:srgbClr val="000000"/>
                </a:solidFill>
                <a:latin typeface="Calibri" pitchFamily="34" charset="0"/>
                <a:cs typeface="Calibri" pitchFamily="34" charset="0"/>
              </a:rPr>
              <a:t>forcings</a:t>
            </a:r>
            <a:r>
              <a:rPr lang="en-US" dirty="0">
                <a:solidFill>
                  <a:srgbClr val="000000"/>
                </a:solidFill>
                <a:latin typeface="Calibri" pitchFamily="34" charset="0"/>
                <a:cs typeface="Calibri" pitchFamily="34" charset="0"/>
              </a:rPr>
              <a:t> yields:</a:t>
            </a:r>
          </a:p>
          <a:p>
            <a:pPr>
              <a:spcBef>
                <a:spcPct val="25000"/>
              </a:spcBef>
              <a:buFont typeface="Arial" charset="0"/>
              <a:buChar char="–"/>
            </a:pPr>
            <a:r>
              <a:rPr lang="en-US" dirty="0">
                <a:solidFill>
                  <a:srgbClr val="000000"/>
                </a:solidFill>
                <a:latin typeface="Calibri" pitchFamily="34" charset="0"/>
                <a:cs typeface="Calibri" pitchFamily="34" charset="0"/>
              </a:rPr>
              <a:t> a root zone moisture product (reflecting SMAP data), and</a:t>
            </a:r>
          </a:p>
          <a:p>
            <a:pPr>
              <a:spcBef>
                <a:spcPct val="25000"/>
              </a:spcBef>
              <a:buFont typeface="Arial" charset="0"/>
              <a:buChar char="–"/>
            </a:pPr>
            <a:r>
              <a:rPr lang="en-US" dirty="0">
                <a:solidFill>
                  <a:srgbClr val="000000"/>
                </a:solidFill>
                <a:latin typeface="Calibri" pitchFamily="34" charset="0"/>
                <a:cs typeface="Calibri" pitchFamily="34" charset="0"/>
              </a:rPr>
              <a:t> a complete and consistent estimate of soil moisture &amp; related fields.</a:t>
            </a:r>
          </a:p>
        </p:txBody>
      </p:sp>
      <p:sp>
        <p:nvSpPr>
          <p:cNvPr id="22532" name="TextBox 43"/>
          <p:cNvSpPr txBox="1">
            <a:spLocks noChangeArrowheads="1"/>
          </p:cNvSpPr>
          <p:nvPr/>
        </p:nvSpPr>
        <p:spPr bwMode="auto">
          <a:xfrm>
            <a:off x="0" y="3860800"/>
            <a:ext cx="4724400" cy="2862322"/>
          </a:xfrm>
          <a:prstGeom prst="rect">
            <a:avLst/>
          </a:prstGeom>
          <a:solidFill>
            <a:srgbClr val="CCFFCC"/>
          </a:solidFill>
          <a:ln w="9525">
            <a:noFill/>
            <a:miter lim="800000"/>
            <a:headEnd/>
            <a:tailEnd/>
          </a:ln>
        </p:spPr>
        <p:txBody>
          <a:bodyPr>
            <a:spAutoFit/>
          </a:bodyPr>
          <a:lstStyle/>
          <a:p>
            <a:pPr>
              <a:spcBef>
                <a:spcPct val="25000"/>
              </a:spcBef>
            </a:pPr>
            <a:r>
              <a:rPr lang="en-US" b="1" dirty="0">
                <a:solidFill>
                  <a:srgbClr val="000000"/>
                </a:solidFill>
                <a:latin typeface="Calibri" pitchFamily="34" charset="0"/>
                <a:cs typeface="Calibri" pitchFamily="34" charset="0"/>
              </a:rPr>
              <a:t>L4_C </a:t>
            </a:r>
            <a:r>
              <a:rPr lang="en-US" b="1" dirty="0" smtClean="0">
                <a:solidFill>
                  <a:srgbClr val="000000"/>
                </a:solidFill>
                <a:latin typeface="Calibri" pitchFamily="34" charset="0"/>
                <a:cs typeface="Calibri" pitchFamily="34" charset="0"/>
              </a:rPr>
              <a:t>Product:</a:t>
            </a:r>
            <a:endParaRPr lang="en-US" dirty="0">
              <a:solidFill>
                <a:srgbClr val="000000"/>
              </a:solidFill>
              <a:latin typeface="Calibri" pitchFamily="34" charset="0"/>
              <a:cs typeface="Calibri" pitchFamily="34" charset="0"/>
            </a:endParaRPr>
          </a:p>
          <a:p>
            <a:pPr>
              <a:spcBef>
                <a:spcPct val="25000"/>
              </a:spcBef>
            </a:pPr>
            <a:r>
              <a:rPr lang="en-US" i="1" dirty="0" smtClean="0">
                <a:solidFill>
                  <a:srgbClr val="000000"/>
                </a:solidFill>
                <a:latin typeface="Calibri" pitchFamily="34" charset="0"/>
                <a:cs typeface="Calibri" pitchFamily="34" charset="0"/>
              </a:rPr>
              <a:t>Lead: </a:t>
            </a:r>
            <a:r>
              <a:rPr lang="en-US" dirty="0" smtClean="0">
                <a:solidFill>
                  <a:srgbClr val="000000"/>
                </a:solidFill>
                <a:latin typeface="Calibri" pitchFamily="34" charset="0"/>
                <a:cs typeface="Calibri" pitchFamily="34" charset="0"/>
              </a:rPr>
              <a:t>John Kimball, U Montana</a:t>
            </a:r>
          </a:p>
          <a:p>
            <a:pPr>
              <a:spcBef>
                <a:spcPct val="25000"/>
              </a:spcBef>
            </a:pPr>
            <a:r>
              <a:rPr lang="en-US" dirty="0" smtClean="0">
                <a:solidFill>
                  <a:srgbClr val="000000"/>
                </a:solidFill>
                <a:latin typeface="Calibri" pitchFamily="34" charset="0"/>
                <a:cs typeface="Calibri" pitchFamily="34" charset="0"/>
              </a:rPr>
              <a:t>Combining </a:t>
            </a:r>
            <a:r>
              <a:rPr lang="en-US" dirty="0">
                <a:solidFill>
                  <a:srgbClr val="000000"/>
                </a:solidFill>
                <a:latin typeface="Calibri" pitchFamily="34" charset="0"/>
                <a:cs typeface="Calibri" pitchFamily="34" charset="0"/>
              </a:rPr>
              <a:t>L4_SM (SM &amp; T), high-res L3_F/T_A &amp; ancillary Gross Primary Productivity (GPP) inputs within a C-model framework yields: </a:t>
            </a:r>
          </a:p>
          <a:p>
            <a:pPr>
              <a:spcBef>
                <a:spcPct val="25000"/>
              </a:spcBef>
            </a:pPr>
            <a:r>
              <a:rPr lang="en-US" dirty="0">
                <a:solidFill>
                  <a:srgbClr val="000000"/>
                </a:solidFill>
                <a:latin typeface="Calibri" pitchFamily="34" charset="0"/>
                <a:cs typeface="Calibri" pitchFamily="34" charset="0"/>
              </a:rPr>
              <a:t>- a Net Ecosystem Exchange (NEE) product, &amp;</a:t>
            </a:r>
          </a:p>
          <a:p>
            <a:pPr>
              <a:spcBef>
                <a:spcPct val="25000"/>
              </a:spcBef>
            </a:pPr>
            <a:r>
              <a:rPr lang="en-US" dirty="0">
                <a:solidFill>
                  <a:srgbClr val="000000"/>
                </a:solidFill>
                <a:latin typeface="Calibri" pitchFamily="34" charset="0"/>
                <a:cs typeface="Calibri" pitchFamily="34" charset="0"/>
              </a:rPr>
              <a:t>- estimates of surface soil organic carbon (SOC), component C fluxes (R) &amp; underlying SM &amp; T controls.</a:t>
            </a:r>
          </a:p>
        </p:txBody>
      </p:sp>
      <p:sp>
        <p:nvSpPr>
          <p:cNvPr id="32" name="Rounded Rectangle 31"/>
          <p:cNvSpPr/>
          <p:nvPr/>
        </p:nvSpPr>
        <p:spPr bwMode="auto">
          <a:xfrm>
            <a:off x="7696200" y="2362200"/>
            <a:ext cx="1295400" cy="990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7848600" y="580072"/>
            <a:ext cx="1371600" cy="1477328"/>
          </a:xfrm>
          <a:prstGeom prst="rect">
            <a:avLst/>
          </a:prstGeom>
          <a:noFill/>
        </p:spPr>
        <p:txBody>
          <a:bodyPr wrap="square" rtlCol="0">
            <a:spAutoFit/>
          </a:bodyPr>
          <a:lstStyle/>
          <a:p>
            <a:r>
              <a:rPr lang="en-US" dirty="0" smtClean="0">
                <a:solidFill>
                  <a:srgbClr val="FF0000"/>
                </a:solidFill>
              </a:rPr>
              <a:t>Product/ </a:t>
            </a:r>
            <a:r>
              <a:rPr lang="en-US" dirty="0" smtClean="0">
                <a:solidFill>
                  <a:srgbClr val="FF0000"/>
                </a:solidFill>
              </a:rPr>
              <a:t>algorithm based on MODIS heritage</a:t>
            </a:r>
            <a:endParaRPr lang="en-US" dirty="0">
              <a:solidFill>
                <a:srgbClr val="FF0000"/>
              </a:solidFill>
            </a:endParaRPr>
          </a:p>
        </p:txBody>
      </p:sp>
      <p:cxnSp>
        <p:nvCxnSpPr>
          <p:cNvPr id="44" name="Straight Arrow Connector 43"/>
          <p:cNvCxnSpPr>
            <a:endCxn id="32" idx="0"/>
          </p:cNvCxnSpPr>
          <p:nvPr/>
        </p:nvCxnSpPr>
        <p:spPr bwMode="auto">
          <a:xfrm rot="5400000">
            <a:off x="8239919" y="2161381"/>
            <a:ext cx="304800" cy="9683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5" name="Text Box 3"/>
          <p:cNvSpPr txBox="1">
            <a:spLocks noChangeArrowheads="1"/>
          </p:cNvSpPr>
          <p:nvPr/>
        </p:nvSpPr>
        <p:spPr bwMode="auto">
          <a:xfrm>
            <a:off x="228600" y="71735"/>
            <a:ext cx="8915400" cy="461665"/>
          </a:xfrm>
          <a:prstGeom prst="rect">
            <a:avLst/>
          </a:prstGeom>
          <a:noFill/>
          <a:ln w="9525">
            <a:noFill/>
            <a:miter lim="800000"/>
            <a:headEnd/>
            <a:tailEnd/>
          </a:ln>
          <a:effectLst/>
        </p:spPr>
        <p:txBody>
          <a:bodyPr wrap="square">
            <a:spAutoFit/>
          </a:bodyPr>
          <a:lstStyle/>
          <a:p>
            <a:pPr algn="ctr" eaLnBrk="0" hangingPunct="0">
              <a:defRPr/>
            </a:pPr>
            <a:r>
              <a:rPr lang="en-US" sz="2400" b="1" smtClean="0">
                <a:solidFill>
                  <a:srgbClr val="333399"/>
                </a:solidFill>
                <a:effectLst>
                  <a:outerShdw blurRad="38100" dist="38100" dir="2700000" algn="tl">
                    <a:srgbClr val="C0C0C0"/>
                  </a:outerShdw>
                </a:effectLst>
                <a:cs typeface="Arial" charset="0"/>
              </a:rPr>
              <a:t>Summary</a:t>
            </a:r>
            <a:endParaRPr lang="en-US" sz="2400" b="1" dirty="0">
              <a:solidFill>
                <a:srgbClr val="333399"/>
              </a:solidFill>
              <a:cs typeface="Arial" charset="0"/>
            </a:endParaRPr>
          </a:p>
        </p:txBody>
      </p:sp>
      <p:sp>
        <p:nvSpPr>
          <p:cNvPr id="3" name="TextBox 2"/>
          <p:cNvSpPr txBox="1"/>
          <p:nvPr/>
        </p:nvSpPr>
        <p:spPr>
          <a:xfrm>
            <a:off x="76200" y="1017687"/>
            <a:ext cx="8991600" cy="5078313"/>
          </a:xfrm>
          <a:prstGeom prst="rect">
            <a:avLst/>
          </a:prstGeom>
          <a:solidFill>
            <a:srgbClr val="CCFFCC"/>
          </a:solidFill>
        </p:spPr>
        <p:txBody>
          <a:bodyPr wrap="square" rtlCol="0">
            <a:spAutoFit/>
          </a:bodyPr>
          <a:lstStyle/>
          <a:p>
            <a:pPr>
              <a:spcAft>
                <a:spcPts val="900"/>
              </a:spcAft>
            </a:pPr>
            <a:r>
              <a:rPr lang="en-US" sz="2400" dirty="0" smtClean="0"/>
              <a:t>Used MODIS snow cover fraction (SCF) to assess GEOS-5.</a:t>
            </a:r>
          </a:p>
          <a:p>
            <a:pPr>
              <a:spcAft>
                <a:spcPts val="900"/>
              </a:spcAft>
            </a:pPr>
            <a:r>
              <a:rPr lang="en-US" sz="2400" dirty="0" smtClean="0"/>
              <a:t>SCF estimates from (old) MERRA system agree better with MODIS than those from (new) GEOS-5.7.1 system (but SWE estimates are comparable; not shown).  </a:t>
            </a:r>
          </a:p>
          <a:p>
            <a:pPr>
              <a:spcAft>
                <a:spcPts val="900"/>
              </a:spcAft>
            </a:pPr>
            <a:r>
              <a:rPr lang="en-US" sz="2400" b="1" dirty="0" smtClean="0"/>
              <a:t>MODIS provides helpful information for model development.</a:t>
            </a:r>
          </a:p>
          <a:p>
            <a:pPr>
              <a:spcAft>
                <a:spcPts val="900"/>
              </a:spcAft>
            </a:pPr>
            <a:endParaRPr lang="en-US" sz="1200" b="1" dirty="0" smtClean="0"/>
          </a:p>
          <a:p>
            <a:pPr>
              <a:spcAft>
                <a:spcPts val="900"/>
              </a:spcAft>
            </a:pPr>
            <a:r>
              <a:rPr lang="en-US" sz="2400" b="1" dirty="0" smtClean="0"/>
              <a:t>MODIS SCF assimilation: </a:t>
            </a:r>
          </a:p>
          <a:p>
            <a:pPr>
              <a:spcAft>
                <a:spcPts val="900"/>
              </a:spcAft>
              <a:buFont typeface="Arial" pitchFamily="34" charset="0"/>
              <a:buChar char="•"/>
            </a:pPr>
            <a:r>
              <a:rPr lang="en-US" sz="2400" dirty="0" smtClean="0"/>
              <a:t> can improve model snow estimates, and</a:t>
            </a:r>
          </a:p>
          <a:p>
            <a:pPr>
              <a:spcAft>
                <a:spcPts val="900"/>
              </a:spcAft>
              <a:buFont typeface="Arial" pitchFamily="34" charset="0"/>
              <a:buChar char="•"/>
            </a:pPr>
            <a:r>
              <a:rPr lang="en-US" sz="2400" dirty="0" smtClean="0"/>
              <a:t> will be included in GEOS-5 land assimilation system. </a:t>
            </a:r>
          </a:p>
          <a:p>
            <a:pPr>
              <a:spcAft>
                <a:spcPts val="900"/>
              </a:spcAft>
            </a:pPr>
            <a:endParaRPr lang="en-US" sz="1200" dirty="0" smtClean="0"/>
          </a:p>
          <a:p>
            <a:pPr>
              <a:spcAft>
                <a:spcPts val="900"/>
              </a:spcAft>
            </a:pPr>
            <a:r>
              <a:rPr lang="en-US" sz="2400" b="1" dirty="0" smtClean="0"/>
              <a:t>MODIS GPP </a:t>
            </a:r>
            <a:r>
              <a:rPr lang="en-US" sz="2400" dirty="0" smtClean="0"/>
              <a:t>heritage contributes to SMAP Level 4 Carbon product.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514600"/>
            <a:ext cx="7620000" cy="1557349"/>
          </a:xfrm>
          <a:prstGeom prst="rect">
            <a:avLst/>
          </a:prstGeom>
          <a:noFill/>
        </p:spPr>
        <p:txBody>
          <a:bodyPr wrap="square" rtlCol="0">
            <a:spAutoFit/>
          </a:bodyPr>
          <a:lstStyle/>
          <a:p>
            <a:pPr algn="ctr">
              <a:spcBef>
                <a:spcPct val="20000"/>
              </a:spcBef>
              <a:defRPr/>
            </a:pPr>
            <a:r>
              <a:rPr lang="en-US" sz="2800" dirty="0" smtClean="0">
                <a:solidFill>
                  <a:srgbClr val="000000"/>
                </a:solidFill>
                <a:cs typeface="Arial" charset="0"/>
              </a:rPr>
              <a:t>Thanks for listening!</a:t>
            </a:r>
          </a:p>
          <a:p>
            <a:pPr algn="ctr">
              <a:spcBef>
                <a:spcPct val="20000"/>
              </a:spcBef>
              <a:defRPr/>
            </a:pPr>
            <a:endParaRPr lang="en-US" sz="2800" dirty="0" smtClean="0">
              <a:solidFill>
                <a:srgbClr val="000000"/>
              </a:solidFill>
              <a:cs typeface="Arial" charset="0"/>
            </a:endParaRPr>
          </a:p>
          <a:p>
            <a:pPr algn="ctr">
              <a:spcBef>
                <a:spcPct val="20000"/>
              </a:spcBef>
              <a:defRPr/>
            </a:pPr>
            <a:r>
              <a:rPr lang="en-US" sz="2800" dirty="0" smtClean="0">
                <a:solidFill>
                  <a:srgbClr val="000000"/>
                </a:solidFill>
                <a:cs typeface="Arial" charset="0"/>
              </a:rPr>
              <a:t>Questions? </a:t>
            </a:r>
            <a:endParaRPr lang="en-US" sz="2800"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3" name="Text Box 23"/>
          <p:cNvSpPr txBox="1">
            <a:spLocks noChangeArrowheads="1"/>
          </p:cNvSpPr>
          <p:nvPr/>
        </p:nvSpPr>
        <p:spPr bwMode="auto">
          <a:xfrm>
            <a:off x="0" y="76200"/>
            <a:ext cx="9144000" cy="461665"/>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i="1" dirty="0" smtClean="0">
                <a:solidFill>
                  <a:schemeClr val="accent2"/>
                </a:solidFill>
                <a:effectLst>
                  <a:outerShdw blurRad="38100" dist="38100" dir="2700000" algn="tl">
                    <a:srgbClr val="C0C0C0"/>
                  </a:outerShdw>
                </a:effectLst>
              </a:rPr>
              <a:t>Precipitation</a:t>
            </a:r>
            <a:endParaRPr lang="en-US" sz="2400" b="1" i="1" dirty="0">
              <a:solidFill>
                <a:schemeClr val="accent2"/>
              </a:solidFill>
              <a:effectLst>
                <a:outerShdw blurRad="38100" dist="38100" dir="2700000" algn="tl">
                  <a:srgbClr val="C0C0C0"/>
                </a:outerShdw>
              </a:effectLst>
            </a:endParaRPr>
          </a:p>
        </p:txBody>
      </p:sp>
      <p:sp>
        <p:nvSpPr>
          <p:cNvPr id="59" name="Text Box 20"/>
          <p:cNvSpPr txBox="1">
            <a:spLocks noChangeArrowheads="1"/>
          </p:cNvSpPr>
          <p:nvPr/>
        </p:nvSpPr>
        <p:spPr bwMode="auto">
          <a:xfrm>
            <a:off x="123977" y="5464314"/>
            <a:ext cx="8867623" cy="707886"/>
          </a:xfrm>
          <a:prstGeom prst="rect">
            <a:avLst/>
          </a:prstGeom>
          <a:solidFill>
            <a:srgbClr val="FFFF99"/>
          </a:solidFill>
          <a:ln w="9525">
            <a:solidFill>
              <a:schemeClr val="tx1"/>
            </a:solidFill>
            <a:miter lim="800000"/>
            <a:headEnd/>
            <a:tailEnd/>
          </a:ln>
        </p:spPr>
        <p:txBody>
          <a:bodyPr wrap="square">
            <a:spAutoFit/>
          </a:bodyPr>
          <a:lstStyle/>
          <a:p>
            <a:pPr>
              <a:spcBef>
                <a:spcPct val="25000"/>
              </a:spcBef>
            </a:pPr>
            <a:r>
              <a:rPr lang="en-US" sz="2000" dirty="0" smtClean="0">
                <a:sym typeface="Wingdings" pitchFamily="2" charset="2"/>
              </a:rPr>
              <a:t> </a:t>
            </a:r>
            <a:r>
              <a:rPr lang="en-US" sz="2000" dirty="0" smtClean="0"/>
              <a:t>Correct MERRA precipitation with global gauge- and satellite-based precipitation observations to the extent possible.</a:t>
            </a:r>
          </a:p>
        </p:txBody>
      </p:sp>
      <p:sp>
        <p:nvSpPr>
          <p:cNvPr id="61" name="Text Box 47"/>
          <p:cNvSpPr txBox="1">
            <a:spLocks noChangeArrowheads="1"/>
          </p:cNvSpPr>
          <p:nvPr/>
        </p:nvSpPr>
        <p:spPr bwMode="auto">
          <a:xfrm>
            <a:off x="6019799" y="6474768"/>
            <a:ext cx="2971801" cy="230832"/>
          </a:xfrm>
          <a:prstGeom prst="rect">
            <a:avLst/>
          </a:prstGeom>
          <a:solidFill>
            <a:srgbClr val="DDDDDD"/>
          </a:solidFill>
          <a:ln w="9525">
            <a:solidFill>
              <a:schemeClr val="tx1"/>
            </a:solidFill>
            <a:miter lim="800000"/>
            <a:headEnd/>
            <a:tailEnd/>
          </a:ln>
        </p:spPr>
        <p:txBody>
          <a:bodyPr wrap="square">
            <a:spAutoFit/>
          </a:bodyPr>
          <a:lstStyle/>
          <a:p>
            <a:pPr algn="ctr">
              <a:tabLst>
                <a:tab pos="1376363" algn="l"/>
                <a:tab pos="5948363" algn="l"/>
              </a:tabLst>
            </a:pPr>
            <a:r>
              <a:rPr lang="en-US" sz="900" b="1" dirty="0" err="1" smtClean="0">
                <a:solidFill>
                  <a:srgbClr val="000000"/>
                </a:solidFill>
              </a:rPr>
              <a:t>Reichle</a:t>
            </a:r>
            <a:r>
              <a:rPr lang="en-US" sz="900" b="1" dirty="0" smtClean="0">
                <a:solidFill>
                  <a:srgbClr val="000000"/>
                </a:solidFill>
              </a:rPr>
              <a:t> et al.  J </a:t>
            </a:r>
            <a:r>
              <a:rPr lang="en-US" sz="900" b="1" dirty="0" err="1" smtClean="0">
                <a:solidFill>
                  <a:srgbClr val="000000"/>
                </a:solidFill>
              </a:rPr>
              <a:t>Clim</a:t>
            </a:r>
            <a:r>
              <a:rPr lang="en-US" sz="900" b="1" dirty="0" smtClean="0">
                <a:solidFill>
                  <a:srgbClr val="000000"/>
                </a:solidFill>
              </a:rPr>
              <a:t> (2011) submitted</a:t>
            </a:r>
          </a:p>
        </p:txBody>
      </p:sp>
      <p:pic>
        <p:nvPicPr>
          <p:cNvPr id="2" name="Picture 3" descr="L:\publications\submitted\JCLIM_2_Reichle_et_al_MERRA_Special_Issue_2010\figures\precip\Prcp_199408_DIFF_MERRA.jpg"/>
          <p:cNvPicPr>
            <a:picLocks noChangeAspect="1" noChangeArrowheads="1"/>
          </p:cNvPicPr>
          <p:nvPr/>
        </p:nvPicPr>
        <p:blipFill>
          <a:blip r:embed="rId3" cstate="print"/>
          <a:srcRect l="23740" t="26667" r="16116" b="29066"/>
          <a:stretch>
            <a:fillRect/>
          </a:stretch>
        </p:blipFill>
        <p:spPr bwMode="auto">
          <a:xfrm>
            <a:off x="4648200" y="1683241"/>
            <a:ext cx="4495800" cy="2522757"/>
          </a:xfrm>
          <a:prstGeom prst="rect">
            <a:avLst/>
          </a:prstGeom>
          <a:noFill/>
        </p:spPr>
      </p:pic>
      <p:pic>
        <p:nvPicPr>
          <p:cNvPr id="1026" name="Picture 2" descr="L:\publications\submitted\JCLIM_2_Reichle_et_al_MERRA_Special_Issue_2010\figures\precip\Prcp_1981-2008_DIFF_MERRA.jpg"/>
          <p:cNvPicPr>
            <a:picLocks noChangeAspect="1" noChangeArrowheads="1"/>
          </p:cNvPicPr>
          <p:nvPr/>
        </p:nvPicPr>
        <p:blipFill>
          <a:blip r:embed="rId4" cstate="print"/>
          <a:srcRect l="22871" t="27146" r="16571" b="29521"/>
          <a:stretch>
            <a:fillRect/>
          </a:stretch>
        </p:blipFill>
        <p:spPr bwMode="auto">
          <a:xfrm>
            <a:off x="0" y="1683240"/>
            <a:ext cx="4609423" cy="2514600"/>
          </a:xfrm>
          <a:prstGeom prst="rect">
            <a:avLst/>
          </a:prstGeom>
          <a:noFill/>
        </p:spPr>
      </p:pic>
      <p:grpSp>
        <p:nvGrpSpPr>
          <p:cNvPr id="25" name="Group 24"/>
          <p:cNvGrpSpPr>
            <a:grpSpLocks noChangeAspect="1"/>
          </p:cNvGrpSpPr>
          <p:nvPr/>
        </p:nvGrpSpPr>
        <p:grpSpPr>
          <a:xfrm>
            <a:off x="2133600" y="4350240"/>
            <a:ext cx="5105400" cy="450360"/>
            <a:chOff x="-207022" y="1524000"/>
            <a:chExt cx="9808222" cy="990600"/>
          </a:xfrm>
        </p:grpSpPr>
        <p:pic>
          <p:nvPicPr>
            <p:cNvPr id="21" name="Picture 3" descr="E:\publications\submitted\Reichle_et_al_MERRA_Special_Issue_2010\figures\precip\Prcp_1981-2008_DIFF_MERRA.jpg"/>
            <p:cNvPicPr>
              <a:picLocks noChangeAspect="1" noChangeArrowheads="1"/>
            </p:cNvPicPr>
            <p:nvPr/>
          </p:nvPicPr>
          <p:blipFill>
            <a:blip r:embed="rId5" cstate="print"/>
            <a:srcRect l="10165" t="75244" r="6820" b="19363"/>
            <a:stretch>
              <a:fillRect/>
            </a:stretch>
          </p:blipFill>
          <p:spPr bwMode="auto">
            <a:xfrm>
              <a:off x="-207022" y="1524000"/>
              <a:ext cx="9231358" cy="457200"/>
            </a:xfrm>
            <a:prstGeom prst="rect">
              <a:avLst/>
            </a:prstGeom>
            <a:noFill/>
          </p:spPr>
        </p:pic>
        <p:pic>
          <p:nvPicPr>
            <p:cNvPr id="1030" name="Picture 6"/>
            <p:cNvPicPr>
              <a:picLocks noChangeAspect="1" noChangeArrowheads="1"/>
            </p:cNvPicPr>
            <p:nvPr/>
          </p:nvPicPr>
          <p:blipFill>
            <a:blip r:embed="rId6" cstate="print"/>
            <a:srcRect l="3840" t="31664" r="3205" b="14701"/>
            <a:stretch>
              <a:fillRect/>
            </a:stretch>
          </p:blipFill>
          <p:spPr bwMode="auto">
            <a:xfrm>
              <a:off x="566738" y="1987550"/>
              <a:ext cx="9034462" cy="527050"/>
            </a:xfrm>
            <a:prstGeom prst="rect">
              <a:avLst/>
            </a:prstGeom>
            <a:noFill/>
            <a:ln w="9525">
              <a:noFill/>
              <a:miter lim="800000"/>
              <a:headEnd/>
              <a:tailEnd/>
            </a:ln>
            <a:effectLst/>
          </p:spPr>
        </p:pic>
      </p:grpSp>
      <p:sp>
        <p:nvSpPr>
          <p:cNvPr id="15" name="Text Box 20"/>
          <p:cNvSpPr txBox="1">
            <a:spLocks noChangeArrowheads="1"/>
          </p:cNvSpPr>
          <p:nvPr/>
        </p:nvSpPr>
        <p:spPr bwMode="auto">
          <a:xfrm>
            <a:off x="6019799" y="3797730"/>
            <a:ext cx="2667001" cy="400110"/>
          </a:xfrm>
          <a:prstGeom prst="rect">
            <a:avLst/>
          </a:prstGeom>
          <a:solidFill>
            <a:srgbClr val="CCFFCC"/>
          </a:solidFill>
          <a:ln w="9525">
            <a:solidFill>
              <a:schemeClr val="tx1"/>
            </a:solidFill>
            <a:miter lim="800000"/>
            <a:headEnd/>
            <a:tailEnd/>
          </a:ln>
        </p:spPr>
        <p:txBody>
          <a:bodyPr wrap="square">
            <a:spAutoFit/>
          </a:bodyPr>
          <a:lstStyle/>
          <a:p>
            <a:pPr>
              <a:spcBef>
                <a:spcPct val="25000"/>
              </a:spcBef>
            </a:pPr>
            <a:r>
              <a:rPr lang="en-US" sz="2000" dirty="0" smtClean="0"/>
              <a:t>Synoptic-scale errors</a:t>
            </a:r>
          </a:p>
        </p:txBody>
      </p:sp>
      <p:sp>
        <p:nvSpPr>
          <p:cNvPr id="16" name="Text Box 20"/>
          <p:cNvSpPr txBox="1">
            <a:spLocks noChangeArrowheads="1"/>
          </p:cNvSpPr>
          <p:nvPr/>
        </p:nvSpPr>
        <p:spPr bwMode="auto">
          <a:xfrm>
            <a:off x="-1" y="1302240"/>
            <a:ext cx="4609423" cy="400110"/>
          </a:xfrm>
          <a:prstGeom prst="rect">
            <a:avLst/>
          </a:prstGeom>
          <a:noFill/>
          <a:ln w="9525">
            <a:noFill/>
            <a:miter lim="800000"/>
            <a:headEnd/>
            <a:tailEnd/>
          </a:ln>
        </p:spPr>
        <p:txBody>
          <a:bodyPr wrap="square">
            <a:spAutoFit/>
          </a:bodyPr>
          <a:lstStyle/>
          <a:p>
            <a:pPr algn="ctr">
              <a:spcBef>
                <a:spcPct val="25000"/>
              </a:spcBef>
            </a:pPr>
            <a:r>
              <a:rPr lang="en-US" sz="2000" b="1" dirty="0" smtClean="0"/>
              <a:t>1981-2008 </a:t>
            </a:r>
            <a:r>
              <a:rPr lang="en-US" dirty="0" smtClean="0"/>
              <a:t>[mean=-0.03 mm/d]</a:t>
            </a:r>
            <a:endParaRPr lang="en-US" sz="2000" dirty="0" smtClean="0"/>
          </a:p>
        </p:txBody>
      </p:sp>
      <p:sp>
        <p:nvSpPr>
          <p:cNvPr id="18" name="Text Box 20"/>
          <p:cNvSpPr txBox="1">
            <a:spLocks noChangeArrowheads="1"/>
          </p:cNvSpPr>
          <p:nvPr/>
        </p:nvSpPr>
        <p:spPr bwMode="auto">
          <a:xfrm>
            <a:off x="4648200" y="1302240"/>
            <a:ext cx="4495800" cy="400110"/>
          </a:xfrm>
          <a:prstGeom prst="rect">
            <a:avLst/>
          </a:prstGeom>
          <a:noFill/>
          <a:ln w="9525">
            <a:noFill/>
            <a:miter lim="800000"/>
            <a:headEnd/>
            <a:tailEnd/>
          </a:ln>
        </p:spPr>
        <p:txBody>
          <a:bodyPr wrap="square">
            <a:spAutoFit/>
          </a:bodyPr>
          <a:lstStyle/>
          <a:p>
            <a:pPr algn="ctr">
              <a:spcBef>
                <a:spcPct val="25000"/>
              </a:spcBef>
            </a:pPr>
            <a:r>
              <a:rPr lang="en-US" sz="2000" b="1" dirty="0" smtClean="0"/>
              <a:t>Aug 1994 </a:t>
            </a:r>
            <a:r>
              <a:rPr lang="en-US" dirty="0" smtClean="0"/>
              <a:t>[mean=-0.04 mm/d]</a:t>
            </a:r>
            <a:endParaRPr lang="en-US" sz="2000" dirty="0" smtClean="0"/>
          </a:p>
        </p:txBody>
      </p:sp>
      <p:sp>
        <p:nvSpPr>
          <p:cNvPr id="5123" name="Text Box 20"/>
          <p:cNvSpPr txBox="1">
            <a:spLocks noChangeArrowheads="1"/>
          </p:cNvSpPr>
          <p:nvPr/>
        </p:nvSpPr>
        <p:spPr bwMode="auto">
          <a:xfrm>
            <a:off x="1752600" y="3797730"/>
            <a:ext cx="2015365" cy="400110"/>
          </a:xfrm>
          <a:prstGeom prst="rect">
            <a:avLst/>
          </a:prstGeom>
          <a:solidFill>
            <a:srgbClr val="CCFFCC"/>
          </a:solidFill>
          <a:ln w="9525">
            <a:solidFill>
              <a:schemeClr val="tx1"/>
            </a:solidFill>
            <a:miter lim="800000"/>
            <a:headEnd/>
            <a:tailEnd/>
          </a:ln>
        </p:spPr>
        <p:txBody>
          <a:bodyPr wrap="square">
            <a:spAutoFit/>
          </a:bodyPr>
          <a:lstStyle/>
          <a:p>
            <a:pPr>
              <a:spcBef>
                <a:spcPct val="25000"/>
              </a:spcBef>
            </a:pPr>
            <a:r>
              <a:rPr lang="en-US" sz="2000" dirty="0" smtClean="0"/>
              <a:t>Long-term bias</a:t>
            </a:r>
          </a:p>
        </p:txBody>
      </p:sp>
      <p:sp>
        <p:nvSpPr>
          <p:cNvPr id="19" name="Text Box 20"/>
          <p:cNvSpPr txBox="1">
            <a:spLocks noChangeArrowheads="1"/>
          </p:cNvSpPr>
          <p:nvPr/>
        </p:nvSpPr>
        <p:spPr bwMode="auto">
          <a:xfrm>
            <a:off x="0" y="909935"/>
            <a:ext cx="9144000" cy="461665"/>
          </a:xfrm>
          <a:prstGeom prst="rect">
            <a:avLst/>
          </a:prstGeom>
          <a:noFill/>
          <a:ln w="9525">
            <a:noFill/>
            <a:miter lim="800000"/>
            <a:headEnd/>
            <a:tailEnd/>
          </a:ln>
        </p:spPr>
        <p:txBody>
          <a:bodyPr wrap="square">
            <a:spAutoFit/>
          </a:bodyPr>
          <a:lstStyle/>
          <a:p>
            <a:pPr algn="ctr">
              <a:spcBef>
                <a:spcPct val="25000"/>
              </a:spcBef>
            </a:pPr>
            <a:r>
              <a:rPr lang="en-US" sz="2400" b="1" dirty="0" smtClean="0"/>
              <a:t>MERRA – GPCPv2.1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1143000" y="4724400"/>
            <a:ext cx="7696200" cy="1676400"/>
          </a:xfrm>
          <a:prstGeom prst="roundRect">
            <a:avLst/>
          </a:prstGeom>
          <a:solidFill>
            <a:srgbClr val="CC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solidFill>
                <a:schemeClr val="tx1"/>
              </a:solidFill>
              <a:effectLst/>
              <a:latin typeface="Arial" charset="0"/>
            </a:endParaRPr>
          </a:p>
        </p:txBody>
      </p:sp>
      <p:sp>
        <p:nvSpPr>
          <p:cNvPr id="1052675" name="Text Box 3"/>
          <p:cNvSpPr txBox="1">
            <a:spLocks noChangeArrowheads="1"/>
          </p:cNvSpPr>
          <p:nvPr/>
        </p:nvSpPr>
        <p:spPr bwMode="auto">
          <a:xfrm>
            <a:off x="228600" y="71735"/>
            <a:ext cx="8915400" cy="461665"/>
          </a:xfrm>
          <a:prstGeom prst="rect">
            <a:avLst/>
          </a:prstGeom>
          <a:noFill/>
          <a:ln w="9525">
            <a:noFill/>
            <a:miter lim="800000"/>
            <a:headEnd/>
            <a:tailEnd/>
          </a:ln>
          <a:effectLst/>
        </p:spPr>
        <p:txBody>
          <a:bodyPr wrap="square">
            <a:spAutoFit/>
          </a:bodyPr>
          <a:lstStyle/>
          <a:p>
            <a:pPr algn="ctr" eaLnBrk="0" hangingPunct="0">
              <a:defRPr/>
            </a:pPr>
            <a:r>
              <a:rPr lang="en-US" sz="2400" b="1" dirty="0" smtClean="0">
                <a:solidFill>
                  <a:srgbClr val="333399"/>
                </a:solidFill>
                <a:effectLst>
                  <a:outerShdw blurRad="38100" dist="38100" dir="2700000" algn="tl">
                    <a:srgbClr val="C0C0C0"/>
                  </a:outerShdw>
                </a:effectLst>
                <a:cs typeface="Arial" charset="0"/>
              </a:rPr>
              <a:t>Precipitation corrections</a:t>
            </a:r>
            <a:endParaRPr lang="en-US" sz="2400" b="1" dirty="0">
              <a:solidFill>
                <a:srgbClr val="333399"/>
              </a:solidFill>
              <a:cs typeface="Arial" charset="0"/>
            </a:endParaRPr>
          </a:p>
        </p:txBody>
      </p:sp>
      <p:sp>
        <p:nvSpPr>
          <p:cNvPr id="12291" name="Text Box 4"/>
          <p:cNvSpPr txBox="1">
            <a:spLocks noChangeArrowheads="1"/>
          </p:cNvSpPr>
          <p:nvPr/>
        </p:nvSpPr>
        <p:spPr bwMode="auto">
          <a:xfrm>
            <a:off x="1447800" y="838200"/>
            <a:ext cx="2743200" cy="1438855"/>
          </a:xfrm>
          <a:prstGeom prst="rect">
            <a:avLst/>
          </a:prstGeom>
          <a:solidFill>
            <a:srgbClr val="FFFF99"/>
          </a:solidFill>
          <a:ln w="9525">
            <a:noFill/>
            <a:miter lim="800000"/>
            <a:headEnd/>
            <a:tailEnd/>
          </a:ln>
        </p:spPr>
        <p:txBody>
          <a:bodyPr wrap="square">
            <a:spAutoFit/>
          </a:bodyPr>
          <a:lstStyle/>
          <a:p>
            <a:pPr algn="ctr">
              <a:spcAft>
                <a:spcPts val="300"/>
              </a:spcAft>
            </a:pPr>
            <a:r>
              <a:rPr lang="en-US" sz="2000" i="1" dirty="0" smtClean="0">
                <a:solidFill>
                  <a:srgbClr val="000000"/>
                </a:solidFill>
                <a:cs typeface="Arial" charset="0"/>
              </a:rPr>
              <a:t>MERRA</a:t>
            </a:r>
            <a:endParaRPr lang="en-US" sz="2000" dirty="0" smtClean="0">
              <a:solidFill>
                <a:srgbClr val="000000"/>
              </a:solidFill>
              <a:cs typeface="Arial" charset="0"/>
            </a:endParaRPr>
          </a:p>
          <a:p>
            <a:pPr marL="285750" lvl="1" indent="3175">
              <a:spcAft>
                <a:spcPts val="300"/>
              </a:spcAft>
            </a:pPr>
            <a:r>
              <a:rPr lang="en-US" sz="2000" dirty="0" smtClean="0">
                <a:solidFill>
                  <a:srgbClr val="000000"/>
                </a:solidFill>
                <a:cs typeface="Arial" charset="0"/>
              </a:rPr>
              <a:t>Reanalysis</a:t>
            </a:r>
          </a:p>
          <a:p>
            <a:pPr marL="285750" lvl="1" indent="3175">
              <a:spcAft>
                <a:spcPts val="300"/>
              </a:spcAft>
            </a:pPr>
            <a:r>
              <a:rPr lang="en-US" sz="2000" dirty="0" smtClean="0">
                <a:solidFill>
                  <a:srgbClr val="000000"/>
                </a:solidFill>
                <a:cs typeface="Arial" charset="0"/>
              </a:rPr>
              <a:t>Hourly</a:t>
            </a:r>
          </a:p>
          <a:p>
            <a:pPr marL="285750" lvl="1" indent="3175">
              <a:spcAft>
                <a:spcPts val="300"/>
              </a:spcAft>
            </a:pPr>
            <a:r>
              <a:rPr lang="en-US" sz="2000" dirty="0" smtClean="0">
                <a:solidFill>
                  <a:srgbClr val="000000"/>
                </a:solidFill>
                <a:cs typeface="Arial" charset="0"/>
              </a:rPr>
              <a:t>0.5 deg</a:t>
            </a:r>
          </a:p>
        </p:txBody>
      </p:sp>
      <p:sp>
        <p:nvSpPr>
          <p:cNvPr id="13" name="TextBox 12"/>
          <p:cNvSpPr txBox="1"/>
          <p:nvPr/>
        </p:nvSpPr>
        <p:spPr>
          <a:xfrm>
            <a:off x="4343400" y="4828806"/>
            <a:ext cx="4343400" cy="1495794"/>
          </a:xfrm>
          <a:prstGeom prst="rect">
            <a:avLst/>
          </a:prstGeom>
          <a:noFill/>
        </p:spPr>
        <p:txBody>
          <a:bodyPr wrap="square" rtlCol="0">
            <a:spAutoFit/>
          </a:bodyPr>
          <a:lstStyle/>
          <a:p>
            <a:pPr>
              <a:lnSpc>
                <a:spcPct val="114000"/>
              </a:lnSpc>
            </a:pPr>
            <a:r>
              <a:rPr lang="en-US" sz="2000" b="1" dirty="0" smtClean="0">
                <a:solidFill>
                  <a:srgbClr val="000000"/>
                </a:solidFill>
              </a:rPr>
              <a:t>For </a:t>
            </a:r>
            <a:r>
              <a:rPr lang="en-US" sz="2000" b="1" i="1" dirty="0" smtClean="0">
                <a:solidFill>
                  <a:srgbClr val="000000"/>
                </a:solidFill>
              </a:rPr>
              <a:t>each </a:t>
            </a:r>
            <a:r>
              <a:rPr lang="en-US" sz="2000" b="1" dirty="0" smtClean="0">
                <a:solidFill>
                  <a:srgbClr val="000000"/>
                </a:solidFill>
              </a:rPr>
              <a:t>pentad and </a:t>
            </a:r>
            <a:r>
              <a:rPr lang="en-US" sz="2000" b="1" i="1" dirty="0" smtClean="0">
                <a:solidFill>
                  <a:srgbClr val="000000"/>
                </a:solidFill>
              </a:rPr>
              <a:t>each </a:t>
            </a:r>
            <a:r>
              <a:rPr lang="en-US" sz="2000" b="1" dirty="0" smtClean="0">
                <a:solidFill>
                  <a:srgbClr val="000000"/>
                </a:solidFill>
              </a:rPr>
              <a:t>2.5 deg grid cell, the corrected MERRA precipitation (almost) matches GPCP observations.</a:t>
            </a:r>
            <a:endParaRPr lang="en-US" b="1" dirty="0"/>
          </a:p>
        </p:txBody>
      </p:sp>
      <p:sp>
        <p:nvSpPr>
          <p:cNvPr id="10" name="Text Box 4"/>
          <p:cNvSpPr txBox="1">
            <a:spLocks noChangeArrowheads="1"/>
          </p:cNvSpPr>
          <p:nvPr/>
        </p:nvSpPr>
        <p:spPr bwMode="auto">
          <a:xfrm>
            <a:off x="5105400" y="2819400"/>
            <a:ext cx="2743200" cy="1515055"/>
          </a:xfrm>
          <a:prstGeom prst="rect">
            <a:avLst/>
          </a:prstGeom>
          <a:solidFill>
            <a:srgbClr val="FFFF99"/>
          </a:solidFill>
          <a:ln w="9525">
            <a:noFill/>
            <a:miter lim="800000"/>
            <a:headEnd/>
            <a:tailEnd/>
          </a:ln>
        </p:spPr>
        <p:txBody>
          <a:bodyPr wrap="square">
            <a:noAutofit/>
          </a:bodyPr>
          <a:lstStyle/>
          <a:p>
            <a:pPr algn="ctr">
              <a:spcAft>
                <a:spcPts val="300"/>
              </a:spcAft>
            </a:pPr>
            <a:r>
              <a:rPr lang="en-US" sz="2000" i="1" dirty="0" smtClean="0">
                <a:solidFill>
                  <a:srgbClr val="000000"/>
                </a:solidFill>
                <a:cs typeface="Arial" charset="0"/>
              </a:rPr>
              <a:t>GPCP v2.1</a:t>
            </a:r>
            <a:endParaRPr lang="en-US" sz="2000" dirty="0" smtClean="0">
              <a:solidFill>
                <a:srgbClr val="000000"/>
              </a:solidFill>
              <a:cs typeface="Arial" charset="0"/>
            </a:endParaRPr>
          </a:p>
          <a:p>
            <a:pPr marL="285750" lvl="1" indent="3175">
              <a:spcAft>
                <a:spcPts val="300"/>
              </a:spcAft>
            </a:pPr>
            <a:r>
              <a:rPr lang="en-US" sz="2000" dirty="0" smtClean="0">
                <a:solidFill>
                  <a:srgbClr val="000000"/>
                </a:solidFill>
                <a:cs typeface="Arial" charset="0"/>
              </a:rPr>
              <a:t>Satellite + gauges</a:t>
            </a:r>
          </a:p>
          <a:p>
            <a:pPr marL="285750" lvl="1" indent="3175">
              <a:spcAft>
                <a:spcPts val="300"/>
              </a:spcAft>
            </a:pPr>
            <a:r>
              <a:rPr lang="en-US" sz="2000" dirty="0" smtClean="0">
                <a:solidFill>
                  <a:srgbClr val="000000"/>
                </a:solidFill>
                <a:cs typeface="Arial" charset="0"/>
              </a:rPr>
              <a:t>Pentad</a:t>
            </a:r>
          </a:p>
          <a:p>
            <a:pPr marL="285750" lvl="1" indent="3175">
              <a:spcAft>
                <a:spcPts val="300"/>
              </a:spcAft>
            </a:pPr>
            <a:r>
              <a:rPr lang="en-US" sz="2000" dirty="0" smtClean="0">
                <a:solidFill>
                  <a:srgbClr val="000000"/>
                </a:solidFill>
                <a:cs typeface="Arial" charset="0"/>
              </a:rPr>
              <a:t>2.5 deg</a:t>
            </a:r>
          </a:p>
        </p:txBody>
      </p:sp>
      <p:sp>
        <p:nvSpPr>
          <p:cNvPr id="15" name="Text Box 4"/>
          <p:cNvSpPr txBox="1">
            <a:spLocks noChangeArrowheads="1"/>
          </p:cNvSpPr>
          <p:nvPr/>
        </p:nvSpPr>
        <p:spPr bwMode="auto">
          <a:xfrm>
            <a:off x="1447800" y="5181600"/>
            <a:ext cx="2743200" cy="746358"/>
          </a:xfrm>
          <a:prstGeom prst="rect">
            <a:avLst/>
          </a:prstGeom>
          <a:solidFill>
            <a:srgbClr val="FFFF99"/>
          </a:solidFill>
          <a:ln w="9525">
            <a:noFill/>
            <a:miter lim="800000"/>
            <a:headEnd/>
            <a:tailEnd/>
          </a:ln>
        </p:spPr>
        <p:txBody>
          <a:bodyPr wrap="square">
            <a:noAutofit/>
          </a:bodyPr>
          <a:lstStyle/>
          <a:p>
            <a:pPr algn="ctr">
              <a:spcAft>
                <a:spcPts val="300"/>
              </a:spcAft>
            </a:pPr>
            <a:r>
              <a:rPr lang="en-US" sz="2000" i="1" dirty="0" smtClean="0">
                <a:solidFill>
                  <a:srgbClr val="000000"/>
                </a:solidFill>
                <a:cs typeface="Arial" charset="0"/>
              </a:rPr>
              <a:t>MERRA + GPCPv2.1</a:t>
            </a:r>
          </a:p>
          <a:p>
            <a:pPr marL="285750" lvl="1" indent="3175" algn="ctr">
              <a:spcAft>
                <a:spcPts val="300"/>
              </a:spcAft>
            </a:pPr>
            <a:r>
              <a:rPr lang="en-US" sz="2000" i="1" dirty="0" smtClean="0">
                <a:solidFill>
                  <a:srgbClr val="000000"/>
                </a:solidFill>
                <a:cs typeface="Arial" charset="0"/>
              </a:rPr>
              <a:t>(hourly, 0.5 deg)</a:t>
            </a:r>
          </a:p>
        </p:txBody>
      </p:sp>
      <p:sp>
        <p:nvSpPr>
          <p:cNvPr id="18" name="Oval 17"/>
          <p:cNvSpPr/>
          <p:nvPr/>
        </p:nvSpPr>
        <p:spPr bwMode="auto">
          <a:xfrm>
            <a:off x="1143000" y="2894806"/>
            <a:ext cx="3352800" cy="1372394"/>
          </a:xfrm>
          <a:prstGeom prst="ellipse">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Text Box 4"/>
          <p:cNvSpPr txBox="1">
            <a:spLocks noChangeArrowheads="1"/>
          </p:cNvSpPr>
          <p:nvPr/>
        </p:nvSpPr>
        <p:spPr bwMode="auto">
          <a:xfrm>
            <a:off x="1143000" y="3048000"/>
            <a:ext cx="3352800" cy="1015663"/>
          </a:xfrm>
          <a:prstGeom prst="rect">
            <a:avLst/>
          </a:prstGeom>
          <a:noFill/>
          <a:ln w="9525">
            <a:noFill/>
            <a:miter lim="800000"/>
            <a:headEnd/>
            <a:tailEnd/>
          </a:ln>
        </p:spPr>
        <p:txBody>
          <a:bodyPr wrap="square">
            <a:spAutoFit/>
          </a:bodyPr>
          <a:lstStyle/>
          <a:p>
            <a:pPr algn="ctr">
              <a:spcAft>
                <a:spcPts val="0"/>
              </a:spcAft>
            </a:pPr>
            <a:r>
              <a:rPr lang="en-US" sz="2000" b="1" i="1" dirty="0" smtClean="0">
                <a:solidFill>
                  <a:srgbClr val="000000"/>
                </a:solidFill>
                <a:cs typeface="Arial" charset="0"/>
              </a:rPr>
              <a:t>Rescale MERRA</a:t>
            </a:r>
          </a:p>
          <a:p>
            <a:pPr algn="ctr">
              <a:spcAft>
                <a:spcPts val="0"/>
              </a:spcAft>
            </a:pPr>
            <a:r>
              <a:rPr lang="en-US" sz="2000" i="1" dirty="0" smtClean="0">
                <a:solidFill>
                  <a:srgbClr val="000000"/>
                </a:solidFill>
                <a:cs typeface="Arial" charset="0"/>
              </a:rPr>
              <a:t>separately for each pentad and 2.5 grid cell </a:t>
            </a:r>
            <a:endParaRPr lang="en-US" sz="2000" dirty="0" smtClean="0">
              <a:solidFill>
                <a:srgbClr val="000000"/>
              </a:solidFill>
              <a:cs typeface="Arial" charset="0"/>
            </a:endParaRPr>
          </a:p>
        </p:txBody>
      </p:sp>
      <p:cxnSp>
        <p:nvCxnSpPr>
          <p:cNvPr id="22" name="Straight Arrow Connector 21"/>
          <p:cNvCxnSpPr>
            <a:stCxn id="12291" idx="2"/>
            <a:endCxn id="18" idx="0"/>
          </p:cNvCxnSpPr>
          <p:nvPr/>
        </p:nvCxnSpPr>
        <p:spPr bwMode="auto">
          <a:xfrm rot="5400000">
            <a:off x="2510525" y="2585930"/>
            <a:ext cx="617751"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3" name="Straight Arrow Connector 22"/>
          <p:cNvCxnSpPr>
            <a:stCxn id="10" idx="1"/>
            <a:endCxn id="18" idx="6"/>
          </p:cNvCxnSpPr>
          <p:nvPr/>
        </p:nvCxnSpPr>
        <p:spPr bwMode="auto">
          <a:xfrm rot="10800000" flipV="1">
            <a:off x="4495800" y="3576927"/>
            <a:ext cx="609600" cy="407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0" name="Straight Arrow Connector 29"/>
          <p:cNvCxnSpPr>
            <a:stCxn id="18" idx="4"/>
            <a:endCxn id="15" idx="0"/>
          </p:cNvCxnSpPr>
          <p:nvPr/>
        </p:nvCxnSpPr>
        <p:spPr bwMode="auto">
          <a:xfrm rot="5400000">
            <a:off x="2362200" y="4724400"/>
            <a:ext cx="9144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5" name="Text Box 3"/>
          <p:cNvSpPr txBox="1">
            <a:spLocks noChangeArrowheads="1"/>
          </p:cNvSpPr>
          <p:nvPr/>
        </p:nvSpPr>
        <p:spPr bwMode="auto">
          <a:xfrm>
            <a:off x="228600" y="71735"/>
            <a:ext cx="8915400" cy="461665"/>
          </a:xfrm>
          <a:prstGeom prst="rect">
            <a:avLst/>
          </a:prstGeom>
          <a:noFill/>
          <a:ln w="9525">
            <a:noFill/>
            <a:miter lim="800000"/>
            <a:headEnd/>
            <a:tailEnd/>
          </a:ln>
          <a:effectLst/>
        </p:spPr>
        <p:txBody>
          <a:bodyPr wrap="square">
            <a:spAutoFit/>
          </a:bodyPr>
          <a:lstStyle/>
          <a:p>
            <a:pPr algn="ctr" eaLnBrk="0" hangingPunct="0">
              <a:defRPr/>
            </a:pPr>
            <a:r>
              <a:rPr lang="en-US" sz="2400" b="1" dirty="0" smtClean="0">
                <a:solidFill>
                  <a:srgbClr val="333399"/>
                </a:solidFill>
                <a:effectLst>
                  <a:outerShdw blurRad="38100" dist="38100" dir="2700000" algn="tl">
                    <a:srgbClr val="C0C0C0"/>
                  </a:outerShdw>
                </a:effectLst>
                <a:cs typeface="Arial" charset="0"/>
              </a:rPr>
              <a:t>Soil moisture validation (2002-2009)</a:t>
            </a:r>
            <a:endParaRPr lang="en-US" sz="2400" b="1" dirty="0">
              <a:solidFill>
                <a:srgbClr val="333399"/>
              </a:solidFill>
              <a:cs typeface="Arial" charset="0"/>
            </a:endParaRPr>
          </a:p>
        </p:txBody>
      </p:sp>
      <p:pic>
        <p:nvPicPr>
          <p:cNvPr id="74754" name="Picture 2" descr="C:\Users\rreichle\Desktop\MERRA-Land talk\Reichle_et_al_MERRA_Special_Issue_2010\figures\soil_moisture\SCAN_station_map.jpg"/>
          <p:cNvPicPr>
            <a:picLocks noChangeAspect="1" noChangeArrowheads="1"/>
          </p:cNvPicPr>
          <p:nvPr/>
        </p:nvPicPr>
        <p:blipFill>
          <a:blip r:embed="rId3" cstate="print"/>
          <a:srcRect l="10788" t="20700" r="16808" b="18926"/>
          <a:stretch>
            <a:fillRect/>
          </a:stretch>
        </p:blipFill>
        <p:spPr bwMode="auto">
          <a:xfrm>
            <a:off x="76200" y="914400"/>
            <a:ext cx="3657600" cy="2286000"/>
          </a:xfrm>
          <a:prstGeom prst="rect">
            <a:avLst/>
          </a:prstGeom>
          <a:noFill/>
        </p:spPr>
      </p:pic>
      <p:pic>
        <p:nvPicPr>
          <p:cNvPr id="74756" name="Picture 4" descr="C:\Users\rreichle\Desktop\MERRA-Land talk\Reichle_et_al_MERRA_Special_Issue_2010\figures\soil_moisture\SCAN_bars_new.jpg"/>
          <p:cNvPicPr>
            <a:picLocks noChangeAspect="1" noChangeArrowheads="1"/>
          </p:cNvPicPr>
          <p:nvPr/>
        </p:nvPicPr>
        <p:blipFill>
          <a:blip r:embed="rId4" cstate="print"/>
          <a:srcRect l="14806" r="17303" b="8794"/>
          <a:stretch>
            <a:fillRect/>
          </a:stretch>
        </p:blipFill>
        <p:spPr bwMode="auto">
          <a:xfrm>
            <a:off x="4038600" y="914400"/>
            <a:ext cx="5105400" cy="5139739"/>
          </a:xfrm>
          <a:prstGeom prst="rect">
            <a:avLst/>
          </a:prstGeom>
          <a:noFill/>
        </p:spPr>
      </p:pic>
      <p:sp>
        <p:nvSpPr>
          <p:cNvPr id="5" name="Text Box 20"/>
          <p:cNvSpPr txBox="1">
            <a:spLocks noChangeArrowheads="1"/>
          </p:cNvSpPr>
          <p:nvPr/>
        </p:nvSpPr>
        <p:spPr bwMode="auto">
          <a:xfrm>
            <a:off x="76200" y="3276600"/>
            <a:ext cx="3962400" cy="707886"/>
          </a:xfrm>
          <a:prstGeom prst="rect">
            <a:avLst/>
          </a:prstGeom>
          <a:solidFill>
            <a:srgbClr val="FFFF99"/>
          </a:solidFill>
          <a:ln w="9525">
            <a:solidFill>
              <a:schemeClr val="tx1"/>
            </a:solidFill>
            <a:miter lim="800000"/>
            <a:headEnd/>
            <a:tailEnd/>
          </a:ln>
        </p:spPr>
        <p:txBody>
          <a:bodyPr wrap="square">
            <a:spAutoFit/>
          </a:bodyPr>
          <a:lstStyle/>
          <a:p>
            <a:pPr>
              <a:spcBef>
                <a:spcPts val="0"/>
              </a:spcBef>
            </a:pPr>
            <a:r>
              <a:rPr lang="en-US" sz="2000" dirty="0" smtClean="0"/>
              <a:t>Better soil moisture anomalies (attributed to GPCP corrections).</a:t>
            </a:r>
          </a:p>
        </p:txBody>
      </p:sp>
      <p:sp>
        <p:nvSpPr>
          <p:cNvPr id="6" name="Text Box 20"/>
          <p:cNvSpPr txBox="1">
            <a:spLocks noChangeArrowheads="1"/>
          </p:cNvSpPr>
          <p:nvPr/>
        </p:nvSpPr>
        <p:spPr bwMode="auto">
          <a:xfrm>
            <a:off x="76200" y="4114800"/>
            <a:ext cx="3962400" cy="2400657"/>
          </a:xfrm>
          <a:prstGeom prst="rect">
            <a:avLst/>
          </a:prstGeom>
          <a:solidFill>
            <a:srgbClr val="CCFFCC"/>
          </a:solidFill>
          <a:ln w="9525">
            <a:solidFill>
              <a:schemeClr val="tx1"/>
            </a:solidFill>
            <a:miter lim="800000"/>
            <a:headEnd/>
            <a:tailEnd/>
          </a:ln>
        </p:spPr>
        <p:txBody>
          <a:bodyPr wrap="square">
            <a:spAutoFit/>
          </a:bodyPr>
          <a:lstStyle/>
          <a:p>
            <a:pPr>
              <a:spcBef>
                <a:spcPts val="0"/>
              </a:spcBef>
              <a:spcAft>
                <a:spcPts val="600"/>
              </a:spcAft>
            </a:pPr>
            <a:r>
              <a:rPr lang="en-US" sz="2000" i="1" dirty="0" smtClean="0"/>
              <a:t>Additional analysis (not shown):  </a:t>
            </a:r>
          </a:p>
          <a:p>
            <a:pPr>
              <a:spcBef>
                <a:spcPts val="0"/>
              </a:spcBef>
              <a:spcAft>
                <a:spcPts val="600"/>
              </a:spcAft>
              <a:buFont typeface="Arial" pitchFamily="34" charset="0"/>
              <a:buChar char="•"/>
            </a:pPr>
            <a:r>
              <a:rPr lang="en-US" sz="2000" dirty="0" smtClean="0"/>
              <a:t> MERRA skill comparable to ERA-Interim (if accounting for layer depth).</a:t>
            </a:r>
          </a:p>
          <a:p>
            <a:pPr>
              <a:spcBef>
                <a:spcPts val="0"/>
              </a:spcBef>
              <a:spcAft>
                <a:spcPts val="600"/>
              </a:spcAft>
              <a:buFont typeface="Arial" pitchFamily="34" charset="0"/>
              <a:buChar char="•"/>
            </a:pPr>
            <a:r>
              <a:rPr lang="en-US" sz="2000" dirty="0" smtClean="0"/>
              <a:t> Use of 5 cm surface layer depth in Catchment model is better (currently: 2 cm).</a:t>
            </a:r>
          </a:p>
        </p:txBody>
      </p:sp>
      <p:cxnSp>
        <p:nvCxnSpPr>
          <p:cNvPr id="8" name="Straight Arrow Connector 7"/>
          <p:cNvCxnSpPr/>
          <p:nvPr/>
        </p:nvCxnSpPr>
        <p:spPr bwMode="auto">
          <a:xfrm flipV="1">
            <a:off x="4000500" y="3200400"/>
            <a:ext cx="1409700" cy="43014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9" name="Straight Arrow Connector 8"/>
          <p:cNvCxnSpPr>
            <a:stCxn id="5" idx="3"/>
          </p:cNvCxnSpPr>
          <p:nvPr/>
        </p:nvCxnSpPr>
        <p:spPr bwMode="auto">
          <a:xfrm>
            <a:off x="4038600" y="3630543"/>
            <a:ext cx="3657600" cy="10325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0" name="Text Box 20"/>
          <p:cNvSpPr txBox="1">
            <a:spLocks noChangeArrowheads="1"/>
          </p:cNvSpPr>
          <p:nvPr/>
        </p:nvSpPr>
        <p:spPr bwMode="auto">
          <a:xfrm>
            <a:off x="4419600" y="609600"/>
            <a:ext cx="4724400" cy="707886"/>
          </a:xfrm>
          <a:prstGeom prst="rect">
            <a:avLst/>
          </a:prstGeom>
          <a:solidFill>
            <a:schemeClr val="bg1"/>
          </a:solidFill>
          <a:ln w="9525">
            <a:noFill/>
            <a:miter lim="800000"/>
            <a:headEnd/>
            <a:tailEnd/>
          </a:ln>
        </p:spPr>
        <p:txBody>
          <a:bodyPr wrap="square">
            <a:spAutoFit/>
          </a:bodyPr>
          <a:lstStyle/>
          <a:p>
            <a:pPr algn="ctr">
              <a:spcBef>
                <a:spcPts val="0"/>
              </a:spcBef>
            </a:pPr>
            <a:r>
              <a:rPr lang="en-US" sz="2000" b="1" dirty="0" smtClean="0"/>
              <a:t>Pentad anomaly R </a:t>
            </a:r>
          </a:p>
          <a:p>
            <a:pPr algn="ctr">
              <a:spcBef>
                <a:spcPts val="0"/>
              </a:spcBef>
            </a:pPr>
            <a:r>
              <a:rPr lang="en-US" sz="2000" b="1" dirty="0" smtClean="0"/>
              <a:t>v. SCAN in situ observations</a:t>
            </a:r>
          </a:p>
        </p:txBody>
      </p:sp>
      <p:sp>
        <p:nvSpPr>
          <p:cNvPr id="11" name="Oval 10"/>
          <p:cNvSpPr/>
          <p:nvPr/>
        </p:nvSpPr>
        <p:spPr bwMode="auto">
          <a:xfrm>
            <a:off x="3962400" y="5661422"/>
            <a:ext cx="685800" cy="586978"/>
          </a:xfrm>
          <a:prstGeom prst="ellipse">
            <a:avLst/>
          </a:prstGeom>
          <a:noFill/>
          <a:ln w="76200" cap="flat" cmpd="sng" algn="ctr">
            <a:solidFill>
              <a:srgbClr val="FF00F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5" name="Text Box 3"/>
          <p:cNvSpPr txBox="1">
            <a:spLocks noChangeArrowheads="1"/>
          </p:cNvSpPr>
          <p:nvPr/>
        </p:nvSpPr>
        <p:spPr bwMode="auto">
          <a:xfrm>
            <a:off x="228599" y="71735"/>
            <a:ext cx="8714705" cy="461665"/>
          </a:xfrm>
          <a:prstGeom prst="rect">
            <a:avLst/>
          </a:prstGeom>
          <a:noFill/>
          <a:ln w="9525">
            <a:noFill/>
            <a:miter lim="800000"/>
            <a:headEnd/>
            <a:tailEnd/>
          </a:ln>
          <a:effectLst/>
        </p:spPr>
        <p:txBody>
          <a:bodyPr wrap="square">
            <a:spAutoFit/>
          </a:bodyPr>
          <a:lstStyle/>
          <a:p>
            <a:pPr algn="ctr" eaLnBrk="0" hangingPunct="0">
              <a:defRPr/>
            </a:pPr>
            <a:r>
              <a:rPr lang="en-US" sz="2400" b="1" dirty="0" smtClean="0">
                <a:solidFill>
                  <a:srgbClr val="333399"/>
                </a:solidFill>
                <a:effectLst>
                  <a:outerShdw blurRad="38100" dist="38100" dir="2700000" algn="tl">
                    <a:srgbClr val="C0C0C0"/>
                  </a:outerShdw>
                </a:effectLst>
                <a:cs typeface="Arial" charset="0"/>
              </a:rPr>
              <a:t>Runoff</a:t>
            </a:r>
            <a:endParaRPr lang="en-US" sz="2400" b="1" dirty="0">
              <a:solidFill>
                <a:srgbClr val="333399"/>
              </a:solidFill>
              <a:cs typeface="Arial" charset="0"/>
            </a:endParaRPr>
          </a:p>
        </p:txBody>
      </p:sp>
      <p:pic>
        <p:nvPicPr>
          <p:cNvPr id="72705" name="Picture 1" descr="runoff_wMOandCO_R"/>
          <p:cNvPicPr>
            <a:picLocks noChangeAspect="1" noChangeArrowheads="1"/>
          </p:cNvPicPr>
          <p:nvPr/>
        </p:nvPicPr>
        <p:blipFill>
          <a:blip r:embed="rId3" cstate="print"/>
          <a:srcRect l="9647" t="2298" r="9006" b="61951"/>
          <a:stretch>
            <a:fillRect/>
          </a:stretch>
        </p:blipFill>
        <p:spPr bwMode="auto">
          <a:xfrm>
            <a:off x="76200" y="2057400"/>
            <a:ext cx="8863045" cy="2971800"/>
          </a:xfrm>
          <a:prstGeom prst="rect">
            <a:avLst/>
          </a:prstGeom>
          <a:noFill/>
          <a:ln w="9525">
            <a:noFill/>
            <a:miter lim="800000"/>
            <a:headEnd/>
            <a:tailEnd/>
          </a:ln>
        </p:spPr>
      </p:pic>
      <p:sp>
        <p:nvSpPr>
          <p:cNvPr id="4" name="Text Box 20"/>
          <p:cNvSpPr txBox="1">
            <a:spLocks noChangeArrowheads="1"/>
          </p:cNvSpPr>
          <p:nvPr/>
        </p:nvSpPr>
        <p:spPr bwMode="auto">
          <a:xfrm>
            <a:off x="304800" y="5152072"/>
            <a:ext cx="8534400" cy="1477328"/>
          </a:xfrm>
          <a:prstGeom prst="rect">
            <a:avLst/>
          </a:prstGeom>
          <a:solidFill>
            <a:srgbClr val="FFFF99"/>
          </a:solidFill>
          <a:ln w="9525">
            <a:solidFill>
              <a:schemeClr val="tx1"/>
            </a:solidFill>
            <a:miter lim="800000"/>
            <a:headEnd/>
            <a:tailEnd/>
          </a:ln>
        </p:spPr>
        <p:txBody>
          <a:bodyPr wrap="square">
            <a:spAutoFit/>
          </a:bodyPr>
          <a:lstStyle/>
          <a:p>
            <a:pPr>
              <a:spcBef>
                <a:spcPts val="0"/>
              </a:spcBef>
              <a:spcAft>
                <a:spcPts val="600"/>
              </a:spcAft>
            </a:pPr>
            <a:r>
              <a:rPr lang="en-US" sz="2000" dirty="0" smtClean="0"/>
              <a:t>GPCP corrections yield significantly better runoff for Arkansas-Red.</a:t>
            </a:r>
          </a:p>
          <a:p>
            <a:pPr>
              <a:spcBef>
                <a:spcPts val="0"/>
              </a:spcBef>
              <a:spcAft>
                <a:spcPts val="600"/>
              </a:spcAft>
            </a:pPr>
            <a:r>
              <a:rPr lang="en-US" sz="2000" dirty="0" smtClean="0"/>
              <a:t>MERRA and MERRA-Land (0.5 deg) better than ERA-Interim (1.5 deg).</a:t>
            </a:r>
          </a:p>
          <a:p>
            <a:pPr>
              <a:spcBef>
                <a:spcPts val="0"/>
              </a:spcBef>
              <a:spcAft>
                <a:spcPts val="600"/>
              </a:spcAft>
            </a:pPr>
            <a:r>
              <a:rPr lang="en-US" sz="2000" i="1" dirty="0" smtClean="0"/>
              <a:t>Not shown: </a:t>
            </a:r>
            <a:r>
              <a:rPr lang="en-US" sz="2000" dirty="0" smtClean="0"/>
              <a:t>In all cases the revised interception parameters yield improved runoff anomalies (albeit not significant).</a:t>
            </a:r>
          </a:p>
        </p:txBody>
      </p:sp>
      <p:sp>
        <p:nvSpPr>
          <p:cNvPr id="5" name="Text Box 20"/>
          <p:cNvSpPr txBox="1">
            <a:spLocks noChangeArrowheads="1"/>
          </p:cNvSpPr>
          <p:nvPr/>
        </p:nvSpPr>
        <p:spPr bwMode="auto">
          <a:xfrm>
            <a:off x="76200" y="762000"/>
            <a:ext cx="4648200" cy="1015663"/>
          </a:xfrm>
          <a:prstGeom prst="rect">
            <a:avLst/>
          </a:prstGeom>
          <a:solidFill>
            <a:srgbClr val="CCFFCC"/>
          </a:solidFill>
          <a:ln w="9525">
            <a:solidFill>
              <a:schemeClr val="tx1"/>
            </a:solidFill>
            <a:miter lim="800000"/>
            <a:headEnd/>
            <a:tailEnd/>
          </a:ln>
        </p:spPr>
        <p:txBody>
          <a:bodyPr wrap="square">
            <a:spAutoFit/>
          </a:bodyPr>
          <a:lstStyle/>
          <a:p>
            <a:pPr>
              <a:spcBef>
                <a:spcPts val="0"/>
              </a:spcBef>
            </a:pPr>
            <a:r>
              <a:rPr lang="en-US" sz="2000" dirty="0" smtClean="0"/>
              <a:t>Validation against naturalized </a:t>
            </a:r>
            <a:r>
              <a:rPr lang="en-US" sz="2000" dirty="0" err="1" smtClean="0"/>
              <a:t>streamflow</a:t>
            </a:r>
            <a:r>
              <a:rPr lang="en-US" sz="2000" dirty="0" smtClean="0"/>
              <a:t> observations from 7 “large” and 8 “small” basins (~1989-2009).</a:t>
            </a:r>
          </a:p>
        </p:txBody>
      </p:sp>
      <p:pic>
        <p:nvPicPr>
          <p:cNvPr id="2050" name="Picture 2"/>
          <p:cNvPicPr>
            <a:picLocks noChangeAspect="1" noChangeArrowheads="1"/>
          </p:cNvPicPr>
          <p:nvPr/>
        </p:nvPicPr>
        <p:blipFill>
          <a:blip r:embed="rId4" cstate="print"/>
          <a:srcRect/>
          <a:stretch>
            <a:fillRect/>
          </a:stretch>
        </p:blipFill>
        <p:spPr bwMode="auto">
          <a:xfrm>
            <a:off x="5835434" y="152400"/>
            <a:ext cx="3103811" cy="1603170"/>
          </a:xfrm>
          <a:prstGeom prst="rect">
            <a:avLst/>
          </a:prstGeom>
          <a:noFill/>
          <a:ln w="9525">
            <a:noFill/>
            <a:miter lim="800000"/>
            <a:headEnd/>
            <a:tailEnd/>
          </a:ln>
        </p:spPr>
      </p:pic>
      <p:sp>
        <p:nvSpPr>
          <p:cNvPr id="7" name="Text Box 20"/>
          <p:cNvSpPr txBox="1">
            <a:spLocks noChangeArrowheads="1"/>
          </p:cNvSpPr>
          <p:nvPr/>
        </p:nvSpPr>
        <p:spPr bwMode="auto">
          <a:xfrm>
            <a:off x="304801" y="2051328"/>
            <a:ext cx="8534400" cy="400110"/>
          </a:xfrm>
          <a:prstGeom prst="rect">
            <a:avLst/>
          </a:prstGeom>
          <a:solidFill>
            <a:schemeClr val="bg1"/>
          </a:solidFill>
          <a:ln w="9525">
            <a:noFill/>
            <a:miter lim="800000"/>
            <a:headEnd/>
            <a:tailEnd/>
          </a:ln>
        </p:spPr>
        <p:txBody>
          <a:bodyPr wrap="square">
            <a:spAutoFit/>
          </a:bodyPr>
          <a:lstStyle/>
          <a:p>
            <a:pPr algn="ctr">
              <a:spcBef>
                <a:spcPts val="0"/>
              </a:spcBef>
            </a:pPr>
            <a:r>
              <a:rPr lang="en-US" sz="2000" b="1" dirty="0" smtClean="0"/>
              <a:t>3-month-average anomaly R </a:t>
            </a:r>
          </a:p>
        </p:txBody>
      </p:sp>
      <p:pic>
        <p:nvPicPr>
          <p:cNvPr id="1026" name="Picture 2" descr="L:\publications\submitted\JCLIM_2_Reichle_et_al_MERRA_Special_Issue_2010\figures\runoff\runoff_wMOandCO_R.jpg"/>
          <p:cNvPicPr>
            <a:picLocks noChangeAspect="1" noChangeArrowheads="1"/>
          </p:cNvPicPr>
          <p:nvPr/>
        </p:nvPicPr>
        <p:blipFill>
          <a:blip r:embed="rId5" cstate="print"/>
          <a:srcRect l="61862" t="71111" r="20346" b="14444"/>
          <a:stretch>
            <a:fillRect/>
          </a:stretch>
        </p:blipFill>
        <p:spPr bwMode="auto">
          <a:xfrm>
            <a:off x="6858000" y="1905000"/>
            <a:ext cx="1600200" cy="9906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76200"/>
            <a:ext cx="9144000" cy="461963"/>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i="1" dirty="0" smtClean="0">
                <a:solidFill>
                  <a:srgbClr val="333399"/>
                </a:solidFill>
                <a:effectLst>
                  <a:outerShdw blurRad="38100" dist="38100" dir="2700000" algn="tl">
                    <a:srgbClr val="C0C0C0"/>
                  </a:outerShdw>
                </a:effectLst>
              </a:rPr>
              <a:t>Outline</a:t>
            </a:r>
            <a:endParaRPr lang="en-US" sz="2400" b="1" i="1" dirty="0">
              <a:solidFill>
                <a:srgbClr val="333399"/>
              </a:solidFill>
              <a:effectLst>
                <a:outerShdw blurRad="38100" dist="38100" dir="2700000" algn="tl">
                  <a:srgbClr val="C0C0C0"/>
                </a:outerShdw>
              </a:effectLst>
            </a:endParaRPr>
          </a:p>
        </p:txBody>
      </p:sp>
      <p:sp>
        <p:nvSpPr>
          <p:cNvPr id="5" name="TextBox 4"/>
          <p:cNvSpPr txBox="1"/>
          <p:nvPr/>
        </p:nvSpPr>
        <p:spPr>
          <a:xfrm>
            <a:off x="685800" y="1235095"/>
            <a:ext cx="6553200" cy="1877437"/>
          </a:xfrm>
          <a:prstGeom prst="rect">
            <a:avLst/>
          </a:prstGeom>
          <a:noFill/>
        </p:spPr>
        <p:txBody>
          <a:bodyPr wrap="square" rtlCol="0">
            <a:spAutoFit/>
          </a:bodyPr>
          <a:lstStyle/>
          <a:p>
            <a:r>
              <a:rPr lang="en-US" sz="2000" b="1" dirty="0" smtClean="0"/>
              <a:t>ROSES Terra/Aqua proposal:</a:t>
            </a:r>
          </a:p>
          <a:p>
            <a:r>
              <a:rPr lang="en-US" sz="2400" b="1" i="1" dirty="0" smtClean="0"/>
              <a:t>“Enhancing NASA GEOS data products through multi-</a:t>
            </a:r>
            <a:r>
              <a:rPr lang="en-US" sz="2400" b="1" i="1" dirty="0" err="1" smtClean="0"/>
              <a:t>variate</a:t>
            </a:r>
            <a:r>
              <a:rPr lang="en-US" sz="2400" b="1" i="1" dirty="0" smtClean="0"/>
              <a:t> assimilation of land surface observations from Aqua and Terra”</a:t>
            </a:r>
          </a:p>
          <a:p>
            <a:r>
              <a:rPr lang="en-US" sz="2400" dirty="0" smtClean="0"/>
              <a:t>Just getting started…</a:t>
            </a:r>
          </a:p>
        </p:txBody>
      </p:sp>
      <p:grpSp>
        <p:nvGrpSpPr>
          <p:cNvPr id="10" name="Group 9"/>
          <p:cNvGrpSpPr>
            <a:grpSpLocks noChangeAspect="1"/>
          </p:cNvGrpSpPr>
          <p:nvPr/>
        </p:nvGrpSpPr>
        <p:grpSpPr>
          <a:xfrm rot="2700000">
            <a:off x="6382654" y="928829"/>
            <a:ext cx="2583226" cy="1234208"/>
            <a:chOff x="381001" y="1447800"/>
            <a:chExt cx="6857999" cy="3276600"/>
          </a:xfrm>
        </p:grpSpPr>
        <p:pic>
          <p:nvPicPr>
            <p:cNvPr id="1028" name="Picture 4"/>
            <p:cNvPicPr>
              <a:picLocks noChangeAspect="1" noChangeArrowheads="1"/>
            </p:cNvPicPr>
            <p:nvPr/>
          </p:nvPicPr>
          <p:blipFill>
            <a:blip r:embed="rId2" cstate="print"/>
            <a:srcRect t="17209" b="6651"/>
            <a:stretch>
              <a:fillRect/>
            </a:stretch>
          </p:blipFill>
          <p:spPr bwMode="auto">
            <a:xfrm>
              <a:off x="381001" y="1447800"/>
              <a:ext cx="6857999" cy="32766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524000" y="1743075"/>
              <a:ext cx="3752850" cy="2752725"/>
            </a:xfrm>
            <a:prstGeom prst="rect">
              <a:avLst/>
            </a:prstGeom>
            <a:noFill/>
            <a:ln w="9525">
              <a:noFill/>
              <a:miter lim="800000"/>
              <a:headEnd/>
              <a:tailEnd/>
            </a:ln>
            <a:effectLst/>
          </p:spPr>
        </p:pic>
      </p:grpSp>
      <p:grpSp>
        <p:nvGrpSpPr>
          <p:cNvPr id="13" name="Group 12"/>
          <p:cNvGrpSpPr/>
          <p:nvPr/>
        </p:nvGrpSpPr>
        <p:grpSpPr>
          <a:xfrm>
            <a:off x="685800" y="3200400"/>
            <a:ext cx="7772400" cy="2308324"/>
            <a:chOff x="685800" y="3200400"/>
            <a:chExt cx="7772400" cy="2308324"/>
          </a:xfrm>
        </p:grpSpPr>
        <p:sp>
          <p:nvSpPr>
            <p:cNvPr id="4" name="TextBox 3"/>
            <p:cNvSpPr txBox="1"/>
            <p:nvPr/>
          </p:nvSpPr>
          <p:spPr>
            <a:xfrm>
              <a:off x="685800" y="3200400"/>
              <a:ext cx="7772400" cy="2308324"/>
            </a:xfrm>
            <a:prstGeom prst="rect">
              <a:avLst/>
            </a:prstGeom>
            <a:solidFill>
              <a:srgbClr val="CCFFCC"/>
            </a:solidFill>
          </p:spPr>
          <p:txBody>
            <a:bodyPr wrap="square" rtlCol="0">
              <a:spAutoFit/>
            </a:bodyPr>
            <a:lstStyle/>
            <a:p>
              <a:pPr marL="514350" indent="-514350">
                <a:lnSpc>
                  <a:spcPct val="150000"/>
                </a:lnSpc>
              </a:pPr>
              <a:r>
                <a:rPr lang="en-US" sz="2400" b="1" i="1" dirty="0" smtClean="0"/>
                <a:t>This presentation:</a:t>
              </a:r>
            </a:p>
            <a:p>
              <a:pPr marL="514350" indent="-514350">
                <a:lnSpc>
                  <a:spcPct val="150000"/>
                </a:lnSpc>
                <a:buAutoNum type="arabicPeriod"/>
              </a:pPr>
              <a:r>
                <a:rPr lang="en-US" sz="2400" b="1" i="1" dirty="0" smtClean="0"/>
                <a:t>Evaluation of GEOS-5 products vs. MODIS SCF</a:t>
              </a:r>
            </a:p>
            <a:p>
              <a:pPr marL="514350" indent="-514350">
                <a:lnSpc>
                  <a:spcPct val="150000"/>
                </a:lnSpc>
                <a:buAutoNum type="arabicPeriod"/>
              </a:pPr>
              <a:r>
                <a:rPr lang="en-US" sz="2400" b="1" i="1" dirty="0" smtClean="0"/>
                <a:t>Assimilation of MODIS SCF</a:t>
              </a:r>
            </a:p>
            <a:p>
              <a:pPr marL="514350" indent="-514350">
                <a:lnSpc>
                  <a:spcPct val="150000"/>
                </a:lnSpc>
                <a:buAutoNum type="arabicPeriod"/>
              </a:pPr>
              <a:r>
                <a:rPr lang="en-US" sz="2400" b="1" i="1" dirty="0" smtClean="0"/>
                <a:t>The SMAP Level 4 Carbon product</a:t>
              </a:r>
            </a:p>
          </p:txBody>
        </p:sp>
        <p:cxnSp>
          <p:nvCxnSpPr>
            <p:cNvPr id="9" name="Straight Connector 8"/>
            <p:cNvCxnSpPr/>
            <p:nvPr/>
          </p:nvCxnSpPr>
          <p:spPr bwMode="auto">
            <a:xfrm>
              <a:off x="685800" y="4876800"/>
              <a:ext cx="77368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reichle\Desktop\MERRA-Land talk\Reichle_et_al_MERRA_Special_Issue_2010\figures\snow\figA.jpg"/>
          <p:cNvPicPr>
            <a:picLocks noChangeAspect="1" noChangeArrowheads="1"/>
          </p:cNvPicPr>
          <p:nvPr/>
        </p:nvPicPr>
        <p:blipFill>
          <a:blip r:embed="rId3" cstate="print"/>
          <a:srcRect l="8712" t="77778" r="9141" b="10000"/>
          <a:stretch>
            <a:fillRect/>
          </a:stretch>
        </p:blipFill>
        <p:spPr bwMode="auto">
          <a:xfrm>
            <a:off x="914400" y="4686300"/>
            <a:ext cx="3429000" cy="571500"/>
          </a:xfrm>
          <a:prstGeom prst="rect">
            <a:avLst/>
          </a:prstGeom>
          <a:noFill/>
        </p:spPr>
      </p:pic>
      <p:pic>
        <p:nvPicPr>
          <p:cNvPr id="9" name="Picture 3" descr="C:\Users\rreichle\Desktop\MERRA-Land talk\Reichle_et_al_MERRA_Special_Issue_2010\figures\snow\figB.jpg"/>
          <p:cNvPicPr>
            <a:picLocks noChangeAspect="1" noChangeArrowheads="1"/>
          </p:cNvPicPr>
          <p:nvPr/>
        </p:nvPicPr>
        <p:blipFill>
          <a:blip r:embed="rId4" cstate="print"/>
          <a:srcRect l="5193" t="76667" r="6437" b="9679"/>
          <a:stretch>
            <a:fillRect/>
          </a:stretch>
        </p:blipFill>
        <p:spPr bwMode="auto">
          <a:xfrm>
            <a:off x="5486400" y="4624754"/>
            <a:ext cx="3657600" cy="633046"/>
          </a:xfrm>
          <a:prstGeom prst="rect">
            <a:avLst/>
          </a:prstGeom>
          <a:noFill/>
        </p:spPr>
      </p:pic>
      <p:sp>
        <p:nvSpPr>
          <p:cNvPr id="1052675" name="Text Box 3"/>
          <p:cNvSpPr txBox="1">
            <a:spLocks noChangeArrowheads="1"/>
          </p:cNvSpPr>
          <p:nvPr/>
        </p:nvSpPr>
        <p:spPr bwMode="auto">
          <a:xfrm>
            <a:off x="228600" y="76200"/>
            <a:ext cx="8915400" cy="461665"/>
          </a:xfrm>
          <a:prstGeom prst="rect">
            <a:avLst/>
          </a:prstGeom>
          <a:noFill/>
          <a:ln w="9525">
            <a:noFill/>
            <a:miter lim="800000"/>
            <a:headEnd/>
            <a:tailEnd/>
          </a:ln>
          <a:effectLst/>
        </p:spPr>
        <p:txBody>
          <a:bodyPr wrap="square">
            <a:spAutoFit/>
          </a:bodyPr>
          <a:lstStyle/>
          <a:p>
            <a:pPr algn="ctr" eaLnBrk="0" hangingPunct="0">
              <a:defRPr/>
            </a:pPr>
            <a:r>
              <a:rPr lang="en-US" sz="2400" b="1" dirty="0" smtClean="0">
                <a:solidFill>
                  <a:srgbClr val="333399"/>
                </a:solidFill>
                <a:effectLst>
                  <a:outerShdw blurRad="38100" dist="38100" dir="2700000" algn="tl">
                    <a:srgbClr val="C0C0C0"/>
                  </a:outerShdw>
                </a:effectLst>
                <a:cs typeface="Arial" charset="0"/>
              </a:rPr>
              <a:t>Snow water depth</a:t>
            </a:r>
            <a:endParaRPr lang="en-US" sz="2400" b="1" dirty="0">
              <a:solidFill>
                <a:srgbClr val="333399"/>
              </a:solidFill>
              <a:cs typeface="Arial" charset="0"/>
            </a:endParaRPr>
          </a:p>
        </p:txBody>
      </p:sp>
      <p:sp>
        <p:nvSpPr>
          <p:cNvPr id="4" name="TextBox 3"/>
          <p:cNvSpPr txBox="1"/>
          <p:nvPr/>
        </p:nvSpPr>
        <p:spPr>
          <a:xfrm>
            <a:off x="0" y="587514"/>
            <a:ext cx="5181600" cy="707886"/>
          </a:xfrm>
          <a:prstGeom prst="rect">
            <a:avLst/>
          </a:prstGeom>
          <a:noFill/>
        </p:spPr>
        <p:txBody>
          <a:bodyPr wrap="square" rtlCol="0">
            <a:spAutoFit/>
          </a:bodyPr>
          <a:lstStyle/>
          <a:p>
            <a:pPr algn="ctr"/>
            <a:r>
              <a:rPr lang="en-US" sz="2000" b="1" dirty="0" smtClean="0"/>
              <a:t>MERRA-Land v. CMC snow analysis</a:t>
            </a:r>
          </a:p>
          <a:p>
            <a:pPr algn="ctr"/>
            <a:r>
              <a:rPr lang="en-US" sz="2000" dirty="0" smtClean="0"/>
              <a:t>Pentad anomaly R (2002-2009)</a:t>
            </a:r>
            <a:endParaRPr lang="en-US" sz="2000" dirty="0"/>
          </a:p>
        </p:txBody>
      </p:sp>
      <p:pic>
        <p:nvPicPr>
          <p:cNvPr id="70658" name="Picture 2" descr="C:\Users\rreichle\Desktop\MERRA-Land talk\Reichle_et_al_MERRA_Special_Issue_2010\figures\snow\figA.jpg"/>
          <p:cNvPicPr>
            <a:picLocks noChangeAspect="1" noChangeArrowheads="1"/>
          </p:cNvPicPr>
          <p:nvPr/>
        </p:nvPicPr>
        <p:blipFill>
          <a:blip r:embed="rId3" cstate="print"/>
          <a:srcRect l="8712" t="18889" r="10386" b="33333"/>
          <a:stretch>
            <a:fillRect/>
          </a:stretch>
        </p:blipFill>
        <p:spPr bwMode="auto">
          <a:xfrm>
            <a:off x="-1" y="1219199"/>
            <a:ext cx="5221113" cy="3453968"/>
          </a:xfrm>
          <a:prstGeom prst="rect">
            <a:avLst/>
          </a:prstGeom>
          <a:noFill/>
        </p:spPr>
      </p:pic>
      <p:pic>
        <p:nvPicPr>
          <p:cNvPr id="70659" name="Picture 3" descr="C:\Users\rreichle\Desktop\MERRA-Land talk\Reichle_et_al_MERRA_Special_Issue_2010\figures\snow\figB.jpg"/>
          <p:cNvPicPr>
            <a:picLocks noChangeAspect="1" noChangeArrowheads="1"/>
          </p:cNvPicPr>
          <p:nvPr/>
        </p:nvPicPr>
        <p:blipFill>
          <a:blip r:embed="rId4" cstate="print"/>
          <a:srcRect l="10171" t="16667" r="10171" b="33333"/>
          <a:stretch>
            <a:fillRect/>
          </a:stretch>
        </p:blipFill>
        <p:spPr bwMode="auto">
          <a:xfrm>
            <a:off x="5564345" y="2209800"/>
            <a:ext cx="3503455" cy="2463367"/>
          </a:xfrm>
          <a:prstGeom prst="rect">
            <a:avLst/>
          </a:prstGeom>
          <a:noFill/>
        </p:spPr>
      </p:pic>
      <p:sp>
        <p:nvSpPr>
          <p:cNvPr id="10" name="TextBox 9"/>
          <p:cNvSpPr txBox="1"/>
          <p:nvPr/>
        </p:nvSpPr>
        <p:spPr>
          <a:xfrm>
            <a:off x="5486400" y="1501914"/>
            <a:ext cx="3657600" cy="707886"/>
          </a:xfrm>
          <a:prstGeom prst="rect">
            <a:avLst/>
          </a:prstGeom>
          <a:noFill/>
        </p:spPr>
        <p:txBody>
          <a:bodyPr wrap="square" rtlCol="0">
            <a:spAutoFit/>
          </a:bodyPr>
          <a:lstStyle/>
          <a:p>
            <a:pPr algn="ctr"/>
            <a:r>
              <a:rPr lang="en-US" sz="2000" b="1" dirty="0" smtClean="0"/>
              <a:t>CMC snow analysis</a:t>
            </a:r>
          </a:p>
          <a:p>
            <a:pPr algn="ctr"/>
            <a:r>
              <a:rPr lang="en-US" sz="2000" dirty="0" smtClean="0"/>
              <a:t>Density  [stations/10,000 km</a:t>
            </a:r>
            <a:r>
              <a:rPr lang="en-US" sz="2000" baseline="30000" dirty="0" smtClean="0"/>
              <a:t>2</a:t>
            </a:r>
            <a:r>
              <a:rPr lang="en-US" sz="2000" dirty="0" smtClean="0"/>
              <a:t>]</a:t>
            </a:r>
            <a:endParaRPr lang="en-US" sz="2000" dirty="0"/>
          </a:p>
        </p:txBody>
      </p:sp>
      <p:sp>
        <p:nvSpPr>
          <p:cNvPr id="12" name="Text Box 20"/>
          <p:cNvSpPr txBox="1">
            <a:spLocks noChangeArrowheads="1"/>
          </p:cNvSpPr>
          <p:nvPr/>
        </p:nvSpPr>
        <p:spPr bwMode="auto">
          <a:xfrm>
            <a:off x="228600" y="5305217"/>
            <a:ext cx="8763000" cy="1477328"/>
          </a:xfrm>
          <a:prstGeom prst="rect">
            <a:avLst/>
          </a:prstGeom>
          <a:solidFill>
            <a:srgbClr val="FFFF99"/>
          </a:solidFill>
          <a:ln w="9525">
            <a:solidFill>
              <a:schemeClr val="tx1"/>
            </a:solidFill>
            <a:miter lim="800000"/>
            <a:headEnd/>
            <a:tailEnd/>
          </a:ln>
        </p:spPr>
        <p:txBody>
          <a:bodyPr wrap="square">
            <a:spAutoFit/>
          </a:bodyPr>
          <a:lstStyle/>
          <a:p>
            <a:pPr>
              <a:spcBef>
                <a:spcPts val="0"/>
              </a:spcBef>
              <a:spcAft>
                <a:spcPts val="600"/>
              </a:spcAft>
            </a:pPr>
            <a:r>
              <a:rPr lang="en-US" sz="2000" dirty="0" smtClean="0"/>
              <a:t>MERRA and MERRA-Land have similar skill.</a:t>
            </a:r>
          </a:p>
          <a:p>
            <a:pPr>
              <a:spcBef>
                <a:spcPts val="0"/>
              </a:spcBef>
              <a:spcAft>
                <a:spcPts val="600"/>
              </a:spcAft>
            </a:pPr>
            <a:r>
              <a:rPr lang="en-US" sz="2000" dirty="0" smtClean="0"/>
              <a:t>Low R values in areas without in situ observations.</a:t>
            </a:r>
          </a:p>
          <a:p>
            <a:pPr>
              <a:spcBef>
                <a:spcPts val="0"/>
              </a:spcBef>
              <a:spcAft>
                <a:spcPts val="600"/>
              </a:spcAft>
            </a:pPr>
            <a:r>
              <a:rPr lang="en-US" sz="2000" i="1" dirty="0" smtClean="0"/>
              <a:t>Not shown: </a:t>
            </a:r>
            <a:r>
              <a:rPr lang="en-US" sz="2000" dirty="0" smtClean="0"/>
              <a:t>Similar result for comparison against in situ data (583 stations) and for snow water equivalent (SWE).</a:t>
            </a:r>
          </a:p>
        </p:txBody>
      </p:sp>
      <p:sp>
        <p:nvSpPr>
          <p:cNvPr id="11" name="Text Box 20"/>
          <p:cNvSpPr txBox="1">
            <a:spLocks noChangeArrowheads="1"/>
          </p:cNvSpPr>
          <p:nvPr/>
        </p:nvSpPr>
        <p:spPr bwMode="auto">
          <a:xfrm>
            <a:off x="5715000" y="663714"/>
            <a:ext cx="3276600" cy="707886"/>
          </a:xfrm>
          <a:prstGeom prst="rect">
            <a:avLst/>
          </a:prstGeom>
          <a:solidFill>
            <a:srgbClr val="CCFFCC"/>
          </a:solidFill>
          <a:ln w="9525">
            <a:solidFill>
              <a:schemeClr val="tx1"/>
            </a:solidFill>
            <a:miter lim="800000"/>
            <a:headEnd/>
            <a:tailEnd/>
          </a:ln>
        </p:spPr>
        <p:txBody>
          <a:bodyPr wrap="square">
            <a:spAutoFit/>
          </a:bodyPr>
          <a:lstStyle/>
          <a:p>
            <a:pPr>
              <a:spcBef>
                <a:spcPts val="0"/>
              </a:spcBef>
              <a:spcAft>
                <a:spcPts val="300"/>
              </a:spcAft>
            </a:pPr>
            <a:r>
              <a:rPr lang="en-US" sz="2000" i="1" dirty="0" smtClean="0"/>
              <a:t>Note: </a:t>
            </a:r>
            <a:r>
              <a:rPr lang="en-US" sz="2000" dirty="0" smtClean="0"/>
              <a:t>No snow analysis in MERRA or MERRA-Land.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519113"/>
          </a:xfrm>
          <a:prstGeom prst="rect">
            <a:avLst/>
          </a:prstGeom>
          <a:noFill/>
          <a:ln w="9525">
            <a:noFill/>
            <a:miter lim="800000"/>
            <a:headEnd/>
            <a:tailEnd/>
          </a:ln>
          <a:effectLst/>
        </p:spPr>
        <p:txBody>
          <a:bodyPr>
            <a:spAutoFit/>
          </a:bodyPr>
          <a:lstStyle/>
          <a:p>
            <a:pPr algn="ctr" eaLnBrk="0" hangingPunct="0">
              <a:spcBef>
                <a:spcPct val="50000"/>
              </a:spcBef>
              <a:defRPr/>
            </a:pPr>
            <a:r>
              <a:rPr lang="en-US" sz="2800" b="1" i="1">
                <a:solidFill>
                  <a:srgbClr val="333399"/>
                </a:solidFill>
                <a:effectLst>
                  <a:outerShdw blurRad="38100" dist="38100" dir="2700000" algn="tl">
                    <a:srgbClr val="C0C0C0"/>
                  </a:outerShdw>
                </a:effectLst>
                <a:latin typeface="Calibri" pitchFamily="34" charset="0"/>
              </a:rPr>
              <a:t>L4_C baseline algorithm</a:t>
            </a:r>
          </a:p>
        </p:txBody>
      </p:sp>
      <p:pic>
        <p:nvPicPr>
          <p:cNvPr id="33794" name="Picture 5" descr="ScreenHunter_01 Apr"/>
          <p:cNvPicPr>
            <a:picLocks noChangeAspect="1" noChangeArrowheads="1"/>
          </p:cNvPicPr>
          <p:nvPr/>
        </p:nvPicPr>
        <p:blipFill>
          <a:blip r:embed="rId2" cstate="print"/>
          <a:srcRect/>
          <a:stretch>
            <a:fillRect/>
          </a:stretch>
        </p:blipFill>
        <p:spPr bwMode="auto">
          <a:xfrm>
            <a:off x="6019800" y="990600"/>
            <a:ext cx="2995613" cy="1814513"/>
          </a:xfrm>
          <a:prstGeom prst="rect">
            <a:avLst/>
          </a:prstGeom>
          <a:noFill/>
          <a:ln w="12700">
            <a:solidFill>
              <a:srgbClr val="C0C0C0"/>
            </a:solidFill>
            <a:miter lim="800000"/>
            <a:headEnd/>
            <a:tailEnd/>
          </a:ln>
        </p:spPr>
      </p:pic>
      <p:sp>
        <p:nvSpPr>
          <p:cNvPr id="33795" name="Rectangle 6"/>
          <p:cNvSpPr>
            <a:spLocks noChangeArrowheads="1"/>
          </p:cNvSpPr>
          <p:nvPr/>
        </p:nvSpPr>
        <p:spPr bwMode="auto">
          <a:xfrm>
            <a:off x="76200" y="914400"/>
            <a:ext cx="5715000" cy="5675313"/>
          </a:xfrm>
          <a:prstGeom prst="rect">
            <a:avLst/>
          </a:prstGeom>
          <a:noFill/>
          <a:ln w="9525">
            <a:noFill/>
            <a:miter lim="800000"/>
            <a:headEnd/>
            <a:tailEnd/>
          </a:ln>
        </p:spPr>
        <p:txBody>
          <a:bodyPr>
            <a:spAutoFit/>
          </a:bodyPr>
          <a:lstStyle/>
          <a:p>
            <a:pPr marL="228600" indent="-228600">
              <a:spcBef>
                <a:spcPct val="20000"/>
              </a:spcBef>
              <a:spcAft>
                <a:spcPts val="800"/>
              </a:spcAft>
              <a:buFont typeface="Symbol" pitchFamily="18" charset="2"/>
              <a:buNone/>
              <a:tabLst>
                <a:tab pos="1198563" algn="l"/>
              </a:tabLst>
            </a:pPr>
            <a:r>
              <a:rPr lang="en-US" b="1" u="sng">
                <a:solidFill>
                  <a:schemeClr val="accent2"/>
                </a:solidFill>
                <a:latin typeface="Calibri" pitchFamily="34" charset="0"/>
                <a:ea typeface="ＭＳ Ｐゴシック" pitchFamily="34" charset="-128"/>
              </a:rPr>
              <a:t>Product</a:t>
            </a:r>
            <a:r>
              <a:rPr lang="en-US" b="1">
                <a:solidFill>
                  <a:schemeClr val="accent2"/>
                </a:solidFill>
                <a:latin typeface="Calibri" pitchFamily="34" charset="0"/>
                <a:ea typeface="ＭＳ Ｐゴシック" pitchFamily="34" charset="-128"/>
              </a:rPr>
              <a:t>: Net Ecosystem CO</a:t>
            </a:r>
            <a:r>
              <a:rPr lang="en-US" b="1" baseline="-25000">
                <a:solidFill>
                  <a:schemeClr val="accent2"/>
                </a:solidFill>
                <a:latin typeface="Calibri" pitchFamily="34" charset="0"/>
                <a:ea typeface="ＭＳ Ｐゴシック" pitchFamily="34" charset="-128"/>
              </a:rPr>
              <a:t>2</a:t>
            </a:r>
            <a:r>
              <a:rPr lang="en-US" b="1">
                <a:solidFill>
                  <a:schemeClr val="accent2"/>
                </a:solidFill>
                <a:latin typeface="Calibri" pitchFamily="34" charset="0"/>
                <a:ea typeface="ＭＳ Ｐゴシック" pitchFamily="34" charset="-128"/>
              </a:rPr>
              <a:t> exchange </a:t>
            </a:r>
            <a:r>
              <a:rPr lang="en-US">
                <a:solidFill>
                  <a:schemeClr val="accent2"/>
                </a:solidFill>
                <a:latin typeface="Calibri" pitchFamily="34" charset="0"/>
                <a:ea typeface="ＭＳ Ｐゴシック" pitchFamily="34" charset="-128"/>
              </a:rPr>
              <a:t>(NEE = GPP – R</a:t>
            </a:r>
            <a:r>
              <a:rPr lang="en-US" baseline="-25000">
                <a:solidFill>
                  <a:schemeClr val="accent2"/>
                </a:solidFill>
                <a:latin typeface="Calibri" pitchFamily="34" charset="0"/>
                <a:ea typeface="ＭＳ Ｐゴシック" pitchFamily="34" charset="-128"/>
              </a:rPr>
              <a:t>eco</a:t>
            </a:r>
            <a:r>
              <a:rPr lang="en-US">
                <a:solidFill>
                  <a:schemeClr val="accent2"/>
                </a:solidFill>
                <a:latin typeface="Calibri" pitchFamily="34" charset="0"/>
                <a:ea typeface="ＭＳ Ｐゴシック" pitchFamily="34" charset="-128"/>
              </a:rPr>
              <a:t>)</a:t>
            </a:r>
          </a:p>
          <a:p>
            <a:pPr marL="228600" indent="-228600">
              <a:spcAft>
                <a:spcPts val="800"/>
              </a:spcAft>
              <a:buFontTx/>
              <a:buChar char="•"/>
              <a:tabLst>
                <a:tab pos="1198563" algn="l"/>
              </a:tabLst>
            </a:pPr>
            <a:r>
              <a:rPr lang="en-US" b="1">
                <a:solidFill>
                  <a:srgbClr val="003300"/>
                </a:solidFill>
                <a:latin typeface="Calibri" pitchFamily="34" charset="0"/>
                <a:ea typeface="ＭＳ Ｐゴシック" pitchFamily="34" charset="-128"/>
              </a:rPr>
              <a:t>Motivation/Objectives</a:t>
            </a:r>
            <a:r>
              <a:rPr lang="en-US">
                <a:solidFill>
                  <a:srgbClr val="003300"/>
                </a:solidFill>
                <a:latin typeface="Calibri" pitchFamily="34" charset="0"/>
                <a:ea typeface="ＭＳ Ｐゴシック" pitchFamily="34" charset="-128"/>
              </a:rPr>
              <a:t>: </a:t>
            </a:r>
            <a:r>
              <a:rPr lang="en-US">
                <a:latin typeface="Calibri" pitchFamily="34" charset="0"/>
                <a:ea typeface="ＭＳ Ｐゴシック" pitchFamily="34" charset="-128"/>
              </a:rPr>
              <a:t>Quantify net C flux in boreal landscapes; reduce uncertainty regarding missing C sink on land (NRC Decadal Survey);</a:t>
            </a:r>
          </a:p>
          <a:p>
            <a:pPr marL="228600" indent="-228600">
              <a:spcAft>
                <a:spcPts val="800"/>
              </a:spcAft>
              <a:buFontTx/>
              <a:buChar char="•"/>
              <a:tabLst>
                <a:tab pos="1198563" algn="l"/>
              </a:tabLst>
            </a:pPr>
            <a:r>
              <a:rPr lang="en-US" b="1">
                <a:solidFill>
                  <a:srgbClr val="003300"/>
                </a:solidFill>
                <a:latin typeface="Calibri" pitchFamily="34" charset="0"/>
                <a:ea typeface="ＭＳ Ｐゴシック" pitchFamily="34" charset="-128"/>
              </a:rPr>
              <a:t>Approach</a:t>
            </a:r>
            <a:r>
              <a:rPr lang="en-US">
                <a:solidFill>
                  <a:srgbClr val="003300"/>
                </a:solidFill>
                <a:latin typeface="Calibri" pitchFamily="34" charset="0"/>
                <a:ea typeface="ＭＳ Ｐゴシック" pitchFamily="34" charset="-128"/>
              </a:rPr>
              <a:t>: </a:t>
            </a:r>
            <a:r>
              <a:rPr lang="en-US">
                <a:latin typeface="Calibri" pitchFamily="34" charset="0"/>
                <a:ea typeface="ＭＳ Ｐゴシック" pitchFamily="34" charset="-128"/>
              </a:rPr>
              <a:t>Apply a soil decomposition model driven by SMAP L4_SM &amp; ancillary (LC, GPP) inputs to compute NEE;</a:t>
            </a:r>
          </a:p>
          <a:p>
            <a:pPr marL="228600" indent="-228600">
              <a:spcAft>
                <a:spcPts val="800"/>
              </a:spcAft>
              <a:buFontTx/>
              <a:buChar char="•"/>
              <a:tabLst>
                <a:tab pos="1198563" algn="l"/>
              </a:tabLst>
            </a:pPr>
            <a:r>
              <a:rPr lang="en-US" b="1">
                <a:solidFill>
                  <a:srgbClr val="003300"/>
                </a:solidFill>
                <a:latin typeface="Calibri" pitchFamily="34" charset="0"/>
                <a:ea typeface="ＭＳ Ｐゴシック" pitchFamily="34" charset="-128"/>
              </a:rPr>
              <a:t>Inputs</a:t>
            </a:r>
            <a:r>
              <a:rPr lang="en-US">
                <a:solidFill>
                  <a:srgbClr val="003300"/>
                </a:solidFill>
                <a:latin typeface="Calibri" pitchFamily="34" charset="0"/>
                <a:ea typeface="ＭＳ Ｐゴシック" pitchFamily="34" charset="-128"/>
              </a:rPr>
              <a:t>: </a:t>
            </a:r>
            <a:r>
              <a:rPr lang="en-US">
                <a:latin typeface="Calibri" pitchFamily="34" charset="0"/>
                <a:ea typeface="ＭＳ Ｐゴシック" pitchFamily="34" charset="-128"/>
              </a:rPr>
              <a:t>Daily surface (&lt;10cm) SM &amp; T (L4_SM), LC &amp; GPP (MODIS, VIIRS);</a:t>
            </a:r>
            <a:r>
              <a:rPr lang="en-US">
                <a:solidFill>
                  <a:srgbClr val="003300"/>
                </a:solidFill>
                <a:latin typeface="Calibri" pitchFamily="34" charset="0"/>
                <a:ea typeface="ＭＳ Ｐゴシック" pitchFamily="34" charset="-128"/>
              </a:rPr>
              <a:t> </a:t>
            </a:r>
          </a:p>
          <a:p>
            <a:pPr marL="228600" indent="-228600">
              <a:spcAft>
                <a:spcPts val="800"/>
              </a:spcAft>
              <a:buFontTx/>
              <a:buChar char="•"/>
              <a:tabLst>
                <a:tab pos="1198563" algn="l"/>
              </a:tabLst>
            </a:pPr>
            <a:r>
              <a:rPr lang="en-US" b="1">
                <a:solidFill>
                  <a:srgbClr val="003300"/>
                </a:solidFill>
                <a:latin typeface="Calibri" pitchFamily="34" charset="0"/>
                <a:ea typeface="ＭＳ Ｐゴシック" pitchFamily="34" charset="-128"/>
              </a:rPr>
              <a:t>Outputs</a:t>
            </a:r>
            <a:r>
              <a:rPr lang="en-US">
                <a:solidFill>
                  <a:srgbClr val="003300"/>
                </a:solidFill>
                <a:latin typeface="Calibri" pitchFamily="34" charset="0"/>
                <a:ea typeface="ＭＳ Ｐゴシック" pitchFamily="34" charset="-128"/>
              </a:rPr>
              <a:t>: </a:t>
            </a:r>
            <a:r>
              <a:rPr lang="en-US">
                <a:latin typeface="Calibri" pitchFamily="34" charset="0"/>
                <a:ea typeface="ＭＳ Ｐゴシック" pitchFamily="34" charset="-128"/>
              </a:rPr>
              <a:t>NEE (primary/validated); R</a:t>
            </a:r>
            <a:r>
              <a:rPr lang="en-US" baseline="-25000">
                <a:latin typeface="Calibri" pitchFamily="34" charset="0"/>
                <a:ea typeface="ＭＳ Ｐゴシック" pitchFamily="34" charset="-128"/>
              </a:rPr>
              <a:t>eco</a:t>
            </a:r>
            <a:r>
              <a:rPr lang="en-US">
                <a:latin typeface="Calibri" pitchFamily="34" charset="0"/>
                <a:ea typeface="ＭＳ Ｐゴシック" pitchFamily="34" charset="-128"/>
              </a:rPr>
              <a:t> &amp; SOC (research);</a:t>
            </a:r>
          </a:p>
          <a:p>
            <a:pPr marL="228600" indent="-228600">
              <a:spcAft>
                <a:spcPts val="800"/>
              </a:spcAft>
              <a:buFontTx/>
              <a:buChar char="•"/>
              <a:tabLst>
                <a:tab pos="1198563" algn="l"/>
              </a:tabLst>
            </a:pPr>
            <a:r>
              <a:rPr lang="en-US" b="1">
                <a:solidFill>
                  <a:srgbClr val="003300"/>
                </a:solidFill>
                <a:latin typeface="Calibri" pitchFamily="34" charset="0"/>
                <a:ea typeface="ＭＳ Ｐゴシック" pitchFamily="34" charset="-128"/>
              </a:rPr>
              <a:t>Domain</a:t>
            </a:r>
            <a:r>
              <a:rPr lang="en-US">
                <a:solidFill>
                  <a:srgbClr val="003300"/>
                </a:solidFill>
                <a:latin typeface="Calibri" pitchFamily="34" charset="0"/>
                <a:ea typeface="ＭＳ Ｐゴシック" pitchFamily="34" charset="-128"/>
              </a:rPr>
              <a:t>: </a:t>
            </a:r>
            <a:r>
              <a:rPr lang="en-US">
                <a:latin typeface="Calibri" pitchFamily="34" charset="0"/>
                <a:ea typeface="ＭＳ Ｐゴシック" pitchFamily="34" charset="-128"/>
              </a:rPr>
              <a:t>Vegetated areas encompassing boreal/arctic latitudes (≥45 N);</a:t>
            </a:r>
          </a:p>
          <a:p>
            <a:pPr marL="228600" indent="-228600">
              <a:spcAft>
                <a:spcPts val="800"/>
              </a:spcAft>
              <a:buFontTx/>
              <a:buChar char="•"/>
              <a:tabLst>
                <a:tab pos="1198563" algn="l"/>
              </a:tabLst>
            </a:pPr>
            <a:r>
              <a:rPr lang="en-US" b="1">
                <a:solidFill>
                  <a:srgbClr val="003300"/>
                </a:solidFill>
                <a:latin typeface="Calibri" pitchFamily="34" charset="0"/>
                <a:ea typeface="ＭＳ Ｐゴシック" pitchFamily="34" charset="-128"/>
              </a:rPr>
              <a:t>Resolution</a:t>
            </a:r>
            <a:r>
              <a:rPr lang="en-US">
                <a:solidFill>
                  <a:srgbClr val="003300"/>
                </a:solidFill>
                <a:latin typeface="Calibri" pitchFamily="34" charset="0"/>
                <a:ea typeface="ＭＳ Ｐゴシック" pitchFamily="34" charset="-128"/>
              </a:rPr>
              <a:t>: </a:t>
            </a:r>
            <a:r>
              <a:rPr lang="en-US">
                <a:latin typeface="Calibri" pitchFamily="34" charset="0"/>
                <a:ea typeface="ＭＳ Ｐゴシック" pitchFamily="34" charset="-128"/>
              </a:rPr>
              <a:t>9x9 km;</a:t>
            </a:r>
          </a:p>
          <a:p>
            <a:pPr marL="228600" indent="-228600">
              <a:spcAft>
                <a:spcPts val="800"/>
              </a:spcAft>
              <a:buFontTx/>
              <a:buChar char="•"/>
              <a:tabLst>
                <a:tab pos="1198563" algn="l"/>
              </a:tabLst>
            </a:pPr>
            <a:r>
              <a:rPr lang="en-US" b="1">
                <a:solidFill>
                  <a:srgbClr val="003300"/>
                </a:solidFill>
                <a:latin typeface="Calibri" pitchFamily="34" charset="0"/>
                <a:ea typeface="ＭＳ Ｐゴシック" pitchFamily="34" charset="-128"/>
              </a:rPr>
              <a:t>Temporal fidelity</a:t>
            </a:r>
            <a:r>
              <a:rPr lang="en-US">
                <a:solidFill>
                  <a:srgbClr val="003300"/>
                </a:solidFill>
                <a:latin typeface="Calibri" pitchFamily="34" charset="0"/>
                <a:ea typeface="ＭＳ Ｐゴシック" pitchFamily="34" charset="-128"/>
              </a:rPr>
              <a:t>: </a:t>
            </a:r>
            <a:r>
              <a:rPr lang="en-US">
                <a:latin typeface="Calibri" pitchFamily="34" charset="0"/>
                <a:ea typeface="ＭＳ Ｐゴシック" pitchFamily="34" charset="-128"/>
              </a:rPr>
              <a:t>Daily (g C m</a:t>
            </a:r>
            <a:r>
              <a:rPr lang="en-US" baseline="30000">
                <a:latin typeface="Calibri" pitchFamily="34" charset="0"/>
                <a:ea typeface="ＭＳ Ｐゴシック" pitchFamily="34" charset="-128"/>
              </a:rPr>
              <a:t>-2</a:t>
            </a:r>
            <a:r>
              <a:rPr lang="en-US">
                <a:latin typeface="Calibri" pitchFamily="34" charset="0"/>
                <a:ea typeface="ＭＳ Ｐゴシック" pitchFamily="34" charset="-128"/>
              </a:rPr>
              <a:t> d</a:t>
            </a:r>
            <a:r>
              <a:rPr lang="en-US" baseline="30000">
                <a:latin typeface="Calibri" pitchFamily="34" charset="0"/>
                <a:ea typeface="ＭＳ Ｐゴシック" pitchFamily="34" charset="-128"/>
              </a:rPr>
              <a:t>-1</a:t>
            </a:r>
            <a:r>
              <a:rPr lang="en-US">
                <a:latin typeface="Calibri" pitchFamily="34" charset="0"/>
                <a:ea typeface="ＭＳ Ｐゴシック" pitchFamily="34" charset="-128"/>
              </a:rPr>
              <a:t>);</a:t>
            </a:r>
          </a:p>
          <a:p>
            <a:pPr marL="228600" indent="-228600">
              <a:spcAft>
                <a:spcPts val="800"/>
              </a:spcAft>
              <a:buFontTx/>
              <a:buChar char="•"/>
              <a:tabLst>
                <a:tab pos="1198563" algn="l"/>
              </a:tabLst>
            </a:pPr>
            <a:r>
              <a:rPr lang="en-US" b="1">
                <a:solidFill>
                  <a:srgbClr val="003300"/>
                </a:solidFill>
                <a:latin typeface="Calibri" pitchFamily="34" charset="0"/>
                <a:ea typeface="ＭＳ Ｐゴシック" pitchFamily="34" charset="-128"/>
              </a:rPr>
              <a:t>Latency</a:t>
            </a:r>
            <a:r>
              <a:rPr lang="en-US">
                <a:solidFill>
                  <a:srgbClr val="003300"/>
                </a:solidFill>
                <a:latin typeface="Calibri" pitchFamily="34" charset="0"/>
                <a:ea typeface="ＭＳ Ｐゴシック" pitchFamily="34" charset="-128"/>
              </a:rPr>
              <a:t>: </a:t>
            </a:r>
            <a:r>
              <a:rPr lang="en-US">
                <a:latin typeface="Calibri" pitchFamily="34" charset="0"/>
                <a:ea typeface="ＭＳ Ｐゴシック" pitchFamily="34" charset="-128"/>
              </a:rPr>
              <a:t>14-day;</a:t>
            </a:r>
          </a:p>
          <a:p>
            <a:pPr marL="228600" indent="-228600">
              <a:spcAft>
                <a:spcPts val="800"/>
              </a:spcAft>
              <a:buFontTx/>
              <a:buChar char="•"/>
              <a:tabLst>
                <a:tab pos="1198563" algn="l"/>
              </a:tabLst>
            </a:pPr>
            <a:r>
              <a:rPr lang="en-US" b="1">
                <a:solidFill>
                  <a:srgbClr val="003300"/>
                </a:solidFill>
                <a:latin typeface="Calibri" pitchFamily="34" charset="0"/>
                <a:ea typeface="ＭＳ Ｐゴシック" pitchFamily="34" charset="-128"/>
              </a:rPr>
              <a:t>Accuracy</a:t>
            </a:r>
            <a:r>
              <a:rPr lang="en-US">
                <a:solidFill>
                  <a:srgbClr val="003300"/>
                </a:solidFill>
                <a:latin typeface="Calibri" pitchFamily="34" charset="0"/>
                <a:ea typeface="ＭＳ Ｐゴシック" pitchFamily="34" charset="-128"/>
              </a:rPr>
              <a:t>: </a:t>
            </a:r>
            <a:r>
              <a:rPr lang="en-US">
                <a:latin typeface="Calibri" pitchFamily="34" charset="0"/>
                <a:ea typeface="ＭＳ Ｐゴシック" pitchFamily="34" charset="-128"/>
              </a:rPr>
              <a:t>Commensurate with tower based CO</a:t>
            </a:r>
            <a:r>
              <a:rPr lang="en-US" baseline="-25000">
                <a:latin typeface="Calibri" pitchFamily="34" charset="0"/>
                <a:ea typeface="ＭＳ Ｐゴシック" pitchFamily="34" charset="-128"/>
              </a:rPr>
              <a:t>2</a:t>
            </a:r>
            <a:r>
              <a:rPr lang="en-US">
                <a:latin typeface="Calibri" pitchFamily="34" charset="0"/>
                <a:ea typeface="ＭＳ Ｐゴシック" pitchFamily="34" charset="-128"/>
              </a:rPr>
              <a:t> Obs. (RMSE ≤ 30 g C m</a:t>
            </a:r>
            <a:r>
              <a:rPr lang="en-US" baseline="30000">
                <a:latin typeface="Calibri" pitchFamily="34" charset="0"/>
                <a:ea typeface="ＭＳ Ｐゴシック" pitchFamily="34" charset="-128"/>
              </a:rPr>
              <a:t>-2</a:t>
            </a:r>
            <a:r>
              <a:rPr lang="en-US">
                <a:latin typeface="Calibri" pitchFamily="34" charset="0"/>
                <a:ea typeface="ＭＳ Ｐゴシック" pitchFamily="34" charset="-128"/>
              </a:rPr>
              <a:t> yr</a:t>
            </a:r>
            <a:r>
              <a:rPr lang="en-US" baseline="30000">
                <a:latin typeface="Calibri" pitchFamily="34" charset="0"/>
                <a:ea typeface="ＭＳ Ｐゴシック" pitchFamily="34" charset="-128"/>
              </a:rPr>
              <a:t>-1</a:t>
            </a:r>
            <a:r>
              <a:rPr lang="en-US">
                <a:latin typeface="Calibri" pitchFamily="34" charset="0"/>
                <a:ea typeface="ＭＳ Ｐゴシック" pitchFamily="34" charset="-128"/>
              </a:rPr>
              <a:t> and 1.6 g C m</a:t>
            </a:r>
            <a:r>
              <a:rPr lang="en-US" baseline="30000">
                <a:latin typeface="Calibri" pitchFamily="34" charset="0"/>
                <a:ea typeface="ＭＳ Ｐゴシック" pitchFamily="34" charset="-128"/>
              </a:rPr>
              <a:t>-2</a:t>
            </a:r>
            <a:r>
              <a:rPr lang="en-US">
                <a:latin typeface="Calibri" pitchFamily="34" charset="0"/>
                <a:ea typeface="ＭＳ Ｐゴシック" pitchFamily="34" charset="-128"/>
              </a:rPr>
              <a:t> d</a:t>
            </a:r>
            <a:r>
              <a:rPr lang="en-US" baseline="30000">
                <a:latin typeface="Calibri" pitchFamily="34" charset="0"/>
                <a:ea typeface="ＭＳ Ｐゴシック" pitchFamily="34" charset="-128"/>
              </a:rPr>
              <a:t>-1</a:t>
            </a:r>
            <a:r>
              <a:rPr lang="en-US">
                <a:latin typeface="Calibri" pitchFamily="34" charset="0"/>
                <a:ea typeface="ＭＳ Ｐゴシック" pitchFamily="34" charset="-128"/>
              </a:rPr>
              <a:t>).</a:t>
            </a:r>
          </a:p>
        </p:txBody>
      </p:sp>
      <p:pic>
        <p:nvPicPr>
          <p:cNvPr id="33796" name="Picture 7"/>
          <p:cNvPicPr>
            <a:picLocks noChangeAspect="1" noChangeArrowheads="1"/>
          </p:cNvPicPr>
          <p:nvPr/>
        </p:nvPicPr>
        <p:blipFill>
          <a:blip r:embed="rId3" cstate="print"/>
          <a:srcRect/>
          <a:stretch>
            <a:fillRect/>
          </a:stretch>
        </p:blipFill>
        <p:spPr bwMode="auto">
          <a:xfrm>
            <a:off x="6629400" y="3048000"/>
            <a:ext cx="2079625" cy="3657600"/>
          </a:xfrm>
          <a:prstGeom prst="rect">
            <a:avLst/>
          </a:prstGeom>
          <a:noFill/>
          <a:ln w="12700">
            <a:solidFill>
              <a:srgbClr val="C0C0C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519113"/>
          </a:xfrm>
          <a:prstGeom prst="rect">
            <a:avLst/>
          </a:prstGeom>
          <a:noFill/>
          <a:ln w="9525">
            <a:noFill/>
            <a:miter lim="800000"/>
            <a:headEnd/>
            <a:tailEnd/>
          </a:ln>
          <a:effectLst/>
        </p:spPr>
        <p:txBody>
          <a:bodyPr>
            <a:spAutoFit/>
          </a:bodyPr>
          <a:lstStyle/>
          <a:p>
            <a:pPr algn="ctr" eaLnBrk="0" hangingPunct="0">
              <a:spcBef>
                <a:spcPct val="50000"/>
              </a:spcBef>
              <a:defRPr/>
            </a:pPr>
            <a:r>
              <a:rPr lang="en-US" sz="2800" b="1" i="1">
                <a:solidFill>
                  <a:srgbClr val="333399"/>
                </a:solidFill>
                <a:effectLst>
                  <a:outerShdw blurRad="38100" dist="38100" dir="2700000" algn="tl">
                    <a:srgbClr val="C0C0C0"/>
                  </a:outerShdw>
                </a:effectLst>
                <a:latin typeface="Calibri" pitchFamily="34" charset="0"/>
              </a:rPr>
              <a:t>L4_C algorithm options</a:t>
            </a:r>
          </a:p>
        </p:txBody>
      </p:sp>
      <p:sp>
        <p:nvSpPr>
          <p:cNvPr id="34818" name="Rectangle 6"/>
          <p:cNvSpPr>
            <a:spLocks noChangeArrowheads="1"/>
          </p:cNvSpPr>
          <p:nvPr/>
        </p:nvSpPr>
        <p:spPr bwMode="auto">
          <a:xfrm>
            <a:off x="152400" y="1143000"/>
            <a:ext cx="5715000" cy="4821238"/>
          </a:xfrm>
          <a:prstGeom prst="rect">
            <a:avLst/>
          </a:prstGeom>
          <a:noFill/>
          <a:ln w="9525">
            <a:noFill/>
            <a:miter lim="800000"/>
            <a:headEnd/>
            <a:tailEnd/>
          </a:ln>
        </p:spPr>
        <p:txBody>
          <a:bodyPr>
            <a:spAutoFit/>
          </a:bodyPr>
          <a:lstStyle/>
          <a:p>
            <a:pPr marL="228600" indent="-228600">
              <a:spcBef>
                <a:spcPct val="20000"/>
              </a:spcBef>
              <a:spcAft>
                <a:spcPts val="800"/>
              </a:spcAft>
              <a:buFont typeface="Symbol" pitchFamily="18" charset="2"/>
              <a:buNone/>
              <a:tabLst>
                <a:tab pos="1198563" algn="l"/>
              </a:tabLst>
            </a:pPr>
            <a:r>
              <a:rPr lang="en-US" b="1">
                <a:solidFill>
                  <a:srgbClr val="003300"/>
                </a:solidFill>
                <a:latin typeface="Calibri" pitchFamily="34" charset="0"/>
                <a:ea typeface="ＭＳ Ｐゴシック" pitchFamily="34" charset="-128"/>
              </a:rPr>
              <a:t>Several L4_C options are being evaluated based on recommendations from an earlier ATBD peer-review; options designed to enhance product accuracy &amp; utility include:</a:t>
            </a:r>
          </a:p>
          <a:p>
            <a:pPr marL="228600" indent="-228600">
              <a:spcAft>
                <a:spcPts val="800"/>
              </a:spcAft>
              <a:buFontTx/>
              <a:buChar char="•"/>
              <a:tabLst>
                <a:tab pos="1198563" algn="l"/>
              </a:tabLst>
            </a:pPr>
            <a:r>
              <a:rPr lang="en-US">
                <a:latin typeface="Calibri" pitchFamily="34" charset="0"/>
                <a:ea typeface="ＭＳ Ｐゴシック" pitchFamily="34" charset="-128"/>
              </a:rPr>
              <a:t>Global domain encompassing all vegetated land areas;</a:t>
            </a:r>
          </a:p>
          <a:p>
            <a:pPr marL="228600" indent="-228600">
              <a:spcAft>
                <a:spcPts val="800"/>
              </a:spcAft>
              <a:buFontTx/>
              <a:buChar char="•"/>
              <a:tabLst>
                <a:tab pos="1198563" algn="l"/>
              </a:tabLst>
            </a:pPr>
            <a:r>
              <a:rPr lang="en-US">
                <a:latin typeface="Calibri" pitchFamily="34" charset="0"/>
                <a:ea typeface="ＭＳ Ｐゴシック" pitchFamily="34" charset="-128"/>
              </a:rPr>
              <a:t>Internal GPP calculations using SMAP L4_SM, L3_FT &amp; ancillary land cover (LC) &amp; VI (e.g. NDVI from MODIS, VIIRS) inputs; </a:t>
            </a:r>
          </a:p>
          <a:p>
            <a:pPr marL="228600" indent="-228600">
              <a:spcAft>
                <a:spcPts val="800"/>
              </a:spcAft>
              <a:buFontTx/>
              <a:buChar char="•"/>
              <a:tabLst>
                <a:tab pos="1198563" algn="l"/>
              </a:tabLst>
            </a:pPr>
            <a:r>
              <a:rPr lang="en-US">
                <a:latin typeface="Calibri" pitchFamily="34" charset="0"/>
                <a:ea typeface="ＭＳ Ｐゴシック" pitchFamily="34" charset="-128"/>
              </a:rPr>
              <a:t>Represent finer scale (&lt;9km) spatial heterogeneity consistent with available LC inputs;</a:t>
            </a:r>
          </a:p>
          <a:p>
            <a:pPr marL="228600" indent="-228600">
              <a:spcAft>
                <a:spcPts val="800"/>
              </a:spcAft>
              <a:buFontTx/>
              <a:buChar char="•"/>
              <a:tabLst>
                <a:tab pos="1198563" algn="l"/>
              </a:tabLst>
            </a:pPr>
            <a:r>
              <a:rPr lang="en-US">
                <a:latin typeface="Calibri" pitchFamily="34" charset="0"/>
                <a:ea typeface="ＭＳ Ｐゴシック" pitchFamily="34" charset="-128"/>
              </a:rPr>
              <a:t>Explicit representation of LC disturbance (fire) and recovery impacts;</a:t>
            </a:r>
          </a:p>
          <a:p>
            <a:pPr marL="228600" indent="-228600">
              <a:spcAft>
                <a:spcPts val="800"/>
              </a:spcAft>
              <a:buFontTx/>
              <a:buChar char="•"/>
              <a:tabLst>
                <a:tab pos="1198563" algn="l"/>
              </a:tabLst>
            </a:pPr>
            <a:r>
              <a:rPr lang="en-US">
                <a:latin typeface="Calibri" pitchFamily="34" charset="0"/>
                <a:ea typeface="ＭＳ Ｐゴシック" pitchFamily="34" charset="-128"/>
              </a:rPr>
              <a:t>Algorithm calibration using available observation data (FLUXNET, soil inventories).</a:t>
            </a:r>
          </a:p>
          <a:p>
            <a:pPr marL="228600" indent="-228600">
              <a:spcAft>
                <a:spcPts val="800"/>
              </a:spcAft>
              <a:buFontTx/>
              <a:buChar char="•"/>
              <a:tabLst>
                <a:tab pos="1198563" algn="l"/>
              </a:tabLst>
            </a:pPr>
            <a:endParaRPr lang="en-US">
              <a:latin typeface="Calibri" pitchFamily="34" charset="0"/>
              <a:ea typeface="ＭＳ Ｐゴシック" pitchFamily="34" charset="-128"/>
            </a:endParaRPr>
          </a:p>
        </p:txBody>
      </p:sp>
      <p:pic>
        <p:nvPicPr>
          <p:cNvPr id="34819" name="Picture 15" descr="C:\Yonghong\temp\TCF\NEE.ann.2006.dat_geo.dat.jpg"/>
          <p:cNvPicPr>
            <a:picLocks noChangeAspect="1" noChangeArrowheads="1"/>
          </p:cNvPicPr>
          <p:nvPr/>
        </p:nvPicPr>
        <p:blipFill>
          <a:blip r:embed="rId2" cstate="print"/>
          <a:srcRect/>
          <a:stretch>
            <a:fillRect/>
          </a:stretch>
        </p:blipFill>
        <p:spPr bwMode="auto">
          <a:xfrm>
            <a:off x="6248400" y="1143000"/>
            <a:ext cx="2514600" cy="1517650"/>
          </a:xfrm>
          <a:prstGeom prst="rect">
            <a:avLst/>
          </a:prstGeom>
          <a:noFill/>
          <a:ln w="9525">
            <a:solidFill>
              <a:srgbClr val="C0C0C0"/>
            </a:solidFill>
            <a:miter lim="800000"/>
            <a:headEnd/>
            <a:tailEnd/>
          </a:ln>
        </p:spPr>
      </p:pic>
      <p:pic>
        <p:nvPicPr>
          <p:cNvPr id="34820" name="Picture 9"/>
          <p:cNvPicPr>
            <a:picLocks noChangeAspect="1" noChangeArrowheads="1"/>
          </p:cNvPicPr>
          <p:nvPr/>
        </p:nvPicPr>
        <p:blipFill>
          <a:blip r:embed="rId3" cstate="print"/>
          <a:srcRect/>
          <a:stretch>
            <a:fillRect/>
          </a:stretch>
        </p:blipFill>
        <p:spPr bwMode="auto">
          <a:xfrm>
            <a:off x="6324600" y="2981325"/>
            <a:ext cx="2400300" cy="3724275"/>
          </a:xfrm>
          <a:prstGeom prst="rect">
            <a:avLst/>
          </a:prstGeom>
          <a:noFill/>
          <a:ln w="9525">
            <a:solidFill>
              <a:srgbClr val="C0C0C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12158"/>
            <a:ext cx="7924800" cy="577850"/>
          </a:xfrm>
          <a:prstGeom prst="rect">
            <a:avLst/>
          </a:prstGeom>
          <a:solidFill>
            <a:srgbClr val="CCFFCC"/>
          </a:solidFill>
        </p:spPr>
        <p:txBody>
          <a:bodyPr wrap="square" rtlCol="0">
            <a:spAutoFit/>
          </a:bodyPr>
          <a:lstStyle/>
          <a:p>
            <a:pPr>
              <a:lnSpc>
                <a:spcPct val="150000"/>
              </a:lnSpc>
            </a:pPr>
            <a:r>
              <a:rPr lang="en-US" sz="2400" b="1" i="1" dirty="0" smtClean="0"/>
              <a:t>MERRA: 	</a:t>
            </a:r>
            <a:r>
              <a:rPr lang="en-US" sz="2400" dirty="0" smtClean="0"/>
              <a:t>Recently completed re-analysis</a:t>
            </a:r>
          </a:p>
        </p:txBody>
      </p:sp>
      <p:sp>
        <p:nvSpPr>
          <p:cNvPr id="3" name="Text Box 23"/>
          <p:cNvSpPr txBox="1">
            <a:spLocks noChangeArrowheads="1"/>
          </p:cNvSpPr>
          <p:nvPr/>
        </p:nvSpPr>
        <p:spPr bwMode="auto">
          <a:xfrm>
            <a:off x="0" y="76200"/>
            <a:ext cx="9144000" cy="461963"/>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i="1" dirty="0" smtClean="0">
                <a:solidFill>
                  <a:srgbClr val="333399"/>
                </a:solidFill>
                <a:effectLst>
                  <a:outerShdw blurRad="38100" dist="38100" dir="2700000" algn="tl">
                    <a:srgbClr val="C0C0C0"/>
                  </a:outerShdw>
                </a:effectLst>
              </a:rPr>
              <a:t>NASA/GMAO GEOS-5 products</a:t>
            </a:r>
            <a:endParaRPr lang="en-US" sz="2400" b="1" i="1" dirty="0">
              <a:solidFill>
                <a:srgbClr val="333399"/>
              </a:solidFill>
              <a:effectLst>
                <a:outerShdw blurRad="38100" dist="38100" dir="2700000" algn="tl">
                  <a:srgbClr val="C0C0C0"/>
                </a:outerShdw>
              </a:effectLst>
            </a:endParaRPr>
          </a:p>
        </p:txBody>
      </p:sp>
      <p:sp>
        <p:nvSpPr>
          <p:cNvPr id="4" name="TextBox 3"/>
          <p:cNvSpPr txBox="1"/>
          <p:nvPr/>
        </p:nvSpPr>
        <p:spPr>
          <a:xfrm>
            <a:off x="609600" y="1490008"/>
            <a:ext cx="7924800" cy="1200329"/>
          </a:xfrm>
          <a:prstGeom prst="rect">
            <a:avLst/>
          </a:prstGeom>
          <a:solidFill>
            <a:srgbClr val="CCFFCC"/>
          </a:solidFill>
        </p:spPr>
        <p:txBody>
          <a:bodyPr wrap="square" rtlCol="0">
            <a:spAutoFit/>
          </a:bodyPr>
          <a:lstStyle/>
          <a:p>
            <a:pPr marL="514350" indent="-514350">
              <a:lnSpc>
                <a:spcPct val="120000"/>
              </a:lnSpc>
              <a:buFont typeface="Arial" pitchFamily="34" charset="0"/>
              <a:buChar char="•"/>
            </a:pPr>
            <a:r>
              <a:rPr lang="en-US" sz="2000" dirty="0" smtClean="0"/>
              <a:t>GEOS-</a:t>
            </a:r>
            <a:r>
              <a:rPr lang="en-US" sz="2000" b="1" dirty="0" smtClean="0"/>
              <a:t>5.2.0</a:t>
            </a:r>
          </a:p>
          <a:p>
            <a:pPr marL="514350" indent="-514350">
              <a:lnSpc>
                <a:spcPct val="120000"/>
              </a:lnSpc>
              <a:buFont typeface="Arial" pitchFamily="34" charset="0"/>
              <a:buChar char="•"/>
            </a:pPr>
            <a:r>
              <a:rPr lang="en-US" sz="2000" b="1" dirty="0" smtClean="0"/>
              <a:t>1979-present, continued </a:t>
            </a:r>
            <a:r>
              <a:rPr lang="en-US" sz="2000" dirty="0" smtClean="0"/>
              <a:t>updates w/ </a:t>
            </a:r>
            <a:r>
              <a:rPr lang="en-US" sz="2000" b="1" dirty="0" smtClean="0"/>
              <a:t>~1 month latency</a:t>
            </a:r>
            <a:r>
              <a:rPr lang="en-US" sz="2000" dirty="0" smtClean="0"/>
              <a:t>, global</a:t>
            </a:r>
          </a:p>
          <a:p>
            <a:pPr marL="514350" indent="-514350">
              <a:lnSpc>
                <a:spcPct val="120000"/>
              </a:lnSpc>
              <a:buFont typeface="Arial" pitchFamily="34" charset="0"/>
              <a:buChar char="•"/>
            </a:pPr>
            <a:r>
              <a:rPr lang="en-US" sz="2000" dirty="0" smtClean="0"/>
              <a:t>Resolution: </a:t>
            </a:r>
            <a:r>
              <a:rPr lang="en-US" sz="2000" b="1" dirty="0" smtClean="0"/>
              <a:t>Lat=0.5º Lon=0.67º</a:t>
            </a:r>
            <a:r>
              <a:rPr lang="en-US" sz="2000" dirty="0" smtClean="0"/>
              <a:t>, 72 vertical levels</a:t>
            </a:r>
          </a:p>
        </p:txBody>
      </p:sp>
      <p:sp>
        <p:nvSpPr>
          <p:cNvPr id="5" name="TextBox 4"/>
          <p:cNvSpPr txBox="1"/>
          <p:nvPr/>
        </p:nvSpPr>
        <p:spPr>
          <a:xfrm>
            <a:off x="609600" y="3695343"/>
            <a:ext cx="7924800" cy="461665"/>
          </a:xfrm>
          <a:prstGeom prst="rect">
            <a:avLst/>
          </a:prstGeom>
          <a:solidFill>
            <a:srgbClr val="FFFFCC"/>
          </a:solidFill>
        </p:spPr>
        <p:txBody>
          <a:bodyPr wrap="square" rtlCol="0">
            <a:spAutoFit/>
          </a:bodyPr>
          <a:lstStyle/>
          <a:p>
            <a:r>
              <a:rPr lang="en-US" sz="2400" b="1" i="1" dirty="0" smtClean="0"/>
              <a:t>“Forward processing”</a:t>
            </a:r>
          </a:p>
        </p:txBody>
      </p:sp>
      <p:sp>
        <p:nvSpPr>
          <p:cNvPr id="7" name="TextBox 6"/>
          <p:cNvSpPr txBox="1"/>
          <p:nvPr/>
        </p:nvSpPr>
        <p:spPr>
          <a:xfrm>
            <a:off x="609600" y="4157008"/>
            <a:ext cx="7924800" cy="1938992"/>
          </a:xfrm>
          <a:prstGeom prst="rect">
            <a:avLst/>
          </a:prstGeom>
          <a:solidFill>
            <a:srgbClr val="FFFFCC"/>
          </a:solidFill>
        </p:spPr>
        <p:txBody>
          <a:bodyPr wrap="square" rtlCol="0">
            <a:spAutoFit/>
          </a:bodyPr>
          <a:lstStyle/>
          <a:p>
            <a:pPr marL="514350" indent="-514350">
              <a:lnSpc>
                <a:spcPct val="120000"/>
              </a:lnSpc>
              <a:buFont typeface="Arial" pitchFamily="34" charset="0"/>
              <a:buChar char="•"/>
            </a:pPr>
            <a:r>
              <a:rPr lang="en-US" sz="2000" b="1" dirty="0" smtClean="0"/>
              <a:t>Near-real time</a:t>
            </a:r>
            <a:r>
              <a:rPr lang="en-US" sz="2000" dirty="0" smtClean="0"/>
              <a:t>, global </a:t>
            </a:r>
          </a:p>
          <a:p>
            <a:pPr marL="514350" indent="-514350">
              <a:lnSpc>
                <a:spcPct val="120000"/>
              </a:lnSpc>
              <a:buFont typeface="Arial" pitchFamily="34" charset="0"/>
              <a:buChar char="•"/>
            </a:pPr>
            <a:r>
              <a:rPr lang="en-US" sz="2000" dirty="0" smtClean="0"/>
              <a:t>Currently using GEOS-5.2.0</a:t>
            </a:r>
          </a:p>
          <a:p>
            <a:pPr marL="514350" indent="-514350">
              <a:lnSpc>
                <a:spcPct val="120000"/>
              </a:lnSpc>
              <a:buFont typeface="Arial" pitchFamily="34" charset="0"/>
              <a:buChar char="•"/>
            </a:pPr>
            <a:r>
              <a:rPr lang="en-US" sz="2000" dirty="0" smtClean="0"/>
              <a:t>From ~June 2011: </a:t>
            </a:r>
          </a:p>
          <a:p>
            <a:pPr marL="971550" lvl="1" indent="-514350">
              <a:lnSpc>
                <a:spcPct val="120000"/>
              </a:lnSpc>
            </a:pPr>
            <a:r>
              <a:rPr lang="en-US" sz="2000" dirty="0" smtClean="0"/>
              <a:t>	GEOS-</a:t>
            </a:r>
            <a:r>
              <a:rPr lang="en-US" sz="2000" b="1" dirty="0" smtClean="0"/>
              <a:t>5.7.1</a:t>
            </a:r>
            <a:r>
              <a:rPr lang="en-US" sz="2000" dirty="0" smtClean="0"/>
              <a:t>   </a:t>
            </a:r>
            <a:r>
              <a:rPr lang="en-US" sz="2000" dirty="0" smtClean="0">
                <a:solidFill>
                  <a:srgbClr val="FF0000"/>
                </a:solidFill>
              </a:rPr>
              <a:t>(incl. GCM revisions a.k.a. “Fortuna”)</a:t>
            </a:r>
          </a:p>
          <a:p>
            <a:pPr marL="971550" lvl="1" indent="-514350">
              <a:lnSpc>
                <a:spcPct val="120000"/>
              </a:lnSpc>
            </a:pPr>
            <a:r>
              <a:rPr lang="en-US" sz="2000" dirty="0" smtClean="0">
                <a:solidFill>
                  <a:srgbClr val="FF0000"/>
                </a:solidFill>
              </a:rPr>
              <a:t>	</a:t>
            </a:r>
            <a:r>
              <a:rPr lang="en-US" sz="2000" dirty="0" smtClean="0"/>
              <a:t>Resolution: </a:t>
            </a:r>
            <a:r>
              <a:rPr lang="en-US" sz="2000" b="1" dirty="0" smtClean="0"/>
              <a:t>Lat=0.25º Lon=0.3125º</a:t>
            </a:r>
            <a:r>
              <a:rPr lang="en-US" sz="2000" dirty="0" smtClean="0"/>
              <a:t>, 72 vertical levels</a:t>
            </a:r>
          </a:p>
        </p:txBody>
      </p:sp>
      <p:sp>
        <p:nvSpPr>
          <p:cNvPr id="9" name="TextBox 8"/>
          <p:cNvSpPr txBox="1"/>
          <p:nvPr/>
        </p:nvSpPr>
        <p:spPr>
          <a:xfrm>
            <a:off x="609600" y="2631922"/>
            <a:ext cx="7924800" cy="797078"/>
          </a:xfrm>
          <a:prstGeom prst="rect">
            <a:avLst/>
          </a:prstGeom>
          <a:gradFill flip="none" rotWithShape="1">
            <a:gsLst>
              <a:gs pos="45000">
                <a:srgbClr val="FFFFCC"/>
              </a:gs>
              <a:gs pos="25000">
                <a:srgbClr val="CCFFCC">
                  <a:shade val="100000"/>
                  <a:satMod val="115000"/>
                </a:srgbClr>
              </a:gs>
            </a:gsLst>
            <a:lin ang="5400000" scaled="1"/>
            <a:tileRect/>
          </a:gradFill>
        </p:spPr>
        <p:txBody>
          <a:bodyPr wrap="square" rtlCol="0">
            <a:spAutoFit/>
          </a:bodyPr>
          <a:lstStyle/>
          <a:p>
            <a:pPr marL="514350" indent="-514350">
              <a:lnSpc>
                <a:spcPct val="120000"/>
              </a:lnSpc>
              <a:buFont typeface="Arial" pitchFamily="34" charset="0"/>
              <a:buChar char="•"/>
            </a:pPr>
            <a:r>
              <a:rPr lang="en-US" sz="2000" b="1" dirty="0" smtClean="0"/>
              <a:t>MERRA-Land</a:t>
            </a:r>
            <a:r>
              <a:rPr lang="en-US" sz="2000" dirty="0" smtClean="0"/>
              <a:t>: Enhanced land enhanced product for land surface hydrological applications (Reichle et al., J. </a:t>
            </a:r>
            <a:r>
              <a:rPr lang="en-US" sz="2000" dirty="0" err="1" smtClean="0"/>
              <a:t>Clim</a:t>
            </a:r>
            <a:r>
              <a:rPr lang="en-US" sz="2000" dirty="0" smtClean="0"/>
              <a:t>.,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568824" y="2822496"/>
            <a:ext cx="2898776" cy="1829594"/>
            <a:chOff x="4568824" y="2513806"/>
            <a:chExt cx="2898776" cy="1829594"/>
          </a:xfrm>
        </p:grpSpPr>
        <p:cxnSp>
          <p:nvCxnSpPr>
            <p:cNvPr id="21" name="Straight Arrow Connector 20"/>
            <p:cNvCxnSpPr/>
            <p:nvPr/>
          </p:nvCxnSpPr>
          <p:spPr bwMode="auto">
            <a:xfrm rot="5400000">
              <a:off x="4265612" y="2818606"/>
              <a:ext cx="6096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rot="5400000">
              <a:off x="7160418" y="2817812"/>
              <a:ext cx="6096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rot="5400000">
              <a:off x="7162006" y="4037806"/>
              <a:ext cx="6096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rot="5400000">
              <a:off x="4264818" y="4037806"/>
              <a:ext cx="6096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graphicFrame>
        <p:nvGraphicFramePr>
          <p:cNvPr id="14" name="Table 13"/>
          <p:cNvGraphicFramePr>
            <a:graphicFrameLocks noGrp="1"/>
          </p:cNvGraphicFramePr>
          <p:nvPr/>
        </p:nvGraphicFramePr>
        <p:xfrm>
          <a:off x="377823" y="1223091"/>
          <a:ext cx="8382001" cy="4608154"/>
        </p:xfrm>
        <a:graphic>
          <a:graphicData uri="http://schemas.openxmlformats.org/drawingml/2006/table">
            <a:tbl>
              <a:tblPr firstRow="1" bandRow="1">
                <a:tableStyleId>{C4B1156A-380E-4F78-BDF5-A606A8083BF9}</a:tableStyleId>
              </a:tblPr>
              <a:tblGrid>
                <a:gridCol w="2532063"/>
                <a:gridCol w="515938"/>
                <a:gridCol w="2209800"/>
                <a:gridCol w="609599"/>
                <a:gridCol w="2514601"/>
              </a:tblGrid>
              <a:tr h="664885">
                <a:tc>
                  <a:txBody>
                    <a:bodyPr/>
                    <a:lstStyle/>
                    <a:p>
                      <a:r>
                        <a:rPr lang="en-US" sz="2000" b="0" i="1" dirty="0" smtClean="0">
                          <a:solidFill>
                            <a:srgbClr val="4D4D4D"/>
                          </a:solidFill>
                        </a:rPr>
                        <a:t>Precipitation</a:t>
                      </a:r>
                      <a:endParaRPr lang="en-US" sz="2000" b="0" i="1" dirty="0">
                        <a:solidFill>
                          <a:srgbClr val="4D4D4D"/>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smtClean="0"/>
                        <a:t>MERRA</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smtClean="0"/>
                        <a:t>MERRA + </a:t>
                      </a:r>
                      <a:r>
                        <a:rPr lang="en-US" sz="2000" b="0" dirty="0" smtClean="0">
                          <a:solidFill>
                            <a:srgbClr val="FF0000"/>
                          </a:solidFill>
                        </a:rPr>
                        <a:t>GPCPv2.1</a:t>
                      </a:r>
                      <a:endParaRPr lang="en-US" sz="2000"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r>
              <a:tr h="948570">
                <a:tc>
                  <a:txBody>
                    <a:bodyPr/>
                    <a:lstStyle/>
                    <a:p>
                      <a:r>
                        <a:rPr lang="en-US" sz="2000" b="0" i="1" dirty="0" smtClean="0">
                          <a:solidFill>
                            <a:srgbClr val="4D4D4D"/>
                          </a:solidFill>
                        </a:rPr>
                        <a:t>Surface </a:t>
                      </a:r>
                      <a:r>
                        <a:rPr lang="en-US" sz="2000" b="0" i="1" dirty="0" err="1" smtClean="0">
                          <a:solidFill>
                            <a:srgbClr val="4D4D4D"/>
                          </a:solidFill>
                        </a:rPr>
                        <a:t>Tair</a:t>
                      </a:r>
                      <a:r>
                        <a:rPr lang="en-US" sz="2000" b="0" i="1" dirty="0" smtClean="0">
                          <a:solidFill>
                            <a:srgbClr val="4D4D4D"/>
                          </a:solidFill>
                        </a:rPr>
                        <a:t>, </a:t>
                      </a:r>
                      <a:r>
                        <a:rPr lang="en-US" sz="2000" b="0" i="1" dirty="0" err="1" smtClean="0">
                          <a:solidFill>
                            <a:srgbClr val="4D4D4D"/>
                          </a:solidFill>
                        </a:rPr>
                        <a:t>Qair</a:t>
                      </a:r>
                      <a:r>
                        <a:rPr lang="en-US" sz="2000" b="0" i="1" dirty="0" smtClean="0">
                          <a:solidFill>
                            <a:srgbClr val="4D4D4D"/>
                          </a:solidFill>
                        </a:rPr>
                        <a:t>, SW, LW,</a:t>
                      </a:r>
                      <a:r>
                        <a:rPr lang="en-US" sz="2000" b="0" i="1" baseline="0" dirty="0" smtClean="0">
                          <a:solidFill>
                            <a:srgbClr val="4D4D4D"/>
                          </a:solidFill>
                        </a:rPr>
                        <a:t> etc.</a:t>
                      </a:r>
                      <a:endParaRPr lang="en-US" sz="2000" b="0" i="1" dirty="0">
                        <a:solidFill>
                          <a:srgbClr val="4D4D4D"/>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tc>
                  <a:txBody>
                    <a:bodyPr/>
                    <a:lstStyle/>
                    <a:p>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smtClean="0"/>
                        <a:t>MERRA</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smtClean="0"/>
                        <a:t>MERRA</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536147">
                <a:tc>
                  <a:txBody>
                    <a:bodyPr/>
                    <a:lstStyle/>
                    <a:p>
                      <a:endParaRPr lang="en-US" sz="2000" b="0" i="1" dirty="0">
                        <a:solidFill>
                          <a:srgbClr val="4D4D4D"/>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64885">
                <a:tc>
                  <a:txBody>
                    <a:bodyPr/>
                    <a:lstStyle/>
                    <a:p>
                      <a:r>
                        <a:rPr lang="en-US" sz="2000" b="0" i="1" baseline="0" dirty="0" smtClean="0">
                          <a:solidFill>
                            <a:srgbClr val="4D4D4D"/>
                          </a:solidFill>
                        </a:rPr>
                        <a:t>Land model version</a:t>
                      </a:r>
                      <a:endParaRPr lang="en-US" sz="2000" b="0" i="1" dirty="0">
                        <a:solidFill>
                          <a:srgbClr val="4D4D4D"/>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CC"/>
                    </a:solidFill>
                  </a:tcPr>
                </a:tc>
                <a:tc>
                  <a:txBody>
                    <a:bodyPr/>
                    <a:lstStyle/>
                    <a:p>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smtClean="0"/>
                        <a:t>MERRA</a:t>
                      </a: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smtClean="0">
                          <a:solidFill>
                            <a:srgbClr val="FF0000"/>
                          </a:solidFill>
                        </a:rPr>
                        <a:t>Fortuna</a:t>
                      </a:r>
                      <a:endParaRPr lang="en-US" sz="2000"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536147">
                <a:tc>
                  <a:txBody>
                    <a:bodyPr/>
                    <a:lstStyle/>
                    <a:p>
                      <a:endParaRPr lang="en-US" sz="2000" b="0" i="1" dirty="0">
                        <a:solidFill>
                          <a:srgbClr val="4D4D4D"/>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21365">
                <a:tc>
                  <a:txBody>
                    <a:bodyPr/>
                    <a:lstStyle/>
                    <a:p>
                      <a:r>
                        <a:rPr lang="en-US" sz="2000" b="0" i="1" dirty="0" smtClean="0">
                          <a:solidFill>
                            <a:srgbClr val="4D4D4D"/>
                          </a:solidFill>
                        </a:rPr>
                        <a:t>Data product</a:t>
                      </a:r>
                      <a:endParaRPr lang="en-US" sz="2000" b="0" i="1" dirty="0">
                        <a:solidFill>
                          <a:srgbClr val="4D4D4D"/>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90000"/>
                      </a:schemeClr>
                    </a:solidFill>
                  </a:tcPr>
                </a:tc>
                <a:tc>
                  <a:txBody>
                    <a:bodyPr/>
                    <a:lstStyle/>
                    <a:p>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2000" b="1" dirty="0" smtClean="0"/>
                        <a:t>MERRA “replay”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a:endParaRPr 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MERRA-Land</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r>
            </a:tbl>
          </a:graphicData>
        </a:graphic>
      </p:graphicFrame>
      <p:sp>
        <p:nvSpPr>
          <p:cNvPr id="1052675" name="Text Box 3"/>
          <p:cNvSpPr txBox="1">
            <a:spLocks noChangeArrowheads="1"/>
          </p:cNvSpPr>
          <p:nvPr/>
        </p:nvSpPr>
        <p:spPr bwMode="auto">
          <a:xfrm>
            <a:off x="228600" y="71735"/>
            <a:ext cx="8915400" cy="461665"/>
          </a:xfrm>
          <a:prstGeom prst="rect">
            <a:avLst/>
          </a:prstGeom>
          <a:noFill/>
          <a:ln w="9525">
            <a:noFill/>
            <a:miter lim="800000"/>
            <a:headEnd/>
            <a:tailEnd/>
          </a:ln>
          <a:effectLst/>
        </p:spPr>
        <p:txBody>
          <a:bodyPr wrap="square">
            <a:spAutoFit/>
          </a:bodyPr>
          <a:lstStyle/>
          <a:p>
            <a:pPr algn="ctr" eaLnBrk="0" hangingPunct="0">
              <a:defRPr/>
            </a:pPr>
            <a:r>
              <a:rPr lang="en-US" sz="2400" b="1" dirty="0" smtClean="0">
                <a:solidFill>
                  <a:srgbClr val="333399"/>
                </a:solidFill>
                <a:effectLst>
                  <a:outerShdw blurRad="38100" dist="38100" dir="2700000" algn="tl">
                    <a:srgbClr val="C0C0C0"/>
                  </a:outerShdw>
                </a:effectLst>
                <a:cs typeface="Arial" charset="0"/>
              </a:rPr>
              <a:t>Land-only (“off-line”) replay</a:t>
            </a:r>
            <a:endParaRPr lang="en-US" sz="2400" b="1" dirty="0">
              <a:solidFill>
                <a:srgbClr val="333399"/>
              </a:solidFill>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5" name="Text Box 3"/>
          <p:cNvSpPr txBox="1">
            <a:spLocks noChangeArrowheads="1"/>
          </p:cNvSpPr>
          <p:nvPr/>
        </p:nvSpPr>
        <p:spPr bwMode="auto">
          <a:xfrm>
            <a:off x="228600" y="71735"/>
            <a:ext cx="8915400" cy="461665"/>
          </a:xfrm>
          <a:prstGeom prst="rect">
            <a:avLst/>
          </a:prstGeom>
          <a:noFill/>
          <a:ln w="9525">
            <a:noFill/>
            <a:miter lim="800000"/>
            <a:headEnd/>
            <a:tailEnd/>
          </a:ln>
          <a:effectLst/>
        </p:spPr>
        <p:txBody>
          <a:bodyPr wrap="square">
            <a:spAutoFit/>
          </a:bodyPr>
          <a:lstStyle/>
          <a:p>
            <a:pPr algn="ctr" eaLnBrk="0" hangingPunct="0">
              <a:defRPr/>
            </a:pPr>
            <a:r>
              <a:rPr lang="en-US" sz="2400" b="1" dirty="0" smtClean="0">
                <a:solidFill>
                  <a:srgbClr val="333399"/>
                </a:solidFill>
                <a:effectLst>
                  <a:outerShdw blurRad="38100" dist="38100" dir="2700000" algn="tl">
                    <a:srgbClr val="C0C0C0"/>
                  </a:outerShdw>
                </a:effectLst>
                <a:cs typeface="Arial" charset="0"/>
              </a:rPr>
              <a:t>Catchment land surface model parameter changes</a:t>
            </a:r>
            <a:endParaRPr lang="en-US" sz="2400" b="1" dirty="0">
              <a:solidFill>
                <a:srgbClr val="333399"/>
              </a:solidFill>
              <a:cs typeface="Arial" charset="0"/>
            </a:endParaRPr>
          </a:p>
        </p:txBody>
      </p:sp>
      <p:graphicFrame>
        <p:nvGraphicFramePr>
          <p:cNvPr id="14" name="Table 13"/>
          <p:cNvGraphicFramePr>
            <a:graphicFrameLocks noGrp="1"/>
          </p:cNvGraphicFramePr>
          <p:nvPr/>
        </p:nvGraphicFramePr>
        <p:xfrm>
          <a:off x="152400" y="1066800"/>
          <a:ext cx="8610599" cy="4953001"/>
        </p:xfrm>
        <a:graphic>
          <a:graphicData uri="http://schemas.openxmlformats.org/drawingml/2006/table">
            <a:tbl>
              <a:tblPr>
                <a:tableStyleId>{775DCB02-9BB8-47FD-8907-85C794F793BA}</a:tableStyleId>
              </a:tblPr>
              <a:tblGrid>
                <a:gridCol w="1752600"/>
                <a:gridCol w="3276600"/>
                <a:gridCol w="838200"/>
                <a:gridCol w="1066800"/>
                <a:gridCol w="1676399"/>
              </a:tblGrid>
              <a:tr h="604889">
                <a:tc>
                  <a:txBody>
                    <a:bodyPr/>
                    <a:lstStyle/>
                    <a:p>
                      <a:pPr marL="0" marR="0">
                        <a:lnSpc>
                          <a:spcPct val="100000"/>
                        </a:lnSpc>
                        <a:spcBef>
                          <a:spcPts val="0"/>
                        </a:spcBef>
                        <a:spcAft>
                          <a:spcPts val="1000"/>
                        </a:spcAft>
                      </a:pPr>
                      <a:r>
                        <a:rPr lang="en-US" sz="2000" b="1" dirty="0"/>
                        <a:t>Parameter</a:t>
                      </a:r>
                      <a:endParaRPr lang="en-US" sz="1600" b="1" dirty="0">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1000"/>
                        </a:spcAft>
                      </a:pPr>
                      <a:r>
                        <a:rPr lang="en-US" sz="2000" b="1" dirty="0"/>
                        <a:t>Description</a:t>
                      </a:r>
                      <a:endParaRPr lang="en-US" sz="1600" b="1" dirty="0">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b="1" dirty="0"/>
                        <a:t>Units</a:t>
                      </a:r>
                      <a:endParaRPr lang="en-US" sz="1600" b="1" dirty="0">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b="1" dirty="0"/>
                        <a:t>MERRA</a:t>
                      </a:r>
                      <a:endParaRPr lang="en-US" sz="1600" b="1" dirty="0">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b="1" dirty="0" smtClean="0"/>
                        <a:t>Fortuna</a:t>
                      </a:r>
                      <a:endParaRPr lang="en-US" sz="1600" b="1" dirty="0">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90566">
                <a:tc>
                  <a:txBody>
                    <a:bodyPr/>
                    <a:lstStyle/>
                    <a:p>
                      <a:pPr marL="0" marR="0">
                        <a:lnSpc>
                          <a:spcPct val="100000"/>
                        </a:lnSpc>
                        <a:spcBef>
                          <a:spcPts val="0"/>
                        </a:spcBef>
                        <a:spcAft>
                          <a:spcPts val="1000"/>
                        </a:spcAft>
                      </a:pPr>
                      <a:r>
                        <a:rPr lang="en-US" sz="2000" dirty="0">
                          <a:solidFill>
                            <a:schemeClr val="bg2"/>
                          </a:solidFill>
                        </a:rPr>
                        <a:t>SATCAP</a:t>
                      </a:r>
                      <a:endParaRPr lang="en-US" sz="1600" dirty="0">
                        <a:solidFill>
                          <a:schemeClr val="bg2"/>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1000"/>
                        </a:spcAft>
                      </a:pPr>
                      <a:r>
                        <a:rPr lang="en-US" sz="2000" dirty="0">
                          <a:solidFill>
                            <a:schemeClr val="bg2"/>
                          </a:solidFill>
                        </a:rPr>
                        <a:t>Capacity of canopy interception reservoir </a:t>
                      </a:r>
                      <a:endParaRPr lang="en-US" sz="1600" dirty="0">
                        <a:solidFill>
                          <a:schemeClr val="bg2"/>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solidFill>
                            <a:schemeClr val="bg2"/>
                          </a:solidFill>
                        </a:rPr>
                        <a:t>kg/m</a:t>
                      </a:r>
                      <a:r>
                        <a:rPr lang="en-US" sz="2000" baseline="30000" dirty="0">
                          <a:solidFill>
                            <a:schemeClr val="bg2"/>
                          </a:solidFill>
                        </a:rPr>
                        <a:t>2</a:t>
                      </a:r>
                      <a:endParaRPr lang="en-US" sz="1600" dirty="0">
                        <a:solidFill>
                          <a:schemeClr val="bg2"/>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solidFill>
                            <a:schemeClr val="bg2"/>
                          </a:solidFill>
                        </a:rPr>
                        <a:t>1.0*LAI</a:t>
                      </a:r>
                      <a:endParaRPr lang="en-US" sz="1600" dirty="0">
                        <a:solidFill>
                          <a:schemeClr val="bg2"/>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solidFill>
                            <a:schemeClr val="bg2"/>
                          </a:solidFill>
                        </a:rPr>
                        <a:t>0.2*LAI</a:t>
                      </a:r>
                      <a:endParaRPr lang="en-US" sz="1600" dirty="0">
                        <a:solidFill>
                          <a:schemeClr val="bg2"/>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85848">
                <a:tc>
                  <a:txBody>
                    <a:bodyPr/>
                    <a:lstStyle/>
                    <a:p>
                      <a:pPr marL="0" marR="0">
                        <a:lnSpc>
                          <a:spcPct val="100000"/>
                        </a:lnSpc>
                        <a:spcBef>
                          <a:spcPts val="0"/>
                        </a:spcBef>
                        <a:spcAft>
                          <a:spcPts val="1000"/>
                        </a:spcAft>
                      </a:pPr>
                      <a:r>
                        <a:rPr lang="en-US" sz="2000" dirty="0">
                          <a:solidFill>
                            <a:schemeClr val="tx1">
                              <a:lumMod val="50000"/>
                              <a:lumOff val="50000"/>
                            </a:schemeClr>
                          </a:solidFill>
                        </a:rPr>
                        <a:t>FWETL</a:t>
                      </a:r>
                      <a:endParaRPr lang="en-US" sz="1600" dirty="0">
                        <a:solidFill>
                          <a:schemeClr val="tx1">
                            <a:lumMod val="50000"/>
                            <a:lumOff val="50000"/>
                          </a:schemeClr>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1000"/>
                        </a:spcAft>
                      </a:pPr>
                      <a:r>
                        <a:rPr lang="en-US" sz="2000" dirty="0">
                          <a:solidFill>
                            <a:schemeClr val="tx1">
                              <a:lumMod val="50000"/>
                              <a:lumOff val="50000"/>
                            </a:schemeClr>
                          </a:solidFill>
                        </a:rPr>
                        <a:t>Areal fraction of canopy leaves onto which large-scale precipitation falls</a:t>
                      </a:r>
                      <a:endParaRPr lang="en-US" sz="1600" dirty="0">
                        <a:solidFill>
                          <a:schemeClr val="tx1">
                            <a:lumMod val="50000"/>
                            <a:lumOff val="50000"/>
                          </a:schemeClr>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smtClean="0">
                          <a:solidFill>
                            <a:schemeClr val="tx1">
                              <a:lumMod val="50000"/>
                              <a:lumOff val="50000"/>
                            </a:schemeClr>
                          </a:solidFill>
                        </a:rPr>
                        <a:t>[-]</a:t>
                      </a:r>
                      <a:endParaRPr lang="en-US" sz="1600" dirty="0">
                        <a:solidFill>
                          <a:schemeClr val="tx1">
                            <a:lumMod val="50000"/>
                            <a:lumOff val="50000"/>
                          </a:schemeClr>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solidFill>
                            <a:schemeClr val="tx1">
                              <a:lumMod val="50000"/>
                              <a:lumOff val="50000"/>
                            </a:schemeClr>
                          </a:solidFill>
                        </a:rPr>
                        <a:t>1.0</a:t>
                      </a:r>
                      <a:endParaRPr lang="en-US" sz="1600" dirty="0">
                        <a:solidFill>
                          <a:schemeClr val="tx1">
                            <a:lumMod val="50000"/>
                            <a:lumOff val="50000"/>
                          </a:schemeClr>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solidFill>
                            <a:schemeClr val="tx1">
                              <a:lumMod val="50000"/>
                              <a:lumOff val="50000"/>
                            </a:schemeClr>
                          </a:solidFill>
                        </a:rPr>
                        <a:t>0.02</a:t>
                      </a:r>
                      <a:endParaRPr lang="en-US" sz="1600" dirty="0">
                        <a:solidFill>
                          <a:schemeClr val="tx1">
                            <a:lumMod val="50000"/>
                            <a:lumOff val="50000"/>
                          </a:schemeClr>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90566">
                <a:tc>
                  <a:txBody>
                    <a:bodyPr/>
                    <a:lstStyle/>
                    <a:p>
                      <a:pPr marL="0" marR="0">
                        <a:lnSpc>
                          <a:spcPct val="100000"/>
                        </a:lnSpc>
                        <a:spcBef>
                          <a:spcPts val="0"/>
                        </a:spcBef>
                        <a:spcAft>
                          <a:spcPts val="1000"/>
                        </a:spcAft>
                      </a:pPr>
                      <a:r>
                        <a:rPr lang="en-US" sz="2000" dirty="0">
                          <a:solidFill>
                            <a:schemeClr val="tx1">
                              <a:lumMod val="50000"/>
                              <a:lumOff val="50000"/>
                            </a:schemeClr>
                          </a:solidFill>
                        </a:rPr>
                        <a:t>FWETC</a:t>
                      </a:r>
                      <a:endParaRPr lang="en-US" sz="1600" dirty="0">
                        <a:solidFill>
                          <a:schemeClr val="tx1">
                            <a:lumMod val="50000"/>
                            <a:lumOff val="50000"/>
                          </a:schemeClr>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1000"/>
                        </a:spcAft>
                      </a:pPr>
                      <a:r>
                        <a:rPr lang="en-US" sz="2000" dirty="0" smtClean="0">
                          <a:solidFill>
                            <a:schemeClr val="tx1">
                              <a:lumMod val="50000"/>
                              <a:lumOff val="50000"/>
                            </a:schemeClr>
                          </a:solidFill>
                        </a:rPr>
                        <a:t>Same as FWETL but for convective </a:t>
                      </a:r>
                      <a:r>
                        <a:rPr lang="en-US" sz="2000" dirty="0">
                          <a:solidFill>
                            <a:schemeClr val="tx1">
                              <a:lumMod val="50000"/>
                              <a:lumOff val="50000"/>
                            </a:schemeClr>
                          </a:solidFill>
                        </a:rPr>
                        <a:t>precipitation </a:t>
                      </a:r>
                      <a:endParaRPr lang="en-US" sz="1600" dirty="0">
                        <a:solidFill>
                          <a:schemeClr val="tx1">
                            <a:lumMod val="50000"/>
                            <a:lumOff val="50000"/>
                          </a:schemeClr>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smtClean="0">
                          <a:solidFill>
                            <a:schemeClr val="tx1">
                              <a:lumMod val="50000"/>
                              <a:lumOff val="50000"/>
                            </a:schemeClr>
                          </a:solidFill>
                        </a:rPr>
                        <a:t>[-]</a:t>
                      </a:r>
                      <a:endParaRPr lang="en-US" sz="1600" dirty="0">
                        <a:solidFill>
                          <a:schemeClr val="tx1">
                            <a:lumMod val="50000"/>
                            <a:lumOff val="50000"/>
                          </a:schemeClr>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solidFill>
                            <a:schemeClr val="tx1">
                              <a:lumMod val="50000"/>
                              <a:lumOff val="50000"/>
                            </a:schemeClr>
                          </a:solidFill>
                        </a:rPr>
                        <a:t>0.2</a:t>
                      </a:r>
                      <a:endParaRPr lang="en-US" sz="1600" dirty="0">
                        <a:solidFill>
                          <a:schemeClr val="tx1">
                            <a:lumMod val="50000"/>
                            <a:lumOff val="50000"/>
                          </a:schemeClr>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solidFill>
                            <a:schemeClr val="tx1">
                              <a:lumMod val="50000"/>
                              <a:lumOff val="50000"/>
                            </a:schemeClr>
                          </a:solidFill>
                        </a:rPr>
                        <a:t>0.02</a:t>
                      </a:r>
                      <a:endParaRPr lang="en-US" sz="1600" dirty="0">
                        <a:solidFill>
                          <a:schemeClr val="tx1">
                            <a:lumMod val="50000"/>
                            <a:lumOff val="50000"/>
                          </a:schemeClr>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90566">
                <a:tc>
                  <a:txBody>
                    <a:bodyPr/>
                    <a:lstStyle/>
                    <a:p>
                      <a:pPr marL="0" marR="0">
                        <a:lnSpc>
                          <a:spcPct val="100000"/>
                        </a:lnSpc>
                        <a:spcBef>
                          <a:spcPts val="0"/>
                        </a:spcBef>
                        <a:spcAft>
                          <a:spcPts val="1000"/>
                        </a:spcAft>
                      </a:pPr>
                      <a:r>
                        <a:rPr lang="en-US" sz="2000" dirty="0"/>
                        <a:t>WEMIN</a:t>
                      </a:r>
                      <a:endParaRPr lang="en-US" sz="1600" dirty="0">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1000"/>
                        </a:spcAft>
                      </a:pPr>
                      <a:r>
                        <a:rPr lang="en-US" sz="2000" dirty="0" smtClean="0"/>
                        <a:t>Min. </a:t>
                      </a:r>
                      <a:r>
                        <a:rPr lang="en-US" sz="2000" dirty="0"/>
                        <a:t>SWE in snow-covered area fraction</a:t>
                      </a:r>
                      <a:endParaRPr lang="en-US" sz="1600" dirty="0">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t>kg/m</a:t>
                      </a:r>
                      <a:r>
                        <a:rPr lang="en-US" sz="2000" baseline="30000" dirty="0"/>
                        <a:t>2</a:t>
                      </a:r>
                      <a:endParaRPr lang="en-US" sz="1600" dirty="0">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t>13</a:t>
                      </a:r>
                      <a:endParaRPr lang="en-US" sz="1600" dirty="0">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t>26</a:t>
                      </a:r>
                      <a:endParaRPr lang="en-US" sz="1600" dirty="0">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90566">
                <a:tc>
                  <a:txBody>
                    <a:bodyPr/>
                    <a:lstStyle/>
                    <a:p>
                      <a:pPr marL="0" marR="0">
                        <a:lnSpc>
                          <a:spcPct val="100000"/>
                        </a:lnSpc>
                        <a:spcBef>
                          <a:spcPts val="0"/>
                        </a:spcBef>
                        <a:spcAft>
                          <a:spcPts val="1000"/>
                        </a:spcAft>
                      </a:pPr>
                      <a:r>
                        <a:rPr lang="en-US" sz="2000" dirty="0">
                          <a:solidFill>
                            <a:schemeClr val="tx1"/>
                          </a:solidFill>
                        </a:rPr>
                        <a:t>DZ1MAX</a:t>
                      </a:r>
                      <a:endParaRPr lang="en-US" sz="1600" dirty="0">
                        <a:solidFill>
                          <a:schemeClr val="tx1"/>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1000"/>
                        </a:spcAft>
                      </a:pPr>
                      <a:r>
                        <a:rPr lang="en-US" sz="2000" dirty="0" smtClean="0">
                          <a:solidFill>
                            <a:schemeClr val="tx1"/>
                          </a:solidFill>
                        </a:rPr>
                        <a:t>Max. </a:t>
                      </a:r>
                      <a:r>
                        <a:rPr lang="en-US" sz="2000" dirty="0">
                          <a:solidFill>
                            <a:schemeClr val="tx1"/>
                          </a:solidFill>
                        </a:rPr>
                        <a:t>depth of uppermost snow layer</a:t>
                      </a:r>
                      <a:endParaRPr lang="en-US" sz="1600" dirty="0">
                        <a:solidFill>
                          <a:schemeClr val="tx1"/>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solidFill>
                            <a:schemeClr val="tx1"/>
                          </a:solidFill>
                        </a:rPr>
                        <a:t>m</a:t>
                      </a:r>
                      <a:endParaRPr lang="en-US" sz="1600" dirty="0">
                        <a:solidFill>
                          <a:schemeClr val="tx1"/>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solidFill>
                            <a:schemeClr val="tx1"/>
                          </a:solidFill>
                        </a:rPr>
                        <a:t>0.05</a:t>
                      </a:r>
                      <a:endParaRPr lang="en-US" sz="1600" dirty="0">
                        <a:solidFill>
                          <a:schemeClr val="tx1"/>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1000"/>
                        </a:spcAft>
                      </a:pPr>
                      <a:r>
                        <a:rPr lang="en-US" sz="2000" dirty="0">
                          <a:solidFill>
                            <a:schemeClr val="tx1"/>
                          </a:solidFill>
                        </a:rPr>
                        <a:t>0.08</a:t>
                      </a:r>
                      <a:endParaRPr lang="en-US" sz="1600" dirty="0">
                        <a:solidFill>
                          <a:schemeClr val="tx1"/>
                        </a:solidFill>
                        <a:latin typeface="+mn-lt"/>
                        <a:ea typeface="Times New Roman"/>
                        <a:cs typeface="Times New Roman"/>
                      </a:endParaRPr>
                    </a:p>
                  </a:txBody>
                  <a:tcPr marL="63500" marR="635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Rounded Rectangle 15"/>
          <p:cNvSpPr/>
          <p:nvPr/>
        </p:nvSpPr>
        <p:spPr bwMode="auto">
          <a:xfrm>
            <a:off x="152400" y="4419600"/>
            <a:ext cx="8610599" cy="1600201"/>
          </a:xfrm>
          <a:prstGeom prst="roundRect">
            <a:avLst>
              <a:gd name="adj" fmla="val 6871"/>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981200"/>
            <a:ext cx="8153400" cy="2603790"/>
          </a:xfrm>
          <a:prstGeom prst="rect">
            <a:avLst/>
          </a:prstGeom>
          <a:solidFill>
            <a:srgbClr val="FFFFCC"/>
          </a:solidFill>
        </p:spPr>
        <p:txBody>
          <a:bodyPr wrap="square" rtlCol="0">
            <a:spAutoFit/>
          </a:bodyPr>
          <a:lstStyle/>
          <a:p>
            <a:pPr>
              <a:lnSpc>
                <a:spcPct val="120000"/>
              </a:lnSpc>
            </a:pPr>
            <a:r>
              <a:rPr lang="en-US" sz="2400" b="1" dirty="0" smtClean="0"/>
              <a:t>MERRA-Land</a:t>
            </a:r>
            <a:r>
              <a:rPr lang="en-US" sz="2400" dirty="0" smtClean="0"/>
              <a:t> has improved estimates of soil moisture, runoff, canopy interception, and </a:t>
            </a:r>
            <a:r>
              <a:rPr lang="en-US" sz="2400" dirty="0" err="1" smtClean="0"/>
              <a:t>evapotranspiration</a:t>
            </a:r>
            <a:r>
              <a:rPr lang="en-US" sz="2400" dirty="0" smtClean="0"/>
              <a:t> (Reichle et al., J. </a:t>
            </a:r>
            <a:r>
              <a:rPr lang="en-US" sz="2400" dirty="0" err="1" smtClean="0"/>
              <a:t>Clim</a:t>
            </a:r>
            <a:r>
              <a:rPr lang="en-US" sz="2400" dirty="0" smtClean="0"/>
              <a:t>., 2011), </a:t>
            </a:r>
          </a:p>
          <a:p>
            <a:pPr>
              <a:lnSpc>
                <a:spcPct val="120000"/>
              </a:lnSpc>
            </a:pPr>
            <a:r>
              <a:rPr lang="en-US" sz="4000" b="1" dirty="0" smtClean="0"/>
              <a:t>BUT </a:t>
            </a:r>
          </a:p>
          <a:p>
            <a:pPr>
              <a:lnSpc>
                <a:spcPct val="120000"/>
              </a:lnSpc>
            </a:pPr>
            <a:r>
              <a:rPr lang="en-US" sz="2400" dirty="0" smtClean="0"/>
              <a:t>if we look at snow cover fraction and compare to MODIS…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9"/>
          <p:cNvSpPr txBox="1">
            <a:spLocks noChangeArrowheads="1"/>
          </p:cNvSpPr>
          <p:nvPr/>
        </p:nvSpPr>
        <p:spPr bwMode="auto">
          <a:xfrm>
            <a:off x="3810000" y="605133"/>
            <a:ext cx="2514600" cy="461665"/>
          </a:xfrm>
          <a:prstGeom prst="rect">
            <a:avLst/>
          </a:prstGeom>
          <a:noFill/>
          <a:ln w="9525">
            <a:noFill/>
            <a:miter lim="800000"/>
            <a:headEnd/>
            <a:tailEnd/>
          </a:ln>
        </p:spPr>
        <p:txBody>
          <a:bodyPr>
            <a:spAutoFit/>
          </a:bodyPr>
          <a:lstStyle>
            <a:defPPr>
              <a:defRPr lang="en-US"/>
            </a:defPPr>
            <a:lvl1pPr algn="l" defTabSz="3970338" rtl="0" fontAlgn="base">
              <a:spcBef>
                <a:spcPct val="0"/>
              </a:spcBef>
              <a:spcAft>
                <a:spcPct val="0"/>
              </a:spcAft>
              <a:defRPr sz="11500" kern="1200">
                <a:solidFill>
                  <a:schemeClr val="bg1"/>
                </a:solidFill>
                <a:latin typeface="Calibri" pitchFamily="34" charset="0"/>
                <a:ea typeface="+mn-ea"/>
                <a:cs typeface="Arial" charset="0"/>
              </a:defRPr>
            </a:lvl1pPr>
            <a:lvl2pPr marL="1984375" indent="-1527175" algn="l" defTabSz="3970338" rtl="0" fontAlgn="base">
              <a:spcBef>
                <a:spcPct val="0"/>
              </a:spcBef>
              <a:spcAft>
                <a:spcPct val="0"/>
              </a:spcAft>
              <a:defRPr sz="11500" kern="1200">
                <a:solidFill>
                  <a:schemeClr val="bg1"/>
                </a:solidFill>
                <a:latin typeface="Calibri" pitchFamily="34" charset="0"/>
                <a:ea typeface="+mn-ea"/>
                <a:cs typeface="Arial" charset="0"/>
              </a:defRPr>
            </a:lvl2pPr>
            <a:lvl3pPr marL="3970338" indent="-3055938" algn="l" defTabSz="3970338" rtl="0" fontAlgn="base">
              <a:spcBef>
                <a:spcPct val="0"/>
              </a:spcBef>
              <a:spcAft>
                <a:spcPct val="0"/>
              </a:spcAft>
              <a:defRPr sz="11500" kern="1200">
                <a:solidFill>
                  <a:schemeClr val="bg1"/>
                </a:solidFill>
                <a:latin typeface="Calibri" pitchFamily="34" charset="0"/>
                <a:ea typeface="+mn-ea"/>
                <a:cs typeface="Arial" charset="0"/>
              </a:defRPr>
            </a:lvl3pPr>
            <a:lvl4pPr marL="5956300" indent="-4584700" algn="l" defTabSz="3970338" rtl="0" fontAlgn="base">
              <a:spcBef>
                <a:spcPct val="0"/>
              </a:spcBef>
              <a:spcAft>
                <a:spcPct val="0"/>
              </a:spcAft>
              <a:defRPr sz="11500" kern="1200">
                <a:solidFill>
                  <a:schemeClr val="bg1"/>
                </a:solidFill>
                <a:latin typeface="Calibri" pitchFamily="34" charset="0"/>
                <a:ea typeface="+mn-ea"/>
                <a:cs typeface="Arial" charset="0"/>
              </a:defRPr>
            </a:lvl4pPr>
            <a:lvl5pPr marL="7940675" indent="-6111875" algn="l" defTabSz="3970338" rtl="0" fontAlgn="base">
              <a:spcBef>
                <a:spcPct val="0"/>
              </a:spcBef>
              <a:spcAft>
                <a:spcPct val="0"/>
              </a:spcAft>
              <a:defRPr sz="11500" kern="1200">
                <a:solidFill>
                  <a:schemeClr val="bg1"/>
                </a:solidFill>
                <a:latin typeface="Calibri" pitchFamily="34" charset="0"/>
                <a:ea typeface="+mn-ea"/>
                <a:cs typeface="Arial" charset="0"/>
              </a:defRPr>
            </a:lvl5pPr>
            <a:lvl6pPr marL="2286000" algn="l" defTabSz="914400" rtl="0" eaLnBrk="1" latinLnBrk="0" hangingPunct="1">
              <a:defRPr sz="11500" kern="1200">
                <a:solidFill>
                  <a:schemeClr val="bg1"/>
                </a:solidFill>
                <a:latin typeface="Calibri" pitchFamily="34" charset="0"/>
                <a:ea typeface="+mn-ea"/>
                <a:cs typeface="Arial" charset="0"/>
              </a:defRPr>
            </a:lvl6pPr>
            <a:lvl7pPr marL="2743200" algn="l" defTabSz="914400" rtl="0" eaLnBrk="1" latinLnBrk="0" hangingPunct="1">
              <a:defRPr sz="11500" kern="1200">
                <a:solidFill>
                  <a:schemeClr val="bg1"/>
                </a:solidFill>
                <a:latin typeface="Calibri" pitchFamily="34" charset="0"/>
                <a:ea typeface="+mn-ea"/>
                <a:cs typeface="Arial" charset="0"/>
              </a:defRPr>
            </a:lvl7pPr>
            <a:lvl8pPr marL="3200400" algn="l" defTabSz="914400" rtl="0" eaLnBrk="1" latinLnBrk="0" hangingPunct="1">
              <a:defRPr sz="11500" kern="1200">
                <a:solidFill>
                  <a:schemeClr val="bg1"/>
                </a:solidFill>
                <a:latin typeface="Calibri" pitchFamily="34" charset="0"/>
                <a:ea typeface="+mn-ea"/>
                <a:cs typeface="Arial" charset="0"/>
              </a:defRPr>
            </a:lvl8pPr>
            <a:lvl9pPr marL="3657600" algn="l" defTabSz="914400" rtl="0" eaLnBrk="1" latinLnBrk="0" hangingPunct="1">
              <a:defRPr sz="11500" kern="1200">
                <a:solidFill>
                  <a:schemeClr val="bg1"/>
                </a:solidFill>
                <a:latin typeface="Calibri" pitchFamily="34" charset="0"/>
                <a:ea typeface="+mn-ea"/>
                <a:cs typeface="Arial" charset="0"/>
              </a:defRPr>
            </a:lvl9pPr>
          </a:lstStyle>
          <a:p>
            <a:pPr algn="ctr"/>
            <a:r>
              <a:rPr lang="en-US" sz="2400" b="1" dirty="0">
                <a:solidFill>
                  <a:schemeClr val="tx1"/>
                </a:solidFill>
                <a:latin typeface="Arial" charset="0"/>
              </a:rPr>
              <a:t>MERRA</a:t>
            </a:r>
          </a:p>
        </p:txBody>
      </p:sp>
      <p:sp>
        <p:nvSpPr>
          <p:cNvPr id="4" name="TextBox 111"/>
          <p:cNvSpPr txBox="1">
            <a:spLocks noChangeArrowheads="1"/>
          </p:cNvSpPr>
          <p:nvPr/>
        </p:nvSpPr>
        <p:spPr bwMode="auto">
          <a:xfrm>
            <a:off x="6202680" y="605135"/>
            <a:ext cx="2712720" cy="461665"/>
          </a:xfrm>
          <a:prstGeom prst="rect">
            <a:avLst/>
          </a:prstGeom>
          <a:noFill/>
          <a:ln w="9525">
            <a:noFill/>
            <a:miter lim="800000"/>
            <a:headEnd/>
            <a:tailEnd/>
          </a:ln>
        </p:spPr>
        <p:txBody>
          <a:bodyPr wrap="square">
            <a:spAutoFit/>
          </a:bodyPr>
          <a:lstStyle>
            <a:defPPr>
              <a:defRPr lang="en-US"/>
            </a:defPPr>
            <a:lvl1pPr algn="l" defTabSz="3970338" rtl="0" fontAlgn="base">
              <a:spcBef>
                <a:spcPct val="0"/>
              </a:spcBef>
              <a:spcAft>
                <a:spcPct val="0"/>
              </a:spcAft>
              <a:defRPr sz="11500" kern="1200">
                <a:solidFill>
                  <a:schemeClr val="bg1"/>
                </a:solidFill>
                <a:latin typeface="Calibri" pitchFamily="34" charset="0"/>
                <a:ea typeface="+mn-ea"/>
                <a:cs typeface="Arial" charset="0"/>
              </a:defRPr>
            </a:lvl1pPr>
            <a:lvl2pPr marL="1984375" indent="-1527175" algn="l" defTabSz="3970338" rtl="0" fontAlgn="base">
              <a:spcBef>
                <a:spcPct val="0"/>
              </a:spcBef>
              <a:spcAft>
                <a:spcPct val="0"/>
              </a:spcAft>
              <a:defRPr sz="11500" kern="1200">
                <a:solidFill>
                  <a:schemeClr val="bg1"/>
                </a:solidFill>
                <a:latin typeface="Calibri" pitchFamily="34" charset="0"/>
                <a:ea typeface="+mn-ea"/>
                <a:cs typeface="Arial" charset="0"/>
              </a:defRPr>
            </a:lvl2pPr>
            <a:lvl3pPr marL="3970338" indent="-3055938" algn="l" defTabSz="3970338" rtl="0" fontAlgn="base">
              <a:spcBef>
                <a:spcPct val="0"/>
              </a:spcBef>
              <a:spcAft>
                <a:spcPct val="0"/>
              </a:spcAft>
              <a:defRPr sz="11500" kern="1200">
                <a:solidFill>
                  <a:schemeClr val="bg1"/>
                </a:solidFill>
                <a:latin typeface="Calibri" pitchFamily="34" charset="0"/>
                <a:ea typeface="+mn-ea"/>
                <a:cs typeface="Arial" charset="0"/>
              </a:defRPr>
            </a:lvl3pPr>
            <a:lvl4pPr marL="5956300" indent="-4584700" algn="l" defTabSz="3970338" rtl="0" fontAlgn="base">
              <a:spcBef>
                <a:spcPct val="0"/>
              </a:spcBef>
              <a:spcAft>
                <a:spcPct val="0"/>
              </a:spcAft>
              <a:defRPr sz="11500" kern="1200">
                <a:solidFill>
                  <a:schemeClr val="bg1"/>
                </a:solidFill>
                <a:latin typeface="Calibri" pitchFamily="34" charset="0"/>
                <a:ea typeface="+mn-ea"/>
                <a:cs typeface="Arial" charset="0"/>
              </a:defRPr>
            </a:lvl4pPr>
            <a:lvl5pPr marL="7940675" indent="-6111875" algn="l" defTabSz="3970338" rtl="0" fontAlgn="base">
              <a:spcBef>
                <a:spcPct val="0"/>
              </a:spcBef>
              <a:spcAft>
                <a:spcPct val="0"/>
              </a:spcAft>
              <a:defRPr sz="11500" kern="1200">
                <a:solidFill>
                  <a:schemeClr val="bg1"/>
                </a:solidFill>
                <a:latin typeface="Calibri" pitchFamily="34" charset="0"/>
                <a:ea typeface="+mn-ea"/>
                <a:cs typeface="Arial" charset="0"/>
              </a:defRPr>
            </a:lvl5pPr>
            <a:lvl6pPr marL="2286000" algn="l" defTabSz="914400" rtl="0" eaLnBrk="1" latinLnBrk="0" hangingPunct="1">
              <a:defRPr sz="11500" kern="1200">
                <a:solidFill>
                  <a:schemeClr val="bg1"/>
                </a:solidFill>
                <a:latin typeface="Calibri" pitchFamily="34" charset="0"/>
                <a:ea typeface="+mn-ea"/>
                <a:cs typeface="Arial" charset="0"/>
              </a:defRPr>
            </a:lvl6pPr>
            <a:lvl7pPr marL="2743200" algn="l" defTabSz="914400" rtl="0" eaLnBrk="1" latinLnBrk="0" hangingPunct="1">
              <a:defRPr sz="11500" kern="1200">
                <a:solidFill>
                  <a:schemeClr val="bg1"/>
                </a:solidFill>
                <a:latin typeface="Calibri" pitchFamily="34" charset="0"/>
                <a:ea typeface="+mn-ea"/>
                <a:cs typeface="Arial" charset="0"/>
              </a:defRPr>
            </a:lvl7pPr>
            <a:lvl8pPr marL="3200400" algn="l" defTabSz="914400" rtl="0" eaLnBrk="1" latinLnBrk="0" hangingPunct="1">
              <a:defRPr sz="11500" kern="1200">
                <a:solidFill>
                  <a:schemeClr val="bg1"/>
                </a:solidFill>
                <a:latin typeface="Calibri" pitchFamily="34" charset="0"/>
                <a:ea typeface="+mn-ea"/>
                <a:cs typeface="Arial" charset="0"/>
              </a:defRPr>
            </a:lvl8pPr>
            <a:lvl9pPr marL="3657600" algn="l" defTabSz="914400" rtl="0" eaLnBrk="1" latinLnBrk="0" hangingPunct="1">
              <a:defRPr sz="11500" kern="1200">
                <a:solidFill>
                  <a:schemeClr val="bg1"/>
                </a:solidFill>
                <a:latin typeface="Calibri" pitchFamily="34" charset="0"/>
                <a:ea typeface="+mn-ea"/>
                <a:cs typeface="Arial" charset="0"/>
              </a:defRPr>
            </a:lvl9pPr>
          </a:lstStyle>
          <a:p>
            <a:pPr algn="ctr"/>
            <a:r>
              <a:rPr lang="en-US" sz="2400" b="1" dirty="0">
                <a:solidFill>
                  <a:schemeClr val="tx1"/>
                </a:solidFill>
                <a:latin typeface="Arial" charset="0"/>
              </a:rPr>
              <a:t>MERRA-Land</a:t>
            </a:r>
          </a:p>
        </p:txBody>
      </p:sp>
      <p:sp>
        <p:nvSpPr>
          <p:cNvPr id="5" name="TextBox 112"/>
          <p:cNvSpPr txBox="1">
            <a:spLocks noChangeArrowheads="1"/>
          </p:cNvSpPr>
          <p:nvPr/>
        </p:nvSpPr>
        <p:spPr bwMode="auto">
          <a:xfrm rot="-5400000">
            <a:off x="2735759" y="2055168"/>
            <a:ext cx="1524002" cy="461665"/>
          </a:xfrm>
          <a:prstGeom prst="rect">
            <a:avLst/>
          </a:prstGeom>
          <a:noFill/>
          <a:ln w="9525">
            <a:noFill/>
            <a:miter lim="800000"/>
            <a:headEnd/>
            <a:tailEnd/>
          </a:ln>
        </p:spPr>
        <p:txBody>
          <a:bodyPr wrap="square">
            <a:spAutoFit/>
          </a:bodyPr>
          <a:lstStyle>
            <a:defPPr>
              <a:defRPr lang="en-US"/>
            </a:defPPr>
            <a:lvl1pPr algn="l" defTabSz="3970338" rtl="0" fontAlgn="base">
              <a:spcBef>
                <a:spcPct val="0"/>
              </a:spcBef>
              <a:spcAft>
                <a:spcPct val="0"/>
              </a:spcAft>
              <a:defRPr sz="11500" kern="1200">
                <a:solidFill>
                  <a:schemeClr val="bg1"/>
                </a:solidFill>
                <a:latin typeface="Calibri" pitchFamily="34" charset="0"/>
                <a:ea typeface="+mn-ea"/>
                <a:cs typeface="Arial" charset="0"/>
              </a:defRPr>
            </a:lvl1pPr>
            <a:lvl2pPr marL="1984375" indent="-1527175" algn="l" defTabSz="3970338" rtl="0" fontAlgn="base">
              <a:spcBef>
                <a:spcPct val="0"/>
              </a:spcBef>
              <a:spcAft>
                <a:spcPct val="0"/>
              </a:spcAft>
              <a:defRPr sz="11500" kern="1200">
                <a:solidFill>
                  <a:schemeClr val="bg1"/>
                </a:solidFill>
                <a:latin typeface="Calibri" pitchFamily="34" charset="0"/>
                <a:ea typeface="+mn-ea"/>
                <a:cs typeface="Arial" charset="0"/>
              </a:defRPr>
            </a:lvl2pPr>
            <a:lvl3pPr marL="3970338" indent="-3055938" algn="l" defTabSz="3970338" rtl="0" fontAlgn="base">
              <a:spcBef>
                <a:spcPct val="0"/>
              </a:spcBef>
              <a:spcAft>
                <a:spcPct val="0"/>
              </a:spcAft>
              <a:defRPr sz="11500" kern="1200">
                <a:solidFill>
                  <a:schemeClr val="bg1"/>
                </a:solidFill>
                <a:latin typeface="Calibri" pitchFamily="34" charset="0"/>
                <a:ea typeface="+mn-ea"/>
                <a:cs typeface="Arial" charset="0"/>
              </a:defRPr>
            </a:lvl3pPr>
            <a:lvl4pPr marL="5956300" indent="-4584700" algn="l" defTabSz="3970338" rtl="0" fontAlgn="base">
              <a:spcBef>
                <a:spcPct val="0"/>
              </a:spcBef>
              <a:spcAft>
                <a:spcPct val="0"/>
              </a:spcAft>
              <a:defRPr sz="11500" kern="1200">
                <a:solidFill>
                  <a:schemeClr val="bg1"/>
                </a:solidFill>
                <a:latin typeface="Calibri" pitchFamily="34" charset="0"/>
                <a:ea typeface="+mn-ea"/>
                <a:cs typeface="Arial" charset="0"/>
              </a:defRPr>
            </a:lvl4pPr>
            <a:lvl5pPr marL="7940675" indent="-6111875" algn="l" defTabSz="3970338" rtl="0" fontAlgn="base">
              <a:spcBef>
                <a:spcPct val="0"/>
              </a:spcBef>
              <a:spcAft>
                <a:spcPct val="0"/>
              </a:spcAft>
              <a:defRPr sz="11500" kern="1200">
                <a:solidFill>
                  <a:schemeClr val="bg1"/>
                </a:solidFill>
                <a:latin typeface="Calibri" pitchFamily="34" charset="0"/>
                <a:ea typeface="+mn-ea"/>
                <a:cs typeface="Arial" charset="0"/>
              </a:defRPr>
            </a:lvl5pPr>
            <a:lvl6pPr marL="2286000" algn="l" defTabSz="914400" rtl="0" eaLnBrk="1" latinLnBrk="0" hangingPunct="1">
              <a:defRPr sz="11500" kern="1200">
                <a:solidFill>
                  <a:schemeClr val="bg1"/>
                </a:solidFill>
                <a:latin typeface="Calibri" pitchFamily="34" charset="0"/>
                <a:ea typeface="+mn-ea"/>
                <a:cs typeface="Arial" charset="0"/>
              </a:defRPr>
            </a:lvl6pPr>
            <a:lvl7pPr marL="2743200" algn="l" defTabSz="914400" rtl="0" eaLnBrk="1" latinLnBrk="0" hangingPunct="1">
              <a:defRPr sz="11500" kern="1200">
                <a:solidFill>
                  <a:schemeClr val="bg1"/>
                </a:solidFill>
                <a:latin typeface="Calibri" pitchFamily="34" charset="0"/>
                <a:ea typeface="+mn-ea"/>
                <a:cs typeface="Arial" charset="0"/>
              </a:defRPr>
            </a:lvl7pPr>
            <a:lvl8pPr marL="3200400" algn="l" defTabSz="914400" rtl="0" eaLnBrk="1" latinLnBrk="0" hangingPunct="1">
              <a:defRPr sz="11500" kern="1200">
                <a:solidFill>
                  <a:schemeClr val="bg1"/>
                </a:solidFill>
                <a:latin typeface="Calibri" pitchFamily="34" charset="0"/>
                <a:ea typeface="+mn-ea"/>
                <a:cs typeface="Arial" charset="0"/>
              </a:defRPr>
            </a:lvl8pPr>
            <a:lvl9pPr marL="3657600" algn="l" defTabSz="914400" rtl="0" eaLnBrk="1" latinLnBrk="0" hangingPunct="1">
              <a:defRPr sz="11500" kern="1200">
                <a:solidFill>
                  <a:schemeClr val="bg1"/>
                </a:solidFill>
                <a:latin typeface="Calibri" pitchFamily="34" charset="0"/>
                <a:ea typeface="+mn-ea"/>
                <a:cs typeface="Arial" charset="0"/>
              </a:defRPr>
            </a:lvl9pPr>
          </a:lstStyle>
          <a:p>
            <a:r>
              <a:rPr lang="en-US" sz="2400" dirty="0">
                <a:solidFill>
                  <a:schemeClr val="tx1"/>
                </a:solidFill>
                <a:latin typeface="Arial" charset="0"/>
              </a:rPr>
              <a:t>Feb 2004</a:t>
            </a:r>
          </a:p>
        </p:txBody>
      </p:sp>
      <p:sp>
        <p:nvSpPr>
          <p:cNvPr id="6" name="TextBox 113"/>
          <p:cNvSpPr txBox="1">
            <a:spLocks noChangeArrowheads="1"/>
          </p:cNvSpPr>
          <p:nvPr/>
        </p:nvSpPr>
        <p:spPr bwMode="auto">
          <a:xfrm rot="-5400000">
            <a:off x="2697662" y="4455466"/>
            <a:ext cx="1600198" cy="461665"/>
          </a:xfrm>
          <a:prstGeom prst="rect">
            <a:avLst/>
          </a:prstGeom>
          <a:noFill/>
          <a:ln w="9525">
            <a:noFill/>
            <a:miter lim="800000"/>
            <a:headEnd/>
            <a:tailEnd/>
          </a:ln>
        </p:spPr>
        <p:txBody>
          <a:bodyPr wrap="square">
            <a:spAutoFit/>
          </a:bodyPr>
          <a:lstStyle>
            <a:defPPr>
              <a:defRPr lang="en-US"/>
            </a:defPPr>
            <a:lvl1pPr algn="l" defTabSz="3970338" rtl="0" fontAlgn="base">
              <a:spcBef>
                <a:spcPct val="0"/>
              </a:spcBef>
              <a:spcAft>
                <a:spcPct val="0"/>
              </a:spcAft>
              <a:defRPr sz="11500" kern="1200">
                <a:solidFill>
                  <a:schemeClr val="bg1"/>
                </a:solidFill>
                <a:latin typeface="Calibri" pitchFamily="34" charset="0"/>
                <a:ea typeface="+mn-ea"/>
                <a:cs typeface="Arial" charset="0"/>
              </a:defRPr>
            </a:lvl1pPr>
            <a:lvl2pPr marL="1984375" indent="-1527175" algn="l" defTabSz="3970338" rtl="0" fontAlgn="base">
              <a:spcBef>
                <a:spcPct val="0"/>
              </a:spcBef>
              <a:spcAft>
                <a:spcPct val="0"/>
              </a:spcAft>
              <a:defRPr sz="11500" kern="1200">
                <a:solidFill>
                  <a:schemeClr val="bg1"/>
                </a:solidFill>
                <a:latin typeface="Calibri" pitchFamily="34" charset="0"/>
                <a:ea typeface="+mn-ea"/>
                <a:cs typeface="Arial" charset="0"/>
              </a:defRPr>
            </a:lvl2pPr>
            <a:lvl3pPr marL="3970338" indent="-3055938" algn="l" defTabSz="3970338" rtl="0" fontAlgn="base">
              <a:spcBef>
                <a:spcPct val="0"/>
              </a:spcBef>
              <a:spcAft>
                <a:spcPct val="0"/>
              </a:spcAft>
              <a:defRPr sz="11500" kern="1200">
                <a:solidFill>
                  <a:schemeClr val="bg1"/>
                </a:solidFill>
                <a:latin typeface="Calibri" pitchFamily="34" charset="0"/>
                <a:ea typeface="+mn-ea"/>
                <a:cs typeface="Arial" charset="0"/>
              </a:defRPr>
            </a:lvl3pPr>
            <a:lvl4pPr marL="5956300" indent="-4584700" algn="l" defTabSz="3970338" rtl="0" fontAlgn="base">
              <a:spcBef>
                <a:spcPct val="0"/>
              </a:spcBef>
              <a:spcAft>
                <a:spcPct val="0"/>
              </a:spcAft>
              <a:defRPr sz="11500" kern="1200">
                <a:solidFill>
                  <a:schemeClr val="bg1"/>
                </a:solidFill>
                <a:latin typeface="Calibri" pitchFamily="34" charset="0"/>
                <a:ea typeface="+mn-ea"/>
                <a:cs typeface="Arial" charset="0"/>
              </a:defRPr>
            </a:lvl4pPr>
            <a:lvl5pPr marL="7940675" indent="-6111875" algn="l" defTabSz="3970338" rtl="0" fontAlgn="base">
              <a:spcBef>
                <a:spcPct val="0"/>
              </a:spcBef>
              <a:spcAft>
                <a:spcPct val="0"/>
              </a:spcAft>
              <a:defRPr sz="11500" kern="1200">
                <a:solidFill>
                  <a:schemeClr val="bg1"/>
                </a:solidFill>
                <a:latin typeface="Calibri" pitchFamily="34" charset="0"/>
                <a:ea typeface="+mn-ea"/>
                <a:cs typeface="Arial" charset="0"/>
              </a:defRPr>
            </a:lvl5pPr>
            <a:lvl6pPr marL="2286000" algn="l" defTabSz="914400" rtl="0" eaLnBrk="1" latinLnBrk="0" hangingPunct="1">
              <a:defRPr sz="11500" kern="1200">
                <a:solidFill>
                  <a:schemeClr val="bg1"/>
                </a:solidFill>
                <a:latin typeface="Calibri" pitchFamily="34" charset="0"/>
                <a:ea typeface="+mn-ea"/>
                <a:cs typeface="Arial" charset="0"/>
              </a:defRPr>
            </a:lvl6pPr>
            <a:lvl7pPr marL="2743200" algn="l" defTabSz="914400" rtl="0" eaLnBrk="1" latinLnBrk="0" hangingPunct="1">
              <a:defRPr sz="11500" kern="1200">
                <a:solidFill>
                  <a:schemeClr val="bg1"/>
                </a:solidFill>
                <a:latin typeface="Calibri" pitchFamily="34" charset="0"/>
                <a:ea typeface="+mn-ea"/>
                <a:cs typeface="Arial" charset="0"/>
              </a:defRPr>
            </a:lvl7pPr>
            <a:lvl8pPr marL="3200400" algn="l" defTabSz="914400" rtl="0" eaLnBrk="1" latinLnBrk="0" hangingPunct="1">
              <a:defRPr sz="11500" kern="1200">
                <a:solidFill>
                  <a:schemeClr val="bg1"/>
                </a:solidFill>
                <a:latin typeface="Calibri" pitchFamily="34" charset="0"/>
                <a:ea typeface="+mn-ea"/>
                <a:cs typeface="Arial" charset="0"/>
              </a:defRPr>
            </a:lvl8pPr>
            <a:lvl9pPr marL="3657600" algn="l" defTabSz="914400" rtl="0" eaLnBrk="1" latinLnBrk="0" hangingPunct="1">
              <a:defRPr sz="11500" kern="1200">
                <a:solidFill>
                  <a:schemeClr val="bg1"/>
                </a:solidFill>
                <a:latin typeface="Calibri" pitchFamily="34" charset="0"/>
                <a:ea typeface="+mn-ea"/>
                <a:cs typeface="Arial" charset="0"/>
              </a:defRPr>
            </a:lvl9pPr>
          </a:lstStyle>
          <a:p>
            <a:r>
              <a:rPr lang="en-US" sz="2400" dirty="0">
                <a:solidFill>
                  <a:schemeClr val="tx1"/>
                </a:solidFill>
                <a:latin typeface="Arial" charset="0"/>
              </a:rPr>
              <a:t>Apr 2004</a:t>
            </a:r>
          </a:p>
        </p:txBody>
      </p:sp>
      <p:pic>
        <p:nvPicPr>
          <p:cNvPr id="7" name="Picture 6" descr="MODIS_SCF_vs_MERRA_DIFF_Feb_2004"/>
          <p:cNvPicPr preferRelativeResize="0">
            <a:picLocks noChangeAspect="1" noChangeArrowheads="1"/>
          </p:cNvPicPr>
          <p:nvPr/>
        </p:nvPicPr>
        <p:blipFill>
          <a:blip r:embed="rId2" cstate="print"/>
          <a:srcRect l="24506" t="11733" r="21310" b="34133"/>
          <a:stretch>
            <a:fillRect/>
          </a:stretch>
        </p:blipFill>
        <p:spPr bwMode="auto">
          <a:xfrm>
            <a:off x="3810000" y="990600"/>
            <a:ext cx="2560320" cy="2560320"/>
          </a:xfrm>
          <a:prstGeom prst="rect">
            <a:avLst/>
          </a:prstGeom>
          <a:noFill/>
        </p:spPr>
      </p:pic>
      <p:pic>
        <p:nvPicPr>
          <p:cNvPr id="8" name="Picture 7" descr="MODIS_SCF_vs_MERRA_DIFF_Apr_2004"/>
          <p:cNvPicPr preferRelativeResize="0">
            <a:picLocks noChangeAspect="1" noChangeArrowheads="1"/>
          </p:cNvPicPr>
          <p:nvPr/>
        </p:nvPicPr>
        <p:blipFill>
          <a:blip r:embed="rId3" cstate="print"/>
          <a:srcRect l="24506" t="11733" r="21310" b="34133"/>
          <a:stretch>
            <a:fillRect/>
          </a:stretch>
        </p:blipFill>
        <p:spPr bwMode="auto">
          <a:xfrm>
            <a:off x="3810000" y="3535680"/>
            <a:ext cx="2560320" cy="2560320"/>
          </a:xfrm>
          <a:prstGeom prst="rect">
            <a:avLst/>
          </a:prstGeom>
          <a:noFill/>
        </p:spPr>
      </p:pic>
      <p:pic>
        <p:nvPicPr>
          <p:cNvPr id="10" name="Picture 9" descr="MODIS_SCF_vs_MERRA_DIFF_Feb_2004"/>
          <p:cNvPicPr preferRelativeResize="0">
            <a:picLocks noChangeAspect="1" noChangeArrowheads="1"/>
          </p:cNvPicPr>
          <p:nvPr/>
        </p:nvPicPr>
        <p:blipFill>
          <a:blip r:embed="rId4" cstate="print"/>
          <a:srcRect l="24506" t="11733" r="21310" b="34133"/>
          <a:stretch>
            <a:fillRect/>
          </a:stretch>
        </p:blipFill>
        <p:spPr bwMode="auto">
          <a:xfrm>
            <a:off x="6355080" y="990598"/>
            <a:ext cx="2560320" cy="2560320"/>
          </a:xfrm>
          <a:prstGeom prst="rect">
            <a:avLst/>
          </a:prstGeom>
          <a:noFill/>
        </p:spPr>
      </p:pic>
      <p:pic>
        <p:nvPicPr>
          <p:cNvPr id="11" name="Picture 10" descr="MODIS_SCF_vs_MERRA_DIFF_Apr_2004"/>
          <p:cNvPicPr preferRelativeResize="0">
            <a:picLocks noChangeAspect="1" noChangeArrowheads="1"/>
          </p:cNvPicPr>
          <p:nvPr/>
        </p:nvPicPr>
        <p:blipFill>
          <a:blip r:embed="rId5" cstate="print"/>
          <a:srcRect l="24506" t="11733" r="21310" b="34133"/>
          <a:stretch>
            <a:fillRect/>
          </a:stretch>
        </p:blipFill>
        <p:spPr bwMode="auto">
          <a:xfrm>
            <a:off x="6355080" y="3535680"/>
            <a:ext cx="2560320" cy="2560320"/>
          </a:xfrm>
          <a:prstGeom prst="rect">
            <a:avLst/>
          </a:prstGeom>
          <a:noFill/>
        </p:spPr>
      </p:pic>
      <p:pic>
        <p:nvPicPr>
          <p:cNvPr id="13" name="Picture 12" descr="MODIS_SCF_vs_MERRA_DIFF_Apr_2004"/>
          <p:cNvPicPr>
            <a:picLocks noChangeAspect="1" noChangeArrowheads="1"/>
          </p:cNvPicPr>
          <p:nvPr/>
        </p:nvPicPr>
        <p:blipFill>
          <a:blip r:embed="rId3" cstate="print"/>
          <a:srcRect l="22908" t="75434" r="12508" b="12142"/>
          <a:stretch>
            <a:fillRect/>
          </a:stretch>
        </p:blipFill>
        <p:spPr bwMode="auto">
          <a:xfrm>
            <a:off x="4777560" y="6096000"/>
            <a:ext cx="3509665" cy="669469"/>
          </a:xfrm>
          <a:prstGeom prst="rect">
            <a:avLst/>
          </a:prstGeom>
          <a:noFill/>
        </p:spPr>
      </p:pic>
      <p:sp>
        <p:nvSpPr>
          <p:cNvPr id="14" name="Text Box 3"/>
          <p:cNvSpPr txBox="1">
            <a:spLocks noChangeArrowheads="1"/>
          </p:cNvSpPr>
          <p:nvPr/>
        </p:nvSpPr>
        <p:spPr bwMode="auto">
          <a:xfrm>
            <a:off x="228600" y="71735"/>
            <a:ext cx="8915400" cy="461665"/>
          </a:xfrm>
          <a:prstGeom prst="rect">
            <a:avLst/>
          </a:prstGeom>
          <a:noFill/>
          <a:ln w="9525">
            <a:noFill/>
            <a:miter lim="800000"/>
            <a:headEnd/>
            <a:tailEnd/>
          </a:ln>
          <a:effectLst/>
        </p:spPr>
        <p:txBody>
          <a:bodyPr wrap="square">
            <a:spAutoFit/>
          </a:bodyPr>
          <a:lstStyle/>
          <a:p>
            <a:pPr algn="ctr" eaLnBrk="0" hangingPunct="0">
              <a:defRPr/>
            </a:pPr>
            <a:r>
              <a:rPr lang="en-US" sz="2400" b="1" dirty="0" smtClean="0">
                <a:solidFill>
                  <a:srgbClr val="333399"/>
                </a:solidFill>
                <a:effectLst>
                  <a:outerShdw blurRad="38100" dist="38100" dir="2700000" algn="tl">
                    <a:srgbClr val="C0C0C0"/>
                  </a:outerShdw>
                </a:effectLst>
                <a:cs typeface="Arial" charset="0"/>
              </a:rPr>
              <a:t>Categorical analysis of snow cover fraction vs. MODIS</a:t>
            </a:r>
            <a:endParaRPr lang="en-US" sz="2400" b="1" dirty="0">
              <a:solidFill>
                <a:srgbClr val="333399"/>
              </a:solidFill>
              <a:cs typeface="Arial" charset="0"/>
            </a:endParaRPr>
          </a:p>
        </p:txBody>
      </p:sp>
      <p:sp>
        <p:nvSpPr>
          <p:cNvPr id="16" name="TextBox 131"/>
          <p:cNvSpPr txBox="1">
            <a:spLocks noChangeArrowheads="1"/>
          </p:cNvSpPr>
          <p:nvPr/>
        </p:nvSpPr>
        <p:spPr bwMode="auto">
          <a:xfrm>
            <a:off x="228600" y="2362200"/>
            <a:ext cx="2743200" cy="3637919"/>
          </a:xfrm>
          <a:prstGeom prst="rect">
            <a:avLst/>
          </a:prstGeom>
          <a:solidFill>
            <a:srgbClr val="FFFFCC"/>
          </a:solidFill>
          <a:ln w="9525">
            <a:noFill/>
            <a:miter lim="800000"/>
            <a:headEnd/>
            <a:tailEnd/>
          </a:ln>
        </p:spPr>
        <p:txBody>
          <a:bodyPr wrap="square">
            <a:spAutoFit/>
          </a:bodyPr>
          <a:lstStyle>
            <a:defPPr>
              <a:defRPr lang="en-US"/>
            </a:defPPr>
            <a:lvl1pPr algn="l" defTabSz="3970338" rtl="0" fontAlgn="base">
              <a:spcBef>
                <a:spcPct val="0"/>
              </a:spcBef>
              <a:spcAft>
                <a:spcPct val="0"/>
              </a:spcAft>
              <a:defRPr sz="11500" kern="1200">
                <a:solidFill>
                  <a:schemeClr val="bg1"/>
                </a:solidFill>
                <a:latin typeface="Calibri" pitchFamily="34" charset="0"/>
                <a:ea typeface="+mn-ea"/>
                <a:cs typeface="Arial" charset="0"/>
              </a:defRPr>
            </a:lvl1pPr>
            <a:lvl2pPr marL="1984375" indent="-1527175" algn="l" defTabSz="3970338" rtl="0" fontAlgn="base">
              <a:spcBef>
                <a:spcPct val="0"/>
              </a:spcBef>
              <a:spcAft>
                <a:spcPct val="0"/>
              </a:spcAft>
              <a:defRPr sz="11500" kern="1200">
                <a:solidFill>
                  <a:schemeClr val="bg1"/>
                </a:solidFill>
                <a:latin typeface="Calibri" pitchFamily="34" charset="0"/>
                <a:ea typeface="+mn-ea"/>
                <a:cs typeface="Arial" charset="0"/>
              </a:defRPr>
            </a:lvl2pPr>
            <a:lvl3pPr marL="3970338" indent="-3055938" algn="l" defTabSz="3970338" rtl="0" fontAlgn="base">
              <a:spcBef>
                <a:spcPct val="0"/>
              </a:spcBef>
              <a:spcAft>
                <a:spcPct val="0"/>
              </a:spcAft>
              <a:defRPr sz="11500" kern="1200">
                <a:solidFill>
                  <a:schemeClr val="bg1"/>
                </a:solidFill>
                <a:latin typeface="Calibri" pitchFamily="34" charset="0"/>
                <a:ea typeface="+mn-ea"/>
                <a:cs typeface="Arial" charset="0"/>
              </a:defRPr>
            </a:lvl3pPr>
            <a:lvl4pPr marL="5956300" indent="-4584700" algn="l" defTabSz="3970338" rtl="0" fontAlgn="base">
              <a:spcBef>
                <a:spcPct val="0"/>
              </a:spcBef>
              <a:spcAft>
                <a:spcPct val="0"/>
              </a:spcAft>
              <a:defRPr sz="11500" kern="1200">
                <a:solidFill>
                  <a:schemeClr val="bg1"/>
                </a:solidFill>
                <a:latin typeface="Calibri" pitchFamily="34" charset="0"/>
                <a:ea typeface="+mn-ea"/>
                <a:cs typeface="Arial" charset="0"/>
              </a:defRPr>
            </a:lvl4pPr>
            <a:lvl5pPr marL="7940675" indent="-6111875" algn="l" defTabSz="3970338" rtl="0" fontAlgn="base">
              <a:spcBef>
                <a:spcPct val="0"/>
              </a:spcBef>
              <a:spcAft>
                <a:spcPct val="0"/>
              </a:spcAft>
              <a:defRPr sz="11500" kern="1200">
                <a:solidFill>
                  <a:schemeClr val="bg1"/>
                </a:solidFill>
                <a:latin typeface="Calibri" pitchFamily="34" charset="0"/>
                <a:ea typeface="+mn-ea"/>
                <a:cs typeface="Arial" charset="0"/>
              </a:defRPr>
            </a:lvl5pPr>
            <a:lvl6pPr marL="2286000" algn="l" defTabSz="914400" rtl="0" eaLnBrk="1" latinLnBrk="0" hangingPunct="1">
              <a:defRPr sz="11500" kern="1200">
                <a:solidFill>
                  <a:schemeClr val="bg1"/>
                </a:solidFill>
                <a:latin typeface="Calibri" pitchFamily="34" charset="0"/>
                <a:ea typeface="+mn-ea"/>
                <a:cs typeface="Arial" charset="0"/>
              </a:defRPr>
            </a:lvl6pPr>
            <a:lvl7pPr marL="2743200" algn="l" defTabSz="914400" rtl="0" eaLnBrk="1" latinLnBrk="0" hangingPunct="1">
              <a:defRPr sz="11500" kern="1200">
                <a:solidFill>
                  <a:schemeClr val="bg1"/>
                </a:solidFill>
                <a:latin typeface="Calibri" pitchFamily="34" charset="0"/>
                <a:ea typeface="+mn-ea"/>
                <a:cs typeface="Arial" charset="0"/>
              </a:defRPr>
            </a:lvl7pPr>
            <a:lvl8pPr marL="3200400" algn="l" defTabSz="914400" rtl="0" eaLnBrk="1" latinLnBrk="0" hangingPunct="1">
              <a:defRPr sz="11500" kern="1200">
                <a:solidFill>
                  <a:schemeClr val="bg1"/>
                </a:solidFill>
                <a:latin typeface="Calibri" pitchFamily="34" charset="0"/>
                <a:ea typeface="+mn-ea"/>
                <a:cs typeface="Arial" charset="0"/>
              </a:defRPr>
            </a:lvl8pPr>
            <a:lvl9pPr marL="3657600" algn="l" defTabSz="914400" rtl="0" eaLnBrk="1" latinLnBrk="0" hangingPunct="1">
              <a:defRPr sz="11500" kern="1200">
                <a:solidFill>
                  <a:schemeClr val="bg1"/>
                </a:solidFill>
                <a:latin typeface="Calibri" pitchFamily="34" charset="0"/>
                <a:ea typeface="+mn-ea"/>
                <a:cs typeface="Arial" charset="0"/>
              </a:defRPr>
            </a:lvl9pPr>
          </a:lstStyle>
          <a:p>
            <a:pPr>
              <a:lnSpc>
                <a:spcPct val="120000"/>
              </a:lnSpc>
            </a:pPr>
            <a:r>
              <a:rPr lang="en-US" sz="2400" dirty="0" smtClean="0">
                <a:solidFill>
                  <a:schemeClr val="tx1"/>
                </a:solidFill>
                <a:latin typeface="Arial" charset="0"/>
              </a:rPr>
              <a:t>MERRA </a:t>
            </a:r>
            <a:r>
              <a:rPr lang="en-US" sz="2400" dirty="0">
                <a:solidFill>
                  <a:schemeClr val="tx1"/>
                </a:solidFill>
                <a:latin typeface="Arial" charset="0"/>
              </a:rPr>
              <a:t>SCF agrees </a:t>
            </a:r>
            <a:r>
              <a:rPr lang="en-US" sz="2400" dirty="0" smtClean="0">
                <a:solidFill>
                  <a:schemeClr val="tx1"/>
                </a:solidFill>
                <a:latin typeface="Arial" charset="0"/>
              </a:rPr>
              <a:t>well </a:t>
            </a:r>
            <a:r>
              <a:rPr lang="en-US" sz="2400" dirty="0">
                <a:solidFill>
                  <a:schemeClr val="tx1"/>
                </a:solidFill>
                <a:latin typeface="Arial" charset="0"/>
              </a:rPr>
              <a:t>with MODIS SCF observations</a:t>
            </a:r>
            <a:r>
              <a:rPr lang="en-US" sz="2400" dirty="0" smtClean="0">
                <a:solidFill>
                  <a:schemeClr val="tx1"/>
                </a:solidFill>
                <a:latin typeface="Arial" charset="0"/>
              </a:rPr>
              <a:t>.</a:t>
            </a:r>
          </a:p>
          <a:p>
            <a:pPr>
              <a:lnSpc>
                <a:spcPct val="120000"/>
              </a:lnSpc>
            </a:pPr>
            <a:endParaRPr lang="en-US" sz="2400" dirty="0" smtClean="0">
              <a:solidFill>
                <a:schemeClr val="tx1"/>
              </a:solidFill>
              <a:latin typeface="Arial" charset="0"/>
            </a:endParaRPr>
          </a:p>
          <a:p>
            <a:pPr>
              <a:lnSpc>
                <a:spcPct val="120000"/>
              </a:lnSpc>
            </a:pPr>
            <a:r>
              <a:rPr lang="en-US" sz="2400" dirty="0" smtClean="0">
                <a:solidFill>
                  <a:schemeClr val="tx1"/>
                </a:solidFill>
                <a:latin typeface="Arial" charset="0"/>
              </a:rPr>
              <a:t>False alarm rate increases in MERRA-Land.</a:t>
            </a:r>
            <a:endParaRPr lang="en-US" sz="2400" dirty="0">
              <a:solidFill>
                <a:schemeClr val="tx1"/>
              </a:solidFill>
              <a:latin typeface="Arial" charset="0"/>
            </a:endParaRPr>
          </a:p>
        </p:txBody>
      </p:sp>
      <p:sp>
        <p:nvSpPr>
          <p:cNvPr id="15" name="TextBox 131"/>
          <p:cNvSpPr txBox="1">
            <a:spLocks noChangeArrowheads="1"/>
          </p:cNvSpPr>
          <p:nvPr/>
        </p:nvSpPr>
        <p:spPr bwMode="auto">
          <a:xfrm>
            <a:off x="228600" y="833425"/>
            <a:ext cx="2743200" cy="1421928"/>
          </a:xfrm>
          <a:prstGeom prst="rect">
            <a:avLst/>
          </a:prstGeom>
          <a:solidFill>
            <a:srgbClr val="CCFFCC"/>
          </a:solidFill>
          <a:ln w="9525">
            <a:noFill/>
            <a:miter lim="800000"/>
            <a:headEnd/>
            <a:tailEnd/>
          </a:ln>
        </p:spPr>
        <p:txBody>
          <a:bodyPr wrap="square">
            <a:spAutoFit/>
          </a:bodyPr>
          <a:lstStyle>
            <a:defPPr>
              <a:defRPr lang="en-US"/>
            </a:defPPr>
            <a:lvl1pPr algn="l" defTabSz="3970338" rtl="0" fontAlgn="base">
              <a:spcBef>
                <a:spcPct val="0"/>
              </a:spcBef>
              <a:spcAft>
                <a:spcPct val="0"/>
              </a:spcAft>
              <a:defRPr sz="11500" kern="1200">
                <a:solidFill>
                  <a:schemeClr val="bg1"/>
                </a:solidFill>
                <a:latin typeface="Calibri" pitchFamily="34" charset="0"/>
                <a:ea typeface="+mn-ea"/>
                <a:cs typeface="Arial" charset="0"/>
              </a:defRPr>
            </a:lvl1pPr>
            <a:lvl2pPr marL="1984375" indent="-1527175" algn="l" defTabSz="3970338" rtl="0" fontAlgn="base">
              <a:spcBef>
                <a:spcPct val="0"/>
              </a:spcBef>
              <a:spcAft>
                <a:spcPct val="0"/>
              </a:spcAft>
              <a:defRPr sz="11500" kern="1200">
                <a:solidFill>
                  <a:schemeClr val="bg1"/>
                </a:solidFill>
                <a:latin typeface="Calibri" pitchFamily="34" charset="0"/>
                <a:ea typeface="+mn-ea"/>
                <a:cs typeface="Arial" charset="0"/>
              </a:defRPr>
            </a:lvl2pPr>
            <a:lvl3pPr marL="3970338" indent="-3055938" algn="l" defTabSz="3970338" rtl="0" fontAlgn="base">
              <a:spcBef>
                <a:spcPct val="0"/>
              </a:spcBef>
              <a:spcAft>
                <a:spcPct val="0"/>
              </a:spcAft>
              <a:defRPr sz="11500" kern="1200">
                <a:solidFill>
                  <a:schemeClr val="bg1"/>
                </a:solidFill>
                <a:latin typeface="Calibri" pitchFamily="34" charset="0"/>
                <a:ea typeface="+mn-ea"/>
                <a:cs typeface="Arial" charset="0"/>
              </a:defRPr>
            </a:lvl3pPr>
            <a:lvl4pPr marL="5956300" indent="-4584700" algn="l" defTabSz="3970338" rtl="0" fontAlgn="base">
              <a:spcBef>
                <a:spcPct val="0"/>
              </a:spcBef>
              <a:spcAft>
                <a:spcPct val="0"/>
              </a:spcAft>
              <a:defRPr sz="11500" kern="1200">
                <a:solidFill>
                  <a:schemeClr val="bg1"/>
                </a:solidFill>
                <a:latin typeface="Calibri" pitchFamily="34" charset="0"/>
                <a:ea typeface="+mn-ea"/>
                <a:cs typeface="Arial" charset="0"/>
              </a:defRPr>
            </a:lvl4pPr>
            <a:lvl5pPr marL="7940675" indent="-6111875" algn="l" defTabSz="3970338" rtl="0" fontAlgn="base">
              <a:spcBef>
                <a:spcPct val="0"/>
              </a:spcBef>
              <a:spcAft>
                <a:spcPct val="0"/>
              </a:spcAft>
              <a:defRPr sz="11500" kern="1200">
                <a:solidFill>
                  <a:schemeClr val="bg1"/>
                </a:solidFill>
                <a:latin typeface="Calibri" pitchFamily="34" charset="0"/>
                <a:ea typeface="+mn-ea"/>
                <a:cs typeface="Arial" charset="0"/>
              </a:defRPr>
            </a:lvl5pPr>
            <a:lvl6pPr marL="2286000" algn="l" defTabSz="914400" rtl="0" eaLnBrk="1" latinLnBrk="0" hangingPunct="1">
              <a:defRPr sz="11500" kern="1200">
                <a:solidFill>
                  <a:schemeClr val="bg1"/>
                </a:solidFill>
                <a:latin typeface="Calibri" pitchFamily="34" charset="0"/>
                <a:ea typeface="+mn-ea"/>
                <a:cs typeface="Arial" charset="0"/>
              </a:defRPr>
            </a:lvl6pPr>
            <a:lvl7pPr marL="2743200" algn="l" defTabSz="914400" rtl="0" eaLnBrk="1" latinLnBrk="0" hangingPunct="1">
              <a:defRPr sz="11500" kern="1200">
                <a:solidFill>
                  <a:schemeClr val="bg1"/>
                </a:solidFill>
                <a:latin typeface="Calibri" pitchFamily="34" charset="0"/>
                <a:ea typeface="+mn-ea"/>
                <a:cs typeface="Arial" charset="0"/>
              </a:defRPr>
            </a:lvl7pPr>
            <a:lvl8pPr marL="3200400" algn="l" defTabSz="914400" rtl="0" eaLnBrk="1" latinLnBrk="0" hangingPunct="1">
              <a:defRPr sz="11500" kern="1200">
                <a:solidFill>
                  <a:schemeClr val="bg1"/>
                </a:solidFill>
                <a:latin typeface="Calibri" pitchFamily="34" charset="0"/>
                <a:ea typeface="+mn-ea"/>
                <a:cs typeface="Arial" charset="0"/>
              </a:defRPr>
            </a:lvl8pPr>
            <a:lvl9pPr marL="3657600" algn="l" defTabSz="914400" rtl="0" eaLnBrk="1" latinLnBrk="0" hangingPunct="1">
              <a:defRPr sz="11500" kern="1200">
                <a:solidFill>
                  <a:schemeClr val="bg1"/>
                </a:solidFill>
                <a:latin typeface="Calibri" pitchFamily="34" charset="0"/>
                <a:ea typeface="+mn-ea"/>
                <a:cs typeface="Arial" charset="0"/>
              </a:defRPr>
            </a:lvl9pPr>
          </a:lstStyle>
          <a:p>
            <a:pPr>
              <a:lnSpc>
                <a:spcPct val="120000"/>
              </a:lnSpc>
            </a:pPr>
            <a:r>
              <a:rPr lang="en-US" sz="2400" dirty="0" smtClean="0">
                <a:solidFill>
                  <a:schemeClr val="tx1"/>
                </a:solidFill>
                <a:latin typeface="Arial" charset="0"/>
              </a:rPr>
              <a:t>MOD10C2, aggregated to monthly avg. SCF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5" name="Text Box 3"/>
          <p:cNvSpPr txBox="1">
            <a:spLocks noChangeArrowheads="1"/>
          </p:cNvSpPr>
          <p:nvPr/>
        </p:nvSpPr>
        <p:spPr bwMode="auto">
          <a:xfrm>
            <a:off x="228600" y="71735"/>
            <a:ext cx="8915400" cy="461665"/>
          </a:xfrm>
          <a:prstGeom prst="rect">
            <a:avLst/>
          </a:prstGeom>
          <a:noFill/>
          <a:ln w="9525">
            <a:noFill/>
            <a:miter lim="800000"/>
            <a:headEnd/>
            <a:tailEnd/>
          </a:ln>
          <a:effectLst/>
        </p:spPr>
        <p:txBody>
          <a:bodyPr wrap="square">
            <a:spAutoFit/>
          </a:bodyPr>
          <a:lstStyle/>
          <a:p>
            <a:pPr algn="ctr" eaLnBrk="0" hangingPunct="0">
              <a:defRPr/>
            </a:pPr>
            <a:r>
              <a:rPr lang="en-US" sz="2400" b="1" dirty="0" smtClean="0">
                <a:solidFill>
                  <a:srgbClr val="333399"/>
                </a:solidFill>
                <a:effectLst>
                  <a:outerShdw blurRad="38100" dist="38100" dir="2700000" algn="tl">
                    <a:srgbClr val="C0C0C0"/>
                  </a:outerShdw>
                </a:effectLst>
                <a:cs typeface="Arial" charset="0"/>
              </a:rPr>
              <a:t>Snow cover extent (SCE) v. MODIS</a:t>
            </a:r>
            <a:endParaRPr lang="en-US" sz="2400" b="1" dirty="0">
              <a:solidFill>
                <a:srgbClr val="333399"/>
              </a:solidFill>
              <a:cs typeface="Arial" charset="0"/>
            </a:endParaRPr>
          </a:p>
        </p:txBody>
      </p:sp>
      <p:sp>
        <p:nvSpPr>
          <p:cNvPr id="8" name="Text Box 20"/>
          <p:cNvSpPr txBox="1">
            <a:spLocks noChangeArrowheads="1"/>
          </p:cNvSpPr>
          <p:nvPr/>
        </p:nvSpPr>
        <p:spPr bwMode="auto">
          <a:xfrm>
            <a:off x="6324600" y="2590800"/>
            <a:ext cx="2667000" cy="3785652"/>
          </a:xfrm>
          <a:prstGeom prst="rect">
            <a:avLst/>
          </a:prstGeom>
          <a:solidFill>
            <a:srgbClr val="FFFFCC"/>
          </a:solidFill>
          <a:ln w="9525">
            <a:solidFill>
              <a:schemeClr val="tx1"/>
            </a:solidFill>
            <a:miter lim="800000"/>
            <a:headEnd/>
            <a:tailEnd/>
          </a:ln>
        </p:spPr>
        <p:txBody>
          <a:bodyPr wrap="square">
            <a:spAutoFit/>
          </a:bodyPr>
          <a:lstStyle/>
          <a:p>
            <a:pPr>
              <a:spcBef>
                <a:spcPts val="0"/>
              </a:spcBef>
              <a:spcAft>
                <a:spcPts val="1200"/>
              </a:spcAft>
            </a:pPr>
            <a:r>
              <a:rPr lang="en-US" sz="2000" b="1" dirty="0" smtClean="0"/>
              <a:t>Change of WEMIN parameter in “Fortuna” unhelpful for estimation of snow cover fraction.</a:t>
            </a:r>
          </a:p>
          <a:p>
            <a:pPr>
              <a:spcBef>
                <a:spcPts val="0"/>
              </a:spcBef>
              <a:spcAft>
                <a:spcPts val="1200"/>
              </a:spcAft>
            </a:pPr>
            <a:r>
              <a:rPr lang="en-US" sz="2000" dirty="0" smtClean="0"/>
              <a:t>[Not sensitive to GPCP precipitation corrections.]</a:t>
            </a:r>
          </a:p>
          <a:p>
            <a:pPr>
              <a:spcBef>
                <a:spcPts val="0"/>
              </a:spcBef>
              <a:spcAft>
                <a:spcPts val="1200"/>
              </a:spcAft>
            </a:pPr>
            <a:r>
              <a:rPr lang="en-US" sz="2000" dirty="0" smtClean="0"/>
              <a:t>See </a:t>
            </a:r>
            <a:r>
              <a:rPr lang="en-US" sz="2000" b="1" dirty="0" smtClean="0"/>
              <a:t>poster </a:t>
            </a:r>
            <a:r>
              <a:rPr lang="en-US" sz="2000" dirty="0" smtClean="0"/>
              <a:t>by </a:t>
            </a:r>
            <a:r>
              <a:rPr lang="en-US" sz="2000" i="1" dirty="0" err="1" smtClean="0"/>
              <a:t>Toure</a:t>
            </a:r>
            <a:r>
              <a:rPr lang="en-US" sz="2000" i="1" dirty="0" smtClean="0"/>
              <a:t> and Reichle </a:t>
            </a:r>
            <a:r>
              <a:rPr lang="en-US" sz="2000" dirty="0" smtClean="0"/>
              <a:t>for details.</a:t>
            </a:r>
          </a:p>
        </p:txBody>
      </p:sp>
      <p:pic>
        <p:nvPicPr>
          <p:cNvPr id="11" name="Picture 10" descr="Merra_and_FGPCP_biasRMSE_2001_2009"/>
          <p:cNvPicPr>
            <a:picLocks noChangeAspect="1" noChangeArrowheads="1"/>
          </p:cNvPicPr>
          <p:nvPr/>
        </p:nvPicPr>
        <p:blipFill>
          <a:blip r:embed="rId3" cstate="print"/>
          <a:srcRect l="38000" t="64000" r="25999" b="20000"/>
          <a:stretch>
            <a:fillRect/>
          </a:stretch>
        </p:blipFill>
        <p:spPr bwMode="auto">
          <a:xfrm>
            <a:off x="6248400" y="990600"/>
            <a:ext cx="2743200" cy="1463040"/>
          </a:xfrm>
          <a:prstGeom prst="rect">
            <a:avLst/>
          </a:prstGeom>
          <a:noFill/>
        </p:spPr>
      </p:pic>
      <p:grpSp>
        <p:nvGrpSpPr>
          <p:cNvPr id="17" name="Group 16"/>
          <p:cNvGrpSpPr/>
          <p:nvPr/>
        </p:nvGrpSpPr>
        <p:grpSpPr>
          <a:xfrm>
            <a:off x="0" y="762000"/>
            <a:ext cx="5943600" cy="5486400"/>
            <a:chOff x="0" y="762000"/>
            <a:chExt cx="5943600" cy="5486400"/>
          </a:xfrm>
        </p:grpSpPr>
        <p:grpSp>
          <p:nvGrpSpPr>
            <p:cNvPr id="16" name="Group 15"/>
            <p:cNvGrpSpPr/>
            <p:nvPr/>
          </p:nvGrpSpPr>
          <p:grpSpPr>
            <a:xfrm>
              <a:off x="0" y="762000"/>
              <a:ext cx="5943600" cy="5486400"/>
              <a:chOff x="0" y="762000"/>
              <a:chExt cx="5943600" cy="5486400"/>
            </a:xfrm>
          </p:grpSpPr>
          <p:grpSp>
            <p:nvGrpSpPr>
              <p:cNvPr id="15" name="Group 14"/>
              <p:cNvGrpSpPr/>
              <p:nvPr/>
            </p:nvGrpSpPr>
            <p:grpSpPr>
              <a:xfrm>
                <a:off x="0" y="762000"/>
                <a:ext cx="5943600" cy="5486400"/>
                <a:chOff x="0" y="762000"/>
                <a:chExt cx="5943600" cy="5486400"/>
              </a:xfrm>
            </p:grpSpPr>
            <p:pic>
              <p:nvPicPr>
                <p:cNvPr id="9" name="Picture 185" descr="Merra_and_FGPCP_biasRMSE_2001_2009"/>
                <p:cNvPicPr>
                  <a:picLocks noChangeAspect="1" noChangeArrowheads="1"/>
                </p:cNvPicPr>
                <p:nvPr/>
              </p:nvPicPr>
              <p:blipFill>
                <a:blip r:embed="rId4" cstate="print"/>
                <a:srcRect l="4375" t="2000" r="8000" b="3999"/>
                <a:stretch>
                  <a:fillRect/>
                </a:stretch>
              </p:blipFill>
              <p:spPr bwMode="auto">
                <a:xfrm>
                  <a:off x="0" y="762000"/>
                  <a:ext cx="5943600" cy="5486400"/>
                </a:xfrm>
                <a:prstGeom prst="rect">
                  <a:avLst/>
                </a:prstGeom>
                <a:noFill/>
              </p:spPr>
            </p:pic>
            <p:cxnSp>
              <p:nvCxnSpPr>
                <p:cNvPr id="14" name="Straight Connector 13"/>
                <p:cNvCxnSpPr/>
                <p:nvPr/>
              </p:nvCxnSpPr>
              <p:spPr bwMode="auto">
                <a:xfrm>
                  <a:off x="609600" y="1447800"/>
                  <a:ext cx="5181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026" name="Picture 2"/>
              <p:cNvPicPr>
                <a:picLocks noChangeAspect="1" noChangeArrowheads="1"/>
              </p:cNvPicPr>
              <p:nvPr/>
            </p:nvPicPr>
            <p:blipFill>
              <a:blip r:embed="rId5" cstate="print"/>
              <a:srcRect/>
              <a:stretch>
                <a:fillRect/>
              </a:stretch>
            </p:blipFill>
            <p:spPr bwMode="auto">
              <a:xfrm>
                <a:off x="2057400" y="3476625"/>
                <a:ext cx="371475" cy="409575"/>
              </a:xfrm>
              <a:prstGeom prst="rect">
                <a:avLst/>
              </a:prstGeom>
              <a:noFill/>
              <a:ln w="9525">
                <a:noFill/>
                <a:miter lim="800000"/>
                <a:headEnd/>
                <a:tailEnd/>
              </a:ln>
              <a:effectLst/>
            </p:spPr>
          </p:pic>
        </p:grpSp>
        <p:sp>
          <p:nvSpPr>
            <p:cNvPr id="10" name="TextBox 9"/>
            <p:cNvSpPr txBox="1"/>
            <p:nvPr/>
          </p:nvSpPr>
          <p:spPr>
            <a:xfrm>
              <a:off x="990600" y="838200"/>
              <a:ext cx="762000" cy="369332"/>
            </a:xfrm>
            <a:prstGeom prst="rect">
              <a:avLst/>
            </a:prstGeom>
            <a:noFill/>
          </p:spPr>
          <p:txBody>
            <a:bodyPr wrap="square" rtlCol="0">
              <a:spAutoFit/>
            </a:bodyPr>
            <a:lstStyle/>
            <a:p>
              <a:r>
                <a:rPr lang="en-US" dirty="0" smtClean="0"/>
                <a:t>km</a:t>
              </a:r>
              <a:r>
                <a:rPr lang="en-US" baseline="30000" dirty="0" smtClean="0"/>
                <a:t>2</a:t>
              </a:r>
              <a:endParaRPr lang="en-US" baseline="30000" dirty="0"/>
            </a:p>
          </p:txBody>
        </p:sp>
      </p:grpSp>
      <p:sp>
        <p:nvSpPr>
          <p:cNvPr id="12" name="TextBox 11"/>
          <p:cNvSpPr txBox="1"/>
          <p:nvPr/>
        </p:nvSpPr>
        <p:spPr>
          <a:xfrm>
            <a:off x="1676400" y="6376452"/>
            <a:ext cx="4191000" cy="338554"/>
          </a:xfrm>
          <a:prstGeom prst="rect">
            <a:avLst/>
          </a:prstGeom>
          <a:noFill/>
        </p:spPr>
        <p:txBody>
          <a:bodyPr wrap="square" rtlCol="0">
            <a:spAutoFit/>
          </a:bodyPr>
          <a:lstStyle/>
          <a:p>
            <a:r>
              <a:rPr lang="en-US" sz="1600" dirty="0" smtClean="0">
                <a:solidFill>
                  <a:srgbClr val="000000"/>
                </a:solidFill>
              </a:rPr>
              <a:t>*RMSE normalization vs. max annual SCE.</a:t>
            </a:r>
            <a:endParaRPr lang="en-US" sz="16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76200"/>
            <a:ext cx="9144000" cy="461963"/>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i="1" dirty="0" smtClean="0">
                <a:solidFill>
                  <a:srgbClr val="333399"/>
                </a:solidFill>
                <a:effectLst>
                  <a:outerShdw blurRad="38100" dist="38100" dir="2700000" algn="tl">
                    <a:srgbClr val="C0C0C0"/>
                  </a:outerShdw>
                </a:effectLst>
              </a:rPr>
              <a:t>Outline</a:t>
            </a:r>
            <a:endParaRPr lang="en-US" sz="2400" b="1" i="1" dirty="0">
              <a:solidFill>
                <a:srgbClr val="333399"/>
              </a:solidFill>
              <a:effectLst>
                <a:outerShdw blurRad="38100" dist="38100" dir="2700000" algn="tl">
                  <a:srgbClr val="C0C0C0"/>
                </a:outerShdw>
              </a:effectLst>
            </a:endParaRPr>
          </a:p>
        </p:txBody>
      </p:sp>
      <p:sp>
        <p:nvSpPr>
          <p:cNvPr id="4" name="TextBox 3"/>
          <p:cNvSpPr txBox="1"/>
          <p:nvPr/>
        </p:nvSpPr>
        <p:spPr>
          <a:xfrm>
            <a:off x="685800" y="1363682"/>
            <a:ext cx="7772400" cy="3970318"/>
          </a:xfrm>
          <a:prstGeom prst="rect">
            <a:avLst/>
          </a:prstGeom>
          <a:solidFill>
            <a:srgbClr val="CCFFCC"/>
          </a:solidFill>
        </p:spPr>
        <p:txBody>
          <a:bodyPr wrap="square" rtlCol="0">
            <a:spAutoFit/>
          </a:bodyPr>
          <a:lstStyle/>
          <a:p>
            <a:pPr marL="514350" indent="-514350">
              <a:lnSpc>
                <a:spcPct val="150000"/>
              </a:lnSpc>
              <a:buAutoNum type="arabicPeriod"/>
            </a:pPr>
            <a:endParaRPr lang="en-US" sz="2400" b="1" i="1" dirty="0" smtClean="0"/>
          </a:p>
          <a:p>
            <a:pPr marL="514350" indent="-514350">
              <a:lnSpc>
                <a:spcPct val="150000"/>
              </a:lnSpc>
              <a:buAutoNum type="arabicPeriod"/>
            </a:pPr>
            <a:r>
              <a:rPr lang="en-US" sz="2400" b="1" i="1" dirty="0" smtClean="0">
                <a:solidFill>
                  <a:schemeClr val="tx1">
                    <a:lumMod val="50000"/>
                    <a:lumOff val="50000"/>
                  </a:schemeClr>
                </a:solidFill>
              </a:rPr>
              <a:t>Evaluation of GEOS-5 products vs. MODIS SCF</a:t>
            </a:r>
          </a:p>
          <a:p>
            <a:pPr marL="514350" indent="-514350">
              <a:lnSpc>
                <a:spcPct val="150000"/>
              </a:lnSpc>
              <a:buAutoNum type="arabicPeriod"/>
            </a:pPr>
            <a:endParaRPr lang="en-US" sz="2400" b="1" i="1" dirty="0" smtClean="0"/>
          </a:p>
          <a:p>
            <a:pPr marL="514350" indent="-514350">
              <a:lnSpc>
                <a:spcPct val="150000"/>
              </a:lnSpc>
              <a:buAutoNum type="arabicPeriod"/>
            </a:pPr>
            <a:r>
              <a:rPr lang="en-US" sz="2400" b="1" i="1" dirty="0" smtClean="0"/>
              <a:t>Assimilation of MODIS SCF</a:t>
            </a:r>
          </a:p>
          <a:p>
            <a:pPr marL="514350" indent="-514350">
              <a:lnSpc>
                <a:spcPct val="150000"/>
              </a:lnSpc>
              <a:buAutoNum type="arabicPeriod"/>
            </a:pPr>
            <a:endParaRPr lang="en-US" sz="2400" b="1" i="1" dirty="0" smtClean="0"/>
          </a:p>
          <a:p>
            <a:pPr marL="514350" indent="-514350">
              <a:lnSpc>
                <a:spcPct val="150000"/>
              </a:lnSpc>
              <a:buAutoNum type="arabicPeriod"/>
            </a:pPr>
            <a:r>
              <a:rPr lang="en-US" sz="2400" b="1" i="1" dirty="0" smtClean="0">
                <a:solidFill>
                  <a:schemeClr val="tx1">
                    <a:lumMod val="50000"/>
                    <a:lumOff val="50000"/>
                  </a:schemeClr>
                </a:solidFill>
              </a:rPr>
              <a:t>The SMAP Level 4 Carbon product</a:t>
            </a:r>
          </a:p>
          <a:p>
            <a:pPr marL="514350" indent="-514350">
              <a:lnSpc>
                <a:spcPct val="150000"/>
              </a:lnSpc>
              <a:buAutoNum type="arabicPeriod"/>
            </a:pPr>
            <a:endParaRPr lang="en-US" sz="2400" i="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6614</TotalTime>
  <Words>1555</Words>
  <Application>Microsoft Office PowerPoint</Application>
  <PresentationFormat>On-screen Show (4:3)</PresentationFormat>
  <Paragraphs>236</Paragraphs>
  <Slides>22</Slides>
  <Notes>11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Default Design</vt:lpstr>
      <vt:lpstr>3_Default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Reichle, Rolf H. (GSFC-6101)</dc:creator>
  <cp:lastModifiedBy>rreichle</cp:lastModifiedBy>
  <cp:revision>757</cp:revision>
  <cp:lastPrinted>1601-01-01T00:00:00Z</cp:lastPrinted>
  <dcterms:created xsi:type="dcterms:W3CDTF">1601-01-01T00:00:00Z</dcterms:created>
  <dcterms:modified xsi:type="dcterms:W3CDTF">2011-05-19T15:08:19Z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