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Microsoft_Equation21.bin" ContentType="application/vnd.openxmlformats-officedocument.oleObject"/>
  <Default Extension="pdf" ContentType="application/pd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Microsoft_Equation8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Default Extension="doc" ContentType="application/msword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embeddings/Microsoft_Equation10.bin" ContentType="application/vnd.openxmlformats-officedocument.oleObject"/>
  <Override PartName="/ppt/slides/slide34.xml" ContentType="application/vnd.openxmlformats-officedocument.presentationml.slide+xml"/>
  <Default Extension="pict" ContentType="image/pict"/>
  <Override PartName="/ppt/embeddings/Microsoft_Equation7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9.bin" ContentType="application/vnd.openxmlformats-officedocument.oleObject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59" r:id="rId2"/>
    <p:sldId id="314" r:id="rId3"/>
    <p:sldId id="315" r:id="rId4"/>
    <p:sldId id="316" r:id="rId5"/>
    <p:sldId id="320" r:id="rId6"/>
    <p:sldId id="321" r:id="rId7"/>
    <p:sldId id="612" r:id="rId8"/>
    <p:sldId id="644" r:id="rId9"/>
    <p:sldId id="326" r:id="rId10"/>
    <p:sldId id="328" r:id="rId11"/>
    <p:sldId id="485" r:id="rId12"/>
    <p:sldId id="486" r:id="rId13"/>
    <p:sldId id="638" r:id="rId14"/>
    <p:sldId id="639" r:id="rId15"/>
    <p:sldId id="645" r:id="rId16"/>
    <p:sldId id="636" r:id="rId17"/>
    <p:sldId id="640" r:id="rId18"/>
    <p:sldId id="599" r:id="rId19"/>
    <p:sldId id="604" r:id="rId20"/>
    <p:sldId id="637" r:id="rId21"/>
    <p:sldId id="646" r:id="rId22"/>
    <p:sldId id="524" r:id="rId23"/>
    <p:sldId id="575" r:id="rId24"/>
    <p:sldId id="623" r:id="rId25"/>
    <p:sldId id="600" r:id="rId26"/>
    <p:sldId id="322" r:id="rId27"/>
    <p:sldId id="596" r:id="rId28"/>
    <p:sldId id="595" r:id="rId29"/>
    <p:sldId id="482" r:id="rId30"/>
    <p:sldId id="483" r:id="rId31"/>
    <p:sldId id="484" r:id="rId32"/>
    <p:sldId id="629" r:id="rId33"/>
    <p:sldId id="506" r:id="rId34"/>
    <p:sldId id="508" r:id="rId35"/>
    <p:sldId id="511" r:id="rId36"/>
    <p:sldId id="510" r:id="rId37"/>
    <p:sldId id="509" r:id="rId38"/>
    <p:sldId id="512" r:id="rId39"/>
    <p:sldId id="618" r:id="rId40"/>
    <p:sldId id="619" r:id="rId41"/>
    <p:sldId id="627" r:id="rId42"/>
    <p:sldId id="628" r:id="rId43"/>
    <p:sldId id="635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5620"/>
    <p:restoredTop sz="98851" autoAdjust="0"/>
  </p:normalViewPr>
  <p:slideViewPr>
    <p:cSldViewPr>
      <p:cViewPr>
        <p:scale>
          <a:sx n="100" d="100"/>
          <a:sy n="100" d="100"/>
        </p:scale>
        <p:origin x="-880" y="-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ict"/><Relationship Id="rId1" Type="http://schemas.openxmlformats.org/officeDocument/2006/relationships/image" Target="../media/image23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ict"/><Relationship Id="rId1" Type="http://schemas.openxmlformats.org/officeDocument/2006/relationships/image" Target="../media/image28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ict"/><Relationship Id="rId1" Type="http://schemas.openxmlformats.org/officeDocument/2006/relationships/image" Target="../media/image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9" charset="0"/>
              </a:defRPr>
            </a:lvl1pPr>
          </a:lstStyle>
          <a:p>
            <a:pPr>
              <a:defRPr/>
            </a:pPr>
            <a:fld id="{3CBAB85C-1B92-B44F-85DE-F90003C63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090C2-AC39-C245-A8F8-A0C432D59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B9B4C-81D7-7E41-9A39-A3085AF39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E7C9-A730-F442-84E6-E1AD4692F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CB08B-4181-1A47-B600-84AB0B336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DD9C1-B5E7-F346-91EA-E894E4154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01C0D-E91D-BE4B-81C7-12CF050A2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219B0-4DE7-224E-83DD-7560E0B16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5F81F-F6E3-7248-8B7F-C2588713B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96187-6217-C649-81E3-194486D6B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DF19-157B-D24B-ADCF-AE276D55E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BD968-F333-9045-8095-761ECD7F9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-109" charset="0"/>
              </a:defRPr>
            </a:lvl1pPr>
          </a:lstStyle>
          <a:p>
            <a:pPr>
              <a:defRPr/>
            </a:pPr>
            <a:fld id="{B8AF79CF-BD82-3C4A-9733-C44D5A877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vmlDrawing" Target="../drawings/vmlDrawing3.vml"/><Relationship Id="rId2" Type="http://schemas.openxmlformats.org/officeDocument/2006/relationships/video" Target="file://localhost/Users/cmouw/Colleen/Research/Ph.D_Dissertation/Documents_Posters_Presentations/Mouw_6FramesPerSecond.mp4" TargetMode="External"/><Relationship Id="rId3" Type="http://schemas.openxmlformats.org/officeDocument/2006/relationships/slideLayout" Target="../slideLayouts/slideLayout2.xml"/><Relationship Id="rId6" Type="http://schemas.openxmlformats.org/officeDocument/2006/relationships/oleObject" Target="../embeddings/Microsoft_Word_97_-_2004_Document5.doc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Word_97_-_2004_Document6.doc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8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9.tiff"/><Relationship Id="rId5" Type="http://schemas.openxmlformats.org/officeDocument/2006/relationships/oleObject" Target="../embeddings/Microsoft_Equation9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0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1.tiff"/><Relationship Id="rId5" Type="http://schemas.openxmlformats.org/officeDocument/2006/relationships/image" Target="../media/image3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3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5" Type="http://schemas.openxmlformats.org/officeDocument/2006/relationships/image" Target="../media/image4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oleObject" Target="Macintosh%20HD:Users:cmouw:Colleen:Research:Ph.D_Dissertation:Documents%5CPosters%5CPresentations:Dissertation:Mouw_dissertation_2008.doc!OLE_LINK1" TargetMode="External"/><Relationship Id="rId1" Type="http://schemas.openxmlformats.org/officeDocument/2006/relationships/vmlDrawing" Target="../drawings/vmlDrawing8.v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Word_97_-_2004_Document11.doc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oleObject" Target="Macintosh%20HD:Users:cmouw:Colleen:Research:Ph.D_Dissertation:Documents%5CPosters%5CPresentations:Dissertation:Mouw_dissertation_2008.doc!OLE_LINK1" TargetMode="Externa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Word_97_-_2004_Document12.doc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Word_97_-_2004_Document14.doc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13.doc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Word_97_-_2004_Document18.doc"/><Relationship Id="rId4" Type="http://schemas.openxmlformats.org/officeDocument/2006/relationships/oleObject" Target="../embeddings/Microsoft_Word_97_-_2004_Document16.doc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15.doc"/><Relationship Id="rId5" Type="http://schemas.openxmlformats.org/officeDocument/2006/relationships/oleObject" Target="../embeddings/Microsoft_Word_97_-_2004_Document17.doc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Word_97_-_2004_Document20.doc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19.doc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21.bin"/><Relationship Id="rId4" Type="http://schemas.openxmlformats.org/officeDocument/2006/relationships/image" Target="../media/image60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5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Relationship Id="rId3" Type="http://schemas.openxmlformats.org/officeDocument/2006/relationships/image" Target="../media/image71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df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77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5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oleObject" Target="Macintosh%20HD:Users:cmouw:Colleen:Research:Ph.D_Dissertation:Documents%5CPosters%5CPresentations:Dissertation:Mouw_dissertation_2008.doc!OLE_LINK1" TargetMode="Externa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3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Word_97_-_2004_Document2.doc"/><Relationship Id="rId5" Type="http://schemas.openxmlformats.org/officeDocument/2006/relationships/oleObject" Target="../embeddings/Microsoft_Word_97_-_2004_Document3.doc"/><Relationship Id="rId7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Word_97_-_2004_Document1.doc"/><Relationship Id="rId6" Type="http://schemas.openxmlformats.org/officeDocument/2006/relationships/oleObject" Target="../embeddings/Microsoft_Word_97_-_2004_Document4.doc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oubilet"/>
          <p:cNvPicPr>
            <a:picLocks noChangeAspect="1" noChangeArrowheads="1"/>
          </p:cNvPicPr>
          <p:nvPr/>
        </p:nvPicPr>
        <p:blipFill>
          <a:blip r:embed="rId2"/>
          <a:srcRect l="627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4320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chemeClr val="bg1"/>
                </a:solidFill>
              </a:rPr>
              <a:t>Phytoplankton cell size from ocean color imagery: 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connection to variability in the ocean carbon sink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kumimoji="1" lang="en-US" sz="4800" b="0" dirty="0" smtClean="0">
                <a:solidFill>
                  <a:srgbClr val="FFFFFF"/>
                </a:solidFill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kumimoji="1" lang="en-US" sz="4800" b="0" dirty="0" smtClean="0">
                <a:solidFill>
                  <a:srgbClr val="FFFFFF"/>
                </a:solidFill>
                <a:ea typeface="ＭＳ Ｐゴシック" pitchFamily="-109" charset="-128"/>
                <a:cs typeface="ＭＳ Ｐゴシック" pitchFamily="-109" charset="-128"/>
              </a:rPr>
            </a:br>
            <a:endParaRPr kumimoji="1" lang="en-US" sz="4800" b="0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52400" y="990600"/>
            <a:ext cx="8686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52400" y="4191000"/>
            <a:ext cx="8686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6477000"/>
            <a:ext cx="23622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sz="1600">
                <a:solidFill>
                  <a:schemeClr val="bg1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Photo David Doubilet</a:t>
            </a:r>
            <a:endParaRPr kumimoji="1" lang="en-US" b="1">
              <a:solidFill>
                <a:schemeClr val="bg1"/>
              </a:solidFill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algn="ctr"/>
            <a:endParaRPr kumimoji="1" lang="en-US" sz="4800" b="1">
              <a:solidFill>
                <a:schemeClr val="bg1"/>
              </a:solidFill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kumimoji="1" lang="en-US" sz="4800" b="1">
                <a:solidFill>
                  <a:schemeClr val="bg1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828800" y="4267200"/>
            <a:ext cx="5791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kumimoji="1" lang="en-US" sz="2800" b="1" dirty="0" smtClean="0">
              <a:solidFill>
                <a:schemeClr val="bg1"/>
              </a:solidFill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algn="ctr"/>
            <a:r>
              <a:rPr kumimoji="1" lang="en-US" sz="2800" b="1" dirty="0" smtClean="0">
                <a:solidFill>
                  <a:schemeClr val="bg1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Colleen Mouw </a:t>
            </a:r>
            <a:r>
              <a:rPr kumimoji="1" lang="en-US" sz="2800" dirty="0" smtClean="0">
                <a:solidFill>
                  <a:schemeClr val="bg1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and</a:t>
            </a:r>
            <a:r>
              <a:rPr kumimoji="1" lang="en-US" sz="2800" b="1" dirty="0" smtClean="0">
                <a:solidFill>
                  <a:schemeClr val="bg1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Galen McKinley</a:t>
            </a:r>
          </a:p>
          <a:p>
            <a:pPr algn="ctr"/>
            <a:r>
              <a:rPr kumimoji="1" lang="en-US" sz="2000" dirty="0">
                <a:solidFill>
                  <a:schemeClr val="bg1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University of Wisconsin-</a:t>
            </a:r>
            <a:r>
              <a:rPr kumimoji="1" lang="en-US" sz="2000" dirty="0" smtClean="0">
                <a:solidFill>
                  <a:schemeClr val="bg1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Madison</a:t>
            </a:r>
            <a:endParaRPr kumimoji="1" lang="en-US" sz="2000" dirty="0" smtClean="0">
              <a:solidFill>
                <a:schemeClr val="bg1"/>
              </a:solidFill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kumimoji="1" lang="en-US" sz="4800" b="1" dirty="0">
                <a:solidFill>
                  <a:schemeClr val="bg1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</a:p>
        </p:txBody>
      </p:sp>
      <p:pic>
        <p:nvPicPr>
          <p:cNvPr id="8" name="Picture 7" descr="uwlogo_web_sm_f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6011247"/>
            <a:ext cx="2514600" cy="846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SM_MBR_10yr.png                                               0031840FMacintosh HD                   BC93BDEC:"/>
          <p:cNvPicPr>
            <a:picLocks noChangeAspect="1" noChangeArrowheads="1"/>
          </p:cNvPicPr>
          <p:nvPr/>
        </p:nvPicPr>
        <p:blipFill>
          <a:blip r:embed="rId2"/>
          <a:srcRect l="13560" t="32793" r="18747" b="36905"/>
          <a:stretch>
            <a:fillRect/>
          </a:stretch>
        </p:blipFill>
        <p:spPr bwMode="auto">
          <a:xfrm>
            <a:off x="3886200" y="5638800"/>
            <a:ext cx="22860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>
                <a:solidFill>
                  <a:schemeClr val="tx2"/>
                </a:solidFill>
                <a:latin typeface="Garamond" pitchFamily="-107" charset="0"/>
              </a:rPr>
              <a:t>LUT Retrieval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609600" y="5638800"/>
            <a:ext cx="2286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b="1" dirty="0" err="1" smtClean="0">
                <a:latin typeface="Garamond" pitchFamily="-107" charset="0"/>
              </a:rPr>
              <a:t>R</a:t>
            </a:r>
            <a:r>
              <a:rPr lang="en-US" sz="2000" b="1" baseline="-25000" dirty="0" err="1" smtClean="0">
                <a:latin typeface="Garamond" pitchFamily="-107" charset="0"/>
              </a:rPr>
              <a:t>rs</a:t>
            </a:r>
            <a:r>
              <a:rPr lang="en-US" sz="2000" b="1" dirty="0" err="1">
                <a:latin typeface="Garamond" pitchFamily="-107" charset="0"/>
              </a:rPr>
              <a:t>(</a:t>
            </a:r>
            <a:r>
              <a:rPr lang="en-US" sz="2000" b="1" dirty="0" err="1">
                <a:latin typeface="Garamond" pitchFamily="-107" charset="0"/>
                <a:sym typeface="Symbol" pitchFamily="-107" charset="2"/>
              </a:rPr>
              <a:t></a:t>
            </a:r>
            <a:r>
              <a:rPr lang="en-US" sz="2000" b="1" dirty="0">
                <a:latin typeface="Garamond" pitchFamily="-107" charset="0"/>
                <a:sym typeface="Symbol" pitchFamily="-107" charset="2"/>
              </a:rPr>
              <a:t>)</a:t>
            </a:r>
            <a:r>
              <a:rPr lang="en-US" sz="2000" b="1" dirty="0">
                <a:latin typeface="Garamond" pitchFamily="-107" charset="0"/>
              </a:rPr>
              <a:t> imagery</a:t>
            </a:r>
            <a:endParaRPr lang="en-US" sz="1800" b="1" dirty="0">
              <a:latin typeface="Garamond" pitchFamily="-107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495800" y="2971800"/>
            <a:ext cx="3924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Garamond" pitchFamily="-107" charset="0"/>
              </a:rPr>
              <a:t>If a</a:t>
            </a:r>
            <a:r>
              <a:rPr lang="en-US" sz="2000" baseline="-25000">
                <a:latin typeface="Garamond" pitchFamily="-107" charset="0"/>
              </a:rPr>
              <a:t>CDM</a:t>
            </a:r>
            <a:r>
              <a:rPr lang="en-US" sz="2000">
                <a:latin typeface="Garamond" pitchFamily="-107" charset="0"/>
              </a:rPr>
              <a:t>(443) &gt; threshold </a:t>
            </a:r>
            <a:r>
              <a:rPr lang="en-US" sz="2000">
                <a:latin typeface="Garamond" pitchFamily="-107" charset="0"/>
                <a:sym typeface="Symbol" pitchFamily="-107" charset="2"/>
              </a:rPr>
              <a:t> </a:t>
            </a:r>
            <a:r>
              <a:rPr lang="en-US" sz="2000">
                <a:latin typeface="Garamond" pitchFamily="-107" charset="0"/>
              </a:rPr>
              <a:t>Mask</a:t>
            </a:r>
          </a:p>
          <a:p>
            <a:pPr eaLnBrk="1" hangingPunct="1"/>
            <a:r>
              <a:rPr lang="en-US" sz="2000">
                <a:latin typeface="Garamond" pitchFamily="-107" charset="0"/>
              </a:rPr>
              <a:t>If a</a:t>
            </a:r>
            <a:r>
              <a:rPr lang="en-US" sz="2000" baseline="-25000">
                <a:latin typeface="Garamond" pitchFamily="-107" charset="0"/>
              </a:rPr>
              <a:t>CDM</a:t>
            </a:r>
            <a:r>
              <a:rPr lang="en-US" sz="2000">
                <a:latin typeface="Garamond" pitchFamily="-107" charset="0"/>
              </a:rPr>
              <a:t>(443) &lt; threshold </a:t>
            </a:r>
            <a:r>
              <a:rPr lang="en-US" sz="2000">
                <a:latin typeface="Garamond" pitchFamily="-107" charset="0"/>
                <a:sym typeface="Symbol" pitchFamily="-107" charset="2"/>
              </a:rPr>
              <a:t> Continue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124200" y="6019800"/>
            <a:ext cx="48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latin typeface="Arial" pitchFamily="-107" charset="0"/>
                <a:sym typeface="Symbol" pitchFamily="-107" charset="2"/>
              </a:rPr>
              <a:t>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838200" y="2819400"/>
            <a:ext cx="1120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5400">
                <a:latin typeface="Arial" pitchFamily="-107" charset="0"/>
                <a:sym typeface="Monotype Sorts" pitchFamily="-107" charset="2"/>
              </a:rPr>
              <a:t></a:t>
            </a:r>
            <a:endParaRPr lang="en-US" sz="1800">
              <a:latin typeface="Arial" pitchFamily="-107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2743200" y="4038600"/>
            <a:ext cx="1120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5400">
                <a:latin typeface="Arial" pitchFamily="-107" charset="0"/>
                <a:sym typeface="Monotype Sorts" pitchFamily="-107" charset="2"/>
              </a:rPr>
              <a:t></a:t>
            </a:r>
            <a:endParaRPr lang="en-US" sz="1800">
              <a:latin typeface="Arial" pitchFamily="-107" charset="0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810000" y="4114800"/>
            <a:ext cx="2438400" cy="1066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b="1" dirty="0" err="1">
                <a:latin typeface="Garamond" pitchFamily="-107" charset="0"/>
              </a:rPr>
              <a:t>Hydrolight</a:t>
            </a:r>
            <a:endParaRPr lang="en-US" sz="2000" b="1" dirty="0">
              <a:latin typeface="Garamond" pitchFamily="-107" charset="0"/>
            </a:endParaRPr>
          </a:p>
          <a:p>
            <a:pPr algn="ctr" eaLnBrk="1" hangingPunct="1"/>
            <a:r>
              <a:rPr lang="en-US" sz="2000" b="1" dirty="0">
                <a:latin typeface="Garamond" pitchFamily="-107" charset="0"/>
              </a:rPr>
              <a:t>Normalized </a:t>
            </a:r>
            <a:r>
              <a:rPr lang="en-US" sz="2000" b="1" dirty="0" smtClean="0">
                <a:latin typeface="Garamond" pitchFamily="-107" charset="0"/>
              </a:rPr>
              <a:t>R</a:t>
            </a:r>
            <a:r>
              <a:rPr lang="en-US" sz="2000" b="1" baseline="-25000" dirty="0" smtClean="0">
                <a:latin typeface="Garamond" pitchFamily="-107" charset="0"/>
              </a:rPr>
              <a:t>rs</a:t>
            </a:r>
            <a:r>
              <a:rPr lang="en-US" sz="2000" b="1" dirty="0" smtClean="0">
                <a:latin typeface="Garamond" pitchFamily="-107" charset="0"/>
              </a:rPr>
              <a:t>(</a:t>
            </a:r>
            <a:r>
              <a:rPr lang="en-US" sz="2000" b="1" dirty="0">
                <a:latin typeface="Garamond" pitchFamily="-107" charset="0"/>
              </a:rPr>
              <a:t>443)</a:t>
            </a:r>
          </a:p>
          <a:p>
            <a:pPr algn="ctr" eaLnBrk="1" hangingPunct="1"/>
            <a:r>
              <a:rPr lang="en-US" sz="2000" b="1" dirty="0">
                <a:latin typeface="Garamond" pitchFamily="-107" charset="0"/>
              </a:rPr>
              <a:t>(</a:t>
            </a:r>
            <a:r>
              <a:rPr lang="en-US" sz="2000" b="1" dirty="0" err="1" smtClean="0">
                <a:latin typeface="Garamond" pitchFamily="-107" charset="0"/>
              </a:rPr>
              <a:t>S</a:t>
            </a:r>
            <a:r>
              <a:rPr lang="en-US" sz="2000" b="1" baseline="-25000" dirty="0" err="1" smtClean="0">
                <a:latin typeface="Garamond" pitchFamily="-107" charset="0"/>
              </a:rPr>
              <a:t>fm</a:t>
            </a:r>
            <a:r>
              <a:rPr lang="en-US" sz="2000" b="1" dirty="0" smtClean="0">
                <a:latin typeface="Garamond" pitchFamily="-107" charset="0"/>
              </a:rPr>
              <a:t> </a:t>
            </a:r>
            <a:r>
              <a:rPr lang="en-US" sz="2000" b="1" dirty="0">
                <a:latin typeface="Garamond" pitchFamily="-107" charset="0"/>
              </a:rPr>
              <a:t>range)</a:t>
            </a:r>
            <a:endParaRPr lang="en-US" sz="1800" b="1" dirty="0">
              <a:latin typeface="Garamond" pitchFamily="-107" charset="0"/>
            </a:endParaRP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>
            <a:off x="228600" y="5410200"/>
            <a:ext cx="8686800" cy="0"/>
          </a:xfrm>
          <a:prstGeom prst="line">
            <a:avLst/>
          </a:prstGeom>
          <a:noFill/>
          <a:ln w="1905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1" name="Picture 11" descr="GSMchl_10yr.png                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3"/>
          <a:srcRect l="12242" t="32417" r="17848" b="36848"/>
          <a:stretch>
            <a:fillRect/>
          </a:stretch>
        </p:blipFill>
        <p:spPr bwMode="auto">
          <a:xfrm>
            <a:off x="152400" y="1600200"/>
            <a:ext cx="2209800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609600" y="1981200"/>
            <a:ext cx="1273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 dirty="0">
                <a:latin typeface="Garamond" pitchFamily="-107" charset="0"/>
              </a:rPr>
              <a:t>GSM01 </a:t>
            </a:r>
            <a:r>
              <a:rPr lang="en-US" sz="1800" b="1" dirty="0" err="1">
                <a:latin typeface="Garamond" pitchFamily="-107" charset="0"/>
              </a:rPr>
              <a:t>Chl</a:t>
            </a:r>
            <a:endParaRPr lang="en-US" sz="1800" dirty="0">
              <a:latin typeface="Garamond" pitchFamily="-107" charset="0"/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1787525" y="29956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omic Sans MS" pitchFamily="-107" charset="0"/>
            </a:endParaRPr>
          </a:p>
        </p:txBody>
      </p:sp>
      <p:pic>
        <p:nvPicPr>
          <p:cNvPr id="46094" name="Picture 14" descr="GSMacdm_10yr.png               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4"/>
          <a:srcRect l="12434" t="32190" r="18600" b="36060"/>
          <a:stretch>
            <a:fillRect/>
          </a:stretch>
        </p:blipFill>
        <p:spPr bwMode="auto">
          <a:xfrm>
            <a:off x="1981200" y="2667000"/>
            <a:ext cx="23399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133600" y="3048000"/>
            <a:ext cx="20947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Garamond" pitchFamily="-107" charset="0"/>
              </a:rPr>
              <a:t>GSM01 </a:t>
            </a:r>
            <a:r>
              <a:rPr lang="en-US" sz="2000" b="1" dirty="0" smtClean="0">
                <a:latin typeface="Garamond" pitchFamily="-107" charset="0"/>
              </a:rPr>
              <a:t>a</a:t>
            </a:r>
            <a:r>
              <a:rPr lang="en-US" sz="2000" b="1" baseline="-25000" dirty="0" smtClean="0">
                <a:latin typeface="Garamond" pitchFamily="-107" charset="0"/>
              </a:rPr>
              <a:t>CDM</a:t>
            </a:r>
            <a:r>
              <a:rPr lang="en-US" sz="2000" b="1" dirty="0" smtClean="0">
                <a:latin typeface="Garamond" pitchFamily="-107" charset="0"/>
              </a:rPr>
              <a:t>(</a:t>
            </a:r>
            <a:r>
              <a:rPr lang="en-US" sz="2000" b="1" dirty="0">
                <a:latin typeface="Garamond" pitchFamily="-107" charset="0"/>
              </a:rPr>
              <a:t>443)</a:t>
            </a:r>
            <a:endParaRPr lang="en-US" sz="1800" baseline="-25000" dirty="0">
              <a:latin typeface="Garamond" pitchFamily="-107" charset="0"/>
            </a:endParaRPr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>
            <a:off x="5029200" y="5181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7391400" y="5105400"/>
            <a:ext cx="7620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b="1" dirty="0" err="1" smtClean="0">
                <a:latin typeface="Garamond" pitchFamily="-107" charset="0"/>
              </a:rPr>
              <a:t>S</a:t>
            </a:r>
            <a:r>
              <a:rPr lang="en-US" sz="3200" b="1" baseline="-25000" dirty="0" err="1" smtClean="0">
                <a:latin typeface="Garamond" pitchFamily="-107" charset="0"/>
              </a:rPr>
              <a:t>fm</a:t>
            </a:r>
            <a:endParaRPr lang="en-US" sz="3200" b="1" dirty="0">
              <a:latin typeface="Garamond" pitchFamily="-107" charset="0"/>
            </a:endParaRPr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>
            <a:off x="6324600" y="5181600"/>
            <a:ext cx="7620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7172325" y="58404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omic Sans MS" pitchFamily="-107" charset="0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3886200" y="5791200"/>
            <a:ext cx="23161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b="1" dirty="0" smtClean="0">
                <a:latin typeface="Garamond" pitchFamily="-107" charset="0"/>
              </a:rPr>
              <a:t>Normalized </a:t>
            </a:r>
            <a:r>
              <a:rPr lang="en-US" sz="2000" b="1" dirty="0">
                <a:latin typeface="Garamond" pitchFamily="-107" charset="0"/>
              </a:rPr>
              <a:t>&amp; Corrected R</a:t>
            </a:r>
            <a:r>
              <a:rPr lang="en-US" sz="2000" b="1" baseline="-25000" dirty="0">
                <a:latin typeface="Garamond" pitchFamily="-107" charset="0"/>
              </a:rPr>
              <a:t>rs</a:t>
            </a:r>
            <a:r>
              <a:rPr lang="en-US" sz="2000" b="1" dirty="0">
                <a:latin typeface="Garamond" pitchFamily="-107" charset="0"/>
              </a:rPr>
              <a:t>(443) </a:t>
            </a:r>
          </a:p>
        </p:txBody>
      </p:sp>
      <p:sp>
        <p:nvSpPr>
          <p:cNvPr id="46101" name="Rectangle 20"/>
          <p:cNvSpPr>
            <a:spLocks noChangeArrowheads="1"/>
          </p:cNvSpPr>
          <p:nvPr/>
        </p:nvSpPr>
        <p:spPr bwMode="auto">
          <a:xfrm>
            <a:off x="2438400" y="1828800"/>
            <a:ext cx="586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Garamond" pitchFamily="-107" charset="0"/>
              </a:rPr>
              <a:t>If [Chl] above/below threshold &lt; </a:t>
            </a:r>
            <a:r>
              <a:rPr lang="en-US" sz="2000">
                <a:latin typeface="Garamond" pitchFamily="-107" charset="0"/>
                <a:sym typeface="Symbol" pitchFamily="-107" charset="2"/>
              </a:rPr>
              <a:t> </a:t>
            </a:r>
            <a:r>
              <a:rPr lang="en-US" sz="2000">
                <a:latin typeface="Garamond" pitchFamily="-107" charset="0"/>
              </a:rPr>
              <a:t>Mask</a:t>
            </a:r>
          </a:p>
          <a:p>
            <a:pPr eaLnBrk="1" hangingPunct="1"/>
            <a:r>
              <a:rPr lang="en-US" sz="2000">
                <a:latin typeface="Garamond" pitchFamily="-107" charset="0"/>
              </a:rPr>
              <a:t>If [Chl] within threshold </a:t>
            </a:r>
            <a:r>
              <a:rPr lang="en-US" sz="2000">
                <a:latin typeface="Garamond" pitchFamily="-107" charset="0"/>
                <a:sym typeface="Symbol" pitchFamily="-107" charset="2"/>
              </a:rPr>
              <a:t> Continue</a:t>
            </a: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6980238" y="2105025"/>
            <a:ext cx="180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0.05 - 1.75 mg m</a:t>
            </a:r>
            <a:r>
              <a:rPr lang="en-US" sz="1800" baseline="30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-3</a:t>
            </a:r>
            <a:endParaRPr lang="en-US" sz="2200" baseline="3000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6103" name="Rectangle 24"/>
          <p:cNvSpPr>
            <a:spLocks noChangeArrowheads="1"/>
          </p:cNvSpPr>
          <p:nvPr/>
        </p:nvSpPr>
        <p:spPr bwMode="auto">
          <a:xfrm>
            <a:off x="7086600" y="3581400"/>
            <a:ext cx="1120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&lt; 0.17 m</a:t>
            </a:r>
            <a:r>
              <a:rPr lang="en-US" sz="1800" baseline="30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-1</a:t>
            </a:r>
            <a:endParaRPr lang="en-US" sz="2200" baseline="3000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1379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Phytoplankton Size Retrieval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21379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  <p:pic>
        <p:nvPicPr>
          <p:cNvPr id="14" name="Picture 4" descr="/Users/cmouw/Colleen/Research/Ph.D_Dissertation/Documents:Posters:Presentations/Mouw_6FramesPerSecond.mp4">
            <a:hlinkClick r:id="" action="ppaction://media"/>
          </p:cNvPr>
          <p:cNvPicPr/>
          <p:nvPr>
            <a:vide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2954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2" descr="Sf_May_2006.png                                                001100FCMacintosh HD                   C5395EF3:"/>
          <p:cNvPicPr>
            <a:picLocks noChangeAspect="1" noChangeArrowheads="1"/>
          </p:cNvPicPr>
          <p:nvPr/>
        </p:nvPicPr>
        <p:blipFill>
          <a:blip r:embed="rId5"/>
          <a:srcRect l="10803" t="28040" r="6862" b="38987"/>
          <a:stretch>
            <a:fillRect/>
          </a:stretch>
        </p:blipFill>
        <p:spPr bwMode="auto">
          <a:xfrm>
            <a:off x="0" y="1905000"/>
            <a:ext cx="411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381000" y="1600200"/>
            <a:ext cx="3581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1004888" eaLnBrk="1" hangingPunct="1">
              <a:lnSpc>
                <a:spcPct val="90000"/>
              </a:lnSpc>
            </a:pPr>
            <a:r>
              <a:rPr lang="en-US" dirty="0">
                <a:latin typeface="Garamond" pitchFamily="-107" charset="0"/>
              </a:rPr>
              <a:t>Estimated </a:t>
            </a:r>
            <a:r>
              <a:rPr lang="en-US" dirty="0" err="1" smtClean="0">
                <a:latin typeface="Garamond" pitchFamily="-107" charset="0"/>
              </a:rPr>
              <a:t>S</a:t>
            </a:r>
            <a:r>
              <a:rPr lang="en-US" baseline="-25000" dirty="0" err="1" smtClean="0">
                <a:latin typeface="Garamond" pitchFamily="-107" charset="0"/>
              </a:rPr>
              <a:t>fm</a:t>
            </a:r>
            <a:r>
              <a:rPr lang="en-US" dirty="0" smtClean="0">
                <a:latin typeface="Garamond" pitchFamily="-107" charset="0"/>
              </a:rPr>
              <a:t> </a:t>
            </a:r>
            <a:r>
              <a:rPr lang="en-US" dirty="0">
                <a:latin typeface="Garamond" pitchFamily="-107" charset="0"/>
              </a:rPr>
              <a:t>for May 2006</a:t>
            </a:r>
            <a:endParaRPr lang="en-US" sz="3200" dirty="0">
              <a:latin typeface="Garamond" pitchFamily="-107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4191000"/>
            <a:ext cx="5791200" cy="2254250"/>
            <a:chOff x="3352800" y="4603750"/>
            <a:chExt cx="5791200" cy="2254250"/>
          </a:xfrm>
        </p:grpSpPr>
        <p:sp>
          <p:nvSpPr>
            <p:cNvPr id="48131" name="Rectangle 6"/>
            <p:cNvSpPr>
              <a:spLocks noChangeArrowheads="1"/>
            </p:cNvSpPr>
            <p:nvPr/>
          </p:nvSpPr>
          <p:spPr bwMode="auto">
            <a:xfrm>
              <a:off x="7772400" y="5867400"/>
              <a:ext cx="1371600" cy="257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1004888" eaLnBrk="1" hangingPunct="1">
                <a:lnSpc>
                  <a:spcPct val="90000"/>
                </a:lnSpc>
              </a:pPr>
              <a:r>
                <a:rPr lang="en-US" sz="1200" b="1">
                  <a:latin typeface="Garamond" pitchFamily="-107" charset="0"/>
                </a:rPr>
                <a:t>Land/Cloud</a:t>
              </a:r>
              <a:endParaRPr lang="en-US" sz="3200">
                <a:latin typeface="Garamond" pitchFamily="-107" charset="0"/>
              </a:endParaRPr>
            </a:p>
          </p:txBody>
        </p:sp>
        <p:sp>
          <p:nvSpPr>
            <p:cNvPr id="48135" name="Rectangle 6"/>
            <p:cNvSpPr>
              <a:spLocks noChangeArrowheads="1"/>
            </p:cNvSpPr>
            <p:nvPr/>
          </p:nvSpPr>
          <p:spPr bwMode="auto">
            <a:xfrm>
              <a:off x="7772400" y="4800600"/>
              <a:ext cx="1371600" cy="257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1004888" eaLnBrk="1" hangingPunct="1">
                <a:lnSpc>
                  <a:spcPct val="90000"/>
                </a:lnSpc>
              </a:pPr>
              <a:r>
                <a:rPr lang="en-US" sz="1200" b="1" dirty="0">
                  <a:latin typeface="Garamond" pitchFamily="-107" charset="0"/>
                </a:rPr>
                <a:t>High CDM/</a:t>
              </a:r>
              <a:r>
                <a:rPr lang="en-US" sz="1200" b="1" dirty="0" err="1">
                  <a:latin typeface="Garamond" pitchFamily="-107" charset="0"/>
                </a:rPr>
                <a:t>Chl</a:t>
              </a:r>
              <a:endParaRPr lang="en-US" sz="3200" dirty="0">
                <a:latin typeface="Garamond" pitchFamily="-107" charset="0"/>
              </a:endParaRPr>
            </a:p>
          </p:txBody>
        </p:sp>
        <p:graphicFrame>
          <p:nvGraphicFramePr>
            <p:cNvPr id="48130" name="Object 2"/>
            <p:cNvGraphicFramePr>
              <a:graphicFrameLocks noChangeAspect="1"/>
            </p:cNvGraphicFramePr>
            <p:nvPr/>
          </p:nvGraphicFramePr>
          <p:xfrm flipH="1">
            <a:off x="7543800" y="4603750"/>
            <a:ext cx="231775" cy="2254250"/>
          </p:xfrm>
          <a:graphic>
            <a:graphicData uri="http://schemas.openxmlformats.org/presentationml/2006/ole">
              <p:oleObj spid="_x0000_s48130" name="Document" r:id="rId6" imgW="5343144" imgH="3761232" progId="Word.Document.8">
                <p:embed/>
              </p:oleObj>
            </a:graphicData>
          </a:graphic>
        </p:graphicFrame>
        <p:sp>
          <p:nvSpPr>
            <p:cNvPr id="48136" name="Rectangle 6"/>
            <p:cNvSpPr>
              <a:spLocks noChangeArrowheads="1"/>
            </p:cNvSpPr>
            <p:nvPr/>
          </p:nvSpPr>
          <p:spPr bwMode="auto">
            <a:xfrm>
              <a:off x="7772400" y="5334000"/>
              <a:ext cx="1371600" cy="257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1004888" eaLnBrk="1" hangingPunct="1">
                <a:lnSpc>
                  <a:spcPct val="90000"/>
                </a:lnSpc>
              </a:pPr>
              <a:r>
                <a:rPr lang="en-US" sz="1200" b="1">
                  <a:latin typeface="Garamond" pitchFamily="-107" charset="0"/>
                </a:rPr>
                <a:t>Low Chl</a:t>
              </a:r>
              <a:endParaRPr lang="en-US" sz="3200">
                <a:latin typeface="Garamond" pitchFamily="-107" charset="0"/>
              </a:endParaRPr>
            </a:p>
          </p:txBody>
        </p:sp>
        <p:sp>
          <p:nvSpPr>
            <p:cNvPr id="48137" name="Rectangle 6"/>
            <p:cNvSpPr>
              <a:spLocks noChangeArrowheads="1"/>
            </p:cNvSpPr>
            <p:nvPr/>
          </p:nvSpPr>
          <p:spPr bwMode="auto">
            <a:xfrm>
              <a:off x="7772400" y="6400800"/>
              <a:ext cx="1371600" cy="257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1004888" eaLnBrk="1" hangingPunct="1">
                <a:lnSpc>
                  <a:spcPct val="90000"/>
                </a:lnSpc>
              </a:pPr>
              <a:r>
                <a:rPr lang="en-US" sz="1200" b="1">
                  <a:latin typeface="Garamond" pitchFamily="-107" charset="0"/>
                </a:rPr>
                <a:t>No flag</a:t>
              </a:r>
              <a:endParaRPr lang="en-US" sz="3200">
                <a:latin typeface="Garamond" pitchFamily="-107" charset="0"/>
              </a:endParaRPr>
            </a:p>
          </p:txBody>
        </p:sp>
        <p:pic>
          <p:nvPicPr>
            <p:cNvPr id="48139" name="Picture 13" descr="Sf_May_2006_mask.png                                           001100FCMacintosh HD                   C5395EF3:"/>
            <p:cNvPicPr>
              <a:picLocks noChangeAspect="1" noChangeArrowheads="1"/>
            </p:cNvPicPr>
            <p:nvPr/>
          </p:nvPicPr>
          <p:blipFill>
            <a:blip r:embed="rId7"/>
            <a:srcRect l="11783" t="34096" r="17644" b="37140"/>
            <a:stretch>
              <a:fillRect/>
            </a:stretch>
          </p:blipFill>
          <p:spPr bwMode="auto">
            <a:xfrm>
              <a:off x="3352800" y="4646613"/>
              <a:ext cx="4191000" cy="221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04800" y="6396335"/>
            <a:ext cx="464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1004888" eaLnBrk="1" hangingPunct="1"/>
            <a:r>
              <a:rPr lang="en-US" dirty="0">
                <a:latin typeface="Garamond" pitchFamily="-107" charset="0"/>
              </a:rPr>
              <a:t>B</a:t>
            </a:r>
            <a:r>
              <a:rPr lang="en-US" dirty="0" smtClean="0">
                <a:latin typeface="Garamond" pitchFamily="-107" charset="0"/>
              </a:rPr>
              <a:t>eyond </a:t>
            </a:r>
            <a:r>
              <a:rPr lang="en-US" dirty="0" err="1" smtClean="0">
                <a:latin typeface="Garamond" pitchFamily="-107" charset="0"/>
              </a:rPr>
              <a:t>NE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dirty="0" err="1" smtClean="0">
                <a:latin typeface="Garamond" pitchFamily="-107" charset="0"/>
              </a:rPr>
              <a:t>R</a:t>
            </a:r>
            <a:r>
              <a:rPr lang="en-US" baseline="-25000" dirty="0" err="1" smtClean="0">
                <a:latin typeface="Garamond" pitchFamily="-107" charset="0"/>
              </a:rPr>
              <a:t>rs</a:t>
            </a:r>
            <a:r>
              <a:rPr lang="en-US" dirty="0" smtClean="0">
                <a:latin typeface="Garamond" pitchFamily="-107" charset="0"/>
              </a:rPr>
              <a:t> thresholds</a:t>
            </a:r>
            <a:endParaRPr lang="en-US" sz="3200" dirty="0">
              <a:latin typeface="Garamond" pitchFamily="-107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1" y="4724400"/>
            <a:ext cx="3657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dirty="0" smtClean="0">
                <a:latin typeface="+mn-lt"/>
              </a:rPr>
              <a:t>Process the remainder of the </a:t>
            </a:r>
            <a:r>
              <a:rPr lang="en-US" sz="2000" dirty="0" err="1" smtClean="0">
                <a:latin typeface="+mn-lt"/>
              </a:rPr>
              <a:t>SeaWiFS</a:t>
            </a:r>
            <a:r>
              <a:rPr lang="en-US" sz="2000" dirty="0" smtClean="0">
                <a:latin typeface="+mn-lt"/>
              </a:rPr>
              <a:t> mission</a:t>
            </a:r>
          </a:p>
          <a:p>
            <a:pPr marL="228600" indent="-228600">
              <a:buFont typeface="Arial"/>
              <a:buChar char="•"/>
            </a:pPr>
            <a:r>
              <a:rPr lang="en-US" sz="2000" dirty="0" smtClean="0">
                <a:latin typeface="+mn-lt"/>
              </a:rPr>
              <a:t>Process MODIS-Aqua for the whole mission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5410200" y="6248400"/>
            <a:ext cx="1524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Validation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4419600" cy="22860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-107" charset="-128"/>
                <a:cs typeface="ＭＳ Ｐゴシック" pitchFamily="-107" charset="-128"/>
              </a:rPr>
              <a:t>85% within 1 standard deviation</a:t>
            </a:r>
          </a:p>
          <a:p>
            <a:pPr eaLnBrk="1" hangingPunct="1"/>
            <a:r>
              <a:rPr lang="en-US" sz="2400" dirty="0">
                <a:ea typeface="ＭＳ Ｐゴシック" pitchFamily="-107" charset="-128"/>
                <a:cs typeface="ＭＳ Ｐゴシック" pitchFamily="-107" charset="-128"/>
              </a:rPr>
              <a:t>11%, 2 std. dev.</a:t>
            </a:r>
          </a:p>
          <a:p>
            <a:pPr eaLnBrk="1" hangingPunct="1"/>
            <a:r>
              <a:rPr lang="en-US" sz="2400" dirty="0">
                <a:ea typeface="ＭＳ Ｐゴシック" pitchFamily="-107" charset="-128"/>
                <a:cs typeface="ＭＳ Ｐゴシック" pitchFamily="-107" charset="-128"/>
              </a:rPr>
              <a:t>4%, 3 std. dev.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1379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  <p:graphicFrame>
        <p:nvGraphicFramePr>
          <p:cNvPr id="49161" name="Object 9"/>
          <p:cNvGraphicFramePr>
            <a:graphicFrameLocks noChangeAspect="1"/>
          </p:cNvGraphicFramePr>
          <p:nvPr/>
        </p:nvGraphicFramePr>
        <p:xfrm>
          <a:off x="-1" y="3495588"/>
          <a:ext cx="6019801" cy="3362411"/>
        </p:xfrm>
        <a:graphic>
          <a:graphicData uri="http://schemas.openxmlformats.org/presentationml/2006/ole">
            <p:oleObj spid="_x0000_s49161" name="Document" r:id="rId3" imgW="5638800" imgH="3149600" progId="Word.Document.12">
              <p:link updateAutomatic="1"/>
            </p:oleObj>
          </a:graphicData>
        </a:graphic>
      </p:graphicFrame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4924906" y="1600200"/>
          <a:ext cx="4219094" cy="3206825"/>
        </p:xfrm>
        <a:graphic>
          <a:graphicData uri="http://schemas.openxmlformats.org/presentationml/2006/ole">
            <p:oleObj spid="_x0000_s49154" name="Document" r:id="rId4" imgW="5120640" imgH="4120896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Export Processes</a:t>
            </a:r>
            <a:endParaRPr lang="en-US" dirty="0"/>
          </a:p>
        </p:txBody>
      </p:sp>
      <p:pic>
        <p:nvPicPr>
          <p:cNvPr id="3" name="Picture 2" descr="Snapshot 2011-05-17 18-06-4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145"/>
            <a:ext cx="9144000" cy="4537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00" y="5181600"/>
            <a:ext cx="190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Boyd &amp; </a:t>
            </a:r>
            <a:r>
              <a:rPr lang="en-US" sz="1800" dirty="0" err="1" smtClean="0">
                <a:latin typeface="+mn-lt"/>
              </a:rPr>
              <a:t>Trull</a:t>
            </a:r>
            <a:r>
              <a:rPr lang="en-US" sz="1800" dirty="0" smtClean="0">
                <a:latin typeface="+mn-lt"/>
              </a:rPr>
              <a:t>, 2007</a:t>
            </a:r>
            <a:endParaRPr lang="en-US" sz="1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7912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Biological pump efficiency – biologically mediated export of carbon from the surface ocean and its </a:t>
            </a:r>
            <a:r>
              <a:rPr lang="en-US" dirty="0" err="1" smtClean="0">
                <a:latin typeface="Garamond"/>
                <a:cs typeface="Garamond"/>
              </a:rPr>
              <a:t>remineralization</a:t>
            </a:r>
            <a:r>
              <a:rPr lang="en-US" dirty="0" smtClean="0">
                <a:latin typeface="Garamond"/>
                <a:cs typeface="Garamond"/>
              </a:rPr>
              <a:t> with depth.</a:t>
            </a:r>
            <a:endParaRPr lang="en-US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Variation with Depth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743200" y="1600200"/>
            <a:ext cx="5715000" cy="5257800"/>
            <a:chOff x="1600200" y="1600200"/>
            <a:chExt cx="5715000" cy="5257800"/>
          </a:xfrm>
        </p:grpSpPr>
        <p:pic>
          <p:nvPicPr>
            <p:cNvPr id="9" name="Picture 8" descr="Snapshot 2011-05-17 18-16-09.tiff"/>
            <p:cNvPicPr>
              <a:picLocks noChangeAspect="1"/>
            </p:cNvPicPr>
            <p:nvPr/>
          </p:nvPicPr>
          <p:blipFill>
            <a:blip r:embed="rId3"/>
            <a:srcRect l="2500" t="3086" r="3750"/>
            <a:stretch>
              <a:fillRect/>
            </a:stretch>
          </p:blipFill>
          <p:spPr>
            <a:xfrm>
              <a:off x="1600200" y="1600200"/>
              <a:ext cx="5715000" cy="478625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29000" y="6488668"/>
              <a:ext cx="1663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Garamond"/>
                  <a:cs typeface="Garamond"/>
                </a:rPr>
                <a:t>Guidi</a:t>
              </a:r>
              <a:r>
                <a:rPr lang="en-US" sz="1800" dirty="0" smtClean="0">
                  <a:latin typeface="Garamond"/>
                  <a:cs typeface="Garamond"/>
                </a:rPr>
                <a:t> et al. 2009</a:t>
              </a:r>
              <a:endParaRPr lang="en-US" sz="1800" dirty="0">
                <a:latin typeface="Garamond"/>
                <a:cs typeface="Garamond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2514600"/>
            <a:ext cx="2229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Garamond"/>
                <a:cs typeface="Garamond"/>
              </a:rPr>
              <a:t>Martin Curve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65113" y="2994025"/>
          <a:ext cx="2214562" cy="1025525"/>
        </p:xfrm>
        <a:graphic>
          <a:graphicData uri="http://schemas.openxmlformats.org/presentationml/2006/ole">
            <p:oleObj spid="_x0000_s139266" name="Equation" r:id="rId4" imgW="1041400" imgH="482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Variation with Depth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276600" y="1600200"/>
            <a:ext cx="5867400" cy="5257800"/>
            <a:chOff x="1676400" y="1600200"/>
            <a:chExt cx="5598402" cy="5257800"/>
          </a:xfrm>
        </p:grpSpPr>
        <p:pic>
          <p:nvPicPr>
            <p:cNvPr id="4" name="Picture 3" descr="Snapshot 2011-05-17 18-08-11.tiff"/>
            <p:cNvPicPr>
              <a:picLocks noChangeAspect="1"/>
            </p:cNvPicPr>
            <p:nvPr/>
          </p:nvPicPr>
          <p:blipFill>
            <a:blip r:embed="rId3"/>
            <a:srcRect t="1428"/>
            <a:stretch>
              <a:fillRect/>
            </a:stretch>
          </p:blipFill>
          <p:spPr>
            <a:xfrm>
              <a:off x="1676400" y="1600200"/>
              <a:ext cx="5598402" cy="5257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81200" y="6488668"/>
              <a:ext cx="1906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Garamond"/>
                  <a:cs typeface="Garamond"/>
                </a:rPr>
                <a:t>Boyd &amp; </a:t>
              </a:r>
              <a:r>
                <a:rPr lang="en-US" sz="1800" dirty="0" err="1" smtClean="0">
                  <a:latin typeface="Garamond"/>
                  <a:cs typeface="Garamond"/>
                </a:rPr>
                <a:t>Trull</a:t>
              </a:r>
              <a:r>
                <a:rPr lang="en-US" sz="1800" dirty="0" smtClean="0">
                  <a:latin typeface="Garamond"/>
                  <a:cs typeface="Garamond"/>
                </a:rPr>
                <a:t>, 2007</a:t>
              </a:r>
              <a:endParaRPr lang="en-US" sz="1800" dirty="0">
                <a:latin typeface="Garamond"/>
                <a:cs typeface="Garamond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00" y="3810000"/>
            <a:ext cx="247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Lutz et al. 2002</a:t>
            </a:r>
            <a:endParaRPr lang="en-US" sz="2800" b="1" dirty="0">
              <a:latin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04800" y="4267200"/>
          <a:ext cx="2825750" cy="857250"/>
        </p:xfrm>
        <a:graphic>
          <a:graphicData uri="http://schemas.openxmlformats.org/presentationml/2006/ole">
            <p:oleObj spid="_x0000_s146434" name="Equation" r:id="rId4" imgW="1130300" imgH="3429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1752600"/>
            <a:ext cx="2229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Garamond"/>
                <a:cs typeface="Garamond"/>
              </a:rPr>
              <a:t>Martin Curve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93713" y="2232025"/>
          <a:ext cx="2214562" cy="1025525"/>
        </p:xfrm>
        <a:graphic>
          <a:graphicData uri="http://schemas.openxmlformats.org/presentationml/2006/ole">
            <p:oleObj spid="_x0000_s146435" name="Equation" r:id="rId5" imgW="1041400" imgH="4826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1" y="54864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Martine curve - Underestimation of shallow </a:t>
            </a:r>
            <a:r>
              <a:rPr lang="en-US" dirty="0" err="1" smtClean="0"/>
              <a:t>remineralization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886200" cy="1143000"/>
          </a:xfrm>
        </p:spPr>
        <p:txBody>
          <a:bodyPr/>
          <a:lstStyle/>
          <a:p>
            <a:r>
              <a:rPr lang="en-US" sz="3600" dirty="0" smtClean="0"/>
              <a:t>Previous Satellite Retrieval of Export </a:t>
            </a:r>
            <a:endParaRPr lang="en-US" sz="3600" dirty="0"/>
          </a:p>
        </p:txBody>
      </p:sp>
      <p:pic>
        <p:nvPicPr>
          <p:cNvPr id="4" name="Picture 3" descr="Snapshot 2011-05-17 17-57-14.tiff"/>
          <p:cNvPicPr>
            <a:picLocks noChangeAspect="1"/>
          </p:cNvPicPr>
          <p:nvPr/>
        </p:nvPicPr>
        <p:blipFill>
          <a:blip r:embed="rId3"/>
          <a:srcRect l="4681" b="3489"/>
          <a:stretch>
            <a:fillRect/>
          </a:stretch>
        </p:blipFill>
        <p:spPr>
          <a:xfrm>
            <a:off x="4902506" y="0"/>
            <a:ext cx="4241494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156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Lutz et al. 2007</a:t>
            </a:r>
            <a:endParaRPr lang="en-US" sz="1800" dirty="0">
              <a:latin typeface="Garamond"/>
              <a:cs typeface="Garamond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7200" y="1524000"/>
          <a:ext cx="3409950" cy="903288"/>
        </p:xfrm>
        <a:graphic>
          <a:graphicData uri="http://schemas.openxmlformats.org/presentationml/2006/ole">
            <p:oleObj spid="_x0000_s136194" name="Equation" r:id="rId4" imgW="1727200" imgH="4572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4342775" y="534026"/>
            <a:ext cx="676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pr</a:t>
            </a:r>
            <a:r>
              <a:rPr lang="en-US" sz="2800" b="1" baseline="-25000" dirty="0" err="1" smtClean="0"/>
              <a:t>d</a:t>
            </a:r>
            <a:endParaRPr lang="en-US" sz="2800" b="1" baseline="-25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392743" y="2312857"/>
            <a:ext cx="57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rl</a:t>
            </a:r>
            <a:r>
              <a:rPr lang="en-US" sz="2800" b="1" baseline="-25000" dirty="0" err="1" smtClean="0"/>
              <a:t>d</a:t>
            </a:r>
            <a:endParaRPr lang="en-US" sz="2800" b="1" baseline="-25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356217" y="4025783"/>
            <a:ext cx="64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pr</a:t>
            </a:r>
            <a:r>
              <a:rPr lang="en-US" sz="2800" b="1" baseline="-25000" dirty="0" err="1"/>
              <a:t>r</a:t>
            </a:r>
            <a:endParaRPr lang="en-US" sz="28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3340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SVI of production</a:t>
            </a:r>
            <a:endParaRPr lang="en-US" sz="1800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7543800" y="5334000"/>
            <a:ext cx="106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SST (°C)</a:t>
            </a:r>
            <a:endParaRPr lang="en-US" sz="18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2362200"/>
            <a:ext cx="4495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/>
            <a:r>
              <a:rPr lang="en-US" sz="2000" dirty="0" err="1"/>
              <a:t>p</a:t>
            </a:r>
            <a:r>
              <a:rPr lang="en-US" sz="2000" dirty="0" err="1" smtClean="0"/>
              <a:t>(Δz</a:t>
            </a:r>
            <a:r>
              <a:rPr lang="en-US" sz="2000" dirty="0" smtClean="0"/>
              <a:t>): particulate flux : total production</a:t>
            </a:r>
          </a:p>
          <a:p>
            <a:r>
              <a:rPr lang="en-US" sz="2000" dirty="0" err="1"/>
              <a:t>p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d</a:t>
            </a:r>
            <a:r>
              <a:rPr lang="en-US" sz="2000" dirty="0" smtClean="0"/>
              <a:t>: liable export fraction</a:t>
            </a:r>
            <a:endParaRPr lang="en-US" sz="2000" baseline="-25000" dirty="0" smtClean="0"/>
          </a:p>
          <a:p>
            <a:r>
              <a:rPr lang="en-US" sz="2000" dirty="0" err="1" smtClean="0"/>
              <a:t>rl</a:t>
            </a:r>
            <a:r>
              <a:rPr lang="en-US" sz="2000" baseline="-25000" dirty="0" err="1" smtClean="0"/>
              <a:t>d</a:t>
            </a:r>
            <a:r>
              <a:rPr lang="en-US" sz="2000" dirty="0"/>
              <a:t>:</a:t>
            </a:r>
            <a:r>
              <a:rPr lang="en-US" sz="2000" dirty="0" smtClean="0"/>
              <a:t> </a:t>
            </a:r>
            <a:r>
              <a:rPr lang="en-US" sz="2000" dirty="0" err="1" smtClean="0"/>
              <a:t>remineralization</a:t>
            </a:r>
            <a:r>
              <a:rPr lang="en-US" sz="2000" dirty="0" smtClean="0"/>
              <a:t> scale</a:t>
            </a:r>
            <a:endParaRPr lang="en-US" sz="2000" baseline="-25000" dirty="0" smtClean="0"/>
          </a:p>
          <a:p>
            <a:r>
              <a:rPr lang="en-US" sz="2000" dirty="0" err="1" smtClean="0"/>
              <a:t>pr</a:t>
            </a:r>
            <a:r>
              <a:rPr lang="en-US" sz="2000" baseline="-25000" dirty="0" err="1" smtClean="0"/>
              <a:t>r</a:t>
            </a:r>
            <a:r>
              <a:rPr lang="en-US" sz="2000" dirty="0"/>
              <a:t>:</a:t>
            </a:r>
            <a:r>
              <a:rPr lang="en-US" sz="2000" dirty="0" smtClean="0"/>
              <a:t> refractory export fraction </a:t>
            </a:r>
            <a:endParaRPr lang="en-US" sz="2000" baseline="-25000" dirty="0" smtClean="0"/>
          </a:p>
          <a:p>
            <a:endParaRPr lang="en-US" dirty="0"/>
          </a:p>
        </p:txBody>
      </p:sp>
      <p:pic>
        <p:nvPicPr>
          <p:cNvPr id="17" name="Picture 16" descr="Snapshot 2011-05-18 22-26-11.tiff"/>
          <p:cNvPicPr>
            <a:picLocks noChangeAspect="1"/>
          </p:cNvPicPr>
          <p:nvPr/>
        </p:nvPicPr>
        <p:blipFill>
          <a:blip r:embed="rId5"/>
          <a:srcRect l="526" r="50000" b="56667"/>
          <a:stretch>
            <a:fillRect/>
          </a:stretch>
        </p:blipFill>
        <p:spPr>
          <a:xfrm>
            <a:off x="0" y="4038600"/>
            <a:ext cx="3610708" cy="2514600"/>
          </a:xfrm>
          <a:prstGeom prst="rect">
            <a:avLst/>
          </a:prstGeom>
        </p:spPr>
      </p:pic>
      <p:pic>
        <p:nvPicPr>
          <p:cNvPr id="18" name="Picture 17" descr="Snapshot 2011-05-18 22-26-11.tiff"/>
          <p:cNvPicPr>
            <a:picLocks noChangeAspect="1"/>
          </p:cNvPicPr>
          <p:nvPr/>
        </p:nvPicPr>
        <p:blipFill>
          <a:blip r:embed="rId5"/>
          <a:srcRect l="25620" t="87778" r="22256"/>
          <a:stretch>
            <a:fillRect/>
          </a:stretch>
        </p:blipFill>
        <p:spPr>
          <a:xfrm>
            <a:off x="2209800" y="4191000"/>
            <a:ext cx="1378527" cy="2570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33800" y="56388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Relationships developed with selection of only data points that yielded a statistically significant fit – Does not add mechanistic understanding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apshot 2011-05-17 18-13-20.tiff"/>
          <p:cNvPicPr>
            <a:picLocks noChangeAspect="1"/>
          </p:cNvPicPr>
          <p:nvPr/>
        </p:nvPicPr>
        <p:blipFill>
          <a:blip r:embed="rId2"/>
          <a:srcRect r="2740"/>
          <a:stretch>
            <a:fillRect/>
          </a:stretch>
        </p:blipFill>
        <p:spPr>
          <a:xfrm>
            <a:off x="0" y="4091570"/>
            <a:ext cx="5791200" cy="2766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1" y="4419600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aramond"/>
                <a:cs typeface="Garamond"/>
              </a:rPr>
              <a:t>Mechanistic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Garamond"/>
                <a:cs typeface="Garamond"/>
              </a:rPr>
              <a:t>Full model (87%) 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Garamond"/>
                <a:cs typeface="Garamond"/>
              </a:rPr>
              <a:t>Primary control – PP (59%)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Garamond"/>
                <a:cs typeface="Garamond"/>
              </a:rPr>
              <a:t>Proximate control – size (28%)</a:t>
            </a:r>
            <a:endParaRPr lang="en-US" sz="2000" dirty="0">
              <a:latin typeface="Garamond"/>
              <a:cs typeface="Garam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1676400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aramond"/>
                <a:cs typeface="Garamond"/>
              </a:rPr>
              <a:t>Empirical</a:t>
            </a:r>
          </a:p>
          <a:p>
            <a:pPr marL="177800" indent="-177800">
              <a:buFont typeface="Arial"/>
              <a:buChar char="•"/>
            </a:pPr>
            <a:r>
              <a:rPr lang="en-US" sz="2000" dirty="0" smtClean="0">
                <a:latin typeface="Garamond"/>
                <a:cs typeface="Garamond"/>
              </a:rPr>
              <a:t>Captures site-to-site variations, but not variability at specific sites. </a:t>
            </a:r>
            <a:endParaRPr lang="en-US" sz="2000" dirty="0" smtClean="0">
              <a:latin typeface="Garamond"/>
              <a:cs typeface="Garamond"/>
            </a:endParaRPr>
          </a:p>
          <a:p>
            <a:pPr marL="63500" indent="-63500">
              <a:buFont typeface="Arial"/>
              <a:buChar char="•"/>
            </a:pP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15240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Previous Modeling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of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Export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Snapshot 2011-05-17 18-11-51.tiff"/>
          <p:cNvPicPr>
            <a:picLocks noChangeAspect="1"/>
          </p:cNvPicPr>
          <p:nvPr/>
        </p:nvPicPr>
        <p:blipFill>
          <a:blip r:embed="rId3"/>
          <a:srcRect l="2532" t="2715" r="3797" b="4979"/>
          <a:stretch>
            <a:fillRect/>
          </a:stretch>
        </p:blipFill>
        <p:spPr>
          <a:xfrm>
            <a:off x="0" y="1600200"/>
            <a:ext cx="56388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9612" y="6488668"/>
            <a:ext cx="182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Dunne et al., 2005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62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b="1" kern="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lang="en-US" sz="4400" b="1" kern="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400" b="1" kern="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Individual EOF – Mode 1</a:t>
            </a:r>
          </a:p>
        </p:txBody>
      </p:sp>
      <p:pic>
        <p:nvPicPr>
          <p:cNvPr id="54275" name="Content Placeholder 3" descr="EOF_single_logSf_sat_logGSMchl_spatial_mode1_50_no_season.png"/>
          <p:cNvPicPr>
            <a:picLocks noChangeAspect="1"/>
          </p:cNvPicPr>
          <p:nvPr/>
        </p:nvPicPr>
        <p:blipFill>
          <a:blip r:embed="rId2"/>
          <a:srcRect l="6398" t="6250" r="4218"/>
          <a:stretch>
            <a:fillRect/>
          </a:stretch>
        </p:blipFill>
        <p:spPr bwMode="auto">
          <a:xfrm>
            <a:off x="304800" y="1981200"/>
            <a:ext cx="37020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 descr="EOF_single_log_Sf_sat_GSMchl_amp_mode1_50_no_season.png"/>
          <p:cNvPicPr>
            <a:picLocks noChangeAspect="1"/>
          </p:cNvPicPr>
          <p:nvPr/>
        </p:nvPicPr>
        <p:blipFill>
          <a:blip r:embed="rId3"/>
          <a:srcRect l="2910" t="6667" r="6834" b="66667"/>
          <a:stretch>
            <a:fillRect/>
          </a:stretch>
        </p:blipFill>
        <p:spPr bwMode="auto">
          <a:xfrm>
            <a:off x="3886200" y="4191000"/>
            <a:ext cx="5257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 txBox="1">
            <a:spLocks noChangeArrowheads="1"/>
          </p:cNvSpPr>
          <p:nvPr/>
        </p:nvSpPr>
        <p:spPr bwMode="auto">
          <a:xfrm>
            <a:off x="4267200" y="5486400"/>
            <a:ext cx="487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800" b="1" dirty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[</a:t>
            </a:r>
            <a:r>
              <a:rPr lang="en-US" dirty="0" err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Chl</a:t>
            </a: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] - adjustments to seasonal cycle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err="1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S</a:t>
            </a:r>
            <a:r>
              <a:rPr lang="en-US" baseline="-25000" dirty="0" err="1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fm</a:t>
            </a:r>
            <a:r>
              <a:rPr lang="en-US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- ENSO relations</a:t>
            </a:r>
            <a:endParaRPr lang="en-US" dirty="0" smtClean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800" dirty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1600200"/>
            <a:ext cx="583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</a:t>
            </a:r>
            <a:r>
              <a:rPr lang="en-US" baseline="-25000" dirty="0" err="1" smtClean="0"/>
              <a:t>fm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57890"/>
            <a:ext cx="2689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Mouw &amp; Yoder, in prep.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1752600"/>
            <a:ext cx="48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dirty="0" smtClean="0">
                <a:latin typeface="+mn-lt"/>
              </a:rPr>
              <a:t>Global syntheses for particle export &amp; </a:t>
            </a:r>
            <a:r>
              <a:rPr lang="en-US" sz="2000" dirty="0" err="1" smtClean="0">
                <a:latin typeface="+mn-lt"/>
              </a:rPr>
              <a:t>remineralization</a:t>
            </a:r>
            <a:r>
              <a:rPr lang="en-US" sz="2000" dirty="0" smtClean="0">
                <a:latin typeface="+mn-lt"/>
              </a:rPr>
              <a:t> have done a good job capturing differences between regions, but a poor job capturing seasonal &amp; </a:t>
            </a:r>
            <a:r>
              <a:rPr lang="en-US" sz="2000" dirty="0" err="1" smtClean="0">
                <a:latin typeface="+mn-lt"/>
              </a:rPr>
              <a:t>interannual</a:t>
            </a:r>
            <a:r>
              <a:rPr lang="en-US" sz="2000" dirty="0" smtClean="0">
                <a:latin typeface="+mn-lt"/>
              </a:rPr>
              <a:t> variations at individual locations.</a:t>
            </a:r>
          </a:p>
          <a:p>
            <a:pPr marL="228600" indent="-228600">
              <a:buFont typeface="Arial"/>
              <a:buChar char="•"/>
            </a:pPr>
            <a:r>
              <a:rPr lang="en-US" sz="2000" dirty="0" smtClean="0">
                <a:latin typeface="+mn-lt"/>
              </a:rPr>
              <a:t>Phytoplankton cell size displays greater </a:t>
            </a:r>
            <a:r>
              <a:rPr lang="en-US" sz="2000" dirty="0" err="1" smtClean="0">
                <a:latin typeface="+mn-lt"/>
              </a:rPr>
              <a:t>interannual</a:t>
            </a:r>
            <a:r>
              <a:rPr lang="en-US" sz="2000" dirty="0" smtClean="0">
                <a:latin typeface="+mn-lt"/>
              </a:rPr>
              <a:t> variability than chlorophyll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3200400" y="304800"/>
            <a:ext cx="5943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Cell Size, NPP &amp; Flux</a:t>
            </a:r>
          </a:p>
        </p:txBody>
      </p:sp>
      <p:pic>
        <p:nvPicPr>
          <p:cNvPr id="9" name="Content Placeholder 8" descr="Sf_vs_flux_region_upper_1000m_bold.png"/>
          <p:cNvPicPr>
            <a:picLocks noGrp="1" noChangeAspect="1"/>
          </p:cNvPicPr>
          <p:nvPr>
            <p:ph idx="1"/>
          </p:nvPr>
        </p:nvPicPr>
        <p:blipFill>
          <a:blip r:embed="rId2"/>
          <a:srcRect l="2778" t="5556" r="15278" b="5556"/>
          <a:stretch>
            <a:fillRect/>
          </a:stretch>
        </p:blipFill>
        <p:spPr>
          <a:xfrm>
            <a:off x="0" y="1752600"/>
            <a:ext cx="4495800" cy="3657600"/>
          </a:xfrm>
        </p:spPr>
      </p:pic>
      <p:pic>
        <p:nvPicPr>
          <p:cNvPr id="12" name="Picture 11" descr="VGPM_NPP_vs_flux_region_upper1000_bold.png"/>
          <p:cNvPicPr>
            <a:picLocks noChangeAspect="1"/>
          </p:cNvPicPr>
          <p:nvPr/>
        </p:nvPicPr>
        <p:blipFill>
          <a:blip r:embed="rId3"/>
          <a:srcRect l="9704" t="5769" b="3846"/>
          <a:stretch>
            <a:fillRect/>
          </a:stretch>
        </p:blipFill>
        <p:spPr>
          <a:xfrm>
            <a:off x="4419600" y="1905000"/>
            <a:ext cx="4724400" cy="3581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5334000"/>
            <a:ext cx="2517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Garamond"/>
                <a:cs typeface="Garamond"/>
              </a:rPr>
              <a:t>S</a:t>
            </a:r>
            <a:r>
              <a:rPr lang="en-US" sz="2000" b="1" baseline="-25000" dirty="0" err="1" smtClean="0">
                <a:latin typeface="Garamond"/>
                <a:cs typeface="Garamond"/>
              </a:rPr>
              <a:t>fm</a:t>
            </a:r>
            <a:r>
              <a:rPr lang="en-US" sz="2000" b="1" dirty="0" smtClean="0">
                <a:latin typeface="Garamond"/>
                <a:cs typeface="Garamond"/>
              </a:rPr>
              <a:t>, % </a:t>
            </a:r>
            <a:r>
              <a:rPr lang="en-US" sz="2000" b="1" dirty="0" err="1" smtClean="0">
                <a:latin typeface="Garamond"/>
                <a:cs typeface="Garamond"/>
              </a:rPr>
              <a:t>microplankton</a:t>
            </a:r>
            <a:endParaRPr lang="en-US" sz="2000" b="1" dirty="0">
              <a:latin typeface="Garamond"/>
              <a:cs typeface="Garamon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5410200"/>
            <a:ext cx="3089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Garamond"/>
                <a:cs typeface="Garamond"/>
              </a:rPr>
              <a:t>VGPM NPP (mg C m</a:t>
            </a:r>
            <a:r>
              <a:rPr lang="en-US" sz="2000" b="1" baseline="30000" dirty="0" smtClean="0">
                <a:latin typeface="Garamond"/>
                <a:cs typeface="Garamond"/>
              </a:rPr>
              <a:t>-2 </a:t>
            </a:r>
            <a:r>
              <a:rPr lang="en-US" sz="2000" b="1" dirty="0" smtClean="0">
                <a:latin typeface="Garamond"/>
                <a:cs typeface="Garamond"/>
              </a:rPr>
              <a:t>d</a:t>
            </a:r>
            <a:r>
              <a:rPr lang="en-US" sz="2000" b="1" baseline="30000" dirty="0" smtClean="0">
                <a:latin typeface="Garamond"/>
                <a:cs typeface="Garamond"/>
              </a:rPr>
              <a:t>-1</a:t>
            </a:r>
            <a:r>
              <a:rPr lang="en-US" sz="2000" b="1" dirty="0" smtClean="0">
                <a:latin typeface="Garamond"/>
                <a:cs typeface="Garamond"/>
              </a:rPr>
              <a:t>) </a:t>
            </a:r>
            <a:endParaRPr lang="en-US" sz="2000" b="1" dirty="0">
              <a:latin typeface="Garamond"/>
              <a:cs typeface="Garamond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"/>
            <a:ext cx="3389971" cy="1828800"/>
            <a:chOff x="0" y="1"/>
            <a:chExt cx="3389971" cy="1828800"/>
          </a:xfrm>
        </p:grpSpPr>
        <p:pic>
          <p:nvPicPr>
            <p:cNvPr id="15" name="Picture 14" descr="JGOFS_sed_trap_loc.png"/>
            <p:cNvPicPr>
              <a:picLocks noChangeAspect="1"/>
            </p:cNvPicPr>
            <p:nvPr/>
          </p:nvPicPr>
          <p:blipFill>
            <a:blip r:embed="rId4"/>
            <a:srcRect l="12497" t="19442" r="8330" b="23609"/>
            <a:stretch>
              <a:fillRect/>
            </a:stretch>
          </p:blipFill>
          <p:spPr>
            <a:xfrm>
              <a:off x="0" y="1"/>
              <a:ext cx="3389971" cy="1828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19200" y="1219200"/>
              <a:ext cx="88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Garamond"/>
                  <a:cs typeface="Garamond"/>
                </a:rPr>
                <a:t>JGOFS</a:t>
              </a:r>
              <a:endParaRPr lang="en-US" sz="1800" dirty="0">
                <a:latin typeface="Garamond"/>
                <a:cs typeface="Garamond"/>
              </a:endParaRPr>
            </a:p>
          </p:txBody>
        </p:sp>
      </p:grp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4724400" y="1524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Garamond"/>
                <a:cs typeface="Garamond"/>
              </a:rPr>
              <a:t>Upper </a:t>
            </a:r>
            <a:r>
              <a:rPr lang="en-US" b="1" dirty="0" smtClean="0">
                <a:latin typeface="Garamond"/>
                <a:cs typeface="Garamond"/>
              </a:rPr>
              <a:t>1 km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172200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Refine Dunne et al. (2005) &amp; Lutz et al. (2007) using phytoplankton size as a key predictor. 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Ecological Importance of Cell Size</a:t>
            </a:r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343400" y="1066800"/>
            <a:ext cx="4800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800" dirty="0">
              <a:latin typeface="Garamond" pitchFamily="-107" charset="0"/>
            </a:endParaRPr>
          </a:p>
          <a:p>
            <a:pPr>
              <a:buFont typeface="Comic Sans MS" pitchFamily="-107" charset="0"/>
              <a:buChar char="•"/>
            </a:pPr>
            <a:r>
              <a:rPr lang="en-US" sz="2800" dirty="0">
                <a:latin typeface="Garamond" pitchFamily="-107" charset="0"/>
              </a:rPr>
              <a:t> </a:t>
            </a:r>
            <a:r>
              <a:rPr lang="en-US" sz="2000" dirty="0">
                <a:latin typeface="Garamond" pitchFamily="-107" charset="0"/>
              </a:rPr>
              <a:t>Small cells:</a:t>
            </a:r>
          </a:p>
          <a:p>
            <a:pPr marL="685800" lvl="1" indent="-228600">
              <a:buFont typeface="Comic Sans MS" pitchFamily="-107" charset="0"/>
              <a:buChar char="•"/>
            </a:pPr>
            <a:r>
              <a:rPr lang="en-US" sz="2000" dirty="0">
                <a:latin typeface="Garamond" pitchFamily="-107" charset="0"/>
              </a:rPr>
              <a:t>recycled within </a:t>
            </a:r>
            <a:r>
              <a:rPr lang="en-US" sz="2000" dirty="0" err="1">
                <a:latin typeface="Garamond" pitchFamily="-107" charset="0"/>
              </a:rPr>
              <a:t>euphotic</a:t>
            </a:r>
            <a:r>
              <a:rPr lang="en-US" sz="2000" dirty="0">
                <a:latin typeface="Garamond" pitchFamily="-107" charset="0"/>
              </a:rPr>
              <a:t> zone</a:t>
            </a:r>
          </a:p>
          <a:p>
            <a:pPr marL="685800" lvl="1" indent="-228600">
              <a:buFont typeface="Comic Sans MS" pitchFamily="-107" charset="0"/>
              <a:buChar char="•"/>
            </a:pPr>
            <a:r>
              <a:rPr lang="en-US" sz="2000" dirty="0">
                <a:latin typeface="Garamond" pitchFamily="-107" charset="0"/>
              </a:rPr>
              <a:t>utilizing regenerated nutrients</a:t>
            </a:r>
          </a:p>
          <a:p>
            <a:pPr marL="685800" lvl="1" indent="-228600">
              <a:buFont typeface="Comic Sans MS" pitchFamily="-107" charset="0"/>
              <a:buChar char="•"/>
            </a:pPr>
            <a:r>
              <a:rPr lang="en-US" sz="2000" dirty="0">
                <a:latin typeface="Garamond" pitchFamily="-107" charset="0"/>
              </a:rPr>
              <a:t>Prefer stratified high light conditions</a:t>
            </a:r>
          </a:p>
          <a:p>
            <a:pPr>
              <a:buFont typeface="Comic Sans MS" pitchFamily="-107" charset="0"/>
              <a:buChar char="•"/>
            </a:pPr>
            <a:r>
              <a:rPr lang="en-US" sz="2000" dirty="0">
                <a:latin typeface="Garamond" pitchFamily="-107" charset="0"/>
              </a:rPr>
              <a:t> Large cells:</a:t>
            </a:r>
          </a:p>
          <a:p>
            <a:pPr marL="685800" lvl="1" indent="-228600">
              <a:buFont typeface="Comic Sans MS" pitchFamily="-107" charset="0"/>
              <a:buChar char="•"/>
            </a:pPr>
            <a:r>
              <a:rPr lang="en-US" sz="2000" dirty="0">
                <a:latin typeface="Garamond" pitchFamily="-107" charset="0"/>
              </a:rPr>
              <a:t>sink out of the </a:t>
            </a:r>
            <a:r>
              <a:rPr lang="en-US" sz="2000" dirty="0" err="1">
                <a:latin typeface="Garamond" pitchFamily="-107" charset="0"/>
              </a:rPr>
              <a:t>euphotic</a:t>
            </a:r>
            <a:r>
              <a:rPr lang="en-US" sz="2000" dirty="0">
                <a:latin typeface="Garamond" pitchFamily="-107" charset="0"/>
              </a:rPr>
              <a:t> zone</a:t>
            </a:r>
          </a:p>
          <a:p>
            <a:pPr marL="685800" lvl="1" indent="-228600">
              <a:buFont typeface="Comic Sans MS" pitchFamily="-107" charset="0"/>
              <a:buChar char="•"/>
            </a:pPr>
            <a:r>
              <a:rPr lang="en-US" sz="2000" dirty="0">
                <a:latin typeface="Garamond" pitchFamily="-107" charset="0"/>
              </a:rPr>
              <a:t>utilize new nutrients efficiently</a:t>
            </a:r>
          </a:p>
          <a:p>
            <a:pPr marL="685800" lvl="1" indent="-228600">
              <a:buFont typeface="Comic Sans MS" pitchFamily="-107" charset="0"/>
              <a:buChar char="•"/>
            </a:pPr>
            <a:r>
              <a:rPr lang="en-US" sz="2000" dirty="0">
                <a:latin typeface="Garamond" pitchFamily="-107" charset="0"/>
              </a:rPr>
              <a:t>Prefer turbulent, low light conditions</a:t>
            </a:r>
            <a:endParaRPr lang="en-US" sz="2000" dirty="0">
              <a:latin typeface="Comic Sans MS" pitchFamily="-107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04800" y="6858000"/>
            <a:ext cx="8534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ja-JP" sz="20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Many biogeochemical processes are directly related to the distribution of phytoplankton size class</a:t>
            </a:r>
            <a:r>
              <a:rPr lang="en-US" altLang="ja-JP" sz="18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14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altLang="ja-JP" sz="1400" b="1" dirty="0" err="1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Longhurst</a:t>
            </a:r>
            <a:r>
              <a:rPr lang="en-US" altLang="ja-JP" sz="14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1998),</a:t>
            </a:r>
            <a:r>
              <a:rPr lang="en-US" altLang="ja-JP" sz="18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and is a major biological factor that governs the functioning of pelagic food webs</a:t>
            </a:r>
            <a:r>
              <a:rPr lang="en-US" altLang="ja-JP" sz="18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14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(Legendre and </a:t>
            </a:r>
            <a:r>
              <a:rPr lang="en-US" altLang="ja-JP" sz="1400" b="1" dirty="0" err="1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Lefevre</a:t>
            </a:r>
            <a:r>
              <a:rPr lang="en-US" altLang="ja-JP" sz="1400" b="1" dirty="0">
                <a:solidFill>
                  <a:schemeClr val="accent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1991).</a:t>
            </a:r>
            <a:r>
              <a:rPr lang="en-US" altLang="ja-JP" sz="1400" b="1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</a:p>
        </p:txBody>
      </p:sp>
      <p:pic>
        <p:nvPicPr>
          <p:cNvPr id="7" name="Picture 6" descr="bio_pump.gif"/>
          <p:cNvPicPr>
            <a:picLocks noChangeAspect="1"/>
          </p:cNvPicPr>
          <p:nvPr/>
        </p:nvPicPr>
        <p:blipFill>
          <a:blip r:embed="rId2"/>
          <a:srcRect t="4494" r="6977" b="5618"/>
          <a:stretch>
            <a:fillRect/>
          </a:stretch>
        </p:blipFill>
        <p:spPr>
          <a:xfrm>
            <a:off x="0" y="1524000"/>
            <a:ext cx="44196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720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2200" dirty="0" smtClean="0">
                <a:latin typeface="+mn-lt"/>
              </a:rPr>
              <a:t>Unifying principals that mechanistically explain global, annual mean patterns and seasonal to </a:t>
            </a:r>
            <a:r>
              <a:rPr lang="en-US" sz="2200" dirty="0" err="1" smtClean="0">
                <a:latin typeface="+mn-lt"/>
              </a:rPr>
              <a:t>interannual</a:t>
            </a:r>
            <a:r>
              <a:rPr lang="en-US" sz="2200" dirty="0" smtClean="0">
                <a:latin typeface="+mn-lt"/>
              </a:rPr>
              <a:t> variations in particulate flux to depth remain elusive.</a:t>
            </a:r>
          </a:p>
          <a:p>
            <a:pPr marL="177800" indent="-177800">
              <a:buFont typeface="Arial"/>
              <a:buChar char="•"/>
            </a:pPr>
            <a:r>
              <a:rPr lang="en-US" sz="2200" dirty="0" smtClean="0">
                <a:latin typeface="+mn-lt"/>
              </a:rPr>
              <a:t>Links between variation in export and air-sea CO</a:t>
            </a:r>
            <a:r>
              <a:rPr lang="en-US" sz="2200" baseline="-25000" dirty="0" smtClean="0">
                <a:latin typeface="+mn-lt"/>
              </a:rPr>
              <a:t>2</a:t>
            </a:r>
            <a:r>
              <a:rPr lang="en-US" sz="2200" dirty="0" smtClean="0">
                <a:latin typeface="+mn-lt"/>
              </a:rPr>
              <a:t> flux and its temporal variation have only begun to be explored. </a:t>
            </a:r>
          </a:p>
          <a:p>
            <a:pPr marL="177800" indent="-177800">
              <a:buFont typeface="Arial"/>
              <a:buChar char="•"/>
            </a:pPr>
            <a:r>
              <a:rPr lang="en-US" sz="2200" dirty="0" smtClean="0">
                <a:latin typeface="+mn-lt"/>
              </a:rPr>
              <a:t>Previous studies suggest [</a:t>
            </a:r>
            <a:r>
              <a:rPr lang="en-US" sz="2200" dirty="0" err="1" smtClean="0">
                <a:latin typeface="+mn-lt"/>
              </a:rPr>
              <a:t>Chl</a:t>
            </a:r>
            <a:r>
              <a:rPr lang="en-US" sz="2200" dirty="0" smtClean="0">
                <a:latin typeface="+mn-lt"/>
              </a:rPr>
              <a:t>] and PP are not enough to accurately predict flux</a:t>
            </a:r>
            <a:r>
              <a:rPr lang="en-US" sz="2200" dirty="0" smtClean="0">
                <a:latin typeface="+mn-lt"/>
              </a:rPr>
              <a:t>.</a:t>
            </a:r>
          </a:p>
          <a:p>
            <a:pPr marL="177800" indent="-177800">
              <a:buFont typeface="Arial"/>
              <a:buChar char="•"/>
            </a:pPr>
            <a:r>
              <a:rPr lang="en-US" sz="2200" dirty="0" smtClean="0">
                <a:latin typeface="+mn-lt"/>
              </a:rPr>
              <a:t>Phytoplankton cell size is a critical determinant of flux.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905000" y="41148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aramond" pitchFamily="-107" charset="0"/>
              </a:rPr>
              <a:t>Chisholm, 2000</a:t>
            </a:r>
            <a:endParaRPr lang="en-US" dirty="0">
              <a:solidFill>
                <a:schemeClr val="bg1"/>
              </a:solidFill>
              <a:latin typeface="Comic Sans M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rwin_percent_micro_mean_May_smooth_no_SO.png"/>
          <p:cNvPicPr>
            <a:picLocks noChangeAspect="1"/>
          </p:cNvPicPr>
          <p:nvPr/>
        </p:nvPicPr>
        <p:blipFill>
          <a:blip r:embed="rId2"/>
          <a:srcRect l="11455" t="15275" r="7288" b="18053"/>
          <a:stretch>
            <a:fillRect/>
          </a:stretch>
        </p:blipFill>
        <p:spPr>
          <a:xfrm>
            <a:off x="228601" y="2743201"/>
            <a:ext cx="4190999" cy="2579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286000"/>
            <a:ext cx="392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aramond"/>
                <a:cs typeface="Garamond"/>
              </a:rPr>
              <a:t>Percentage of “</a:t>
            </a:r>
            <a:r>
              <a:rPr lang="en-US" b="1" dirty="0" err="1" smtClean="0">
                <a:latin typeface="Garamond"/>
                <a:cs typeface="Garamond"/>
              </a:rPr>
              <a:t>r</a:t>
            </a:r>
            <a:r>
              <a:rPr lang="en-US" b="1" dirty="0" smtClean="0">
                <a:latin typeface="Garamond"/>
                <a:cs typeface="Garamond"/>
              </a:rPr>
              <a:t>” Strategists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0"/>
            <a:ext cx="3810000" cy="1454150"/>
          </a:xfrm>
          <a:prstGeom prst="rect">
            <a:avLst/>
          </a:prstGeom>
        </p:spPr>
      </p:pic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777959" cy="1801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752600"/>
            <a:ext cx="3637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http://</a:t>
            </a:r>
            <a:r>
              <a:rPr lang="en-US" dirty="0" err="1" smtClean="0">
                <a:latin typeface="Garamond"/>
                <a:cs typeface="Garamond"/>
              </a:rPr>
              <a:t>darwinproject.mit.edu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8" name="Picture 7" descr="Snapshot 2011-05-18 06-19-30.tiff"/>
          <p:cNvPicPr>
            <a:picLocks noChangeAspect="1"/>
          </p:cNvPicPr>
          <p:nvPr/>
        </p:nvPicPr>
        <p:blipFill>
          <a:blip r:embed="rId5"/>
          <a:srcRect l="2260" r="6600"/>
          <a:stretch>
            <a:fillRect/>
          </a:stretch>
        </p:blipFill>
        <p:spPr>
          <a:xfrm>
            <a:off x="4876800" y="1981200"/>
            <a:ext cx="4267200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95492" y="4038600"/>
            <a:ext cx="184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Follows et al. 2007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4114800"/>
            <a:ext cx="30683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Green: </a:t>
            </a:r>
            <a:r>
              <a:rPr lang="en-US" sz="1800" i="1" dirty="0" err="1" smtClean="0">
                <a:latin typeface="Garamond"/>
                <a:cs typeface="Garamond"/>
              </a:rPr>
              <a:t>Prochlorococcus</a:t>
            </a:r>
            <a:endParaRPr lang="en-US" sz="1800" i="1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Orange: small photo-</a:t>
            </a:r>
            <a:r>
              <a:rPr lang="en-US" sz="1800" dirty="0" err="1" smtClean="0">
                <a:latin typeface="Garamond"/>
                <a:cs typeface="Garamond"/>
              </a:rPr>
              <a:t>autotrophs</a:t>
            </a:r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Red: diatoms</a:t>
            </a:r>
          </a:p>
          <a:p>
            <a:r>
              <a:rPr lang="en-US" sz="1800" dirty="0" smtClean="0">
                <a:latin typeface="Garamond"/>
                <a:cs typeface="Garamond"/>
              </a:rPr>
              <a:t>Yellow: large phytoplankton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81600"/>
            <a:ext cx="187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Figure, </a:t>
            </a:r>
            <a:r>
              <a:rPr lang="en-US" sz="1800" dirty="0" err="1" smtClean="0">
                <a:latin typeface="Garamond"/>
                <a:cs typeface="Garamond"/>
              </a:rPr>
              <a:t>Dutkiewicz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1600200"/>
            <a:ext cx="4019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aramond"/>
                <a:cs typeface="Garamond"/>
              </a:rPr>
              <a:t>Emergent </a:t>
            </a:r>
            <a:r>
              <a:rPr lang="en-US" b="1" dirty="0">
                <a:latin typeface="Garamond"/>
                <a:cs typeface="Garamond"/>
              </a:rPr>
              <a:t>F</a:t>
            </a:r>
            <a:r>
              <a:rPr lang="en-US" b="1" dirty="0" smtClean="0">
                <a:latin typeface="Garamond"/>
                <a:cs typeface="Garamond"/>
              </a:rPr>
              <a:t>unctional Groups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667000"/>
            <a:ext cx="1197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&gt;10μm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6388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</a:pPr>
            <a:r>
              <a:rPr lang="en-US" sz="2200" dirty="0" smtClean="0">
                <a:latin typeface="Garamond"/>
                <a:cs typeface="Garamond"/>
              </a:rPr>
              <a:t>Update export parameterization to include </a:t>
            </a:r>
            <a:r>
              <a:rPr lang="en-US" sz="2200" dirty="0" err="1" smtClean="0">
                <a:latin typeface="Garamond"/>
                <a:cs typeface="Garamond"/>
              </a:rPr>
              <a:t>lithogenic</a:t>
            </a:r>
            <a:r>
              <a:rPr lang="en-US" sz="2200" dirty="0" smtClean="0">
                <a:latin typeface="Garamond"/>
                <a:cs typeface="Garamond"/>
              </a:rPr>
              <a:t> &amp; other mineral ballasting.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2200" dirty="0" smtClean="0">
                <a:latin typeface="Garamond"/>
                <a:cs typeface="Garamond"/>
              </a:rPr>
              <a:t>Incorporate improved understanding of how phytoplankton size structure controls particle export &amp; </a:t>
            </a:r>
            <a:r>
              <a:rPr lang="en-US" sz="2200" dirty="0" err="1" smtClean="0">
                <a:latin typeface="Garamond"/>
                <a:cs typeface="Garamond"/>
              </a:rPr>
              <a:t>remineralization</a:t>
            </a:r>
            <a:r>
              <a:rPr lang="en-US" sz="2200" dirty="0" smtClean="0">
                <a:latin typeface="Garamond"/>
                <a:cs typeface="Garamond"/>
              </a:rPr>
              <a:t>.</a:t>
            </a:r>
            <a:endParaRPr lang="en-US" sz="2200" dirty="0" smtClean="0">
              <a:latin typeface="Garamond"/>
              <a:cs typeface="Garamond"/>
            </a:endParaRPr>
          </a:p>
          <a:p>
            <a:pPr marL="457200" indent="-457200">
              <a:buFont typeface="+mj-lt"/>
              <a:buAutoNum type="arabicParenR"/>
            </a:pPr>
            <a:endParaRPr lang="en-US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&amp; 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95021"/>
            <a:ext cx="883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 smtClean="0">
                <a:latin typeface="Garamond"/>
                <a:cs typeface="Garamond"/>
              </a:rPr>
              <a:t>Objectives - 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latin typeface="Garamond"/>
                <a:cs typeface="Garamond"/>
              </a:rPr>
              <a:t>Use </a:t>
            </a:r>
            <a:r>
              <a:rPr lang="en-US" dirty="0" smtClean="0">
                <a:latin typeface="Garamond"/>
                <a:cs typeface="Garamond"/>
              </a:rPr>
              <a:t>newly available satellite retrievals of phytoplankton community size structure to refine algorithms for sinking biogenic particles and their </a:t>
            </a:r>
            <a:r>
              <a:rPr lang="en-US" dirty="0" err="1" smtClean="0">
                <a:latin typeface="Garamond"/>
                <a:cs typeface="Garamond"/>
              </a:rPr>
              <a:t>remineralization</a:t>
            </a:r>
            <a:r>
              <a:rPr lang="en-US" dirty="0" smtClean="0">
                <a:latin typeface="Garamond"/>
                <a:cs typeface="Garamond"/>
              </a:rPr>
              <a:t> at depth</a:t>
            </a:r>
            <a:r>
              <a:rPr lang="en-US" dirty="0" smtClean="0">
                <a:latin typeface="Garamond"/>
                <a:cs typeface="Garamond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latin typeface="Garamond"/>
                <a:cs typeface="Garamond"/>
              </a:rPr>
              <a:t>Integrate </a:t>
            </a:r>
            <a:r>
              <a:rPr lang="en-US" dirty="0" smtClean="0">
                <a:latin typeface="Garamond"/>
                <a:cs typeface="Garamond"/>
              </a:rPr>
              <a:t>into the Darwin model to improve export </a:t>
            </a:r>
            <a:r>
              <a:rPr lang="en-US" dirty="0" smtClean="0">
                <a:latin typeface="Garamond"/>
                <a:cs typeface="Garamond"/>
              </a:rPr>
              <a:t>parameterization.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latin typeface="Garamond"/>
                <a:cs typeface="Garamond"/>
              </a:rPr>
              <a:t>Use </a:t>
            </a:r>
            <a:r>
              <a:rPr lang="en-US" dirty="0" smtClean="0">
                <a:latin typeface="Garamond"/>
                <a:cs typeface="Garamond"/>
              </a:rPr>
              <a:t>the improved Darwin model to understand connections to ocean carbon uptake and storage</a:t>
            </a:r>
            <a:r>
              <a:rPr lang="en-US" dirty="0" smtClean="0">
                <a:latin typeface="Garamond"/>
                <a:cs typeface="Garamond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endParaRPr lang="en-US" dirty="0" smtClean="0">
              <a:latin typeface="Garamond"/>
              <a:cs typeface="Garamond"/>
            </a:endParaRPr>
          </a:p>
          <a:p>
            <a:pPr marL="457200" indent="-457200"/>
            <a:r>
              <a:rPr lang="en-US" dirty="0" smtClean="0">
                <a:latin typeface="Garamond"/>
                <a:cs typeface="Garamond"/>
              </a:rPr>
              <a:t>Questions – 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latin typeface="Garamond"/>
                <a:cs typeface="Garamond"/>
              </a:rPr>
              <a:t>Do satellite retrievals of phytoplankton size structure improve empirical algorithms for the export of biogenic particles from the surface ocean and their </a:t>
            </a:r>
            <a:r>
              <a:rPr lang="en-US" dirty="0" err="1" smtClean="0">
                <a:latin typeface="Garamond"/>
                <a:cs typeface="Garamond"/>
              </a:rPr>
              <a:t>remineralization</a:t>
            </a:r>
            <a:r>
              <a:rPr lang="en-US" dirty="0" smtClean="0">
                <a:latin typeface="Garamond"/>
                <a:cs typeface="Garamond"/>
              </a:rPr>
              <a:t> at depth?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latin typeface="Garamond"/>
                <a:cs typeface="Garamond"/>
              </a:rPr>
              <a:t>How does the variability in the surface ocean phytoplankton size structure impact the biological pump of carbon to the deep ocean?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Acknowledgements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Jim Yoder (WHOI)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Jay </a:t>
            </a:r>
            <a:r>
              <a:rPr lang="en-US" sz="2600" dirty="0" smtClean="0">
                <a:ea typeface="ＭＳ Ｐゴシック" pitchFamily="-107" charset="-128"/>
                <a:cs typeface="ＭＳ Ｐゴシック" pitchFamily="-107" charset="-128"/>
              </a:rPr>
              <a:t>O’Reilly and Kim Hyde </a:t>
            </a: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(NOAA, NMFS)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Tatiana </a:t>
            </a:r>
            <a:r>
              <a:rPr lang="en-US" sz="2600" dirty="0" err="1" smtClean="0">
                <a:ea typeface="ＭＳ Ｐゴシック" pitchFamily="-107" charset="-128"/>
                <a:cs typeface="ＭＳ Ｐゴシック" pitchFamily="-107" charset="-128"/>
              </a:rPr>
              <a:t>Rynearson</a:t>
            </a:r>
            <a:r>
              <a:rPr lang="en-US" sz="2600" dirty="0" smtClean="0">
                <a:ea typeface="ＭＳ Ｐゴシック" pitchFamily="-107" charset="-128"/>
                <a:cs typeface="ＭＳ Ｐゴシック" pitchFamily="-107" charset="-128"/>
              </a:rPr>
              <a:t> and Maureen Kennelly </a:t>
            </a: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(URI, GSO)</a:t>
            </a:r>
          </a:p>
          <a:p>
            <a:pPr>
              <a:lnSpc>
                <a:spcPct val="90000"/>
              </a:lnSpc>
            </a:pPr>
            <a:r>
              <a:rPr lang="en-US" sz="2600" dirty="0" smtClean="0">
                <a:ea typeface="ＭＳ Ｐゴシック" pitchFamily="-107" charset="-128"/>
                <a:cs typeface="ＭＳ Ｐゴシック" pitchFamily="-107" charset="-128"/>
              </a:rPr>
              <a:t>Benjamin </a:t>
            </a: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Beckmann </a:t>
            </a:r>
            <a:r>
              <a:rPr lang="en-US" sz="2600" dirty="0" smtClean="0">
                <a:ea typeface="ＭＳ Ｐゴシック" pitchFamily="-107" charset="-128"/>
                <a:cs typeface="ＭＳ Ｐゴシック" pitchFamily="-107" charset="-128"/>
              </a:rPr>
              <a:t>(GE Global Research)</a:t>
            </a:r>
          </a:p>
          <a:p>
            <a:pPr>
              <a:lnSpc>
                <a:spcPct val="90000"/>
              </a:lnSpc>
            </a:pPr>
            <a:r>
              <a:rPr lang="en-US" sz="2600" dirty="0" smtClean="0">
                <a:ea typeface="ＭＳ Ｐゴシック" pitchFamily="-107" charset="-128"/>
                <a:cs typeface="ＭＳ Ｐゴシック" pitchFamily="-107" charset="-128"/>
              </a:rPr>
              <a:t>Scott </a:t>
            </a:r>
            <a:r>
              <a:rPr lang="en-US" sz="2600" dirty="0" err="1">
                <a:ea typeface="ＭＳ Ｐゴシック" pitchFamily="-107" charset="-128"/>
                <a:cs typeface="ＭＳ Ｐゴシック" pitchFamily="-107" charset="-128"/>
              </a:rPr>
              <a:t>Doney</a:t>
            </a: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 and Ivan Lima (WHOI)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NASA </a:t>
            </a:r>
            <a:r>
              <a:rPr lang="en-US" sz="2600" dirty="0" smtClean="0">
                <a:ea typeface="ＭＳ Ｐゴシック" pitchFamily="-107" charset="-128"/>
                <a:cs typeface="ＭＳ Ｐゴシック" pitchFamily="-107" charset="-128"/>
              </a:rPr>
              <a:t>OBPG </a:t>
            </a:r>
            <a:r>
              <a:rPr lang="en-US" sz="2600" dirty="0">
                <a:ea typeface="ＭＳ Ｐゴシック" pitchFamily="-107" charset="-128"/>
                <a:cs typeface="ＭＳ Ｐゴシック" pitchFamily="-107" charset="-128"/>
              </a:rPr>
              <a:t>&amp; </a:t>
            </a:r>
            <a:r>
              <a:rPr lang="en-US" sz="2600" dirty="0" err="1" smtClean="0">
                <a:ea typeface="ＭＳ Ｐゴシック" pitchFamily="-107" charset="-128"/>
                <a:cs typeface="ＭＳ Ｐゴシック" pitchFamily="-107" charset="-128"/>
              </a:rPr>
              <a:t>SeaBASS</a:t>
            </a:r>
            <a:endParaRPr lang="en-US" sz="2600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4" name="Picture 3" descr="NASA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876800"/>
            <a:ext cx="2101850" cy="1755355"/>
          </a:xfrm>
          <a:prstGeom prst="rect">
            <a:avLst/>
          </a:prstGeom>
        </p:spPr>
      </p:pic>
      <p:pic>
        <p:nvPicPr>
          <p:cNvPr id="5" name="Picture 4" descr="RI_space_grant.jpg"/>
          <p:cNvPicPr>
            <a:picLocks noChangeAspect="1"/>
          </p:cNvPicPr>
          <p:nvPr/>
        </p:nvPicPr>
        <p:blipFill>
          <a:blip r:embed="rId3"/>
          <a:srcRect l="81667" t="13889" r="6667" b="6667"/>
          <a:stretch>
            <a:fillRect/>
          </a:stretch>
        </p:blipFill>
        <p:spPr>
          <a:xfrm>
            <a:off x="7620000" y="4702629"/>
            <a:ext cx="1371600" cy="2155371"/>
          </a:xfrm>
          <a:prstGeom prst="rect">
            <a:avLst/>
          </a:prstGeom>
        </p:spPr>
      </p:pic>
      <p:pic>
        <p:nvPicPr>
          <p:cNvPr id="6" name="Picture 5" descr="vetlese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90881"/>
            <a:ext cx="5257800" cy="467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527175" y="2265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96" name="Picture 4" descr="0714838284"/>
          <p:cNvPicPr>
            <a:picLocks noChangeAspect="1" noChangeArrowheads="1"/>
          </p:cNvPicPr>
          <p:nvPr/>
        </p:nvPicPr>
        <p:blipFill>
          <a:blip r:embed="rId2"/>
          <a:srcRect l="58415" t="125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276600" y="304800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Cell Size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6" charset="-128"/>
                <a:cs typeface="ＭＳ Ｐゴシック" pitchFamily="-106" charset="-128"/>
              </a:rPr>
              <a:t>, NPP </a:t>
            </a:r>
            <a:r>
              <a:rPr lang="en-US" sz="4400" b="1" kern="0" dirty="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&amp;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6" charset="-128"/>
                <a:cs typeface="ＭＳ Ｐゴシック" pitchFamily="-106" charset="-128"/>
              </a:rPr>
              <a:t> Flux</a:t>
            </a:r>
          </a:p>
        </p:txBody>
      </p:sp>
      <p:pic>
        <p:nvPicPr>
          <p:cNvPr id="10" name="Picture 9" descr="VGPM_NPP_vs_flux_region_allz_bold.png"/>
          <p:cNvPicPr>
            <a:picLocks noChangeAspect="1"/>
          </p:cNvPicPr>
          <p:nvPr/>
        </p:nvPicPr>
        <p:blipFill>
          <a:blip r:embed="rId2"/>
          <a:srcRect l="8070" b="5336"/>
          <a:stretch>
            <a:fillRect/>
          </a:stretch>
        </p:blipFill>
        <p:spPr>
          <a:xfrm>
            <a:off x="4572000" y="1905000"/>
            <a:ext cx="4572000" cy="4331368"/>
          </a:xfrm>
          <a:prstGeom prst="rect">
            <a:avLst/>
          </a:prstGeom>
        </p:spPr>
      </p:pic>
      <p:pic>
        <p:nvPicPr>
          <p:cNvPr id="11" name="Picture 10" descr="Sf_vs_flux_region_allz_bold.png"/>
          <p:cNvPicPr>
            <a:picLocks noChangeAspect="1"/>
          </p:cNvPicPr>
          <p:nvPr/>
        </p:nvPicPr>
        <p:blipFill>
          <a:blip r:embed="rId3"/>
          <a:srcRect l="3814" r="14826" b="5080"/>
          <a:stretch>
            <a:fillRect/>
          </a:stretch>
        </p:blipFill>
        <p:spPr>
          <a:xfrm>
            <a:off x="0" y="2133600"/>
            <a:ext cx="4615543" cy="4038600"/>
          </a:xfrm>
          <a:prstGeom prst="rect">
            <a:avLst/>
          </a:prstGeom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505200" y="17526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Garamond"/>
                <a:cs typeface="Garamond"/>
              </a:rPr>
              <a:t>Depths &lt; 4 km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6096000"/>
            <a:ext cx="2517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Garamond"/>
                <a:cs typeface="Garamond"/>
              </a:rPr>
              <a:t>S</a:t>
            </a:r>
            <a:r>
              <a:rPr lang="en-US" sz="2000" b="1" baseline="-25000" dirty="0" err="1" smtClean="0">
                <a:latin typeface="Garamond"/>
                <a:cs typeface="Garamond"/>
              </a:rPr>
              <a:t>fm</a:t>
            </a:r>
            <a:r>
              <a:rPr lang="en-US" sz="2000" b="1" dirty="0" smtClean="0">
                <a:latin typeface="Garamond"/>
                <a:cs typeface="Garamond"/>
              </a:rPr>
              <a:t>, % </a:t>
            </a:r>
            <a:r>
              <a:rPr lang="en-US" sz="2000" b="1" dirty="0" err="1" smtClean="0">
                <a:latin typeface="Garamond"/>
                <a:cs typeface="Garamond"/>
              </a:rPr>
              <a:t>microplankton</a:t>
            </a:r>
            <a:endParaRPr lang="en-US" sz="2000" b="1" dirty="0">
              <a:latin typeface="Garamond"/>
              <a:cs typeface="Garamon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6096000"/>
            <a:ext cx="3089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Garamond"/>
                <a:cs typeface="Garamond"/>
              </a:rPr>
              <a:t>VGPM NPP (mg C m</a:t>
            </a:r>
            <a:r>
              <a:rPr lang="en-US" sz="2000" b="1" baseline="30000" dirty="0" smtClean="0">
                <a:latin typeface="Garamond"/>
                <a:cs typeface="Garamond"/>
              </a:rPr>
              <a:t>-2 </a:t>
            </a:r>
            <a:r>
              <a:rPr lang="en-US" sz="2000" b="1" dirty="0" smtClean="0">
                <a:latin typeface="Garamond"/>
                <a:cs typeface="Garamond"/>
              </a:rPr>
              <a:t>d</a:t>
            </a:r>
            <a:r>
              <a:rPr lang="en-US" sz="2000" b="1" baseline="30000" dirty="0" smtClean="0">
                <a:latin typeface="Garamond"/>
                <a:cs typeface="Garamond"/>
              </a:rPr>
              <a:t>-1</a:t>
            </a:r>
            <a:r>
              <a:rPr lang="en-US" sz="2000" b="1" dirty="0" smtClean="0">
                <a:latin typeface="Garamond"/>
                <a:cs typeface="Garamond"/>
              </a:rPr>
              <a:t>) </a:t>
            </a:r>
            <a:endParaRPr lang="en-US" sz="2000" b="1" dirty="0">
              <a:latin typeface="Garamond"/>
              <a:cs typeface="Garamond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"/>
            <a:ext cx="3389971" cy="1828800"/>
            <a:chOff x="0" y="1"/>
            <a:chExt cx="3389971" cy="1828800"/>
          </a:xfrm>
        </p:grpSpPr>
        <p:pic>
          <p:nvPicPr>
            <p:cNvPr id="18" name="Picture 17" descr="JGOFS_sed_trap_loc.png"/>
            <p:cNvPicPr>
              <a:picLocks noChangeAspect="1"/>
            </p:cNvPicPr>
            <p:nvPr/>
          </p:nvPicPr>
          <p:blipFill>
            <a:blip r:embed="rId4"/>
            <a:srcRect l="12497" t="19442" r="8330" b="23609"/>
            <a:stretch>
              <a:fillRect/>
            </a:stretch>
          </p:blipFill>
          <p:spPr>
            <a:xfrm>
              <a:off x="0" y="1"/>
              <a:ext cx="3389971" cy="18288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19200" y="1219200"/>
              <a:ext cx="88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Garamond"/>
                  <a:cs typeface="Garamond"/>
                </a:rPr>
                <a:t>JGOFS</a:t>
              </a:r>
              <a:endParaRPr lang="en-US" sz="1800" dirty="0"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Joint EOF – Mode 1</a:t>
            </a:r>
          </a:p>
        </p:txBody>
      </p:sp>
      <p:pic>
        <p:nvPicPr>
          <p:cNvPr id="55299" name="Content Placeholder 3" descr="EOF_multi_log_Sf_GSMchl_spatial_mode1_50_no_season.png"/>
          <p:cNvPicPr>
            <a:picLocks noChangeAspect="1"/>
          </p:cNvPicPr>
          <p:nvPr/>
        </p:nvPicPr>
        <p:blipFill>
          <a:blip r:embed="rId2"/>
          <a:srcRect l="6398" t="3023" r="6398"/>
          <a:stretch>
            <a:fillRect/>
          </a:stretch>
        </p:blipFill>
        <p:spPr bwMode="auto">
          <a:xfrm>
            <a:off x="152400" y="1600200"/>
            <a:ext cx="3898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EOF_multi_log_Sf_GSMchl_amp_mode1_50_no_season.png"/>
          <p:cNvPicPr>
            <a:picLocks noChangeAspect="1"/>
          </p:cNvPicPr>
          <p:nvPr/>
        </p:nvPicPr>
        <p:blipFill>
          <a:blip r:embed="rId3"/>
          <a:srcRect l="5527" t="6667" r="5527" b="65556"/>
          <a:stretch>
            <a:fillRect/>
          </a:stretch>
        </p:blipFill>
        <p:spPr bwMode="auto">
          <a:xfrm>
            <a:off x="3962400" y="1828800"/>
            <a:ext cx="518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3"/>
          <p:cNvSpPr txBox="1">
            <a:spLocks noChangeArrowheads="1"/>
          </p:cNvSpPr>
          <p:nvPr/>
        </p:nvSpPr>
        <p:spPr bwMode="auto">
          <a:xfrm>
            <a:off x="3886200" y="3810000"/>
            <a:ext cx="5257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Amplitude time series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– mirror over zero of individual </a:t>
            </a:r>
            <a:r>
              <a:rPr lang="en-US" sz="2800" dirty="0" err="1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S</a:t>
            </a:r>
            <a:r>
              <a:rPr lang="en-US" sz="2800" baseline="-25000" dirty="0" err="1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fm</a:t>
            </a:r>
            <a:r>
              <a:rPr lang="en-US" sz="2800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2800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mode 1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- Variance driven by </a:t>
            </a:r>
            <a:r>
              <a:rPr lang="en-US" sz="2800" dirty="0" err="1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S</a:t>
            </a:r>
            <a:r>
              <a:rPr lang="en-US" sz="2800" baseline="-25000" dirty="0" err="1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fm</a:t>
            </a:r>
            <a:endParaRPr lang="en-US" sz="2800" baseline="-25000" dirty="0" smtClean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dirty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Effect of CDM/NAP on R</a:t>
            </a:r>
            <a:r>
              <a:rPr lang="en-US" baseline="-25000">
                <a:ea typeface="ＭＳ Ｐゴシック" pitchFamily="-107" charset="-128"/>
                <a:cs typeface="ＭＳ Ｐゴシック" pitchFamily="-107" charset="-128"/>
              </a:rPr>
              <a:t>rs</a:t>
            </a: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)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572000" y="1524000"/>
            <a:ext cx="4419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Garamond" pitchFamily="-107" charset="0"/>
              </a:rPr>
              <a:t>Increasing a</a:t>
            </a:r>
            <a:r>
              <a:rPr lang="en-US" sz="2800" baseline="-25000">
                <a:latin typeface="Garamond" pitchFamily="-107" charset="0"/>
              </a:rPr>
              <a:t>CDM/NAP</a:t>
            </a:r>
            <a:r>
              <a:rPr lang="en-US" sz="2800">
                <a:latin typeface="Garamond" pitchFamily="-107" charset="0"/>
              </a:rPr>
              <a:t>(443) lowers the blue region of the R</a:t>
            </a:r>
            <a:r>
              <a:rPr lang="en-US" sz="2800" baseline="-25000">
                <a:latin typeface="Garamond" pitchFamily="-107" charset="0"/>
              </a:rPr>
              <a:t>rs</a:t>
            </a:r>
            <a:r>
              <a:rPr lang="en-US" sz="2800">
                <a:latin typeface="Garamond" pitchFamily="-107" charset="0"/>
              </a:rPr>
              <a:t> spectra</a:t>
            </a:r>
            <a:endParaRPr lang="en-US">
              <a:latin typeface="Comic Sans MS" pitchFamily="-107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09600" y="3124200"/>
          <a:ext cx="7467600" cy="3405188"/>
        </p:xfrm>
        <a:graphic>
          <a:graphicData uri="http://schemas.openxmlformats.org/presentationml/2006/ole">
            <p:oleObj spid="_x0000_s26626" name="Document" r:id="rId3" imgW="5410200" imgH="5435600" progId="Word.Document.12">
              <p:link updateAutomatic="1"/>
            </p:oleObj>
          </a:graphicData>
        </a:graphic>
      </p:graphicFrame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52400" y="1600200"/>
            <a:ext cx="3378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 pitchFamily="-107" charset="0"/>
              </a:rPr>
              <a:t>a</a:t>
            </a:r>
            <a:r>
              <a:rPr lang="en-US" baseline="-25000">
                <a:latin typeface="Garamond" pitchFamily="-107" charset="0"/>
              </a:rPr>
              <a:t>CDM/NAP</a:t>
            </a:r>
            <a:r>
              <a:rPr lang="en-US">
                <a:latin typeface="Garamond" pitchFamily="-107" charset="0"/>
              </a:rPr>
              <a:t>(443) varying</a:t>
            </a:r>
          </a:p>
          <a:p>
            <a:r>
              <a:rPr lang="en-US">
                <a:latin typeface="Garamond" pitchFamily="-107" charset="0"/>
              </a:rPr>
              <a:t>Constant Chl = 0.5 mg m</a:t>
            </a:r>
            <a:r>
              <a:rPr lang="en-US" baseline="30000">
                <a:latin typeface="Garamond" pitchFamily="-107" charset="0"/>
              </a:rPr>
              <a:t>-3</a:t>
            </a:r>
          </a:p>
          <a:p>
            <a:r>
              <a:rPr lang="en-US">
                <a:latin typeface="Garamond" pitchFamily="-107" charset="0"/>
              </a:rPr>
              <a:t>Constant S</a:t>
            </a:r>
            <a:r>
              <a:rPr lang="en-US" baseline="-25000">
                <a:latin typeface="Garamond" pitchFamily="-107" charset="0"/>
              </a:rPr>
              <a:t>f</a:t>
            </a:r>
            <a:r>
              <a:rPr lang="en-US">
                <a:latin typeface="Garamond" pitchFamily="-107" charset="0"/>
              </a:rPr>
              <a:t> = 50%</a:t>
            </a:r>
            <a:endParaRPr lang="en-US" baseline="30000">
              <a:latin typeface="Garamond" pitchFamily="-107" charset="0"/>
            </a:endParaRP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124200" y="6248400"/>
            <a:ext cx="20494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aramond" pitchFamily="-107" charset="0"/>
              </a:rPr>
              <a:t>Wavelength (nm)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228600" y="3962400"/>
            <a:ext cx="488950" cy="931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aramond" pitchFamily="-107" charset="0"/>
              </a:rPr>
              <a:t>R</a:t>
            </a:r>
            <a:r>
              <a:rPr lang="en-US" sz="2000" b="1" baseline="-25000">
                <a:latin typeface="Garamond" pitchFamily="-107" charset="0"/>
              </a:rPr>
              <a:t>rs </a:t>
            </a:r>
            <a:r>
              <a:rPr lang="en-US" sz="2000" b="1">
                <a:latin typeface="Garamond" pitchFamily="-107" charset="0"/>
              </a:rPr>
              <a:t>(sr</a:t>
            </a:r>
            <a:r>
              <a:rPr lang="en-US" sz="2000" b="1" baseline="30000">
                <a:latin typeface="Garamond" pitchFamily="-107" charset="0"/>
              </a:rPr>
              <a:t>-1</a:t>
            </a:r>
            <a:r>
              <a:rPr lang="en-US" sz="20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5791200" y="3657600"/>
            <a:ext cx="1866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Wavelength (nm)</a:t>
            </a:r>
            <a:endParaRPr lang="en-US">
              <a:latin typeface="Comic Sans MS" pitchFamily="-107" charset="0"/>
            </a:endParaRP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4191000" y="2057400"/>
          <a:ext cx="4953000" cy="2112963"/>
        </p:xfrm>
        <a:graphic>
          <a:graphicData uri="http://schemas.openxmlformats.org/presentationml/2006/ole">
            <p:oleObj spid="_x0000_s47106" name="Document" r:id="rId3" imgW="5410200" imgH="5435600" progId="Word.Document.12">
              <p:link updateAutomatic="1"/>
            </p:oleObj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b="1" kern="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Detectable Ranges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5240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0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If LUT</a:t>
            </a:r>
            <a:r>
              <a:rPr lang="en-US" sz="3000" kern="0">
                <a:latin typeface="+mn-lt"/>
                <a:ea typeface="Lucida Grande" pitchFamily="-109" charset="0"/>
                <a:cs typeface="Lucida Grande" pitchFamily="-109" charset="0"/>
              </a:rPr>
              <a:t> ∆</a:t>
            </a:r>
            <a:r>
              <a:rPr lang="en-US" sz="30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nRrs(443) &gt; SeaWiFS   NE</a:t>
            </a:r>
            <a:r>
              <a:rPr lang="en-US" sz="3000" kern="0">
                <a:latin typeface="+mn-lt"/>
                <a:ea typeface="Lucida Grande" pitchFamily="-109" charset="0"/>
                <a:cs typeface="Lucida Grande" pitchFamily="-109" charset="0"/>
              </a:rPr>
              <a:t>∆</a:t>
            </a:r>
            <a:r>
              <a:rPr lang="en-US" sz="30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nR</a:t>
            </a:r>
            <a:r>
              <a:rPr lang="en-US" sz="3000" kern="0" baseline="-25000">
                <a:latin typeface="+mn-lt"/>
                <a:ea typeface="ＭＳ Ｐゴシック" pitchFamily="-109" charset="-128"/>
                <a:cs typeface="ＭＳ Ｐゴシック" pitchFamily="-109" charset="-128"/>
              </a:rPr>
              <a:t>rs</a:t>
            </a:r>
            <a:r>
              <a:rPr lang="en-US" sz="30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(443)</a:t>
            </a:r>
            <a:r>
              <a:rPr lang="en-US" sz="32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 </a:t>
            </a:r>
          </a:p>
          <a:p>
            <a:pPr marL="742950" lvl="1" indent="-107950">
              <a:spcBef>
                <a:spcPct val="20000"/>
              </a:spcBef>
              <a:buFontTx/>
              <a:buChar char="–"/>
              <a:defRPr/>
            </a:pPr>
            <a:r>
              <a:rPr lang="en-US" sz="2800" kern="0">
                <a:latin typeface="+mn-lt"/>
                <a:ea typeface="ＭＳ Ｐゴシック" charset="-128"/>
              </a:rPr>
              <a:t>Beyond detection  </a:t>
            </a:r>
          </a:p>
        </p:txBody>
      </p:sp>
      <p:sp>
        <p:nvSpPr>
          <p:cNvPr id="47111" name="Rectangle 5"/>
          <p:cNvSpPr>
            <a:spLocks noChangeArrowheads="1"/>
          </p:cNvSpPr>
          <p:nvPr/>
        </p:nvSpPr>
        <p:spPr bwMode="auto">
          <a:xfrm>
            <a:off x="3962400" y="2209800"/>
            <a:ext cx="458788" cy="852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R</a:t>
            </a:r>
            <a:r>
              <a:rPr lang="en-US" sz="1800" b="1" baseline="-25000">
                <a:latin typeface="Garamond" pitchFamily="-107" charset="0"/>
              </a:rPr>
              <a:t>rs </a:t>
            </a:r>
            <a:r>
              <a:rPr lang="en-US" sz="1800" b="1">
                <a:latin typeface="Garamond" pitchFamily="-107" charset="0"/>
              </a:rPr>
              <a:t>(sr</a:t>
            </a:r>
            <a:r>
              <a:rPr lang="en-US" sz="1800" b="1" baseline="30000">
                <a:latin typeface="Garamond" pitchFamily="-107" charset="0"/>
              </a:rPr>
              <a:t>-1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57200" y="3124200"/>
          <a:ext cx="3352800" cy="2635250"/>
        </p:xfrm>
        <a:graphic>
          <a:graphicData uri="http://schemas.openxmlformats.org/presentationml/2006/ole">
            <p:oleObj spid="_x0000_s47107" name="Document" r:id="rId4" imgW="5242560" imgH="4258056" progId="Word.Document.8">
              <p:embed/>
            </p:oleObj>
          </a:graphicData>
        </a:graphic>
      </p:graphicFrame>
      <p:sp>
        <p:nvSpPr>
          <p:cNvPr id="47112" name="Rectangle 5"/>
          <p:cNvSpPr>
            <a:spLocks noChangeArrowheads="1"/>
          </p:cNvSpPr>
          <p:nvPr/>
        </p:nvSpPr>
        <p:spPr bwMode="auto">
          <a:xfrm>
            <a:off x="914400" y="5562600"/>
            <a:ext cx="22320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Chlorophyll (mg m</a:t>
            </a:r>
            <a:r>
              <a:rPr lang="en-US" sz="1800" b="1" baseline="30000">
                <a:latin typeface="Garamond" pitchFamily="-107" charset="0"/>
              </a:rPr>
              <a:t>-3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47113" name="Rectangle 5"/>
          <p:cNvSpPr>
            <a:spLocks noChangeArrowheads="1"/>
          </p:cNvSpPr>
          <p:nvPr/>
        </p:nvSpPr>
        <p:spPr bwMode="auto">
          <a:xfrm>
            <a:off x="228600" y="3429000"/>
            <a:ext cx="458788" cy="203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a</a:t>
            </a:r>
            <a:r>
              <a:rPr lang="en-US" sz="1800" b="1" baseline="-25000">
                <a:latin typeface="Garamond" pitchFamily="-107" charset="0"/>
              </a:rPr>
              <a:t>CDM/NAP</a:t>
            </a:r>
            <a:r>
              <a:rPr lang="en-US" sz="1800" b="1">
                <a:latin typeface="Garamond" pitchFamily="-107" charset="0"/>
              </a:rPr>
              <a:t> (443) (m</a:t>
            </a:r>
            <a:r>
              <a:rPr lang="en-US" sz="1800" b="1" baseline="30000">
                <a:latin typeface="Garamond" pitchFamily="-107" charset="0"/>
              </a:rPr>
              <a:t>-1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47114" name="Text Box 4"/>
          <p:cNvSpPr>
            <a:spLocks noChangeArrowheads="1"/>
          </p:cNvSpPr>
          <p:nvPr/>
        </p:nvSpPr>
        <p:spPr bwMode="auto">
          <a:xfrm>
            <a:off x="3962400" y="4038600"/>
            <a:ext cx="518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7800" indent="-177800" defTabSz="1004888" eaLnBrk="1" hangingPunct="1">
              <a:lnSpc>
                <a:spcPct val="90000"/>
              </a:lnSpc>
              <a:tabLst>
                <a:tab pos="342900" algn="l"/>
              </a:tabLst>
            </a:pPr>
            <a:r>
              <a:rPr lang="en-US" dirty="0" err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SeaWiFS</a:t>
            </a: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has the sensitivity to retrieve </a:t>
            </a:r>
            <a:r>
              <a:rPr lang="en-US" dirty="0" err="1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S</a:t>
            </a:r>
            <a:r>
              <a:rPr lang="en-US" baseline="-25000" dirty="0" err="1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fm</a:t>
            </a:r>
            <a:endParaRPr lang="en-US" dirty="0" smtClean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177800" indent="-177800" defTabSz="1004888" eaLnBrk="1" hangingPunct="1">
              <a:lnSpc>
                <a:spcPct val="90000"/>
              </a:lnSpc>
              <a:buFont typeface="Times" pitchFamily="-107" charset="0"/>
              <a:buChar char="•"/>
              <a:tabLst>
                <a:tab pos="342900" algn="l"/>
              </a:tabLst>
            </a:pP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  <a:r>
              <a:rPr lang="en-US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hlorophyll </a:t>
            </a: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0.05 - 1.75 mg m</a:t>
            </a:r>
            <a:r>
              <a:rPr lang="en-US" baseline="30000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-3</a:t>
            </a:r>
            <a:endParaRPr lang="en-US" dirty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177800" indent="-177800" defTabSz="1004888" eaLnBrk="1" hangingPunct="1">
              <a:lnSpc>
                <a:spcPct val="90000"/>
              </a:lnSpc>
              <a:buFont typeface="Times" pitchFamily="-107" charset="0"/>
              <a:buChar char="•"/>
              <a:tabLst>
                <a:tab pos="342900" algn="l"/>
              </a:tabLst>
            </a:pPr>
            <a:r>
              <a:rPr lang="en-US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a</a:t>
            </a:r>
            <a:r>
              <a:rPr lang="en-US" baseline="-25000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CDM</a:t>
            </a:r>
            <a:r>
              <a:rPr lang="en-US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443) &lt; 0.17 m</a:t>
            </a:r>
            <a:r>
              <a:rPr lang="en-US" baseline="30000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-1</a:t>
            </a:r>
            <a:endParaRPr lang="en-US" dirty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177800" indent="-177800" defTabSz="1004888" eaLnBrk="1" hangingPunct="1">
              <a:lnSpc>
                <a:spcPct val="90000"/>
              </a:lnSpc>
              <a:tabLst>
                <a:tab pos="342900" algn="l"/>
              </a:tabLst>
            </a:pPr>
            <a:endParaRPr lang="en-US" dirty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177800" indent="-177800" defTabSz="1004888" eaLnBrk="1" hangingPunct="1">
              <a:lnSpc>
                <a:spcPct val="90000"/>
              </a:lnSpc>
              <a:tabLst>
                <a:tab pos="342900" algn="l"/>
              </a:tabLst>
            </a:pP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		Of decadal mean imagery,</a:t>
            </a:r>
          </a:p>
          <a:p>
            <a:pPr marL="177800" indent="-177800" defTabSz="1004888" eaLnBrk="1" hangingPunct="1">
              <a:lnSpc>
                <a:spcPct val="90000"/>
              </a:lnSpc>
              <a:tabLst>
                <a:tab pos="342900" algn="l"/>
              </a:tabLst>
            </a:pP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			84% of [</a:t>
            </a:r>
            <a:r>
              <a:rPr lang="en-US" dirty="0" err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Chl</a:t>
            </a: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]</a:t>
            </a:r>
          </a:p>
          <a:p>
            <a:pPr marL="177800" indent="-177800" defTabSz="1004888" eaLnBrk="1" hangingPunct="1">
              <a:lnSpc>
                <a:spcPct val="90000"/>
              </a:lnSpc>
              <a:tabLst>
                <a:tab pos="342900" algn="l"/>
              </a:tabLst>
            </a:pP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			99.7% of </a:t>
            </a:r>
            <a:r>
              <a:rPr lang="en-US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a</a:t>
            </a:r>
            <a:r>
              <a:rPr lang="en-US" baseline="-25000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CDM</a:t>
            </a:r>
            <a:r>
              <a:rPr lang="en-US" dirty="0" smtClean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443) </a:t>
            </a:r>
          </a:p>
          <a:p>
            <a:pPr marL="177800" indent="-177800" defTabSz="1004888" eaLnBrk="1" hangingPunct="1">
              <a:lnSpc>
                <a:spcPct val="90000"/>
              </a:lnSpc>
              <a:tabLst>
                <a:tab pos="342900" algn="l"/>
              </a:tabLst>
            </a:pPr>
            <a:r>
              <a:rPr lang="en-US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	    		fall within thresholds</a:t>
            </a:r>
            <a:endParaRPr lang="en-US" sz="2200" dirty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400" b="1" kern="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Look-up-table Construction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1676400"/>
            <a:ext cx="327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Full factorial design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Independently varied </a:t>
            </a:r>
            <a:r>
              <a:rPr lang="en-US" sz="2800" b="1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[Chl]</a:t>
            </a:r>
            <a:r>
              <a:rPr lang="en-US" sz="28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en-US" sz="2800" b="1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S</a:t>
            </a:r>
            <a:r>
              <a:rPr lang="en-US" sz="2800" b="1" kern="0" baseline="-25000">
                <a:latin typeface="+mn-lt"/>
                <a:ea typeface="ＭＳ Ｐゴシック" pitchFamily="-109" charset="-128"/>
                <a:cs typeface="ＭＳ Ｐゴシック" pitchFamily="-109" charset="-128"/>
              </a:rPr>
              <a:t>f</a:t>
            </a:r>
            <a:r>
              <a:rPr lang="en-US" sz="28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,</a:t>
            </a:r>
            <a:r>
              <a:rPr lang="en-US" sz="2800" b="1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sz="28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&amp;</a:t>
            </a:r>
            <a:r>
              <a:rPr lang="en-US" sz="2800" b="1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 a</a:t>
            </a:r>
            <a:r>
              <a:rPr lang="en-US" sz="2800" b="1" kern="0" baseline="-25000">
                <a:latin typeface="+mn-lt"/>
                <a:ea typeface="ＭＳ Ｐゴシック" pitchFamily="-109" charset="-128"/>
                <a:cs typeface="ＭＳ Ｐゴシック" pitchFamily="-109" charset="-128"/>
              </a:rPr>
              <a:t>CDM/NAP</a:t>
            </a:r>
            <a:r>
              <a:rPr lang="en-US" sz="28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 over expected ranges for the global ocean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kern="0">
                <a:latin typeface="+mn-lt"/>
                <a:ea typeface="ＭＳ Ｐゴシック" pitchFamily="-109" charset="-128"/>
                <a:cs typeface="ＭＳ Ｐゴシック" pitchFamily="-109" charset="-128"/>
              </a:rPr>
              <a:t>For a given combination of IOPs, AOPs are calculated via radiative transfer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3200" kern="0"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3279775" y="1828800"/>
          <a:ext cx="5864225" cy="4227513"/>
        </p:xfrm>
        <a:graphic>
          <a:graphicData uri="http://schemas.openxmlformats.org/presentationml/2006/ole">
            <p:oleObj spid="_x0000_s43010" name="Document" r:id="rId3" imgW="5334000" imgH="3846576" progId="Word.Document.8">
              <p:embed/>
            </p:oleObj>
          </a:graphicData>
        </a:graphic>
      </p:graphicFrame>
      <p:pic>
        <p:nvPicPr>
          <p:cNvPr id="43013" name="Picture 4" descr="Hydrolight"/>
          <p:cNvPicPr>
            <a:picLocks noChangeAspect="1" noChangeArrowheads="1"/>
          </p:cNvPicPr>
          <p:nvPr/>
        </p:nvPicPr>
        <p:blipFill>
          <a:blip r:embed="rId4"/>
          <a:srcRect t="27026"/>
          <a:stretch>
            <a:fillRect/>
          </a:stretch>
        </p:blipFill>
        <p:spPr bwMode="auto">
          <a:xfrm>
            <a:off x="7675563" y="1752600"/>
            <a:ext cx="822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21379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Correction</a:t>
            </a:r>
          </a:p>
        </p:txBody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45720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i="1" smtClean="0">
                <a:ea typeface="ＭＳ Ｐゴシック" pitchFamily="-107" charset="-128"/>
                <a:cs typeface="ＭＳ Ｐゴシック" pitchFamily="-107" charset="-128"/>
              </a:rPr>
              <a:t>In situ </a:t>
            </a:r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HPLC observations matched to nearest pixel of LAC &amp; GAC R</a:t>
            </a:r>
            <a:r>
              <a:rPr lang="en-US" sz="2800" baseline="-25000" smtClean="0">
                <a:ea typeface="ＭＳ Ｐゴシック" pitchFamily="-107" charset="-128"/>
                <a:cs typeface="ＭＳ Ｐゴシック" pitchFamily="-107" charset="-128"/>
              </a:rPr>
              <a:t>rs</a:t>
            </a:r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(443) imagery.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GSM01 inversion products calculated from R</a:t>
            </a:r>
            <a:r>
              <a:rPr lang="en-US" sz="2800" baseline="-25000" smtClean="0">
                <a:ea typeface="ＭＳ Ｐゴシック" pitchFamily="-107" charset="-128"/>
                <a:cs typeface="ＭＳ Ｐゴシック" pitchFamily="-107" charset="-128"/>
              </a:rPr>
              <a:t>rs</a:t>
            </a:r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(443) pixels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LUT nRrs(443) that varies only due to S</a:t>
            </a:r>
            <a:r>
              <a:rPr lang="en-US" sz="2400" baseline="-25000" smtClean="0"/>
              <a:t>f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i="1" smtClean="0"/>
              <a:t>In situ </a:t>
            </a:r>
            <a:r>
              <a:rPr lang="en-US" sz="2400" smtClean="0"/>
              <a:t>HPLC estimated S</a:t>
            </a:r>
            <a:r>
              <a:rPr lang="en-US" sz="2400" baseline="-25000" smtClean="0"/>
              <a:t>f</a:t>
            </a:r>
            <a:r>
              <a:rPr lang="en-US" sz="2400" smtClean="0"/>
              <a:t> &amp; SeaWiFS nR</a:t>
            </a:r>
            <a:r>
              <a:rPr lang="en-US" sz="2400" baseline="-25000" smtClean="0"/>
              <a:t>rs</a:t>
            </a:r>
            <a:r>
              <a:rPr lang="en-US" sz="2400" smtClean="0"/>
              <a:t>(443)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Correction factor = LUT nR</a:t>
            </a:r>
            <a:r>
              <a:rPr lang="en-US" sz="2400" baseline="-25000" smtClean="0"/>
              <a:t>rs</a:t>
            </a:r>
            <a:r>
              <a:rPr lang="en-US" sz="2400" smtClean="0"/>
              <a:t>(443)/SeaWiFS nR</a:t>
            </a:r>
            <a:r>
              <a:rPr lang="en-US" sz="2400" baseline="-25000" smtClean="0"/>
              <a:t>rs</a:t>
            </a:r>
            <a:r>
              <a:rPr lang="en-US" sz="2400" smtClean="0"/>
              <a:t>(443)</a:t>
            </a:r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4648200" y="1600200"/>
          <a:ext cx="4267200" cy="2427288"/>
        </p:xfrm>
        <a:graphic>
          <a:graphicData uri="http://schemas.openxmlformats.org/presentationml/2006/ole">
            <p:oleObj spid="_x0000_s68610" name="Document" r:id="rId3" imgW="5516880" imgH="6406896" progId="Word.Document.8">
              <p:embed/>
            </p:oleObj>
          </a:graphicData>
        </a:graphic>
      </p:graphicFrame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4648200" y="4038600"/>
          <a:ext cx="4191000" cy="2616200"/>
        </p:xfrm>
        <a:graphic>
          <a:graphicData uri="http://schemas.openxmlformats.org/presentationml/2006/ole">
            <p:oleObj spid="_x0000_s68611" name="Document" r:id="rId4" imgW="5516880" imgH="6406896" progId="Word.Document.8">
              <p:embed/>
            </p:oleObj>
          </a:graphicData>
        </a:graphic>
      </p:graphicFrame>
      <p:sp>
        <p:nvSpPr>
          <p:cNvPr id="68614" name="Rectangle 5"/>
          <p:cNvSpPr>
            <a:spLocks noChangeArrowheads="1"/>
          </p:cNvSpPr>
          <p:nvPr/>
        </p:nvSpPr>
        <p:spPr bwMode="auto">
          <a:xfrm>
            <a:off x="5715000" y="6400800"/>
            <a:ext cx="21526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GSM [Chl] (mg m</a:t>
            </a:r>
            <a:r>
              <a:rPr lang="en-US" sz="1800" b="1" baseline="30000">
                <a:latin typeface="Garamond" pitchFamily="-107" charset="0"/>
              </a:rPr>
              <a:t>-3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68615" name="Rectangle 5"/>
          <p:cNvSpPr>
            <a:spLocks noChangeArrowheads="1"/>
          </p:cNvSpPr>
          <p:nvPr/>
        </p:nvSpPr>
        <p:spPr bwMode="auto">
          <a:xfrm>
            <a:off x="4419600" y="4114800"/>
            <a:ext cx="458788" cy="2497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Corrected nR</a:t>
            </a:r>
            <a:r>
              <a:rPr lang="en-US" sz="1800" b="1" baseline="-25000">
                <a:latin typeface="Garamond" pitchFamily="-107" charset="0"/>
              </a:rPr>
              <a:t>rs</a:t>
            </a:r>
            <a:r>
              <a:rPr lang="en-US" sz="1800" b="1">
                <a:latin typeface="Garamond" pitchFamily="-107" charset="0"/>
              </a:rPr>
              <a:t>(443) (sr</a:t>
            </a:r>
            <a:r>
              <a:rPr lang="en-US" sz="1800" b="1" baseline="30000">
                <a:latin typeface="Garamond" pitchFamily="-107" charset="0"/>
              </a:rPr>
              <a:t>-1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68616" name="Rectangle 5"/>
          <p:cNvSpPr>
            <a:spLocks noChangeArrowheads="1"/>
          </p:cNvSpPr>
          <p:nvPr/>
        </p:nvSpPr>
        <p:spPr bwMode="auto">
          <a:xfrm>
            <a:off x="4419600" y="2133600"/>
            <a:ext cx="458788" cy="148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nR</a:t>
            </a:r>
            <a:r>
              <a:rPr lang="en-US" sz="1800" b="1" baseline="-25000">
                <a:latin typeface="Garamond" pitchFamily="-107" charset="0"/>
              </a:rPr>
              <a:t>rs</a:t>
            </a:r>
            <a:r>
              <a:rPr lang="en-US" sz="1800" b="1">
                <a:latin typeface="Garamond" pitchFamily="-107" charset="0"/>
              </a:rPr>
              <a:t>(443) (sr</a:t>
            </a:r>
            <a:r>
              <a:rPr lang="en-US" sz="1800" b="1" baseline="30000">
                <a:latin typeface="Garamond" pitchFamily="-107" charset="0"/>
              </a:rPr>
              <a:t>-1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1379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>
                <a:solidFill>
                  <a:schemeClr val="tx2"/>
                </a:solidFill>
                <a:latin typeface="Garamond" pitchFamily="-107" charset="0"/>
              </a:rPr>
              <a:t>Optical Importance of Cell Size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57200" y="1981200"/>
            <a:ext cx="3505200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8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Despite the physiological and taxonomic variability, variation in spectral shape can be defined by changes in the dominant size class.</a:t>
            </a:r>
            <a:endParaRPr lang="en-US" altLang="ja-JP" b="1"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341313" indent="-341313" eaLnBrk="1" hangingPunct="1">
              <a:spcBef>
                <a:spcPct val="20000"/>
              </a:spcBef>
              <a:buFontTx/>
              <a:buChar char="•"/>
            </a:pPr>
            <a:endParaRPr lang="en-US" b="1">
              <a:latin typeface="Comic Sans MS" pitchFamily="-107" charset="0"/>
            </a:endParaRPr>
          </a:p>
          <a:p>
            <a:pPr marL="341313" indent="-341313" eaLnBrk="1" hangingPunct="1"/>
            <a:endParaRPr lang="en-US">
              <a:latin typeface="Comic Sans MS" pitchFamily="-107" charset="0"/>
            </a:endParaRPr>
          </a:p>
        </p:txBody>
      </p:sp>
      <p:pic>
        <p:nvPicPr>
          <p:cNvPr id="20484" name="Picture 4" descr="size_absorp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676400"/>
            <a:ext cx="48768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315200" y="5105400"/>
            <a:ext cx="1655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 err="1" smtClean="0">
                <a:latin typeface="Garamond" pitchFamily="-107" charset="0"/>
              </a:rPr>
              <a:t>Ciotti</a:t>
            </a:r>
            <a:r>
              <a:rPr lang="en-US" sz="1800" dirty="0" smtClean="0">
                <a:latin typeface="Garamond" pitchFamily="-107" charset="0"/>
              </a:rPr>
              <a:t> </a:t>
            </a:r>
            <a:r>
              <a:rPr lang="en-US" sz="1800" dirty="0">
                <a:latin typeface="Garamond" pitchFamily="-107" charset="0"/>
              </a:rPr>
              <a:t>et al. </a:t>
            </a:r>
            <a:r>
              <a:rPr lang="en-US" sz="1800" dirty="0" smtClean="0">
                <a:latin typeface="Garamond" pitchFamily="-107" charset="0"/>
              </a:rPr>
              <a:t>2002</a:t>
            </a:r>
            <a:endParaRPr lang="en-US" sz="1800" dirty="0">
              <a:latin typeface="Garamond" pitchFamily="-107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5732463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a</a:t>
            </a:r>
            <a:r>
              <a:rPr lang="en-US" altLang="ja-JP" b="1" baseline="30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*</a:t>
            </a:r>
            <a:r>
              <a:rPr lang="en-US" altLang="ja-JP" b="1" baseline="-25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ph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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)= [(1-S</a:t>
            </a:r>
            <a:r>
              <a:rPr lang="en-US" altLang="ja-JP" b="1" baseline="-25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f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)</a:t>
            </a:r>
            <a:r>
              <a:rPr lang="en-US" altLang="ja-JP" b="1" baseline="-25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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a</a:t>
            </a:r>
            <a:r>
              <a:rPr lang="en-US" altLang="ja-JP" b="1" baseline="30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*</a:t>
            </a:r>
            <a:r>
              <a:rPr lang="en-US" altLang="ja-JP" b="1" baseline="-25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pico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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)] + [S</a:t>
            </a:r>
            <a:r>
              <a:rPr lang="en-US" altLang="ja-JP" b="1" baseline="-25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f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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a</a:t>
            </a:r>
            <a:r>
              <a:rPr lang="en-US" altLang="ja-JP" b="1" baseline="30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*</a:t>
            </a:r>
            <a:r>
              <a:rPr lang="en-US" altLang="ja-JP" b="1" baseline="-250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micro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</a:t>
            </a:r>
            <a:r>
              <a:rPr lang="en-US" altLang="ja-JP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)]</a:t>
            </a:r>
            <a:endParaRPr lang="en-US" altLang="ja-JP" b="1"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eaLnBrk="1" hangingPunct="1"/>
            <a:endParaRPr lang="en-US" sz="1800">
              <a:latin typeface="Arial" pitchFamily="-107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62800" y="6396038"/>
            <a:ext cx="1890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aramond"/>
                <a:cs typeface="Garamond"/>
              </a:rPr>
              <a:t>Package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utoUpdateAnimBg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152400" y="4495800"/>
          <a:ext cx="2971800" cy="1531938"/>
        </p:xfrm>
        <a:graphic>
          <a:graphicData uri="http://schemas.openxmlformats.org/presentationml/2006/ole">
            <p:oleObj spid="_x0000_s69634" name="Document" r:id="rId3" imgW="5242560" imgH="4154424" progId="Word.Document.8">
              <p:embed/>
            </p:oleObj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228600" y="1752600"/>
          <a:ext cx="2667000" cy="2601913"/>
        </p:xfrm>
        <a:graphic>
          <a:graphicData uri="http://schemas.openxmlformats.org/presentationml/2006/ole">
            <p:oleObj spid="_x0000_s69635" name="Document" r:id="rId4" imgW="5242560" imgH="4154424" progId="Word.Document.8">
              <p:embed/>
            </p:oleObj>
          </a:graphicData>
        </a:graphic>
      </p:graphicFrame>
      <p:sp>
        <p:nvSpPr>
          <p:cNvPr id="696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Correction</a:t>
            </a:r>
          </a:p>
        </p:txBody>
      </p:sp>
      <p:sp>
        <p:nvSpPr>
          <p:cNvPr id="696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0" y="1981200"/>
            <a:ext cx="2667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	Evaluate how well the correction surface represents the point data &amp; identify outliers</a:t>
            </a:r>
          </a:p>
        </p:txBody>
      </p:sp>
      <p:sp>
        <p:nvSpPr>
          <p:cNvPr id="69641" name="TextBox 5"/>
          <p:cNvSpPr txBox="1">
            <a:spLocks noChangeArrowheads="1"/>
          </p:cNvSpPr>
          <p:nvPr/>
        </p:nvSpPr>
        <p:spPr bwMode="auto">
          <a:xfrm>
            <a:off x="1066800" y="1905000"/>
            <a:ext cx="74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initial</a:t>
            </a:r>
            <a:endParaRPr lang="en-US" b="1">
              <a:latin typeface="Garamond" pitchFamily="-107" charset="0"/>
            </a:endParaRPr>
          </a:p>
        </p:txBody>
      </p:sp>
      <p:sp>
        <p:nvSpPr>
          <p:cNvPr id="69642" name="TextBox 7"/>
          <p:cNvSpPr txBox="1">
            <a:spLocks noChangeArrowheads="1"/>
          </p:cNvSpPr>
          <p:nvPr/>
        </p:nvSpPr>
        <p:spPr bwMode="auto">
          <a:xfrm>
            <a:off x="0" y="5851525"/>
            <a:ext cx="2192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aramond" pitchFamily="-107" charset="0"/>
              </a:rPr>
              <a:t>Outliers</a:t>
            </a:r>
          </a:p>
          <a:p>
            <a:r>
              <a:rPr lang="en-US" sz="2000" b="1">
                <a:latin typeface="Garamond" pitchFamily="-107" charset="0"/>
              </a:rPr>
              <a:t>Red = extreme</a:t>
            </a:r>
          </a:p>
          <a:p>
            <a:r>
              <a:rPr lang="en-US" sz="2000" b="1">
                <a:latin typeface="Garamond" pitchFamily="-107" charset="0"/>
              </a:rPr>
              <a:t>blue = &gt; 3 std dev.</a:t>
            </a:r>
          </a:p>
        </p:txBody>
      </p:sp>
      <p:sp>
        <p:nvSpPr>
          <p:cNvPr id="69643" name="TextBox 9"/>
          <p:cNvSpPr txBox="1">
            <a:spLocks noChangeArrowheads="1"/>
          </p:cNvSpPr>
          <p:nvPr/>
        </p:nvSpPr>
        <p:spPr bwMode="auto">
          <a:xfrm>
            <a:off x="3505200" y="6172200"/>
            <a:ext cx="263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aramond" pitchFamily="-107" charset="0"/>
              </a:rPr>
              <a:t>Remaining data points</a:t>
            </a:r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581400" y="1828800"/>
          <a:ext cx="2517775" cy="2514600"/>
        </p:xfrm>
        <a:graphic>
          <a:graphicData uri="http://schemas.openxmlformats.org/presentationml/2006/ole">
            <p:oleObj spid="_x0000_s69636" name="Document" r:id="rId5" imgW="5242560" imgH="4154424" progId="Word.Document.8">
              <p:embed/>
            </p:oleObj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3276600" y="4495800"/>
          <a:ext cx="2971800" cy="1555750"/>
        </p:xfrm>
        <a:graphic>
          <a:graphicData uri="http://schemas.openxmlformats.org/presentationml/2006/ole">
            <p:oleObj spid="_x0000_s69637" name="Document" r:id="rId6" imgW="5242560" imgH="4154424" progId="Word.Document.8">
              <p:embed/>
            </p:oleObj>
          </a:graphicData>
        </a:graphic>
      </p:graphicFrame>
      <p:sp>
        <p:nvSpPr>
          <p:cNvPr id="69644" name="TextBox 9"/>
          <p:cNvSpPr txBox="1">
            <a:spLocks noChangeArrowheads="1"/>
          </p:cNvSpPr>
          <p:nvPr/>
        </p:nvSpPr>
        <p:spPr bwMode="auto">
          <a:xfrm>
            <a:off x="0" y="2133600"/>
            <a:ext cx="458788" cy="1709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Garamond" pitchFamily="-107" charset="0"/>
              </a:rPr>
              <a:t>Surface correction</a:t>
            </a:r>
            <a:endParaRPr lang="en-US" sz="2000" b="1">
              <a:latin typeface="Garamond" pitchFamily="-107" charset="0"/>
            </a:endParaRPr>
          </a:p>
        </p:txBody>
      </p:sp>
      <p:sp>
        <p:nvSpPr>
          <p:cNvPr id="69645" name="TextBox 9"/>
          <p:cNvSpPr txBox="1">
            <a:spLocks noChangeArrowheads="1"/>
          </p:cNvSpPr>
          <p:nvPr/>
        </p:nvSpPr>
        <p:spPr bwMode="auto">
          <a:xfrm>
            <a:off x="3810000" y="4114800"/>
            <a:ext cx="1625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Garamond" pitchFamily="-107" charset="0"/>
              </a:rPr>
              <a:t>Point correction</a:t>
            </a:r>
            <a:endParaRPr lang="en-US" sz="2000" b="1">
              <a:latin typeface="Garamond" pitchFamily="-107" charset="0"/>
            </a:endParaRPr>
          </a:p>
        </p:txBody>
      </p:sp>
      <p:sp>
        <p:nvSpPr>
          <p:cNvPr id="69646" name="TextBox 9"/>
          <p:cNvSpPr txBox="1">
            <a:spLocks noChangeArrowheads="1"/>
          </p:cNvSpPr>
          <p:nvPr/>
        </p:nvSpPr>
        <p:spPr bwMode="auto">
          <a:xfrm>
            <a:off x="685800" y="4114800"/>
            <a:ext cx="1625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Garamond" pitchFamily="-107" charset="0"/>
              </a:rPr>
              <a:t>Point correction</a:t>
            </a:r>
            <a:endParaRPr lang="en-US" sz="2000" b="1">
              <a:latin typeface="Garamond" pitchFamily="-107" charset="0"/>
            </a:endParaRPr>
          </a:p>
        </p:txBody>
      </p:sp>
      <p:sp>
        <p:nvSpPr>
          <p:cNvPr id="69647" name="TextBox 6"/>
          <p:cNvSpPr txBox="1">
            <a:spLocks noChangeArrowheads="1"/>
          </p:cNvSpPr>
          <p:nvPr/>
        </p:nvSpPr>
        <p:spPr bwMode="auto">
          <a:xfrm>
            <a:off x="3733800" y="1524000"/>
            <a:ext cx="2133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Regression</a:t>
            </a:r>
          </a:p>
          <a:p>
            <a:r>
              <a:rPr lang="en-US" sz="1800" b="1">
                <a:latin typeface="Garamond" pitchFamily="-107" charset="0"/>
              </a:rPr>
              <a:t>black &gt; 3 std dev.</a:t>
            </a:r>
          </a:p>
          <a:p>
            <a:r>
              <a:rPr lang="en-US" sz="1800" b="1">
                <a:latin typeface="Garamond" pitchFamily="-107" charset="0"/>
              </a:rPr>
              <a:t>Extreme removed</a:t>
            </a:r>
            <a:endParaRPr lang="en-US" sz="2000" b="1">
              <a:latin typeface="Garamond" pitchFamily="-107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1379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3581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Correction</a:t>
            </a:r>
          </a:p>
        </p:txBody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4267200" cy="4114800"/>
          </a:xfrm>
        </p:spPr>
        <p:txBody>
          <a:bodyPr/>
          <a:lstStyle/>
          <a:p>
            <a:pPr eaLnBrk="1" hangingPunct="1"/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Linear relationship of high quality data points</a:t>
            </a:r>
          </a:p>
          <a:p>
            <a:pPr eaLnBrk="1" hangingPunct="1"/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Correction surface applied to imagery</a:t>
            </a:r>
          </a:p>
          <a:p>
            <a:pPr lvl="1" eaLnBrk="1" hangingPunct="1"/>
            <a:r>
              <a:rPr lang="en-US" sz="2400" smtClean="0"/>
              <a:t>Extrapolated to extremes of detectable ranges </a:t>
            </a:r>
          </a:p>
          <a:p>
            <a:pPr lvl="1" eaLnBrk="1" hangingPunct="1"/>
            <a:endParaRPr lang="en-US" sz="2400" smtClean="0"/>
          </a:p>
          <a:p>
            <a:pPr eaLnBrk="1" hangingPunct="1"/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SeaWiFS nR</a:t>
            </a:r>
            <a:r>
              <a:rPr lang="en-US" sz="2800" baseline="-25000" smtClean="0">
                <a:ea typeface="ＭＳ Ｐゴシック" pitchFamily="-107" charset="-128"/>
                <a:cs typeface="ＭＳ Ｐゴシック" pitchFamily="-107" charset="-128"/>
              </a:rPr>
              <a:t>rs</a:t>
            </a:r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(443) multiplied by correction factor for a [Chl] &amp; nR</a:t>
            </a:r>
            <a:r>
              <a:rPr lang="en-US" sz="2800" baseline="-25000" smtClean="0">
                <a:ea typeface="ＭＳ Ｐゴシック" pitchFamily="-107" charset="-128"/>
                <a:cs typeface="ＭＳ Ｐゴシック" pitchFamily="-107" charset="-128"/>
              </a:rPr>
              <a:t>rs</a:t>
            </a:r>
            <a:r>
              <a:rPr lang="en-US" sz="2800" smtClean="0">
                <a:ea typeface="ＭＳ Ｐゴシック" pitchFamily="-107" charset="-128"/>
                <a:cs typeface="ＭＳ Ｐゴシック" pitchFamily="-107" charset="-128"/>
              </a:rPr>
              <a:t>(443) pair</a:t>
            </a: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4427538" y="3810000"/>
          <a:ext cx="4716462" cy="2668588"/>
        </p:xfrm>
        <a:graphic>
          <a:graphicData uri="http://schemas.openxmlformats.org/presentationml/2006/ole">
            <p:oleObj spid="_x0000_s70658" name="Document" r:id="rId3" imgW="4867656" imgH="5791200" progId="Word.Document.8">
              <p:embed/>
            </p:oleObj>
          </a:graphicData>
        </a:graphic>
      </p:graphicFrame>
      <p:sp>
        <p:nvSpPr>
          <p:cNvPr id="70663" name="Rectangle 5"/>
          <p:cNvSpPr>
            <a:spLocks noChangeArrowheads="1"/>
          </p:cNvSpPr>
          <p:nvPr/>
        </p:nvSpPr>
        <p:spPr bwMode="auto">
          <a:xfrm>
            <a:off x="5562600" y="6248400"/>
            <a:ext cx="2819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Log</a:t>
            </a:r>
            <a:r>
              <a:rPr lang="en-US" sz="1800" b="1" baseline="-25000">
                <a:latin typeface="Garamond" pitchFamily="-107" charset="0"/>
              </a:rPr>
              <a:t>10</a:t>
            </a:r>
            <a:r>
              <a:rPr lang="en-US" sz="1800" b="1">
                <a:latin typeface="Garamond" pitchFamily="-107" charset="0"/>
              </a:rPr>
              <a:t> GSM [Chl] (mg m</a:t>
            </a:r>
            <a:r>
              <a:rPr lang="en-US" sz="1800" b="1" baseline="30000">
                <a:latin typeface="Garamond" pitchFamily="-107" charset="0"/>
              </a:rPr>
              <a:t>-3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4419600" y="1066800"/>
          <a:ext cx="4724400" cy="2590800"/>
        </p:xfrm>
        <a:graphic>
          <a:graphicData uri="http://schemas.openxmlformats.org/presentationml/2006/ole">
            <p:oleObj spid="_x0000_s70659" name="Document" r:id="rId4" imgW="4867656" imgH="5791200" progId="Word.Document.8">
              <p:embed/>
            </p:oleObj>
          </a:graphicData>
        </a:graphic>
      </p:graphicFrame>
      <p:sp>
        <p:nvSpPr>
          <p:cNvPr id="70664" name="Rectangle 5"/>
          <p:cNvSpPr>
            <a:spLocks noChangeArrowheads="1"/>
          </p:cNvSpPr>
          <p:nvPr/>
        </p:nvSpPr>
        <p:spPr bwMode="auto">
          <a:xfrm>
            <a:off x="4267200" y="4038600"/>
            <a:ext cx="458788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Log</a:t>
            </a:r>
            <a:r>
              <a:rPr lang="en-US" sz="1800" b="1" baseline="-25000">
                <a:latin typeface="Garamond" pitchFamily="-107" charset="0"/>
              </a:rPr>
              <a:t>10</a:t>
            </a:r>
            <a:r>
              <a:rPr lang="en-US" sz="1800" b="1">
                <a:latin typeface="Garamond" pitchFamily="-107" charset="0"/>
              </a:rPr>
              <a:t> nR</a:t>
            </a:r>
            <a:r>
              <a:rPr lang="en-US" sz="1800" b="1" baseline="-25000">
                <a:latin typeface="Garamond" pitchFamily="-107" charset="0"/>
              </a:rPr>
              <a:t>rs</a:t>
            </a:r>
            <a:r>
              <a:rPr lang="en-US" sz="1800" b="1">
                <a:latin typeface="Garamond" pitchFamily="-107" charset="0"/>
              </a:rPr>
              <a:t>(443) (sr</a:t>
            </a:r>
            <a:r>
              <a:rPr lang="en-US" sz="1800" b="1" baseline="30000">
                <a:latin typeface="Garamond" pitchFamily="-107" charset="0"/>
              </a:rPr>
              <a:t>-1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70665" name="Rectangle 5"/>
          <p:cNvSpPr>
            <a:spLocks noChangeArrowheads="1"/>
          </p:cNvSpPr>
          <p:nvPr/>
        </p:nvSpPr>
        <p:spPr bwMode="auto">
          <a:xfrm>
            <a:off x="4267200" y="1295400"/>
            <a:ext cx="458788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Garamond" pitchFamily="-107" charset="0"/>
              </a:rPr>
              <a:t>Log</a:t>
            </a:r>
            <a:r>
              <a:rPr lang="en-US" sz="1800" b="1" baseline="-25000">
                <a:latin typeface="Garamond" pitchFamily="-107" charset="0"/>
              </a:rPr>
              <a:t>10</a:t>
            </a:r>
            <a:r>
              <a:rPr lang="en-US" sz="1800" b="1">
                <a:latin typeface="Garamond" pitchFamily="-107" charset="0"/>
              </a:rPr>
              <a:t> nR</a:t>
            </a:r>
            <a:r>
              <a:rPr lang="en-US" sz="1800" b="1" baseline="-25000">
                <a:latin typeface="Garamond" pitchFamily="-107" charset="0"/>
              </a:rPr>
              <a:t>rs</a:t>
            </a:r>
            <a:r>
              <a:rPr lang="en-US" sz="1800" b="1">
                <a:latin typeface="Garamond" pitchFamily="-107" charset="0"/>
              </a:rPr>
              <a:t>(443) (sr</a:t>
            </a:r>
            <a:r>
              <a:rPr lang="en-US" sz="1800" b="1" baseline="30000">
                <a:latin typeface="Garamond" pitchFamily="-107" charset="0"/>
              </a:rPr>
              <a:t>-1</a:t>
            </a:r>
            <a:r>
              <a:rPr lang="en-US" sz="18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napshot 2010-11-03 10-27-4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46" y="0"/>
            <a:ext cx="85191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Comparison with other </a:t>
            </a:r>
            <a:br>
              <a:rPr lang="en-US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functional type retrievals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800600" y="5638800"/>
            <a:ext cx="29718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>
                <a:ea typeface="ＭＳ Ｐゴシック" pitchFamily="-107" charset="-128"/>
                <a:cs typeface="ＭＳ Ｐゴシック" pitchFamily="-107" charset="-128"/>
              </a:rPr>
              <a:t>Uitz et al. 2006</a:t>
            </a:r>
            <a:endParaRPr lang="en-US" smtClean="0">
              <a:ea typeface="ＭＳ Ｐゴシック" pitchFamily="-107" charset="-128"/>
              <a:cs typeface="ＭＳ Ｐゴシック" pitchFamily="-107" charset="-128"/>
            </a:endParaRPr>
          </a:p>
          <a:p>
            <a:pPr eaLnBrk="1" hangingPunct="1">
              <a:buFontTx/>
              <a:buNone/>
            </a:pPr>
            <a:endParaRPr lang="en-US" smtClean="0">
              <a:ea typeface="ＭＳ Ｐゴシック" pitchFamily="-107" charset="-128"/>
              <a:cs typeface="ＭＳ Ｐゴシック" pitchFamily="-107" charset="-128"/>
            </a:endParaRPr>
          </a:p>
          <a:p>
            <a:pPr eaLnBrk="1" hangingPunct="1"/>
            <a:endParaRPr lang="en-US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50180" name="Picture 5" descr="Snapshot 2009-01-19#594952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 l="4024" t="-430" r="5565" b="430"/>
          <a:stretch>
            <a:fillRect/>
          </a:stretch>
        </p:blipFill>
        <p:spPr bwMode="auto">
          <a:xfrm rot="10800000">
            <a:off x="1143000" y="617220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 descr="Snapshot 2009-01-19#594948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3"/>
          <a:srcRect l="8888" r="61829" b="17528"/>
          <a:stretch>
            <a:fillRect/>
          </a:stretch>
        </p:blipFill>
        <p:spPr bwMode="auto">
          <a:xfrm rot="5372763">
            <a:off x="1343025" y="2924175"/>
            <a:ext cx="227965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762000" y="2057400"/>
            <a:ext cx="1758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June 2000</a:t>
            </a:r>
          </a:p>
        </p:txBody>
      </p:sp>
      <p:pic>
        <p:nvPicPr>
          <p:cNvPr id="50183" name="Picture 8" descr="Sf_June_2000.png                                               001100FCMacintosh HD                   C5395EF3:"/>
          <p:cNvPicPr>
            <a:picLocks noChangeAspect="1" noChangeArrowheads="1"/>
          </p:cNvPicPr>
          <p:nvPr/>
        </p:nvPicPr>
        <p:blipFill>
          <a:blip r:embed="rId4"/>
          <a:srcRect l="8842" t="28796" r="5881" b="31841"/>
          <a:stretch>
            <a:fillRect/>
          </a:stretch>
        </p:blipFill>
        <p:spPr bwMode="auto">
          <a:xfrm>
            <a:off x="4191000" y="1600200"/>
            <a:ext cx="49530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Uitz et al. 2006</a:t>
            </a:r>
          </a:p>
          <a:p>
            <a:pPr lvl="1"/>
            <a:r>
              <a:rPr lang="en-US"/>
              <a:t>June 2000</a:t>
            </a:r>
          </a:p>
        </p:txBody>
      </p:sp>
      <p:pic>
        <p:nvPicPr>
          <p:cNvPr id="74755" name="Picture 4" descr="Snapshot 2009-01-19#594948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 l="8888" r="3955" b="17528"/>
          <a:stretch>
            <a:fillRect/>
          </a:stretch>
        </p:blipFill>
        <p:spPr bwMode="auto">
          <a:xfrm rot="5386674">
            <a:off x="3421062" y="1135063"/>
            <a:ext cx="678497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5" descr="Snapshot 2009-01-19#594952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247900" y="4076700"/>
            <a:ext cx="37084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Rectangle 6"/>
          <p:cNvSpPr>
            <a:spLocks noChangeArrowheads="1"/>
          </p:cNvSpPr>
          <p:nvPr/>
        </p:nvSpPr>
        <p:spPr bwMode="auto">
          <a:xfrm>
            <a:off x="0" y="0"/>
            <a:ext cx="457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000" b="1">
                <a:solidFill>
                  <a:schemeClr val="tx2"/>
                </a:solidFill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Comparison to other PFT retrievals</a:t>
            </a:r>
            <a:endParaRPr lang="en-US" sz="4400" b="1">
              <a:solidFill>
                <a:schemeClr val="tx2"/>
              </a:solidFill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2667000" cy="4114800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Raitsos et al. 2008</a:t>
            </a:r>
          </a:p>
          <a:p>
            <a:pPr lvl="1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week of May 1999</a:t>
            </a:r>
          </a:p>
          <a:p>
            <a:pPr lvl="1"/>
            <a:endParaRPr lang="en-US"/>
          </a:p>
        </p:txBody>
      </p:sp>
      <p:sp>
        <p:nvSpPr>
          <p:cNvPr id="75779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1143000"/>
          </a:xfrm>
          <a:noFill/>
        </p:spPr>
        <p:txBody>
          <a:bodyPr/>
          <a:lstStyle/>
          <a:p>
            <a:r>
              <a:rPr lang="en-US" sz="4000">
                <a:ea typeface="ＭＳ Ｐゴシック" pitchFamily="-107" charset="-128"/>
                <a:cs typeface="ＭＳ Ｐゴシック" pitchFamily="-107" charset="-128"/>
              </a:rPr>
              <a:t>Comparison to other PFT retrievals</a:t>
            </a: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5780" name="Picture 5" descr="Snapshot 2009-01-19#5949E3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706563"/>
            <a:ext cx="6248400" cy="5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72000" cy="1066800"/>
          </a:xfrm>
        </p:spPr>
        <p:txBody>
          <a:bodyPr/>
          <a:lstStyle/>
          <a:p>
            <a:pPr algn="l"/>
            <a:r>
              <a:rPr lang="en-US" sz="4000">
                <a:ea typeface="ＭＳ Ｐゴシック" pitchFamily="-107" charset="-128"/>
                <a:cs typeface="ＭＳ Ｐゴシック" pitchFamily="-107" charset="-128"/>
              </a:rPr>
              <a:t>Comparison to other PFT retrievals</a:t>
            </a: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3429000" cy="4114800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Alvain et al. 2005</a:t>
            </a:r>
          </a:p>
          <a:p>
            <a:pPr lvl="1"/>
            <a:r>
              <a:rPr lang="en-US" sz="1800"/>
              <a:t>Blue- hyptophyes</a:t>
            </a:r>
          </a:p>
          <a:p>
            <a:pPr lvl="1"/>
            <a:r>
              <a:rPr lang="en-US" sz="1800"/>
              <a:t>Green - Prochlorococcus</a:t>
            </a:r>
          </a:p>
          <a:p>
            <a:pPr lvl="1"/>
            <a:r>
              <a:rPr lang="en-US" sz="1800"/>
              <a:t>Yellow - Synechococcus-like cyanobacteria</a:t>
            </a:r>
          </a:p>
          <a:p>
            <a:pPr lvl="1"/>
            <a:r>
              <a:rPr lang="en-US" sz="1800"/>
              <a:t>Red - diatoms</a:t>
            </a:r>
            <a:endParaRPr lang="en-US"/>
          </a:p>
        </p:txBody>
      </p:sp>
      <p:pic>
        <p:nvPicPr>
          <p:cNvPr id="76804" name="Picture 4" descr="Snapshot 2009-01-19#5949AD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 l="3378" r="4391"/>
          <a:stretch>
            <a:fillRect/>
          </a:stretch>
        </p:blipFill>
        <p:spPr bwMode="auto">
          <a:xfrm>
            <a:off x="4429125" y="381000"/>
            <a:ext cx="47148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3886200" y="11430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Jan</a:t>
            </a: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6400800" y="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2001</a:t>
            </a: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7696200" y="152400"/>
            <a:ext cx="85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Chl </a:t>
            </a:r>
            <a:r>
              <a:rPr lang="en-US" i="1"/>
              <a:t>a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5181600" y="152400"/>
            <a:ext cx="70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PFT</a:t>
            </a: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3886200" y="2057400"/>
            <a:ext cx="65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Apr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3886200" y="32004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Jun</a:t>
            </a: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3810000" y="4495800"/>
            <a:ext cx="70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Aug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3886200" y="5638800"/>
            <a:ext cx="62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5562600" cy="1143000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Comparison with other PFT retrievals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6096000"/>
            <a:ext cx="44958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>
                <a:ea typeface="ＭＳ Ｐゴシック" pitchFamily="-107" charset="-128"/>
                <a:cs typeface="ＭＳ Ｐゴシック" pitchFamily="-107" charset="-128"/>
              </a:rPr>
              <a:t>Sathyendranath et al. 2004</a:t>
            </a: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7828" name="Picture 4" descr="Snapshot 2009-01-19#594986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5138" y="457200"/>
            <a:ext cx="359886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Rectangle 3"/>
          <p:cNvSpPr>
            <a:spLocks noChangeArrowheads="1"/>
          </p:cNvSpPr>
          <p:nvPr/>
        </p:nvSpPr>
        <p:spPr bwMode="auto">
          <a:xfrm>
            <a:off x="609600" y="14478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April 2000</a:t>
            </a:r>
            <a:endParaRPr lang="en-US" sz="320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7830" name="Rectangle 3"/>
          <p:cNvSpPr>
            <a:spLocks noChangeArrowheads="1"/>
          </p:cNvSpPr>
          <p:nvPr/>
        </p:nvSpPr>
        <p:spPr bwMode="auto">
          <a:xfrm>
            <a:off x="381000" y="41910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August 2000</a:t>
            </a:r>
            <a:endParaRPr lang="en-US" sz="320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7831" name="Picture 8" descr="SeaWiFS_Sf_04_00.png"/>
          <p:cNvPicPr>
            <a:picLocks noChangeAspect="1"/>
          </p:cNvPicPr>
          <p:nvPr/>
        </p:nvPicPr>
        <p:blipFill>
          <a:blip r:embed="rId3"/>
          <a:srcRect l="10413" t="11108" r="8330" b="30554"/>
          <a:stretch>
            <a:fillRect/>
          </a:stretch>
        </p:blipFill>
        <p:spPr bwMode="auto">
          <a:xfrm>
            <a:off x="228600" y="1371600"/>
            <a:ext cx="4538663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9" descr="SeaWiFS_Sf_08_00.png"/>
          <p:cNvPicPr>
            <a:picLocks noChangeAspect="1"/>
          </p:cNvPicPr>
          <p:nvPr/>
        </p:nvPicPr>
        <p:blipFill>
          <a:blip r:embed="rId4"/>
          <a:srcRect l="10413" t="8330" r="7288" b="16664"/>
          <a:stretch>
            <a:fillRect/>
          </a:stretch>
        </p:blipFill>
        <p:spPr bwMode="auto">
          <a:xfrm>
            <a:off x="228600" y="3784600"/>
            <a:ext cx="44958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67200" cy="1524000"/>
          </a:xfrm>
        </p:spPr>
        <p:txBody>
          <a:bodyPr/>
          <a:lstStyle/>
          <a:p>
            <a:r>
              <a:rPr lang="en-US" sz="4000">
                <a:ea typeface="ＭＳ Ｐゴシック" pitchFamily="-107" charset="-128"/>
                <a:cs typeface="ＭＳ Ｐゴシック" pitchFamily="-107" charset="-128"/>
              </a:rPr>
              <a:t>Model [Chl] vs. SeaWiFS [Chl]</a:t>
            </a: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Doney et al. 2009</a:t>
            </a:r>
          </a:p>
        </p:txBody>
      </p:sp>
      <p:pic>
        <p:nvPicPr>
          <p:cNvPr id="78852" name="Picture 4" descr="Snapshot 2009-01-19#594A6F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 l="2995" t="1007" r="1613"/>
          <a:stretch>
            <a:fillRect/>
          </a:stretch>
        </p:blipFill>
        <p:spPr bwMode="auto">
          <a:xfrm>
            <a:off x="4183063" y="0"/>
            <a:ext cx="481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Comparison with other </a:t>
            </a:r>
            <a:b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functional type retrievals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2438400" cy="457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err="1" smtClean="0">
                <a:ea typeface="ＭＳ Ｐゴシック" pitchFamily="-106" charset="-128"/>
                <a:cs typeface="ＭＳ Ｐゴシック" pitchFamily="-106" charset="-128"/>
              </a:rPr>
              <a:t>Uitz</a:t>
            </a:r>
            <a:r>
              <a:rPr lang="en-US" sz="2400" b="1" dirty="0" smtClean="0">
                <a:ea typeface="ＭＳ Ｐゴシック" pitchFamily="-106" charset="-128"/>
                <a:cs typeface="ＭＳ Ｐゴシック" pitchFamily="-106" charset="-128"/>
              </a:rPr>
              <a:t> et al. 2006</a:t>
            </a:r>
          </a:p>
          <a:p>
            <a:pPr eaLnBrk="1" hangingPunct="1">
              <a:buFontTx/>
              <a:buNone/>
            </a:pP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  <a:p>
            <a:pPr eaLnBrk="1" hangingPunct="1"/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3252" name="Picture 5" descr="Snapshot 2009-01-19#594952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3"/>
          <a:srcRect l="4024" t="-430" r="5565" b="430"/>
          <a:stretch>
            <a:fillRect/>
          </a:stretch>
        </p:blipFill>
        <p:spPr bwMode="auto">
          <a:xfrm rot="10800000">
            <a:off x="838200" y="403860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 descr="Snapshot 2009-01-19#594948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4"/>
          <a:srcRect l="8888" r="61829" b="17528"/>
          <a:stretch>
            <a:fillRect/>
          </a:stretch>
        </p:blipFill>
        <p:spPr bwMode="auto">
          <a:xfrm rot="5372763">
            <a:off x="1199583" y="732803"/>
            <a:ext cx="227965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0" y="4724400"/>
            <a:ext cx="1758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Garamond" pitchFamily="-106" charset="0"/>
                <a:ea typeface="ＭＳ Ｐゴシック" pitchFamily="-106" charset="-128"/>
                <a:cs typeface="ＭＳ Ｐゴシック" pitchFamily="-106" charset="-128"/>
              </a:rPr>
              <a:t>June 2000</a:t>
            </a:r>
          </a:p>
        </p:txBody>
      </p:sp>
      <p:pic>
        <p:nvPicPr>
          <p:cNvPr id="8" name="Picture 7" descr="SeaWiFS_Sf_06_00.png"/>
          <p:cNvPicPr>
            <a:picLocks noChangeAspect="1"/>
          </p:cNvPicPr>
          <p:nvPr/>
        </p:nvPicPr>
        <p:blipFill>
          <a:blip r:embed="rId5"/>
          <a:srcRect l="10413" t="15275" r="5205" b="16664"/>
          <a:stretch>
            <a:fillRect/>
          </a:stretch>
        </p:blipFill>
        <p:spPr>
          <a:xfrm>
            <a:off x="4648200" y="1981200"/>
            <a:ext cx="4343400" cy="262748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81600" y="1524000"/>
            <a:ext cx="3429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6" charset="-128"/>
                <a:cs typeface="ＭＳ Ｐゴシック" pitchFamily="-106" charset="-128"/>
              </a:rPr>
              <a:t>Mouw &amp; Yoder,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6" charset="-128"/>
                <a:cs typeface="ＭＳ Ｐゴシック" pitchFamily="-106" charset="-128"/>
              </a:rPr>
              <a:t> in press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6" charset="-128"/>
              <a:cs typeface="ＭＳ Ｐゴシック" pitchFamily="-106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6" charset="-128"/>
              <a:cs typeface="ＭＳ Ｐゴシック" pitchFamily="-106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86200" y="5374640"/>
          <a:ext cx="5257800" cy="14833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990600"/>
                <a:gridCol w="1676400"/>
                <a:gridCol w="2590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Uitz</a:t>
                      </a:r>
                      <a:r>
                        <a:rPr lang="en-US" dirty="0" smtClean="0"/>
                        <a:t> et al. 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Mouw &amp; Yoder, in press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0.02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0.0058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0.012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0.0054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Std. dev.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0.883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0.2315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38200" y="5791200"/>
          <a:ext cx="2266950" cy="863600"/>
        </p:xfrm>
        <a:graphic>
          <a:graphicData uri="http://schemas.openxmlformats.org/presentationml/2006/ole">
            <p:oleObj spid="_x0000_s115714" name="Equation" r:id="rId6" imgW="1066800" imgH="406400" progId="Equation.3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3962400" y="1905000"/>
            <a:ext cx="533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Motivation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28600" y="1752600"/>
            <a:ext cx="4343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dirty="0" err="1">
                <a:latin typeface="Garamond" pitchFamily="-107" charset="0"/>
              </a:rPr>
              <a:t>R</a:t>
            </a:r>
            <a:r>
              <a:rPr lang="en-US" baseline="-25000" dirty="0" err="1">
                <a:latin typeface="Garamond" pitchFamily="-107" charset="0"/>
              </a:rPr>
              <a:t>rs</a:t>
            </a:r>
            <a:r>
              <a:rPr lang="en-US" dirty="0" err="1">
                <a:latin typeface="Garamond" pitchFamily="-107" charset="0"/>
              </a:rPr>
              <a:t>(</a:t>
            </a:r>
            <a:r>
              <a:rPr lang="en-US" dirty="0" err="1">
                <a:latin typeface="Garamond" pitchFamily="-107" charset="0"/>
                <a:sym typeface="Symbol" pitchFamily="-107" charset="2"/>
              </a:rPr>
              <a:t></a:t>
            </a:r>
            <a:r>
              <a:rPr lang="en-US" dirty="0">
                <a:latin typeface="Garamond" pitchFamily="-107" charset="0"/>
                <a:sym typeface="Symbol" pitchFamily="-107" charset="2"/>
              </a:rPr>
              <a:t>)</a:t>
            </a:r>
            <a:r>
              <a:rPr lang="en-US" dirty="0">
                <a:latin typeface="Garamond" pitchFamily="-107" charset="0"/>
              </a:rPr>
              <a:t> data contains more information than just concentration.</a:t>
            </a:r>
            <a:r>
              <a:rPr lang="en-US" sz="2800" dirty="0">
                <a:latin typeface="Garamond" pitchFamily="-107" charset="0"/>
              </a:rPr>
              <a:t>  </a:t>
            </a:r>
          </a:p>
        </p:txBody>
      </p:sp>
      <p:pic>
        <p:nvPicPr>
          <p:cNvPr id="21508" name="Picture 4" descr="OReilly_etal_JGR_199#3B03FE.png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133600"/>
            <a:ext cx="43434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086600" y="6537325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latin typeface="Garamond" pitchFamily="-107" charset="0"/>
              </a:rPr>
              <a:t>O’Reilly et al. 1998</a:t>
            </a:r>
            <a:endParaRPr lang="en-US" sz="1400" dirty="0">
              <a:latin typeface="Garamond" pitchFamily="-107" charset="0"/>
            </a:endParaRPr>
          </a:p>
          <a:p>
            <a:pPr eaLnBrk="1" hangingPunct="1"/>
            <a:endParaRPr lang="en-US" sz="1800" dirty="0">
              <a:latin typeface="Garamond" pitchFamily="-107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477000" y="4921250"/>
            <a:ext cx="1304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b="1">
                <a:latin typeface="Garamond" pitchFamily="-107" charset="0"/>
              </a:rPr>
              <a:t>Chl (mg m</a:t>
            </a:r>
            <a:r>
              <a:rPr lang="en-US" sz="1600" b="1" baseline="30000">
                <a:latin typeface="Garamond" pitchFamily="-107" charset="0"/>
              </a:rPr>
              <a:t>-3</a:t>
            </a:r>
            <a:r>
              <a:rPr lang="en-US" sz="1600" b="1">
                <a:latin typeface="Garamond" pitchFamily="-107" charset="0"/>
              </a:rPr>
              <a:t>)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622800" y="1733550"/>
            <a:ext cx="4233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latin typeface="Garamond" pitchFamily="-107" charset="0"/>
              </a:rPr>
              <a:t>R=log{(R</a:t>
            </a:r>
            <a:r>
              <a:rPr lang="en-US" sz="1800" b="1" baseline="-25000">
                <a:latin typeface="Garamond" pitchFamily="-107" charset="0"/>
              </a:rPr>
              <a:t>rs</a:t>
            </a:r>
            <a:r>
              <a:rPr lang="en-US" sz="1800" b="1">
                <a:latin typeface="Garamond" pitchFamily="-107" charset="0"/>
              </a:rPr>
              <a:t>443 &gt; R</a:t>
            </a:r>
            <a:r>
              <a:rPr lang="en-US" sz="1800" b="1" baseline="-25000">
                <a:latin typeface="Garamond" pitchFamily="-107" charset="0"/>
              </a:rPr>
              <a:t>rs</a:t>
            </a:r>
            <a:r>
              <a:rPr lang="en-US" sz="1800" b="1">
                <a:latin typeface="Garamond" pitchFamily="-107" charset="0"/>
              </a:rPr>
              <a:t> 490 &gt; R</a:t>
            </a:r>
            <a:r>
              <a:rPr lang="en-US" sz="1800" b="1" baseline="-25000">
                <a:latin typeface="Garamond" pitchFamily="-107" charset="0"/>
              </a:rPr>
              <a:t>rs</a:t>
            </a:r>
            <a:r>
              <a:rPr lang="en-US" sz="1800" b="1">
                <a:latin typeface="Garamond" pitchFamily="-107" charset="0"/>
              </a:rPr>
              <a:t>510)/R</a:t>
            </a:r>
            <a:r>
              <a:rPr lang="en-US" sz="1800" b="1" baseline="-25000">
                <a:latin typeface="Garamond" pitchFamily="-107" charset="0"/>
              </a:rPr>
              <a:t>rs</a:t>
            </a:r>
            <a:r>
              <a:rPr lang="en-US" sz="1800" b="1">
                <a:latin typeface="Garamond" pitchFamily="-107" charset="0"/>
              </a:rPr>
              <a:t>555}</a:t>
            </a:r>
          </a:p>
        </p:txBody>
      </p:sp>
      <p:pic>
        <p:nvPicPr>
          <p:cNvPr id="21512" name="Picture 8" descr="S19970012007273.L3m_#3B5B2A.png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48006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CHLO_colorscale.png            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6162675"/>
            <a:ext cx="3429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5257800" y="5257800"/>
            <a:ext cx="388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15900" indent="-215900" eaLnBrk="1" hangingPunct="1">
              <a:buFont typeface="Comic Sans MS" pitchFamily="-107" charset="0"/>
              <a:buChar char="•"/>
            </a:pPr>
            <a:r>
              <a:rPr lang="en-US" dirty="0" err="1">
                <a:latin typeface="Garamond" pitchFamily="-107" charset="0"/>
              </a:rPr>
              <a:t>SeaWiFS</a:t>
            </a:r>
            <a:r>
              <a:rPr lang="en-US" dirty="0">
                <a:latin typeface="Garamond" pitchFamily="-107" charset="0"/>
              </a:rPr>
              <a:t> standard chlorophyll algorithm (OC4).</a:t>
            </a:r>
            <a:endParaRPr lang="en-US" sz="3200" dirty="0">
              <a:latin typeface="Garamond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Comparison with other </a:t>
            </a:r>
            <a:b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Functional Type Retrievals</a:t>
            </a:r>
            <a:endParaRPr lang="en-US" dirty="0"/>
          </a:p>
        </p:txBody>
      </p:sp>
      <p:pic>
        <p:nvPicPr>
          <p:cNvPr id="5" name="Picture 4" descr="Snapshot 2010-11-03 10-18-37.tiff"/>
          <p:cNvPicPr>
            <a:picLocks noChangeAspect="1"/>
          </p:cNvPicPr>
          <p:nvPr/>
        </p:nvPicPr>
        <p:blipFill>
          <a:blip r:embed="rId2"/>
          <a:srcRect r="16418"/>
          <a:stretch>
            <a:fillRect/>
          </a:stretch>
        </p:blipFill>
        <p:spPr>
          <a:xfrm>
            <a:off x="4953000" y="2286000"/>
            <a:ext cx="3989332" cy="218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1905000"/>
            <a:ext cx="3091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+mn-lt"/>
              </a:rPr>
              <a:t>Kostadinov</a:t>
            </a:r>
            <a:r>
              <a:rPr lang="en-US" b="1" dirty="0" smtClean="0">
                <a:latin typeface="+mn-lt"/>
              </a:rPr>
              <a:t> et al. 2010</a:t>
            </a:r>
            <a:endParaRPr 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524000"/>
            <a:ext cx="5172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Mission mean (Sept. 1997 – Dec. 2007)</a:t>
            </a:r>
            <a:endParaRPr lang="en-US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4724400"/>
            <a:ext cx="2957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=0.60, RMSE =12.64 </a:t>
            </a:r>
            <a:endParaRPr lang="en-US" dirty="0">
              <a:latin typeface="+mn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81200"/>
            <a:ext cx="3429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6" charset="-128"/>
                <a:cs typeface="ＭＳ Ｐゴシック" pitchFamily="-106" charset="-128"/>
              </a:rPr>
              <a:t>Mouw &amp; Yoder,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6" charset="-128"/>
                <a:cs typeface="ＭＳ Ｐゴシック" pitchFamily="-106" charset="-128"/>
              </a:rPr>
              <a:t> in press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6" charset="-128"/>
              <a:cs typeface="ＭＳ Ｐゴシック" pitchFamily="-106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6" charset="-128"/>
              <a:cs typeface="ＭＳ Ｐゴシック" pitchFamily="-106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2" name="Picture 11" descr="Snapshot 2010-11-06 18-04-14.tiff"/>
          <p:cNvPicPr>
            <a:picLocks noChangeAspect="1"/>
          </p:cNvPicPr>
          <p:nvPr/>
        </p:nvPicPr>
        <p:blipFill>
          <a:blip r:embed="rId3"/>
          <a:srcRect l="5833" t="1798" r="3333" b="3137"/>
          <a:stretch>
            <a:fillRect/>
          </a:stretch>
        </p:blipFill>
        <p:spPr>
          <a:xfrm>
            <a:off x="381000" y="2438400"/>
            <a:ext cx="3352800" cy="2183934"/>
          </a:xfrm>
          <a:prstGeom prst="rect">
            <a:avLst/>
          </a:prstGeom>
        </p:spPr>
      </p:pic>
      <p:pic>
        <p:nvPicPr>
          <p:cNvPr id="13" name="Picture 12" descr="Snapshot 2010-11-03 10-18-37.tiff"/>
          <p:cNvPicPr>
            <a:picLocks noChangeAspect="1"/>
          </p:cNvPicPr>
          <p:nvPr/>
        </p:nvPicPr>
        <p:blipFill>
          <a:blip r:embed="rId2"/>
          <a:srcRect l="91045" t="-6512" r="1493"/>
          <a:stretch>
            <a:fillRect/>
          </a:stretch>
        </p:blipFill>
        <p:spPr>
          <a:xfrm rot="5400000">
            <a:off x="6923298" y="3439902"/>
            <a:ext cx="381000" cy="2492796"/>
          </a:xfrm>
          <a:prstGeom prst="rect">
            <a:avLst/>
          </a:prstGeom>
        </p:spPr>
      </p:pic>
      <p:pic>
        <p:nvPicPr>
          <p:cNvPr id="9" name="Picture 8" descr="Snapshot 2010-11-03 10-20-44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892612"/>
            <a:ext cx="2667000" cy="1965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6189" y="6096000"/>
            <a:ext cx="2957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=0.415, RMSE =17.1 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 Scheme</a:t>
            </a:r>
            <a:endParaRPr lang="en-US" dirty="0"/>
          </a:p>
        </p:txBody>
      </p:sp>
      <p:pic>
        <p:nvPicPr>
          <p:cNvPr id="4" name="Content Placeholder 3" descr="correction_schem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5639" t="14815" r="9933" b="25926"/>
              <a:stretch>
                <a:fillRect/>
              </a:stretch>
            </p:blipFill>
          </mc:Choice>
          <mc:Fallback>
            <p:blipFill>
              <a:blip r:embed="rId3"/>
              <a:srcRect l="5639" t="14815" r="9933" b="25926"/>
              <a:stretch>
                <a:fillRect/>
              </a:stretch>
            </p:blipFill>
          </mc:Fallback>
        </mc:AlternateContent>
        <p:spPr>
          <a:xfrm>
            <a:off x="664369" y="1752600"/>
            <a:ext cx="7565231" cy="4103176"/>
          </a:xfr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021379" y="6488668"/>
            <a:ext cx="2122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Garamond" pitchFamily="-106" charset="0"/>
              </a:rPr>
              <a:t>Mouw &amp; Yoder, 2010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</a:t>
            </a:r>
            <a:endParaRPr lang="en-US" dirty="0"/>
          </a:p>
        </p:txBody>
      </p:sp>
      <p:pic>
        <p:nvPicPr>
          <p:cNvPr id="4" name="Content Placeholder 3" descr="SeaWiFS_raw_corrected_and_LUT_example.png"/>
          <p:cNvPicPr>
            <a:picLocks noGrp="1" noChangeAspect="1"/>
          </p:cNvPicPr>
          <p:nvPr>
            <p:ph idx="1"/>
          </p:nvPr>
        </p:nvPicPr>
        <p:blipFill>
          <a:blip r:embed="rId2"/>
          <a:srcRect l="4167" r="5556"/>
          <a:stretch>
            <a:fillRect/>
          </a:stretch>
        </p:blipFill>
        <p:spPr>
          <a:xfrm>
            <a:off x="1524000" y="1524000"/>
            <a:ext cx="6019800" cy="5001065"/>
          </a:xfr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522895" y="6457890"/>
            <a:ext cx="2122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Garamond" pitchFamily="-106" charset="0"/>
              </a:rPr>
              <a:t>Mouw &amp; Yoder, 2010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6" charset="-128"/>
                <a:cs typeface="ＭＳ Ｐゴシック" pitchFamily="-106" charset="-128"/>
              </a:rPr>
              <a:t>Comparison with other </a:t>
            </a:r>
            <a:br>
              <a:rPr lang="en-US" smtClean="0"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mtClean="0">
                <a:ea typeface="ＭＳ Ｐゴシック" pitchFamily="-106" charset="-128"/>
                <a:cs typeface="ＭＳ Ｐゴシック" pitchFamily="-106" charset="-128"/>
              </a:rPr>
              <a:t>functional type retrievals</a:t>
            </a:r>
            <a:br>
              <a:rPr lang="en-US" smtClean="0">
                <a:ea typeface="ＭＳ Ｐゴシック" pitchFamily="-106" charset="-128"/>
                <a:cs typeface="ＭＳ Ｐゴシック" pitchFamily="-106" charset="-128"/>
              </a:rPr>
            </a:br>
            <a:endParaRPr lang="en-US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655320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600" kern="0" dirty="0" err="1">
                <a:latin typeface="+mn-lt"/>
                <a:ea typeface="ＭＳ Ｐゴシック" pitchFamily="-105" charset="-128"/>
                <a:cs typeface="ＭＳ Ｐゴシック" pitchFamily="-105" charset="-128"/>
              </a:rPr>
              <a:t>Uitz</a:t>
            </a:r>
            <a:r>
              <a:rPr lang="en-US" sz="1600" kern="0" dirty="0">
                <a:latin typeface="+mn-lt"/>
                <a:ea typeface="ＭＳ Ｐゴシック" pitchFamily="-105" charset="-128"/>
                <a:cs typeface="ＭＳ Ｐゴシック" pitchFamily="-105" charset="-128"/>
              </a:rPr>
              <a:t> et al. 2006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en-US" sz="3200" kern="0" dirty="0">
              <a:latin typeface="+mn-lt"/>
              <a:ea typeface="ＭＳ Ｐゴシック" pitchFamily="-105" charset="-128"/>
              <a:cs typeface="ＭＳ Ｐゴシック" pitchFamily="-105" charset="-128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0356" name="Picture 5" descr="Snapshot 2009-01-19#594952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 l="4024" t="-430" r="5565" b="430"/>
          <a:stretch>
            <a:fillRect/>
          </a:stretch>
        </p:blipFill>
        <p:spPr bwMode="auto">
          <a:xfrm rot="10800000">
            <a:off x="838200" y="594360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4" descr="Snapshot 2009-01-19#594948.tiff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3"/>
          <a:srcRect l="8888" r="61829" b="17528"/>
          <a:stretch>
            <a:fillRect/>
          </a:stretch>
        </p:blipFill>
        <p:spPr bwMode="auto">
          <a:xfrm rot="5372763">
            <a:off x="1250156" y="3193257"/>
            <a:ext cx="1941513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1524000" y="1447800"/>
            <a:ext cx="1663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Garamond" pitchFamily="-106" charset="0"/>
                <a:ea typeface="ＭＳ Ｐゴシック" pitchFamily="-106" charset="-128"/>
                <a:cs typeface="ＭＳ Ｐゴシック" pitchFamily="-106" charset="-128"/>
              </a:rPr>
              <a:t>June 2000</a:t>
            </a:r>
          </a:p>
        </p:txBody>
      </p:sp>
      <p:pic>
        <p:nvPicPr>
          <p:cNvPr id="100359" name="Picture 8" descr="Snapshot 2010-05-23 12-25-40.tiff"/>
          <p:cNvPicPr>
            <a:picLocks noChangeAspect="1"/>
          </p:cNvPicPr>
          <p:nvPr/>
        </p:nvPicPr>
        <p:blipFill>
          <a:blip r:embed="rId4"/>
          <a:srcRect l="2356" r="19722"/>
          <a:stretch>
            <a:fillRect/>
          </a:stretch>
        </p:blipFill>
        <p:spPr bwMode="auto">
          <a:xfrm>
            <a:off x="5105400" y="4038600"/>
            <a:ext cx="3863975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0" name="Rectangle 7"/>
          <p:cNvSpPr>
            <a:spLocks noChangeArrowheads="1"/>
          </p:cNvSpPr>
          <p:nvPr/>
        </p:nvSpPr>
        <p:spPr bwMode="auto">
          <a:xfrm>
            <a:off x="6019800" y="1447800"/>
            <a:ext cx="2036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Garamond" pitchFamily="-106" charset="0"/>
                <a:ea typeface="ＭＳ Ｐゴシック" pitchFamily="-106" charset="-128"/>
                <a:cs typeface="ＭＳ Ｐゴシック" pitchFamily="-106" charset="-128"/>
              </a:rPr>
              <a:t>August 2007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162800" y="6477000"/>
            <a:ext cx="2971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600" kern="0" dirty="0" err="1">
                <a:latin typeface="+mn-lt"/>
                <a:ea typeface="ＭＳ Ｐゴシック" pitchFamily="-105" charset="-128"/>
                <a:cs typeface="ＭＳ Ｐゴシック" pitchFamily="-105" charset="-128"/>
              </a:rPr>
              <a:t>Kostadinov</a:t>
            </a:r>
            <a:r>
              <a:rPr lang="en-US" sz="1600" kern="0" dirty="0">
                <a:latin typeface="+mn-lt"/>
                <a:ea typeface="ＭＳ Ｐゴシック" pitchFamily="-105" charset="-128"/>
                <a:cs typeface="ＭＳ Ｐゴシック" pitchFamily="-105" charset="-128"/>
              </a:rPr>
              <a:t> et al. 2009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en-US" sz="3200" kern="0" dirty="0">
              <a:latin typeface="+mn-lt"/>
              <a:ea typeface="ＭＳ Ｐゴシック" pitchFamily="-105" charset="-128"/>
              <a:cs typeface="ＭＳ Ｐゴシック" pitchFamily="-105" charset="-128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0362" name="Picture 11" descr="Snapshot 2010-05-23 12-25-40.tiff"/>
          <p:cNvPicPr>
            <a:picLocks noChangeAspect="1"/>
          </p:cNvPicPr>
          <p:nvPr/>
        </p:nvPicPr>
        <p:blipFill>
          <a:blip r:embed="rId4"/>
          <a:srcRect l="86140" r="3387"/>
          <a:stretch>
            <a:fillRect/>
          </a:stretch>
        </p:blipFill>
        <p:spPr bwMode="auto">
          <a:xfrm rot="5400000">
            <a:off x="6808787" y="4849813"/>
            <a:ext cx="5556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3" name="Picture 12" descr="SeaWiFS_Sf_06_00.png"/>
          <p:cNvPicPr>
            <a:picLocks noChangeAspect="1"/>
          </p:cNvPicPr>
          <p:nvPr/>
        </p:nvPicPr>
        <p:blipFill>
          <a:blip r:embed="rId5"/>
          <a:srcRect l="9869" t="15791" r="5257" b="15784"/>
          <a:stretch>
            <a:fillRect/>
          </a:stretch>
        </p:blipFill>
        <p:spPr bwMode="auto">
          <a:xfrm>
            <a:off x="609600" y="2057400"/>
            <a:ext cx="350520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4" name="Picture 13" descr="SeaWiFS_Sf_08_07.png"/>
          <p:cNvPicPr>
            <a:picLocks noChangeAspect="1"/>
          </p:cNvPicPr>
          <p:nvPr/>
        </p:nvPicPr>
        <p:blipFill>
          <a:blip r:embed="rId6"/>
          <a:srcRect l="11365" t="14546" r="6813" b="18176"/>
          <a:stretch>
            <a:fillRect/>
          </a:stretch>
        </p:blipFill>
        <p:spPr bwMode="auto">
          <a:xfrm>
            <a:off x="5410200" y="1981200"/>
            <a:ext cx="33528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Effect of</a:t>
            </a: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 [</a:t>
            </a:r>
            <a:r>
              <a:rPr lang="en-US" dirty="0" err="1" smtClean="0">
                <a:ea typeface="ＭＳ Ｐゴシック" pitchFamily="-107" charset="-128"/>
                <a:cs typeface="ＭＳ Ｐゴシック" pitchFamily="-107" charset="-128"/>
              </a:rPr>
              <a:t>Chl]on</a:t>
            </a: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dirty="0" err="1">
                <a:ea typeface="ＭＳ Ｐゴシック" pitchFamily="-107" charset="-128"/>
                <a:cs typeface="ＭＳ Ｐゴシック" pitchFamily="-107" charset="-128"/>
              </a:rPr>
              <a:t>R</a:t>
            </a:r>
            <a:r>
              <a:rPr lang="en-US" baseline="-25000" dirty="0" err="1">
                <a:ea typeface="ＭＳ Ｐゴシック" pitchFamily="-107" charset="-128"/>
                <a:cs typeface="ＭＳ Ｐゴシック" pitchFamily="-107" charset="-128"/>
              </a:rPr>
              <a:t>rs</a:t>
            </a:r>
            <a:r>
              <a:rPr lang="en-US" dirty="0" err="1"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dirty="0" err="1"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</a:t>
            </a:r>
            <a:r>
              <a:rPr lang="en-US" dirty="0"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)</a:t>
            </a:r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4579" name="Picture 3" descr="chl_nLw.jpg                                                    00034D90Macintosh HD                   BC93BDEC:"/>
          <p:cNvPicPr>
            <a:picLocks noChangeAspect="1" noChangeArrowheads="1"/>
          </p:cNvPicPr>
          <p:nvPr/>
        </p:nvPicPr>
        <p:blipFill>
          <a:blip r:embed="rId2"/>
          <a:srcRect r="5000" b="362"/>
          <a:stretch>
            <a:fillRect/>
          </a:stretch>
        </p:blipFill>
        <p:spPr bwMode="auto">
          <a:xfrm>
            <a:off x="3505200" y="1752600"/>
            <a:ext cx="54102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131050" y="6483350"/>
            <a:ext cx="186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Garamond" pitchFamily="-107" charset="0"/>
              </a:rPr>
              <a:t>O’Reilly et al. 1998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974725" y="25765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omic Sans MS" pitchFamily="-107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28600" y="2895600"/>
            <a:ext cx="32766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Garamond" pitchFamily="-107" charset="0"/>
              </a:rPr>
              <a:t>Maximum </a:t>
            </a:r>
            <a:r>
              <a:rPr lang="en-US" sz="2800" b="1" dirty="0">
                <a:latin typeface="Garamond" pitchFamily="-107" charset="0"/>
              </a:rPr>
              <a:t>band shifts</a:t>
            </a:r>
            <a:r>
              <a:rPr lang="en-US" sz="2800" dirty="0">
                <a:latin typeface="Garamond" pitchFamily="-107" charset="0"/>
              </a:rPr>
              <a:t> from 443 to 490 to 510 nm with increasing chlorophyll concentration</a:t>
            </a:r>
            <a:endParaRPr lang="en-US" sz="1800" dirty="0">
              <a:latin typeface="Arial" pitchFamily="-107" charset="0"/>
            </a:endParaRPr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3657600" y="1828800"/>
            <a:ext cx="4800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Garamond" pitchFamily="-107" charset="0"/>
              </a:rPr>
              <a:t>Effect of [Chl] on water-leaving radiance</a:t>
            </a:r>
            <a:endParaRPr lang="en-US" sz="1800">
              <a:latin typeface="Arial" pitchFamily="-107" charset="0"/>
            </a:endParaRPr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228600" y="556260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Garamond" pitchFamily="-107" charset="0"/>
              </a:rPr>
              <a:t>Spectral shift</a:t>
            </a:r>
            <a:endParaRPr lang="en-US" sz="1800" dirty="0">
              <a:latin typeface="Arial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Effect of Cell Size on R</a:t>
            </a:r>
            <a:r>
              <a:rPr lang="en-US" baseline="-25000">
                <a:ea typeface="ＭＳ Ｐゴシック" pitchFamily="-107" charset="-128"/>
                <a:cs typeface="ＭＳ Ｐゴシック" pitchFamily="-107" charset="-128"/>
              </a:rPr>
              <a:t>rs</a:t>
            </a: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)</a:t>
            </a: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867400" y="1981200"/>
            <a:ext cx="232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Garamond" pitchFamily="-107" charset="0"/>
              </a:rPr>
              <a:t>Magnitude shift!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52400" y="1600200"/>
            <a:ext cx="412239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latin typeface="Garamond" pitchFamily="-107" charset="0"/>
              </a:rPr>
              <a:t>S</a:t>
            </a:r>
            <a:r>
              <a:rPr lang="en-US" baseline="-25000" dirty="0" err="1" smtClean="0">
                <a:latin typeface="Garamond" pitchFamily="-107" charset="0"/>
              </a:rPr>
              <a:t>fm</a:t>
            </a:r>
            <a:r>
              <a:rPr lang="en-US" dirty="0" smtClean="0">
                <a:latin typeface="Garamond" pitchFamily="-107" charset="0"/>
              </a:rPr>
              <a:t> </a:t>
            </a:r>
            <a:r>
              <a:rPr lang="en-US" dirty="0">
                <a:latin typeface="Garamond" pitchFamily="-107" charset="0"/>
              </a:rPr>
              <a:t>varying</a:t>
            </a:r>
          </a:p>
          <a:p>
            <a:r>
              <a:rPr lang="en-US" dirty="0">
                <a:latin typeface="Garamond" pitchFamily="-107" charset="0"/>
              </a:rPr>
              <a:t>Constant [</a:t>
            </a:r>
            <a:r>
              <a:rPr lang="en-US" dirty="0" err="1">
                <a:latin typeface="Garamond" pitchFamily="-107" charset="0"/>
              </a:rPr>
              <a:t>Chl</a:t>
            </a:r>
            <a:r>
              <a:rPr lang="en-US" dirty="0">
                <a:latin typeface="Garamond" pitchFamily="-107" charset="0"/>
              </a:rPr>
              <a:t>] = 0.5 mg m</a:t>
            </a:r>
            <a:r>
              <a:rPr lang="en-US" baseline="30000" dirty="0">
                <a:latin typeface="Garamond" pitchFamily="-107" charset="0"/>
              </a:rPr>
              <a:t>-3</a:t>
            </a:r>
          </a:p>
          <a:p>
            <a:r>
              <a:rPr lang="en-US" dirty="0">
                <a:latin typeface="Garamond" pitchFamily="-107" charset="0"/>
              </a:rPr>
              <a:t>Constant </a:t>
            </a:r>
            <a:r>
              <a:rPr lang="en-US" dirty="0" smtClean="0">
                <a:latin typeface="Garamond" pitchFamily="-107" charset="0"/>
              </a:rPr>
              <a:t>a</a:t>
            </a:r>
            <a:r>
              <a:rPr lang="en-US" baseline="-25000" dirty="0" smtClean="0">
                <a:latin typeface="Garamond" pitchFamily="-107" charset="0"/>
              </a:rPr>
              <a:t>CDM</a:t>
            </a:r>
            <a:r>
              <a:rPr lang="en-US" dirty="0" smtClean="0">
                <a:latin typeface="Garamond" pitchFamily="-107" charset="0"/>
              </a:rPr>
              <a:t>(</a:t>
            </a:r>
            <a:r>
              <a:rPr lang="en-US" dirty="0">
                <a:latin typeface="Garamond" pitchFamily="-107" charset="0"/>
              </a:rPr>
              <a:t>443) = 0.002 m</a:t>
            </a:r>
            <a:r>
              <a:rPr lang="en-US" baseline="30000" dirty="0">
                <a:latin typeface="Garamond" pitchFamily="-107" charset="0"/>
              </a:rPr>
              <a:t>-1</a:t>
            </a:r>
            <a:endParaRPr lang="en-US" dirty="0">
              <a:latin typeface="Comic Sans MS" pitchFamily="-107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762000" y="2971800"/>
          <a:ext cx="7315200" cy="3119438"/>
        </p:xfrm>
        <a:graphic>
          <a:graphicData uri="http://schemas.openxmlformats.org/presentationml/2006/ole">
            <p:oleObj spid="_x0000_s25602" name="Document" r:id="rId3" imgW="5410200" imgH="5435600" progId="Word.Document.12">
              <p:link updateAutomatic="1"/>
            </p:oleObj>
          </a:graphicData>
        </a:graphic>
      </p:graphicFrame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3429000" y="6096000"/>
            <a:ext cx="2049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aramond" pitchFamily="-107" charset="0"/>
              </a:rPr>
              <a:t>Wavelength (nm)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25607" name="Rectangle 5"/>
          <p:cNvSpPr>
            <a:spLocks noChangeArrowheads="1"/>
          </p:cNvSpPr>
          <p:nvPr/>
        </p:nvSpPr>
        <p:spPr bwMode="auto">
          <a:xfrm>
            <a:off x="685800" y="4114800"/>
            <a:ext cx="488950" cy="931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aramond" pitchFamily="-107" charset="0"/>
              </a:rPr>
              <a:t>R</a:t>
            </a:r>
            <a:r>
              <a:rPr lang="en-US" sz="2000" b="1" baseline="-25000">
                <a:latin typeface="Garamond" pitchFamily="-107" charset="0"/>
              </a:rPr>
              <a:t>rs </a:t>
            </a:r>
            <a:r>
              <a:rPr lang="en-US" sz="2000" b="1">
                <a:latin typeface="Garamond" pitchFamily="-107" charset="0"/>
              </a:rPr>
              <a:t>(sr</a:t>
            </a:r>
            <a:r>
              <a:rPr lang="en-US" sz="2000" b="1" baseline="30000">
                <a:latin typeface="Garamond" pitchFamily="-107" charset="0"/>
              </a:rPr>
              <a:t>-1</a:t>
            </a:r>
            <a:r>
              <a:rPr lang="en-US" sz="2000" b="1">
                <a:latin typeface="Garamond" pitchFamily="-107" charset="0"/>
              </a:rPr>
              <a:t>)</a:t>
            </a:r>
            <a:endParaRPr lang="en-US">
              <a:latin typeface="Comic Sans MS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rs_variability_const_size_chl_1_1_regstats_2plot.png"/>
          <p:cNvPicPr>
            <a:picLocks noChangeAspect="1"/>
          </p:cNvPicPr>
          <p:nvPr/>
        </p:nvPicPr>
        <p:blipFill>
          <a:blip r:embed="rId2"/>
          <a:srcRect l="6246" t="4163" r="7288"/>
          <a:stretch>
            <a:fillRect/>
          </a:stretch>
        </p:blipFill>
        <p:spPr>
          <a:xfrm>
            <a:off x="4419600" y="2743200"/>
            <a:ext cx="4724400" cy="392734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4267200" y="4953000"/>
            <a:ext cx="3048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267200" y="2971800"/>
            <a:ext cx="381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6324600"/>
            <a:ext cx="1600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4" name="Picture 13" descr="Rrs_variability_const_size_chl_spectral.png"/>
          <p:cNvPicPr>
            <a:picLocks noChangeAspect="1"/>
          </p:cNvPicPr>
          <p:nvPr/>
        </p:nvPicPr>
        <p:blipFill>
          <a:blip r:embed="rId3"/>
          <a:srcRect l="5209" t="4159" r="11050"/>
          <a:stretch>
            <a:fillRect/>
          </a:stretch>
        </p:blipFill>
        <p:spPr>
          <a:xfrm>
            <a:off x="228600" y="1600200"/>
            <a:ext cx="4419600" cy="37936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0" y="2590800"/>
            <a:ext cx="457200" cy="18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524000" y="5181600"/>
            <a:ext cx="1828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Contribution of </a:t>
            </a:r>
            <a:r>
              <a:rPr lang="en-US" sz="4000" dirty="0" err="1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S</a:t>
            </a:r>
            <a:r>
              <a:rPr lang="en-US" sz="4000" baseline="-25000" dirty="0" err="1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fm</a:t>
            </a:r>
            <a:r>
              <a:rPr lang="en-US" sz="4000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 &amp; [</a:t>
            </a:r>
            <a:r>
              <a:rPr lang="en-US" sz="4000" dirty="0" err="1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Chl</a:t>
            </a:r>
            <a:r>
              <a:rPr lang="en-US" sz="4000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] to </a:t>
            </a:r>
            <a:r>
              <a:rPr lang="en-US" sz="4000" dirty="0" err="1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R</a:t>
            </a:r>
            <a:r>
              <a:rPr lang="en-US" sz="4000" baseline="-25000" dirty="0" err="1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rs</a:t>
            </a:r>
            <a:r>
              <a:rPr lang="en-US" sz="4000" dirty="0" err="1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(λ</a:t>
            </a:r>
            <a:r>
              <a:rPr lang="en-US" sz="4000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)</a:t>
            </a:r>
            <a:endParaRPr lang="en-US" sz="4000" dirty="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0" y="6457890"/>
            <a:ext cx="326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Garamond" pitchFamily="-106" charset="0"/>
              </a:rPr>
              <a:t>Mouw, Yoder &amp; </a:t>
            </a:r>
            <a:r>
              <a:rPr lang="en-US" sz="1800" dirty="0" err="1" smtClean="0">
                <a:latin typeface="Garamond" pitchFamily="-106" charset="0"/>
              </a:rPr>
              <a:t>Doney</a:t>
            </a:r>
            <a:r>
              <a:rPr lang="en-US" sz="1800" dirty="0" smtClean="0">
                <a:latin typeface="Garamond" pitchFamily="-106" charset="0"/>
              </a:rPr>
              <a:t>, submitted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0" y="5181600"/>
            <a:ext cx="187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Wavelength (nm)</a:t>
            </a:r>
            <a:endParaRPr lang="en-US" sz="1800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693940" y="3284740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Normalized </a:t>
            </a:r>
            <a:r>
              <a:rPr lang="en-US" sz="1800" b="1" dirty="0" err="1" smtClean="0">
                <a:latin typeface="+mn-lt"/>
              </a:rPr>
              <a:t>R</a:t>
            </a:r>
            <a:r>
              <a:rPr lang="en-US" sz="1800" b="1" baseline="-25000" dirty="0" err="1" smtClean="0">
                <a:latin typeface="+mn-lt"/>
              </a:rPr>
              <a:t>rs</a:t>
            </a:r>
            <a:endParaRPr lang="en-US" sz="1800" b="1" baseline="-250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0" y="64886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Full Variability</a:t>
            </a:r>
            <a:endParaRPr lang="en-US" sz="18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917104" y="332189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Constant</a:t>
            </a:r>
            <a:endParaRPr lang="en-US" sz="18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917104" y="530309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Constant</a:t>
            </a:r>
            <a:endParaRPr lang="en-US" sz="1800" b="1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4400" y="1600200"/>
            <a:ext cx="441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+mn-lt"/>
              </a:rPr>
              <a:t>Variations in [</a:t>
            </a:r>
            <a:r>
              <a:rPr lang="en-US" sz="2300" dirty="0" err="1" smtClean="0">
                <a:latin typeface="+mn-lt"/>
              </a:rPr>
              <a:t>Chl</a:t>
            </a:r>
            <a:r>
              <a:rPr lang="en-US" sz="2300" dirty="0" smtClean="0">
                <a:latin typeface="+mn-lt"/>
              </a:rPr>
              <a:t>] impact R</a:t>
            </a:r>
            <a:r>
              <a:rPr lang="en-US" sz="2300" baseline="-25000" dirty="0" smtClean="0">
                <a:latin typeface="+mn-lt"/>
              </a:rPr>
              <a:t>rs</a:t>
            </a:r>
            <a:r>
              <a:rPr lang="en-US" sz="2300" dirty="0" smtClean="0">
                <a:latin typeface="+mn-lt"/>
              </a:rPr>
              <a:t>(443) more significantly than </a:t>
            </a:r>
            <a:r>
              <a:rPr lang="en-US" sz="2300" dirty="0" err="1" smtClean="0">
                <a:latin typeface="+mn-lt"/>
              </a:rPr>
              <a:t>S</a:t>
            </a:r>
            <a:r>
              <a:rPr lang="en-US" sz="2300" baseline="-25000" dirty="0" err="1" smtClean="0">
                <a:latin typeface="+mn-lt"/>
              </a:rPr>
              <a:t>fm</a:t>
            </a:r>
            <a:r>
              <a:rPr lang="en-US" sz="2300" dirty="0" smtClean="0">
                <a:latin typeface="+mn-lt"/>
              </a:rPr>
              <a:t> variations.</a:t>
            </a:r>
            <a:endParaRPr lang="en-US" sz="23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3200" y="2438400"/>
            <a:ext cx="609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latin typeface="+mn-lt"/>
              </a:rPr>
              <a:t>S</a:t>
            </a:r>
            <a:r>
              <a:rPr lang="en-US" sz="2300" b="1" baseline="-25000" dirty="0" err="1" smtClean="0">
                <a:latin typeface="+mn-lt"/>
              </a:rPr>
              <a:t>fm</a:t>
            </a:r>
            <a:endParaRPr lang="en-US" sz="2300" b="1" baseline="-250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4419600"/>
            <a:ext cx="914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+mn-lt"/>
              </a:rPr>
              <a:t>[</a:t>
            </a:r>
            <a:r>
              <a:rPr lang="en-US" sz="2300" b="1" dirty="0" err="1" smtClean="0">
                <a:latin typeface="+mn-lt"/>
              </a:rPr>
              <a:t>Chl</a:t>
            </a:r>
            <a:r>
              <a:rPr lang="en-US" sz="2300" b="1" dirty="0" smtClean="0">
                <a:latin typeface="+mn-lt"/>
              </a:rPr>
              <a:t>]</a:t>
            </a:r>
            <a:endParaRPr lang="en-US" sz="2300" b="1" baseline="-25000" dirty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200400" y="1752600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0" name="Picture 29" descr="Rrs_variability_const_size_chl_spectral.png"/>
          <p:cNvPicPr>
            <a:picLocks noChangeAspect="1"/>
          </p:cNvPicPr>
          <p:nvPr/>
        </p:nvPicPr>
        <p:blipFill>
          <a:blip r:embed="rId3"/>
          <a:srcRect l="64405" t="8009" r="8922" b="66965"/>
          <a:stretch>
            <a:fillRect/>
          </a:stretch>
        </p:blipFill>
        <p:spPr>
          <a:xfrm>
            <a:off x="2133600" y="1905000"/>
            <a:ext cx="2209800" cy="1555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Impact on OC4 [</a:t>
            </a:r>
            <a:r>
              <a:rPr lang="en-US" dirty="0" err="1" smtClean="0"/>
              <a:t>Chl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 descr="Mouw_fig12_1200dpi_revised.tiff"/>
          <p:cNvPicPr>
            <a:picLocks noChangeAspect="1"/>
          </p:cNvPicPr>
          <p:nvPr/>
        </p:nvPicPr>
        <p:blipFill>
          <a:blip r:embed="rId2"/>
          <a:srcRect l="13095" t="63889" r="54167"/>
          <a:stretch>
            <a:fillRect/>
          </a:stretch>
        </p:blipFill>
        <p:spPr>
          <a:xfrm>
            <a:off x="0" y="3505200"/>
            <a:ext cx="3352801" cy="2773680"/>
          </a:xfrm>
          <a:prstGeom prst="rect">
            <a:avLst/>
          </a:prstGeom>
        </p:spPr>
      </p:pic>
      <p:pic>
        <p:nvPicPr>
          <p:cNvPr id="5" name="Picture 4" descr="Mouw_fig12_1200dpi_revised.tiff"/>
          <p:cNvPicPr>
            <a:picLocks noChangeAspect="1"/>
          </p:cNvPicPr>
          <p:nvPr/>
        </p:nvPicPr>
        <p:blipFill>
          <a:blip r:embed="rId2"/>
          <a:srcRect l="13541" t="5729" r="54167" b="69444"/>
          <a:stretch>
            <a:fillRect/>
          </a:stretch>
        </p:blipFill>
        <p:spPr>
          <a:xfrm>
            <a:off x="0" y="1600200"/>
            <a:ext cx="3435927" cy="19812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38200" y="6096000"/>
            <a:ext cx="1682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latin typeface="Garamond" pitchFamily="-106" charset="0"/>
              </a:rPr>
              <a:t>22% Difference</a:t>
            </a:r>
            <a:endParaRPr lang="en-US" sz="1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778624" y="1600200"/>
            <a:ext cx="5365376" cy="5257800"/>
            <a:chOff x="3778624" y="1600200"/>
            <a:chExt cx="5365376" cy="5257800"/>
          </a:xfrm>
        </p:grpSpPr>
        <p:pic>
          <p:nvPicPr>
            <p:cNvPr id="6" name="Picture 5" descr="Mouw_fig13_1200dpi.tiff"/>
            <p:cNvPicPr>
              <a:picLocks noChangeAspect="1"/>
            </p:cNvPicPr>
            <p:nvPr/>
          </p:nvPicPr>
          <p:blipFill>
            <a:blip r:embed="rId3"/>
            <a:srcRect l="12500" t="5556" r="8333"/>
            <a:stretch>
              <a:fillRect/>
            </a:stretch>
          </p:blipFill>
          <p:spPr>
            <a:xfrm>
              <a:off x="3778624" y="2057400"/>
              <a:ext cx="5365376" cy="4800600"/>
            </a:xfrm>
            <a:prstGeom prst="rect">
              <a:avLst/>
            </a:prstGeom>
          </p:spPr>
        </p:pic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5334000" y="1600200"/>
              <a:ext cx="22175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latin typeface="Garamond" pitchFamily="-106" charset="0"/>
                </a:rPr>
                <a:t>Percent Difference</a:t>
              </a:r>
              <a:endParaRPr lang="en-US" sz="2000" b="1" dirty="0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488668"/>
            <a:ext cx="326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Garamond" pitchFamily="-106" charset="0"/>
              </a:rPr>
              <a:t>Mouw, Yoder &amp; </a:t>
            </a:r>
            <a:r>
              <a:rPr lang="en-US" sz="1800" dirty="0" err="1" smtClean="0">
                <a:latin typeface="Garamond" pitchFamily="-106" charset="0"/>
              </a:rPr>
              <a:t>Doney</a:t>
            </a:r>
            <a:r>
              <a:rPr lang="en-US" sz="1800" dirty="0" smtClean="0">
                <a:latin typeface="Garamond" pitchFamily="-106" charset="0"/>
              </a:rPr>
              <a:t>, submitted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7696200" y="5029200"/>
            <a:ext cx="990600" cy="4572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1" name="Rectangle 3"/>
          <p:cNvSpPr>
            <a:spLocks noChangeArrowheads="1"/>
          </p:cNvSpPr>
          <p:nvPr/>
        </p:nvSpPr>
        <p:spPr bwMode="auto">
          <a:xfrm>
            <a:off x="7391400" y="3886200"/>
            <a:ext cx="1600200" cy="6096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7162800" y="2667000"/>
            <a:ext cx="1981200" cy="6096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Rectangle 5"/>
          <p:cNvSpPr>
            <a:spLocks noChangeArrowheads="1"/>
          </p:cNvSpPr>
          <p:nvPr/>
        </p:nvSpPr>
        <p:spPr bwMode="auto">
          <a:xfrm>
            <a:off x="7162800" y="2362200"/>
            <a:ext cx="1981200" cy="3200400"/>
          </a:xfrm>
          <a:prstGeom prst="rect">
            <a:avLst/>
          </a:prstGeom>
          <a:solidFill>
            <a:srgbClr val="FFCC66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4800600" y="3352800"/>
            <a:ext cx="1676400" cy="1524000"/>
          </a:xfrm>
          <a:prstGeom prst="rect">
            <a:avLst/>
          </a:prstGeom>
          <a:solidFill>
            <a:schemeClr val="accent1">
              <a:alpha val="4117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2578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LUT</a:t>
            </a:r>
            <a:b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Construction</a:t>
            </a:r>
          </a:p>
        </p:txBody>
      </p:sp>
      <p:sp>
        <p:nvSpPr>
          <p:cNvPr id="41996" name="Rectangle 8"/>
          <p:cNvSpPr>
            <a:spLocks noChangeArrowheads="1"/>
          </p:cNvSpPr>
          <p:nvPr/>
        </p:nvSpPr>
        <p:spPr bwMode="auto">
          <a:xfrm>
            <a:off x="1266825" y="16748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omic Sans MS" pitchFamily="-107" charset="0"/>
            </a:endParaRPr>
          </a:p>
        </p:txBody>
      </p:sp>
      <p:sp>
        <p:nvSpPr>
          <p:cNvPr id="41997" name="Rectangle 10"/>
          <p:cNvSpPr>
            <a:spLocks noChangeArrowheads="1"/>
          </p:cNvSpPr>
          <p:nvPr/>
        </p:nvSpPr>
        <p:spPr bwMode="auto">
          <a:xfrm>
            <a:off x="5749925" y="29448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omic Sans MS" pitchFamily="-107" charset="0"/>
            </a:endParaRPr>
          </a:p>
        </p:txBody>
      </p:sp>
      <p:sp>
        <p:nvSpPr>
          <p:cNvPr id="41998" name="Rectangle 12"/>
          <p:cNvSpPr>
            <a:spLocks noChangeArrowheads="1"/>
          </p:cNvSpPr>
          <p:nvPr/>
        </p:nvSpPr>
        <p:spPr bwMode="auto">
          <a:xfrm>
            <a:off x="4724400" y="3429000"/>
            <a:ext cx="1828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Garamond" pitchFamily="-107" charset="0"/>
              </a:rPr>
              <a:t>Full Factorial Design:</a:t>
            </a:r>
          </a:p>
          <a:p>
            <a:pPr algn="ctr"/>
            <a:r>
              <a:rPr lang="en-US" sz="2000" b="1" dirty="0" err="1">
                <a:latin typeface="Garamond" pitchFamily="-107" charset="0"/>
              </a:rPr>
              <a:t>Chl</a:t>
            </a:r>
            <a:r>
              <a:rPr lang="en-US" sz="2000" b="1" dirty="0">
                <a:latin typeface="Garamond" pitchFamily="-107" charset="0"/>
              </a:rPr>
              <a:t>, </a:t>
            </a:r>
            <a:r>
              <a:rPr lang="en-US" sz="2000" b="1" dirty="0" err="1" smtClean="0">
                <a:latin typeface="Garamond" pitchFamily="-107" charset="0"/>
              </a:rPr>
              <a:t>S</a:t>
            </a:r>
            <a:r>
              <a:rPr lang="en-US" sz="2000" b="1" baseline="-25000" dirty="0" err="1" smtClean="0">
                <a:latin typeface="Garamond" pitchFamily="-107" charset="0"/>
              </a:rPr>
              <a:t>fm</a:t>
            </a:r>
            <a:r>
              <a:rPr lang="en-US" sz="2000" b="1" dirty="0" smtClean="0">
                <a:latin typeface="Garamond" pitchFamily="-107" charset="0"/>
              </a:rPr>
              <a:t>,</a:t>
            </a:r>
            <a:endParaRPr lang="en-US" sz="2000" b="1" dirty="0">
              <a:latin typeface="Garamond" pitchFamily="-107" charset="0"/>
            </a:endParaRPr>
          </a:p>
          <a:p>
            <a:pPr algn="ctr"/>
            <a:r>
              <a:rPr lang="en-US" sz="2000" b="1" dirty="0" smtClean="0">
                <a:latin typeface="Garamond" pitchFamily="-107" charset="0"/>
              </a:rPr>
              <a:t>a</a:t>
            </a:r>
            <a:r>
              <a:rPr lang="en-US" sz="2000" b="1" baseline="-25000" dirty="0" smtClean="0">
                <a:latin typeface="Garamond" pitchFamily="-107" charset="0"/>
              </a:rPr>
              <a:t>CDM</a:t>
            </a:r>
            <a:r>
              <a:rPr lang="en-US" sz="2000" b="1" dirty="0" smtClean="0">
                <a:latin typeface="Garamond" pitchFamily="-107" charset="0"/>
              </a:rPr>
              <a:t>(</a:t>
            </a:r>
            <a:r>
              <a:rPr lang="en-US" sz="2000" b="1" dirty="0">
                <a:latin typeface="Garamond" pitchFamily="-107" charset="0"/>
              </a:rPr>
              <a:t>443)</a:t>
            </a:r>
            <a:endParaRPr lang="en-US" b="1" dirty="0">
              <a:latin typeface="Garamond" pitchFamily="-107" charset="0"/>
            </a:endParaRPr>
          </a:p>
        </p:txBody>
      </p:sp>
      <p:sp>
        <p:nvSpPr>
          <p:cNvPr id="41999" name="Rectangle 13"/>
          <p:cNvSpPr>
            <a:spLocks noChangeArrowheads="1"/>
          </p:cNvSpPr>
          <p:nvPr/>
        </p:nvSpPr>
        <p:spPr bwMode="auto">
          <a:xfrm>
            <a:off x="6448425" y="25765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omic Sans MS" pitchFamily="-107" charset="0"/>
            </a:endParaRPr>
          </a:p>
        </p:txBody>
      </p:sp>
      <p:sp>
        <p:nvSpPr>
          <p:cNvPr id="42000" name="AutoShape 14"/>
          <p:cNvSpPr>
            <a:spLocks noChangeArrowheads="1"/>
          </p:cNvSpPr>
          <p:nvPr/>
        </p:nvSpPr>
        <p:spPr bwMode="auto">
          <a:xfrm>
            <a:off x="6477000" y="3962400"/>
            <a:ext cx="533400" cy="409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2001" name="AutoShape 15"/>
          <p:cNvCxnSpPr>
            <a:cxnSpLocks noChangeShapeType="1"/>
          </p:cNvCxnSpPr>
          <p:nvPr/>
        </p:nvCxnSpPr>
        <p:spPr bwMode="auto">
          <a:xfrm>
            <a:off x="4495800" y="2209800"/>
            <a:ext cx="1066800" cy="10922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2002" name="Rectangle 16"/>
          <p:cNvSpPr>
            <a:spLocks noChangeArrowheads="1"/>
          </p:cNvSpPr>
          <p:nvPr/>
        </p:nvSpPr>
        <p:spPr bwMode="auto">
          <a:xfrm>
            <a:off x="3641725" y="52689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omic Sans MS" pitchFamily="-107" charset="0"/>
            </a:endParaRPr>
          </a:p>
        </p:txBody>
      </p:sp>
      <p:sp>
        <p:nvSpPr>
          <p:cNvPr id="42003" name="Rectangle 18"/>
          <p:cNvSpPr>
            <a:spLocks noChangeArrowheads="1"/>
          </p:cNvSpPr>
          <p:nvPr/>
        </p:nvSpPr>
        <p:spPr bwMode="auto">
          <a:xfrm>
            <a:off x="7010400" y="2743200"/>
            <a:ext cx="2286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latin typeface="Garamond" pitchFamily="-107" charset="0"/>
              </a:rPr>
              <a:t>Optical model</a:t>
            </a:r>
            <a:endParaRPr lang="en-US" sz="2000" b="1">
              <a:latin typeface="Garamond" pitchFamily="-107" charset="0"/>
            </a:endParaRPr>
          </a:p>
          <a:p>
            <a:endParaRPr lang="en-US" b="1">
              <a:latin typeface="Garamond" pitchFamily="-107" charset="0"/>
            </a:endParaRPr>
          </a:p>
        </p:txBody>
      </p:sp>
      <p:sp>
        <p:nvSpPr>
          <p:cNvPr id="42004" name="Rectangle 19"/>
          <p:cNvSpPr>
            <a:spLocks noChangeArrowheads="1"/>
          </p:cNvSpPr>
          <p:nvPr/>
        </p:nvSpPr>
        <p:spPr bwMode="auto">
          <a:xfrm>
            <a:off x="7391400" y="3962400"/>
            <a:ext cx="1616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Garamond" pitchFamily="-107" charset="0"/>
              </a:rPr>
              <a:t>Hydrolight</a:t>
            </a:r>
          </a:p>
        </p:txBody>
      </p:sp>
      <p:sp>
        <p:nvSpPr>
          <p:cNvPr id="42005" name="Rectangle 20"/>
          <p:cNvSpPr>
            <a:spLocks noChangeArrowheads="1"/>
          </p:cNvSpPr>
          <p:nvPr/>
        </p:nvSpPr>
        <p:spPr bwMode="auto">
          <a:xfrm>
            <a:off x="7772400" y="5029200"/>
            <a:ext cx="933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Garamond" pitchFamily="-107" charset="0"/>
              </a:rPr>
              <a:t>R</a:t>
            </a:r>
            <a:r>
              <a:rPr lang="en-US" b="1" baseline="-25000">
                <a:latin typeface="Garamond" pitchFamily="-107" charset="0"/>
              </a:rPr>
              <a:t>rs</a:t>
            </a:r>
            <a:r>
              <a:rPr lang="en-US" b="1">
                <a:latin typeface="Garamond" pitchFamily="-107" charset="0"/>
              </a:rPr>
              <a:t>(</a:t>
            </a:r>
            <a:r>
              <a:rPr lang="en-US" b="1">
                <a:latin typeface="Garamond" pitchFamily="-107" charset="0"/>
                <a:sym typeface="Symbol" pitchFamily="-107" charset="2"/>
              </a:rPr>
              <a:t>)</a:t>
            </a:r>
            <a:endParaRPr lang="en-US" b="1">
              <a:latin typeface="Garamond" pitchFamily="-107" charset="0"/>
            </a:endParaRPr>
          </a:p>
        </p:txBody>
      </p:sp>
      <p:sp>
        <p:nvSpPr>
          <p:cNvPr id="42006" name="Line 21"/>
          <p:cNvSpPr>
            <a:spLocks noChangeShapeType="1"/>
          </p:cNvSpPr>
          <p:nvPr/>
        </p:nvSpPr>
        <p:spPr bwMode="auto">
          <a:xfrm>
            <a:off x="8229600" y="3276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7" name="Line 22"/>
          <p:cNvSpPr>
            <a:spLocks noChangeShapeType="1"/>
          </p:cNvSpPr>
          <p:nvPr/>
        </p:nvSpPr>
        <p:spPr bwMode="auto">
          <a:xfrm>
            <a:off x="8229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1981200"/>
          <a:ext cx="3400425" cy="4154488"/>
        </p:xfrm>
        <a:graphic>
          <a:graphicData uri="http://schemas.openxmlformats.org/presentationml/2006/ole">
            <p:oleObj spid="_x0000_s41986" name="Document" r:id="rId3" imgW="5303520" imgH="6477000" progId="Word.Document.8">
              <p:embed/>
            </p:oleObj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152400" y="1676400"/>
          <a:ext cx="3505200" cy="2386013"/>
        </p:xfrm>
        <a:graphic>
          <a:graphicData uri="http://schemas.openxmlformats.org/presentationml/2006/ole">
            <p:oleObj spid="_x0000_s41987" name="Document" r:id="rId4" imgW="5303520" imgH="6477000" progId="Word.Document.8">
              <p:embed/>
            </p:oleObj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52400" y="4122738"/>
          <a:ext cx="3581400" cy="2514600"/>
        </p:xfrm>
        <a:graphic>
          <a:graphicData uri="http://schemas.openxmlformats.org/presentationml/2006/ole">
            <p:oleObj spid="_x0000_s41988" name="Document" r:id="rId5" imgW="5303520" imgH="6477000" progId="Word.Document.8">
              <p:embed/>
            </p:oleObj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3276600" y="2514600"/>
          <a:ext cx="1039813" cy="3429000"/>
        </p:xfrm>
        <a:graphic>
          <a:graphicData uri="http://schemas.openxmlformats.org/presentationml/2006/ole">
            <p:oleObj spid="_x0000_s41989" name="Document" r:id="rId6" imgW="5303520" imgH="6477000" progId="Word.Document.8">
              <p:embed/>
            </p:oleObj>
          </a:graphicData>
        </a:graphic>
      </p:graphicFrame>
      <p:sp>
        <p:nvSpPr>
          <p:cNvPr id="42008" name="Rectangle 26"/>
          <p:cNvSpPr>
            <a:spLocks noChangeArrowheads="1"/>
          </p:cNvSpPr>
          <p:nvPr/>
        </p:nvSpPr>
        <p:spPr bwMode="auto">
          <a:xfrm>
            <a:off x="762000" y="3886200"/>
            <a:ext cx="25606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Garamond" pitchFamily="-107" charset="0"/>
              </a:rPr>
              <a:t>Log</a:t>
            </a:r>
            <a:r>
              <a:rPr lang="en-US" sz="1600" b="1" baseline="-25000">
                <a:latin typeface="Garamond" pitchFamily="-107" charset="0"/>
              </a:rPr>
              <a:t>10</a:t>
            </a:r>
            <a:r>
              <a:rPr lang="en-US" sz="1600" b="1">
                <a:latin typeface="Garamond" pitchFamily="-107" charset="0"/>
              </a:rPr>
              <a:t> </a:t>
            </a:r>
            <a:r>
              <a:rPr lang="en-US" sz="1600" b="1" i="1">
                <a:latin typeface="Garamond" pitchFamily="-107" charset="0"/>
              </a:rPr>
              <a:t>in situ</a:t>
            </a:r>
            <a:r>
              <a:rPr lang="en-US" sz="1600" b="1">
                <a:latin typeface="Garamond" pitchFamily="-107" charset="0"/>
              </a:rPr>
              <a:t> [Chl] (mg m</a:t>
            </a:r>
            <a:r>
              <a:rPr lang="en-US" sz="1600" b="1" baseline="30000">
                <a:latin typeface="Garamond" pitchFamily="-107" charset="0"/>
              </a:rPr>
              <a:t>-3</a:t>
            </a:r>
            <a:r>
              <a:rPr lang="en-US" sz="1600" b="1">
                <a:latin typeface="Garamond" pitchFamily="-107" charset="0"/>
              </a:rPr>
              <a:t>)</a:t>
            </a:r>
            <a:endParaRPr lang="en-US"/>
          </a:p>
        </p:txBody>
      </p:sp>
      <p:sp>
        <p:nvSpPr>
          <p:cNvPr id="42009" name="Rectangle 27"/>
          <p:cNvSpPr>
            <a:spLocks noChangeArrowheads="1"/>
          </p:cNvSpPr>
          <p:nvPr/>
        </p:nvSpPr>
        <p:spPr bwMode="auto">
          <a:xfrm>
            <a:off x="914400" y="6400800"/>
            <a:ext cx="26241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Garamond" pitchFamily="-107" charset="0"/>
              </a:rPr>
              <a:t>Log</a:t>
            </a:r>
            <a:r>
              <a:rPr lang="en-US" sz="1600" b="1" baseline="-25000">
                <a:latin typeface="Garamond" pitchFamily="-107" charset="0"/>
              </a:rPr>
              <a:t>10</a:t>
            </a:r>
            <a:r>
              <a:rPr lang="en-US" sz="1600" b="1">
                <a:latin typeface="Garamond" pitchFamily="-107" charset="0"/>
              </a:rPr>
              <a:t> GSM01 [Chl] (mg m</a:t>
            </a:r>
            <a:r>
              <a:rPr lang="en-US" sz="1600" b="1" baseline="30000">
                <a:latin typeface="Garamond" pitchFamily="-107" charset="0"/>
              </a:rPr>
              <a:t>-3</a:t>
            </a:r>
            <a:r>
              <a:rPr lang="en-US" sz="1600" b="1">
                <a:latin typeface="Garamond" pitchFamily="-107" charset="0"/>
              </a:rPr>
              <a:t>)</a:t>
            </a:r>
            <a:endParaRPr lang="en-US"/>
          </a:p>
        </p:txBody>
      </p:sp>
      <p:sp>
        <p:nvSpPr>
          <p:cNvPr id="42010" name="Rectangle 28"/>
          <p:cNvSpPr>
            <a:spLocks noChangeArrowheads="1"/>
          </p:cNvSpPr>
          <p:nvPr/>
        </p:nvSpPr>
        <p:spPr bwMode="auto">
          <a:xfrm>
            <a:off x="0" y="1676400"/>
            <a:ext cx="428625" cy="2079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Garamond" pitchFamily="-107" charset="0"/>
              </a:rPr>
              <a:t>Percent Microplankton</a:t>
            </a:r>
            <a:endParaRPr lang="en-US"/>
          </a:p>
        </p:txBody>
      </p:sp>
      <p:sp>
        <p:nvSpPr>
          <p:cNvPr id="42011" name="Rectangle 29"/>
          <p:cNvSpPr>
            <a:spLocks noChangeArrowheads="1"/>
          </p:cNvSpPr>
          <p:nvPr/>
        </p:nvSpPr>
        <p:spPr bwMode="auto">
          <a:xfrm>
            <a:off x="5676" y="4114800"/>
            <a:ext cx="430887" cy="19787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Garamond" pitchFamily="-107" charset="0"/>
              </a:rPr>
              <a:t>GSM01 </a:t>
            </a:r>
            <a:r>
              <a:rPr lang="en-US" sz="1600" b="1" dirty="0" err="1" smtClean="0">
                <a:latin typeface="Garamond" pitchFamily="-107" charset="0"/>
              </a:rPr>
              <a:t>a</a:t>
            </a:r>
            <a:r>
              <a:rPr lang="en-US" sz="1600" b="1" baseline="-25000" dirty="0" err="1" smtClean="0">
                <a:latin typeface="Garamond" pitchFamily="-107" charset="0"/>
              </a:rPr>
              <a:t>CDM</a:t>
            </a:r>
            <a:r>
              <a:rPr lang="en-US" sz="1600" b="1" baseline="-25000" dirty="0" smtClean="0">
                <a:latin typeface="Garamond" pitchFamily="-107" charset="0"/>
              </a:rPr>
              <a:t> </a:t>
            </a:r>
            <a:r>
              <a:rPr lang="en-US" sz="1600" b="1" dirty="0" smtClean="0">
                <a:latin typeface="Garamond" pitchFamily="-107" charset="0"/>
              </a:rPr>
              <a:t>(</a:t>
            </a:r>
            <a:r>
              <a:rPr lang="en-US" sz="1600" b="1" dirty="0">
                <a:latin typeface="Garamond" pitchFamily="-107" charset="0"/>
              </a:rPr>
              <a:t>443) m</a:t>
            </a:r>
            <a:r>
              <a:rPr lang="en-US" sz="1600" b="1" baseline="30000" dirty="0">
                <a:latin typeface="Garamond" pitchFamily="-107" charset="0"/>
              </a:rPr>
              <a:t>-1</a:t>
            </a:r>
            <a:endParaRPr lang="en-US" dirty="0"/>
          </a:p>
        </p:txBody>
      </p:sp>
      <p:cxnSp>
        <p:nvCxnSpPr>
          <p:cNvPr id="42012" name="AutoShape 15"/>
          <p:cNvCxnSpPr>
            <a:cxnSpLocks noChangeShapeType="1"/>
            <a:endCxn id="41994" idx="2"/>
          </p:cNvCxnSpPr>
          <p:nvPr/>
        </p:nvCxnSpPr>
        <p:spPr bwMode="auto">
          <a:xfrm flipV="1">
            <a:off x="3657600" y="4876800"/>
            <a:ext cx="1981200" cy="14351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2013" name="Line 32"/>
          <p:cNvSpPr>
            <a:spLocks noChangeShapeType="1"/>
          </p:cNvSpPr>
          <p:nvPr/>
        </p:nvSpPr>
        <p:spPr bwMode="auto">
          <a:xfrm>
            <a:off x="3810000" y="2209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4" name="Rectangle 41"/>
          <p:cNvSpPr>
            <a:spLocks noChangeArrowheads="1"/>
          </p:cNvSpPr>
          <p:nvPr/>
        </p:nvSpPr>
        <p:spPr bwMode="auto">
          <a:xfrm>
            <a:off x="4953000" y="6461125"/>
            <a:ext cx="1262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n</a:t>
            </a:r>
            <a:r>
              <a:rPr lang="en-US" sz="2000" dirty="0">
                <a:latin typeface="Garamond" pitchFamily="-107" charset="0"/>
                <a:ea typeface="ＭＳ Ｐゴシック" pitchFamily="-107" charset="-128"/>
                <a:cs typeface="ＭＳ Ｐゴシック" pitchFamily="-107" charset="-128"/>
              </a:rPr>
              <a:t> = 44,343</a:t>
            </a:r>
            <a:endParaRPr lang="en-US" sz="3200" dirty="0">
              <a:latin typeface="Garamond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21379" y="6488668"/>
            <a:ext cx="21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Mouw &amp; Yoder, 2010</a:t>
            </a:r>
            <a:endParaRPr lang="en-US" sz="1800" dirty="0">
              <a:latin typeface="Garamond"/>
              <a:cs typeface="Garamond"/>
            </a:endParaRPr>
          </a:p>
        </p:txBody>
      </p:sp>
      <p:pic>
        <p:nvPicPr>
          <p:cNvPr id="32" name="Picture 5" descr="HPLC_merged_pigments#3131A6.png                                002F9C93Macintosh HD                   BC93BDEC:"/>
          <p:cNvPicPr>
            <a:picLocks noChangeAspect="1" noChangeArrowheads="1"/>
          </p:cNvPicPr>
          <p:nvPr/>
        </p:nvPicPr>
        <p:blipFill>
          <a:blip r:embed="rId7"/>
          <a:srcRect l="11034" t="15547" r="8223" b="18845"/>
          <a:stretch>
            <a:fillRect/>
          </a:stretch>
        </p:blipFill>
        <p:spPr bwMode="auto">
          <a:xfrm>
            <a:off x="5181600" y="0"/>
            <a:ext cx="39624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7467600" y="1371600"/>
            <a:ext cx="1023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Garamond"/>
                <a:cs typeface="Garamond"/>
              </a:rPr>
              <a:t>n</a:t>
            </a:r>
            <a:r>
              <a:rPr lang="en-US" sz="2000" dirty="0">
                <a:latin typeface="Garamond"/>
                <a:cs typeface="Garamond"/>
              </a:rPr>
              <a:t>=4,564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15388</TotalTime>
  <Words>1906</Words>
  <Application>Microsoft Macintosh PowerPoint</Application>
  <PresentationFormat>On-screen Show (4:3)</PresentationFormat>
  <Paragraphs>314</Paragraphs>
  <Slides>43</Slides>
  <Notes>0</Notes>
  <HiddenSlides>0</HiddenSlides>
  <MMClips>1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Blank Presentation</vt:lpstr>
      <vt:lpstr>Macintosh HD:Users:cmouw:Colleen:Research:Ph.D_Dissertation:Documents\Posters\Presentations:Dissertation:Mouw_dissertation_2008.doc!OLE_LINK1</vt:lpstr>
      <vt:lpstr>!OLE_LINK2</vt:lpstr>
      <vt:lpstr>Macintosh HD:Users:cmouw:Colleen:Research:Ph.D_Dissertation:Documents\Posters\Presentations:Dissertation:Mouw_dissertation_2008.doc!OLE_LINK1</vt:lpstr>
      <vt:lpstr>Macintosh HD:Users:cmouw:Colleen:Research:Ph.D_Dissertation:Documents\Posters\Presentations:Dissertation:Mouw_dissertation_2008.doc!OLE_LINK1</vt:lpstr>
      <vt:lpstr>Document</vt:lpstr>
      <vt:lpstr>Equation</vt:lpstr>
      <vt:lpstr>Phytoplankton cell size from ocean color imagery:  connection to variability in the ocean carbon sink  </vt:lpstr>
      <vt:lpstr>Ecological Importance of Cell Size</vt:lpstr>
      <vt:lpstr>Slide 3</vt:lpstr>
      <vt:lpstr>Motivation</vt:lpstr>
      <vt:lpstr>Effect of [Chl]on Rrs()</vt:lpstr>
      <vt:lpstr>Effect of Cell Size on Rrs()</vt:lpstr>
      <vt:lpstr>Contribution of Sfm &amp; [Chl] to Rrs(λ)</vt:lpstr>
      <vt:lpstr>Size Impact on OC4 [Chl]</vt:lpstr>
      <vt:lpstr>LUT  Construction</vt:lpstr>
      <vt:lpstr>Slide 10</vt:lpstr>
      <vt:lpstr>Phytoplankton Size Retrieval</vt:lpstr>
      <vt:lpstr>Validation</vt:lpstr>
      <vt:lpstr>Export Processes</vt:lpstr>
      <vt:lpstr>Flux Variation with Depth</vt:lpstr>
      <vt:lpstr>Flux Variation with Depth</vt:lpstr>
      <vt:lpstr>Previous Satellite Retrieval of Export </vt:lpstr>
      <vt:lpstr>Slide 17</vt:lpstr>
      <vt:lpstr>Slide 18</vt:lpstr>
      <vt:lpstr>Cell Size, NPP &amp; Flux</vt:lpstr>
      <vt:lpstr>Slide 20</vt:lpstr>
      <vt:lpstr>Objectives &amp; Questions</vt:lpstr>
      <vt:lpstr>Acknowledgements</vt:lpstr>
      <vt:lpstr>Slide 23</vt:lpstr>
      <vt:lpstr>Slide 24</vt:lpstr>
      <vt:lpstr>Slide 25</vt:lpstr>
      <vt:lpstr>Effect of CDM/NAP on Rrs()</vt:lpstr>
      <vt:lpstr>Slide 27</vt:lpstr>
      <vt:lpstr>Slide 28</vt:lpstr>
      <vt:lpstr>Correction</vt:lpstr>
      <vt:lpstr>Correction</vt:lpstr>
      <vt:lpstr>Correction</vt:lpstr>
      <vt:lpstr>Slide 32</vt:lpstr>
      <vt:lpstr>Comparison with other  functional type retrievals</vt:lpstr>
      <vt:lpstr>Slide 34</vt:lpstr>
      <vt:lpstr>Comparison to other PFT retrievals</vt:lpstr>
      <vt:lpstr>Comparison to other PFT retrievals</vt:lpstr>
      <vt:lpstr>Comparison with other PFT retrievals</vt:lpstr>
      <vt:lpstr>Model [Chl] vs. SeaWiFS [Chl]</vt:lpstr>
      <vt:lpstr>Comparison with other  functional type retrievals</vt:lpstr>
      <vt:lpstr>Comparison with other  Functional Type Retrievals</vt:lpstr>
      <vt:lpstr>Correction Scheme</vt:lpstr>
      <vt:lpstr>Correction</vt:lpstr>
      <vt:lpstr>Comparison with other  functional type retrievals </vt:lpstr>
    </vt:vector>
  </TitlesOfParts>
  <Company>University of Rhode Island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Mouw</dc:creator>
  <cp:lastModifiedBy>Colleen Mouw</cp:lastModifiedBy>
  <cp:revision>173</cp:revision>
  <dcterms:created xsi:type="dcterms:W3CDTF">2011-05-19T11:01:50Z</dcterms:created>
  <dcterms:modified xsi:type="dcterms:W3CDTF">2011-05-19T14:31:02Z</dcterms:modified>
</cp:coreProperties>
</file>