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98" r:id="rId2"/>
    <p:sldId id="300" r:id="rId3"/>
    <p:sldId id="319" r:id="rId4"/>
    <p:sldId id="266" r:id="rId5"/>
    <p:sldId id="293" r:id="rId6"/>
    <p:sldId id="302" r:id="rId7"/>
    <p:sldId id="262" r:id="rId8"/>
    <p:sldId id="318" r:id="rId9"/>
    <p:sldId id="286" r:id="rId10"/>
    <p:sldId id="321" r:id="rId11"/>
    <p:sldId id="322" r:id="rId12"/>
    <p:sldId id="323" r:id="rId1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1CF464"/>
    <a:srgbClr val="FF9900"/>
    <a:srgbClr val="FDEE7F"/>
    <a:srgbClr val="DEE323"/>
    <a:srgbClr val="3333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47" autoAdjust="0"/>
    <p:restoredTop sz="93552" autoAdjust="0"/>
  </p:normalViewPr>
  <p:slideViewPr>
    <p:cSldViewPr snapToGrid="0">
      <p:cViewPr varScale="1">
        <p:scale>
          <a:sx n="123" d="100"/>
          <a:sy n="123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D598D99-F435-4415-835E-8BB0AD735A54}" type="datetimeFigureOut">
              <a:rPr lang="en-US"/>
              <a:pPr>
                <a:defRPr/>
              </a:pPr>
              <a:t>5/24/11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870D0F5-8AF0-433F-A5A5-8535AE2D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01AA2F-5A93-41A6-82C7-55AAF709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2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51A0A-07D0-411B-B4DC-D4BABB2BB02F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8C2AC-6E84-4C3B-8ED8-83D698766BA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B3D3C670-0C69-42A9-8EA6-A8F11B92617D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60D64-9DE9-450D-B977-B6659C430D7C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radiometric uncertainty of MODIS fluorescence band is +/- 0.003 mW cm-2 um-1 sr-1 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2BDC7-D9B2-4F9E-B6EA-DF58A26D92B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B8673-7625-4E4C-8550-B240D99671C4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Also uncertainty analyses and data distribution w/ Measures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E6939D77-0AF6-4686-9EB5-6F6713F1901C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938B6-7BD8-4C42-956F-238480CDC3DE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89B2-222D-45C9-9278-3A44D5D1A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8EEC-125E-4D8F-A437-88A636DA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F6A8-C664-4F62-92A0-DAED349D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5C7A-2E5A-404C-9E11-6C9756521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ABF6-669F-41B2-BF4A-209C9CE6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42DF6-DC0C-488F-AA8C-8FDF8003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C122-7A1B-44A2-8B5E-BA3D4508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7059-FBC9-43EE-A290-31CF178B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0C43-92B6-40AE-9D1D-3B554C72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99E5-3BE9-4BD8-959B-CFDD208B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A98B-62E1-4A7C-875E-34E50ADF7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00F0215-73C5-42F9-A0E0-910B5A723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823913" y="871538"/>
            <a:ext cx="7620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latin typeface="Cambria-Italic" charset="-95"/>
                <a:cs typeface="Tahoma" pitchFamily="34" charset="0"/>
              </a:rPr>
              <a:t>Development Of A Globally Consistent Aqua MODIS Fluorescence Line Height (FLH) Record And Its Science Applications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Funded through The Science of Aqua and Terra (NNX11AE64G)</a:t>
            </a:r>
          </a:p>
          <a:p>
            <a:endParaRPr lang="en-US" sz="28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PI: Toby K. Westberry, </a:t>
            </a:r>
          </a:p>
          <a:p>
            <a:pPr algn="ctr"/>
            <a:endParaRPr lang="en-US" sz="2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400">
                <a:latin typeface="Tahoma" pitchFamily="34" charset="0"/>
                <a:cs typeface="Tahoma" pitchFamily="34" charset="0"/>
              </a:rPr>
              <a:t>CoI’s: Michael J. Behrenfeld, Allen J.Milligan </a:t>
            </a:r>
          </a:p>
        </p:txBody>
      </p:sp>
      <p:pic>
        <p:nvPicPr>
          <p:cNvPr id="15362" name="Picture 4" descr="nasa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613" y="4878388"/>
            <a:ext cx="190023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C:\Documents and Settings\westbert\Desktop\Horizontal-cmyk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5038725"/>
            <a:ext cx="4089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7" descr="photoa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243013"/>
            <a:ext cx="32480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8" descr="morrison_Fi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219200"/>
            <a:ext cx="5435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Rectangle 11"/>
          <p:cNvSpPr>
            <a:spLocks noChangeArrowheads="1"/>
          </p:cNvSpPr>
          <p:nvPr/>
        </p:nvSpPr>
        <p:spPr bwMode="auto">
          <a:xfrm>
            <a:off x="2973388" y="1357313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145413" name="Text Box 12"/>
          <p:cNvSpPr txBox="1">
            <a:spLocks noChangeArrowheads="1"/>
          </p:cNvSpPr>
          <p:nvPr/>
        </p:nvSpPr>
        <p:spPr bwMode="auto">
          <a:xfrm rot="-5400000">
            <a:off x="-489743" y="2304256"/>
            <a:ext cx="1331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i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i="1">
                <a:latin typeface="Tahoma" pitchFamily="34" charset="0"/>
              </a:rPr>
              <a:t> </a:t>
            </a:r>
            <a:r>
              <a:rPr lang="en-US" sz="2000">
                <a:latin typeface="Times New Roman" pitchFamily="18" charset="0"/>
              </a:rPr>
              <a:t>(relative)</a:t>
            </a:r>
          </a:p>
        </p:txBody>
      </p:sp>
      <p:sp>
        <p:nvSpPr>
          <p:cNvPr id="145414" name="Text Box 13"/>
          <p:cNvSpPr txBox="1">
            <a:spLocks noChangeArrowheads="1"/>
          </p:cNvSpPr>
          <p:nvPr/>
        </p:nvSpPr>
        <p:spPr bwMode="auto">
          <a:xfrm rot="-5400000">
            <a:off x="3439319" y="2280444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i="1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145415" name="Text Box 15"/>
          <p:cNvSpPr txBox="1">
            <a:spLocks noChangeArrowheads="1"/>
          </p:cNvSpPr>
          <p:nvPr/>
        </p:nvSpPr>
        <p:spPr bwMode="auto">
          <a:xfrm>
            <a:off x="381000" y="3824288"/>
            <a:ext cx="33766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414141"/>
                </a:solidFill>
                <a:latin typeface="Arial Rounded MT Bold" pitchFamily="34" charset="0"/>
              </a:rPr>
              <a:t>0       500       1000     1500     2000</a:t>
            </a:r>
          </a:p>
          <a:p>
            <a:endParaRPr lang="en-US" sz="1600">
              <a:solidFill>
                <a:srgbClr val="414141"/>
              </a:solidFill>
              <a:latin typeface="Arial Rounded MT Bold" pitchFamily="34" charset="0"/>
            </a:endParaRPr>
          </a:p>
        </p:txBody>
      </p:sp>
      <p:sp>
        <p:nvSpPr>
          <p:cNvPr id="145416" name="Text Box 10"/>
          <p:cNvSpPr txBox="1">
            <a:spLocks noChangeArrowheads="1"/>
          </p:cNvSpPr>
          <p:nvPr/>
        </p:nvSpPr>
        <p:spPr bwMode="auto">
          <a:xfrm>
            <a:off x="3657600" y="41608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</a:rPr>
              <a:t>iPAR</a:t>
            </a:r>
            <a:r>
              <a:rPr lang="en-US" sz="2000">
                <a:latin typeface="Times New Roman" pitchFamily="18" charset="0"/>
              </a:rPr>
              <a:t> (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>
                <a:latin typeface="Times New Roman" pitchFamily="18" charset="0"/>
              </a:rPr>
              <a:t>Ein m</a:t>
            </a:r>
            <a:r>
              <a:rPr lang="en-US" sz="2000" baseline="30000">
                <a:latin typeface="Times New Roman" pitchFamily="18" charset="0"/>
              </a:rPr>
              <a:t>-2</a:t>
            </a:r>
            <a:r>
              <a:rPr lang="en-US" sz="2000">
                <a:latin typeface="Times New Roman" pitchFamily="18" charset="0"/>
              </a:rPr>
              <a:t> s</a:t>
            </a:r>
            <a:r>
              <a:rPr lang="en-US" sz="2000" baseline="30000">
                <a:latin typeface="Times New Roman" pitchFamily="18" charset="0"/>
              </a:rPr>
              <a:t>-1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145417" name="Rectangle 18"/>
          <p:cNvSpPr>
            <a:spLocks noChangeArrowheads="1"/>
          </p:cNvSpPr>
          <p:nvPr/>
        </p:nvSpPr>
        <p:spPr bwMode="auto">
          <a:xfrm>
            <a:off x="8458200" y="137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45418" name="Rectangle 19"/>
          <p:cNvSpPr>
            <a:spLocks noChangeArrowheads="1"/>
          </p:cNvSpPr>
          <p:nvPr/>
        </p:nvSpPr>
        <p:spPr bwMode="auto">
          <a:xfrm>
            <a:off x="7329488" y="1724025"/>
            <a:ext cx="1447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TextBox 10"/>
          <p:cNvSpPr txBox="1">
            <a:spLocks noChangeArrowheads="1"/>
          </p:cNvSpPr>
          <p:nvPr/>
        </p:nvSpPr>
        <p:spPr bwMode="auto">
          <a:xfrm>
            <a:off x="609600" y="238125"/>
            <a:ext cx="286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Photoacclimation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1" descr="at44_olig_fl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1036638"/>
            <a:ext cx="45370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22" descr="at42_olig_fl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047750"/>
            <a:ext cx="450532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Text Box 31"/>
          <p:cNvSpPr txBox="1">
            <a:spLocks noChangeArrowheads="1"/>
          </p:cNvSpPr>
          <p:nvPr/>
        </p:nvSpPr>
        <p:spPr bwMode="auto">
          <a:xfrm rot="-5400000">
            <a:off x="-708025" y="2486026"/>
            <a:ext cx="176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Tahoma" pitchFamily="34" charset="0"/>
              </a:rPr>
              <a:t>FLH</a:t>
            </a:r>
            <a:r>
              <a:rPr lang="en-US" sz="1400">
                <a:latin typeface="Tahoma" pitchFamily="34" charset="0"/>
              </a:rPr>
              <a:t> (dimensionless)</a:t>
            </a:r>
          </a:p>
        </p:txBody>
      </p:sp>
      <p:sp>
        <p:nvSpPr>
          <p:cNvPr id="148485" name="Text Box 32"/>
          <p:cNvSpPr txBox="1">
            <a:spLocks noChangeArrowheads="1"/>
          </p:cNvSpPr>
          <p:nvPr/>
        </p:nvSpPr>
        <p:spPr bwMode="auto">
          <a:xfrm>
            <a:off x="604838" y="1084263"/>
            <a:ext cx="173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Before reprocessing</a:t>
            </a:r>
          </a:p>
        </p:txBody>
      </p:sp>
      <p:sp>
        <p:nvSpPr>
          <p:cNvPr id="148486" name="Text Box 34"/>
          <p:cNvSpPr txBox="1">
            <a:spLocks noChangeArrowheads="1"/>
          </p:cNvSpPr>
          <p:nvPr/>
        </p:nvSpPr>
        <p:spPr bwMode="auto">
          <a:xfrm>
            <a:off x="4854575" y="1084263"/>
            <a:ext cx="160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After reprocessing</a:t>
            </a:r>
          </a:p>
        </p:txBody>
      </p:sp>
      <p:sp>
        <p:nvSpPr>
          <p:cNvPr id="148489" name="Text Box 38"/>
          <p:cNvSpPr txBox="1">
            <a:spLocks noChangeArrowheads="1"/>
          </p:cNvSpPr>
          <p:nvPr/>
        </p:nvSpPr>
        <p:spPr bwMode="auto">
          <a:xfrm>
            <a:off x="609600" y="4210050"/>
            <a:ext cx="41211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2003    2004    2005    2006   2007     2008    2009</a:t>
            </a:r>
          </a:p>
        </p:txBody>
      </p:sp>
      <p:sp>
        <p:nvSpPr>
          <p:cNvPr id="148490" name="Text Box 39"/>
          <p:cNvSpPr txBox="1">
            <a:spLocks noChangeArrowheads="1"/>
          </p:cNvSpPr>
          <p:nvPr/>
        </p:nvSpPr>
        <p:spPr bwMode="auto">
          <a:xfrm>
            <a:off x="4800600" y="4214813"/>
            <a:ext cx="41211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2003    2004    2005    2006   2007     2008    2009</a:t>
            </a:r>
          </a:p>
        </p:txBody>
      </p:sp>
      <p:sp>
        <p:nvSpPr>
          <p:cNvPr id="148491" name="TextBox 7"/>
          <p:cNvSpPr txBox="1">
            <a:spLocks noChangeArrowheads="1"/>
          </p:cNvSpPr>
          <p:nvPr/>
        </p:nvSpPr>
        <p:spPr bwMode="auto">
          <a:xfrm>
            <a:off x="609600" y="238125"/>
            <a:ext cx="1885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FLH trends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619125" y="5246688"/>
            <a:ext cx="827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Removal of calibration related trends allows us to look for “real” climate signals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Box 7"/>
          <p:cNvSpPr txBox="1">
            <a:spLocks noChangeArrowheads="1"/>
          </p:cNvSpPr>
          <p:nvPr/>
        </p:nvSpPr>
        <p:spPr bwMode="auto">
          <a:xfrm>
            <a:off x="4208463" y="2936875"/>
            <a:ext cx="77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K:\flh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2950"/>
            <a:ext cx="6731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3046413" y="4500563"/>
            <a:ext cx="1992312" cy="9556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188494" y="4145756"/>
            <a:ext cx="1398588" cy="317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90850" y="4448175"/>
            <a:ext cx="84138" cy="93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49688" y="3295650"/>
            <a:ext cx="85725" cy="92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94275" y="5413375"/>
            <a:ext cx="84138" cy="92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1325" y="2330450"/>
            <a:ext cx="414338" cy="35687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7888" y="2330450"/>
            <a:ext cx="415925" cy="35687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9613" y="2330450"/>
            <a:ext cx="414337" cy="3568700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5400000">
            <a:off x="2670969" y="2736057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Band 13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400000">
            <a:off x="3109119" y="2736057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Band 14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5400000">
            <a:off x="5490369" y="2736057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Band 15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245643" y="4129882"/>
            <a:ext cx="741363" cy="635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609600" y="238125"/>
            <a:ext cx="656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MODIS Fluorescence Line Height (FLH)</a:t>
            </a:r>
          </a:p>
        </p:txBody>
      </p:sp>
      <p:sp>
        <p:nvSpPr>
          <p:cNvPr id="21519" name="TextBox 29"/>
          <p:cNvSpPr txBox="1">
            <a:spLocks noChangeArrowheads="1"/>
          </p:cNvSpPr>
          <p:nvPr/>
        </p:nvSpPr>
        <p:spPr bwMode="auto">
          <a:xfrm>
            <a:off x="990600" y="1019175"/>
            <a:ext cx="72755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A geometric definition</a:t>
            </a:r>
          </a:p>
          <a:p>
            <a:pPr>
              <a:buFont typeface="Arial" pitchFamily="34" charset="0"/>
              <a:buChar char="•"/>
            </a:pPr>
            <a:endParaRPr lang="en-US" sz="100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>
                <a:latin typeface="Tahoma" pitchFamily="34" charset="0"/>
                <a:cs typeface="Tahoma" pitchFamily="34" charset="0"/>
              </a:rPr>
              <a:t> Can be related to total fluoresced flux </a:t>
            </a:r>
            <a:r>
              <a:rPr lang="en-US">
                <a:latin typeface="Tahoma" pitchFamily="34" charset="0"/>
                <a:cs typeface="Tahoma" pitchFamily="34" charset="0"/>
              </a:rPr>
              <a:t>(e.g., Huot et al., 2005)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3124200" y="4294188"/>
            <a:ext cx="161925" cy="161925"/>
          </a:xfrm>
          <a:prstGeom prst="star5">
            <a:avLst/>
          </a:prstGeom>
          <a:solidFill>
            <a:srgbClr val="1CF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524250" y="3570288"/>
            <a:ext cx="161925" cy="161925"/>
          </a:xfrm>
          <a:prstGeom prst="star5">
            <a:avLst/>
          </a:prstGeom>
          <a:solidFill>
            <a:srgbClr val="1CF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953125" y="5589588"/>
            <a:ext cx="161925" cy="161925"/>
          </a:xfrm>
          <a:prstGeom prst="star5">
            <a:avLst/>
          </a:prstGeom>
          <a:solidFill>
            <a:srgbClr val="1CF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006850" y="3667126"/>
            <a:ext cx="1195387" cy="2697162"/>
          </a:xfrm>
          <a:prstGeom prst="line">
            <a:avLst/>
          </a:prstGeom>
          <a:ln w="19050">
            <a:solidFill>
              <a:srgbClr val="1CF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8" name="Picture 24" descr="FLH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5888" y="5124450"/>
            <a:ext cx="6672262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5813" y="1390650"/>
            <a:ext cx="7596187" cy="3429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Three primary factors regulate global phytoplankton fluorescence distributions:</a:t>
            </a:r>
          </a:p>
          <a:p>
            <a:pPr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Tx/>
              <a:buAutoNum type="arabicParenBoth"/>
              <a:defRPr/>
            </a:pPr>
            <a:r>
              <a:rPr lang="fr-FR" dirty="0">
                <a:latin typeface="Tahoma" pitchFamily="34" charset="0"/>
                <a:cs typeface="Tahoma" pitchFamily="34" charset="0"/>
              </a:rPr>
              <a:t>pigment concentrations </a:t>
            </a:r>
          </a:p>
          <a:p>
            <a:pPr marL="342900" indent="-342900">
              <a:buFontTx/>
              <a:buAutoNum type="arabicParenBoth"/>
              <a:defRPr/>
            </a:pPr>
            <a:endParaRPr lang="fr-FR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r>
              <a:rPr lang="fr-FR" dirty="0">
                <a:latin typeface="Tahoma" pitchFamily="34" charset="0"/>
                <a:cs typeface="Tahoma" pitchFamily="34" charset="0"/>
              </a:rPr>
              <a:t>(2) </a:t>
            </a:r>
            <a:r>
              <a:rPr lang="en-US" dirty="0">
                <a:latin typeface="Tahoma" pitchFamily="34" charset="0"/>
                <a:cs typeface="Tahoma" pitchFamily="34" charset="0"/>
              </a:rPr>
              <a:t>“pigment packaging”, a self-shading phenomenon influencing light absorption </a:t>
            </a:r>
            <a:r>
              <a:rPr lang="fr-FR" dirty="0" err="1">
                <a:latin typeface="Tahoma" pitchFamily="34" charset="0"/>
                <a:cs typeface="Tahoma" pitchFamily="34" charset="0"/>
              </a:rPr>
              <a:t>efficiencies</a:t>
            </a:r>
            <a:r>
              <a:rPr lang="fr-FR" dirty="0">
                <a:latin typeface="Tahoma" pitchFamily="34" charset="0"/>
                <a:cs typeface="Tahoma" pitchFamily="34" charset="0"/>
              </a:rPr>
              <a:t> (</a:t>
            </a:r>
            <a:r>
              <a:rPr lang="fr-FR" dirty="0" err="1">
                <a:latin typeface="Tahoma" pitchFamily="34" charset="0"/>
                <a:cs typeface="Tahoma" pitchFamily="34" charset="0"/>
              </a:rPr>
              <a:t>Duysens</a:t>
            </a:r>
            <a:r>
              <a:rPr lang="fr-FR" dirty="0">
                <a:latin typeface="Tahoma" pitchFamily="34" charset="0"/>
                <a:cs typeface="Tahoma" pitchFamily="34" charset="0"/>
              </a:rPr>
              <a:t> 1956; </a:t>
            </a:r>
            <a:r>
              <a:rPr lang="fr-FR" dirty="0" err="1">
                <a:latin typeface="Tahoma" pitchFamily="34" charset="0"/>
                <a:cs typeface="Tahoma" pitchFamily="34" charset="0"/>
              </a:rPr>
              <a:t>Bricaud</a:t>
            </a:r>
            <a:r>
              <a:rPr lang="fr-FR" dirty="0">
                <a:latin typeface="Tahoma" pitchFamily="34" charset="0"/>
                <a:cs typeface="Tahoma" pitchFamily="34" charset="0"/>
              </a:rPr>
              <a:t> et al., 1995, 1998).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(3) </a:t>
            </a:r>
            <a:r>
              <a:rPr lang="fr-FR" dirty="0">
                <a:latin typeface="Tahoma" pitchFamily="34" charset="0"/>
                <a:cs typeface="Tahoma" pitchFamily="34" charset="0"/>
              </a:rPr>
              <a:t>a </a:t>
            </a:r>
            <a:r>
              <a:rPr lang="fr-FR" dirty="0" err="1">
                <a:latin typeface="Tahoma" pitchFamily="34" charset="0"/>
                <a:cs typeface="Tahoma" pitchFamily="34" charset="0"/>
              </a:rPr>
              <a:t>photoprotective</a:t>
            </a:r>
            <a:r>
              <a:rPr lang="fr-FR" dirty="0">
                <a:latin typeface="Tahoma" pitchFamily="34" charset="0"/>
                <a:cs typeface="Tahoma" pitchFamily="34" charset="0"/>
              </a:rPr>
              <a:t> </a:t>
            </a:r>
            <a:r>
              <a:rPr lang="fr-FR" dirty="0" err="1">
                <a:latin typeface="Tahoma" pitchFamily="34" charset="0"/>
                <a:cs typeface="Tahoma" pitchFamily="34" charset="0"/>
              </a:rPr>
              <a:t>response</a:t>
            </a:r>
            <a:r>
              <a:rPr lang="fr-FR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aimed at preventing high-light damage (i.e., “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nonphotochemical</a:t>
            </a:r>
            <a:r>
              <a:rPr lang="en-US" dirty="0">
                <a:latin typeface="Tahoma" pitchFamily="34" charset="0"/>
                <a:cs typeface="Tahoma" pitchFamily="34" charset="0"/>
              </a:rPr>
              <a:t> quenching”, NPQ)</a:t>
            </a:r>
          </a:p>
          <a:p>
            <a:pPr marL="342900" indent="-342900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9267" name="TextBox 13"/>
          <p:cNvSpPr txBox="1">
            <a:spLocks noChangeArrowheads="1"/>
          </p:cNvSpPr>
          <p:nvPr/>
        </p:nvSpPr>
        <p:spPr bwMode="auto">
          <a:xfrm>
            <a:off x="609600" y="238125"/>
            <a:ext cx="331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Basics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9"/>
          <p:cNvSpPr txBox="1">
            <a:spLocks noChangeArrowheads="1"/>
          </p:cNvSpPr>
          <p:nvPr/>
        </p:nvSpPr>
        <p:spPr bwMode="auto">
          <a:xfrm>
            <a:off x="1719263" y="3432175"/>
            <a:ext cx="1279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satellite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chlorophyll</a:t>
            </a:r>
          </a:p>
        </p:txBody>
      </p:sp>
      <p:sp>
        <p:nvSpPr>
          <p:cNvPr id="27650" name="Line 40"/>
          <p:cNvSpPr>
            <a:spLocks noChangeShapeType="1"/>
          </p:cNvSpPr>
          <p:nvPr/>
        </p:nvSpPr>
        <p:spPr bwMode="auto">
          <a:xfrm flipV="1">
            <a:off x="2349500" y="30067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3841750" y="3462338"/>
            <a:ext cx="1363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chlorophyll-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specific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absorption</a:t>
            </a:r>
          </a:p>
        </p:txBody>
      </p:sp>
      <p:sp>
        <p:nvSpPr>
          <p:cNvPr id="27652" name="Text Box 46"/>
          <p:cNvSpPr txBox="1">
            <a:spLocks noChangeArrowheads="1"/>
          </p:cNvSpPr>
          <p:nvPr/>
        </p:nvSpPr>
        <p:spPr bwMode="auto">
          <a:xfrm>
            <a:off x="6675438" y="3462338"/>
            <a:ext cx="145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fluorescence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quantum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yield</a:t>
            </a:r>
          </a:p>
        </p:txBody>
      </p:sp>
      <p:sp>
        <p:nvSpPr>
          <p:cNvPr id="27653" name="Line 67"/>
          <p:cNvSpPr>
            <a:spLocks noChangeShapeType="1"/>
          </p:cNvSpPr>
          <p:nvPr/>
        </p:nvSpPr>
        <p:spPr bwMode="auto">
          <a:xfrm flipV="1">
            <a:off x="7462838" y="30067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8"/>
          <p:cNvSpPr>
            <a:spLocks noChangeShapeType="1"/>
          </p:cNvSpPr>
          <p:nvPr/>
        </p:nvSpPr>
        <p:spPr bwMode="auto">
          <a:xfrm flipV="1">
            <a:off x="4475163" y="30067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69"/>
          <p:cNvSpPr txBox="1">
            <a:spLocks noChangeArrowheads="1"/>
          </p:cNvSpPr>
          <p:nvPr/>
        </p:nvSpPr>
        <p:spPr bwMode="auto">
          <a:xfrm>
            <a:off x="312738" y="5445125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ahoma" pitchFamily="34" charset="0"/>
                <a:cs typeface="Tahoma" pitchFamily="34" charset="0"/>
              </a:rPr>
              <a:t> subtract small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F</a:t>
            </a:r>
            <a:r>
              <a:rPr lang="en-US" sz="2400" i="1" baseline="-25000">
                <a:latin typeface="Tahoma" pitchFamily="34" charset="0"/>
                <a:cs typeface="Tahoma" pitchFamily="34" charset="0"/>
              </a:rPr>
              <a:t>sat</a:t>
            </a:r>
            <a:r>
              <a:rPr lang="en-US" sz="2400">
                <a:latin typeface="Tahoma" pitchFamily="34" charset="0"/>
                <a:cs typeface="Tahoma" pitchFamily="34" charset="0"/>
              </a:rPr>
              <a:t> value of 0.001 mW cm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400">
                <a:latin typeface="Tahoma" pitchFamily="34" charset="0"/>
                <a:cs typeface="Tahoma" pitchFamily="34" charset="0"/>
              </a:rPr>
              <a:t> um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400">
                <a:latin typeface="Tahoma" pitchFamily="34" charset="0"/>
                <a:cs typeface="Tahoma" pitchFamily="34" charset="0"/>
              </a:rPr>
              <a:t> sr</a:t>
            </a:r>
            <a:r>
              <a:rPr lang="en-US" sz="24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400">
                <a:latin typeface="Tahoma" pitchFamily="34" charset="0"/>
                <a:cs typeface="Tahoma" pitchFamily="34" charset="0"/>
              </a:rPr>
              <a:t> to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   satisfy requirement that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FLH</a:t>
            </a:r>
            <a:r>
              <a:rPr lang="en-US" sz="2400">
                <a:latin typeface="Tahoma" pitchFamily="34" charset="0"/>
                <a:cs typeface="Tahoma" pitchFamily="34" charset="0"/>
              </a:rPr>
              <a:t> = 0 when Chl = 0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188913" y="2044700"/>
            <a:ext cx="8561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i="1"/>
              <a:t>FLH = Chl</a:t>
            </a:r>
            <a:r>
              <a:rPr lang="en-US" sz="4400" i="1" baseline="-25000"/>
              <a:t>sat</a:t>
            </a:r>
            <a:r>
              <a:rPr lang="en-US" sz="4400" i="1"/>
              <a:t> </a:t>
            </a:r>
            <a:r>
              <a:rPr lang="en-US" sz="2400" i="1"/>
              <a:t>x</a:t>
            </a:r>
            <a:r>
              <a:rPr lang="en-US" sz="4400" i="1"/>
              <a:t> &lt;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i="1" baseline="-25000"/>
              <a:t>ph</a:t>
            </a:r>
            <a:r>
              <a:rPr lang="en-US" sz="4400" i="1" baseline="30000"/>
              <a:t>*</a:t>
            </a:r>
            <a:r>
              <a:rPr lang="en-US" sz="4400" i="1"/>
              <a:t>&gt; </a:t>
            </a:r>
            <a:r>
              <a:rPr lang="en-US" sz="2400" i="1"/>
              <a:t>x</a:t>
            </a:r>
            <a:r>
              <a:rPr lang="en-US" sz="4400" i="1"/>
              <a:t> PAR </a:t>
            </a:r>
            <a:r>
              <a:rPr lang="en-US" sz="2400" i="1"/>
              <a:t>x</a:t>
            </a:r>
            <a:r>
              <a:rPr lang="en-US" sz="4400" i="1"/>
              <a:t>    </a:t>
            </a:r>
            <a:r>
              <a:rPr lang="en-US" sz="2400" i="1"/>
              <a:t>x</a:t>
            </a:r>
            <a:r>
              <a:rPr lang="en-US" sz="4400" i="1"/>
              <a:t> </a:t>
            </a:r>
            <a:r>
              <a:rPr lang="en-US" sz="4400" b="1" i="1"/>
              <a:t>S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7207250" y="1990725"/>
            <a:ext cx="5254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ym typeface="Symbol" pitchFamily="18" charset="2"/>
              </a:rPr>
              <a:t></a:t>
            </a:r>
            <a:endParaRPr lang="en-US" sz="4400"/>
          </a:p>
        </p:txBody>
      </p:sp>
      <p:sp>
        <p:nvSpPr>
          <p:cNvPr id="27658" name="TextBox 18"/>
          <p:cNvSpPr txBox="1">
            <a:spLocks noChangeArrowheads="1"/>
          </p:cNvSpPr>
          <p:nvPr/>
        </p:nvSpPr>
        <p:spPr bwMode="auto">
          <a:xfrm>
            <a:off x="609600" y="238125"/>
            <a:ext cx="272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Relating FLH to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2743200" y="1716088"/>
          <a:ext cx="4371975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2" name="Image" r:id="rId4" imgW="7619048" imgH="3796825" progId="">
                  <p:embed/>
                </p:oleObj>
              </mc:Choice>
              <mc:Fallback>
                <p:oleObj name="Image" r:id="rId4" imgW="7619048" imgH="379682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16088"/>
                        <a:ext cx="4371975" cy="217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1" name="Oval 6"/>
          <p:cNvSpPr>
            <a:spLocks noChangeArrowheads="1"/>
          </p:cNvSpPr>
          <p:nvPr/>
        </p:nvSpPr>
        <p:spPr bwMode="auto">
          <a:xfrm>
            <a:off x="2743200" y="1716088"/>
            <a:ext cx="4371975" cy="2171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911225" y="3854450"/>
            <a:ext cx="6216650" cy="2582863"/>
            <a:chOff x="911909" y="3853734"/>
            <a:chExt cx="6215966" cy="2584298"/>
          </a:xfrm>
        </p:grpSpPr>
        <p:graphicFrame>
          <p:nvGraphicFramePr>
            <p:cNvPr id="88072" name="Object 8"/>
            <p:cNvGraphicFramePr>
              <a:graphicFrameLocks noChangeAspect="1"/>
            </p:cNvGraphicFramePr>
            <p:nvPr/>
          </p:nvGraphicFramePr>
          <p:xfrm>
            <a:off x="2759075" y="4079875"/>
            <a:ext cx="4368800" cy="215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3" name="Image" r:id="rId6" imgW="7619048" imgH="3809524" progId="">
                    <p:embed/>
                  </p:oleObj>
                </mc:Choice>
                <mc:Fallback>
                  <p:oleObj name="Image" r:id="rId6" imgW="7619048" imgH="3809524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9075" y="4079875"/>
                          <a:ext cx="4368800" cy="2155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13" name="Oval 9"/>
            <p:cNvSpPr>
              <a:spLocks noChangeArrowheads="1"/>
            </p:cNvSpPr>
            <p:nvPr/>
          </p:nvSpPr>
          <p:spPr bwMode="auto">
            <a:xfrm>
              <a:off x="2749550" y="4068763"/>
              <a:ext cx="4371975" cy="2171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88077" name="Object 13"/>
            <p:cNvGraphicFramePr>
              <a:graphicFrameLocks noChangeAspect="1"/>
            </p:cNvGraphicFramePr>
            <p:nvPr/>
          </p:nvGraphicFramePr>
          <p:xfrm>
            <a:off x="2376488" y="4284663"/>
            <a:ext cx="160337" cy="176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4" name="Image" r:id="rId8" imgW="241185" imgH="7200000" progId="">
                    <p:embed/>
                  </p:oleObj>
                </mc:Choice>
                <mc:Fallback>
                  <p:oleObj name="Image" r:id="rId8" imgW="241185" imgH="720000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488" y="4284663"/>
                          <a:ext cx="160337" cy="176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114" name="Rectangle 14"/>
            <p:cNvSpPr>
              <a:spLocks noChangeArrowheads="1"/>
            </p:cNvSpPr>
            <p:nvPr/>
          </p:nvSpPr>
          <p:spPr bwMode="auto">
            <a:xfrm rot="-5400000">
              <a:off x="1576388" y="5087938"/>
              <a:ext cx="1760537" cy="160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5" name="Line 15"/>
            <p:cNvSpPr>
              <a:spLocks noChangeShapeType="1"/>
            </p:cNvSpPr>
            <p:nvPr/>
          </p:nvSpPr>
          <p:spPr bwMode="auto">
            <a:xfrm rot="-5400000">
              <a:off x="2423319" y="5941219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Line 16"/>
            <p:cNvSpPr>
              <a:spLocks noChangeShapeType="1"/>
            </p:cNvSpPr>
            <p:nvPr/>
          </p:nvSpPr>
          <p:spPr bwMode="auto">
            <a:xfrm rot="-5400000">
              <a:off x="2423319" y="5353844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7" name="Line 17"/>
            <p:cNvSpPr>
              <a:spLocks noChangeShapeType="1"/>
            </p:cNvSpPr>
            <p:nvPr/>
          </p:nvSpPr>
          <p:spPr bwMode="auto">
            <a:xfrm rot="-5400000">
              <a:off x="2423319" y="4764882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8" name="Line 18"/>
            <p:cNvSpPr>
              <a:spLocks noChangeShapeType="1"/>
            </p:cNvSpPr>
            <p:nvPr/>
          </p:nvSpPr>
          <p:spPr bwMode="auto">
            <a:xfrm rot="-5400000">
              <a:off x="2423319" y="4180682"/>
              <a:ext cx="0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Text Box 19"/>
            <p:cNvSpPr txBox="1">
              <a:spLocks noChangeArrowheads="1"/>
            </p:cNvSpPr>
            <p:nvPr/>
          </p:nvSpPr>
          <p:spPr bwMode="auto">
            <a:xfrm>
              <a:off x="1981200" y="4135438"/>
              <a:ext cx="282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88120" name="Text Box 20"/>
            <p:cNvSpPr txBox="1">
              <a:spLocks noChangeArrowheads="1"/>
            </p:cNvSpPr>
            <p:nvPr/>
          </p:nvSpPr>
          <p:spPr bwMode="auto">
            <a:xfrm>
              <a:off x="1847850" y="4716463"/>
              <a:ext cx="4347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0.1</a:t>
              </a:r>
            </a:p>
          </p:txBody>
        </p:sp>
        <p:sp>
          <p:nvSpPr>
            <p:cNvPr id="88121" name="Text Box 21"/>
            <p:cNvSpPr txBox="1">
              <a:spLocks noChangeArrowheads="1"/>
            </p:cNvSpPr>
            <p:nvPr/>
          </p:nvSpPr>
          <p:spPr bwMode="auto">
            <a:xfrm>
              <a:off x="1760538" y="5311775"/>
              <a:ext cx="5325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0.01</a:t>
              </a:r>
            </a:p>
          </p:txBody>
        </p:sp>
        <p:sp>
          <p:nvSpPr>
            <p:cNvPr id="88122" name="Text Box 22"/>
            <p:cNvSpPr txBox="1">
              <a:spLocks noChangeArrowheads="1"/>
            </p:cNvSpPr>
            <p:nvPr/>
          </p:nvSpPr>
          <p:spPr bwMode="auto">
            <a:xfrm>
              <a:off x="1676400" y="5895975"/>
              <a:ext cx="6303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  <a:cs typeface="Tahoma" pitchFamily="34" charset="0"/>
                </a:rPr>
                <a:t>0.001</a:t>
              </a:r>
            </a:p>
          </p:txBody>
        </p:sp>
        <p:sp>
          <p:nvSpPr>
            <p:cNvPr id="88123" name="Text Box 23"/>
            <p:cNvSpPr txBox="1">
              <a:spLocks noChangeArrowheads="1"/>
            </p:cNvSpPr>
            <p:nvPr/>
          </p:nvSpPr>
          <p:spPr bwMode="auto">
            <a:xfrm rot="-5400000">
              <a:off x="-57074" y="4822717"/>
              <a:ext cx="25842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Tahoma" pitchFamily="34" charset="0"/>
                  <a:cs typeface="Tahoma" pitchFamily="34" charset="0"/>
                </a:rPr>
                <a:t>Soluble Fe deposition</a:t>
              </a:r>
            </a:p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( ng m</a:t>
              </a:r>
              <a:r>
                <a:rPr lang="en-US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 s</a:t>
              </a:r>
              <a:r>
                <a:rPr lang="en-US" sz="1600" baseline="30000">
                  <a:latin typeface="Tahoma" pitchFamily="34" charset="0"/>
                  <a:cs typeface="Tahoma" pitchFamily="34" charset="0"/>
                </a:rPr>
                <a:t>-1 </a:t>
              </a:r>
              <a:r>
                <a:rPr lang="en-US" sz="1600"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sp>
        <p:nvSpPr>
          <p:cNvPr id="88093" name="Text Box 25"/>
          <p:cNvSpPr txBox="1">
            <a:spLocks noChangeArrowheads="1"/>
          </p:cNvSpPr>
          <p:nvPr/>
        </p:nvSpPr>
        <p:spPr bwMode="auto">
          <a:xfrm rot="16200000" flipH="1">
            <a:off x="742950" y="2595563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Tahoma" pitchFamily="34" charset="0"/>
                <a:cs typeface="Tahoma" pitchFamily="34" charset="0"/>
              </a:rPr>
              <a:t>φ</a:t>
            </a:r>
            <a:r>
              <a:rPr lang="en-US" sz="2000" baseline="-25000">
                <a:latin typeface="Tahoma" pitchFamily="34" charset="0"/>
                <a:cs typeface="Tahoma" pitchFamily="34" charset="0"/>
              </a:rPr>
              <a:t>sat</a:t>
            </a:r>
            <a:r>
              <a:rPr lang="en-US" sz="2000">
                <a:latin typeface="Tahoma" pitchFamily="34" charset="0"/>
                <a:cs typeface="Tahoma" pitchFamily="34" charset="0"/>
              </a:rPr>
              <a:t>  (%)</a:t>
            </a:r>
            <a:endParaRPr lang="en-US" sz="2000" baseline="-25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8090" name="Object 26"/>
          <p:cNvGraphicFramePr>
            <a:graphicFrameLocks noChangeAspect="1"/>
          </p:cNvGraphicFramePr>
          <p:nvPr/>
        </p:nvGraphicFramePr>
        <p:xfrm>
          <a:off x="2363788" y="1916113"/>
          <a:ext cx="1587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Image" r:id="rId10" imgW="228249" imgH="7263492" progId="">
                  <p:embed/>
                </p:oleObj>
              </mc:Choice>
              <mc:Fallback>
                <p:oleObj name="Image" r:id="rId10" imgW="228249" imgH="7263492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1916113"/>
                        <a:ext cx="15875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94" name="Group 27"/>
          <p:cNvGrpSpPr>
            <a:grpSpLocks/>
          </p:cNvGrpSpPr>
          <p:nvPr/>
        </p:nvGrpSpPr>
        <p:grpSpPr bwMode="auto">
          <a:xfrm rot="5400000" flipH="1">
            <a:off x="1544638" y="2690813"/>
            <a:ext cx="1762125" cy="212725"/>
            <a:chOff x="1104" y="3792"/>
            <a:chExt cx="960" cy="96"/>
          </a:xfrm>
        </p:grpSpPr>
        <p:sp>
          <p:nvSpPr>
            <p:cNvPr id="88104" name="Line 28"/>
            <p:cNvSpPr>
              <a:spLocks noChangeShapeType="1"/>
            </p:cNvSpPr>
            <p:nvPr/>
          </p:nvSpPr>
          <p:spPr bwMode="auto">
            <a:xfrm>
              <a:off x="110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Line 29"/>
            <p:cNvSpPr>
              <a:spLocks noChangeShapeType="1"/>
            </p:cNvSpPr>
            <p:nvPr/>
          </p:nvSpPr>
          <p:spPr bwMode="auto">
            <a:xfrm>
              <a:off x="134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Line 30"/>
            <p:cNvSpPr>
              <a:spLocks noChangeShapeType="1"/>
            </p:cNvSpPr>
            <p:nvPr/>
          </p:nvSpPr>
          <p:spPr bwMode="auto">
            <a:xfrm>
              <a:off x="158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7" name="Line 31"/>
            <p:cNvSpPr>
              <a:spLocks noChangeShapeType="1"/>
            </p:cNvSpPr>
            <p:nvPr/>
          </p:nvSpPr>
          <p:spPr bwMode="auto">
            <a:xfrm>
              <a:off x="182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Rectangle 32"/>
            <p:cNvSpPr>
              <a:spLocks noChangeArrowheads="1"/>
            </p:cNvSpPr>
            <p:nvPr/>
          </p:nvSpPr>
          <p:spPr bwMode="auto">
            <a:xfrm>
              <a:off x="110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09" name="Rectangle 33"/>
            <p:cNvSpPr>
              <a:spLocks noChangeArrowheads="1"/>
            </p:cNvSpPr>
            <p:nvPr/>
          </p:nvSpPr>
          <p:spPr bwMode="auto">
            <a:xfrm>
              <a:off x="134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0" name="Rectangle 34"/>
            <p:cNvSpPr>
              <a:spLocks noChangeArrowheads="1"/>
            </p:cNvSpPr>
            <p:nvPr/>
          </p:nvSpPr>
          <p:spPr bwMode="auto">
            <a:xfrm>
              <a:off x="158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1" name="Rectangle 35"/>
            <p:cNvSpPr>
              <a:spLocks noChangeArrowheads="1"/>
            </p:cNvSpPr>
            <p:nvPr/>
          </p:nvSpPr>
          <p:spPr bwMode="auto">
            <a:xfrm>
              <a:off x="1824" y="3792"/>
              <a:ext cx="240" cy="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8112" name="Line 36"/>
            <p:cNvSpPr>
              <a:spLocks noChangeShapeType="1"/>
            </p:cNvSpPr>
            <p:nvPr/>
          </p:nvSpPr>
          <p:spPr bwMode="auto">
            <a:xfrm>
              <a:off x="2064" y="381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1676400" y="3070225"/>
            <a:ext cx="67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0.5%</a:t>
            </a:r>
          </a:p>
        </p:txBody>
      </p:sp>
      <p:sp>
        <p:nvSpPr>
          <p:cNvPr id="88096" name="Text Box 38"/>
          <p:cNvSpPr txBox="1">
            <a:spLocks noChangeArrowheads="1"/>
          </p:cNvSpPr>
          <p:nvPr/>
        </p:nvSpPr>
        <p:spPr bwMode="auto">
          <a:xfrm>
            <a:off x="1676400" y="2628900"/>
            <a:ext cx="67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1.0%</a:t>
            </a:r>
          </a:p>
        </p:txBody>
      </p:sp>
      <p:sp>
        <p:nvSpPr>
          <p:cNvPr id="88097" name="Text Box 39"/>
          <p:cNvSpPr txBox="1">
            <a:spLocks noChangeArrowheads="1"/>
          </p:cNvSpPr>
          <p:nvPr/>
        </p:nvSpPr>
        <p:spPr bwMode="auto">
          <a:xfrm>
            <a:off x="1676400" y="2187575"/>
            <a:ext cx="67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1.5%</a:t>
            </a:r>
          </a:p>
        </p:txBody>
      </p:sp>
      <p:sp>
        <p:nvSpPr>
          <p:cNvPr id="88098" name="Text Box 40"/>
          <p:cNvSpPr txBox="1">
            <a:spLocks noChangeArrowheads="1"/>
          </p:cNvSpPr>
          <p:nvPr/>
        </p:nvSpPr>
        <p:spPr bwMode="auto">
          <a:xfrm>
            <a:off x="1676400" y="1754188"/>
            <a:ext cx="671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2.0%</a:t>
            </a:r>
          </a:p>
        </p:txBody>
      </p:sp>
      <p:sp>
        <p:nvSpPr>
          <p:cNvPr id="88099" name="Text Box 41"/>
          <p:cNvSpPr txBox="1">
            <a:spLocks noChangeArrowheads="1"/>
          </p:cNvSpPr>
          <p:nvPr/>
        </p:nvSpPr>
        <p:spPr bwMode="auto">
          <a:xfrm>
            <a:off x="1812925" y="3521075"/>
            <a:ext cx="496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0%</a:t>
            </a:r>
          </a:p>
        </p:txBody>
      </p:sp>
      <p:sp>
        <p:nvSpPr>
          <p:cNvPr id="88100" name="Text Box 44"/>
          <p:cNvSpPr txBox="1">
            <a:spLocks noChangeArrowheads="1"/>
          </p:cNvSpPr>
          <p:nvPr/>
        </p:nvSpPr>
        <p:spPr bwMode="auto">
          <a:xfrm>
            <a:off x="4038600" y="990600"/>
            <a:ext cx="175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ahoma" pitchFamily="34" charset="0"/>
                <a:cs typeface="Tahoma" pitchFamily="34" charset="0"/>
              </a:rPr>
              <a:t>Spring 2004</a:t>
            </a:r>
          </a:p>
        </p:txBody>
      </p:sp>
      <p:sp>
        <p:nvSpPr>
          <p:cNvPr id="88101" name="TextBox 36"/>
          <p:cNvSpPr txBox="1">
            <a:spLocks noChangeArrowheads="1"/>
          </p:cNvSpPr>
          <p:nvPr/>
        </p:nvSpPr>
        <p:spPr bwMode="auto">
          <a:xfrm>
            <a:off x="609600" y="238125"/>
            <a:ext cx="689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Quantum Yields (</a:t>
            </a:r>
            <a:r>
              <a:rPr lang="en-US" sz="2800" u="sng">
                <a:latin typeface="Tahoma" pitchFamily="34" charset="0"/>
                <a:cs typeface="Tahoma" pitchFamily="34" charset="0"/>
                <a:sym typeface="Symbol" pitchFamily="18" charset="2"/>
              </a:rPr>
              <a:t></a:t>
            </a:r>
            <a:r>
              <a:rPr lang="en-US" sz="2800" u="sng">
                <a:latin typeface="Tahoma" pitchFamily="34" charset="0"/>
                <a:cs typeface="Tahoma" pitchFamily="34" charset="0"/>
              </a:rPr>
              <a:t>, or FQY)</a:t>
            </a:r>
          </a:p>
        </p:txBody>
      </p:sp>
      <p:sp>
        <p:nvSpPr>
          <p:cNvPr id="39" name="Freeform 38"/>
          <p:cNvSpPr/>
          <p:nvPr/>
        </p:nvSpPr>
        <p:spPr>
          <a:xfrm>
            <a:off x="4178300" y="2643188"/>
            <a:ext cx="1717675" cy="771525"/>
          </a:xfrm>
          <a:custGeom>
            <a:avLst/>
            <a:gdLst>
              <a:gd name="connsiteX0" fmla="*/ 1653938 w 1717197"/>
              <a:gd name="connsiteY0" fmla="*/ 92208 h 772014"/>
              <a:gd name="connsiteX1" fmla="*/ 1530993 w 1717197"/>
              <a:gd name="connsiteY1" fmla="*/ 76840 h 772014"/>
              <a:gd name="connsiteX2" fmla="*/ 1507941 w 1717197"/>
              <a:gd name="connsiteY2" fmla="*/ 69156 h 772014"/>
              <a:gd name="connsiteX3" fmla="*/ 1438785 w 1717197"/>
              <a:gd name="connsiteY3" fmla="*/ 61472 h 772014"/>
              <a:gd name="connsiteX4" fmla="*/ 1415732 w 1717197"/>
              <a:gd name="connsiteY4" fmla="*/ 53788 h 772014"/>
              <a:gd name="connsiteX5" fmla="*/ 1323524 w 1717197"/>
              <a:gd name="connsiteY5" fmla="*/ 38420 h 772014"/>
              <a:gd name="connsiteX6" fmla="*/ 701117 w 1717197"/>
              <a:gd name="connsiteY6" fmla="*/ 23052 h 772014"/>
              <a:gd name="connsiteX7" fmla="*/ 639645 w 1717197"/>
              <a:gd name="connsiteY7" fmla="*/ 15368 h 772014"/>
              <a:gd name="connsiteX8" fmla="*/ 455228 w 1717197"/>
              <a:gd name="connsiteY8" fmla="*/ 0 h 772014"/>
              <a:gd name="connsiteX9" fmla="*/ 55659 w 1717197"/>
              <a:gd name="connsiteY9" fmla="*/ 7684 h 772014"/>
              <a:gd name="connsiteX10" fmla="*/ 40290 w 1717197"/>
              <a:gd name="connsiteY10" fmla="*/ 23052 h 772014"/>
              <a:gd name="connsiteX11" fmla="*/ 17238 w 1717197"/>
              <a:gd name="connsiteY11" fmla="*/ 30736 h 772014"/>
              <a:gd name="connsiteX12" fmla="*/ 1870 w 1717197"/>
              <a:gd name="connsiteY12" fmla="*/ 53788 h 772014"/>
              <a:gd name="connsiteX13" fmla="*/ 9554 w 1717197"/>
              <a:gd name="connsiteY13" fmla="*/ 115260 h 772014"/>
              <a:gd name="connsiteX14" fmla="*/ 32606 w 1717197"/>
              <a:gd name="connsiteY14" fmla="*/ 161364 h 772014"/>
              <a:gd name="connsiteX15" fmla="*/ 55659 w 1717197"/>
              <a:gd name="connsiteY15" fmla="*/ 176732 h 772014"/>
              <a:gd name="connsiteX16" fmla="*/ 86395 w 1717197"/>
              <a:gd name="connsiteY16" fmla="*/ 207468 h 772014"/>
              <a:gd name="connsiteX17" fmla="*/ 117131 w 1717197"/>
              <a:gd name="connsiteY17" fmla="*/ 215153 h 772014"/>
              <a:gd name="connsiteX18" fmla="*/ 201655 w 1717197"/>
              <a:gd name="connsiteY18" fmla="*/ 230521 h 772014"/>
              <a:gd name="connsiteX19" fmla="*/ 232391 w 1717197"/>
              <a:gd name="connsiteY19" fmla="*/ 276625 h 772014"/>
              <a:gd name="connsiteX20" fmla="*/ 247759 w 1717197"/>
              <a:gd name="connsiteY20" fmla="*/ 299677 h 772014"/>
              <a:gd name="connsiteX21" fmla="*/ 270811 w 1717197"/>
              <a:gd name="connsiteY21" fmla="*/ 315045 h 772014"/>
              <a:gd name="connsiteX22" fmla="*/ 286180 w 1717197"/>
              <a:gd name="connsiteY22" fmla="*/ 330413 h 772014"/>
              <a:gd name="connsiteX23" fmla="*/ 355336 w 1717197"/>
              <a:gd name="connsiteY23" fmla="*/ 384201 h 772014"/>
              <a:gd name="connsiteX24" fmla="*/ 409124 w 1717197"/>
              <a:gd name="connsiteY24" fmla="*/ 453358 h 772014"/>
              <a:gd name="connsiteX25" fmla="*/ 455228 w 1717197"/>
              <a:gd name="connsiteY25" fmla="*/ 468726 h 772014"/>
              <a:gd name="connsiteX26" fmla="*/ 478280 w 1717197"/>
              <a:gd name="connsiteY26" fmla="*/ 476410 h 772014"/>
              <a:gd name="connsiteX27" fmla="*/ 501332 w 1717197"/>
              <a:gd name="connsiteY27" fmla="*/ 499462 h 772014"/>
              <a:gd name="connsiteX28" fmla="*/ 516701 w 1717197"/>
              <a:gd name="connsiteY28" fmla="*/ 522514 h 772014"/>
              <a:gd name="connsiteX29" fmla="*/ 547437 w 1717197"/>
              <a:gd name="connsiteY29" fmla="*/ 530198 h 772014"/>
              <a:gd name="connsiteX30" fmla="*/ 570489 w 1717197"/>
              <a:gd name="connsiteY30" fmla="*/ 537882 h 772014"/>
              <a:gd name="connsiteX31" fmla="*/ 616593 w 1717197"/>
              <a:gd name="connsiteY31" fmla="*/ 591670 h 772014"/>
              <a:gd name="connsiteX32" fmla="*/ 631961 w 1717197"/>
              <a:gd name="connsiteY32" fmla="*/ 614722 h 772014"/>
              <a:gd name="connsiteX33" fmla="*/ 678065 w 1717197"/>
              <a:gd name="connsiteY33" fmla="*/ 637774 h 772014"/>
              <a:gd name="connsiteX34" fmla="*/ 762590 w 1717197"/>
              <a:gd name="connsiteY34" fmla="*/ 676195 h 772014"/>
              <a:gd name="connsiteX35" fmla="*/ 824062 w 1717197"/>
              <a:gd name="connsiteY35" fmla="*/ 699247 h 772014"/>
              <a:gd name="connsiteX36" fmla="*/ 870166 w 1717197"/>
              <a:gd name="connsiteY36" fmla="*/ 714615 h 772014"/>
              <a:gd name="connsiteX37" fmla="*/ 893218 w 1717197"/>
              <a:gd name="connsiteY37" fmla="*/ 722299 h 772014"/>
              <a:gd name="connsiteX38" fmla="*/ 1046899 w 1717197"/>
              <a:gd name="connsiteY38" fmla="*/ 745351 h 772014"/>
              <a:gd name="connsiteX39" fmla="*/ 1069951 w 1717197"/>
              <a:gd name="connsiteY39" fmla="*/ 760719 h 772014"/>
              <a:gd name="connsiteX40" fmla="*/ 1269736 w 1717197"/>
              <a:gd name="connsiteY40" fmla="*/ 745351 h 772014"/>
              <a:gd name="connsiteX41" fmla="*/ 1361944 w 1717197"/>
              <a:gd name="connsiteY41" fmla="*/ 737667 h 772014"/>
              <a:gd name="connsiteX42" fmla="*/ 1392680 w 1717197"/>
              <a:gd name="connsiteY42" fmla="*/ 729983 h 772014"/>
              <a:gd name="connsiteX43" fmla="*/ 1415732 w 1717197"/>
              <a:gd name="connsiteY43" fmla="*/ 714615 h 772014"/>
              <a:gd name="connsiteX44" fmla="*/ 1438785 w 1717197"/>
              <a:gd name="connsiteY44" fmla="*/ 706931 h 772014"/>
              <a:gd name="connsiteX45" fmla="*/ 1461837 w 1717197"/>
              <a:gd name="connsiteY45" fmla="*/ 676195 h 772014"/>
              <a:gd name="connsiteX46" fmla="*/ 1477205 w 1717197"/>
              <a:gd name="connsiteY46" fmla="*/ 660826 h 772014"/>
              <a:gd name="connsiteX47" fmla="*/ 1515625 w 1717197"/>
              <a:gd name="connsiteY47" fmla="*/ 591670 h 772014"/>
              <a:gd name="connsiteX48" fmla="*/ 1561729 w 1717197"/>
              <a:gd name="connsiteY48" fmla="*/ 560934 h 772014"/>
              <a:gd name="connsiteX49" fmla="*/ 1607833 w 1717197"/>
              <a:gd name="connsiteY49" fmla="*/ 522514 h 772014"/>
              <a:gd name="connsiteX50" fmla="*/ 1638569 w 1717197"/>
              <a:gd name="connsiteY50" fmla="*/ 476410 h 772014"/>
              <a:gd name="connsiteX51" fmla="*/ 1646253 w 1717197"/>
              <a:gd name="connsiteY51" fmla="*/ 453358 h 772014"/>
              <a:gd name="connsiteX52" fmla="*/ 1661622 w 1717197"/>
              <a:gd name="connsiteY52" fmla="*/ 437989 h 772014"/>
              <a:gd name="connsiteX53" fmla="*/ 1700042 w 1717197"/>
              <a:gd name="connsiteY53" fmla="*/ 437989 h 7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17197" h="772014">
                <a:moveTo>
                  <a:pt x="1653938" y="92208"/>
                </a:moveTo>
                <a:cubicBezTo>
                  <a:pt x="1546839" y="70789"/>
                  <a:pt x="1717197" y="103441"/>
                  <a:pt x="1530993" y="76840"/>
                </a:cubicBezTo>
                <a:cubicBezTo>
                  <a:pt x="1522975" y="75695"/>
                  <a:pt x="1515930" y="70488"/>
                  <a:pt x="1507941" y="69156"/>
                </a:cubicBezTo>
                <a:cubicBezTo>
                  <a:pt x="1485063" y="65343"/>
                  <a:pt x="1461837" y="64033"/>
                  <a:pt x="1438785" y="61472"/>
                </a:cubicBezTo>
                <a:cubicBezTo>
                  <a:pt x="1431101" y="58911"/>
                  <a:pt x="1423520" y="56013"/>
                  <a:pt x="1415732" y="53788"/>
                </a:cubicBezTo>
                <a:cubicBezTo>
                  <a:pt x="1385487" y="45147"/>
                  <a:pt x="1355342" y="39493"/>
                  <a:pt x="1323524" y="38420"/>
                </a:cubicBezTo>
                <a:lnTo>
                  <a:pt x="701117" y="23052"/>
                </a:lnTo>
                <a:lnTo>
                  <a:pt x="639645" y="15368"/>
                </a:lnTo>
                <a:cubicBezTo>
                  <a:pt x="581517" y="9249"/>
                  <a:pt x="512909" y="4437"/>
                  <a:pt x="455228" y="0"/>
                </a:cubicBezTo>
                <a:cubicBezTo>
                  <a:pt x="322038" y="2561"/>
                  <a:pt x="188668" y="295"/>
                  <a:pt x="55659" y="7684"/>
                </a:cubicBezTo>
                <a:cubicBezTo>
                  <a:pt x="48425" y="8086"/>
                  <a:pt x="46502" y="19325"/>
                  <a:pt x="40290" y="23052"/>
                </a:cubicBezTo>
                <a:cubicBezTo>
                  <a:pt x="33345" y="27219"/>
                  <a:pt x="24922" y="28175"/>
                  <a:pt x="17238" y="30736"/>
                </a:cubicBezTo>
                <a:cubicBezTo>
                  <a:pt x="12115" y="38420"/>
                  <a:pt x="2706" y="44591"/>
                  <a:pt x="1870" y="53788"/>
                </a:cubicBezTo>
                <a:cubicBezTo>
                  <a:pt x="0" y="74353"/>
                  <a:pt x="5860" y="94943"/>
                  <a:pt x="9554" y="115260"/>
                </a:cubicBezTo>
                <a:cubicBezTo>
                  <a:pt x="12332" y="130536"/>
                  <a:pt x="21669" y="150427"/>
                  <a:pt x="32606" y="161364"/>
                </a:cubicBezTo>
                <a:cubicBezTo>
                  <a:pt x="39136" y="167894"/>
                  <a:pt x="48647" y="170722"/>
                  <a:pt x="55659" y="176732"/>
                </a:cubicBezTo>
                <a:cubicBezTo>
                  <a:pt x="66660" y="186161"/>
                  <a:pt x="74108" y="199789"/>
                  <a:pt x="86395" y="207468"/>
                </a:cubicBezTo>
                <a:cubicBezTo>
                  <a:pt x="95350" y="213065"/>
                  <a:pt x="106977" y="212252"/>
                  <a:pt x="117131" y="215153"/>
                </a:cubicBezTo>
                <a:cubicBezTo>
                  <a:pt x="172402" y="230946"/>
                  <a:pt x="99950" y="217808"/>
                  <a:pt x="201655" y="230521"/>
                </a:cubicBezTo>
                <a:lnTo>
                  <a:pt x="232391" y="276625"/>
                </a:lnTo>
                <a:cubicBezTo>
                  <a:pt x="237514" y="284309"/>
                  <a:pt x="240075" y="294554"/>
                  <a:pt x="247759" y="299677"/>
                </a:cubicBezTo>
                <a:cubicBezTo>
                  <a:pt x="255443" y="304800"/>
                  <a:pt x="263600" y="309276"/>
                  <a:pt x="270811" y="315045"/>
                </a:cubicBezTo>
                <a:cubicBezTo>
                  <a:pt x="276468" y="319571"/>
                  <a:pt x="280384" y="326066"/>
                  <a:pt x="286180" y="330413"/>
                </a:cubicBezTo>
                <a:cubicBezTo>
                  <a:pt x="359704" y="385555"/>
                  <a:pt x="308411" y="337276"/>
                  <a:pt x="355336" y="384201"/>
                </a:cubicBezTo>
                <a:cubicBezTo>
                  <a:pt x="365064" y="413384"/>
                  <a:pt x="370251" y="440400"/>
                  <a:pt x="409124" y="453358"/>
                </a:cubicBezTo>
                <a:lnTo>
                  <a:pt x="455228" y="468726"/>
                </a:lnTo>
                <a:lnTo>
                  <a:pt x="478280" y="476410"/>
                </a:lnTo>
                <a:cubicBezTo>
                  <a:pt x="485964" y="484094"/>
                  <a:pt x="494375" y="491114"/>
                  <a:pt x="501332" y="499462"/>
                </a:cubicBezTo>
                <a:cubicBezTo>
                  <a:pt x="507244" y="506557"/>
                  <a:pt x="509017" y="517391"/>
                  <a:pt x="516701" y="522514"/>
                </a:cubicBezTo>
                <a:cubicBezTo>
                  <a:pt x="525488" y="528372"/>
                  <a:pt x="537283" y="527297"/>
                  <a:pt x="547437" y="530198"/>
                </a:cubicBezTo>
                <a:cubicBezTo>
                  <a:pt x="555225" y="532423"/>
                  <a:pt x="562805" y="535321"/>
                  <a:pt x="570489" y="537882"/>
                </a:cubicBezTo>
                <a:cubicBezTo>
                  <a:pt x="656820" y="652990"/>
                  <a:pt x="536324" y="495347"/>
                  <a:pt x="616593" y="591670"/>
                </a:cubicBezTo>
                <a:cubicBezTo>
                  <a:pt x="622505" y="598765"/>
                  <a:pt x="625431" y="608192"/>
                  <a:pt x="631961" y="614722"/>
                </a:cubicBezTo>
                <a:cubicBezTo>
                  <a:pt x="657545" y="640306"/>
                  <a:pt x="649942" y="622150"/>
                  <a:pt x="678065" y="637774"/>
                </a:cubicBezTo>
                <a:cubicBezTo>
                  <a:pt x="768834" y="688201"/>
                  <a:pt x="682158" y="656086"/>
                  <a:pt x="762590" y="676195"/>
                </a:cubicBezTo>
                <a:cubicBezTo>
                  <a:pt x="780861" y="680763"/>
                  <a:pt x="808547" y="693605"/>
                  <a:pt x="824062" y="699247"/>
                </a:cubicBezTo>
                <a:cubicBezTo>
                  <a:pt x="839286" y="704783"/>
                  <a:pt x="854798" y="709492"/>
                  <a:pt x="870166" y="714615"/>
                </a:cubicBezTo>
                <a:cubicBezTo>
                  <a:pt x="877850" y="717176"/>
                  <a:pt x="885189" y="721229"/>
                  <a:pt x="893218" y="722299"/>
                </a:cubicBezTo>
                <a:cubicBezTo>
                  <a:pt x="1021425" y="739393"/>
                  <a:pt x="970471" y="730065"/>
                  <a:pt x="1046899" y="745351"/>
                </a:cubicBezTo>
                <a:cubicBezTo>
                  <a:pt x="1054583" y="750474"/>
                  <a:pt x="1060724" y="760335"/>
                  <a:pt x="1069951" y="760719"/>
                </a:cubicBezTo>
                <a:cubicBezTo>
                  <a:pt x="1341044" y="772014"/>
                  <a:pt x="1155064" y="758842"/>
                  <a:pt x="1269736" y="745351"/>
                </a:cubicBezTo>
                <a:cubicBezTo>
                  <a:pt x="1300367" y="741747"/>
                  <a:pt x="1331208" y="740228"/>
                  <a:pt x="1361944" y="737667"/>
                </a:cubicBezTo>
                <a:cubicBezTo>
                  <a:pt x="1372189" y="735106"/>
                  <a:pt x="1382973" y="734143"/>
                  <a:pt x="1392680" y="729983"/>
                </a:cubicBezTo>
                <a:cubicBezTo>
                  <a:pt x="1401168" y="726345"/>
                  <a:pt x="1407472" y="718745"/>
                  <a:pt x="1415732" y="714615"/>
                </a:cubicBezTo>
                <a:cubicBezTo>
                  <a:pt x="1422977" y="710993"/>
                  <a:pt x="1431101" y="709492"/>
                  <a:pt x="1438785" y="706931"/>
                </a:cubicBezTo>
                <a:cubicBezTo>
                  <a:pt x="1446469" y="696686"/>
                  <a:pt x="1453638" y="686033"/>
                  <a:pt x="1461837" y="676195"/>
                </a:cubicBezTo>
                <a:cubicBezTo>
                  <a:pt x="1466475" y="670629"/>
                  <a:pt x="1473478" y="667038"/>
                  <a:pt x="1477205" y="660826"/>
                </a:cubicBezTo>
                <a:cubicBezTo>
                  <a:pt x="1495888" y="629687"/>
                  <a:pt x="1468634" y="622997"/>
                  <a:pt x="1515625" y="591670"/>
                </a:cubicBezTo>
                <a:lnTo>
                  <a:pt x="1561729" y="560934"/>
                </a:lnTo>
                <a:cubicBezTo>
                  <a:pt x="1582220" y="547274"/>
                  <a:pt x="1591904" y="542994"/>
                  <a:pt x="1607833" y="522514"/>
                </a:cubicBezTo>
                <a:cubicBezTo>
                  <a:pt x="1619173" y="507935"/>
                  <a:pt x="1632728" y="493932"/>
                  <a:pt x="1638569" y="476410"/>
                </a:cubicBezTo>
                <a:cubicBezTo>
                  <a:pt x="1641130" y="468726"/>
                  <a:pt x="1642086" y="460303"/>
                  <a:pt x="1646253" y="453358"/>
                </a:cubicBezTo>
                <a:cubicBezTo>
                  <a:pt x="1649981" y="447145"/>
                  <a:pt x="1654656" y="439979"/>
                  <a:pt x="1661622" y="437989"/>
                </a:cubicBezTo>
                <a:cubicBezTo>
                  <a:pt x="1673936" y="434471"/>
                  <a:pt x="1687235" y="437989"/>
                  <a:pt x="1700042" y="4379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208463" y="5024438"/>
            <a:ext cx="1716087" cy="771525"/>
          </a:xfrm>
          <a:custGeom>
            <a:avLst/>
            <a:gdLst>
              <a:gd name="connsiteX0" fmla="*/ 1653938 w 1717197"/>
              <a:gd name="connsiteY0" fmla="*/ 92208 h 772014"/>
              <a:gd name="connsiteX1" fmla="*/ 1530993 w 1717197"/>
              <a:gd name="connsiteY1" fmla="*/ 76840 h 772014"/>
              <a:gd name="connsiteX2" fmla="*/ 1507941 w 1717197"/>
              <a:gd name="connsiteY2" fmla="*/ 69156 h 772014"/>
              <a:gd name="connsiteX3" fmla="*/ 1438785 w 1717197"/>
              <a:gd name="connsiteY3" fmla="*/ 61472 h 772014"/>
              <a:gd name="connsiteX4" fmla="*/ 1415732 w 1717197"/>
              <a:gd name="connsiteY4" fmla="*/ 53788 h 772014"/>
              <a:gd name="connsiteX5" fmla="*/ 1323524 w 1717197"/>
              <a:gd name="connsiteY5" fmla="*/ 38420 h 772014"/>
              <a:gd name="connsiteX6" fmla="*/ 701117 w 1717197"/>
              <a:gd name="connsiteY6" fmla="*/ 23052 h 772014"/>
              <a:gd name="connsiteX7" fmla="*/ 639645 w 1717197"/>
              <a:gd name="connsiteY7" fmla="*/ 15368 h 772014"/>
              <a:gd name="connsiteX8" fmla="*/ 455228 w 1717197"/>
              <a:gd name="connsiteY8" fmla="*/ 0 h 772014"/>
              <a:gd name="connsiteX9" fmla="*/ 55659 w 1717197"/>
              <a:gd name="connsiteY9" fmla="*/ 7684 h 772014"/>
              <a:gd name="connsiteX10" fmla="*/ 40290 w 1717197"/>
              <a:gd name="connsiteY10" fmla="*/ 23052 h 772014"/>
              <a:gd name="connsiteX11" fmla="*/ 17238 w 1717197"/>
              <a:gd name="connsiteY11" fmla="*/ 30736 h 772014"/>
              <a:gd name="connsiteX12" fmla="*/ 1870 w 1717197"/>
              <a:gd name="connsiteY12" fmla="*/ 53788 h 772014"/>
              <a:gd name="connsiteX13" fmla="*/ 9554 w 1717197"/>
              <a:gd name="connsiteY13" fmla="*/ 115260 h 772014"/>
              <a:gd name="connsiteX14" fmla="*/ 32606 w 1717197"/>
              <a:gd name="connsiteY14" fmla="*/ 161364 h 772014"/>
              <a:gd name="connsiteX15" fmla="*/ 55659 w 1717197"/>
              <a:gd name="connsiteY15" fmla="*/ 176732 h 772014"/>
              <a:gd name="connsiteX16" fmla="*/ 86395 w 1717197"/>
              <a:gd name="connsiteY16" fmla="*/ 207468 h 772014"/>
              <a:gd name="connsiteX17" fmla="*/ 117131 w 1717197"/>
              <a:gd name="connsiteY17" fmla="*/ 215153 h 772014"/>
              <a:gd name="connsiteX18" fmla="*/ 201655 w 1717197"/>
              <a:gd name="connsiteY18" fmla="*/ 230521 h 772014"/>
              <a:gd name="connsiteX19" fmla="*/ 232391 w 1717197"/>
              <a:gd name="connsiteY19" fmla="*/ 276625 h 772014"/>
              <a:gd name="connsiteX20" fmla="*/ 247759 w 1717197"/>
              <a:gd name="connsiteY20" fmla="*/ 299677 h 772014"/>
              <a:gd name="connsiteX21" fmla="*/ 270811 w 1717197"/>
              <a:gd name="connsiteY21" fmla="*/ 315045 h 772014"/>
              <a:gd name="connsiteX22" fmla="*/ 286180 w 1717197"/>
              <a:gd name="connsiteY22" fmla="*/ 330413 h 772014"/>
              <a:gd name="connsiteX23" fmla="*/ 355336 w 1717197"/>
              <a:gd name="connsiteY23" fmla="*/ 384201 h 772014"/>
              <a:gd name="connsiteX24" fmla="*/ 409124 w 1717197"/>
              <a:gd name="connsiteY24" fmla="*/ 453358 h 772014"/>
              <a:gd name="connsiteX25" fmla="*/ 455228 w 1717197"/>
              <a:gd name="connsiteY25" fmla="*/ 468726 h 772014"/>
              <a:gd name="connsiteX26" fmla="*/ 478280 w 1717197"/>
              <a:gd name="connsiteY26" fmla="*/ 476410 h 772014"/>
              <a:gd name="connsiteX27" fmla="*/ 501332 w 1717197"/>
              <a:gd name="connsiteY27" fmla="*/ 499462 h 772014"/>
              <a:gd name="connsiteX28" fmla="*/ 516701 w 1717197"/>
              <a:gd name="connsiteY28" fmla="*/ 522514 h 772014"/>
              <a:gd name="connsiteX29" fmla="*/ 547437 w 1717197"/>
              <a:gd name="connsiteY29" fmla="*/ 530198 h 772014"/>
              <a:gd name="connsiteX30" fmla="*/ 570489 w 1717197"/>
              <a:gd name="connsiteY30" fmla="*/ 537882 h 772014"/>
              <a:gd name="connsiteX31" fmla="*/ 616593 w 1717197"/>
              <a:gd name="connsiteY31" fmla="*/ 591670 h 772014"/>
              <a:gd name="connsiteX32" fmla="*/ 631961 w 1717197"/>
              <a:gd name="connsiteY32" fmla="*/ 614722 h 772014"/>
              <a:gd name="connsiteX33" fmla="*/ 678065 w 1717197"/>
              <a:gd name="connsiteY33" fmla="*/ 637774 h 772014"/>
              <a:gd name="connsiteX34" fmla="*/ 762590 w 1717197"/>
              <a:gd name="connsiteY34" fmla="*/ 676195 h 772014"/>
              <a:gd name="connsiteX35" fmla="*/ 824062 w 1717197"/>
              <a:gd name="connsiteY35" fmla="*/ 699247 h 772014"/>
              <a:gd name="connsiteX36" fmla="*/ 870166 w 1717197"/>
              <a:gd name="connsiteY36" fmla="*/ 714615 h 772014"/>
              <a:gd name="connsiteX37" fmla="*/ 893218 w 1717197"/>
              <a:gd name="connsiteY37" fmla="*/ 722299 h 772014"/>
              <a:gd name="connsiteX38" fmla="*/ 1046899 w 1717197"/>
              <a:gd name="connsiteY38" fmla="*/ 745351 h 772014"/>
              <a:gd name="connsiteX39" fmla="*/ 1069951 w 1717197"/>
              <a:gd name="connsiteY39" fmla="*/ 760719 h 772014"/>
              <a:gd name="connsiteX40" fmla="*/ 1269736 w 1717197"/>
              <a:gd name="connsiteY40" fmla="*/ 745351 h 772014"/>
              <a:gd name="connsiteX41" fmla="*/ 1361944 w 1717197"/>
              <a:gd name="connsiteY41" fmla="*/ 737667 h 772014"/>
              <a:gd name="connsiteX42" fmla="*/ 1392680 w 1717197"/>
              <a:gd name="connsiteY42" fmla="*/ 729983 h 772014"/>
              <a:gd name="connsiteX43" fmla="*/ 1415732 w 1717197"/>
              <a:gd name="connsiteY43" fmla="*/ 714615 h 772014"/>
              <a:gd name="connsiteX44" fmla="*/ 1438785 w 1717197"/>
              <a:gd name="connsiteY44" fmla="*/ 706931 h 772014"/>
              <a:gd name="connsiteX45" fmla="*/ 1461837 w 1717197"/>
              <a:gd name="connsiteY45" fmla="*/ 676195 h 772014"/>
              <a:gd name="connsiteX46" fmla="*/ 1477205 w 1717197"/>
              <a:gd name="connsiteY46" fmla="*/ 660826 h 772014"/>
              <a:gd name="connsiteX47" fmla="*/ 1515625 w 1717197"/>
              <a:gd name="connsiteY47" fmla="*/ 591670 h 772014"/>
              <a:gd name="connsiteX48" fmla="*/ 1561729 w 1717197"/>
              <a:gd name="connsiteY48" fmla="*/ 560934 h 772014"/>
              <a:gd name="connsiteX49" fmla="*/ 1607833 w 1717197"/>
              <a:gd name="connsiteY49" fmla="*/ 522514 h 772014"/>
              <a:gd name="connsiteX50" fmla="*/ 1638569 w 1717197"/>
              <a:gd name="connsiteY50" fmla="*/ 476410 h 772014"/>
              <a:gd name="connsiteX51" fmla="*/ 1646253 w 1717197"/>
              <a:gd name="connsiteY51" fmla="*/ 453358 h 772014"/>
              <a:gd name="connsiteX52" fmla="*/ 1661622 w 1717197"/>
              <a:gd name="connsiteY52" fmla="*/ 437989 h 772014"/>
              <a:gd name="connsiteX53" fmla="*/ 1700042 w 1717197"/>
              <a:gd name="connsiteY53" fmla="*/ 437989 h 7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17197" h="772014">
                <a:moveTo>
                  <a:pt x="1653938" y="92208"/>
                </a:moveTo>
                <a:cubicBezTo>
                  <a:pt x="1546839" y="70789"/>
                  <a:pt x="1717197" y="103441"/>
                  <a:pt x="1530993" y="76840"/>
                </a:cubicBezTo>
                <a:cubicBezTo>
                  <a:pt x="1522975" y="75695"/>
                  <a:pt x="1515930" y="70488"/>
                  <a:pt x="1507941" y="69156"/>
                </a:cubicBezTo>
                <a:cubicBezTo>
                  <a:pt x="1485063" y="65343"/>
                  <a:pt x="1461837" y="64033"/>
                  <a:pt x="1438785" y="61472"/>
                </a:cubicBezTo>
                <a:cubicBezTo>
                  <a:pt x="1431101" y="58911"/>
                  <a:pt x="1423520" y="56013"/>
                  <a:pt x="1415732" y="53788"/>
                </a:cubicBezTo>
                <a:cubicBezTo>
                  <a:pt x="1385487" y="45147"/>
                  <a:pt x="1355342" y="39493"/>
                  <a:pt x="1323524" y="38420"/>
                </a:cubicBezTo>
                <a:lnTo>
                  <a:pt x="701117" y="23052"/>
                </a:lnTo>
                <a:lnTo>
                  <a:pt x="639645" y="15368"/>
                </a:lnTo>
                <a:cubicBezTo>
                  <a:pt x="581517" y="9249"/>
                  <a:pt x="512909" y="4437"/>
                  <a:pt x="455228" y="0"/>
                </a:cubicBezTo>
                <a:cubicBezTo>
                  <a:pt x="322038" y="2561"/>
                  <a:pt x="188668" y="295"/>
                  <a:pt x="55659" y="7684"/>
                </a:cubicBezTo>
                <a:cubicBezTo>
                  <a:pt x="48425" y="8086"/>
                  <a:pt x="46502" y="19325"/>
                  <a:pt x="40290" y="23052"/>
                </a:cubicBezTo>
                <a:cubicBezTo>
                  <a:pt x="33345" y="27219"/>
                  <a:pt x="24922" y="28175"/>
                  <a:pt x="17238" y="30736"/>
                </a:cubicBezTo>
                <a:cubicBezTo>
                  <a:pt x="12115" y="38420"/>
                  <a:pt x="2706" y="44591"/>
                  <a:pt x="1870" y="53788"/>
                </a:cubicBezTo>
                <a:cubicBezTo>
                  <a:pt x="0" y="74353"/>
                  <a:pt x="5860" y="94943"/>
                  <a:pt x="9554" y="115260"/>
                </a:cubicBezTo>
                <a:cubicBezTo>
                  <a:pt x="12332" y="130536"/>
                  <a:pt x="21669" y="150427"/>
                  <a:pt x="32606" y="161364"/>
                </a:cubicBezTo>
                <a:cubicBezTo>
                  <a:pt x="39136" y="167894"/>
                  <a:pt x="48647" y="170722"/>
                  <a:pt x="55659" y="176732"/>
                </a:cubicBezTo>
                <a:cubicBezTo>
                  <a:pt x="66660" y="186161"/>
                  <a:pt x="74108" y="199789"/>
                  <a:pt x="86395" y="207468"/>
                </a:cubicBezTo>
                <a:cubicBezTo>
                  <a:pt x="95350" y="213065"/>
                  <a:pt x="106977" y="212252"/>
                  <a:pt x="117131" y="215153"/>
                </a:cubicBezTo>
                <a:cubicBezTo>
                  <a:pt x="172402" y="230946"/>
                  <a:pt x="99950" y="217808"/>
                  <a:pt x="201655" y="230521"/>
                </a:cubicBezTo>
                <a:lnTo>
                  <a:pt x="232391" y="276625"/>
                </a:lnTo>
                <a:cubicBezTo>
                  <a:pt x="237514" y="284309"/>
                  <a:pt x="240075" y="294554"/>
                  <a:pt x="247759" y="299677"/>
                </a:cubicBezTo>
                <a:cubicBezTo>
                  <a:pt x="255443" y="304800"/>
                  <a:pt x="263600" y="309276"/>
                  <a:pt x="270811" y="315045"/>
                </a:cubicBezTo>
                <a:cubicBezTo>
                  <a:pt x="276468" y="319571"/>
                  <a:pt x="280384" y="326066"/>
                  <a:pt x="286180" y="330413"/>
                </a:cubicBezTo>
                <a:cubicBezTo>
                  <a:pt x="359704" y="385555"/>
                  <a:pt x="308411" y="337276"/>
                  <a:pt x="355336" y="384201"/>
                </a:cubicBezTo>
                <a:cubicBezTo>
                  <a:pt x="365064" y="413384"/>
                  <a:pt x="370251" y="440400"/>
                  <a:pt x="409124" y="453358"/>
                </a:cubicBezTo>
                <a:lnTo>
                  <a:pt x="455228" y="468726"/>
                </a:lnTo>
                <a:lnTo>
                  <a:pt x="478280" y="476410"/>
                </a:lnTo>
                <a:cubicBezTo>
                  <a:pt x="485964" y="484094"/>
                  <a:pt x="494375" y="491114"/>
                  <a:pt x="501332" y="499462"/>
                </a:cubicBezTo>
                <a:cubicBezTo>
                  <a:pt x="507244" y="506557"/>
                  <a:pt x="509017" y="517391"/>
                  <a:pt x="516701" y="522514"/>
                </a:cubicBezTo>
                <a:cubicBezTo>
                  <a:pt x="525488" y="528372"/>
                  <a:pt x="537283" y="527297"/>
                  <a:pt x="547437" y="530198"/>
                </a:cubicBezTo>
                <a:cubicBezTo>
                  <a:pt x="555225" y="532423"/>
                  <a:pt x="562805" y="535321"/>
                  <a:pt x="570489" y="537882"/>
                </a:cubicBezTo>
                <a:cubicBezTo>
                  <a:pt x="656820" y="652990"/>
                  <a:pt x="536324" y="495347"/>
                  <a:pt x="616593" y="591670"/>
                </a:cubicBezTo>
                <a:cubicBezTo>
                  <a:pt x="622505" y="598765"/>
                  <a:pt x="625431" y="608192"/>
                  <a:pt x="631961" y="614722"/>
                </a:cubicBezTo>
                <a:cubicBezTo>
                  <a:pt x="657545" y="640306"/>
                  <a:pt x="649942" y="622150"/>
                  <a:pt x="678065" y="637774"/>
                </a:cubicBezTo>
                <a:cubicBezTo>
                  <a:pt x="768834" y="688201"/>
                  <a:pt x="682158" y="656086"/>
                  <a:pt x="762590" y="676195"/>
                </a:cubicBezTo>
                <a:cubicBezTo>
                  <a:pt x="780861" y="680763"/>
                  <a:pt x="808547" y="693605"/>
                  <a:pt x="824062" y="699247"/>
                </a:cubicBezTo>
                <a:cubicBezTo>
                  <a:pt x="839286" y="704783"/>
                  <a:pt x="854798" y="709492"/>
                  <a:pt x="870166" y="714615"/>
                </a:cubicBezTo>
                <a:cubicBezTo>
                  <a:pt x="877850" y="717176"/>
                  <a:pt x="885189" y="721229"/>
                  <a:pt x="893218" y="722299"/>
                </a:cubicBezTo>
                <a:cubicBezTo>
                  <a:pt x="1021425" y="739393"/>
                  <a:pt x="970471" y="730065"/>
                  <a:pt x="1046899" y="745351"/>
                </a:cubicBezTo>
                <a:cubicBezTo>
                  <a:pt x="1054583" y="750474"/>
                  <a:pt x="1060724" y="760335"/>
                  <a:pt x="1069951" y="760719"/>
                </a:cubicBezTo>
                <a:cubicBezTo>
                  <a:pt x="1341044" y="772014"/>
                  <a:pt x="1155064" y="758842"/>
                  <a:pt x="1269736" y="745351"/>
                </a:cubicBezTo>
                <a:cubicBezTo>
                  <a:pt x="1300367" y="741747"/>
                  <a:pt x="1331208" y="740228"/>
                  <a:pt x="1361944" y="737667"/>
                </a:cubicBezTo>
                <a:cubicBezTo>
                  <a:pt x="1372189" y="735106"/>
                  <a:pt x="1382973" y="734143"/>
                  <a:pt x="1392680" y="729983"/>
                </a:cubicBezTo>
                <a:cubicBezTo>
                  <a:pt x="1401168" y="726345"/>
                  <a:pt x="1407472" y="718745"/>
                  <a:pt x="1415732" y="714615"/>
                </a:cubicBezTo>
                <a:cubicBezTo>
                  <a:pt x="1422977" y="710993"/>
                  <a:pt x="1431101" y="709492"/>
                  <a:pt x="1438785" y="706931"/>
                </a:cubicBezTo>
                <a:cubicBezTo>
                  <a:pt x="1446469" y="696686"/>
                  <a:pt x="1453638" y="686033"/>
                  <a:pt x="1461837" y="676195"/>
                </a:cubicBezTo>
                <a:cubicBezTo>
                  <a:pt x="1466475" y="670629"/>
                  <a:pt x="1473478" y="667038"/>
                  <a:pt x="1477205" y="660826"/>
                </a:cubicBezTo>
                <a:cubicBezTo>
                  <a:pt x="1495888" y="629687"/>
                  <a:pt x="1468634" y="622997"/>
                  <a:pt x="1515625" y="591670"/>
                </a:cubicBezTo>
                <a:lnTo>
                  <a:pt x="1561729" y="560934"/>
                </a:lnTo>
                <a:cubicBezTo>
                  <a:pt x="1582220" y="547274"/>
                  <a:pt x="1591904" y="542994"/>
                  <a:pt x="1607833" y="522514"/>
                </a:cubicBezTo>
                <a:cubicBezTo>
                  <a:pt x="1619173" y="507935"/>
                  <a:pt x="1632728" y="493932"/>
                  <a:pt x="1638569" y="476410"/>
                </a:cubicBezTo>
                <a:cubicBezTo>
                  <a:pt x="1641130" y="468726"/>
                  <a:pt x="1642086" y="460303"/>
                  <a:pt x="1646253" y="453358"/>
                </a:cubicBezTo>
                <a:cubicBezTo>
                  <a:pt x="1649981" y="447145"/>
                  <a:pt x="1654656" y="439979"/>
                  <a:pt x="1661622" y="437989"/>
                </a:cubicBezTo>
                <a:cubicBezTo>
                  <a:pt x="1673936" y="434471"/>
                  <a:pt x="1687235" y="437989"/>
                  <a:pt x="1700042" y="43798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 descr="global_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300"/>
            <a:ext cx="9144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4800600" y="2209800"/>
            <a:ext cx="14478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6"/>
          <p:cNvSpPr>
            <a:spLocks noChangeArrowheads="1"/>
          </p:cNvSpPr>
          <p:nvPr/>
        </p:nvSpPr>
        <p:spPr bwMode="auto">
          <a:xfrm>
            <a:off x="7010400" y="2362200"/>
            <a:ext cx="9906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7"/>
          <p:cNvSpPr>
            <a:spLocks noChangeArrowheads="1"/>
          </p:cNvSpPr>
          <p:nvPr/>
        </p:nvSpPr>
        <p:spPr bwMode="auto">
          <a:xfrm>
            <a:off x="3429000" y="2438400"/>
            <a:ext cx="457200" cy="533400"/>
          </a:xfrm>
          <a:prstGeom prst="rect">
            <a:avLst/>
          </a:prstGeom>
          <a:solidFill>
            <a:srgbClr val="97979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8"/>
          <p:cNvSpPr>
            <a:spLocks noChangeArrowheads="1"/>
          </p:cNvSpPr>
          <p:nvPr/>
        </p:nvSpPr>
        <p:spPr bwMode="auto">
          <a:xfrm>
            <a:off x="4752975" y="3371850"/>
            <a:ext cx="23622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9"/>
          <p:cNvSpPr>
            <a:spLocks noChangeArrowheads="1"/>
          </p:cNvSpPr>
          <p:nvPr/>
        </p:nvSpPr>
        <p:spPr bwMode="auto">
          <a:xfrm>
            <a:off x="2590800" y="36576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Rectangle 10"/>
          <p:cNvSpPr>
            <a:spLocks noChangeArrowheads="1"/>
          </p:cNvSpPr>
          <p:nvPr/>
        </p:nvSpPr>
        <p:spPr bwMode="auto">
          <a:xfrm>
            <a:off x="3352800" y="4495800"/>
            <a:ext cx="4648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Rectangle 16"/>
          <p:cNvSpPr>
            <a:spLocks noChangeArrowheads="1"/>
          </p:cNvSpPr>
          <p:nvPr/>
        </p:nvSpPr>
        <p:spPr bwMode="auto">
          <a:xfrm>
            <a:off x="3657600" y="4876800"/>
            <a:ext cx="403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TextBox 36"/>
          <p:cNvSpPr txBox="1">
            <a:spLocks noChangeArrowheads="1"/>
          </p:cNvSpPr>
          <p:nvPr/>
        </p:nvSpPr>
        <p:spPr bwMode="auto">
          <a:xfrm>
            <a:off x="609600" y="238125"/>
            <a:ext cx="689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Fluorescence Quantum Yields (</a:t>
            </a:r>
            <a:r>
              <a:rPr lang="en-US" sz="2800" u="sng">
                <a:latin typeface="Tahoma" pitchFamily="34" charset="0"/>
                <a:cs typeface="Tahoma" pitchFamily="34" charset="0"/>
                <a:sym typeface="Symbol" pitchFamily="18" charset="2"/>
              </a:rPr>
              <a:t></a:t>
            </a:r>
            <a:r>
              <a:rPr lang="en-US" sz="2800" u="sng">
                <a:latin typeface="Tahoma" pitchFamily="34" charset="0"/>
                <a:cs typeface="Tahoma" pitchFamily="34" charset="0"/>
              </a:rPr>
              <a:t>, or FQY)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444500" y="5768975"/>
            <a:ext cx="854551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latin typeface="Tahoma" pitchFamily="34" charset="0"/>
              </a:rPr>
              <a:t>Figure 3</a:t>
            </a:r>
            <a:r>
              <a:rPr lang="en-US" sz="1400">
                <a:latin typeface="Tahoma" pitchFamily="34" charset="0"/>
              </a:rPr>
              <a:t>.Global climatological φ, calculated from 2004-2005 Aqua MODIS </a:t>
            </a:r>
            <a:r>
              <a:rPr lang="en-US" sz="1400" i="1">
                <a:latin typeface="Tahoma" pitchFamily="34" charset="0"/>
              </a:rPr>
              <a:t>FLH</a:t>
            </a:r>
            <a:r>
              <a:rPr lang="en-US" sz="1400">
                <a:latin typeface="Tahoma" pitchFamily="34" charset="0"/>
              </a:rPr>
              <a:t>.  Some HNLC regions (C, E) exhibit elevated φ, while others do not, such as the subarctic NE Pacific (A) and high latitude Southern Ocean (F).  Conversely, non-HNLC regions also exhibit elevated φ and are suggested to be driven by iron limitation (D) or other factors (B).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802438" y="330041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C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7694613" y="444023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E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5924550" y="214788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A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7410450" y="479425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F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3411538" y="3582988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D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7699375" y="22987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 animBg="1"/>
      <p:bldP spid="109575" grpId="0" animBg="1"/>
      <p:bldP spid="109576" grpId="0" animBg="1"/>
      <p:bldP spid="109585" grpId="0"/>
      <p:bldP spid="109586" grpId="0"/>
      <p:bldP spid="109587" grpId="0"/>
      <p:bldP spid="109588" grpId="0"/>
      <p:bldP spid="109589" grpId="0"/>
      <p:bldP spid="1095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5813" y="1390650"/>
            <a:ext cx="7596187" cy="3429000"/>
          </a:xfrm>
          <a:prstGeom prst="rect">
            <a:avLst/>
          </a:prstGeom>
          <a:noFill/>
        </p:spPr>
        <p:txBody>
          <a:bodyPr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2" name="TextBox 13"/>
          <p:cNvSpPr txBox="1">
            <a:spLocks noChangeArrowheads="1"/>
          </p:cNvSpPr>
          <p:nvPr/>
        </p:nvSpPr>
        <p:spPr bwMode="auto">
          <a:xfrm>
            <a:off x="609600" y="238125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Main Proposed Tasks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1300" y="1309688"/>
            <a:ext cx="86772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1. Re-evaluate and compare alternative corrections for pigment packaging using results from semi-analytic inversion models</a:t>
            </a:r>
          </a:p>
          <a:p>
            <a:pPr>
              <a:buFont typeface="Symbol" pitchFamily="18" charset="2"/>
              <a:buChar char=""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2. Determine appropriate NPQ correction from </a:t>
            </a:r>
            <a:r>
              <a:rPr lang="en-US" sz="2000" i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FLH</a:t>
            </a: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n-US" sz="2000" i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iPAR</a:t>
            </a: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data</a:t>
            </a:r>
          </a:p>
          <a:p>
            <a:pPr>
              <a:buFont typeface="Symbol" pitchFamily="18" charset="2"/>
              <a:buChar char=""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3. Develop an adequate correction for retrieved fluorescence yields from phytoplankton communities acclimated to different light environments</a:t>
            </a:r>
          </a:p>
          <a:p>
            <a:pPr>
              <a:buFont typeface="Symbol" pitchFamily="18" charset="2"/>
              <a:buChar char=""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  <a:p>
            <a:pPr>
              <a:buFont typeface="Symbol" pitchFamily="18" charset="2"/>
              <a:buNone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4. Examine mission time series of </a:t>
            </a:r>
            <a:r>
              <a:rPr lang="en-US" sz="2000" i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FLH</a:t>
            </a:r>
            <a:r>
              <a:rPr lang="en-US" sz="20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-derived products for long term variations and correspondence with independent global environmental indices</a:t>
            </a:r>
          </a:p>
          <a:p>
            <a:pPr>
              <a:buFont typeface="Symbol" pitchFamily="18" charset="2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360613"/>
            <a:ext cx="4113213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1114425" y="5205413"/>
            <a:ext cx="27574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ahoma" pitchFamily="34" charset="0"/>
              </a:rPr>
              <a:t>Chlorophyll (mg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-3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7221" name="Arc 13"/>
          <p:cNvSpPr>
            <a:spLocks/>
          </p:cNvSpPr>
          <p:nvPr/>
        </p:nvSpPr>
        <p:spPr bwMode="auto">
          <a:xfrm rot="10800000">
            <a:off x="1419225" y="2774950"/>
            <a:ext cx="2667000" cy="1993900"/>
          </a:xfrm>
          <a:custGeom>
            <a:avLst/>
            <a:gdLst>
              <a:gd name="T0" fmla="*/ 495224 w 20567"/>
              <a:gd name="T1" fmla="*/ 0 h 21260"/>
              <a:gd name="T2" fmla="*/ 2667000 w 20567"/>
              <a:gd name="T3" fmla="*/ 1374815 h 21260"/>
              <a:gd name="T4" fmla="*/ 0 w 20567"/>
              <a:gd name="T5" fmla="*/ 1993900 h 21260"/>
              <a:gd name="T6" fmla="*/ 0 60000 65536"/>
              <a:gd name="T7" fmla="*/ 0 60000 65536"/>
              <a:gd name="T8" fmla="*/ 0 60000 65536"/>
              <a:gd name="T9" fmla="*/ 0 w 20567"/>
              <a:gd name="T10" fmla="*/ 0 h 21260"/>
              <a:gd name="T11" fmla="*/ 20567 w 20567"/>
              <a:gd name="T12" fmla="*/ 21260 h 2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67" h="21260" fill="none" extrusionOk="0">
                <a:moveTo>
                  <a:pt x="3818" y="0"/>
                </a:moveTo>
                <a:cubicBezTo>
                  <a:pt x="11683" y="1412"/>
                  <a:pt x="18124" y="7051"/>
                  <a:pt x="20566" y="14659"/>
                </a:cubicBezTo>
              </a:path>
              <a:path w="20567" h="21260" stroke="0" extrusionOk="0">
                <a:moveTo>
                  <a:pt x="3818" y="0"/>
                </a:moveTo>
                <a:cubicBezTo>
                  <a:pt x="11683" y="1412"/>
                  <a:pt x="18124" y="7051"/>
                  <a:pt x="20566" y="14659"/>
                </a:cubicBezTo>
                <a:lnTo>
                  <a:pt x="0" y="2126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Rectangle 14"/>
          <p:cNvSpPr>
            <a:spLocks noChangeArrowheads="1"/>
          </p:cNvSpPr>
          <p:nvPr/>
        </p:nvSpPr>
        <p:spPr bwMode="auto">
          <a:xfrm>
            <a:off x="173038" y="2244725"/>
            <a:ext cx="6096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 rot="-5400000">
            <a:off x="-1080293" y="3440906"/>
            <a:ext cx="274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ahoma" pitchFamily="34" charset="0"/>
              </a:rPr>
              <a:t>a</a:t>
            </a:r>
            <a:r>
              <a:rPr lang="en-US" sz="2000" baseline="-25000">
                <a:latin typeface="Tahoma" pitchFamily="34" charset="0"/>
                <a:cs typeface="Tahoma" pitchFamily="34" charset="0"/>
              </a:rPr>
              <a:t>ph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*</a:t>
            </a:r>
            <a:r>
              <a:rPr lang="en-US" sz="2000">
                <a:latin typeface="Tahoma" pitchFamily="34" charset="0"/>
                <a:cs typeface="Tahoma" pitchFamily="34" charset="0"/>
              </a:rPr>
              <a:t>(443)</a:t>
            </a:r>
          </a:p>
        </p:txBody>
      </p:sp>
      <p:sp>
        <p:nvSpPr>
          <p:cNvPr id="137231" name="TextBox 15"/>
          <p:cNvSpPr txBox="1">
            <a:spLocks noChangeArrowheads="1"/>
          </p:cNvSpPr>
          <p:nvPr/>
        </p:nvSpPr>
        <p:spPr bwMode="auto">
          <a:xfrm>
            <a:off x="609600" y="238125"/>
            <a:ext cx="3176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Pigment Packaging</a:t>
            </a:r>
          </a:p>
        </p:txBody>
      </p:sp>
      <p:sp>
        <p:nvSpPr>
          <p:cNvPr id="137232" name="Text Box 5"/>
          <p:cNvSpPr txBox="1">
            <a:spLocks noChangeArrowheads="1"/>
          </p:cNvSpPr>
          <p:nvPr/>
        </p:nvSpPr>
        <p:spPr bwMode="auto">
          <a:xfrm>
            <a:off x="4445000" y="2139950"/>
            <a:ext cx="400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Ratio of 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a</a:t>
            </a:r>
            <a:r>
              <a:rPr lang="en-US" sz="1400" i="1" baseline="-25000">
                <a:latin typeface="Tahoma" pitchFamily="34" charset="0"/>
                <a:cs typeface="Tahoma" pitchFamily="34" charset="0"/>
              </a:rPr>
              <a:t>ph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(443)</a:t>
            </a:r>
            <a:r>
              <a:rPr lang="en-US" sz="1400">
                <a:latin typeface="Tahoma" pitchFamily="34" charset="0"/>
                <a:cs typeface="Tahoma" pitchFamily="34" charset="0"/>
              </a:rPr>
              <a:t> from QAA to 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a</a:t>
            </a:r>
            <a:r>
              <a:rPr lang="en-US" sz="1400" i="1" baseline="-25000">
                <a:latin typeface="Tahoma" pitchFamily="34" charset="0"/>
                <a:cs typeface="Tahoma" pitchFamily="34" charset="0"/>
              </a:rPr>
              <a:t>ph</a:t>
            </a:r>
            <a:r>
              <a:rPr lang="en-US" sz="1400" i="1">
                <a:latin typeface="Tahoma" pitchFamily="34" charset="0"/>
                <a:cs typeface="Tahoma" pitchFamily="34" charset="0"/>
              </a:rPr>
              <a:t>(443)</a:t>
            </a:r>
            <a:r>
              <a:rPr lang="en-US" sz="1400">
                <a:latin typeface="Tahoma" pitchFamily="34" charset="0"/>
                <a:cs typeface="Tahoma" pitchFamily="34" charset="0"/>
              </a:rPr>
              <a:t> from B98</a:t>
            </a:r>
          </a:p>
        </p:txBody>
      </p:sp>
      <p:pic>
        <p:nvPicPr>
          <p:cNvPr id="137233" name="Picture 13" descr="aphratioRWB_QAA2B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2430463"/>
            <a:ext cx="4648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4" name="Text Box 14"/>
          <p:cNvSpPr txBox="1">
            <a:spLocks noChangeArrowheads="1"/>
          </p:cNvSpPr>
          <p:nvPr/>
        </p:nvSpPr>
        <p:spPr bwMode="auto">
          <a:xfrm>
            <a:off x="8620125" y="4781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37235" name="Text Box 15"/>
          <p:cNvSpPr txBox="1">
            <a:spLocks noChangeArrowheads="1"/>
          </p:cNvSpPr>
          <p:nvPr/>
        </p:nvSpPr>
        <p:spPr bwMode="auto">
          <a:xfrm>
            <a:off x="8620125" y="35639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1.0</a:t>
            </a:r>
          </a:p>
        </p:txBody>
      </p:sp>
      <p:sp>
        <p:nvSpPr>
          <p:cNvPr id="137236" name="Text Box 16"/>
          <p:cNvSpPr txBox="1">
            <a:spLocks noChangeArrowheads="1"/>
          </p:cNvSpPr>
          <p:nvPr/>
        </p:nvSpPr>
        <p:spPr bwMode="auto">
          <a:xfrm>
            <a:off x="8620125" y="29352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1.5</a:t>
            </a:r>
          </a:p>
        </p:txBody>
      </p:sp>
      <p:sp>
        <p:nvSpPr>
          <p:cNvPr id="137237" name="Text Box 17"/>
          <p:cNvSpPr txBox="1">
            <a:spLocks noChangeArrowheads="1"/>
          </p:cNvSpPr>
          <p:nvPr/>
        </p:nvSpPr>
        <p:spPr bwMode="auto">
          <a:xfrm>
            <a:off x="8620125" y="41830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0.5</a:t>
            </a:r>
          </a:p>
        </p:txBody>
      </p:sp>
      <p:sp>
        <p:nvSpPr>
          <p:cNvPr id="137238" name="Text Box 18"/>
          <p:cNvSpPr txBox="1">
            <a:spLocks noChangeArrowheads="1"/>
          </p:cNvSpPr>
          <p:nvPr/>
        </p:nvSpPr>
        <p:spPr bwMode="auto">
          <a:xfrm>
            <a:off x="8620125" y="23066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cs typeface="Tahoma" pitchFamily="34" charset="0"/>
              </a:rPr>
              <a:t>2.0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996950" y="993775"/>
            <a:ext cx="5762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We currently use Bricaud et al. (1998)</a:t>
            </a:r>
          </a:p>
          <a:p>
            <a:pPr>
              <a:buFont typeface="Arial" pitchFamily="34" charset="0"/>
              <a:buChar char="•"/>
            </a:pPr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 Differences have and “oceanographic” looking pattern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2"/>
          <p:cNvGrpSpPr>
            <a:grpSpLocks/>
          </p:cNvGrpSpPr>
          <p:nvPr/>
        </p:nvGrpSpPr>
        <p:grpSpPr bwMode="auto">
          <a:xfrm>
            <a:off x="298450" y="1371600"/>
            <a:ext cx="4348163" cy="3654425"/>
            <a:chOff x="2784" y="981"/>
            <a:chExt cx="2784" cy="2360"/>
          </a:xfrm>
        </p:grpSpPr>
        <p:pic>
          <p:nvPicPr>
            <p:cNvPr id="4506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981"/>
              <a:ext cx="2784" cy="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Rectangle 11"/>
            <p:cNvSpPr>
              <a:spLocks noChangeArrowheads="1"/>
            </p:cNvSpPr>
            <p:nvPr/>
          </p:nvSpPr>
          <p:spPr bwMode="auto">
            <a:xfrm>
              <a:off x="3436" y="1042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2" name="Rectangle 21"/>
          <p:cNvSpPr>
            <a:spLocks noChangeArrowheads="1"/>
          </p:cNvSpPr>
          <p:nvPr/>
        </p:nvSpPr>
        <p:spPr bwMode="auto">
          <a:xfrm>
            <a:off x="4976813" y="1681163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22"/>
          <p:cNvSpPr txBox="1">
            <a:spLocks noChangeArrowheads="1"/>
          </p:cNvSpPr>
          <p:nvPr/>
        </p:nvSpPr>
        <p:spPr bwMode="auto">
          <a:xfrm>
            <a:off x="2244725" y="1927225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1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iPAR</a:t>
            </a:r>
          </a:p>
        </p:txBody>
      </p:sp>
      <p:sp>
        <p:nvSpPr>
          <p:cNvPr id="45064" name="Line 23"/>
          <p:cNvSpPr>
            <a:spLocks noChangeShapeType="1"/>
          </p:cNvSpPr>
          <p:nvPr/>
        </p:nvSpPr>
        <p:spPr bwMode="auto">
          <a:xfrm>
            <a:off x="2320925" y="2276475"/>
            <a:ext cx="685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24"/>
          <p:cNvSpPr>
            <a:spLocks noChangeShapeType="1"/>
          </p:cNvSpPr>
          <p:nvPr/>
        </p:nvSpPr>
        <p:spPr bwMode="auto">
          <a:xfrm flipH="1">
            <a:off x="2092325" y="2613025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TextBox 18"/>
          <p:cNvSpPr txBox="1">
            <a:spLocks noChangeArrowheads="1"/>
          </p:cNvSpPr>
          <p:nvPr/>
        </p:nvSpPr>
        <p:spPr bwMode="auto">
          <a:xfrm>
            <a:off x="609600" y="238125"/>
            <a:ext cx="606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Tahoma" pitchFamily="34" charset="0"/>
                <a:cs typeface="Tahoma" pitchFamily="34" charset="0"/>
              </a:rPr>
              <a:t>Non-photochemical quenching (NPQ)</a:t>
            </a:r>
          </a:p>
        </p:txBody>
      </p:sp>
      <p:pic>
        <p:nvPicPr>
          <p:cNvPr id="45072" name="Picture 12" descr="npqSingleMon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1500188"/>
            <a:ext cx="44132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TextBox 17"/>
          <p:cNvSpPr txBox="1">
            <a:spLocks noChangeArrowheads="1"/>
          </p:cNvSpPr>
          <p:nvPr/>
        </p:nvSpPr>
        <p:spPr bwMode="auto">
          <a:xfrm>
            <a:off x="5681663" y="5159375"/>
            <a:ext cx="31702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iPAR (</a:t>
            </a:r>
            <a:r>
              <a:rPr lang="en-US" sz="2000">
                <a:latin typeface="Symbol" pitchFamily="18" charset="2"/>
                <a:cs typeface="Tahoma" pitchFamily="34" charset="0"/>
              </a:rPr>
              <a:t>m</a:t>
            </a:r>
            <a:r>
              <a:rPr lang="en-US" sz="2000">
                <a:latin typeface="Tahoma" pitchFamily="34" charset="0"/>
                <a:cs typeface="Tahoma" pitchFamily="34" charset="0"/>
              </a:rPr>
              <a:t>mol photon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000">
                <a:latin typeface="Tahoma" pitchFamily="34" charset="0"/>
                <a:cs typeface="Tahoma" pitchFamily="34" charset="0"/>
              </a:rPr>
              <a:t> s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5074" name="TextBox 17"/>
          <p:cNvSpPr txBox="1">
            <a:spLocks noChangeArrowheads="1"/>
          </p:cNvSpPr>
          <p:nvPr/>
        </p:nvSpPr>
        <p:spPr bwMode="auto">
          <a:xfrm rot="16200000">
            <a:off x="3394869" y="2959894"/>
            <a:ext cx="31956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Package corrected FLH/Chl</a:t>
            </a:r>
          </a:p>
        </p:txBody>
      </p:sp>
      <p:sp>
        <p:nvSpPr>
          <p:cNvPr id="45075" name="TextBox 17"/>
          <p:cNvSpPr txBox="1">
            <a:spLocks noChangeArrowheads="1"/>
          </p:cNvSpPr>
          <p:nvPr/>
        </p:nvSpPr>
        <p:spPr bwMode="auto">
          <a:xfrm>
            <a:off x="1292225" y="5122863"/>
            <a:ext cx="31702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iPAR (</a:t>
            </a:r>
            <a:r>
              <a:rPr lang="en-US" sz="2000">
                <a:latin typeface="Symbol" pitchFamily="18" charset="2"/>
                <a:cs typeface="Tahoma" pitchFamily="34" charset="0"/>
              </a:rPr>
              <a:t>m</a:t>
            </a:r>
            <a:r>
              <a:rPr lang="en-US" sz="2000">
                <a:latin typeface="Tahoma" pitchFamily="34" charset="0"/>
                <a:cs typeface="Tahoma" pitchFamily="34" charset="0"/>
              </a:rPr>
              <a:t>mol photon m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-2</a:t>
            </a:r>
            <a:r>
              <a:rPr lang="en-US" sz="2000">
                <a:latin typeface="Tahoma" pitchFamily="34" charset="0"/>
                <a:cs typeface="Tahoma" pitchFamily="34" charset="0"/>
              </a:rPr>
              <a:t> s</a:t>
            </a:r>
            <a:r>
              <a:rPr lang="en-US" sz="2000" baseline="30000">
                <a:latin typeface="Tahoma" pitchFamily="34" charset="0"/>
                <a:cs typeface="Tahoma" pitchFamily="34" charset="0"/>
              </a:rPr>
              <a:t>-1</a:t>
            </a:r>
            <a:r>
              <a:rPr lang="en-US" sz="200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5076" name="TextBox 17"/>
          <p:cNvSpPr txBox="1">
            <a:spLocks noChangeArrowheads="1"/>
          </p:cNvSpPr>
          <p:nvPr/>
        </p:nvSpPr>
        <p:spPr bwMode="auto">
          <a:xfrm rot="16200000">
            <a:off x="-1080293" y="2937669"/>
            <a:ext cx="31956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  <a:cs typeface="Tahoma" pitchFamily="34" charset="0"/>
              </a:rPr>
              <a:t>Package corrected FLH/Chl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11659</TotalTime>
  <Words>611</Words>
  <Application>Microsoft Macintosh PowerPoint</Application>
  <PresentationFormat>On-screen Show (4:3)</PresentationFormat>
  <Paragraphs>109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Brandon Maccherone</cp:lastModifiedBy>
  <cp:revision>389</cp:revision>
  <dcterms:created xsi:type="dcterms:W3CDTF">2008-10-04T04:27:05Z</dcterms:created>
  <dcterms:modified xsi:type="dcterms:W3CDTF">2011-05-24T13:56:32Z</dcterms:modified>
</cp:coreProperties>
</file>