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Default Extension="tiff" ContentType="image/tiff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notesSlides/notesSlide2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74" r:id="rId2"/>
    <p:sldId id="658" r:id="rId3"/>
    <p:sldId id="602" r:id="rId4"/>
    <p:sldId id="659" r:id="rId5"/>
    <p:sldId id="656" r:id="rId6"/>
    <p:sldId id="729" r:id="rId7"/>
    <p:sldId id="711" r:id="rId8"/>
    <p:sldId id="721" r:id="rId9"/>
    <p:sldId id="714" r:id="rId10"/>
    <p:sldId id="712" r:id="rId11"/>
    <p:sldId id="725" r:id="rId12"/>
    <p:sldId id="717" r:id="rId13"/>
    <p:sldId id="728" r:id="rId14"/>
    <p:sldId id="692" r:id="rId15"/>
    <p:sldId id="680" r:id="rId16"/>
    <p:sldId id="693" r:id="rId17"/>
    <p:sldId id="677" r:id="rId18"/>
    <p:sldId id="679" r:id="rId19"/>
    <p:sldId id="694" r:id="rId20"/>
    <p:sldId id="616" r:id="rId21"/>
    <p:sldId id="695" r:id="rId22"/>
    <p:sldId id="611" r:id="rId23"/>
    <p:sldId id="722" r:id="rId24"/>
    <p:sldId id="619" r:id="rId25"/>
    <p:sldId id="682" r:id="rId26"/>
    <p:sldId id="683" r:id="rId27"/>
    <p:sldId id="673" r:id="rId28"/>
    <p:sldId id="672" r:id="rId29"/>
    <p:sldId id="730" r:id="rId30"/>
    <p:sldId id="664" r:id="rId31"/>
    <p:sldId id="665" r:id="rId32"/>
    <p:sldId id="666" r:id="rId33"/>
    <p:sldId id="723" r:id="rId34"/>
    <p:sldId id="684" r:id="rId35"/>
    <p:sldId id="651" r:id="rId36"/>
    <p:sldId id="731" r:id="rId37"/>
    <p:sldId id="490" r:id="rId38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6600"/>
    <a:srgbClr val="00FF00"/>
    <a:srgbClr val="EC383F"/>
    <a:srgbClr val="084712"/>
    <a:srgbClr val="052D0B"/>
    <a:srgbClr val="FFFEB1"/>
    <a:srgbClr val="B56C01"/>
    <a:srgbClr val="113547"/>
    <a:srgbClr val="0C4746"/>
    <a:srgbClr val="00E4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>
    <p:restoredLeft sz="15620"/>
    <p:restoredTop sz="83228" autoAdjust="0"/>
  </p:normalViewPr>
  <p:slideViewPr>
    <p:cSldViewPr>
      <p:cViewPr varScale="1">
        <p:scale>
          <a:sx n="74" d="100"/>
          <a:sy n="74" d="100"/>
        </p:scale>
        <p:origin x="-12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2E04C2-59CB-1647-97B0-E7A70F9DF0B5}" type="datetime1">
              <a:rPr lang="en-US"/>
              <a:pPr>
                <a:defRPr/>
              </a:pPr>
              <a:t>5/18/11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9F4556-4EB5-CD42-ACD9-3EE8F7089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673A1E-242E-8548-A240-05773E1D8000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here I'll focus on ocean</a:t>
            </a:r>
            <a:r>
              <a:rPr lang="en-US" baseline="0"/>
              <a:t> color radiometry and the derived chlorophyll record </a:t>
            </a:r>
            <a:endParaRPr lang="en-US"/>
          </a:p>
          <a:p>
            <a:pPr eaLnBrk="1" hangingPunct="1"/>
            <a:r>
              <a:rPr lang="en-US"/>
              <a:t>explain</a:t>
            </a:r>
            <a:r>
              <a:rPr lang="en-US" baseline="0"/>
              <a:t> what we mean by cdr</a:t>
            </a:r>
          </a:p>
          <a:p>
            <a:pPr eaLnBrk="1" hangingPunct="1"/>
            <a:r>
              <a:rPr lang="en-US" baseline="0"/>
              <a:t>how we achieve and assess the progess</a:t>
            </a:r>
          </a:p>
          <a:p>
            <a:pPr eaLnBrk="1" hangingPunct="1"/>
            <a:r>
              <a:rPr lang="en-US" baseline="0"/>
              <a:t>show results  and identify some remaining issues 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w/o vicarious recharacterization, global marine</a:t>
            </a:r>
            <a:r>
              <a:rPr lang="en-US" baseline="0"/>
              <a:t> biomass has doubled over 10 years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6C3065-5E2A-3641-8B39-B8B066AA4D57}" type="slidenum">
              <a:rPr lang="en-US"/>
              <a:pPr/>
              <a:t>12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pre-launch characterization and on-orbit calibration through lunar or solar observations</a:t>
            </a:r>
          </a:p>
          <a:p>
            <a:endParaRPr lang="en-US"/>
          </a:p>
          <a:p>
            <a:r>
              <a:rPr lang="en-US"/>
              <a:t>looking</a:t>
            </a:r>
            <a:r>
              <a:rPr lang="en-US" baseline="0"/>
              <a:t> for evidence of residual instrument artifacts, and, where we have overlap, assessing mission-to-mission consistency</a:t>
            </a:r>
          </a:p>
          <a:p>
            <a:r>
              <a:rPr lang="en-US" baseline="0"/>
              <a:t>i'll be showing some of this trend analysis in the slides that follow</a:t>
            </a:r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pre-launch characterization and on-orbit calibration through lunar or solar observations</a:t>
            </a:r>
          </a:p>
          <a:p>
            <a:endParaRPr lang="en-US"/>
          </a:p>
          <a:p>
            <a:r>
              <a:rPr lang="en-US"/>
              <a:t>looking</a:t>
            </a:r>
            <a:r>
              <a:rPr lang="en-US" baseline="0"/>
              <a:t> for evidence of residual instrument artifacts, and, where we have overlap, assessing mission-to-mission consistency</a:t>
            </a:r>
          </a:p>
          <a:p>
            <a:r>
              <a:rPr lang="en-US" baseline="0"/>
              <a:t>i'll be showing some of this trend analysis in the slides that follow</a:t>
            </a:r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49802B-5C79-6A4D-BA49-1A36B2A1ECC4}" type="slidenum">
              <a:rPr lang="en-US"/>
              <a:pPr/>
              <a:t>15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MERIS</a:t>
            </a:r>
          </a:p>
          <a:p>
            <a:pPr eaLnBrk="1" hangingPunct="1"/>
            <a:r>
              <a:rPr lang="en-US"/>
              <a:t>Vicarious cal, common source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pre-launch characterization and on-orbit calibration through lunar or solar observations</a:t>
            </a:r>
          </a:p>
          <a:p>
            <a:endParaRPr lang="en-US"/>
          </a:p>
          <a:p>
            <a:r>
              <a:rPr lang="en-US"/>
              <a:t>looking</a:t>
            </a:r>
            <a:r>
              <a:rPr lang="en-US" baseline="0"/>
              <a:t> for evidence of residual instrument artifacts, and, where we have overlap, assessing mission-to-mission consistency</a:t>
            </a:r>
          </a:p>
          <a:p>
            <a:r>
              <a:rPr lang="en-US" baseline="0"/>
              <a:t>i'll be showing some of this trend analysis in the slides that follow</a:t>
            </a:r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49802B-5C79-6A4D-BA49-1A36B2A1ECC4}" type="slidenum">
              <a:rPr lang="en-US"/>
              <a:pPr/>
              <a:t>17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well characterized, NIST traceable Marine Optical Buoy near Lanai, Hawaii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case of Terra, temporally adjusted using seawifs, absolutely calibrated using MOBY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looking</a:t>
            </a:r>
            <a:r>
              <a:rPr lang="en-US" baseline="0"/>
              <a:t> for evidence of residual instrument artifacts, and, where we have overlap, assessing mission-to-mission consistency</a:t>
            </a:r>
          </a:p>
          <a:p>
            <a:r>
              <a:rPr lang="en-US" baseline="0"/>
              <a:t>i'll be showing some of this trend analysis in the slides that follow</a:t>
            </a:r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in doing so, we often stratify the data</a:t>
            </a:r>
            <a:r>
              <a:rPr lang="en-US" baseline="0"/>
              <a:t> in geographic or trophic subsets</a:t>
            </a:r>
          </a:p>
          <a:p>
            <a:r>
              <a:rPr lang="en-US" baseline="0"/>
              <a:t>these are some that i'll be showing today</a:t>
            </a:r>
          </a:p>
          <a:p>
            <a:r>
              <a:rPr lang="en-US" baseline="0"/>
              <a:t>deep, olig, ...</a:t>
            </a:r>
          </a:p>
          <a:p>
            <a:r>
              <a:rPr lang="en-US" baseline="0"/>
              <a:t>these are areas that are typically low, medium, high chl</a:t>
            </a:r>
          </a:p>
          <a:p>
            <a:r>
              <a:rPr lang="en-US"/>
              <a:t>want to stress that these are fixed geographic</a:t>
            </a:r>
            <a:r>
              <a:rPr lang="en-US" baseline="0"/>
              <a:t> regions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mostly</a:t>
            </a:r>
            <a:r>
              <a:rPr lang="en-US" baseline="0"/>
              <a:t> from prospective of global change research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C1E272-511A-0942-B6AE-8A17759EA146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/>
              <a:t>as instruments age, radiometric performance degrades, and more advanced algorithms are developed. so, we &gt;&gt;  must &lt;&lt; periodically reprocess.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recently completed a comprehensive reprocessing of all</a:t>
            </a:r>
            <a:r>
              <a:rPr lang="en-US" baseline="0"/>
              <a:t> NASA's modern ocean color instruments, including SeaWIFS, MODIS on Terra and Aqua, and OCTS</a:t>
            </a:r>
          </a:p>
          <a:p>
            <a:r>
              <a:rPr lang="en-US" baseline="0"/>
              <a:t>first time ever to reprocess Terra for ocean color</a:t>
            </a:r>
          </a:p>
          <a:p>
            <a:r>
              <a:rPr lang="en-US" baseline="0"/>
              <a:t>-- working on CZCS now –</a:t>
            </a:r>
          </a:p>
          <a:p>
            <a:r>
              <a:rPr lang="en-US" baseline="0"/>
              <a:t>you can read the details of changes on the ocean color web</a:t>
            </a:r>
          </a:p>
          <a:p>
            <a:r>
              <a:rPr lang="en-US" baseline="0"/>
              <a:t>let me focus on results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overlapping time-series of SeaWIFS and MODIS/Aqua water-leaving</a:t>
            </a:r>
            <a:r>
              <a:rPr lang="en-US" baseline="0"/>
              <a:t> reflectance </a:t>
            </a:r>
          </a:p>
          <a:p>
            <a:r>
              <a:rPr lang="en-US" baseline="0"/>
              <a:t>aqua is the dashed lines</a:t>
            </a:r>
            <a:endParaRPr lang="en-US"/>
          </a:p>
          <a:p>
            <a:r>
              <a:rPr lang="en-US"/>
              <a:t>these</a:t>
            </a:r>
            <a:r>
              <a:rPr lang="en-US" baseline="0"/>
              <a:t> are monthly means over all deep water </a:t>
            </a:r>
          </a:p>
          <a:p>
            <a:r>
              <a:rPr lang="en-US" baseline="0"/>
              <a:t>see very good agreement in the common wavelengths</a:t>
            </a:r>
          </a:p>
          <a:p>
            <a:r>
              <a:rPr lang="en-US" baseline="0"/>
              <a:t>agreement about 2% on average, 5% over all time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uncharacterized out-of-band response, stray light (coastal)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similar but different processing algorithms, no vicarious calibration, and no instrument calibration updates since 2006.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2002-2003 el nino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202-203 el nino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Final SeaWiFS reprocessing</a:t>
            </a:r>
          </a:p>
          <a:p>
            <a:r>
              <a:rPr lang="en-US"/>
              <a:t>Final C6 calibration LUT</a:t>
            </a:r>
          </a:p>
          <a:p>
            <a:endParaRPr lang="en-US"/>
          </a:p>
          <a:p>
            <a:r>
              <a:rPr lang="en-US"/>
              <a:t>working on methods to maintain the calibration of Aqua and Terra without</a:t>
            </a:r>
            <a:r>
              <a:rPr lang="en-US" baseline="0"/>
              <a:t> seawifs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part of a larger NASA-ESA bilateral agreement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95149F-2B56-7640-A9E0-34EEC33A7981}" type="slidenum">
              <a:rPr lang="en-US"/>
              <a:pPr/>
              <a:t>3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/>
              <a:t>US NRC defines a cdr as a time-series ...</a:t>
            </a:r>
          </a:p>
          <a:p>
            <a:endParaRPr lang="en-US"/>
          </a:p>
          <a:p>
            <a:r>
              <a:rPr lang="en-US"/>
              <a:t>multi-decadal scale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C156E7-3241-D545-85B0-A5E68A986E37}" type="slidenum">
              <a:rPr lang="en-US"/>
              <a:pPr/>
              <a:t>4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/>
              <a:t>missions</a:t>
            </a:r>
            <a:r>
              <a:rPr lang="en-US" baseline="0"/>
              <a:t> in green are those that our group has responsibility for</a:t>
            </a:r>
          </a:p>
          <a:p>
            <a:r>
              <a:rPr lang="en-US" baseline="0"/>
              <a:t>i'll also show comparison with ESA 's MERIS mission</a:t>
            </a:r>
          </a:p>
          <a:p>
            <a:r>
              <a:rPr lang="en-US" baseline="0"/>
              <a:t>all sensors on the right have similar ocean color capabilities in terms of spectral range and global sampling</a:t>
            </a:r>
          </a:p>
          <a:p>
            <a:r>
              <a:rPr lang="en-US" baseline="0"/>
              <a:t>and the data is freely available</a:t>
            </a:r>
          </a:p>
          <a:p>
            <a:r>
              <a:rPr lang="en-US" baseline="0"/>
              <a:t>i'll focus here on the continuous data record since the launch of SeaWiFS in 1997</a:t>
            </a:r>
          </a:p>
          <a:p>
            <a:r>
              <a:rPr lang="en-US"/>
              <a:t>continuity of the data record </a:t>
            </a:r>
            <a:r>
              <a:rPr lang="en-US" baseline="0"/>
              <a:t>requires consistent transitions between missions, as sensors reach end of life and new missions come online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pre-launch characterization and on-orbit calibration through lunar or solar observations</a:t>
            </a:r>
          </a:p>
          <a:p>
            <a:endParaRPr lang="en-US"/>
          </a:p>
          <a:p>
            <a:r>
              <a:rPr lang="en-US"/>
              <a:t>looking</a:t>
            </a:r>
            <a:r>
              <a:rPr lang="en-US" baseline="0"/>
              <a:t> for evidence of residual instrument artifacts, and, where we have overlap, assessing mission-to-mission consistency</a:t>
            </a:r>
          </a:p>
          <a:p>
            <a:r>
              <a:rPr lang="en-US" baseline="0"/>
              <a:t>i'll be showing some of this trend analysis in the slides that follow</a:t>
            </a:r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pre-launch characterization and on-orbit calibration through lunar or solar observations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6C3065-5E2A-3641-8B39-B8B066AA4D57}" type="slidenum">
              <a:rPr lang="en-US"/>
              <a:pPr/>
              <a:t>8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/>
              <a:t>based on lunar and solar calibration data</a:t>
            </a:r>
          </a:p>
          <a:p>
            <a:r>
              <a:rPr lang="en-US"/>
              <a:t>50% change in 412 (similar in 443)</a:t>
            </a:r>
          </a:p>
          <a:p>
            <a:r>
              <a:rPr lang="en-US"/>
              <a:t>difference between dashed lines and solid lines is mirror-side</a:t>
            </a:r>
          </a:p>
          <a:p>
            <a:r>
              <a:rPr lang="en-US"/>
              <a:t>each mirror-side</a:t>
            </a:r>
            <a:r>
              <a:rPr lang="en-US" baseline="0"/>
              <a:t> degrades differently leading to banding artifacts</a:t>
            </a:r>
          </a:p>
          <a:p>
            <a:r>
              <a:rPr lang="en-US" baseline="0"/>
              <a:t>difference between blue lines (solar) and red line (lunar) is assumed to be related to angle of incidence on scan mirror, since</a:t>
            </a:r>
          </a:p>
          <a:p>
            <a:r>
              <a:rPr lang="en-US" baseline="0"/>
              <a:t>lunar is measured near beginning of the scan, solar is measured near the end of scan</a:t>
            </a:r>
          </a:p>
          <a:p>
            <a:r>
              <a:rPr lang="en-US" baseline="0"/>
              <a:t>how mcst tracks change in response versus scan angle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38F0D2-4054-EA4B-BDF3-2079FD641EA7}" type="slidenum">
              <a:rPr lang="en-US"/>
              <a:pPr/>
              <a:t>9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B6F5AE-628F-7B4E-A8E2-C9EA6DE62AD3}" type="slidenum">
              <a:rPr lang="en-US"/>
              <a:pPr/>
              <a:t>10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237BB-4D0D-BC45-8C1D-F818A35E9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1973D-0AED-B541-99FD-B2D710EBD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86E6F-8310-464B-BD68-E97E72A76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A7C08-BB9B-274F-A80A-A0B33D9BC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47C31-F332-1049-902C-47AA08111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6EB7E-315E-E748-B270-13231E94C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03E82-2B91-2248-941D-B5DF73C0C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9316D-4929-9640-93C4-B6C2B5221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8FDDB-5B28-314E-8672-11810456D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510D5-3D01-B947-87F4-00949A4D8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A85B7-553D-7049-A116-85D53D156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8FF70-B679-1E4B-A7A3-E68496B86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84A359D-EB11-814C-8AE4-B5D9DE772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8471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1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tiff"/><Relationship Id="rId3" Type="http://schemas.openxmlformats.org/officeDocument/2006/relationships/image" Target="../media/image29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Relationship Id="rId3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ChangeArrowheads="1"/>
          </p:cNvSpPr>
          <p:nvPr/>
        </p:nvSpPr>
        <p:spPr bwMode="auto">
          <a:xfrm>
            <a:off x="304800" y="304800"/>
            <a:ext cx="8534400" cy="6172200"/>
          </a:xfrm>
          <a:prstGeom prst="rect">
            <a:avLst/>
          </a:prstGeom>
          <a:noFill/>
          <a:ln w="19050">
            <a:solidFill>
              <a:srgbClr val="08471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533400" y="533400"/>
            <a:ext cx="792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084712"/>
                </a:solidFill>
              </a:rPr>
              <a:t>Achieving Consistency in the Multi-Mission Ocean Color Data Record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4267200" y="5715000"/>
            <a:ext cx="4191000" cy="6617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MODIS Science Team Meeting</a:t>
            </a:r>
          </a:p>
          <a:p>
            <a:pPr algn="ctr">
              <a:spcBef>
                <a:spcPct val="50000"/>
              </a:spcBef>
            </a:pPr>
            <a:r>
              <a:rPr lang="en-US" sz="1400"/>
              <a:t>19 May 2011 – College Park, MD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4499403" y="3048000"/>
            <a:ext cx="3577797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/>
              <a:t>Bryan Franz</a:t>
            </a:r>
          </a:p>
          <a:p>
            <a:pPr algn="ctr">
              <a:spcAft>
                <a:spcPts val="1200"/>
              </a:spcAft>
            </a:pPr>
            <a:r>
              <a:rPr lang="en-US" sz="2000"/>
              <a:t>and the</a:t>
            </a:r>
          </a:p>
          <a:p>
            <a:pPr algn="ctr"/>
            <a:r>
              <a:rPr lang="en-US" sz="2800"/>
              <a:t>NASA Ocean Biology </a:t>
            </a:r>
          </a:p>
          <a:p>
            <a:pPr algn="ctr"/>
            <a:r>
              <a:rPr lang="en-US" sz="2800"/>
              <a:t>Processing Group</a:t>
            </a:r>
          </a:p>
        </p:txBody>
      </p:sp>
      <p:pic>
        <p:nvPicPr>
          <p:cNvPr id="16390" name="Picture 5" descr="seawifs_globe_weta.ic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352800"/>
            <a:ext cx="3530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124575"/>
            <a:ext cx="2133600" cy="476250"/>
          </a:xfrm>
          <a:noFill/>
        </p:spPr>
        <p:txBody>
          <a:bodyPr/>
          <a:lstStyle/>
          <a:p>
            <a:pPr algn="l"/>
            <a:fld id="{BC766CC6-66C7-A148-BD1D-FB429A8A63C5}" type="slidenum">
              <a:rPr lang="en-US"/>
              <a:pPr algn="l"/>
              <a:t>10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1600"/>
            <a:ext cx="8229600" cy="812800"/>
          </a:xfrm>
        </p:spPr>
        <p:txBody>
          <a:bodyPr/>
          <a:lstStyle/>
          <a:p>
            <a:r>
              <a:rPr lang="en-US"/>
              <a:t>Vicarious Instrument Recharacterization </a:t>
            </a:r>
            <a:r>
              <a:rPr lang="en-US" sz="2000"/>
              <a:t/>
            </a:r>
            <a:br>
              <a:rPr lang="en-US" sz="2000"/>
            </a:br>
            <a:r>
              <a:rPr lang="en-US" sz="2000">
                <a:solidFill>
                  <a:schemeClr val="tx1"/>
                </a:solidFill>
              </a:rPr>
              <a:t>to assess change in RVS shape and polarization sensitivity</a:t>
            </a:r>
          </a:p>
        </p:txBody>
      </p:sp>
      <p:pic>
        <p:nvPicPr>
          <p:cNvPr id="27652" name="Picture 7" descr="T200706520070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46288"/>
            <a:ext cx="38750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609600" y="1752600"/>
            <a:ext cx="3505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SeaWiFS 15-Day Composite nLw(</a:t>
            </a:r>
            <a:r>
              <a:rPr lang="en-US">
                <a:latin typeface="Symbol" charset="2"/>
                <a:sym typeface="Symbol" charset="2"/>
              </a:rPr>
              <a:t></a:t>
            </a:r>
            <a:r>
              <a:rPr lang="en-US"/>
              <a:t>)</a:t>
            </a:r>
          </a:p>
        </p:txBody>
      </p:sp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5257800" y="2057400"/>
            <a:ext cx="3352800" cy="42560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Vicarious calibration:</a:t>
            </a:r>
          </a:p>
          <a:p>
            <a:pPr eaLnBrk="0" hangingPunct="0">
              <a:spcBef>
                <a:spcPct val="50000"/>
              </a:spcBef>
            </a:pPr>
            <a:r>
              <a:rPr lang="en-US"/>
              <a:t>given L</a:t>
            </a:r>
            <a:r>
              <a:rPr lang="en-US" baseline="-25000"/>
              <a:t>w</a:t>
            </a:r>
            <a:r>
              <a:rPr lang="en-US"/>
              <a:t>(</a:t>
            </a:r>
            <a:r>
              <a:rPr lang="en-US">
                <a:latin typeface="Symbol" charset="2"/>
                <a:sym typeface="Symbol" charset="2"/>
              </a:rPr>
              <a:t></a:t>
            </a:r>
            <a:r>
              <a:rPr lang="en-US"/>
              <a:t>) and MODIS geometry, we can predict L</a:t>
            </a:r>
            <a:r>
              <a:rPr lang="en-US" baseline="-25000"/>
              <a:t>t</a:t>
            </a:r>
            <a:r>
              <a:rPr lang="en-US"/>
              <a:t>(</a:t>
            </a:r>
            <a:r>
              <a:rPr lang="en-US">
                <a:latin typeface="Symbol" charset="2"/>
                <a:sym typeface="Symbol" charset="2"/>
              </a:rPr>
              <a:t></a:t>
            </a:r>
            <a:r>
              <a:rPr lang="en-US"/>
              <a:t>)</a:t>
            </a:r>
          </a:p>
          <a:p>
            <a:pPr eaLnBrk="0" hangingPunct="0">
              <a:spcBef>
                <a:spcPct val="50000"/>
              </a:spcBef>
            </a:pPr>
            <a:endParaRPr lang="en-US"/>
          </a:p>
          <a:p>
            <a:pPr eaLnBrk="0" hangingPunct="0">
              <a:spcBef>
                <a:spcPct val="50000"/>
              </a:spcBef>
            </a:pPr>
            <a:r>
              <a:rPr lang="en-US"/>
              <a:t>Global optimization:</a:t>
            </a:r>
          </a:p>
          <a:p>
            <a:pPr eaLnBrk="0" hangingPunct="0">
              <a:spcBef>
                <a:spcPct val="50000"/>
              </a:spcBef>
            </a:pPr>
            <a:r>
              <a:rPr lang="en-US"/>
              <a:t>find best fit M</a:t>
            </a:r>
            <a:r>
              <a:rPr lang="en-US" baseline="-25000"/>
              <a:t>11</a:t>
            </a:r>
            <a:r>
              <a:rPr lang="en-US"/>
              <a:t>,</a:t>
            </a:r>
            <a:r>
              <a:rPr lang="en-US" baseline="-25000"/>
              <a:t> </a:t>
            </a:r>
            <a:r>
              <a:rPr lang="en-US"/>
              <a:t>M</a:t>
            </a:r>
            <a:r>
              <a:rPr lang="en-US" baseline="-25000"/>
              <a:t>12</a:t>
            </a:r>
            <a:r>
              <a:rPr lang="en-US"/>
              <a:t>,</a:t>
            </a:r>
            <a:r>
              <a:rPr lang="en-US" baseline="-25000"/>
              <a:t> </a:t>
            </a:r>
            <a:r>
              <a:rPr lang="en-US"/>
              <a:t>M</a:t>
            </a:r>
            <a:r>
              <a:rPr lang="en-US" baseline="-25000"/>
              <a:t>13 </a:t>
            </a:r>
            <a:r>
              <a:rPr lang="en-US"/>
              <a:t>to relate</a:t>
            </a:r>
            <a:r>
              <a:rPr lang="en-US" baseline="-25000"/>
              <a:t> </a:t>
            </a:r>
            <a:r>
              <a:rPr lang="en-US"/>
              <a:t>L</a:t>
            </a:r>
            <a:r>
              <a:rPr lang="en-US" baseline="-25000"/>
              <a:t>m</a:t>
            </a:r>
            <a:r>
              <a:rPr lang="en-US"/>
              <a:t>(</a:t>
            </a:r>
            <a:r>
              <a:rPr lang="en-US">
                <a:latin typeface="Symbol" charset="2"/>
                <a:sym typeface="Symbol" charset="2"/>
              </a:rPr>
              <a:t></a:t>
            </a:r>
            <a:r>
              <a:rPr lang="en-US"/>
              <a:t>) to L</a:t>
            </a:r>
            <a:r>
              <a:rPr lang="en-US" baseline="-25000"/>
              <a:t>t</a:t>
            </a:r>
            <a:r>
              <a:rPr lang="en-US"/>
              <a:t>(</a:t>
            </a:r>
            <a:r>
              <a:rPr lang="en-US">
                <a:latin typeface="Symbol" charset="2"/>
                <a:sym typeface="Symbol" charset="2"/>
              </a:rPr>
              <a:t></a:t>
            </a:r>
            <a:r>
              <a:rPr lang="en-US"/>
              <a:t>)</a:t>
            </a:r>
          </a:p>
          <a:p>
            <a:pPr eaLnBrk="0" hangingPunct="0">
              <a:spcBef>
                <a:spcPct val="50000"/>
              </a:spcBef>
            </a:pPr>
            <a:endParaRPr lang="en-US"/>
          </a:p>
          <a:p>
            <a:pPr eaLnBrk="0" hangingPunct="0">
              <a:spcBef>
                <a:spcPct val="50000"/>
              </a:spcBef>
            </a:pPr>
            <a:r>
              <a:rPr lang="en-US"/>
              <a:t>where M</a:t>
            </a:r>
            <a:r>
              <a:rPr lang="en-US" baseline="-25000"/>
              <a:t>xx</a:t>
            </a:r>
            <a:r>
              <a:rPr lang="en-US"/>
              <a:t> = fn(mirror aoi) </a:t>
            </a:r>
          </a:p>
          <a:p>
            <a:pPr eaLnBrk="0" hangingPunct="0">
              <a:spcBef>
                <a:spcPct val="50000"/>
              </a:spcBef>
            </a:pPr>
            <a:endParaRPr lang="en-US"/>
          </a:p>
          <a:p>
            <a:pPr eaLnBrk="0" hangingPunct="0">
              <a:spcBef>
                <a:spcPct val="50000"/>
              </a:spcBef>
            </a:pPr>
            <a:r>
              <a:rPr lang="en-US"/>
              <a:t>per band, detector, and m-side</a:t>
            </a:r>
          </a:p>
        </p:txBody>
      </p:sp>
      <p:pic>
        <p:nvPicPr>
          <p:cNvPr id="27655" name="Picture 10" descr="T20070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418013"/>
            <a:ext cx="387508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Rectangle 11"/>
          <p:cNvSpPr>
            <a:spLocks noChangeArrowheads="1"/>
          </p:cNvSpPr>
          <p:nvPr/>
        </p:nvSpPr>
        <p:spPr bwMode="auto">
          <a:xfrm>
            <a:off x="762000" y="4146550"/>
            <a:ext cx="3278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MODIS Observed TOA Radiances</a:t>
            </a:r>
          </a:p>
        </p:txBody>
      </p:sp>
      <p:sp>
        <p:nvSpPr>
          <p:cNvPr id="27657" name="Text Box 12"/>
          <p:cNvSpPr txBox="1">
            <a:spLocks noChangeArrowheads="1"/>
          </p:cNvSpPr>
          <p:nvPr/>
        </p:nvSpPr>
        <p:spPr bwMode="auto">
          <a:xfrm>
            <a:off x="1447800" y="1087438"/>
            <a:ext cx="6302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L</a:t>
            </a:r>
            <a:r>
              <a:rPr lang="en-US" sz="2800" baseline="-25000"/>
              <a:t>m</a:t>
            </a:r>
            <a:r>
              <a:rPr lang="en-US" sz="2400"/>
              <a:t>(</a:t>
            </a:r>
            <a:r>
              <a:rPr lang="en-US" sz="2400">
                <a:latin typeface="Symbol" charset="2"/>
                <a:sym typeface="Symbol" charset="2"/>
              </a:rPr>
              <a:t></a:t>
            </a:r>
            <a:r>
              <a:rPr lang="en-US" sz="2400"/>
              <a:t>)</a:t>
            </a:r>
            <a:r>
              <a:rPr lang="en-US" sz="2800"/>
              <a:t> = </a:t>
            </a:r>
            <a:r>
              <a:rPr lang="en-US" sz="2800" b="1">
                <a:solidFill>
                  <a:schemeClr val="accent2"/>
                </a:solidFill>
              </a:rPr>
              <a:t>M</a:t>
            </a:r>
            <a:r>
              <a:rPr lang="en-US" sz="2800" b="1" baseline="-25000">
                <a:solidFill>
                  <a:schemeClr val="accent2"/>
                </a:solidFill>
              </a:rPr>
              <a:t>11</a:t>
            </a:r>
            <a:r>
              <a:rPr lang="en-US" sz="2800"/>
              <a:t>L</a:t>
            </a:r>
            <a:r>
              <a:rPr lang="en-US" sz="2800" baseline="-25000"/>
              <a:t>t</a:t>
            </a:r>
            <a:r>
              <a:rPr lang="en-US" sz="2400"/>
              <a:t>(</a:t>
            </a:r>
            <a:r>
              <a:rPr lang="en-US" sz="2400">
                <a:latin typeface="Symbol" charset="2"/>
                <a:sym typeface="Symbol" charset="2"/>
              </a:rPr>
              <a:t></a:t>
            </a:r>
            <a:r>
              <a:rPr lang="en-US" sz="2400"/>
              <a:t>)</a:t>
            </a:r>
            <a:r>
              <a:rPr lang="en-US" sz="2800"/>
              <a:t> + </a:t>
            </a:r>
            <a:r>
              <a:rPr lang="en-US" sz="2800" b="1">
                <a:solidFill>
                  <a:schemeClr val="accent2"/>
                </a:solidFill>
              </a:rPr>
              <a:t>M</a:t>
            </a:r>
            <a:r>
              <a:rPr lang="en-US" sz="2800" b="1" baseline="-25000">
                <a:solidFill>
                  <a:schemeClr val="accent2"/>
                </a:solidFill>
              </a:rPr>
              <a:t>12</a:t>
            </a:r>
            <a:r>
              <a:rPr lang="en-US" sz="2800"/>
              <a:t>Q</a:t>
            </a:r>
            <a:r>
              <a:rPr lang="en-US" sz="2800" baseline="-25000"/>
              <a:t>t</a:t>
            </a:r>
            <a:r>
              <a:rPr lang="en-US" sz="2400"/>
              <a:t>(</a:t>
            </a:r>
            <a:r>
              <a:rPr lang="en-US" sz="2400">
                <a:latin typeface="Symbol" charset="2"/>
                <a:sym typeface="Symbol" charset="2"/>
              </a:rPr>
              <a:t></a:t>
            </a:r>
            <a:r>
              <a:rPr lang="en-US" sz="2400"/>
              <a:t>)</a:t>
            </a:r>
            <a:r>
              <a:rPr lang="en-US" sz="2800" baseline="-25000"/>
              <a:t> </a:t>
            </a:r>
            <a:r>
              <a:rPr lang="en-US" sz="2800"/>
              <a:t>+ </a:t>
            </a:r>
            <a:r>
              <a:rPr lang="en-US" sz="2800" b="1">
                <a:solidFill>
                  <a:schemeClr val="accent2"/>
                </a:solidFill>
              </a:rPr>
              <a:t>M</a:t>
            </a:r>
            <a:r>
              <a:rPr lang="en-US" sz="2800" b="1" baseline="-25000">
                <a:solidFill>
                  <a:schemeClr val="accent2"/>
                </a:solidFill>
              </a:rPr>
              <a:t>13</a:t>
            </a:r>
            <a:r>
              <a:rPr lang="en-US" sz="2800"/>
              <a:t>U</a:t>
            </a:r>
            <a:r>
              <a:rPr lang="en-US" sz="2800" baseline="-25000"/>
              <a:t>t</a:t>
            </a:r>
            <a:r>
              <a:rPr lang="en-US" sz="2400"/>
              <a:t>(</a:t>
            </a:r>
            <a:r>
              <a:rPr lang="en-US" sz="2400">
                <a:latin typeface="Symbol" charset="2"/>
                <a:sym typeface="Symbol" charset="2"/>
              </a:rPr>
              <a:t></a:t>
            </a:r>
            <a:r>
              <a:rPr lang="en-US" sz="2400"/>
              <a:t>)</a:t>
            </a:r>
            <a:r>
              <a:rPr lang="en-US" sz="2800" baseline="-25000"/>
              <a:t> 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t21_tt20_deep_chl_com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82160"/>
            <a:ext cx="8001000" cy="6000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6680"/>
            <a:ext cx="8458200" cy="9144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Effect of MODIST Recharacterization on Chlorophyll</a:t>
            </a:r>
            <a:br>
              <a:rPr lang="en-US"/>
            </a:br>
            <a:r>
              <a:rPr lang="en-US" sz="2000">
                <a:solidFill>
                  <a:schemeClr val="tx1"/>
                </a:solidFill>
              </a:rPr>
              <a:t>Global Deep-Water Trend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6421752" y="2971800"/>
            <a:ext cx="3809206" cy="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097358" y="1066800"/>
            <a:ext cx="228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097358" y="4876800"/>
            <a:ext cx="228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25958" y="2819400"/>
            <a:ext cx="152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434551" y="2633246"/>
            <a:ext cx="70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100%</a:t>
            </a:r>
          </a:p>
        </p:txBody>
      </p:sp>
      <p:sp>
        <p:nvSpPr>
          <p:cNvPr id="10" name="TextBox 9"/>
          <p:cNvSpPr txBox="1"/>
          <p:nvPr/>
        </p:nvSpPr>
        <p:spPr>
          <a:xfrm rot="19733384">
            <a:off x="3917793" y="233917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84712"/>
                </a:solidFill>
              </a:rPr>
              <a:t>Before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7400" y="4191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84712"/>
                </a:solidFill>
              </a:rPr>
              <a:t>After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13806"/>
            <a:ext cx="8321872" cy="5944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63917" name="Rectangle 13"/>
          <p:cNvSpPr>
            <a:spLocks noChangeArrowheads="1"/>
          </p:cNvSpPr>
          <p:nvPr/>
        </p:nvSpPr>
        <p:spPr bwMode="auto">
          <a:xfrm>
            <a:off x="457200" y="76200"/>
            <a:ext cx="82296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800">
                <a:solidFill>
                  <a:srgbClr val="052D0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MODIS Lunar and Solar Calibration Trends</a:t>
            </a:r>
          </a:p>
        </p:txBody>
      </p:sp>
      <p:sp>
        <p:nvSpPr>
          <p:cNvPr id="23563" name="Rectangle 16"/>
          <p:cNvSpPr>
            <a:spLocks noChangeArrowheads="1"/>
          </p:cNvSpPr>
          <p:nvPr/>
        </p:nvSpPr>
        <p:spPr bwMode="auto">
          <a:xfrm>
            <a:off x="2133600" y="3276600"/>
            <a:ext cx="98425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Terra</a:t>
            </a:r>
            <a:endParaRPr lang="en-US" b="1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2133600" y="3352800"/>
            <a:ext cx="10668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/>
              <a:t>Terra</a:t>
            </a:r>
            <a:endParaRPr lang="en-US" sz="2000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4920093" y="1672150"/>
            <a:ext cx="12192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/>
              <a:t>Aqua</a:t>
            </a:r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52400" y="914400"/>
            <a:ext cx="8321872" cy="5944194"/>
            <a:chOff x="152400" y="914400"/>
            <a:chExt cx="8321872" cy="5944194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2400" y="914400"/>
              <a:ext cx="8321872" cy="59441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5" name="Rectangle 16"/>
            <p:cNvSpPr>
              <a:spLocks noChangeArrowheads="1"/>
            </p:cNvSpPr>
            <p:nvPr/>
          </p:nvSpPr>
          <p:spPr bwMode="auto">
            <a:xfrm>
              <a:off x="2133600" y="3352800"/>
              <a:ext cx="1066800" cy="5232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/>
                <a:t>Terra</a:t>
              </a:r>
              <a:endParaRPr lang="en-US" sz="2000"/>
            </a:p>
          </p:txBody>
        </p:sp>
      </p:grpSp>
      <p:sp useBgFill="1"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8153400" y="4822825"/>
            <a:ext cx="685800" cy="33855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52D0B"/>
                </a:solidFill>
              </a:rPr>
              <a:t>40%</a:t>
            </a:r>
          </a:p>
        </p:txBody>
      </p:sp>
      <p:sp useBgFill="1">
        <p:nvSpPr>
          <p:cNvPr id="23556" name="Text Box 8"/>
          <p:cNvSpPr txBox="1">
            <a:spLocks noChangeArrowheads="1"/>
          </p:cNvSpPr>
          <p:nvPr/>
        </p:nvSpPr>
        <p:spPr bwMode="auto">
          <a:xfrm>
            <a:off x="8153400" y="3925888"/>
            <a:ext cx="685800" cy="33855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52D0B"/>
                </a:solidFill>
              </a:rPr>
              <a:t>30%</a:t>
            </a:r>
          </a:p>
        </p:txBody>
      </p:sp>
      <p:sp useBgFill="1"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8153400" y="3011488"/>
            <a:ext cx="685800" cy="33855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52D0B"/>
                </a:solidFill>
              </a:rPr>
              <a:t>20%</a:t>
            </a:r>
          </a:p>
        </p:txBody>
      </p:sp>
      <p:sp useBgFill="1"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8153400" y="2108200"/>
            <a:ext cx="685800" cy="33855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52D0B"/>
                </a:solidFill>
              </a:rPr>
              <a:t>10%  </a:t>
            </a:r>
          </a:p>
        </p:txBody>
      </p:sp>
      <p:sp useBgFill="1"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8153400" y="5729288"/>
            <a:ext cx="685800" cy="33855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52D0B"/>
                </a:solidFill>
              </a:rPr>
              <a:t>50%</a:t>
            </a:r>
          </a:p>
        </p:txBody>
      </p:sp>
      <p:sp useBgFill="1">
        <p:nvSpPr>
          <p:cNvPr id="23560" name="Text Box 12"/>
          <p:cNvSpPr txBox="1">
            <a:spLocks noChangeArrowheads="1"/>
          </p:cNvSpPr>
          <p:nvPr/>
        </p:nvSpPr>
        <p:spPr bwMode="auto">
          <a:xfrm>
            <a:off x="8140700" y="1208088"/>
            <a:ext cx="685800" cy="33855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52D0B"/>
                </a:solidFill>
              </a:rPr>
              <a:t>  0%</a:t>
            </a:r>
          </a:p>
        </p:txBody>
      </p:sp>
      <p:sp>
        <p:nvSpPr>
          <p:cNvPr id="23562" name="Text Box 15"/>
          <p:cNvSpPr txBox="1">
            <a:spLocks noChangeArrowheads="1"/>
          </p:cNvSpPr>
          <p:nvPr/>
        </p:nvSpPr>
        <p:spPr bwMode="auto">
          <a:xfrm>
            <a:off x="1600200" y="993547"/>
            <a:ext cx="64008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MODIS 412nm Responsivity Changes Since Launch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598456" y="3374023"/>
            <a:ext cx="2971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Gain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990600"/>
            <a:ext cx="8229600" cy="914400"/>
          </a:xfrm>
          <a:prstGeom prst="rect">
            <a:avLst/>
          </a:prstGeom>
          <a:solidFill>
            <a:srgbClr val="FFFEB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we achieve consistency?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/>
              <a:t>Focus on instrument calibration </a:t>
            </a:r>
          </a:p>
          <a:p>
            <a:pPr lvl="1"/>
            <a:r>
              <a:rPr lang="en-US"/>
              <a:t>establishing temporal and spatial stability within each mission</a:t>
            </a:r>
          </a:p>
          <a:p>
            <a:endParaRPr lang="en-US"/>
          </a:p>
          <a:p>
            <a:pPr lvl="1"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057400"/>
            <a:ext cx="8229600" cy="914400"/>
          </a:xfrm>
          <a:prstGeom prst="rect">
            <a:avLst/>
          </a:prstGeom>
          <a:solidFill>
            <a:srgbClr val="FFFEB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we achieve consistency?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/>
              <a:t>Focus on instrument calibration </a:t>
            </a:r>
          </a:p>
          <a:p>
            <a:pPr lvl="1"/>
            <a:r>
              <a:rPr lang="en-US"/>
              <a:t>establishing temporal and spatial stability within each mission</a:t>
            </a:r>
          </a:p>
          <a:p>
            <a:endParaRPr lang="en-US"/>
          </a:p>
          <a:p>
            <a:r>
              <a:rPr lang="en-US"/>
              <a:t>Apply common algorithms</a:t>
            </a:r>
          </a:p>
          <a:p>
            <a:pPr lvl="1"/>
            <a:r>
              <a:rPr lang="en-US"/>
              <a:t>ensuring consistency of processing across missions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10"/>
          <p:cNvSpPr>
            <a:spLocks noChangeShapeType="1"/>
          </p:cNvSpPr>
          <p:nvPr/>
        </p:nvSpPr>
        <p:spPr bwMode="auto">
          <a:xfrm flipV="1">
            <a:off x="2182813" y="2249488"/>
            <a:ext cx="1560512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9763"/>
          </a:xfrm>
        </p:spPr>
        <p:txBody>
          <a:bodyPr/>
          <a:lstStyle/>
          <a:p>
            <a:pPr eaLnBrk="1" hangingPunct="1"/>
            <a:r>
              <a:rPr lang="en-US"/>
              <a:t>Sensor-Independent Approach</a:t>
            </a:r>
          </a:p>
        </p:txBody>
      </p:sp>
      <p:sp>
        <p:nvSpPr>
          <p:cNvPr id="20484" name="AutoShape 3"/>
          <p:cNvSpPr>
            <a:spLocks noChangeArrowheads="1"/>
          </p:cNvSpPr>
          <p:nvPr/>
        </p:nvSpPr>
        <p:spPr bwMode="auto">
          <a:xfrm>
            <a:off x="6067425" y="1290638"/>
            <a:ext cx="2884488" cy="1376362"/>
          </a:xfrm>
          <a:prstGeom prst="flowChartMultidocument">
            <a:avLst/>
          </a:prstGeom>
          <a:solidFill>
            <a:srgbClr val="FFFE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5" name="AutoShape 4"/>
          <p:cNvSpPr>
            <a:spLocks noChangeArrowheads="1"/>
          </p:cNvSpPr>
          <p:nvPr/>
        </p:nvSpPr>
        <p:spPr bwMode="auto">
          <a:xfrm>
            <a:off x="279400" y="1284288"/>
            <a:ext cx="1930400" cy="4049712"/>
          </a:xfrm>
          <a:prstGeom prst="flowChartMultidocument">
            <a:avLst/>
          </a:prstGeom>
          <a:solidFill>
            <a:srgbClr val="FFFE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2801938" y="2619375"/>
            <a:ext cx="2686050" cy="1125538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FFEB1"/>
                </a:solidFill>
              </a:rPr>
              <a:t>Multi-Sensor</a:t>
            </a:r>
          </a:p>
          <a:p>
            <a:pPr algn="ctr"/>
            <a:r>
              <a:rPr lang="en-US" sz="1800">
                <a:solidFill>
                  <a:srgbClr val="FFFEB1"/>
                </a:solidFill>
              </a:rPr>
              <a:t>Level-1 to Level-2</a:t>
            </a:r>
          </a:p>
          <a:p>
            <a:pPr algn="ctr"/>
            <a:r>
              <a:rPr lang="en-US" sz="1800">
                <a:solidFill>
                  <a:srgbClr val="FFFEB1"/>
                </a:solidFill>
              </a:rPr>
              <a:t>(common algorithms)</a:t>
            </a: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292100" y="2035175"/>
            <a:ext cx="1467068" cy="280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84712"/>
                </a:solidFill>
              </a:rPr>
              <a:t>SeaWiFS L1A</a:t>
            </a:r>
          </a:p>
          <a:p>
            <a:r>
              <a:rPr lang="en-US">
                <a:solidFill>
                  <a:srgbClr val="084712"/>
                </a:solidFill>
              </a:rPr>
              <a:t>MODISA L1B</a:t>
            </a:r>
          </a:p>
          <a:p>
            <a:r>
              <a:rPr lang="en-US">
                <a:solidFill>
                  <a:srgbClr val="084712"/>
                </a:solidFill>
              </a:rPr>
              <a:t>MODIST L1B</a:t>
            </a:r>
          </a:p>
          <a:p>
            <a:r>
              <a:rPr lang="en-US">
                <a:solidFill>
                  <a:srgbClr val="084712"/>
                </a:solidFill>
              </a:rPr>
              <a:t>OCTS L1A</a:t>
            </a:r>
          </a:p>
          <a:p>
            <a:r>
              <a:rPr lang="en-US">
                <a:solidFill>
                  <a:srgbClr val="084712"/>
                </a:solidFill>
              </a:rPr>
              <a:t>MOS L1B</a:t>
            </a:r>
          </a:p>
          <a:p>
            <a:r>
              <a:rPr lang="en-US">
                <a:solidFill>
                  <a:srgbClr val="084712"/>
                </a:solidFill>
              </a:rPr>
              <a:t>OSMI L1A</a:t>
            </a:r>
          </a:p>
          <a:p>
            <a:r>
              <a:rPr lang="en-US">
                <a:solidFill>
                  <a:srgbClr val="084712"/>
                </a:solidFill>
              </a:rPr>
              <a:t>CZCS L1A</a:t>
            </a:r>
          </a:p>
          <a:p>
            <a:r>
              <a:rPr lang="en-US">
                <a:solidFill>
                  <a:srgbClr val="084712"/>
                </a:solidFill>
              </a:rPr>
              <a:t>MERIS L1B</a:t>
            </a:r>
          </a:p>
          <a:p>
            <a:r>
              <a:rPr lang="en-US">
                <a:solidFill>
                  <a:srgbClr val="084712"/>
                </a:solidFill>
              </a:rPr>
              <a:t>OCM-1 L1B</a:t>
            </a:r>
          </a:p>
          <a:p>
            <a:r>
              <a:rPr lang="en-US">
                <a:solidFill>
                  <a:srgbClr val="084712"/>
                </a:solidFill>
              </a:rPr>
              <a:t>OCM-2 L1B</a:t>
            </a:r>
          </a:p>
          <a:p>
            <a:r>
              <a:rPr lang="en-US">
                <a:solidFill>
                  <a:srgbClr val="084712"/>
                </a:solidFill>
              </a:rPr>
              <a:t>VIIRS-L1B</a:t>
            </a:r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6100763" y="1684338"/>
            <a:ext cx="24463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84712"/>
                </a:solidFill>
              </a:rPr>
              <a:t>sensor-specific tables:</a:t>
            </a:r>
          </a:p>
          <a:p>
            <a:r>
              <a:rPr lang="en-US" sz="1800">
                <a:solidFill>
                  <a:srgbClr val="084712"/>
                </a:solidFill>
              </a:rPr>
              <a:t>Rayleigh, aerosol, etc.</a:t>
            </a:r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3122613" y="5835650"/>
            <a:ext cx="2686050" cy="833438"/>
          </a:xfrm>
          <a:prstGeom prst="rect">
            <a:avLst/>
          </a:prstGeom>
          <a:solidFill>
            <a:srgbClr val="0033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FFEB1"/>
                </a:solidFill>
              </a:rPr>
              <a:t>Level-2 to Level-3</a:t>
            </a:r>
          </a:p>
        </p:txBody>
      </p:sp>
      <p:sp>
        <p:nvSpPr>
          <p:cNvPr id="20490" name="AutoShape 9"/>
          <p:cNvSpPr>
            <a:spLocks noChangeArrowheads="1"/>
          </p:cNvSpPr>
          <p:nvPr/>
        </p:nvSpPr>
        <p:spPr bwMode="auto">
          <a:xfrm>
            <a:off x="2960688" y="4973638"/>
            <a:ext cx="2379662" cy="423862"/>
          </a:xfrm>
          <a:prstGeom prst="flowChartInputOutput">
            <a:avLst/>
          </a:prstGeom>
          <a:solidFill>
            <a:srgbClr val="FFFE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084712"/>
                </a:solidFill>
              </a:rPr>
              <a:t>Level-2 Scene</a:t>
            </a: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3756025" y="2236788"/>
            <a:ext cx="0" cy="384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H="1">
            <a:off x="4325938" y="2246313"/>
            <a:ext cx="1746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4327525" y="2236788"/>
            <a:ext cx="0" cy="384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H="1">
            <a:off x="4122738" y="5402263"/>
            <a:ext cx="1587" cy="436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4110038" y="3757613"/>
            <a:ext cx="0" cy="12176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2360613" y="6251575"/>
            <a:ext cx="777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2368550" y="1922463"/>
            <a:ext cx="1187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observed </a:t>
            </a:r>
          </a:p>
          <a:p>
            <a:r>
              <a:rPr lang="en-US" sz="1800"/>
              <a:t>radiances</a:t>
            </a:r>
          </a:p>
        </p:txBody>
      </p:sp>
      <p:sp>
        <p:nvSpPr>
          <p:cNvPr id="20498" name="AutoShape 18"/>
          <p:cNvSpPr>
            <a:spLocks noChangeArrowheads="1"/>
          </p:cNvSpPr>
          <p:nvPr/>
        </p:nvSpPr>
        <p:spPr bwMode="auto">
          <a:xfrm>
            <a:off x="3997325" y="914400"/>
            <a:ext cx="1879600" cy="966788"/>
          </a:xfrm>
          <a:prstGeom prst="flowChartMultidocument">
            <a:avLst/>
          </a:prstGeom>
          <a:solidFill>
            <a:srgbClr val="FFFE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4043363" y="1241425"/>
            <a:ext cx="153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84712"/>
                </a:solidFill>
              </a:rPr>
              <a:t>ancillary data</a:t>
            </a:r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 flipH="1">
            <a:off x="4090988" y="1858963"/>
            <a:ext cx="0" cy="7445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2462213" y="3905250"/>
            <a:ext cx="16843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water-leaving</a:t>
            </a:r>
          </a:p>
          <a:p>
            <a:r>
              <a:rPr lang="en-US" sz="1800"/>
              <a:t>radiances and </a:t>
            </a:r>
          </a:p>
          <a:p>
            <a:r>
              <a:rPr lang="en-US" sz="1800"/>
              <a:t>derived prods</a:t>
            </a:r>
          </a:p>
        </p:txBody>
      </p:sp>
      <p:sp>
        <p:nvSpPr>
          <p:cNvPr id="20502" name="AutoShape 30"/>
          <p:cNvSpPr>
            <a:spLocks noChangeArrowheads="1"/>
          </p:cNvSpPr>
          <p:nvPr/>
        </p:nvSpPr>
        <p:spPr bwMode="auto">
          <a:xfrm>
            <a:off x="88900" y="5881688"/>
            <a:ext cx="2551113" cy="687387"/>
          </a:xfrm>
          <a:prstGeom prst="flowChartInputOutput">
            <a:avLst/>
          </a:prstGeom>
          <a:solidFill>
            <a:srgbClr val="FFFE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084712"/>
                </a:solidFill>
              </a:rPr>
              <a:t>Level-3 Global</a:t>
            </a:r>
          </a:p>
          <a:p>
            <a:pPr algn="ctr"/>
            <a:r>
              <a:rPr lang="en-US" sz="1800">
                <a:solidFill>
                  <a:srgbClr val="084712"/>
                </a:solidFill>
              </a:rPr>
              <a:t>Product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124200"/>
            <a:ext cx="8229600" cy="1066800"/>
          </a:xfrm>
          <a:prstGeom prst="rect">
            <a:avLst/>
          </a:prstGeom>
          <a:solidFill>
            <a:srgbClr val="FFFEB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we achieve consistency?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/>
              <a:t>Focus on instrument calibration </a:t>
            </a:r>
          </a:p>
          <a:p>
            <a:pPr lvl="1"/>
            <a:r>
              <a:rPr lang="en-US"/>
              <a:t>establishing temporal stability within each mission</a:t>
            </a:r>
          </a:p>
          <a:p>
            <a:endParaRPr lang="en-US"/>
          </a:p>
          <a:p>
            <a:r>
              <a:rPr lang="en-US"/>
              <a:t>Apply common algorithms</a:t>
            </a:r>
          </a:p>
          <a:p>
            <a:pPr lvl="1"/>
            <a:r>
              <a:rPr lang="en-US"/>
              <a:t>ensuring consistency of processing across missions</a:t>
            </a:r>
          </a:p>
          <a:p>
            <a:endParaRPr lang="en-US"/>
          </a:p>
          <a:p>
            <a:r>
              <a:rPr lang="en-US"/>
              <a:t>Apply common vicarious calibration approach</a:t>
            </a:r>
          </a:p>
          <a:p>
            <a:pPr lvl="1"/>
            <a:r>
              <a:rPr lang="en-US"/>
              <a:t>ensuring spectral and absolute consistency of water-leaving radiance retrievals under idealized conditions </a:t>
            </a:r>
          </a:p>
          <a:p>
            <a:pPr lvl="1"/>
            <a:endParaRPr lang="en-US"/>
          </a:p>
          <a:p>
            <a:pPr lvl="1"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10"/>
          <p:cNvSpPr>
            <a:spLocks noChangeShapeType="1"/>
          </p:cNvSpPr>
          <p:nvPr/>
        </p:nvSpPr>
        <p:spPr bwMode="auto">
          <a:xfrm flipV="1">
            <a:off x="2182813" y="2249488"/>
            <a:ext cx="1560512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9763"/>
          </a:xfrm>
        </p:spPr>
        <p:txBody>
          <a:bodyPr/>
          <a:lstStyle/>
          <a:p>
            <a:pPr eaLnBrk="1" hangingPunct="1"/>
            <a:r>
              <a:rPr lang="en-US"/>
              <a:t>Sensor-Independent Approach</a:t>
            </a:r>
          </a:p>
        </p:txBody>
      </p:sp>
      <p:sp>
        <p:nvSpPr>
          <p:cNvPr id="20484" name="AutoShape 3"/>
          <p:cNvSpPr>
            <a:spLocks noChangeArrowheads="1"/>
          </p:cNvSpPr>
          <p:nvPr/>
        </p:nvSpPr>
        <p:spPr bwMode="auto">
          <a:xfrm>
            <a:off x="6067425" y="1290638"/>
            <a:ext cx="2884488" cy="1376362"/>
          </a:xfrm>
          <a:prstGeom prst="flowChartMultidocument">
            <a:avLst/>
          </a:prstGeom>
          <a:solidFill>
            <a:srgbClr val="FFFE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5" name="AutoShape 4"/>
          <p:cNvSpPr>
            <a:spLocks noChangeArrowheads="1"/>
          </p:cNvSpPr>
          <p:nvPr/>
        </p:nvSpPr>
        <p:spPr bwMode="auto">
          <a:xfrm>
            <a:off x="279400" y="1284288"/>
            <a:ext cx="1930400" cy="4049712"/>
          </a:xfrm>
          <a:prstGeom prst="flowChartMultidocument">
            <a:avLst/>
          </a:prstGeom>
          <a:solidFill>
            <a:srgbClr val="FFFE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2801938" y="2619375"/>
            <a:ext cx="2686050" cy="1125538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FFEB1"/>
                </a:solidFill>
              </a:rPr>
              <a:t>Multi-Sensor</a:t>
            </a:r>
          </a:p>
          <a:p>
            <a:pPr algn="ctr"/>
            <a:r>
              <a:rPr lang="en-US" sz="1800">
                <a:solidFill>
                  <a:srgbClr val="FFFEB1"/>
                </a:solidFill>
              </a:rPr>
              <a:t>Level-1 to Level-2</a:t>
            </a:r>
          </a:p>
          <a:p>
            <a:pPr algn="ctr"/>
            <a:r>
              <a:rPr lang="en-US" sz="1800">
                <a:solidFill>
                  <a:srgbClr val="FFFEB1"/>
                </a:solidFill>
              </a:rPr>
              <a:t>(common algorithms)</a:t>
            </a: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292100" y="2035175"/>
            <a:ext cx="1467068" cy="280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84712"/>
                </a:solidFill>
              </a:rPr>
              <a:t>SeaWiFS L1A</a:t>
            </a:r>
          </a:p>
          <a:p>
            <a:r>
              <a:rPr lang="en-US">
                <a:solidFill>
                  <a:srgbClr val="084712"/>
                </a:solidFill>
              </a:rPr>
              <a:t>MODISA L1B</a:t>
            </a:r>
          </a:p>
          <a:p>
            <a:r>
              <a:rPr lang="en-US">
                <a:solidFill>
                  <a:srgbClr val="084712"/>
                </a:solidFill>
              </a:rPr>
              <a:t>MODIST L1B</a:t>
            </a:r>
          </a:p>
          <a:p>
            <a:r>
              <a:rPr lang="en-US">
                <a:solidFill>
                  <a:srgbClr val="084712"/>
                </a:solidFill>
              </a:rPr>
              <a:t>OCTS L1A</a:t>
            </a:r>
          </a:p>
          <a:p>
            <a:r>
              <a:rPr lang="en-US">
                <a:solidFill>
                  <a:srgbClr val="084712"/>
                </a:solidFill>
              </a:rPr>
              <a:t>MOS L1B</a:t>
            </a:r>
          </a:p>
          <a:p>
            <a:r>
              <a:rPr lang="en-US">
                <a:solidFill>
                  <a:srgbClr val="084712"/>
                </a:solidFill>
              </a:rPr>
              <a:t>OSMI L1A</a:t>
            </a:r>
          </a:p>
          <a:p>
            <a:r>
              <a:rPr lang="en-US">
                <a:solidFill>
                  <a:srgbClr val="084712"/>
                </a:solidFill>
              </a:rPr>
              <a:t>CZCS L1A</a:t>
            </a:r>
          </a:p>
          <a:p>
            <a:r>
              <a:rPr lang="en-US">
                <a:solidFill>
                  <a:srgbClr val="084712"/>
                </a:solidFill>
              </a:rPr>
              <a:t>MERIS L1B</a:t>
            </a:r>
          </a:p>
          <a:p>
            <a:r>
              <a:rPr lang="en-US">
                <a:solidFill>
                  <a:srgbClr val="084712"/>
                </a:solidFill>
              </a:rPr>
              <a:t>OCM-1 L1B</a:t>
            </a:r>
          </a:p>
          <a:p>
            <a:r>
              <a:rPr lang="en-US">
                <a:solidFill>
                  <a:srgbClr val="084712"/>
                </a:solidFill>
              </a:rPr>
              <a:t>OCM-2 L1B</a:t>
            </a:r>
          </a:p>
          <a:p>
            <a:r>
              <a:rPr lang="en-US">
                <a:solidFill>
                  <a:srgbClr val="084712"/>
                </a:solidFill>
              </a:rPr>
              <a:t>VIIRS-L1B</a:t>
            </a:r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6100763" y="1684338"/>
            <a:ext cx="24463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84712"/>
                </a:solidFill>
              </a:rPr>
              <a:t>sensor-specific tables:</a:t>
            </a:r>
          </a:p>
          <a:p>
            <a:r>
              <a:rPr lang="en-US" sz="1800">
                <a:solidFill>
                  <a:srgbClr val="084712"/>
                </a:solidFill>
              </a:rPr>
              <a:t>Rayleigh, aerosol, etc.</a:t>
            </a:r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3122613" y="5835650"/>
            <a:ext cx="2686050" cy="833438"/>
          </a:xfrm>
          <a:prstGeom prst="rect">
            <a:avLst/>
          </a:prstGeom>
          <a:solidFill>
            <a:srgbClr val="0033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FFEB1"/>
                </a:solidFill>
              </a:rPr>
              <a:t>Level-2 to Level-3</a:t>
            </a:r>
          </a:p>
        </p:txBody>
      </p:sp>
      <p:sp>
        <p:nvSpPr>
          <p:cNvPr id="20490" name="AutoShape 9"/>
          <p:cNvSpPr>
            <a:spLocks noChangeArrowheads="1"/>
          </p:cNvSpPr>
          <p:nvPr/>
        </p:nvSpPr>
        <p:spPr bwMode="auto">
          <a:xfrm>
            <a:off x="2960688" y="4973638"/>
            <a:ext cx="2379662" cy="423862"/>
          </a:xfrm>
          <a:prstGeom prst="flowChartInputOutput">
            <a:avLst/>
          </a:prstGeom>
          <a:solidFill>
            <a:srgbClr val="FFFE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084712"/>
                </a:solidFill>
              </a:rPr>
              <a:t>Level-2 Scene</a:t>
            </a: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3756025" y="2236788"/>
            <a:ext cx="0" cy="384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H="1">
            <a:off x="4325938" y="2246313"/>
            <a:ext cx="1746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4327525" y="2236788"/>
            <a:ext cx="0" cy="384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H="1">
            <a:off x="4122738" y="5402263"/>
            <a:ext cx="1587" cy="436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4110038" y="3757613"/>
            <a:ext cx="0" cy="12176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2360613" y="6251575"/>
            <a:ext cx="777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2368550" y="1922463"/>
            <a:ext cx="1187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observed </a:t>
            </a:r>
          </a:p>
          <a:p>
            <a:r>
              <a:rPr lang="en-US" sz="1800"/>
              <a:t>radiances</a:t>
            </a:r>
          </a:p>
        </p:txBody>
      </p:sp>
      <p:sp>
        <p:nvSpPr>
          <p:cNvPr id="20498" name="AutoShape 18"/>
          <p:cNvSpPr>
            <a:spLocks noChangeArrowheads="1"/>
          </p:cNvSpPr>
          <p:nvPr/>
        </p:nvSpPr>
        <p:spPr bwMode="auto">
          <a:xfrm>
            <a:off x="3997325" y="914400"/>
            <a:ext cx="1879600" cy="966788"/>
          </a:xfrm>
          <a:prstGeom prst="flowChartMultidocument">
            <a:avLst/>
          </a:prstGeom>
          <a:solidFill>
            <a:srgbClr val="FFFE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4043363" y="1241425"/>
            <a:ext cx="153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84712"/>
                </a:solidFill>
              </a:rPr>
              <a:t>ancillary data</a:t>
            </a:r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 flipH="1">
            <a:off x="4090988" y="1858963"/>
            <a:ext cx="0" cy="7445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2462213" y="3905250"/>
            <a:ext cx="16843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water-leaving</a:t>
            </a:r>
          </a:p>
          <a:p>
            <a:r>
              <a:rPr lang="en-US" sz="1800"/>
              <a:t>radiances and </a:t>
            </a:r>
          </a:p>
          <a:p>
            <a:r>
              <a:rPr lang="en-US" sz="1800"/>
              <a:t>derived prods</a:t>
            </a:r>
          </a:p>
        </p:txBody>
      </p:sp>
      <p:sp>
        <p:nvSpPr>
          <p:cNvPr id="20502" name="AutoShape 30"/>
          <p:cNvSpPr>
            <a:spLocks noChangeArrowheads="1"/>
          </p:cNvSpPr>
          <p:nvPr/>
        </p:nvSpPr>
        <p:spPr bwMode="auto">
          <a:xfrm>
            <a:off x="88900" y="5881688"/>
            <a:ext cx="2551113" cy="687387"/>
          </a:xfrm>
          <a:prstGeom prst="flowChartInputOutput">
            <a:avLst/>
          </a:prstGeom>
          <a:solidFill>
            <a:srgbClr val="FFFE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084712"/>
                </a:solidFill>
              </a:rPr>
              <a:t>Level-3 Global</a:t>
            </a:r>
          </a:p>
          <a:p>
            <a:pPr algn="ctr"/>
            <a:r>
              <a:rPr lang="en-US" sz="1800">
                <a:solidFill>
                  <a:srgbClr val="084712"/>
                </a:solidFill>
              </a:rPr>
              <a:t>Product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4683125" y="3189288"/>
            <a:ext cx="4232275" cy="2425700"/>
            <a:chOff x="2950" y="2009"/>
            <a:chExt cx="2666" cy="1528"/>
          </a:xfrm>
          <a:solidFill>
            <a:srgbClr val="FFFEB1"/>
          </a:solidFill>
        </p:grpSpPr>
        <p:sp>
          <p:nvSpPr>
            <p:cNvPr id="455704" name="Line 24"/>
            <p:cNvSpPr>
              <a:spLocks noChangeShapeType="1"/>
            </p:cNvSpPr>
            <p:nvPr/>
          </p:nvSpPr>
          <p:spPr bwMode="auto">
            <a:xfrm>
              <a:off x="2950" y="2367"/>
              <a:ext cx="0" cy="767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5705" name="Line 25"/>
            <p:cNvSpPr>
              <a:spLocks noChangeShapeType="1"/>
            </p:cNvSpPr>
            <p:nvPr/>
          </p:nvSpPr>
          <p:spPr bwMode="auto">
            <a:xfrm flipV="1">
              <a:off x="4585" y="2009"/>
              <a:ext cx="0" cy="192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5706" name="Line 26"/>
            <p:cNvSpPr>
              <a:spLocks noChangeShapeType="1"/>
            </p:cNvSpPr>
            <p:nvPr/>
          </p:nvSpPr>
          <p:spPr bwMode="auto">
            <a:xfrm flipH="1">
              <a:off x="3458" y="2009"/>
              <a:ext cx="1125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5707" name="Line 27"/>
            <p:cNvSpPr>
              <a:spLocks noChangeShapeType="1"/>
            </p:cNvSpPr>
            <p:nvPr/>
          </p:nvSpPr>
          <p:spPr bwMode="auto">
            <a:xfrm flipH="1">
              <a:off x="3239" y="3250"/>
              <a:ext cx="809" cy="1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5708" name="Text Box 28"/>
            <p:cNvSpPr txBox="1">
              <a:spLocks noChangeArrowheads="1"/>
            </p:cNvSpPr>
            <p:nvPr/>
          </p:nvSpPr>
          <p:spPr bwMode="auto">
            <a:xfrm>
              <a:off x="4042" y="3133"/>
              <a:ext cx="138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/>
                <a:t>vicarious calibration</a:t>
              </a:r>
            </a:p>
            <a:p>
              <a:pPr>
                <a:defRPr/>
              </a:pPr>
              <a:r>
                <a:rPr lang="en-US" sz="1800"/>
                <a:t>gain factors</a:t>
              </a:r>
            </a:p>
          </p:txBody>
        </p:sp>
        <p:sp>
          <p:nvSpPr>
            <p:cNvPr id="455709" name="Text Box 29"/>
            <p:cNvSpPr txBox="1">
              <a:spLocks noChangeArrowheads="1"/>
            </p:cNvSpPr>
            <p:nvPr/>
          </p:nvSpPr>
          <p:spPr bwMode="auto">
            <a:xfrm>
              <a:off x="2960" y="2400"/>
              <a:ext cx="74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/>
                <a:t>predicted</a:t>
              </a:r>
            </a:p>
            <a:p>
              <a:pPr>
                <a:defRPr/>
              </a:pPr>
              <a:r>
                <a:rPr lang="en-US" sz="1800"/>
                <a:t>at-sensor</a:t>
              </a:r>
            </a:p>
            <a:p>
              <a:pPr>
                <a:defRPr/>
              </a:pPr>
              <a:r>
                <a:rPr lang="en-US" sz="1800"/>
                <a:t>radiances</a:t>
              </a:r>
            </a:p>
          </p:txBody>
        </p:sp>
        <p:sp>
          <p:nvSpPr>
            <p:cNvPr id="455712" name="AutoShape 32"/>
            <p:cNvSpPr>
              <a:spLocks noChangeArrowheads="1"/>
            </p:cNvSpPr>
            <p:nvPr/>
          </p:nvSpPr>
          <p:spPr bwMode="auto">
            <a:xfrm>
              <a:off x="3799" y="2208"/>
              <a:ext cx="1817" cy="624"/>
            </a:xfrm>
            <a:prstGeom prst="flowChartMultidocumen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800">
                  <a:solidFill>
                    <a:srgbClr val="084712"/>
                  </a:solidFill>
                </a:rPr>
                <a:t>in situ water-leaving</a:t>
              </a:r>
            </a:p>
            <a:p>
              <a:pPr algn="ctr">
                <a:defRPr/>
              </a:pPr>
              <a:r>
                <a:rPr lang="en-US" sz="1800">
                  <a:solidFill>
                    <a:srgbClr val="084712"/>
                  </a:solidFill>
                </a:rPr>
                <a:t>radiances (MOBY)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854061"/>
            <a:ext cx="5266593" cy="401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Cumulative mean vicarious gain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457200" y="83820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8471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 requires</a:t>
            </a:r>
            <a:r>
              <a:rPr kumimoji="0" lang="en-US" sz="2000" b="0" i="0" u="none" strike="noStrike" kern="0" cap="none" spc="0" normalizeH="0" noProof="0">
                <a:ln>
                  <a:noFill/>
                </a:ln>
                <a:solidFill>
                  <a:srgbClr val="08471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many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8471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samples to reach a stable vicarious calibration, even in clear (homogeneous) water with a well maintained instrument (MOBY)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418428" y="3467772"/>
            <a:ext cx="2813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84712"/>
                </a:solidFill>
              </a:rPr>
              <a:t>SeaWiFS to MOBY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60960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/>
              <a:t>Franz, B.A., S.W. Bailey, P.J. Werdell, and C.R. McClain, F.S. (2007). Sensor-Independent Approach to Vicarious Calibration of Satellite Ocean Color Radiometry, Appl. Opt., 46 (22).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343400"/>
            <a:ext cx="8229600" cy="914400"/>
          </a:xfrm>
          <a:prstGeom prst="rect">
            <a:avLst/>
          </a:prstGeom>
          <a:solidFill>
            <a:srgbClr val="FFFEB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we achieve consistency?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/>
              <a:t>Focus on instrument calibration </a:t>
            </a:r>
          </a:p>
          <a:p>
            <a:pPr lvl="1"/>
            <a:r>
              <a:rPr lang="en-US"/>
              <a:t>establishing temporal stability within each mission</a:t>
            </a:r>
          </a:p>
          <a:p>
            <a:endParaRPr lang="en-US"/>
          </a:p>
          <a:p>
            <a:r>
              <a:rPr lang="en-US"/>
              <a:t>Apply common algorithms</a:t>
            </a:r>
          </a:p>
          <a:p>
            <a:pPr lvl="1"/>
            <a:r>
              <a:rPr lang="en-US"/>
              <a:t>ensuring consistency of processing across missions</a:t>
            </a:r>
          </a:p>
          <a:p>
            <a:endParaRPr lang="en-US"/>
          </a:p>
          <a:p>
            <a:r>
              <a:rPr lang="en-US"/>
              <a:t>Apply common vicarious calibration approach</a:t>
            </a:r>
          </a:p>
          <a:p>
            <a:pPr lvl="1"/>
            <a:r>
              <a:rPr lang="en-US"/>
              <a:t>ensuring spectral and absolute consistency of water-leaving radiance retrievals under idealized conditions </a:t>
            </a:r>
          </a:p>
          <a:p>
            <a:pPr lvl="1"/>
            <a:endParaRPr lang="en-US"/>
          </a:p>
          <a:p>
            <a:r>
              <a:rPr lang="en-US"/>
              <a:t>Perform detailed trend analyses (hypothesis testing)</a:t>
            </a:r>
          </a:p>
          <a:p>
            <a:pPr lvl="1"/>
            <a:r>
              <a:rPr lang="en-US"/>
              <a:t>assessing temporal stability &amp; and mission-to-mission consistency</a:t>
            </a:r>
          </a:p>
          <a:p>
            <a:pPr lvl="1"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743200" y="1143000"/>
            <a:ext cx="5943600" cy="498316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How we define a Climate Data Record</a:t>
            </a:r>
          </a:p>
          <a:p>
            <a:pPr>
              <a:buFontTx/>
              <a:buNone/>
            </a:pPr>
            <a:endParaRPr lang="en-US" sz="240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How we achieve CDR quality</a:t>
            </a:r>
          </a:p>
          <a:p>
            <a:pPr>
              <a:buFontTx/>
              <a:buNone/>
            </a:pPr>
            <a:endParaRPr lang="en-US" sz="240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Results of latest reprocessing effort</a:t>
            </a:r>
          </a:p>
          <a:p>
            <a:pPr>
              <a:buFontTx/>
              <a:buNone/>
            </a:pPr>
            <a:endParaRPr lang="en-US" sz="240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Future directions</a:t>
            </a:r>
          </a:p>
          <a:p>
            <a:pPr>
              <a:buFontTx/>
              <a:buNone/>
            </a:pPr>
            <a:endParaRPr lang="en-US" sz="240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sz="240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063" y="1066800"/>
            <a:ext cx="234473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1143000" y="276225"/>
            <a:ext cx="71802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800">
                <a:solidFill>
                  <a:srgbClr val="084712"/>
                </a:solidFill>
              </a:rPr>
              <a:t>Trophic Subsets</a:t>
            </a:r>
          </a:p>
        </p:txBody>
      </p:sp>
      <p:pic>
        <p:nvPicPr>
          <p:cNvPr id="27651" name="Picture 5" descr="S_19972472005001_deep_chlor_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90675"/>
            <a:ext cx="4132263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S_19972472005001_olig_chlor_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600200"/>
            <a:ext cx="41132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 descr="S_19972472005001_meso_chlor_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2588" y="4343400"/>
            <a:ext cx="411321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8" descr="S_19972472005001_eutr_chlor_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5988" y="4343400"/>
            <a:ext cx="411321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304800" y="1233488"/>
            <a:ext cx="3201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solidFill>
                  <a:srgbClr val="0027B7"/>
                </a:solidFill>
              </a:rPr>
              <a:t>Deep-Water (Depth &gt; 1000m)</a:t>
            </a:r>
          </a:p>
        </p:txBody>
      </p:sp>
      <p:sp>
        <p:nvSpPr>
          <p:cNvPr id="27656" name="Text Box 10"/>
          <p:cNvSpPr txBox="1">
            <a:spLocks noChangeArrowheads="1"/>
          </p:cNvSpPr>
          <p:nvPr/>
        </p:nvSpPr>
        <p:spPr bwMode="auto">
          <a:xfrm>
            <a:off x="4648200" y="1233488"/>
            <a:ext cx="4219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solidFill>
                  <a:srgbClr val="0027B7"/>
                </a:solidFill>
              </a:rPr>
              <a:t>Oligotrophic (Chlorophyll &lt; 0.1 mg m</a:t>
            </a:r>
            <a:r>
              <a:rPr lang="en-US" sz="1800" baseline="30000">
                <a:solidFill>
                  <a:srgbClr val="0027B7"/>
                </a:solidFill>
              </a:rPr>
              <a:t>-3</a:t>
            </a:r>
            <a:r>
              <a:rPr lang="en-US" sz="1800">
                <a:solidFill>
                  <a:srgbClr val="0027B7"/>
                </a:solidFill>
              </a:rPr>
              <a:t>)</a:t>
            </a:r>
          </a:p>
        </p:txBody>
      </p:sp>
      <p:sp>
        <p:nvSpPr>
          <p:cNvPr id="27657" name="Text Box 11"/>
          <p:cNvSpPr txBox="1">
            <a:spLocks noChangeArrowheads="1"/>
          </p:cNvSpPr>
          <p:nvPr/>
        </p:nvSpPr>
        <p:spPr bwMode="auto">
          <a:xfrm>
            <a:off x="304800" y="3976688"/>
            <a:ext cx="38540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solidFill>
                  <a:srgbClr val="0027B7"/>
                </a:solidFill>
              </a:rPr>
              <a:t>Mesotrophic (0.1 &lt; Chlorophyll &lt; 1)</a:t>
            </a:r>
          </a:p>
        </p:txBody>
      </p:sp>
      <p:sp>
        <p:nvSpPr>
          <p:cNvPr id="27658" name="Text Box 12"/>
          <p:cNvSpPr txBox="1">
            <a:spLocks noChangeArrowheads="1"/>
          </p:cNvSpPr>
          <p:nvPr/>
        </p:nvSpPr>
        <p:spPr bwMode="auto">
          <a:xfrm>
            <a:off x="4630738" y="3962400"/>
            <a:ext cx="3411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solidFill>
                  <a:srgbClr val="0027B7"/>
                </a:solidFill>
              </a:rPr>
              <a:t>Eutrophic (1 &lt; Chlorophyll &lt; 10)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410200"/>
            <a:ext cx="8229600" cy="914400"/>
          </a:xfrm>
          <a:prstGeom prst="rect">
            <a:avLst/>
          </a:prstGeom>
          <a:solidFill>
            <a:srgbClr val="FFFEB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we achieve consistency?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/>
              <a:t>Focus on instrument calibration </a:t>
            </a:r>
          </a:p>
          <a:p>
            <a:pPr lvl="1"/>
            <a:r>
              <a:rPr lang="en-US"/>
              <a:t>establishing temporal and spatial stability within each mission</a:t>
            </a:r>
          </a:p>
          <a:p>
            <a:endParaRPr lang="en-US"/>
          </a:p>
          <a:p>
            <a:r>
              <a:rPr lang="en-US"/>
              <a:t>Apply common algorithms</a:t>
            </a:r>
          </a:p>
          <a:p>
            <a:pPr lvl="1"/>
            <a:r>
              <a:rPr lang="en-US"/>
              <a:t>ensuring consistency of processing across missions</a:t>
            </a:r>
          </a:p>
          <a:p>
            <a:endParaRPr lang="en-US"/>
          </a:p>
          <a:p>
            <a:r>
              <a:rPr lang="en-US"/>
              <a:t>Apply common vicarious calibration approach</a:t>
            </a:r>
          </a:p>
          <a:p>
            <a:pPr lvl="1"/>
            <a:r>
              <a:rPr lang="en-US"/>
              <a:t>ensuring spectral and absolute consistency of water-leaving radiance retrievals under idealized conditions </a:t>
            </a:r>
          </a:p>
          <a:p>
            <a:pPr lvl="1"/>
            <a:endParaRPr lang="en-US"/>
          </a:p>
          <a:p>
            <a:r>
              <a:rPr lang="en-US"/>
              <a:t>Perform detailed trend analyses (hypothesis testing)</a:t>
            </a:r>
          </a:p>
          <a:p>
            <a:pPr lvl="1"/>
            <a:r>
              <a:rPr lang="en-US"/>
              <a:t>assessing temporal stability &amp; and mission-to-mission consistency</a:t>
            </a:r>
          </a:p>
          <a:p>
            <a:pPr lvl="1"/>
            <a:endParaRPr lang="en-US"/>
          </a:p>
          <a:p>
            <a:r>
              <a:rPr lang="en-US"/>
              <a:t>Reprocess multi-mission timeseries</a:t>
            </a:r>
          </a:p>
          <a:p>
            <a:pPr lvl="1"/>
            <a:r>
              <a:rPr lang="en-US"/>
              <a:t>incorporating new instrument knowledge and algorithm advancements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Latest Multi-Mission Ocean Color Reprocessing</a:t>
            </a:r>
          </a:p>
        </p:txBody>
      </p:sp>
      <p:sp>
        <p:nvSpPr>
          <p:cNvPr id="22531" name="Content Placeholder 4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438400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/>
              <a:t>Highlights:</a:t>
            </a:r>
          </a:p>
          <a:p>
            <a:pPr eaLnBrk="1" hangingPunct="1"/>
            <a:r>
              <a:rPr lang="en-US">
                <a:solidFill>
                  <a:schemeClr val="tx1"/>
                </a:solidFill>
              </a:rPr>
              <a:t>incorporated sensor calibration updates**</a:t>
            </a:r>
          </a:p>
          <a:p>
            <a:pPr eaLnBrk="1" hangingPunct="1"/>
            <a:r>
              <a:rPr lang="en-US">
                <a:solidFill>
                  <a:schemeClr val="tx1"/>
                </a:solidFill>
              </a:rPr>
              <a:t>regenerated all sensor-specific tables and coefficients</a:t>
            </a:r>
          </a:p>
          <a:p>
            <a:pPr eaLnBrk="1" hangingPunct="1"/>
            <a:r>
              <a:rPr lang="en-US">
                <a:solidFill>
                  <a:schemeClr val="tx1"/>
                </a:solidFill>
              </a:rPr>
              <a:t>improved aerosol models based on AERONET</a:t>
            </a:r>
          </a:p>
          <a:p>
            <a:pPr eaLnBrk="1" hangingPunct="1"/>
            <a:r>
              <a:rPr lang="en-US">
                <a:solidFill>
                  <a:schemeClr val="tx1"/>
                </a:solidFill>
              </a:rPr>
              <a:t>additional correction for NO2</a:t>
            </a:r>
            <a:endParaRPr lang="en-US">
              <a:solidFill>
                <a:schemeClr val="tx1"/>
              </a:solidFill>
            </a:endParaRPr>
          </a:p>
          <a:p>
            <a:pPr eaLnBrk="1" hangingPunct="1"/>
            <a:r>
              <a:rPr lang="en-US">
                <a:solidFill>
                  <a:schemeClr val="tx1"/>
                </a:solidFill>
              </a:rPr>
              <a:t>updated chlorophyll </a:t>
            </a:r>
            <a:r>
              <a:rPr lang="en-US" i="1">
                <a:solidFill>
                  <a:schemeClr val="tx1"/>
                </a:solidFill>
              </a:rPr>
              <a:t>a</a:t>
            </a:r>
            <a:r>
              <a:rPr lang="en-US">
                <a:solidFill>
                  <a:schemeClr val="tx1"/>
                </a:solidFill>
              </a:rPr>
              <a:t> and Kd algorithms based on NOMAD v2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457200" y="1524000"/>
            <a:ext cx="8229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kern="0">
                <a:solidFill>
                  <a:srgbClr val="084712"/>
                </a:solidFill>
                <a:latin typeface="+mn-lt"/>
                <a:ea typeface="+mn-ea"/>
                <a:cs typeface="+mn-cs"/>
              </a:rPr>
              <a:t>Status: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/>
              <a:t>MODISA completed April 2010 (update in progress)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>
                <a:latin typeface="+mn-lt"/>
                <a:ea typeface="+mn-ea"/>
                <a:cs typeface="+mn-cs"/>
              </a:rPr>
              <a:t>SeaWiFS completed September 2010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/>
              <a:t>OCTS completed September 2010</a:t>
            </a:r>
            <a:endParaRPr lang="en-US" sz="2000" kern="0"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>
                <a:latin typeface="+mn-lt"/>
                <a:ea typeface="+mn-ea"/>
                <a:cs typeface="+mn-cs"/>
              </a:rPr>
              <a:t>MODIST completed January 2011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>
                <a:latin typeface="+mn-lt"/>
                <a:ea typeface="+mn-ea"/>
                <a:cs typeface="+mn-cs"/>
              </a:rPr>
              <a:t>CZCS in progress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000" kern="0"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000" kern="0"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000" kern="0"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457200" y="990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Times" charset="0"/>
              <a:buNone/>
              <a:defRPr/>
            </a:pPr>
            <a:r>
              <a:rPr lang="en-US" sz="2000" kern="0">
                <a:solidFill>
                  <a:srgbClr val="084712"/>
                </a:solidFill>
                <a:latin typeface="+mn-lt"/>
                <a:ea typeface="+mn-ea"/>
                <a:cs typeface="+mn-cs"/>
              </a:rPr>
              <a:t>Scope: </a:t>
            </a:r>
            <a:r>
              <a:rPr lang="en-US" sz="2000" kern="0">
                <a:latin typeface="+mn-lt"/>
                <a:ea typeface="+mn-ea"/>
                <a:cs typeface="+mn-cs"/>
              </a:rPr>
              <a:t>MODISA, MODIST, </a:t>
            </a:r>
            <a:r>
              <a:rPr lang="en-US" sz="2000" kern="0"/>
              <a:t>SeaWiFS, </a:t>
            </a:r>
            <a:r>
              <a:rPr lang="en-US" sz="2000" kern="0">
                <a:latin typeface="+mn-lt"/>
                <a:ea typeface="+mn-ea"/>
                <a:cs typeface="+mn-cs"/>
              </a:rPr>
              <a:t>OCTS, CZCS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000" kern="0">
              <a:solidFill>
                <a:srgbClr val="08471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457200" y="609600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2000" kern="0">
                <a:solidFill>
                  <a:srgbClr val="084712"/>
                </a:solidFill>
                <a:latin typeface="+mj-lt"/>
                <a:ea typeface="+mj-ea"/>
                <a:cs typeface="+mj-cs"/>
              </a:rPr>
              <a:t>http://oceancolor.gsfc.nasa.gov/WIKI/OCReproc.html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639763"/>
          </a:xfrm>
        </p:spPr>
        <p:txBody>
          <a:bodyPr/>
          <a:lstStyle/>
          <a:p>
            <a:r>
              <a:rPr lang="en-US"/>
              <a:t>MODISA Rrs in good agreement with SeaWiFS</a:t>
            </a:r>
          </a:p>
        </p:txBody>
      </p:sp>
      <p:pic>
        <p:nvPicPr>
          <p:cNvPr id="3" name="Picture 2" descr="ar2009.1m_sr2010.0m_deep_rrs_com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00" y="838200"/>
            <a:ext cx="8001000" cy="60007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47800" y="788460"/>
            <a:ext cx="6858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50876" y="685800"/>
            <a:ext cx="1283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Deep-Water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90800" y="1295400"/>
            <a:ext cx="4267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752600" y="1524000"/>
            <a:ext cx="29505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solid line = SeaWiFS R2010.0</a:t>
            </a:r>
          </a:p>
          <a:p>
            <a:r>
              <a:rPr lang="en-US"/>
              <a:t>dashed   = MODISA  R2009.1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147598" y="3438750"/>
            <a:ext cx="126256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/>
              <a:t>Rrs (str</a:t>
            </a:r>
            <a:r>
              <a:rPr lang="en-US" sz="2000" baseline="30000"/>
              <a:t>-1</a:t>
            </a:r>
            <a:r>
              <a:rPr lang="en-US" sz="2000"/>
              <a:t>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58512" y="1573740"/>
            <a:ext cx="2284334" cy="4038600"/>
            <a:chOff x="6758512" y="1573740"/>
            <a:chExt cx="2284334" cy="4038600"/>
          </a:xfrm>
        </p:grpSpPr>
        <p:sp>
          <p:nvSpPr>
            <p:cNvPr id="11" name="Rectangle 10"/>
            <p:cNvSpPr/>
            <p:nvPr/>
          </p:nvSpPr>
          <p:spPr>
            <a:xfrm>
              <a:off x="6758512" y="1573740"/>
              <a:ext cx="1524000" cy="403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21"/>
            <p:cNvGrpSpPr/>
            <p:nvPr/>
          </p:nvGrpSpPr>
          <p:grpSpPr>
            <a:xfrm>
              <a:off x="7391400" y="2667000"/>
              <a:ext cx="1651446" cy="990600"/>
              <a:chOff x="7391400" y="2667000"/>
              <a:chExt cx="1651446" cy="99060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7877543" y="2895600"/>
                <a:ext cx="1165303" cy="5847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/>
                  <a:t>within 5%</a:t>
                </a:r>
              </a:p>
              <a:p>
                <a:pPr algn="ctr"/>
                <a:r>
                  <a:rPr lang="en-US"/>
                  <a:t>at all times</a:t>
                </a: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rot="10800000">
                <a:off x="7391400" y="2667000"/>
                <a:ext cx="533400" cy="3048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rot="5400000">
                <a:off x="7658100" y="3390900"/>
                <a:ext cx="304800" cy="2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18" idx="1"/>
                <a:endCxn id="5" idx="3"/>
              </p:cNvCxnSpPr>
              <p:nvPr/>
            </p:nvCxnSpPr>
            <p:spPr>
              <a:xfrm rot="10800000">
                <a:off x="7391401" y="3183524"/>
                <a:ext cx="486143" cy="446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/>
        </p:nvSpPr>
        <p:spPr>
          <a:xfrm>
            <a:off x="6858000" y="2438400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64393" y="3014246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443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4723" y="3700046"/>
            <a:ext cx="112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488 &amp; 490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0" y="4385846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0" y="4624496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531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0" y="4903260"/>
            <a:ext cx="112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547 &amp; 555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0" y="5334000"/>
            <a:ext cx="112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667 &amp; 670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summary_mean_at51_st7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144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/>
              <a:t>Mean spectral differences agree </a:t>
            </a:r>
            <a:br>
              <a:rPr lang="en-US"/>
            </a:br>
            <a:r>
              <a:rPr lang="en-US"/>
              <a:t>with expectations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943600" y="1828800"/>
            <a:ext cx="1301750" cy="1600200"/>
            <a:chOff x="6096000" y="2286000"/>
            <a:chExt cx="1301750" cy="1600200"/>
          </a:xfrm>
        </p:grpSpPr>
        <p:sp>
          <p:nvSpPr>
            <p:cNvPr id="30725" name="TextBox 3"/>
            <p:cNvSpPr txBox="1">
              <a:spLocks noChangeArrowheads="1"/>
            </p:cNvSpPr>
            <p:nvPr/>
          </p:nvSpPr>
          <p:spPr bwMode="auto">
            <a:xfrm>
              <a:off x="6096000" y="2286000"/>
              <a:ext cx="1301750" cy="16002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   SeaWiFS</a:t>
              </a:r>
            </a:p>
            <a:p>
              <a:r>
                <a:rPr lang="en-US"/>
                <a:t>   MODISA</a:t>
              </a:r>
            </a:p>
            <a:p>
              <a:endParaRPr lang="en-US"/>
            </a:p>
            <a:p>
              <a:r>
                <a:rPr lang="en-US">
                  <a:solidFill>
                    <a:srgbClr val="3366FF"/>
                  </a:solidFill>
                </a:rPr>
                <a:t>oligotrophic</a:t>
              </a:r>
            </a:p>
            <a:p>
              <a:r>
                <a:rPr lang="en-US">
                  <a:solidFill>
                    <a:srgbClr val="00E400"/>
                  </a:solidFill>
                </a:rPr>
                <a:t>mesotrophic</a:t>
              </a:r>
            </a:p>
            <a:p>
              <a:r>
                <a:rPr lang="en-US">
                  <a:solidFill>
                    <a:srgbClr val="FF0000"/>
                  </a:solidFill>
                </a:rPr>
                <a:t>eutrophic</a:t>
              </a:r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6172200" y="2603500"/>
              <a:ext cx="152400" cy="152400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Diamond 6"/>
            <p:cNvSpPr/>
            <p:nvPr/>
          </p:nvSpPr>
          <p:spPr>
            <a:xfrm>
              <a:off x="6172200" y="2387600"/>
              <a:ext cx="152400" cy="152400"/>
            </a:xfrm>
            <a:prstGeom prst="diamond">
              <a:avLst/>
            </a:prstGeom>
            <a:no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789146" y="3124200"/>
            <a:ext cx="1641212" cy="2362200"/>
            <a:chOff x="3789146" y="3124200"/>
            <a:chExt cx="1641212" cy="2362200"/>
          </a:xfrm>
        </p:grpSpPr>
        <p:grpSp>
          <p:nvGrpSpPr>
            <p:cNvPr id="21" name="Group 20"/>
            <p:cNvGrpSpPr/>
            <p:nvPr/>
          </p:nvGrpSpPr>
          <p:grpSpPr>
            <a:xfrm>
              <a:off x="3789146" y="3124200"/>
              <a:ext cx="1041176" cy="533400"/>
              <a:chOff x="3789146" y="3124200"/>
              <a:chExt cx="1041176" cy="53340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246346" y="3124200"/>
                <a:ext cx="5839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/>
                  <a:t>488</a:t>
                </a:r>
              </a:p>
              <a:p>
                <a:r>
                  <a:rPr lang="en-US" sz="1400"/>
                  <a:t>  490</a:t>
                </a:r>
              </a:p>
            </p:txBody>
          </p:sp>
          <p:cxnSp>
            <p:nvCxnSpPr>
              <p:cNvPr id="11" name="Straight Arrow Connector 10"/>
              <p:cNvCxnSpPr>
                <a:stCxn id="8" idx="1"/>
              </p:cNvCxnSpPr>
              <p:nvPr/>
            </p:nvCxnSpPr>
            <p:spPr>
              <a:xfrm rot="10800000" flipV="1">
                <a:off x="3789146" y="3385810"/>
                <a:ext cx="457200" cy="1955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rot="10800000" flipV="1">
                <a:off x="3810000" y="3505200"/>
                <a:ext cx="53340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4439758" y="4876800"/>
              <a:ext cx="990600" cy="609600"/>
              <a:chOff x="4439758" y="4876800"/>
              <a:chExt cx="990600" cy="60960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439758" y="5178623"/>
                <a:ext cx="990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547 &amp; 555</a:t>
                </a: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 rot="5400000" flipH="1" flipV="1">
                <a:off x="4594980" y="4930020"/>
                <a:ext cx="335040" cy="2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rot="16200000" flipV="1">
                <a:off x="4917722" y="4988280"/>
                <a:ext cx="33504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Oval 31"/>
          <p:cNvSpPr/>
          <p:nvPr/>
        </p:nvSpPr>
        <p:spPr>
          <a:xfrm rot="20709006">
            <a:off x="1998813" y="4351036"/>
            <a:ext cx="1371600" cy="457199"/>
          </a:xfrm>
          <a:prstGeom prst="ellipse">
            <a:avLst/>
          </a:prstGeom>
          <a:noFill/>
          <a:ln w="25400">
            <a:solidFill>
              <a:srgbClr val="08471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r2010.0m_sr2010.0m_deep_rrs_com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838200"/>
            <a:ext cx="8001000" cy="6000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639763"/>
          </a:xfrm>
        </p:spPr>
        <p:txBody>
          <a:bodyPr/>
          <a:lstStyle/>
          <a:p>
            <a:r>
              <a:rPr lang="en-US"/>
              <a:t>MODIST Rrs in good agreement with SeaWiFS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80677" y="2362200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87070" y="2938046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443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3547646"/>
            <a:ext cx="112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488 &amp; 490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80677" y="4309646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80677" y="4614446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531</a:t>
            </a:r>
          </a:p>
        </p:txBody>
      </p:sp>
      <p:sp>
        <p:nvSpPr>
          <p:cNvPr id="9" name="Rectangle 8"/>
          <p:cNvSpPr/>
          <p:nvPr/>
        </p:nvSpPr>
        <p:spPr>
          <a:xfrm>
            <a:off x="1447800" y="788460"/>
            <a:ext cx="6858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50876" y="685800"/>
            <a:ext cx="1283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Deep-Water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90800" y="1295400"/>
            <a:ext cx="4267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752600" y="1524000"/>
            <a:ext cx="29505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solid line = SeaWiFS R2010.0</a:t>
            </a:r>
          </a:p>
          <a:p>
            <a:r>
              <a:rPr lang="en-US"/>
              <a:t>dashed   = MODIST  R2010.0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147598" y="3438750"/>
            <a:ext cx="126256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/>
              <a:t>Rrs (str</a:t>
            </a:r>
            <a:r>
              <a:rPr lang="en-US" sz="2000" baseline="30000"/>
              <a:t>-1</a:t>
            </a:r>
            <a:r>
              <a:rPr lang="en-US" sz="2000"/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75381" y="4816586"/>
            <a:ext cx="112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547 &amp; 555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75381" y="5247326"/>
            <a:ext cx="112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667 &amp; 670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MERIS Rrs is biased relative to SeaWiFS</a:t>
            </a:r>
          </a:p>
        </p:txBody>
      </p:sp>
      <p:pic>
        <p:nvPicPr>
          <p:cNvPr id="3" name="Picture 2" descr="mr2006m_sr2010.0m_deep_rrs_com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801210"/>
            <a:ext cx="8001000" cy="60007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447800" y="762000"/>
            <a:ext cx="6858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050876" y="609600"/>
            <a:ext cx="1283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Deep-Water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90800" y="1219200"/>
            <a:ext cx="4267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752600" y="1447800"/>
            <a:ext cx="29505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solid line = SeaWiFS R2010.0</a:t>
            </a:r>
          </a:p>
          <a:p>
            <a:r>
              <a:rPr lang="en-US"/>
              <a:t>dashed   = MERIS  R2 (2006)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80677" y="2286000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87070" y="2861846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443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9200" y="5334000"/>
            <a:ext cx="7239000" cy="58477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MERIS 3</a:t>
            </a:r>
            <a:r>
              <a:rPr lang="en-US" baseline="30000"/>
              <a:t>rd</a:t>
            </a:r>
            <a:r>
              <a:rPr lang="en-US"/>
              <a:t> reprocessing underway.  Updated instrument calibration and new vicarious adjustment should reduce biases and trends relative to SeaWiFS.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/>
              <a:t>Chlorophyll spatial variation in good agreement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9160" name="TextBox 11"/>
          <p:cNvSpPr txBox="1">
            <a:spLocks noChangeArrowheads="1"/>
          </p:cNvSpPr>
          <p:nvPr/>
        </p:nvSpPr>
        <p:spPr bwMode="auto">
          <a:xfrm>
            <a:off x="2389188" y="1066800"/>
            <a:ext cx="1268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SeaWiFS</a:t>
            </a:r>
          </a:p>
        </p:txBody>
      </p:sp>
      <p:sp>
        <p:nvSpPr>
          <p:cNvPr id="49161" name="TextBox 12"/>
          <p:cNvSpPr txBox="1">
            <a:spLocks noChangeArrowheads="1"/>
          </p:cNvSpPr>
          <p:nvPr/>
        </p:nvSpPr>
        <p:spPr bwMode="auto">
          <a:xfrm>
            <a:off x="209379" y="3581400"/>
            <a:ext cx="16956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MODIS/Aqua </a:t>
            </a:r>
          </a:p>
        </p:txBody>
      </p:sp>
      <p:sp>
        <p:nvSpPr>
          <p:cNvPr id="49162" name="TextBox 13"/>
          <p:cNvSpPr txBox="1">
            <a:spLocks noChangeArrowheads="1"/>
          </p:cNvSpPr>
          <p:nvPr/>
        </p:nvSpPr>
        <p:spPr bwMode="auto">
          <a:xfrm>
            <a:off x="4636306" y="3581400"/>
            <a:ext cx="16809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MODIS/Terra</a:t>
            </a:r>
          </a:p>
        </p:txBody>
      </p:sp>
      <p:sp>
        <p:nvSpPr>
          <p:cNvPr id="49164" name="TextBox 15"/>
          <p:cNvSpPr txBox="1">
            <a:spLocks noChangeArrowheads="1"/>
          </p:cNvSpPr>
          <p:nvPr/>
        </p:nvSpPr>
        <p:spPr bwMode="auto">
          <a:xfrm>
            <a:off x="454212" y="2133600"/>
            <a:ext cx="1450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52D0B"/>
                </a:solidFill>
              </a:rPr>
              <a:t>Fall 2002</a:t>
            </a:r>
          </a:p>
        </p:txBody>
      </p:sp>
      <p:pic>
        <p:nvPicPr>
          <p:cNvPr id="17" name="Picture 7" descr="CHL_chlor_a_colorsca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6019800"/>
            <a:ext cx="505142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20022642002354.L3m_SNAU_CHL_chlor_a_9km.sma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447800"/>
            <a:ext cx="4114800" cy="2057400"/>
          </a:xfrm>
          <a:prstGeom prst="rect">
            <a:avLst/>
          </a:prstGeom>
        </p:spPr>
      </p:pic>
      <p:pic>
        <p:nvPicPr>
          <p:cNvPr id="12" name="Picture 11" descr="A20022642002354.L3m_SNAU_CHL_chlor_a_9km.smal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962400"/>
            <a:ext cx="4114800" cy="2057400"/>
          </a:xfrm>
          <a:prstGeom prst="rect">
            <a:avLst/>
          </a:prstGeom>
        </p:spPr>
      </p:pic>
      <p:pic>
        <p:nvPicPr>
          <p:cNvPr id="13" name="Picture 12" descr="T20022642002354.L3m_SNAU_CHL_chlor_a_9km.smal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3962400"/>
            <a:ext cx="41148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/>
              <a:t>Chlorophyll spatial variation in good agreement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9160" name="TextBox 11"/>
          <p:cNvSpPr txBox="1">
            <a:spLocks noChangeArrowheads="1"/>
          </p:cNvSpPr>
          <p:nvPr/>
        </p:nvSpPr>
        <p:spPr bwMode="auto">
          <a:xfrm>
            <a:off x="2389188" y="1066800"/>
            <a:ext cx="1268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SeaWiFS</a:t>
            </a:r>
          </a:p>
        </p:txBody>
      </p:sp>
      <p:sp>
        <p:nvSpPr>
          <p:cNvPr id="49161" name="TextBox 12"/>
          <p:cNvSpPr txBox="1">
            <a:spLocks noChangeArrowheads="1"/>
          </p:cNvSpPr>
          <p:nvPr/>
        </p:nvSpPr>
        <p:spPr bwMode="auto">
          <a:xfrm>
            <a:off x="209379" y="3581400"/>
            <a:ext cx="16956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MODIS/Aqua </a:t>
            </a:r>
          </a:p>
        </p:txBody>
      </p:sp>
      <p:sp>
        <p:nvSpPr>
          <p:cNvPr id="49162" name="TextBox 13"/>
          <p:cNvSpPr txBox="1">
            <a:spLocks noChangeArrowheads="1"/>
          </p:cNvSpPr>
          <p:nvPr/>
        </p:nvSpPr>
        <p:spPr bwMode="auto">
          <a:xfrm>
            <a:off x="4636306" y="3581400"/>
            <a:ext cx="16809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MODIS/Terra</a:t>
            </a:r>
          </a:p>
        </p:txBody>
      </p:sp>
      <p:sp>
        <p:nvSpPr>
          <p:cNvPr id="49164" name="TextBox 15"/>
          <p:cNvSpPr txBox="1">
            <a:spLocks noChangeArrowheads="1"/>
          </p:cNvSpPr>
          <p:nvPr/>
        </p:nvSpPr>
        <p:spPr bwMode="auto">
          <a:xfrm>
            <a:off x="454212" y="2133600"/>
            <a:ext cx="1450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52D0B"/>
                </a:solidFill>
              </a:rPr>
              <a:t>Fall 2008</a:t>
            </a:r>
          </a:p>
        </p:txBody>
      </p:sp>
      <p:pic>
        <p:nvPicPr>
          <p:cNvPr id="14" name="Picture 13" descr="A20082652008355.L3m_SNAU_CHL_chlor_a_9km.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962400"/>
            <a:ext cx="4114800" cy="2057400"/>
          </a:xfrm>
          <a:prstGeom prst="rect">
            <a:avLst/>
          </a:prstGeom>
        </p:spPr>
      </p:pic>
      <p:pic>
        <p:nvPicPr>
          <p:cNvPr id="16" name="Picture 15" descr="S20082652008355.L3m_SNAU_CHL_chlor_a_9km.sma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447800"/>
            <a:ext cx="4114800" cy="2057400"/>
          </a:xfrm>
          <a:prstGeom prst="rect">
            <a:avLst/>
          </a:prstGeom>
        </p:spPr>
      </p:pic>
      <p:pic>
        <p:nvPicPr>
          <p:cNvPr id="17" name="Picture 7" descr="CHL_chlor_a_colorscale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6019800"/>
            <a:ext cx="505142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20082652008355.L3m_SNAU_CHL_chlor_a_9km.smal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3962400"/>
            <a:ext cx="41148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381000" y="122238"/>
            <a:ext cx="8458200" cy="639762"/>
          </a:xfrm>
        </p:spPr>
        <p:txBody>
          <a:bodyPr/>
          <a:lstStyle/>
          <a:p>
            <a:r>
              <a:rPr lang="en-US"/>
              <a:t>Chl</a:t>
            </a:r>
            <a:r>
              <a:rPr lang="en-US" baseline="-25000"/>
              <a:t>a </a:t>
            </a:r>
            <a:r>
              <a:rPr lang="en-US"/>
              <a:t>in Good Agreement with Global In situ</a:t>
            </a:r>
          </a:p>
        </p:txBody>
      </p:sp>
      <p:pic>
        <p:nvPicPr>
          <p:cNvPr id="10" name="Picture 9" descr="pic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701040"/>
            <a:ext cx="6240780" cy="3032760"/>
          </a:xfrm>
          <a:prstGeom prst="rect">
            <a:avLst/>
          </a:prstGeom>
        </p:spPr>
      </p:pic>
      <p:pic>
        <p:nvPicPr>
          <p:cNvPr id="11" name="Picture 10" descr="pic3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855720"/>
            <a:ext cx="6172200" cy="30022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9243" y="1676400"/>
            <a:ext cx="12678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SeaWiFS </a:t>
            </a:r>
          </a:p>
          <a:p>
            <a:pPr algn="ctr"/>
            <a:r>
              <a:rPr lang="en-US" sz="2000"/>
              <a:t>vs</a:t>
            </a:r>
          </a:p>
          <a:p>
            <a:pPr algn="ctr"/>
            <a:r>
              <a:rPr lang="en-US" sz="2000" i="1"/>
              <a:t>in situ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3396" y="4775537"/>
            <a:ext cx="12105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MODISA</a:t>
            </a:r>
          </a:p>
          <a:p>
            <a:pPr algn="ctr"/>
            <a:r>
              <a:rPr lang="en-US" sz="2000"/>
              <a:t>vs</a:t>
            </a:r>
          </a:p>
          <a:p>
            <a:pPr algn="ctr"/>
            <a:r>
              <a:rPr lang="en-US" sz="2000" i="1"/>
              <a:t>in situ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066800" y="1524000"/>
            <a:ext cx="716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"A climate data record is a time series of measurements of sufficient </a:t>
            </a:r>
            <a:r>
              <a:rPr lang="en-US">
                <a:solidFill>
                  <a:srgbClr val="0027B7"/>
                </a:solidFill>
              </a:rPr>
              <a:t>length</a:t>
            </a:r>
            <a:r>
              <a:rPr lang="en-US"/>
              <a:t>, </a:t>
            </a:r>
            <a:r>
              <a:rPr lang="en-US">
                <a:solidFill>
                  <a:srgbClr val="0027B7"/>
                </a:solidFill>
              </a:rPr>
              <a:t>consistency</a:t>
            </a:r>
            <a:r>
              <a:rPr lang="en-US"/>
              <a:t>, and </a:t>
            </a:r>
            <a:r>
              <a:rPr lang="en-US">
                <a:solidFill>
                  <a:srgbClr val="0027B7"/>
                </a:solidFill>
              </a:rPr>
              <a:t>continuity</a:t>
            </a:r>
            <a:r>
              <a:rPr lang="en-US"/>
              <a:t> to determine climate variability and change."</a:t>
            </a:r>
          </a:p>
          <a:p>
            <a:pPr algn="ctr">
              <a:spcBef>
                <a:spcPct val="50000"/>
              </a:spcBef>
            </a:pPr>
            <a:r>
              <a:rPr lang="en-US"/>
              <a:t>U.S. National Research Council, 2004</a:t>
            </a:r>
            <a:endParaRPr lang="en-US" sz="280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1247775" y="100013"/>
            <a:ext cx="7180263" cy="561975"/>
          </a:xfrm>
        </p:spPr>
        <p:txBody>
          <a:bodyPr/>
          <a:lstStyle/>
          <a:p>
            <a:r>
              <a:rPr lang="en-US" sz="2500"/>
              <a:t>What is a Climate Data Record?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r2010.0m_olig_chlor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1999"/>
            <a:ext cx="9144000" cy="3048001"/>
          </a:xfrm>
          <a:prstGeom prst="rect">
            <a:avLst/>
          </a:prstGeom>
        </p:spPr>
      </p:pic>
      <p:pic>
        <p:nvPicPr>
          <p:cNvPr id="11" name="Picture 10" descr="sr2010.0m_meso_chlor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81400"/>
            <a:ext cx="9144001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Chlorophyll Timeseries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63480" y="1185446"/>
            <a:ext cx="1975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84712"/>
                </a:solidFill>
              </a:rPr>
              <a:t>Oligotrophic Subset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4004846"/>
            <a:ext cx="1998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84712"/>
                </a:solidFill>
              </a:rPr>
              <a:t>Mesotrophic Subset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0734" y="5562600"/>
            <a:ext cx="1051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SeaWiFS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7690" y="2743200"/>
            <a:ext cx="1051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SeaWiFS</a:t>
            </a:r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r2010.0m_ar2009.1m_olig_chlor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3048000"/>
          </a:xfrm>
          <a:prstGeom prst="rect">
            <a:avLst/>
          </a:prstGeom>
        </p:spPr>
      </p:pic>
      <p:pic>
        <p:nvPicPr>
          <p:cNvPr id="13" name="Picture 12" descr="sr2010.0m_ar2009.1m_meso_chlor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1400"/>
            <a:ext cx="9144000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Chlorophyll Timeseries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63480" y="1185446"/>
            <a:ext cx="1975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84712"/>
                </a:solidFill>
              </a:rPr>
              <a:t>Oligotrophic Subset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4004846"/>
            <a:ext cx="1998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84712"/>
                </a:solidFill>
              </a:rPr>
              <a:t>Mesotrophic Subset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0734" y="5562600"/>
            <a:ext cx="1906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SeaWiFS </a:t>
            </a:r>
            <a:r>
              <a:rPr lang="en-US">
                <a:solidFill>
                  <a:srgbClr val="0000FF"/>
                </a:solidFill>
              </a:rPr>
              <a:t>MODISA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7690" y="2743200"/>
            <a:ext cx="1906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SeaWiFS </a:t>
            </a:r>
            <a:r>
              <a:rPr lang="en-US">
                <a:solidFill>
                  <a:srgbClr val="0000FF"/>
                </a:solidFill>
              </a:rPr>
              <a:t>MODISA</a:t>
            </a:r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r2010.0m_ar2009.1m_tr2010.0m_olig_chlor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62000"/>
            <a:ext cx="9144001" cy="3048000"/>
          </a:xfrm>
          <a:prstGeom prst="rect">
            <a:avLst/>
          </a:prstGeom>
        </p:spPr>
      </p:pic>
      <p:pic>
        <p:nvPicPr>
          <p:cNvPr id="18" name="Picture 17" descr="sr2010.0m_ar2009.1m_tr2010.0m_meso_chlor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1400"/>
            <a:ext cx="9144000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Chlorophyll Timeseries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63480" y="1185446"/>
            <a:ext cx="1975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84712"/>
                </a:solidFill>
              </a:rPr>
              <a:t>Oligotrophic Subset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4004846"/>
            <a:ext cx="1998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84712"/>
                </a:solidFill>
              </a:rPr>
              <a:t>Mesotrophic Subset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0734" y="55626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SeaWiFS </a:t>
            </a:r>
            <a:r>
              <a:rPr lang="en-US">
                <a:solidFill>
                  <a:srgbClr val="0000FF"/>
                </a:solidFill>
              </a:rPr>
              <a:t>MODISA</a:t>
            </a:r>
            <a:r>
              <a:rPr lang="en-US"/>
              <a:t> </a:t>
            </a:r>
            <a:r>
              <a:rPr lang="en-US">
                <a:solidFill>
                  <a:srgbClr val="00E400"/>
                </a:solidFill>
              </a:rPr>
              <a:t>MODIST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7690" y="27432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SeaWiFS </a:t>
            </a:r>
            <a:r>
              <a:rPr lang="en-US">
                <a:solidFill>
                  <a:srgbClr val="0000FF"/>
                </a:solidFill>
              </a:rPr>
              <a:t>MODISA</a:t>
            </a:r>
            <a:r>
              <a:rPr lang="en-US"/>
              <a:t> </a:t>
            </a:r>
            <a:r>
              <a:rPr lang="en-US">
                <a:solidFill>
                  <a:srgbClr val="00E400"/>
                </a:solidFill>
              </a:rPr>
              <a:t>MODIST</a:t>
            </a:r>
            <a:endParaRPr lang="en-US">
              <a:solidFill>
                <a:schemeClr val="bg2"/>
              </a:solidFill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2667000" y="1143000"/>
            <a:ext cx="5486400" cy="4648200"/>
            <a:chOff x="2667000" y="1143000"/>
            <a:chExt cx="5486400" cy="4648200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2667000" y="3962400"/>
              <a:ext cx="5410200" cy="1828800"/>
            </a:xfrm>
            <a:prstGeom prst="line">
              <a:avLst/>
            </a:prstGeom>
            <a:ln>
              <a:solidFill>
                <a:srgbClr val="00FF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2667000" y="1143000"/>
              <a:ext cx="5486400" cy="1447800"/>
            </a:xfrm>
            <a:prstGeom prst="line">
              <a:avLst/>
            </a:prstGeom>
            <a:ln>
              <a:solidFill>
                <a:srgbClr val="00FF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20748264">
              <a:off x="5533032" y="1308509"/>
              <a:ext cx="17714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before reprocessing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20460850">
              <a:off x="5618043" y="4213033"/>
              <a:ext cx="17714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before reprocessing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74_ar2009.1_deep_rrs_com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38200"/>
            <a:ext cx="8001000" cy="6000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080"/>
            <a:ext cx="8458200" cy="9906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Coming Soon! </a:t>
            </a:r>
            <a:br>
              <a:rPr lang="en-US"/>
            </a:br>
            <a:r>
              <a:rPr lang="en-US"/>
              <a:t>Late Mission Reprocessing of MODISA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4475642" y="3733800"/>
            <a:ext cx="411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543121" y="578112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543121" y="168648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/>
              <a:t>We will soon have the full MERIS Level-1B dataset</a:t>
            </a:r>
            <a:br>
              <a:rPr lang="en-US"/>
            </a:br>
            <a:r>
              <a:rPr lang="en-US" sz="2000">
                <a:solidFill>
                  <a:schemeClr val="tx1"/>
                </a:solidFill>
              </a:rPr>
              <a:t>enabling reprocessing with NASA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983163"/>
          </a:xfrm>
        </p:spPr>
        <p:txBody>
          <a:bodyPr/>
          <a:lstStyle/>
          <a:p>
            <a:r>
              <a:rPr lang="en-US"/>
              <a:t>ESA-NASA bulk data exchange (lead Martha Maiden)</a:t>
            </a:r>
          </a:p>
          <a:p>
            <a:endParaRPr lang="en-US" sz="1000"/>
          </a:p>
          <a:p>
            <a:r>
              <a:rPr lang="en-US"/>
              <a:t>All MERIS L1B for all of MODIS and SeaWiFS (L1A on media)</a:t>
            </a:r>
          </a:p>
          <a:p>
            <a:pPr lvl="1"/>
            <a:r>
              <a:rPr lang="en-US"/>
              <a:t>MERIS FR data by June</a:t>
            </a:r>
          </a:p>
          <a:p>
            <a:pPr lvl="1"/>
            <a:r>
              <a:rPr lang="en-US"/>
              <a:t>MERIS RR data by September</a:t>
            </a:r>
          </a:p>
          <a:p>
            <a:pPr lvl="1"/>
            <a:r>
              <a:rPr lang="en-US"/>
              <a:t>redistribution rights</a:t>
            </a:r>
          </a:p>
          <a:p>
            <a:endParaRPr lang="en-US"/>
          </a:p>
        </p:txBody>
      </p:sp>
      <p:pic>
        <p:nvPicPr>
          <p:cNvPr id="6" name="Picture 5" descr="mr2006_20022732002281_deep_chlor_a.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835" y="3830637"/>
            <a:ext cx="5080000" cy="2540000"/>
          </a:xfrm>
          <a:prstGeom prst="rect">
            <a:avLst/>
          </a:prstGeom>
        </p:spPr>
      </p:pic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685800" y="4080808"/>
            <a:ext cx="175285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MERIS</a:t>
            </a:r>
          </a:p>
          <a:p>
            <a:pPr algn="ctr"/>
            <a:r>
              <a:rPr lang="en-US" sz="2000"/>
              <a:t>Chlorophyll</a:t>
            </a:r>
          </a:p>
          <a:p>
            <a:pPr algn="ctr"/>
            <a:r>
              <a:rPr lang="en-US" sz="2000"/>
              <a:t>Oct. 2003</a:t>
            </a:r>
          </a:p>
          <a:p>
            <a:pPr algn="ctr"/>
            <a:endParaRPr lang="en-US" sz="2000"/>
          </a:p>
          <a:p>
            <a:pPr algn="ctr"/>
            <a:r>
              <a:rPr lang="en-US" sz="2000"/>
              <a:t>ESA 2006</a:t>
            </a:r>
          </a:p>
          <a:p>
            <a:pPr algn="ctr"/>
            <a:r>
              <a:rPr lang="en-US" sz="2000"/>
              <a:t>Reprocessing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135563"/>
          </a:xfrm>
        </p:spPr>
        <p:txBody>
          <a:bodyPr/>
          <a:lstStyle/>
          <a:p>
            <a:r>
              <a:rPr lang="en-US"/>
              <a:t>SeaWiFS has provided the first decadal-scale climate data record for ocean chlorophyll and, by proxy, phytoplankton biomass.</a:t>
            </a:r>
          </a:p>
          <a:p>
            <a:pPr>
              <a:buNone/>
            </a:pPr>
            <a:endParaRPr lang="en-US" sz="1000"/>
          </a:p>
          <a:p>
            <a:r>
              <a:rPr lang="en-US"/>
              <a:t>MODIS/Aqua open-ocean timeseries in very good agreement, suggesting the potential to extend the CDR into the future. </a:t>
            </a:r>
          </a:p>
          <a:p>
            <a:pPr lvl="1"/>
            <a:r>
              <a:rPr lang="en-US"/>
              <a:t>but biases remain that vary by bioregime (20% high in eutrophic waters)</a:t>
            </a:r>
          </a:p>
          <a:p>
            <a:pPr lvl="1"/>
            <a:r>
              <a:rPr lang="en-US"/>
              <a:t>revised calibration model / reprocessing needed to fix late mission trends</a:t>
            </a:r>
          </a:p>
          <a:p>
            <a:pPr lvl="1"/>
            <a:endParaRPr lang="en-US" sz="1000"/>
          </a:p>
          <a:p>
            <a:r>
              <a:rPr lang="en-US"/>
              <a:t>MODIS/Terra in much better agreement with SeaWiFS &amp; MODIS/Aqua, but after extensive recharacterization using SeaWiFS.</a:t>
            </a:r>
          </a:p>
          <a:p>
            <a:pPr lvl="1"/>
            <a:r>
              <a:rPr lang="en-US"/>
              <a:t>not an independent climate data record beyond seasonal scale</a:t>
            </a:r>
          </a:p>
          <a:p>
            <a:endParaRPr lang="en-US" sz="1000"/>
          </a:p>
          <a:p>
            <a:r>
              <a:rPr lang="en-US"/>
              <a:t>MERIS needs reassesment after revised ESA calibration and reprocessing with common NASA algorithms.</a:t>
            </a:r>
          </a:p>
          <a:p>
            <a:endParaRPr lang="en-US"/>
          </a:p>
          <a:p>
            <a:r>
              <a:rPr lang="en-US"/>
              <a:t>Common algorithms is an essential first step to multi-mission CDR.</a:t>
            </a:r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762000"/>
            <a:ext cx="8001000" cy="2057400"/>
          </a:xfrm>
        </p:spPr>
        <p:txBody>
          <a:bodyPr/>
          <a:lstStyle/>
          <a:p>
            <a:pPr algn="l"/>
            <a:r>
              <a:rPr lang="en-US" sz="3200"/>
              <a:t>characterization of instrument degradation is the primary challenge to development of ocean color climate data records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3276600"/>
            <a:ext cx="6273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as it was for MODIS, so it will be for VIIRS ...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Content Placeholder 4" descr="107_0791.JPG"/>
          <p:cNvPicPr>
            <a:picLocks noChangeAspect="1"/>
          </p:cNvPicPr>
          <p:nvPr/>
        </p:nvPicPr>
        <p:blipFill>
          <a:blip r:embed="rId2"/>
          <a:srcRect l="-6563" r="-6563"/>
          <a:stretch>
            <a:fillRect/>
          </a:stretch>
        </p:blipFill>
        <p:spPr bwMode="auto">
          <a:xfrm>
            <a:off x="-609600" y="0"/>
            <a:ext cx="1037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t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130300"/>
            <a:ext cx="37338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Straight Connector 82"/>
          <p:cNvCxnSpPr/>
          <p:nvPr/>
        </p:nvCxnSpPr>
        <p:spPr>
          <a:xfrm rot="5400000">
            <a:off x="-1752600" y="3886200"/>
            <a:ext cx="5334000" cy="1588"/>
          </a:xfrm>
          <a:prstGeom prst="line">
            <a:avLst/>
          </a:prstGeom>
          <a:ln>
            <a:solidFill>
              <a:schemeClr val="accent3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>
            <a:off x="-610395" y="3885406"/>
            <a:ext cx="5334000" cy="1588"/>
          </a:xfrm>
          <a:prstGeom prst="line">
            <a:avLst/>
          </a:prstGeom>
          <a:ln>
            <a:solidFill>
              <a:schemeClr val="accent3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>
            <a:off x="457994" y="3885407"/>
            <a:ext cx="5334000" cy="1588"/>
          </a:xfrm>
          <a:prstGeom prst="line">
            <a:avLst/>
          </a:prstGeom>
          <a:ln>
            <a:solidFill>
              <a:schemeClr val="accent3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>
            <a:off x="1599405" y="3885407"/>
            <a:ext cx="5334000" cy="1588"/>
          </a:xfrm>
          <a:prstGeom prst="line">
            <a:avLst/>
          </a:prstGeom>
          <a:ln>
            <a:solidFill>
              <a:schemeClr val="accent3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>
            <a:off x="2742406" y="3885406"/>
            <a:ext cx="5334000" cy="1588"/>
          </a:xfrm>
          <a:prstGeom prst="line">
            <a:avLst/>
          </a:prstGeom>
          <a:ln>
            <a:solidFill>
              <a:schemeClr val="accent3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5400000">
            <a:off x="3886994" y="3885406"/>
            <a:ext cx="5334000" cy="1588"/>
          </a:xfrm>
          <a:prstGeom prst="line">
            <a:avLst/>
          </a:prstGeom>
          <a:ln>
            <a:solidFill>
              <a:schemeClr val="accent3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4952206" y="3885406"/>
            <a:ext cx="5334000" cy="1588"/>
          </a:xfrm>
          <a:prstGeom prst="line">
            <a:avLst/>
          </a:prstGeom>
          <a:ln>
            <a:solidFill>
              <a:schemeClr val="accent3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94" name="AutoShape 89"/>
          <p:cNvSpPr>
            <a:spLocks noChangeArrowheads="1"/>
          </p:cNvSpPr>
          <p:nvPr/>
        </p:nvSpPr>
        <p:spPr bwMode="auto">
          <a:xfrm>
            <a:off x="457200" y="994307"/>
            <a:ext cx="8205788" cy="366713"/>
          </a:xfrm>
          <a:prstGeom prst="homePlate">
            <a:avLst>
              <a:gd name="adj" fmla="val 86688"/>
            </a:avLst>
          </a:prstGeom>
          <a:solidFill>
            <a:srgbClr val="FFFEB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0495" name="Line 90"/>
          <p:cNvSpPr>
            <a:spLocks noChangeShapeType="1"/>
          </p:cNvSpPr>
          <p:nvPr/>
        </p:nvSpPr>
        <p:spPr bwMode="auto">
          <a:xfrm>
            <a:off x="457200" y="990600"/>
            <a:ext cx="785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grpSp>
        <p:nvGrpSpPr>
          <p:cNvPr id="2" name="Group 95"/>
          <p:cNvGrpSpPr>
            <a:grpSpLocks/>
          </p:cNvGrpSpPr>
          <p:nvPr/>
        </p:nvGrpSpPr>
        <p:grpSpPr bwMode="auto">
          <a:xfrm>
            <a:off x="904875" y="990600"/>
            <a:ext cx="6729413" cy="122238"/>
            <a:chOff x="528" y="3216"/>
            <a:chExt cx="4320" cy="192"/>
          </a:xfrm>
        </p:grpSpPr>
        <p:sp>
          <p:nvSpPr>
            <p:cNvPr id="20554" name="Line 96"/>
            <p:cNvSpPr>
              <a:spLocks noChangeShapeType="1"/>
            </p:cNvSpPr>
            <p:nvPr/>
          </p:nvSpPr>
          <p:spPr bwMode="auto">
            <a:xfrm flipV="1">
              <a:off x="528" y="32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555" name="Line 97"/>
            <p:cNvSpPr>
              <a:spLocks noChangeShapeType="1"/>
            </p:cNvSpPr>
            <p:nvPr/>
          </p:nvSpPr>
          <p:spPr bwMode="auto">
            <a:xfrm flipV="1">
              <a:off x="1968" y="32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556" name="Line 98"/>
            <p:cNvSpPr>
              <a:spLocks noChangeShapeType="1"/>
            </p:cNvSpPr>
            <p:nvPr/>
          </p:nvSpPr>
          <p:spPr bwMode="auto">
            <a:xfrm flipV="1">
              <a:off x="3408" y="32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557" name="Line 99"/>
            <p:cNvSpPr>
              <a:spLocks noChangeShapeType="1"/>
            </p:cNvSpPr>
            <p:nvPr/>
          </p:nvSpPr>
          <p:spPr bwMode="auto">
            <a:xfrm flipV="1">
              <a:off x="4848" y="32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558" name="Line 100"/>
            <p:cNvSpPr>
              <a:spLocks noChangeShapeType="1"/>
            </p:cNvSpPr>
            <p:nvPr/>
          </p:nvSpPr>
          <p:spPr bwMode="auto">
            <a:xfrm flipV="1">
              <a:off x="1249" y="32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559" name="Line 101"/>
            <p:cNvSpPr>
              <a:spLocks noChangeShapeType="1"/>
            </p:cNvSpPr>
            <p:nvPr/>
          </p:nvSpPr>
          <p:spPr bwMode="auto">
            <a:xfrm flipV="1">
              <a:off x="2689" y="32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560" name="Line 102"/>
            <p:cNvSpPr>
              <a:spLocks noChangeShapeType="1"/>
            </p:cNvSpPr>
            <p:nvPr/>
          </p:nvSpPr>
          <p:spPr bwMode="auto">
            <a:xfrm flipV="1">
              <a:off x="4129" y="32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3" name="Group 103"/>
          <p:cNvGrpSpPr>
            <a:grpSpLocks/>
          </p:cNvGrpSpPr>
          <p:nvPr/>
        </p:nvGrpSpPr>
        <p:grpSpPr bwMode="auto">
          <a:xfrm>
            <a:off x="681038" y="990600"/>
            <a:ext cx="7400925" cy="60325"/>
            <a:chOff x="384" y="3216"/>
            <a:chExt cx="4752" cy="192"/>
          </a:xfrm>
        </p:grpSpPr>
        <p:sp>
          <p:nvSpPr>
            <p:cNvPr id="20527" name="Line 104"/>
            <p:cNvSpPr>
              <a:spLocks noChangeShapeType="1"/>
            </p:cNvSpPr>
            <p:nvPr/>
          </p:nvSpPr>
          <p:spPr bwMode="auto">
            <a:xfrm flipV="1">
              <a:off x="816" y="32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528" name="Line 105"/>
            <p:cNvSpPr>
              <a:spLocks noChangeShapeType="1"/>
            </p:cNvSpPr>
            <p:nvPr/>
          </p:nvSpPr>
          <p:spPr bwMode="auto">
            <a:xfrm flipV="1">
              <a:off x="1104" y="32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529" name="Line 106"/>
            <p:cNvSpPr>
              <a:spLocks noChangeShapeType="1"/>
            </p:cNvSpPr>
            <p:nvPr/>
          </p:nvSpPr>
          <p:spPr bwMode="auto">
            <a:xfrm flipV="1">
              <a:off x="1392" y="32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530" name="Line 107"/>
            <p:cNvSpPr>
              <a:spLocks noChangeShapeType="1"/>
            </p:cNvSpPr>
            <p:nvPr/>
          </p:nvSpPr>
          <p:spPr bwMode="auto">
            <a:xfrm flipV="1">
              <a:off x="1680" y="32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531" name="Line 108"/>
            <p:cNvSpPr>
              <a:spLocks noChangeShapeType="1"/>
            </p:cNvSpPr>
            <p:nvPr/>
          </p:nvSpPr>
          <p:spPr bwMode="auto">
            <a:xfrm flipV="1">
              <a:off x="2256" y="32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532" name="Line 109"/>
            <p:cNvSpPr>
              <a:spLocks noChangeShapeType="1"/>
            </p:cNvSpPr>
            <p:nvPr/>
          </p:nvSpPr>
          <p:spPr bwMode="auto">
            <a:xfrm flipV="1">
              <a:off x="2832" y="32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533" name="Line 110"/>
            <p:cNvSpPr>
              <a:spLocks noChangeShapeType="1"/>
            </p:cNvSpPr>
            <p:nvPr/>
          </p:nvSpPr>
          <p:spPr bwMode="auto">
            <a:xfrm flipV="1">
              <a:off x="3120" y="32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534" name="Line 111"/>
            <p:cNvSpPr>
              <a:spLocks noChangeShapeType="1"/>
            </p:cNvSpPr>
            <p:nvPr/>
          </p:nvSpPr>
          <p:spPr bwMode="auto">
            <a:xfrm flipV="1">
              <a:off x="2544" y="32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535" name="Line 112"/>
            <p:cNvSpPr>
              <a:spLocks noChangeShapeType="1"/>
            </p:cNvSpPr>
            <p:nvPr/>
          </p:nvSpPr>
          <p:spPr bwMode="auto">
            <a:xfrm flipV="1">
              <a:off x="3696" y="32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536" name="Line 113"/>
            <p:cNvSpPr>
              <a:spLocks noChangeShapeType="1"/>
            </p:cNvSpPr>
            <p:nvPr/>
          </p:nvSpPr>
          <p:spPr bwMode="auto">
            <a:xfrm flipV="1">
              <a:off x="3984" y="32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537" name="Line 114"/>
            <p:cNvSpPr>
              <a:spLocks noChangeShapeType="1"/>
            </p:cNvSpPr>
            <p:nvPr/>
          </p:nvSpPr>
          <p:spPr bwMode="auto">
            <a:xfrm flipV="1">
              <a:off x="4272" y="32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538" name="Line 115"/>
            <p:cNvSpPr>
              <a:spLocks noChangeShapeType="1"/>
            </p:cNvSpPr>
            <p:nvPr/>
          </p:nvSpPr>
          <p:spPr bwMode="auto">
            <a:xfrm flipV="1">
              <a:off x="4560" y="32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539" name="Line 116"/>
            <p:cNvSpPr>
              <a:spLocks noChangeShapeType="1"/>
            </p:cNvSpPr>
            <p:nvPr/>
          </p:nvSpPr>
          <p:spPr bwMode="auto">
            <a:xfrm flipV="1">
              <a:off x="5136" y="32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540" name="Line 117"/>
            <p:cNvSpPr>
              <a:spLocks noChangeShapeType="1"/>
            </p:cNvSpPr>
            <p:nvPr/>
          </p:nvSpPr>
          <p:spPr bwMode="auto">
            <a:xfrm flipV="1">
              <a:off x="384" y="32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541" name="Line 118"/>
            <p:cNvSpPr>
              <a:spLocks noChangeShapeType="1"/>
            </p:cNvSpPr>
            <p:nvPr/>
          </p:nvSpPr>
          <p:spPr bwMode="auto">
            <a:xfrm flipV="1">
              <a:off x="672" y="32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542" name="Line 119"/>
            <p:cNvSpPr>
              <a:spLocks noChangeShapeType="1"/>
            </p:cNvSpPr>
            <p:nvPr/>
          </p:nvSpPr>
          <p:spPr bwMode="auto">
            <a:xfrm flipV="1">
              <a:off x="960" y="32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543" name="Line 120"/>
            <p:cNvSpPr>
              <a:spLocks noChangeShapeType="1"/>
            </p:cNvSpPr>
            <p:nvPr/>
          </p:nvSpPr>
          <p:spPr bwMode="auto">
            <a:xfrm flipV="1">
              <a:off x="1536" y="32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544" name="Line 121"/>
            <p:cNvSpPr>
              <a:spLocks noChangeShapeType="1"/>
            </p:cNvSpPr>
            <p:nvPr/>
          </p:nvSpPr>
          <p:spPr bwMode="auto">
            <a:xfrm flipV="1">
              <a:off x="1824" y="32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545" name="Line 122"/>
            <p:cNvSpPr>
              <a:spLocks noChangeShapeType="1"/>
            </p:cNvSpPr>
            <p:nvPr/>
          </p:nvSpPr>
          <p:spPr bwMode="auto">
            <a:xfrm flipV="1">
              <a:off x="2112" y="32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546" name="Line 123"/>
            <p:cNvSpPr>
              <a:spLocks noChangeShapeType="1"/>
            </p:cNvSpPr>
            <p:nvPr/>
          </p:nvSpPr>
          <p:spPr bwMode="auto">
            <a:xfrm flipV="1">
              <a:off x="2976" y="32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547" name="Line 124"/>
            <p:cNvSpPr>
              <a:spLocks noChangeShapeType="1"/>
            </p:cNvSpPr>
            <p:nvPr/>
          </p:nvSpPr>
          <p:spPr bwMode="auto">
            <a:xfrm flipV="1">
              <a:off x="3264" y="32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548" name="Line 125"/>
            <p:cNvSpPr>
              <a:spLocks noChangeShapeType="1"/>
            </p:cNvSpPr>
            <p:nvPr/>
          </p:nvSpPr>
          <p:spPr bwMode="auto">
            <a:xfrm flipV="1">
              <a:off x="2400" y="32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549" name="Line 126"/>
            <p:cNvSpPr>
              <a:spLocks noChangeShapeType="1"/>
            </p:cNvSpPr>
            <p:nvPr/>
          </p:nvSpPr>
          <p:spPr bwMode="auto">
            <a:xfrm flipV="1">
              <a:off x="3552" y="32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550" name="Line 127"/>
            <p:cNvSpPr>
              <a:spLocks noChangeShapeType="1"/>
            </p:cNvSpPr>
            <p:nvPr/>
          </p:nvSpPr>
          <p:spPr bwMode="auto">
            <a:xfrm flipV="1">
              <a:off x="3840" y="32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551" name="Line 128"/>
            <p:cNvSpPr>
              <a:spLocks noChangeShapeType="1"/>
            </p:cNvSpPr>
            <p:nvPr/>
          </p:nvSpPr>
          <p:spPr bwMode="auto">
            <a:xfrm flipV="1">
              <a:off x="4416" y="32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552" name="Line 129"/>
            <p:cNvSpPr>
              <a:spLocks noChangeShapeType="1"/>
            </p:cNvSpPr>
            <p:nvPr/>
          </p:nvSpPr>
          <p:spPr bwMode="auto">
            <a:xfrm flipV="1">
              <a:off x="4704" y="32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553" name="Line 130"/>
            <p:cNvSpPr>
              <a:spLocks noChangeShapeType="1"/>
            </p:cNvSpPr>
            <p:nvPr/>
          </p:nvSpPr>
          <p:spPr bwMode="auto">
            <a:xfrm flipV="1">
              <a:off x="4992" y="32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0520" name="Text Box 132"/>
          <p:cNvSpPr txBox="1">
            <a:spLocks noChangeArrowheads="1"/>
          </p:cNvSpPr>
          <p:nvPr/>
        </p:nvSpPr>
        <p:spPr bwMode="auto">
          <a:xfrm>
            <a:off x="631825" y="1066800"/>
            <a:ext cx="584461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400">
                <a:latin typeface="+mn-lt"/>
              </a:rPr>
              <a:t>1980</a:t>
            </a:r>
          </a:p>
        </p:txBody>
      </p:sp>
      <p:sp>
        <p:nvSpPr>
          <p:cNvPr id="20521" name="Text Box 133"/>
          <p:cNvSpPr txBox="1">
            <a:spLocks noChangeArrowheads="1"/>
          </p:cNvSpPr>
          <p:nvPr/>
        </p:nvSpPr>
        <p:spPr bwMode="auto">
          <a:xfrm>
            <a:off x="5117345" y="1066800"/>
            <a:ext cx="60714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400">
                <a:latin typeface="+mn-lt"/>
              </a:rPr>
              <a:t>2000</a:t>
            </a:r>
          </a:p>
        </p:txBody>
      </p:sp>
      <p:sp>
        <p:nvSpPr>
          <p:cNvPr id="20522" name="Text Box 134"/>
          <p:cNvSpPr txBox="1">
            <a:spLocks noChangeArrowheads="1"/>
          </p:cNvSpPr>
          <p:nvPr/>
        </p:nvSpPr>
        <p:spPr bwMode="auto">
          <a:xfrm>
            <a:off x="2875457" y="1066800"/>
            <a:ext cx="584461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400">
                <a:latin typeface="+mn-lt"/>
              </a:rPr>
              <a:t>1990</a:t>
            </a:r>
          </a:p>
        </p:txBody>
      </p:sp>
      <p:sp>
        <p:nvSpPr>
          <p:cNvPr id="20523" name="Text Box 135"/>
          <p:cNvSpPr txBox="1">
            <a:spLocks noChangeArrowheads="1"/>
          </p:cNvSpPr>
          <p:nvPr/>
        </p:nvSpPr>
        <p:spPr bwMode="auto">
          <a:xfrm>
            <a:off x="1757130" y="1066800"/>
            <a:ext cx="584461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400">
                <a:latin typeface="+mn-lt"/>
              </a:rPr>
              <a:t>1985</a:t>
            </a:r>
          </a:p>
        </p:txBody>
      </p:sp>
      <p:sp>
        <p:nvSpPr>
          <p:cNvPr id="20524" name="Text Box 136"/>
          <p:cNvSpPr txBox="1">
            <a:spLocks noChangeArrowheads="1"/>
          </p:cNvSpPr>
          <p:nvPr/>
        </p:nvSpPr>
        <p:spPr bwMode="auto">
          <a:xfrm>
            <a:off x="7360977" y="1066800"/>
            <a:ext cx="584461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400">
                <a:latin typeface="+mn-lt"/>
              </a:rPr>
              <a:t>2010</a:t>
            </a:r>
          </a:p>
        </p:txBody>
      </p:sp>
      <p:sp>
        <p:nvSpPr>
          <p:cNvPr id="20525" name="Text Box 137"/>
          <p:cNvSpPr txBox="1">
            <a:spLocks noChangeArrowheads="1"/>
          </p:cNvSpPr>
          <p:nvPr/>
        </p:nvSpPr>
        <p:spPr bwMode="auto">
          <a:xfrm>
            <a:off x="6239161" y="1066800"/>
            <a:ext cx="58097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400">
                <a:latin typeface="+mn-lt"/>
              </a:rPr>
              <a:t>2005</a:t>
            </a:r>
          </a:p>
        </p:txBody>
      </p:sp>
      <p:sp>
        <p:nvSpPr>
          <p:cNvPr id="20526" name="Text Box 138"/>
          <p:cNvSpPr txBox="1">
            <a:spLocks noChangeArrowheads="1"/>
          </p:cNvSpPr>
          <p:nvPr/>
        </p:nvSpPr>
        <p:spPr bwMode="auto">
          <a:xfrm>
            <a:off x="3995529" y="1066800"/>
            <a:ext cx="584461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400">
                <a:latin typeface="+mn-lt"/>
              </a:rPr>
              <a:t>1995</a:t>
            </a:r>
          </a:p>
        </p:txBody>
      </p:sp>
      <p:sp>
        <p:nvSpPr>
          <p:cNvPr id="88" name="Title 8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Length &amp; continuity requires multiple missions</a:t>
            </a:r>
          </a:p>
        </p:txBody>
      </p:sp>
      <p:grpSp>
        <p:nvGrpSpPr>
          <p:cNvPr id="4" name="Group 84"/>
          <p:cNvGrpSpPr/>
          <p:nvPr/>
        </p:nvGrpSpPr>
        <p:grpSpPr>
          <a:xfrm>
            <a:off x="4378924" y="1712910"/>
            <a:ext cx="685800" cy="533400"/>
            <a:chOff x="4378924" y="1712910"/>
            <a:chExt cx="685800" cy="533400"/>
          </a:xfrm>
        </p:grpSpPr>
        <p:sp>
          <p:nvSpPr>
            <p:cNvPr id="72" name="Rectangle 71"/>
            <p:cNvSpPr/>
            <p:nvPr/>
          </p:nvSpPr>
          <p:spPr>
            <a:xfrm>
              <a:off x="4648200" y="1712910"/>
              <a:ext cx="152400" cy="533400"/>
            </a:xfrm>
            <a:prstGeom prst="rect">
              <a:avLst/>
            </a:prstGeom>
            <a:solidFill>
              <a:srgbClr val="08471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  <a:p>
              <a:pPr algn="ctr"/>
              <a:endParaRPr lang="en-US"/>
            </a:p>
          </p:txBody>
        </p:sp>
        <p:sp>
          <p:nvSpPr>
            <p:cNvPr id="69" name="Text Box 140"/>
            <p:cNvSpPr txBox="1">
              <a:spLocks noChangeArrowheads="1"/>
            </p:cNvSpPr>
            <p:nvPr/>
          </p:nvSpPr>
          <p:spPr bwMode="auto">
            <a:xfrm>
              <a:off x="4378924" y="1847632"/>
              <a:ext cx="685800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050" b="1">
                  <a:solidFill>
                    <a:schemeClr val="bg1"/>
                  </a:solidFill>
                  <a:latin typeface="+mn-lt"/>
                </a:rPr>
                <a:t>OCTS</a:t>
              </a:r>
              <a:endParaRPr lang="en-US" b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5" name="Group 81"/>
          <p:cNvGrpSpPr/>
          <p:nvPr/>
        </p:nvGrpSpPr>
        <p:grpSpPr>
          <a:xfrm>
            <a:off x="4876800" y="1712910"/>
            <a:ext cx="3048000" cy="533400"/>
            <a:chOff x="4876800" y="1712910"/>
            <a:chExt cx="3048000" cy="533400"/>
          </a:xfrm>
        </p:grpSpPr>
        <p:sp>
          <p:nvSpPr>
            <p:cNvPr id="70" name="Rectangle 69"/>
            <p:cNvSpPr/>
            <p:nvPr/>
          </p:nvSpPr>
          <p:spPr>
            <a:xfrm>
              <a:off x="4876800" y="1712910"/>
              <a:ext cx="3048000" cy="533400"/>
            </a:xfrm>
            <a:prstGeom prst="rect">
              <a:avLst/>
            </a:prstGeom>
            <a:solidFill>
              <a:srgbClr val="084712"/>
            </a:solidFill>
            <a:effectLst>
              <a:outerShdw blurRad="40000" dist="23000" dir="5400000" rotWithShape="0">
                <a:schemeClr val="bg2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04" name="Text Box 140"/>
            <p:cNvSpPr txBox="1">
              <a:spLocks noChangeArrowheads="1"/>
            </p:cNvSpPr>
            <p:nvPr/>
          </p:nvSpPr>
          <p:spPr bwMode="auto">
            <a:xfrm>
              <a:off x="4953000" y="1805719"/>
              <a:ext cx="183585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chemeClr val="bg1"/>
                  </a:solidFill>
                  <a:latin typeface="+mn-lt"/>
                </a:rPr>
                <a:t>SeaWiFS (NASA)</a:t>
              </a:r>
            </a:p>
          </p:txBody>
        </p:sp>
      </p:grpSp>
      <p:grpSp>
        <p:nvGrpSpPr>
          <p:cNvPr id="6" name="Group 85"/>
          <p:cNvGrpSpPr/>
          <p:nvPr/>
        </p:nvGrpSpPr>
        <p:grpSpPr>
          <a:xfrm>
            <a:off x="533400" y="1676400"/>
            <a:ext cx="1752600" cy="457200"/>
            <a:chOff x="533400" y="1676400"/>
            <a:chExt cx="1752600" cy="457200"/>
          </a:xfrm>
        </p:grpSpPr>
        <p:sp>
          <p:nvSpPr>
            <p:cNvPr id="71" name="Rectangle 70"/>
            <p:cNvSpPr/>
            <p:nvPr/>
          </p:nvSpPr>
          <p:spPr>
            <a:xfrm>
              <a:off x="533400" y="1676400"/>
              <a:ext cx="1752600" cy="457200"/>
            </a:xfrm>
            <a:prstGeom prst="rect">
              <a:avLst/>
            </a:prstGeom>
            <a:solidFill>
              <a:srgbClr val="08471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  <a:p>
              <a:pPr algn="ctr"/>
              <a:endParaRPr lang="en-US"/>
            </a:p>
          </p:txBody>
        </p:sp>
        <p:sp>
          <p:nvSpPr>
            <p:cNvPr id="20488" name="Text Box 77"/>
            <p:cNvSpPr txBox="1">
              <a:spLocks noChangeArrowheads="1"/>
            </p:cNvSpPr>
            <p:nvPr/>
          </p:nvSpPr>
          <p:spPr bwMode="auto">
            <a:xfrm>
              <a:off x="533400" y="1732789"/>
              <a:ext cx="151826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chemeClr val="bg1"/>
                  </a:solidFill>
                  <a:latin typeface="+mn-lt"/>
                </a:rPr>
                <a:t>CZCS (NASA)</a:t>
              </a:r>
            </a:p>
          </p:txBody>
        </p:sp>
      </p:grpSp>
      <p:grpSp>
        <p:nvGrpSpPr>
          <p:cNvPr id="7" name="Group 78"/>
          <p:cNvGrpSpPr/>
          <p:nvPr/>
        </p:nvGrpSpPr>
        <p:grpSpPr>
          <a:xfrm>
            <a:off x="5257800" y="2590800"/>
            <a:ext cx="3505200" cy="533400"/>
            <a:chOff x="5257800" y="2590800"/>
            <a:chExt cx="3505200" cy="533400"/>
          </a:xfrm>
        </p:grpSpPr>
        <p:sp>
          <p:nvSpPr>
            <p:cNvPr id="73" name="Pentagon 72"/>
            <p:cNvSpPr/>
            <p:nvPr/>
          </p:nvSpPr>
          <p:spPr>
            <a:xfrm>
              <a:off x="5257800" y="2590800"/>
              <a:ext cx="3505200" cy="533400"/>
            </a:xfrm>
            <a:prstGeom prst="homePlate">
              <a:avLst/>
            </a:prstGeom>
            <a:solidFill>
              <a:srgbClr val="08471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03" name="Text Box 139"/>
            <p:cNvSpPr txBox="1">
              <a:spLocks noChangeArrowheads="1"/>
            </p:cNvSpPr>
            <p:nvPr/>
          </p:nvSpPr>
          <p:spPr bwMode="auto">
            <a:xfrm>
              <a:off x="5334000" y="2693188"/>
              <a:ext cx="221241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chemeClr val="bg1"/>
                  </a:solidFill>
                  <a:latin typeface="+mn-lt"/>
                </a:rPr>
                <a:t>MODIS-Terra (NASA)</a:t>
              </a:r>
            </a:p>
          </p:txBody>
        </p:sp>
      </p:grpSp>
      <p:grpSp>
        <p:nvGrpSpPr>
          <p:cNvPr id="8" name="Group 95"/>
          <p:cNvGrpSpPr/>
          <p:nvPr/>
        </p:nvGrpSpPr>
        <p:grpSpPr>
          <a:xfrm>
            <a:off x="5943600" y="4419600"/>
            <a:ext cx="2819400" cy="533400"/>
            <a:chOff x="5943600" y="4837110"/>
            <a:chExt cx="2819400" cy="533400"/>
          </a:xfrm>
        </p:grpSpPr>
        <p:sp>
          <p:nvSpPr>
            <p:cNvPr id="80" name="Pentagon 79"/>
            <p:cNvSpPr/>
            <p:nvPr/>
          </p:nvSpPr>
          <p:spPr>
            <a:xfrm>
              <a:off x="5943600" y="4837110"/>
              <a:ext cx="2819400" cy="533400"/>
            </a:xfrm>
            <a:prstGeom prst="homePlate">
              <a:avLst/>
            </a:prstGeom>
            <a:solidFill>
              <a:srgbClr val="08471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09" name="Text Box 147"/>
            <p:cNvSpPr txBox="1">
              <a:spLocks noChangeArrowheads="1"/>
            </p:cNvSpPr>
            <p:nvPr/>
          </p:nvSpPr>
          <p:spPr bwMode="auto">
            <a:xfrm>
              <a:off x="6019800" y="4920232"/>
              <a:ext cx="14500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chemeClr val="bg1"/>
                  </a:solidFill>
                  <a:latin typeface="+mn-lt"/>
                </a:rPr>
                <a:t>MERIS (ESA)</a:t>
              </a:r>
            </a:p>
          </p:txBody>
        </p:sp>
      </p:grpSp>
      <p:grpSp>
        <p:nvGrpSpPr>
          <p:cNvPr id="9" name="Group 83"/>
          <p:cNvGrpSpPr/>
          <p:nvPr/>
        </p:nvGrpSpPr>
        <p:grpSpPr>
          <a:xfrm>
            <a:off x="6019800" y="3505200"/>
            <a:ext cx="2743200" cy="533400"/>
            <a:chOff x="6019800" y="3770310"/>
            <a:chExt cx="2743200" cy="533400"/>
          </a:xfrm>
        </p:grpSpPr>
        <p:sp>
          <p:nvSpPr>
            <p:cNvPr id="74" name="Pentagon 73"/>
            <p:cNvSpPr/>
            <p:nvPr/>
          </p:nvSpPr>
          <p:spPr>
            <a:xfrm>
              <a:off x="6019800" y="3770310"/>
              <a:ext cx="2743200" cy="533400"/>
            </a:xfrm>
            <a:prstGeom prst="homePlate">
              <a:avLst/>
            </a:prstGeom>
            <a:solidFill>
              <a:srgbClr val="08471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 Box 147"/>
            <p:cNvSpPr txBox="1">
              <a:spLocks noChangeArrowheads="1"/>
            </p:cNvSpPr>
            <p:nvPr/>
          </p:nvSpPr>
          <p:spPr bwMode="auto">
            <a:xfrm>
              <a:off x="6096000" y="3862313"/>
              <a:ext cx="22135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chemeClr val="bg1"/>
                  </a:solidFill>
                  <a:latin typeface="+mn-lt"/>
                </a:rPr>
                <a:t>MODIS-Aqua (NASA)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219200" y="3429000"/>
            <a:ext cx="2667000" cy="2286000"/>
            <a:chOff x="1219200" y="3429000"/>
            <a:chExt cx="2667000" cy="2286000"/>
          </a:xfrm>
        </p:grpSpPr>
        <p:pic>
          <p:nvPicPr>
            <p:cNvPr id="82" name="Picture 81" descr="jpss_spacecraft_rendering_white_background_small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9200" y="3581400"/>
              <a:ext cx="2667000" cy="2133600"/>
            </a:xfrm>
            <a:prstGeom prst="rect">
              <a:avLst/>
            </a:prstGeom>
          </p:spPr>
        </p:pic>
        <p:sp>
          <p:nvSpPr>
            <p:cNvPr id="84" name="TextBox 83"/>
            <p:cNvSpPr txBox="1"/>
            <p:nvPr/>
          </p:nvSpPr>
          <p:spPr>
            <a:xfrm>
              <a:off x="1676400" y="3429000"/>
              <a:ext cx="1815421" cy="58477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/>
                <a:t>NPP/VIIRS</a:t>
              </a:r>
            </a:p>
            <a:p>
              <a:pPr algn="ctr"/>
              <a:r>
                <a:rPr lang="en-US" b="1"/>
                <a:t>Oct 2011 launch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we achieve consistency?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990600"/>
            <a:ext cx="8229600" cy="914400"/>
          </a:xfrm>
          <a:prstGeom prst="rect">
            <a:avLst/>
          </a:prstGeom>
          <a:solidFill>
            <a:srgbClr val="FFFEB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we achieve consistency?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/>
              <a:t>Focus on instrument calibration </a:t>
            </a:r>
          </a:p>
          <a:p>
            <a:pPr lvl="1"/>
            <a:r>
              <a:rPr lang="en-US"/>
              <a:t>establishing temporal and spatial stability within each mission</a:t>
            </a:r>
          </a:p>
          <a:p>
            <a:endParaRPr lang="en-US"/>
          </a:p>
          <a:p>
            <a:pPr lvl="1"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SeaWiFS Sensor Degradation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8778240" cy="5852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rot="16200000" flipH="1">
            <a:off x="8255002" y="1778000"/>
            <a:ext cx="609600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534400" y="1600200"/>
            <a:ext cx="481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3%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8407400" y="1488119"/>
            <a:ext cx="152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407400" y="2070099"/>
            <a:ext cx="152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13806"/>
            <a:ext cx="8321872" cy="5944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 useBgFill="1"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8153400" y="4822825"/>
            <a:ext cx="685800" cy="33855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52D0B"/>
                </a:solidFill>
              </a:rPr>
              <a:t>40%</a:t>
            </a:r>
          </a:p>
        </p:txBody>
      </p:sp>
      <p:sp useBgFill="1">
        <p:nvSpPr>
          <p:cNvPr id="23556" name="Text Box 8"/>
          <p:cNvSpPr txBox="1">
            <a:spLocks noChangeArrowheads="1"/>
          </p:cNvSpPr>
          <p:nvPr/>
        </p:nvSpPr>
        <p:spPr bwMode="auto">
          <a:xfrm>
            <a:off x="8153400" y="3925888"/>
            <a:ext cx="685800" cy="33855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52D0B"/>
                </a:solidFill>
              </a:rPr>
              <a:t>30%</a:t>
            </a:r>
          </a:p>
        </p:txBody>
      </p:sp>
      <p:sp useBgFill="1"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8153400" y="3011488"/>
            <a:ext cx="685800" cy="33855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52D0B"/>
                </a:solidFill>
              </a:rPr>
              <a:t>20%</a:t>
            </a:r>
          </a:p>
        </p:txBody>
      </p:sp>
      <p:sp useBgFill="1"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8153400" y="2108200"/>
            <a:ext cx="685800" cy="33855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52D0B"/>
                </a:solidFill>
              </a:rPr>
              <a:t>10%  </a:t>
            </a:r>
          </a:p>
        </p:txBody>
      </p:sp>
      <p:sp useBgFill="1"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8153400" y="5729288"/>
            <a:ext cx="685800" cy="33855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52D0B"/>
                </a:solidFill>
              </a:rPr>
              <a:t>50%</a:t>
            </a:r>
          </a:p>
        </p:txBody>
      </p:sp>
      <p:sp>
        <p:nvSpPr>
          <p:cNvPr id="763917" name="Rectangle 13"/>
          <p:cNvSpPr>
            <a:spLocks noChangeArrowheads="1"/>
          </p:cNvSpPr>
          <p:nvPr/>
        </p:nvSpPr>
        <p:spPr bwMode="auto">
          <a:xfrm>
            <a:off x="457200" y="76200"/>
            <a:ext cx="82296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800">
                <a:solidFill>
                  <a:srgbClr val="052D0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MODIS Lunar and Solar Calibration Trends</a:t>
            </a:r>
          </a:p>
        </p:txBody>
      </p:sp>
      <p:sp>
        <p:nvSpPr>
          <p:cNvPr id="23562" name="Text Box 15"/>
          <p:cNvSpPr txBox="1">
            <a:spLocks noChangeArrowheads="1"/>
          </p:cNvSpPr>
          <p:nvPr/>
        </p:nvSpPr>
        <p:spPr bwMode="auto">
          <a:xfrm>
            <a:off x="862013" y="993547"/>
            <a:ext cx="79787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MODIS 412nm Responsivity Changes Since Launch</a:t>
            </a:r>
          </a:p>
        </p:txBody>
      </p:sp>
      <p:sp>
        <p:nvSpPr>
          <p:cNvPr id="23563" name="Rectangle 16"/>
          <p:cNvSpPr>
            <a:spLocks noChangeArrowheads="1"/>
          </p:cNvSpPr>
          <p:nvPr/>
        </p:nvSpPr>
        <p:spPr bwMode="auto">
          <a:xfrm>
            <a:off x="2133600" y="3352800"/>
            <a:ext cx="10668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/>
              <a:t>Terra</a:t>
            </a:r>
            <a:endParaRPr lang="en-US" sz="2000"/>
          </a:p>
        </p:txBody>
      </p:sp>
      <p:sp useBgFill="1">
        <p:nvSpPr>
          <p:cNvPr id="23560" name="Text Box 12"/>
          <p:cNvSpPr txBox="1">
            <a:spLocks noChangeArrowheads="1"/>
          </p:cNvSpPr>
          <p:nvPr/>
        </p:nvSpPr>
        <p:spPr bwMode="auto">
          <a:xfrm>
            <a:off x="8140700" y="1208088"/>
            <a:ext cx="685800" cy="33855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52D0B"/>
                </a:solidFill>
              </a:rPr>
              <a:t>  0%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98456" y="3374023"/>
            <a:ext cx="2971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Gain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5258594" y="3657600"/>
            <a:ext cx="4419600" cy="1588"/>
          </a:xfrm>
          <a:prstGeom prst="line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12949" y="3429000"/>
            <a:ext cx="59533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50%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ChangeArrowheads="1"/>
          </p:cNvSpPr>
          <p:nvPr/>
        </p:nvSpPr>
        <p:spPr bwMode="auto">
          <a:xfrm>
            <a:off x="457200" y="762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800">
                <a:solidFill>
                  <a:srgbClr val="052D0B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MODIS-Terra Vicarious On-orbit Characterization</a:t>
            </a:r>
          </a:p>
          <a:p>
            <a:pPr algn="ctr">
              <a:defRPr/>
            </a:pPr>
            <a:r>
              <a:rPr lang="en-US" sz="2000"/>
              <a:t>relative to preliminary MCST collection 6 calibration</a:t>
            </a:r>
            <a:endParaRPr lang="en-US" sz="2000">
              <a:solidFill>
                <a:srgbClr val="052D0B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4036" name="Text Box 28"/>
          <p:cNvSpPr txBox="1">
            <a:spLocks noChangeArrowheads="1"/>
          </p:cNvSpPr>
          <p:nvPr/>
        </p:nvSpPr>
        <p:spPr bwMode="auto">
          <a:xfrm rot="16200000">
            <a:off x="-173623" y="2262326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RVS</a:t>
            </a:r>
          </a:p>
        </p:txBody>
      </p:sp>
      <p:sp>
        <p:nvSpPr>
          <p:cNvPr id="44037" name="Text Box 29"/>
          <p:cNvSpPr txBox="1">
            <a:spLocks noChangeArrowheads="1"/>
          </p:cNvSpPr>
          <p:nvPr/>
        </p:nvSpPr>
        <p:spPr bwMode="auto">
          <a:xfrm rot="16200000">
            <a:off x="-287923" y="4167326"/>
            <a:ext cx="137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Polarization</a:t>
            </a:r>
          </a:p>
        </p:txBody>
      </p:sp>
      <p:sp>
        <p:nvSpPr>
          <p:cNvPr id="44039" name="Text Box 31"/>
          <p:cNvSpPr txBox="1">
            <a:spLocks noChangeArrowheads="1"/>
          </p:cNvSpPr>
          <p:nvPr/>
        </p:nvSpPr>
        <p:spPr bwMode="auto">
          <a:xfrm>
            <a:off x="1600200" y="1119326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412</a:t>
            </a:r>
          </a:p>
        </p:txBody>
      </p:sp>
      <p:sp>
        <p:nvSpPr>
          <p:cNvPr id="44040" name="Text Box 32"/>
          <p:cNvSpPr txBox="1">
            <a:spLocks noChangeArrowheads="1"/>
          </p:cNvSpPr>
          <p:nvPr/>
        </p:nvSpPr>
        <p:spPr bwMode="auto">
          <a:xfrm>
            <a:off x="4343400" y="1119326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443</a:t>
            </a:r>
          </a:p>
        </p:txBody>
      </p:sp>
      <p:sp>
        <p:nvSpPr>
          <p:cNvPr id="44041" name="Text Box 33"/>
          <p:cNvSpPr txBox="1">
            <a:spLocks noChangeArrowheads="1"/>
          </p:cNvSpPr>
          <p:nvPr/>
        </p:nvSpPr>
        <p:spPr bwMode="auto">
          <a:xfrm>
            <a:off x="7010400" y="1119326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488</a:t>
            </a:r>
          </a:p>
        </p:txBody>
      </p:sp>
      <p:pic>
        <p:nvPicPr>
          <p:cNvPr id="44044" name="Picture 36" descr="MODIST NIR XC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6071870"/>
            <a:ext cx="4210050" cy="70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plotmodistcolormst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500326"/>
            <a:ext cx="8309984" cy="39350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43200" y="6466920"/>
            <a:ext cx="4343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2000                                                          2011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078237" y="5889686"/>
            <a:ext cx="36576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Time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3733800" y="5300246"/>
            <a:ext cx="22860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Scan Pixel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6553200" y="5300246"/>
            <a:ext cx="22860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Scan Pixel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990600" y="5300246"/>
            <a:ext cx="22860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Scan Pixel</a:t>
            </a:r>
          </a:p>
        </p:txBody>
      </p:sp>
      <p:sp>
        <p:nvSpPr>
          <p:cNvPr id="44042" name="Text Box 34"/>
          <p:cNvSpPr txBox="1">
            <a:spLocks noChangeArrowheads="1"/>
          </p:cNvSpPr>
          <p:nvPr/>
        </p:nvSpPr>
        <p:spPr bwMode="auto">
          <a:xfrm>
            <a:off x="304800" y="2947067"/>
            <a:ext cx="726116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-10%</a:t>
            </a:r>
          </a:p>
        </p:txBody>
      </p:sp>
      <p:sp>
        <p:nvSpPr>
          <p:cNvPr id="44043" name="Text Box 35"/>
          <p:cNvSpPr txBox="1">
            <a:spLocks noChangeArrowheads="1"/>
          </p:cNvSpPr>
          <p:nvPr/>
        </p:nvSpPr>
        <p:spPr bwMode="auto">
          <a:xfrm>
            <a:off x="254952" y="1518806"/>
            <a:ext cx="771532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+15%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20695769</TotalTime>
  <Words>2256</Words>
  <Application>Microsoft Macintosh PowerPoint</Application>
  <PresentationFormat>On-screen Show (4:3)</PresentationFormat>
  <Paragraphs>432</Paragraphs>
  <Slides>37</Slides>
  <Notes>28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Default Design</vt:lpstr>
      <vt:lpstr>Slide 1</vt:lpstr>
      <vt:lpstr>Outline</vt:lpstr>
      <vt:lpstr>What is a Climate Data Record?</vt:lpstr>
      <vt:lpstr>Length &amp; continuity requires multiple missions</vt:lpstr>
      <vt:lpstr>How do we achieve consistency?</vt:lpstr>
      <vt:lpstr>How do we achieve consistency?</vt:lpstr>
      <vt:lpstr>SeaWiFS Sensor Degradation</vt:lpstr>
      <vt:lpstr>Slide 8</vt:lpstr>
      <vt:lpstr>Slide 9</vt:lpstr>
      <vt:lpstr>Vicarious Instrument Recharacterization  to assess change in RVS shape and polarization sensitivity</vt:lpstr>
      <vt:lpstr>Effect of MODIST Recharacterization on Chlorophyll Global Deep-Water Trend</vt:lpstr>
      <vt:lpstr>Slide 12</vt:lpstr>
      <vt:lpstr>How do we achieve consistency?</vt:lpstr>
      <vt:lpstr>How do we achieve consistency?</vt:lpstr>
      <vt:lpstr>Sensor-Independent Approach</vt:lpstr>
      <vt:lpstr>How do we achieve consistency?</vt:lpstr>
      <vt:lpstr>Sensor-Independent Approach</vt:lpstr>
      <vt:lpstr>Cumulative mean vicarious gain</vt:lpstr>
      <vt:lpstr>How do we achieve consistency?</vt:lpstr>
      <vt:lpstr>Slide 20</vt:lpstr>
      <vt:lpstr>How do we achieve consistency?</vt:lpstr>
      <vt:lpstr>Latest Multi-Mission Ocean Color Reprocessing</vt:lpstr>
      <vt:lpstr>MODISA Rrs in good agreement with SeaWiFS</vt:lpstr>
      <vt:lpstr>Mean spectral differences agree  with expectations</vt:lpstr>
      <vt:lpstr>MODIST Rrs in good agreement with SeaWiFS</vt:lpstr>
      <vt:lpstr>MERIS Rrs is biased relative to SeaWiFS</vt:lpstr>
      <vt:lpstr>Chlorophyll spatial variation in good agreement </vt:lpstr>
      <vt:lpstr>Chlorophyll spatial variation in good agreement </vt:lpstr>
      <vt:lpstr>Chla in Good Agreement with Global In situ</vt:lpstr>
      <vt:lpstr>Global Chlorophyll Timeseries</vt:lpstr>
      <vt:lpstr>Global Chlorophyll Timeseries</vt:lpstr>
      <vt:lpstr>Global Chlorophyll Timeseries</vt:lpstr>
      <vt:lpstr>Coming Soon!  Late Mission Reprocessing of MODISA</vt:lpstr>
      <vt:lpstr>We will soon have the full MERIS Level-1B dataset enabling reprocessing with NASA algorithms</vt:lpstr>
      <vt:lpstr>Summary</vt:lpstr>
      <vt:lpstr>characterization of instrument degradation is the primary challenge to development of ocean color climate data records</vt:lpstr>
      <vt:lpstr>Slide 37</vt:lpstr>
    </vt:vector>
  </TitlesOfParts>
  <Company>B. Franz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Ocean Color Reprocessing </dc:title>
  <dc:creator>B. Franz</dc:creator>
  <cp:lastModifiedBy>Bryan Franz</cp:lastModifiedBy>
  <cp:revision>248</cp:revision>
  <cp:lastPrinted>2011-05-02T15:12:30Z</cp:lastPrinted>
  <dcterms:created xsi:type="dcterms:W3CDTF">2011-05-19T00:00:01Z</dcterms:created>
  <dcterms:modified xsi:type="dcterms:W3CDTF">2011-05-19T03:23:27Z</dcterms:modified>
</cp:coreProperties>
</file>