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98" r:id="rId3"/>
    <p:sldMasterId id="2147483734" r:id="rId4"/>
    <p:sldMasterId id="2147483748" r:id="rId5"/>
    <p:sldMasterId id="2147483754" r:id="rId6"/>
    <p:sldMasterId id="2147483757" r:id="rId7"/>
    <p:sldMasterId id="2147483759" r:id="rId8"/>
    <p:sldMasterId id="2147483765" r:id="rId9"/>
    <p:sldMasterId id="2147483781" r:id="rId10"/>
    <p:sldMasterId id="2147483783" r:id="rId11"/>
  </p:sldMasterIdLst>
  <p:notesMasterIdLst>
    <p:notesMasterId r:id="rId35"/>
  </p:notesMasterIdLst>
  <p:handoutMasterIdLst>
    <p:handoutMasterId r:id="rId36"/>
  </p:handoutMasterIdLst>
  <p:sldIdLst>
    <p:sldId id="830" r:id="rId12"/>
    <p:sldId id="925" r:id="rId13"/>
    <p:sldId id="915" r:id="rId14"/>
    <p:sldId id="924" r:id="rId15"/>
    <p:sldId id="840" r:id="rId16"/>
    <p:sldId id="918" r:id="rId17"/>
    <p:sldId id="922" r:id="rId18"/>
    <p:sldId id="917" r:id="rId19"/>
    <p:sldId id="927" r:id="rId20"/>
    <p:sldId id="916" r:id="rId21"/>
    <p:sldId id="947" r:id="rId22"/>
    <p:sldId id="948" r:id="rId23"/>
    <p:sldId id="939" r:id="rId24"/>
    <p:sldId id="923" r:id="rId25"/>
    <p:sldId id="949" r:id="rId26"/>
    <p:sldId id="934" r:id="rId27"/>
    <p:sldId id="935" r:id="rId28"/>
    <p:sldId id="936" r:id="rId29"/>
    <p:sldId id="888" r:id="rId30"/>
    <p:sldId id="932" r:id="rId31"/>
    <p:sldId id="926" r:id="rId32"/>
    <p:sldId id="937" r:id="rId33"/>
    <p:sldId id="938" r:id="rId34"/>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D18"/>
    <a:srgbClr val="990000"/>
    <a:srgbClr val="B2B2B2"/>
    <a:srgbClr val="E5C23C"/>
    <a:srgbClr val="6A81FF"/>
    <a:srgbClr val="D58B3F"/>
    <a:srgbClr val="D58113"/>
    <a:srgbClr val="DC6334"/>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5" autoAdjust="0"/>
    <p:restoredTop sz="81232" autoAdjust="0"/>
  </p:normalViewPr>
  <p:slideViewPr>
    <p:cSldViewPr snapToGrid="0">
      <p:cViewPr>
        <p:scale>
          <a:sx n="50" d="100"/>
          <a:sy n="50" d="100"/>
        </p:scale>
        <p:origin x="-1205" y="-125"/>
      </p:cViewPr>
      <p:guideLst>
        <p:guide orient="horz" pos="419"/>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28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ke\Documents\FY10_budget_chart_new%20with%20FY11%20and%20FY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qdata\users\btagg\Briefings%20-%20ESD,%20FPR,%20SMD\NRC%20mission%20summary%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92540372675053"/>
          <c:y val="8.0000275736244561E-2"/>
          <c:w val="0.81903152950543434"/>
          <c:h val="0.77412031521248414"/>
        </c:manualLayout>
      </c:layout>
      <c:lineChart>
        <c:grouping val="standard"/>
        <c:ser>
          <c:idx val="0"/>
          <c:order val="0"/>
          <c:spPr>
            <a:ln w="63500">
              <a:solidFill>
                <a:srgbClr val="BD5D18"/>
              </a:solidFill>
              <a:prstDash val="solid"/>
            </a:ln>
          </c:spPr>
          <c:marker>
            <c:symbol val="diamond"/>
            <c:size val="15"/>
            <c:spPr>
              <a:solidFill>
                <a:srgbClr val="BD5D18"/>
              </a:solidFill>
              <a:ln>
                <a:solidFill>
                  <a:srgbClr val="000080"/>
                </a:solidFill>
                <a:prstDash val="solid"/>
              </a:ln>
            </c:spPr>
          </c:marker>
          <c:cat>
            <c:strRef>
              <c:f>Sheet2!$A$1:$A$8</c:f>
              <c:strCache>
                <c:ptCount val="8"/>
                <c:pt idx="0">
                  <c:v>FY09</c:v>
                </c:pt>
                <c:pt idx="1">
                  <c:v>FY10</c:v>
                </c:pt>
                <c:pt idx="2">
                  <c:v>FY11</c:v>
                </c:pt>
                <c:pt idx="3">
                  <c:v>FY12</c:v>
                </c:pt>
                <c:pt idx="4">
                  <c:v>FY13</c:v>
                </c:pt>
                <c:pt idx="5">
                  <c:v>FY14</c:v>
                </c:pt>
                <c:pt idx="6">
                  <c:v>FY15</c:v>
                </c:pt>
                <c:pt idx="7">
                  <c:v>FY16</c:v>
                </c:pt>
              </c:strCache>
            </c:strRef>
          </c:cat>
          <c:val>
            <c:numRef>
              <c:f>Sheet2!$B$1:$B$8</c:f>
              <c:numCache>
                <c:formatCode>General</c:formatCode>
                <c:ptCount val="8"/>
                <c:pt idx="0">
                  <c:v>1358</c:v>
                </c:pt>
                <c:pt idx="1">
                  <c:v>1333</c:v>
                </c:pt>
                <c:pt idx="2">
                  <c:v>1243</c:v>
                </c:pt>
                <c:pt idx="3">
                  <c:v>1258</c:v>
                </c:pt>
                <c:pt idx="4">
                  <c:v>1279</c:v>
                </c:pt>
                <c:pt idx="5">
                  <c:v>1309</c:v>
                </c:pt>
                <c:pt idx="6">
                  <c:v>1341</c:v>
                </c:pt>
                <c:pt idx="7">
                  <c:v>1354.41</c:v>
                </c:pt>
              </c:numCache>
            </c:numRef>
          </c:val>
        </c:ser>
        <c:ser>
          <c:idx val="1"/>
          <c:order val="1"/>
          <c:spPr>
            <a:ln w="63500">
              <a:solidFill>
                <a:srgbClr val="FF0000"/>
              </a:solidFill>
              <a:prstDash val="solid"/>
            </a:ln>
          </c:spPr>
          <c:marker>
            <c:symbol val="square"/>
            <c:size val="15"/>
            <c:spPr>
              <a:solidFill>
                <a:srgbClr val="FF0000"/>
              </a:solidFill>
              <a:ln>
                <a:solidFill>
                  <a:srgbClr val="FF0000"/>
                </a:solidFill>
                <a:prstDash val="solid"/>
              </a:ln>
            </c:spPr>
          </c:marker>
          <c:cat>
            <c:strRef>
              <c:f>Sheet2!$A$1:$A$8</c:f>
              <c:strCache>
                <c:ptCount val="8"/>
                <c:pt idx="0">
                  <c:v>FY09</c:v>
                </c:pt>
                <c:pt idx="1">
                  <c:v>FY10</c:v>
                </c:pt>
                <c:pt idx="2">
                  <c:v>FY11</c:v>
                </c:pt>
                <c:pt idx="3">
                  <c:v>FY12</c:v>
                </c:pt>
                <c:pt idx="4">
                  <c:v>FY13</c:v>
                </c:pt>
                <c:pt idx="5">
                  <c:v>FY14</c:v>
                </c:pt>
                <c:pt idx="6">
                  <c:v>FY15</c:v>
                </c:pt>
                <c:pt idx="7">
                  <c:v>FY16</c:v>
                </c:pt>
              </c:strCache>
            </c:strRef>
          </c:cat>
          <c:val>
            <c:numRef>
              <c:f>Sheet2!$C$1:$C$8</c:f>
              <c:numCache>
                <c:formatCode>General</c:formatCode>
                <c:ptCount val="8"/>
                <c:pt idx="0">
                  <c:v>1706</c:v>
                </c:pt>
                <c:pt idx="1">
                  <c:v>1405</c:v>
                </c:pt>
                <c:pt idx="2">
                  <c:v>1500</c:v>
                </c:pt>
                <c:pt idx="3">
                  <c:v>1550</c:v>
                </c:pt>
                <c:pt idx="4">
                  <c:v>1600</c:v>
                </c:pt>
                <c:pt idx="5">
                  <c:v>1650</c:v>
                </c:pt>
                <c:pt idx="6">
                  <c:v>1689.6</c:v>
                </c:pt>
                <c:pt idx="7">
                  <c:v>1706.4960000000001</c:v>
                </c:pt>
              </c:numCache>
            </c:numRef>
          </c:val>
        </c:ser>
        <c:ser>
          <c:idx val="2"/>
          <c:order val="2"/>
          <c:spPr>
            <a:ln w="63500">
              <a:solidFill>
                <a:srgbClr val="008000"/>
              </a:solidFill>
              <a:prstDash val="solid"/>
            </a:ln>
          </c:spPr>
          <c:marker>
            <c:symbol val="triangle"/>
            <c:size val="15"/>
            <c:spPr>
              <a:solidFill>
                <a:srgbClr val="008000"/>
              </a:solidFill>
              <a:ln>
                <a:solidFill>
                  <a:srgbClr val="008000"/>
                </a:solidFill>
                <a:prstDash val="solid"/>
              </a:ln>
            </c:spPr>
          </c:marker>
          <c:cat>
            <c:strRef>
              <c:f>Sheet2!$A$1:$A$8</c:f>
              <c:strCache>
                <c:ptCount val="8"/>
                <c:pt idx="0">
                  <c:v>FY09</c:v>
                </c:pt>
                <c:pt idx="1">
                  <c:v>FY10</c:v>
                </c:pt>
                <c:pt idx="2">
                  <c:v>FY11</c:v>
                </c:pt>
                <c:pt idx="3">
                  <c:v>FY12</c:v>
                </c:pt>
                <c:pt idx="4">
                  <c:v>FY13</c:v>
                </c:pt>
                <c:pt idx="5">
                  <c:v>FY14</c:v>
                </c:pt>
                <c:pt idx="6">
                  <c:v>FY15</c:v>
                </c:pt>
                <c:pt idx="7">
                  <c:v>FY16</c:v>
                </c:pt>
              </c:strCache>
            </c:strRef>
          </c:cat>
          <c:val>
            <c:numRef>
              <c:f>Sheet2!$D$1:$D$8</c:f>
              <c:numCache>
                <c:formatCode>General</c:formatCode>
                <c:ptCount val="8"/>
                <c:pt idx="0">
                  <c:v>1706</c:v>
                </c:pt>
                <c:pt idx="1">
                  <c:v>1388</c:v>
                </c:pt>
                <c:pt idx="2">
                  <c:v>1816</c:v>
                </c:pt>
                <c:pt idx="3">
                  <c:v>1944</c:v>
                </c:pt>
                <c:pt idx="4">
                  <c:v>2089</c:v>
                </c:pt>
                <c:pt idx="5">
                  <c:v>2217</c:v>
                </c:pt>
                <c:pt idx="6">
                  <c:v>2278</c:v>
                </c:pt>
                <c:pt idx="7">
                  <c:v>2300.7799999999997</c:v>
                </c:pt>
              </c:numCache>
            </c:numRef>
          </c:val>
        </c:ser>
        <c:ser>
          <c:idx val="3"/>
          <c:order val="3"/>
          <c:spPr>
            <a:ln w="76200">
              <a:solidFill>
                <a:srgbClr val="050571"/>
              </a:solidFill>
            </a:ln>
          </c:spPr>
          <c:marker>
            <c:symbol val="circle"/>
            <c:size val="18"/>
            <c:spPr>
              <a:solidFill>
                <a:srgbClr val="050571"/>
              </a:solidFill>
              <a:ln>
                <a:solidFill>
                  <a:srgbClr val="F79646">
                    <a:lumMod val="75000"/>
                  </a:srgbClr>
                </a:solidFill>
              </a:ln>
            </c:spPr>
          </c:marker>
          <c:cat>
            <c:strRef>
              <c:f>Sheet2!$A$1:$A$8</c:f>
              <c:strCache>
                <c:ptCount val="8"/>
                <c:pt idx="0">
                  <c:v>FY09</c:v>
                </c:pt>
                <c:pt idx="1">
                  <c:v>FY10</c:v>
                </c:pt>
                <c:pt idx="2">
                  <c:v>FY11</c:v>
                </c:pt>
                <c:pt idx="3">
                  <c:v>FY12</c:v>
                </c:pt>
                <c:pt idx="4">
                  <c:v>FY13</c:v>
                </c:pt>
                <c:pt idx="5">
                  <c:v>FY14</c:v>
                </c:pt>
                <c:pt idx="6">
                  <c:v>FY15</c:v>
                </c:pt>
                <c:pt idx="7">
                  <c:v>FY16</c:v>
                </c:pt>
              </c:strCache>
            </c:strRef>
          </c:cat>
          <c:val>
            <c:numRef>
              <c:f>Sheet2!$E$1:$E$8</c:f>
              <c:numCache>
                <c:formatCode>General</c:formatCode>
                <c:ptCount val="8"/>
                <c:pt idx="0">
                  <c:v>1706</c:v>
                </c:pt>
                <c:pt idx="1">
                  <c:v>1388</c:v>
                </c:pt>
                <c:pt idx="2">
                  <c:v>1628</c:v>
                </c:pt>
                <c:pt idx="3">
                  <c:v>1757</c:v>
                </c:pt>
                <c:pt idx="4">
                  <c:v>1783</c:v>
                </c:pt>
                <c:pt idx="5">
                  <c:v>1768</c:v>
                </c:pt>
                <c:pt idx="6">
                  <c:v>1793</c:v>
                </c:pt>
                <c:pt idx="7">
                  <c:v>1829</c:v>
                </c:pt>
              </c:numCache>
            </c:numRef>
          </c:val>
        </c:ser>
        <c:marker val="1"/>
        <c:axId val="49313664"/>
        <c:axId val="50365184"/>
      </c:lineChart>
      <c:catAx>
        <c:axId val="49313664"/>
        <c:scaling>
          <c:orientation val="minMax"/>
        </c:scaling>
        <c:axPos val="b"/>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0365184"/>
        <c:crosses val="autoZero"/>
        <c:auto val="1"/>
        <c:lblAlgn val="ctr"/>
        <c:lblOffset val="100"/>
        <c:tickLblSkip val="1"/>
        <c:tickMarkSkip val="1"/>
      </c:catAx>
      <c:valAx>
        <c:axId val="50365184"/>
        <c:scaling>
          <c:orientation val="minMax"/>
          <c:min val="11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9313664"/>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ASP Flight Hours supporting DS Missions</a:t>
            </a:r>
          </a:p>
        </c:rich>
      </c:tx>
      <c:layout/>
    </c:title>
    <c:plotArea>
      <c:layout/>
      <c:lineChart>
        <c:grouping val="standard"/>
        <c:ser>
          <c:idx val="0"/>
          <c:order val="0"/>
          <c:tx>
            <c:v>Flight Hours</c:v>
          </c:tx>
          <c:spPr>
            <a:ln w="63500">
              <a:solidFill>
                <a:srgbClr val="FF0000"/>
              </a:solidFill>
            </a:ln>
          </c:spPr>
          <c:marker>
            <c:symbol val="none"/>
          </c:marker>
          <c:cat>
            <c:numRef>
              <c:f>'DS Support'!$B$2:$H$2</c:f>
              <c:numCache>
                <c:formatCode>General</c:formatCode>
                <c:ptCount val="7"/>
                <c:pt idx="0">
                  <c:v>2006</c:v>
                </c:pt>
                <c:pt idx="1">
                  <c:v>2007</c:v>
                </c:pt>
                <c:pt idx="2">
                  <c:v>2008</c:v>
                </c:pt>
                <c:pt idx="3">
                  <c:v>2009</c:v>
                </c:pt>
                <c:pt idx="4">
                  <c:v>2010</c:v>
                </c:pt>
                <c:pt idx="5">
                  <c:v>2011</c:v>
                </c:pt>
                <c:pt idx="6">
                  <c:v>2012</c:v>
                </c:pt>
              </c:numCache>
            </c:numRef>
          </c:cat>
          <c:val>
            <c:numRef>
              <c:f>'DS Support'!$B$3:$H$3</c:f>
              <c:numCache>
                <c:formatCode>General</c:formatCode>
                <c:ptCount val="7"/>
                <c:pt idx="0">
                  <c:v>678.2</c:v>
                </c:pt>
                <c:pt idx="1">
                  <c:v>591</c:v>
                </c:pt>
                <c:pt idx="2">
                  <c:v>1008</c:v>
                </c:pt>
                <c:pt idx="3">
                  <c:v>1105</c:v>
                </c:pt>
                <c:pt idx="4">
                  <c:v>1156</c:v>
                </c:pt>
                <c:pt idx="5">
                  <c:v>1293</c:v>
                </c:pt>
                <c:pt idx="6">
                  <c:v>1848</c:v>
                </c:pt>
              </c:numCache>
            </c:numRef>
          </c:val>
        </c:ser>
        <c:marker val="1"/>
        <c:axId val="50871680"/>
        <c:axId val="52388992"/>
      </c:lineChart>
      <c:catAx>
        <c:axId val="50871680"/>
        <c:scaling>
          <c:orientation val="minMax"/>
        </c:scaling>
        <c:axPos val="b"/>
        <c:numFmt formatCode="General" sourceLinked="1"/>
        <c:tickLblPos val="nextTo"/>
        <c:crossAx val="52388992"/>
        <c:crosses val="autoZero"/>
        <c:auto val="1"/>
        <c:lblAlgn val="ctr"/>
        <c:lblOffset val="100"/>
      </c:catAx>
      <c:valAx>
        <c:axId val="52388992"/>
        <c:scaling>
          <c:orientation val="minMax"/>
        </c:scaling>
        <c:axPos val="l"/>
        <c:majorGridlines/>
        <c:numFmt formatCode="General" sourceLinked="1"/>
        <c:tickLblPos val="nextTo"/>
        <c:crossAx val="50871680"/>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0.49878</cdr:x>
      <cdr:y>0.5</cdr:y>
    </cdr:from>
    <cdr:to>
      <cdr:x>0.52897</cdr:x>
      <cdr:y>0.56311</cdr:y>
    </cdr:to>
    <cdr:sp macro="" textlink="">
      <cdr:nvSpPr>
        <cdr:cNvPr id="3073" name="Text Box 1"/>
        <cdr:cNvSpPr txBox="1">
          <a:spLocks xmlns:a="http://schemas.openxmlformats.org/drawingml/2006/main" noChangeArrowheads="1"/>
        </cdr:cNvSpPr>
      </cdr:nvSpPr>
      <cdr:spPr bwMode="auto">
        <a:xfrm xmlns:a="http://schemas.openxmlformats.org/drawingml/2006/main">
          <a:off x="2038448" y="1620520"/>
          <a:ext cx="123543" cy="20484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200" b="0" i="0" u="none" strike="noStrike" baseline="0">
              <a:solidFill>
                <a:srgbClr val="000000"/>
              </a:solidFill>
              <a:latin typeface="Arial"/>
              <a:cs typeface="Aria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vl1pPr>
          </a:lstStyle>
          <a:p>
            <a:endParaRPr lang="en-US"/>
          </a:p>
        </p:txBody>
      </p:sp>
      <p:sp>
        <p:nvSpPr>
          <p:cNvPr id="35737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endParaRPr lang="en-US"/>
          </a:p>
        </p:txBody>
      </p:sp>
      <p:sp>
        <p:nvSpPr>
          <p:cNvPr id="35738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vl1pPr>
          </a:lstStyle>
          <a:p>
            <a:endParaRPr lang="en-US"/>
          </a:p>
        </p:txBody>
      </p:sp>
      <p:sp>
        <p:nvSpPr>
          <p:cNvPr id="35738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DE8C06E8-0300-4152-82E2-E4B968F13C8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6" charset="0"/>
              </a:defRPr>
            </a:lvl1pPr>
          </a:lstStyle>
          <a:p>
            <a:endParaRPr lang="en-US"/>
          </a:p>
        </p:txBody>
      </p:sp>
      <p:sp>
        <p:nvSpPr>
          <p:cNvPr id="17411"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6" charset="0"/>
              </a:defRPr>
            </a:lvl1pPr>
          </a:lstStyle>
          <a:p>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6" charset="0"/>
              </a:defRPr>
            </a:lvl1pPr>
          </a:lstStyle>
          <a:p>
            <a:endParaRPr lang="en-US"/>
          </a:p>
        </p:txBody>
      </p:sp>
      <p:sp>
        <p:nvSpPr>
          <p:cNvPr id="17415"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6" charset="0"/>
              </a:defRPr>
            </a:lvl1pPr>
          </a:lstStyle>
          <a:p>
            <a:fld id="{B732DBDB-569D-4D23-BD7C-073EA5DC607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BD231-2E92-43A3-B091-BD08A9B3B596}" type="slidenum">
              <a:rPr lang="en-US"/>
              <a:pPr/>
              <a:t>1</a:t>
            </a:fld>
            <a:endParaRPr lang="en-US"/>
          </a:p>
        </p:txBody>
      </p:sp>
      <p:sp>
        <p:nvSpPr>
          <p:cNvPr id="1542146" name="Rectangle 2"/>
          <p:cNvSpPr>
            <a:spLocks noGrp="1" noRot="1" noChangeAspect="1" noChangeArrowheads="1" noTextEdit="1"/>
          </p:cNvSpPr>
          <p:nvPr>
            <p:ph type="sldImg"/>
          </p:nvPr>
        </p:nvSpPr>
        <p:spPr>
          <a:ln/>
        </p:spPr>
      </p:sp>
      <p:sp>
        <p:nvSpPr>
          <p:cNvPr id="154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68C0D0-3E1C-480F-80F6-E8E937A539A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3970339" y="8829675"/>
            <a:ext cx="3038475" cy="465138"/>
          </a:xfrm>
          <a:prstGeom prst="rect">
            <a:avLst/>
          </a:prstGeom>
          <a:noFill/>
          <a:ln>
            <a:miter lim="800000"/>
            <a:headEnd/>
            <a:tailEnd/>
          </a:ln>
        </p:spPr>
        <p:txBody>
          <a:bodyPr/>
          <a:lstStyle/>
          <a:p>
            <a:fld id="{97EB1D43-58E8-496C-A111-954357760321}" type="slidenum">
              <a:rPr lang="en-AU" sz="1200">
                <a:solidFill>
                  <a:srgbClr val="000000"/>
                </a:solidFill>
                <a:latin typeface="Times New Roman" pitchFamily="18" charset="0"/>
                <a:ea typeface="ＭＳ Ｐゴシック" pitchFamily="34" charset="-128"/>
              </a:rPr>
              <a:pPr/>
              <a:t>11</a:t>
            </a:fld>
            <a:endParaRPr lang="en-AU" sz="1200">
              <a:solidFill>
                <a:srgbClr val="000000"/>
              </a:solidFill>
              <a:latin typeface="Times New Roman" pitchFamily="18" charset="0"/>
              <a:ea typeface="ＭＳ Ｐゴシック" pitchFamily="3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AU"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3970339" y="8829675"/>
            <a:ext cx="3038475" cy="465138"/>
          </a:xfrm>
          <a:prstGeom prst="rect">
            <a:avLst/>
          </a:prstGeom>
          <a:noFill/>
          <a:ln>
            <a:miter lim="800000"/>
            <a:headEnd/>
            <a:tailEnd/>
          </a:ln>
        </p:spPr>
        <p:txBody>
          <a:bodyPr/>
          <a:lstStyle/>
          <a:p>
            <a:fld id="{4F783DD2-7E82-45A4-B5D0-C16FD2D2AD60}" type="slidenum">
              <a:rPr lang="en-AU" sz="1200">
                <a:solidFill>
                  <a:srgbClr val="000000"/>
                </a:solidFill>
                <a:latin typeface="Times New Roman" pitchFamily="18" charset="0"/>
                <a:ea typeface="ＭＳ Ｐゴシック" pitchFamily="34" charset="-128"/>
              </a:rPr>
              <a:pPr/>
              <a:t>12</a:t>
            </a:fld>
            <a:endParaRPr lang="en-AU" sz="1200">
              <a:solidFill>
                <a:srgbClr val="000000"/>
              </a:solidFill>
              <a:latin typeface="Times New Roman" pitchFamily="18" charset="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endParaRPr lang="en-AU"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13</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13</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14</a:t>
            </a:fld>
            <a:endParaRPr lang="en-US">
              <a:solidFill>
                <a:srgbClr val="000000"/>
              </a:solidFill>
            </a:endParaRPr>
          </a:p>
        </p:txBody>
      </p:sp>
      <p:sp>
        <p:nvSpPr>
          <p:cNvPr id="891906" name="Rectangle 7"/>
          <p:cNvSpPr txBox="1">
            <a:spLocks noGrp="1" noChangeArrowheads="1"/>
          </p:cNvSpPr>
          <p:nvPr/>
        </p:nvSpPr>
        <p:spPr bwMode="auto">
          <a:xfrm>
            <a:off x="3971926" y="8831265"/>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14</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9" y="4414838"/>
            <a:ext cx="5140325" cy="4184650"/>
          </a:xfrm>
        </p:spPr>
        <p:txBody>
          <a:bodyPr lIns="91440" tIns="45720" rIns="91440" bIns="45720"/>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32DBDB-569D-4D23-BD7C-073EA5DC607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3F52D0-5BE1-4C04-B0B2-0FA865AD86FA}"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17</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17</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18</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18</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82012-766A-4DDA-B31D-E3B7F5B9B342}" type="slidenum">
              <a:rPr lang="en-US">
                <a:solidFill>
                  <a:srgbClr val="000000"/>
                </a:solidFill>
              </a:rPr>
              <a:pPr/>
              <a:t>2</a:t>
            </a:fld>
            <a:endParaRPr lang="en-US">
              <a:solidFill>
                <a:srgbClr val="000000"/>
              </a:solidFill>
            </a:endParaRPr>
          </a:p>
        </p:txBody>
      </p:sp>
      <p:sp>
        <p:nvSpPr>
          <p:cNvPr id="1642498" name="Rectangle 2"/>
          <p:cNvSpPr>
            <a:spLocks noGrp="1" noRot="1" noChangeAspect="1" noChangeArrowheads="1" noTextEdit="1"/>
          </p:cNvSpPr>
          <p:nvPr>
            <p:ph type="sldImg"/>
          </p:nvPr>
        </p:nvSpPr>
        <p:spPr>
          <a:xfrm>
            <a:off x="1181100" y="696913"/>
            <a:ext cx="4649788" cy="3487737"/>
          </a:xfrm>
          <a:ln/>
        </p:spPr>
      </p:sp>
      <p:sp>
        <p:nvSpPr>
          <p:cNvPr id="164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A887D-97A4-F54D-A166-3DA0B4C0AA82}"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A887D-97A4-F54D-A166-3DA0B4C0AA82}"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22</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22</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23</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23</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E3931-C53E-4501-A355-1A698D006FB9}" type="slidenum">
              <a:rPr lang="en-US"/>
              <a:pPr/>
              <a:t>3</a:t>
            </a:fld>
            <a:endParaRPr lang="en-US"/>
          </a:p>
        </p:txBody>
      </p:sp>
      <p:sp>
        <p:nvSpPr>
          <p:cNvPr id="2032642" name="Rectangle 2"/>
          <p:cNvSpPr>
            <a:spLocks noGrp="1" noRot="1" noChangeAspect="1" noChangeArrowheads="1" noTextEdit="1"/>
          </p:cNvSpPr>
          <p:nvPr>
            <p:ph type="sldImg"/>
          </p:nvPr>
        </p:nvSpPr>
        <p:spPr>
          <a:xfrm>
            <a:off x="1346200" y="779463"/>
            <a:ext cx="4324350" cy="3243262"/>
          </a:xfrm>
          <a:ln/>
        </p:spPr>
      </p:sp>
      <p:sp>
        <p:nvSpPr>
          <p:cNvPr id="2032643" name="Rectangle 3"/>
          <p:cNvSpPr>
            <a:spLocks noGrp="1" noChangeArrowheads="1"/>
          </p:cNvSpPr>
          <p:nvPr>
            <p:ph type="body" idx="1"/>
          </p:nvPr>
        </p:nvSpPr>
        <p:spPr>
          <a:xfrm>
            <a:off x="923925" y="4445000"/>
            <a:ext cx="5153025" cy="4135438"/>
          </a:xfrm>
          <a:solidFill>
            <a:srgbClr val="FFFFFF"/>
          </a:solidFill>
          <a:ln>
            <a:solidFill>
              <a:srgbClr val="000000"/>
            </a:solidFill>
          </a:ln>
        </p:spPr>
        <p:txBody>
          <a:bodyPr lIns="93714" tIns="45241" rIns="93714" bIns="4524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4</a:t>
            </a:fld>
            <a:endParaRPr lang="en-US">
              <a:solidFill>
                <a:srgbClr val="000000"/>
              </a:solidFill>
            </a:endParaRPr>
          </a:p>
        </p:txBody>
      </p:sp>
      <p:sp>
        <p:nvSpPr>
          <p:cNvPr id="891906" name="Rectangle 7"/>
          <p:cNvSpPr txBox="1">
            <a:spLocks noGrp="1" noChangeArrowheads="1"/>
          </p:cNvSpPr>
          <p:nvPr/>
        </p:nvSpPr>
        <p:spPr bwMode="auto">
          <a:xfrm>
            <a:off x="3971926" y="8831265"/>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4</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9" y="4414838"/>
            <a:ext cx="5140325" cy="4184650"/>
          </a:xfrm>
        </p:spPr>
        <p:txBody>
          <a:bodyPr lIns="91440" tIns="45720" rIns="91440" bIns="4572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54B20-DB29-49FA-9313-B0A7BD35205D}" type="slidenum">
              <a:rPr lang="en-US"/>
              <a:pPr/>
              <a:t>5</a:t>
            </a:fld>
            <a:endParaRPr lang="en-US"/>
          </a:p>
        </p:txBody>
      </p:sp>
      <p:sp>
        <p:nvSpPr>
          <p:cNvPr id="1472514" name="Rectangle 2"/>
          <p:cNvSpPr>
            <a:spLocks noGrp="1" noRot="1" noChangeAspect="1" noChangeArrowheads="1" noTextEdit="1"/>
          </p:cNvSpPr>
          <p:nvPr>
            <p:ph type="sldImg"/>
          </p:nvPr>
        </p:nvSpPr>
        <p:spPr>
          <a:ln/>
        </p:spPr>
      </p:sp>
      <p:sp>
        <p:nvSpPr>
          <p:cNvPr id="147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6</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6</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7</a:t>
            </a:fld>
            <a:endParaRPr lang="en-US">
              <a:solidFill>
                <a:srgbClr val="000000"/>
              </a:solidFill>
            </a:endParaRPr>
          </a:p>
        </p:txBody>
      </p:sp>
      <p:sp>
        <p:nvSpPr>
          <p:cNvPr id="891906" name="Rectangle 7"/>
          <p:cNvSpPr txBox="1">
            <a:spLocks noGrp="1" noChangeArrowheads="1"/>
          </p:cNvSpPr>
          <p:nvPr/>
        </p:nvSpPr>
        <p:spPr bwMode="auto">
          <a:xfrm>
            <a:off x="3971926" y="8831266"/>
            <a:ext cx="3038475" cy="465137"/>
          </a:xfrm>
          <a:prstGeom prst="rect">
            <a:avLst/>
          </a:prstGeom>
          <a:noFill/>
          <a:ln w="9525">
            <a:noFill/>
            <a:miter lim="800000"/>
            <a:headEnd/>
            <a:tailEnd/>
          </a:ln>
        </p:spPr>
        <p:txBody>
          <a:bodyPr lIns="91435" tIns="45717" rIns="91435" bIns="45717" anchor="b"/>
          <a:lstStyle/>
          <a:p>
            <a:pPr algn="r" eaLnBrk="1" hangingPunct="1"/>
            <a:fld id="{A4C83083-F740-4176-8210-FC5F128737DB}" type="slidenum">
              <a:rPr lang="en-US" sz="1200">
                <a:solidFill>
                  <a:srgbClr val="000000"/>
                </a:solidFill>
                <a:latin typeface="Times New Roman" pitchFamily="18" charset="0"/>
                <a:ea typeface="ＭＳ Ｐゴシック" charset="-128"/>
              </a:rPr>
              <a:pPr algn="r" eaLnBrk="1" hangingPunct="1"/>
              <a:t>7</a:t>
            </a:fld>
            <a:endParaRPr lang="en-US" sz="1200" dirty="0">
              <a:solidFill>
                <a:srgbClr val="000000"/>
              </a:solidFill>
              <a:latin typeface="Times New Roman" pitchFamily="18" charset="0"/>
              <a:ea typeface="ＭＳ Ｐゴシック" charset="-128"/>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40" y="4414840"/>
            <a:ext cx="5140325" cy="4184650"/>
          </a:xfrm>
        </p:spPr>
        <p:txBody>
          <a:bodyPr lIns="91435" tIns="45717" rIns="91435" bIns="45717"/>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65C9AA-6E49-406B-8B5C-9C572240EBC2}" type="slidenum">
              <a:rPr lang="en-US">
                <a:solidFill>
                  <a:srgbClr val="000000"/>
                </a:solidFill>
              </a:rPr>
              <a:pPr/>
              <a:t>8</a:t>
            </a:fld>
            <a:endParaRPr lang="en-US">
              <a:solidFill>
                <a:srgbClr val="000000"/>
              </a:solidFill>
            </a:endParaRPr>
          </a:p>
        </p:txBody>
      </p:sp>
      <p:sp>
        <p:nvSpPr>
          <p:cNvPr id="89190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anchor="b"/>
          <a:lstStyle/>
          <a:p>
            <a:pPr algn="r"/>
            <a:fld id="{A4C83083-F740-4176-8210-FC5F128737DB}" type="slidenum">
              <a:rPr lang="en-US" sz="1200">
                <a:solidFill>
                  <a:srgbClr val="000000"/>
                </a:solidFill>
                <a:latin typeface="Times New Roman" pitchFamily="18" charset="0"/>
              </a:rPr>
              <a:pPr algn="r"/>
              <a:t>8</a:t>
            </a:fld>
            <a:endParaRPr lang="en-US" sz="1200">
              <a:solidFill>
                <a:srgbClr val="000000"/>
              </a:solidFill>
              <a:latin typeface="Times New Roman" pitchFamily="18" charset="0"/>
            </a:endParaRPr>
          </a:p>
        </p:txBody>
      </p:sp>
      <p:sp>
        <p:nvSpPr>
          <p:cNvPr id="891907" name="Rectangle 2"/>
          <p:cNvSpPr>
            <a:spLocks noGrp="1" noRot="1" noChangeAspect="1" noChangeArrowheads="1" noTextEdit="1"/>
          </p:cNvSpPr>
          <p:nvPr>
            <p:ph type="sldImg"/>
          </p:nvPr>
        </p:nvSpPr>
        <p:spPr>
          <a:ln/>
        </p:spPr>
      </p:sp>
      <p:sp>
        <p:nvSpPr>
          <p:cNvPr id="891908" name="Rectangle 3"/>
          <p:cNvSpPr>
            <a:spLocks noGrp="1" noChangeArrowheads="1"/>
          </p:cNvSpPr>
          <p:nvPr>
            <p:ph type="body" idx="1"/>
          </p:nvPr>
        </p:nvSpPr>
        <p:spPr>
          <a:xfrm>
            <a:off x="935038" y="4414838"/>
            <a:ext cx="5140325" cy="4184650"/>
          </a:xfrm>
        </p:spPr>
        <p:txBody>
          <a:bodyPr lIns="91440" tIns="45720" rIns="91440" bIns="45720"/>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F68C0D0-3E1C-480F-80F6-E8E937A539AF}" type="slidenum">
              <a:rPr lang="en-US" smtClean="0">
                <a:solidFill>
                  <a:srgbClr val="000000"/>
                </a:solidFill>
              </a:rPr>
              <a:pPr>
                <a:defRPr/>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79645" name="Picture 61" descr="index"/>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579589" name="Rectangle 5"/>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579590" name="Rectangle 6"/>
          <p:cNvSpPr>
            <a:spLocks noGrp="1" noChangeArrowheads="1"/>
          </p:cNvSpPr>
          <p:nvPr>
            <p:ph type="subTitle" idx="1"/>
          </p:nvPr>
        </p:nvSpPr>
        <p:spPr>
          <a:xfrm>
            <a:off x="695325" y="6075363"/>
            <a:ext cx="6137275" cy="325437"/>
          </a:xfrm>
        </p:spPr>
        <p:txBody>
          <a:bodyPr>
            <a:spAutoFit/>
          </a:bodyPr>
          <a:lstStyle>
            <a:lvl1pPr marL="0" indent="0">
              <a:defRPr sz="1800">
                <a:solidFill>
                  <a:schemeClr val="bg1"/>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123825"/>
            <a:ext cx="2035175"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0563" y="123825"/>
            <a:ext cx="5954712"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90563" y="123825"/>
            <a:ext cx="8142287" cy="614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40098" name="Picture 2" descr="index"/>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1540099" name="Rectangle 3"/>
          <p:cNvSpPr>
            <a:spLocks noGrp="1" noChangeArrowheads="1"/>
          </p:cNvSpPr>
          <p:nvPr>
            <p:ph type="ctrTitle"/>
          </p:nvPr>
        </p:nvSpPr>
        <p:spPr>
          <a:xfrm>
            <a:off x="690563" y="5516563"/>
            <a:ext cx="6138862" cy="519112"/>
          </a:xfrm>
        </p:spPr>
        <p:txBody>
          <a:bodyPr anchor="t">
            <a:spAutoFit/>
          </a:bodyPr>
          <a:lstStyle>
            <a:lvl1pPr>
              <a:defRPr sz="3300"/>
            </a:lvl1pPr>
          </a:lstStyle>
          <a:p>
            <a:r>
              <a:rPr lang="en-US"/>
              <a:t>Click to edit Master title style</a:t>
            </a:r>
          </a:p>
        </p:txBody>
      </p:sp>
      <p:sp>
        <p:nvSpPr>
          <p:cNvPr id="1540100" name="Rectangle 4"/>
          <p:cNvSpPr>
            <a:spLocks noGrp="1" noChangeArrowheads="1"/>
          </p:cNvSpPr>
          <p:nvPr>
            <p:ph type="subTitle" idx="1"/>
          </p:nvPr>
        </p:nvSpPr>
        <p:spPr>
          <a:xfrm>
            <a:off x="695325" y="6075363"/>
            <a:ext cx="6137275" cy="325437"/>
          </a:xfrm>
        </p:spPr>
        <p:txBody>
          <a:bodyPr>
            <a:spAutoFit/>
          </a:bodyPr>
          <a:lstStyle>
            <a:lvl1pPr marL="0" indent="0">
              <a:defRPr sz="1800">
                <a:solidFill>
                  <a:schemeClr val="bg1"/>
                </a:solidFill>
              </a:defRPr>
            </a:lvl1pPr>
          </a:lstStyle>
          <a:p>
            <a:r>
              <a:rPr lang="en-US"/>
              <a:t>Click to edit Master subtitle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123825"/>
            <a:ext cx="2035175"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0563" y="123825"/>
            <a:ext cx="5954712"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9573D-B989-4E44-9C2D-16C4F99AE143}" type="datetimeFigureOut">
              <a:rPr lang="en-US" smtClean="0">
                <a:solidFill>
                  <a:prstClr val="black">
                    <a:tint val="75000"/>
                  </a:prstClr>
                </a:solidFill>
              </a:rPr>
              <a:pPr/>
              <a:t>5/17/2011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52AC21-D8C7-B948-A754-30198634CE5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65ED565-1C2A-4A7D-A75F-6B8E0ADD264F}" type="datetime1">
              <a:rPr lang="en-US" smtClean="0">
                <a:solidFill>
                  <a:prstClr val="black">
                    <a:tint val="75000"/>
                  </a:prstClr>
                </a:solidFill>
              </a:rPr>
              <a:pPr>
                <a:defRPr/>
              </a:pPr>
              <a:t>5/17/2011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Albertson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C435B28-BF52-4220-9722-8A46685D1123}"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3B98B0B7-80F5-4610-AE83-3A34BA566B60}"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3B98B0B7-80F5-4610-AE83-3A34BA566B60}"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30.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p:nvPicPr>
        <p:blipFill>
          <a:blip r:embed="rId14"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098" name="Rectangle 74"/>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4DD36DC4-F754-4076-92A4-3A7E9E169573}" type="slidenum">
              <a:rPr lang="en-US" sz="1400"/>
              <a:pPr algn="r"/>
              <a:t>‹#›</a:t>
            </a:fld>
            <a:endParaRPr lang="en-US" sz="140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3" cstate="print"/>
          <a:srcRect/>
          <a:stretch>
            <a:fillRect/>
          </a:stretch>
        </p:blipFill>
        <p:spPr bwMode="auto">
          <a:xfrm>
            <a:off x="80963" y="95250"/>
            <a:ext cx="1003300" cy="842963"/>
          </a:xfrm>
          <a:prstGeom prst="rect">
            <a:avLst/>
          </a:prstGeom>
          <a:noFill/>
          <a:ln w="12700">
            <a:noFill/>
            <a:miter lim="800000"/>
            <a:headEnd/>
            <a:tailEnd/>
          </a:ln>
        </p:spPr>
      </p:pic>
      <p:sp>
        <p:nvSpPr>
          <p:cNvPr id="459781" name="Line 5"/>
          <p:cNvSpPr>
            <a:spLocks noChangeShapeType="1"/>
          </p:cNvSpPr>
          <p:nvPr/>
        </p:nvSpPr>
        <p:spPr bwMode="auto">
          <a:xfrm>
            <a:off x="65088" y="1062038"/>
            <a:ext cx="9020175" cy="0"/>
          </a:xfrm>
          <a:prstGeom prst="line">
            <a:avLst/>
          </a:prstGeom>
          <a:noFill/>
          <a:ln w="38100" cmpd="dbl">
            <a:solidFill>
              <a:schemeClr val="accent2"/>
            </a:solidFill>
            <a:round/>
            <a:headEnd/>
            <a:tailEnd/>
          </a:ln>
          <a:effectLst/>
        </p:spPr>
        <p:txBody>
          <a:bodyPr wrap="none" anchor="ctr"/>
          <a:lstStyle/>
          <a:p>
            <a:pPr>
              <a:defRPr/>
            </a:pPr>
            <a:endParaRPr lang="en-US" sz="1200">
              <a:solidFill>
                <a:srgbClr val="000000"/>
              </a:solidFill>
              <a:latin typeface="Times New Roman" pitchFamily="-108" charset="0"/>
              <a:ea typeface="ＭＳ Ｐゴシック" pitchFamily="34" charset="-128"/>
            </a:endParaRPr>
          </a:p>
        </p:txBody>
      </p:sp>
      <p:sp>
        <p:nvSpPr>
          <p:cNvPr id="1028" name="Rectangle 6"/>
          <p:cNvSpPr>
            <a:spLocks noGrp="1" noChangeArrowheads="1"/>
          </p:cNvSpPr>
          <p:nvPr>
            <p:ph type="title"/>
          </p:nvPr>
        </p:nvSpPr>
        <p:spPr bwMode="auto">
          <a:xfrm>
            <a:off x="1524000" y="327025"/>
            <a:ext cx="6096000" cy="571500"/>
          </a:xfrm>
          <a:prstGeom prst="rect">
            <a:avLst/>
          </a:prstGeom>
          <a:noFill/>
          <a:ln w="9525">
            <a:noFill/>
            <a:miter lim="800000"/>
            <a:headEnd/>
            <a:tailEnd/>
          </a:ln>
        </p:spPr>
        <p:txBody>
          <a:bodyPr vert="horz" wrap="square" lIns="96981" tIns="48491" rIns="96981" bIns="48491" numCol="1" anchor="ctr"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w="9525">
            <a:noFill/>
            <a:miter lim="800000"/>
            <a:headEnd/>
            <a:tailEnd/>
          </a:ln>
        </p:spPr>
        <p:txBody>
          <a:bodyPr vert="horz" wrap="square" lIns="96981" tIns="48491" rIns="96981" bIns="484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9784" name="Rectangle 8"/>
          <p:cNvSpPr>
            <a:spLocks noGrp="1" noChangeArrowheads="1"/>
          </p:cNvSpPr>
          <p:nvPr>
            <p:ph type="dt" sz="half" idx="2"/>
          </p:nvPr>
        </p:nvSpPr>
        <p:spPr bwMode="auto">
          <a:xfrm>
            <a:off x="6951663" y="6653213"/>
            <a:ext cx="2005012" cy="204787"/>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r">
              <a:defRPr sz="1000">
                <a:latin typeface="Times New Roman" charset="0"/>
                <a:ea typeface="+mn-ea"/>
              </a:defRPr>
            </a:lvl1pPr>
          </a:lstStyle>
          <a:p>
            <a:pPr>
              <a:defRPr/>
            </a:pPr>
            <a:endParaRPr lang="en-US">
              <a:solidFill>
                <a:srgbClr val="000000"/>
              </a:solidFill>
            </a:endParaRPr>
          </a:p>
        </p:txBody>
      </p:sp>
      <p:sp>
        <p:nvSpPr>
          <p:cNvPr id="459785" name="Rectangle 9"/>
          <p:cNvSpPr>
            <a:spLocks noGrp="1" noChangeArrowheads="1"/>
          </p:cNvSpPr>
          <p:nvPr>
            <p:ph type="ftr" sz="quarter" idx="3"/>
          </p:nvPr>
        </p:nvSpPr>
        <p:spPr bwMode="auto">
          <a:xfrm>
            <a:off x="3048000" y="6613525"/>
            <a:ext cx="3048000" cy="244475"/>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ctr">
              <a:defRPr sz="1000" smtClean="0">
                <a:solidFill>
                  <a:schemeClr val="accent2"/>
                </a:solidFill>
                <a:ea typeface="ＭＳ Ｐゴシック" charset="-128"/>
              </a:defRPr>
            </a:lvl1pPr>
          </a:lstStyle>
          <a:p>
            <a:pPr>
              <a:defRPr/>
            </a:pPr>
            <a:fld id="{950D03D6-572D-4D56-ACA5-7259334FB0C7}" type="slidenum">
              <a:rPr lang="en-US">
                <a:solidFill>
                  <a:srgbClr val="3333CC"/>
                </a:solidFill>
                <a:latin typeface="Times New Roman" pitchFamily="18" charset="0"/>
              </a:rPr>
              <a:pPr>
                <a:defRPr/>
              </a:pPr>
              <a:t>‹#›</a:t>
            </a:fld>
            <a:endParaRPr lang="en-US">
              <a:solidFill>
                <a:srgbClr val="3333CC"/>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2" r:id="rId1"/>
  </p:sldLayoutIdLst>
  <p:hf sldNum="0" hd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2100" b="1">
          <a:solidFill>
            <a:schemeClr val="accent2"/>
          </a:solidFill>
          <a:latin typeface="Times New Roman" pitchFamily="-108" charset="0"/>
        </a:defRPr>
      </a:lvl6pPr>
      <a:lvl7pPr marL="914400" algn="ctr" rtl="0" eaLnBrk="0" fontAlgn="base" hangingPunct="0">
        <a:spcBef>
          <a:spcPct val="0"/>
        </a:spcBef>
        <a:spcAft>
          <a:spcPct val="0"/>
        </a:spcAft>
        <a:defRPr sz="2100" b="1">
          <a:solidFill>
            <a:schemeClr val="accent2"/>
          </a:solidFill>
          <a:latin typeface="Times New Roman" pitchFamily="-108" charset="0"/>
        </a:defRPr>
      </a:lvl7pPr>
      <a:lvl8pPr marL="1371600" algn="ctr" rtl="0" eaLnBrk="0" fontAlgn="base" hangingPunct="0">
        <a:spcBef>
          <a:spcPct val="0"/>
        </a:spcBef>
        <a:spcAft>
          <a:spcPct val="0"/>
        </a:spcAft>
        <a:defRPr sz="2100" b="1">
          <a:solidFill>
            <a:schemeClr val="accent2"/>
          </a:solidFill>
          <a:latin typeface="Times New Roman" pitchFamily="-108" charset="0"/>
        </a:defRPr>
      </a:lvl8pPr>
      <a:lvl9pPr marL="1828800"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900" indent="-342900"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2313" indent="-257175"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3150" indent="-23018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20813" indent="-227013"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16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88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60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32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6004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3" cstate="print"/>
          <a:srcRect/>
          <a:stretch>
            <a:fillRect/>
          </a:stretch>
        </p:blipFill>
        <p:spPr bwMode="auto">
          <a:xfrm>
            <a:off x="80963" y="95250"/>
            <a:ext cx="1003300" cy="842963"/>
          </a:xfrm>
          <a:prstGeom prst="rect">
            <a:avLst/>
          </a:prstGeom>
          <a:noFill/>
          <a:ln w="12700">
            <a:noFill/>
            <a:miter lim="800000"/>
            <a:headEnd/>
            <a:tailEnd/>
          </a:ln>
        </p:spPr>
      </p:pic>
      <p:sp>
        <p:nvSpPr>
          <p:cNvPr id="459781" name="Line 5"/>
          <p:cNvSpPr>
            <a:spLocks noChangeShapeType="1"/>
          </p:cNvSpPr>
          <p:nvPr/>
        </p:nvSpPr>
        <p:spPr bwMode="auto">
          <a:xfrm>
            <a:off x="65088" y="1062038"/>
            <a:ext cx="9020175" cy="0"/>
          </a:xfrm>
          <a:prstGeom prst="line">
            <a:avLst/>
          </a:prstGeom>
          <a:noFill/>
          <a:ln w="38100" cmpd="dbl">
            <a:solidFill>
              <a:schemeClr val="accent2"/>
            </a:solidFill>
            <a:round/>
            <a:headEnd/>
            <a:tailEnd/>
          </a:ln>
          <a:effectLst/>
        </p:spPr>
        <p:txBody>
          <a:bodyPr wrap="none" anchor="ctr"/>
          <a:lstStyle/>
          <a:p>
            <a:pPr>
              <a:defRPr/>
            </a:pPr>
            <a:endParaRPr lang="en-US" sz="1200">
              <a:solidFill>
                <a:srgbClr val="000000"/>
              </a:solidFill>
              <a:latin typeface="Times New Roman" pitchFamily="-108" charset="0"/>
              <a:ea typeface="ＭＳ Ｐゴシック" pitchFamily="34" charset="-128"/>
            </a:endParaRPr>
          </a:p>
        </p:txBody>
      </p:sp>
      <p:sp>
        <p:nvSpPr>
          <p:cNvPr id="1028" name="Rectangle 6"/>
          <p:cNvSpPr>
            <a:spLocks noGrp="1" noChangeArrowheads="1"/>
          </p:cNvSpPr>
          <p:nvPr>
            <p:ph type="title"/>
          </p:nvPr>
        </p:nvSpPr>
        <p:spPr bwMode="auto">
          <a:xfrm>
            <a:off x="1524000" y="327025"/>
            <a:ext cx="6096000" cy="571500"/>
          </a:xfrm>
          <a:prstGeom prst="rect">
            <a:avLst/>
          </a:prstGeom>
          <a:noFill/>
          <a:ln w="9525">
            <a:noFill/>
            <a:miter lim="800000"/>
            <a:headEnd/>
            <a:tailEnd/>
          </a:ln>
        </p:spPr>
        <p:txBody>
          <a:bodyPr vert="horz" wrap="square" lIns="96981" tIns="48491" rIns="96981" bIns="48491" numCol="1" anchor="ctr"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w="9525">
            <a:noFill/>
            <a:miter lim="800000"/>
            <a:headEnd/>
            <a:tailEnd/>
          </a:ln>
        </p:spPr>
        <p:txBody>
          <a:bodyPr vert="horz" wrap="square" lIns="96981" tIns="48491" rIns="96981" bIns="484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9784" name="Rectangle 8"/>
          <p:cNvSpPr>
            <a:spLocks noGrp="1" noChangeArrowheads="1"/>
          </p:cNvSpPr>
          <p:nvPr>
            <p:ph type="dt" sz="half" idx="2"/>
          </p:nvPr>
        </p:nvSpPr>
        <p:spPr bwMode="auto">
          <a:xfrm>
            <a:off x="6951663" y="6653213"/>
            <a:ext cx="2005012" cy="204787"/>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r">
              <a:defRPr sz="1000">
                <a:latin typeface="Times New Roman" charset="0"/>
                <a:ea typeface="+mn-ea"/>
              </a:defRPr>
            </a:lvl1pPr>
          </a:lstStyle>
          <a:p>
            <a:pPr>
              <a:defRPr/>
            </a:pPr>
            <a:endParaRPr lang="en-US">
              <a:solidFill>
                <a:srgbClr val="000000"/>
              </a:solidFill>
            </a:endParaRPr>
          </a:p>
        </p:txBody>
      </p:sp>
      <p:sp>
        <p:nvSpPr>
          <p:cNvPr id="459785" name="Rectangle 9"/>
          <p:cNvSpPr>
            <a:spLocks noGrp="1" noChangeArrowheads="1"/>
          </p:cNvSpPr>
          <p:nvPr>
            <p:ph type="ftr" sz="quarter" idx="3"/>
          </p:nvPr>
        </p:nvSpPr>
        <p:spPr bwMode="auto">
          <a:xfrm>
            <a:off x="3048000" y="6613525"/>
            <a:ext cx="3048000" cy="244475"/>
          </a:xfrm>
          <a:prstGeom prst="rect">
            <a:avLst/>
          </a:prstGeom>
          <a:noFill/>
          <a:ln w="9525">
            <a:noFill/>
            <a:miter lim="800000"/>
            <a:headEnd/>
            <a:tailEnd/>
          </a:ln>
          <a:effectLst/>
        </p:spPr>
        <p:txBody>
          <a:bodyPr vert="horz" wrap="square" lIns="96981" tIns="48491" rIns="96981" bIns="48491" numCol="1" anchor="t" anchorCtr="0" compatLnSpc="1">
            <a:prstTxWarp prst="textNoShape">
              <a:avLst/>
            </a:prstTxWarp>
          </a:bodyPr>
          <a:lstStyle>
            <a:lvl1pPr algn="ctr">
              <a:defRPr sz="1000" smtClean="0">
                <a:solidFill>
                  <a:schemeClr val="accent2"/>
                </a:solidFill>
                <a:ea typeface="ＭＳ Ｐゴシック" charset="-128"/>
              </a:defRPr>
            </a:lvl1pPr>
          </a:lstStyle>
          <a:p>
            <a:pPr>
              <a:defRPr/>
            </a:pPr>
            <a:fld id="{950D03D6-572D-4D56-ACA5-7259334FB0C7}" type="slidenum">
              <a:rPr lang="en-US">
                <a:solidFill>
                  <a:srgbClr val="3333CC"/>
                </a:solidFill>
                <a:latin typeface="Times New Roman" pitchFamily="18" charset="0"/>
              </a:rPr>
              <a:pPr>
                <a:defRPr/>
              </a:pPr>
              <a:t>‹#›</a:t>
            </a:fld>
            <a:endParaRPr lang="en-US">
              <a:solidFill>
                <a:srgbClr val="3333CC"/>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4" r:id="rId1"/>
  </p:sldLayoutIdLst>
  <p:hf sldNum="0" hd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2100" b="1">
          <a:solidFill>
            <a:schemeClr val="accent2"/>
          </a:solidFill>
          <a:latin typeface="Times New Roman" pitchFamily="-108" charset="0"/>
        </a:defRPr>
      </a:lvl6pPr>
      <a:lvl7pPr marL="914400" algn="ctr" rtl="0" eaLnBrk="0" fontAlgn="base" hangingPunct="0">
        <a:spcBef>
          <a:spcPct val="0"/>
        </a:spcBef>
        <a:spcAft>
          <a:spcPct val="0"/>
        </a:spcAft>
        <a:defRPr sz="2100" b="1">
          <a:solidFill>
            <a:schemeClr val="accent2"/>
          </a:solidFill>
          <a:latin typeface="Times New Roman" pitchFamily="-108" charset="0"/>
        </a:defRPr>
      </a:lvl7pPr>
      <a:lvl8pPr marL="1371600" algn="ctr" rtl="0" eaLnBrk="0" fontAlgn="base" hangingPunct="0">
        <a:spcBef>
          <a:spcPct val="0"/>
        </a:spcBef>
        <a:spcAft>
          <a:spcPct val="0"/>
        </a:spcAft>
        <a:defRPr sz="2100" b="1">
          <a:solidFill>
            <a:schemeClr val="accent2"/>
          </a:solidFill>
          <a:latin typeface="Times New Roman" pitchFamily="-108" charset="0"/>
        </a:defRPr>
      </a:lvl8pPr>
      <a:lvl9pPr marL="1828800"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900" indent="-342900"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2313" indent="-257175"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3150" indent="-23018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20813" indent="-227013"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16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88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60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32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600450" indent="-228600"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9074" name="Picture 2" descr="index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539075"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9076"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7"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p>
        </p:txBody>
      </p:sp>
      <p:sp>
        <p:nvSpPr>
          <p:cNvPr id="1539078"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8454DFDE-89E5-4AE2-B06C-916BAAE55B8E}" type="slidenum">
              <a:rPr lang="en-US" sz="1400"/>
              <a:pPr algn="r"/>
              <a:t>‹#›</a:t>
            </a:fld>
            <a:endParaRPr lang="en-US" sz="140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5442" name="Picture 2" descr="index2"/>
          <p:cNvPicPr>
            <a:picLocks noChangeAspect="1" noChangeArrowheads="1"/>
          </p:cNvPicPr>
          <p:nvPr/>
        </p:nvPicPr>
        <p:blipFill>
          <a:blip r:embed="rId4" cstate="print"/>
          <a:srcRect/>
          <a:stretch>
            <a:fillRect/>
          </a:stretch>
        </p:blipFill>
        <p:spPr bwMode="auto">
          <a:xfrm>
            <a:off x="0" y="0"/>
            <a:ext cx="9145588" cy="6859588"/>
          </a:xfrm>
          <a:prstGeom prst="rect">
            <a:avLst/>
          </a:prstGeom>
          <a:noFill/>
        </p:spPr>
      </p:pic>
      <p:sp>
        <p:nvSpPr>
          <p:cNvPr id="1725443"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25444"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5445"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725446"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C2D58DD2-35DC-46AB-8340-1323AD3ED3CA}"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6" r:id="rId2"/>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5442" name="Picture 2"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725443"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25444"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5445"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725446"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C2D58DD2-35DC-46AB-8340-1323AD3ED3CA}"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5442" name="Picture 2" descr="index2"/>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
        <p:nvSpPr>
          <p:cNvPr id="1725443" name="Rectangle 3"/>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25444" name="Rectangle 4"/>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5445" name="Rectangle 5"/>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endParaRPr>
          </a:p>
        </p:txBody>
      </p:sp>
      <p:sp>
        <p:nvSpPr>
          <p:cNvPr id="1725446" name="Rectangle 6"/>
          <p:cNvSpPr>
            <a:spLocks noChangeArrowheads="1"/>
          </p:cNvSpPr>
          <p:nvPr/>
        </p:nvSpPr>
        <p:spPr bwMode="auto">
          <a:xfrm>
            <a:off x="6908800" y="6259513"/>
            <a:ext cx="1905000" cy="354012"/>
          </a:xfrm>
          <a:prstGeom prst="rect">
            <a:avLst/>
          </a:prstGeom>
          <a:noFill/>
          <a:ln w="9525">
            <a:noFill/>
            <a:miter lim="800000"/>
            <a:headEnd/>
            <a:tailEnd/>
          </a:ln>
          <a:effectLst/>
        </p:spPr>
        <p:txBody>
          <a:bodyPr/>
          <a:lstStyle/>
          <a:p>
            <a:pPr algn="r"/>
            <a:fld id="{C2D58DD2-35DC-46AB-8340-1323AD3ED3CA}" type="slidenum">
              <a:rPr lang="en-US" sz="1400">
                <a:solidFill>
                  <a:srgbClr val="000000"/>
                </a:solidFill>
              </a:rPr>
              <a:pPr algn="r"/>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49"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7" descr="2010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Rectangle 15"/>
          <p:cNvSpPr>
            <a:spLocks noGrp="1" noChangeArrowheads="1"/>
          </p:cNvSpPr>
          <p:nvPr>
            <p:ph type="title"/>
          </p:nvPr>
        </p:nvSpPr>
        <p:spPr bwMode="auto">
          <a:xfrm>
            <a:off x="893763" y="123825"/>
            <a:ext cx="8142287"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a:solidFill>
                <a:srgbClr val="000000"/>
              </a:solidFill>
              <a:ea typeface="ＭＳ Ｐゴシック" charset="-128"/>
            </a:endParaRPr>
          </a:p>
        </p:txBody>
      </p:sp>
      <p:sp>
        <p:nvSpPr>
          <p:cNvPr id="1091" name="Rectangle 67"/>
          <p:cNvSpPr>
            <a:spLocks noChangeArrowheads="1"/>
          </p:cNvSpPr>
          <p:nvPr/>
        </p:nvSpPr>
        <p:spPr bwMode="auto">
          <a:xfrm>
            <a:off x="8572500" y="6462713"/>
            <a:ext cx="495300" cy="354012"/>
          </a:xfrm>
          <a:prstGeom prst="rect">
            <a:avLst/>
          </a:prstGeom>
          <a:noFill/>
          <a:ln w="9525">
            <a:noFill/>
            <a:miter lim="800000"/>
            <a:headEnd/>
            <a:tailEnd/>
          </a:ln>
          <a:effectLst/>
        </p:spPr>
        <p:txBody>
          <a:bodyPr/>
          <a:lstStyle/>
          <a:p>
            <a:pPr algn="r"/>
            <a:fld id="{B7D72793-83AA-4BF5-93E2-F087BFB35090}" type="slidenum">
              <a:rPr lang="en-US" sz="1400">
                <a:solidFill>
                  <a:srgbClr val="000000"/>
                </a:solidFill>
                <a:ea typeface="ＭＳ Ｐゴシック" charset="-128"/>
              </a:rPr>
              <a:pPr algn="r"/>
              <a:t>‹#›</a:t>
            </a:fld>
            <a:endParaRPr lang="en-US" sz="1400">
              <a:solidFill>
                <a:srgbClr val="000000"/>
              </a:solidFill>
              <a:ea typeface="ＭＳ Ｐゴシック" charset="-128"/>
            </a:endParaRPr>
          </a:p>
        </p:txBody>
      </p:sp>
      <p:sp>
        <p:nvSpPr>
          <p:cNvPr id="7" name="TextBox 6"/>
          <p:cNvSpPr txBox="1"/>
          <p:nvPr userDrawn="1"/>
        </p:nvSpPr>
        <p:spPr>
          <a:xfrm>
            <a:off x="0" y="6457950"/>
            <a:ext cx="9144000" cy="400050"/>
          </a:xfrm>
          <a:prstGeom prst="rect">
            <a:avLst/>
          </a:prstGeom>
          <a:noFill/>
        </p:spPr>
        <p:txBody>
          <a:bodyPr>
            <a:spAutoFit/>
          </a:bodyPr>
          <a:lstStyle/>
          <a:p>
            <a:pPr algn="ctr"/>
            <a:r>
              <a:rPr lang="en-US">
                <a:solidFill>
                  <a:srgbClr val="FF0000"/>
                </a:solidFill>
                <a:ea typeface="ＭＳ Ｐゴシック" charset="-128"/>
              </a:rPr>
              <a:t>DRAFT – FOR INTERNAL NASA USE ONLY</a:t>
            </a:r>
          </a:p>
        </p:txBody>
      </p:sp>
    </p:spTree>
  </p:cSld>
  <p:clrMap bg1="dk1" tx1="lt1" bg2="dk2" tx2="lt2" accent1="accent1" accent2="accent2" accent3="accent3" accent4="accent4" accent5="accent5" accent6="accent6" hlink="hlink" folHlink="folHlink"/>
  <p:sldLayoutIdLst>
    <p:sldLayoutId id="2147483755" r:id="rId1"/>
  </p:sldLayoutIdLst>
  <p:transition>
    <p:wipe dir="d"/>
  </p:transition>
  <p:hf hdr="0" ftr="0" dt="0"/>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9" charset="-128"/>
          <a:cs typeface="ヒラギノ角ゴ Pro W3" pitchFamily="-109"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9" charset="-128"/>
          <a:cs typeface="ヒラギノ角ゴ Pro W3" pitchFamily="-109" charset="-128"/>
        </a:defRPr>
      </a:lvl5pPr>
      <a:lvl6pPr marL="457200" algn="l" rtl="0" fontAlgn="base">
        <a:lnSpc>
          <a:spcPct val="85000"/>
        </a:lnSpc>
        <a:spcBef>
          <a:spcPct val="0"/>
        </a:spcBef>
        <a:spcAft>
          <a:spcPct val="0"/>
        </a:spcAft>
        <a:defRPr sz="3000">
          <a:solidFill>
            <a:schemeClr val="bg1"/>
          </a:solidFill>
          <a:latin typeface="Arial" pitchFamily="-65" charset="0"/>
        </a:defRPr>
      </a:lvl6pPr>
      <a:lvl7pPr marL="914400" algn="l" rtl="0" fontAlgn="base">
        <a:lnSpc>
          <a:spcPct val="85000"/>
        </a:lnSpc>
        <a:spcBef>
          <a:spcPct val="0"/>
        </a:spcBef>
        <a:spcAft>
          <a:spcPct val="0"/>
        </a:spcAft>
        <a:defRPr sz="3000">
          <a:solidFill>
            <a:schemeClr val="bg1"/>
          </a:solidFill>
          <a:latin typeface="Arial" pitchFamily="-65" charset="0"/>
        </a:defRPr>
      </a:lvl7pPr>
      <a:lvl8pPr marL="1371600" algn="l" rtl="0" fontAlgn="base">
        <a:lnSpc>
          <a:spcPct val="85000"/>
        </a:lnSpc>
        <a:spcBef>
          <a:spcPct val="0"/>
        </a:spcBef>
        <a:spcAft>
          <a:spcPct val="0"/>
        </a:spcAft>
        <a:defRPr sz="3000">
          <a:solidFill>
            <a:schemeClr val="bg1"/>
          </a:solidFill>
          <a:latin typeface="Arial" pitchFamily="-65" charset="0"/>
        </a:defRPr>
      </a:lvl8pPr>
      <a:lvl9pPr marL="1828800" algn="l" rtl="0" fontAlgn="base">
        <a:lnSpc>
          <a:spcPct val="85000"/>
        </a:lnSpc>
        <a:spcBef>
          <a:spcPct val="0"/>
        </a:spcBef>
        <a:spcAft>
          <a:spcPct val="0"/>
        </a:spcAft>
        <a:defRPr sz="3000">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charset="2"/>
        <a:defRPr sz="2000">
          <a:solidFill>
            <a:schemeClr val="bg1"/>
          </a:solidFill>
          <a:latin typeface="+mn-lt"/>
          <a:ea typeface="ヒラギノ角ゴ Pro W3" pitchFamily="-109" charset="-128"/>
          <a:cs typeface="ヒラギノ角ゴ Pro W3" pitchFamily="-109"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bg1"/>
          </a:solidFill>
          <a:latin typeface="+mn-lt"/>
          <a:ea typeface="ヒラギノ角ゴ Pro W3" pitchFamily="-65" charset="-128"/>
        </a:defRPr>
      </a:lvl2pPr>
      <a:lvl3pPr marL="917575" indent="-166688" algn="l" rtl="0" eaLnBrk="0" fontAlgn="base" hangingPunct="0">
        <a:lnSpc>
          <a:spcPct val="85000"/>
        </a:lnSpc>
        <a:spcBef>
          <a:spcPct val="20000"/>
        </a:spcBef>
        <a:spcAft>
          <a:spcPct val="0"/>
        </a:spcAft>
        <a:buChar char="•"/>
        <a:defRPr sz="2000">
          <a:solidFill>
            <a:schemeClr val="bg1"/>
          </a:solidFill>
          <a:latin typeface="+mn-lt"/>
          <a:ea typeface="ＭＳ Ｐゴシック" charset="-128"/>
          <a:cs typeface="ＭＳ Ｐゴシック" charset="-128"/>
        </a:defRPr>
      </a:lvl3pPr>
      <a:lvl4pPr marL="1255713"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4pPr>
      <a:lvl5pPr marL="1593850" indent="-223838" algn="l" rtl="0" eaLnBrk="0" fontAlgn="base" hangingPunct="0">
        <a:lnSpc>
          <a:spcPct val="85000"/>
        </a:lnSpc>
        <a:spcBef>
          <a:spcPct val="20000"/>
        </a:spcBef>
        <a:spcAft>
          <a:spcPct val="0"/>
        </a:spcAft>
        <a:buChar char="»"/>
        <a:defRPr sz="2000">
          <a:solidFill>
            <a:schemeClr val="bg1"/>
          </a:solidFill>
          <a:latin typeface="+mn-lt"/>
          <a:ea typeface="ＭＳ Ｐゴシック"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ヒラギノ角ゴ Pro W3"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0229573D-B989-4E44-9C2D-16C4F99AE143}" type="datetimeFigureOut">
              <a:rPr lang="en-US" smtClean="0">
                <a:solidFill>
                  <a:prstClr val="black">
                    <a:tint val="75000"/>
                  </a:prstClr>
                </a:solidFill>
                <a:latin typeface="Calibri"/>
              </a:rPr>
              <a:pPr defTabSz="457200" eaLnBrk="1" fontAlgn="auto" hangingPunct="1">
                <a:spcBef>
                  <a:spcPts val="0"/>
                </a:spcBef>
                <a:spcAft>
                  <a:spcPts val="0"/>
                </a:spcAft>
              </a:pPr>
              <a:t>5/17/2011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752AC21-D8C7-B948-A754-30198634CE5C}"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dirty="0">
              <a:solidFill>
                <a:prstClr val="black">
                  <a:tint val="75000"/>
                </a:prstClr>
              </a:solidFill>
              <a:latin typeface="Calibri"/>
            </a:endParaRPr>
          </a:p>
        </p:txBody>
      </p:sp>
      <p:pic>
        <p:nvPicPr>
          <p:cNvPr id="7" name="Picture 2" descr="index2"/>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fld id="{F8F85DBB-32CD-4FFA-8A4E-00FDAF0F29CA}" type="datetime1">
              <a:rPr lang="en-US" smtClean="0">
                <a:solidFill>
                  <a:prstClr val="black">
                    <a:tint val="75000"/>
                  </a:prstClr>
                </a:solidFill>
              </a:rPr>
              <a:pPr eaLnBrk="1" hangingPunct="1">
                <a:defRPr/>
              </a:pPr>
              <a:t>5/17/2011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r>
              <a:rPr lang="en-US" smtClean="0">
                <a:solidFill>
                  <a:prstClr val="black">
                    <a:tint val="75000"/>
                  </a:prstClr>
                </a:solidFill>
              </a:rPr>
              <a:t>Albertson</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DE0098CD-15B0-46C0-9206-A3DEEBFF3247}" type="slidenum">
              <a:rPr lang="en-US" smtClean="0">
                <a:solidFill>
                  <a:prstClr val="black">
                    <a:tint val="75000"/>
                  </a:prstClr>
                </a:solidFill>
              </a:rPr>
              <a:pPr eaLnBrk="1" hangingPunct="1">
                <a:defRPr/>
              </a:pPr>
              <a:t>‹#›</a:t>
            </a:fld>
            <a:endParaRPr lang="en-US">
              <a:solidFill>
                <a:prstClr val="black">
                  <a:tint val="75000"/>
                </a:prstClr>
              </a:solidFill>
            </a:endParaRPr>
          </a:p>
        </p:txBody>
      </p:sp>
      <p:sp>
        <p:nvSpPr>
          <p:cNvPr id="7" name="Line 7"/>
          <p:cNvSpPr>
            <a:spLocks noChangeShapeType="1"/>
          </p:cNvSpPr>
          <p:nvPr userDrawn="1"/>
        </p:nvSpPr>
        <p:spPr bwMode="auto">
          <a:xfrm>
            <a:off x="141288" y="868363"/>
            <a:ext cx="8799512" cy="0"/>
          </a:xfrm>
          <a:prstGeom prst="line">
            <a:avLst/>
          </a:prstGeom>
          <a:noFill/>
          <a:ln w="28575">
            <a:solidFill>
              <a:srgbClr val="FF0000"/>
            </a:solidFill>
            <a:round/>
            <a:headEnd/>
            <a:tailEnd/>
          </a:ln>
          <a:effectLst/>
        </p:spPr>
        <p:txBody>
          <a:bodyPr wrap="none" anchor="ctr"/>
          <a:lstStyle/>
          <a:p>
            <a:pPr eaLnBrk="1" hangingPunct="1">
              <a:defRPr/>
            </a:pPr>
            <a:endParaRPr lang="en-US" sz="1800">
              <a:solidFill>
                <a:prstClr val="black"/>
              </a:solidFill>
            </a:endParaRPr>
          </a:p>
        </p:txBody>
      </p:sp>
      <p:pic>
        <p:nvPicPr>
          <p:cNvPr id="8" name="Picture 7"/>
          <p:cNvPicPr>
            <a:picLocks noChangeAspect="1" noChangeArrowheads="1"/>
          </p:cNvPicPr>
          <p:nvPr userDrawn="1"/>
        </p:nvPicPr>
        <p:blipFill>
          <a:blip r:embed="rId3" cstate="print"/>
          <a:srcRect/>
          <a:stretch>
            <a:fillRect/>
          </a:stretch>
        </p:blipFill>
        <p:spPr bwMode="auto">
          <a:xfrm>
            <a:off x="88900" y="147638"/>
            <a:ext cx="652463" cy="558800"/>
          </a:xfrm>
          <a:prstGeom prst="rect">
            <a:avLst/>
          </a:prstGeom>
          <a:noFill/>
          <a:ln w="9525">
            <a:noFill/>
            <a:miter lim="800000"/>
            <a:headEnd/>
            <a:tailEnd/>
          </a:ln>
        </p:spPr>
      </p:pic>
      <p:pic>
        <p:nvPicPr>
          <p:cNvPr id="9" name="Picture 8" descr="ASP_final"/>
          <p:cNvPicPr>
            <a:picLocks noChangeAspect="1" noChangeArrowheads="1"/>
          </p:cNvPicPr>
          <p:nvPr userDrawn="1"/>
        </p:nvPicPr>
        <p:blipFill>
          <a:blip r:embed="rId4" cstate="print"/>
          <a:srcRect/>
          <a:stretch>
            <a:fillRect/>
          </a:stretch>
        </p:blipFill>
        <p:spPr bwMode="auto">
          <a:xfrm>
            <a:off x="8388350" y="0"/>
            <a:ext cx="755650" cy="763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 name="Picture 71" descr="index2"/>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
        <p:nvSpPr>
          <p:cNvPr id="1039" name="Rectangle 15"/>
          <p:cNvSpPr>
            <a:spLocks noGrp="1" noChangeArrowheads="1"/>
          </p:cNvSpPr>
          <p:nvPr>
            <p:ph type="title"/>
          </p:nvPr>
        </p:nvSpPr>
        <p:spPr bwMode="auto">
          <a:xfrm>
            <a:off x="690563" y="123825"/>
            <a:ext cx="8142287" cy="854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a:solidFill>
                <a:srgbClr val="000000"/>
              </a:solidFill>
              <a:latin typeface="Arial"/>
            </a:endParaRPr>
          </a:p>
        </p:txBody>
      </p:sp>
      <p:sp>
        <p:nvSpPr>
          <p:cNvPr id="1098" name="Rectangle 74"/>
          <p:cNvSpPr>
            <a:spLocks noChangeArrowheads="1"/>
          </p:cNvSpPr>
          <p:nvPr userDrawn="1"/>
        </p:nvSpPr>
        <p:spPr bwMode="auto">
          <a:xfrm>
            <a:off x="6908800" y="6259513"/>
            <a:ext cx="1905000" cy="354012"/>
          </a:xfrm>
          <a:prstGeom prst="rect">
            <a:avLst/>
          </a:prstGeom>
          <a:noFill/>
          <a:ln w="9525">
            <a:noFill/>
            <a:miter lim="800000"/>
            <a:headEnd/>
            <a:tailEnd/>
          </a:ln>
          <a:effectLst/>
        </p:spPr>
        <p:txBody>
          <a:bodyPr/>
          <a:lstStyle/>
          <a:p>
            <a:pPr algn="r"/>
            <a:fld id="{F97796C9-342B-40B0-929F-BA279A837EFA}" type="slidenum">
              <a:rPr lang="en-US" sz="1400">
                <a:solidFill>
                  <a:srgbClr val="000000"/>
                </a:solidFill>
                <a:latin typeface="Arial"/>
              </a:rPr>
              <a:pPr algn="r"/>
              <a:t>‹#›</a:t>
            </a:fld>
            <a:endParaRPr lang="en-US" sz="140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66" r:id="rId1"/>
  </p:sldLayoutIdLst>
  <p:transition/>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defRPr>
      </a:lvl2pPr>
      <a:lvl3pPr algn="l" rtl="0" fontAlgn="base">
        <a:lnSpc>
          <a:spcPct val="85000"/>
        </a:lnSpc>
        <a:spcBef>
          <a:spcPct val="0"/>
        </a:spcBef>
        <a:spcAft>
          <a:spcPct val="0"/>
        </a:spcAft>
        <a:defRPr sz="3000">
          <a:solidFill>
            <a:schemeClr val="bg1"/>
          </a:solidFill>
          <a:latin typeface="Arial" charset="0"/>
        </a:defRPr>
      </a:lvl3pPr>
      <a:lvl4pPr algn="l" rtl="0" fontAlgn="base">
        <a:lnSpc>
          <a:spcPct val="85000"/>
        </a:lnSpc>
        <a:spcBef>
          <a:spcPct val="0"/>
        </a:spcBef>
        <a:spcAft>
          <a:spcPct val="0"/>
        </a:spcAft>
        <a:defRPr sz="3000">
          <a:solidFill>
            <a:schemeClr val="bg1"/>
          </a:solidFill>
          <a:latin typeface="Arial" charset="0"/>
        </a:defRPr>
      </a:lvl4pPr>
      <a:lvl5pPr algn="l" rtl="0" fontAlgn="base">
        <a:lnSpc>
          <a:spcPct val="85000"/>
        </a:lnSpc>
        <a:spcBef>
          <a:spcPct val="0"/>
        </a:spcBef>
        <a:spcAft>
          <a:spcPct val="0"/>
        </a:spcAft>
        <a:defRPr sz="3000">
          <a:solidFill>
            <a:schemeClr val="bg1"/>
          </a:solidFill>
          <a:latin typeface="Arial" charset="0"/>
        </a:defRPr>
      </a:lvl5pPr>
      <a:lvl6pPr marL="457200" algn="l" rtl="0" fontAlgn="base">
        <a:lnSpc>
          <a:spcPct val="85000"/>
        </a:lnSpc>
        <a:spcBef>
          <a:spcPct val="0"/>
        </a:spcBef>
        <a:spcAft>
          <a:spcPct val="0"/>
        </a:spcAft>
        <a:defRPr sz="3000">
          <a:solidFill>
            <a:schemeClr val="bg1"/>
          </a:solidFill>
          <a:latin typeface="Arial" charset="0"/>
        </a:defRPr>
      </a:lvl6pPr>
      <a:lvl7pPr marL="914400" algn="l" rtl="0" fontAlgn="base">
        <a:lnSpc>
          <a:spcPct val="85000"/>
        </a:lnSpc>
        <a:spcBef>
          <a:spcPct val="0"/>
        </a:spcBef>
        <a:spcAft>
          <a:spcPct val="0"/>
        </a:spcAft>
        <a:defRPr sz="3000">
          <a:solidFill>
            <a:schemeClr val="bg1"/>
          </a:solidFill>
          <a:latin typeface="Arial" charset="0"/>
        </a:defRPr>
      </a:lvl7pPr>
      <a:lvl8pPr marL="1371600" algn="l" rtl="0" fontAlgn="base">
        <a:lnSpc>
          <a:spcPct val="85000"/>
        </a:lnSpc>
        <a:spcBef>
          <a:spcPct val="0"/>
        </a:spcBef>
        <a:spcAft>
          <a:spcPct val="0"/>
        </a:spcAft>
        <a:defRPr sz="3000">
          <a:solidFill>
            <a:schemeClr val="bg1"/>
          </a:solidFill>
          <a:latin typeface="Arial" charset="0"/>
        </a:defRPr>
      </a:lvl8pPr>
      <a:lvl9pPr marL="1828800" algn="l" rtl="0" fontAlgn="base">
        <a:lnSpc>
          <a:spcPct val="85000"/>
        </a:lnSpc>
        <a:spcBef>
          <a:spcPct val="0"/>
        </a:spcBef>
        <a:spcAft>
          <a:spcPct val="0"/>
        </a:spcAft>
        <a:defRPr sz="3000">
          <a:solidFill>
            <a:schemeClr val="bg1"/>
          </a:solidFill>
          <a:latin typeface="Arial" charset="0"/>
        </a:defRPr>
      </a:lvl9pPr>
    </p:titleStyle>
    <p:bodyStyle>
      <a:lvl1pPr marL="282575" indent="-282575" algn="l" rtl="0" fontAlgn="base">
        <a:lnSpc>
          <a:spcPct val="85000"/>
        </a:lnSpc>
        <a:spcBef>
          <a:spcPct val="20000"/>
        </a:spcBef>
        <a:spcAft>
          <a:spcPct val="0"/>
        </a:spcAft>
        <a:buClr>
          <a:schemeClr val="bg1"/>
        </a:buClr>
        <a:buFont typeface="Wingdings" pitchFamily="2" charset="2"/>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pitchFamily="-16" charset="0"/>
        <a:buChar char="•"/>
        <a:defRPr sz="2000">
          <a:solidFill>
            <a:schemeClr val="tx1"/>
          </a:solidFill>
          <a:latin typeface="+mn-lt"/>
        </a:defRPr>
      </a:lvl2pPr>
      <a:lvl3pPr marL="917575" indent="-166688" algn="l" rtl="0" fontAlgn="base">
        <a:lnSpc>
          <a:spcPct val="85000"/>
        </a:lnSpc>
        <a:spcBef>
          <a:spcPct val="20000"/>
        </a:spcBef>
        <a:spcAft>
          <a:spcPct val="0"/>
        </a:spcAft>
        <a:buChar char="•"/>
        <a:defRPr sz="2000">
          <a:solidFill>
            <a:schemeClr val="tx1"/>
          </a:solidFill>
          <a:latin typeface="+mn-lt"/>
        </a:defRPr>
      </a:lvl3pPr>
      <a:lvl4pPr marL="1255713" indent="-223838" algn="l" rtl="0" fontAlgn="base">
        <a:lnSpc>
          <a:spcPct val="85000"/>
        </a:lnSpc>
        <a:spcBef>
          <a:spcPct val="20000"/>
        </a:spcBef>
        <a:spcAft>
          <a:spcPct val="0"/>
        </a:spcAft>
        <a:buChar char="–"/>
        <a:defRPr sz="2000">
          <a:solidFill>
            <a:schemeClr val="tx1"/>
          </a:solidFill>
          <a:latin typeface="+mn-lt"/>
        </a:defRPr>
      </a:lvl4pPr>
      <a:lvl5pPr marL="1593850" indent="-223838" algn="l" rtl="0" fontAlgn="base">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1.bin"/><Relationship Id="rId3" Type="http://schemas.openxmlformats.org/officeDocument/2006/relationships/notesSlide" Target="../notesSlides/notesSlide19.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42.wmf"/><Relationship Id="rId11" Type="http://schemas.openxmlformats.org/officeDocument/2006/relationships/image" Target="../media/image47.png"/><Relationship Id="rId5" Type="http://schemas.openxmlformats.org/officeDocument/2006/relationships/image" Target="../media/image41.wmf"/><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w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jpeg"/><Relationship Id="rId2" Type="http://schemas.openxmlformats.org/officeDocument/2006/relationships/notesSlide" Target="../notesSlides/notesSlide9.xml"/><Relationship Id="rId16" Type="http://schemas.openxmlformats.org/officeDocument/2006/relationships/image" Target="../media/image32.jpeg"/><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19" Type="http://schemas.openxmlformats.org/officeDocument/2006/relationships/image" Target="../media/image35.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1122" name="Rectangle 2"/>
          <p:cNvSpPr>
            <a:spLocks noGrp="1" noChangeArrowheads="1"/>
          </p:cNvSpPr>
          <p:nvPr>
            <p:ph type="subTitle" idx="1"/>
          </p:nvPr>
        </p:nvSpPr>
        <p:spPr>
          <a:xfrm>
            <a:off x="2990850" y="6307138"/>
            <a:ext cx="2090738" cy="300723"/>
          </a:xfrm>
        </p:spPr>
        <p:txBody>
          <a:bodyPr/>
          <a:lstStyle/>
          <a:p>
            <a:pPr algn="ctr">
              <a:lnSpc>
                <a:spcPct val="75000"/>
              </a:lnSpc>
            </a:pPr>
            <a:r>
              <a:rPr lang="en-US" dirty="0" smtClean="0"/>
              <a:t>18 </a:t>
            </a:r>
            <a:r>
              <a:rPr lang="en-US" dirty="0" smtClean="0"/>
              <a:t>May 2011</a:t>
            </a:r>
            <a:endParaRPr lang="en-US" dirty="0"/>
          </a:p>
        </p:txBody>
      </p:sp>
      <p:sp>
        <p:nvSpPr>
          <p:cNvPr id="1541123" name="Rectangle 3"/>
          <p:cNvSpPr>
            <a:spLocks noGrp="1" noChangeArrowheads="1"/>
          </p:cNvSpPr>
          <p:nvPr>
            <p:ph type="ctrTitle"/>
          </p:nvPr>
        </p:nvSpPr>
        <p:spPr>
          <a:xfrm>
            <a:off x="93344" y="5393691"/>
            <a:ext cx="7587616" cy="946150"/>
          </a:xfrm>
        </p:spPr>
        <p:txBody>
          <a:bodyPr/>
          <a:lstStyle/>
          <a:p>
            <a:pPr algn="ctr"/>
            <a:r>
              <a:rPr lang="en-US" sz="3200" dirty="0"/>
              <a:t>NASA’s Earth Science Division</a:t>
            </a:r>
            <a:r>
              <a:rPr lang="en-US" dirty="0"/>
              <a:t/>
            </a:r>
            <a:br>
              <a:rPr lang="en-US" dirty="0"/>
            </a:br>
            <a:r>
              <a:rPr lang="en-US" sz="2400" dirty="0" smtClean="0"/>
              <a:t>Bureaucratic Overview for </a:t>
            </a:r>
            <a:r>
              <a:rPr lang="en-US" sz="2400" dirty="0" smtClean="0"/>
              <a:t>the </a:t>
            </a:r>
            <a:r>
              <a:rPr lang="en-US" sz="2400" dirty="0" smtClean="0"/>
              <a:t>MODIS Science Team</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Airborne Science Program</a:t>
            </a:r>
            <a:r>
              <a:rPr kumimoji="0" lang="en-US" sz="3200" b="0" i="0" u="none" strike="noStrike" kern="1200" cap="none" spc="0" normalizeH="0" noProof="0" dirty="0" smtClean="0">
                <a:ln>
                  <a:noFill/>
                </a:ln>
                <a:solidFill>
                  <a:schemeClr val="bg1"/>
                </a:solidFill>
                <a:effectLst/>
                <a:uLnTx/>
                <a:uFillTx/>
                <a:latin typeface="+mj-lt"/>
                <a:ea typeface="+mj-ea"/>
                <a:cs typeface="+mj-cs"/>
              </a:rPr>
              <a:t> DS Missions</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8" name="Table 7"/>
          <p:cNvGraphicFramePr>
            <a:graphicFrameLocks noGrp="1"/>
          </p:cNvGraphicFramePr>
          <p:nvPr/>
        </p:nvGraphicFramePr>
        <p:xfrm>
          <a:off x="228600" y="990600"/>
          <a:ext cx="2895600" cy="5638790"/>
        </p:xfrm>
        <a:graphic>
          <a:graphicData uri="http://schemas.openxmlformats.org/drawingml/2006/table">
            <a:tbl>
              <a:tblPr/>
              <a:tblGrid>
                <a:gridCol w="1514213"/>
                <a:gridCol w="1381387"/>
              </a:tblGrid>
              <a:tr h="175273">
                <a:tc>
                  <a:txBody>
                    <a:bodyPr/>
                    <a:lstStyle/>
                    <a:p>
                      <a:pPr algn="l" fontAlgn="b"/>
                      <a:r>
                        <a:rPr lang="en-US" sz="1100" b="0" i="0" u="none" strike="noStrike" dirty="0">
                          <a:latin typeface="Verdana"/>
                        </a:rPr>
                        <a:t>INTEX-B</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2006</a:t>
                      </a:r>
                    </a:p>
                  </a:txBody>
                  <a:tcPr marL="7389" marR="7389" marT="7389" marB="0" anchor="b">
                    <a:lnL>
                      <a:noFill/>
                    </a:lnL>
                    <a:lnR>
                      <a:noFill/>
                    </a:lnR>
                    <a:lnT>
                      <a:noFill/>
                    </a:lnT>
                    <a:lnB>
                      <a:noFill/>
                    </a:lnB>
                  </a:tcPr>
                </a:tc>
              </a:tr>
              <a:tr h="175273">
                <a:tc>
                  <a:txBody>
                    <a:bodyPr/>
                    <a:lstStyle/>
                    <a:p>
                      <a:pPr algn="l" fontAlgn="b"/>
                      <a:r>
                        <a:rPr lang="en-US" sz="1100" b="0" i="0" u="none" strike="noStrike" dirty="0">
                          <a:latin typeface="Verdana"/>
                        </a:rPr>
                        <a:t>CC-VEX</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2006</a:t>
                      </a:r>
                    </a:p>
                  </a:txBody>
                  <a:tcPr marL="7389" marR="7389" marT="7389" marB="0" anchor="b">
                    <a:lnL>
                      <a:noFill/>
                    </a:lnL>
                    <a:lnR>
                      <a:noFill/>
                    </a:lnR>
                    <a:lnT>
                      <a:noFill/>
                    </a:lnT>
                    <a:lnB>
                      <a:noFill/>
                    </a:lnB>
                  </a:tcPr>
                </a:tc>
              </a:tr>
              <a:tr h="175273">
                <a:tc>
                  <a:txBody>
                    <a:bodyPr/>
                    <a:lstStyle/>
                    <a:p>
                      <a:pPr algn="l" fontAlgn="b"/>
                      <a:r>
                        <a:rPr lang="en-US" sz="1100" b="0" i="0" u="none" strike="noStrike" dirty="0">
                          <a:latin typeface="Verdana"/>
                        </a:rPr>
                        <a:t>Arctic Sea Ice</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2006</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INTEX-B</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2006</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MILAGRO</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2006</a:t>
                      </a:r>
                    </a:p>
                  </a:txBody>
                  <a:tcPr marL="7389" marR="7389" marT="7389" marB="0" anchor="b">
                    <a:lnL>
                      <a:noFill/>
                    </a:lnL>
                    <a:lnR>
                      <a:noFill/>
                    </a:lnR>
                    <a:lnT>
                      <a:noFill/>
                    </a:lnT>
                    <a:lnB>
                      <a:noFill/>
                    </a:lnB>
                  </a:tcPr>
                </a:tc>
              </a:tr>
              <a:tr h="180282">
                <a:tc>
                  <a:txBody>
                    <a:bodyPr/>
                    <a:lstStyle/>
                    <a:p>
                      <a:pPr algn="l" fontAlgn="b"/>
                      <a:r>
                        <a:rPr lang="en-US" sz="1100" b="0" i="0" u="none" strike="noStrike">
                          <a:latin typeface="Verdana"/>
                        </a:rPr>
                        <a:t>WRAP</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latin typeface="Verdana"/>
                        </a:rPr>
                        <a:t>2006-2009</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Arctic Ice 2007</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latin typeface="Verdana"/>
                        </a:rPr>
                        <a:t>2007</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75273">
                <a:tc>
                  <a:txBody>
                    <a:bodyPr/>
                    <a:lstStyle/>
                    <a:p>
                      <a:pPr algn="l" fontAlgn="b"/>
                      <a:r>
                        <a:rPr lang="en-US" sz="1100" b="0" i="0" u="none" strike="noStrike">
                          <a:latin typeface="Verdana"/>
                        </a:rPr>
                        <a:t>CLASIC</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2007</a:t>
                      </a:r>
                    </a:p>
                  </a:txBody>
                  <a:tcPr marL="7389" marR="7389" marT="7389" marB="0" anchor="b">
                    <a:lnL>
                      <a:noFill/>
                    </a:lnL>
                    <a:lnR>
                      <a:noFill/>
                    </a:lnR>
                    <a:lnT>
                      <a:noFill/>
                    </a:lnT>
                    <a:lnB>
                      <a:noFill/>
                    </a:lnB>
                  </a:tcPr>
                </a:tc>
              </a:tr>
              <a:tr h="180282">
                <a:tc>
                  <a:txBody>
                    <a:bodyPr/>
                    <a:lstStyle/>
                    <a:p>
                      <a:pPr algn="l" fontAlgn="b"/>
                      <a:r>
                        <a:rPr lang="en-US" sz="1100" b="0" i="0" u="none" strike="noStrike">
                          <a:latin typeface="Verdana"/>
                        </a:rPr>
                        <a:t>TC-4</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Verdana"/>
                        </a:rPr>
                        <a:t>2007</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ARCTAS</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latin typeface="Verdana"/>
                        </a:rPr>
                        <a:t>2008</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75273">
                <a:tc>
                  <a:txBody>
                    <a:bodyPr/>
                    <a:lstStyle/>
                    <a:p>
                      <a:pPr algn="l" fontAlgn="b"/>
                      <a:r>
                        <a:rPr lang="en-US" sz="1100" b="0" i="0" u="none" strike="noStrike">
                          <a:latin typeface="Verdana"/>
                        </a:rPr>
                        <a:t>Calipso Caribean</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2008</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CASIE</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2009</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ASCENDS test flights</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2009</a:t>
                      </a:r>
                    </a:p>
                  </a:txBody>
                  <a:tcPr marL="7389" marR="7389" marT="7389" marB="0" anchor="b">
                    <a:lnL>
                      <a:noFill/>
                    </a:lnL>
                    <a:lnR>
                      <a:noFill/>
                    </a:lnR>
                    <a:lnT>
                      <a:noFill/>
                    </a:lnT>
                    <a:lnB>
                      <a:noFill/>
                    </a:lnB>
                  </a:tcPr>
                </a:tc>
              </a:tr>
              <a:tr h="180282">
                <a:tc>
                  <a:txBody>
                    <a:bodyPr/>
                    <a:lstStyle/>
                    <a:p>
                      <a:pPr algn="l" fontAlgn="b"/>
                      <a:r>
                        <a:rPr lang="en-US" sz="1100" b="0" i="0" u="none" strike="noStrike">
                          <a:latin typeface="Verdana"/>
                        </a:rPr>
                        <a:t>Racoro</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Verdana"/>
                        </a:rPr>
                        <a:t>2009</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GloPac</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latin typeface="Verdana"/>
                        </a:rPr>
                        <a:t>2010</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75273">
                <a:tc>
                  <a:txBody>
                    <a:bodyPr/>
                    <a:lstStyle/>
                    <a:p>
                      <a:pPr algn="l" fontAlgn="b"/>
                      <a:r>
                        <a:rPr lang="en-US" sz="1100" b="0" i="0" u="none" strike="noStrike">
                          <a:latin typeface="Verdana"/>
                        </a:rPr>
                        <a:t>ABACATE</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2010</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GLEAM</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2010</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ASCENDS test flights</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2010</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AID for ASCENDS</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2010</a:t>
                      </a:r>
                    </a:p>
                  </a:txBody>
                  <a:tcPr marL="7389" marR="7389" marT="7389" marB="0" anchor="b">
                    <a:lnL>
                      <a:noFill/>
                    </a:lnL>
                    <a:lnR>
                      <a:noFill/>
                    </a:lnR>
                    <a:lnT>
                      <a:noFill/>
                    </a:lnT>
                    <a:lnB>
                      <a:noFill/>
                    </a:lnB>
                  </a:tcPr>
                </a:tc>
              </a:tr>
              <a:tr h="180282">
                <a:tc>
                  <a:txBody>
                    <a:bodyPr/>
                    <a:lstStyle/>
                    <a:p>
                      <a:pPr algn="l" fontAlgn="b"/>
                      <a:r>
                        <a:rPr lang="en-US" sz="1100" b="0" i="0" u="none" strike="noStrike">
                          <a:latin typeface="Verdana"/>
                        </a:rPr>
                        <a:t>SIMPL</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Verdana"/>
                        </a:rPr>
                        <a:t>2010</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MACPEX</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latin typeface="Verdana"/>
                        </a:rPr>
                        <a:t>2011</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80282">
                <a:tc>
                  <a:txBody>
                    <a:bodyPr/>
                    <a:lstStyle/>
                    <a:p>
                      <a:pPr algn="l" fontAlgn="b"/>
                      <a:r>
                        <a:rPr lang="en-US" sz="1100" b="0" i="0" u="none" strike="noStrike">
                          <a:latin typeface="Verdana"/>
                        </a:rPr>
                        <a:t>CAR</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latin typeface="Verdana"/>
                        </a:rPr>
                        <a:t>2011</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4Star</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latin typeface="Verdana"/>
                        </a:rPr>
                        <a:t>2012</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75273">
                <a:tc>
                  <a:txBody>
                    <a:bodyPr/>
                    <a:lstStyle/>
                    <a:p>
                      <a:pPr algn="l" fontAlgn="b"/>
                      <a:r>
                        <a:rPr lang="en-US" sz="1100" b="0" i="0" u="none" strike="noStrike">
                          <a:latin typeface="Verdana"/>
                        </a:rPr>
                        <a:t>DC-3</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2012</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HEX</a:t>
                      </a:r>
                    </a:p>
                  </a:txBody>
                  <a:tcPr marL="7389" marR="7389" marT="7389" marB="0" anchor="b">
                    <a:lnL>
                      <a:noFill/>
                    </a:lnL>
                    <a:lnR>
                      <a:noFill/>
                    </a:lnR>
                    <a:lnT>
                      <a:noFill/>
                    </a:lnT>
                    <a:lnB>
                      <a:noFill/>
                    </a:lnB>
                  </a:tcPr>
                </a:tc>
                <a:tc>
                  <a:txBody>
                    <a:bodyPr/>
                    <a:lstStyle/>
                    <a:p>
                      <a:pPr algn="l" fontAlgn="b"/>
                      <a:r>
                        <a:rPr lang="en-US" sz="1100" b="0" i="0" u="none" strike="noStrike">
                          <a:latin typeface="Verdana"/>
                        </a:rPr>
                        <a:t>2012</a:t>
                      </a:r>
                    </a:p>
                  </a:txBody>
                  <a:tcPr marL="7389" marR="7389" marT="7389" marB="0" anchor="b">
                    <a:lnL>
                      <a:noFill/>
                    </a:lnL>
                    <a:lnR>
                      <a:noFill/>
                    </a:lnR>
                    <a:lnT>
                      <a:noFill/>
                    </a:lnT>
                    <a:lnB>
                      <a:noFill/>
                    </a:lnB>
                  </a:tcPr>
                </a:tc>
              </a:tr>
              <a:tr h="180282">
                <a:tc>
                  <a:txBody>
                    <a:bodyPr/>
                    <a:lstStyle/>
                    <a:p>
                      <a:pPr algn="l" fontAlgn="b"/>
                      <a:r>
                        <a:rPr lang="en-US" sz="1100" b="0" i="0" u="none" strike="noStrike">
                          <a:latin typeface="Verdana"/>
                        </a:rPr>
                        <a:t>SEAC4RS</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latin typeface="Verdana"/>
                        </a:rPr>
                        <a:t>2012</a:t>
                      </a:r>
                    </a:p>
                  </a:txBody>
                  <a:tcPr marL="7389" marR="7389" marT="7389" marB="0" anchor="b">
                    <a:lnL>
                      <a:noFill/>
                    </a:lnL>
                    <a:lnR>
                      <a:noFill/>
                    </a:lnR>
                    <a:lnT>
                      <a:noFill/>
                    </a:lnT>
                    <a:lnB w="12700" cap="flat" cmpd="sng" algn="ctr">
                      <a:solidFill>
                        <a:srgbClr val="000000"/>
                      </a:solidFill>
                      <a:prstDash val="solid"/>
                      <a:round/>
                      <a:headEnd type="none" w="med" len="med"/>
                      <a:tailEnd type="none" w="med" len="med"/>
                    </a:lnB>
                  </a:tcPr>
                </a:tc>
              </a:tr>
              <a:tr h="175273">
                <a:tc>
                  <a:txBody>
                    <a:bodyPr/>
                    <a:lstStyle/>
                    <a:p>
                      <a:pPr algn="l" fontAlgn="b"/>
                      <a:r>
                        <a:rPr lang="en-US" sz="1100" b="0" i="0" u="none" strike="noStrike">
                          <a:latin typeface="Verdana"/>
                        </a:rPr>
                        <a:t>AVIRIS CONUS</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latin typeface="Verdana"/>
                        </a:rPr>
                        <a:t>2006-2012</a:t>
                      </a:r>
                    </a:p>
                  </a:txBody>
                  <a:tcPr marL="7389" marR="7389" marT="7389" marB="0" anchor="b">
                    <a:lnL>
                      <a:noFill/>
                    </a:lnL>
                    <a:lnR>
                      <a:noFill/>
                    </a:lnR>
                    <a:lnT w="12700" cap="flat" cmpd="sng" algn="ctr">
                      <a:solidFill>
                        <a:srgbClr val="000000"/>
                      </a:solidFill>
                      <a:prstDash val="solid"/>
                      <a:round/>
                      <a:headEnd type="none" w="med" len="med"/>
                      <a:tailEnd type="none" w="med" len="med"/>
                    </a:lnT>
                    <a:lnB>
                      <a:noFill/>
                    </a:lnB>
                  </a:tcPr>
                </a:tc>
              </a:tr>
              <a:tr h="175273">
                <a:tc>
                  <a:txBody>
                    <a:bodyPr/>
                    <a:lstStyle/>
                    <a:p>
                      <a:pPr algn="l" fontAlgn="b"/>
                      <a:r>
                        <a:rPr lang="en-US" sz="1100" b="0" i="0" u="none" strike="noStrike">
                          <a:latin typeface="Verdana"/>
                        </a:rPr>
                        <a:t>UAVSAR</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2006-2012</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CLPX II</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2007-2008</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SMAPVEX</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2008, 2010-11</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OIB</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2009-2015</a:t>
                      </a:r>
                    </a:p>
                  </a:txBody>
                  <a:tcPr marL="7389" marR="7389" marT="7389" marB="0" anchor="b">
                    <a:lnL>
                      <a:noFill/>
                    </a:lnL>
                    <a:lnR>
                      <a:noFill/>
                    </a:lnR>
                    <a:lnT>
                      <a:noFill/>
                    </a:lnT>
                    <a:lnB>
                      <a:noFill/>
                    </a:lnB>
                  </a:tcPr>
                </a:tc>
              </a:tr>
              <a:tr h="175273">
                <a:tc>
                  <a:txBody>
                    <a:bodyPr/>
                    <a:lstStyle/>
                    <a:p>
                      <a:pPr algn="l" fontAlgn="b"/>
                      <a:r>
                        <a:rPr lang="en-US" sz="1100" b="0" i="0" u="none" strike="noStrike">
                          <a:latin typeface="Verdana"/>
                        </a:rPr>
                        <a:t>Earth Venture 1</a:t>
                      </a:r>
                    </a:p>
                  </a:txBody>
                  <a:tcPr marL="7389" marR="7389" marT="7389" marB="0" anchor="b">
                    <a:lnL>
                      <a:noFill/>
                    </a:lnL>
                    <a:lnR>
                      <a:noFill/>
                    </a:lnR>
                    <a:lnT>
                      <a:noFill/>
                    </a:lnT>
                    <a:lnB>
                      <a:noFill/>
                    </a:lnB>
                  </a:tcPr>
                </a:tc>
                <a:tc>
                  <a:txBody>
                    <a:bodyPr/>
                    <a:lstStyle/>
                    <a:p>
                      <a:pPr algn="l" fontAlgn="b"/>
                      <a:r>
                        <a:rPr lang="en-US" sz="1100" b="0" i="0" u="none" strike="noStrike" dirty="0">
                          <a:latin typeface="Verdana"/>
                        </a:rPr>
                        <a:t>2011-2014</a:t>
                      </a:r>
                    </a:p>
                  </a:txBody>
                  <a:tcPr marL="7389" marR="7389" marT="7389" marB="0" anchor="b">
                    <a:lnL>
                      <a:noFill/>
                    </a:lnL>
                    <a:lnR>
                      <a:noFill/>
                    </a:lnR>
                    <a:lnT>
                      <a:noFill/>
                    </a:lnT>
                    <a:lnB>
                      <a:noFill/>
                    </a:lnB>
                  </a:tcPr>
                </a:tc>
              </a:tr>
            </a:tbl>
          </a:graphicData>
        </a:graphic>
      </p:graphicFrame>
      <p:graphicFrame>
        <p:nvGraphicFramePr>
          <p:cNvPr id="9" name="Chart 8"/>
          <p:cNvGraphicFramePr/>
          <p:nvPr/>
        </p:nvGraphicFramePr>
        <p:xfrm>
          <a:off x="3505200" y="1143000"/>
          <a:ext cx="53340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86538" y="257175"/>
            <a:ext cx="8839200" cy="504825"/>
          </a:xfrm>
          <a:prstGeom prst="rect">
            <a:avLst/>
          </a:prstGeom>
          <a:noFill/>
          <a:ln w="9525">
            <a:noFill/>
            <a:miter lim="800000"/>
            <a:headEnd/>
            <a:tailEnd/>
          </a:ln>
        </p:spPr>
        <p:txBody>
          <a:bodyPr anchor="ctr"/>
          <a:lstStyle/>
          <a:p>
            <a:pPr algn="ctr"/>
            <a:r>
              <a:rPr lang="en-US" sz="2600" b="1" dirty="0">
                <a:solidFill>
                  <a:srgbClr val="3333CC"/>
                </a:solidFill>
                <a:latin typeface="Arial" pitchFamily="34" charset="0"/>
                <a:ea typeface="ＭＳ Ｐゴシック" pitchFamily="34" charset="-128"/>
                <a:cs typeface="Arial" pitchFamily="34" charset="0"/>
              </a:rPr>
              <a:t>Climate change increased NPP from 1982 to 1999</a:t>
            </a:r>
            <a:endParaRPr lang="en-GB" sz="2600" b="1" baseline="-25000" dirty="0">
              <a:solidFill>
                <a:srgbClr val="3333CC"/>
              </a:solidFill>
              <a:latin typeface="Arial" pitchFamily="34" charset="0"/>
              <a:ea typeface="ＭＳ Ｐゴシック" pitchFamily="34" charset="-128"/>
              <a:cs typeface="Arial" pitchFamily="34" charset="0"/>
            </a:endParaRPr>
          </a:p>
        </p:txBody>
      </p:sp>
      <p:sp>
        <p:nvSpPr>
          <p:cNvPr id="8" name="Rectangle 2"/>
          <p:cNvSpPr txBox="1">
            <a:spLocks noChangeArrowheads="1"/>
          </p:cNvSpPr>
          <p:nvPr/>
        </p:nvSpPr>
        <p:spPr bwMode="auto">
          <a:xfrm>
            <a:off x="5257800" y="6172200"/>
            <a:ext cx="4343400" cy="533400"/>
          </a:xfrm>
          <a:prstGeom prst="rect">
            <a:avLst/>
          </a:prstGeom>
          <a:noFill/>
          <a:ln w="9525">
            <a:noFill/>
            <a:miter lim="800000"/>
            <a:headEnd/>
            <a:tailEnd/>
          </a:ln>
        </p:spPr>
        <p:txBody>
          <a:bodyPr anchor="ctr"/>
          <a:lstStyle/>
          <a:p>
            <a:pPr algn="ctr">
              <a:defRPr/>
            </a:pPr>
            <a:r>
              <a:rPr lang="en-US" sz="1400" kern="0" dirty="0" err="1">
                <a:solidFill>
                  <a:srgbClr val="000000"/>
                </a:solidFill>
                <a:latin typeface="Arial" pitchFamily="34" charset="0"/>
                <a:ea typeface="ＭＳ Ｐゴシック" pitchFamily="34" charset="-128"/>
                <a:cs typeface="Arial" pitchFamily="34" charset="0"/>
              </a:rPr>
              <a:t>Nemani</a:t>
            </a:r>
            <a:r>
              <a:rPr lang="en-US" sz="1400" kern="0" dirty="0">
                <a:solidFill>
                  <a:srgbClr val="000000"/>
                </a:solidFill>
                <a:latin typeface="Arial" pitchFamily="34" charset="0"/>
                <a:ea typeface="ＭＳ Ｐゴシック" pitchFamily="34" charset="-128"/>
                <a:cs typeface="Arial" pitchFamily="34" charset="0"/>
              </a:rPr>
              <a:t> et al., 2003, </a:t>
            </a:r>
            <a:r>
              <a:rPr lang="en-US" sz="1400" i="1" kern="0" dirty="0">
                <a:solidFill>
                  <a:srgbClr val="000000"/>
                </a:solidFill>
                <a:latin typeface="Arial" pitchFamily="34" charset="0"/>
                <a:ea typeface="ＭＳ Ｐゴシック" pitchFamily="34" charset="-128"/>
                <a:cs typeface="Arial" pitchFamily="34" charset="0"/>
              </a:rPr>
              <a:t>Science</a:t>
            </a:r>
          </a:p>
        </p:txBody>
      </p:sp>
      <p:pic>
        <p:nvPicPr>
          <p:cNvPr id="13316" name="Picture 8" descr="se2031547002.jpeg"/>
          <p:cNvPicPr>
            <a:picLocks noChangeAspect="1"/>
          </p:cNvPicPr>
          <p:nvPr/>
        </p:nvPicPr>
        <p:blipFill>
          <a:blip r:embed="rId3" cstate="print"/>
          <a:srcRect/>
          <a:stretch>
            <a:fillRect/>
          </a:stretch>
        </p:blipFill>
        <p:spPr bwMode="auto">
          <a:xfrm>
            <a:off x="152400" y="1066800"/>
            <a:ext cx="8824913" cy="4419600"/>
          </a:xfrm>
          <a:prstGeom prst="rect">
            <a:avLst/>
          </a:prstGeom>
          <a:noFill/>
          <a:ln w="9525">
            <a:noFill/>
            <a:miter lim="800000"/>
            <a:headEnd/>
            <a:tailEnd/>
          </a:ln>
        </p:spPr>
      </p:pic>
      <p:sp>
        <p:nvSpPr>
          <p:cNvPr id="13317" name="Rectangle 2"/>
          <p:cNvSpPr txBox="1">
            <a:spLocks noChangeArrowheads="1"/>
          </p:cNvSpPr>
          <p:nvPr/>
        </p:nvSpPr>
        <p:spPr bwMode="auto">
          <a:xfrm>
            <a:off x="152400" y="6096000"/>
            <a:ext cx="3276600" cy="533400"/>
          </a:xfrm>
          <a:prstGeom prst="rect">
            <a:avLst/>
          </a:prstGeom>
          <a:solidFill>
            <a:srgbClr val="000099">
              <a:alpha val="72156"/>
            </a:srgbClr>
          </a:solidFill>
          <a:ln w="9525">
            <a:noFill/>
            <a:miter lim="800000"/>
            <a:headEnd/>
            <a:tailEnd/>
          </a:ln>
        </p:spPr>
        <p:txBody>
          <a:bodyPr anchor="ctr"/>
          <a:lstStyle/>
          <a:p>
            <a:pPr algn="ctr"/>
            <a:r>
              <a:rPr lang="en-US" b="1">
                <a:solidFill>
                  <a:srgbClr val="FFFF00"/>
                </a:solidFill>
                <a:latin typeface="Times New Roman" pitchFamily="18" charset="0"/>
                <a:ea typeface="ＭＳ Ｐゴシック" pitchFamily="34" charset="-128"/>
              </a:rPr>
              <a:t>AVHRR Data</a:t>
            </a:r>
            <a:endParaRPr lang="en-US" b="1" i="1">
              <a:solidFill>
                <a:srgbClr val="FFFF00"/>
              </a:solidFill>
              <a:latin typeface="Times New Roman"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71500" y="76200"/>
            <a:ext cx="8686800" cy="609600"/>
          </a:xfrm>
          <a:prstGeom prst="rect">
            <a:avLst/>
          </a:prstGeom>
          <a:noFill/>
          <a:ln w="9525">
            <a:noFill/>
            <a:miter lim="800000"/>
            <a:headEnd/>
            <a:tailEnd/>
          </a:ln>
        </p:spPr>
        <p:txBody>
          <a:bodyPr anchor="ctr"/>
          <a:lstStyle/>
          <a:p>
            <a:pPr algn="ctr"/>
            <a:r>
              <a:rPr lang="en-US" sz="2800" b="1" dirty="0">
                <a:solidFill>
                  <a:srgbClr val="3333CC"/>
                </a:solidFill>
                <a:latin typeface="Arial" pitchFamily="34" charset="0"/>
                <a:ea typeface="ＭＳ Ｐゴシック" pitchFamily="34" charset="-128"/>
                <a:cs typeface="Arial" pitchFamily="34" charset="0"/>
              </a:rPr>
              <a:t>Drought Decreased NPP from 2000 - 2009</a:t>
            </a:r>
            <a:endParaRPr lang="en-GB" sz="2800" b="1" baseline="-25000" dirty="0">
              <a:solidFill>
                <a:srgbClr val="3333CC"/>
              </a:solidFill>
              <a:latin typeface="Arial" pitchFamily="34" charset="0"/>
              <a:ea typeface="ＭＳ Ｐゴシック" pitchFamily="34" charset="-128"/>
              <a:cs typeface="Arial" pitchFamily="34" charset="0"/>
            </a:endParaRPr>
          </a:p>
        </p:txBody>
      </p:sp>
      <p:pic>
        <p:nvPicPr>
          <p:cNvPr id="15363" name="Picture 4" descr="Fig2.png"/>
          <p:cNvPicPr>
            <a:picLocks noChangeAspect="1"/>
          </p:cNvPicPr>
          <p:nvPr/>
        </p:nvPicPr>
        <p:blipFill>
          <a:blip r:embed="rId3" cstate="print"/>
          <a:srcRect/>
          <a:stretch>
            <a:fillRect/>
          </a:stretch>
        </p:blipFill>
        <p:spPr bwMode="auto">
          <a:xfrm>
            <a:off x="141884" y="900734"/>
            <a:ext cx="8860221" cy="5316133"/>
          </a:xfrm>
          <a:prstGeom prst="rect">
            <a:avLst/>
          </a:prstGeom>
          <a:noFill/>
          <a:ln w="9525">
            <a:noFill/>
            <a:miter lim="800000"/>
            <a:headEnd/>
            <a:tailEnd/>
          </a:ln>
        </p:spPr>
      </p:pic>
      <p:sp>
        <p:nvSpPr>
          <p:cNvPr id="7" name="Rectangle 2"/>
          <p:cNvSpPr txBox="1">
            <a:spLocks noChangeArrowheads="1"/>
          </p:cNvSpPr>
          <p:nvPr/>
        </p:nvSpPr>
        <p:spPr bwMode="auto">
          <a:xfrm>
            <a:off x="5105400" y="6324600"/>
            <a:ext cx="4495800" cy="533400"/>
          </a:xfrm>
          <a:prstGeom prst="rect">
            <a:avLst/>
          </a:prstGeom>
          <a:noFill/>
          <a:ln w="9525">
            <a:noFill/>
            <a:miter lim="800000"/>
            <a:headEnd/>
            <a:tailEnd/>
          </a:ln>
        </p:spPr>
        <p:txBody>
          <a:bodyPr anchor="ctr"/>
          <a:lstStyle/>
          <a:p>
            <a:pPr algn="ctr">
              <a:defRPr/>
            </a:pPr>
            <a:r>
              <a:rPr lang="en-US" sz="1400" kern="0" dirty="0">
                <a:solidFill>
                  <a:srgbClr val="000000"/>
                </a:solidFill>
                <a:latin typeface="Arial" pitchFamily="34" charset="0"/>
                <a:ea typeface="ＭＳ Ｐゴシック" pitchFamily="34" charset="-128"/>
                <a:cs typeface="Arial" pitchFamily="34" charset="0"/>
              </a:rPr>
              <a:t>Zhao &amp; Running 2010, </a:t>
            </a:r>
            <a:r>
              <a:rPr lang="en-US" sz="1400" i="1" kern="0" dirty="0">
                <a:solidFill>
                  <a:srgbClr val="000000"/>
                </a:solidFill>
                <a:latin typeface="Arial" pitchFamily="34" charset="0"/>
                <a:ea typeface="ＭＳ Ｐゴシック" pitchFamily="34" charset="-128"/>
                <a:cs typeface="Arial" pitchFamily="34" charset="0"/>
              </a:rPr>
              <a:t>Science</a:t>
            </a:r>
          </a:p>
        </p:txBody>
      </p:sp>
      <p:sp>
        <p:nvSpPr>
          <p:cNvPr id="15365" name="Rectangle 2"/>
          <p:cNvSpPr txBox="1">
            <a:spLocks noChangeArrowheads="1"/>
          </p:cNvSpPr>
          <p:nvPr/>
        </p:nvSpPr>
        <p:spPr bwMode="auto">
          <a:xfrm>
            <a:off x="76200" y="6248400"/>
            <a:ext cx="3276600" cy="533400"/>
          </a:xfrm>
          <a:prstGeom prst="rect">
            <a:avLst/>
          </a:prstGeom>
          <a:solidFill>
            <a:srgbClr val="000099">
              <a:alpha val="72156"/>
            </a:srgbClr>
          </a:solidFill>
          <a:ln w="9525">
            <a:noFill/>
            <a:miter lim="800000"/>
            <a:headEnd/>
            <a:tailEnd/>
          </a:ln>
        </p:spPr>
        <p:txBody>
          <a:bodyPr anchor="ctr"/>
          <a:lstStyle/>
          <a:p>
            <a:pPr algn="ctr"/>
            <a:r>
              <a:rPr lang="en-US" b="1">
                <a:solidFill>
                  <a:srgbClr val="FFFF00"/>
                </a:solidFill>
                <a:latin typeface="Times New Roman" pitchFamily="18" charset="0"/>
                <a:ea typeface="ＭＳ Ｐゴシック" pitchFamily="34" charset="-128"/>
              </a:rPr>
              <a:t>MODIS Data</a:t>
            </a:r>
            <a:endParaRPr lang="en-US" b="1" i="1">
              <a:solidFill>
                <a:srgbClr val="FFFF00"/>
              </a:solidFill>
              <a:latin typeface="Times New Roman" pitchFamily="18" charset="0"/>
              <a:ea typeface="ＭＳ Ｐゴシック" pitchFamily="34" charset="-128"/>
            </a:endParaRPr>
          </a:p>
        </p:txBody>
      </p:sp>
      <p:sp>
        <p:nvSpPr>
          <p:cNvPr id="6" name="TextBox 5"/>
          <p:cNvSpPr txBox="1"/>
          <p:nvPr/>
        </p:nvSpPr>
        <p:spPr>
          <a:xfrm>
            <a:off x="6668805" y="5801700"/>
            <a:ext cx="2371162" cy="400110"/>
          </a:xfrm>
          <a:prstGeom prst="rect">
            <a:avLst/>
          </a:prstGeom>
          <a:noFill/>
        </p:spPr>
        <p:txBody>
          <a:bodyPr wrap="none" rtlCol="0">
            <a:spAutoFit/>
          </a:bodyPr>
          <a:lstStyle/>
          <a:p>
            <a:r>
              <a:rPr lang="en-US" dirty="0">
                <a:solidFill>
                  <a:srgbClr val="000000"/>
                </a:solidFill>
                <a:latin typeface="Arial" pitchFamily="34" charset="0"/>
                <a:ea typeface="ＭＳ Ｐゴシック" pitchFamily="34" charset="-128"/>
                <a:cs typeface="Arial" pitchFamily="34" charset="0"/>
              </a:rPr>
              <a:t>~</a:t>
            </a:r>
            <a:r>
              <a:rPr lang="en-US" dirty="0" smtClean="0">
                <a:solidFill>
                  <a:srgbClr val="000000"/>
                </a:solidFill>
                <a:latin typeface="Arial" pitchFamily="34" charset="0"/>
                <a:ea typeface="ＭＳ Ｐゴシック" pitchFamily="34" charset="-128"/>
                <a:cs typeface="Arial" pitchFamily="34" charset="0"/>
              </a:rPr>
              <a:t>0.1%/year decline</a:t>
            </a:r>
            <a:endParaRPr lang="en-US" dirty="0">
              <a:solidFill>
                <a:srgbClr val="000000"/>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1052980" y="-162790"/>
            <a:ext cx="8458200" cy="1143000"/>
          </a:xfrm>
        </p:spPr>
        <p:txBody>
          <a:bodyPr/>
          <a:lstStyle/>
          <a:p>
            <a:r>
              <a:rPr lang="en-US" dirty="0" smtClean="0"/>
              <a:t>KEY INTERAGENCY INTERACTIONS</a:t>
            </a:r>
            <a:endParaRPr lang="en-US" dirty="0"/>
          </a:p>
        </p:txBody>
      </p:sp>
      <p:sp>
        <p:nvSpPr>
          <p:cNvPr id="890883" name="Rectangle 3"/>
          <p:cNvSpPr>
            <a:spLocks noGrp="1" noChangeArrowheads="1"/>
          </p:cNvSpPr>
          <p:nvPr>
            <p:ph type="body" idx="4294967295"/>
          </p:nvPr>
        </p:nvSpPr>
        <p:spPr>
          <a:xfrm>
            <a:off x="76200" y="839170"/>
            <a:ext cx="9067800" cy="6172200"/>
          </a:xfrm>
        </p:spPr>
        <p:txBody>
          <a:bodyPr/>
          <a:lstStyle/>
          <a:p>
            <a:pPr lvl="1">
              <a:lnSpc>
                <a:spcPct val="90000"/>
              </a:lnSpc>
              <a:spcBef>
                <a:spcPts val="600"/>
              </a:spcBef>
            </a:pPr>
            <a:r>
              <a:rPr lang="en-US" b="1" dirty="0" smtClean="0"/>
              <a:t>USGCRP (Global Change Research Program)</a:t>
            </a:r>
          </a:p>
          <a:p>
            <a:pPr lvl="2">
              <a:lnSpc>
                <a:spcPct val="90000"/>
              </a:lnSpc>
              <a:buFont typeface="Arial" pitchFamily="34" charset="0"/>
              <a:buChar char="–"/>
            </a:pPr>
            <a:r>
              <a:rPr lang="en-US" sz="1800" dirty="0" smtClean="0"/>
              <a:t>  Freilich is USGCRP Vice-Chair – Integrated Observations Lead</a:t>
            </a:r>
          </a:p>
          <a:p>
            <a:pPr lvl="2">
              <a:lnSpc>
                <a:spcPct val="90000"/>
              </a:lnSpc>
              <a:buFont typeface="Arial" pitchFamily="34" charset="0"/>
              <a:buChar char="–"/>
            </a:pPr>
            <a:r>
              <a:rPr lang="en-US" sz="1800" dirty="0" smtClean="0"/>
              <a:t>  Jack Kaye is ex-Acting USGCRP Chair, Integrated Strategic Planning Team member, NASA Principal</a:t>
            </a:r>
          </a:p>
          <a:p>
            <a:pPr lvl="2">
              <a:lnSpc>
                <a:spcPct val="90000"/>
              </a:lnSpc>
              <a:buFont typeface="Arial" pitchFamily="34" charset="0"/>
              <a:buChar char="–"/>
            </a:pPr>
            <a:r>
              <a:rPr lang="en-US" sz="1800" dirty="0" smtClean="0"/>
              <a:t>  NASA is a major contributor to the National Climate Assessment activity, </a:t>
            </a:r>
            <a:r>
              <a:rPr lang="en-US" sz="1800" b="1" i="1" dirty="0" smtClean="0"/>
              <a:t>the</a:t>
            </a:r>
            <a:r>
              <a:rPr lang="en-US" sz="1800" dirty="0" smtClean="0"/>
              <a:t> major contributor to USGCRP  </a:t>
            </a:r>
          </a:p>
          <a:p>
            <a:pPr lvl="2">
              <a:lnSpc>
                <a:spcPct val="90000"/>
              </a:lnSpc>
              <a:buNone/>
            </a:pPr>
            <a:endParaRPr lang="en-US" sz="1800" dirty="0" smtClean="0"/>
          </a:p>
          <a:p>
            <a:pPr lvl="1">
              <a:lnSpc>
                <a:spcPct val="90000"/>
              </a:lnSpc>
              <a:spcBef>
                <a:spcPts val="600"/>
              </a:spcBef>
            </a:pPr>
            <a:r>
              <a:rPr lang="en-US" b="1" dirty="0" smtClean="0"/>
              <a:t>JPSS (Joint Polar Satellite System – ex-NPOESS)</a:t>
            </a:r>
          </a:p>
          <a:p>
            <a:pPr lvl="2">
              <a:lnSpc>
                <a:spcPct val="90000"/>
              </a:lnSpc>
              <a:buFont typeface="Arial" pitchFamily="34" charset="0"/>
              <a:buChar char="–"/>
            </a:pPr>
            <a:r>
              <a:rPr lang="en-US" sz="1800" dirty="0" smtClean="0"/>
              <a:t>  JASD Lead, coordinates with ESD</a:t>
            </a:r>
          </a:p>
          <a:p>
            <a:pPr lvl="2">
              <a:lnSpc>
                <a:spcPct val="90000"/>
              </a:lnSpc>
              <a:buFont typeface="Arial" pitchFamily="34" charset="0"/>
              <a:buChar char="–"/>
            </a:pPr>
            <a:r>
              <a:rPr lang="en-US" sz="1800" dirty="0" smtClean="0"/>
              <a:t>  ESD NPP mission will be used operationally after launch for JPSS</a:t>
            </a:r>
          </a:p>
          <a:p>
            <a:pPr lvl="2">
              <a:lnSpc>
                <a:spcPct val="90000"/>
              </a:lnSpc>
              <a:buFont typeface="Arial" pitchFamily="34" charset="0"/>
              <a:buChar char="–"/>
            </a:pPr>
            <a:r>
              <a:rPr lang="en-US" sz="1800" dirty="0" smtClean="0"/>
              <a:t>  Significant issues with NGST, NOAA </a:t>
            </a:r>
          </a:p>
          <a:p>
            <a:pPr lvl="2">
              <a:lnSpc>
                <a:spcPct val="90000"/>
              </a:lnSpc>
              <a:buNone/>
            </a:pPr>
            <a:endParaRPr lang="en-US" sz="2400" dirty="0" smtClean="0"/>
          </a:p>
          <a:p>
            <a:pPr lvl="1">
              <a:lnSpc>
                <a:spcPct val="90000"/>
              </a:lnSpc>
              <a:spcBef>
                <a:spcPts val="600"/>
              </a:spcBef>
            </a:pPr>
            <a:r>
              <a:rPr lang="en-US" b="1" dirty="0" smtClean="0"/>
              <a:t>USGS/DOI</a:t>
            </a:r>
            <a:endParaRPr lang="en-US" b="1" dirty="0" smtClean="0">
              <a:solidFill>
                <a:srgbClr val="FF0000"/>
              </a:solidFill>
            </a:endParaRPr>
          </a:p>
          <a:p>
            <a:pPr lvl="2">
              <a:lnSpc>
                <a:spcPct val="90000"/>
              </a:lnSpc>
              <a:buFont typeface="Arial" pitchFamily="34" charset="0"/>
              <a:buChar char="–"/>
            </a:pPr>
            <a:r>
              <a:rPr lang="en-US" sz="1800" dirty="0" smtClean="0"/>
              <a:t> </a:t>
            </a:r>
            <a:r>
              <a:rPr lang="en-US" sz="1800" dirty="0" err="1" smtClean="0"/>
              <a:t>Landsat</a:t>
            </a:r>
            <a:r>
              <a:rPr lang="en-US" sz="1800" dirty="0" smtClean="0"/>
              <a:t> follow-on under discussion (reimbursable – will be JASD execution)</a:t>
            </a:r>
          </a:p>
          <a:p>
            <a:pPr lvl="1">
              <a:lnSpc>
                <a:spcPct val="90000"/>
              </a:lnSpc>
              <a:buFont typeface="Arial" pitchFamily="34" charset="0"/>
              <a:buChar char="•"/>
            </a:pPr>
            <a:endParaRPr lang="en-US" sz="1800" dirty="0" smtClean="0"/>
          </a:p>
          <a:p>
            <a:pPr lvl="1">
              <a:lnSpc>
                <a:spcPct val="90000"/>
              </a:lnSpc>
              <a:buFont typeface="Arial" pitchFamily="34" charset="0"/>
              <a:buChar char="•"/>
            </a:pPr>
            <a:r>
              <a:rPr lang="en-US" b="1" dirty="0" smtClean="0"/>
              <a:t>Applied Science and R&amp;A program investigations in collaboration with many Federal agencies (and non-Fed organizations)</a:t>
            </a:r>
          </a:p>
          <a:p>
            <a:pPr lvl="2">
              <a:lnSpc>
                <a:spcPct val="90000"/>
              </a:lnSpc>
              <a:buFont typeface="Arial" pitchFamily="34" charset="0"/>
              <a:buChar char="–"/>
            </a:pPr>
            <a:r>
              <a:rPr lang="en-US" sz="1800" dirty="0" smtClean="0"/>
              <a:t>Field campaigns, joint solicitations, joint centers (e.g., JCSDA) support, collaborative multi-agency projects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1052980" y="-162790"/>
            <a:ext cx="8458200" cy="1143000"/>
          </a:xfrm>
        </p:spPr>
        <p:txBody>
          <a:bodyPr/>
          <a:lstStyle/>
          <a:p>
            <a:r>
              <a:rPr lang="en-US" dirty="0" smtClean="0"/>
              <a:t>ESD Near-term Upcoming Launches</a:t>
            </a:r>
            <a:endParaRPr lang="en-US" dirty="0"/>
          </a:p>
        </p:txBody>
      </p:sp>
      <p:sp>
        <p:nvSpPr>
          <p:cNvPr id="890883" name="Rectangle 3"/>
          <p:cNvSpPr>
            <a:spLocks noGrp="1" noChangeArrowheads="1"/>
          </p:cNvSpPr>
          <p:nvPr>
            <p:ph type="body" idx="4294967295"/>
          </p:nvPr>
        </p:nvSpPr>
        <p:spPr>
          <a:xfrm>
            <a:off x="76200" y="1662130"/>
            <a:ext cx="9067800" cy="6172200"/>
          </a:xfrm>
        </p:spPr>
        <p:txBody>
          <a:bodyPr/>
          <a:lstStyle/>
          <a:p>
            <a:pPr lvl="1">
              <a:lnSpc>
                <a:spcPct val="90000"/>
              </a:lnSpc>
              <a:spcBef>
                <a:spcPts val="600"/>
              </a:spcBef>
            </a:pPr>
            <a:r>
              <a:rPr lang="en-US" b="1" dirty="0" smtClean="0"/>
              <a:t>Aquarius		  6/2011		Delta-II	</a:t>
            </a:r>
          </a:p>
          <a:p>
            <a:pPr lvl="1">
              <a:lnSpc>
                <a:spcPct val="90000"/>
              </a:lnSpc>
              <a:spcBef>
                <a:spcPts val="600"/>
              </a:spcBef>
            </a:pPr>
            <a:r>
              <a:rPr lang="en-US" b="1" dirty="0" smtClean="0"/>
              <a:t>NPP		10/2011		Delta-II</a:t>
            </a:r>
          </a:p>
          <a:p>
            <a:pPr lvl="1">
              <a:lnSpc>
                <a:spcPct val="90000"/>
              </a:lnSpc>
              <a:spcBef>
                <a:spcPts val="600"/>
              </a:spcBef>
            </a:pPr>
            <a:r>
              <a:rPr lang="en-US" b="1" dirty="0" smtClean="0"/>
              <a:t>LDCM		12/2012		Atlas-V </a:t>
            </a:r>
            <a:r>
              <a:rPr lang="en-US" dirty="0" smtClean="0"/>
              <a:t>(NLS-1 contract)</a:t>
            </a:r>
          </a:p>
          <a:p>
            <a:pPr lvl="1">
              <a:lnSpc>
                <a:spcPct val="90000"/>
              </a:lnSpc>
              <a:spcBef>
                <a:spcPts val="600"/>
              </a:spcBef>
            </a:pPr>
            <a:r>
              <a:rPr lang="en-US" b="1" dirty="0" smtClean="0">
                <a:solidFill>
                  <a:srgbClr val="FF0000"/>
                </a:solidFill>
              </a:rPr>
              <a:t>OCO-2		  2/2013 !!		Taurus-XL !! </a:t>
            </a:r>
            <a:r>
              <a:rPr lang="en-US" dirty="0" smtClean="0">
                <a:solidFill>
                  <a:srgbClr val="FF0000"/>
                </a:solidFill>
              </a:rPr>
              <a:t>(contract)</a:t>
            </a:r>
            <a:endParaRPr lang="en-US" b="1" dirty="0" smtClean="0">
              <a:solidFill>
                <a:srgbClr val="FF0000"/>
              </a:solidFill>
            </a:endParaRPr>
          </a:p>
          <a:p>
            <a:pPr lvl="1">
              <a:lnSpc>
                <a:spcPct val="90000"/>
              </a:lnSpc>
              <a:spcBef>
                <a:spcPts val="600"/>
              </a:spcBef>
            </a:pPr>
            <a:r>
              <a:rPr lang="en-US" b="1" dirty="0" smtClean="0"/>
              <a:t>GPM Core	  7/2013		H-IIA (JAXA)</a:t>
            </a:r>
          </a:p>
          <a:p>
            <a:pPr lvl="1">
              <a:lnSpc>
                <a:spcPct val="90000"/>
              </a:lnSpc>
              <a:spcBef>
                <a:spcPts val="600"/>
              </a:spcBef>
            </a:pPr>
            <a:r>
              <a:rPr lang="en-US" b="1" dirty="0" smtClean="0">
                <a:solidFill>
                  <a:srgbClr val="FF0000"/>
                </a:solidFill>
              </a:rPr>
              <a:t>[Jason-3 / NOAA     2014 ??]		?? </a:t>
            </a:r>
            <a:r>
              <a:rPr lang="en-US" dirty="0" smtClean="0">
                <a:solidFill>
                  <a:srgbClr val="FF0000"/>
                </a:solidFill>
              </a:rPr>
              <a:t>(Taurus-XL was possible,</a:t>
            </a:r>
          </a:p>
          <a:p>
            <a:pPr lvl="1">
              <a:lnSpc>
                <a:spcPct val="90000"/>
              </a:lnSpc>
              <a:spcBef>
                <a:spcPts val="600"/>
              </a:spcBef>
              <a:buNone/>
            </a:pPr>
            <a:r>
              <a:rPr lang="en-US" dirty="0" smtClean="0">
                <a:solidFill>
                  <a:srgbClr val="FF0000"/>
                </a:solidFill>
              </a:rPr>
              <a:t>                                                                                 LSTO in process)</a:t>
            </a:r>
            <a:endParaRPr lang="en-US" b="1" dirty="0" smtClean="0">
              <a:solidFill>
                <a:srgbClr val="FF0000"/>
              </a:solidFill>
            </a:endParaRPr>
          </a:p>
          <a:p>
            <a:pPr lvl="1">
              <a:lnSpc>
                <a:spcPct val="90000"/>
              </a:lnSpc>
              <a:spcBef>
                <a:spcPts val="600"/>
              </a:spcBef>
            </a:pPr>
            <a:r>
              <a:rPr lang="en-US" b="1" dirty="0" smtClean="0">
                <a:solidFill>
                  <a:srgbClr val="FF0000"/>
                </a:solidFill>
              </a:rPr>
              <a:t>SMAP		  3/2015		?? </a:t>
            </a:r>
            <a:r>
              <a:rPr lang="en-US" dirty="0" smtClean="0">
                <a:solidFill>
                  <a:srgbClr val="FF0000"/>
                </a:solidFill>
              </a:rPr>
              <a:t>(LSTO in process)</a:t>
            </a:r>
            <a:endParaRPr lang="en-US" b="1" dirty="0" smtClean="0">
              <a:solidFill>
                <a:srgbClr val="FF0000"/>
              </a:solidFill>
            </a:endParaRPr>
          </a:p>
          <a:p>
            <a:pPr lvl="1">
              <a:lnSpc>
                <a:spcPct val="90000"/>
              </a:lnSpc>
              <a:spcBef>
                <a:spcPts val="600"/>
              </a:spcBef>
            </a:pPr>
            <a:r>
              <a:rPr lang="en-US" b="1" dirty="0" smtClean="0"/>
              <a:t>SAGE-III		   2015			SOMD – ATV, HTV to ISS</a:t>
            </a:r>
          </a:p>
          <a:p>
            <a:pPr lvl="1">
              <a:lnSpc>
                <a:spcPct val="90000"/>
              </a:lnSpc>
              <a:spcBef>
                <a:spcPts val="600"/>
              </a:spcBef>
            </a:pPr>
            <a:r>
              <a:rPr lang="en-US" b="1" dirty="0" smtClean="0">
                <a:solidFill>
                  <a:srgbClr val="FF0000"/>
                </a:solidFill>
              </a:rPr>
              <a:t>ICESAT-2		   2016			Atlas-V rideshare ??</a:t>
            </a:r>
          </a:p>
          <a:p>
            <a:pPr lvl="1">
              <a:lnSpc>
                <a:spcPct val="90000"/>
              </a:lnSpc>
              <a:spcBef>
                <a:spcPts val="600"/>
              </a:spcBef>
            </a:pPr>
            <a:r>
              <a:rPr lang="en-US" b="1" dirty="0" smtClean="0"/>
              <a:t>GRACE-FO	   2016			Int’l Partnership</a:t>
            </a:r>
          </a:p>
          <a:p>
            <a:pPr lvl="1">
              <a:lnSpc>
                <a:spcPct val="90000"/>
              </a:lnSpc>
              <a:spcBef>
                <a:spcPts val="600"/>
              </a:spcBef>
            </a:pPr>
            <a:r>
              <a:rPr lang="en-US" b="1" dirty="0" smtClean="0">
                <a:solidFill>
                  <a:srgbClr val="FF0000"/>
                </a:solidFill>
              </a:rPr>
              <a:t>[JPSS-1 / NOAA	   2016/17 ??]		??</a:t>
            </a:r>
          </a:p>
          <a:p>
            <a:pPr lvl="1">
              <a:lnSpc>
                <a:spcPct val="90000"/>
              </a:lnSpc>
              <a:spcBef>
                <a:spcPts val="600"/>
              </a:spcBef>
            </a:pPr>
            <a:endParaRPr lang="en-US" b="1" dirty="0" smtClean="0"/>
          </a:p>
          <a:p>
            <a:pPr lvl="1">
              <a:lnSpc>
                <a:spcPct val="90000"/>
              </a:lnSpc>
              <a:spcBef>
                <a:spcPts val="600"/>
              </a:spcBef>
              <a:buNone/>
            </a:pPr>
            <a:r>
              <a:rPr lang="en-US" b="1" dirty="0" smtClean="0"/>
              <a:t>               </a:t>
            </a:r>
            <a:r>
              <a:rPr lang="en-US" dirty="0" smtClean="0"/>
              <a:t>OCO-3 (avail. 2015) is instrument for </a:t>
            </a:r>
            <a:r>
              <a:rPr lang="en-US" dirty="0" err="1" smtClean="0"/>
              <a:t>MoO</a:t>
            </a:r>
            <a:r>
              <a:rPr lang="en-US" dirty="0" smtClean="0"/>
              <a:t>, possibly ISS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2640" y="2575560"/>
            <a:ext cx="5246949" cy="1569660"/>
          </a:xfrm>
          <a:prstGeom prst="rect">
            <a:avLst/>
          </a:prstGeom>
          <a:noFill/>
        </p:spPr>
        <p:txBody>
          <a:bodyPr wrap="none" rtlCol="0">
            <a:spAutoFit/>
          </a:bodyPr>
          <a:lstStyle/>
          <a:p>
            <a:r>
              <a:rPr lang="en-US" sz="9600" dirty="0" smtClean="0"/>
              <a:t>BACKUP</a:t>
            </a:r>
            <a:endParaRPr lang="en-US" sz="96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9915" y="7203"/>
            <a:ext cx="6859698" cy="830997"/>
          </a:xfrm>
          <a:prstGeom prst="rect">
            <a:avLst/>
          </a:prstGeom>
          <a:noFill/>
        </p:spPr>
        <p:txBody>
          <a:bodyPr wrap="none" rtlCol="0">
            <a:spAutoFit/>
          </a:bodyPr>
          <a:lstStyle/>
          <a:p>
            <a:pPr algn="ctr" eaLnBrk="1" fontAlgn="auto" hangingPunct="1">
              <a:spcBef>
                <a:spcPts val="0"/>
              </a:spcBef>
              <a:spcAft>
                <a:spcPts val="0"/>
              </a:spcAft>
            </a:pPr>
            <a:r>
              <a:rPr lang="en-US" sz="2400" dirty="0" smtClean="0">
                <a:solidFill>
                  <a:srgbClr val="FFFFFF"/>
                </a:solidFill>
                <a:latin typeface="Arial"/>
              </a:rPr>
              <a:t>NON-FLIGHT RESEARCH AND APPLICATIONS</a:t>
            </a:r>
          </a:p>
          <a:p>
            <a:pPr algn="ctr" eaLnBrk="1" fontAlgn="auto" hangingPunct="1">
              <a:spcBef>
                <a:spcPts val="0"/>
              </a:spcBef>
              <a:spcAft>
                <a:spcPts val="0"/>
              </a:spcAft>
            </a:pPr>
            <a:r>
              <a:rPr lang="en-US" sz="2400" dirty="0" smtClean="0">
                <a:solidFill>
                  <a:srgbClr val="FFFFFF"/>
                </a:solidFill>
                <a:latin typeface="Arial"/>
              </a:rPr>
              <a:t>ACTIVITIES</a:t>
            </a:r>
            <a:endParaRPr lang="en-US" sz="2400" dirty="0">
              <a:solidFill>
                <a:srgbClr val="FFFFFF"/>
              </a:solidFill>
              <a:latin typeface="Arial"/>
            </a:endParaRPr>
          </a:p>
        </p:txBody>
      </p:sp>
      <p:pic>
        <p:nvPicPr>
          <p:cNvPr id="6" name="Picture 5" descr="non-flight_initiative.jpg"/>
          <p:cNvPicPr>
            <a:picLocks noChangeAspect="1"/>
          </p:cNvPicPr>
          <p:nvPr/>
        </p:nvPicPr>
        <p:blipFill>
          <a:blip r:embed="rId3" cstate="print"/>
          <a:srcRect t="7558"/>
          <a:stretch>
            <a:fillRect/>
          </a:stretch>
        </p:blipFill>
        <p:spPr>
          <a:xfrm>
            <a:off x="72895" y="1005840"/>
            <a:ext cx="9008671" cy="52425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518160" y="-160020"/>
            <a:ext cx="8686800" cy="1143000"/>
          </a:xfrm>
        </p:spPr>
        <p:txBody>
          <a:bodyPr/>
          <a:lstStyle/>
          <a:p>
            <a:r>
              <a:rPr lang="en-US" sz="2800" dirty="0" smtClean="0"/>
              <a:t>Integrated Program for Water Availability/Quality</a:t>
            </a:r>
            <a:endParaRPr lang="en-US" sz="2800" dirty="0"/>
          </a:p>
        </p:txBody>
      </p:sp>
      <p:sp>
        <p:nvSpPr>
          <p:cNvPr id="5" name="TextBox 4"/>
          <p:cNvSpPr txBox="1"/>
          <p:nvPr/>
        </p:nvSpPr>
        <p:spPr>
          <a:xfrm>
            <a:off x="472440" y="840960"/>
            <a:ext cx="8503920" cy="5863144"/>
          </a:xfrm>
          <a:prstGeom prst="rect">
            <a:avLst/>
          </a:prstGeom>
          <a:noFill/>
        </p:spPr>
        <p:txBody>
          <a:bodyPr wrap="square" rtlCol="0">
            <a:spAutoFit/>
          </a:bodyPr>
          <a:lstStyle/>
          <a:p>
            <a:pPr>
              <a:buFont typeface="Arial" pitchFamily="34" charset="0"/>
              <a:buChar char="•"/>
            </a:pPr>
            <a:r>
              <a:rPr lang="en-US" dirty="0" smtClean="0">
                <a:solidFill>
                  <a:srgbClr val="000000"/>
                </a:solidFill>
              </a:rPr>
              <a:t>  Precipitation</a:t>
            </a:r>
          </a:p>
          <a:p>
            <a:pPr lvl="1">
              <a:buFont typeface="Arial" pitchFamily="34" charset="0"/>
              <a:buChar char="•"/>
            </a:pPr>
            <a:r>
              <a:rPr lang="en-US" dirty="0" smtClean="0">
                <a:solidFill>
                  <a:srgbClr val="000000"/>
                </a:solidFill>
              </a:rPr>
              <a:t>  TRMM (extended mission  w/JAXA); Field Campaigns (e.g. GRIP, </a:t>
            </a:r>
          </a:p>
          <a:p>
            <a:pPr lvl="1"/>
            <a:r>
              <a:rPr lang="en-US" dirty="0" smtClean="0">
                <a:solidFill>
                  <a:srgbClr val="000000"/>
                </a:solidFill>
              </a:rPr>
              <a:t>    EV-1 </a:t>
            </a:r>
            <a:r>
              <a:rPr lang="en-US" dirty="0" err="1" smtClean="0">
                <a:solidFill>
                  <a:srgbClr val="000000"/>
                </a:solidFill>
              </a:rPr>
              <a:t>Hurr</a:t>
            </a:r>
            <a:r>
              <a:rPr lang="en-US" dirty="0" smtClean="0">
                <a:solidFill>
                  <a:srgbClr val="000000"/>
                </a:solidFill>
              </a:rPr>
              <a:t>. &amp; Severe Storm Sentinel [HS3]); GPM (7/2013 w/ JAXA)</a:t>
            </a:r>
          </a:p>
          <a:p>
            <a:pPr>
              <a:spcBef>
                <a:spcPts val="600"/>
              </a:spcBef>
              <a:buFont typeface="Arial" pitchFamily="34" charset="0"/>
              <a:buChar char="•"/>
            </a:pPr>
            <a:r>
              <a:rPr lang="en-US" dirty="0" smtClean="0">
                <a:solidFill>
                  <a:srgbClr val="000000"/>
                </a:solidFill>
              </a:rPr>
              <a:t>  Soil Moisture and Freeze/Thaw State</a:t>
            </a:r>
          </a:p>
          <a:p>
            <a:pPr lvl="1">
              <a:buFont typeface="Arial" pitchFamily="34" charset="0"/>
              <a:buChar char="•"/>
            </a:pPr>
            <a:r>
              <a:rPr lang="en-US" dirty="0" smtClean="0">
                <a:solidFill>
                  <a:srgbClr val="000000"/>
                </a:solidFill>
              </a:rPr>
              <a:t>  SMAP (5/2015 w/CSA)</a:t>
            </a:r>
          </a:p>
          <a:p>
            <a:pPr>
              <a:spcBef>
                <a:spcPts val="600"/>
              </a:spcBef>
              <a:buFont typeface="Arial" pitchFamily="34" charset="0"/>
              <a:buChar char="•"/>
            </a:pPr>
            <a:r>
              <a:rPr lang="en-US" dirty="0" smtClean="0">
                <a:solidFill>
                  <a:srgbClr val="000000"/>
                </a:solidFill>
              </a:rPr>
              <a:t>  Inland Waters</a:t>
            </a:r>
          </a:p>
          <a:p>
            <a:pPr lvl="1">
              <a:buFont typeface="Arial" pitchFamily="34" charset="0"/>
              <a:buChar char="•"/>
            </a:pPr>
            <a:r>
              <a:rPr lang="en-US" dirty="0" smtClean="0">
                <a:solidFill>
                  <a:srgbClr val="000000"/>
                </a:solidFill>
              </a:rPr>
              <a:t>  SWOT (late 2019 w/CNES, CSA)</a:t>
            </a:r>
          </a:p>
          <a:p>
            <a:pPr>
              <a:spcBef>
                <a:spcPts val="600"/>
              </a:spcBef>
              <a:buFont typeface="Arial" pitchFamily="34" charset="0"/>
              <a:buChar char="•"/>
            </a:pPr>
            <a:r>
              <a:rPr lang="en-US" dirty="0" smtClean="0">
                <a:solidFill>
                  <a:srgbClr val="000000"/>
                </a:solidFill>
              </a:rPr>
              <a:t>  Subsurface Ground Water (Aquifer Volume Changes)</a:t>
            </a:r>
          </a:p>
          <a:p>
            <a:pPr lvl="1">
              <a:buFont typeface="Arial" pitchFamily="34" charset="0"/>
              <a:buChar char="•"/>
            </a:pPr>
            <a:r>
              <a:rPr lang="en-US" dirty="0" smtClean="0">
                <a:solidFill>
                  <a:srgbClr val="000000"/>
                </a:solidFill>
              </a:rPr>
              <a:t>  GRACE (extended mission w/ Germany); GRACE-FO (2016 w/ </a:t>
            </a:r>
          </a:p>
          <a:p>
            <a:pPr lvl="1"/>
            <a:r>
              <a:rPr lang="en-US" dirty="0" smtClean="0">
                <a:solidFill>
                  <a:srgbClr val="000000"/>
                </a:solidFill>
              </a:rPr>
              <a:t>   Germany)</a:t>
            </a:r>
          </a:p>
          <a:p>
            <a:pPr>
              <a:spcBef>
                <a:spcPts val="600"/>
              </a:spcBef>
              <a:buFont typeface="Arial" pitchFamily="34" charset="0"/>
              <a:buChar char="•"/>
            </a:pPr>
            <a:r>
              <a:rPr lang="en-US" dirty="0" smtClean="0">
                <a:solidFill>
                  <a:srgbClr val="000000"/>
                </a:solidFill>
              </a:rPr>
              <a:t>  Glacier and Ice Sheet Volume Changes and Dynamics</a:t>
            </a:r>
          </a:p>
          <a:p>
            <a:pPr lvl="1">
              <a:buFont typeface="Arial" pitchFamily="34" charset="0"/>
              <a:buChar char="•"/>
            </a:pPr>
            <a:r>
              <a:rPr lang="en-US" dirty="0" smtClean="0">
                <a:solidFill>
                  <a:srgbClr val="000000"/>
                </a:solidFill>
              </a:rPr>
              <a:t>  ICEBRIDGE (ongoing); ICESAT-2 (2016); </a:t>
            </a:r>
            <a:r>
              <a:rPr lang="en-US" dirty="0" err="1" smtClean="0">
                <a:solidFill>
                  <a:srgbClr val="000000"/>
                </a:solidFill>
              </a:rPr>
              <a:t>DESDynI</a:t>
            </a:r>
            <a:r>
              <a:rPr lang="en-US" dirty="0" smtClean="0">
                <a:solidFill>
                  <a:srgbClr val="000000"/>
                </a:solidFill>
              </a:rPr>
              <a:t> </a:t>
            </a:r>
            <a:r>
              <a:rPr lang="en-US" strike="sngStrike" dirty="0" smtClean="0">
                <a:solidFill>
                  <a:srgbClr val="000000"/>
                </a:solidFill>
              </a:rPr>
              <a:t>(2017)</a:t>
            </a:r>
          </a:p>
          <a:p>
            <a:pPr>
              <a:spcBef>
                <a:spcPts val="600"/>
              </a:spcBef>
              <a:buFont typeface="Arial" pitchFamily="34" charset="0"/>
              <a:buChar char="•"/>
            </a:pPr>
            <a:r>
              <a:rPr lang="en-US" dirty="0" smtClean="0">
                <a:solidFill>
                  <a:srgbClr val="000000"/>
                </a:solidFill>
              </a:rPr>
              <a:t>  Coastal Water Quality</a:t>
            </a:r>
          </a:p>
          <a:p>
            <a:pPr lvl="1">
              <a:buFont typeface="Arial" pitchFamily="34" charset="0"/>
              <a:buChar char="•"/>
            </a:pPr>
            <a:r>
              <a:rPr lang="en-US" dirty="0" smtClean="0">
                <a:solidFill>
                  <a:srgbClr val="000000"/>
                </a:solidFill>
              </a:rPr>
              <a:t>  PACE (2019/2020 w/ CNES [likely])</a:t>
            </a:r>
          </a:p>
          <a:p>
            <a:pPr>
              <a:spcBef>
                <a:spcPts val="600"/>
              </a:spcBef>
              <a:buFont typeface="Arial" pitchFamily="34" charset="0"/>
              <a:buChar char="•"/>
            </a:pPr>
            <a:r>
              <a:rPr lang="en-US" dirty="0" smtClean="0">
                <a:solidFill>
                  <a:srgbClr val="000000"/>
                </a:solidFill>
              </a:rPr>
              <a:t>  Northern Latitude Land, Lakes, Permafrost</a:t>
            </a:r>
          </a:p>
          <a:p>
            <a:pPr lvl="1">
              <a:buFont typeface="Arial" pitchFamily="34" charset="0"/>
              <a:buChar char="•"/>
            </a:pPr>
            <a:r>
              <a:rPr lang="en-US" dirty="0" smtClean="0">
                <a:solidFill>
                  <a:srgbClr val="000000"/>
                </a:solidFill>
              </a:rPr>
              <a:t>  EV-1 CARVE, SMAP, SWOT, GRACE-FO, ICESAT-2, </a:t>
            </a:r>
            <a:r>
              <a:rPr lang="en-US" dirty="0" err="1" smtClean="0">
                <a:solidFill>
                  <a:srgbClr val="000000"/>
                </a:solidFill>
              </a:rPr>
              <a:t>DESDynI</a:t>
            </a:r>
            <a:endParaRPr lang="en-US" dirty="0" smtClean="0">
              <a:solidFill>
                <a:srgbClr val="000000"/>
              </a:solidFill>
            </a:endParaRPr>
          </a:p>
          <a:p>
            <a:pPr>
              <a:spcBef>
                <a:spcPts val="600"/>
              </a:spcBef>
              <a:buFont typeface="Arial" pitchFamily="34" charset="0"/>
              <a:buChar char="•"/>
            </a:pPr>
            <a:r>
              <a:rPr lang="en-US" dirty="0" smtClean="0">
                <a:solidFill>
                  <a:srgbClr val="000000"/>
                </a:solidFill>
              </a:rPr>
              <a:t>  Accelerated Operational Use of Research Measurements, … </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30480" y="-160020"/>
            <a:ext cx="8686800" cy="1143000"/>
          </a:xfrm>
        </p:spPr>
        <p:txBody>
          <a:bodyPr/>
          <a:lstStyle/>
          <a:p>
            <a:r>
              <a:rPr lang="en-US" sz="2600" dirty="0" smtClean="0"/>
              <a:t>Integrated Carbon Cycle Research, Monitoring, Products</a:t>
            </a:r>
            <a:endParaRPr lang="en-US" sz="2600" dirty="0"/>
          </a:p>
        </p:txBody>
      </p:sp>
      <p:sp>
        <p:nvSpPr>
          <p:cNvPr id="5" name="TextBox 4"/>
          <p:cNvSpPr txBox="1"/>
          <p:nvPr/>
        </p:nvSpPr>
        <p:spPr>
          <a:xfrm>
            <a:off x="472440" y="1173480"/>
            <a:ext cx="8503920" cy="5016758"/>
          </a:xfrm>
          <a:prstGeom prst="rect">
            <a:avLst/>
          </a:prstGeom>
          <a:noFill/>
        </p:spPr>
        <p:txBody>
          <a:bodyPr wrap="square" rtlCol="0">
            <a:spAutoFit/>
          </a:bodyPr>
          <a:lstStyle/>
          <a:p>
            <a:pPr>
              <a:buFont typeface="Arial" pitchFamily="34" charset="0"/>
              <a:buChar char="•"/>
            </a:pPr>
            <a:r>
              <a:rPr lang="en-US" dirty="0" smtClean="0">
                <a:solidFill>
                  <a:srgbClr val="000000"/>
                </a:solidFill>
              </a:rPr>
              <a:t>  Based on existing Carbon Cycle and Ecosystem R&amp;A Focus Area</a:t>
            </a:r>
          </a:p>
          <a:p>
            <a:pPr>
              <a:spcBef>
                <a:spcPts val="1200"/>
              </a:spcBef>
              <a:buFont typeface="Arial" pitchFamily="34" charset="0"/>
              <a:buChar char="•"/>
            </a:pPr>
            <a:r>
              <a:rPr lang="en-US" dirty="0" smtClean="0">
                <a:solidFill>
                  <a:srgbClr val="000000"/>
                </a:solidFill>
              </a:rPr>
              <a:t>  Global Measurements of Atmospheric CO2</a:t>
            </a:r>
          </a:p>
          <a:p>
            <a:pPr lvl="1">
              <a:buFont typeface="Arial" pitchFamily="34" charset="0"/>
              <a:buChar char="•"/>
            </a:pPr>
            <a:r>
              <a:rPr lang="en-US" dirty="0" smtClean="0">
                <a:solidFill>
                  <a:srgbClr val="000000"/>
                </a:solidFill>
              </a:rPr>
              <a:t>  OCO-2 (2/2013)</a:t>
            </a:r>
          </a:p>
          <a:p>
            <a:pPr lvl="1">
              <a:buFont typeface="Arial" pitchFamily="34" charset="0"/>
              <a:buChar char="•"/>
            </a:pPr>
            <a:r>
              <a:rPr lang="en-US" dirty="0" smtClean="0">
                <a:solidFill>
                  <a:srgbClr val="000000"/>
                </a:solidFill>
              </a:rPr>
              <a:t>  OCO-3 (2015; instrument for flight of opportunity)</a:t>
            </a:r>
          </a:p>
          <a:p>
            <a:pPr lvl="1">
              <a:buFont typeface="Arial" pitchFamily="34" charset="0"/>
              <a:buChar char="•"/>
            </a:pPr>
            <a:r>
              <a:rPr lang="en-US" dirty="0" smtClean="0">
                <a:solidFill>
                  <a:srgbClr val="000000"/>
                </a:solidFill>
              </a:rPr>
              <a:t>  ASCENDS (2019-2020)</a:t>
            </a:r>
          </a:p>
          <a:p>
            <a:pPr>
              <a:spcBef>
                <a:spcPts val="1200"/>
              </a:spcBef>
              <a:buFont typeface="Arial" pitchFamily="34" charset="0"/>
              <a:buChar char="•"/>
            </a:pPr>
            <a:r>
              <a:rPr lang="en-US" dirty="0" smtClean="0">
                <a:solidFill>
                  <a:srgbClr val="000000"/>
                </a:solidFill>
              </a:rPr>
              <a:t>  Global Measurements of Terrestrial Aboveground Biomass</a:t>
            </a:r>
          </a:p>
          <a:p>
            <a:pPr lvl="1">
              <a:buFont typeface="Arial" pitchFamily="34" charset="0"/>
              <a:buChar char="•"/>
            </a:pPr>
            <a:r>
              <a:rPr lang="en-US" dirty="0" smtClean="0">
                <a:solidFill>
                  <a:srgbClr val="000000"/>
                </a:solidFill>
              </a:rPr>
              <a:t>  ICESAT-2 (2016; supporting </a:t>
            </a:r>
            <a:r>
              <a:rPr lang="en-US" dirty="0" err="1" smtClean="0">
                <a:solidFill>
                  <a:srgbClr val="000000"/>
                </a:solidFill>
              </a:rPr>
              <a:t>lidar</a:t>
            </a:r>
            <a:r>
              <a:rPr lang="en-US" dirty="0" smtClean="0">
                <a:solidFill>
                  <a:srgbClr val="000000"/>
                </a:solidFill>
              </a:rPr>
              <a:t> measurements)</a:t>
            </a:r>
          </a:p>
          <a:p>
            <a:pPr lvl="1">
              <a:buFont typeface="Arial" pitchFamily="34" charset="0"/>
              <a:buChar char="•"/>
            </a:pPr>
            <a:r>
              <a:rPr lang="en-US" dirty="0" smtClean="0">
                <a:solidFill>
                  <a:srgbClr val="000000"/>
                </a:solidFill>
              </a:rPr>
              <a:t>  </a:t>
            </a:r>
            <a:r>
              <a:rPr lang="en-US" strike="sngStrike" dirty="0" err="1" smtClean="0">
                <a:solidFill>
                  <a:srgbClr val="000000"/>
                </a:solidFill>
              </a:rPr>
              <a:t>DESDynI</a:t>
            </a:r>
            <a:r>
              <a:rPr lang="en-US" strike="sngStrike" dirty="0" smtClean="0">
                <a:solidFill>
                  <a:srgbClr val="000000"/>
                </a:solidFill>
              </a:rPr>
              <a:t> radar/</a:t>
            </a:r>
            <a:r>
              <a:rPr lang="en-US" strike="sngStrike" dirty="0" err="1" smtClean="0">
                <a:solidFill>
                  <a:srgbClr val="000000"/>
                </a:solidFill>
              </a:rPr>
              <a:t>lidar</a:t>
            </a:r>
            <a:r>
              <a:rPr lang="en-US" strike="sngStrike" dirty="0" smtClean="0">
                <a:solidFill>
                  <a:srgbClr val="000000"/>
                </a:solidFill>
              </a:rPr>
              <a:t> (2017)</a:t>
            </a:r>
          </a:p>
          <a:p>
            <a:pPr>
              <a:spcBef>
                <a:spcPts val="1200"/>
              </a:spcBef>
              <a:buFont typeface="Arial" pitchFamily="34" charset="0"/>
              <a:buChar char="•"/>
            </a:pPr>
            <a:r>
              <a:rPr lang="en-US" dirty="0" smtClean="0">
                <a:solidFill>
                  <a:srgbClr val="000000"/>
                </a:solidFill>
              </a:rPr>
              <a:t>  Global Measurements of Oceanic Productivity</a:t>
            </a:r>
          </a:p>
          <a:p>
            <a:pPr lvl="1">
              <a:buFont typeface="Arial" pitchFamily="34" charset="0"/>
              <a:buChar char="•"/>
            </a:pPr>
            <a:r>
              <a:rPr lang="en-US" dirty="0" smtClean="0">
                <a:solidFill>
                  <a:srgbClr val="000000"/>
                </a:solidFill>
              </a:rPr>
              <a:t>  VIIRS(?)  (2011/NPP, 2015??/JPSS)</a:t>
            </a:r>
          </a:p>
          <a:p>
            <a:pPr lvl="1">
              <a:buFont typeface="Arial" pitchFamily="34" charset="0"/>
              <a:buChar char="•"/>
            </a:pPr>
            <a:r>
              <a:rPr lang="en-US" dirty="0" smtClean="0">
                <a:solidFill>
                  <a:srgbClr val="000000"/>
                </a:solidFill>
              </a:rPr>
              <a:t>  PACE (2019; ocean-optimized radiometry, </a:t>
            </a:r>
            <a:r>
              <a:rPr lang="en-US" dirty="0" err="1" smtClean="0">
                <a:solidFill>
                  <a:srgbClr val="000000"/>
                </a:solidFill>
              </a:rPr>
              <a:t>polarimeter</a:t>
            </a:r>
            <a:r>
              <a:rPr lang="en-US" dirty="0" smtClean="0">
                <a:solidFill>
                  <a:srgbClr val="000000"/>
                </a:solidFill>
              </a:rPr>
              <a:t>)</a:t>
            </a:r>
          </a:p>
          <a:p>
            <a:pPr>
              <a:spcBef>
                <a:spcPts val="1200"/>
              </a:spcBef>
              <a:buFont typeface="Arial" pitchFamily="34" charset="0"/>
              <a:buChar char="•"/>
            </a:pPr>
            <a:r>
              <a:rPr lang="en-US" dirty="0" smtClean="0">
                <a:solidFill>
                  <a:srgbClr val="000000"/>
                </a:solidFill>
              </a:rPr>
              <a:t>  Development, Evaluation, and Evolution of Observationally-Based </a:t>
            </a:r>
          </a:p>
          <a:p>
            <a:r>
              <a:rPr lang="en-US" dirty="0" smtClean="0">
                <a:solidFill>
                  <a:srgbClr val="000000"/>
                </a:solidFill>
              </a:rPr>
              <a:t>     Carbon Products</a:t>
            </a:r>
          </a:p>
          <a:p>
            <a:pPr lvl="1">
              <a:buFont typeface="Arial" pitchFamily="34" charset="0"/>
              <a:buChar char="•"/>
            </a:pPr>
            <a:r>
              <a:rPr lang="en-US" dirty="0" smtClean="0">
                <a:solidFill>
                  <a:srgbClr val="000000"/>
                </a:solidFill>
              </a:rPr>
              <a:t>  Sustained Pilot Projects</a:t>
            </a:r>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a:xfrm>
            <a:off x="3257573" y="0"/>
            <a:ext cx="2528888" cy="914400"/>
          </a:xfrm>
        </p:spPr>
        <p:txBody>
          <a:bodyPr/>
          <a:lstStyle/>
          <a:p>
            <a:pPr algn="ctr" eaLnBrk="1" hangingPunct="1">
              <a:lnSpc>
                <a:spcPct val="50000"/>
              </a:lnSpc>
            </a:pPr>
            <a:r>
              <a:rPr lang="en-US" sz="2400" dirty="0" smtClean="0">
                <a:latin typeface="Copperplate" pitchFamily="-65" charset="0"/>
                <a:ea typeface="ヒラギノ角ゴ Pro W3" pitchFamily="-65" charset="-128"/>
              </a:rPr>
              <a:t>Earth Venture-1</a:t>
            </a:r>
            <a:r>
              <a:rPr lang="en-US" sz="4000" dirty="0" smtClean="0">
                <a:ea typeface="ヒラギノ角ゴ Pro W3" pitchFamily="-65" charset="-128"/>
              </a:rPr>
              <a:t/>
            </a:r>
            <a:br>
              <a:rPr lang="en-US" sz="4000" dirty="0" smtClean="0">
                <a:ea typeface="ヒラギノ角ゴ Pro W3" pitchFamily="-65" charset="-128"/>
              </a:rPr>
            </a:br>
            <a:r>
              <a:rPr lang="en-US" dirty="0" smtClean="0">
                <a:ea typeface="ヒラギノ角ゴ Pro W3" pitchFamily="-65" charset="-128"/>
              </a:rPr>
              <a:t/>
            </a:r>
            <a:br>
              <a:rPr lang="en-US" dirty="0" smtClean="0">
                <a:ea typeface="ヒラギノ角ゴ Pro W3" pitchFamily="-65" charset="-128"/>
              </a:rPr>
            </a:br>
            <a:r>
              <a:rPr lang="en-US" sz="1800" dirty="0" smtClean="0">
                <a:ea typeface="ヒラギノ角ゴ Pro W3" pitchFamily="-65" charset="-128"/>
              </a:rPr>
              <a:t>Summaries</a:t>
            </a:r>
          </a:p>
        </p:txBody>
      </p:sp>
      <p:sp>
        <p:nvSpPr>
          <p:cNvPr id="39941" name="Content Placeholder 7"/>
          <p:cNvSpPr>
            <a:spLocks noGrp="1"/>
          </p:cNvSpPr>
          <p:nvPr>
            <p:ph idx="4294967295"/>
          </p:nvPr>
        </p:nvSpPr>
        <p:spPr>
          <a:xfrm>
            <a:off x="1131888" y="868354"/>
            <a:ext cx="8012112" cy="5821363"/>
          </a:xfrm>
        </p:spPr>
        <p:txBody>
          <a:bodyPr/>
          <a:lstStyle/>
          <a:p>
            <a:pPr eaLnBrk="1" hangingPunct="1">
              <a:buFontTx/>
              <a:buNone/>
            </a:pPr>
            <a:r>
              <a:rPr lang="en-US" sz="1200" b="1" dirty="0" smtClean="0">
                <a:solidFill>
                  <a:srgbClr val="000090"/>
                </a:solidFill>
                <a:ea typeface="ヒラギノ角ゴ Pro W3" pitchFamily="-65" charset="-128"/>
              </a:rPr>
              <a:t>Airborne Microwave Observatory of </a:t>
            </a:r>
            <a:r>
              <a:rPr lang="en-US" sz="1200" b="1" dirty="0" err="1" smtClean="0">
                <a:solidFill>
                  <a:srgbClr val="000090"/>
                </a:solidFill>
                <a:ea typeface="ヒラギノ角ゴ Pro W3" pitchFamily="-65" charset="-128"/>
              </a:rPr>
              <a:t>Subcanopy</a:t>
            </a:r>
            <a:r>
              <a:rPr lang="en-US" sz="1200" b="1" dirty="0" smtClean="0">
                <a:solidFill>
                  <a:srgbClr val="000090"/>
                </a:solidFill>
                <a:ea typeface="ヒラギノ角ゴ Pro W3" pitchFamily="-65" charset="-128"/>
              </a:rPr>
              <a:t> and Subsurface (</a:t>
            </a:r>
            <a:r>
              <a:rPr lang="en-US" sz="1200" b="1" dirty="0" err="1" smtClean="0">
                <a:solidFill>
                  <a:srgbClr val="000090"/>
                </a:solidFill>
                <a:ea typeface="ヒラギノ角ゴ Pro W3" pitchFamily="-65" charset="-128"/>
              </a:rPr>
              <a:t>AirMOSS</a:t>
            </a:r>
            <a:r>
              <a:rPr lang="en-US" sz="1200" b="1" dirty="0" smtClean="0">
                <a:solidFill>
                  <a:srgbClr val="000090"/>
                </a:solidFill>
                <a:ea typeface="ヒラギノ角ゴ Pro W3" pitchFamily="-65" charset="-128"/>
              </a:rPr>
              <a:t>) - </a:t>
            </a:r>
            <a:r>
              <a:rPr lang="en-US" sz="1200" b="1" dirty="0" err="1" smtClean="0">
                <a:solidFill>
                  <a:srgbClr val="000090"/>
                </a:solidFill>
                <a:ea typeface="ヒラギノ角ゴ Pro W3" pitchFamily="-65" charset="-128"/>
              </a:rPr>
              <a:t>Univ</a:t>
            </a:r>
            <a:r>
              <a:rPr lang="en-US" sz="1200" b="1" dirty="0" smtClean="0">
                <a:solidFill>
                  <a:srgbClr val="000090"/>
                </a:solidFill>
                <a:ea typeface="ヒラギノ角ゴ Pro W3" pitchFamily="-65" charset="-128"/>
              </a:rPr>
              <a:t> </a:t>
            </a:r>
            <a:r>
              <a:rPr lang="en-US" sz="1200" b="1" dirty="0" err="1" smtClean="0">
                <a:solidFill>
                  <a:srgbClr val="000090"/>
                </a:solidFill>
                <a:ea typeface="ヒラギノ角ゴ Pro W3" pitchFamily="-65" charset="-128"/>
              </a:rPr>
              <a:t>Mich</a:t>
            </a:r>
            <a:r>
              <a:rPr lang="en-US" sz="1200" b="1" dirty="0" smtClean="0">
                <a:solidFill>
                  <a:srgbClr val="000090"/>
                </a:solidFill>
                <a:ea typeface="ヒラギノ角ゴ Pro W3" pitchFamily="-65" charset="-128"/>
              </a:rPr>
              <a:t>/JPL</a:t>
            </a:r>
          </a:p>
          <a:p>
            <a:pPr eaLnBrk="1" hangingPunct="1">
              <a:buFontTx/>
              <a:buNone/>
            </a:pPr>
            <a:r>
              <a:rPr lang="en-US" sz="1200" b="1" dirty="0" smtClean="0">
                <a:solidFill>
                  <a:srgbClr val="000090"/>
                </a:solidFill>
                <a:ea typeface="ヒラギノ角ゴ Pro W3" pitchFamily="-65" charset="-128"/>
              </a:rPr>
              <a:t>	</a:t>
            </a:r>
            <a:r>
              <a:rPr lang="en-US" sz="1200" dirty="0" smtClean="0">
                <a:ea typeface="ヒラギノ角ゴ Pro W3" pitchFamily="-65" charset="-128"/>
              </a:rPr>
              <a:t>North American ecosystems are critical components of the global exchange of the greenhouse gas carbon dioxide and other gases within the atmosphere. To better understand the size of this exchange on a continental scale, this investigation addresses the uncertainties in existing estimates by measuring soil moisture in the root zone of representative regions of major North American ecosystems. Investigators will use NASA's Gulfstream-III aircraft to fly synthetic aperture radar that can penetrate vegetation and soil to depths of several feet. </a:t>
            </a:r>
          </a:p>
          <a:p>
            <a:pPr eaLnBrk="1" hangingPunct="1">
              <a:buFontTx/>
              <a:buNone/>
            </a:pPr>
            <a:endParaRPr lang="en-US" sz="1200" b="1" dirty="0" smtClean="0">
              <a:solidFill>
                <a:srgbClr val="000090"/>
              </a:solidFill>
              <a:ea typeface="ヒラギノ角ゴ Pro W3" pitchFamily="-65" charset="-128"/>
            </a:endParaRPr>
          </a:p>
          <a:p>
            <a:pPr eaLnBrk="1" hangingPunct="1">
              <a:buFontTx/>
              <a:buNone/>
            </a:pPr>
            <a:r>
              <a:rPr lang="en-US" sz="1200" b="1" dirty="0" smtClean="0">
                <a:solidFill>
                  <a:srgbClr val="000090"/>
                </a:solidFill>
                <a:ea typeface="ヒラギノ角ゴ Pro W3" pitchFamily="-65" charset="-128"/>
              </a:rPr>
              <a:t>Airborne Tropical </a:t>
            </a:r>
            <a:r>
              <a:rPr lang="en-US" sz="1200" b="1" dirty="0" err="1" smtClean="0">
                <a:solidFill>
                  <a:srgbClr val="000090"/>
                </a:solidFill>
                <a:ea typeface="ヒラギノ角ゴ Pro W3" pitchFamily="-65" charset="-128"/>
              </a:rPr>
              <a:t>Tropopause</a:t>
            </a:r>
            <a:r>
              <a:rPr lang="en-US" sz="1200" b="1" dirty="0" smtClean="0">
                <a:solidFill>
                  <a:srgbClr val="000090"/>
                </a:solidFill>
                <a:ea typeface="ヒラギノ角ゴ Pro W3" pitchFamily="-65" charset="-128"/>
              </a:rPr>
              <a:t> Experiment (ATTREX) - ARC</a:t>
            </a:r>
          </a:p>
          <a:p>
            <a:pPr eaLnBrk="1" hangingPunct="1">
              <a:buFontTx/>
              <a:buNone/>
            </a:pPr>
            <a:r>
              <a:rPr lang="en-US" sz="1200" b="1" dirty="0" smtClean="0">
                <a:solidFill>
                  <a:srgbClr val="000090"/>
                </a:solidFill>
                <a:ea typeface="ヒラギノ角ゴ Pro W3" pitchFamily="-65" charset="-128"/>
              </a:rPr>
              <a:t>	</a:t>
            </a:r>
            <a:r>
              <a:rPr lang="en-US" sz="1200" dirty="0" smtClean="0">
                <a:ea typeface="ヒラギノ角ゴ Pro W3" pitchFamily="-65" charset="-128"/>
              </a:rPr>
              <a:t>Water vapor in the stratosphere has a large impact on Earth's climate, the ozone layer and how much solar energy the Earth retains. To improve our understanding of the processes that control the flow of atmospheric gases into this region, investigators will launch four airborne campaigns with NASA's Global Hawk remotely piloted aerial systems. The flights will study chemical and physical processes at different times of year from bases in California, Guam, Hawaii and Australia.</a:t>
            </a:r>
            <a:endParaRPr lang="en-US" sz="1200" dirty="0" smtClean="0">
              <a:solidFill>
                <a:srgbClr val="FF0000"/>
              </a:solidFill>
              <a:ea typeface="ヒラギノ角ゴ Pro W3" pitchFamily="-65" charset="-128"/>
            </a:endParaRPr>
          </a:p>
          <a:p>
            <a:pPr eaLnBrk="1" hangingPunct="1">
              <a:buFontTx/>
              <a:buNone/>
            </a:pPr>
            <a:endParaRPr lang="en-US" sz="1200" b="1" dirty="0" smtClean="0">
              <a:solidFill>
                <a:srgbClr val="000090"/>
              </a:solidFill>
              <a:ea typeface="ヒラギノ角ゴ Pro W3" pitchFamily="-65" charset="-128"/>
            </a:endParaRPr>
          </a:p>
          <a:p>
            <a:pPr eaLnBrk="1" hangingPunct="1">
              <a:buFontTx/>
              <a:buNone/>
            </a:pPr>
            <a:r>
              <a:rPr lang="en-US" sz="1200" b="1" dirty="0" smtClean="0">
                <a:solidFill>
                  <a:srgbClr val="000090"/>
                </a:solidFill>
                <a:ea typeface="ヒラギノ角ゴ Pro W3" pitchFamily="-65" charset="-128"/>
              </a:rPr>
              <a:t>Carbon in Arctic Reservoirs Vulnerability Experiment (CARVE) - JPL</a:t>
            </a:r>
          </a:p>
          <a:p>
            <a:pPr eaLnBrk="1" hangingPunct="1">
              <a:buFontTx/>
              <a:buNone/>
            </a:pPr>
            <a:r>
              <a:rPr lang="en-US" sz="1200" b="1" dirty="0" smtClean="0">
                <a:solidFill>
                  <a:srgbClr val="000090"/>
                </a:solidFill>
                <a:ea typeface="ヒラギノ角ゴ Pro W3" pitchFamily="-65" charset="-128"/>
              </a:rPr>
              <a:t>	</a:t>
            </a:r>
            <a:r>
              <a:rPr lang="en-US" sz="1200" dirty="0" smtClean="0">
                <a:ea typeface="ヒラギノ角ゴ Pro W3" pitchFamily="-65" charset="-128"/>
              </a:rPr>
              <a:t>This investigation will collect an integrated set of data that will provide unprecedented experimental insights into Arctic carbon cycling, especially the release of the important greenhouse gases such as carbon dioxide and methane. Instruments will be flown on a Twin Otter aircraft to produce the first simultaneous measurements of surface characteristics that control carbon emissions and key atmospheric gases. </a:t>
            </a:r>
            <a:endParaRPr lang="en-US" sz="1200" dirty="0" smtClean="0">
              <a:solidFill>
                <a:srgbClr val="000000"/>
              </a:solidFill>
              <a:ea typeface="ヒラギノ角ゴ Pro W3" pitchFamily="-65" charset="-128"/>
            </a:endParaRPr>
          </a:p>
          <a:p>
            <a:pPr eaLnBrk="1" hangingPunct="1">
              <a:buFontTx/>
              <a:buNone/>
            </a:pPr>
            <a:endParaRPr lang="en-US" sz="1200" b="1" dirty="0" smtClean="0">
              <a:solidFill>
                <a:srgbClr val="000090"/>
              </a:solidFill>
              <a:ea typeface="ヒラギノ角ゴ Pro W3" pitchFamily="-65" charset="-128"/>
            </a:endParaRPr>
          </a:p>
          <a:p>
            <a:pPr eaLnBrk="1" hangingPunct="1">
              <a:buFontTx/>
              <a:buNone/>
            </a:pPr>
            <a:r>
              <a:rPr lang="en-US" sz="1200" b="1" dirty="0" smtClean="0">
                <a:solidFill>
                  <a:srgbClr val="000090"/>
                </a:solidFill>
                <a:ea typeface="ヒラギノ角ゴ Pro W3" pitchFamily="-65" charset="-128"/>
              </a:rPr>
              <a:t>Deriving Information on Surface Conditions from </a:t>
            </a:r>
            <a:r>
              <a:rPr lang="en-US" sz="1200" b="1" dirty="0" err="1" smtClean="0">
                <a:solidFill>
                  <a:srgbClr val="000090"/>
                </a:solidFill>
                <a:ea typeface="ヒラギノ角ゴ Pro W3" pitchFamily="-65" charset="-128"/>
              </a:rPr>
              <a:t>COlumn</a:t>
            </a:r>
            <a:r>
              <a:rPr lang="en-US" sz="1200" b="1" dirty="0" smtClean="0">
                <a:solidFill>
                  <a:srgbClr val="000090"/>
                </a:solidFill>
                <a:ea typeface="ヒラギノ角ゴ Pro W3" pitchFamily="-65" charset="-128"/>
              </a:rPr>
              <a:t> and </a:t>
            </a:r>
            <a:r>
              <a:rPr lang="en-US" sz="1200" b="1" dirty="0" err="1" smtClean="0">
                <a:solidFill>
                  <a:srgbClr val="000090"/>
                </a:solidFill>
                <a:ea typeface="ヒラギノ角ゴ Pro W3" pitchFamily="-65" charset="-128"/>
              </a:rPr>
              <a:t>VERtically</a:t>
            </a:r>
            <a:r>
              <a:rPr lang="en-US" sz="1200" b="1" dirty="0" smtClean="0">
                <a:solidFill>
                  <a:srgbClr val="000090"/>
                </a:solidFill>
                <a:ea typeface="ヒラギノ角ゴ Pro W3" pitchFamily="-65" charset="-128"/>
              </a:rPr>
              <a:t> </a:t>
            </a:r>
          </a:p>
          <a:p>
            <a:pPr eaLnBrk="1" hangingPunct="1">
              <a:buFontTx/>
              <a:buNone/>
            </a:pPr>
            <a:r>
              <a:rPr lang="en-US" sz="1200" b="1" dirty="0" smtClean="0">
                <a:solidFill>
                  <a:srgbClr val="000090"/>
                </a:solidFill>
                <a:ea typeface="ヒラギノ角ゴ Pro W3" pitchFamily="-65" charset="-128"/>
              </a:rPr>
              <a:t>Resolved Observations Relevant to Air Quality (DISCOVER-AQ) - </a:t>
            </a:r>
            <a:r>
              <a:rPr lang="en-US" sz="1200" b="1" dirty="0" err="1" smtClean="0">
                <a:solidFill>
                  <a:srgbClr val="000090"/>
                </a:solidFill>
                <a:ea typeface="ヒラギノ角ゴ Pro W3" pitchFamily="-65" charset="-128"/>
              </a:rPr>
              <a:t>LaRC</a:t>
            </a:r>
            <a:endParaRPr lang="en-US" sz="1200" b="1" dirty="0" smtClean="0">
              <a:solidFill>
                <a:srgbClr val="000090"/>
              </a:solidFill>
              <a:ea typeface="ヒラギノ角ゴ Pro W3" pitchFamily="-65" charset="-128"/>
            </a:endParaRPr>
          </a:p>
          <a:p>
            <a:pPr eaLnBrk="1" hangingPunct="1">
              <a:buFontTx/>
              <a:buNone/>
            </a:pPr>
            <a:r>
              <a:rPr lang="en-US" sz="1200" b="1" dirty="0" smtClean="0">
                <a:solidFill>
                  <a:srgbClr val="000090"/>
                </a:solidFill>
                <a:ea typeface="ヒラギノ角ゴ Pro W3" pitchFamily="-65" charset="-128"/>
              </a:rPr>
              <a:t>	</a:t>
            </a:r>
            <a:r>
              <a:rPr lang="en-US" sz="1200" dirty="0" smtClean="0">
                <a:ea typeface="ヒラギノ角ゴ Pro W3" pitchFamily="-65" charset="-128"/>
              </a:rPr>
              <a:t>The overarching objective of the DISCOVER-AQ investigation is to improve the interpretation of satellite observations to diagnose near‐surface conditions relating to air quality. NASA's B-200 and P-3B research aircraft will fly together to sample a column of the atmosphere over instrumented ground stations. </a:t>
            </a:r>
            <a:endParaRPr lang="en-US" sz="1200" b="1" dirty="0" smtClean="0">
              <a:solidFill>
                <a:srgbClr val="000090"/>
              </a:solidFill>
              <a:ea typeface="ヒラギノ角ゴ Pro W3" pitchFamily="-65" charset="-128"/>
            </a:endParaRPr>
          </a:p>
          <a:p>
            <a:pPr eaLnBrk="1" hangingPunct="1">
              <a:buFontTx/>
              <a:buNone/>
            </a:pPr>
            <a:endParaRPr lang="en-US" sz="1200" b="1" dirty="0" smtClean="0">
              <a:solidFill>
                <a:srgbClr val="000090"/>
              </a:solidFill>
              <a:ea typeface="ヒラギノ角ゴ Pro W3" pitchFamily="-65" charset="-128"/>
            </a:endParaRPr>
          </a:p>
          <a:p>
            <a:pPr eaLnBrk="1" hangingPunct="1">
              <a:buFontTx/>
              <a:buNone/>
            </a:pPr>
            <a:r>
              <a:rPr lang="en-US" sz="1200" b="1" dirty="0" smtClean="0">
                <a:solidFill>
                  <a:srgbClr val="000090"/>
                </a:solidFill>
                <a:ea typeface="ヒラギノ角ゴ Pro W3" pitchFamily="-65" charset="-128"/>
              </a:rPr>
              <a:t>Hurricane and Severe Storm Sentinel (HS3) – GSFC/ARC</a:t>
            </a:r>
          </a:p>
          <a:p>
            <a:pPr eaLnBrk="1" hangingPunct="1">
              <a:buFontTx/>
              <a:buNone/>
            </a:pPr>
            <a:r>
              <a:rPr lang="en-US" sz="1200" b="1" dirty="0" smtClean="0">
                <a:solidFill>
                  <a:srgbClr val="0000FF"/>
                </a:solidFill>
                <a:ea typeface="ヒラギノ角ゴ Pro W3" pitchFamily="-65" charset="-128"/>
              </a:rPr>
              <a:t>	</a:t>
            </a:r>
            <a:r>
              <a:rPr lang="en-US" sz="1200" dirty="0" smtClean="0">
                <a:ea typeface="ヒラギノ角ゴ Pro W3" pitchFamily="-65" charset="-128"/>
              </a:rPr>
              <a:t>The prediction of the intensity of hurricanes is not as reliable as predictions of the location of hurricane landfall, in large part because of our poor understanding of the processes involved in intensity change. This investigation focuses on studying hurricanes in the Atlantic Ocean basin using two NASA Global Hawks flying high above the storms for up to 30 hours. The Hawks will deploy from NASA's Wallops Flight Facility in Virginia during the 2012-14 Atlantic hurricane seasons.</a:t>
            </a:r>
          </a:p>
        </p:txBody>
      </p:sp>
      <p:sp>
        <p:nvSpPr>
          <p:cNvPr id="39952" name="Slide Number Placeholder 15"/>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eaLnBrk="1" hangingPunct="1"/>
            <a:fld id="{FCE48FCE-CC2E-494E-9BC7-CAF2B5397A13}" type="slidenum">
              <a:rPr lang="en-US" sz="1800" smtClean="0">
                <a:solidFill>
                  <a:srgbClr val="000000"/>
                </a:solidFill>
                <a:ea typeface="ＭＳ Ｐゴシック" pitchFamily="-65" charset="-128"/>
              </a:rPr>
              <a:pPr eaLnBrk="1" hangingPunct="1"/>
              <a:t>19</a:t>
            </a:fld>
            <a:endParaRPr lang="en-US" sz="1800" smtClean="0">
              <a:solidFill>
                <a:srgbClr val="000000"/>
              </a:solidFill>
              <a:ea typeface="ＭＳ Ｐゴシック" pitchFamily="-65" charset="-128"/>
            </a:endParaRPr>
          </a:p>
        </p:txBody>
      </p:sp>
      <p:pic>
        <p:nvPicPr>
          <p:cNvPr id="39943" name="Picture 8"/>
          <p:cNvPicPr>
            <a:picLocks noChangeAspect="1"/>
          </p:cNvPicPr>
          <p:nvPr/>
        </p:nvPicPr>
        <p:blipFill>
          <a:blip r:embed="rId4" cstate="print"/>
          <a:srcRect/>
          <a:stretch>
            <a:fillRect/>
          </a:stretch>
        </p:blipFill>
        <p:spPr bwMode="auto">
          <a:xfrm>
            <a:off x="561975" y="6057902"/>
            <a:ext cx="854075" cy="641350"/>
          </a:xfrm>
          <a:prstGeom prst="rect">
            <a:avLst/>
          </a:prstGeom>
          <a:noFill/>
          <a:ln w="9525">
            <a:noFill/>
            <a:miter lim="800000"/>
            <a:headEnd/>
            <a:tailEnd/>
          </a:ln>
        </p:spPr>
      </p:pic>
      <p:pic>
        <p:nvPicPr>
          <p:cNvPr id="39944" name="Picture 13"/>
          <p:cNvPicPr>
            <a:picLocks noChangeAspect="1" noChangeArrowheads="1"/>
          </p:cNvPicPr>
          <p:nvPr/>
        </p:nvPicPr>
        <p:blipFill>
          <a:blip r:embed="rId5" cstate="print"/>
          <a:srcRect/>
          <a:stretch>
            <a:fillRect/>
          </a:stretch>
        </p:blipFill>
        <p:spPr bwMode="auto">
          <a:xfrm>
            <a:off x="0" y="890584"/>
            <a:ext cx="823913" cy="593725"/>
          </a:xfrm>
          <a:prstGeom prst="rect">
            <a:avLst/>
          </a:prstGeom>
          <a:noFill/>
          <a:ln w="9525">
            <a:solidFill>
              <a:schemeClr val="tx1"/>
            </a:solidFill>
            <a:miter lim="800000"/>
            <a:headEnd/>
            <a:tailEnd/>
          </a:ln>
        </p:spPr>
      </p:pic>
      <p:pic>
        <p:nvPicPr>
          <p:cNvPr id="39945" name="Picture 11"/>
          <p:cNvPicPr>
            <a:picLocks noChangeAspect="1" noChangeArrowheads="1"/>
          </p:cNvPicPr>
          <p:nvPr/>
        </p:nvPicPr>
        <p:blipFill>
          <a:blip r:embed="rId6" cstate="print"/>
          <a:srcRect/>
          <a:stretch>
            <a:fillRect/>
          </a:stretch>
        </p:blipFill>
        <p:spPr bwMode="auto">
          <a:xfrm>
            <a:off x="0" y="2005008"/>
            <a:ext cx="854075" cy="668338"/>
          </a:xfrm>
          <a:prstGeom prst="rect">
            <a:avLst/>
          </a:prstGeom>
          <a:noFill/>
          <a:ln w="9525">
            <a:noFill/>
            <a:miter lim="800000"/>
            <a:headEnd/>
            <a:tailEnd/>
          </a:ln>
        </p:spPr>
      </p:pic>
      <p:pic>
        <p:nvPicPr>
          <p:cNvPr id="39946" name="Picture 10"/>
          <p:cNvPicPr>
            <a:picLocks noChangeAspect="1"/>
          </p:cNvPicPr>
          <p:nvPr/>
        </p:nvPicPr>
        <p:blipFill>
          <a:blip r:embed="rId7" cstate="print"/>
          <a:srcRect/>
          <a:stretch>
            <a:fillRect/>
          </a:stretch>
        </p:blipFill>
        <p:spPr bwMode="auto">
          <a:xfrm>
            <a:off x="0" y="3201985"/>
            <a:ext cx="795338" cy="752475"/>
          </a:xfrm>
          <a:prstGeom prst="rect">
            <a:avLst/>
          </a:prstGeom>
          <a:noFill/>
          <a:ln w="9525">
            <a:noFill/>
            <a:miter lim="800000"/>
            <a:headEnd/>
            <a:tailEnd/>
          </a:ln>
        </p:spPr>
      </p:pic>
      <p:pic>
        <p:nvPicPr>
          <p:cNvPr id="39947" name="Picture 13"/>
          <p:cNvPicPr>
            <a:picLocks noChangeAspect="1" noChangeArrowheads="1"/>
          </p:cNvPicPr>
          <p:nvPr/>
        </p:nvPicPr>
        <p:blipFill>
          <a:blip r:embed="rId8" cstate="print"/>
          <a:srcRect/>
          <a:stretch>
            <a:fillRect/>
          </a:stretch>
        </p:blipFill>
        <p:spPr bwMode="auto">
          <a:xfrm>
            <a:off x="314325" y="3643310"/>
            <a:ext cx="1101725" cy="576263"/>
          </a:xfrm>
          <a:prstGeom prst="rect">
            <a:avLst/>
          </a:prstGeom>
          <a:noFill/>
          <a:ln w="9525">
            <a:noFill/>
            <a:miter lim="800000"/>
            <a:headEnd/>
            <a:tailEnd/>
          </a:ln>
        </p:spPr>
      </p:pic>
      <p:pic>
        <p:nvPicPr>
          <p:cNvPr id="39948" name="Picture 7"/>
          <p:cNvPicPr>
            <a:picLocks noChangeAspect="1" noChangeArrowheads="1"/>
          </p:cNvPicPr>
          <p:nvPr/>
        </p:nvPicPr>
        <p:blipFill>
          <a:blip r:embed="rId9" cstate="print"/>
          <a:srcRect/>
          <a:stretch>
            <a:fillRect/>
          </a:stretch>
        </p:blipFill>
        <p:spPr bwMode="auto">
          <a:xfrm>
            <a:off x="0" y="4375155"/>
            <a:ext cx="993775" cy="604838"/>
          </a:xfrm>
          <a:prstGeom prst="rect">
            <a:avLst/>
          </a:prstGeom>
          <a:noFill/>
          <a:ln w="9525">
            <a:noFill/>
            <a:miter lim="800000"/>
            <a:headEnd/>
            <a:tailEnd/>
          </a:ln>
        </p:spPr>
      </p:pic>
      <p:pic>
        <p:nvPicPr>
          <p:cNvPr id="39949" name="Picture 7"/>
          <p:cNvPicPr>
            <a:picLocks noChangeAspect="1"/>
          </p:cNvPicPr>
          <p:nvPr/>
        </p:nvPicPr>
        <p:blipFill>
          <a:blip r:embed="rId10" cstate="print"/>
          <a:srcRect/>
          <a:stretch>
            <a:fillRect/>
          </a:stretch>
        </p:blipFill>
        <p:spPr bwMode="auto">
          <a:xfrm>
            <a:off x="0" y="5410202"/>
            <a:ext cx="941388" cy="827088"/>
          </a:xfrm>
          <a:prstGeom prst="rect">
            <a:avLst/>
          </a:prstGeom>
          <a:noFill/>
          <a:ln w="9525">
            <a:noFill/>
            <a:miter lim="800000"/>
            <a:headEnd/>
            <a:tailEnd/>
          </a:ln>
        </p:spPr>
      </p:pic>
      <p:pic>
        <p:nvPicPr>
          <p:cNvPr id="39950" name="Picture 11"/>
          <p:cNvPicPr>
            <a:picLocks noChangeAspect="1" noChangeArrowheads="1"/>
          </p:cNvPicPr>
          <p:nvPr/>
        </p:nvPicPr>
        <p:blipFill>
          <a:blip r:embed="rId11" cstate="print"/>
          <a:srcRect/>
          <a:stretch>
            <a:fillRect/>
          </a:stretch>
        </p:blipFill>
        <p:spPr bwMode="auto">
          <a:xfrm>
            <a:off x="568325" y="1344609"/>
            <a:ext cx="838200" cy="628650"/>
          </a:xfrm>
          <a:prstGeom prst="rect">
            <a:avLst/>
          </a:prstGeom>
          <a:noFill/>
          <a:ln w="9525">
            <a:noFill/>
            <a:miter lim="800000"/>
            <a:headEnd/>
            <a:tailEnd/>
          </a:ln>
        </p:spPr>
      </p:pic>
      <p:pic>
        <p:nvPicPr>
          <p:cNvPr id="39951" name="Picture 8"/>
          <p:cNvPicPr>
            <a:picLocks noChangeAspect="1"/>
          </p:cNvPicPr>
          <p:nvPr/>
        </p:nvPicPr>
        <p:blipFill>
          <a:blip r:embed="rId12" cstate="print"/>
          <a:srcRect/>
          <a:stretch>
            <a:fillRect/>
          </a:stretch>
        </p:blipFill>
        <p:spPr bwMode="auto">
          <a:xfrm>
            <a:off x="530225" y="2471733"/>
            <a:ext cx="855663" cy="642938"/>
          </a:xfrm>
          <a:prstGeom prst="rect">
            <a:avLst/>
          </a:prstGeom>
          <a:noFill/>
          <a:ln w="9525">
            <a:noFill/>
            <a:miter lim="800000"/>
            <a:headEnd/>
            <a:tailEnd/>
          </a:ln>
        </p:spPr>
      </p:pic>
      <p:graphicFrame>
        <p:nvGraphicFramePr>
          <p:cNvPr id="39938" name="Object 6"/>
          <p:cNvGraphicFramePr>
            <a:graphicFrameLocks noChangeAspect="1"/>
          </p:cNvGraphicFramePr>
          <p:nvPr/>
        </p:nvGraphicFramePr>
        <p:xfrm>
          <a:off x="442913" y="4732339"/>
          <a:ext cx="925512" cy="617538"/>
        </p:xfrm>
        <a:graphic>
          <a:graphicData uri="http://schemas.openxmlformats.org/presentationml/2006/ole">
            <p:oleObj spid="_x0000_s1605634" name="Picture" r:id="rId13" imgW="5142857" imgH="3428571" progId="StaticDib">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a:xfrm>
            <a:off x="0" y="-19040"/>
            <a:ext cx="8458200" cy="854075"/>
          </a:xfrm>
        </p:spPr>
        <p:txBody>
          <a:bodyPr/>
          <a:lstStyle/>
          <a:p>
            <a:r>
              <a:rPr lang="en-US" dirty="0"/>
              <a:t>NASA Operating </a:t>
            </a:r>
            <a:r>
              <a:rPr lang="en-US" dirty="0" smtClean="0"/>
              <a:t>Missions </a:t>
            </a:r>
            <a:r>
              <a:rPr lang="en-US" sz="2400" dirty="0" smtClean="0">
                <a:solidFill>
                  <a:srgbClr val="FF0000"/>
                </a:solidFill>
              </a:rPr>
              <a:t>(International Collaboration)</a:t>
            </a:r>
            <a:endParaRPr lang="en-US" sz="2400" dirty="0">
              <a:solidFill>
                <a:srgbClr val="FF0000"/>
              </a:solidFill>
            </a:endParaRPr>
          </a:p>
        </p:txBody>
      </p:sp>
      <p:pic>
        <p:nvPicPr>
          <p:cNvPr id="8" name="Picture 7" descr="Earth_sat.jpg"/>
          <p:cNvPicPr>
            <a:picLocks noChangeAspect="1"/>
          </p:cNvPicPr>
          <p:nvPr/>
        </p:nvPicPr>
        <p:blipFill>
          <a:blip r:embed="rId3" cstate="print"/>
          <a:stretch>
            <a:fillRect/>
          </a:stretch>
        </p:blipFill>
        <p:spPr>
          <a:xfrm>
            <a:off x="0" y="777240"/>
            <a:ext cx="9144000" cy="6096000"/>
          </a:xfrm>
          <a:prstGeom prst="rect">
            <a:avLst/>
          </a:prstGeom>
        </p:spPr>
      </p:pic>
      <p:sp>
        <p:nvSpPr>
          <p:cNvPr id="4" name="Oval 3"/>
          <p:cNvSpPr/>
          <p:nvPr/>
        </p:nvSpPr>
        <p:spPr bwMode="auto">
          <a:xfrm>
            <a:off x="5059680" y="1066800"/>
            <a:ext cx="19050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 name="Oval 4"/>
          <p:cNvSpPr/>
          <p:nvPr/>
        </p:nvSpPr>
        <p:spPr bwMode="auto">
          <a:xfrm>
            <a:off x="6934200" y="685800"/>
            <a:ext cx="17526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 name="Oval 5"/>
          <p:cNvSpPr/>
          <p:nvPr/>
        </p:nvSpPr>
        <p:spPr bwMode="auto">
          <a:xfrm>
            <a:off x="4648200" y="3657600"/>
            <a:ext cx="1752600" cy="914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7" name="Oval 6"/>
          <p:cNvSpPr/>
          <p:nvPr/>
        </p:nvSpPr>
        <p:spPr bwMode="auto">
          <a:xfrm>
            <a:off x="3962400" y="5181600"/>
            <a:ext cx="19050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9" name="Oval 8"/>
          <p:cNvSpPr/>
          <p:nvPr/>
        </p:nvSpPr>
        <p:spPr bwMode="auto">
          <a:xfrm>
            <a:off x="2286000" y="4724400"/>
            <a:ext cx="16002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 name="Oval 9"/>
          <p:cNvSpPr/>
          <p:nvPr/>
        </p:nvSpPr>
        <p:spPr bwMode="auto">
          <a:xfrm>
            <a:off x="6553200" y="5562600"/>
            <a:ext cx="19050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1" name="Oval 10"/>
          <p:cNvSpPr/>
          <p:nvPr/>
        </p:nvSpPr>
        <p:spPr bwMode="auto">
          <a:xfrm>
            <a:off x="1143000" y="3886200"/>
            <a:ext cx="12954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2" name="Oval 11"/>
          <p:cNvSpPr/>
          <p:nvPr/>
        </p:nvSpPr>
        <p:spPr bwMode="auto">
          <a:xfrm>
            <a:off x="457200" y="4800600"/>
            <a:ext cx="13716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 name="Oval 12"/>
          <p:cNvSpPr/>
          <p:nvPr/>
        </p:nvSpPr>
        <p:spPr bwMode="auto">
          <a:xfrm>
            <a:off x="457200" y="5791200"/>
            <a:ext cx="1905000" cy="1066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4" name="TextBox 13"/>
          <p:cNvSpPr txBox="1"/>
          <p:nvPr/>
        </p:nvSpPr>
        <p:spPr>
          <a:xfrm>
            <a:off x="15240" y="1295400"/>
            <a:ext cx="3432606" cy="1938992"/>
          </a:xfrm>
          <a:prstGeom prst="rect">
            <a:avLst/>
          </a:prstGeom>
          <a:noFill/>
        </p:spPr>
        <p:txBody>
          <a:bodyPr wrap="none" rtlCol="0">
            <a:spAutoFit/>
          </a:bodyPr>
          <a:lstStyle/>
          <a:p>
            <a:r>
              <a:rPr lang="en-US" b="1" dirty="0" smtClean="0">
                <a:solidFill>
                  <a:srgbClr val="FFFF00"/>
                </a:solidFill>
              </a:rPr>
              <a:t>Senior Review during 2011</a:t>
            </a:r>
          </a:p>
          <a:p>
            <a:r>
              <a:rPr lang="en-US" b="1" dirty="0">
                <a:solidFill>
                  <a:srgbClr val="FFFF00"/>
                </a:solidFill>
              </a:rPr>
              <a:t> </a:t>
            </a:r>
            <a:r>
              <a:rPr lang="en-US" b="1" dirty="0" smtClean="0">
                <a:solidFill>
                  <a:srgbClr val="FFFF00"/>
                </a:solidFill>
              </a:rPr>
              <a:t>  - Science</a:t>
            </a:r>
          </a:p>
          <a:p>
            <a:r>
              <a:rPr lang="en-US" b="1" dirty="0" smtClean="0">
                <a:solidFill>
                  <a:srgbClr val="FFFF00"/>
                </a:solidFill>
              </a:rPr>
              <a:t>   - National Needs</a:t>
            </a:r>
          </a:p>
          <a:p>
            <a:r>
              <a:rPr lang="en-US" b="1" dirty="0" smtClean="0">
                <a:solidFill>
                  <a:srgbClr val="FFFF00"/>
                </a:solidFill>
              </a:rPr>
              <a:t>   - Technical</a:t>
            </a:r>
          </a:p>
          <a:p>
            <a:r>
              <a:rPr lang="en-US" b="1" dirty="0" smtClean="0">
                <a:solidFill>
                  <a:srgbClr val="FFFF00"/>
                </a:solidFill>
              </a:rPr>
              <a:t>   - Recommendations 6/11</a:t>
            </a:r>
          </a:p>
          <a:p>
            <a:endParaRPr lang="en-US" b="1" dirty="0" smtClean="0">
              <a:solidFill>
                <a:srgbClr val="FFFF00"/>
              </a:solidFill>
            </a:endParaRPr>
          </a:p>
        </p:txBody>
      </p:sp>
      <p:sp>
        <p:nvSpPr>
          <p:cNvPr id="15" name="Rectangle 14"/>
          <p:cNvSpPr/>
          <p:nvPr/>
        </p:nvSpPr>
        <p:spPr bwMode="auto">
          <a:xfrm>
            <a:off x="0" y="1143000"/>
            <a:ext cx="3352800" cy="1874520"/>
          </a:xfrm>
          <a:prstGeom prst="rect">
            <a:avLst/>
          </a:prstGeom>
          <a:noFill/>
          <a:ln w="412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Oval 15"/>
          <p:cNvSpPr/>
          <p:nvPr/>
        </p:nvSpPr>
        <p:spPr bwMode="auto">
          <a:xfrm>
            <a:off x="4175760" y="1371600"/>
            <a:ext cx="914400" cy="914400"/>
          </a:xfrm>
          <a:prstGeom prst="ellipse">
            <a:avLst/>
          </a:prstGeom>
          <a:noFill/>
          <a:ln w="34925" cap="flat" cmpd="sng" algn="ctr">
            <a:solidFill>
              <a:srgbClr val="FF0000">
                <a:alpha val="85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 name="TextBox 16"/>
          <p:cNvSpPr txBox="1"/>
          <p:nvPr/>
        </p:nvSpPr>
        <p:spPr>
          <a:xfrm>
            <a:off x="6934200" y="5166360"/>
            <a:ext cx="917239" cy="400110"/>
          </a:xfrm>
          <a:prstGeom prst="rect">
            <a:avLst/>
          </a:prstGeom>
          <a:noFill/>
        </p:spPr>
        <p:txBody>
          <a:bodyPr wrap="none" rtlCol="0">
            <a:spAutoFit/>
          </a:bodyPr>
          <a:lstStyle/>
          <a:p>
            <a:r>
              <a:rPr lang="en-US" dirty="0" err="1" smtClean="0">
                <a:solidFill>
                  <a:srgbClr val="FFFF00"/>
                </a:solidFill>
                <a:latin typeface="Comic Sans MS" pitchFamily="66" charset="0"/>
              </a:rPr>
              <a:t>Batt</a:t>
            </a:r>
            <a:r>
              <a:rPr lang="en-US" dirty="0" smtClean="0">
                <a:solidFill>
                  <a:srgbClr val="FFFF00"/>
                </a:solidFill>
                <a:latin typeface="Comic Sans MS" pitchFamily="66" charset="0"/>
              </a:rPr>
              <a:t> !!</a:t>
            </a:r>
            <a:endParaRPr lang="en-US" dirty="0">
              <a:solidFill>
                <a:srgbClr val="FFFF00"/>
              </a:solidFill>
              <a:latin typeface="Comic Sans MS" pitchFamily="66" charset="0"/>
            </a:endParaRPr>
          </a:p>
        </p:txBody>
      </p:sp>
      <p:sp>
        <p:nvSpPr>
          <p:cNvPr id="18" name="TextBox 17"/>
          <p:cNvSpPr txBox="1"/>
          <p:nvPr/>
        </p:nvSpPr>
        <p:spPr>
          <a:xfrm>
            <a:off x="2636520" y="5775960"/>
            <a:ext cx="917239" cy="400110"/>
          </a:xfrm>
          <a:prstGeom prst="rect">
            <a:avLst/>
          </a:prstGeom>
          <a:noFill/>
        </p:spPr>
        <p:txBody>
          <a:bodyPr wrap="none" rtlCol="0">
            <a:spAutoFit/>
          </a:bodyPr>
          <a:lstStyle/>
          <a:p>
            <a:r>
              <a:rPr lang="en-US" dirty="0" err="1" smtClean="0">
                <a:solidFill>
                  <a:srgbClr val="FFFF00"/>
                </a:solidFill>
                <a:latin typeface="Comic Sans MS" pitchFamily="66" charset="0"/>
              </a:rPr>
              <a:t>Batt</a:t>
            </a:r>
            <a:r>
              <a:rPr lang="en-US" dirty="0" smtClean="0">
                <a:solidFill>
                  <a:srgbClr val="FFFF00"/>
                </a:solidFill>
                <a:latin typeface="Comic Sans MS" pitchFamily="66" charset="0"/>
              </a:rPr>
              <a:t> !!</a:t>
            </a:r>
            <a:endParaRPr lang="en-US" dirty="0">
              <a:solidFill>
                <a:srgbClr val="FFFF00"/>
              </a:solidFill>
              <a:latin typeface="Comic Sans MS" pitchFamily="66" charset="0"/>
            </a:endParaRPr>
          </a:p>
        </p:txBody>
      </p:sp>
      <p:sp>
        <p:nvSpPr>
          <p:cNvPr id="19" name="TextBox 18"/>
          <p:cNvSpPr txBox="1"/>
          <p:nvPr/>
        </p:nvSpPr>
        <p:spPr>
          <a:xfrm>
            <a:off x="2453640" y="3535680"/>
            <a:ext cx="917239" cy="400110"/>
          </a:xfrm>
          <a:prstGeom prst="rect">
            <a:avLst/>
          </a:prstGeom>
          <a:noFill/>
        </p:spPr>
        <p:txBody>
          <a:bodyPr wrap="none" rtlCol="0">
            <a:spAutoFit/>
          </a:bodyPr>
          <a:lstStyle/>
          <a:p>
            <a:r>
              <a:rPr lang="en-US" dirty="0" err="1" smtClean="0">
                <a:solidFill>
                  <a:srgbClr val="FFFF00"/>
                </a:solidFill>
                <a:latin typeface="Comic Sans MS" pitchFamily="66" charset="0"/>
              </a:rPr>
              <a:t>Batt</a:t>
            </a:r>
            <a:r>
              <a:rPr lang="en-US" dirty="0" smtClean="0">
                <a:solidFill>
                  <a:srgbClr val="FFFF00"/>
                </a:solidFill>
                <a:latin typeface="Comic Sans MS" pitchFamily="66" charset="0"/>
              </a:rPr>
              <a:t> !!</a:t>
            </a:r>
            <a:endParaRPr lang="en-US" dirty="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301625" y="918623"/>
            <a:ext cx="8197399" cy="1882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5000"/>
              </a:lnSpc>
              <a:spcBef>
                <a:spcPct val="20000"/>
              </a:spcBef>
              <a:buClr>
                <a:prstClr val="black"/>
              </a:buClr>
              <a:defRPr/>
            </a:pPr>
            <a:r>
              <a:rPr lang="en-US" sz="1600" kern="0" dirty="0" smtClean="0">
                <a:solidFill>
                  <a:prstClr val="black"/>
                </a:solidFill>
                <a:latin typeface="Arial"/>
                <a:ea typeface="MS PGothic" pitchFamily="34" charset="-128"/>
                <a:cs typeface="Arial"/>
              </a:rPr>
              <a:t>The </a:t>
            </a:r>
            <a:r>
              <a:rPr lang="en-US" sz="1600" i="1" kern="0" dirty="0" smtClean="0">
                <a:solidFill>
                  <a:prstClr val="black"/>
                </a:solidFill>
                <a:latin typeface="Arial"/>
                <a:ea typeface="MS PGothic" pitchFamily="34" charset="-128"/>
                <a:cs typeface="Arial"/>
              </a:rPr>
              <a:t>Earth Science Technology Office (ESTO) </a:t>
            </a:r>
            <a:r>
              <a:rPr lang="en-US" sz="1600" kern="0" dirty="0" smtClean="0">
                <a:solidFill>
                  <a:prstClr val="black"/>
                </a:solidFill>
                <a:latin typeface="Arial"/>
                <a:ea typeface="MS PGothic" pitchFamily="34" charset="-128"/>
                <a:cs typeface="Arial"/>
              </a:rPr>
              <a:t>is a </a:t>
            </a:r>
            <a:r>
              <a:rPr lang="en-US" sz="1600" b="1" i="1" kern="0" dirty="0" smtClean="0">
                <a:solidFill>
                  <a:prstClr val="black"/>
                </a:solidFill>
                <a:latin typeface="Arial"/>
                <a:ea typeface="MS PGothic" pitchFamily="34" charset="-128"/>
                <a:cs typeface="Arial"/>
              </a:rPr>
              <a:t>targeted</a:t>
            </a:r>
            <a:r>
              <a:rPr lang="en-US" sz="1600" b="1" kern="0" dirty="0" smtClean="0">
                <a:solidFill>
                  <a:prstClr val="black"/>
                </a:solidFill>
                <a:latin typeface="Arial"/>
                <a:ea typeface="MS PGothic" pitchFamily="34" charset="-128"/>
                <a:cs typeface="Arial"/>
              </a:rPr>
              <a:t>, </a:t>
            </a:r>
            <a:r>
              <a:rPr lang="en-US" sz="1600" b="1" i="1" kern="0" dirty="0" smtClean="0">
                <a:solidFill>
                  <a:prstClr val="black"/>
                </a:solidFill>
                <a:latin typeface="Arial"/>
                <a:ea typeface="MS PGothic" pitchFamily="34" charset="-128"/>
                <a:cs typeface="Arial"/>
              </a:rPr>
              <a:t>science-driven, competed, actively managed, and dynamically communicated technology program</a:t>
            </a:r>
            <a:r>
              <a:rPr lang="en-US" sz="1600" kern="0" dirty="0" smtClean="0">
                <a:solidFill>
                  <a:prstClr val="black"/>
                </a:solidFill>
                <a:latin typeface="Arial"/>
                <a:ea typeface="MS PGothic" pitchFamily="34" charset="-128"/>
                <a:cs typeface="Arial"/>
              </a:rPr>
              <a:t> and serves as a model for technology development.</a:t>
            </a:r>
          </a:p>
          <a:p>
            <a:pPr eaLnBrk="1" hangingPunct="1">
              <a:lnSpc>
                <a:spcPct val="85000"/>
              </a:lnSpc>
              <a:spcBef>
                <a:spcPct val="20000"/>
              </a:spcBef>
              <a:buClr>
                <a:prstClr val="black"/>
              </a:buClr>
              <a:defRPr/>
            </a:pPr>
            <a:endParaRPr lang="en-US" sz="400" kern="0" dirty="0" smtClean="0">
              <a:solidFill>
                <a:prstClr val="black"/>
              </a:solidFill>
              <a:latin typeface="Arial"/>
              <a:ea typeface="MS PGothic" pitchFamily="34" charset="-128"/>
              <a:cs typeface="Arial"/>
            </a:endParaRPr>
          </a:p>
          <a:p>
            <a:pPr eaLnBrk="1" hangingPunct="1">
              <a:lnSpc>
                <a:spcPct val="85000"/>
              </a:lnSpc>
              <a:spcBef>
                <a:spcPct val="20000"/>
              </a:spcBef>
              <a:buClr>
                <a:prstClr val="black"/>
              </a:buClr>
              <a:defRPr/>
            </a:pPr>
            <a:r>
              <a:rPr lang="en-US" sz="1600" kern="0" dirty="0" smtClean="0">
                <a:solidFill>
                  <a:prstClr val="black"/>
                </a:solidFill>
                <a:latin typeface="Arial"/>
                <a:ea typeface="MS PGothic" pitchFamily="34" charset="-128"/>
                <a:cs typeface="Arial"/>
              </a:rPr>
              <a:t>Competitive, peer-reviewed proposals enable selection of best-of-class technology investments that </a:t>
            </a:r>
            <a:r>
              <a:rPr lang="en-US" sz="1600" b="1" i="1" kern="0" dirty="0" smtClean="0">
                <a:solidFill>
                  <a:prstClr val="black"/>
                </a:solidFill>
                <a:latin typeface="Arial"/>
                <a:ea typeface="MS PGothic" pitchFamily="34" charset="-128"/>
                <a:cs typeface="Arial"/>
              </a:rPr>
              <a:t>retire risk </a:t>
            </a:r>
            <a:r>
              <a:rPr lang="en-US" sz="1600" kern="0" dirty="0" smtClean="0">
                <a:solidFill>
                  <a:prstClr val="black"/>
                </a:solidFill>
                <a:latin typeface="Arial"/>
                <a:ea typeface="MS PGothic" pitchFamily="34" charset="-128"/>
                <a:cs typeface="Arial"/>
              </a:rPr>
              <a:t>before major dollars are invested: a cost-effective approach to technology development and validation. </a:t>
            </a:r>
          </a:p>
          <a:p>
            <a:pPr eaLnBrk="1" hangingPunct="1">
              <a:lnSpc>
                <a:spcPct val="85000"/>
              </a:lnSpc>
              <a:spcBef>
                <a:spcPct val="20000"/>
              </a:spcBef>
              <a:buClr>
                <a:prstClr val="black"/>
              </a:buClr>
              <a:defRPr/>
            </a:pPr>
            <a:endParaRPr lang="en-US" sz="400" kern="0" dirty="0" smtClean="0">
              <a:solidFill>
                <a:prstClr val="black"/>
              </a:solidFill>
              <a:latin typeface="Arial"/>
              <a:ea typeface="MS PGothic" pitchFamily="34" charset="-128"/>
              <a:cs typeface="Arial"/>
            </a:endParaRPr>
          </a:p>
          <a:p>
            <a:pPr eaLnBrk="1" hangingPunct="1">
              <a:lnSpc>
                <a:spcPct val="85000"/>
              </a:lnSpc>
              <a:spcBef>
                <a:spcPct val="20000"/>
              </a:spcBef>
              <a:buClr>
                <a:prstClr val="black"/>
              </a:buClr>
              <a:defRPr/>
            </a:pPr>
            <a:r>
              <a:rPr lang="en-US" sz="1600" kern="0" dirty="0" smtClean="0">
                <a:solidFill>
                  <a:prstClr val="black"/>
                </a:solidFill>
                <a:latin typeface="Arial"/>
                <a:ea typeface="MS PGothic" pitchFamily="34" charset="-128"/>
                <a:cs typeface="Arial"/>
              </a:rPr>
              <a:t>ESTO investment elements include: </a:t>
            </a:r>
          </a:p>
          <a:p>
            <a:pPr marL="282575" indent="-282575" eaLnBrk="1" hangingPunct="1">
              <a:lnSpc>
                <a:spcPct val="85000"/>
              </a:lnSpc>
              <a:spcBef>
                <a:spcPct val="20000"/>
              </a:spcBef>
              <a:buClr>
                <a:prstClr val="black"/>
              </a:buClr>
              <a:buFont typeface="Wingdings" pitchFamily="2" charset="2"/>
              <a:buNone/>
              <a:defRPr/>
            </a:pPr>
            <a:r>
              <a:rPr lang="en-US" sz="1800" kern="0" dirty="0" smtClean="0">
                <a:solidFill>
                  <a:prstClr val="black"/>
                </a:solidFill>
                <a:latin typeface="Calibri"/>
                <a:ea typeface="MS PGothic" pitchFamily="34" charset="-128"/>
                <a:cs typeface="ＭＳ Ｐゴシック" charset="-128"/>
              </a:rPr>
              <a:t>	</a:t>
            </a:r>
          </a:p>
        </p:txBody>
      </p:sp>
      <p:sp>
        <p:nvSpPr>
          <p:cNvPr id="7" name="Rectangle 2"/>
          <p:cNvSpPr txBox="1">
            <a:spLocks noChangeArrowheads="1"/>
          </p:cNvSpPr>
          <p:nvPr/>
        </p:nvSpPr>
        <p:spPr bwMode="auto">
          <a:xfrm>
            <a:off x="322275" y="2666700"/>
            <a:ext cx="8389938" cy="300038"/>
          </a:xfrm>
          <a:prstGeom prst="rect">
            <a:avLst/>
          </a:prstGeom>
          <a:noFill/>
          <a:ln w="38100" cmpd="dbl">
            <a:noFill/>
            <a:miter lim="800000"/>
            <a:headEnd/>
            <a:tailEnd/>
          </a:ln>
        </p:spPr>
        <p:txBody>
          <a:bodyPr/>
          <a:lstStyle/>
          <a:p>
            <a:pPr defTabSz="457200" eaLnBrk="1" fontAlgn="auto" hangingPunct="1">
              <a:spcBef>
                <a:spcPts val="0"/>
              </a:spcBef>
              <a:spcAft>
                <a:spcPts val="0"/>
              </a:spcAft>
            </a:pPr>
            <a:r>
              <a:rPr lang="en-US" b="1" i="1" u="sng" dirty="0">
                <a:solidFill>
                  <a:srgbClr val="6699CC"/>
                </a:solidFill>
                <a:latin typeface="Arial"/>
                <a:cs typeface="Arial"/>
              </a:rPr>
              <a:t>Observation Technologies:</a:t>
            </a:r>
            <a:endParaRPr lang="en-US" i="1" u="sng" dirty="0">
              <a:solidFill>
                <a:srgbClr val="1F497D"/>
              </a:solidFill>
              <a:latin typeface="Arial"/>
              <a:cs typeface="Arial"/>
            </a:endParaRPr>
          </a:p>
        </p:txBody>
      </p:sp>
      <p:sp>
        <p:nvSpPr>
          <p:cNvPr id="8" name="Rectangle 11"/>
          <p:cNvSpPr>
            <a:spLocks noChangeArrowheads="1"/>
          </p:cNvSpPr>
          <p:nvPr/>
        </p:nvSpPr>
        <p:spPr bwMode="auto">
          <a:xfrm>
            <a:off x="1709663" y="3910156"/>
            <a:ext cx="6845300" cy="9145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defTabSz="457200" fontAlgn="auto">
              <a:spcBef>
                <a:spcPts val="0"/>
              </a:spcBef>
              <a:spcAft>
                <a:spcPts val="0"/>
              </a:spcAft>
            </a:pPr>
            <a:endParaRPr lang="en-US" sz="1800" dirty="0">
              <a:solidFill>
                <a:prstClr val="black"/>
              </a:solidFill>
              <a:latin typeface="Arial"/>
              <a:cs typeface="Arial"/>
            </a:endParaRPr>
          </a:p>
        </p:txBody>
      </p:sp>
      <p:sp>
        <p:nvSpPr>
          <p:cNvPr id="9" name="Rectangle 12"/>
          <p:cNvSpPr>
            <a:spLocks noChangeArrowheads="1"/>
          </p:cNvSpPr>
          <p:nvPr/>
        </p:nvSpPr>
        <p:spPr bwMode="auto">
          <a:xfrm>
            <a:off x="1709663" y="5329009"/>
            <a:ext cx="6845300" cy="11445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defTabSz="457200" fontAlgn="auto">
              <a:spcBef>
                <a:spcPts val="0"/>
              </a:spcBef>
              <a:spcAft>
                <a:spcPts val="0"/>
              </a:spcAft>
            </a:pPr>
            <a:endParaRPr lang="en-US" sz="1800" dirty="0">
              <a:solidFill>
                <a:prstClr val="black"/>
              </a:solidFill>
              <a:latin typeface="Arial"/>
              <a:cs typeface="Arial"/>
            </a:endParaRPr>
          </a:p>
        </p:txBody>
      </p:sp>
      <p:sp>
        <p:nvSpPr>
          <p:cNvPr id="10" name="Rectangle 13"/>
          <p:cNvSpPr>
            <a:spLocks noChangeArrowheads="1"/>
          </p:cNvSpPr>
          <p:nvPr/>
        </p:nvSpPr>
        <p:spPr bwMode="auto">
          <a:xfrm>
            <a:off x="1709663" y="3073613"/>
            <a:ext cx="6845300" cy="738767"/>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defTabSz="457200" fontAlgn="auto">
              <a:spcBef>
                <a:spcPts val="0"/>
              </a:spcBef>
              <a:spcAft>
                <a:spcPts val="0"/>
              </a:spcAft>
            </a:pPr>
            <a:endParaRPr lang="en-US" sz="1800" dirty="0">
              <a:solidFill>
                <a:prstClr val="black"/>
              </a:solidFill>
              <a:latin typeface="Arial"/>
              <a:cs typeface="Arial"/>
            </a:endParaRPr>
          </a:p>
        </p:txBody>
      </p:sp>
      <p:sp>
        <p:nvSpPr>
          <p:cNvPr id="11" name="Text Box 14"/>
          <p:cNvSpPr txBox="1">
            <a:spLocks noChangeArrowheads="1"/>
          </p:cNvSpPr>
          <p:nvPr/>
        </p:nvSpPr>
        <p:spPr bwMode="auto">
          <a:xfrm>
            <a:off x="1787413" y="3965698"/>
            <a:ext cx="6718300" cy="1077912"/>
          </a:xfrm>
          <a:prstGeom prst="rect">
            <a:avLst/>
          </a:prstGeom>
          <a:noFill/>
          <a:ln w="9525">
            <a:noFill/>
            <a:miter lim="800000"/>
            <a:headEnd/>
            <a:tailEnd/>
          </a:ln>
        </p:spPr>
        <p:txBody>
          <a:bodyPr>
            <a:spAutoFit/>
          </a:bodyPr>
          <a:lstStyle/>
          <a:p>
            <a:pPr defTabSz="457200" fontAlgn="auto">
              <a:spcBef>
                <a:spcPct val="50000"/>
              </a:spcBef>
              <a:spcAft>
                <a:spcPts val="0"/>
              </a:spcAft>
            </a:pPr>
            <a:r>
              <a:rPr lang="en-US" sz="1600" b="1" dirty="0">
                <a:solidFill>
                  <a:prstClr val="black"/>
                </a:solidFill>
                <a:latin typeface="Arial"/>
                <a:cs typeface="Arial"/>
              </a:rPr>
              <a:t>Advanced Component Technologies (ACT)</a:t>
            </a:r>
            <a:r>
              <a:rPr lang="en-US" sz="1600" dirty="0">
                <a:solidFill>
                  <a:prstClr val="black"/>
                </a:solidFill>
                <a:latin typeface="Arial"/>
                <a:cs typeface="Arial"/>
              </a:rPr>
              <a:t>      </a:t>
            </a:r>
            <a:br>
              <a:rPr lang="en-US" sz="1600" dirty="0">
                <a:solidFill>
                  <a:prstClr val="black"/>
                </a:solidFill>
                <a:latin typeface="Arial"/>
                <a:cs typeface="Arial"/>
              </a:rPr>
            </a:br>
            <a:r>
              <a:rPr lang="en-US" sz="1600" dirty="0">
                <a:solidFill>
                  <a:prstClr val="black"/>
                </a:solidFill>
                <a:latin typeface="Arial"/>
                <a:cs typeface="Arial"/>
              </a:rPr>
              <a:t>provides development of critical component and subsystem technologies for instruments and </a:t>
            </a:r>
            <a:r>
              <a:rPr lang="en-US" sz="1600" dirty="0" smtClean="0">
                <a:solidFill>
                  <a:prstClr val="black"/>
                </a:solidFill>
                <a:latin typeface="Arial"/>
                <a:cs typeface="Arial"/>
              </a:rPr>
              <a:t>platforms </a:t>
            </a:r>
            <a:r>
              <a:rPr lang="en-US" sz="1600" dirty="0">
                <a:solidFill>
                  <a:prstClr val="black"/>
                </a:solidFill>
                <a:latin typeface="Arial"/>
                <a:cs typeface="Arial"/>
              </a:rPr>
              <a:t/>
            </a:r>
            <a:br>
              <a:rPr lang="en-US" sz="1600" dirty="0">
                <a:solidFill>
                  <a:prstClr val="black"/>
                </a:solidFill>
                <a:latin typeface="Arial"/>
                <a:cs typeface="Arial"/>
              </a:rPr>
            </a:br>
            <a:endParaRPr lang="en-US" sz="1600" dirty="0">
              <a:solidFill>
                <a:prstClr val="black"/>
              </a:solidFill>
              <a:latin typeface="Arial"/>
              <a:cs typeface="Arial"/>
            </a:endParaRPr>
          </a:p>
        </p:txBody>
      </p:sp>
      <p:sp>
        <p:nvSpPr>
          <p:cNvPr id="12" name="Text Box 16"/>
          <p:cNvSpPr txBox="1">
            <a:spLocks noChangeArrowheads="1"/>
          </p:cNvSpPr>
          <p:nvPr/>
        </p:nvSpPr>
        <p:spPr bwMode="auto">
          <a:xfrm>
            <a:off x="1787413" y="3124392"/>
            <a:ext cx="6299200" cy="584776"/>
          </a:xfrm>
          <a:prstGeom prst="rect">
            <a:avLst/>
          </a:prstGeom>
          <a:noFill/>
          <a:ln w="9525">
            <a:noFill/>
            <a:miter lim="800000"/>
            <a:headEnd/>
            <a:tailEnd/>
          </a:ln>
        </p:spPr>
        <p:txBody>
          <a:bodyPr>
            <a:spAutoFit/>
          </a:bodyPr>
          <a:lstStyle/>
          <a:p>
            <a:pPr defTabSz="457200" fontAlgn="auto">
              <a:spcBef>
                <a:spcPct val="50000"/>
              </a:spcBef>
              <a:spcAft>
                <a:spcPts val="0"/>
              </a:spcAft>
            </a:pPr>
            <a:r>
              <a:rPr lang="en-US" sz="1600" b="1" dirty="0">
                <a:solidFill>
                  <a:srgbClr val="000000"/>
                </a:solidFill>
                <a:latin typeface="Arial"/>
                <a:cs typeface="Arial"/>
              </a:rPr>
              <a:t>Instrument Incubator Program (IIP)</a:t>
            </a:r>
            <a:r>
              <a:rPr lang="en-US" sz="1600" dirty="0">
                <a:solidFill>
                  <a:srgbClr val="000000"/>
                </a:solidFill>
                <a:latin typeface="Arial"/>
                <a:cs typeface="Arial"/>
              </a:rPr>
              <a:t> </a:t>
            </a:r>
            <a:br>
              <a:rPr lang="en-US" sz="1600" dirty="0">
                <a:solidFill>
                  <a:srgbClr val="000000"/>
                </a:solidFill>
                <a:latin typeface="Arial"/>
                <a:cs typeface="Arial"/>
              </a:rPr>
            </a:br>
            <a:r>
              <a:rPr lang="en-US" sz="1600" dirty="0" smtClean="0">
                <a:solidFill>
                  <a:srgbClr val="000000"/>
                </a:solidFill>
                <a:latin typeface="Arial"/>
                <a:cs typeface="Arial"/>
              </a:rPr>
              <a:t>provides robust </a:t>
            </a:r>
            <a:r>
              <a:rPr lang="en-US" sz="1600" dirty="0">
                <a:solidFill>
                  <a:srgbClr val="000000"/>
                </a:solidFill>
                <a:latin typeface="Arial"/>
                <a:cs typeface="Arial"/>
              </a:rPr>
              <a:t>new instruments and measurement techniques</a:t>
            </a:r>
          </a:p>
        </p:txBody>
      </p:sp>
      <p:sp>
        <p:nvSpPr>
          <p:cNvPr id="13" name="Text Box 17"/>
          <p:cNvSpPr txBox="1">
            <a:spLocks noChangeArrowheads="1"/>
          </p:cNvSpPr>
          <p:nvPr/>
        </p:nvSpPr>
        <p:spPr bwMode="auto">
          <a:xfrm>
            <a:off x="1787413" y="5354388"/>
            <a:ext cx="6642100" cy="1077912"/>
          </a:xfrm>
          <a:prstGeom prst="rect">
            <a:avLst/>
          </a:prstGeom>
          <a:noFill/>
          <a:ln w="9525">
            <a:noFill/>
            <a:miter lim="800000"/>
            <a:headEnd/>
            <a:tailEnd/>
          </a:ln>
        </p:spPr>
        <p:txBody>
          <a:bodyPr>
            <a:spAutoFit/>
          </a:bodyPr>
          <a:lstStyle/>
          <a:p>
            <a:pPr defTabSz="457200" fontAlgn="auto">
              <a:spcBef>
                <a:spcPct val="50000"/>
              </a:spcBef>
              <a:spcAft>
                <a:spcPts val="0"/>
              </a:spcAft>
            </a:pPr>
            <a:r>
              <a:rPr lang="en-US" sz="1600" b="1" dirty="0">
                <a:solidFill>
                  <a:srgbClr val="000000"/>
                </a:solidFill>
                <a:latin typeface="Arial"/>
                <a:cs typeface="Arial"/>
              </a:rPr>
              <a:t>Advanced Information Systems Technology (AIST)</a:t>
            </a:r>
            <a:r>
              <a:rPr lang="en-US" sz="1600" dirty="0">
                <a:solidFill>
                  <a:srgbClr val="000000"/>
                </a:solidFill>
                <a:latin typeface="Arial"/>
                <a:cs typeface="Arial"/>
              </a:rPr>
              <a:t> </a:t>
            </a:r>
            <a:br>
              <a:rPr lang="en-US" sz="1600" dirty="0">
                <a:solidFill>
                  <a:srgbClr val="000000"/>
                </a:solidFill>
                <a:latin typeface="Arial"/>
                <a:cs typeface="Arial"/>
              </a:rPr>
            </a:br>
            <a:r>
              <a:rPr lang="en-US" sz="1600" dirty="0">
                <a:solidFill>
                  <a:srgbClr val="000000"/>
                </a:solidFill>
                <a:latin typeface="Arial"/>
                <a:cs typeface="Arial"/>
              </a:rPr>
              <a:t>provides innovative on-orbit and ground capabilities for communication, processing, and management of remotely sensed data and the efficient generation of data products and knowledge</a:t>
            </a:r>
          </a:p>
        </p:txBody>
      </p:sp>
      <p:sp>
        <p:nvSpPr>
          <p:cNvPr id="14" name="Text Box 18"/>
          <p:cNvSpPr txBox="1">
            <a:spLocks noChangeArrowheads="1"/>
          </p:cNvSpPr>
          <p:nvPr/>
        </p:nvSpPr>
        <p:spPr bwMode="auto">
          <a:xfrm>
            <a:off x="322275" y="4931108"/>
            <a:ext cx="4130675" cy="400050"/>
          </a:xfrm>
          <a:prstGeom prst="rect">
            <a:avLst/>
          </a:prstGeom>
          <a:noFill/>
          <a:ln w="9525">
            <a:noFill/>
            <a:miter lim="800000"/>
            <a:headEnd/>
            <a:tailEnd/>
          </a:ln>
        </p:spPr>
        <p:txBody>
          <a:bodyPr>
            <a:spAutoFit/>
          </a:bodyPr>
          <a:lstStyle/>
          <a:p>
            <a:pPr defTabSz="457200" fontAlgn="auto">
              <a:spcBef>
                <a:spcPct val="50000"/>
              </a:spcBef>
              <a:spcAft>
                <a:spcPts val="0"/>
              </a:spcAft>
            </a:pPr>
            <a:r>
              <a:rPr lang="en-US" b="1" i="1" u="sng" dirty="0">
                <a:solidFill>
                  <a:srgbClr val="6699CC"/>
                </a:solidFill>
                <a:latin typeface="Arial"/>
                <a:cs typeface="Arial"/>
              </a:rPr>
              <a:t>Information Technologies:</a:t>
            </a:r>
          </a:p>
        </p:txBody>
      </p:sp>
      <p:pic>
        <p:nvPicPr>
          <p:cNvPr id="15" name="Picture 14" descr="obs4 copy.jpg"/>
          <p:cNvPicPr>
            <a:picLocks noChangeAspect="1"/>
          </p:cNvPicPr>
          <p:nvPr/>
        </p:nvPicPr>
        <p:blipFill>
          <a:blip r:embed="rId3" cstate="print"/>
          <a:srcRect/>
          <a:stretch>
            <a:fillRect/>
          </a:stretch>
        </p:blipFill>
        <p:spPr bwMode="auto">
          <a:xfrm>
            <a:off x="427051" y="3062152"/>
            <a:ext cx="1152662" cy="1152662"/>
          </a:xfrm>
          <a:prstGeom prst="rect">
            <a:avLst/>
          </a:prstGeom>
          <a:noFill/>
          <a:ln w="9525">
            <a:noFill/>
            <a:miter lim="800000"/>
            <a:headEnd/>
            <a:tailEnd/>
          </a:ln>
        </p:spPr>
      </p:pic>
      <p:pic>
        <p:nvPicPr>
          <p:cNvPr id="16" name="Picture 15" descr="info4 copy.jpg"/>
          <p:cNvPicPr>
            <a:picLocks noChangeAspect="1"/>
          </p:cNvPicPr>
          <p:nvPr/>
        </p:nvPicPr>
        <p:blipFill>
          <a:blip r:embed="rId4" cstate="print"/>
          <a:srcRect/>
          <a:stretch>
            <a:fillRect/>
          </a:stretch>
        </p:blipFill>
        <p:spPr bwMode="auto">
          <a:xfrm>
            <a:off x="427051" y="5315960"/>
            <a:ext cx="1152662" cy="1152662"/>
          </a:xfrm>
          <a:prstGeom prst="rect">
            <a:avLst/>
          </a:prstGeom>
          <a:noFill/>
          <a:ln w="9525">
            <a:noFill/>
            <a:miter lim="800000"/>
            <a:headEnd/>
            <a:tailEnd/>
          </a:ln>
        </p:spPr>
      </p:pic>
      <p:sp>
        <p:nvSpPr>
          <p:cNvPr id="18" name="Title 1"/>
          <p:cNvSpPr txBox="1">
            <a:spLocks/>
          </p:cNvSpPr>
          <p:nvPr/>
        </p:nvSpPr>
        <p:spPr bwMode="auto">
          <a:xfrm>
            <a:off x="403925" y="-30730"/>
            <a:ext cx="7192116"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a:lnSpc>
                <a:spcPct val="85000"/>
              </a:lnSpc>
              <a:defRPr/>
            </a:pPr>
            <a:r>
              <a:rPr lang="en-US" sz="2400" b="1" kern="0" dirty="0" smtClean="0">
                <a:solidFill>
                  <a:prstClr val="white"/>
                </a:solidFill>
                <a:latin typeface="Arial"/>
                <a:ea typeface="ＭＳ Ｐゴシック" charset="-128"/>
                <a:cs typeface="Arial"/>
              </a:rPr>
              <a:t>Earth Science Technology: </a:t>
            </a:r>
            <a:br>
              <a:rPr lang="en-US" sz="2400" b="1" kern="0" dirty="0" smtClean="0">
                <a:solidFill>
                  <a:prstClr val="white"/>
                </a:solidFill>
                <a:latin typeface="Arial"/>
                <a:ea typeface="ＭＳ Ｐゴシック" charset="-128"/>
                <a:cs typeface="Arial"/>
              </a:rPr>
            </a:br>
            <a:r>
              <a:rPr lang="en-US" b="1" kern="0" dirty="0" smtClean="0">
                <a:solidFill>
                  <a:prstClr val="white"/>
                </a:solidFill>
                <a:latin typeface="Arial"/>
                <a:ea typeface="ＭＳ Ｐゴシック" charset="-128"/>
                <a:cs typeface="Arial"/>
              </a:rPr>
              <a:t>Program Elements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825805"/>
            <a:ext cx="9144000" cy="58231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pic>
        <p:nvPicPr>
          <p:cNvPr id="33" name="Picture 32" descr="PhotoshopVersion.jpg"/>
          <p:cNvPicPr>
            <a:picLocks noChangeAspect="1"/>
          </p:cNvPicPr>
          <p:nvPr/>
        </p:nvPicPr>
        <p:blipFill>
          <a:blip r:embed="rId3" cstate="print"/>
          <a:srcRect l="1637" t="11168" b="6041"/>
          <a:stretch>
            <a:fillRect/>
          </a:stretch>
        </p:blipFill>
        <p:spPr>
          <a:xfrm>
            <a:off x="151313" y="1852349"/>
            <a:ext cx="8994275" cy="4883453"/>
          </a:xfrm>
          <a:prstGeom prst="rect">
            <a:avLst/>
          </a:prstGeom>
        </p:spPr>
      </p:pic>
      <p:sp>
        <p:nvSpPr>
          <p:cNvPr id="6" name="Title 1"/>
          <p:cNvSpPr txBox="1">
            <a:spLocks/>
          </p:cNvSpPr>
          <p:nvPr/>
        </p:nvSpPr>
        <p:spPr bwMode="auto">
          <a:xfrm>
            <a:off x="406400" y="-28270"/>
            <a:ext cx="7192116" cy="854075"/>
          </a:xfrm>
          <a:prstGeom prst="rect">
            <a:avLst/>
          </a:prstGeom>
          <a:noFill/>
          <a:ln w="9525">
            <a:noFill/>
            <a:miter lim="800000"/>
            <a:headEnd/>
            <a:tailEnd/>
          </a:ln>
          <a:effectLst>
            <a:outerShdw blurRad="63500" dist="29783" dir="3885598"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a:lnSpc>
                <a:spcPct val="85000"/>
              </a:lnSpc>
              <a:defRPr/>
            </a:pPr>
            <a:r>
              <a:rPr lang="en-US" sz="2400" b="1" kern="0" dirty="0" smtClean="0">
                <a:solidFill>
                  <a:prstClr val="white"/>
                </a:solidFill>
                <a:latin typeface="Arial"/>
                <a:ea typeface="ＭＳ Ｐゴシック" charset="-128"/>
                <a:cs typeface="Arial"/>
              </a:rPr>
              <a:t>Earth Science Technology: </a:t>
            </a:r>
            <a:br>
              <a:rPr lang="en-US" sz="2400" b="1" kern="0" dirty="0" smtClean="0">
                <a:solidFill>
                  <a:prstClr val="white"/>
                </a:solidFill>
                <a:latin typeface="Arial"/>
                <a:ea typeface="ＭＳ Ｐゴシック" charset="-128"/>
                <a:cs typeface="Arial"/>
              </a:rPr>
            </a:br>
            <a:r>
              <a:rPr lang="en-US" b="1" kern="0" dirty="0" smtClean="0">
                <a:solidFill>
                  <a:prstClr val="white"/>
                </a:solidFill>
                <a:latin typeface="Arial"/>
                <a:ea typeface="ＭＳ Ｐゴシック" charset="-128"/>
                <a:cs typeface="Arial"/>
              </a:rPr>
              <a:t>New Investments Enabling the Decadal Survey </a:t>
            </a:r>
          </a:p>
        </p:txBody>
      </p:sp>
      <p:sp>
        <p:nvSpPr>
          <p:cNvPr id="32" name="TextBox 31"/>
          <p:cNvSpPr txBox="1"/>
          <p:nvPr/>
        </p:nvSpPr>
        <p:spPr>
          <a:xfrm>
            <a:off x="172480" y="883551"/>
            <a:ext cx="8784153" cy="1077218"/>
          </a:xfrm>
          <a:prstGeom prst="rect">
            <a:avLst/>
          </a:prstGeom>
          <a:noFill/>
        </p:spPr>
        <p:txBody>
          <a:bodyPr wrap="square" rtlCol="0">
            <a:spAutoFit/>
          </a:bodyPr>
          <a:lstStyle/>
          <a:p>
            <a:pPr defTabSz="457200" eaLnBrk="1" fontAlgn="auto" hangingPunct="1">
              <a:spcBef>
                <a:spcPts val="0"/>
              </a:spcBef>
              <a:spcAft>
                <a:spcPts val="0"/>
              </a:spcAft>
              <a:buClr>
                <a:prstClr val="black"/>
              </a:buClr>
            </a:pPr>
            <a:r>
              <a:rPr lang="en-US" sz="1600" dirty="0" smtClean="0">
                <a:solidFill>
                  <a:srgbClr val="000000"/>
                </a:solidFill>
                <a:latin typeface="Arial"/>
                <a:cs typeface="Arial"/>
              </a:rPr>
              <a:t>Upon publication of the Earth Science Decadal Survey in 2007, ESTO investments </a:t>
            </a:r>
            <a:r>
              <a:rPr lang="en-US" sz="1600" b="1" dirty="0" smtClean="0">
                <a:solidFill>
                  <a:srgbClr val="000000"/>
                </a:solidFill>
                <a:latin typeface="Arial"/>
                <a:cs typeface="Arial"/>
              </a:rPr>
              <a:t>already supported all 18 of the recommended mission concepts</a:t>
            </a:r>
            <a:r>
              <a:rPr lang="en-US" sz="1600" dirty="0" smtClean="0">
                <a:solidFill>
                  <a:srgbClr val="000000"/>
                </a:solidFill>
                <a:latin typeface="Arial"/>
                <a:cs typeface="Arial"/>
              </a:rPr>
              <a:t>. Since then, ESTO has </a:t>
            </a:r>
            <a:r>
              <a:rPr lang="en-US" sz="1600" smtClean="0">
                <a:solidFill>
                  <a:srgbClr val="000000"/>
                </a:solidFill>
                <a:latin typeface="Arial"/>
                <a:cs typeface="Arial"/>
              </a:rPr>
              <a:t>awarded </a:t>
            </a:r>
            <a:r>
              <a:rPr lang="en-US" sz="1600" b="1" smtClean="0">
                <a:solidFill>
                  <a:srgbClr val="000000"/>
                </a:solidFill>
                <a:latin typeface="Arial"/>
                <a:cs typeface="Arial"/>
              </a:rPr>
              <a:t>74 </a:t>
            </a:r>
            <a:r>
              <a:rPr lang="en-US" sz="1600" smtClean="0">
                <a:solidFill>
                  <a:srgbClr val="000000"/>
                </a:solidFill>
                <a:latin typeface="Arial"/>
                <a:cs typeface="Arial"/>
              </a:rPr>
              <a:t>additional </a:t>
            </a:r>
            <a:r>
              <a:rPr lang="en-US" sz="1600" dirty="0" smtClean="0">
                <a:solidFill>
                  <a:srgbClr val="000000"/>
                </a:solidFill>
                <a:latin typeface="Arial"/>
                <a:cs typeface="Arial"/>
              </a:rPr>
              <a:t>technology projects representing an investment of </a:t>
            </a:r>
            <a:r>
              <a:rPr lang="en-US" sz="1600" b="1" i="1" dirty="0" smtClean="0">
                <a:solidFill>
                  <a:srgbClr val="000000"/>
                </a:solidFill>
                <a:latin typeface="Arial"/>
                <a:cs typeface="Arial"/>
              </a:rPr>
              <a:t>over $172M directly related to the Earth Science priorities outlined by the Decadal Survey.</a:t>
            </a:r>
            <a:endParaRPr lang="en-US" sz="1600" dirty="0">
              <a:solidFill>
                <a:srgbClr val="000000"/>
              </a:solidFill>
              <a:latin typeface="Arial"/>
              <a:cs typeface="Arial"/>
            </a:endParaRPr>
          </a:p>
        </p:txBody>
      </p:sp>
      <p:grpSp>
        <p:nvGrpSpPr>
          <p:cNvPr id="2" name="Group 47"/>
          <p:cNvGrpSpPr/>
          <p:nvPr/>
        </p:nvGrpSpPr>
        <p:grpSpPr>
          <a:xfrm>
            <a:off x="161639" y="5844598"/>
            <a:ext cx="7387426" cy="230832"/>
            <a:chOff x="138913" y="6482132"/>
            <a:chExt cx="7387426" cy="230832"/>
          </a:xfrm>
        </p:grpSpPr>
        <p:grpSp>
          <p:nvGrpSpPr>
            <p:cNvPr id="3" name="Group 43"/>
            <p:cNvGrpSpPr/>
            <p:nvPr/>
          </p:nvGrpSpPr>
          <p:grpSpPr>
            <a:xfrm>
              <a:off x="138913" y="6509177"/>
              <a:ext cx="7387426" cy="153991"/>
              <a:chOff x="138913" y="6509177"/>
              <a:chExt cx="7387426" cy="153991"/>
            </a:xfrm>
          </p:grpSpPr>
          <p:cxnSp>
            <p:nvCxnSpPr>
              <p:cNvPr id="40" name="Straight Connector 39"/>
              <p:cNvCxnSpPr/>
              <p:nvPr/>
            </p:nvCxnSpPr>
            <p:spPr>
              <a:xfrm rot="5400000">
                <a:off x="2009774" y="6585379"/>
                <a:ext cx="153991" cy="158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2711" y="6585379"/>
                <a:ext cx="153991" cy="158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495798" y="6585379"/>
                <a:ext cx="153991" cy="158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7448549" y="6585379"/>
                <a:ext cx="153991" cy="1588"/>
              </a:xfrm>
              <a:prstGeom prst="line">
                <a:avLst/>
              </a:prstGeom>
              <a:ln w="12700" cap="flat" cmpd="sng" algn="ctr">
                <a:solidFill>
                  <a:srgbClr val="113D8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46"/>
            <p:cNvGrpSpPr/>
            <p:nvPr/>
          </p:nvGrpSpPr>
          <p:grpSpPr>
            <a:xfrm>
              <a:off x="177801" y="6482132"/>
              <a:ext cx="7299324" cy="230832"/>
              <a:chOff x="130176" y="6482132"/>
              <a:chExt cx="7394574" cy="230832"/>
            </a:xfrm>
          </p:grpSpPr>
          <p:sp>
            <p:nvSpPr>
              <p:cNvPr id="31" name="TextBox 30"/>
              <p:cNvSpPr txBox="1"/>
              <p:nvPr/>
            </p:nvSpPr>
            <p:spPr>
              <a:xfrm>
                <a:off x="130176" y="6482132"/>
                <a:ext cx="1955799"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b="1" dirty="0" smtClean="0">
                    <a:solidFill>
                      <a:srgbClr val="113D84"/>
                    </a:solidFill>
                    <a:latin typeface="Arial Bold"/>
                    <a:cs typeface="Arial Bold"/>
                  </a:rPr>
                  <a:t>Tier I</a:t>
                </a:r>
                <a:endParaRPr lang="en-US" sz="900" b="1" dirty="0">
                  <a:solidFill>
                    <a:srgbClr val="113D84"/>
                  </a:solidFill>
                  <a:latin typeface="Arial Bold"/>
                  <a:cs typeface="Arial Bold"/>
                </a:endParaRPr>
              </a:p>
            </p:txBody>
          </p:sp>
          <p:sp>
            <p:nvSpPr>
              <p:cNvPr id="45" name="TextBox 44"/>
              <p:cNvSpPr txBox="1"/>
              <p:nvPr/>
            </p:nvSpPr>
            <p:spPr>
              <a:xfrm>
                <a:off x="2085975" y="6482132"/>
                <a:ext cx="2486024"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b="1" dirty="0" smtClean="0">
                    <a:solidFill>
                      <a:srgbClr val="113D84"/>
                    </a:solidFill>
                    <a:latin typeface="Arial Bold"/>
                    <a:cs typeface="Arial Bold"/>
                  </a:rPr>
                  <a:t>Tier II</a:t>
                </a:r>
                <a:endParaRPr lang="en-US" sz="900" b="1" dirty="0">
                  <a:solidFill>
                    <a:srgbClr val="113D84"/>
                  </a:solidFill>
                  <a:latin typeface="Arial Bold"/>
                  <a:cs typeface="Arial Bold"/>
                </a:endParaRPr>
              </a:p>
            </p:txBody>
          </p:sp>
          <p:sp>
            <p:nvSpPr>
              <p:cNvPr id="46" name="TextBox 45"/>
              <p:cNvSpPr txBox="1"/>
              <p:nvPr/>
            </p:nvSpPr>
            <p:spPr>
              <a:xfrm>
                <a:off x="4573588" y="6482132"/>
                <a:ext cx="2951162"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b="1" dirty="0" smtClean="0">
                    <a:solidFill>
                      <a:srgbClr val="113D84"/>
                    </a:solidFill>
                    <a:latin typeface="Arial Bold"/>
                    <a:cs typeface="Arial Bold"/>
                  </a:rPr>
                  <a:t>Tier III</a:t>
                </a:r>
                <a:endParaRPr lang="en-US" sz="900" b="1" dirty="0">
                  <a:solidFill>
                    <a:srgbClr val="113D84"/>
                  </a:solidFill>
                  <a:latin typeface="Arial Bold"/>
                  <a:cs typeface="Arial Bold"/>
                </a:endParaRPr>
              </a:p>
            </p:txBody>
          </p:sp>
        </p:grpSp>
      </p:grpSp>
      <p:sp>
        <p:nvSpPr>
          <p:cNvPr id="36" name="TextBox 35"/>
          <p:cNvSpPr txBox="1"/>
          <p:nvPr/>
        </p:nvSpPr>
        <p:spPr>
          <a:xfrm rot="16200000">
            <a:off x="-345625" y="4127955"/>
            <a:ext cx="846675" cy="230832"/>
          </a:xfrm>
          <a:prstGeom prst="rect">
            <a:avLst/>
          </a:prstGeom>
          <a:noFill/>
        </p:spPr>
        <p:txBody>
          <a:bodyPr wrap="square" rtlCol="0">
            <a:spAutoFit/>
          </a:bodyPr>
          <a:lstStyle/>
          <a:p>
            <a:pPr algn="ctr" defTabSz="457200" eaLnBrk="1" fontAlgn="auto" hangingPunct="1">
              <a:spcBef>
                <a:spcPts val="0"/>
              </a:spcBef>
              <a:spcAft>
                <a:spcPts val="0"/>
              </a:spcAft>
            </a:pPr>
            <a:r>
              <a:rPr lang="en-US" sz="900" b="1" dirty="0" smtClean="0">
                <a:solidFill>
                  <a:srgbClr val="113D84"/>
                </a:solidFill>
                <a:latin typeface="Arial Bold"/>
                <a:cs typeface="Arial Bold"/>
              </a:rPr>
              <a:t>2007 - 2009</a:t>
            </a:r>
            <a:endParaRPr lang="en-US" sz="900" b="1" dirty="0">
              <a:solidFill>
                <a:srgbClr val="113D84"/>
              </a:solidFill>
              <a:latin typeface="Arial Bold"/>
              <a:cs typeface="Arial Bold"/>
            </a:endParaRPr>
          </a:p>
        </p:txBody>
      </p:sp>
      <p:sp>
        <p:nvSpPr>
          <p:cNvPr id="37" name="TextBox 36"/>
          <p:cNvSpPr txBox="1"/>
          <p:nvPr/>
        </p:nvSpPr>
        <p:spPr>
          <a:xfrm rot="16200000">
            <a:off x="-338226" y="2411634"/>
            <a:ext cx="846675" cy="230832"/>
          </a:xfrm>
          <a:prstGeom prst="rect">
            <a:avLst/>
          </a:prstGeom>
          <a:noFill/>
        </p:spPr>
        <p:txBody>
          <a:bodyPr wrap="square" rtlCol="0">
            <a:spAutoFit/>
          </a:bodyPr>
          <a:lstStyle/>
          <a:p>
            <a:pPr defTabSz="457200" eaLnBrk="1" fontAlgn="auto" hangingPunct="1">
              <a:spcBef>
                <a:spcPts val="0"/>
              </a:spcBef>
              <a:spcAft>
                <a:spcPts val="0"/>
              </a:spcAft>
            </a:pPr>
            <a:r>
              <a:rPr lang="en-US" sz="900" b="1" dirty="0" smtClean="0">
                <a:solidFill>
                  <a:srgbClr val="113D84"/>
                </a:solidFill>
                <a:latin typeface="Arial Bold"/>
                <a:cs typeface="Arial Bold"/>
              </a:rPr>
              <a:t>2010</a:t>
            </a:r>
            <a:endParaRPr lang="en-US" sz="900" b="1" dirty="0">
              <a:solidFill>
                <a:srgbClr val="113D84"/>
              </a:solidFill>
              <a:latin typeface="Arial Bold"/>
              <a:cs typeface="Arial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0" y="-190500"/>
            <a:ext cx="8458200" cy="1143000"/>
          </a:xfrm>
        </p:spPr>
        <p:txBody>
          <a:bodyPr/>
          <a:lstStyle/>
          <a:p>
            <a:r>
              <a:rPr lang="en-US" dirty="0" smtClean="0"/>
              <a:t>INTERNATIONAL COLLABORATIONS (1 of 2)</a:t>
            </a:r>
            <a:endParaRPr lang="en-US" dirty="0"/>
          </a:p>
        </p:txBody>
      </p:sp>
      <p:sp>
        <p:nvSpPr>
          <p:cNvPr id="890883" name="Rectangle 3"/>
          <p:cNvSpPr>
            <a:spLocks noGrp="1" noChangeArrowheads="1"/>
          </p:cNvSpPr>
          <p:nvPr>
            <p:ph type="body" idx="4294967295"/>
          </p:nvPr>
        </p:nvSpPr>
        <p:spPr>
          <a:xfrm>
            <a:off x="76200" y="1156440"/>
            <a:ext cx="9067800" cy="6172200"/>
          </a:xfrm>
        </p:spPr>
        <p:txBody>
          <a:bodyPr/>
          <a:lstStyle/>
          <a:p>
            <a:pPr lvl="1">
              <a:lnSpc>
                <a:spcPct val="90000"/>
              </a:lnSpc>
            </a:pPr>
            <a:r>
              <a:rPr lang="en-US" b="1" dirty="0" smtClean="0"/>
              <a:t>European Space Agency</a:t>
            </a:r>
            <a:endParaRPr lang="en-US" b="1" dirty="0" smtClean="0">
              <a:solidFill>
                <a:srgbClr val="FF0000"/>
              </a:solidFill>
            </a:endParaRPr>
          </a:p>
          <a:p>
            <a:pPr lvl="2">
              <a:lnSpc>
                <a:spcPct val="90000"/>
              </a:lnSpc>
              <a:buFont typeface="Arial" pitchFamily="34" charset="0"/>
              <a:buChar char="–"/>
            </a:pPr>
            <a:r>
              <a:rPr lang="en-US" sz="1800" dirty="0" smtClean="0"/>
              <a:t> NASA-ESA Earth Science collaboration framework signed  September 2010 (Weiler-Liebig)</a:t>
            </a:r>
          </a:p>
          <a:p>
            <a:pPr lvl="3">
              <a:lnSpc>
                <a:spcPct val="90000"/>
              </a:lnSpc>
              <a:buFont typeface="Arial" pitchFamily="34" charset="0"/>
              <a:buChar char="–"/>
            </a:pPr>
            <a:r>
              <a:rPr lang="en-US" sz="1800" dirty="0" smtClean="0"/>
              <a:t>Field Campaigns/Cal-Val; Ground systems, data products, mission “interoperability”; Flight missions </a:t>
            </a:r>
            <a:endParaRPr lang="en-US" sz="2400" b="1" i="1" dirty="0"/>
          </a:p>
          <a:p>
            <a:pPr lvl="1">
              <a:lnSpc>
                <a:spcPct val="90000"/>
              </a:lnSpc>
              <a:spcBef>
                <a:spcPts val="600"/>
              </a:spcBef>
            </a:pPr>
            <a:r>
              <a:rPr lang="en-US" b="1" dirty="0" smtClean="0"/>
              <a:t>ISRO  (India)</a:t>
            </a:r>
          </a:p>
          <a:p>
            <a:pPr lvl="2">
              <a:lnSpc>
                <a:spcPct val="90000"/>
              </a:lnSpc>
              <a:buFont typeface="Arial" pitchFamily="34" charset="0"/>
              <a:buChar char="–"/>
            </a:pPr>
            <a:r>
              <a:rPr lang="en-US" sz="1800" b="1" dirty="0" smtClean="0"/>
              <a:t>  </a:t>
            </a:r>
            <a:r>
              <a:rPr lang="en-US" sz="1800" dirty="0" smtClean="0"/>
              <a:t>Oceansat-2 </a:t>
            </a:r>
            <a:r>
              <a:rPr lang="en-US" sz="1800" dirty="0" err="1" smtClean="0"/>
              <a:t>scatterometer</a:t>
            </a:r>
            <a:r>
              <a:rPr lang="en-US" sz="1800" dirty="0" smtClean="0"/>
              <a:t>, ocean color instrument data exchange, validation</a:t>
            </a:r>
          </a:p>
          <a:p>
            <a:pPr lvl="2">
              <a:lnSpc>
                <a:spcPct val="90000"/>
              </a:lnSpc>
              <a:buFont typeface="Arial" pitchFamily="34" charset="0"/>
              <a:buChar char="–"/>
            </a:pPr>
            <a:r>
              <a:rPr lang="en-US" sz="1800" b="1" dirty="0" smtClean="0"/>
              <a:t> </a:t>
            </a:r>
            <a:r>
              <a:rPr lang="en-US" sz="1800" dirty="0" smtClean="0"/>
              <a:t> </a:t>
            </a:r>
            <a:r>
              <a:rPr lang="en-US" sz="1800" dirty="0" err="1" smtClean="0"/>
              <a:t>QuikSCAT</a:t>
            </a:r>
            <a:r>
              <a:rPr lang="en-US" sz="1800" dirty="0" smtClean="0"/>
              <a:t> re-orientation to allow use as transfer standard</a:t>
            </a:r>
          </a:p>
          <a:p>
            <a:pPr lvl="1">
              <a:lnSpc>
                <a:spcPct val="90000"/>
              </a:lnSpc>
              <a:spcBef>
                <a:spcPts val="600"/>
              </a:spcBef>
            </a:pPr>
            <a:r>
              <a:rPr lang="en-US" b="1" dirty="0" smtClean="0"/>
              <a:t>CNES  (France)</a:t>
            </a:r>
          </a:p>
          <a:p>
            <a:pPr lvl="2">
              <a:lnSpc>
                <a:spcPct val="90000"/>
              </a:lnSpc>
              <a:buFont typeface="Arial" pitchFamily="34" charset="0"/>
              <a:buChar char="–"/>
            </a:pPr>
            <a:r>
              <a:rPr lang="en-US" sz="1800" dirty="0" smtClean="0"/>
              <a:t> SWOT (72%/28%$$ NASA/CNES work package agreed upon, </a:t>
            </a:r>
          </a:p>
          <a:p>
            <a:pPr lvl="2">
              <a:lnSpc>
                <a:spcPct val="90000"/>
              </a:lnSpc>
              <a:buNone/>
            </a:pPr>
            <a:r>
              <a:rPr lang="en-US" sz="1800" dirty="0" smtClean="0"/>
              <a:t>      Weiler/</a:t>
            </a:r>
            <a:r>
              <a:rPr lang="en-US" sz="1800" dirty="0" err="1" smtClean="0"/>
              <a:t>d’Escatha</a:t>
            </a:r>
            <a:r>
              <a:rPr lang="en-US" sz="1800" dirty="0" smtClean="0"/>
              <a:t>)</a:t>
            </a:r>
          </a:p>
          <a:p>
            <a:pPr lvl="2">
              <a:lnSpc>
                <a:spcPct val="90000"/>
              </a:lnSpc>
              <a:buFont typeface="Arial" pitchFamily="34" charset="0"/>
              <a:buChar char="–"/>
            </a:pPr>
            <a:r>
              <a:rPr lang="en-US" sz="1800" dirty="0" smtClean="0"/>
              <a:t>  Polder-FO (</a:t>
            </a:r>
            <a:r>
              <a:rPr lang="en-US" sz="1800" dirty="0" err="1" smtClean="0"/>
              <a:t>polarimeter</a:t>
            </a:r>
            <a:r>
              <a:rPr lang="en-US" sz="1800" dirty="0" smtClean="0"/>
              <a:t>) for PACE under discussion</a:t>
            </a:r>
          </a:p>
          <a:p>
            <a:pPr lvl="1">
              <a:lnSpc>
                <a:spcPct val="90000"/>
              </a:lnSpc>
              <a:spcBef>
                <a:spcPts val="600"/>
              </a:spcBef>
            </a:pPr>
            <a:r>
              <a:rPr lang="en-US" b="1" dirty="0" smtClean="0"/>
              <a:t>CSA  (Canada)</a:t>
            </a:r>
          </a:p>
          <a:p>
            <a:pPr lvl="2">
              <a:lnSpc>
                <a:spcPct val="90000"/>
              </a:lnSpc>
              <a:buFont typeface="Arial" pitchFamily="34" charset="0"/>
              <a:buChar char="–"/>
            </a:pPr>
            <a:r>
              <a:rPr lang="en-US" sz="1800" dirty="0" smtClean="0"/>
              <a:t>  SMAP (Flight components, ground station under discussion; validation)</a:t>
            </a:r>
          </a:p>
          <a:p>
            <a:pPr lvl="2">
              <a:lnSpc>
                <a:spcPct val="90000"/>
              </a:lnSpc>
              <a:buFont typeface="Arial" pitchFamily="34" charset="0"/>
              <a:buChar char="–"/>
            </a:pPr>
            <a:r>
              <a:rPr lang="en-US" sz="1800" dirty="0" smtClean="0"/>
              <a:t>  SWOT (Flight components; science participation)</a:t>
            </a:r>
          </a:p>
          <a:p>
            <a:pPr lvl="2">
              <a:lnSpc>
                <a:spcPct val="90000"/>
              </a:lnSpc>
              <a:buFont typeface="Arial" pitchFamily="34" charset="0"/>
              <a:buChar char="–"/>
            </a:pPr>
            <a:endParaRPr lang="en-US" sz="18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0" y="-190500"/>
            <a:ext cx="8458200" cy="1143000"/>
          </a:xfrm>
        </p:spPr>
        <p:txBody>
          <a:bodyPr/>
          <a:lstStyle/>
          <a:p>
            <a:r>
              <a:rPr lang="en-US" dirty="0" smtClean="0"/>
              <a:t>INTERNATIONAL COLLABORATIONS (2 of 2)</a:t>
            </a:r>
            <a:endParaRPr lang="en-US" dirty="0"/>
          </a:p>
        </p:txBody>
      </p:sp>
      <p:sp>
        <p:nvSpPr>
          <p:cNvPr id="890883" name="Rectangle 3"/>
          <p:cNvSpPr>
            <a:spLocks noGrp="1" noChangeArrowheads="1"/>
          </p:cNvSpPr>
          <p:nvPr>
            <p:ph type="body" idx="4294967295"/>
          </p:nvPr>
        </p:nvSpPr>
        <p:spPr>
          <a:xfrm>
            <a:off x="76200" y="1128730"/>
            <a:ext cx="9067800" cy="6172200"/>
          </a:xfrm>
        </p:spPr>
        <p:txBody>
          <a:bodyPr/>
          <a:lstStyle/>
          <a:p>
            <a:pPr lvl="1">
              <a:lnSpc>
                <a:spcPct val="90000"/>
              </a:lnSpc>
              <a:spcBef>
                <a:spcPts val="600"/>
              </a:spcBef>
            </a:pPr>
            <a:r>
              <a:rPr lang="en-US" b="1" dirty="0" smtClean="0"/>
              <a:t>CONAE  (Argentina)</a:t>
            </a:r>
          </a:p>
          <a:p>
            <a:pPr lvl="2">
              <a:lnSpc>
                <a:spcPct val="90000"/>
              </a:lnSpc>
              <a:buFont typeface="Arial" pitchFamily="34" charset="0"/>
              <a:buChar char="–"/>
            </a:pPr>
            <a:r>
              <a:rPr lang="en-US" sz="1800" dirty="0" smtClean="0"/>
              <a:t>  COSMIC real-time data provision (w/ NOAA)</a:t>
            </a:r>
          </a:p>
          <a:p>
            <a:pPr lvl="2">
              <a:lnSpc>
                <a:spcPct val="90000"/>
              </a:lnSpc>
              <a:buFont typeface="Arial" pitchFamily="34" charset="0"/>
              <a:buChar char="–"/>
            </a:pPr>
            <a:r>
              <a:rPr lang="en-US" sz="1800" dirty="0" smtClean="0"/>
              <a:t>  SAC-D/Aquarius full mission collaboration  </a:t>
            </a:r>
          </a:p>
          <a:p>
            <a:pPr lvl="1">
              <a:lnSpc>
                <a:spcPct val="90000"/>
              </a:lnSpc>
              <a:spcBef>
                <a:spcPts val="600"/>
              </a:spcBef>
            </a:pPr>
            <a:r>
              <a:rPr lang="en-US" b="1" dirty="0" smtClean="0"/>
              <a:t>JAXA  (Japan)</a:t>
            </a:r>
          </a:p>
          <a:p>
            <a:pPr lvl="2">
              <a:lnSpc>
                <a:spcPct val="90000"/>
              </a:lnSpc>
              <a:buFont typeface="Arial" pitchFamily="34" charset="0"/>
              <a:buChar char="–"/>
            </a:pPr>
            <a:r>
              <a:rPr lang="en-US" sz="1800" dirty="0" smtClean="0"/>
              <a:t>  TRMM, ASTER, AMSR-E extended missions</a:t>
            </a:r>
          </a:p>
          <a:p>
            <a:pPr lvl="2">
              <a:lnSpc>
                <a:spcPct val="90000"/>
              </a:lnSpc>
              <a:buFont typeface="Arial" pitchFamily="34" charset="0"/>
              <a:buChar char="–"/>
            </a:pPr>
            <a:r>
              <a:rPr lang="en-US" sz="1800" dirty="0" smtClean="0"/>
              <a:t>  ALOS-TDRSS operational data </a:t>
            </a:r>
            <a:r>
              <a:rPr lang="en-US" sz="1800" dirty="0" smtClean="0"/>
              <a:t>transmission until mission end (April 11)</a:t>
            </a:r>
            <a:endParaRPr lang="en-US" sz="1800" dirty="0" smtClean="0"/>
          </a:p>
          <a:p>
            <a:pPr lvl="2">
              <a:lnSpc>
                <a:spcPct val="90000"/>
              </a:lnSpc>
              <a:buFont typeface="Arial" pitchFamily="34" charset="0"/>
              <a:buChar char="–"/>
            </a:pPr>
            <a:r>
              <a:rPr lang="en-US" sz="1800" dirty="0" smtClean="0"/>
              <a:t>  GOSAT/ACOS/OCO-2  (validation, OCO-2 algorithm refinement)</a:t>
            </a:r>
          </a:p>
          <a:p>
            <a:pPr lvl="2">
              <a:lnSpc>
                <a:spcPct val="90000"/>
              </a:lnSpc>
              <a:buFont typeface="Arial" pitchFamily="34" charset="0"/>
              <a:buChar char="–"/>
            </a:pPr>
            <a:r>
              <a:rPr lang="en-US" sz="1800" dirty="0" smtClean="0"/>
              <a:t>  GPM</a:t>
            </a:r>
            <a:endParaRPr lang="en-US" sz="2400" dirty="0" smtClean="0"/>
          </a:p>
          <a:p>
            <a:pPr lvl="1">
              <a:lnSpc>
                <a:spcPct val="90000"/>
              </a:lnSpc>
              <a:spcBef>
                <a:spcPts val="600"/>
              </a:spcBef>
            </a:pPr>
            <a:r>
              <a:rPr lang="en-US" b="1" dirty="0" smtClean="0"/>
              <a:t>DLR/GFZ  (Germany)</a:t>
            </a:r>
            <a:endParaRPr lang="en-US" b="1" dirty="0" smtClean="0">
              <a:solidFill>
                <a:srgbClr val="FF0000"/>
              </a:solidFill>
            </a:endParaRPr>
          </a:p>
          <a:p>
            <a:pPr lvl="2">
              <a:lnSpc>
                <a:spcPct val="90000"/>
              </a:lnSpc>
              <a:buFont typeface="Arial" pitchFamily="34" charset="0"/>
              <a:buChar char="–"/>
            </a:pPr>
            <a:r>
              <a:rPr lang="en-US" sz="1800" dirty="0" smtClean="0"/>
              <a:t> GRACE extended mission</a:t>
            </a:r>
          </a:p>
          <a:p>
            <a:pPr lvl="2">
              <a:lnSpc>
                <a:spcPct val="90000"/>
              </a:lnSpc>
              <a:buFont typeface="Arial" pitchFamily="34" charset="0"/>
              <a:buChar char="–"/>
            </a:pPr>
            <a:r>
              <a:rPr lang="en-US" sz="1800" dirty="0" smtClean="0"/>
              <a:t> GRACE-FO productive discussions, same </a:t>
            </a:r>
            <a:r>
              <a:rPr lang="en-US" sz="1800" dirty="0" err="1" smtClean="0"/>
              <a:t>workshare</a:t>
            </a:r>
            <a:r>
              <a:rPr lang="en-US" sz="1800" dirty="0" smtClean="0"/>
              <a:t> as GRACE</a:t>
            </a:r>
          </a:p>
          <a:p>
            <a:pPr lvl="2">
              <a:lnSpc>
                <a:spcPct val="90000"/>
              </a:lnSpc>
              <a:buFont typeface="Arial" pitchFamily="34" charset="0"/>
              <a:buChar char="–"/>
            </a:pPr>
            <a:r>
              <a:rPr lang="en-US" sz="1800" dirty="0" smtClean="0"/>
              <a:t> </a:t>
            </a:r>
            <a:r>
              <a:rPr lang="en-US" sz="1800" dirty="0" err="1" smtClean="0"/>
              <a:t>DESDynI</a:t>
            </a:r>
            <a:r>
              <a:rPr lang="en-US" sz="1800" dirty="0" smtClean="0"/>
              <a:t> Radar unlikely but under discussion</a:t>
            </a:r>
            <a:endParaRPr lang="en-US" sz="2400" b="1" i="1" dirty="0"/>
          </a:p>
          <a:p>
            <a:pPr lvl="1">
              <a:lnSpc>
                <a:spcPct val="90000"/>
              </a:lnSpc>
              <a:spcBef>
                <a:spcPts val="1200"/>
              </a:spcBef>
            </a:pPr>
            <a:r>
              <a:rPr lang="en-US" b="1" strike="sngStrike" dirty="0" smtClean="0"/>
              <a:t>INPE  (Brazil)</a:t>
            </a:r>
          </a:p>
          <a:p>
            <a:pPr lvl="2">
              <a:lnSpc>
                <a:spcPct val="90000"/>
              </a:lnSpc>
              <a:buFont typeface="Arial" pitchFamily="34" charset="0"/>
              <a:buChar char="–"/>
            </a:pPr>
            <a:r>
              <a:rPr lang="en-US" sz="1800" b="1" strike="sngStrike" dirty="0" smtClean="0"/>
              <a:t>  </a:t>
            </a:r>
            <a:r>
              <a:rPr lang="en-US" sz="1800" strike="sngStrike" dirty="0" smtClean="0"/>
              <a:t>GPM Low-Inclination Orbiter discussions increasing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ChangeArrowheads="1"/>
          </p:cNvSpPr>
          <p:nvPr>
            <p:ph type="title"/>
          </p:nvPr>
        </p:nvSpPr>
        <p:spPr>
          <a:xfrm>
            <a:off x="152401" y="-19040"/>
            <a:ext cx="9046220" cy="854075"/>
          </a:xfrm>
        </p:spPr>
        <p:txBody>
          <a:bodyPr/>
          <a:lstStyle/>
          <a:p>
            <a:r>
              <a:rPr lang="en-US" dirty="0" smtClean="0"/>
              <a:t>BUDGET OUTLOOK (incl. FY11 Appropriation)</a:t>
            </a:r>
            <a:endParaRPr lang="en-US" dirty="0"/>
          </a:p>
        </p:txBody>
      </p:sp>
      <p:graphicFrame>
        <p:nvGraphicFramePr>
          <p:cNvPr id="6" name="Chart 5"/>
          <p:cNvGraphicFramePr>
            <a:graphicFrameLocks/>
          </p:cNvGraphicFramePr>
          <p:nvPr/>
        </p:nvGraphicFramePr>
        <p:xfrm>
          <a:off x="929640" y="1005840"/>
          <a:ext cx="7056120" cy="55321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98820" y="1676400"/>
            <a:ext cx="1392945" cy="461665"/>
          </a:xfrm>
          <a:prstGeom prst="rect">
            <a:avLst/>
          </a:prstGeom>
          <a:noFill/>
        </p:spPr>
        <p:txBody>
          <a:bodyPr wrap="none" rtlCol="0">
            <a:spAutoFit/>
          </a:bodyPr>
          <a:lstStyle/>
          <a:p>
            <a:pPr eaLnBrk="1" hangingPunct="1"/>
            <a:r>
              <a:rPr lang="en-US" sz="2400" dirty="0" smtClean="0">
                <a:solidFill>
                  <a:srgbClr val="1C9E12"/>
                </a:solidFill>
                <a:ea typeface="ＭＳ Ｐゴシック" charset="-128"/>
              </a:rPr>
              <a:t>FY11 PB</a:t>
            </a:r>
            <a:endParaRPr lang="en-US" sz="2400" dirty="0">
              <a:solidFill>
                <a:srgbClr val="1C9E12"/>
              </a:solidFill>
              <a:ea typeface="ＭＳ Ｐゴシック" charset="-128"/>
            </a:endParaRPr>
          </a:p>
        </p:txBody>
      </p:sp>
      <p:sp>
        <p:nvSpPr>
          <p:cNvPr id="8" name="TextBox 7"/>
          <p:cNvSpPr txBox="1"/>
          <p:nvPr/>
        </p:nvSpPr>
        <p:spPr>
          <a:xfrm>
            <a:off x="5989320" y="2948940"/>
            <a:ext cx="1620957" cy="523220"/>
          </a:xfrm>
          <a:prstGeom prst="rect">
            <a:avLst/>
          </a:prstGeom>
          <a:noFill/>
        </p:spPr>
        <p:txBody>
          <a:bodyPr wrap="none" rtlCol="0">
            <a:spAutoFit/>
          </a:bodyPr>
          <a:lstStyle/>
          <a:p>
            <a:pPr eaLnBrk="1" hangingPunct="1"/>
            <a:r>
              <a:rPr lang="en-US" sz="2800" dirty="0" smtClean="0">
                <a:solidFill>
                  <a:srgbClr val="2407F9"/>
                </a:solidFill>
                <a:ea typeface="ＭＳ Ｐゴシック" charset="-128"/>
              </a:rPr>
              <a:t>FY12 PB</a:t>
            </a:r>
            <a:endParaRPr lang="en-US" sz="2800" dirty="0">
              <a:solidFill>
                <a:srgbClr val="2407F9"/>
              </a:solidFill>
              <a:ea typeface="ＭＳ Ｐゴシック" charset="-128"/>
            </a:endParaRPr>
          </a:p>
        </p:txBody>
      </p:sp>
      <p:sp>
        <p:nvSpPr>
          <p:cNvPr id="9" name="TextBox 8"/>
          <p:cNvSpPr txBox="1"/>
          <p:nvPr/>
        </p:nvSpPr>
        <p:spPr>
          <a:xfrm>
            <a:off x="6263640" y="4046220"/>
            <a:ext cx="1722120" cy="461665"/>
          </a:xfrm>
          <a:prstGeom prst="rect">
            <a:avLst/>
          </a:prstGeom>
          <a:noFill/>
        </p:spPr>
        <p:txBody>
          <a:bodyPr wrap="square" rtlCol="0">
            <a:spAutoFit/>
          </a:bodyPr>
          <a:lstStyle/>
          <a:p>
            <a:pPr eaLnBrk="1" hangingPunct="1"/>
            <a:r>
              <a:rPr lang="en-US" sz="2400" dirty="0" smtClean="0">
                <a:solidFill>
                  <a:srgbClr val="FF0000"/>
                </a:solidFill>
                <a:ea typeface="ＭＳ Ｐゴシック" charset="-128"/>
              </a:rPr>
              <a:t>FY10 PB</a:t>
            </a:r>
            <a:endParaRPr lang="en-US" sz="2400" dirty="0">
              <a:solidFill>
                <a:srgbClr val="FF0000"/>
              </a:solidFill>
              <a:ea typeface="ＭＳ Ｐゴシック" charset="-128"/>
            </a:endParaRPr>
          </a:p>
        </p:txBody>
      </p:sp>
      <p:sp>
        <p:nvSpPr>
          <p:cNvPr id="11" name="TextBox 10"/>
          <p:cNvSpPr txBox="1"/>
          <p:nvPr/>
        </p:nvSpPr>
        <p:spPr>
          <a:xfrm>
            <a:off x="4892040" y="5204460"/>
            <a:ext cx="2453640" cy="461665"/>
          </a:xfrm>
          <a:prstGeom prst="rect">
            <a:avLst/>
          </a:prstGeom>
          <a:noFill/>
        </p:spPr>
        <p:txBody>
          <a:bodyPr wrap="square" rtlCol="0">
            <a:spAutoFit/>
          </a:bodyPr>
          <a:lstStyle/>
          <a:p>
            <a:pPr eaLnBrk="1" hangingPunct="1"/>
            <a:r>
              <a:rPr lang="en-US" sz="2400" dirty="0" smtClean="0">
                <a:solidFill>
                  <a:srgbClr val="BD5D18"/>
                </a:solidFill>
                <a:ea typeface="ＭＳ Ｐゴシック" charset="-128"/>
              </a:rPr>
              <a:t>Previous Admin.</a:t>
            </a:r>
            <a:endParaRPr lang="en-US" sz="2400" dirty="0">
              <a:solidFill>
                <a:srgbClr val="BD5D18"/>
              </a:solidFill>
              <a:ea typeface="ＭＳ Ｐゴシック" charset="-128"/>
            </a:endParaRPr>
          </a:p>
        </p:txBody>
      </p:sp>
      <p:sp>
        <p:nvSpPr>
          <p:cNvPr id="12" name="Oval 11"/>
          <p:cNvSpPr/>
          <p:nvPr/>
        </p:nvSpPr>
        <p:spPr bwMode="auto">
          <a:xfrm>
            <a:off x="3596640" y="3718560"/>
            <a:ext cx="441960" cy="6858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685800" y="-190500"/>
            <a:ext cx="7772400" cy="1143000"/>
          </a:xfrm>
        </p:spPr>
        <p:txBody>
          <a:bodyPr/>
          <a:lstStyle/>
          <a:p>
            <a:r>
              <a:rPr lang="en-US" sz="3200" dirty="0" smtClean="0"/>
              <a:t>Guiding Recommendation Documents</a:t>
            </a:r>
            <a:endParaRPr lang="en-US" sz="3200" dirty="0"/>
          </a:p>
        </p:txBody>
      </p:sp>
      <p:pic>
        <p:nvPicPr>
          <p:cNvPr id="4" name="Picture 3" descr="Climate_Architecture_Final-cover.jpg"/>
          <p:cNvPicPr>
            <a:picLocks noChangeAspect="1"/>
          </p:cNvPicPr>
          <p:nvPr/>
        </p:nvPicPr>
        <p:blipFill>
          <a:blip r:embed="rId3" cstate="print"/>
          <a:stretch>
            <a:fillRect/>
          </a:stretch>
        </p:blipFill>
        <p:spPr>
          <a:xfrm>
            <a:off x="5854697" y="1021080"/>
            <a:ext cx="3092604" cy="4005335"/>
          </a:xfrm>
          <a:prstGeom prst="rect">
            <a:avLst/>
          </a:prstGeom>
        </p:spPr>
      </p:pic>
      <p:sp>
        <p:nvSpPr>
          <p:cNvPr id="5" name="Rectangle 4"/>
          <p:cNvSpPr/>
          <p:nvPr/>
        </p:nvSpPr>
        <p:spPr>
          <a:xfrm>
            <a:off x="5440680" y="5168910"/>
            <a:ext cx="3916680" cy="798680"/>
          </a:xfrm>
          <a:prstGeom prst="rect">
            <a:avLst/>
          </a:prstGeom>
        </p:spPr>
        <p:txBody>
          <a:bodyPr wrap="square">
            <a:spAutoFit/>
          </a:bodyPr>
          <a:lstStyle/>
          <a:p>
            <a:pPr lvl="1">
              <a:lnSpc>
                <a:spcPct val="90000"/>
              </a:lnSpc>
            </a:pPr>
            <a:r>
              <a:rPr lang="en-US" sz="1700" u="sng" dirty="0" smtClean="0">
                <a:solidFill>
                  <a:srgbClr val="0070C0"/>
                </a:solidFill>
              </a:rPr>
              <a:t>http://science.nasa.gov/media/</a:t>
            </a:r>
          </a:p>
          <a:p>
            <a:pPr lvl="1">
              <a:lnSpc>
                <a:spcPct val="90000"/>
              </a:lnSpc>
            </a:pPr>
            <a:r>
              <a:rPr lang="en-US" sz="1700" u="sng" dirty="0" err="1" smtClean="0">
                <a:solidFill>
                  <a:srgbClr val="0070C0"/>
                </a:solidFill>
              </a:rPr>
              <a:t>medialibrary</a:t>
            </a:r>
            <a:r>
              <a:rPr lang="en-US" sz="1700" u="sng" dirty="0" smtClean="0">
                <a:solidFill>
                  <a:srgbClr val="0070C0"/>
                </a:solidFill>
              </a:rPr>
              <a:t>/2010/07/01/</a:t>
            </a:r>
          </a:p>
          <a:p>
            <a:pPr lvl="1">
              <a:lnSpc>
                <a:spcPct val="90000"/>
              </a:lnSpc>
            </a:pPr>
            <a:r>
              <a:rPr lang="en-US" sz="1700" u="sng" dirty="0" smtClean="0">
                <a:solidFill>
                  <a:srgbClr val="0070C0"/>
                </a:solidFill>
              </a:rPr>
              <a:t>Climate_Architecture_Final.pdf</a:t>
            </a:r>
          </a:p>
        </p:txBody>
      </p:sp>
      <p:pic>
        <p:nvPicPr>
          <p:cNvPr id="7" name="Picture 6" descr="dec_surv_title.jpg"/>
          <p:cNvPicPr>
            <a:picLocks noChangeAspect="1"/>
          </p:cNvPicPr>
          <p:nvPr/>
        </p:nvPicPr>
        <p:blipFill>
          <a:blip r:embed="rId4" cstate="print"/>
          <a:stretch>
            <a:fillRect/>
          </a:stretch>
        </p:blipFill>
        <p:spPr>
          <a:xfrm>
            <a:off x="111404" y="868680"/>
            <a:ext cx="3222324" cy="4206240"/>
          </a:xfrm>
          <a:prstGeom prst="rect">
            <a:avLst/>
          </a:prstGeom>
        </p:spPr>
      </p:pic>
      <p:sp>
        <p:nvSpPr>
          <p:cNvPr id="8" name="TextBox 7"/>
          <p:cNvSpPr txBox="1"/>
          <p:nvPr/>
        </p:nvSpPr>
        <p:spPr>
          <a:xfrm>
            <a:off x="396240" y="5151120"/>
            <a:ext cx="2390398" cy="369332"/>
          </a:xfrm>
          <a:prstGeom prst="rect">
            <a:avLst/>
          </a:prstGeom>
          <a:noFill/>
        </p:spPr>
        <p:txBody>
          <a:bodyPr wrap="none" rtlCol="0">
            <a:spAutoFit/>
          </a:bodyPr>
          <a:lstStyle/>
          <a:p>
            <a:r>
              <a:rPr lang="en-US" sz="1800" dirty="0" smtClean="0">
                <a:solidFill>
                  <a:srgbClr val="0070C0"/>
                </a:solidFill>
              </a:rPr>
              <a:t>2007 Decadal Survey</a:t>
            </a:r>
            <a:endParaRPr lang="en-US" sz="1800" dirty="0">
              <a:solidFill>
                <a:srgbClr val="0070C0"/>
              </a:solidFill>
            </a:endParaRPr>
          </a:p>
        </p:txBody>
      </p:sp>
      <p:sp>
        <p:nvSpPr>
          <p:cNvPr id="9" name="Right Arrow 8"/>
          <p:cNvSpPr/>
          <p:nvPr/>
        </p:nvSpPr>
        <p:spPr bwMode="auto">
          <a:xfrm>
            <a:off x="3642360" y="2910840"/>
            <a:ext cx="2026920" cy="47244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0" name="TextBox 9"/>
          <p:cNvSpPr txBox="1"/>
          <p:nvPr/>
        </p:nvSpPr>
        <p:spPr>
          <a:xfrm>
            <a:off x="3350384" y="2286000"/>
            <a:ext cx="2582759" cy="646331"/>
          </a:xfrm>
          <a:prstGeom prst="rect">
            <a:avLst/>
          </a:prstGeom>
          <a:noFill/>
        </p:spPr>
        <p:txBody>
          <a:bodyPr wrap="none" rtlCol="0">
            <a:spAutoFit/>
          </a:bodyPr>
          <a:lstStyle/>
          <a:p>
            <a:pPr algn="ctr"/>
            <a:r>
              <a:rPr lang="en-US" sz="1800" dirty="0" smtClean="0">
                <a:solidFill>
                  <a:srgbClr val="000000"/>
                </a:solidFill>
              </a:rPr>
              <a:t>Administration priorities</a:t>
            </a:r>
          </a:p>
          <a:p>
            <a:pPr algn="ctr"/>
            <a:r>
              <a:rPr lang="en-US" sz="1800" dirty="0" smtClean="0">
                <a:solidFill>
                  <a:srgbClr val="000000"/>
                </a:solidFill>
              </a:rPr>
              <a:t>and constraints </a:t>
            </a:r>
            <a:endParaRPr lang="en-US" sz="1800" dirty="0">
              <a:solidFill>
                <a:srgbClr val="000000"/>
              </a:solidFill>
            </a:endParaRPr>
          </a:p>
        </p:txBody>
      </p:sp>
      <p:sp>
        <p:nvSpPr>
          <p:cNvPr id="11" name="TextBox 10"/>
          <p:cNvSpPr txBox="1"/>
          <p:nvPr/>
        </p:nvSpPr>
        <p:spPr>
          <a:xfrm>
            <a:off x="3520440" y="3383280"/>
            <a:ext cx="2377574" cy="1754326"/>
          </a:xfrm>
          <a:prstGeom prst="rect">
            <a:avLst/>
          </a:prstGeom>
          <a:noFill/>
        </p:spPr>
        <p:txBody>
          <a:bodyPr wrap="none" rtlCol="0">
            <a:spAutoFit/>
          </a:bodyPr>
          <a:lstStyle/>
          <a:p>
            <a:r>
              <a:rPr lang="en-US" sz="1800" dirty="0" smtClean="0">
                <a:solidFill>
                  <a:srgbClr val="000000"/>
                </a:solidFill>
              </a:rPr>
              <a:t>Decadal survey,</a:t>
            </a:r>
          </a:p>
          <a:p>
            <a:r>
              <a:rPr lang="en-US" sz="1800" dirty="0" smtClean="0">
                <a:solidFill>
                  <a:srgbClr val="000000"/>
                </a:solidFill>
              </a:rPr>
              <a:t>OCO-2,</a:t>
            </a:r>
          </a:p>
          <a:p>
            <a:r>
              <a:rPr lang="en-US" sz="1800" dirty="0" smtClean="0">
                <a:solidFill>
                  <a:srgbClr val="000000"/>
                </a:solidFill>
              </a:rPr>
              <a:t>climate continuity </a:t>
            </a:r>
          </a:p>
          <a:p>
            <a:r>
              <a:rPr lang="en-US" sz="1800" dirty="0" smtClean="0">
                <a:solidFill>
                  <a:srgbClr val="000000"/>
                </a:solidFill>
              </a:rPr>
              <a:t>missions, </a:t>
            </a:r>
          </a:p>
          <a:p>
            <a:r>
              <a:rPr lang="en-US" sz="1800" dirty="0" smtClean="0">
                <a:solidFill>
                  <a:srgbClr val="000000"/>
                </a:solidFill>
              </a:rPr>
              <a:t>balanced program</a:t>
            </a:r>
          </a:p>
          <a:p>
            <a:r>
              <a:rPr lang="en-US" sz="1800" b="1" i="1" dirty="0" smtClean="0">
                <a:solidFill>
                  <a:srgbClr val="000000"/>
                </a:solidFill>
              </a:rPr>
              <a:t>Integrated Program</a:t>
            </a:r>
            <a:r>
              <a:rPr lang="en-US" sz="1800" dirty="0" smtClean="0">
                <a:solidFill>
                  <a:srgbClr val="000000"/>
                </a:solidFill>
              </a:rPr>
              <a:t> </a:t>
            </a:r>
            <a:endParaRPr lang="en-US" sz="1800" dirty="0">
              <a:solidFill>
                <a:srgbClr val="000000"/>
              </a:solidFill>
            </a:endParaRPr>
          </a:p>
        </p:txBody>
      </p:sp>
      <p:sp>
        <p:nvSpPr>
          <p:cNvPr id="12" name="TextBox 11"/>
          <p:cNvSpPr txBox="1"/>
          <p:nvPr/>
        </p:nvSpPr>
        <p:spPr>
          <a:xfrm>
            <a:off x="91440" y="5455920"/>
            <a:ext cx="3916680" cy="1323439"/>
          </a:xfrm>
          <a:prstGeom prst="rect">
            <a:avLst/>
          </a:prstGeom>
          <a:noFill/>
        </p:spPr>
        <p:txBody>
          <a:bodyPr wrap="square" rtlCol="0">
            <a:spAutoFit/>
          </a:bodyPr>
          <a:lstStyle/>
          <a:p>
            <a:pPr>
              <a:buFont typeface="Arial" pitchFamily="34" charset="0"/>
              <a:buChar char="•"/>
            </a:pPr>
            <a:r>
              <a:rPr lang="en-US" sz="1600" dirty="0" smtClean="0">
                <a:solidFill>
                  <a:srgbClr val="000000"/>
                </a:solidFill>
              </a:rPr>
              <a:t> Research and Applications communities </a:t>
            </a:r>
          </a:p>
          <a:p>
            <a:r>
              <a:rPr lang="en-US" sz="1600" dirty="0" smtClean="0">
                <a:solidFill>
                  <a:srgbClr val="000000"/>
                </a:solidFill>
              </a:rPr>
              <a:t>   priorities</a:t>
            </a:r>
          </a:p>
          <a:p>
            <a:pPr>
              <a:buFont typeface="Arial" pitchFamily="34" charset="0"/>
              <a:buChar char="•"/>
            </a:pPr>
            <a:r>
              <a:rPr lang="en-US" sz="1600" dirty="0" smtClean="0">
                <a:solidFill>
                  <a:srgbClr val="000000"/>
                </a:solidFill>
              </a:rPr>
              <a:t> No realistic budget constraint (calls for </a:t>
            </a:r>
          </a:p>
          <a:p>
            <a:r>
              <a:rPr lang="en-US" sz="1600" dirty="0" smtClean="0">
                <a:solidFill>
                  <a:srgbClr val="000000"/>
                </a:solidFill>
              </a:rPr>
              <a:t>   $2B funding  [FY06 constant $$  </a:t>
            </a:r>
          </a:p>
          <a:p>
            <a:r>
              <a:rPr lang="en-US" sz="1600" dirty="0" smtClean="0">
                <a:solidFill>
                  <a:srgbClr val="000000"/>
                </a:solidFill>
              </a:rPr>
              <a:t>  beginning in FY10)</a:t>
            </a:r>
            <a:endParaRPr lang="en-US" sz="1600" dirty="0">
              <a:solidFill>
                <a:srgbClr val="000000"/>
              </a:solidFill>
            </a:endParaRPr>
          </a:p>
        </p:txBody>
      </p:sp>
      <p:sp>
        <p:nvSpPr>
          <p:cNvPr id="13" name="TextBox 12"/>
          <p:cNvSpPr txBox="1"/>
          <p:nvPr/>
        </p:nvSpPr>
        <p:spPr>
          <a:xfrm>
            <a:off x="5227320" y="5897880"/>
            <a:ext cx="4770120" cy="830997"/>
          </a:xfrm>
          <a:prstGeom prst="rect">
            <a:avLst/>
          </a:prstGeom>
          <a:noFill/>
        </p:spPr>
        <p:txBody>
          <a:bodyPr wrap="square" rtlCol="0">
            <a:spAutoFit/>
          </a:bodyPr>
          <a:lstStyle/>
          <a:p>
            <a:pPr>
              <a:buFont typeface="Arial" pitchFamily="34" charset="0"/>
              <a:buChar char="•"/>
            </a:pPr>
            <a:r>
              <a:rPr lang="en-US" sz="1600" dirty="0" smtClean="0">
                <a:solidFill>
                  <a:srgbClr val="000000"/>
                </a:solidFill>
              </a:rPr>
              <a:t> Dec </a:t>
            </a:r>
            <a:r>
              <a:rPr lang="en-US" sz="1600" dirty="0" err="1" smtClean="0">
                <a:solidFill>
                  <a:srgbClr val="000000"/>
                </a:solidFill>
              </a:rPr>
              <a:t>Surv</a:t>
            </a:r>
            <a:r>
              <a:rPr lang="en-US" sz="1600" dirty="0" smtClean="0">
                <a:solidFill>
                  <a:srgbClr val="000000"/>
                </a:solidFill>
              </a:rPr>
              <a:t> + Administration priorities</a:t>
            </a:r>
          </a:p>
          <a:p>
            <a:pPr>
              <a:buFont typeface="Arial" pitchFamily="34" charset="0"/>
              <a:buChar char="•"/>
            </a:pPr>
            <a:r>
              <a:rPr lang="en-US" sz="1600" dirty="0" smtClean="0">
                <a:solidFill>
                  <a:srgbClr val="000000"/>
                </a:solidFill>
              </a:rPr>
              <a:t> Executable for FY11 Pres. Bud.</a:t>
            </a:r>
          </a:p>
          <a:p>
            <a:pPr>
              <a:buFont typeface="Arial" pitchFamily="34" charset="0"/>
              <a:buChar char="•"/>
            </a:pPr>
            <a:r>
              <a:rPr lang="en-US" sz="1600" dirty="0" smtClean="0">
                <a:solidFill>
                  <a:srgbClr val="000000"/>
                </a:solidFill>
              </a:rPr>
              <a:t> OSTP, USGCRP, OMB approval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title"/>
          </p:nvPr>
        </p:nvSpPr>
        <p:spPr>
          <a:xfrm>
            <a:off x="77153" y="-19050"/>
            <a:ext cx="8533447" cy="854075"/>
          </a:xfrm>
        </p:spPr>
        <p:txBody>
          <a:bodyPr/>
          <a:lstStyle/>
          <a:p>
            <a:r>
              <a:rPr lang="en-US" sz="2600" dirty="0"/>
              <a:t>Missions in Formulation and </a:t>
            </a:r>
            <a:r>
              <a:rPr lang="en-US" sz="2600" dirty="0" smtClean="0"/>
              <a:t>Implementation </a:t>
            </a:r>
            <a:r>
              <a:rPr lang="en-US" sz="2600" smtClean="0"/>
              <a:t>– 4/2011</a:t>
            </a:r>
            <a:endParaRPr lang="en-US" sz="2600" dirty="0"/>
          </a:p>
        </p:txBody>
      </p:sp>
      <p:grpSp>
        <p:nvGrpSpPr>
          <p:cNvPr id="3" name="Group 6"/>
          <p:cNvGrpSpPr>
            <a:grpSpLocks/>
          </p:cNvGrpSpPr>
          <p:nvPr/>
        </p:nvGrpSpPr>
        <p:grpSpPr bwMode="auto">
          <a:xfrm>
            <a:off x="94619" y="1128713"/>
            <a:ext cx="1719264" cy="2476500"/>
            <a:chOff x="2440" y="711"/>
            <a:chExt cx="1083" cy="1560"/>
          </a:xfrm>
        </p:grpSpPr>
        <p:pic>
          <p:nvPicPr>
            <p:cNvPr id="1471495" name="Picture 7" descr="glory-TIM-side"/>
            <p:cNvPicPr>
              <a:picLocks noChangeAspect="1" noChangeArrowheads="1"/>
            </p:cNvPicPr>
            <p:nvPr/>
          </p:nvPicPr>
          <p:blipFill>
            <a:blip r:embed="rId3" cstate="print"/>
            <a:srcRect/>
            <a:stretch>
              <a:fillRect/>
            </a:stretch>
          </p:blipFill>
          <p:spPr bwMode="auto">
            <a:xfrm>
              <a:off x="2613" y="711"/>
              <a:ext cx="792" cy="910"/>
            </a:xfrm>
            <a:prstGeom prst="rect">
              <a:avLst/>
            </a:prstGeom>
            <a:noFill/>
            <a:ln w="25400">
              <a:solidFill>
                <a:srgbClr val="800000"/>
              </a:solidFill>
              <a:miter lim="800000"/>
              <a:headEnd/>
              <a:tailEnd/>
            </a:ln>
            <a:effectLst/>
          </p:spPr>
        </p:pic>
        <p:sp>
          <p:nvSpPr>
            <p:cNvPr id="1471496" name="Text Box 8"/>
            <p:cNvSpPr txBox="1">
              <a:spLocks noChangeArrowheads="1"/>
            </p:cNvSpPr>
            <p:nvPr/>
          </p:nvSpPr>
          <p:spPr bwMode="auto">
            <a:xfrm>
              <a:off x="2440" y="1631"/>
              <a:ext cx="1083" cy="640"/>
            </a:xfrm>
            <a:prstGeom prst="rect">
              <a:avLst/>
            </a:prstGeom>
            <a:noFill/>
            <a:ln w="9525">
              <a:noFill/>
              <a:miter lim="800000"/>
              <a:headEnd/>
              <a:tailEnd/>
            </a:ln>
            <a:effectLst/>
          </p:spPr>
          <p:txBody>
            <a:bodyPr wrap="none">
              <a:spAutoFit/>
            </a:bodyPr>
            <a:lstStyle/>
            <a:p>
              <a:pPr algn="ctr"/>
              <a:r>
                <a:rPr lang="en-US" dirty="0"/>
                <a:t>GLORY</a:t>
              </a:r>
            </a:p>
            <a:p>
              <a:pPr algn="ctr"/>
              <a:r>
                <a:rPr lang="en-US" dirty="0" smtClean="0"/>
                <a:t>3/4/2011</a:t>
              </a:r>
              <a:endParaRPr lang="en-US" dirty="0">
                <a:solidFill>
                  <a:srgbClr val="FF0000"/>
                </a:solidFill>
              </a:endParaRPr>
            </a:p>
            <a:p>
              <a:pPr algn="ctr"/>
              <a:r>
                <a:rPr lang="en-US" dirty="0" smtClean="0">
                  <a:solidFill>
                    <a:srgbClr val="FF0000"/>
                  </a:solidFill>
                </a:rPr>
                <a:t>Aerosols, TSI</a:t>
              </a:r>
              <a:endParaRPr lang="en-US" dirty="0">
                <a:solidFill>
                  <a:srgbClr val="FF0000"/>
                </a:solidFill>
              </a:endParaRPr>
            </a:p>
          </p:txBody>
        </p:sp>
      </p:grpSp>
      <p:sp>
        <p:nvSpPr>
          <p:cNvPr id="1471498" name="Text Box 10"/>
          <p:cNvSpPr txBox="1">
            <a:spLocks noChangeArrowheads="1"/>
          </p:cNvSpPr>
          <p:nvPr/>
        </p:nvSpPr>
        <p:spPr bwMode="auto">
          <a:xfrm>
            <a:off x="4161764" y="2608263"/>
            <a:ext cx="2401619" cy="1323439"/>
          </a:xfrm>
          <a:prstGeom prst="rect">
            <a:avLst/>
          </a:prstGeom>
          <a:noFill/>
          <a:ln w="9525">
            <a:noFill/>
            <a:miter lim="800000"/>
            <a:headEnd/>
            <a:tailEnd/>
          </a:ln>
          <a:effectLst/>
        </p:spPr>
        <p:txBody>
          <a:bodyPr wrap="none">
            <a:spAutoFit/>
          </a:bodyPr>
          <a:lstStyle/>
          <a:p>
            <a:pPr algn="ctr"/>
            <a:r>
              <a:rPr lang="en-US" dirty="0"/>
              <a:t>NPP</a:t>
            </a:r>
          </a:p>
          <a:p>
            <a:pPr algn="ctr"/>
            <a:r>
              <a:rPr lang="en-US" b="1" dirty="0" smtClean="0"/>
              <a:t>10/25/2011</a:t>
            </a:r>
            <a:endParaRPr lang="en-US" b="1" dirty="0" smtClean="0">
              <a:solidFill>
                <a:srgbClr val="FF0000"/>
              </a:solidFill>
            </a:endParaRPr>
          </a:p>
          <a:p>
            <a:pPr algn="ctr"/>
            <a:r>
              <a:rPr lang="en-US" dirty="0" smtClean="0">
                <a:solidFill>
                  <a:srgbClr val="FF0000"/>
                </a:solidFill>
              </a:rPr>
              <a:t>w/NOAA</a:t>
            </a:r>
          </a:p>
          <a:p>
            <a:pPr algn="ctr"/>
            <a:r>
              <a:rPr lang="en-US" dirty="0" smtClean="0">
                <a:solidFill>
                  <a:srgbClr val="FF0000"/>
                </a:solidFill>
              </a:rPr>
              <a:t>EOS cont., Op Met.</a:t>
            </a:r>
            <a:endParaRPr lang="en-US" dirty="0">
              <a:solidFill>
                <a:srgbClr val="FF0000"/>
              </a:solidFill>
            </a:endParaRPr>
          </a:p>
        </p:txBody>
      </p:sp>
      <p:grpSp>
        <p:nvGrpSpPr>
          <p:cNvPr id="4" name="Group 11"/>
          <p:cNvGrpSpPr>
            <a:grpSpLocks/>
          </p:cNvGrpSpPr>
          <p:nvPr/>
        </p:nvGrpSpPr>
        <p:grpSpPr bwMode="auto">
          <a:xfrm>
            <a:off x="1981203" y="1122363"/>
            <a:ext cx="2009776" cy="2497137"/>
            <a:chOff x="3478" y="707"/>
            <a:chExt cx="1266" cy="1573"/>
          </a:xfrm>
        </p:grpSpPr>
        <p:pic>
          <p:nvPicPr>
            <p:cNvPr id="1471500" name="Picture 12" descr="Picture2"/>
            <p:cNvPicPr>
              <a:picLocks noChangeAspect="1" noChangeArrowheads="1"/>
            </p:cNvPicPr>
            <p:nvPr/>
          </p:nvPicPr>
          <p:blipFill>
            <a:blip r:embed="rId4" cstate="print"/>
            <a:srcRect l="15668" t="12939" r="11136"/>
            <a:stretch>
              <a:fillRect/>
            </a:stretch>
          </p:blipFill>
          <p:spPr bwMode="auto">
            <a:xfrm>
              <a:off x="3613" y="707"/>
              <a:ext cx="1003" cy="898"/>
            </a:xfrm>
            <a:prstGeom prst="rect">
              <a:avLst/>
            </a:prstGeom>
            <a:noFill/>
            <a:ln w="25400" algn="ctr">
              <a:solidFill>
                <a:srgbClr val="800080"/>
              </a:solidFill>
              <a:miter lim="800000"/>
              <a:headEnd/>
              <a:tailEnd/>
            </a:ln>
            <a:effectLst/>
          </p:spPr>
        </p:pic>
        <p:sp>
          <p:nvSpPr>
            <p:cNvPr id="1471501" name="Text Box 13"/>
            <p:cNvSpPr txBox="1">
              <a:spLocks noChangeArrowheads="1"/>
            </p:cNvSpPr>
            <p:nvPr/>
          </p:nvSpPr>
          <p:spPr bwMode="auto">
            <a:xfrm>
              <a:off x="3478" y="1640"/>
              <a:ext cx="1266" cy="640"/>
            </a:xfrm>
            <a:prstGeom prst="rect">
              <a:avLst/>
            </a:prstGeom>
            <a:noFill/>
            <a:ln w="9525">
              <a:noFill/>
              <a:miter lim="800000"/>
              <a:headEnd/>
              <a:tailEnd/>
            </a:ln>
            <a:effectLst/>
          </p:spPr>
          <p:txBody>
            <a:bodyPr wrap="none">
              <a:spAutoFit/>
            </a:bodyPr>
            <a:lstStyle/>
            <a:p>
              <a:pPr algn="ctr"/>
              <a:r>
                <a:rPr lang="en-US" dirty="0"/>
                <a:t>AQUARIUS</a:t>
              </a:r>
            </a:p>
            <a:p>
              <a:pPr algn="ctr"/>
              <a:r>
                <a:rPr lang="en-US" b="1" dirty="0" smtClean="0"/>
                <a:t>6/9/2011</a:t>
              </a:r>
              <a:endParaRPr lang="en-US" b="1" dirty="0" smtClean="0">
                <a:solidFill>
                  <a:srgbClr val="FF0000"/>
                </a:solidFill>
              </a:endParaRPr>
            </a:p>
            <a:p>
              <a:pPr algn="ctr"/>
              <a:r>
                <a:rPr lang="en-US" dirty="0" smtClean="0">
                  <a:solidFill>
                    <a:srgbClr val="FF0000"/>
                  </a:solidFill>
                </a:rPr>
                <a:t>w/CONAE; SSS</a:t>
              </a:r>
              <a:endParaRPr lang="en-US" dirty="0">
                <a:solidFill>
                  <a:srgbClr val="FF0000"/>
                </a:solidFill>
              </a:endParaRPr>
            </a:p>
          </p:txBody>
        </p:sp>
      </p:grpSp>
      <p:grpSp>
        <p:nvGrpSpPr>
          <p:cNvPr id="5" name="Group 14"/>
          <p:cNvGrpSpPr>
            <a:grpSpLocks/>
          </p:cNvGrpSpPr>
          <p:nvPr/>
        </p:nvGrpSpPr>
        <p:grpSpPr bwMode="auto">
          <a:xfrm>
            <a:off x="6960553" y="1447165"/>
            <a:ext cx="2009775" cy="2139950"/>
            <a:chOff x="3799" y="2950"/>
            <a:chExt cx="1266" cy="1348"/>
          </a:xfrm>
        </p:grpSpPr>
        <p:pic>
          <p:nvPicPr>
            <p:cNvPr id="1471503" name="Picture 15"/>
            <p:cNvPicPr>
              <a:picLocks noChangeAspect="1" noChangeArrowheads="1"/>
            </p:cNvPicPr>
            <p:nvPr/>
          </p:nvPicPr>
          <p:blipFill>
            <a:blip r:embed="rId5" cstate="print"/>
            <a:srcRect l="7356" t="11484" r="6360" b="42903"/>
            <a:stretch>
              <a:fillRect/>
            </a:stretch>
          </p:blipFill>
          <p:spPr bwMode="auto">
            <a:xfrm>
              <a:off x="3799" y="2950"/>
              <a:ext cx="1266" cy="642"/>
            </a:xfrm>
            <a:prstGeom prst="rect">
              <a:avLst/>
            </a:prstGeom>
            <a:noFill/>
            <a:ln w="31750">
              <a:solidFill>
                <a:srgbClr val="800080"/>
              </a:solidFill>
              <a:miter lim="800000"/>
              <a:headEnd/>
              <a:tailEnd/>
            </a:ln>
            <a:effectLst/>
          </p:spPr>
        </p:pic>
        <p:sp>
          <p:nvSpPr>
            <p:cNvPr id="1471504" name="Text Box 16"/>
            <p:cNvSpPr txBox="1">
              <a:spLocks noChangeArrowheads="1"/>
            </p:cNvSpPr>
            <p:nvPr/>
          </p:nvSpPr>
          <p:spPr bwMode="auto">
            <a:xfrm>
              <a:off x="3864" y="3658"/>
              <a:ext cx="1191" cy="640"/>
            </a:xfrm>
            <a:prstGeom prst="rect">
              <a:avLst/>
            </a:prstGeom>
            <a:noFill/>
            <a:ln w="9525">
              <a:noFill/>
              <a:miter lim="800000"/>
              <a:headEnd/>
              <a:tailEnd/>
            </a:ln>
            <a:effectLst/>
          </p:spPr>
          <p:txBody>
            <a:bodyPr wrap="none">
              <a:spAutoFit/>
            </a:bodyPr>
            <a:lstStyle/>
            <a:p>
              <a:pPr algn="ctr"/>
              <a:r>
                <a:rPr lang="en-US" dirty="0"/>
                <a:t>LDCM</a:t>
              </a:r>
            </a:p>
            <a:p>
              <a:pPr algn="ctr"/>
              <a:r>
                <a:rPr lang="en-US" dirty="0" smtClean="0"/>
                <a:t>12/2012</a:t>
              </a:r>
            </a:p>
            <a:p>
              <a:pPr algn="ctr"/>
              <a:r>
                <a:rPr lang="en-US" dirty="0" smtClean="0">
                  <a:solidFill>
                    <a:srgbClr val="FF0000"/>
                  </a:solidFill>
                </a:rPr>
                <a:t>w/USGS; TIRS</a:t>
              </a:r>
              <a:endParaRPr lang="en-US" dirty="0">
                <a:solidFill>
                  <a:srgbClr val="FF0000"/>
                </a:solidFill>
              </a:endParaRPr>
            </a:p>
          </p:txBody>
        </p:sp>
      </p:grpSp>
      <p:grpSp>
        <p:nvGrpSpPr>
          <p:cNvPr id="6" name="Group 17"/>
          <p:cNvGrpSpPr>
            <a:grpSpLocks/>
          </p:cNvGrpSpPr>
          <p:nvPr/>
        </p:nvGrpSpPr>
        <p:grpSpPr bwMode="auto">
          <a:xfrm>
            <a:off x="4327210" y="4130675"/>
            <a:ext cx="2017713" cy="2514599"/>
            <a:chOff x="2439" y="2730"/>
            <a:chExt cx="1271" cy="1584"/>
          </a:xfrm>
        </p:grpSpPr>
        <p:pic>
          <p:nvPicPr>
            <p:cNvPr id="1471506" name="Picture 18" descr="GPM_Magazine1WhiteBkgrd"/>
            <p:cNvPicPr>
              <a:picLocks noChangeAspect="1" noChangeArrowheads="1"/>
            </p:cNvPicPr>
            <p:nvPr/>
          </p:nvPicPr>
          <p:blipFill>
            <a:blip r:embed="rId6" cstate="print"/>
            <a:srcRect/>
            <a:stretch>
              <a:fillRect/>
            </a:stretch>
          </p:blipFill>
          <p:spPr bwMode="auto">
            <a:xfrm>
              <a:off x="2490" y="2730"/>
              <a:ext cx="1172" cy="936"/>
            </a:xfrm>
            <a:prstGeom prst="rect">
              <a:avLst/>
            </a:prstGeom>
            <a:noFill/>
            <a:ln w="31750">
              <a:solidFill>
                <a:srgbClr val="800080"/>
              </a:solidFill>
              <a:miter lim="800000"/>
              <a:headEnd/>
              <a:tailEnd/>
            </a:ln>
          </p:spPr>
        </p:pic>
        <p:sp>
          <p:nvSpPr>
            <p:cNvPr id="1471507" name="Text Box 19"/>
            <p:cNvSpPr txBox="1">
              <a:spLocks noChangeArrowheads="1"/>
            </p:cNvSpPr>
            <p:nvPr/>
          </p:nvSpPr>
          <p:spPr bwMode="auto">
            <a:xfrm>
              <a:off x="2439" y="3674"/>
              <a:ext cx="1271" cy="640"/>
            </a:xfrm>
            <a:prstGeom prst="rect">
              <a:avLst/>
            </a:prstGeom>
            <a:noFill/>
            <a:ln w="9525">
              <a:noFill/>
              <a:miter lim="800000"/>
              <a:headEnd/>
              <a:tailEnd/>
            </a:ln>
            <a:effectLst/>
          </p:spPr>
          <p:txBody>
            <a:bodyPr wrap="none">
              <a:spAutoFit/>
            </a:bodyPr>
            <a:lstStyle/>
            <a:p>
              <a:pPr algn="ctr"/>
              <a:r>
                <a:rPr lang="en-US" dirty="0"/>
                <a:t>GPM</a:t>
              </a:r>
            </a:p>
            <a:p>
              <a:pPr algn="ctr"/>
              <a:r>
                <a:rPr lang="en-US" b="1" dirty="0" smtClean="0">
                  <a:solidFill>
                    <a:srgbClr val="FF0000"/>
                  </a:solidFill>
                </a:rPr>
                <a:t>7/2013 ???</a:t>
              </a:r>
            </a:p>
            <a:p>
              <a:pPr algn="ctr"/>
              <a:r>
                <a:rPr lang="en-US" dirty="0" smtClean="0">
                  <a:solidFill>
                    <a:srgbClr val="FF0000"/>
                  </a:solidFill>
                </a:rPr>
                <a:t>w/ JAXA; </a:t>
              </a:r>
              <a:r>
                <a:rPr lang="en-US" dirty="0" err="1" smtClean="0">
                  <a:solidFill>
                    <a:srgbClr val="FF0000"/>
                  </a:solidFill>
                </a:rPr>
                <a:t>Precip</a:t>
              </a:r>
              <a:endParaRPr lang="en-US" dirty="0">
                <a:solidFill>
                  <a:srgbClr val="FF0000"/>
                </a:solidFill>
              </a:endParaRPr>
            </a:p>
          </p:txBody>
        </p:sp>
      </p:grpSp>
      <p:grpSp>
        <p:nvGrpSpPr>
          <p:cNvPr id="7" name="Group 20"/>
          <p:cNvGrpSpPr>
            <a:grpSpLocks/>
          </p:cNvGrpSpPr>
          <p:nvPr/>
        </p:nvGrpSpPr>
        <p:grpSpPr bwMode="auto">
          <a:xfrm>
            <a:off x="2000888" y="4179891"/>
            <a:ext cx="2100265" cy="2633664"/>
            <a:chOff x="1214" y="2743"/>
            <a:chExt cx="1323" cy="1659"/>
          </a:xfrm>
        </p:grpSpPr>
        <p:pic>
          <p:nvPicPr>
            <p:cNvPr id="1471509" name="Picture 21" descr="SMAP_spacecraft"/>
            <p:cNvPicPr>
              <a:picLocks noChangeAspect="1" noChangeArrowheads="1"/>
            </p:cNvPicPr>
            <p:nvPr/>
          </p:nvPicPr>
          <p:blipFill>
            <a:blip r:embed="rId7" cstate="print"/>
            <a:srcRect/>
            <a:stretch>
              <a:fillRect/>
            </a:stretch>
          </p:blipFill>
          <p:spPr bwMode="auto">
            <a:xfrm>
              <a:off x="1505" y="2743"/>
              <a:ext cx="800" cy="893"/>
            </a:xfrm>
            <a:prstGeom prst="rect">
              <a:avLst/>
            </a:prstGeom>
            <a:noFill/>
            <a:ln w="31750">
              <a:solidFill>
                <a:srgbClr val="800080"/>
              </a:solidFill>
              <a:miter lim="800000"/>
              <a:headEnd/>
              <a:tailEnd/>
            </a:ln>
          </p:spPr>
        </p:pic>
        <p:sp>
          <p:nvSpPr>
            <p:cNvPr id="1471510" name="Text Box 22"/>
            <p:cNvSpPr txBox="1">
              <a:spLocks noChangeArrowheads="1"/>
            </p:cNvSpPr>
            <p:nvPr/>
          </p:nvSpPr>
          <p:spPr bwMode="auto">
            <a:xfrm>
              <a:off x="1214" y="3646"/>
              <a:ext cx="1323" cy="756"/>
            </a:xfrm>
            <a:prstGeom prst="rect">
              <a:avLst/>
            </a:prstGeom>
            <a:noFill/>
            <a:ln w="9525">
              <a:noFill/>
              <a:miter lim="800000"/>
              <a:headEnd/>
              <a:tailEnd/>
            </a:ln>
            <a:effectLst/>
          </p:spPr>
          <p:txBody>
            <a:bodyPr wrap="none">
              <a:spAutoFit/>
            </a:bodyPr>
            <a:lstStyle/>
            <a:p>
              <a:pPr algn="ctr"/>
              <a:r>
                <a:rPr lang="en-US" dirty="0">
                  <a:solidFill>
                    <a:srgbClr val="CC0000"/>
                  </a:solidFill>
                </a:rPr>
                <a:t>SMAP</a:t>
              </a:r>
            </a:p>
            <a:p>
              <a:pPr algn="ctr"/>
              <a:r>
                <a:rPr lang="en-US" b="1" dirty="0" smtClean="0">
                  <a:solidFill>
                    <a:srgbClr val="FF0000"/>
                  </a:solidFill>
                </a:rPr>
                <a:t>Early CY2015</a:t>
              </a:r>
              <a:endParaRPr lang="en-US" b="1" dirty="0">
                <a:solidFill>
                  <a:srgbClr val="FF0000"/>
                </a:solidFill>
              </a:endParaRPr>
            </a:p>
            <a:p>
              <a:pPr algn="ctr"/>
              <a:r>
                <a:rPr lang="en-US" sz="1600" dirty="0" smtClean="0">
                  <a:solidFill>
                    <a:srgbClr val="FF0000"/>
                  </a:solidFill>
                </a:rPr>
                <a:t>w/CSA</a:t>
              </a:r>
            </a:p>
            <a:p>
              <a:pPr algn="ctr"/>
              <a:r>
                <a:rPr lang="en-US" sz="1600" dirty="0" smtClean="0">
                  <a:solidFill>
                    <a:srgbClr val="FF0000"/>
                  </a:solidFill>
                </a:rPr>
                <a:t>Soil Moist., </a:t>
              </a:r>
              <a:r>
                <a:rPr lang="en-US" sz="1600" dirty="0" err="1" smtClean="0">
                  <a:solidFill>
                    <a:srgbClr val="FF0000"/>
                  </a:solidFill>
                </a:rPr>
                <a:t>Frz</a:t>
              </a:r>
              <a:r>
                <a:rPr lang="en-US" sz="1600" dirty="0" smtClean="0">
                  <a:solidFill>
                    <a:srgbClr val="FF0000"/>
                  </a:solidFill>
                </a:rPr>
                <a:t>/Thaw</a:t>
              </a:r>
              <a:endParaRPr lang="en-US" sz="1600" dirty="0">
                <a:solidFill>
                  <a:srgbClr val="FF0000"/>
                </a:solidFill>
              </a:endParaRPr>
            </a:p>
          </p:txBody>
        </p:sp>
      </p:grpSp>
      <p:grpSp>
        <p:nvGrpSpPr>
          <p:cNvPr id="8" name="Group 23"/>
          <p:cNvGrpSpPr>
            <a:grpSpLocks/>
          </p:cNvGrpSpPr>
          <p:nvPr/>
        </p:nvGrpSpPr>
        <p:grpSpPr bwMode="auto">
          <a:xfrm>
            <a:off x="265112" y="4113213"/>
            <a:ext cx="1724026" cy="2570162"/>
            <a:chOff x="257" y="2731"/>
            <a:chExt cx="1086" cy="1619"/>
          </a:xfrm>
        </p:grpSpPr>
        <p:pic>
          <p:nvPicPr>
            <p:cNvPr id="1471512" name="Picture 24" descr="icesat_2_clean_room"/>
            <p:cNvPicPr>
              <a:picLocks noChangeAspect="1" noChangeArrowheads="1"/>
            </p:cNvPicPr>
            <p:nvPr/>
          </p:nvPicPr>
          <p:blipFill>
            <a:blip r:embed="rId8" cstate="print"/>
            <a:srcRect/>
            <a:stretch>
              <a:fillRect/>
            </a:stretch>
          </p:blipFill>
          <p:spPr bwMode="auto">
            <a:xfrm>
              <a:off x="399" y="2731"/>
              <a:ext cx="792" cy="961"/>
            </a:xfrm>
            <a:prstGeom prst="rect">
              <a:avLst/>
            </a:prstGeom>
            <a:noFill/>
            <a:ln w="31750">
              <a:solidFill>
                <a:srgbClr val="800080"/>
              </a:solidFill>
              <a:miter lim="800000"/>
              <a:headEnd/>
              <a:tailEnd/>
            </a:ln>
          </p:spPr>
        </p:pic>
        <p:sp>
          <p:nvSpPr>
            <p:cNvPr id="1471513" name="Text Box 25"/>
            <p:cNvSpPr txBox="1">
              <a:spLocks noChangeArrowheads="1"/>
            </p:cNvSpPr>
            <p:nvPr/>
          </p:nvSpPr>
          <p:spPr bwMode="auto">
            <a:xfrm>
              <a:off x="257" y="3710"/>
              <a:ext cx="1086" cy="640"/>
            </a:xfrm>
            <a:prstGeom prst="rect">
              <a:avLst/>
            </a:prstGeom>
            <a:noFill/>
            <a:ln w="9525">
              <a:noFill/>
              <a:miter lim="800000"/>
              <a:headEnd/>
              <a:tailEnd/>
            </a:ln>
            <a:effectLst/>
          </p:spPr>
          <p:txBody>
            <a:bodyPr wrap="none">
              <a:spAutoFit/>
            </a:bodyPr>
            <a:lstStyle/>
            <a:p>
              <a:pPr algn="ctr"/>
              <a:r>
                <a:rPr lang="en-US" dirty="0" err="1">
                  <a:solidFill>
                    <a:srgbClr val="CC0000"/>
                  </a:solidFill>
                </a:rPr>
                <a:t>ICESat</a:t>
              </a:r>
              <a:r>
                <a:rPr lang="en-US" dirty="0">
                  <a:solidFill>
                    <a:srgbClr val="CC0000"/>
                  </a:solidFill>
                </a:rPr>
                <a:t>-II</a:t>
              </a:r>
            </a:p>
            <a:p>
              <a:pPr algn="ctr"/>
              <a:r>
                <a:rPr lang="en-US" b="1" dirty="0" smtClean="0">
                  <a:solidFill>
                    <a:srgbClr val="FF0000"/>
                  </a:solidFill>
                </a:rPr>
                <a:t>Likely 2016</a:t>
              </a:r>
              <a:endParaRPr lang="en-US" b="1" dirty="0">
                <a:solidFill>
                  <a:srgbClr val="FF0000"/>
                </a:solidFill>
              </a:endParaRPr>
            </a:p>
            <a:p>
              <a:pPr algn="ctr"/>
              <a:r>
                <a:rPr lang="en-US" dirty="0" smtClean="0">
                  <a:solidFill>
                    <a:srgbClr val="FF0000"/>
                  </a:solidFill>
                </a:rPr>
                <a:t>Ice Dynamics</a:t>
              </a:r>
              <a:endParaRPr lang="en-US" dirty="0">
                <a:solidFill>
                  <a:srgbClr val="FF0000"/>
                </a:solidFill>
              </a:endParaRPr>
            </a:p>
          </p:txBody>
        </p:sp>
      </p:grpSp>
      <p:grpSp>
        <p:nvGrpSpPr>
          <p:cNvPr id="2" name="Group 3"/>
          <p:cNvGrpSpPr>
            <a:grpSpLocks/>
          </p:cNvGrpSpPr>
          <p:nvPr/>
        </p:nvGrpSpPr>
        <p:grpSpPr bwMode="auto">
          <a:xfrm>
            <a:off x="6858318" y="4150360"/>
            <a:ext cx="1903412" cy="2493963"/>
            <a:chOff x="1223" y="704"/>
            <a:chExt cx="1199" cy="1571"/>
          </a:xfrm>
        </p:grpSpPr>
        <p:pic>
          <p:nvPicPr>
            <p:cNvPr id="1471492" name="Picture 4" descr="OCOSpacecraftFinal-PPT"/>
            <p:cNvPicPr>
              <a:picLocks noChangeAspect="1" noChangeArrowheads="1"/>
            </p:cNvPicPr>
            <p:nvPr/>
          </p:nvPicPr>
          <p:blipFill>
            <a:blip r:embed="rId9" cstate="print">
              <a:lum bright="14000" contrast="12000"/>
            </a:blip>
            <a:srcRect l="10484" r="14546"/>
            <a:stretch>
              <a:fillRect/>
            </a:stretch>
          </p:blipFill>
          <p:spPr bwMode="auto">
            <a:xfrm>
              <a:off x="1223" y="704"/>
              <a:ext cx="1199" cy="906"/>
            </a:xfrm>
            <a:prstGeom prst="rect">
              <a:avLst/>
            </a:prstGeom>
            <a:noFill/>
            <a:ln w="28575">
              <a:solidFill>
                <a:srgbClr val="993366"/>
              </a:solidFill>
              <a:miter lim="800000"/>
              <a:headEnd/>
              <a:tailEnd/>
            </a:ln>
            <a:effectLst/>
          </p:spPr>
        </p:pic>
        <p:sp>
          <p:nvSpPr>
            <p:cNvPr id="1471493" name="Text Box 5"/>
            <p:cNvSpPr txBox="1">
              <a:spLocks noChangeArrowheads="1"/>
            </p:cNvSpPr>
            <p:nvPr/>
          </p:nvSpPr>
          <p:spPr bwMode="auto">
            <a:xfrm>
              <a:off x="1351" y="1635"/>
              <a:ext cx="960" cy="640"/>
            </a:xfrm>
            <a:prstGeom prst="rect">
              <a:avLst/>
            </a:prstGeom>
            <a:noFill/>
            <a:ln w="9525">
              <a:noFill/>
              <a:miter lim="800000"/>
              <a:headEnd/>
              <a:tailEnd/>
            </a:ln>
            <a:effectLst/>
          </p:spPr>
          <p:txBody>
            <a:bodyPr wrap="none">
              <a:spAutoFit/>
            </a:bodyPr>
            <a:lstStyle/>
            <a:p>
              <a:pPr algn="ctr"/>
              <a:r>
                <a:rPr lang="en-US" dirty="0" smtClean="0"/>
                <a:t>OCO-2</a:t>
              </a:r>
              <a:endParaRPr lang="en-US" dirty="0"/>
            </a:p>
            <a:p>
              <a:pPr algn="ctr"/>
              <a:r>
                <a:rPr lang="en-US" b="1" dirty="0" smtClean="0">
                  <a:solidFill>
                    <a:srgbClr val="FF0000"/>
                  </a:solidFill>
                </a:rPr>
                <a:t>2013 ???</a:t>
              </a:r>
              <a:endParaRPr lang="en-US" b="1" dirty="0">
                <a:solidFill>
                  <a:srgbClr val="FF0000"/>
                </a:solidFill>
              </a:endParaRPr>
            </a:p>
            <a:p>
              <a:pPr algn="ctr"/>
              <a:r>
                <a:rPr lang="en-US" dirty="0" smtClean="0">
                  <a:solidFill>
                    <a:srgbClr val="FF0000"/>
                  </a:solidFill>
                </a:rPr>
                <a:t>Global CO</a:t>
              </a:r>
              <a:r>
                <a:rPr lang="en-US" baseline="-25000" dirty="0" smtClean="0">
                  <a:solidFill>
                    <a:srgbClr val="FF0000"/>
                  </a:solidFill>
                </a:rPr>
                <a:t>2</a:t>
              </a:r>
              <a:endParaRPr lang="en-US" baseline="-25000" dirty="0">
                <a:solidFill>
                  <a:srgbClr val="FF0000"/>
                </a:solidFill>
              </a:endParaRPr>
            </a:p>
          </p:txBody>
        </p:sp>
      </p:grpSp>
      <p:pic>
        <p:nvPicPr>
          <p:cNvPr id="28" name="Picture 31" descr="image003.png"/>
          <p:cNvPicPr>
            <a:picLocks noChangeAspect="1"/>
          </p:cNvPicPr>
          <p:nvPr/>
        </p:nvPicPr>
        <p:blipFill>
          <a:blip r:embed="rId10" cstate="print"/>
          <a:srcRect/>
          <a:stretch>
            <a:fillRect/>
          </a:stretch>
        </p:blipFill>
        <p:spPr bwMode="auto">
          <a:xfrm>
            <a:off x="4130040" y="1112520"/>
            <a:ext cx="2529840" cy="1463040"/>
          </a:xfrm>
          <a:prstGeom prst="rect">
            <a:avLst/>
          </a:prstGeom>
          <a:noFill/>
          <a:ln w="19050">
            <a:solidFill>
              <a:srgbClr val="990000"/>
            </a:solidFill>
            <a:round/>
            <a:headEnd/>
            <a:tailEnd/>
          </a:ln>
        </p:spPr>
      </p:pic>
      <p:sp>
        <p:nvSpPr>
          <p:cNvPr id="29" name="Rectangle 28"/>
          <p:cNvSpPr/>
          <p:nvPr/>
        </p:nvSpPr>
        <p:spPr bwMode="auto">
          <a:xfrm>
            <a:off x="121920" y="868680"/>
            <a:ext cx="6675120" cy="3139440"/>
          </a:xfrm>
          <a:prstGeom prst="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487680" y="1036320"/>
            <a:ext cx="1075936" cy="1569660"/>
          </a:xfrm>
          <a:prstGeom prst="rect">
            <a:avLst/>
          </a:prstGeom>
          <a:noFill/>
        </p:spPr>
        <p:txBody>
          <a:bodyPr wrap="none" rtlCol="0">
            <a:spAutoFit/>
          </a:bodyPr>
          <a:lstStyle/>
          <a:p>
            <a:r>
              <a:rPr lang="en-US" sz="9600" b="1" dirty="0" smtClean="0">
                <a:solidFill>
                  <a:srgbClr val="FF0000"/>
                </a:solidFill>
                <a:latin typeface="Comic Sans MS" pitchFamily="66" charset="0"/>
              </a:rPr>
              <a:t>X</a:t>
            </a:r>
            <a:endParaRPr lang="en-US" sz="9600" b="1" dirty="0">
              <a:solidFill>
                <a:srgbClr val="FF0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1052980" y="-162790"/>
            <a:ext cx="8458200" cy="1143000"/>
          </a:xfrm>
        </p:spPr>
        <p:txBody>
          <a:bodyPr/>
          <a:lstStyle/>
          <a:p>
            <a:r>
              <a:rPr lang="en-US" dirty="0" smtClean="0"/>
              <a:t>Glory Aftermath/Status</a:t>
            </a:r>
            <a:endParaRPr lang="en-US" dirty="0"/>
          </a:p>
        </p:txBody>
      </p:sp>
      <p:sp>
        <p:nvSpPr>
          <p:cNvPr id="890883" name="Rectangle 3"/>
          <p:cNvSpPr>
            <a:spLocks noGrp="1" noChangeArrowheads="1"/>
          </p:cNvSpPr>
          <p:nvPr>
            <p:ph type="body" idx="4294967295"/>
          </p:nvPr>
        </p:nvSpPr>
        <p:spPr>
          <a:xfrm>
            <a:off x="76200" y="823930"/>
            <a:ext cx="9067800" cy="6172200"/>
          </a:xfrm>
        </p:spPr>
        <p:txBody>
          <a:bodyPr/>
          <a:lstStyle/>
          <a:p>
            <a:pPr lvl="1">
              <a:lnSpc>
                <a:spcPct val="90000"/>
              </a:lnSpc>
              <a:spcBef>
                <a:spcPts val="600"/>
              </a:spcBef>
            </a:pPr>
            <a:r>
              <a:rPr lang="en-US" sz="1800" b="1" dirty="0" smtClean="0"/>
              <a:t>Glory mission was lost - LV failure (fairing non-sep) on 4 March</a:t>
            </a:r>
          </a:p>
          <a:p>
            <a:pPr lvl="2">
              <a:lnSpc>
                <a:spcPct val="90000"/>
              </a:lnSpc>
              <a:buFont typeface="Arial" pitchFamily="34" charset="0"/>
              <a:buChar char="–"/>
            </a:pPr>
            <a:r>
              <a:rPr lang="en-US" sz="1800" dirty="0" smtClean="0"/>
              <a:t>  </a:t>
            </a:r>
            <a:r>
              <a:rPr lang="en-US" sz="1600" dirty="0" smtClean="0"/>
              <a:t>Total Irradiance Monitor (TIM) and Aerosol </a:t>
            </a:r>
            <a:r>
              <a:rPr lang="en-US" sz="1600" dirty="0" err="1" smtClean="0"/>
              <a:t>Polarimetry</a:t>
            </a:r>
            <a:r>
              <a:rPr lang="en-US" sz="1600" dirty="0" smtClean="0"/>
              <a:t> Sensor (APS) + Cloud Cameras</a:t>
            </a:r>
          </a:p>
          <a:p>
            <a:pPr lvl="2">
              <a:lnSpc>
                <a:spcPct val="90000"/>
              </a:lnSpc>
              <a:buFont typeface="Arial" pitchFamily="34" charset="0"/>
              <a:buChar char="–"/>
            </a:pPr>
            <a:r>
              <a:rPr lang="en-US" sz="1600" dirty="0" smtClean="0"/>
              <a:t>  Refurbished Vegetation Canopy </a:t>
            </a:r>
            <a:r>
              <a:rPr lang="en-US" sz="1600" dirty="0" err="1" smtClean="0"/>
              <a:t>Lidar</a:t>
            </a:r>
            <a:r>
              <a:rPr lang="en-US" sz="1600" dirty="0" smtClean="0"/>
              <a:t> satellite bus</a:t>
            </a:r>
          </a:p>
          <a:p>
            <a:pPr lvl="2">
              <a:lnSpc>
                <a:spcPct val="90000"/>
              </a:lnSpc>
              <a:buFont typeface="Arial" pitchFamily="34" charset="0"/>
              <a:buChar char="–"/>
            </a:pPr>
            <a:r>
              <a:rPr lang="en-US" sz="1600" dirty="0" smtClean="0"/>
              <a:t>  Taurus-XL failure has similar manifestations to OCO loss (24 Feb 2009)</a:t>
            </a:r>
          </a:p>
          <a:p>
            <a:pPr lvl="1">
              <a:lnSpc>
                <a:spcPct val="90000"/>
              </a:lnSpc>
              <a:spcBef>
                <a:spcPts val="600"/>
              </a:spcBef>
            </a:pPr>
            <a:r>
              <a:rPr lang="en-US" sz="1800" b="1" dirty="0" smtClean="0"/>
              <a:t>Way forward:  Glory</a:t>
            </a:r>
          </a:p>
          <a:p>
            <a:pPr lvl="2">
              <a:lnSpc>
                <a:spcPct val="90000"/>
              </a:lnSpc>
              <a:buFont typeface="Arial" pitchFamily="34" charset="0"/>
              <a:buChar char="–"/>
            </a:pPr>
            <a:r>
              <a:rPr lang="en-US" sz="1600" dirty="0" smtClean="0"/>
              <a:t>  Carbon-copy Glory recovery mission will </a:t>
            </a:r>
            <a:r>
              <a:rPr lang="en-US" sz="1600" b="1" i="1" dirty="0" smtClean="0"/>
              <a:t>not</a:t>
            </a:r>
            <a:r>
              <a:rPr lang="en-US" sz="1600" dirty="0" smtClean="0"/>
              <a:t> be developed – VCL bus obsolete</a:t>
            </a:r>
          </a:p>
          <a:p>
            <a:pPr lvl="1">
              <a:lnSpc>
                <a:spcPct val="90000"/>
              </a:lnSpc>
              <a:buFont typeface="Arial" pitchFamily="34" charset="0"/>
              <a:buChar char="•"/>
            </a:pPr>
            <a:r>
              <a:rPr lang="en-US" sz="1800" b="1" dirty="0" smtClean="0"/>
              <a:t>Way forward:  TIM</a:t>
            </a:r>
          </a:p>
          <a:p>
            <a:pPr lvl="2">
              <a:lnSpc>
                <a:spcPct val="90000"/>
              </a:lnSpc>
              <a:buFont typeface="Arial" pitchFamily="34" charset="0"/>
              <a:buChar char="–"/>
            </a:pPr>
            <a:r>
              <a:rPr lang="en-US" sz="1800" dirty="0" smtClean="0"/>
              <a:t>  </a:t>
            </a:r>
            <a:r>
              <a:rPr lang="en-US" sz="1600" dirty="0" smtClean="0"/>
              <a:t>SORCE, ACRIMSAT missions continuing through at least 2016</a:t>
            </a:r>
          </a:p>
          <a:p>
            <a:pPr lvl="2">
              <a:lnSpc>
                <a:spcPct val="90000"/>
              </a:lnSpc>
              <a:buFont typeface="Arial" pitchFamily="34" charset="0"/>
              <a:buChar char="–"/>
            </a:pPr>
            <a:r>
              <a:rPr lang="en-US" sz="1600" dirty="0" smtClean="0"/>
              <a:t>  TSIS instrument development passed KDP-C in 1/2011 (reimbursable, NOAA-funding to NASA SMD/JASD)</a:t>
            </a:r>
          </a:p>
          <a:p>
            <a:pPr lvl="2">
              <a:lnSpc>
                <a:spcPct val="90000"/>
              </a:lnSpc>
              <a:buFont typeface="Arial" pitchFamily="34" charset="0"/>
              <a:buChar char="–"/>
            </a:pPr>
            <a:r>
              <a:rPr lang="en-US" sz="1600" dirty="0" smtClean="0"/>
              <a:t>  Instrument delivery planned late CY2012; no s/c or LV yet identified</a:t>
            </a:r>
          </a:p>
          <a:p>
            <a:pPr lvl="1">
              <a:lnSpc>
                <a:spcPct val="90000"/>
              </a:lnSpc>
              <a:buFont typeface="Arial" pitchFamily="34" charset="0"/>
              <a:buChar char="–"/>
            </a:pPr>
            <a:r>
              <a:rPr lang="en-US" sz="1900" b="1" dirty="0" smtClean="0"/>
              <a:t> </a:t>
            </a:r>
            <a:r>
              <a:rPr lang="en-US" sz="1800" b="1" dirty="0" smtClean="0"/>
              <a:t>Way forward:  APS</a:t>
            </a:r>
          </a:p>
          <a:p>
            <a:pPr lvl="2">
              <a:lnSpc>
                <a:spcPct val="90000"/>
              </a:lnSpc>
              <a:buFont typeface="Arial" pitchFamily="34" charset="0"/>
              <a:buChar char="–"/>
            </a:pPr>
            <a:r>
              <a:rPr lang="en-US" sz="1900" b="1" dirty="0" smtClean="0"/>
              <a:t> </a:t>
            </a:r>
            <a:r>
              <a:rPr lang="en-US" sz="1600" dirty="0" smtClean="0"/>
              <a:t>Science viability study – 90-days (due late June)</a:t>
            </a:r>
          </a:p>
          <a:p>
            <a:pPr lvl="3">
              <a:lnSpc>
                <a:spcPct val="90000"/>
              </a:lnSpc>
              <a:buFont typeface="Courier New" pitchFamily="49" charset="0"/>
              <a:buChar char="o"/>
            </a:pPr>
            <a:r>
              <a:rPr lang="en-US" sz="1600" b="1" dirty="0" smtClean="0"/>
              <a:t>  </a:t>
            </a:r>
            <a:r>
              <a:rPr lang="en-US" sz="1600" dirty="0" smtClean="0"/>
              <a:t>Utility of flight of APS-capability sensor in 3-5 years</a:t>
            </a:r>
          </a:p>
          <a:p>
            <a:pPr lvl="3">
              <a:lnSpc>
                <a:spcPct val="90000"/>
              </a:lnSpc>
              <a:buFont typeface="Courier New" pitchFamily="49" charset="0"/>
              <a:buChar char="o"/>
            </a:pPr>
            <a:r>
              <a:rPr lang="en-US" sz="1600" dirty="0" smtClean="0"/>
              <a:t>  Possible NRC (or ESS) review</a:t>
            </a:r>
          </a:p>
          <a:p>
            <a:pPr lvl="2">
              <a:lnSpc>
                <a:spcPct val="90000"/>
              </a:lnSpc>
              <a:buFont typeface="Arial" pitchFamily="34" charset="0"/>
              <a:buChar char="–"/>
            </a:pPr>
            <a:r>
              <a:rPr lang="en-US" sz="1600" dirty="0" smtClean="0"/>
              <a:t>  Implementation study for APS replacement mission – 120 days (late July)</a:t>
            </a:r>
          </a:p>
          <a:p>
            <a:pPr lvl="3">
              <a:lnSpc>
                <a:spcPct val="90000"/>
              </a:lnSpc>
              <a:buFont typeface="Courier New" pitchFamily="49" charset="0"/>
              <a:buChar char="o"/>
            </a:pPr>
            <a:r>
              <a:rPr lang="en-US" sz="1600" b="1" dirty="0" smtClean="0"/>
              <a:t>  </a:t>
            </a:r>
            <a:r>
              <a:rPr lang="en-US" sz="1600" dirty="0" smtClean="0"/>
              <a:t>Cost, schedule, instrument approach, satellite approach, LV</a:t>
            </a:r>
          </a:p>
          <a:p>
            <a:pPr lvl="2">
              <a:lnSpc>
                <a:spcPct val="90000"/>
              </a:lnSpc>
              <a:buFont typeface="Arial" pitchFamily="34" charset="0"/>
              <a:buChar char="–"/>
            </a:pPr>
            <a:r>
              <a:rPr lang="en-US" sz="1600" dirty="0" smtClean="0"/>
              <a:t> No recovery mission without top-line ESD budget augmentation </a:t>
            </a:r>
          </a:p>
          <a:p>
            <a:pPr lvl="3">
              <a:lnSpc>
                <a:spcPct val="90000"/>
              </a:lnSpc>
              <a:buFont typeface="Courier New" pitchFamily="49" charset="0"/>
              <a:buChar char="o"/>
            </a:pPr>
            <a:r>
              <a:rPr lang="en-US" sz="1600" dirty="0" smtClean="0"/>
              <a:t>Same programmatic approach as for OCO-2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ture Missions Timeline.jpg"/>
          <p:cNvPicPr>
            <a:picLocks noChangeAspect="1"/>
          </p:cNvPicPr>
          <p:nvPr/>
        </p:nvPicPr>
        <p:blipFill>
          <a:blip r:embed="rId3" cstate="print"/>
          <a:srcRect t="8889"/>
          <a:stretch>
            <a:fillRect/>
          </a:stretch>
        </p:blipFill>
        <p:spPr>
          <a:xfrm>
            <a:off x="0" y="723900"/>
            <a:ext cx="9144000" cy="6172200"/>
          </a:xfrm>
          <a:prstGeom prst="rect">
            <a:avLst/>
          </a:prstGeom>
        </p:spPr>
      </p:pic>
      <p:sp>
        <p:nvSpPr>
          <p:cNvPr id="890882" name="Rectangle 2"/>
          <p:cNvSpPr>
            <a:spLocks noGrp="1" noChangeArrowheads="1"/>
          </p:cNvSpPr>
          <p:nvPr>
            <p:ph type="title" idx="4294967295"/>
          </p:nvPr>
        </p:nvSpPr>
        <p:spPr>
          <a:xfrm>
            <a:off x="1321750" y="-160020"/>
            <a:ext cx="8686800" cy="1143000"/>
          </a:xfrm>
        </p:spPr>
        <p:txBody>
          <a:bodyPr/>
          <a:lstStyle/>
          <a:p>
            <a:r>
              <a:rPr lang="en-US" sz="2800" dirty="0" smtClean="0"/>
              <a:t>Future Orbital Flight Missions –  2011 – 2022</a:t>
            </a:r>
            <a:endParaRPr lang="en-US" sz="2000" dirty="0"/>
          </a:p>
        </p:txBody>
      </p:sp>
      <p:sp>
        <p:nvSpPr>
          <p:cNvPr id="8" name="Oval 7"/>
          <p:cNvSpPr/>
          <p:nvPr/>
        </p:nvSpPr>
        <p:spPr bwMode="auto">
          <a:xfrm>
            <a:off x="0" y="1174956"/>
            <a:ext cx="83820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9" name="Oval 8"/>
          <p:cNvSpPr/>
          <p:nvPr/>
        </p:nvSpPr>
        <p:spPr bwMode="auto">
          <a:xfrm>
            <a:off x="78660" y="2362200"/>
            <a:ext cx="83820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0" name="Oval 9"/>
          <p:cNvSpPr/>
          <p:nvPr/>
        </p:nvSpPr>
        <p:spPr bwMode="auto">
          <a:xfrm>
            <a:off x="93408" y="3856704"/>
            <a:ext cx="83820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1" name="Oval 10"/>
          <p:cNvSpPr/>
          <p:nvPr/>
        </p:nvSpPr>
        <p:spPr bwMode="auto">
          <a:xfrm>
            <a:off x="30389" y="4784066"/>
            <a:ext cx="688260" cy="304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2" name="Oval 11"/>
          <p:cNvSpPr/>
          <p:nvPr/>
        </p:nvSpPr>
        <p:spPr bwMode="auto">
          <a:xfrm>
            <a:off x="63237" y="5406609"/>
            <a:ext cx="637715" cy="23565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3" name="Oval 12"/>
          <p:cNvSpPr/>
          <p:nvPr/>
        </p:nvSpPr>
        <p:spPr bwMode="auto">
          <a:xfrm>
            <a:off x="49164" y="3001296"/>
            <a:ext cx="636636" cy="275304"/>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4" name="Oval 13"/>
          <p:cNvSpPr/>
          <p:nvPr/>
        </p:nvSpPr>
        <p:spPr bwMode="auto">
          <a:xfrm>
            <a:off x="98328" y="4176252"/>
            <a:ext cx="892272" cy="275304"/>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5" name="Oval 14"/>
          <p:cNvSpPr/>
          <p:nvPr/>
        </p:nvSpPr>
        <p:spPr bwMode="auto">
          <a:xfrm>
            <a:off x="98328" y="4481052"/>
            <a:ext cx="636636" cy="275304"/>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000000"/>
              </a:solidFill>
              <a:ea typeface="ＭＳ Ｐゴシック" charset="-128"/>
            </a:endParaRPr>
          </a:p>
        </p:txBody>
      </p:sp>
      <p:sp>
        <p:nvSpPr>
          <p:cNvPr id="16" name="Rectangle 15"/>
          <p:cNvSpPr/>
          <p:nvPr/>
        </p:nvSpPr>
        <p:spPr>
          <a:xfrm>
            <a:off x="7175935" y="1752600"/>
            <a:ext cx="1531188" cy="584775"/>
          </a:xfrm>
          <a:prstGeom prst="rect">
            <a:avLst/>
          </a:prstGeom>
        </p:spPr>
        <p:txBody>
          <a:bodyPr wrap="none">
            <a:spAutoFit/>
          </a:bodyPr>
          <a:lstStyle/>
          <a:p>
            <a:pPr eaLnBrk="1" hangingPunct="1"/>
            <a:r>
              <a:rPr lang="en-US" sz="1600" dirty="0" smtClean="0">
                <a:solidFill>
                  <a:srgbClr val="FF0000"/>
                </a:solidFill>
                <a:ea typeface="ＭＳ Ｐゴシック" charset="-128"/>
              </a:rPr>
              <a:t>(International</a:t>
            </a:r>
          </a:p>
          <a:p>
            <a:pPr eaLnBrk="1" hangingPunct="1"/>
            <a:r>
              <a:rPr lang="en-US" sz="1600" dirty="0" smtClean="0">
                <a:solidFill>
                  <a:srgbClr val="FF0000"/>
                </a:solidFill>
                <a:ea typeface="ＭＳ Ｐゴシック" charset="-128"/>
              </a:rPr>
              <a:t>  contributions)</a:t>
            </a:r>
            <a:endParaRPr lang="en-US" sz="1600" dirty="0">
              <a:solidFill>
                <a:srgbClr val="000000"/>
              </a:solidFill>
              <a:ea typeface="ＭＳ Ｐゴシック" charset="-128"/>
            </a:endParaRPr>
          </a:p>
        </p:txBody>
      </p:sp>
      <p:sp>
        <p:nvSpPr>
          <p:cNvPr id="17" name="Right Arrow 16"/>
          <p:cNvSpPr/>
          <p:nvPr/>
        </p:nvSpPr>
        <p:spPr bwMode="auto">
          <a:xfrm>
            <a:off x="7675449" y="4170233"/>
            <a:ext cx="978408" cy="4846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18" name="Oval 17"/>
          <p:cNvSpPr/>
          <p:nvPr/>
        </p:nvSpPr>
        <p:spPr bwMode="auto">
          <a:xfrm>
            <a:off x="6054436" y="4114800"/>
            <a:ext cx="2299855" cy="637301"/>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19" name="Oval 18"/>
          <p:cNvSpPr/>
          <p:nvPr/>
        </p:nvSpPr>
        <p:spPr bwMode="auto">
          <a:xfrm>
            <a:off x="0" y="4100940"/>
            <a:ext cx="1163782" cy="637301"/>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pitchFamily="-65" charset="0"/>
              <a:ea typeface="ＭＳ Ｐゴシック" charset="-128"/>
            </a:endParaRPr>
          </a:p>
        </p:txBody>
      </p:sp>
      <p:sp>
        <p:nvSpPr>
          <p:cNvPr id="20" name="TextBox 19"/>
          <p:cNvSpPr txBox="1"/>
          <p:nvPr/>
        </p:nvSpPr>
        <p:spPr>
          <a:xfrm>
            <a:off x="2316480" y="853440"/>
            <a:ext cx="2044149" cy="400110"/>
          </a:xfrm>
          <a:prstGeom prst="rect">
            <a:avLst/>
          </a:prstGeom>
          <a:noFill/>
        </p:spPr>
        <p:txBody>
          <a:bodyPr wrap="none" rtlCol="0">
            <a:spAutoFit/>
          </a:bodyPr>
          <a:lstStyle/>
          <a:p>
            <a:r>
              <a:rPr lang="en-US" dirty="0" smtClean="0">
                <a:solidFill>
                  <a:srgbClr val="FF0000"/>
                </a:solidFill>
                <a:latin typeface="Comic Sans MS" pitchFamily="66" charset="0"/>
              </a:rPr>
              <a:t>XXXXXXXXXX</a:t>
            </a:r>
            <a:endParaRPr lang="en-US" dirty="0">
              <a:solidFill>
                <a:srgbClr val="FF0000"/>
              </a:solidFill>
              <a:latin typeface="Comic Sans MS" pitchFamily="66" charset="0"/>
            </a:endParaRPr>
          </a:p>
        </p:txBody>
      </p:sp>
      <p:sp>
        <p:nvSpPr>
          <p:cNvPr id="21" name="TextBox 20"/>
          <p:cNvSpPr txBox="1"/>
          <p:nvPr/>
        </p:nvSpPr>
        <p:spPr>
          <a:xfrm>
            <a:off x="30480" y="822960"/>
            <a:ext cx="556563" cy="400110"/>
          </a:xfrm>
          <a:prstGeom prst="rect">
            <a:avLst/>
          </a:prstGeom>
          <a:noFill/>
        </p:spPr>
        <p:txBody>
          <a:bodyPr wrap="none" rtlCol="0">
            <a:spAutoFit/>
          </a:bodyPr>
          <a:lstStyle/>
          <a:p>
            <a:r>
              <a:rPr lang="en-US" dirty="0" smtClean="0">
                <a:solidFill>
                  <a:srgbClr val="FF0000"/>
                </a:solidFill>
                <a:latin typeface="Comic Sans MS" pitchFamily="66" charset="0"/>
              </a:rPr>
              <a:t>XX</a:t>
            </a:r>
            <a:endParaRPr lang="en-US" dirty="0">
              <a:solidFill>
                <a:srgbClr val="FF0000"/>
              </a:solidFill>
              <a:latin typeface="Comic Sans MS" pitchFamily="66" charset="0"/>
            </a:endParaRPr>
          </a:p>
        </p:txBody>
      </p:sp>
      <p:sp>
        <p:nvSpPr>
          <p:cNvPr id="22" name="TextBox 21"/>
          <p:cNvSpPr txBox="1"/>
          <p:nvPr/>
        </p:nvSpPr>
        <p:spPr>
          <a:xfrm>
            <a:off x="1158240" y="2278380"/>
            <a:ext cx="1258678" cy="400110"/>
          </a:xfrm>
          <a:prstGeom prst="rect">
            <a:avLst/>
          </a:prstGeom>
          <a:noFill/>
        </p:spPr>
        <p:txBody>
          <a:bodyPr wrap="none" rtlCol="0">
            <a:spAutoFit/>
          </a:bodyPr>
          <a:lstStyle/>
          <a:p>
            <a:r>
              <a:rPr lang="en-US" dirty="0" smtClean="0">
                <a:solidFill>
                  <a:srgbClr val="FFFF00"/>
                </a:solidFill>
              </a:rPr>
              <a:t>? </a:t>
            </a:r>
            <a:r>
              <a:rPr lang="en-US" sz="1200" dirty="0" smtClean="0">
                <a:solidFill>
                  <a:srgbClr val="FFFF00"/>
                </a:solidFill>
              </a:rPr>
              <a:t>- earthquake</a:t>
            </a:r>
            <a:endParaRPr lang="en-US" sz="12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idx="4294967295"/>
          </p:nvPr>
        </p:nvSpPr>
        <p:spPr>
          <a:xfrm>
            <a:off x="1052980" y="-162790"/>
            <a:ext cx="8458200" cy="1143000"/>
          </a:xfrm>
        </p:spPr>
        <p:txBody>
          <a:bodyPr/>
          <a:lstStyle/>
          <a:p>
            <a:r>
              <a:rPr lang="en-US" dirty="0" smtClean="0"/>
              <a:t>VENTURE-CLASS UPDATE/STATUS</a:t>
            </a:r>
            <a:endParaRPr lang="en-US" dirty="0"/>
          </a:p>
        </p:txBody>
      </p:sp>
      <p:sp>
        <p:nvSpPr>
          <p:cNvPr id="890883" name="Rectangle 3"/>
          <p:cNvSpPr>
            <a:spLocks noGrp="1" noChangeArrowheads="1"/>
          </p:cNvSpPr>
          <p:nvPr>
            <p:ph type="body" idx="4294967295"/>
          </p:nvPr>
        </p:nvSpPr>
        <p:spPr>
          <a:xfrm>
            <a:off x="76200" y="823930"/>
            <a:ext cx="9067800" cy="6172200"/>
          </a:xfrm>
        </p:spPr>
        <p:txBody>
          <a:bodyPr/>
          <a:lstStyle/>
          <a:p>
            <a:pPr lvl="1">
              <a:lnSpc>
                <a:spcPct val="90000"/>
              </a:lnSpc>
              <a:spcBef>
                <a:spcPts val="600"/>
              </a:spcBef>
            </a:pPr>
            <a:r>
              <a:rPr lang="en-US" b="1" dirty="0" smtClean="0"/>
              <a:t>Venture-Class is a Tier-I Decadal Survey recommendation</a:t>
            </a:r>
          </a:p>
          <a:p>
            <a:pPr lvl="2">
              <a:lnSpc>
                <a:spcPct val="90000"/>
              </a:lnSpc>
              <a:buFont typeface="Arial" pitchFamily="34" charset="0"/>
              <a:buChar char="–"/>
            </a:pPr>
            <a:r>
              <a:rPr lang="en-US" sz="1800" dirty="0" smtClean="0"/>
              <a:t>  Science-driven, PI-led, competitively selected, cost- and schedule-constrained, regularly solicited, orbital and suborbital</a:t>
            </a:r>
          </a:p>
          <a:p>
            <a:pPr lvl="2">
              <a:lnSpc>
                <a:spcPct val="90000"/>
              </a:lnSpc>
              <a:buFont typeface="Arial" pitchFamily="34" charset="0"/>
              <a:buChar char="–"/>
            </a:pPr>
            <a:r>
              <a:rPr lang="en-US" sz="1800" dirty="0" smtClean="0"/>
              <a:t>  Venture-class investigations complement the systematic missions identified in the Decadal Survey, and provide flexibility to accommodate scientific advances and new implementation approaches  </a:t>
            </a:r>
          </a:p>
          <a:p>
            <a:pPr lvl="2">
              <a:lnSpc>
                <a:spcPct val="90000"/>
              </a:lnSpc>
              <a:buNone/>
            </a:pPr>
            <a:endParaRPr lang="en-US" sz="1800" dirty="0" smtClean="0"/>
          </a:p>
          <a:p>
            <a:pPr lvl="1">
              <a:lnSpc>
                <a:spcPct val="90000"/>
              </a:lnSpc>
              <a:spcBef>
                <a:spcPts val="600"/>
              </a:spcBef>
            </a:pPr>
            <a:r>
              <a:rPr lang="en-US" b="1" dirty="0" smtClean="0"/>
              <a:t>Venture-Class is fully funded, with 3 “strands”</a:t>
            </a:r>
          </a:p>
          <a:p>
            <a:pPr lvl="2">
              <a:lnSpc>
                <a:spcPct val="90000"/>
              </a:lnSpc>
              <a:buFont typeface="Arial" pitchFamily="34" charset="0"/>
              <a:buChar char="–"/>
            </a:pPr>
            <a:r>
              <a:rPr lang="en-US" sz="1800" dirty="0" smtClean="0"/>
              <a:t>  EV-1:  suborbital/airborne investigations (5 years duration)</a:t>
            </a:r>
          </a:p>
          <a:p>
            <a:pPr lvl="3">
              <a:lnSpc>
                <a:spcPct val="90000"/>
              </a:lnSpc>
              <a:buFont typeface="Courier New" pitchFamily="49" charset="0"/>
              <a:buChar char="o"/>
            </a:pPr>
            <a:r>
              <a:rPr lang="en-US" sz="1800" dirty="0" smtClean="0"/>
              <a:t>Solicited in FY09 (selections in FY10) </a:t>
            </a:r>
            <a:r>
              <a:rPr lang="en-US" sz="1800" b="1" i="1" dirty="0" smtClean="0"/>
              <a:t>and every 4 years</a:t>
            </a:r>
          </a:p>
          <a:p>
            <a:pPr lvl="3">
              <a:lnSpc>
                <a:spcPct val="90000"/>
              </a:lnSpc>
              <a:buFont typeface="Courier New" pitchFamily="49" charset="0"/>
              <a:buChar char="o"/>
            </a:pPr>
            <a:r>
              <a:rPr lang="en-US" sz="1800" dirty="0" smtClean="0"/>
              <a:t>5 investigations selected; flights beginning in FY11</a:t>
            </a:r>
          </a:p>
          <a:p>
            <a:pPr lvl="2">
              <a:lnSpc>
                <a:spcPct val="90000"/>
              </a:lnSpc>
              <a:buFont typeface="Arial" pitchFamily="34" charset="0"/>
              <a:buChar char="–"/>
            </a:pPr>
            <a:r>
              <a:rPr lang="en-US" sz="1800" dirty="0" smtClean="0"/>
              <a:t>  EV-2:  small complete missions (5 years duration)</a:t>
            </a:r>
          </a:p>
          <a:p>
            <a:pPr lvl="3">
              <a:lnSpc>
                <a:spcPct val="90000"/>
              </a:lnSpc>
              <a:buFont typeface="Courier New" pitchFamily="49" charset="0"/>
              <a:buChar char="o"/>
            </a:pPr>
            <a:r>
              <a:rPr lang="en-US" sz="1800" dirty="0" smtClean="0"/>
              <a:t>Solicited in FY11 (selections in FY12) </a:t>
            </a:r>
            <a:r>
              <a:rPr lang="en-US" sz="1800" b="1" i="1" dirty="0" smtClean="0"/>
              <a:t>and every 4 years</a:t>
            </a:r>
          </a:p>
          <a:p>
            <a:pPr lvl="3">
              <a:lnSpc>
                <a:spcPct val="90000"/>
              </a:lnSpc>
              <a:buFont typeface="Courier New" pitchFamily="49" charset="0"/>
              <a:buChar char="o"/>
            </a:pPr>
            <a:r>
              <a:rPr lang="en-US" sz="1800" dirty="0" smtClean="0"/>
              <a:t>Small-sat or stand-alone payload for </a:t>
            </a:r>
            <a:r>
              <a:rPr lang="en-US" sz="1800" dirty="0" err="1" smtClean="0"/>
              <a:t>MoO</a:t>
            </a:r>
            <a:r>
              <a:rPr lang="en-US" sz="1800" dirty="0" smtClean="0"/>
              <a:t>; $150M total development cost</a:t>
            </a:r>
          </a:p>
          <a:p>
            <a:pPr lvl="3">
              <a:lnSpc>
                <a:spcPct val="90000"/>
              </a:lnSpc>
              <a:buFont typeface="Courier New" pitchFamily="49" charset="0"/>
              <a:buChar char="o"/>
            </a:pPr>
            <a:r>
              <a:rPr lang="en-US" sz="1800" dirty="0" smtClean="0"/>
              <a:t>Final AO release in May, 2011</a:t>
            </a:r>
          </a:p>
          <a:p>
            <a:pPr lvl="2">
              <a:lnSpc>
                <a:spcPct val="90000"/>
              </a:lnSpc>
              <a:buFont typeface="Arial" pitchFamily="34" charset="0"/>
              <a:buChar char="–"/>
            </a:pPr>
            <a:r>
              <a:rPr lang="en-US" sz="1800" dirty="0" smtClean="0"/>
              <a:t>  EV-Instrument: </a:t>
            </a:r>
            <a:r>
              <a:rPr lang="en-US" sz="1800" dirty="0" err="1" smtClean="0"/>
              <a:t>Spaceborne</a:t>
            </a:r>
            <a:r>
              <a:rPr lang="en-US" sz="1800" dirty="0" smtClean="0"/>
              <a:t> instruments for flight on </a:t>
            </a:r>
            <a:r>
              <a:rPr lang="en-US" sz="1800" dirty="0" err="1" smtClean="0"/>
              <a:t>MoO</a:t>
            </a:r>
            <a:r>
              <a:rPr lang="en-US" sz="1800" dirty="0" smtClean="0"/>
              <a:t> (5 years dev.)</a:t>
            </a:r>
          </a:p>
          <a:p>
            <a:pPr lvl="3">
              <a:lnSpc>
                <a:spcPct val="90000"/>
              </a:lnSpc>
              <a:buFont typeface="Courier New" pitchFamily="49" charset="0"/>
              <a:buChar char="o"/>
            </a:pPr>
            <a:r>
              <a:rPr lang="en-US" sz="1800" dirty="0" smtClean="0"/>
              <a:t>Solicited in FY11 (selections in FY12) </a:t>
            </a:r>
            <a:r>
              <a:rPr lang="en-US" sz="1800" b="1" i="1" dirty="0" smtClean="0"/>
              <a:t>and annually thereafter</a:t>
            </a:r>
            <a:endParaRPr lang="en-US" sz="1800" dirty="0" smtClean="0"/>
          </a:p>
          <a:p>
            <a:pPr lvl="3">
              <a:lnSpc>
                <a:spcPct val="90000"/>
              </a:lnSpc>
              <a:buFont typeface="Courier New" pitchFamily="49" charset="0"/>
              <a:buChar char="o"/>
            </a:pPr>
            <a:r>
              <a:rPr lang="en-US" sz="1800" dirty="0" smtClean="0"/>
              <a:t>Final AO release in 2</a:t>
            </a:r>
            <a:r>
              <a:rPr lang="en-US" sz="1800" baseline="30000" dirty="0" smtClean="0"/>
              <a:t>nd</a:t>
            </a:r>
            <a:r>
              <a:rPr lang="en-US" sz="1800" dirty="0" smtClean="0"/>
              <a:t> half of FY11</a:t>
            </a:r>
          </a:p>
          <a:p>
            <a:pPr lvl="3">
              <a:lnSpc>
                <a:spcPct val="90000"/>
              </a:lnSpc>
              <a:buFont typeface="Courier New" pitchFamily="49" charset="0"/>
              <a:buChar char="o"/>
            </a:pPr>
            <a:r>
              <a:rPr lang="en-US" sz="1800" dirty="0" smtClean="0"/>
              <a:t>~$90M development costs, accommodation costs budgeted separately</a:t>
            </a:r>
          </a:p>
          <a:p>
            <a:pPr lvl="3">
              <a:lnSpc>
                <a:spcPct val="90000"/>
              </a:lnSpc>
              <a:buFont typeface="Courier New" pitchFamily="49" charset="0"/>
              <a:buChar char="o"/>
            </a:pPr>
            <a:r>
              <a:rPr lang="en-US" sz="1800" dirty="0" smtClean="0"/>
              <a:t>Common Instrument Interface specs being developed</a:t>
            </a:r>
          </a:p>
          <a:p>
            <a:pPr lvl="1">
              <a:lnSpc>
                <a:spcPct val="90000"/>
              </a:lnSpc>
              <a:buFont typeface="Arial" pitchFamily="34" charset="0"/>
              <a:buChar char="–"/>
            </a:pPr>
            <a:endParaRPr lang="en-US" sz="1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0"/>
          <p:cNvGrpSpPr>
            <a:grpSpLocks/>
          </p:cNvGrpSpPr>
          <p:nvPr/>
        </p:nvGrpSpPr>
        <p:grpSpPr bwMode="auto">
          <a:xfrm>
            <a:off x="374469" y="1245326"/>
            <a:ext cx="8467631" cy="5557112"/>
            <a:chOff x="34" y="516"/>
            <a:chExt cx="5545" cy="3772"/>
          </a:xfrm>
        </p:grpSpPr>
        <p:sp>
          <p:nvSpPr>
            <p:cNvPr id="2053" name="Rectangle 20"/>
            <p:cNvSpPr>
              <a:spLocks noChangeArrowheads="1"/>
            </p:cNvSpPr>
            <p:nvPr/>
          </p:nvSpPr>
          <p:spPr bwMode="auto">
            <a:xfrm>
              <a:off x="34" y="516"/>
              <a:ext cx="5545" cy="3772"/>
            </a:xfrm>
            <a:prstGeom prst="rect">
              <a:avLst/>
            </a:prstGeom>
            <a:solidFill>
              <a:srgbClr val="FFFFFF"/>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054" name="Rectangle 21"/>
            <p:cNvSpPr>
              <a:spLocks noChangeArrowheads="1"/>
            </p:cNvSpPr>
            <p:nvPr/>
          </p:nvSpPr>
          <p:spPr bwMode="auto">
            <a:xfrm>
              <a:off x="708" y="671"/>
              <a:ext cx="4727" cy="3103"/>
            </a:xfrm>
            <a:prstGeom prst="rect">
              <a:avLst/>
            </a:prstGeom>
            <a:solidFill>
              <a:srgbClr val="CDCDCD"/>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055" name="Line 22"/>
            <p:cNvSpPr>
              <a:spLocks noChangeShapeType="1"/>
            </p:cNvSpPr>
            <p:nvPr/>
          </p:nvSpPr>
          <p:spPr bwMode="auto">
            <a:xfrm>
              <a:off x="708" y="3385"/>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56" name="Line 23"/>
            <p:cNvSpPr>
              <a:spLocks noChangeShapeType="1"/>
            </p:cNvSpPr>
            <p:nvPr/>
          </p:nvSpPr>
          <p:spPr bwMode="auto">
            <a:xfrm>
              <a:off x="708" y="2999"/>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57" name="Line 24"/>
            <p:cNvSpPr>
              <a:spLocks noChangeShapeType="1"/>
            </p:cNvSpPr>
            <p:nvPr/>
          </p:nvSpPr>
          <p:spPr bwMode="auto">
            <a:xfrm>
              <a:off x="708" y="2610"/>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58" name="Line 25"/>
            <p:cNvSpPr>
              <a:spLocks noChangeShapeType="1"/>
            </p:cNvSpPr>
            <p:nvPr/>
          </p:nvSpPr>
          <p:spPr bwMode="auto">
            <a:xfrm>
              <a:off x="708" y="2223"/>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59" name="Line 26"/>
            <p:cNvSpPr>
              <a:spLocks noChangeShapeType="1"/>
            </p:cNvSpPr>
            <p:nvPr/>
          </p:nvSpPr>
          <p:spPr bwMode="auto">
            <a:xfrm>
              <a:off x="708" y="1835"/>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0" name="Line 27"/>
            <p:cNvSpPr>
              <a:spLocks noChangeShapeType="1"/>
            </p:cNvSpPr>
            <p:nvPr/>
          </p:nvSpPr>
          <p:spPr bwMode="auto">
            <a:xfrm>
              <a:off x="708" y="1446"/>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1" name="Line 28"/>
            <p:cNvSpPr>
              <a:spLocks noChangeShapeType="1"/>
            </p:cNvSpPr>
            <p:nvPr/>
          </p:nvSpPr>
          <p:spPr bwMode="auto">
            <a:xfrm>
              <a:off x="708" y="1060"/>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2" name="Line 29"/>
            <p:cNvSpPr>
              <a:spLocks noChangeShapeType="1"/>
            </p:cNvSpPr>
            <p:nvPr/>
          </p:nvSpPr>
          <p:spPr bwMode="auto">
            <a:xfrm>
              <a:off x="708" y="671"/>
              <a:ext cx="4727" cy="1"/>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3" name="Line 30"/>
            <p:cNvSpPr>
              <a:spLocks noChangeShapeType="1"/>
            </p:cNvSpPr>
            <p:nvPr/>
          </p:nvSpPr>
          <p:spPr bwMode="auto">
            <a:xfrm>
              <a:off x="1497"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4" name="Line 31"/>
            <p:cNvSpPr>
              <a:spLocks noChangeShapeType="1"/>
            </p:cNvSpPr>
            <p:nvPr/>
          </p:nvSpPr>
          <p:spPr bwMode="auto">
            <a:xfrm>
              <a:off x="2284"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5" name="Line 32"/>
            <p:cNvSpPr>
              <a:spLocks noChangeShapeType="1"/>
            </p:cNvSpPr>
            <p:nvPr/>
          </p:nvSpPr>
          <p:spPr bwMode="auto">
            <a:xfrm>
              <a:off x="3073"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6" name="Line 33"/>
            <p:cNvSpPr>
              <a:spLocks noChangeShapeType="1"/>
            </p:cNvSpPr>
            <p:nvPr/>
          </p:nvSpPr>
          <p:spPr bwMode="auto">
            <a:xfrm>
              <a:off x="3860"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7" name="Line 34"/>
            <p:cNvSpPr>
              <a:spLocks noChangeShapeType="1"/>
            </p:cNvSpPr>
            <p:nvPr/>
          </p:nvSpPr>
          <p:spPr bwMode="auto">
            <a:xfrm>
              <a:off x="4649"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8" name="Line 35"/>
            <p:cNvSpPr>
              <a:spLocks noChangeShapeType="1"/>
            </p:cNvSpPr>
            <p:nvPr/>
          </p:nvSpPr>
          <p:spPr bwMode="auto">
            <a:xfrm>
              <a:off x="5435" y="671"/>
              <a:ext cx="1" cy="3103"/>
            </a:xfrm>
            <a:prstGeom prst="line">
              <a:avLst/>
            </a:prstGeom>
            <a:noFill/>
            <a:ln w="3175">
              <a:solidFill>
                <a:srgbClr val="969696"/>
              </a:solidFill>
              <a:round/>
              <a:headEnd/>
              <a:tailEnd/>
            </a:ln>
          </p:spPr>
          <p:txBody>
            <a:bodyPr/>
            <a:lstStyle/>
            <a:p>
              <a:pPr eaLnBrk="1" hangingPunct="1"/>
              <a:endParaRPr lang="en-US" sz="1800" dirty="0">
                <a:solidFill>
                  <a:prstClr val="black"/>
                </a:solidFill>
              </a:endParaRPr>
            </a:p>
          </p:txBody>
        </p:sp>
        <p:sp>
          <p:nvSpPr>
            <p:cNvPr id="2069" name="Line 36"/>
            <p:cNvSpPr>
              <a:spLocks noChangeShapeType="1"/>
            </p:cNvSpPr>
            <p:nvPr/>
          </p:nvSpPr>
          <p:spPr bwMode="auto">
            <a:xfrm>
              <a:off x="708" y="671"/>
              <a:ext cx="4727" cy="1"/>
            </a:xfrm>
            <a:prstGeom prst="line">
              <a:avLst/>
            </a:prstGeom>
            <a:noFill/>
            <a:ln w="12700">
              <a:solidFill>
                <a:srgbClr val="808080"/>
              </a:solidFill>
              <a:round/>
              <a:headEnd/>
              <a:tailEnd/>
            </a:ln>
          </p:spPr>
          <p:txBody>
            <a:bodyPr/>
            <a:lstStyle/>
            <a:p>
              <a:pPr eaLnBrk="1" hangingPunct="1"/>
              <a:endParaRPr lang="en-US" sz="1800" dirty="0">
                <a:solidFill>
                  <a:prstClr val="black"/>
                </a:solidFill>
              </a:endParaRPr>
            </a:p>
          </p:txBody>
        </p:sp>
        <p:sp>
          <p:nvSpPr>
            <p:cNvPr id="2070" name="Line 37"/>
            <p:cNvSpPr>
              <a:spLocks noChangeShapeType="1"/>
            </p:cNvSpPr>
            <p:nvPr/>
          </p:nvSpPr>
          <p:spPr bwMode="auto">
            <a:xfrm>
              <a:off x="5435" y="671"/>
              <a:ext cx="1" cy="3103"/>
            </a:xfrm>
            <a:prstGeom prst="line">
              <a:avLst/>
            </a:prstGeom>
            <a:noFill/>
            <a:ln w="12700">
              <a:solidFill>
                <a:srgbClr val="808080"/>
              </a:solidFill>
              <a:round/>
              <a:headEnd/>
              <a:tailEnd/>
            </a:ln>
          </p:spPr>
          <p:txBody>
            <a:bodyPr/>
            <a:lstStyle/>
            <a:p>
              <a:pPr eaLnBrk="1" hangingPunct="1"/>
              <a:endParaRPr lang="en-US" sz="1800" dirty="0">
                <a:solidFill>
                  <a:prstClr val="black"/>
                </a:solidFill>
              </a:endParaRPr>
            </a:p>
          </p:txBody>
        </p:sp>
        <p:sp>
          <p:nvSpPr>
            <p:cNvPr id="2071" name="Line 38"/>
            <p:cNvSpPr>
              <a:spLocks noChangeShapeType="1"/>
            </p:cNvSpPr>
            <p:nvPr/>
          </p:nvSpPr>
          <p:spPr bwMode="auto">
            <a:xfrm flipH="1">
              <a:off x="708" y="3774"/>
              <a:ext cx="4727" cy="1"/>
            </a:xfrm>
            <a:prstGeom prst="line">
              <a:avLst/>
            </a:prstGeom>
            <a:noFill/>
            <a:ln w="12700">
              <a:solidFill>
                <a:srgbClr val="808080"/>
              </a:solidFill>
              <a:round/>
              <a:headEnd/>
              <a:tailEnd/>
            </a:ln>
          </p:spPr>
          <p:txBody>
            <a:bodyPr/>
            <a:lstStyle/>
            <a:p>
              <a:pPr eaLnBrk="1" hangingPunct="1"/>
              <a:endParaRPr lang="en-US" sz="1800" dirty="0">
                <a:solidFill>
                  <a:prstClr val="black"/>
                </a:solidFill>
              </a:endParaRPr>
            </a:p>
          </p:txBody>
        </p:sp>
        <p:sp>
          <p:nvSpPr>
            <p:cNvPr id="2072" name="Line 39"/>
            <p:cNvSpPr>
              <a:spLocks noChangeShapeType="1"/>
            </p:cNvSpPr>
            <p:nvPr/>
          </p:nvSpPr>
          <p:spPr bwMode="auto">
            <a:xfrm flipV="1">
              <a:off x="708" y="671"/>
              <a:ext cx="1" cy="3103"/>
            </a:xfrm>
            <a:prstGeom prst="line">
              <a:avLst/>
            </a:prstGeom>
            <a:noFill/>
            <a:ln w="12700">
              <a:solidFill>
                <a:srgbClr val="808080"/>
              </a:solidFill>
              <a:round/>
              <a:headEnd/>
              <a:tailEnd/>
            </a:ln>
          </p:spPr>
          <p:txBody>
            <a:bodyPr/>
            <a:lstStyle/>
            <a:p>
              <a:pPr eaLnBrk="1" hangingPunct="1"/>
              <a:endParaRPr lang="en-US" sz="1800" dirty="0">
                <a:solidFill>
                  <a:prstClr val="black"/>
                </a:solidFill>
              </a:endParaRPr>
            </a:p>
          </p:txBody>
        </p:sp>
        <p:sp>
          <p:nvSpPr>
            <p:cNvPr id="2073" name="Line 40"/>
            <p:cNvSpPr>
              <a:spLocks noChangeShapeType="1"/>
            </p:cNvSpPr>
            <p:nvPr/>
          </p:nvSpPr>
          <p:spPr bwMode="auto">
            <a:xfrm>
              <a:off x="708" y="671"/>
              <a:ext cx="1" cy="3103"/>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4" name="Line 41"/>
            <p:cNvSpPr>
              <a:spLocks noChangeShapeType="1"/>
            </p:cNvSpPr>
            <p:nvPr/>
          </p:nvSpPr>
          <p:spPr bwMode="auto">
            <a:xfrm>
              <a:off x="676" y="3774"/>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5" name="Line 42"/>
            <p:cNvSpPr>
              <a:spLocks noChangeShapeType="1"/>
            </p:cNvSpPr>
            <p:nvPr/>
          </p:nvSpPr>
          <p:spPr bwMode="auto">
            <a:xfrm>
              <a:off x="676" y="3385"/>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6" name="Line 43"/>
            <p:cNvSpPr>
              <a:spLocks noChangeShapeType="1"/>
            </p:cNvSpPr>
            <p:nvPr/>
          </p:nvSpPr>
          <p:spPr bwMode="auto">
            <a:xfrm>
              <a:off x="676" y="2999"/>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7" name="Line 44"/>
            <p:cNvSpPr>
              <a:spLocks noChangeShapeType="1"/>
            </p:cNvSpPr>
            <p:nvPr/>
          </p:nvSpPr>
          <p:spPr bwMode="auto">
            <a:xfrm>
              <a:off x="676" y="2610"/>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8" name="Line 45"/>
            <p:cNvSpPr>
              <a:spLocks noChangeShapeType="1"/>
            </p:cNvSpPr>
            <p:nvPr/>
          </p:nvSpPr>
          <p:spPr bwMode="auto">
            <a:xfrm>
              <a:off x="676" y="2223"/>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79" name="Line 46"/>
            <p:cNvSpPr>
              <a:spLocks noChangeShapeType="1"/>
            </p:cNvSpPr>
            <p:nvPr/>
          </p:nvSpPr>
          <p:spPr bwMode="auto">
            <a:xfrm>
              <a:off x="676" y="1835"/>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0" name="Line 47"/>
            <p:cNvSpPr>
              <a:spLocks noChangeShapeType="1"/>
            </p:cNvSpPr>
            <p:nvPr/>
          </p:nvSpPr>
          <p:spPr bwMode="auto">
            <a:xfrm>
              <a:off x="676" y="1446"/>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1" name="Line 48"/>
            <p:cNvSpPr>
              <a:spLocks noChangeShapeType="1"/>
            </p:cNvSpPr>
            <p:nvPr/>
          </p:nvSpPr>
          <p:spPr bwMode="auto">
            <a:xfrm>
              <a:off x="676" y="1060"/>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2" name="Line 49"/>
            <p:cNvSpPr>
              <a:spLocks noChangeShapeType="1"/>
            </p:cNvSpPr>
            <p:nvPr/>
          </p:nvSpPr>
          <p:spPr bwMode="auto">
            <a:xfrm>
              <a:off x="676" y="671"/>
              <a:ext cx="32"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3" name="Line 50"/>
            <p:cNvSpPr>
              <a:spLocks noChangeShapeType="1"/>
            </p:cNvSpPr>
            <p:nvPr/>
          </p:nvSpPr>
          <p:spPr bwMode="auto">
            <a:xfrm>
              <a:off x="708" y="3774"/>
              <a:ext cx="4727" cy="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4" name="Line 51"/>
            <p:cNvSpPr>
              <a:spLocks noChangeShapeType="1"/>
            </p:cNvSpPr>
            <p:nvPr/>
          </p:nvSpPr>
          <p:spPr bwMode="auto">
            <a:xfrm flipV="1">
              <a:off x="708"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5" name="Line 52"/>
            <p:cNvSpPr>
              <a:spLocks noChangeShapeType="1"/>
            </p:cNvSpPr>
            <p:nvPr/>
          </p:nvSpPr>
          <p:spPr bwMode="auto">
            <a:xfrm flipV="1">
              <a:off x="1497"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6" name="Line 53"/>
            <p:cNvSpPr>
              <a:spLocks noChangeShapeType="1"/>
            </p:cNvSpPr>
            <p:nvPr/>
          </p:nvSpPr>
          <p:spPr bwMode="auto">
            <a:xfrm flipV="1">
              <a:off x="2284"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7" name="Line 54"/>
            <p:cNvSpPr>
              <a:spLocks noChangeShapeType="1"/>
            </p:cNvSpPr>
            <p:nvPr/>
          </p:nvSpPr>
          <p:spPr bwMode="auto">
            <a:xfrm flipV="1">
              <a:off x="3073"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8" name="Line 55"/>
            <p:cNvSpPr>
              <a:spLocks noChangeShapeType="1"/>
            </p:cNvSpPr>
            <p:nvPr/>
          </p:nvSpPr>
          <p:spPr bwMode="auto">
            <a:xfrm flipV="1">
              <a:off x="3860"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89" name="Line 56"/>
            <p:cNvSpPr>
              <a:spLocks noChangeShapeType="1"/>
            </p:cNvSpPr>
            <p:nvPr/>
          </p:nvSpPr>
          <p:spPr bwMode="auto">
            <a:xfrm flipV="1">
              <a:off x="4649"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90" name="Line 57"/>
            <p:cNvSpPr>
              <a:spLocks noChangeShapeType="1"/>
            </p:cNvSpPr>
            <p:nvPr/>
          </p:nvSpPr>
          <p:spPr bwMode="auto">
            <a:xfrm flipV="1">
              <a:off x="5435" y="3774"/>
              <a:ext cx="1" cy="31"/>
            </a:xfrm>
            <a:prstGeom prst="line">
              <a:avLst/>
            </a:prstGeom>
            <a:noFill/>
            <a:ln w="3175">
              <a:solidFill>
                <a:srgbClr val="000000"/>
              </a:solidFill>
              <a:round/>
              <a:headEnd/>
              <a:tailEnd/>
            </a:ln>
          </p:spPr>
          <p:txBody>
            <a:bodyPr/>
            <a:lstStyle/>
            <a:p>
              <a:pPr eaLnBrk="1" hangingPunct="1"/>
              <a:endParaRPr lang="en-US" sz="1800" dirty="0">
                <a:solidFill>
                  <a:prstClr val="black"/>
                </a:solidFill>
              </a:endParaRPr>
            </a:p>
          </p:txBody>
        </p:sp>
        <p:sp>
          <p:nvSpPr>
            <p:cNvPr id="2091" name="Rectangle 58"/>
            <p:cNvSpPr>
              <a:spLocks noChangeArrowheads="1"/>
            </p:cNvSpPr>
            <p:nvPr/>
          </p:nvSpPr>
          <p:spPr bwMode="auto">
            <a:xfrm>
              <a:off x="1605" y="1206"/>
              <a:ext cx="95" cy="94"/>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092" name="Line 59"/>
            <p:cNvSpPr>
              <a:spLocks noChangeShapeType="1"/>
            </p:cNvSpPr>
            <p:nvPr/>
          </p:nvSpPr>
          <p:spPr bwMode="auto">
            <a:xfrm flipH="1" flipV="1">
              <a:off x="1611" y="1212"/>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3" name="Line 60"/>
            <p:cNvSpPr>
              <a:spLocks noChangeShapeType="1"/>
            </p:cNvSpPr>
            <p:nvPr/>
          </p:nvSpPr>
          <p:spPr bwMode="auto">
            <a:xfrm>
              <a:off x="1653" y="1253"/>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4" name="Line 61"/>
            <p:cNvSpPr>
              <a:spLocks noChangeShapeType="1"/>
            </p:cNvSpPr>
            <p:nvPr/>
          </p:nvSpPr>
          <p:spPr bwMode="auto">
            <a:xfrm flipH="1">
              <a:off x="1611" y="1253"/>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5" name="Line 62"/>
            <p:cNvSpPr>
              <a:spLocks noChangeShapeType="1"/>
            </p:cNvSpPr>
            <p:nvPr/>
          </p:nvSpPr>
          <p:spPr bwMode="auto">
            <a:xfrm flipV="1">
              <a:off x="1653" y="1212"/>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6" name="Rectangle 63"/>
            <p:cNvSpPr>
              <a:spLocks noChangeArrowheads="1"/>
            </p:cNvSpPr>
            <p:nvPr/>
          </p:nvSpPr>
          <p:spPr bwMode="auto">
            <a:xfrm>
              <a:off x="2552" y="1013"/>
              <a:ext cx="95" cy="94"/>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097" name="Line 64"/>
            <p:cNvSpPr>
              <a:spLocks noChangeShapeType="1"/>
            </p:cNvSpPr>
            <p:nvPr/>
          </p:nvSpPr>
          <p:spPr bwMode="auto">
            <a:xfrm flipH="1" flipV="1">
              <a:off x="2558" y="1018"/>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8" name="Line 65"/>
            <p:cNvSpPr>
              <a:spLocks noChangeShapeType="1"/>
            </p:cNvSpPr>
            <p:nvPr/>
          </p:nvSpPr>
          <p:spPr bwMode="auto">
            <a:xfrm>
              <a:off x="2599" y="1060"/>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099" name="Line 66"/>
            <p:cNvSpPr>
              <a:spLocks noChangeShapeType="1"/>
            </p:cNvSpPr>
            <p:nvPr/>
          </p:nvSpPr>
          <p:spPr bwMode="auto">
            <a:xfrm flipH="1">
              <a:off x="2558" y="1060"/>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0" name="Line 67"/>
            <p:cNvSpPr>
              <a:spLocks noChangeShapeType="1"/>
            </p:cNvSpPr>
            <p:nvPr/>
          </p:nvSpPr>
          <p:spPr bwMode="auto">
            <a:xfrm flipV="1">
              <a:off x="2599" y="1018"/>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1" name="Rectangle 68"/>
            <p:cNvSpPr>
              <a:spLocks noChangeArrowheads="1"/>
            </p:cNvSpPr>
            <p:nvPr/>
          </p:nvSpPr>
          <p:spPr bwMode="auto">
            <a:xfrm>
              <a:off x="2552" y="1981"/>
              <a:ext cx="95"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02" name="Line 69"/>
            <p:cNvSpPr>
              <a:spLocks noChangeShapeType="1"/>
            </p:cNvSpPr>
            <p:nvPr/>
          </p:nvSpPr>
          <p:spPr bwMode="auto">
            <a:xfrm flipH="1" flipV="1">
              <a:off x="2558" y="198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3" name="Line 70"/>
            <p:cNvSpPr>
              <a:spLocks noChangeShapeType="1"/>
            </p:cNvSpPr>
            <p:nvPr/>
          </p:nvSpPr>
          <p:spPr bwMode="auto">
            <a:xfrm>
              <a:off x="2599" y="2028"/>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4" name="Line 71"/>
            <p:cNvSpPr>
              <a:spLocks noChangeShapeType="1"/>
            </p:cNvSpPr>
            <p:nvPr/>
          </p:nvSpPr>
          <p:spPr bwMode="auto">
            <a:xfrm flipH="1">
              <a:off x="2558" y="2028"/>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5" name="Line 72"/>
            <p:cNvSpPr>
              <a:spLocks noChangeShapeType="1"/>
            </p:cNvSpPr>
            <p:nvPr/>
          </p:nvSpPr>
          <p:spPr bwMode="auto">
            <a:xfrm flipV="1">
              <a:off x="2599" y="1987"/>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6" name="Rectangle 73"/>
            <p:cNvSpPr>
              <a:spLocks noChangeArrowheads="1"/>
            </p:cNvSpPr>
            <p:nvPr/>
          </p:nvSpPr>
          <p:spPr bwMode="auto">
            <a:xfrm>
              <a:off x="2552" y="2563"/>
              <a:ext cx="95" cy="94"/>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07" name="Line 74"/>
            <p:cNvSpPr>
              <a:spLocks noChangeShapeType="1"/>
            </p:cNvSpPr>
            <p:nvPr/>
          </p:nvSpPr>
          <p:spPr bwMode="auto">
            <a:xfrm flipH="1" flipV="1">
              <a:off x="2558" y="2569"/>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8" name="Line 75"/>
            <p:cNvSpPr>
              <a:spLocks noChangeShapeType="1"/>
            </p:cNvSpPr>
            <p:nvPr/>
          </p:nvSpPr>
          <p:spPr bwMode="auto">
            <a:xfrm>
              <a:off x="2599" y="2610"/>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09" name="Line 76"/>
            <p:cNvSpPr>
              <a:spLocks noChangeShapeType="1"/>
            </p:cNvSpPr>
            <p:nvPr/>
          </p:nvSpPr>
          <p:spPr bwMode="auto">
            <a:xfrm flipH="1">
              <a:off x="2558" y="2610"/>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0" name="Line 77"/>
            <p:cNvSpPr>
              <a:spLocks noChangeShapeType="1"/>
            </p:cNvSpPr>
            <p:nvPr/>
          </p:nvSpPr>
          <p:spPr bwMode="auto">
            <a:xfrm flipV="1">
              <a:off x="2599" y="2569"/>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1" name="Rectangle 78"/>
            <p:cNvSpPr>
              <a:spLocks noChangeArrowheads="1"/>
            </p:cNvSpPr>
            <p:nvPr/>
          </p:nvSpPr>
          <p:spPr bwMode="auto">
            <a:xfrm>
              <a:off x="1684" y="1981"/>
              <a:ext cx="95"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12" name="Line 79"/>
            <p:cNvSpPr>
              <a:spLocks noChangeShapeType="1"/>
            </p:cNvSpPr>
            <p:nvPr/>
          </p:nvSpPr>
          <p:spPr bwMode="auto">
            <a:xfrm flipH="1" flipV="1">
              <a:off x="1690" y="1987"/>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3" name="Line 80"/>
            <p:cNvSpPr>
              <a:spLocks noChangeShapeType="1"/>
            </p:cNvSpPr>
            <p:nvPr/>
          </p:nvSpPr>
          <p:spPr bwMode="auto">
            <a:xfrm>
              <a:off x="1732" y="2028"/>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4" name="Line 81"/>
            <p:cNvSpPr>
              <a:spLocks noChangeShapeType="1"/>
            </p:cNvSpPr>
            <p:nvPr/>
          </p:nvSpPr>
          <p:spPr bwMode="auto">
            <a:xfrm flipH="1">
              <a:off x="1690" y="2028"/>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5" name="Line 82"/>
            <p:cNvSpPr>
              <a:spLocks noChangeShapeType="1"/>
            </p:cNvSpPr>
            <p:nvPr/>
          </p:nvSpPr>
          <p:spPr bwMode="auto">
            <a:xfrm flipV="1">
              <a:off x="1732" y="198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6" name="Rectangle 83"/>
            <p:cNvSpPr>
              <a:spLocks noChangeArrowheads="1"/>
            </p:cNvSpPr>
            <p:nvPr/>
          </p:nvSpPr>
          <p:spPr bwMode="auto">
            <a:xfrm>
              <a:off x="1605" y="2756"/>
              <a:ext cx="95"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17" name="Line 84"/>
            <p:cNvSpPr>
              <a:spLocks noChangeShapeType="1"/>
            </p:cNvSpPr>
            <p:nvPr/>
          </p:nvSpPr>
          <p:spPr bwMode="auto">
            <a:xfrm flipH="1" flipV="1">
              <a:off x="1611" y="2762"/>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8" name="Line 85"/>
            <p:cNvSpPr>
              <a:spLocks noChangeShapeType="1"/>
            </p:cNvSpPr>
            <p:nvPr/>
          </p:nvSpPr>
          <p:spPr bwMode="auto">
            <a:xfrm>
              <a:off x="1653" y="2803"/>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19" name="Line 86"/>
            <p:cNvSpPr>
              <a:spLocks noChangeShapeType="1"/>
            </p:cNvSpPr>
            <p:nvPr/>
          </p:nvSpPr>
          <p:spPr bwMode="auto">
            <a:xfrm flipH="1">
              <a:off x="1611" y="2803"/>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0" name="Line 87"/>
            <p:cNvSpPr>
              <a:spLocks noChangeShapeType="1"/>
            </p:cNvSpPr>
            <p:nvPr/>
          </p:nvSpPr>
          <p:spPr bwMode="auto">
            <a:xfrm flipV="1">
              <a:off x="1653" y="2762"/>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1" name="Rectangle 88"/>
            <p:cNvSpPr>
              <a:spLocks noChangeArrowheads="1"/>
            </p:cNvSpPr>
            <p:nvPr/>
          </p:nvSpPr>
          <p:spPr bwMode="auto">
            <a:xfrm>
              <a:off x="1724" y="2369"/>
              <a:ext cx="94"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22" name="Line 89"/>
            <p:cNvSpPr>
              <a:spLocks noChangeShapeType="1"/>
            </p:cNvSpPr>
            <p:nvPr/>
          </p:nvSpPr>
          <p:spPr bwMode="auto">
            <a:xfrm flipH="1" flipV="1">
              <a:off x="1730" y="2375"/>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3" name="Line 90"/>
            <p:cNvSpPr>
              <a:spLocks noChangeShapeType="1"/>
            </p:cNvSpPr>
            <p:nvPr/>
          </p:nvSpPr>
          <p:spPr bwMode="auto">
            <a:xfrm>
              <a:off x="1771" y="241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4" name="Line 91"/>
            <p:cNvSpPr>
              <a:spLocks noChangeShapeType="1"/>
            </p:cNvSpPr>
            <p:nvPr/>
          </p:nvSpPr>
          <p:spPr bwMode="auto">
            <a:xfrm flipH="1">
              <a:off x="1730" y="241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5" name="Line 92"/>
            <p:cNvSpPr>
              <a:spLocks noChangeShapeType="1"/>
            </p:cNvSpPr>
            <p:nvPr/>
          </p:nvSpPr>
          <p:spPr bwMode="auto">
            <a:xfrm flipV="1">
              <a:off x="1771" y="2375"/>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6" name="Rectangle 93"/>
            <p:cNvSpPr>
              <a:spLocks noChangeArrowheads="1"/>
            </p:cNvSpPr>
            <p:nvPr/>
          </p:nvSpPr>
          <p:spPr bwMode="auto">
            <a:xfrm>
              <a:off x="1763" y="2756"/>
              <a:ext cx="95"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27" name="Line 94"/>
            <p:cNvSpPr>
              <a:spLocks noChangeShapeType="1"/>
            </p:cNvSpPr>
            <p:nvPr/>
          </p:nvSpPr>
          <p:spPr bwMode="auto">
            <a:xfrm flipH="1" flipV="1">
              <a:off x="1769" y="2762"/>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8" name="Line 95"/>
            <p:cNvSpPr>
              <a:spLocks noChangeShapeType="1"/>
            </p:cNvSpPr>
            <p:nvPr/>
          </p:nvSpPr>
          <p:spPr bwMode="auto">
            <a:xfrm>
              <a:off x="1811" y="2803"/>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29" name="Line 96"/>
            <p:cNvSpPr>
              <a:spLocks noChangeShapeType="1"/>
            </p:cNvSpPr>
            <p:nvPr/>
          </p:nvSpPr>
          <p:spPr bwMode="auto">
            <a:xfrm flipH="1">
              <a:off x="1769" y="2803"/>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0" name="Line 97"/>
            <p:cNvSpPr>
              <a:spLocks noChangeShapeType="1"/>
            </p:cNvSpPr>
            <p:nvPr/>
          </p:nvSpPr>
          <p:spPr bwMode="auto">
            <a:xfrm flipV="1">
              <a:off x="1811" y="2762"/>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1" name="Rectangle 98"/>
            <p:cNvSpPr>
              <a:spLocks noChangeArrowheads="1"/>
            </p:cNvSpPr>
            <p:nvPr/>
          </p:nvSpPr>
          <p:spPr bwMode="auto">
            <a:xfrm>
              <a:off x="2868" y="2369"/>
              <a:ext cx="94"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32" name="Line 99"/>
            <p:cNvSpPr>
              <a:spLocks noChangeShapeType="1"/>
            </p:cNvSpPr>
            <p:nvPr/>
          </p:nvSpPr>
          <p:spPr bwMode="auto">
            <a:xfrm flipH="1" flipV="1">
              <a:off x="2874" y="2375"/>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3" name="Line 100"/>
            <p:cNvSpPr>
              <a:spLocks noChangeShapeType="1"/>
            </p:cNvSpPr>
            <p:nvPr/>
          </p:nvSpPr>
          <p:spPr bwMode="auto">
            <a:xfrm>
              <a:off x="2915" y="241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4" name="Line 101"/>
            <p:cNvSpPr>
              <a:spLocks noChangeShapeType="1"/>
            </p:cNvSpPr>
            <p:nvPr/>
          </p:nvSpPr>
          <p:spPr bwMode="auto">
            <a:xfrm flipH="1">
              <a:off x="2874" y="2417"/>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5" name="Line 102"/>
            <p:cNvSpPr>
              <a:spLocks noChangeShapeType="1"/>
            </p:cNvSpPr>
            <p:nvPr/>
          </p:nvSpPr>
          <p:spPr bwMode="auto">
            <a:xfrm flipV="1">
              <a:off x="2915" y="2375"/>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6" name="Rectangle 103"/>
            <p:cNvSpPr>
              <a:spLocks noChangeArrowheads="1"/>
            </p:cNvSpPr>
            <p:nvPr/>
          </p:nvSpPr>
          <p:spPr bwMode="auto">
            <a:xfrm>
              <a:off x="1134" y="2097"/>
              <a:ext cx="95"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37" name="Line 104"/>
            <p:cNvSpPr>
              <a:spLocks noChangeShapeType="1"/>
            </p:cNvSpPr>
            <p:nvPr/>
          </p:nvSpPr>
          <p:spPr bwMode="auto">
            <a:xfrm flipH="1" flipV="1">
              <a:off x="1140" y="2103"/>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8" name="Line 105"/>
            <p:cNvSpPr>
              <a:spLocks noChangeShapeType="1"/>
            </p:cNvSpPr>
            <p:nvPr/>
          </p:nvSpPr>
          <p:spPr bwMode="auto">
            <a:xfrm>
              <a:off x="1181" y="2145"/>
              <a:ext cx="42"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39" name="Line 106"/>
            <p:cNvSpPr>
              <a:spLocks noChangeShapeType="1"/>
            </p:cNvSpPr>
            <p:nvPr/>
          </p:nvSpPr>
          <p:spPr bwMode="auto">
            <a:xfrm flipH="1">
              <a:off x="1140" y="2145"/>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0" name="Line 107"/>
            <p:cNvSpPr>
              <a:spLocks noChangeShapeType="1"/>
            </p:cNvSpPr>
            <p:nvPr/>
          </p:nvSpPr>
          <p:spPr bwMode="auto">
            <a:xfrm flipV="1">
              <a:off x="1181" y="2103"/>
              <a:ext cx="42"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1" name="Rectangle 108"/>
            <p:cNvSpPr>
              <a:spLocks noChangeArrowheads="1"/>
            </p:cNvSpPr>
            <p:nvPr/>
          </p:nvSpPr>
          <p:spPr bwMode="auto">
            <a:xfrm>
              <a:off x="2079" y="2655"/>
              <a:ext cx="94" cy="95"/>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42" name="Line 109"/>
            <p:cNvSpPr>
              <a:spLocks noChangeShapeType="1"/>
            </p:cNvSpPr>
            <p:nvPr/>
          </p:nvSpPr>
          <p:spPr bwMode="auto">
            <a:xfrm flipH="1" flipV="1">
              <a:off x="2085" y="2661"/>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3" name="Line 110"/>
            <p:cNvSpPr>
              <a:spLocks noChangeShapeType="1"/>
            </p:cNvSpPr>
            <p:nvPr/>
          </p:nvSpPr>
          <p:spPr bwMode="auto">
            <a:xfrm>
              <a:off x="2126" y="2703"/>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4" name="Line 111"/>
            <p:cNvSpPr>
              <a:spLocks noChangeShapeType="1"/>
            </p:cNvSpPr>
            <p:nvPr/>
          </p:nvSpPr>
          <p:spPr bwMode="auto">
            <a:xfrm flipH="1">
              <a:off x="2085" y="2703"/>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5" name="Line 112"/>
            <p:cNvSpPr>
              <a:spLocks noChangeShapeType="1"/>
            </p:cNvSpPr>
            <p:nvPr/>
          </p:nvSpPr>
          <p:spPr bwMode="auto">
            <a:xfrm flipV="1">
              <a:off x="2126" y="2661"/>
              <a:ext cx="41" cy="42"/>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6" name="Rectangle 113"/>
            <p:cNvSpPr>
              <a:spLocks noChangeArrowheads="1"/>
            </p:cNvSpPr>
            <p:nvPr/>
          </p:nvSpPr>
          <p:spPr bwMode="auto">
            <a:xfrm>
              <a:off x="5073" y="2137"/>
              <a:ext cx="94" cy="94"/>
            </a:xfrm>
            <a:prstGeom prst="rect">
              <a:avLst/>
            </a:prstGeom>
            <a:solidFill>
              <a:srgbClr val="63AAFE"/>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47" name="Line 114"/>
            <p:cNvSpPr>
              <a:spLocks noChangeShapeType="1"/>
            </p:cNvSpPr>
            <p:nvPr/>
          </p:nvSpPr>
          <p:spPr bwMode="auto">
            <a:xfrm flipH="1" flipV="1">
              <a:off x="5079" y="2143"/>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8" name="Line 115"/>
            <p:cNvSpPr>
              <a:spLocks noChangeShapeType="1"/>
            </p:cNvSpPr>
            <p:nvPr/>
          </p:nvSpPr>
          <p:spPr bwMode="auto">
            <a:xfrm>
              <a:off x="5120" y="2184"/>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49" name="Line 116"/>
            <p:cNvSpPr>
              <a:spLocks noChangeShapeType="1"/>
            </p:cNvSpPr>
            <p:nvPr/>
          </p:nvSpPr>
          <p:spPr bwMode="auto">
            <a:xfrm flipH="1">
              <a:off x="5079" y="2184"/>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50" name="Line 117"/>
            <p:cNvSpPr>
              <a:spLocks noChangeShapeType="1"/>
            </p:cNvSpPr>
            <p:nvPr/>
          </p:nvSpPr>
          <p:spPr bwMode="auto">
            <a:xfrm flipV="1">
              <a:off x="5120" y="2143"/>
              <a:ext cx="41" cy="41"/>
            </a:xfrm>
            <a:prstGeom prst="line">
              <a:avLst/>
            </a:prstGeom>
            <a:noFill/>
            <a:ln w="15875">
              <a:solidFill>
                <a:srgbClr val="63AAFE"/>
              </a:solidFill>
              <a:round/>
              <a:headEnd/>
              <a:tailEnd/>
            </a:ln>
          </p:spPr>
          <p:txBody>
            <a:bodyPr/>
            <a:lstStyle/>
            <a:p>
              <a:pPr eaLnBrk="1" hangingPunct="1"/>
              <a:endParaRPr lang="en-US" sz="1800" dirty="0">
                <a:solidFill>
                  <a:prstClr val="black"/>
                </a:solidFill>
              </a:endParaRPr>
            </a:p>
          </p:txBody>
        </p:sp>
        <p:sp>
          <p:nvSpPr>
            <p:cNvPr id="2151" name="Rectangle 118"/>
            <p:cNvSpPr>
              <a:spLocks noChangeArrowheads="1"/>
            </p:cNvSpPr>
            <p:nvPr/>
          </p:nvSpPr>
          <p:spPr bwMode="auto">
            <a:xfrm>
              <a:off x="1631" y="1231"/>
              <a:ext cx="41"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52" name="Rectangle 119"/>
            <p:cNvSpPr>
              <a:spLocks noChangeArrowheads="1"/>
            </p:cNvSpPr>
            <p:nvPr/>
          </p:nvSpPr>
          <p:spPr bwMode="auto">
            <a:xfrm>
              <a:off x="1634" y="1234"/>
              <a:ext cx="35" cy="36"/>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53" name="Rectangle 120"/>
            <p:cNvSpPr>
              <a:spLocks noChangeArrowheads="1"/>
            </p:cNvSpPr>
            <p:nvPr/>
          </p:nvSpPr>
          <p:spPr bwMode="auto">
            <a:xfrm>
              <a:off x="2578" y="1038"/>
              <a:ext cx="41"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54" name="Rectangle 121"/>
            <p:cNvSpPr>
              <a:spLocks noChangeArrowheads="1"/>
            </p:cNvSpPr>
            <p:nvPr/>
          </p:nvSpPr>
          <p:spPr bwMode="auto">
            <a:xfrm>
              <a:off x="2581" y="1041"/>
              <a:ext cx="35" cy="36"/>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55" name="Rectangle 122"/>
            <p:cNvSpPr>
              <a:spLocks noChangeArrowheads="1"/>
            </p:cNvSpPr>
            <p:nvPr/>
          </p:nvSpPr>
          <p:spPr bwMode="auto">
            <a:xfrm>
              <a:off x="2578" y="2007"/>
              <a:ext cx="41"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56" name="Rectangle 123"/>
            <p:cNvSpPr>
              <a:spLocks noChangeArrowheads="1"/>
            </p:cNvSpPr>
            <p:nvPr/>
          </p:nvSpPr>
          <p:spPr bwMode="auto">
            <a:xfrm>
              <a:off x="2581" y="2010"/>
              <a:ext cx="35"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57" name="Rectangle 124"/>
            <p:cNvSpPr>
              <a:spLocks noChangeArrowheads="1"/>
            </p:cNvSpPr>
            <p:nvPr/>
          </p:nvSpPr>
          <p:spPr bwMode="auto">
            <a:xfrm>
              <a:off x="2578" y="2588"/>
              <a:ext cx="41"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58" name="Rectangle 125"/>
            <p:cNvSpPr>
              <a:spLocks noChangeArrowheads="1"/>
            </p:cNvSpPr>
            <p:nvPr/>
          </p:nvSpPr>
          <p:spPr bwMode="auto">
            <a:xfrm>
              <a:off x="2581" y="2591"/>
              <a:ext cx="35" cy="36"/>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59" name="Rectangle 126"/>
            <p:cNvSpPr>
              <a:spLocks noChangeArrowheads="1"/>
            </p:cNvSpPr>
            <p:nvPr/>
          </p:nvSpPr>
          <p:spPr bwMode="auto">
            <a:xfrm>
              <a:off x="1710" y="2007"/>
              <a:ext cx="41"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60" name="Rectangle 127"/>
            <p:cNvSpPr>
              <a:spLocks noChangeArrowheads="1"/>
            </p:cNvSpPr>
            <p:nvPr/>
          </p:nvSpPr>
          <p:spPr bwMode="auto">
            <a:xfrm>
              <a:off x="1713" y="2010"/>
              <a:ext cx="35"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61" name="Rectangle 128"/>
            <p:cNvSpPr>
              <a:spLocks noChangeArrowheads="1"/>
            </p:cNvSpPr>
            <p:nvPr/>
          </p:nvSpPr>
          <p:spPr bwMode="auto">
            <a:xfrm>
              <a:off x="1631" y="2782"/>
              <a:ext cx="41"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62" name="Rectangle 129"/>
            <p:cNvSpPr>
              <a:spLocks noChangeArrowheads="1"/>
            </p:cNvSpPr>
            <p:nvPr/>
          </p:nvSpPr>
          <p:spPr bwMode="auto">
            <a:xfrm>
              <a:off x="1634" y="2785"/>
              <a:ext cx="35"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63" name="Rectangle 130"/>
            <p:cNvSpPr>
              <a:spLocks noChangeArrowheads="1"/>
            </p:cNvSpPr>
            <p:nvPr/>
          </p:nvSpPr>
          <p:spPr bwMode="auto">
            <a:xfrm>
              <a:off x="1749" y="2395"/>
              <a:ext cx="42"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64" name="Rectangle 131"/>
            <p:cNvSpPr>
              <a:spLocks noChangeArrowheads="1"/>
            </p:cNvSpPr>
            <p:nvPr/>
          </p:nvSpPr>
          <p:spPr bwMode="auto">
            <a:xfrm>
              <a:off x="1752" y="2398"/>
              <a:ext cx="36"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65" name="Rectangle 132"/>
            <p:cNvSpPr>
              <a:spLocks noChangeArrowheads="1"/>
            </p:cNvSpPr>
            <p:nvPr/>
          </p:nvSpPr>
          <p:spPr bwMode="auto">
            <a:xfrm>
              <a:off x="1789" y="2782"/>
              <a:ext cx="41"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66" name="Rectangle 133"/>
            <p:cNvSpPr>
              <a:spLocks noChangeArrowheads="1"/>
            </p:cNvSpPr>
            <p:nvPr/>
          </p:nvSpPr>
          <p:spPr bwMode="auto">
            <a:xfrm>
              <a:off x="1792" y="2785"/>
              <a:ext cx="35"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67" name="Rectangle 134"/>
            <p:cNvSpPr>
              <a:spLocks noChangeArrowheads="1"/>
            </p:cNvSpPr>
            <p:nvPr/>
          </p:nvSpPr>
          <p:spPr bwMode="auto">
            <a:xfrm>
              <a:off x="2893" y="2395"/>
              <a:ext cx="42"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68" name="Rectangle 135"/>
            <p:cNvSpPr>
              <a:spLocks noChangeArrowheads="1"/>
            </p:cNvSpPr>
            <p:nvPr/>
          </p:nvSpPr>
          <p:spPr bwMode="auto">
            <a:xfrm>
              <a:off x="2896" y="2398"/>
              <a:ext cx="36"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69" name="Rectangle 136"/>
            <p:cNvSpPr>
              <a:spLocks noChangeArrowheads="1"/>
            </p:cNvSpPr>
            <p:nvPr/>
          </p:nvSpPr>
          <p:spPr bwMode="auto">
            <a:xfrm>
              <a:off x="1160" y="2123"/>
              <a:ext cx="41"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70" name="Rectangle 137"/>
            <p:cNvSpPr>
              <a:spLocks noChangeArrowheads="1"/>
            </p:cNvSpPr>
            <p:nvPr/>
          </p:nvSpPr>
          <p:spPr bwMode="auto">
            <a:xfrm>
              <a:off x="1163" y="2126"/>
              <a:ext cx="35"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71" name="Rectangle 138"/>
            <p:cNvSpPr>
              <a:spLocks noChangeArrowheads="1"/>
            </p:cNvSpPr>
            <p:nvPr/>
          </p:nvSpPr>
          <p:spPr bwMode="auto">
            <a:xfrm>
              <a:off x="2104" y="2681"/>
              <a:ext cx="42" cy="41"/>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72" name="Rectangle 139"/>
            <p:cNvSpPr>
              <a:spLocks noChangeArrowheads="1"/>
            </p:cNvSpPr>
            <p:nvPr/>
          </p:nvSpPr>
          <p:spPr bwMode="auto">
            <a:xfrm>
              <a:off x="2107" y="2684"/>
              <a:ext cx="36" cy="35"/>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73" name="Rectangle 140"/>
            <p:cNvSpPr>
              <a:spLocks noChangeArrowheads="1"/>
            </p:cNvSpPr>
            <p:nvPr/>
          </p:nvSpPr>
          <p:spPr bwMode="auto">
            <a:xfrm>
              <a:off x="5098" y="2162"/>
              <a:ext cx="42" cy="42"/>
            </a:xfrm>
            <a:prstGeom prst="rect">
              <a:avLst/>
            </a:prstGeom>
            <a:solidFill>
              <a:srgbClr val="DD2D32"/>
            </a:solidFill>
            <a:ln w="9525">
              <a:noFill/>
              <a:miter lim="800000"/>
              <a:headEnd/>
              <a:tailEnd/>
            </a:ln>
          </p:spPr>
          <p:txBody>
            <a:bodyPr/>
            <a:lstStyle/>
            <a:p>
              <a:pPr eaLnBrk="1" hangingPunct="1"/>
              <a:endParaRPr lang="en-US" sz="1800" dirty="0">
                <a:solidFill>
                  <a:prstClr val="black"/>
                </a:solidFill>
                <a:latin typeface="Arial" pitchFamily="34" charset="0"/>
              </a:endParaRPr>
            </a:p>
          </p:txBody>
        </p:sp>
        <p:sp>
          <p:nvSpPr>
            <p:cNvPr id="2174" name="Rectangle 141"/>
            <p:cNvSpPr>
              <a:spLocks noChangeArrowheads="1"/>
            </p:cNvSpPr>
            <p:nvPr/>
          </p:nvSpPr>
          <p:spPr bwMode="auto">
            <a:xfrm>
              <a:off x="5101" y="2165"/>
              <a:ext cx="36" cy="36"/>
            </a:xfrm>
            <a:prstGeom prst="rect">
              <a:avLst/>
            </a:prstGeom>
            <a:noFill/>
            <a:ln w="15875">
              <a:solidFill>
                <a:srgbClr val="DD2D32"/>
              </a:solidFill>
              <a:miter lim="800000"/>
              <a:headEnd/>
              <a:tailEnd/>
            </a:ln>
          </p:spPr>
          <p:txBody>
            <a:bodyPr/>
            <a:lstStyle/>
            <a:p>
              <a:pPr eaLnBrk="1" hangingPunct="1"/>
              <a:endParaRPr lang="en-US" sz="1800" dirty="0">
                <a:solidFill>
                  <a:prstClr val="black"/>
                </a:solidFill>
                <a:latin typeface="Arial" pitchFamily="34" charset="0"/>
              </a:endParaRPr>
            </a:p>
          </p:txBody>
        </p:sp>
        <p:sp>
          <p:nvSpPr>
            <p:cNvPr id="2175" name="Freeform 142"/>
            <p:cNvSpPr>
              <a:spLocks/>
            </p:cNvSpPr>
            <p:nvPr/>
          </p:nvSpPr>
          <p:spPr bwMode="auto">
            <a:xfrm>
              <a:off x="1633" y="1233"/>
              <a:ext cx="39" cy="40"/>
            </a:xfrm>
            <a:custGeom>
              <a:avLst/>
              <a:gdLst>
                <a:gd name="T0" fmla="*/ 20 w 39"/>
                <a:gd name="T1" fmla="*/ 0 h 40"/>
                <a:gd name="T2" fmla="*/ 39 w 39"/>
                <a:gd name="T3" fmla="*/ 40 h 40"/>
                <a:gd name="T4" fmla="*/ 0 w 39"/>
                <a:gd name="T5" fmla="*/ 40 h 40"/>
                <a:gd name="T6" fmla="*/ 20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20" y="0"/>
                  </a:moveTo>
                  <a:lnTo>
                    <a:pt x="39" y="40"/>
                  </a:lnTo>
                  <a:lnTo>
                    <a:pt x="0" y="40"/>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76" name="Freeform 143"/>
            <p:cNvSpPr>
              <a:spLocks/>
            </p:cNvSpPr>
            <p:nvPr/>
          </p:nvSpPr>
          <p:spPr bwMode="auto">
            <a:xfrm>
              <a:off x="1633" y="1233"/>
              <a:ext cx="39" cy="40"/>
            </a:xfrm>
            <a:custGeom>
              <a:avLst/>
              <a:gdLst>
                <a:gd name="T0" fmla="*/ 20 w 39"/>
                <a:gd name="T1" fmla="*/ 0 h 40"/>
                <a:gd name="T2" fmla="*/ 39 w 39"/>
                <a:gd name="T3" fmla="*/ 40 h 40"/>
                <a:gd name="T4" fmla="*/ 0 w 39"/>
                <a:gd name="T5" fmla="*/ 40 h 40"/>
                <a:gd name="T6" fmla="*/ 20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20" y="0"/>
                  </a:moveTo>
                  <a:lnTo>
                    <a:pt x="39" y="40"/>
                  </a:lnTo>
                  <a:lnTo>
                    <a:pt x="0" y="40"/>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77" name="Freeform 144"/>
            <p:cNvSpPr>
              <a:spLocks/>
            </p:cNvSpPr>
            <p:nvPr/>
          </p:nvSpPr>
          <p:spPr bwMode="auto">
            <a:xfrm>
              <a:off x="2580" y="1040"/>
              <a:ext cx="39" cy="40"/>
            </a:xfrm>
            <a:custGeom>
              <a:avLst/>
              <a:gdLst>
                <a:gd name="T0" fmla="*/ 19 w 39"/>
                <a:gd name="T1" fmla="*/ 0 h 40"/>
                <a:gd name="T2" fmla="*/ 39 w 39"/>
                <a:gd name="T3" fmla="*/ 40 h 40"/>
                <a:gd name="T4" fmla="*/ 0 w 39"/>
                <a:gd name="T5" fmla="*/ 40 h 40"/>
                <a:gd name="T6" fmla="*/ 19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19" y="0"/>
                  </a:moveTo>
                  <a:lnTo>
                    <a:pt x="39" y="40"/>
                  </a:lnTo>
                  <a:lnTo>
                    <a:pt x="0" y="40"/>
                  </a:lnTo>
                  <a:lnTo>
                    <a:pt x="19"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78" name="Freeform 145"/>
            <p:cNvSpPr>
              <a:spLocks/>
            </p:cNvSpPr>
            <p:nvPr/>
          </p:nvSpPr>
          <p:spPr bwMode="auto">
            <a:xfrm>
              <a:off x="2580" y="1040"/>
              <a:ext cx="39" cy="40"/>
            </a:xfrm>
            <a:custGeom>
              <a:avLst/>
              <a:gdLst>
                <a:gd name="T0" fmla="*/ 19 w 39"/>
                <a:gd name="T1" fmla="*/ 0 h 40"/>
                <a:gd name="T2" fmla="*/ 39 w 39"/>
                <a:gd name="T3" fmla="*/ 40 h 40"/>
                <a:gd name="T4" fmla="*/ 0 w 39"/>
                <a:gd name="T5" fmla="*/ 40 h 40"/>
                <a:gd name="T6" fmla="*/ 19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19" y="0"/>
                  </a:moveTo>
                  <a:lnTo>
                    <a:pt x="39" y="40"/>
                  </a:lnTo>
                  <a:lnTo>
                    <a:pt x="0" y="40"/>
                  </a:lnTo>
                  <a:lnTo>
                    <a:pt x="19"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79" name="Freeform 146"/>
            <p:cNvSpPr>
              <a:spLocks/>
            </p:cNvSpPr>
            <p:nvPr/>
          </p:nvSpPr>
          <p:spPr bwMode="auto">
            <a:xfrm>
              <a:off x="2580" y="2009"/>
              <a:ext cx="39" cy="39"/>
            </a:xfrm>
            <a:custGeom>
              <a:avLst/>
              <a:gdLst>
                <a:gd name="T0" fmla="*/ 19 w 39"/>
                <a:gd name="T1" fmla="*/ 0 h 39"/>
                <a:gd name="T2" fmla="*/ 39 w 39"/>
                <a:gd name="T3" fmla="*/ 39 h 39"/>
                <a:gd name="T4" fmla="*/ 0 w 39"/>
                <a:gd name="T5" fmla="*/ 39 h 39"/>
                <a:gd name="T6" fmla="*/ 19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19" y="0"/>
                  </a:moveTo>
                  <a:lnTo>
                    <a:pt x="39" y="39"/>
                  </a:lnTo>
                  <a:lnTo>
                    <a:pt x="0" y="39"/>
                  </a:lnTo>
                  <a:lnTo>
                    <a:pt x="19"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80" name="Freeform 147"/>
            <p:cNvSpPr>
              <a:spLocks/>
            </p:cNvSpPr>
            <p:nvPr/>
          </p:nvSpPr>
          <p:spPr bwMode="auto">
            <a:xfrm>
              <a:off x="2580" y="2009"/>
              <a:ext cx="39" cy="39"/>
            </a:xfrm>
            <a:custGeom>
              <a:avLst/>
              <a:gdLst>
                <a:gd name="T0" fmla="*/ 19 w 39"/>
                <a:gd name="T1" fmla="*/ 0 h 39"/>
                <a:gd name="T2" fmla="*/ 39 w 39"/>
                <a:gd name="T3" fmla="*/ 39 h 39"/>
                <a:gd name="T4" fmla="*/ 0 w 39"/>
                <a:gd name="T5" fmla="*/ 39 h 39"/>
                <a:gd name="T6" fmla="*/ 19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19" y="0"/>
                  </a:moveTo>
                  <a:lnTo>
                    <a:pt x="39" y="39"/>
                  </a:lnTo>
                  <a:lnTo>
                    <a:pt x="0" y="39"/>
                  </a:lnTo>
                  <a:lnTo>
                    <a:pt x="19"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81" name="Freeform 148"/>
            <p:cNvSpPr>
              <a:spLocks/>
            </p:cNvSpPr>
            <p:nvPr/>
          </p:nvSpPr>
          <p:spPr bwMode="auto">
            <a:xfrm>
              <a:off x="2580" y="2590"/>
              <a:ext cx="39" cy="40"/>
            </a:xfrm>
            <a:custGeom>
              <a:avLst/>
              <a:gdLst>
                <a:gd name="T0" fmla="*/ 19 w 39"/>
                <a:gd name="T1" fmla="*/ 0 h 40"/>
                <a:gd name="T2" fmla="*/ 39 w 39"/>
                <a:gd name="T3" fmla="*/ 40 h 40"/>
                <a:gd name="T4" fmla="*/ 0 w 39"/>
                <a:gd name="T5" fmla="*/ 40 h 40"/>
                <a:gd name="T6" fmla="*/ 19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19" y="0"/>
                  </a:moveTo>
                  <a:lnTo>
                    <a:pt x="39" y="40"/>
                  </a:lnTo>
                  <a:lnTo>
                    <a:pt x="0" y="40"/>
                  </a:lnTo>
                  <a:lnTo>
                    <a:pt x="19"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82" name="Freeform 149"/>
            <p:cNvSpPr>
              <a:spLocks/>
            </p:cNvSpPr>
            <p:nvPr/>
          </p:nvSpPr>
          <p:spPr bwMode="auto">
            <a:xfrm>
              <a:off x="2580" y="2590"/>
              <a:ext cx="39" cy="40"/>
            </a:xfrm>
            <a:custGeom>
              <a:avLst/>
              <a:gdLst>
                <a:gd name="T0" fmla="*/ 19 w 39"/>
                <a:gd name="T1" fmla="*/ 0 h 40"/>
                <a:gd name="T2" fmla="*/ 39 w 39"/>
                <a:gd name="T3" fmla="*/ 40 h 40"/>
                <a:gd name="T4" fmla="*/ 0 w 39"/>
                <a:gd name="T5" fmla="*/ 40 h 40"/>
                <a:gd name="T6" fmla="*/ 19 w 39"/>
                <a:gd name="T7" fmla="*/ 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19" y="0"/>
                  </a:moveTo>
                  <a:lnTo>
                    <a:pt x="39" y="40"/>
                  </a:lnTo>
                  <a:lnTo>
                    <a:pt x="0" y="40"/>
                  </a:lnTo>
                  <a:lnTo>
                    <a:pt x="19"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83" name="Freeform 150"/>
            <p:cNvSpPr>
              <a:spLocks/>
            </p:cNvSpPr>
            <p:nvPr/>
          </p:nvSpPr>
          <p:spPr bwMode="auto">
            <a:xfrm>
              <a:off x="1712" y="2009"/>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84" name="Freeform 151"/>
            <p:cNvSpPr>
              <a:spLocks/>
            </p:cNvSpPr>
            <p:nvPr/>
          </p:nvSpPr>
          <p:spPr bwMode="auto">
            <a:xfrm>
              <a:off x="1712" y="2009"/>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85" name="Freeform 152"/>
            <p:cNvSpPr>
              <a:spLocks/>
            </p:cNvSpPr>
            <p:nvPr/>
          </p:nvSpPr>
          <p:spPr bwMode="auto">
            <a:xfrm>
              <a:off x="1633" y="2784"/>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86" name="Freeform 153"/>
            <p:cNvSpPr>
              <a:spLocks/>
            </p:cNvSpPr>
            <p:nvPr/>
          </p:nvSpPr>
          <p:spPr bwMode="auto">
            <a:xfrm>
              <a:off x="1633" y="2784"/>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87" name="Freeform 154"/>
            <p:cNvSpPr>
              <a:spLocks/>
            </p:cNvSpPr>
            <p:nvPr/>
          </p:nvSpPr>
          <p:spPr bwMode="auto">
            <a:xfrm>
              <a:off x="1751" y="2397"/>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88" name="Freeform 155"/>
            <p:cNvSpPr>
              <a:spLocks/>
            </p:cNvSpPr>
            <p:nvPr/>
          </p:nvSpPr>
          <p:spPr bwMode="auto">
            <a:xfrm>
              <a:off x="1751" y="2397"/>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89" name="Freeform 156"/>
            <p:cNvSpPr>
              <a:spLocks/>
            </p:cNvSpPr>
            <p:nvPr/>
          </p:nvSpPr>
          <p:spPr bwMode="auto">
            <a:xfrm>
              <a:off x="1791" y="2784"/>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90" name="Freeform 157"/>
            <p:cNvSpPr>
              <a:spLocks/>
            </p:cNvSpPr>
            <p:nvPr/>
          </p:nvSpPr>
          <p:spPr bwMode="auto">
            <a:xfrm>
              <a:off x="1791" y="2784"/>
              <a:ext cx="39" cy="39"/>
            </a:xfrm>
            <a:custGeom>
              <a:avLst/>
              <a:gdLst>
                <a:gd name="T0" fmla="*/ 20 w 39"/>
                <a:gd name="T1" fmla="*/ 0 h 39"/>
                <a:gd name="T2" fmla="*/ 39 w 39"/>
                <a:gd name="T3" fmla="*/ 39 h 39"/>
                <a:gd name="T4" fmla="*/ 0 w 39"/>
                <a:gd name="T5" fmla="*/ 39 h 39"/>
                <a:gd name="T6" fmla="*/ 20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20" y="0"/>
                  </a:moveTo>
                  <a:lnTo>
                    <a:pt x="39" y="39"/>
                  </a:lnTo>
                  <a:lnTo>
                    <a:pt x="0" y="39"/>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91" name="Freeform 158"/>
            <p:cNvSpPr>
              <a:spLocks/>
            </p:cNvSpPr>
            <p:nvPr/>
          </p:nvSpPr>
          <p:spPr bwMode="auto">
            <a:xfrm>
              <a:off x="2895" y="2397"/>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92" name="Freeform 159"/>
            <p:cNvSpPr>
              <a:spLocks/>
            </p:cNvSpPr>
            <p:nvPr/>
          </p:nvSpPr>
          <p:spPr bwMode="auto">
            <a:xfrm>
              <a:off x="2895" y="2397"/>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93" name="Freeform 160"/>
            <p:cNvSpPr>
              <a:spLocks/>
            </p:cNvSpPr>
            <p:nvPr/>
          </p:nvSpPr>
          <p:spPr bwMode="auto">
            <a:xfrm>
              <a:off x="1162" y="2125"/>
              <a:ext cx="39" cy="39"/>
            </a:xfrm>
            <a:custGeom>
              <a:avLst/>
              <a:gdLst>
                <a:gd name="T0" fmla="*/ 19 w 39"/>
                <a:gd name="T1" fmla="*/ 0 h 39"/>
                <a:gd name="T2" fmla="*/ 39 w 39"/>
                <a:gd name="T3" fmla="*/ 39 h 39"/>
                <a:gd name="T4" fmla="*/ 0 w 39"/>
                <a:gd name="T5" fmla="*/ 39 h 39"/>
                <a:gd name="T6" fmla="*/ 19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19" y="0"/>
                  </a:moveTo>
                  <a:lnTo>
                    <a:pt x="39" y="39"/>
                  </a:lnTo>
                  <a:lnTo>
                    <a:pt x="0" y="39"/>
                  </a:lnTo>
                  <a:lnTo>
                    <a:pt x="19"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94" name="Freeform 161"/>
            <p:cNvSpPr>
              <a:spLocks/>
            </p:cNvSpPr>
            <p:nvPr/>
          </p:nvSpPr>
          <p:spPr bwMode="auto">
            <a:xfrm>
              <a:off x="1162" y="2125"/>
              <a:ext cx="39" cy="39"/>
            </a:xfrm>
            <a:custGeom>
              <a:avLst/>
              <a:gdLst>
                <a:gd name="T0" fmla="*/ 19 w 39"/>
                <a:gd name="T1" fmla="*/ 0 h 39"/>
                <a:gd name="T2" fmla="*/ 39 w 39"/>
                <a:gd name="T3" fmla="*/ 39 h 39"/>
                <a:gd name="T4" fmla="*/ 0 w 39"/>
                <a:gd name="T5" fmla="*/ 39 h 39"/>
                <a:gd name="T6" fmla="*/ 19 w 39"/>
                <a:gd name="T7" fmla="*/ 0 h 39"/>
                <a:gd name="T8" fmla="*/ 0 60000 65536"/>
                <a:gd name="T9" fmla="*/ 0 60000 65536"/>
                <a:gd name="T10" fmla="*/ 0 60000 65536"/>
                <a:gd name="T11" fmla="*/ 0 60000 65536"/>
                <a:gd name="T12" fmla="*/ 0 w 39"/>
                <a:gd name="T13" fmla="*/ 0 h 39"/>
                <a:gd name="T14" fmla="*/ 39 w 39"/>
                <a:gd name="T15" fmla="*/ 39 h 39"/>
              </a:gdLst>
              <a:ahLst/>
              <a:cxnLst>
                <a:cxn ang="T8">
                  <a:pos x="T0" y="T1"/>
                </a:cxn>
                <a:cxn ang="T9">
                  <a:pos x="T2" y="T3"/>
                </a:cxn>
                <a:cxn ang="T10">
                  <a:pos x="T4" y="T5"/>
                </a:cxn>
                <a:cxn ang="T11">
                  <a:pos x="T6" y="T7"/>
                </a:cxn>
              </a:cxnLst>
              <a:rect l="T12" t="T13" r="T14" b="T15"/>
              <a:pathLst>
                <a:path w="39" h="39">
                  <a:moveTo>
                    <a:pt x="19" y="0"/>
                  </a:moveTo>
                  <a:lnTo>
                    <a:pt x="39" y="39"/>
                  </a:lnTo>
                  <a:lnTo>
                    <a:pt x="0" y="39"/>
                  </a:lnTo>
                  <a:lnTo>
                    <a:pt x="19"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95" name="Freeform 162"/>
            <p:cNvSpPr>
              <a:spLocks/>
            </p:cNvSpPr>
            <p:nvPr/>
          </p:nvSpPr>
          <p:spPr bwMode="auto">
            <a:xfrm>
              <a:off x="2106" y="2683"/>
              <a:ext cx="40" cy="39"/>
            </a:xfrm>
            <a:custGeom>
              <a:avLst/>
              <a:gdLst>
                <a:gd name="T0" fmla="*/ 20 w 40"/>
                <a:gd name="T1" fmla="*/ 0 h 39"/>
                <a:gd name="T2" fmla="*/ 40 w 40"/>
                <a:gd name="T3" fmla="*/ 39 h 39"/>
                <a:gd name="T4" fmla="*/ 0 w 40"/>
                <a:gd name="T5" fmla="*/ 39 h 39"/>
                <a:gd name="T6" fmla="*/ 20 w 40"/>
                <a:gd name="T7" fmla="*/ 0 h 39"/>
                <a:gd name="T8" fmla="*/ 0 60000 65536"/>
                <a:gd name="T9" fmla="*/ 0 60000 65536"/>
                <a:gd name="T10" fmla="*/ 0 60000 65536"/>
                <a:gd name="T11" fmla="*/ 0 60000 65536"/>
                <a:gd name="T12" fmla="*/ 0 w 40"/>
                <a:gd name="T13" fmla="*/ 0 h 39"/>
                <a:gd name="T14" fmla="*/ 40 w 40"/>
                <a:gd name="T15" fmla="*/ 39 h 39"/>
              </a:gdLst>
              <a:ahLst/>
              <a:cxnLst>
                <a:cxn ang="T8">
                  <a:pos x="T0" y="T1"/>
                </a:cxn>
                <a:cxn ang="T9">
                  <a:pos x="T2" y="T3"/>
                </a:cxn>
                <a:cxn ang="T10">
                  <a:pos x="T4" y="T5"/>
                </a:cxn>
                <a:cxn ang="T11">
                  <a:pos x="T6" y="T7"/>
                </a:cxn>
              </a:cxnLst>
              <a:rect l="T12" t="T13" r="T14" b="T15"/>
              <a:pathLst>
                <a:path w="40" h="39">
                  <a:moveTo>
                    <a:pt x="20" y="0"/>
                  </a:moveTo>
                  <a:lnTo>
                    <a:pt x="40" y="39"/>
                  </a:lnTo>
                  <a:lnTo>
                    <a:pt x="0" y="39"/>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96" name="Freeform 163"/>
            <p:cNvSpPr>
              <a:spLocks/>
            </p:cNvSpPr>
            <p:nvPr/>
          </p:nvSpPr>
          <p:spPr bwMode="auto">
            <a:xfrm>
              <a:off x="2106" y="2683"/>
              <a:ext cx="40" cy="39"/>
            </a:xfrm>
            <a:custGeom>
              <a:avLst/>
              <a:gdLst>
                <a:gd name="T0" fmla="*/ 20 w 40"/>
                <a:gd name="T1" fmla="*/ 0 h 39"/>
                <a:gd name="T2" fmla="*/ 40 w 40"/>
                <a:gd name="T3" fmla="*/ 39 h 39"/>
                <a:gd name="T4" fmla="*/ 0 w 40"/>
                <a:gd name="T5" fmla="*/ 39 h 39"/>
                <a:gd name="T6" fmla="*/ 20 w 40"/>
                <a:gd name="T7" fmla="*/ 0 h 39"/>
                <a:gd name="T8" fmla="*/ 0 60000 65536"/>
                <a:gd name="T9" fmla="*/ 0 60000 65536"/>
                <a:gd name="T10" fmla="*/ 0 60000 65536"/>
                <a:gd name="T11" fmla="*/ 0 60000 65536"/>
                <a:gd name="T12" fmla="*/ 0 w 40"/>
                <a:gd name="T13" fmla="*/ 0 h 39"/>
                <a:gd name="T14" fmla="*/ 40 w 40"/>
                <a:gd name="T15" fmla="*/ 39 h 39"/>
              </a:gdLst>
              <a:ahLst/>
              <a:cxnLst>
                <a:cxn ang="T8">
                  <a:pos x="T0" y="T1"/>
                </a:cxn>
                <a:cxn ang="T9">
                  <a:pos x="T2" y="T3"/>
                </a:cxn>
                <a:cxn ang="T10">
                  <a:pos x="T4" y="T5"/>
                </a:cxn>
                <a:cxn ang="T11">
                  <a:pos x="T6" y="T7"/>
                </a:cxn>
              </a:cxnLst>
              <a:rect l="T12" t="T13" r="T14" b="T15"/>
              <a:pathLst>
                <a:path w="40" h="39">
                  <a:moveTo>
                    <a:pt x="20" y="0"/>
                  </a:moveTo>
                  <a:lnTo>
                    <a:pt x="40" y="39"/>
                  </a:lnTo>
                  <a:lnTo>
                    <a:pt x="0" y="39"/>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97" name="Freeform 164"/>
            <p:cNvSpPr>
              <a:spLocks/>
            </p:cNvSpPr>
            <p:nvPr/>
          </p:nvSpPr>
          <p:spPr bwMode="auto">
            <a:xfrm>
              <a:off x="5100" y="2164"/>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solidFill>
              <a:srgbClr val="FFF58C"/>
            </a:solidFill>
            <a:ln w="9525">
              <a:noFill/>
              <a:round/>
              <a:headEnd/>
              <a:tailEnd/>
            </a:ln>
          </p:spPr>
          <p:txBody>
            <a:bodyPr/>
            <a:lstStyle/>
            <a:p>
              <a:pPr eaLnBrk="1" hangingPunct="1"/>
              <a:endParaRPr lang="en-US" sz="1800" dirty="0">
                <a:solidFill>
                  <a:prstClr val="black"/>
                </a:solidFill>
              </a:endParaRPr>
            </a:p>
          </p:txBody>
        </p:sp>
        <p:sp>
          <p:nvSpPr>
            <p:cNvPr id="2198" name="Freeform 165"/>
            <p:cNvSpPr>
              <a:spLocks/>
            </p:cNvSpPr>
            <p:nvPr/>
          </p:nvSpPr>
          <p:spPr bwMode="auto">
            <a:xfrm>
              <a:off x="5100" y="2164"/>
              <a:ext cx="40" cy="40"/>
            </a:xfrm>
            <a:custGeom>
              <a:avLst/>
              <a:gdLst>
                <a:gd name="T0" fmla="*/ 20 w 40"/>
                <a:gd name="T1" fmla="*/ 0 h 40"/>
                <a:gd name="T2" fmla="*/ 40 w 40"/>
                <a:gd name="T3" fmla="*/ 40 h 40"/>
                <a:gd name="T4" fmla="*/ 0 w 40"/>
                <a:gd name="T5" fmla="*/ 40 h 40"/>
                <a:gd name="T6" fmla="*/ 20 w 40"/>
                <a:gd name="T7" fmla="*/ 0 h 40"/>
                <a:gd name="T8" fmla="*/ 0 60000 65536"/>
                <a:gd name="T9" fmla="*/ 0 60000 65536"/>
                <a:gd name="T10" fmla="*/ 0 60000 65536"/>
                <a:gd name="T11" fmla="*/ 0 60000 65536"/>
                <a:gd name="T12" fmla="*/ 0 w 40"/>
                <a:gd name="T13" fmla="*/ 0 h 40"/>
                <a:gd name="T14" fmla="*/ 40 w 40"/>
                <a:gd name="T15" fmla="*/ 40 h 40"/>
              </a:gdLst>
              <a:ahLst/>
              <a:cxnLst>
                <a:cxn ang="T8">
                  <a:pos x="T0" y="T1"/>
                </a:cxn>
                <a:cxn ang="T9">
                  <a:pos x="T2" y="T3"/>
                </a:cxn>
                <a:cxn ang="T10">
                  <a:pos x="T4" y="T5"/>
                </a:cxn>
                <a:cxn ang="T11">
                  <a:pos x="T6" y="T7"/>
                </a:cxn>
              </a:cxnLst>
              <a:rect l="T12" t="T13" r="T14" b="T15"/>
              <a:pathLst>
                <a:path w="40" h="40">
                  <a:moveTo>
                    <a:pt x="20" y="0"/>
                  </a:moveTo>
                  <a:lnTo>
                    <a:pt x="40" y="40"/>
                  </a:lnTo>
                  <a:lnTo>
                    <a:pt x="0" y="40"/>
                  </a:lnTo>
                  <a:lnTo>
                    <a:pt x="20" y="0"/>
                  </a:lnTo>
                  <a:close/>
                </a:path>
              </a:pathLst>
            </a:custGeom>
            <a:noFill/>
            <a:ln w="15875">
              <a:solidFill>
                <a:srgbClr val="FFF58C"/>
              </a:solidFill>
              <a:round/>
              <a:headEnd/>
              <a:tailEnd/>
            </a:ln>
          </p:spPr>
          <p:txBody>
            <a:bodyPr/>
            <a:lstStyle/>
            <a:p>
              <a:pPr eaLnBrk="1" hangingPunct="1"/>
              <a:endParaRPr lang="en-US" sz="1800" dirty="0">
                <a:solidFill>
                  <a:prstClr val="black"/>
                </a:solidFill>
              </a:endParaRPr>
            </a:p>
          </p:txBody>
        </p:sp>
        <p:sp>
          <p:nvSpPr>
            <p:cNvPr id="2199" name="Line 166"/>
            <p:cNvSpPr>
              <a:spLocks noChangeShapeType="1"/>
            </p:cNvSpPr>
            <p:nvPr/>
          </p:nvSpPr>
          <p:spPr bwMode="auto">
            <a:xfrm flipH="1" flipV="1">
              <a:off x="1633" y="123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0" name="Line 167"/>
            <p:cNvSpPr>
              <a:spLocks noChangeShapeType="1"/>
            </p:cNvSpPr>
            <p:nvPr/>
          </p:nvSpPr>
          <p:spPr bwMode="auto">
            <a:xfrm>
              <a:off x="1653" y="1253"/>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1" name="Line 168"/>
            <p:cNvSpPr>
              <a:spLocks noChangeShapeType="1"/>
            </p:cNvSpPr>
            <p:nvPr/>
          </p:nvSpPr>
          <p:spPr bwMode="auto">
            <a:xfrm flipH="1">
              <a:off x="1633" y="125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2" name="Line 169"/>
            <p:cNvSpPr>
              <a:spLocks noChangeShapeType="1"/>
            </p:cNvSpPr>
            <p:nvPr/>
          </p:nvSpPr>
          <p:spPr bwMode="auto">
            <a:xfrm flipV="1">
              <a:off x="1653" y="1233"/>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3" name="Line 170"/>
            <p:cNvSpPr>
              <a:spLocks noChangeShapeType="1"/>
            </p:cNvSpPr>
            <p:nvPr/>
          </p:nvSpPr>
          <p:spPr bwMode="auto">
            <a:xfrm flipH="1" flipV="1">
              <a:off x="2580" y="1040"/>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4" name="Line 171"/>
            <p:cNvSpPr>
              <a:spLocks noChangeShapeType="1"/>
            </p:cNvSpPr>
            <p:nvPr/>
          </p:nvSpPr>
          <p:spPr bwMode="auto">
            <a:xfrm>
              <a:off x="2599" y="1060"/>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5" name="Line 172"/>
            <p:cNvSpPr>
              <a:spLocks noChangeShapeType="1"/>
            </p:cNvSpPr>
            <p:nvPr/>
          </p:nvSpPr>
          <p:spPr bwMode="auto">
            <a:xfrm flipH="1">
              <a:off x="2580" y="1060"/>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6" name="Line 173"/>
            <p:cNvSpPr>
              <a:spLocks noChangeShapeType="1"/>
            </p:cNvSpPr>
            <p:nvPr/>
          </p:nvSpPr>
          <p:spPr bwMode="auto">
            <a:xfrm flipV="1">
              <a:off x="2599" y="1040"/>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7" name="Line 174"/>
            <p:cNvSpPr>
              <a:spLocks noChangeShapeType="1"/>
            </p:cNvSpPr>
            <p:nvPr/>
          </p:nvSpPr>
          <p:spPr bwMode="auto">
            <a:xfrm flipH="1" flipV="1">
              <a:off x="2580" y="2009"/>
              <a:ext cx="19"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8" name="Line 175"/>
            <p:cNvSpPr>
              <a:spLocks noChangeShapeType="1"/>
            </p:cNvSpPr>
            <p:nvPr/>
          </p:nvSpPr>
          <p:spPr bwMode="auto">
            <a:xfrm>
              <a:off x="2599" y="2028"/>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09" name="Line 176"/>
            <p:cNvSpPr>
              <a:spLocks noChangeShapeType="1"/>
            </p:cNvSpPr>
            <p:nvPr/>
          </p:nvSpPr>
          <p:spPr bwMode="auto">
            <a:xfrm flipH="1">
              <a:off x="2580" y="2028"/>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0" name="Line 177"/>
            <p:cNvSpPr>
              <a:spLocks noChangeShapeType="1"/>
            </p:cNvSpPr>
            <p:nvPr/>
          </p:nvSpPr>
          <p:spPr bwMode="auto">
            <a:xfrm flipV="1">
              <a:off x="2599" y="2009"/>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1" name="Line 178"/>
            <p:cNvSpPr>
              <a:spLocks noChangeShapeType="1"/>
            </p:cNvSpPr>
            <p:nvPr/>
          </p:nvSpPr>
          <p:spPr bwMode="auto">
            <a:xfrm flipH="1" flipV="1">
              <a:off x="2580" y="2590"/>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2" name="Line 179"/>
            <p:cNvSpPr>
              <a:spLocks noChangeShapeType="1"/>
            </p:cNvSpPr>
            <p:nvPr/>
          </p:nvSpPr>
          <p:spPr bwMode="auto">
            <a:xfrm>
              <a:off x="2599" y="2610"/>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3" name="Line 180"/>
            <p:cNvSpPr>
              <a:spLocks noChangeShapeType="1"/>
            </p:cNvSpPr>
            <p:nvPr/>
          </p:nvSpPr>
          <p:spPr bwMode="auto">
            <a:xfrm flipH="1">
              <a:off x="2580" y="2610"/>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4" name="Line 181"/>
            <p:cNvSpPr>
              <a:spLocks noChangeShapeType="1"/>
            </p:cNvSpPr>
            <p:nvPr/>
          </p:nvSpPr>
          <p:spPr bwMode="auto">
            <a:xfrm flipV="1">
              <a:off x="2599" y="2590"/>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5" name="Line 182"/>
            <p:cNvSpPr>
              <a:spLocks noChangeShapeType="1"/>
            </p:cNvSpPr>
            <p:nvPr/>
          </p:nvSpPr>
          <p:spPr bwMode="auto">
            <a:xfrm flipH="1" flipV="1">
              <a:off x="1712" y="2009"/>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6" name="Line 183"/>
            <p:cNvSpPr>
              <a:spLocks noChangeShapeType="1"/>
            </p:cNvSpPr>
            <p:nvPr/>
          </p:nvSpPr>
          <p:spPr bwMode="auto">
            <a:xfrm>
              <a:off x="1732" y="2028"/>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7" name="Line 184"/>
            <p:cNvSpPr>
              <a:spLocks noChangeShapeType="1"/>
            </p:cNvSpPr>
            <p:nvPr/>
          </p:nvSpPr>
          <p:spPr bwMode="auto">
            <a:xfrm flipH="1">
              <a:off x="1712" y="2028"/>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8" name="Line 185"/>
            <p:cNvSpPr>
              <a:spLocks noChangeShapeType="1"/>
            </p:cNvSpPr>
            <p:nvPr/>
          </p:nvSpPr>
          <p:spPr bwMode="auto">
            <a:xfrm flipV="1">
              <a:off x="1732" y="2009"/>
              <a:ext cx="19"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19" name="Line 186"/>
            <p:cNvSpPr>
              <a:spLocks noChangeShapeType="1"/>
            </p:cNvSpPr>
            <p:nvPr/>
          </p:nvSpPr>
          <p:spPr bwMode="auto">
            <a:xfrm flipH="1" flipV="1">
              <a:off x="1633" y="2784"/>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0" name="Line 187"/>
            <p:cNvSpPr>
              <a:spLocks noChangeShapeType="1"/>
            </p:cNvSpPr>
            <p:nvPr/>
          </p:nvSpPr>
          <p:spPr bwMode="auto">
            <a:xfrm>
              <a:off x="1653" y="2803"/>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1" name="Line 188"/>
            <p:cNvSpPr>
              <a:spLocks noChangeShapeType="1"/>
            </p:cNvSpPr>
            <p:nvPr/>
          </p:nvSpPr>
          <p:spPr bwMode="auto">
            <a:xfrm flipH="1">
              <a:off x="1633" y="280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2" name="Line 189"/>
            <p:cNvSpPr>
              <a:spLocks noChangeShapeType="1"/>
            </p:cNvSpPr>
            <p:nvPr/>
          </p:nvSpPr>
          <p:spPr bwMode="auto">
            <a:xfrm flipV="1">
              <a:off x="1653" y="2784"/>
              <a:ext cx="19"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3" name="Line 190"/>
            <p:cNvSpPr>
              <a:spLocks noChangeShapeType="1"/>
            </p:cNvSpPr>
            <p:nvPr/>
          </p:nvSpPr>
          <p:spPr bwMode="auto">
            <a:xfrm flipH="1" flipV="1">
              <a:off x="1751" y="239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4" name="Line 191"/>
            <p:cNvSpPr>
              <a:spLocks noChangeShapeType="1"/>
            </p:cNvSpPr>
            <p:nvPr/>
          </p:nvSpPr>
          <p:spPr bwMode="auto">
            <a:xfrm>
              <a:off x="1771" y="241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5" name="Line 192"/>
            <p:cNvSpPr>
              <a:spLocks noChangeShapeType="1"/>
            </p:cNvSpPr>
            <p:nvPr/>
          </p:nvSpPr>
          <p:spPr bwMode="auto">
            <a:xfrm flipH="1">
              <a:off x="1751" y="241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6" name="Line 193"/>
            <p:cNvSpPr>
              <a:spLocks noChangeShapeType="1"/>
            </p:cNvSpPr>
            <p:nvPr/>
          </p:nvSpPr>
          <p:spPr bwMode="auto">
            <a:xfrm flipV="1">
              <a:off x="1771" y="239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7" name="Line 194"/>
            <p:cNvSpPr>
              <a:spLocks noChangeShapeType="1"/>
            </p:cNvSpPr>
            <p:nvPr/>
          </p:nvSpPr>
          <p:spPr bwMode="auto">
            <a:xfrm flipH="1" flipV="1">
              <a:off x="1791" y="2784"/>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8" name="Line 195"/>
            <p:cNvSpPr>
              <a:spLocks noChangeShapeType="1"/>
            </p:cNvSpPr>
            <p:nvPr/>
          </p:nvSpPr>
          <p:spPr bwMode="auto">
            <a:xfrm>
              <a:off x="1811" y="2803"/>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29" name="Line 196"/>
            <p:cNvSpPr>
              <a:spLocks noChangeShapeType="1"/>
            </p:cNvSpPr>
            <p:nvPr/>
          </p:nvSpPr>
          <p:spPr bwMode="auto">
            <a:xfrm flipH="1">
              <a:off x="1791" y="280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0" name="Line 197"/>
            <p:cNvSpPr>
              <a:spLocks noChangeShapeType="1"/>
            </p:cNvSpPr>
            <p:nvPr/>
          </p:nvSpPr>
          <p:spPr bwMode="auto">
            <a:xfrm flipV="1">
              <a:off x="1811" y="2784"/>
              <a:ext cx="19"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1" name="Line 198"/>
            <p:cNvSpPr>
              <a:spLocks noChangeShapeType="1"/>
            </p:cNvSpPr>
            <p:nvPr/>
          </p:nvSpPr>
          <p:spPr bwMode="auto">
            <a:xfrm flipH="1" flipV="1">
              <a:off x="2895" y="239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2" name="Line 199"/>
            <p:cNvSpPr>
              <a:spLocks noChangeShapeType="1"/>
            </p:cNvSpPr>
            <p:nvPr/>
          </p:nvSpPr>
          <p:spPr bwMode="auto">
            <a:xfrm>
              <a:off x="2915" y="241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3" name="Line 200"/>
            <p:cNvSpPr>
              <a:spLocks noChangeShapeType="1"/>
            </p:cNvSpPr>
            <p:nvPr/>
          </p:nvSpPr>
          <p:spPr bwMode="auto">
            <a:xfrm flipH="1">
              <a:off x="2895" y="241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4" name="Line 201"/>
            <p:cNvSpPr>
              <a:spLocks noChangeShapeType="1"/>
            </p:cNvSpPr>
            <p:nvPr/>
          </p:nvSpPr>
          <p:spPr bwMode="auto">
            <a:xfrm flipV="1">
              <a:off x="2915" y="2397"/>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5" name="Line 202"/>
            <p:cNvSpPr>
              <a:spLocks noChangeShapeType="1"/>
            </p:cNvSpPr>
            <p:nvPr/>
          </p:nvSpPr>
          <p:spPr bwMode="auto">
            <a:xfrm flipH="1" flipV="1">
              <a:off x="1162" y="2125"/>
              <a:ext cx="19"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6" name="Line 203"/>
            <p:cNvSpPr>
              <a:spLocks noChangeShapeType="1"/>
            </p:cNvSpPr>
            <p:nvPr/>
          </p:nvSpPr>
          <p:spPr bwMode="auto">
            <a:xfrm>
              <a:off x="1181" y="2145"/>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7" name="Line 204"/>
            <p:cNvSpPr>
              <a:spLocks noChangeShapeType="1"/>
            </p:cNvSpPr>
            <p:nvPr/>
          </p:nvSpPr>
          <p:spPr bwMode="auto">
            <a:xfrm flipH="1">
              <a:off x="1162" y="2145"/>
              <a:ext cx="19"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8" name="Line 205"/>
            <p:cNvSpPr>
              <a:spLocks noChangeShapeType="1"/>
            </p:cNvSpPr>
            <p:nvPr/>
          </p:nvSpPr>
          <p:spPr bwMode="auto">
            <a:xfrm flipV="1">
              <a:off x="1181" y="2125"/>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39" name="Line 206"/>
            <p:cNvSpPr>
              <a:spLocks noChangeShapeType="1"/>
            </p:cNvSpPr>
            <p:nvPr/>
          </p:nvSpPr>
          <p:spPr bwMode="auto">
            <a:xfrm flipH="1" flipV="1">
              <a:off x="2106" y="268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0" name="Line 207"/>
            <p:cNvSpPr>
              <a:spLocks noChangeShapeType="1"/>
            </p:cNvSpPr>
            <p:nvPr/>
          </p:nvSpPr>
          <p:spPr bwMode="auto">
            <a:xfrm>
              <a:off x="2126" y="2703"/>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1" name="Line 208"/>
            <p:cNvSpPr>
              <a:spLocks noChangeShapeType="1"/>
            </p:cNvSpPr>
            <p:nvPr/>
          </p:nvSpPr>
          <p:spPr bwMode="auto">
            <a:xfrm flipH="1">
              <a:off x="2106" y="2703"/>
              <a:ext cx="20" cy="19"/>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2" name="Line 209"/>
            <p:cNvSpPr>
              <a:spLocks noChangeShapeType="1"/>
            </p:cNvSpPr>
            <p:nvPr/>
          </p:nvSpPr>
          <p:spPr bwMode="auto">
            <a:xfrm flipV="1">
              <a:off x="2126" y="2683"/>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3" name="Line 210"/>
            <p:cNvSpPr>
              <a:spLocks noChangeShapeType="1"/>
            </p:cNvSpPr>
            <p:nvPr/>
          </p:nvSpPr>
          <p:spPr bwMode="auto">
            <a:xfrm flipH="1" flipV="1">
              <a:off x="5100" y="2164"/>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4" name="Line 211"/>
            <p:cNvSpPr>
              <a:spLocks noChangeShapeType="1"/>
            </p:cNvSpPr>
            <p:nvPr/>
          </p:nvSpPr>
          <p:spPr bwMode="auto">
            <a:xfrm>
              <a:off x="5120" y="2184"/>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5" name="Line 212"/>
            <p:cNvSpPr>
              <a:spLocks noChangeShapeType="1"/>
            </p:cNvSpPr>
            <p:nvPr/>
          </p:nvSpPr>
          <p:spPr bwMode="auto">
            <a:xfrm flipH="1">
              <a:off x="5100" y="2184"/>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6" name="Line 213"/>
            <p:cNvSpPr>
              <a:spLocks noChangeShapeType="1"/>
            </p:cNvSpPr>
            <p:nvPr/>
          </p:nvSpPr>
          <p:spPr bwMode="auto">
            <a:xfrm flipV="1">
              <a:off x="5120" y="2164"/>
              <a:ext cx="20" cy="20"/>
            </a:xfrm>
            <a:prstGeom prst="line">
              <a:avLst/>
            </a:prstGeom>
            <a:noFill/>
            <a:ln w="15875">
              <a:solidFill>
                <a:srgbClr val="4EE257"/>
              </a:solidFill>
              <a:round/>
              <a:headEnd/>
              <a:tailEnd/>
            </a:ln>
          </p:spPr>
          <p:txBody>
            <a:bodyPr/>
            <a:lstStyle/>
            <a:p>
              <a:pPr eaLnBrk="1" hangingPunct="1"/>
              <a:endParaRPr lang="en-US" sz="1800" dirty="0">
                <a:solidFill>
                  <a:prstClr val="black"/>
                </a:solidFill>
              </a:endParaRPr>
            </a:p>
          </p:txBody>
        </p:sp>
        <p:sp>
          <p:nvSpPr>
            <p:cNvPr id="2247" name="Rectangle 214"/>
            <p:cNvSpPr>
              <a:spLocks noChangeArrowheads="1"/>
            </p:cNvSpPr>
            <p:nvPr/>
          </p:nvSpPr>
          <p:spPr bwMode="auto">
            <a:xfrm>
              <a:off x="566" y="3708"/>
              <a:ext cx="61"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0</a:t>
              </a:r>
              <a:endParaRPr lang="en-US" sz="1800" dirty="0">
                <a:solidFill>
                  <a:prstClr val="black"/>
                </a:solidFill>
                <a:latin typeface="Arial" pitchFamily="34" charset="0"/>
              </a:endParaRPr>
            </a:p>
          </p:txBody>
        </p:sp>
        <p:sp>
          <p:nvSpPr>
            <p:cNvPr id="2248" name="Rectangle 215"/>
            <p:cNvSpPr>
              <a:spLocks noChangeArrowheads="1"/>
            </p:cNvSpPr>
            <p:nvPr/>
          </p:nvSpPr>
          <p:spPr bwMode="auto">
            <a:xfrm>
              <a:off x="316" y="3320"/>
              <a:ext cx="305"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10000</a:t>
              </a:r>
              <a:endParaRPr lang="en-US" sz="1800" dirty="0">
                <a:solidFill>
                  <a:prstClr val="black"/>
                </a:solidFill>
                <a:latin typeface="Arial" pitchFamily="34" charset="0"/>
              </a:endParaRPr>
            </a:p>
          </p:txBody>
        </p:sp>
        <p:sp>
          <p:nvSpPr>
            <p:cNvPr id="2249" name="Rectangle 216"/>
            <p:cNvSpPr>
              <a:spLocks noChangeArrowheads="1"/>
            </p:cNvSpPr>
            <p:nvPr/>
          </p:nvSpPr>
          <p:spPr bwMode="auto">
            <a:xfrm>
              <a:off x="316" y="2933"/>
              <a:ext cx="305"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20000</a:t>
              </a:r>
              <a:endParaRPr lang="en-US" sz="1800" dirty="0">
                <a:solidFill>
                  <a:prstClr val="black"/>
                </a:solidFill>
                <a:latin typeface="Arial" pitchFamily="34" charset="0"/>
              </a:endParaRPr>
            </a:p>
          </p:txBody>
        </p:sp>
        <p:sp>
          <p:nvSpPr>
            <p:cNvPr id="2250" name="Rectangle 217"/>
            <p:cNvSpPr>
              <a:spLocks noChangeArrowheads="1"/>
            </p:cNvSpPr>
            <p:nvPr/>
          </p:nvSpPr>
          <p:spPr bwMode="auto">
            <a:xfrm>
              <a:off x="316" y="2545"/>
              <a:ext cx="305"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30000</a:t>
              </a:r>
              <a:endParaRPr lang="en-US" sz="1800" dirty="0">
                <a:solidFill>
                  <a:prstClr val="black"/>
                </a:solidFill>
                <a:latin typeface="Arial" pitchFamily="34" charset="0"/>
              </a:endParaRPr>
            </a:p>
          </p:txBody>
        </p:sp>
        <p:sp>
          <p:nvSpPr>
            <p:cNvPr id="2251" name="Rectangle 218"/>
            <p:cNvSpPr>
              <a:spLocks noChangeArrowheads="1"/>
            </p:cNvSpPr>
            <p:nvPr/>
          </p:nvSpPr>
          <p:spPr bwMode="auto">
            <a:xfrm>
              <a:off x="316" y="2158"/>
              <a:ext cx="305"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40000</a:t>
              </a:r>
              <a:endParaRPr lang="en-US" sz="1800" dirty="0">
                <a:solidFill>
                  <a:prstClr val="black"/>
                </a:solidFill>
                <a:latin typeface="Arial" pitchFamily="34" charset="0"/>
              </a:endParaRPr>
            </a:p>
          </p:txBody>
        </p:sp>
        <p:sp>
          <p:nvSpPr>
            <p:cNvPr id="2252" name="Rectangle 219"/>
            <p:cNvSpPr>
              <a:spLocks noChangeArrowheads="1"/>
            </p:cNvSpPr>
            <p:nvPr/>
          </p:nvSpPr>
          <p:spPr bwMode="auto">
            <a:xfrm>
              <a:off x="316" y="1769"/>
              <a:ext cx="305" cy="11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50000</a:t>
              </a:r>
              <a:endParaRPr lang="en-US" sz="1800" dirty="0">
                <a:solidFill>
                  <a:prstClr val="black"/>
                </a:solidFill>
                <a:latin typeface="Arial" pitchFamily="34" charset="0"/>
              </a:endParaRPr>
            </a:p>
          </p:txBody>
        </p:sp>
      </p:grpSp>
      <p:sp>
        <p:nvSpPr>
          <p:cNvPr id="2051" name="AutoShape 18"/>
          <p:cNvSpPr>
            <a:spLocks noChangeAspect="1" noChangeArrowheads="1" noTextEdit="1"/>
          </p:cNvSpPr>
          <p:nvPr/>
        </p:nvSpPr>
        <p:spPr bwMode="auto">
          <a:xfrm>
            <a:off x="0" y="765175"/>
            <a:ext cx="8910638" cy="6092825"/>
          </a:xfrm>
          <a:prstGeom prst="rect">
            <a:avLst/>
          </a:prstGeom>
          <a:noFill/>
          <a:ln w="9525">
            <a:noFill/>
            <a:miter lim="800000"/>
            <a:headEnd/>
            <a:tailEnd/>
          </a:ln>
        </p:spPr>
        <p:txBody>
          <a:bodyPr/>
          <a:lstStyle/>
          <a:p>
            <a:pPr eaLnBrk="1" hangingPunct="1"/>
            <a:endParaRPr lang="en-US" sz="1800" dirty="0">
              <a:solidFill>
                <a:prstClr val="black"/>
              </a:solidFill>
            </a:endParaRPr>
          </a:p>
        </p:txBody>
      </p:sp>
      <p:sp>
        <p:nvSpPr>
          <p:cNvPr id="2253" name="Rectangle 2"/>
          <p:cNvSpPr>
            <a:spLocks noChangeArrowheads="1"/>
          </p:cNvSpPr>
          <p:nvPr/>
        </p:nvSpPr>
        <p:spPr bwMode="auto">
          <a:xfrm>
            <a:off x="609600" y="252140"/>
            <a:ext cx="7955280" cy="533400"/>
          </a:xfrm>
          <a:prstGeom prst="rect">
            <a:avLst/>
          </a:prstGeom>
          <a:noFill/>
          <a:ln w="9525">
            <a:noFill/>
            <a:miter lim="800000"/>
            <a:headEnd/>
            <a:tailEnd/>
          </a:ln>
        </p:spPr>
        <p:txBody>
          <a:bodyPr anchor="ctr"/>
          <a:lstStyle/>
          <a:p>
            <a:pPr algn="ctr" eaLnBrk="1" hangingPunct="1"/>
            <a:r>
              <a:rPr lang="en-US" sz="3600" b="1" dirty="0">
                <a:solidFill>
                  <a:srgbClr val="0000FF"/>
                </a:solidFill>
              </a:rPr>
              <a:t>NASA </a:t>
            </a:r>
            <a:r>
              <a:rPr lang="en-US" sz="3600" b="1" dirty="0" smtClean="0">
                <a:solidFill>
                  <a:srgbClr val="0000FF"/>
                </a:solidFill>
              </a:rPr>
              <a:t>Airborne </a:t>
            </a:r>
            <a:r>
              <a:rPr lang="en-US" sz="3600" b="1" dirty="0">
                <a:solidFill>
                  <a:srgbClr val="0000FF"/>
                </a:solidFill>
              </a:rPr>
              <a:t>Science Aircraft</a:t>
            </a:r>
          </a:p>
        </p:txBody>
      </p:sp>
      <p:sp>
        <p:nvSpPr>
          <p:cNvPr id="2307" name="Rectangle 267"/>
          <p:cNvSpPr>
            <a:spLocks noChangeArrowheads="1"/>
          </p:cNvSpPr>
          <p:nvPr/>
        </p:nvSpPr>
        <p:spPr bwMode="auto">
          <a:xfrm>
            <a:off x="8763000" y="757238"/>
            <a:ext cx="381000" cy="228600"/>
          </a:xfrm>
          <a:prstGeom prst="rect">
            <a:avLst/>
          </a:prstGeom>
          <a:solidFill>
            <a:schemeClr val="bg1"/>
          </a:solidFill>
          <a:ln w="9525">
            <a:noFill/>
            <a:miter lim="800000"/>
            <a:headEnd/>
            <a:tailEnd/>
          </a:ln>
        </p:spPr>
        <p:txBody>
          <a:bodyPr wrap="none" anchor="ctr"/>
          <a:lstStyle/>
          <a:p>
            <a:pPr eaLnBrk="1" hangingPunct="1"/>
            <a:endParaRPr lang="en-US" sz="1800" dirty="0">
              <a:solidFill>
                <a:prstClr val="black"/>
              </a:solidFill>
              <a:latin typeface="Arial" pitchFamily="34" charset="0"/>
            </a:endParaRPr>
          </a:p>
        </p:txBody>
      </p:sp>
      <p:pic>
        <p:nvPicPr>
          <p:cNvPr id="2260" name="Picture 9" descr="Sierra"/>
          <p:cNvPicPr>
            <a:picLocks noChangeAspect="1" noChangeArrowheads="1"/>
          </p:cNvPicPr>
          <p:nvPr/>
        </p:nvPicPr>
        <p:blipFill>
          <a:blip r:embed="rId3" cstate="print"/>
          <a:srcRect/>
          <a:stretch>
            <a:fillRect/>
          </a:stretch>
        </p:blipFill>
        <p:spPr bwMode="auto">
          <a:xfrm>
            <a:off x="3491229" y="5274674"/>
            <a:ext cx="659696" cy="424297"/>
          </a:xfrm>
          <a:prstGeom prst="rect">
            <a:avLst/>
          </a:prstGeom>
          <a:noFill/>
          <a:ln w="9525">
            <a:noFill/>
            <a:miter lim="800000"/>
            <a:headEnd/>
            <a:tailEnd/>
          </a:ln>
        </p:spPr>
      </p:pic>
      <p:sp>
        <p:nvSpPr>
          <p:cNvPr id="2261" name="TextBox 14"/>
          <p:cNvSpPr txBox="1">
            <a:spLocks noChangeArrowheads="1"/>
          </p:cNvSpPr>
          <p:nvPr/>
        </p:nvSpPr>
        <p:spPr bwMode="auto">
          <a:xfrm>
            <a:off x="3417929" y="5647407"/>
            <a:ext cx="1122423" cy="307777"/>
          </a:xfrm>
          <a:prstGeom prst="rect">
            <a:avLst/>
          </a:prstGeom>
          <a:noFill/>
          <a:ln w="9525">
            <a:noFill/>
            <a:miter lim="800000"/>
            <a:headEnd/>
            <a:tailEnd/>
          </a:ln>
        </p:spPr>
        <p:txBody>
          <a:bodyPr wrap="none">
            <a:spAutoFit/>
          </a:bodyPr>
          <a:lstStyle/>
          <a:p>
            <a:pPr eaLnBrk="1" hangingPunct="1"/>
            <a:r>
              <a:rPr lang="en-US" sz="1400" dirty="0" smtClean="0">
                <a:solidFill>
                  <a:prstClr val="black"/>
                </a:solidFill>
                <a:latin typeface="Arial Rounded MT Bold" pitchFamily="34" charset="0"/>
              </a:rPr>
              <a:t>(1) SIERRA</a:t>
            </a:r>
            <a:endParaRPr lang="en-US" sz="1400" dirty="0">
              <a:solidFill>
                <a:prstClr val="black"/>
              </a:solidFill>
              <a:latin typeface="Arial Rounded MT Bold" pitchFamily="34" charset="0"/>
            </a:endParaRPr>
          </a:p>
        </p:txBody>
      </p:sp>
      <p:sp>
        <p:nvSpPr>
          <p:cNvPr id="2263" name="Text Box 17"/>
          <p:cNvSpPr txBox="1">
            <a:spLocks noChangeArrowheads="1"/>
          </p:cNvSpPr>
          <p:nvPr/>
        </p:nvSpPr>
        <p:spPr bwMode="auto">
          <a:xfrm rot="16200000">
            <a:off x="-53678" y="3641249"/>
            <a:ext cx="1432002" cy="352755"/>
          </a:xfrm>
          <a:prstGeom prst="rect">
            <a:avLst/>
          </a:prstGeom>
          <a:noFill/>
          <a:ln w="9525">
            <a:noFill/>
            <a:miter lim="800000"/>
            <a:headEnd/>
            <a:tailEnd/>
          </a:ln>
        </p:spPr>
        <p:txBody>
          <a:bodyPr wrap="none">
            <a:spAutoFit/>
          </a:bodyPr>
          <a:lstStyle/>
          <a:p>
            <a:pPr eaLnBrk="1" hangingPunct="1"/>
            <a:r>
              <a:rPr lang="en-US" sz="1800" dirty="0">
                <a:solidFill>
                  <a:prstClr val="black"/>
                </a:solidFill>
                <a:latin typeface="Arial" pitchFamily="34" charset="0"/>
              </a:rPr>
              <a:t>Altitude (feet)</a:t>
            </a:r>
          </a:p>
        </p:txBody>
      </p:sp>
      <p:sp>
        <p:nvSpPr>
          <p:cNvPr id="2264" name="Rectangle 221"/>
          <p:cNvSpPr>
            <a:spLocks noChangeArrowheads="1"/>
          </p:cNvSpPr>
          <p:nvPr/>
        </p:nvSpPr>
        <p:spPr bwMode="auto">
          <a:xfrm>
            <a:off x="821902" y="2519690"/>
            <a:ext cx="465758" cy="169425"/>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60000</a:t>
            </a:r>
            <a:endParaRPr lang="en-US" sz="1800" dirty="0">
              <a:solidFill>
                <a:prstClr val="black"/>
              </a:solidFill>
              <a:latin typeface="Arial" pitchFamily="34" charset="0"/>
            </a:endParaRPr>
          </a:p>
        </p:txBody>
      </p:sp>
      <p:sp>
        <p:nvSpPr>
          <p:cNvPr id="2265" name="Rectangle 222"/>
          <p:cNvSpPr>
            <a:spLocks noChangeArrowheads="1"/>
          </p:cNvSpPr>
          <p:nvPr/>
        </p:nvSpPr>
        <p:spPr bwMode="auto">
          <a:xfrm>
            <a:off x="821902" y="1949541"/>
            <a:ext cx="465758"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70000</a:t>
            </a:r>
            <a:endParaRPr lang="en-US" sz="1800" dirty="0">
              <a:solidFill>
                <a:prstClr val="black"/>
              </a:solidFill>
              <a:latin typeface="Arial" pitchFamily="34" charset="0"/>
            </a:endParaRPr>
          </a:p>
        </p:txBody>
      </p:sp>
      <p:sp>
        <p:nvSpPr>
          <p:cNvPr id="2266" name="Rectangle 223"/>
          <p:cNvSpPr>
            <a:spLocks noChangeArrowheads="1"/>
          </p:cNvSpPr>
          <p:nvPr/>
        </p:nvSpPr>
        <p:spPr bwMode="auto">
          <a:xfrm>
            <a:off x="821902" y="1377919"/>
            <a:ext cx="465758"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80000</a:t>
            </a:r>
            <a:endParaRPr lang="en-US" sz="1800" dirty="0">
              <a:solidFill>
                <a:prstClr val="black"/>
              </a:solidFill>
              <a:latin typeface="Arial" pitchFamily="34" charset="0"/>
            </a:endParaRPr>
          </a:p>
        </p:txBody>
      </p:sp>
      <p:sp>
        <p:nvSpPr>
          <p:cNvPr id="2267" name="Rectangle 224"/>
          <p:cNvSpPr>
            <a:spLocks noChangeArrowheads="1"/>
          </p:cNvSpPr>
          <p:nvPr/>
        </p:nvSpPr>
        <p:spPr bwMode="auto">
          <a:xfrm>
            <a:off x="1371649" y="6174832"/>
            <a:ext cx="93152"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0</a:t>
            </a:r>
            <a:endParaRPr lang="en-US" sz="1800" dirty="0">
              <a:solidFill>
                <a:prstClr val="black"/>
              </a:solidFill>
              <a:latin typeface="Arial" pitchFamily="34" charset="0"/>
            </a:endParaRPr>
          </a:p>
        </p:txBody>
      </p:sp>
      <p:sp>
        <p:nvSpPr>
          <p:cNvPr id="2268" name="Rectangle 225"/>
          <p:cNvSpPr>
            <a:spLocks noChangeArrowheads="1"/>
          </p:cNvSpPr>
          <p:nvPr/>
        </p:nvSpPr>
        <p:spPr bwMode="auto">
          <a:xfrm>
            <a:off x="2576511" y="6174832"/>
            <a:ext cx="93151"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5</a:t>
            </a:r>
            <a:endParaRPr lang="en-US" sz="1800" dirty="0">
              <a:solidFill>
                <a:prstClr val="black"/>
              </a:solidFill>
              <a:latin typeface="Arial" pitchFamily="34" charset="0"/>
            </a:endParaRPr>
          </a:p>
        </p:txBody>
      </p:sp>
      <p:sp>
        <p:nvSpPr>
          <p:cNvPr id="2269" name="Rectangle 226"/>
          <p:cNvSpPr>
            <a:spLocks noChangeArrowheads="1"/>
          </p:cNvSpPr>
          <p:nvPr/>
        </p:nvSpPr>
        <p:spPr bwMode="auto">
          <a:xfrm>
            <a:off x="3730980" y="6174832"/>
            <a:ext cx="186303"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10</a:t>
            </a:r>
            <a:endParaRPr lang="en-US" sz="1800" dirty="0">
              <a:solidFill>
                <a:prstClr val="black"/>
              </a:solidFill>
              <a:latin typeface="Arial" pitchFamily="34" charset="0"/>
            </a:endParaRPr>
          </a:p>
        </p:txBody>
      </p:sp>
      <p:sp>
        <p:nvSpPr>
          <p:cNvPr id="2270" name="Rectangle 227"/>
          <p:cNvSpPr>
            <a:spLocks noChangeArrowheads="1"/>
          </p:cNvSpPr>
          <p:nvPr/>
        </p:nvSpPr>
        <p:spPr bwMode="auto">
          <a:xfrm>
            <a:off x="4935842" y="6174832"/>
            <a:ext cx="186303"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15</a:t>
            </a:r>
            <a:endParaRPr lang="en-US" sz="1800" dirty="0">
              <a:solidFill>
                <a:prstClr val="black"/>
              </a:solidFill>
              <a:latin typeface="Arial" pitchFamily="34" charset="0"/>
            </a:endParaRPr>
          </a:p>
        </p:txBody>
      </p:sp>
      <p:sp>
        <p:nvSpPr>
          <p:cNvPr id="2271" name="Rectangle 228"/>
          <p:cNvSpPr>
            <a:spLocks noChangeArrowheads="1"/>
          </p:cNvSpPr>
          <p:nvPr/>
        </p:nvSpPr>
        <p:spPr bwMode="auto">
          <a:xfrm>
            <a:off x="6137651" y="6174832"/>
            <a:ext cx="186303"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20</a:t>
            </a:r>
            <a:endParaRPr lang="en-US" sz="1800" dirty="0">
              <a:solidFill>
                <a:prstClr val="black"/>
              </a:solidFill>
              <a:latin typeface="Arial" pitchFamily="34" charset="0"/>
            </a:endParaRPr>
          </a:p>
        </p:txBody>
      </p:sp>
      <p:sp>
        <p:nvSpPr>
          <p:cNvPr id="2272" name="Rectangle 229"/>
          <p:cNvSpPr>
            <a:spLocks noChangeArrowheads="1"/>
          </p:cNvSpPr>
          <p:nvPr/>
        </p:nvSpPr>
        <p:spPr bwMode="auto">
          <a:xfrm>
            <a:off x="7340986" y="6174832"/>
            <a:ext cx="186303"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25</a:t>
            </a:r>
            <a:endParaRPr lang="en-US" sz="1800" dirty="0">
              <a:solidFill>
                <a:prstClr val="black"/>
              </a:solidFill>
              <a:latin typeface="Arial" pitchFamily="34" charset="0"/>
            </a:endParaRPr>
          </a:p>
        </p:txBody>
      </p:sp>
      <p:sp>
        <p:nvSpPr>
          <p:cNvPr id="2273" name="Rectangle 230"/>
          <p:cNvSpPr>
            <a:spLocks noChangeArrowheads="1"/>
          </p:cNvSpPr>
          <p:nvPr/>
        </p:nvSpPr>
        <p:spPr bwMode="auto">
          <a:xfrm>
            <a:off x="8542794" y="6174832"/>
            <a:ext cx="186303" cy="169424"/>
          </a:xfrm>
          <a:prstGeom prst="rect">
            <a:avLst/>
          </a:prstGeom>
          <a:noFill/>
          <a:ln w="9525">
            <a:noFill/>
            <a:miter lim="800000"/>
            <a:headEnd/>
            <a:tailEnd/>
          </a:ln>
        </p:spPr>
        <p:txBody>
          <a:bodyPr wrap="none" lIns="0" tIns="0" rIns="0" bIns="0">
            <a:spAutoFit/>
          </a:bodyPr>
          <a:lstStyle/>
          <a:p>
            <a:pPr eaLnBrk="1" hangingPunct="1"/>
            <a:r>
              <a:rPr lang="en-US" sz="1200" dirty="0">
                <a:solidFill>
                  <a:srgbClr val="000000"/>
                </a:solidFill>
                <a:latin typeface="Verdana" pitchFamily="34" charset="0"/>
              </a:rPr>
              <a:t>30</a:t>
            </a:r>
            <a:endParaRPr lang="en-US" sz="1800" dirty="0">
              <a:solidFill>
                <a:prstClr val="black"/>
              </a:solidFill>
              <a:latin typeface="Arial" pitchFamily="34" charset="0"/>
            </a:endParaRPr>
          </a:p>
        </p:txBody>
      </p:sp>
      <p:sp>
        <p:nvSpPr>
          <p:cNvPr id="2274" name="Rectangle 231"/>
          <p:cNvSpPr>
            <a:spLocks noChangeArrowheads="1"/>
          </p:cNvSpPr>
          <p:nvPr/>
        </p:nvSpPr>
        <p:spPr bwMode="auto">
          <a:xfrm>
            <a:off x="4106641" y="6442964"/>
            <a:ext cx="1809584" cy="197416"/>
          </a:xfrm>
          <a:prstGeom prst="rect">
            <a:avLst/>
          </a:prstGeom>
          <a:noFill/>
          <a:ln w="9525">
            <a:noFill/>
            <a:miter lim="800000"/>
            <a:headEnd/>
            <a:tailEnd/>
          </a:ln>
        </p:spPr>
        <p:txBody>
          <a:bodyPr wrap="none" lIns="0" tIns="0" rIns="0" bIns="0">
            <a:spAutoFit/>
          </a:bodyPr>
          <a:lstStyle/>
          <a:p>
            <a:pPr eaLnBrk="1" hangingPunct="1"/>
            <a:r>
              <a:rPr lang="en-US" sz="1400" b="1" dirty="0">
                <a:solidFill>
                  <a:srgbClr val="000000"/>
                </a:solidFill>
                <a:latin typeface="Verdana" pitchFamily="34" charset="0"/>
              </a:rPr>
              <a:t>Endurance (hours)</a:t>
            </a:r>
            <a:endParaRPr lang="en-US" sz="1800" dirty="0">
              <a:solidFill>
                <a:prstClr val="black"/>
              </a:solidFill>
              <a:latin typeface="Arial" pitchFamily="34" charset="0"/>
            </a:endParaRPr>
          </a:p>
        </p:txBody>
      </p:sp>
      <p:pic>
        <p:nvPicPr>
          <p:cNvPr id="2275" name="Picture 233"/>
          <p:cNvPicPr>
            <a:picLocks noChangeAspect="1" noChangeArrowheads="1"/>
          </p:cNvPicPr>
          <p:nvPr/>
        </p:nvPicPr>
        <p:blipFill>
          <a:blip r:embed="rId4" cstate="print"/>
          <a:srcRect/>
          <a:stretch>
            <a:fillRect/>
          </a:stretch>
        </p:blipFill>
        <p:spPr bwMode="auto">
          <a:xfrm>
            <a:off x="3784427" y="1899451"/>
            <a:ext cx="623047" cy="450816"/>
          </a:xfrm>
          <a:prstGeom prst="rect">
            <a:avLst/>
          </a:prstGeom>
          <a:noFill/>
          <a:ln w="9525">
            <a:noFill/>
            <a:miter lim="800000"/>
            <a:headEnd/>
            <a:tailEnd/>
          </a:ln>
        </p:spPr>
      </p:pic>
      <p:pic>
        <p:nvPicPr>
          <p:cNvPr id="2276" name="Picture 234"/>
          <p:cNvPicPr>
            <a:picLocks noChangeAspect="1" noChangeArrowheads="1"/>
          </p:cNvPicPr>
          <p:nvPr/>
        </p:nvPicPr>
        <p:blipFill>
          <a:blip r:embed="rId5" cstate="print"/>
          <a:srcRect/>
          <a:stretch>
            <a:fillRect/>
          </a:stretch>
        </p:blipFill>
        <p:spPr bwMode="auto">
          <a:xfrm>
            <a:off x="2010743" y="2111599"/>
            <a:ext cx="619993" cy="450816"/>
          </a:xfrm>
          <a:prstGeom prst="rect">
            <a:avLst/>
          </a:prstGeom>
          <a:noFill/>
          <a:ln w="9525">
            <a:noFill/>
            <a:miter lim="800000"/>
            <a:headEnd/>
            <a:tailEnd/>
          </a:ln>
        </p:spPr>
      </p:pic>
      <p:sp>
        <p:nvSpPr>
          <p:cNvPr id="2277" name="Rectangle 235"/>
          <p:cNvSpPr>
            <a:spLocks noChangeArrowheads="1"/>
          </p:cNvSpPr>
          <p:nvPr/>
        </p:nvSpPr>
        <p:spPr bwMode="auto">
          <a:xfrm>
            <a:off x="4517423" y="1970167"/>
            <a:ext cx="676467"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(2) ER-2</a:t>
            </a:r>
          </a:p>
        </p:txBody>
      </p:sp>
      <p:sp>
        <p:nvSpPr>
          <p:cNvPr id="2278" name="Rectangle 236"/>
          <p:cNvSpPr>
            <a:spLocks noChangeArrowheads="1"/>
          </p:cNvSpPr>
          <p:nvPr/>
        </p:nvSpPr>
        <p:spPr bwMode="auto">
          <a:xfrm>
            <a:off x="2052436" y="1834266"/>
            <a:ext cx="825547"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(2) WB-57</a:t>
            </a:r>
            <a:endParaRPr lang="en-US" sz="1800" dirty="0">
              <a:solidFill>
                <a:prstClr val="black"/>
              </a:solidFill>
              <a:latin typeface="Arial" pitchFamily="34" charset="0"/>
            </a:endParaRPr>
          </a:p>
        </p:txBody>
      </p:sp>
      <p:pic>
        <p:nvPicPr>
          <p:cNvPr id="2279" name="Picture 237"/>
          <p:cNvPicPr>
            <a:picLocks noChangeAspect="1" noChangeArrowheads="1"/>
          </p:cNvPicPr>
          <p:nvPr/>
        </p:nvPicPr>
        <p:blipFill>
          <a:blip r:embed="rId6" cstate="print"/>
          <a:srcRect/>
          <a:stretch>
            <a:fillRect/>
          </a:stretch>
        </p:blipFill>
        <p:spPr bwMode="auto">
          <a:xfrm>
            <a:off x="2538334" y="3879503"/>
            <a:ext cx="623047" cy="447869"/>
          </a:xfrm>
          <a:prstGeom prst="rect">
            <a:avLst/>
          </a:prstGeom>
          <a:noFill/>
          <a:ln w="9525">
            <a:noFill/>
            <a:miter lim="800000"/>
            <a:headEnd/>
            <a:tailEnd/>
          </a:ln>
        </p:spPr>
      </p:pic>
      <p:pic>
        <p:nvPicPr>
          <p:cNvPr id="2280" name="Picture 238"/>
          <p:cNvPicPr>
            <a:picLocks noChangeAspect="1" noChangeArrowheads="1"/>
          </p:cNvPicPr>
          <p:nvPr/>
        </p:nvPicPr>
        <p:blipFill>
          <a:blip r:embed="rId7" cstate="print"/>
          <a:srcRect/>
          <a:stretch>
            <a:fillRect/>
          </a:stretch>
        </p:blipFill>
        <p:spPr bwMode="auto">
          <a:xfrm>
            <a:off x="1943937" y="4112506"/>
            <a:ext cx="623047" cy="447869"/>
          </a:xfrm>
          <a:prstGeom prst="rect">
            <a:avLst/>
          </a:prstGeom>
          <a:noFill/>
          <a:ln w="9525">
            <a:noFill/>
            <a:miter lim="800000"/>
            <a:headEnd/>
            <a:tailEnd/>
          </a:ln>
        </p:spPr>
      </p:pic>
      <p:sp>
        <p:nvSpPr>
          <p:cNvPr id="2281" name="Rectangle 239"/>
          <p:cNvSpPr>
            <a:spLocks noChangeArrowheads="1"/>
          </p:cNvSpPr>
          <p:nvPr/>
        </p:nvSpPr>
        <p:spPr bwMode="auto">
          <a:xfrm>
            <a:off x="1924365" y="4564141"/>
            <a:ext cx="676467"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S-3B</a:t>
            </a:r>
            <a:endParaRPr lang="en-US" sz="1800" dirty="0">
              <a:solidFill>
                <a:prstClr val="black"/>
              </a:solidFill>
              <a:latin typeface="Arial" pitchFamily="34" charset="0"/>
            </a:endParaRPr>
          </a:p>
        </p:txBody>
      </p:sp>
      <p:sp>
        <p:nvSpPr>
          <p:cNvPr id="2282" name="Rectangle 240"/>
          <p:cNvSpPr>
            <a:spLocks noChangeArrowheads="1"/>
          </p:cNvSpPr>
          <p:nvPr/>
        </p:nvSpPr>
        <p:spPr bwMode="auto">
          <a:xfrm>
            <a:off x="3198031" y="3879503"/>
            <a:ext cx="1263166"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(3) B-200/UC12</a:t>
            </a:r>
            <a:endParaRPr lang="en-US" sz="1800" dirty="0">
              <a:solidFill>
                <a:prstClr val="black"/>
              </a:solidFill>
              <a:latin typeface="Arial" pitchFamily="34" charset="0"/>
            </a:endParaRPr>
          </a:p>
        </p:txBody>
      </p:sp>
      <p:pic>
        <p:nvPicPr>
          <p:cNvPr id="2283" name="Picture 241"/>
          <p:cNvPicPr>
            <a:picLocks noChangeAspect="1" noChangeArrowheads="1"/>
          </p:cNvPicPr>
          <p:nvPr/>
        </p:nvPicPr>
        <p:blipFill>
          <a:blip r:embed="rId8" cstate="print"/>
          <a:srcRect/>
          <a:stretch>
            <a:fillRect/>
          </a:stretch>
        </p:blipFill>
        <p:spPr bwMode="auto">
          <a:xfrm>
            <a:off x="4004326" y="3243058"/>
            <a:ext cx="623047" cy="450816"/>
          </a:xfrm>
          <a:prstGeom prst="rect">
            <a:avLst/>
          </a:prstGeom>
          <a:noFill/>
          <a:ln w="9525">
            <a:noFill/>
            <a:miter lim="800000"/>
            <a:headEnd/>
            <a:tailEnd/>
          </a:ln>
        </p:spPr>
      </p:pic>
      <p:sp>
        <p:nvSpPr>
          <p:cNvPr id="2284" name="Rectangle 242"/>
          <p:cNvSpPr>
            <a:spLocks noChangeArrowheads="1"/>
          </p:cNvSpPr>
          <p:nvPr/>
        </p:nvSpPr>
        <p:spPr bwMode="auto">
          <a:xfrm>
            <a:off x="4067093" y="2979377"/>
            <a:ext cx="686085"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DC-8</a:t>
            </a:r>
            <a:endParaRPr lang="en-US" sz="1800" dirty="0">
              <a:solidFill>
                <a:prstClr val="black"/>
              </a:solidFill>
              <a:latin typeface="Arial" pitchFamily="34" charset="0"/>
            </a:endParaRPr>
          </a:p>
        </p:txBody>
      </p:sp>
      <p:pic>
        <p:nvPicPr>
          <p:cNvPr id="2285" name="Picture 243"/>
          <p:cNvPicPr>
            <a:picLocks noChangeAspect="1" noChangeArrowheads="1"/>
          </p:cNvPicPr>
          <p:nvPr/>
        </p:nvPicPr>
        <p:blipFill>
          <a:blip r:embed="rId9" cstate="print"/>
          <a:srcRect/>
          <a:stretch>
            <a:fillRect/>
          </a:stretch>
        </p:blipFill>
        <p:spPr bwMode="auto">
          <a:xfrm>
            <a:off x="3938615" y="4106384"/>
            <a:ext cx="623047" cy="450816"/>
          </a:xfrm>
          <a:prstGeom prst="rect">
            <a:avLst/>
          </a:prstGeom>
          <a:noFill/>
          <a:ln w="9525">
            <a:noFill/>
            <a:miter lim="800000"/>
            <a:headEnd/>
            <a:tailEnd/>
          </a:ln>
        </p:spPr>
      </p:pic>
      <p:sp>
        <p:nvSpPr>
          <p:cNvPr id="2286" name="Rectangle 244"/>
          <p:cNvSpPr>
            <a:spLocks noChangeArrowheads="1"/>
          </p:cNvSpPr>
          <p:nvPr/>
        </p:nvSpPr>
        <p:spPr bwMode="auto">
          <a:xfrm>
            <a:off x="3919501" y="4588629"/>
            <a:ext cx="676467"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P-3B</a:t>
            </a:r>
            <a:endParaRPr lang="en-US" sz="1800" dirty="0">
              <a:solidFill>
                <a:prstClr val="black"/>
              </a:solidFill>
              <a:latin typeface="Arial" pitchFamily="34" charset="0"/>
            </a:endParaRPr>
          </a:p>
        </p:txBody>
      </p:sp>
      <p:pic>
        <p:nvPicPr>
          <p:cNvPr id="2287" name="Picture 245"/>
          <p:cNvPicPr>
            <a:picLocks noChangeAspect="1" noChangeArrowheads="1"/>
          </p:cNvPicPr>
          <p:nvPr/>
        </p:nvPicPr>
        <p:blipFill>
          <a:blip r:embed="rId10" cstate="print"/>
          <a:srcRect/>
          <a:stretch>
            <a:fillRect/>
          </a:stretch>
        </p:blipFill>
        <p:spPr bwMode="auto">
          <a:xfrm>
            <a:off x="1845042" y="3403642"/>
            <a:ext cx="623047" cy="450816"/>
          </a:xfrm>
          <a:prstGeom prst="rect">
            <a:avLst/>
          </a:prstGeom>
          <a:noFill/>
          <a:ln w="9525">
            <a:noFill/>
            <a:miter lim="800000"/>
            <a:headEnd/>
            <a:tailEnd/>
          </a:ln>
        </p:spPr>
      </p:pic>
      <p:sp>
        <p:nvSpPr>
          <p:cNvPr id="2288" name="Rectangle 246"/>
          <p:cNvSpPr>
            <a:spLocks noChangeArrowheads="1"/>
          </p:cNvSpPr>
          <p:nvPr/>
        </p:nvSpPr>
        <p:spPr bwMode="auto">
          <a:xfrm>
            <a:off x="1665715" y="3156692"/>
            <a:ext cx="894476"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Lear </a:t>
            </a:r>
            <a:r>
              <a:rPr lang="en-US" sz="1400" b="1" dirty="0">
                <a:solidFill>
                  <a:srgbClr val="000000"/>
                </a:solidFill>
                <a:latin typeface="Arial" pitchFamily="34" charset="0"/>
              </a:rPr>
              <a:t>23</a:t>
            </a:r>
            <a:endParaRPr lang="en-US" sz="1800" dirty="0">
              <a:solidFill>
                <a:prstClr val="black"/>
              </a:solidFill>
              <a:latin typeface="Arial" pitchFamily="34" charset="0"/>
            </a:endParaRPr>
          </a:p>
        </p:txBody>
      </p:sp>
      <p:sp>
        <p:nvSpPr>
          <p:cNvPr id="2290" name="Rectangle 248"/>
          <p:cNvSpPr>
            <a:spLocks noChangeArrowheads="1"/>
          </p:cNvSpPr>
          <p:nvPr/>
        </p:nvSpPr>
        <p:spPr bwMode="auto">
          <a:xfrm>
            <a:off x="2528177" y="4745515"/>
            <a:ext cx="1139223"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Twin Otter</a:t>
            </a:r>
            <a:endParaRPr lang="en-US" sz="1800" dirty="0">
              <a:solidFill>
                <a:prstClr val="black"/>
              </a:solidFill>
              <a:latin typeface="Arial" pitchFamily="34" charset="0"/>
            </a:endParaRPr>
          </a:p>
        </p:txBody>
      </p:sp>
      <p:grpSp>
        <p:nvGrpSpPr>
          <p:cNvPr id="3" name="Group 255"/>
          <p:cNvGrpSpPr/>
          <p:nvPr/>
        </p:nvGrpSpPr>
        <p:grpSpPr>
          <a:xfrm>
            <a:off x="6794081" y="3778476"/>
            <a:ext cx="681076" cy="433137"/>
            <a:chOff x="7229509" y="3639139"/>
            <a:chExt cx="681076" cy="433137"/>
          </a:xfrm>
        </p:grpSpPr>
        <p:pic>
          <p:nvPicPr>
            <p:cNvPr id="2291" name="Picture 251"/>
            <p:cNvPicPr>
              <a:picLocks noChangeAspect="1" noChangeArrowheads="1"/>
            </p:cNvPicPr>
            <p:nvPr/>
          </p:nvPicPr>
          <p:blipFill>
            <a:blip r:embed="rId11" cstate="print"/>
            <a:srcRect/>
            <a:stretch>
              <a:fillRect/>
            </a:stretch>
          </p:blipFill>
          <p:spPr bwMode="auto">
            <a:xfrm>
              <a:off x="7229509" y="3639139"/>
              <a:ext cx="681076" cy="220988"/>
            </a:xfrm>
            <a:prstGeom prst="rect">
              <a:avLst/>
            </a:prstGeom>
            <a:noFill/>
            <a:ln w="9525">
              <a:noFill/>
              <a:miter lim="800000"/>
              <a:headEnd/>
              <a:tailEnd/>
            </a:ln>
          </p:spPr>
        </p:pic>
        <p:pic>
          <p:nvPicPr>
            <p:cNvPr id="2292" name="Picture 252"/>
            <p:cNvPicPr>
              <a:picLocks noChangeAspect="1" noChangeArrowheads="1"/>
            </p:cNvPicPr>
            <p:nvPr/>
          </p:nvPicPr>
          <p:blipFill>
            <a:blip r:embed="rId12" cstate="print"/>
            <a:srcRect/>
            <a:stretch>
              <a:fillRect/>
            </a:stretch>
          </p:blipFill>
          <p:spPr bwMode="auto">
            <a:xfrm>
              <a:off x="7229509" y="3851288"/>
              <a:ext cx="681076" cy="220988"/>
            </a:xfrm>
            <a:prstGeom prst="rect">
              <a:avLst/>
            </a:prstGeom>
            <a:noFill/>
            <a:ln w="9525">
              <a:noFill/>
              <a:miter lim="800000"/>
              <a:headEnd/>
              <a:tailEnd/>
            </a:ln>
          </p:spPr>
        </p:pic>
      </p:grpSp>
      <p:sp>
        <p:nvSpPr>
          <p:cNvPr id="2293" name="Rectangle 253"/>
          <p:cNvSpPr>
            <a:spLocks noChangeArrowheads="1"/>
          </p:cNvSpPr>
          <p:nvPr/>
        </p:nvSpPr>
        <p:spPr bwMode="auto">
          <a:xfrm>
            <a:off x="6643112" y="3596639"/>
            <a:ext cx="833562"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a:t>
            </a:r>
            <a:r>
              <a:rPr lang="en-US" sz="1400" b="1" dirty="0" err="1" smtClean="0">
                <a:solidFill>
                  <a:srgbClr val="000000"/>
                </a:solidFill>
                <a:latin typeface="Arial" pitchFamily="34" charset="0"/>
              </a:rPr>
              <a:t>Ikhana</a:t>
            </a:r>
            <a:endParaRPr lang="en-US" sz="1800" dirty="0">
              <a:solidFill>
                <a:prstClr val="black"/>
              </a:solidFill>
              <a:latin typeface="Arial" pitchFamily="34" charset="0"/>
            </a:endParaRPr>
          </a:p>
        </p:txBody>
      </p:sp>
      <p:grpSp>
        <p:nvGrpSpPr>
          <p:cNvPr id="4" name="Group 264"/>
          <p:cNvGrpSpPr>
            <a:grpSpLocks/>
          </p:cNvGrpSpPr>
          <p:nvPr/>
        </p:nvGrpSpPr>
        <p:grpSpPr bwMode="auto">
          <a:xfrm>
            <a:off x="7966137" y="2094181"/>
            <a:ext cx="681076" cy="520058"/>
            <a:chOff x="5040" y="1104"/>
            <a:chExt cx="446" cy="353"/>
          </a:xfrm>
        </p:grpSpPr>
        <p:pic>
          <p:nvPicPr>
            <p:cNvPr id="2295" name="Picture 254"/>
            <p:cNvPicPr>
              <a:picLocks noChangeAspect="1" noChangeArrowheads="1"/>
            </p:cNvPicPr>
            <p:nvPr/>
          </p:nvPicPr>
          <p:blipFill>
            <a:blip r:embed="rId13" cstate="print"/>
            <a:srcRect/>
            <a:stretch>
              <a:fillRect/>
            </a:stretch>
          </p:blipFill>
          <p:spPr bwMode="auto">
            <a:xfrm>
              <a:off x="5040" y="1104"/>
              <a:ext cx="446" cy="180"/>
            </a:xfrm>
            <a:prstGeom prst="rect">
              <a:avLst/>
            </a:prstGeom>
            <a:noFill/>
            <a:ln w="9525">
              <a:noFill/>
              <a:miter lim="800000"/>
              <a:headEnd/>
              <a:tailEnd/>
            </a:ln>
          </p:spPr>
        </p:pic>
        <p:pic>
          <p:nvPicPr>
            <p:cNvPr id="2296" name="Picture 255"/>
            <p:cNvPicPr>
              <a:picLocks noChangeAspect="1" noChangeArrowheads="1"/>
            </p:cNvPicPr>
            <p:nvPr/>
          </p:nvPicPr>
          <p:blipFill>
            <a:blip r:embed="rId14" cstate="print"/>
            <a:srcRect/>
            <a:stretch>
              <a:fillRect/>
            </a:stretch>
          </p:blipFill>
          <p:spPr bwMode="auto">
            <a:xfrm>
              <a:off x="5040" y="1280"/>
              <a:ext cx="446" cy="177"/>
            </a:xfrm>
            <a:prstGeom prst="rect">
              <a:avLst/>
            </a:prstGeom>
            <a:noFill/>
            <a:ln w="9525">
              <a:noFill/>
              <a:miter lim="800000"/>
              <a:headEnd/>
              <a:tailEnd/>
            </a:ln>
          </p:spPr>
        </p:pic>
      </p:grpSp>
      <p:sp>
        <p:nvSpPr>
          <p:cNvPr id="2297" name="Rectangle 256"/>
          <p:cNvSpPr>
            <a:spLocks noChangeArrowheads="1"/>
          </p:cNvSpPr>
          <p:nvPr/>
        </p:nvSpPr>
        <p:spPr bwMode="auto">
          <a:xfrm>
            <a:off x="7607037" y="1799432"/>
            <a:ext cx="1341714"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(2) Global </a:t>
            </a:r>
            <a:r>
              <a:rPr lang="en-US" sz="1400" b="1" dirty="0">
                <a:solidFill>
                  <a:srgbClr val="000000"/>
                </a:solidFill>
                <a:latin typeface="Arial" pitchFamily="34" charset="0"/>
              </a:rPr>
              <a:t>Hawk</a:t>
            </a:r>
            <a:endParaRPr lang="en-US" sz="1800" dirty="0">
              <a:solidFill>
                <a:prstClr val="black"/>
              </a:solidFill>
              <a:latin typeface="Arial" pitchFamily="34" charset="0"/>
            </a:endParaRPr>
          </a:p>
        </p:txBody>
      </p:sp>
      <p:pic>
        <p:nvPicPr>
          <p:cNvPr id="2300" name="Picture 259"/>
          <p:cNvPicPr>
            <a:picLocks noChangeAspect="1" noChangeArrowheads="1"/>
          </p:cNvPicPr>
          <p:nvPr/>
        </p:nvPicPr>
        <p:blipFill>
          <a:blip r:embed="rId15" cstate="print"/>
          <a:srcRect/>
          <a:stretch>
            <a:fillRect/>
          </a:stretch>
        </p:blipFill>
        <p:spPr bwMode="auto">
          <a:xfrm>
            <a:off x="2718529" y="3251897"/>
            <a:ext cx="641372" cy="113440"/>
          </a:xfrm>
          <a:prstGeom prst="rect">
            <a:avLst/>
          </a:prstGeom>
          <a:noFill/>
          <a:ln w="9525">
            <a:noFill/>
            <a:miter lim="800000"/>
            <a:headEnd/>
            <a:tailEnd/>
          </a:ln>
        </p:spPr>
      </p:pic>
      <p:pic>
        <p:nvPicPr>
          <p:cNvPr id="2301" name="Picture 260"/>
          <p:cNvPicPr>
            <a:picLocks noChangeAspect="1" noChangeArrowheads="1"/>
          </p:cNvPicPr>
          <p:nvPr/>
        </p:nvPicPr>
        <p:blipFill>
          <a:blip r:embed="rId16" cstate="print"/>
          <a:srcRect/>
          <a:stretch>
            <a:fillRect/>
          </a:stretch>
        </p:blipFill>
        <p:spPr bwMode="auto">
          <a:xfrm>
            <a:off x="2718529" y="3365337"/>
            <a:ext cx="641372" cy="113441"/>
          </a:xfrm>
          <a:prstGeom prst="rect">
            <a:avLst/>
          </a:prstGeom>
          <a:noFill/>
          <a:ln w="9525">
            <a:noFill/>
            <a:miter lim="800000"/>
            <a:headEnd/>
            <a:tailEnd/>
          </a:ln>
        </p:spPr>
      </p:pic>
      <p:pic>
        <p:nvPicPr>
          <p:cNvPr id="2302" name="Picture 261"/>
          <p:cNvPicPr>
            <a:picLocks noChangeAspect="1" noChangeArrowheads="1"/>
          </p:cNvPicPr>
          <p:nvPr/>
        </p:nvPicPr>
        <p:blipFill>
          <a:blip r:embed="rId17" cstate="print"/>
          <a:srcRect/>
          <a:stretch>
            <a:fillRect/>
          </a:stretch>
        </p:blipFill>
        <p:spPr bwMode="auto">
          <a:xfrm>
            <a:off x="2718529" y="3478778"/>
            <a:ext cx="641372" cy="110494"/>
          </a:xfrm>
          <a:prstGeom prst="rect">
            <a:avLst/>
          </a:prstGeom>
          <a:noFill/>
          <a:ln w="9525">
            <a:noFill/>
            <a:miter lim="800000"/>
            <a:headEnd/>
            <a:tailEnd/>
          </a:ln>
        </p:spPr>
      </p:pic>
      <p:pic>
        <p:nvPicPr>
          <p:cNvPr id="2303" name="Picture 262"/>
          <p:cNvPicPr>
            <a:picLocks noChangeAspect="1" noChangeArrowheads="1"/>
          </p:cNvPicPr>
          <p:nvPr/>
        </p:nvPicPr>
        <p:blipFill>
          <a:blip r:embed="rId18" cstate="print"/>
          <a:srcRect/>
          <a:stretch>
            <a:fillRect/>
          </a:stretch>
        </p:blipFill>
        <p:spPr bwMode="auto">
          <a:xfrm>
            <a:off x="2718529" y="3589272"/>
            <a:ext cx="641372" cy="113441"/>
          </a:xfrm>
          <a:prstGeom prst="rect">
            <a:avLst/>
          </a:prstGeom>
          <a:noFill/>
          <a:ln w="9525">
            <a:noFill/>
            <a:miter lim="800000"/>
            <a:headEnd/>
            <a:tailEnd/>
          </a:ln>
        </p:spPr>
      </p:pic>
      <p:sp>
        <p:nvSpPr>
          <p:cNvPr id="2304" name="Rectangle 263"/>
          <p:cNvSpPr>
            <a:spLocks noChangeArrowheads="1"/>
          </p:cNvSpPr>
          <p:nvPr/>
        </p:nvSpPr>
        <p:spPr bwMode="auto">
          <a:xfrm>
            <a:off x="2699003" y="2996075"/>
            <a:ext cx="615553" cy="215444"/>
          </a:xfrm>
          <a:prstGeom prst="rect">
            <a:avLst/>
          </a:prstGeom>
          <a:noFill/>
          <a:ln w="9525">
            <a:noFill/>
            <a:miter lim="800000"/>
            <a:headEnd/>
            <a:tailEnd/>
          </a:ln>
        </p:spPr>
        <p:txBody>
          <a:bodyPr wrap="none" lIns="0" tIns="0" rIns="0" bIns="0">
            <a:spAutoFit/>
          </a:bodyPr>
          <a:lstStyle/>
          <a:p>
            <a:pPr eaLnBrk="1" hangingPunct="1"/>
            <a:r>
              <a:rPr lang="en-US" sz="1400" b="1" dirty="0" smtClean="0">
                <a:solidFill>
                  <a:srgbClr val="000000"/>
                </a:solidFill>
                <a:latin typeface="Arial" pitchFamily="34" charset="0"/>
              </a:rPr>
              <a:t>(1) G-III</a:t>
            </a:r>
            <a:endParaRPr lang="en-US" sz="1800" dirty="0">
              <a:solidFill>
                <a:prstClr val="black"/>
              </a:solidFill>
              <a:latin typeface="Arial" pitchFamily="34" charset="0"/>
            </a:endParaRPr>
          </a:p>
        </p:txBody>
      </p:sp>
      <p:sp>
        <p:nvSpPr>
          <p:cNvPr id="2305" name="Rectangle 265"/>
          <p:cNvSpPr>
            <a:spLocks noChangeArrowheads="1"/>
          </p:cNvSpPr>
          <p:nvPr/>
        </p:nvSpPr>
        <p:spPr bwMode="auto">
          <a:xfrm>
            <a:off x="3491229" y="4374516"/>
            <a:ext cx="219899" cy="212148"/>
          </a:xfrm>
          <a:prstGeom prst="rect">
            <a:avLst/>
          </a:prstGeom>
          <a:solidFill>
            <a:srgbClr val="CDCDCD"/>
          </a:solidFill>
          <a:ln w="9525">
            <a:noFill/>
            <a:miter lim="800000"/>
            <a:headEnd/>
            <a:tailEnd/>
          </a:ln>
        </p:spPr>
        <p:txBody>
          <a:bodyPr wrap="none" anchor="ctr"/>
          <a:lstStyle/>
          <a:p>
            <a:pPr eaLnBrk="1" hangingPunct="1"/>
            <a:endParaRPr lang="en-US" sz="1800">
              <a:solidFill>
                <a:prstClr val="black"/>
              </a:solidFill>
              <a:latin typeface="Arial" pitchFamily="34" charset="0"/>
            </a:endParaRPr>
          </a:p>
        </p:txBody>
      </p:sp>
      <p:sp>
        <p:nvSpPr>
          <p:cNvPr id="2306" name="Rectangle 266"/>
          <p:cNvSpPr>
            <a:spLocks noChangeArrowheads="1"/>
          </p:cNvSpPr>
          <p:nvPr/>
        </p:nvSpPr>
        <p:spPr bwMode="auto">
          <a:xfrm>
            <a:off x="8035805" y="3546417"/>
            <a:ext cx="219899" cy="212148"/>
          </a:xfrm>
          <a:prstGeom prst="rect">
            <a:avLst/>
          </a:prstGeom>
          <a:solidFill>
            <a:srgbClr val="CDCDCD"/>
          </a:solidFill>
          <a:ln w="9525">
            <a:noFill/>
            <a:miter lim="800000"/>
            <a:headEnd/>
            <a:tailEnd/>
          </a:ln>
        </p:spPr>
        <p:txBody>
          <a:bodyPr wrap="none" anchor="ctr"/>
          <a:lstStyle/>
          <a:p>
            <a:pPr eaLnBrk="1" hangingPunct="1"/>
            <a:endParaRPr lang="en-US" sz="1800">
              <a:solidFill>
                <a:prstClr val="black"/>
              </a:solidFill>
              <a:latin typeface="Arial" pitchFamily="34" charset="0"/>
            </a:endParaRPr>
          </a:p>
        </p:txBody>
      </p:sp>
      <p:sp>
        <p:nvSpPr>
          <p:cNvPr id="2309" name="TextBox 259"/>
          <p:cNvSpPr txBox="1">
            <a:spLocks noChangeArrowheads="1"/>
          </p:cNvSpPr>
          <p:nvPr/>
        </p:nvSpPr>
        <p:spPr bwMode="auto">
          <a:xfrm>
            <a:off x="8610600" y="1516063"/>
            <a:ext cx="560388" cy="277812"/>
          </a:xfrm>
          <a:prstGeom prst="rect">
            <a:avLst/>
          </a:prstGeom>
          <a:noFill/>
          <a:ln w="9525">
            <a:noFill/>
            <a:miter lim="800000"/>
            <a:headEnd/>
            <a:tailEnd/>
          </a:ln>
        </p:spPr>
        <p:txBody>
          <a:bodyPr wrap="none">
            <a:spAutoFit/>
          </a:bodyPr>
          <a:lstStyle/>
          <a:p>
            <a:pPr eaLnBrk="1" hangingPunct="1"/>
            <a:r>
              <a:rPr lang="en-US" sz="1200">
                <a:solidFill>
                  <a:prstClr val="black"/>
                </a:solidFill>
                <a:latin typeface="Arial" pitchFamily="34" charset="0"/>
              </a:rPr>
              <a:t>21km</a:t>
            </a:r>
          </a:p>
        </p:txBody>
      </p:sp>
      <p:sp>
        <p:nvSpPr>
          <p:cNvPr id="2310" name="TextBox 260"/>
          <p:cNvSpPr txBox="1">
            <a:spLocks noChangeArrowheads="1"/>
          </p:cNvSpPr>
          <p:nvPr/>
        </p:nvSpPr>
        <p:spPr bwMode="auto">
          <a:xfrm>
            <a:off x="8610600" y="2779713"/>
            <a:ext cx="560388" cy="276225"/>
          </a:xfrm>
          <a:prstGeom prst="rect">
            <a:avLst/>
          </a:prstGeom>
          <a:noFill/>
          <a:ln w="9525">
            <a:noFill/>
            <a:miter lim="800000"/>
            <a:headEnd/>
            <a:tailEnd/>
          </a:ln>
        </p:spPr>
        <p:txBody>
          <a:bodyPr wrap="none">
            <a:spAutoFit/>
          </a:bodyPr>
          <a:lstStyle/>
          <a:p>
            <a:pPr eaLnBrk="1" hangingPunct="1"/>
            <a:r>
              <a:rPr lang="en-US" sz="1200">
                <a:solidFill>
                  <a:prstClr val="black"/>
                </a:solidFill>
                <a:latin typeface="Arial" pitchFamily="34" charset="0"/>
              </a:rPr>
              <a:t>15km</a:t>
            </a:r>
          </a:p>
        </p:txBody>
      </p:sp>
      <p:sp>
        <p:nvSpPr>
          <p:cNvPr id="2311" name="TextBox 261"/>
          <p:cNvSpPr txBox="1">
            <a:spLocks noChangeArrowheads="1"/>
          </p:cNvSpPr>
          <p:nvPr/>
        </p:nvSpPr>
        <p:spPr bwMode="auto">
          <a:xfrm>
            <a:off x="8610600" y="3998913"/>
            <a:ext cx="474663" cy="277812"/>
          </a:xfrm>
          <a:prstGeom prst="rect">
            <a:avLst/>
          </a:prstGeom>
          <a:noFill/>
          <a:ln w="9525">
            <a:noFill/>
            <a:miter lim="800000"/>
            <a:headEnd/>
            <a:tailEnd/>
          </a:ln>
        </p:spPr>
        <p:txBody>
          <a:bodyPr wrap="none">
            <a:spAutoFit/>
          </a:bodyPr>
          <a:lstStyle/>
          <a:p>
            <a:pPr eaLnBrk="1" hangingPunct="1"/>
            <a:r>
              <a:rPr lang="en-US" sz="1200">
                <a:solidFill>
                  <a:prstClr val="black"/>
                </a:solidFill>
                <a:latin typeface="Arial" pitchFamily="34" charset="0"/>
              </a:rPr>
              <a:t>9km</a:t>
            </a:r>
          </a:p>
        </p:txBody>
      </p:sp>
      <p:sp>
        <p:nvSpPr>
          <p:cNvPr id="2312" name="TextBox 262"/>
          <p:cNvSpPr txBox="1">
            <a:spLocks noChangeArrowheads="1"/>
          </p:cNvSpPr>
          <p:nvPr/>
        </p:nvSpPr>
        <p:spPr bwMode="auto">
          <a:xfrm>
            <a:off x="8610600" y="5218113"/>
            <a:ext cx="474663" cy="277812"/>
          </a:xfrm>
          <a:prstGeom prst="rect">
            <a:avLst/>
          </a:prstGeom>
          <a:noFill/>
          <a:ln w="9525">
            <a:noFill/>
            <a:miter lim="800000"/>
            <a:headEnd/>
            <a:tailEnd/>
          </a:ln>
        </p:spPr>
        <p:txBody>
          <a:bodyPr wrap="none">
            <a:spAutoFit/>
          </a:bodyPr>
          <a:lstStyle/>
          <a:p>
            <a:pPr eaLnBrk="1" hangingPunct="1"/>
            <a:r>
              <a:rPr lang="en-US" sz="1200">
                <a:solidFill>
                  <a:prstClr val="black"/>
                </a:solidFill>
                <a:latin typeface="Arial" pitchFamily="34" charset="0"/>
              </a:rPr>
              <a:t>3km</a:t>
            </a:r>
          </a:p>
        </p:txBody>
      </p:sp>
      <p:sp>
        <p:nvSpPr>
          <p:cNvPr id="265" name="Rectangle 266"/>
          <p:cNvSpPr>
            <a:spLocks noChangeArrowheads="1"/>
          </p:cNvSpPr>
          <p:nvPr/>
        </p:nvSpPr>
        <p:spPr bwMode="auto">
          <a:xfrm>
            <a:off x="2762765" y="2209651"/>
            <a:ext cx="219899" cy="212148"/>
          </a:xfrm>
          <a:prstGeom prst="rect">
            <a:avLst/>
          </a:prstGeom>
          <a:solidFill>
            <a:srgbClr val="CDCDCD"/>
          </a:solidFill>
          <a:ln w="9525">
            <a:noFill/>
            <a:miter lim="800000"/>
            <a:headEnd/>
            <a:tailEnd/>
          </a:ln>
        </p:spPr>
        <p:txBody>
          <a:bodyPr wrap="none" anchor="ctr"/>
          <a:lstStyle/>
          <a:p>
            <a:pPr eaLnBrk="1" hangingPunct="1"/>
            <a:endParaRPr lang="en-US" sz="1800">
              <a:solidFill>
                <a:prstClr val="black"/>
              </a:solidFill>
              <a:latin typeface="Arial" pitchFamily="34" charset="0"/>
            </a:endParaRPr>
          </a:p>
        </p:txBody>
      </p:sp>
      <p:sp>
        <p:nvSpPr>
          <p:cNvPr id="266" name="Rectangle 266"/>
          <p:cNvSpPr>
            <a:spLocks noChangeArrowheads="1"/>
          </p:cNvSpPr>
          <p:nvPr/>
        </p:nvSpPr>
        <p:spPr bwMode="auto">
          <a:xfrm>
            <a:off x="4665588" y="3947010"/>
            <a:ext cx="219899" cy="212148"/>
          </a:xfrm>
          <a:prstGeom prst="rect">
            <a:avLst/>
          </a:prstGeom>
          <a:solidFill>
            <a:srgbClr val="CDCDCD"/>
          </a:solidFill>
          <a:ln w="9525">
            <a:noFill/>
            <a:miter lim="800000"/>
            <a:headEnd/>
            <a:tailEnd/>
          </a:ln>
        </p:spPr>
        <p:txBody>
          <a:bodyPr wrap="none" anchor="ctr"/>
          <a:lstStyle/>
          <a:p>
            <a:pPr eaLnBrk="1" hangingPunct="1"/>
            <a:endParaRPr lang="en-US" sz="1800">
              <a:solidFill>
                <a:prstClr val="black"/>
              </a:solidFill>
              <a:latin typeface="Arial" pitchFamily="34" charset="0"/>
            </a:endParaRPr>
          </a:p>
        </p:txBody>
      </p:sp>
      <p:pic>
        <p:nvPicPr>
          <p:cNvPr id="30724" name="Picture 4"/>
          <p:cNvPicPr>
            <a:picLocks noChangeAspect="1" noChangeArrowheads="1"/>
          </p:cNvPicPr>
          <p:nvPr/>
        </p:nvPicPr>
        <p:blipFill>
          <a:blip r:embed="rId19" cstate="print"/>
          <a:srcRect/>
          <a:stretch>
            <a:fillRect/>
          </a:stretch>
        </p:blipFill>
        <p:spPr bwMode="auto">
          <a:xfrm>
            <a:off x="2598695" y="4336868"/>
            <a:ext cx="691104" cy="400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GPMC Nov 2001">
  <a:themeElements>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GPMC Nov 2001">
  <a:themeElements>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3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28029</TotalTime>
  <Words>1627</Words>
  <Application>Microsoft Office PowerPoint</Application>
  <PresentationFormat>On-screen Show (4:3)</PresentationFormat>
  <Paragraphs>381</Paragraphs>
  <Slides>23</Slides>
  <Notes>23</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23</vt:i4>
      </vt:variant>
    </vt:vector>
  </HeadingPairs>
  <TitlesOfParts>
    <vt:vector size="35" baseType="lpstr">
      <vt:lpstr>Blank</vt:lpstr>
      <vt:lpstr>1_Blank</vt:lpstr>
      <vt:lpstr>8_Blank</vt:lpstr>
      <vt:lpstr>26_Blank</vt:lpstr>
      <vt:lpstr>33_Blank</vt:lpstr>
      <vt:lpstr>2_Blank</vt:lpstr>
      <vt:lpstr>5_Office Theme</vt:lpstr>
      <vt:lpstr>4_Office Theme</vt:lpstr>
      <vt:lpstr>15_Blank</vt:lpstr>
      <vt:lpstr>3_GPMC Nov 2001</vt:lpstr>
      <vt:lpstr>4_GPMC Nov 2001</vt:lpstr>
      <vt:lpstr>Picture</vt:lpstr>
      <vt:lpstr>NASA’s Earth Science Division Bureaucratic Overview for the MODIS Science Team</vt:lpstr>
      <vt:lpstr>NASA Operating Missions (International Collaboration)</vt:lpstr>
      <vt:lpstr>BUDGET OUTLOOK (incl. FY11 Appropriation)</vt:lpstr>
      <vt:lpstr>Guiding Recommendation Documents</vt:lpstr>
      <vt:lpstr>Missions in Formulation and Implementation – 4/2011</vt:lpstr>
      <vt:lpstr>Glory Aftermath/Status</vt:lpstr>
      <vt:lpstr>Future Orbital Flight Missions –  2011 – 2022</vt:lpstr>
      <vt:lpstr>VENTURE-CLASS UPDATE/STATUS</vt:lpstr>
      <vt:lpstr>Slide 9</vt:lpstr>
      <vt:lpstr>Slide 10</vt:lpstr>
      <vt:lpstr>Slide 11</vt:lpstr>
      <vt:lpstr>Slide 12</vt:lpstr>
      <vt:lpstr>KEY INTERAGENCY INTERACTIONS</vt:lpstr>
      <vt:lpstr>ESD Near-term Upcoming Launches</vt:lpstr>
      <vt:lpstr>Slide 15</vt:lpstr>
      <vt:lpstr>Slide 16</vt:lpstr>
      <vt:lpstr>Integrated Program for Water Availability/Quality</vt:lpstr>
      <vt:lpstr>Integrated Carbon Cycle Research, Monitoring, Products</vt:lpstr>
      <vt:lpstr>Earth Venture-1  Summaries</vt:lpstr>
      <vt:lpstr>Slide 20</vt:lpstr>
      <vt:lpstr>Slide 21</vt:lpstr>
      <vt:lpstr>INTERNATIONAL COLLABORATIONS (1 of 2)</vt:lpstr>
      <vt:lpstr>INTERNATIONAL COLLABORATIONS (2 of 2)</vt:lpstr>
    </vt:vector>
  </TitlesOfParts>
  <Company>NASA 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Michael H. Freilich</cp:lastModifiedBy>
  <cp:revision>595</cp:revision>
  <cp:lastPrinted>2007-02-20T22:10:43Z</cp:lastPrinted>
  <dcterms:created xsi:type="dcterms:W3CDTF">2003-03-13T17:36:49Z</dcterms:created>
  <dcterms:modified xsi:type="dcterms:W3CDTF">2011-05-17T22:06:52Z</dcterms:modified>
</cp:coreProperties>
</file>