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wmf" ContentType="image/x-wmf"/>
  <Default Extension="xls" ContentType="application/vnd.ms-exce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1" r:id="rId1"/>
  </p:sldMasterIdLst>
  <p:notesMasterIdLst>
    <p:notesMasterId r:id="rId40"/>
  </p:notesMasterIdLst>
  <p:handoutMasterIdLst>
    <p:handoutMasterId r:id="rId41"/>
  </p:handoutMasterIdLst>
  <p:sldIdLst>
    <p:sldId id="738" r:id="rId2"/>
    <p:sldId id="957" r:id="rId3"/>
    <p:sldId id="979" r:id="rId4"/>
    <p:sldId id="915" r:id="rId5"/>
    <p:sldId id="921" r:id="rId6"/>
    <p:sldId id="983" r:id="rId7"/>
    <p:sldId id="961" r:id="rId8"/>
    <p:sldId id="962" r:id="rId9"/>
    <p:sldId id="964" r:id="rId10"/>
    <p:sldId id="992" r:id="rId11"/>
    <p:sldId id="994" r:id="rId12"/>
    <p:sldId id="999" r:id="rId13"/>
    <p:sldId id="965" r:id="rId14"/>
    <p:sldId id="1014" r:id="rId15"/>
    <p:sldId id="1000" r:id="rId16"/>
    <p:sldId id="1006" r:id="rId17"/>
    <p:sldId id="1007" r:id="rId18"/>
    <p:sldId id="1008" r:id="rId19"/>
    <p:sldId id="1013" r:id="rId20"/>
    <p:sldId id="998" r:id="rId21"/>
    <p:sldId id="997" r:id="rId22"/>
    <p:sldId id="989" r:id="rId23"/>
    <p:sldId id="991" r:id="rId24"/>
    <p:sldId id="986" r:id="rId25"/>
    <p:sldId id="988" r:id="rId26"/>
    <p:sldId id="970" r:id="rId27"/>
    <p:sldId id="971" r:id="rId28"/>
    <p:sldId id="972" r:id="rId29"/>
    <p:sldId id="973" r:id="rId30"/>
    <p:sldId id="974" r:id="rId31"/>
    <p:sldId id="969" r:id="rId32"/>
    <p:sldId id="975" r:id="rId33"/>
    <p:sldId id="1002" r:id="rId34"/>
    <p:sldId id="1003" r:id="rId35"/>
    <p:sldId id="1005" r:id="rId36"/>
    <p:sldId id="954" r:id="rId37"/>
    <p:sldId id="958" r:id="rId38"/>
    <p:sldId id="1001" r:id="rId39"/>
  </p:sldIdLst>
  <p:sldSz cx="9144000" cy="6858000" type="screen4x3"/>
  <p:notesSz cx="6985000" cy="9271000"/>
  <p:defaultTextStyle>
    <a:defPPr>
      <a:defRPr lang="en-US"/>
    </a:defPPr>
    <a:lvl1pPr algn="l" rtl="0" eaLnBrk="0" fontAlgn="base" hangingPunct="0">
      <a:spcBef>
        <a:spcPct val="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Times" pitchFamily="18" charset="0"/>
        <a:ea typeface="+mn-ea"/>
        <a:cs typeface="+mn-cs"/>
      </a:defRPr>
    </a:lvl6pPr>
    <a:lvl7pPr marL="2743200" algn="l" defTabSz="914400" rtl="0" eaLnBrk="1" latinLnBrk="0" hangingPunct="1">
      <a:defRPr sz="1200" kern="1200">
        <a:solidFill>
          <a:schemeClr val="tx1"/>
        </a:solidFill>
        <a:latin typeface="Times" pitchFamily="18" charset="0"/>
        <a:ea typeface="+mn-ea"/>
        <a:cs typeface="+mn-cs"/>
      </a:defRPr>
    </a:lvl7pPr>
    <a:lvl8pPr marL="3200400" algn="l" defTabSz="914400" rtl="0" eaLnBrk="1" latinLnBrk="0" hangingPunct="1">
      <a:defRPr sz="1200" kern="1200">
        <a:solidFill>
          <a:schemeClr val="tx1"/>
        </a:solidFill>
        <a:latin typeface="Times" pitchFamily="18" charset="0"/>
        <a:ea typeface="+mn-ea"/>
        <a:cs typeface="+mn-cs"/>
      </a:defRPr>
    </a:lvl8pPr>
    <a:lvl9pPr marL="3657600" algn="l" defTabSz="914400" rtl="0" eaLnBrk="1" latinLnBrk="0" hangingPunct="1">
      <a:defRPr sz="12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FFCCFF"/>
    <a:srgbClr val="33CCFF"/>
    <a:srgbClr val="FF0000"/>
    <a:srgbClr val="FFFF99"/>
    <a:srgbClr val="CCCCFF"/>
    <a:srgbClr val="0000FF"/>
    <a:srgbClr val="66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22706" autoAdjust="0"/>
    <p:restoredTop sz="94643" autoAdjust="0"/>
  </p:normalViewPr>
  <p:slideViewPr>
    <p:cSldViewPr snapToGrid="0">
      <p:cViewPr varScale="1">
        <p:scale>
          <a:sx n="74" d="100"/>
          <a:sy n="74" d="100"/>
        </p:scale>
        <p:origin x="-690" y="-102"/>
      </p:cViewPr>
      <p:guideLst>
        <p:guide orient="horz" pos="2592"/>
        <p:guide pos="4176"/>
      </p:guideLst>
    </p:cSldViewPr>
  </p:slideViewPr>
  <p:outlineViewPr>
    <p:cViewPr>
      <p:scale>
        <a:sx n="33" d="100"/>
        <a:sy n="33" d="100"/>
      </p:scale>
      <p:origin x="0" y="654"/>
    </p:cViewPr>
    <p:sldLst>
      <p:sld r:id="rId1" collapse="1"/>
    </p:sldLst>
  </p:outlin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25775" cy="463550"/>
          </a:xfrm>
          <a:prstGeom prst="rect">
            <a:avLst/>
          </a:prstGeom>
          <a:noFill/>
          <a:ln w="9525">
            <a:noFill/>
            <a:miter lim="800000"/>
            <a:headEnd/>
            <a:tailEnd/>
          </a:ln>
          <a:effectLst/>
        </p:spPr>
        <p:txBody>
          <a:bodyPr vert="horz" wrap="square" lIns="92881" tIns="46441" rIns="92881" bIns="46441" numCol="1" anchor="t" anchorCtr="0" compatLnSpc="1">
            <a:prstTxWarp prst="textNoShape">
              <a:avLst/>
            </a:prstTxWarp>
          </a:bodyPr>
          <a:lstStyle>
            <a:lvl1pPr defTabSz="930275">
              <a:defRPr>
                <a:latin typeface="Times New Roman" pitchFamily="18" charset="0"/>
              </a:defRPr>
            </a:lvl1pPr>
          </a:lstStyle>
          <a:p>
            <a:pPr>
              <a:defRPr/>
            </a:pPr>
            <a:endParaRPr lang="en-US"/>
          </a:p>
        </p:txBody>
      </p:sp>
      <p:sp>
        <p:nvSpPr>
          <p:cNvPr id="21507" name="Rectangle 3"/>
          <p:cNvSpPr>
            <a:spLocks noGrp="1" noChangeArrowheads="1"/>
          </p:cNvSpPr>
          <p:nvPr>
            <p:ph type="dt" sz="quarter" idx="1"/>
          </p:nvPr>
        </p:nvSpPr>
        <p:spPr bwMode="auto">
          <a:xfrm>
            <a:off x="3959225" y="0"/>
            <a:ext cx="3025775" cy="463550"/>
          </a:xfrm>
          <a:prstGeom prst="rect">
            <a:avLst/>
          </a:prstGeom>
          <a:noFill/>
          <a:ln w="9525">
            <a:noFill/>
            <a:miter lim="800000"/>
            <a:headEnd/>
            <a:tailEnd/>
          </a:ln>
          <a:effectLst/>
        </p:spPr>
        <p:txBody>
          <a:bodyPr vert="horz" wrap="square" lIns="92881" tIns="46441" rIns="92881" bIns="46441" numCol="1" anchor="t" anchorCtr="0" compatLnSpc="1">
            <a:prstTxWarp prst="textNoShape">
              <a:avLst/>
            </a:prstTxWarp>
          </a:bodyPr>
          <a:lstStyle>
            <a:lvl1pPr algn="r" defTabSz="930275">
              <a:defRPr>
                <a:latin typeface="Times New Roman" pitchFamily="18" charset="0"/>
              </a:defRPr>
            </a:lvl1pPr>
          </a:lstStyle>
          <a:p>
            <a:pPr>
              <a:defRPr/>
            </a:pPr>
            <a:endParaRPr lang="en-US"/>
          </a:p>
        </p:txBody>
      </p:sp>
      <p:sp>
        <p:nvSpPr>
          <p:cNvPr id="21508" name="Rectangle 4"/>
          <p:cNvSpPr>
            <a:spLocks noGrp="1" noChangeArrowheads="1"/>
          </p:cNvSpPr>
          <p:nvPr>
            <p:ph type="ftr" sz="quarter" idx="2"/>
          </p:nvPr>
        </p:nvSpPr>
        <p:spPr bwMode="auto">
          <a:xfrm>
            <a:off x="0" y="8807450"/>
            <a:ext cx="3025775" cy="463550"/>
          </a:xfrm>
          <a:prstGeom prst="rect">
            <a:avLst/>
          </a:prstGeom>
          <a:noFill/>
          <a:ln w="9525">
            <a:noFill/>
            <a:miter lim="800000"/>
            <a:headEnd/>
            <a:tailEnd/>
          </a:ln>
          <a:effectLst/>
        </p:spPr>
        <p:txBody>
          <a:bodyPr vert="horz" wrap="square" lIns="92881" tIns="46441" rIns="92881" bIns="46441" numCol="1" anchor="b" anchorCtr="0" compatLnSpc="1">
            <a:prstTxWarp prst="textNoShape">
              <a:avLst/>
            </a:prstTxWarp>
          </a:bodyPr>
          <a:lstStyle>
            <a:lvl1pPr defTabSz="930275">
              <a:defRPr>
                <a:latin typeface="Times New Roman" pitchFamily="18" charset="0"/>
              </a:defRPr>
            </a:lvl1pPr>
          </a:lstStyle>
          <a:p>
            <a:pPr>
              <a:defRPr/>
            </a:pPr>
            <a:endParaRPr lang="en-US"/>
          </a:p>
        </p:txBody>
      </p:sp>
      <p:sp>
        <p:nvSpPr>
          <p:cNvPr id="21509" name="Rectangle 5"/>
          <p:cNvSpPr>
            <a:spLocks noGrp="1" noChangeArrowheads="1"/>
          </p:cNvSpPr>
          <p:nvPr>
            <p:ph type="sldNum" sz="quarter" idx="3"/>
          </p:nvPr>
        </p:nvSpPr>
        <p:spPr bwMode="auto">
          <a:xfrm>
            <a:off x="3959225" y="8807450"/>
            <a:ext cx="3025775" cy="463550"/>
          </a:xfrm>
          <a:prstGeom prst="rect">
            <a:avLst/>
          </a:prstGeom>
          <a:noFill/>
          <a:ln w="9525">
            <a:noFill/>
            <a:miter lim="800000"/>
            <a:headEnd/>
            <a:tailEnd/>
          </a:ln>
          <a:effectLst/>
        </p:spPr>
        <p:txBody>
          <a:bodyPr vert="horz" wrap="square" lIns="92881" tIns="46441" rIns="92881" bIns="46441" numCol="1" anchor="b" anchorCtr="0" compatLnSpc="1">
            <a:prstTxWarp prst="textNoShape">
              <a:avLst/>
            </a:prstTxWarp>
          </a:bodyPr>
          <a:lstStyle>
            <a:lvl1pPr algn="r" defTabSz="930275">
              <a:defRPr>
                <a:latin typeface="Times New Roman" pitchFamily="18" charset="0"/>
              </a:defRPr>
            </a:lvl1pPr>
          </a:lstStyle>
          <a:p>
            <a:pPr>
              <a:defRPr/>
            </a:pPr>
            <a:fld id="{4959EC8B-5128-430E-A929-8DCA758466F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025775" cy="463550"/>
          </a:xfrm>
          <a:prstGeom prst="rect">
            <a:avLst/>
          </a:prstGeom>
          <a:noFill/>
          <a:ln w="9525">
            <a:noFill/>
            <a:miter lim="800000"/>
            <a:headEnd/>
            <a:tailEnd/>
          </a:ln>
          <a:effectLst/>
        </p:spPr>
        <p:txBody>
          <a:bodyPr vert="horz" wrap="square" lIns="92881" tIns="46441" rIns="92881" bIns="46441" numCol="1" anchor="t" anchorCtr="0" compatLnSpc="1">
            <a:prstTxWarp prst="textNoShape">
              <a:avLst/>
            </a:prstTxWarp>
          </a:bodyPr>
          <a:lstStyle>
            <a:lvl1pPr defTabSz="930275">
              <a:defRPr>
                <a:latin typeface="Times New Roman" pitchFamily="18" charset="0"/>
              </a:defRPr>
            </a:lvl1pPr>
          </a:lstStyle>
          <a:p>
            <a:pPr>
              <a:defRPr/>
            </a:pPr>
            <a:endParaRPr lang="en-US"/>
          </a:p>
        </p:txBody>
      </p:sp>
      <p:sp>
        <p:nvSpPr>
          <p:cNvPr id="39939" name="Rectangle 3"/>
          <p:cNvSpPr>
            <a:spLocks noGrp="1" noChangeArrowheads="1"/>
          </p:cNvSpPr>
          <p:nvPr>
            <p:ph type="dt" idx="1"/>
          </p:nvPr>
        </p:nvSpPr>
        <p:spPr bwMode="auto">
          <a:xfrm>
            <a:off x="3959225" y="0"/>
            <a:ext cx="3025775" cy="463550"/>
          </a:xfrm>
          <a:prstGeom prst="rect">
            <a:avLst/>
          </a:prstGeom>
          <a:noFill/>
          <a:ln w="9525">
            <a:noFill/>
            <a:miter lim="800000"/>
            <a:headEnd/>
            <a:tailEnd/>
          </a:ln>
          <a:effectLst/>
        </p:spPr>
        <p:txBody>
          <a:bodyPr vert="horz" wrap="square" lIns="92881" tIns="46441" rIns="92881" bIns="46441" numCol="1" anchor="t" anchorCtr="0" compatLnSpc="1">
            <a:prstTxWarp prst="textNoShape">
              <a:avLst/>
            </a:prstTxWarp>
          </a:bodyPr>
          <a:lstStyle>
            <a:lvl1pPr algn="r" defTabSz="930275">
              <a:defRPr>
                <a:latin typeface="Times New Roman" pitchFamily="18" charset="0"/>
              </a:defRPr>
            </a:lvl1pPr>
          </a:lstStyle>
          <a:p>
            <a:pPr>
              <a:defRPr/>
            </a:pPr>
            <a:endParaRPr lang="en-US"/>
          </a:p>
        </p:txBody>
      </p:sp>
      <p:sp>
        <p:nvSpPr>
          <p:cNvPr id="44036" name="Rectangle 4"/>
          <p:cNvSpPr>
            <a:spLocks noGrp="1" noRot="1" noChangeAspect="1" noChangeArrowheads="1" noTextEdit="1"/>
          </p:cNvSpPr>
          <p:nvPr>
            <p:ph type="sldImg" idx="2"/>
          </p:nvPr>
        </p:nvSpPr>
        <p:spPr bwMode="auto">
          <a:xfrm>
            <a:off x="1173163" y="695325"/>
            <a:ext cx="4635500" cy="3476625"/>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931863" y="4403725"/>
            <a:ext cx="5121275" cy="4171950"/>
          </a:xfrm>
          <a:prstGeom prst="rect">
            <a:avLst/>
          </a:prstGeom>
          <a:noFill/>
          <a:ln w="9525">
            <a:noFill/>
            <a:miter lim="800000"/>
            <a:headEnd/>
            <a:tailEnd/>
          </a:ln>
          <a:effectLst/>
        </p:spPr>
        <p:txBody>
          <a:bodyPr vert="horz" wrap="square" lIns="92881" tIns="46441" rIns="92881" bIns="4644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0" y="8807450"/>
            <a:ext cx="3025775" cy="463550"/>
          </a:xfrm>
          <a:prstGeom prst="rect">
            <a:avLst/>
          </a:prstGeom>
          <a:noFill/>
          <a:ln w="9525">
            <a:noFill/>
            <a:miter lim="800000"/>
            <a:headEnd/>
            <a:tailEnd/>
          </a:ln>
          <a:effectLst/>
        </p:spPr>
        <p:txBody>
          <a:bodyPr vert="horz" wrap="square" lIns="92881" tIns="46441" rIns="92881" bIns="46441" numCol="1" anchor="b" anchorCtr="0" compatLnSpc="1">
            <a:prstTxWarp prst="textNoShape">
              <a:avLst/>
            </a:prstTxWarp>
          </a:bodyPr>
          <a:lstStyle>
            <a:lvl1pPr defTabSz="930275">
              <a:defRPr>
                <a:latin typeface="Times New Roman" pitchFamily="18" charset="0"/>
              </a:defRPr>
            </a:lvl1pPr>
          </a:lstStyle>
          <a:p>
            <a:pPr>
              <a:defRPr/>
            </a:pPr>
            <a:endParaRPr lang="en-US"/>
          </a:p>
        </p:txBody>
      </p:sp>
      <p:sp>
        <p:nvSpPr>
          <p:cNvPr id="39943" name="Rectangle 7"/>
          <p:cNvSpPr>
            <a:spLocks noGrp="1" noChangeArrowheads="1"/>
          </p:cNvSpPr>
          <p:nvPr>
            <p:ph type="sldNum" sz="quarter" idx="5"/>
          </p:nvPr>
        </p:nvSpPr>
        <p:spPr bwMode="auto">
          <a:xfrm>
            <a:off x="3959225" y="8807450"/>
            <a:ext cx="3025775" cy="463550"/>
          </a:xfrm>
          <a:prstGeom prst="rect">
            <a:avLst/>
          </a:prstGeom>
          <a:noFill/>
          <a:ln w="9525">
            <a:noFill/>
            <a:miter lim="800000"/>
            <a:headEnd/>
            <a:tailEnd/>
          </a:ln>
          <a:effectLst/>
        </p:spPr>
        <p:txBody>
          <a:bodyPr vert="horz" wrap="square" lIns="92881" tIns="46441" rIns="92881" bIns="46441" numCol="1" anchor="b" anchorCtr="0" compatLnSpc="1">
            <a:prstTxWarp prst="textNoShape">
              <a:avLst/>
            </a:prstTxWarp>
          </a:bodyPr>
          <a:lstStyle>
            <a:lvl1pPr algn="r" defTabSz="930275">
              <a:defRPr>
                <a:latin typeface="Times New Roman" pitchFamily="18" charset="0"/>
              </a:defRPr>
            </a:lvl1pPr>
          </a:lstStyle>
          <a:p>
            <a:pPr>
              <a:defRPr/>
            </a:pPr>
            <a:fld id="{055B888C-7379-4BB1-8E00-E272D1CB53C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A776A75-BFFF-4739-B9DF-8266EDBFF46B}" type="slidenum">
              <a:rPr lang="en-US" smtClean="0"/>
              <a:pPr/>
              <a:t>1</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smtClean="0"/>
          </a:p>
        </p:txBody>
      </p:sp>
      <p:sp>
        <p:nvSpPr>
          <p:cNvPr id="54276" name="Slide Number Placeholder 3"/>
          <p:cNvSpPr>
            <a:spLocks noGrp="1"/>
          </p:cNvSpPr>
          <p:nvPr>
            <p:ph type="sldNum" sz="quarter" idx="5"/>
          </p:nvPr>
        </p:nvSpPr>
        <p:spPr>
          <a:noFill/>
        </p:spPr>
        <p:txBody>
          <a:bodyPr/>
          <a:lstStyle/>
          <a:p>
            <a:fld id="{93862ADA-CCC3-4A06-BB98-1D2BE4013092}"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smtClean="0"/>
          </a:p>
        </p:txBody>
      </p:sp>
      <p:sp>
        <p:nvSpPr>
          <p:cNvPr id="55300" name="Slide Number Placeholder 3"/>
          <p:cNvSpPr>
            <a:spLocks noGrp="1"/>
          </p:cNvSpPr>
          <p:nvPr>
            <p:ph type="sldNum" sz="quarter" idx="5"/>
          </p:nvPr>
        </p:nvSpPr>
        <p:spPr>
          <a:noFill/>
        </p:spPr>
        <p:txBody>
          <a:bodyPr/>
          <a:lstStyle/>
          <a:p>
            <a:fld id="{64AD2556-6C7C-4A41-91B4-29A8F85A31DD}"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smtClean="0"/>
          </a:p>
        </p:txBody>
      </p:sp>
      <p:sp>
        <p:nvSpPr>
          <p:cNvPr id="57348" name="Slide Number Placeholder 3"/>
          <p:cNvSpPr>
            <a:spLocks noGrp="1"/>
          </p:cNvSpPr>
          <p:nvPr>
            <p:ph type="sldNum" sz="quarter" idx="5"/>
          </p:nvPr>
        </p:nvSpPr>
        <p:spPr>
          <a:noFill/>
        </p:spPr>
        <p:txBody>
          <a:bodyPr/>
          <a:lstStyle/>
          <a:p>
            <a:fld id="{AB00BDAA-4433-4ABD-A19C-CEEF70D5A6C7}"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US" smtClean="0"/>
          </a:p>
        </p:txBody>
      </p:sp>
      <p:sp>
        <p:nvSpPr>
          <p:cNvPr id="58372" name="Slide Number Placeholder 3"/>
          <p:cNvSpPr>
            <a:spLocks noGrp="1"/>
          </p:cNvSpPr>
          <p:nvPr>
            <p:ph type="sldNum" sz="quarter" idx="5"/>
          </p:nvPr>
        </p:nvSpPr>
        <p:spPr>
          <a:noFill/>
        </p:spPr>
        <p:txBody>
          <a:bodyPr/>
          <a:lstStyle/>
          <a:p>
            <a:fld id="{006EBA30-79EF-4768-ACDB-CEFD75FA9B59}"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US" smtClean="0"/>
          </a:p>
        </p:txBody>
      </p:sp>
      <p:sp>
        <p:nvSpPr>
          <p:cNvPr id="59396" name="Slide Number Placeholder 3"/>
          <p:cNvSpPr>
            <a:spLocks noGrp="1"/>
          </p:cNvSpPr>
          <p:nvPr>
            <p:ph type="sldNum" sz="quarter" idx="5"/>
          </p:nvPr>
        </p:nvSpPr>
        <p:spPr>
          <a:noFill/>
        </p:spPr>
        <p:txBody>
          <a:bodyPr/>
          <a:lstStyle/>
          <a:p>
            <a:fld id="{1D0FC862-757E-43B4-A8CB-920DAB9F3CC7}"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smtClean="0"/>
          </a:p>
        </p:txBody>
      </p:sp>
      <p:sp>
        <p:nvSpPr>
          <p:cNvPr id="60420" name="Slide Number Placeholder 3"/>
          <p:cNvSpPr>
            <a:spLocks noGrp="1"/>
          </p:cNvSpPr>
          <p:nvPr>
            <p:ph type="sldNum" sz="quarter" idx="5"/>
          </p:nvPr>
        </p:nvSpPr>
        <p:spPr>
          <a:noFill/>
        </p:spPr>
        <p:txBody>
          <a:bodyPr/>
          <a:lstStyle/>
          <a:p>
            <a:fld id="{6AF5011C-7C0D-4279-99A4-6C1B8A74A56A}"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smtClean="0"/>
          </a:p>
        </p:txBody>
      </p:sp>
      <p:sp>
        <p:nvSpPr>
          <p:cNvPr id="61444" name="Slide Number Placeholder 3"/>
          <p:cNvSpPr>
            <a:spLocks noGrp="1"/>
          </p:cNvSpPr>
          <p:nvPr>
            <p:ph type="sldNum" sz="quarter" idx="5"/>
          </p:nvPr>
        </p:nvSpPr>
        <p:spPr>
          <a:noFill/>
        </p:spPr>
        <p:txBody>
          <a:bodyPr/>
          <a:lstStyle/>
          <a:p>
            <a:fld id="{7443276B-FB4A-4A6C-8FE3-949106EE285A}"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smtClean="0"/>
          </a:p>
        </p:txBody>
      </p:sp>
      <p:sp>
        <p:nvSpPr>
          <p:cNvPr id="62468" name="Slide Number Placeholder 3"/>
          <p:cNvSpPr>
            <a:spLocks noGrp="1"/>
          </p:cNvSpPr>
          <p:nvPr>
            <p:ph type="sldNum" sz="quarter" idx="5"/>
          </p:nvPr>
        </p:nvSpPr>
        <p:spPr>
          <a:noFill/>
        </p:spPr>
        <p:txBody>
          <a:bodyPr/>
          <a:lstStyle/>
          <a:p>
            <a:fld id="{56C208C4-A936-4790-A363-A4F9EDE08A4C}"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US" smtClean="0"/>
          </a:p>
        </p:txBody>
      </p:sp>
      <p:sp>
        <p:nvSpPr>
          <p:cNvPr id="63492" name="Slide Number Placeholder 3"/>
          <p:cNvSpPr>
            <a:spLocks noGrp="1"/>
          </p:cNvSpPr>
          <p:nvPr>
            <p:ph type="sldNum" sz="quarter" idx="5"/>
          </p:nvPr>
        </p:nvSpPr>
        <p:spPr>
          <a:noFill/>
        </p:spPr>
        <p:txBody>
          <a:bodyPr/>
          <a:lstStyle/>
          <a:p>
            <a:fld id="{39AA7A3B-53AF-40B6-9226-FA4E182A8331}"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US" smtClean="0"/>
          </a:p>
        </p:txBody>
      </p:sp>
      <p:sp>
        <p:nvSpPr>
          <p:cNvPr id="64516" name="Slide Number Placeholder 3"/>
          <p:cNvSpPr>
            <a:spLocks noGrp="1"/>
          </p:cNvSpPr>
          <p:nvPr>
            <p:ph type="sldNum" sz="quarter" idx="5"/>
          </p:nvPr>
        </p:nvSpPr>
        <p:spPr>
          <a:noFill/>
        </p:spPr>
        <p:txBody>
          <a:bodyPr/>
          <a:lstStyle/>
          <a:p>
            <a:fld id="{3B63AFAF-8646-4F21-946B-0BC664AE5A06}"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p>
        </p:txBody>
      </p:sp>
      <p:sp>
        <p:nvSpPr>
          <p:cNvPr id="46084" name="Slide Number Placeholder 3"/>
          <p:cNvSpPr>
            <a:spLocks noGrp="1"/>
          </p:cNvSpPr>
          <p:nvPr>
            <p:ph type="sldNum" sz="quarter" idx="5"/>
          </p:nvPr>
        </p:nvSpPr>
        <p:spPr>
          <a:noFill/>
        </p:spPr>
        <p:txBody>
          <a:bodyPr/>
          <a:lstStyle/>
          <a:p>
            <a:fld id="{730EB01A-E068-4AD4-AA2C-3869243CDB5A}"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9A83C794-B2EE-4814-9A44-11B0214261BF}"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smtClean="0"/>
          </a:p>
        </p:txBody>
      </p:sp>
      <p:sp>
        <p:nvSpPr>
          <p:cNvPr id="66564" name="Slide Number Placeholder 3"/>
          <p:cNvSpPr>
            <a:spLocks noGrp="1"/>
          </p:cNvSpPr>
          <p:nvPr>
            <p:ph type="sldNum" sz="quarter" idx="5"/>
          </p:nvPr>
        </p:nvSpPr>
        <p:spPr>
          <a:noFill/>
        </p:spPr>
        <p:txBody>
          <a:bodyPr/>
          <a:lstStyle/>
          <a:p>
            <a:fld id="{2628A350-1089-40B8-A099-2F6055BFD466}"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en-US" smtClean="0"/>
          </a:p>
        </p:txBody>
      </p:sp>
      <p:sp>
        <p:nvSpPr>
          <p:cNvPr id="67588" name="Slide Number Placeholder 3"/>
          <p:cNvSpPr>
            <a:spLocks noGrp="1"/>
          </p:cNvSpPr>
          <p:nvPr>
            <p:ph type="sldNum" sz="quarter" idx="5"/>
          </p:nvPr>
        </p:nvSpPr>
        <p:spPr>
          <a:noFill/>
        </p:spPr>
        <p:txBody>
          <a:bodyPr/>
          <a:lstStyle/>
          <a:p>
            <a:fld id="{82EB0313-D8E1-4119-818A-252C2B48E0F1}"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en-US" smtClean="0"/>
          </a:p>
        </p:txBody>
      </p:sp>
      <p:sp>
        <p:nvSpPr>
          <p:cNvPr id="68612" name="Slide Number Placeholder 3"/>
          <p:cNvSpPr>
            <a:spLocks noGrp="1"/>
          </p:cNvSpPr>
          <p:nvPr>
            <p:ph type="sldNum" sz="quarter" idx="5"/>
          </p:nvPr>
        </p:nvSpPr>
        <p:spPr>
          <a:noFill/>
        </p:spPr>
        <p:txBody>
          <a:bodyPr/>
          <a:lstStyle/>
          <a:p>
            <a:fld id="{C7C239F2-2337-4206-ACDE-146904428A9C}"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endParaRPr lang="en-US" smtClean="0"/>
          </a:p>
        </p:txBody>
      </p:sp>
      <p:sp>
        <p:nvSpPr>
          <p:cNvPr id="69636" name="Slide Number Placeholder 3"/>
          <p:cNvSpPr>
            <a:spLocks noGrp="1"/>
          </p:cNvSpPr>
          <p:nvPr>
            <p:ph type="sldNum" sz="quarter" idx="5"/>
          </p:nvPr>
        </p:nvSpPr>
        <p:spPr>
          <a:noFill/>
        </p:spPr>
        <p:txBody>
          <a:bodyPr/>
          <a:lstStyle/>
          <a:p>
            <a:fld id="{87BE645A-7EA0-49C2-BEA2-8C26D63DB600}"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smtClean="0"/>
          </a:p>
        </p:txBody>
      </p:sp>
      <p:sp>
        <p:nvSpPr>
          <p:cNvPr id="70660" name="Slide Number Placeholder 3"/>
          <p:cNvSpPr>
            <a:spLocks noGrp="1"/>
          </p:cNvSpPr>
          <p:nvPr>
            <p:ph type="sldNum" sz="quarter" idx="5"/>
          </p:nvPr>
        </p:nvSpPr>
        <p:spPr>
          <a:noFill/>
        </p:spPr>
        <p:txBody>
          <a:bodyPr/>
          <a:lstStyle/>
          <a:p>
            <a:fld id="{60962E9D-B72F-4271-B213-2169E2C17066}"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smtClean="0"/>
          </a:p>
        </p:txBody>
      </p:sp>
      <p:sp>
        <p:nvSpPr>
          <p:cNvPr id="71684" name="Slide Number Placeholder 3"/>
          <p:cNvSpPr>
            <a:spLocks noGrp="1"/>
          </p:cNvSpPr>
          <p:nvPr>
            <p:ph type="sldNum" sz="quarter" idx="5"/>
          </p:nvPr>
        </p:nvSpPr>
        <p:spPr>
          <a:noFill/>
        </p:spPr>
        <p:txBody>
          <a:bodyPr/>
          <a:lstStyle/>
          <a:p>
            <a:fld id="{3229EB46-CC22-4306-8024-70E810877106}"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smtClean="0"/>
          </a:p>
        </p:txBody>
      </p:sp>
      <p:sp>
        <p:nvSpPr>
          <p:cNvPr id="72708" name="Slide Number Placeholder 3"/>
          <p:cNvSpPr>
            <a:spLocks noGrp="1"/>
          </p:cNvSpPr>
          <p:nvPr>
            <p:ph type="sldNum" sz="quarter" idx="5"/>
          </p:nvPr>
        </p:nvSpPr>
        <p:spPr>
          <a:noFill/>
        </p:spPr>
        <p:txBody>
          <a:bodyPr/>
          <a:lstStyle/>
          <a:p>
            <a:fld id="{5A07971B-E4CC-47B9-88B0-08A638AB95CF}"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smtClean="0"/>
          </a:p>
        </p:txBody>
      </p:sp>
      <p:sp>
        <p:nvSpPr>
          <p:cNvPr id="73732" name="Slide Number Placeholder 3"/>
          <p:cNvSpPr>
            <a:spLocks noGrp="1"/>
          </p:cNvSpPr>
          <p:nvPr>
            <p:ph type="sldNum" sz="quarter" idx="5"/>
          </p:nvPr>
        </p:nvSpPr>
        <p:spPr>
          <a:noFill/>
        </p:spPr>
        <p:txBody>
          <a:bodyPr/>
          <a:lstStyle/>
          <a:p>
            <a:fld id="{426AF576-F681-4B1C-8C52-567F11AE3B1D}"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smtClean="0"/>
          </a:p>
        </p:txBody>
      </p:sp>
      <p:sp>
        <p:nvSpPr>
          <p:cNvPr id="74756" name="Slide Number Placeholder 3"/>
          <p:cNvSpPr>
            <a:spLocks noGrp="1"/>
          </p:cNvSpPr>
          <p:nvPr>
            <p:ph type="sldNum" sz="quarter" idx="5"/>
          </p:nvPr>
        </p:nvSpPr>
        <p:spPr>
          <a:noFill/>
        </p:spPr>
        <p:txBody>
          <a:bodyPr/>
          <a:lstStyle/>
          <a:p>
            <a:fld id="{0C351013-3A97-45ED-BC6A-F386308F7411}"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smtClean="0"/>
          </a:p>
        </p:txBody>
      </p:sp>
      <p:sp>
        <p:nvSpPr>
          <p:cNvPr id="47108" name="Slide Number Placeholder 3"/>
          <p:cNvSpPr>
            <a:spLocks noGrp="1"/>
          </p:cNvSpPr>
          <p:nvPr>
            <p:ph type="sldNum" sz="quarter" idx="5"/>
          </p:nvPr>
        </p:nvSpPr>
        <p:spPr>
          <a:noFill/>
        </p:spPr>
        <p:txBody>
          <a:bodyPr/>
          <a:lstStyle/>
          <a:p>
            <a:fld id="{0B12089C-4F66-4531-BC48-1A48015EAA29}"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smtClean="0"/>
          </a:p>
        </p:txBody>
      </p:sp>
      <p:sp>
        <p:nvSpPr>
          <p:cNvPr id="75780" name="Slide Number Placeholder 3"/>
          <p:cNvSpPr>
            <a:spLocks noGrp="1"/>
          </p:cNvSpPr>
          <p:nvPr>
            <p:ph type="sldNum" sz="quarter" idx="5"/>
          </p:nvPr>
        </p:nvSpPr>
        <p:spPr>
          <a:noFill/>
        </p:spPr>
        <p:txBody>
          <a:bodyPr/>
          <a:lstStyle/>
          <a:p>
            <a:fld id="{92BA6547-8BD0-48E0-85D1-E82414AF00B4}"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smtClean="0"/>
          </a:p>
        </p:txBody>
      </p:sp>
      <p:sp>
        <p:nvSpPr>
          <p:cNvPr id="76804" name="Slide Number Placeholder 3"/>
          <p:cNvSpPr>
            <a:spLocks noGrp="1"/>
          </p:cNvSpPr>
          <p:nvPr>
            <p:ph type="sldNum" sz="quarter" idx="5"/>
          </p:nvPr>
        </p:nvSpPr>
        <p:spPr>
          <a:noFill/>
        </p:spPr>
        <p:txBody>
          <a:bodyPr/>
          <a:lstStyle/>
          <a:p>
            <a:fld id="{A853DB21-F7F0-4E9F-8952-D381DA79DF76}"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smtClean="0"/>
          </a:p>
        </p:txBody>
      </p:sp>
      <p:sp>
        <p:nvSpPr>
          <p:cNvPr id="77828" name="Slide Number Placeholder 3"/>
          <p:cNvSpPr>
            <a:spLocks noGrp="1"/>
          </p:cNvSpPr>
          <p:nvPr>
            <p:ph type="sldNum" sz="quarter" idx="5"/>
          </p:nvPr>
        </p:nvSpPr>
        <p:spPr>
          <a:noFill/>
        </p:spPr>
        <p:txBody>
          <a:bodyPr/>
          <a:lstStyle/>
          <a:p>
            <a:fld id="{2BB21B34-44DC-4D48-96CE-DFB893E33440}"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5C7FED8D-5F58-468B-A962-40ED76B72A1E}" type="slidenum">
              <a:rPr lang="en-US" smtClean="0"/>
              <a:pPr/>
              <a:t>33</a:t>
            </a:fld>
            <a:endParaRPr lang="en-US" smtClean="0"/>
          </a:p>
        </p:txBody>
      </p:sp>
      <p:sp>
        <p:nvSpPr>
          <p:cNvPr id="78851" name="Rectangle 2"/>
          <p:cNvSpPr>
            <a:spLocks noGrp="1" noRot="1" noChangeAspect="1" noChangeArrowheads="1" noTextEdit="1"/>
          </p:cNvSpPr>
          <p:nvPr>
            <p:ph type="sldImg"/>
          </p:nvPr>
        </p:nvSpPr>
        <p:spPr>
          <a:xfrm>
            <a:off x="1182688" y="701675"/>
            <a:ext cx="4621212" cy="3465513"/>
          </a:xfrm>
          <a:ln cap="flat">
            <a:solidFill>
              <a:schemeClr val="tx1"/>
            </a:solidFill>
          </a:ln>
        </p:spPr>
      </p:sp>
      <p:sp>
        <p:nvSpPr>
          <p:cNvPr id="78852" name="Rectangle 3"/>
          <p:cNvSpPr>
            <a:spLocks noGrp="1" noChangeArrowheads="1"/>
          </p:cNvSpPr>
          <p:nvPr>
            <p:ph type="body" idx="1"/>
          </p:nvPr>
        </p:nvSpPr>
        <p:spPr>
          <a:xfrm>
            <a:off x="931863" y="4403725"/>
            <a:ext cx="5119687" cy="4171950"/>
          </a:xfrm>
          <a:noFill/>
          <a:ln/>
        </p:spPr>
        <p:txBody>
          <a:bodyPr lIns="93429" tIns="47534" rIns="93429" bIns="47534"/>
          <a:lstStyle/>
          <a:p>
            <a:pPr eaLnBrk="1" hangingPunct="1">
              <a:lnSpc>
                <a:spcPct val="87000"/>
              </a:lnSpc>
              <a:spcBef>
                <a:spcPct val="0"/>
              </a:spcBef>
            </a:pPr>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4"/>
          <p:cNvSpPr>
            <a:spLocks noGrp="1" noChangeArrowheads="1"/>
          </p:cNvSpPr>
          <p:nvPr>
            <p:ph type="hdr" sz="quarter"/>
          </p:nvPr>
        </p:nvSpPr>
        <p:spPr>
          <a:noFill/>
        </p:spPr>
        <p:txBody>
          <a:bodyPr/>
          <a:lstStyle/>
          <a:p>
            <a:r>
              <a:rPr lang="en-US" smtClean="0"/>
              <a:t>Presentation Title</a:t>
            </a:r>
          </a:p>
        </p:txBody>
      </p:sp>
      <p:sp>
        <p:nvSpPr>
          <p:cNvPr id="79875" name="Rectangle 5"/>
          <p:cNvSpPr>
            <a:spLocks noGrp="1" noChangeArrowheads="1"/>
          </p:cNvSpPr>
          <p:nvPr>
            <p:ph type="dt" sz="quarter" idx="1"/>
          </p:nvPr>
        </p:nvSpPr>
        <p:spPr>
          <a:noFill/>
        </p:spPr>
        <p:txBody>
          <a:bodyPr/>
          <a:lstStyle/>
          <a:p>
            <a:fld id="{4EF19CF0-175D-4B0D-B30D-626AC15B78B8}" type="datetime4">
              <a:rPr lang="en-US" smtClean="0"/>
              <a:pPr/>
              <a:t>May 18, 2011</a:t>
            </a:fld>
            <a:endParaRPr lang="en-US" smtClean="0"/>
          </a:p>
        </p:txBody>
      </p:sp>
      <p:sp>
        <p:nvSpPr>
          <p:cNvPr id="79876" name="Rectangle 6"/>
          <p:cNvSpPr>
            <a:spLocks noGrp="1" noChangeArrowheads="1"/>
          </p:cNvSpPr>
          <p:nvPr>
            <p:ph type="ftr" sz="quarter" idx="4"/>
          </p:nvPr>
        </p:nvSpPr>
        <p:spPr>
          <a:noFill/>
        </p:spPr>
        <p:txBody>
          <a:bodyPr/>
          <a:lstStyle/>
          <a:p>
            <a:r>
              <a:rPr lang="en-US" smtClean="0"/>
              <a:t>Speaker Name</a:t>
            </a:r>
          </a:p>
        </p:txBody>
      </p:sp>
      <p:sp>
        <p:nvSpPr>
          <p:cNvPr id="79877" name="Rectangle 7"/>
          <p:cNvSpPr>
            <a:spLocks noGrp="1" noChangeArrowheads="1"/>
          </p:cNvSpPr>
          <p:nvPr>
            <p:ph type="sldNum" sz="quarter" idx="5"/>
          </p:nvPr>
        </p:nvSpPr>
        <p:spPr>
          <a:noFill/>
        </p:spPr>
        <p:txBody>
          <a:bodyPr/>
          <a:lstStyle/>
          <a:p>
            <a:fld id="{7AF0A92F-1504-4614-9597-06DA7A333ED4}" type="slidenum">
              <a:rPr lang="en-US" smtClean="0"/>
              <a:pPr/>
              <a:t>34</a:t>
            </a:fld>
            <a:endParaRPr lang="en-US" smtClean="0"/>
          </a:p>
        </p:txBody>
      </p:sp>
      <p:sp>
        <p:nvSpPr>
          <p:cNvPr id="79878" name="Rectangle 2"/>
          <p:cNvSpPr>
            <a:spLocks noGrp="1" noRot="1" noChangeAspect="1" noChangeArrowheads="1" noTextEdit="1"/>
          </p:cNvSpPr>
          <p:nvPr>
            <p:ph type="sldImg"/>
          </p:nvPr>
        </p:nvSpPr>
        <p:spPr>
          <a:xfrm>
            <a:off x="1182688" y="703263"/>
            <a:ext cx="4619625" cy="3463925"/>
          </a:xfrm>
          <a:ln/>
        </p:spPr>
      </p:sp>
      <p:sp>
        <p:nvSpPr>
          <p:cNvPr id="79879"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smtClean="0"/>
          </a:p>
        </p:txBody>
      </p:sp>
      <p:sp>
        <p:nvSpPr>
          <p:cNvPr id="80900" name="Slide Number Placeholder 3"/>
          <p:cNvSpPr>
            <a:spLocks noGrp="1"/>
          </p:cNvSpPr>
          <p:nvPr>
            <p:ph type="sldNum" sz="quarter" idx="5"/>
          </p:nvPr>
        </p:nvSpPr>
        <p:spPr>
          <a:noFill/>
        </p:spPr>
        <p:txBody>
          <a:bodyPr/>
          <a:lstStyle/>
          <a:p>
            <a:fld id="{80DC73A9-0BD0-4F8D-9C5A-1F8906621892}"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A8E7788A-9E8E-4C0D-A13F-87A0EB788939}" type="slidenum">
              <a:rPr lang="en-US" smtClean="0"/>
              <a:pPr/>
              <a:t>36</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endParaRPr lang="en-US" smtClean="0"/>
          </a:p>
        </p:txBody>
      </p:sp>
      <p:sp>
        <p:nvSpPr>
          <p:cNvPr id="82948" name="Slide Number Placeholder 3"/>
          <p:cNvSpPr>
            <a:spLocks noGrp="1"/>
          </p:cNvSpPr>
          <p:nvPr>
            <p:ph type="sldNum" sz="quarter" idx="5"/>
          </p:nvPr>
        </p:nvSpPr>
        <p:spPr>
          <a:noFill/>
        </p:spPr>
        <p:txBody>
          <a:bodyPr/>
          <a:lstStyle/>
          <a:p>
            <a:fld id="{DE8D329B-D837-4A8E-9988-13387E32A5D2}"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n-US" smtClean="0"/>
          </a:p>
        </p:txBody>
      </p:sp>
      <p:sp>
        <p:nvSpPr>
          <p:cNvPr id="83972" name="Slide Number Placeholder 3"/>
          <p:cNvSpPr>
            <a:spLocks noGrp="1"/>
          </p:cNvSpPr>
          <p:nvPr>
            <p:ph type="sldNum" sz="quarter" idx="5"/>
          </p:nvPr>
        </p:nvSpPr>
        <p:spPr>
          <a:noFill/>
        </p:spPr>
        <p:txBody>
          <a:bodyPr/>
          <a:lstStyle/>
          <a:p>
            <a:fld id="{5798FE2A-17B6-4D6F-B01E-EA429AFD91A3}" type="slidenum">
              <a:rPr lang="en-US" smtClean="0"/>
              <a:pPr/>
              <a:t>38</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5B9B2FAB-8282-46BD-AAF6-C5B182E295E9}" type="slidenum">
              <a:rPr lang="en-US" smtClean="0"/>
              <a:pPr/>
              <a:t>4</a:t>
            </a:fld>
            <a:endParaRPr lang="en-US" smtClean="0"/>
          </a:p>
        </p:txBody>
      </p:sp>
      <p:sp>
        <p:nvSpPr>
          <p:cNvPr id="48131" name="Rectangle 2"/>
          <p:cNvSpPr>
            <a:spLocks noGrp="1" noRot="1" noChangeAspect="1" noChangeArrowheads="1" noTextEdit="1"/>
          </p:cNvSpPr>
          <p:nvPr>
            <p:ph type="sldImg"/>
          </p:nvPr>
        </p:nvSpPr>
        <p:spPr>
          <a:xfrm>
            <a:off x="1174750" y="695325"/>
            <a:ext cx="4637088" cy="3478213"/>
          </a:xfrm>
          <a:ln/>
        </p:spPr>
      </p:sp>
      <p:sp>
        <p:nvSpPr>
          <p:cNvPr id="48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EC4C1DC-5098-49AF-AA64-5ED887FDB254}" type="slidenum">
              <a:rPr lang="en-US" smtClean="0"/>
              <a:pPr/>
              <a:t>5</a:t>
            </a:fld>
            <a:endParaRPr lang="en-US" smtClean="0"/>
          </a:p>
        </p:txBody>
      </p:sp>
      <p:sp>
        <p:nvSpPr>
          <p:cNvPr id="49155" name="Rectangle 2"/>
          <p:cNvSpPr>
            <a:spLocks noGrp="1" noRot="1" noChangeAspect="1" noChangeArrowheads="1" noTextEdit="1"/>
          </p:cNvSpPr>
          <p:nvPr>
            <p:ph type="sldImg"/>
          </p:nvPr>
        </p:nvSpPr>
        <p:spPr>
          <a:xfrm>
            <a:off x="1174750" y="695325"/>
            <a:ext cx="4635500" cy="3476625"/>
          </a:xfrm>
          <a:ln/>
        </p:spPr>
      </p:sp>
      <p:sp>
        <p:nvSpPr>
          <p:cNvPr id="49156" name="Rectangle 3"/>
          <p:cNvSpPr>
            <a:spLocks noGrp="1" noChangeArrowheads="1"/>
          </p:cNvSpPr>
          <p:nvPr>
            <p:ph type="body" idx="1"/>
          </p:nvPr>
        </p:nvSpPr>
        <p:spPr>
          <a:xfrm>
            <a:off x="930275" y="4403725"/>
            <a:ext cx="5124450" cy="4171950"/>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endParaRPr lang="en-US" smtClean="0"/>
          </a:p>
        </p:txBody>
      </p:sp>
      <p:sp>
        <p:nvSpPr>
          <p:cNvPr id="50180" name="Slide Number Placeholder 3"/>
          <p:cNvSpPr>
            <a:spLocks noGrp="1"/>
          </p:cNvSpPr>
          <p:nvPr>
            <p:ph type="sldNum" sz="quarter" idx="5"/>
          </p:nvPr>
        </p:nvSpPr>
        <p:spPr>
          <a:noFill/>
        </p:spPr>
        <p:txBody>
          <a:bodyPr/>
          <a:lstStyle/>
          <a:p>
            <a:fld id="{808B64E6-103D-430C-B965-6230860A54EC}"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smtClean="0"/>
          </a:p>
        </p:txBody>
      </p:sp>
      <p:sp>
        <p:nvSpPr>
          <p:cNvPr id="51204" name="Slide Number Placeholder 3"/>
          <p:cNvSpPr>
            <a:spLocks noGrp="1"/>
          </p:cNvSpPr>
          <p:nvPr>
            <p:ph type="sldNum" sz="quarter" idx="5"/>
          </p:nvPr>
        </p:nvSpPr>
        <p:spPr>
          <a:noFill/>
        </p:spPr>
        <p:txBody>
          <a:bodyPr/>
          <a:lstStyle/>
          <a:p>
            <a:fld id="{0A20F033-0E52-496D-A35B-3A6B3551BA61}"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smtClean="0"/>
          </a:p>
        </p:txBody>
      </p:sp>
      <p:sp>
        <p:nvSpPr>
          <p:cNvPr id="52228" name="Slide Number Placeholder 3"/>
          <p:cNvSpPr>
            <a:spLocks noGrp="1"/>
          </p:cNvSpPr>
          <p:nvPr>
            <p:ph type="sldNum" sz="quarter" idx="5"/>
          </p:nvPr>
        </p:nvSpPr>
        <p:spPr>
          <a:noFill/>
        </p:spPr>
        <p:txBody>
          <a:bodyPr/>
          <a:lstStyle/>
          <a:p>
            <a:fld id="{B7790A3A-B5CD-46A3-9722-6F8CD5FA651F}"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smtClean="0"/>
          </a:p>
        </p:txBody>
      </p:sp>
      <p:sp>
        <p:nvSpPr>
          <p:cNvPr id="53252" name="Slide Number Placeholder 3"/>
          <p:cNvSpPr>
            <a:spLocks noGrp="1"/>
          </p:cNvSpPr>
          <p:nvPr>
            <p:ph type="sldNum" sz="quarter" idx="5"/>
          </p:nvPr>
        </p:nvSpPr>
        <p:spPr>
          <a:noFill/>
        </p:spPr>
        <p:txBody>
          <a:bodyPr/>
          <a:lstStyle/>
          <a:p>
            <a:fld id="{82F26C44-A139-4C6D-AAA0-DF911FB52FE7}"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a:defRPr/>
            </a:pPr>
            <a:endParaRPr lang="en-US"/>
          </a:p>
        </p:txBody>
      </p:sp>
      <p:sp>
        <p:nvSpPr>
          <p:cNvPr id="5" name="Line 8"/>
          <p:cNvSpPr>
            <a:spLocks noChangeShapeType="1"/>
          </p:cNvSpPr>
          <p:nvPr/>
        </p:nvSpPr>
        <p:spPr bwMode="auto">
          <a:xfrm>
            <a:off x="0" y="6467475"/>
            <a:ext cx="9144000" cy="0"/>
          </a:xfrm>
          <a:prstGeom prst="line">
            <a:avLst/>
          </a:prstGeom>
          <a:noFill/>
          <a:ln w="15875">
            <a:solidFill>
              <a:srgbClr val="FF0000"/>
            </a:solidFill>
            <a:round/>
            <a:headEnd/>
            <a:tailEnd/>
          </a:ln>
          <a:effectLst/>
        </p:spPr>
        <p:txBody>
          <a:bodyPr wrap="none" anchor="ctr"/>
          <a:lstStyle/>
          <a:p>
            <a:pPr>
              <a:defRPr/>
            </a:pPr>
            <a:endParaRPr lang="en-US"/>
          </a:p>
        </p:txBody>
      </p:sp>
      <p:pic>
        <p:nvPicPr>
          <p:cNvPr id="6" name="Picture 22" descr="npp_logo"/>
          <p:cNvPicPr>
            <a:picLocks noChangeAspect="1" noChangeArrowheads="1"/>
          </p:cNvPicPr>
          <p:nvPr userDrawn="1"/>
        </p:nvPicPr>
        <p:blipFill>
          <a:blip r:embed="rId2"/>
          <a:srcRect/>
          <a:stretch>
            <a:fillRect/>
          </a:stretch>
        </p:blipFill>
        <p:spPr bwMode="auto">
          <a:xfrm>
            <a:off x="38100" y="38100"/>
            <a:ext cx="817563" cy="800100"/>
          </a:xfrm>
          <a:prstGeom prst="rect">
            <a:avLst/>
          </a:prstGeom>
          <a:noFill/>
          <a:ln w="9525">
            <a:noFill/>
            <a:miter lim="800000"/>
            <a:headEnd/>
            <a:tailEnd/>
          </a:ln>
        </p:spPr>
      </p:pic>
      <p:sp>
        <p:nvSpPr>
          <p:cNvPr id="912386"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912387" name="Rectangle 3"/>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 name="Rectangle 4"/>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
        <p:nvSpPr>
          <p:cNvPr id="8" name="Rectangle 5"/>
          <p:cNvSpPr>
            <a:spLocks noGrp="1" noChangeArrowheads="1"/>
          </p:cNvSpPr>
          <p:nvPr>
            <p:ph type="sldNum" sz="quarter" idx="11"/>
          </p:nvPr>
        </p:nvSpPr>
        <p:spPr>
          <a:xfrm>
            <a:off x="6553200" y="6245225"/>
            <a:ext cx="2133600" cy="476250"/>
          </a:xfrm>
        </p:spPr>
        <p:txBody>
          <a:bodyPr/>
          <a:lstStyle>
            <a:lvl1pPr>
              <a:defRPr/>
            </a:lvl1pPr>
          </a:lstStyle>
          <a:p>
            <a:pPr>
              <a:defRPr/>
            </a:pPr>
            <a:r>
              <a:rPr lang="en-US"/>
              <a:t> </a:t>
            </a:r>
            <a:fld id="{D7566EEE-05E0-4DB4-A652-86EF8A5F86E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52"/>
          <p:cNvSpPr>
            <a:spLocks noGrp="1" noChangeArrowheads="1"/>
          </p:cNvSpPr>
          <p:nvPr>
            <p:ph type="dt" sz="half" idx="10"/>
          </p:nvPr>
        </p:nvSpPr>
        <p:spPr>
          <a:ln/>
        </p:spPr>
        <p:txBody>
          <a:bodyPr/>
          <a:lstStyle>
            <a:lvl1pPr>
              <a:defRPr/>
            </a:lvl1pPr>
          </a:lstStyle>
          <a:p>
            <a:pPr>
              <a:defRPr/>
            </a:pPr>
            <a:endParaRPr lang="en-US"/>
          </a:p>
        </p:txBody>
      </p:sp>
      <p:sp>
        <p:nvSpPr>
          <p:cNvPr id="5" name="Rectangle 2053"/>
          <p:cNvSpPr>
            <a:spLocks noGrp="1" noChangeArrowheads="1"/>
          </p:cNvSpPr>
          <p:nvPr>
            <p:ph type="sldNum" sz="quarter" idx="11"/>
          </p:nvPr>
        </p:nvSpPr>
        <p:spPr>
          <a:ln/>
        </p:spPr>
        <p:txBody>
          <a:bodyPr/>
          <a:lstStyle>
            <a:lvl1pPr>
              <a:defRPr/>
            </a:lvl1pPr>
          </a:lstStyle>
          <a:p>
            <a:pPr>
              <a:defRPr/>
            </a:pPr>
            <a:fld id="{278F0984-7DED-4975-999B-E1A2E19E20B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52"/>
          <p:cNvSpPr>
            <a:spLocks noGrp="1" noChangeArrowheads="1"/>
          </p:cNvSpPr>
          <p:nvPr>
            <p:ph type="dt" sz="half" idx="10"/>
          </p:nvPr>
        </p:nvSpPr>
        <p:spPr>
          <a:ln/>
        </p:spPr>
        <p:txBody>
          <a:bodyPr/>
          <a:lstStyle>
            <a:lvl1pPr>
              <a:defRPr/>
            </a:lvl1pPr>
          </a:lstStyle>
          <a:p>
            <a:pPr>
              <a:defRPr/>
            </a:pPr>
            <a:endParaRPr lang="en-US"/>
          </a:p>
        </p:txBody>
      </p:sp>
      <p:sp>
        <p:nvSpPr>
          <p:cNvPr id="5" name="Rectangle 2053"/>
          <p:cNvSpPr>
            <a:spLocks noGrp="1" noChangeArrowheads="1"/>
          </p:cNvSpPr>
          <p:nvPr>
            <p:ph type="sldNum" sz="quarter" idx="11"/>
          </p:nvPr>
        </p:nvSpPr>
        <p:spPr>
          <a:ln/>
        </p:spPr>
        <p:txBody>
          <a:bodyPr/>
          <a:lstStyle>
            <a:lvl1pPr>
              <a:defRPr/>
            </a:lvl1pPr>
          </a:lstStyle>
          <a:p>
            <a:pPr>
              <a:defRPr/>
            </a:pPr>
            <a:fld id="{E7B0906F-FFBC-480A-933C-FCC1A83468A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63246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0668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52"/>
          <p:cNvSpPr>
            <a:spLocks noGrp="1" noChangeArrowheads="1"/>
          </p:cNvSpPr>
          <p:nvPr>
            <p:ph type="dt" sz="half" idx="10"/>
          </p:nvPr>
        </p:nvSpPr>
        <p:spPr>
          <a:ln/>
        </p:spPr>
        <p:txBody>
          <a:bodyPr/>
          <a:lstStyle>
            <a:lvl1pPr>
              <a:defRPr/>
            </a:lvl1pPr>
          </a:lstStyle>
          <a:p>
            <a:pPr>
              <a:defRPr/>
            </a:pPr>
            <a:endParaRPr lang="en-US"/>
          </a:p>
        </p:txBody>
      </p:sp>
      <p:sp>
        <p:nvSpPr>
          <p:cNvPr id="6" name="Rectangle 2053"/>
          <p:cNvSpPr>
            <a:spLocks noGrp="1" noChangeArrowheads="1"/>
          </p:cNvSpPr>
          <p:nvPr>
            <p:ph type="sldNum" sz="quarter" idx="11"/>
          </p:nvPr>
        </p:nvSpPr>
        <p:spPr>
          <a:ln/>
        </p:spPr>
        <p:txBody>
          <a:bodyPr/>
          <a:lstStyle>
            <a:lvl1pPr>
              <a:defRPr/>
            </a:lvl1pPr>
          </a:lstStyle>
          <a:p>
            <a:pPr>
              <a:defRPr/>
            </a:pPr>
            <a:fld id="{29E257D0-C264-4B68-A5ED-D59A3400BFC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D0B706F-D0E7-4355-892D-7748E54B91B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52"/>
          <p:cNvSpPr>
            <a:spLocks noGrp="1" noChangeArrowheads="1"/>
          </p:cNvSpPr>
          <p:nvPr>
            <p:ph type="dt" sz="half" idx="10"/>
          </p:nvPr>
        </p:nvSpPr>
        <p:spPr>
          <a:ln/>
        </p:spPr>
        <p:txBody>
          <a:bodyPr/>
          <a:lstStyle>
            <a:lvl1pPr>
              <a:defRPr/>
            </a:lvl1pPr>
          </a:lstStyle>
          <a:p>
            <a:pPr>
              <a:defRPr/>
            </a:pPr>
            <a:endParaRPr lang="en-US"/>
          </a:p>
        </p:txBody>
      </p:sp>
      <p:sp>
        <p:nvSpPr>
          <p:cNvPr id="5" name="Rectangle 2053"/>
          <p:cNvSpPr>
            <a:spLocks noGrp="1" noChangeArrowheads="1"/>
          </p:cNvSpPr>
          <p:nvPr>
            <p:ph type="sldNum" sz="quarter" idx="11"/>
          </p:nvPr>
        </p:nvSpPr>
        <p:spPr>
          <a:ln/>
        </p:spPr>
        <p:txBody>
          <a:bodyPr/>
          <a:lstStyle>
            <a:lvl1pPr>
              <a:defRPr/>
            </a:lvl1pPr>
          </a:lstStyle>
          <a:p>
            <a:pPr>
              <a:defRPr/>
            </a:pPr>
            <a:fld id="{2DC405D9-E8C4-45DF-B408-140AE3A8B90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52"/>
          <p:cNvSpPr>
            <a:spLocks noGrp="1" noChangeArrowheads="1"/>
          </p:cNvSpPr>
          <p:nvPr>
            <p:ph type="dt" sz="half" idx="10"/>
          </p:nvPr>
        </p:nvSpPr>
        <p:spPr>
          <a:ln/>
        </p:spPr>
        <p:txBody>
          <a:bodyPr/>
          <a:lstStyle>
            <a:lvl1pPr>
              <a:defRPr/>
            </a:lvl1pPr>
          </a:lstStyle>
          <a:p>
            <a:pPr>
              <a:defRPr/>
            </a:pPr>
            <a:endParaRPr lang="en-US"/>
          </a:p>
        </p:txBody>
      </p:sp>
      <p:sp>
        <p:nvSpPr>
          <p:cNvPr id="5" name="Rectangle 2053"/>
          <p:cNvSpPr>
            <a:spLocks noGrp="1" noChangeArrowheads="1"/>
          </p:cNvSpPr>
          <p:nvPr>
            <p:ph type="sldNum" sz="quarter" idx="11"/>
          </p:nvPr>
        </p:nvSpPr>
        <p:spPr>
          <a:ln/>
        </p:spPr>
        <p:txBody>
          <a:bodyPr/>
          <a:lstStyle>
            <a:lvl1pPr>
              <a:defRPr/>
            </a:lvl1pPr>
          </a:lstStyle>
          <a:p>
            <a:pPr>
              <a:defRPr/>
            </a:pPr>
            <a:fld id="{73ADBA83-B05A-4AAA-BBCE-4D64DA3915E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0668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52"/>
          <p:cNvSpPr>
            <a:spLocks noGrp="1" noChangeArrowheads="1"/>
          </p:cNvSpPr>
          <p:nvPr>
            <p:ph type="dt" sz="half" idx="10"/>
          </p:nvPr>
        </p:nvSpPr>
        <p:spPr>
          <a:ln/>
        </p:spPr>
        <p:txBody>
          <a:bodyPr/>
          <a:lstStyle>
            <a:lvl1pPr>
              <a:defRPr/>
            </a:lvl1pPr>
          </a:lstStyle>
          <a:p>
            <a:pPr>
              <a:defRPr/>
            </a:pPr>
            <a:endParaRPr lang="en-US"/>
          </a:p>
        </p:txBody>
      </p:sp>
      <p:sp>
        <p:nvSpPr>
          <p:cNvPr id="6" name="Rectangle 2053"/>
          <p:cNvSpPr>
            <a:spLocks noGrp="1" noChangeArrowheads="1"/>
          </p:cNvSpPr>
          <p:nvPr>
            <p:ph type="sldNum" sz="quarter" idx="11"/>
          </p:nvPr>
        </p:nvSpPr>
        <p:spPr>
          <a:ln/>
        </p:spPr>
        <p:txBody>
          <a:bodyPr/>
          <a:lstStyle>
            <a:lvl1pPr>
              <a:defRPr/>
            </a:lvl1pPr>
          </a:lstStyle>
          <a:p>
            <a:pPr>
              <a:defRPr/>
            </a:pPr>
            <a:fld id="{61A60332-FA3A-4890-8395-A71A278D0FD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52"/>
          <p:cNvSpPr>
            <a:spLocks noGrp="1" noChangeArrowheads="1"/>
          </p:cNvSpPr>
          <p:nvPr>
            <p:ph type="dt" sz="half" idx="10"/>
          </p:nvPr>
        </p:nvSpPr>
        <p:spPr>
          <a:ln/>
        </p:spPr>
        <p:txBody>
          <a:bodyPr/>
          <a:lstStyle>
            <a:lvl1pPr>
              <a:defRPr/>
            </a:lvl1pPr>
          </a:lstStyle>
          <a:p>
            <a:pPr>
              <a:defRPr/>
            </a:pPr>
            <a:endParaRPr lang="en-US"/>
          </a:p>
        </p:txBody>
      </p:sp>
      <p:sp>
        <p:nvSpPr>
          <p:cNvPr id="8" name="Rectangle 2053"/>
          <p:cNvSpPr>
            <a:spLocks noGrp="1" noChangeArrowheads="1"/>
          </p:cNvSpPr>
          <p:nvPr>
            <p:ph type="sldNum" sz="quarter" idx="11"/>
          </p:nvPr>
        </p:nvSpPr>
        <p:spPr>
          <a:ln/>
        </p:spPr>
        <p:txBody>
          <a:bodyPr/>
          <a:lstStyle>
            <a:lvl1pPr>
              <a:defRPr/>
            </a:lvl1pPr>
          </a:lstStyle>
          <a:p>
            <a:pPr>
              <a:defRPr/>
            </a:pPr>
            <a:fld id="{B214C9A9-9F8D-43BB-BDF4-CA8A3BF1712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052"/>
          <p:cNvSpPr>
            <a:spLocks noGrp="1" noChangeArrowheads="1"/>
          </p:cNvSpPr>
          <p:nvPr>
            <p:ph type="dt" sz="half" idx="10"/>
          </p:nvPr>
        </p:nvSpPr>
        <p:spPr>
          <a:ln/>
        </p:spPr>
        <p:txBody>
          <a:bodyPr/>
          <a:lstStyle>
            <a:lvl1pPr>
              <a:defRPr/>
            </a:lvl1pPr>
          </a:lstStyle>
          <a:p>
            <a:pPr>
              <a:defRPr/>
            </a:pPr>
            <a:endParaRPr lang="en-US"/>
          </a:p>
        </p:txBody>
      </p:sp>
      <p:sp>
        <p:nvSpPr>
          <p:cNvPr id="4" name="Rectangle 2053"/>
          <p:cNvSpPr>
            <a:spLocks noGrp="1" noChangeArrowheads="1"/>
          </p:cNvSpPr>
          <p:nvPr>
            <p:ph type="sldNum" sz="quarter" idx="11"/>
          </p:nvPr>
        </p:nvSpPr>
        <p:spPr>
          <a:ln/>
        </p:spPr>
        <p:txBody>
          <a:bodyPr/>
          <a:lstStyle>
            <a:lvl1pPr>
              <a:defRPr/>
            </a:lvl1pPr>
          </a:lstStyle>
          <a:p>
            <a:pPr>
              <a:defRPr/>
            </a:pPr>
            <a:fld id="{99146C96-2F65-4833-8275-DAB3D4D5810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2"/>
          <p:cNvSpPr>
            <a:spLocks noGrp="1" noChangeArrowheads="1"/>
          </p:cNvSpPr>
          <p:nvPr>
            <p:ph type="dt" sz="half" idx="10"/>
          </p:nvPr>
        </p:nvSpPr>
        <p:spPr>
          <a:ln/>
        </p:spPr>
        <p:txBody>
          <a:bodyPr/>
          <a:lstStyle>
            <a:lvl1pPr>
              <a:defRPr/>
            </a:lvl1pPr>
          </a:lstStyle>
          <a:p>
            <a:pPr>
              <a:defRPr/>
            </a:pPr>
            <a:endParaRPr lang="en-US"/>
          </a:p>
        </p:txBody>
      </p:sp>
      <p:sp>
        <p:nvSpPr>
          <p:cNvPr id="3" name="Rectangle 2053"/>
          <p:cNvSpPr>
            <a:spLocks noGrp="1" noChangeArrowheads="1"/>
          </p:cNvSpPr>
          <p:nvPr>
            <p:ph type="sldNum" sz="quarter" idx="11"/>
          </p:nvPr>
        </p:nvSpPr>
        <p:spPr>
          <a:ln/>
        </p:spPr>
        <p:txBody>
          <a:bodyPr/>
          <a:lstStyle>
            <a:lvl1pPr>
              <a:defRPr/>
            </a:lvl1pPr>
          </a:lstStyle>
          <a:p>
            <a:pPr>
              <a:defRPr/>
            </a:pPr>
            <a:fld id="{1C83FAD1-11E7-4ED9-82CC-75FF9866093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52"/>
          <p:cNvSpPr>
            <a:spLocks noGrp="1" noChangeArrowheads="1"/>
          </p:cNvSpPr>
          <p:nvPr>
            <p:ph type="dt" sz="half" idx="10"/>
          </p:nvPr>
        </p:nvSpPr>
        <p:spPr>
          <a:ln/>
        </p:spPr>
        <p:txBody>
          <a:bodyPr/>
          <a:lstStyle>
            <a:lvl1pPr>
              <a:defRPr/>
            </a:lvl1pPr>
          </a:lstStyle>
          <a:p>
            <a:pPr>
              <a:defRPr/>
            </a:pPr>
            <a:endParaRPr lang="en-US"/>
          </a:p>
        </p:txBody>
      </p:sp>
      <p:sp>
        <p:nvSpPr>
          <p:cNvPr id="6" name="Rectangle 2053"/>
          <p:cNvSpPr>
            <a:spLocks noGrp="1" noChangeArrowheads="1"/>
          </p:cNvSpPr>
          <p:nvPr>
            <p:ph type="sldNum" sz="quarter" idx="11"/>
          </p:nvPr>
        </p:nvSpPr>
        <p:spPr>
          <a:ln/>
        </p:spPr>
        <p:txBody>
          <a:bodyPr/>
          <a:lstStyle>
            <a:lvl1pPr>
              <a:defRPr/>
            </a:lvl1pPr>
          </a:lstStyle>
          <a:p>
            <a:pPr>
              <a:defRPr/>
            </a:pPr>
            <a:fld id="{05E8EEFC-E1E6-45DE-AFCC-F206F926EA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52"/>
          <p:cNvSpPr>
            <a:spLocks noGrp="1" noChangeArrowheads="1"/>
          </p:cNvSpPr>
          <p:nvPr>
            <p:ph type="dt" sz="half" idx="10"/>
          </p:nvPr>
        </p:nvSpPr>
        <p:spPr>
          <a:ln/>
        </p:spPr>
        <p:txBody>
          <a:bodyPr/>
          <a:lstStyle>
            <a:lvl1pPr>
              <a:defRPr/>
            </a:lvl1pPr>
          </a:lstStyle>
          <a:p>
            <a:pPr>
              <a:defRPr/>
            </a:pPr>
            <a:endParaRPr lang="en-US"/>
          </a:p>
        </p:txBody>
      </p:sp>
      <p:sp>
        <p:nvSpPr>
          <p:cNvPr id="6" name="Rectangle 2053"/>
          <p:cNvSpPr>
            <a:spLocks noGrp="1" noChangeArrowheads="1"/>
          </p:cNvSpPr>
          <p:nvPr>
            <p:ph type="sldNum" sz="quarter" idx="11"/>
          </p:nvPr>
        </p:nvSpPr>
        <p:spPr>
          <a:ln/>
        </p:spPr>
        <p:txBody>
          <a:bodyPr/>
          <a:lstStyle>
            <a:lvl1pPr>
              <a:defRPr/>
            </a:lvl1pPr>
          </a:lstStyle>
          <a:p>
            <a:pPr>
              <a:defRPr/>
            </a:pPr>
            <a:fld id="{85D0ED07-C5A7-4B6F-9DBD-17C67FDC9FA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100000">
              <a:srgbClr val="6666FF"/>
            </a:gs>
          </a:gsLst>
          <a:lin ang="5400000" scaled="1"/>
        </a:gradFill>
        <a:effectLst/>
      </p:bgPr>
    </p:bg>
    <p:spTree>
      <p:nvGrpSpPr>
        <p:cNvPr id="1" name=""/>
        <p:cNvGrpSpPr/>
        <p:nvPr/>
      </p:nvGrpSpPr>
      <p:grpSpPr>
        <a:xfrm>
          <a:off x="0" y="0"/>
          <a:ext cx="0" cy="0"/>
          <a:chOff x="0" y="0"/>
          <a:chExt cx="0" cy="0"/>
        </a:xfrm>
      </p:grpSpPr>
      <p:sp>
        <p:nvSpPr>
          <p:cNvPr id="4098" name="Rectangle 2050"/>
          <p:cNvSpPr>
            <a:spLocks noGrp="1" noChangeArrowheads="1"/>
          </p:cNvSpPr>
          <p:nvPr>
            <p:ph type="body" idx="1"/>
          </p:nvPr>
        </p:nvSpPr>
        <p:spPr bwMode="auto">
          <a:xfrm>
            <a:off x="685800" y="10668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a:p>
            <a:pPr lvl="4"/>
            <a:endParaRPr lang="en-US" altLang="en-US" smtClean="0"/>
          </a:p>
          <a:p>
            <a:pPr lvl="4"/>
            <a:endParaRPr lang="en-US" altLang="en-US" smtClean="0"/>
          </a:p>
        </p:txBody>
      </p:sp>
      <p:sp>
        <p:nvSpPr>
          <p:cNvPr id="4099" name="Rectangle 2051"/>
          <p:cNvSpPr>
            <a:spLocks noGrp="1" noChangeArrowheads="1"/>
          </p:cNvSpPr>
          <p:nvPr>
            <p:ph type="title"/>
          </p:nvPr>
        </p:nvSpPr>
        <p:spPr bwMode="auto">
          <a:xfrm>
            <a:off x="838200" y="76200"/>
            <a:ext cx="6324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73796" name="Rectangle 2052"/>
          <p:cNvSpPr>
            <a:spLocks noGrp="1" noChangeArrowheads="1"/>
          </p:cNvSpPr>
          <p:nvPr>
            <p:ph type="dt" sz="half" idx="2"/>
          </p:nvPr>
        </p:nvSpPr>
        <p:spPr bwMode="auto">
          <a:xfrm>
            <a:off x="1524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p>
        </p:txBody>
      </p:sp>
      <p:sp>
        <p:nvSpPr>
          <p:cNvPr id="673797" name="Rectangle 2053"/>
          <p:cNvSpPr>
            <a:spLocks noGrp="1" noChangeArrowheads="1"/>
          </p:cNvSpPr>
          <p:nvPr>
            <p:ph type="sldNum" sz="quarter" idx="4"/>
          </p:nvPr>
        </p:nvSpPr>
        <p:spPr bwMode="auto">
          <a:xfrm>
            <a:off x="7162800" y="6467475"/>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11FA53C7-034B-43A1-A1CE-F533450BE173}" type="slidenum">
              <a:rPr lang="en-US"/>
              <a:pPr>
                <a:defRPr/>
              </a:pPr>
              <a:t>‹#›</a:t>
            </a:fld>
            <a:endParaRPr lang="en-US"/>
          </a:p>
        </p:txBody>
      </p:sp>
      <p:sp>
        <p:nvSpPr>
          <p:cNvPr id="673798" name="Line 2054"/>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a:defRPr/>
            </a:pPr>
            <a:endParaRPr lang="en-US"/>
          </a:p>
        </p:txBody>
      </p:sp>
      <p:sp>
        <p:nvSpPr>
          <p:cNvPr id="673800" name="Line 2056"/>
          <p:cNvSpPr>
            <a:spLocks noChangeShapeType="1"/>
          </p:cNvSpPr>
          <p:nvPr/>
        </p:nvSpPr>
        <p:spPr bwMode="auto">
          <a:xfrm>
            <a:off x="0" y="6467475"/>
            <a:ext cx="9144000" cy="0"/>
          </a:xfrm>
          <a:prstGeom prst="line">
            <a:avLst/>
          </a:prstGeom>
          <a:noFill/>
          <a:ln w="15875">
            <a:solidFill>
              <a:srgbClr val="FF0000"/>
            </a:solidFill>
            <a:round/>
            <a:headEnd/>
            <a:tailEnd/>
          </a:ln>
          <a:effectLst/>
        </p:spPr>
        <p:txBody>
          <a:bodyPr wrap="none" anchor="ctr"/>
          <a:lstStyle/>
          <a:p>
            <a:pPr>
              <a:defRPr/>
            </a:pPr>
            <a:endParaRPr lang="en-US"/>
          </a:p>
        </p:txBody>
      </p:sp>
      <p:pic>
        <p:nvPicPr>
          <p:cNvPr id="4104" name="Picture 2093" descr="npp_logo"/>
          <p:cNvPicPr>
            <a:picLocks noChangeAspect="1" noChangeArrowheads="1"/>
          </p:cNvPicPr>
          <p:nvPr userDrawn="1"/>
        </p:nvPicPr>
        <p:blipFill>
          <a:blip r:embed="rId15"/>
          <a:srcRect/>
          <a:stretch>
            <a:fillRect/>
          </a:stretch>
        </p:blipFill>
        <p:spPr bwMode="auto">
          <a:xfrm>
            <a:off x="19050" y="38100"/>
            <a:ext cx="817563" cy="8001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31"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2" r:id="rId13"/>
  </p:sldLayoutIdLst>
  <p:hf hdr="0" ft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pitchFamily="34" charset="0"/>
        </a:defRPr>
      </a:lvl2pPr>
      <a:lvl3pPr algn="ctr" rtl="0" eaLnBrk="0" fontAlgn="base" hangingPunct="0">
        <a:spcBef>
          <a:spcPct val="0"/>
        </a:spcBef>
        <a:spcAft>
          <a:spcPct val="0"/>
        </a:spcAft>
        <a:defRPr sz="2800" b="1">
          <a:solidFill>
            <a:schemeClr val="tx2"/>
          </a:solidFill>
          <a:latin typeface="Arial" pitchFamily="34" charset="0"/>
        </a:defRPr>
      </a:lvl3pPr>
      <a:lvl4pPr algn="ctr" rtl="0" eaLnBrk="0" fontAlgn="base" hangingPunct="0">
        <a:spcBef>
          <a:spcPct val="0"/>
        </a:spcBef>
        <a:spcAft>
          <a:spcPct val="0"/>
        </a:spcAft>
        <a:defRPr sz="2800" b="1">
          <a:solidFill>
            <a:schemeClr val="tx2"/>
          </a:solidFill>
          <a:latin typeface="Arial" pitchFamily="34" charset="0"/>
        </a:defRPr>
      </a:lvl4pPr>
      <a:lvl5pPr algn="ctr" rtl="0" eaLnBrk="0" fontAlgn="base" hangingPunct="0">
        <a:spcBef>
          <a:spcPct val="0"/>
        </a:spcBef>
        <a:spcAft>
          <a:spcPct val="0"/>
        </a:spcAft>
        <a:defRPr sz="2800" b="1">
          <a:solidFill>
            <a:schemeClr val="tx2"/>
          </a:solidFill>
          <a:latin typeface="Arial" pitchFamily="34" charset="0"/>
        </a:defRPr>
      </a:lvl5pPr>
      <a:lvl6pPr marL="457200" algn="ctr" rtl="0" eaLnBrk="0" fontAlgn="base" hangingPunct="0">
        <a:spcBef>
          <a:spcPct val="0"/>
        </a:spcBef>
        <a:spcAft>
          <a:spcPct val="0"/>
        </a:spcAft>
        <a:defRPr sz="2800" b="1">
          <a:solidFill>
            <a:schemeClr val="tx2"/>
          </a:solidFill>
          <a:latin typeface="Arial" pitchFamily="34" charset="0"/>
        </a:defRPr>
      </a:lvl6pPr>
      <a:lvl7pPr marL="914400" algn="ctr" rtl="0" eaLnBrk="0" fontAlgn="base" hangingPunct="0">
        <a:spcBef>
          <a:spcPct val="0"/>
        </a:spcBef>
        <a:spcAft>
          <a:spcPct val="0"/>
        </a:spcAft>
        <a:defRPr sz="2800" b="1">
          <a:solidFill>
            <a:schemeClr val="tx2"/>
          </a:solidFill>
          <a:latin typeface="Arial" pitchFamily="34" charset="0"/>
        </a:defRPr>
      </a:lvl7pPr>
      <a:lvl8pPr marL="1371600" algn="ctr" rtl="0" eaLnBrk="0" fontAlgn="base" hangingPunct="0">
        <a:spcBef>
          <a:spcPct val="0"/>
        </a:spcBef>
        <a:spcAft>
          <a:spcPct val="0"/>
        </a:spcAft>
        <a:defRPr sz="2800" b="1">
          <a:solidFill>
            <a:schemeClr val="tx2"/>
          </a:solidFill>
          <a:latin typeface="Arial" pitchFamily="34" charset="0"/>
        </a:defRPr>
      </a:lvl8pPr>
      <a:lvl9pPr marL="1828800" algn="ctr" rtl="0" eaLnBrk="0" fontAlgn="base" hangingPunct="0">
        <a:spcBef>
          <a:spcPct val="0"/>
        </a:spcBef>
        <a:spcAft>
          <a:spcPct val="0"/>
        </a:spcAft>
        <a:defRPr sz="28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b="1">
          <a:solidFill>
            <a:schemeClr val="tx1"/>
          </a:solidFill>
          <a:latin typeface="+mn-lt"/>
        </a:defRPr>
      </a:lvl2pPr>
      <a:lvl3pPr marL="1143000" indent="-228600" algn="l" rtl="0" eaLnBrk="0" fontAlgn="base" hangingPunct="0">
        <a:spcBef>
          <a:spcPct val="20000"/>
        </a:spcBef>
        <a:spcAft>
          <a:spcPct val="0"/>
        </a:spcAft>
        <a:buChar char="&gt;"/>
        <a:defRPr sz="1600" b="1">
          <a:solidFill>
            <a:schemeClr val="tx1"/>
          </a:solidFill>
          <a:latin typeface="+mn-lt"/>
        </a:defRPr>
      </a:lvl3pPr>
      <a:lvl4pPr marL="1600200" indent="-228600" algn="l" rtl="0" eaLnBrk="0" fontAlgn="base" hangingPunct="0">
        <a:spcBef>
          <a:spcPct val="20000"/>
        </a:spcBef>
        <a:spcAft>
          <a:spcPct val="0"/>
        </a:spcAft>
        <a:buChar char="–"/>
        <a:defRPr sz="1400" b="1">
          <a:solidFill>
            <a:schemeClr val="tx1"/>
          </a:solidFill>
          <a:latin typeface="+mn-lt"/>
        </a:defRPr>
      </a:lvl4pPr>
      <a:lvl5pPr marL="2057400" indent="-228600" algn="l" rtl="0" eaLnBrk="0" fontAlgn="base" hangingPunct="0">
        <a:spcBef>
          <a:spcPct val="20000"/>
        </a:spcBef>
        <a:spcAft>
          <a:spcPct val="0"/>
        </a:spcAft>
        <a:buChar char="-"/>
        <a:defRPr sz="1400" b="1">
          <a:solidFill>
            <a:schemeClr val="tx1"/>
          </a:solidFill>
          <a:latin typeface="+mn-lt"/>
        </a:defRPr>
      </a:lvl5pPr>
      <a:lvl6pPr marL="2514600" indent="-228600" algn="l" rtl="0" eaLnBrk="0" fontAlgn="base" hangingPunct="0">
        <a:spcBef>
          <a:spcPct val="20000"/>
        </a:spcBef>
        <a:spcAft>
          <a:spcPct val="0"/>
        </a:spcAft>
        <a:buChar char="-"/>
        <a:defRPr sz="1400" b="1">
          <a:solidFill>
            <a:schemeClr val="tx1"/>
          </a:solidFill>
          <a:latin typeface="+mn-lt"/>
        </a:defRPr>
      </a:lvl6pPr>
      <a:lvl7pPr marL="2971800" indent="-228600" algn="l" rtl="0" eaLnBrk="0" fontAlgn="base" hangingPunct="0">
        <a:spcBef>
          <a:spcPct val="20000"/>
        </a:spcBef>
        <a:spcAft>
          <a:spcPct val="0"/>
        </a:spcAft>
        <a:buChar char="-"/>
        <a:defRPr sz="1400" b="1">
          <a:solidFill>
            <a:schemeClr val="tx1"/>
          </a:solidFill>
          <a:latin typeface="+mn-lt"/>
        </a:defRPr>
      </a:lvl7pPr>
      <a:lvl8pPr marL="3429000" indent="-228600" algn="l" rtl="0" eaLnBrk="0" fontAlgn="base" hangingPunct="0">
        <a:spcBef>
          <a:spcPct val="20000"/>
        </a:spcBef>
        <a:spcAft>
          <a:spcPct val="0"/>
        </a:spcAft>
        <a:buChar char="-"/>
        <a:defRPr sz="1400" b="1">
          <a:solidFill>
            <a:schemeClr val="tx1"/>
          </a:solidFill>
          <a:latin typeface="+mn-lt"/>
        </a:defRPr>
      </a:lvl8pPr>
      <a:lvl9pPr marL="3886200" indent="-228600" algn="l" rtl="0" eaLnBrk="0" fontAlgn="base" hangingPunct="0">
        <a:spcBef>
          <a:spcPct val="20000"/>
        </a:spcBef>
        <a:spcAft>
          <a:spcPct val="0"/>
        </a:spcAft>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Microsoft_Word_Document2.doc"/><Relationship Id="rId4" Type="http://schemas.openxmlformats.org/officeDocument/2006/relationships/oleObject" Target="../embeddings/Microsoft_Office_Excel_Worksheet1.xls"/></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42.jpe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4.wmf"/><Relationship Id="rId4" Type="http://schemas.openxmlformats.org/officeDocument/2006/relationships/oleObject" Target="../embeddings/Microsoft_Office_Excel_Worksheet3.xls"/></Relationships>
</file>

<file path=ppt/slides/_rels/slide3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ctrTitle"/>
          </p:nvPr>
        </p:nvSpPr>
        <p:spPr>
          <a:xfrm>
            <a:off x="242888" y="82550"/>
            <a:ext cx="8794750" cy="1104900"/>
          </a:xfrm>
        </p:spPr>
        <p:txBody>
          <a:bodyPr/>
          <a:lstStyle/>
          <a:p>
            <a:r>
              <a:rPr lang="en-US" sz="3600" smtClean="0"/>
              <a:t>NPP/VIIRS: Status</a:t>
            </a:r>
          </a:p>
        </p:txBody>
      </p:sp>
      <p:sp>
        <p:nvSpPr>
          <p:cNvPr id="7171" name="Rectangle 4"/>
          <p:cNvSpPr>
            <a:spLocks noGrp="1" noChangeArrowheads="1"/>
          </p:cNvSpPr>
          <p:nvPr>
            <p:ph type="subTitle" idx="1"/>
          </p:nvPr>
        </p:nvSpPr>
        <p:spPr>
          <a:xfrm>
            <a:off x="241300" y="1677988"/>
            <a:ext cx="8482013" cy="1065212"/>
          </a:xfrm>
        </p:spPr>
        <p:txBody>
          <a:bodyPr/>
          <a:lstStyle/>
          <a:p>
            <a:r>
              <a:rPr lang="en-US" sz="2400" smtClean="0"/>
              <a:t>Jim Gleason, Jim Butler, N. Christina Hsu</a:t>
            </a:r>
          </a:p>
          <a:p>
            <a:r>
              <a:rPr lang="en-US" sz="1800" smtClean="0"/>
              <a:t>Project Scientists</a:t>
            </a:r>
          </a:p>
        </p:txBody>
      </p:sp>
      <p:sp>
        <p:nvSpPr>
          <p:cNvPr id="4" name="Rectangle 4"/>
          <p:cNvSpPr txBox="1">
            <a:spLocks noChangeArrowheads="1"/>
          </p:cNvSpPr>
          <p:nvPr/>
        </p:nvSpPr>
        <p:spPr bwMode="auto">
          <a:xfrm>
            <a:off x="0" y="3314700"/>
            <a:ext cx="8831263" cy="3721100"/>
          </a:xfrm>
          <a:prstGeom prst="rect">
            <a:avLst/>
          </a:prstGeom>
          <a:noFill/>
          <a:ln w="9525">
            <a:noFill/>
            <a:miter lim="800000"/>
            <a:headEnd/>
            <a:tailEnd/>
          </a:ln>
        </p:spPr>
        <p:txBody>
          <a:bodyPr/>
          <a:lstStyle/>
          <a:p>
            <a:pPr algn="ctr">
              <a:spcBef>
                <a:spcPct val="20000"/>
              </a:spcBef>
              <a:defRPr/>
            </a:pPr>
            <a:r>
              <a:rPr lang="en-US" sz="2400" b="1" kern="0" dirty="0">
                <a:latin typeface="+mn-lt"/>
              </a:rPr>
              <a:t>Contributions from:</a:t>
            </a:r>
          </a:p>
          <a:p>
            <a:pPr algn="ctr">
              <a:spcBef>
                <a:spcPct val="20000"/>
              </a:spcBef>
              <a:defRPr/>
            </a:pPr>
            <a:r>
              <a:rPr lang="en-US" sz="2000" b="1" kern="0" dirty="0">
                <a:solidFill>
                  <a:srgbClr val="000000"/>
                </a:solidFill>
                <a:latin typeface="Arial"/>
              </a:rPr>
              <a:t>Hassan Oudrari and</a:t>
            </a:r>
            <a:endParaRPr lang="en-US" sz="2400" b="1" kern="0" dirty="0">
              <a:latin typeface="+mn-lt"/>
            </a:endParaRPr>
          </a:p>
          <a:p>
            <a:pPr algn="ctr">
              <a:spcBef>
                <a:spcPct val="20000"/>
              </a:spcBef>
              <a:defRPr/>
            </a:pPr>
            <a:r>
              <a:rPr lang="en-US" sz="2400" b="1" kern="0" dirty="0">
                <a:latin typeface="+mn-lt"/>
              </a:rPr>
              <a:t>Government VIIRS Data Analysis Working Group</a:t>
            </a:r>
          </a:p>
          <a:p>
            <a:pPr algn="ctr">
              <a:spcBef>
                <a:spcPct val="20000"/>
              </a:spcBef>
              <a:defRPr/>
            </a:pPr>
            <a:r>
              <a:rPr lang="en-US" sz="1800" b="1" kern="0" dirty="0">
                <a:latin typeface="+mn-lt"/>
              </a:rPr>
              <a:t>NASA, NOAA/IPO, Aerospace, MIT/Lincoln, Wisconsin</a:t>
            </a:r>
          </a:p>
          <a:p>
            <a:pPr algn="ctr">
              <a:spcBef>
                <a:spcPct val="20000"/>
              </a:spcBef>
              <a:defRPr/>
            </a:pPr>
            <a:r>
              <a:rPr lang="en-US" sz="1400" b="1" kern="0" dirty="0">
                <a:latin typeface="+mn-lt"/>
              </a:rPr>
              <a:t>37 members,  20 NASA, 13 Aerospace, 4 MIT LL </a:t>
            </a:r>
          </a:p>
          <a:p>
            <a:pPr algn="ctr">
              <a:spcBef>
                <a:spcPct val="20000"/>
              </a:spcBef>
              <a:defRPr/>
            </a:pPr>
            <a:r>
              <a:rPr lang="en-US" sz="1400" b="1" kern="0" dirty="0">
                <a:latin typeface="+mn-lt"/>
              </a:rPr>
              <a:t>(29 East Coast, 6 West Coast, 2 Wisconsin) </a:t>
            </a:r>
          </a:p>
          <a:p>
            <a:pPr algn="ctr">
              <a:spcBef>
                <a:spcPct val="20000"/>
              </a:spcBef>
              <a:defRPr/>
            </a:pPr>
            <a:endParaRPr lang="en-US" sz="1400" b="1" kern="0" dirty="0">
              <a:latin typeface="+mn-lt"/>
            </a:endParaRPr>
          </a:p>
          <a:p>
            <a:pPr algn="ctr">
              <a:spcBef>
                <a:spcPct val="20000"/>
              </a:spcBef>
              <a:defRPr/>
            </a:pPr>
            <a:endParaRPr lang="en-US" sz="1400" b="1" kern="0" dirty="0">
              <a:latin typeface="+mn-lt"/>
            </a:endParaRPr>
          </a:p>
          <a:p>
            <a:pPr algn="ctr">
              <a:spcBef>
                <a:spcPct val="20000"/>
              </a:spcBef>
              <a:defRPr/>
            </a:pPr>
            <a:r>
              <a:rPr lang="en-US" sz="4000" b="1" kern="0" dirty="0">
                <a:latin typeface="+mn-lt"/>
              </a:rPr>
              <a:t>Launch Date: October 25, 2011</a:t>
            </a:r>
            <a:endParaRPr lang="en-US" sz="1400" b="1" kern="0" dirty="0">
              <a:latin typeface="+mn-lt"/>
            </a:endParaRPr>
          </a:p>
          <a:p>
            <a:pPr algn="ctr">
              <a:spcBef>
                <a:spcPct val="20000"/>
              </a:spcBef>
              <a:defRPr/>
            </a:pPr>
            <a:endParaRPr lang="en-US" sz="1800" b="1" kern="0" dirty="0">
              <a:latin typeface="+mn-lt"/>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52400"/>
            <a:ext cx="8229600" cy="1143000"/>
          </a:xfrm>
        </p:spPr>
        <p:txBody>
          <a:bodyPr/>
          <a:lstStyle/>
          <a:p>
            <a:r>
              <a:rPr lang="en-US" sz="4000" smtClean="0"/>
              <a:t>VIIRS F1 Spectral Performance</a:t>
            </a:r>
          </a:p>
        </p:txBody>
      </p:sp>
      <p:sp>
        <p:nvSpPr>
          <p:cNvPr id="16387" name="Content Placeholder 2"/>
          <p:cNvSpPr>
            <a:spLocks noGrp="1"/>
          </p:cNvSpPr>
          <p:nvPr>
            <p:ph idx="1"/>
          </p:nvPr>
        </p:nvSpPr>
        <p:spPr>
          <a:xfrm>
            <a:off x="152400" y="838200"/>
            <a:ext cx="8991600" cy="4525963"/>
          </a:xfrm>
        </p:spPr>
        <p:txBody>
          <a:bodyPr/>
          <a:lstStyle/>
          <a:p>
            <a:r>
              <a:rPr lang="en-US" sz="2400" smtClean="0"/>
              <a:t>Largely Meets all Requirements for:</a:t>
            </a:r>
          </a:p>
          <a:p>
            <a:pPr lvl="1"/>
            <a:r>
              <a:rPr lang="en-US" smtClean="0"/>
              <a:t>Spectral Band Center, Spectral Bandwidth, Extended Bandwidth </a:t>
            </a:r>
          </a:p>
          <a:p>
            <a:pPr lvl="1"/>
            <a:r>
              <a:rPr lang="en-US" smtClean="0"/>
              <a:t>Minor non-compliances are  well characterized.  No impact expected.</a:t>
            </a:r>
          </a:p>
          <a:p>
            <a:r>
              <a:rPr lang="en-US" sz="2400" smtClean="0"/>
              <a:t>Non-Compliances for Integrated Out-of-Band (OOB) Response</a:t>
            </a:r>
          </a:p>
          <a:p>
            <a:pPr lvl="1"/>
            <a:r>
              <a:rPr lang="en-US" smtClean="0"/>
              <a:t>Many bands did not meant the IOOB requirements, but low impact</a:t>
            </a:r>
          </a:p>
          <a:p>
            <a:pPr lvl="1"/>
            <a:r>
              <a:rPr lang="en-US" smtClean="0"/>
              <a:t>Multiple spectral testing provided a reliable F1 IOOB characterization</a:t>
            </a:r>
          </a:p>
          <a:p>
            <a:r>
              <a:rPr lang="en-US" sz="2400" smtClean="0"/>
              <a:t>Spectral Band-to-Band Crosstalk</a:t>
            </a:r>
          </a:p>
          <a:p>
            <a:pPr lvl="1"/>
            <a:r>
              <a:rPr lang="en-US" smtClean="0"/>
              <a:t>VIIRS did not meet crosstalk requirements, which are much more strict than heritage values (e.g. MODIS)</a:t>
            </a:r>
          </a:p>
          <a:p>
            <a:pPr lvl="1"/>
            <a:r>
              <a:rPr lang="en-US" smtClean="0"/>
              <a:t>Optical cross-talk issue is well known (IFA defects), and intensively studied by both contractor and Government teams, using characterization data from testing performed at IFA and sensor levels.</a:t>
            </a:r>
          </a:p>
          <a:p>
            <a:pPr lvl="1"/>
            <a:r>
              <a:rPr lang="en-US" smtClean="0"/>
              <a:t>Impact analysis has shown Ocean and Aerosol EDRs products sensitive to this crosstalk effect. A mitigation plan was established for on-orbit operations in the case of these 2 EDRs.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76200"/>
            <a:ext cx="8229600" cy="1143000"/>
          </a:xfrm>
        </p:spPr>
        <p:txBody>
          <a:bodyPr/>
          <a:lstStyle/>
          <a:p>
            <a:r>
              <a:rPr lang="en-US" sz="4000" dirty="0" smtClean="0"/>
              <a:t>Government Team’s VIIRS RSRs</a:t>
            </a:r>
            <a:br>
              <a:rPr lang="en-US" sz="4000" dirty="0" smtClean="0"/>
            </a:br>
            <a:r>
              <a:rPr lang="en-US" dirty="0" smtClean="0"/>
              <a:t>Reflective and Emissive Bands</a:t>
            </a:r>
          </a:p>
        </p:txBody>
      </p:sp>
      <p:pic>
        <p:nvPicPr>
          <p:cNvPr id="17411" name="Picture 2" descr="M1_ib_oob_rsr_c_ALL_v3a"/>
          <p:cNvPicPr>
            <a:picLocks noChangeAspect="1" noChangeArrowheads="1"/>
          </p:cNvPicPr>
          <p:nvPr/>
        </p:nvPicPr>
        <p:blipFill>
          <a:blip r:embed="rId3"/>
          <a:srcRect l="1819" t="3529" r="7274" b="7060"/>
          <a:stretch>
            <a:fillRect/>
          </a:stretch>
        </p:blipFill>
        <p:spPr bwMode="auto">
          <a:xfrm>
            <a:off x="141024" y="2133600"/>
            <a:ext cx="4411663" cy="3352800"/>
          </a:xfrm>
          <a:prstGeom prst="rect">
            <a:avLst/>
          </a:prstGeom>
          <a:noFill/>
          <a:ln w="9525">
            <a:noFill/>
            <a:miter lim="800000"/>
            <a:headEnd/>
            <a:tailEnd/>
          </a:ln>
        </p:spPr>
      </p:pic>
      <p:sp>
        <p:nvSpPr>
          <p:cNvPr id="17413" name="TextBox 5"/>
          <p:cNvSpPr txBox="1">
            <a:spLocks noChangeArrowheads="1"/>
          </p:cNvSpPr>
          <p:nvPr/>
        </p:nvSpPr>
        <p:spPr bwMode="auto">
          <a:xfrm>
            <a:off x="1774209" y="1600200"/>
            <a:ext cx="1981633" cy="400110"/>
          </a:xfrm>
          <a:prstGeom prst="rect">
            <a:avLst/>
          </a:prstGeom>
          <a:solidFill>
            <a:srgbClr val="C00000"/>
          </a:solidFill>
          <a:ln w="9525">
            <a:noFill/>
            <a:miter lim="800000"/>
            <a:headEnd/>
            <a:tailEnd/>
          </a:ln>
        </p:spPr>
        <p:txBody>
          <a:bodyPr wrap="none">
            <a:spAutoFit/>
          </a:bodyPr>
          <a:lstStyle/>
          <a:p>
            <a:r>
              <a:rPr lang="en-US" sz="2000" b="1" dirty="0">
                <a:solidFill>
                  <a:srgbClr val="FFFF00"/>
                </a:solidFill>
              </a:rPr>
              <a:t>VIIRS M1 Band</a:t>
            </a:r>
          </a:p>
        </p:txBody>
      </p:sp>
      <p:sp>
        <p:nvSpPr>
          <p:cNvPr id="17414" name="TextBox 6"/>
          <p:cNvSpPr txBox="1">
            <a:spLocks noChangeArrowheads="1"/>
          </p:cNvSpPr>
          <p:nvPr/>
        </p:nvSpPr>
        <p:spPr bwMode="auto">
          <a:xfrm>
            <a:off x="5625737" y="1547949"/>
            <a:ext cx="2400529" cy="400110"/>
          </a:xfrm>
          <a:prstGeom prst="rect">
            <a:avLst/>
          </a:prstGeom>
          <a:solidFill>
            <a:srgbClr val="C00000"/>
          </a:solidFill>
          <a:ln w="9525">
            <a:noFill/>
            <a:miter lim="800000"/>
            <a:headEnd/>
            <a:tailEnd/>
          </a:ln>
        </p:spPr>
        <p:txBody>
          <a:bodyPr wrap="none">
            <a:spAutoFit/>
          </a:bodyPr>
          <a:lstStyle/>
          <a:p>
            <a:r>
              <a:rPr lang="en-US" sz="2000" b="1" dirty="0">
                <a:solidFill>
                  <a:srgbClr val="FFFF00"/>
                </a:solidFill>
              </a:rPr>
              <a:t>VIIRS </a:t>
            </a:r>
            <a:r>
              <a:rPr lang="en-US" sz="2000" b="1" dirty="0" smtClean="0">
                <a:solidFill>
                  <a:srgbClr val="FFFF00"/>
                </a:solidFill>
              </a:rPr>
              <a:t>LWIR Bands</a:t>
            </a:r>
            <a:endParaRPr lang="en-US" sz="2000" b="1" dirty="0">
              <a:solidFill>
                <a:srgbClr val="FFFF00"/>
              </a:solidFill>
            </a:endParaRPr>
          </a:p>
        </p:txBody>
      </p:sp>
      <p:pic>
        <p:nvPicPr>
          <p:cNvPr id="7" name="Picture 2"/>
          <p:cNvPicPr>
            <a:picLocks noChangeAspect="1" noChangeArrowheads="1"/>
          </p:cNvPicPr>
          <p:nvPr/>
        </p:nvPicPr>
        <p:blipFill>
          <a:blip r:embed="rId4"/>
          <a:srcRect/>
          <a:stretch>
            <a:fillRect/>
          </a:stretch>
        </p:blipFill>
        <p:spPr bwMode="auto">
          <a:xfrm>
            <a:off x="4534178" y="2052832"/>
            <a:ext cx="4609821" cy="35291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0"/>
            <a:ext cx="8229600" cy="1143000"/>
          </a:xfrm>
        </p:spPr>
        <p:txBody>
          <a:bodyPr/>
          <a:lstStyle/>
          <a:p>
            <a:r>
              <a:rPr lang="en-US" sz="4000" smtClean="0"/>
              <a:t>Testing Summary</a:t>
            </a:r>
          </a:p>
        </p:txBody>
      </p:sp>
      <p:sp>
        <p:nvSpPr>
          <p:cNvPr id="19459" name="Content Placeholder 2"/>
          <p:cNvSpPr>
            <a:spLocks noGrp="1"/>
          </p:cNvSpPr>
          <p:nvPr>
            <p:ph idx="1"/>
          </p:nvPr>
        </p:nvSpPr>
        <p:spPr>
          <a:xfrm>
            <a:off x="0" y="951928"/>
            <a:ext cx="9144000" cy="5562600"/>
          </a:xfrm>
        </p:spPr>
        <p:txBody>
          <a:bodyPr/>
          <a:lstStyle/>
          <a:p>
            <a:r>
              <a:rPr lang="en-US" sz="2400" dirty="0" smtClean="0"/>
              <a:t>VIIRS F1 test program is complete and has provided good test data to assess sensor performance.</a:t>
            </a:r>
          </a:p>
          <a:p>
            <a:endParaRPr lang="en-US" sz="2400" dirty="0" smtClean="0"/>
          </a:p>
          <a:p>
            <a:r>
              <a:rPr lang="en-US" sz="2400" dirty="0" smtClean="0"/>
              <a:t>All F1 sensor performances has been verified, and non-compliances are expected to have minor effect on NASA science.</a:t>
            </a:r>
          </a:p>
          <a:p>
            <a:endParaRPr lang="en-US" sz="2400" dirty="0" smtClean="0"/>
          </a:p>
          <a:p>
            <a:r>
              <a:rPr lang="en-US" sz="2400" dirty="0" smtClean="0"/>
              <a:t>Effort by both Government and Contractor finalized sensor performance to generate VIIRS F1 on-orbit LUTs for SDR algorithm.</a:t>
            </a:r>
          </a:p>
          <a:p>
            <a:endParaRPr lang="en-US" sz="2400" dirty="0" smtClean="0"/>
          </a:p>
          <a:p>
            <a:r>
              <a:rPr lang="en-US" sz="2400" dirty="0" smtClean="0"/>
              <a:t>VIIRS measured performance, supported by planned calibration and validation activities is expected to meet NASA science objectives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 y="76200"/>
            <a:ext cx="8229600" cy="1143000"/>
          </a:xfrm>
        </p:spPr>
        <p:txBody>
          <a:bodyPr/>
          <a:lstStyle/>
          <a:p>
            <a:pPr eaLnBrk="1" hangingPunct="1"/>
            <a:r>
              <a:rPr lang="en-US" sz="3200" smtClean="0">
                <a:solidFill>
                  <a:schemeClr val="tx1"/>
                </a:solidFill>
              </a:rPr>
              <a:t>Maneuvers</a:t>
            </a:r>
          </a:p>
        </p:txBody>
      </p:sp>
      <p:sp>
        <p:nvSpPr>
          <p:cNvPr id="5" name="Rectangle 4"/>
          <p:cNvSpPr txBox="1">
            <a:spLocks noChangeArrowheads="1"/>
          </p:cNvSpPr>
          <p:nvPr/>
        </p:nvSpPr>
        <p:spPr bwMode="auto">
          <a:xfrm>
            <a:off x="0" y="1252538"/>
            <a:ext cx="8866188" cy="5091112"/>
          </a:xfrm>
          <a:prstGeom prst="rect">
            <a:avLst/>
          </a:prstGeom>
          <a:noFill/>
          <a:ln w="9525">
            <a:noFill/>
            <a:miter lim="800000"/>
            <a:headEnd/>
            <a:tailEnd/>
          </a:ln>
        </p:spPr>
        <p:txBody>
          <a:bodyPr/>
          <a:lstStyle/>
          <a:p>
            <a:pPr marL="342900" indent="-342900">
              <a:spcBef>
                <a:spcPct val="20000"/>
              </a:spcBef>
              <a:buFontTx/>
              <a:buChar char="•"/>
              <a:defRPr/>
            </a:pPr>
            <a:r>
              <a:rPr lang="en-US" sz="2000" b="1" kern="0" dirty="0">
                <a:latin typeface="+mn-lt"/>
              </a:rPr>
              <a:t>All VIIRS maneuvers have been approved by NPP Project</a:t>
            </a:r>
          </a:p>
          <a:p>
            <a:pPr marL="800100" lvl="1" indent="-342900">
              <a:spcBef>
                <a:spcPct val="20000"/>
              </a:spcBef>
              <a:buFontTx/>
              <a:buChar char="•"/>
              <a:defRPr/>
            </a:pPr>
            <a:r>
              <a:rPr lang="en-US" sz="2000" b="1" kern="0" dirty="0">
                <a:latin typeface="+mn-lt"/>
              </a:rPr>
              <a:t>Lunar Rolls and Pitch-up for deep space view and Yaws for diffuser characterization</a:t>
            </a:r>
          </a:p>
          <a:p>
            <a:pPr marL="800100" lvl="1" indent="-342900">
              <a:spcBef>
                <a:spcPct val="20000"/>
              </a:spcBef>
              <a:buFontTx/>
              <a:buChar char="•"/>
              <a:defRPr/>
            </a:pPr>
            <a:endParaRPr lang="en-US" sz="2000" b="1" kern="0" dirty="0">
              <a:latin typeface="+mn-lt"/>
            </a:endParaRPr>
          </a:p>
          <a:p>
            <a:pPr marL="800100" lvl="1" indent="-342900">
              <a:spcBef>
                <a:spcPct val="20000"/>
              </a:spcBef>
              <a:buFontTx/>
              <a:buChar char="•"/>
              <a:defRPr/>
            </a:pPr>
            <a:r>
              <a:rPr lang="en-US" sz="2000" b="1" kern="0" dirty="0" smtClean="0">
                <a:latin typeface="+mn-lt"/>
              </a:rPr>
              <a:t>Maneuvers will be done during Intensive Cal/Val</a:t>
            </a:r>
          </a:p>
          <a:p>
            <a:pPr marL="800100" lvl="1" indent="-342900">
              <a:spcBef>
                <a:spcPct val="20000"/>
              </a:spcBef>
              <a:buFontTx/>
              <a:buChar char="•"/>
              <a:defRPr/>
            </a:pPr>
            <a:endParaRPr lang="en-US" sz="2000" b="1" kern="0" dirty="0">
              <a:latin typeface="+mn-lt"/>
            </a:endParaRPr>
          </a:p>
          <a:p>
            <a:pPr marL="800100" lvl="1" indent="-342900">
              <a:spcBef>
                <a:spcPct val="20000"/>
              </a:spcBef>
              <a:buFontTx/>
              <a:buChar char="•"/>
              <a:defRPr/>
            </a:pPr>
            <a:r>
              <a:rPr lang="en-US" sz="2000" b="1" kern="0" dirty="0" smtClean="0">
                <a:latin typeface="+mn-lt"/>
              </a:rPr>
              <a:t>Working </a:t>
            </a:r>
            <a:r>
              <a:rPr lang="en-US" sz="2000" b="1" kern="0" dirty="0">
                <a:latin typeface="+mn-lt"/>
              </a:rPr>
              <a:t>with </a:t>
            </a:r>
            <a:r>
              <a:rPr lang="en-US" sz="2000" b="1" kern="0" dirty="0" smtClean="0">
                <a:latin typeface="+mn-lt"/>
              </a:rPr>
              <a:t>NOAA and JPSS </a:t>
            </a:r>
            <a:r>
              <a:rPr lang="en-US" sz="2000" b="1" kern="0" dirty="0">
                <a:latin typeface="+mn-lt"/>
              </a:rPr>
              <a:t>to </a:t>
            </a:r>
            <a:r>
              <a:rPr lang="en-US" sz="2000" b="1" kern="0" dirty="0" smtClean="0">
                <a:latin typeface="+mn-lt"/>
              </a:rPr>
              <a:t>ensure </a:t>
            </a:r>
            <a:r>
              <a:rPr lang="en-US" sz="2000" b="1" kern="0" dirty="0">
                <a:latin typeface="+mn-lt"/>
              </a:rPr>
              <a:t>maneuvers </a:t>
            </a:r>
            <a:r>
              <a:rPr lang="en-US" sz="2000" b="1" kern="0" dirty="0" smtClean="0">
                <a:latin typeface="+mn-lt"/>
              </a:rPr>
              <a:t>part of regular operating baseline </a:t>
            </a:r>
            <a:endParaRPr lang="en-US" sz="2000" b="1" kern="0" dirty="0">
              <a:latin typeface="+mn-lt"/>
            </a:endParaRPr>
          </a:p>
          <a:p>
            <a:pPr marL="342900" indent="-342900">
              <a:spcBef>
                <a:spcPct val="20000"/>
              </a:spcBef>
              <a:buFontTx/>
              <a:buChar char="•"/>
              <a:defRPr/>
            </a:pPr>
            <a:endParaRPr lang="en-US" sz="2000" b="1" kern="0" dirty="0">
              <a:latin typeface="+mn-lt"/>
            </a:endParaRPr>
          </a:p>
          <a:p>
            <a:pPr marL="342900" indent="-342900">
              <a:spcBef>
                <a:spcPct val="20000"/>
              </a:spcBef>
              <a:defRPr/>
            </a:pPr>
            <a:endParaRPr lang="en-US" sz="2000" b="1" kern="0" dirty="0">
              <a:latin typeface="+mn-lt"/>
            </a:endParaRPr>
          </a:p>
          <a:p>
            <a:pPr marL="342900" indent="-342900">
              <a:spcBef>
                <a:spcPct val="20000"/>
              </a:spcBef>
              <a:buFontTx/>
              <a:buChar char="•"/>
              <a:defRPr/>
            </a:pPr>
            <a:endParaRPr lang="en-US" sz="2000" b="1" kern="0" dirty="0">
              <a:latin typeface="+mn-lt"/>
            </a:endParaRPr>
          </a:p>
          <a:p>
            <a:pPr marL="342900" indent="-342900">
              <a:spcBef>
                <a:spcPct val="20000"/>
              </a:spcBef>
              <a:buFontTx/>
              <a:buChar char="•"/>
              <a:defRPr/>
            </a:pPr>
            <a:endParaRPr lang="en-US" sz="2000" b="1" kern="0" dirty="0">
              <a:latin typeface="+mn-lt"/>
            </a:endParaRPr>
          </a:p>
          <a:p>
            <a:pPr marL="342900" indent="-342900">
              <a:spcBef>
                <a:spcPct val="20000"/>
              </a:spcBef>
              <a:buFontTx/>
              <a:buChar char="•"/>
              <a:defRPr/>
            </a:pPr>
            <a:endParaRPr lang="en-US" sz="2000" b="1" kern="0" dirty="0">
              <a:latin typeface="+mn-lt"/>
            </a:endParaRPr>
          </a:p>
          <a:p>
            <a:pPr marL="342900" indent="-342900">
              <a:spcBef>
                <a:spcPct val="20000"/>
              </a:spcBef>
              <a:buFontTx/>
              <a:buChar char="•"/>
              <a:defRPr/>
            </a:pPr>
            <a:endParaRPr lang="en-US" sz="2000" b="1" kern="0" dirty="0">
              <a:latin typeface="+mn-lt"/>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76200"/>
            <a:ext cx="8229600" cy="1143000"/>
          </a:xfrm>
        </p:spPr>
        <p:txBody>
          <a:bodyPr/>
          <a:lstStyle/>
          <a:p>
            <a:pPr eaLnBrk="1" hangingPunct="1"/>
            <a:r>
              <a:rPr lang="en-US" sz="3200" smtClean="0">
                <a:solidFill>
                  <a:schemeClr val="tx1"/>
                </a:solidFill>
              </a:rPr>
              <a:t>JPSS</a:t>
            </a:r>
          </a:p>
        </p:txBody>
      </p:sp>
      <p:sp>
        <p:nvSpPr>
          <p:cNvPr id="5" name="Rectangle 4"/>
          <p:cNvSpPr txBox="1">
            <a:spLocks noChangeArrowheads="1"/>
          </p:cNvSpPr>
          <p:nvPr/>
        </p:nvSpPr>
        <p:spPr bwMode="auto">
          <a:xfrm>
            <a:off x="0" y="1252538"/>
            <a:ext cx="9144000" cy="5091112"/>
          </a:xfrm>
          <a:prstGeom prst="rect">
            <a:avLst/>
          </a:prstGeom>
          <a:noFill/>
          <a:ln w="9525">
            <a:noFill/>
            <a:miter lim="800000"/>
            <a:headEnd/>
            <a:tailEnd/>
          </a:ln>
        </p:spPr>
        <p:txBody>
          <a:bodyPr/>
          <a:lstStyle/>
          <a:p>
            <a:pPr marL="342900" indent="-342900">
              <a:spcBef>
                <a:spcPct val="20000"/>
              </a:spcBef>
              <a:buFontTx/>
              <a:buChar char="•"/>
              <a:defRPr/>
            </a:pPr>
            <a:r>
              <a:rPr lang="en-US" sz="2000" b="1" kern="0" dirty="0">
                <a:latin typeface="+mn-lt"/>
              </a:rPr>
              <a:t>JPSS Transition is ongoing</a:t>
            </a:r>
          </a:p>
          <a:p>
            <a:pPr marL="800100" lvl="1" indent="-342900">
              <a:spcBef>
                <a:spcPct val="20000"/>
              </a:spcBef>
              <a:buFontTx/>
              <a:buChar char="•"/>
              <a:defRPr/>
            </a:pPr>
            <a:r>
              <a:rPr lang="en-US" sz="2000" b="1" kern="0" dirty="0">
                <a:latin typeface="+mn-lt"/>
              </a:rPr>
              <a:t>FY10 &amp; FY11 (&amp; FY12??) budgets are a challenge</a:t>
            </a:r>
          </a:p>
          <a:p>
            <a:pPr marL="800100" lvl="1" indent="-342900">
              <a:spcBef>
                <a:spcPct val="20000"/>
              </a:spcBef>
              <a:buFontTx/>
              <a:buChar char="•"/>
              <a:defRPr/>
            </a:pPr>
            <a:endParaRPr lang="en-US" sz="2000" b="1" kern="0" dirty="0">
              <a:latin typeface="+mn-lt"/>
            </a:endParaRPr>
          </a:p>
          <a:p>
            <a:pPr marL="342900" indent="-342900">
              <a:spcBef>
                <a:spcPct val="20000"/>
              </a:spcBef>
              <a:buFontTx/>
              <a:buChar char="•"/>
              <a:defRPr/>
            </a:pPr>
            <a:r>
              <a:rPr lang="en-US" sz="2000" b="1" kern="0" dirty="0">
                <a:latin typeface="+mn-lt"/>
              </a:rPr>
              <a:t>Government taking responsibility for IDPS Data Product Performance</a:t>
            </a:r>
          </a:p>
          <a:p>
            <a:pPr marL="800100" lvl="1" indent="-342900">
              <a:spcBef>
                <a:spcPct val="20000"/>
              </a:spcBef>
              <a:buFontTx/>
              <a:buChar char="•"/>
              <a:defRPr/>
            </a:pPr>
            <a:r>
              <a:rPr lang="en-US" sz="2000" b="1" kern="0" dirty="0">
                <a:latin typeface="+mn-lt"/>
              </a:rPr>
              <a:t>NOAA NESDIS STAR providing leadership for VIIRS data products</a:t>
            </a:r>
          </a:p>
          <a:p>
            <a:pPr marL="1257300" lvl="2" indent="-342900">
              <a:spcBef>
                <a:spcPct val="20000"/>
              </a:spcBef>
              <a:buFontTx/>
              <a:buChar char="•"/>
              <a:defRPr/>
            </a:pPr>
            <a:r>
              <a:rPr lang="en-US" sz="2000" b="1" kern="0" dirty="0" err="1">
                <a:latin typeface="+mn-lt"/>
              </a:rPr>
              <a:t>Changyong</a:t>
            </a:r>
            <a:r>
              <a:rPr lang="en-US" sz="2000" b="1" kern="0" dirty="0">
                <a:latin typeface="+mn-lt"/>
              </a:rPr>
              <a:t> Cao for VIIRS SDR</a:t>
            </a:r>
          </a:p>
          <a:p>
            <a:pPr marL="1257300" lvl="2" indent="-342900">
              <a:spcBef>
                <a:spcPct val="20000"/>
              </a:spcBef>
              <a:buFontTx/>
              <a:buChar char="•"/>
              <a:defRPr/>
            </a:pPr>
            <a:r>
              <a:rPr lang="en-US" sz="2000" b="1" kern="0" dirty="0">
                <a:latin typeface="+mn-lt"/>
              </a:rPr>
              <a:t>Ivan Csiszar for VIIRS EDRs </a:t>
            </a:r>
          </a:p>
          <a:p>
            <a:pPr marL="800100" lvl="1" indent="-342900">
              <a:spcBef>
                <a:spcPct val="20000"/>
              </a:spcBef>
              <a:buFontTx/>
              <a:buChar char="•"/>
              <a:defRPr/>
            </a:pPr>
            <a:r>
              <a:rPr lang="en-US" sz="2000" b="1" kern="0" dirty="0">
                <a:latin typeface="+mn-lt"/>
              </a:rPr>
              <a:t>Existing </a:t>
            </a:r>
            <a:r>
              <a:rPr lang="en-US" sz="2000" b="1" kern="0" dirty="0" err="1">
                <a:latin typeface="+mn-lt"/>
              </a:rPr>
              <a:t>Gov’t</a:t>
            </a:r>
            <a:r>
              <a:rPr lang="en-US" sz="2000" b="1" kern="0" dirty="0">
                <a:latin typeface="+mn-lt"/>
              </a:rPr>
              <a:t> funded cal/</a:t>
            </a:r>
            <a:r>
              <a:rPr lang="en-US" sz="2000" b="1" kern="0" dirty="0" err="1">
                <a:latin typeface="+mn-lt"/>
              </a:rPr>
              <a:t>val</a:t>
            </a:r>
            <a:r>
              <a:rPr lang="en-US" sz="2000" b="1" kern="0" dirty="0">
                <a:latin typeface="+mn-lt"/>
              </a:rPr>
              <a:t> activities are continuing.</a:t>
            </a:r>
          </a:p>
          <a:p>
            <a:pPr marL="342900" indent="-342900">
              <a:spcBef>
                <a:spcPct val="20000"/>
              </a:spcBef>
              <a:defRPr/>
            </a:pPr>
            <a:endParaRPr lang="en-US" sz="2000" b="1" kern="0" dirty="0">
              <a:latin typeface="+mn-lt"/>
            </a:endParaRPr>
          </a:p>
          <a:p>
            <a:pPr marL="342900" indent="-342900">
              <a:spcBef>
                <a:spcPct val="20000"/>
              </a:spcBef>
              <a:buFontTx/>
              <a:buChar char="•"/>
              <a:defRPr/>
            </a:pPr>
            <a:endParaRPr lang="en-US" sz="2000" b="1" kern="0" dirty="0">
              <a:latin typeface="+mn-lt"/>
            </a:endParaRPr>
          </a:p>
          <a:p>
            <a:pPr marL="342900" indent="-342900">
              <a:spcBef>
                <a:spcPct val="20000"/>
              </a:spcBef>
              <a:buFontTx/>
              <a:buChar char="•"/>
              <a:defRPr/>
            </a:pPr>
            <a:endParaRPr lang="en-US" sz="2000" b="1" kern="0" dirty="0">
              <a:latin typeface="+mn-lt"/>
            </a:endParaRPr>
          </a:p>
          <a:p>
            <a:pPr marL="342900" indent="-342900">
              <a:spcBef>
                <a:spcPct val="20000"/>
              </a:spcBef>
              <a:buFontTx/>
              <a:buChar char="•"/>
              <a:defRPr/>
            </a:pPr>
            <a:endParaRPr lang="en-US" sz="2000" b="1" kern="0" dirty="0">
              <a:latin typeface="+mn-lt"/>
            </a:endParaRPr>
          </a:p>
          <a:p>
            <a:pPr marL="342900" indent="-342900">
              <a:spcBef>
                <a:spcPct val="20000"/>
              </a:spcBef>
              <a:buFontTx/>
              <a:buChar char="•"/>
              <a:defRPr/>
            </a:pPr>
            <a:endParaRPr lang="en-US" sz="2000" b="1" kern="0" dirty="0">
              <a:latin typeface="+mn-lt"/>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00075" y="153988"/>
            <a:ext cx="8229600" cy="695325"/>
          </a:xfrm>
        </p:spPr>
        <p:txBody>
          <a:bodyPr/>
          <a:lstStyle/>
          <a:p>
            <a:r>
              <a:rPr lang="en-US" smtClean="0"/>
              <a:t>Questions</a:t>
            </a:r>
          </a:p>
        </p:txBody>
      </p:sp>
      <p:pic>
        <p:nvPicPr>
          <p:cNvPr id="22531" name="Picture 2" descr="C:\gleason_files\desktop_files\JG_desktop\NPP_talks\NPP Photo EMI &amp; TVac\NPP_cris integration release.jpg"/>
          <p:cNvPicPr>
            <a:picLocks noChangeAspect="1" noChangeArrowheads="1"/>
          </p:cNvPicPr>
          <p:nvPr/>
        </p:nvPicPr>
        <p:blipFill>
          <a:blip r:embed="rId3"/>
          <a:srcRect/>
          <a:stretch>
            <a:fillRect/>
          </a:stretch>
        </p:blipFill>
        <p:spPr bwMode="auto">
          <a:xfrm>
            <a:off x="0" y="887413"/>
            <a:ext cx="9107488" cy="5970587"/>
          </a:xfrm>
          <a:prstGeom prst="rect">
            <a:avLst/>
          </a:prstGeom>
          <a:noFill/>
          <a:ln w="9525">
            <a:noFill/>
            <a:miter lim="800000"/>
            <a:headEnd/>
            <a:tailEnd/>
          </a:ln>
        </p:spPr>
      </p:pic>
      <p:sp>
        <p:nvSpPr>
          <p:cNvPr id="4" name="Rectangle 3"/>
          <p:cNvSpPr/>
          <p:nvPr/>
        </p:nvSpPr>
        <p:spPr>
          <a:xfrm>
            <a:off x="436254" y="5951810"/>
            <a:ext cx="8408071" cy="830997"/>
          </a:xfrm>
          <a:prstGeom prst="rect">
            <a:avLst/>
          </a:prstGeom>
          <a:solidFill>
            <a:schemeClr val="accent2">
              <a:lumMod val="40000"/>
              <a:lumOff val="60000"/>
            </a:schemeClr>
          </a:solidFill>
        </p:spPr>
        <p:txBody>
          <a:bodyPr wrap="none">
            <a:spAutoFit/>
          </a:bodyPr>
          <a:lstStyle/>
          <a:p>
            <a:pPr algn="ctr">
              <a:spcBef>
                <a:spcPct val="20000"/>
              </a:spcBef>
              <a:defRPr/>
            </a:pPr>
            <a:r>
              <a:rPr lang="en-US" sz="4800" b="1" kern="0" dirty="0"/>
              <a:t>Launch Date: October 25, 2011</a:t>
            </a:r>
            <a:endParaRPr lang="en-US" sz="2800" b="1" kern="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p:cNvSpPr>
            <a:spLocks noGrp="1"/>
          </p:cNvSpPr>
          <p:nvPr>
            <p:ph type="sldNum" sz="quarter" idx="11"/>
          </p:nvPr>
        </p:nvSpPr>
        <p:spPr>
          <a:noFill/>
        </p:spPr>
        <p:txBody>
          <a:bodyPr/>
          <a:lstStyle/>
          <a:p>
            <a:fld id="{1A637E27-1200-445C-B212-5639BAC6C9B9}" type="slidenum">
              <a:rPr lang="en-US" smtClean="0"/>
              <a:pPr/>
              <a:t>16</a:t>
            </a:fld>
            <a:endParaRPr lang="en-US" smtClean="0"/>
          </a:p>
        </p:txBody>
      </p:sp>
      <p:sp>
        <p:nvSpPr>
          <p:cNvPr id="23555" name="Rectangle 2"/>
          <p:cNvSpPr>
            <a:spLocks noGrp="1" noChangeArrowheads="1"/>
          </p:cNvSpPr>
          <p:nvPr>
            <p:ph type="title"/>
          </p:nvPr>
        </p:nvSpPr>
        <p:spPr>
          <a:xfrm>
            <a:off x="1296988" y="117475"/>
            <a:ext cx="7318375" cy="820738"/>
          </a:xfrm>
        </p:spPr>
        <p:txBody>
          <a:bodyPr/>
          <a:lstStyle/>
          <a:p>
            <a:pPr eaLnBrk="1" hangingPunct="1"/>
            <a:r>
              <a:rPr lang="en-US" smtClean="0"/>
              <a:t>Maneuver #1 – Roll -25 degrees </a:t>
            </a:r>
          </a:p>
        </p:txBody>
      </p:sp>
      <p:sp>
        <p:nvSpPr>
          <p:cNvPr id="23556" name="Rectangle 3"/>
          <p:cNvSpPr>
            <a:spLocks noGrp="1" noChangeArrowheads="1"/>
          </p:cNvSpPr>
          <p:nvPr>
            <p:ph type="body" idx="1"/>
          </p:nvPr>
        </p:nvSpPr>
        <p:spPr>
          <a:xfrm>
            <a:off x="423863" y="962025"/>
            <a:ext cx="4083050" cy="5319713"/>
          </a:xfrm>
        </p:spPr>
        <p:txBody>
          <a:bodyPr/>
          <a:lstStyle/>
          <a:p>
            <a:pPr eaLnBrk="1" hangingPunct="1">
              <a:lnSpc>
                <a:spcPct val="90000"/>
              </a:lnSpc>
            </a:pPr>
            <a:r>
              <a:rPr lang="en-US" sz="1200" u="sng" dirty="0" smtClean="0"/>
              <a:t>Roll Maneuver (-X) </a:t>
            </a:r>
            <a:r>
              <a:rPr lang="en-US" sz="1200" dirty="0" smtClean="0"/>
              <a:t>- up to –25 degrees on the dark side of the orbit, and maintaining the offset for up to 5 minutes. </a:t>
            </a:r>
          </a:p>
          <a:p>
            <a:pPr eaLnBrk="1" hangingPunct="1">
              <a:lnSpc>
                <a:spcPct val="90000"/>
              </a:lnSpc>
            </a:pPr>
            <a:r>
              <a:rPr lang="en-US" sz="1200" u="sng" dirty="0" smtClean="0">
                <a:solidFill>
                  <a:srgbClr val="0B8E1B"/>
                </a:solidFill>
              </a:rPr>
              <a:t>Spacecraft baseline requirement </a:t>
            </a:r>
            <a:r>
              <a:rPr lang="en-US" sz="1200" dirty="0" smtClean="0">
                <a:solidFill>
                  <a:srgbClr val="0B8E1B"/>
                </a:solidFill>
              </a:rPr>
              <a:t>: YES</a:t>
            </a:r>
          </a:p>
          <a:p>
            <a:pPr eaLnBrk="1" hangingPunct="1">
              <a:lnSpc>
                <a:spcPct val="90000"/>
              </a:lnSpc>
            </a:pPr>
            <a:endParaRPr lang="en-US" sz="1200" dirty="0" smtClean="0"/>
          </a:p>
          <a:p>
            <a:pPr eaLnBrk="1" hangingPunct="1">
              <a:lnSpc>
                <a:spcPct val="90000"/>
              </a:lnSpc>
            </a:pPr>
            <a:endParaRPr lang="en-US" sz="1200" dirty="0" smtClean="0"/>
          </a:p>
          <a:p>
            <a:pPr eaLnBrk="1" hangingPunct="1">
              <a:lnSpc>
                <a:spcPct val="90000"/>
              </a:lnSpc>
            </a:pPr>
            <a:endParaRPr lang="en-US" sz="1200" dirty="0" smtClean="0"/>
          </a:p>
          <a:p>
            <a:pPr eaLnBrk="1" hangingPunct="1">
              <a:lnSpc>
                <a:spcPct val="90000"/>
              </a:lnSpc>
            </a:pPr>
            <a:endParaRPr lang="en-US" sz="1200" dirty="0" smtClean="0"/>
          </a:p>
          <a:p>
            <a:pPr eaLnBrk="1" hangingPunct="1">
              <a:lnSpc>
                <a:spcPct val="90000"/>
              </a:lnSpc>
            </a:pPr>
            <a:endParaRPr lang="en-US" sz="1200" dirty="0" smtClean="0"/>
          </a:p>
          <a:p>
            <a:pPr eaLnBrk="1" hangingPunct="1">
              <a:lnSpc>
                <a:spcPct val="90000"/>
              </a:lnSpc>
            </a:pPr>
            <a:endParaRPr lang="en-US" sz="1200" dirty="0" smtClean="0"/>
          </a:p>
          <a:p>
            <a:pPr eaLnBrk="1" hangingPunct="1">
              <a:lnSpc>
                <a:spcPct val="90000"/>
              </a:lnSpc>
            </a:pPr>
            <a:endParaRPr lang="en-US" sz="1200" dirty="0" smtClean="0"/>
          </a:p>
          <a:p>
            <a:pPr eaLnBrk="1" hangingPunct="1">
              <a:lnSpc>
                <a:spcPct val="90000"/>
              </a:lnSpc>
            </a:pPr>
            <a:endParaRPr lang="en-US" sz="1200" dirty="0" smtClean="0"/>
          </a:p>
          <a:p>
            <a:pPr algn="ctr" eaLnBrk="1" hangingPunct="1">
              <a:lnSpc>
                <a:spcPct val="90000"/>
              </a:lnSpc>
              <a:buFontTx/>
              <a:buNone/>
            </a:pPr>
            <a:endParaRPr lang="en-US" sz="1200" u="sng" dirty="0" smtClean="0"/>
          </a:p>
          <a:p>
            <a:pPr algn="ctr" eaLnBrk="1" hangingPunct="1">
              <a:lnSpc>
                <a:spcPct val="90000"/>
              </a:lnSpc>
              <a:buFontTx/>
              <a:buNone/>
            </a:pPr>
            <a:r>
              <a:rPr lang="en-US" sz="1200" u="sng" dirty="0" smtClean="0"/>
              <a:t>Science Rationale / Benefit</a:t>
            </a:r>
          </a:p>
          <a:p>
            <a:pPr eaLnBrk="1" hangingPunct="1">
              <a:lnSpc>
                <a:spcPct val="90000"/>
              </a:lnSpc>
              <a:buFontTx/>
              <a:buNone/>
            </a:pPr>
            <a:r>
              <a:rPr lang="en-US" sz="1200" dirty="0" smtClean="0"/>
              <a:t>Meets needs of VIIRS Lunar Roll maneuver #8</a:t>
            </a:r>
          </a:p>
          <a:p>
            <a:pPr eaLnBrk="1" hangingPunct="1">
              <a:lnSpc>
                <a:spcPct val="90000"/>
              </a:lnSpc>
            </a:pPr>
            <a:endParaRPr lang="en-US" sz="1200" dirty="0" smtClean="0"/>
          </a:p>
        </p:txBody>
      </p:sp>
      <p:sp>
        <p:nvSpPr>
          <p:cNvPr id="5" name="Rectangle 3"/>
          <p:cNvSpPr txBox="1">
            <a:spLocks noChangeArrowheads="1"/>
          </p:cNvSpPr>
          <p:nvPr/>
        </p:nvSpPr>
        <p:spPr bwMode="auto">
          <a:xfrm>
            <a:off x="4805363" y="977900"/>
            <a:ext cx="4038600" cy="5318125"/>
          </a:xfrm>
          <a:prstGeom prst="rect">
            <a:avLst/>
          </a:prstGeom>
          <a:noFill/>
          <a:ln w="9525">
            <a:noFill/>
            <a:miter lim="800000"/>
            <a:headEnd/>
            <a:tailEnd/>
          </a:ln>
          <a:effectLst/>
        </p:spPr>
        <p:txBody>
          <a:bodyPr/>
          <a:lstStyle/>
          <a:p>
            <a:pPr algn="ctr">
              <a:lnSpc>
                <a:spcPct val="90000"/>
              </a:lnSpc>
              <a:defRPr/>
            </a:pPr>
            <a:r>
              <a:rPr lang="en-US" sz="1400" b="1" u="sng" dirty="0"/>
              <a:t>ADCS / Thermal Assessment</a:t>
            </a:r>
          </a:p>
          <a:p>
            <a:pPr>
              <a:defRPr/>
            </a:pPr>
            <a:r>
              <a:rPr lang="en-US" sz="1400" b="1" dirty="0"/>
              <a:t>Reference </a:t>
            </a:r>
            <a:r>
              <a:rPr lang="en-US" sz="1400" dirty="0"/>
              <a:t>: SER 3257-THR248 (Thermal model V72)</a:t>
            </a:r>
          </a:p>
          <a:p>
            <a:pPr>
              <a:defRPr/>
            </a:pPr>
            <a:r>
              <a:rPr lang="en-US" sz="1400" b="1" dirty="0"/>
              <a:t>SRS analysis accesses compliance to all thermal requirements of all spacecraft components and instrument interfaces throughout these maneuvers for Nominal Operation Science Mode (instruments powered on with doors open) as well as SRS Commissioning Maneuver Checkout (instruments powered off with doors closed). Eight individual hot and cold cases for bounding beta angles 12º and 34º were run; four in each mode</a:t>
            </a:r>
            <a:r>
              <a:rPr lang="en-US" sz="1400" b="1" dirty="0" smtClean="0"/>
              <a:t>.</a:t>
            </a:r>
            <a:endParaRPr lang="en-US" sz="1400" dirty="0"/>
          </a:p>
          <a:p>
            <a:pPr marL="171450" indent="-171450">
              <a:lnSpc>
                <a:spcPct val="90000"/>
              </a:lnSpc>
              <a:defRPr/>
            </a:pPr>
            <a:endParaRPr lang="en-US" sz="1400" dirty="0"/>
          </a:p>
          <a:p>
            <a:pPr marL="171450" indent="-171450" algn="ctr">
              <a:lnSpc>
                <a:spcPct val="90000"/>
              </a:lnSpc>
              <a:defRPr/>
            </a:pPr>
            <a:r>
              <a:rPr lang="en-US" sz="1400" b="1" u="sng" dirty="0"/>
              <a:t>Summary</a:t>
            </a:r>
          </a:p>
          <a:p>
            <a:pPr marL="171450" indent="-171450" algn="ctr">
              <a:lnSpc>
                <a:spcPct val="90000"/>
              </a:lnSpc>
              <a:defRPr/>
            </a:pPr>
            <a:endParaRPr lang="en-US" sz="1400" b="1" u="sng" dirty="0"/>
          </a:p>
          <a:p>
            <a:pPr marL="171450" indent="-171450">
              <a:lnSpc>
                <a:spcPct val="90000"/>
              </a:lnSpc>
              <a:buFont typeface="Arial"/>
              <a:buChar char="•"/>
              <a:defRPr/>
            </a:pPr>
            <a:r>
              <a:rPr lang="en-US" sz="1400" b="1" dirty="0">
                <a:latin typeface="Arial"/>
                <a:ea typeface="Arial"/>
                <a:cs typeface="Arial"/>
              </a:rPr>
              <a:t>As part of spacecraft ADCS commissioning, BATC will demonstrate this maneuver</a:t>
            </a:r>
          </a:p>
          <a:p>
            <a:pPr marL="171450" indent="-171450">
              <a:lnSpc>
                <a:spcPct val="90000"/>
              </a:lnSpc>
              <a:buFont typeface="Arial"/>
              <a:buChar char="•"/>
              <a:defRPr/>
            </a:pPr>
            <a:r>
              <a:rPr lang="en-US" sz="1400" b="1" dirty="0">
                <a:latin typeface="Arial"/>
                <a:ea typeface="Arial"/>
                <a:cs typeface="Arial"/>
              </a:rPr>
              <a:t>SRS Compliance if performed in eclipse, S/C –Y side toward earth</a:t>
            </a:r>
          </a:p>
          <a:p>
            <a:pPr marL="171450" indent="-171450">
              <a:lnSpc>
                <a:spcPct val="90000"/>
              </a:lnSpc>
              <a:buFont typeface="Arial"/>
              <a:buChar char="•"/>
              <a:defRPr/>
            </a:pPr>
            <a:r>
              <a:rPr lang="en-US" sz="1400" b="1" dirty="0"/>
              <a:t>Orientation modeled and all thermal parameters within allowable limits based on analysis</a:t>
            </a:r>
          </a:p>
          <a:p>
            <a:pPr marL="171450" indent="-171450">
              <a:lnSpc>
                <a:spcPct val="90000"/>
              </a:lnSpc>
              <a:buFont typeface="Arial"/>
              <a:buChar char="•"/>
              <a:defRPr/>
            </a:pPr>
            <a:endParaRPr lang="en-US" sz="1400" b="1" dirty="0"/>
          </a:p>
          <a:p>
            <a:pPr marL="171450" indent="-171450">
              <a:lnSpc>
                <a:spcPct val="90000"/>
              </a:lnSpc>
              <a:buFont typeface="Arial"/>
              <a:buChar char="•"/>
              <a:defRPr/>
            </a:pPr>
            <a:endParaRPr lang="en-US" sz="1400" dirty="0"/>
          </a:p>
        </p:txBody>
      </p:sp>
      <p:cxnSp>
        <p:nvCxnSpPr>
          <p:cNvPr id="7" name="Straight Connector 6"/>
          <p:cNvCxnSpPr/>
          <p:nvPr/>
        </p:nvCxnSpPr>
        <p:spPr>
          <a:xfrm>
            <a:off x="342900" y="3409950"/>
            <a:ext cx="8615363" cy="22225"/>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1624013" y="3638550"/>
            <a:ext cx="5973762" cy="46038"/>
          </a:xfrm>
          <a:prstGeom prst="line">
            <a:avLst/>
          </a:prstGeom>
        </p:spPr>
        <p:style>
          <a:lnRef idx="2">
            <a:schemeClr val="accent1"/>
          </a:lnRef>
          <a:fillRef idx="0">
            <a:schemeClr val="accent1"/>
          </a:fillRef>
          <a:effectRef idx="1">
            <a:schemeClr val="accent1"/>
          </a:effectRef>
          <a:fontRef idx="minor">
            <a:schemeClr val="tx1"/>
          </a:fontRef>
        </p:style>
      </p:cxnSp>
      <p:grpSp>
        <p:nvGrpSpPr>
          <p:cNvPr id="23560" name="Group 2"/>
          <p:cNvGrpSpPr>
            <a:grpSpLocks/>
          </p:cNvGrpSpPr>
          <p:nvPr/>
        </p:nvGrpSpPr>
        <p:grpSpPr bwMode="auto">
          <a:xfrm>
            <a:off x="68263" y="1885950"/>
            <a:ext cx="4381500" cy="1328738"/>
            <a:chOff x="646" y="8398"/>
            <a:chExt cx="11024" cy="3258"/>
          </a:xfrm>
        </p:grpSpPr>
        <p:pic>
          <p:nvPicPr>
            <p:cNvPr id="23564" name="Picture 103"/>
            <p:cNvPicPr>
              <a:picLocks noChangeAspect="1" noChangeArrowheads="1"/>
            </p:cNvPicPr>
            <p:nvPr/>
          </p:nvPicPr>
          <p:blipFill>
            <a:blip r:embed="rId3"/>
            <a:srcRect l="8025" t="7332" r="10638" b="3462"/>
            <a:stretch>
              <a:fillRect/>
            </a:stretch>
          </p:blipFill>
          <p:spPr bwMode="auto">
            <a:xfrm>
              <a:off x="646" y="8398"/>
              <a:ext cx="3693" cy="3248"/>
            </a:xfrm>
            <a:prstGeom prst="rect">
              <a:avLst/>
            </a:prstGeom>
            <a:noFill/>
            <a:ln w="9525">
              <a:noFill/>
              <a:miter lim="800000"/>
              <a:headEnd/>
              <a:tailEnd/>
            </a:ln>
          </p:spPr>
        </p:pic>
        <p:pic>
          <p:nvPicPr>
            <p:cNvPr id="23565" name="Picture 16"/>
            <p:cNvPicPr>
              <a:picLocks noChangeAspect="1" noChangeArrowheads="1"/>
            </p:cNvPicPr>
            <p:nvPr/>
          </p:nvPicPr>
          <p:blipFill>
            <a:blip r:embed="rId4"/>
            <a:srcRect l="9453" t="11826" r="9393" b="6865"/>
            <a:stretch>
              <a:fillRect/>
            </a:stretch>
          </p:blipFill>
          <p:spPr bwMode="auto">
            <a:xfrm>
              <a:off x="4474" y="8408"/>
              <a:ext cx="3601" cy="3248"/>
            </a:xfrm>
            <a:prstGeom prst="rect">
              <a:avLst/>
            </a:prstGeom>
            <a:noFill/>
            <a:ln w="9525">
              <a:noFill/>
              <a:miter lim="800000"/>
              <a:headEnd/>
              <a:tailEnd/>
            </a:ln>
          </p:spPr>
        </p:pic>
        <p:pic>
          <p:nvPicPr>
            <p:cNvPr id="23566" name="Picture 106"/>
            <p:cNvPicPr>
              <a:picLocks noChangeAspect="1" noChangeArrowheads="1"/>
            </p:cNvPicPr>
            <p:nvPr/>
          </p:nvPicPr>
          <p:blipFill>
            <a:blip r:embed="rId5"/>
            <a:srcRect l="10458" t="3902" r="7191" b="3696"/>
            <a:stretch>
              <a:fillRect/>
            </a:stretch>
          </p:blipFill>
          <p:spPr bwMode="auto">
            <a:xfrm>
              <a:off x="8207" y="8408"/>
              <a:ext cx="3463" cy="3248"/>
            </a:xfrm>
            <a:prstGeom prst="rect">
              <a:avLst/>
            </a:prstGeom>
            <a:noFill/>
            <a:ln w="9525">
              <a:noFill/>
              <a:miter lim="800000"/>
              <a:headEnd/>
              <a:tailEnd/>
            </a:ln>
          </p:spPr>
        </p:pic>
      </p:grpSp>
      <p:sp>
        <p:nvSpPr>
          <p:cNvPr id="23561" name="Rectangle 11"/>
          <p:cNvSpPr>
            <a:spLocks noChangeArrowheads="1"/>
          </p:cNvSpPr>
          <p:nvPr/>
        </p:nvSpPr>
        <p:spPr bwMode="auto">
          <a:xfrm>
            <a:off x="1985963" y="3144838"/>
            <a:ext cx="796925" cy="277812"/>
          </a:xfrm>
          <a:prstGeom prst="rect">
            <a:avLst/>
          </a:prstGeom>
          <a:noFill/>
          <a:ln w="9525">
            <a:noFill/>
            <a:miter lim="800000"/>
            <a:headEnd/>
            <a:tailEnd/>
          </a:ln>
        </p:spPr>
        <p:txBody>
          <a:bodyPr wrap="none">
            <a:spAutoFit/>
          </a:bodyPr>
          <a:lstStyle/>
          <a:p>
            <a:r>
              <a:rPr lang="en-US" b="1"/>
              <a:t>Roll -25º</a:t>
            </a:r>
            <a:r>
              <a:rPr lang="en-US"/>
              <a:t> </a:t>
            </a:r>
          </a:p>
        </p:txBody>
      </p:sp>
      <p:sp>
        <p:nvSpPr>
          <p:cNvPr id="23562" name="Rectangle 12"/>
          <p:cNvSpPr>
            <a:spLocks noChangeArrowheads="1"/>
          </p:cNvSpPr>
          <p:nvPr/>
        </p:nvSpPr>
        <p:spPr bwMode="auto">
          <a:xfrm>
            <a:off x="3419475" y="3138488"/>
            <a:ext cx="796925" cy="276225"/>
          </a:xfrm>
          <a:prstGeom prst="rect">
            <a:avLst/>
          </a:prstGeom>
          <a:noFill/>
          <a:ln w="9525">
            <a:noFill/>
            <a:miter lim="800000"/>
            <a:headEnd/>
            <a:tailEnd/>
          </a:ln>
        </p:spPr>
        <p:txBody>
          <a:bodyPr wrap="none">
            <a:spAutoFit/>
          </a:bodyPr>
          <a:lstStyle/>
          <a:p>
            <a:r>
              <a:rPr lang="en-US" b="1"/>
              <a:t>Nominal</a:t>
            </a:r>
            <a:endParaRPr lang="en-US"/>
          </a:p>
        </p:txBody>
      </p:sp>
      <p:sp>
        <p:nvSpPr>
          <p:cNvPr id="23563" name="Rectangle 13"/>
          <p:cNvSpPr>
            <a:spLocks noChangeArrowheads="1"/>
          </p:cNvSpPr>
          <p:nvPr/>
        </p:nvSpPr>
        <p:spPr bwMode="auto">
          <a:xfrm>
            <a:off x="473075" y="3117850"/>
            <a:ext cx="790575" cy="277813"/>
          </a:xfrm>
          <a:prstGeom prst="rect">
            <a:avLst/>
          </a:prstGeom>
          <a:noFill/>
          <a:ln w="9525">
            <a:noFill/>
            <a:miter lim="800000"/>
            <a:headEnd/>
            <a:tailEnd/>
          </a:ln>
        </p:spPr>
        <p:txBody>
          <a:bodyPr wrap="none">
            <a:spAutoFit/>
          </a:bodyPr>
          <a:lstStyle/>
          <a:p>
            <a:r>
              <a:rPr lang="en-US" b="1"/>
              <a:t>Nominal</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1"/>
          </p:nvPr>
        </p:nvSpPr>
        <p:spPr>
          <a:noFill/>
        </p:spPr>
        <p:txBody>
          <a:bodyPr/>
          <a:lstStyle/>
          <a:p>
            <a:fld id="{2A553B6F-6FDA-4221-9CF2-DE866EB4274B}" type="slidenum">
              <a:rPr lang="en-US" smtClean="0"/>
              <a:pPr/>
              <a:t>17</a:t>
            </a:fld>
            <a:endParaRPr lang="en-US" smtClean="0"/>
          </a:p>
        </p:txBody>
      </p:sp>
      <p:sp>
        <p:nvSpPr>
          <p:cNvPr id="24579" name="Rectangle 2"/>
          <p:cNvSpPr>
            <a:spLocks noGrp="1" noChangeArrowheads="1"/>
          </p:cNvSpPr>
          <p:nvPr>
            <p:ph type="title"/>
          </p:nvPr>
        </p:nvSpPr>
        <p:spPr>
          <a:xfrm>
            <a:off x="1296988" y="117475"/>
            <a:ext cx="7318375" cy="820738"/>
          </a:xfrm>
        </p:spPr>
        <p:txBody>
          <a:bodyPr/>
          <a:lstStyle/>
          <a:p>
            <a:pPr eaLnBrk="1" hangingPunct="1"/>
            <a:r>
              <a:rPr lang="en-US" smtClean="0"/>
              <a:t>Maneuver #2 – Yaw +/-25 degrees </a:t>
            </a:r>
          </a:p>
        </p:txBody>
      </p:sp>
      <p:sp>
        <p:nvSpPr>
          <p:cNvPr id="22532" name="Rectangle 3"/>
          <p:cNvSpPr>
            <a:spLocks noGrp="1" noChangeArrowheads="1"/>
          </p:cNvSpPr>
          <p:nvPr>
            <p:ph type="body" idx="1"/>
          </p:nvPr>
        </p:nvSpPr>
        <p:spPr>
          <a:xfrm>
            <a:off x="320675" y="962025"/>
            <a:ext cx="4186238" cy="5319713"/>
          </a:xfrm>
        </p:spPr>
        <p:txBody>
          <a:bodyPr/>
          <a:lstStyle/>
          <a:p>
            <a:pPr eaLnBrk="1" hangingPunct="1">
              <a:lnSpc>
                <a:spcPct val="90000"/>
              </a:lnSpc>
              <a:defRPr/>
            </a:pPr>
            <a:r>
              <a:rPr lang="en-US" sz="1200" u="sng" dirty="0" smtClean="0"/>
              <a:t>Yaw Maneuver (+/-Z) </a:t>
            </a:r>
            <a:r>
              <a:rPr lang="en-US" sz="1200" dirty="0" smtClean="0"/>
              <a:t>: yaw offset pointing up to 25 degrees, and maintaining the offset for up to 15 minutes at any point in the orbit.</a:t>
            </a:r>
          </a:p>
          <a:p>
            <a:pPr eaLnBrk="1" hangingPunct="1">
              <a:lnSpc>
                <a:spcPct val="90000"/>
              </a:lnSpc>
              <a:defRPr/>
            </a:pPr>
            <a:r>
              <a:rPr lang="en-US" sz="1200" u="sng" dirty="0" smtClean="0"/>
              <a:t>Spacecraft baseline requirement </a:t>
            </a:r>
            <a:r>
              <a:rPr lang="en-US" sz="1200" dirty="0" smtClean="0"/>
              <a:t>: YES</a:t>
            </a:r>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r>
              <a:rPr lang="en-US" sz="1200" dirty="0" smtClean="0"/>
              <a:t>-25º Yaw, Sun Side 	    +25º Yaw, Sun Side </a:t>
            </a:r>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buFontTx/>
              <a:buNone/>
              <a:defRPr/>
            </a:pPr>
            <a:r>
              <a:rPr lang="en-US" sz="1200" dirty="0" smtClean="0"/>
              <a:t>-25º Yaw, Eclipse Side	 +25º Yaw, Eclipse Side</a:t>
            </a:r>
          </a:p>
          <a:p>
            <a:pPr eaLnBrk="1" hangingPunct="1">
              <a:lnSpc>
                <a:spcPct val="90000"/>
              </a:lnSpc>
              <a:buFontTx/>
              <a:buNone/>
              <a:defRPr/>
            </a:pPr>
            <a:endParaRPr lang="en-US" sz="1200" u="sng" dirty="0" smtClean="0"/>
          </a:p>
          <a:p>
            <a:pPr algn="ctr" eaLnBrk="1" hangingPunct="1">
              <a:lnSpc>
                <a:spcPct val="90000"/>
              </a:lnSpc>
              <a:buFontTx/>
              <a:buNone/>
              <a:defRPr/>
            </a:pPr>
            <a:r>
              <a:rPr lang="en-US" sz="1200" u="sng" dirty="0" smtClean="0"/>
              <a:t>Science Rationale / Benefit</a:t>
            </a:r>
          </a:p>
          <a:p>
            <a:pPr eaLnBrk="1" hangingPunct="1">
              <a:lnSpc>
                <a:spcPct val="90000"/>
              </a:lnSpc>
              <a:buFontTx/>
              <a:buNone/>
              <a:defRPr/>
            </a:pPr>
            <a:r>
              <a:rPr lang="en-US" sz="1200" dirty="0" smtClean="0"/>
              <a:t>Meets needs of VIIRS Solar Diffuser Cal maneuver  #9</a:t>
            </a:r>
          </a:p>
          <a:p>
            <a:pPr marL="0" indent="0" eaLnBrk="1" hangingPunct="1">
              <a:lnSpc>
                <a:spcPct val="90000"/>
              </a:lnSpc>
              <a:buFontTx/>
              <a:buNone/>
              <a:defRPr/>
            </a:pPr>
            <a:r>
              <a:rPr lang="en-US" sz="1200" dirty="0" smtClean="0"/>
              <a:t>Meets needs of CERES Sunrise Solar Calibration maneuver #9 and Sunset Solar Calibration maneuver #10</a:t>
            </a:r>
          </a:p>
          <a:p>
            <a:pPr eaLnBrk="1" hangingPunct="1">
              <a:lnSpc>
                <a:spcPct val="90000"/>
              </a:lnSpc>
              <a:buFontTx/>
              <a:buNone/>
              <a:defRPr/>
            </a:pPr>
            <a:endParaRPr lang="en-US" sz="1200" dirty="0" smtClean="0">
              <a:solidFill>
                <a:srgbClr val="0B8E1B"/>
              </a:solidFill>
            </a:endParaRPr>
          </a:p>
          <a:p>
            <a:pPr algn="ctr" eaLnBrk="1" hangingPunct="1">
              <a:lnSpc>
                <a:spcPct val="90000"/>
              </a:lnSpc>
              <a:buFontTx/>
              <a:buNone/>
              <a:defRPr/>
            </a:pPr>
            <a:endParaRPr lang="en-US" sz="1200" u="sng" dirty="0" smtClean="0"/>
          </a:p>
          <a:p>
            <a:pPr eaLnBrk="1" hangingPunct="1">
              <a:lnSpc>
                <a:spcPct val="90000"/>
              </a:lnSpc>
              <a:defRPr/>
            </a:pPr>
            <a:endParaRPr lang="en-US" sz="1200" dirty="0" smtClean="0"/>
          </a:p>
        </p:txBody>
      </p:sp>
      <p:sp>
        <p:nvSpPr>
          <p:cNvPr id="5" name="Rectangle 3"/>
          <p:cNvSpPr txBox="1">
            <a:spLocks noChangeArrowheads="1"/>
          </p:cNvSpPr>
          <p:nvPr/>
        </p:nvSpPr>
        <p:spPr bwMode="auto">
          <a:xfrm>
            <a:off x="4805363" y="977900"/>
            <a:ext cx="4038600" cy="5318125"/>
          </a:xfrm>
          <a:prstGeom prst="rect">
            <a:avLst/>
          </a:prstGeom>
          <a:noFill/>
          <a:ln w="9525">
            <a:noFill/>
            <a:miter lim="800000"/>
            <a:headEnd/>
            <a:tailEnd/>
          </a:ln>
          <a:effectLst/>
        </p:spPr>
        <p:txBody>
          <a:bodyPr/>
          <a:lstStyle/>
          <a:p>
            <a:pPr algn="ctr">
              <a:lnSpc>
                <a:spcPct val="90000"/>
              </a:lnSpc>
              <a:defRPr/>
            </a:pPr>
            <a:r>
              <a:rPr lang="en-US" b="1" u="sng" dirty="0"/>
              <a:t>ADCS / Thermal Assessment</a:t>
            </a:r>
          </a:p>
          <a:p>
            <a:pPr>
              <a:defRPr/>
            </a:pPr>
            <a:r>
              <a:rPr lang="en-US" b="1" dirty="0"/>
              <a:t>Reference </a:t>
            </a:r>
            <a:r>
              <a:rPr lang="en-US" dirty="0"/>
              <a:t>: SER 3257-THR248 (Thermal model V72)</a:t>
            </a:r>
          </a:p>
          <a:p>
            <a:pPr>
              <a:defRPr/>
            </a:pPr>
            <a:r>
              <a:rPr lang="en-US" b="1" dirty="0"/>
              <a:t>SRS analysis accesses compliance to all thermal requirements of all spacecraft components and instrument interfaces throughout these maneuvers for Nominal Operation Science Mode (instruments powered on with doors open) as well as SRS Commissioning Maneuver Checkout (instruments powered off with doors closed). Thirty-two individual </a:t>
            </a:r>
            <a:r>
              <a:rPr lang="en-US" b="1" dirty="0" err="1"/>
              <a:t>subsolar</a:t>
            </a:r>
            <a:r>
              <a:rPr lang="en-US" b="1" dirty="0"/>
              <a:t> and eclipse, hot and cold cases for beta angles 12º &amp; 34º, at +25º and -25º, were run.  Sixteen cases for each mode</a:t>
            </a:r>
          </a:p>
          <a:p>
            <a:pPr>
              <a:defRPr/>
            </a:pPr>
            <a:endParaRPr lang="en-US" dirty="0"/>
          </a:p>
          <a:p>
            <a:pPr>
              <a:defRPr/>
            </a:pPr>
            <a:endParaRPr lang="en-US" dirty="0"/>
          </a:p>
          <a:p>
            <a:pPr marL="171450" indent="-171450">
              <a:lnSpc>
                <a:spcPct val="90000"/>
              </a:lnSpc>
              <a:defRPr/>
            </a:pPr>
            <a:endParaRPr lang="en-US" dirty="0"/>
          </a:p>
          <a:p>
            <a:pPr marL="171450" indent="-171450" algn="ctr">
              <a:lnSpc>
                <a:spcPct val="90000"/>
              </a:lnSpc>
              <a:defRPr/>
            </a:pPr>
            <a:r>
              <a:rPr lang="en-US" b="1" u="sng" dirty="0"/>
              <a:t>Summary</a:t>
            </a:r>
          </a:p>
          <a:p>
            <a:pPr marL="171450" indent="-171450" algn="ctr">
              <a:lnSpc>
                <a:spcPct val="90000"/>
              </a:lnSpc>
              <a:defRPr/>
            </a:pPr>
            <a:endParaRPr lang="en-US" b="1" u="sng" dirty="0"/>
          </a:p>
          <a:p>
            <a:pPr marL="171450" indent="-171450">
              <a:lnSpc>
                <a:spcPct val="90000"/>
              </a:lnSpc>
              <a:buFont typeface="Arial"/>
              <a:buChar char="•"/>
              <a:defRPr/>
            </a:pPr>
            <a:r>
              <a:rPr lang="en-US" b="1" dirty="0">
                <a:latin typeface="Arial"/>
                <a:ea typeface="Arial"/>
                <a:cs typeface="Arial"/>
              </a:rPr>
              <a:t>As part of spacecraft ADCS commissioning, BATC will demonstrate this maneuver</a:t>
            </a:r>
          </a:p>
          <a:p>
            <a:pPr marL="171450" indent="-171450">
              <a:lnSpc>
                <a:spcPct val="90000"/>
              </a:lnSpc>
              <a:buFont typeface="Arial"/>
              <a:buChar char="•"/>
              <a:defRPr/>
            </a:pPr>
            <a:r>
              <a:rPr lang="en-US" b="1" dirty="0">
                <a:latin typeface="Arial"/>
                <a:ea typeface="Arial"/>
                <a:cs typeface="Arial"/>
              </a:rPr>
              <a:t>SRS Compliance to demonstrate yaw out to +25 deg, occurs in eclipse and daylight   </a:t>
            </a:r>
          </a:p>
          <a:p>
            <a:pPr marL="171450" indent="-171450">
              <a:lnSpc>
                <a:spcPct val="90000"/>
              </a:lnSpc>
              <a:buFont typeface="Arial"/>
              <a:buChar char="•"/>
              <a:defRPr/>
            </a:pPr>
            <a:r>
              <a:rPr lang="en-US" b="1" dirty="0">
                <a:latin typeface="Arial"/>
                <a:ea typeface="Arial"/>
                <a:cs typeface="Arial"/>
              </a:rPr>
              <a:t>SRS Compliance to demonstrate yaw out to -25 deg, occurs in eclipse and daylight</a:t>
            </a:r>
          </a:p>
          <a:p>
            <a:pPr marL="171450" indent="-171450">
              <a:lnSpc>
                <a:spcPct val="90000"/>
              </a:lnSpc>
              <a:buFont typeface="Arial"/>
              <a:buChar char="•"/>
              <a:defRPr/>
            </a:pPr>
            <a:r>
              <a:rPr lang="en-US" b="1" dirty="0"/>
              <a:t>Orientation modeled and all thermal parameters within allowable limits based on analysis</a:t>
            </a:r>
          </a:p>
          <a:p>
            <a:pPr marL="171450" indent="-171450">
              <a:lnSpc>
                <a:spcPct val="90000"/>
              </a:lnSpc>
              <a:buFont typeface="Arial"/>
              <a:buChar char="•"/>
              <a:defRPr/>
            </a:pPr>
            <a:endParaRPr lang="en-US" b="1" dirty="0"/>
          </a:p>
          <a:p>
            <a:pPr marL="171450" indent="-171450">
              <a:lnSpc>
                <a:spcPct val="90000"/>
              </a:lnSpc>
              <a:buFont typeface="Arial"/>
              <a:buChar char="•"/>
              <a:defRPr/>
            </a:pPr>
            <a:endParaRPr lang="en-US" dirty="0"/>
          </a:p>
        </p:txBody>
      </p:sp>
      <p:cxnSp>
        <p:nvCxnSpPr>
          <p:cNvPr id="7" name="Straight Connector 6"/>
          <p:cNvCxnSpPr/>
          <p:nvPr/>
        </p:nvCxnSpPr>
        <p:spPr>
          <a:xfrm flipV="1">
            <a:off x="4598988" y="3432175"/>
            <a:ext cx="4359275" cy="11113"/>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1624013" y="3638550"/>
            <a:ext cx="5973762" cy="46038"/>
          </a:xfrm>
          <a:prstGeom prst="line">
            <a:avLst/>
          </a:prstGeom>
        </p:spPr>
        <p:style>
          <a:lnRef idx="2">
            <a:schemeClr val="accent1"/>
          </a:lnRef>
          <a:fillRef idx="0">
            <a:schemeClr val="accent1"/>
          </a:fillRef>
          <a:effectRef idx="1">
            <a:schemeClr val="accent1"/>
          </a:effectRef>
          <a:fontRef idx="minor">
            <a:schemeClr val="tx1"/>
          </a:fontRef>
        </p:style>
      </p:cxnSp>
      <p:grpSp>
        <p:nvGrpSpPr>
          <p:cNvPr id="24584" name="Group 2"/>
          <p:cNvGrpSpPr>
            <a:grpSpLocks/>
          </p:cNvGrpSpPr>
          <p:nvPr/>
        </p:nvGrpSpPr>
        <p:grpSpPr bwMode="auto">
          <a:xfrm>
            <a:off x="1062038" y="1971675"/>
            <a:ext cx="2565400" cy="992188"/>
            <a:chOff x="1386" y="10830"/>
            <a:chExt cx="8094" cy="3249"/>
          </a:xfrm>
        </p:grpSpPr>
        <p:pic>
          <p:nvPicPr>
            <p:cNvPr id="24589" name="Picture 31"/>
            <p:cNvPicPr>
              <a:picLocks noChangeAspect="1" noChangeArrowheads="1"/>
            </p:cNvPicPr>
            <p:nvPr/>
          </p:nvPicPr>
          <p:blipFill>
            <a:blip r:embed="rId3"/>
            <a:srcRect l="4955" t="5043" r="8646" b="-12"/>
            <a:stretch>
              <a:fillRect/>
            </a:stretch>
          </p:blipFill>
          <p:spPr bwMode="auto">
            <a:xfrm>
              <a:off x="6012" y="10831"/>
              <a:ext cx="3468" cy="3248"/>
            </a:xfrm>
            <a:prstGeom prst="rect">
              <a:avLst/>
            </a:prstGeom>
            <a:noFill/>
            <a:ln w="9525">
              <a:noFill/>
              <a:miter lim="800000"/>
              <a:headEnd/>
              <a:tailEnd/>
            </a:ln>
          </p:spPr>
        </p:pic>
        <p:pic>
          <p:nvPicPr>
            <p:cNvPr id="24590" name="Picture 19"/>
            <p:cNvPicPr>
              <a:picLocks noChangeAspect="1" noChangeArrowheads="1"/>
            </p:cNvPicPr>
            <p:nvPr/>
          </p:nvPicPr>
          <p:blipFill>
            <a:blip r:embed="rId4"/>
            <a:srcRect l="9341" t="6798" r="3928" b="1253"/>
            <a:stretch>
              <a:fillRect/>
            </a:stretch>
          </p:blipFill>
          <p:spPr bwMode="auto">
            <a:xfrm>
              <a:off x="1386" y="10830"/>
              <a:ext cx="3310" cy="3248"/>
            </a:xfrm>
            <a:prstGeom prst="rect">
              <a:avLst/>
            </a:prstGeom>
            <a:noFill/>
            <a:ln w="9525">
              <a:noFill/>
              <a:miter lim="800000"/>
              <a:headEnd/>
              <a:tailEnd/>
            </a:ln>
          </p:spPr>
        </p:pic>
      </p:grpSp>
      <p:grpSp>
        <p:nvGrpSpPr>
          <p:cNvPr id="24585" name="Group 5"/>
          <p:cNvGrpSpPr>
            <a:grpSpLocks/>
          </p:cNvGrpSpPr>
          <p:nvPr/>
        </p:nvGrpSpPr>
        <p:grpSpPr bwMode="auto">
          <a:xfrm>
            <a:off x="1182688" y="3143250"/>
            <a:ext cx="2708275" cy="990600"/>
            <a:chOff x="1845" y="11771"/>
            <a:chExt cx="8548" cy="3248"/>
          </a:xfrm>
        </p:grpSpPr>
        <p:pic>
          <p:nvPicPr>
            <p:cNvPr id="24587" name="Picture 28"/>
            <p:cNvPicPr>
              <a:picLocks noChangeAspect="1" noChangeArrowheads="1"/>
            </p:cNvPicPr>
            <p:nvPr/>
          </p:nvPicPr>
          <p:blipFill>
            <a:blip r:embed="rId5"/>
            <a:srcRect l="5409" t="12553" r="2094" b="2515"/>
            <a:stretch>
              <a:fillRect/>
            </a:stretch>
          </p:blipFill>
          <p:spPr bwMode="auto">
            <a:xfrm>
              <a:off x="1845" y="11771"/>
              <a:ext cx="4183" cy="3248"/>
            </a:xfrm>
            <a:prstGeom prst="rect">
              <a:avLst/>
            </a:prstGeom>
            <a:noFill/>
            <a:ln w="9525">
              <a:noFill/>
              <a:miter lim="800000"/>
              <a:headEnd/>
              <a:tailEnd/>
            </a:ln>
          </p:spPr>
        </p:pic>
        <p:pic>
          <p:nvPicPr>
            <p:cNvPr id="24588" name="Picture 40"/>
            <p:cNvPicPr>
              <a:picLocks noChangeAspect="1" noChangeArrowheads="1"/>
            </p:cNvPicPr>
            <p:nvPr/>
          </p:nvPicPr>
          <p:blipFill>
            <a:blip r:embed="rId6"/>
            <a:srcRect l="5566" t="3246" r="6873" b="3246"/>
            <a:stretch>
              <a:fillRect/>
            </a:stretch>
          </p:blipFill>
          <p:spPr bwMode="auto">
            <a:xfrm>
              <a:off x="6609" y="11771"/>
              <a:ext cx="3784" cy="3248"/>
            </a:xfrm>
            <a:prstGeom prst="rect">
              <a:avLst/>
            </a:prstGeom>
            <a:noFill/>
            <a:ln w="9525">
              <a:noFill/>
              <a:miter lim="800000"/>
              <a:headEnd/>
              <a:tailEnd/>
            </a:ln>
          </p:spPr>
        </p:pic>
      </p:grpSp>
      <p:cxnSp>
        <p:nvCxnSpPr>
          <p:cNvPr id="20" name="Straight Connector 19"/>
          <p:cNvCxnSpPr/>
          <p:nvPr/>
        </p:nvCxnSpPr>
        <p:spPr>
          <a:xfrm rot="10800000">
            <a:off x="423863" y="4473575"/>
            <a:ext cx="4164012" cy="11113"/>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4"/>
          <p:cNvSpPr>
            <a:spLocks noGrp="1"/>
          </p:cNvSpPr>
          <p:nvPr>
            <p:ph type="sldNum" sz="quarter" idx="11"/>
          </p:nvPr>
        </p:nvSpPr>
        <p:spPr>
          <a:noFill/>
        </p:spPr>
        <p:txBody>
          <a:bodyPr/>
          <a:lstStyle/>
          <a:p>
            <a:fld id="{E6BD11A9-060C-4ADC-95FE-6BB8330E1E98}" type="slidenum">
              <a:rPr lang="en-US" smtClean="0"/>
              <a:pPr/>
              <a:t>18</a:t>
            </a:fld>
            <a:endParaRPr lang="en-US" smtClean="0"/>
          </a:p>
        </p:txBody>
      </p:sp>
      <p:sp>
        <p:nvSpPr>
          <p:cNvPr id="25603" name="Rectangle 2"/>
          <p:cNvSpPr>
            <a:spLocks noGrp="1" noChangeArrowheads="1"/>
          </p:cNvSpPr>
          <p:nvPr>
            <p:ph type="title"/>
          </p:nvPr>
        </p:nvSpPr>
        <p:spPr>
          <a:xfrm>
            <a:off x="1296988" y="117475"/>
            <a:ext cx="7318375" cy="820738"/>
          </a:xfrm>
        </p:spPr>
        <p:txBody>
          <a:bodyPr/>
          <a:lstStyle/>
          <a:p>
            <a:pPr eaLnBrk="1" hangingPunct="1"/>
            <a:r>
              <a:rPr lang="en-US" smtClean="0"/>
              <a:t>Maneuver #3 – Pitch Over Maneuver</a:t>
            </a:r>
          </a:p>
        </p:txBody>
      </p:sp>
      <p:sp>
        <p:nvSpPr>
          <p:cNvPr id="717827" name="Rectangle 3"/>
          <p:cNvSpPr>
            <a:spLocks noGrp="1" noChangeArrowheads="1"/>
          </p:cNvSpPr>
          <p:nvPr>
            <p:ph type="body" idx="1"/>
          </p:nvPr>
        </p:nvSpPr>
        <p:spPr>
          <a:xfrm>
            <a:off x="320675" y="949325"/>
            <a:ext cx="4186238" cy="5319713"/>
          </a:xfrm>
        </p:spPr>
        <p:txBody>
          <a:bodyPr/>
          <a:lstStyle/>
          <a:p>
            <a:pPr eaLnBrk="1" hangingPunct="1">
              <a:lnSpc>
                <a:spcPct val="90000"/>
              </a:lnSpc>
              <a:defRPr/>
            </a:pPr>
            <a:r>
              <a:rPr lang="en-US" sz="1050" u="sng" dirty="0" smtClean="0"/>
              <a:t>Pitch Over </a:t>
            </a:r>
            <a:r>
              <a:rPr lang="en-US" sz="1050" dirty="0" smtClean="0"/>
              <a:t>- +Y slew in the opposite direction of the orbital pitch rate over 1/3 of the orbit, starting at terminator crossing from the Science Mode attitude, at the lowest constant rate that will return the Spacecraft to nominal pointing at the end of the slew</a:t>
            </a:r>
            <a:endParaRPr lang="en-US" sz="1200" dirty="0" smtClean="0"/>
          </a:p>
          <a:p>
            <a:pPr eaLnBrk="1" hangingPunct="1">
              <a:lnSpc>
                <a:spcPct val="90000"/>
              </a:lnSpc>
              <a:defRPr/>
            </a:pPr>
            <a:r>
              <a:rPr lang="en-US" sz="1200" u="sng" dirty="0" smtClean="0"/>
              <a:t>Spacecraft baseline requirement </a:t>
            </a:r>
            <a:r>
              <a:rPr lang="en-US" sz="1200" dirty="0" smtClean="0"/>
              <a:t>: YES</a:t>
            </a:r>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buFontTx/>
              <a:buNone/>
              <a:defRPr/>
            </a:pPr>
            <a:endParaRPr lang="en-US" sz="1200" dirty="0" smtClean="0"/>
          </a:p>
          <a:p>
            <a:pPr eaLnBrk="1" hangingPunct="1">
              <a:lnSpc>
                <a:spcPct val="90000"/>
              </a:lnSpc>
              <a:defRPr/>
            </a:pPr>
            <a:endParaRPr lang="en-US" sz="11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lvl="3" eaLnBrk="1" hangingPunct="1">
              <a:lnSpc>
                <a:spcPct val="90000"/>
              </a:lnSpc>
              <a:defRPr/>
            </a:pPr>
            <a:endParaRPr lang="en-US" sz="10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buFontTx/>
              <a:buNone/>
              <a:defRPr/>
            </a:pPr>
            <a:endParaRPr lang="en-US" sz="1200" dirty="0" smtClean="0"/>
          </a:p>
          <a:p>
            <a:pPr eaLnBrk="1" hangingPunct="1">
              <a:lnSpc>
                <a:spcPct val="90000"/>
              </a:lnSpc>
              <a:buFontTx/>
              <a:buNone/>
              <a:defRPr/>
            </a:pPr>
            <a:endParaRPr lang="en-US" sz="1100" dirty="0" smtClean="0"/>
          </a:p>
          <a:p>
            <a:pPr eaLnBrk="1" hangingPunct="1">
              <a:lnSpc>
                <a:spcPct val="90000"/>
              </a:lnSpc>
              <a:buFontTx/>
              <a:buNone/>
              <a:defRPr/>
            </a:pPr>
            <a:r>
              <a:rPr lang="en-US" sz="1050" dirty="0" smtClean="0"/>
              <a:t>	</a:t>
            </a:r>
            <a:endParaRPr lang="en-US" sz="1100" u="sng" dirty="0" smtClean="0"/>
          </a:p>
          <a:p>
            <a:pPr algn="ctr" eaLnBrk="1" hangingPunct="1">
              <a:lnSpc>
                <a:spcPct val="90000"/>
              </a:lnSpc>
              <a:buFontTx/>
              <a:buNone/>
              <a:defRPr/>
            </a:pPr>
            <a:endParaRPr lang="en-US" sz="1200" u="sng" dirty="0" smtClean="0"/>
          </a:p>
          <a:p>
            <a:pPr algn="ctr" eaLnBrk="1" hangingPunct="1">
              <a:lnSpc>
                <a:spcPct val="90000"/>
              </a:lnSpc>
              <a:buFontTx/>
              <a:buNone/>
              <a:defRPr/>
            </a:pPr>
            <a:r>
              <a:rPr lang="en-US" sz="1200" u="sng" dirty="0" smtClean="0"/>
              <a:t>Science Rationale / Benefit</a:t>
            </a:r>
          </a:p>
          <a:p>
            <a:pPr marL="0" indent="0" eaLnBrk="1" hangingPunct="1">
              <a:lnSpc>
                <a:spcPct val="90000"/>
              </a:lnSpc>
              <a:buFontTx/>
              <a:buNone/>
              <a:defRPr/>
            </a:pPr>
            <a:r>
              <a:rPr lang="en-US" sz="1200" dirty="0" smtClean="0">
                <a:latin typeface="+mj-lt"/>
                <a:ea typeface="Verdana"/>
                <a:cs typeface="Verdana"/>
              </a:rPr>
              <a:t>Meets VIIRS, ATMS and CERES needs for view of deep space maneuver #6</a:t>
            </a:r>
          </a:p>
          <a:p>
            <a:pPr eaLnBrk="1" hangingPunct="1">
              <a:lnSpc>
                <a:spcPct val="90000"/>
              </a:lnSpc>
              <a:defRPr/>
            </a:pPr>
            <a:endParaRPr lang="en-US" sz="1200" dirty="0"/>
          </a:p>
        </p:txBody>
      </p:sp>
      <p:sp>
        <p:nvSpPr>
          <p:cNvPr id="5" name="Rectangle 3"/>
          <p:cNvSpPr txBox="1">
            <a:spLocks noChangeArrowheads="1"/>
          </p:cNvSpPr>
          <p:nvPr/>
        </p:nvSpPr>
        <p:spPr bwMode="auto">
          <a:xfrm>
            <a:off x="4732338" y="977900"/>
            <a:ext cx="4252912" cy="5318125"/>
          </a:xfrm>
          <a:prstGeom prst="rect">
            <a:avLst/>
          </a:prstGeom>
          <a:noFill/>
          <a:ln w="9525">
            <a:noFill/>
            <a:miter lim="800000"/>
            <a:headEnd/>
            <a:tailEnd/>
          </a:ln>
          <a:effectLst/>
        </p:spPr>
        <p:txBody>
          <a:bodyPr/>
          <a:lstStyle/>
          <a:p>
            <a:pPr algn="ctr">
              <a:lnSpc>
                <a:spcPct val="90000"/>
              </a:lnSpc>
              <a:defRPr/>
            </a:pPr>
            <a:r>
              <a:rPr lang="en-US" b="1" u="sng" dirty="0"/>
              <a:t>ADCS / Thermal Assessment</a:t>
            </a:r>
          </a:p>
          <a:p>
            <a:pPr>
              <a:defRPr/>
            </a:pPr>
            <a:r>
              <a:rPr lang="en-US" b="1" dirty="0"/>
              <a:t>Reference </a:t>
            </a:r>
            <a:r>
              <a:rPr lang="en-US" dirty="0"/>
              <a:t>: SER 3257-THR248 (Thermal model V72)</a:t>
            </a:r>
          </a:p>
          <a:p>
            <a:pPr>
              <a:defRPr/>
            </a:pPr>
            <a:r>
              <a:rPr lang="en-US" b="1" dirty="0"/>
              <a:t>SRS analysis accesses compliance to all thermal requirements of all spacecraft components and instrument interfaces throughout these maneuvers for Nominal Operation Science Mode (instruments powered on with doors open) as well as SRS Commissioning Maneuver Checkout (instruments powered off with doors closed). Eight individual hot and cold cases for beta angles 12º &amp; 34º were run. Four cases for each mode</a:t>
            </a:r>
          </a:p>
          <a:p>
            <a:pPr>
              <a:defRPr/>
            </a:pPr>
            <a:endParaRPr lang="en-US" dirty="0"/>
          </a:p>
          <a:p>
            <a:pPr>
              <a:defRPr/>
            </a:pPr>
            <a:endParaRPr lang="en-US" dirty="0"/>
          </a:p>
          <a:p>
            <a:pPr>
              <a:defRPr/>
            </a:pPr>
            <a:endParaRPr lang="en-US" dirty="0"/>
          </a:p>
          <a:p>
            <a:pPr marL="171450" indent="-171450">
              <a:lnSpc>
                <a:spcPct val="90000"/>
              </a:lnSpc>
              <a:buFont typeface="Arial"/>
              <a:buChar char="•"/>
              <a:defRPr/>
            </a:pPr>
            <a:endParaRPr lang="en-US" dirty="0"/>
          </a:p>
          <a:p>
            <a:pPr marL="171450" indent="-171450" algn="ctr">
              <a:lnSpc>
                <a:spcPct val="90000"/>
              </a:lnSpc>
              <a:defRPr/>
            </a:pPr>
            <a:r>
              <a:rPr lang="en-US" b="1" u="sng" dirty="0"/>
              <a:t>Summary</a:t>
            </a:r>
          </a:p>
          <a:p>
            <a:pPr marL="171450" indent="-171450" algn="ctr">
              <a:lnSpc>
                <a:spcPct val="90000"/>
              </a:lnSpc>
              <a:defRPr/>
            </a:pPr>
            <a:endParaRPr lang="en-US" b="1" u="sng" dirty="0"/>
          </a:p>
          <a:p>
            <a:pPr marL="171450" indent="-171450">
              <a:lnSpc>
                <a:spcPct val="90000"/>
              </a:lnSpc>
              <a:buFont typeface="Arial"/>
              <a:buChar char="•"/>
              <a:defRPr/>
            </a:pPr>
            <a:r>
              <a:rPr lang="en-US" b="1" dirty="0">
                <a:latin typeface="Arial"/>
                <a:ea typeface="Arial"/>
                <a:cs typeface="Arial"/>
              </a:rPr>
              <a:t>As part of spacecraft ADCS commissioning, BATC will demonstrate this maneuver</a:t>
            </a:r>
          </a:p>
          <a:p>
            <a:pPr marL="171450" indent="-171450">
              <a:lnSpc>
                <a:spcPct val="90000"/>
              </a:lnSpc>
              <a:buFont typeface="Arial"/>
              <a:buChar char="•"/>
              <a:defRPr/>
            </a:pPr>
            <a:r>
              <a:rPr lang="en-US" b="1" dirty="0">
                <a:latin typeface="Arial"/>
                <a:ea typeface="Arial"/>
                <a:cs typeface="Arial"/>
              </a:rPr>
              <a:t>SRS Compliance to demonstrate one back flip in eclipse,</a:t>
            </a:r>
          </a:p>
          <a:p>
            <a:pPr marL="171450" indent="-171450">
              <a:lnSpc>
                <a:spcPct val="90000"/>
              </a:lnSpc>
              <a:buFont typeface="Arial"/>
              <a:buChar char="•"/>
              <a:defRPr/>
            </a:pPr>
            <a:r>
              <a:rPr lang="en-US" b="1" dirty="0"/>
              <a:t>Orientation modeled and all thermal parameters within allowable limits based on analysis</a:t>
            </a:r>
          </a:p>
          <a:p>
            <a:pPr marL="171450" indent="-171450">
              <a:lnSpc>
                <a:spcPct val="90000"/>
              </a:lnSpc>
              <a:buFont typeface="Arial"/>
              <a:buChar char="•"/>
              <a:defRPr/>
            </a:pPr>
            <a:endParaRPr lang="en-US" dirty="0"/>
          </a:p>
          <a:p>
            <a:pPr marL="171450" indent="-171450">
              <a:lnSpc>
                <a:spcPct val="90000"/>
              </a:lnSpc>
              <a:buFont typeface="Arial"/>
              <a:buChar char="•"/>
              <a:defRPr/>
            </a:pPr>
            <a:endParaRPr lang="en-US" b="1" dirty="0"/>
          </a:p>
          <a:p>
            <a:pPr marL="171450" indent="-171450">
              <a:lnSpc>
                <a:spcPct val="90000"/>
              </a:lnSpc>
              <a:buFont typeface="Arial"/>
              <a:buChar char="•"/>
              <a:defRPr/>
            </a:pPr>
            <a:endParaRPr lang="en-US" dirty="0"/>
          </a:p>
        </p:txBody>
      </p:sp>
      <p:cxnSp>
        <p:nvCxnSpPr>
          <p:cNvPr id="7" name="Straight Connector 6"/>
          <p:cNvCxnSpPr/>
          <p:nvPr/>
        </p:nvCxnSpPr>
        <p:spPr>
          <a:xfrm flipV="1">
            <a:off x="4598988" y="3432175"/>
            <a:ext cx="4359275" cy="11113"/>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1624013" y="3638550"/>
            <a:ext cx="5973762" cy="46038"/>
          </a:xfrm>
          <a:prstGeom prst="line">
            <a:avLst/>
          </a:prstGeom>
        </p:spPr>
        <p:style>
          <a:lnRef idx="2">
            <a:schemeClr val="accent1"/>
          </a:lnRef>
          <a:fillRef idx="0">
            <a:schemeClr val="accent1"/>
          </a:fillRef>
          <a:effectRef idx="1">
            <a:schemeClr val="accent1"/>
          </a:effectRef>
          <a:fontRef idx="minor">
            <a:schemeClr val="tx1"/>
          </a:fontRef>
        </p:style>
      </p:cxnSp>
      <p:grpSp>
        <p:nvGrpSpPr>
          <p:cNvPr id="25608" name="Group 17"/>
          <p:cNvGrpSpPr>
            <a:grpSpLocks/>
          </p:cNvGrpSpPr>
          <p:nvPr/>
        </p:nvGrpSpPr>
        <p:grpSpPr bwMode="auto">
          <a:xfrm>
            <a:off x="468313" y="1973263"/>
            <a:ext cx="4165600" cy="3698875"/>
            <a:chOff x="468313" y="1973263"/>
            <a:chExt cx="4165600" cy="3698269"/>
          </a:xfrm>
        </p:grpSpPr>
        <p:cxnSp>
          <p:nvCxnSpPr>
            <p:cNvPr id="20" name="Straight Connector 19"/>
            <p:cNvCxnSpPr/>
            <p:nvPr/>
          </p:nvCxnSpPr>
          <p:spPr>
            <a:xfrm rot="10800000">
              <a:off x="468313" y="5658834"/>
              <a:ext cx="4165600" cy="12698"/>
            </a:xfrm>
            <a:prstGeom prst="line">
              <a:avLst/>
            </a:prstGeom>
          </p:spPr>
          <p:style>
            <a:lnRef idx="2">
              <a:schemeClr val="accent1"/>
            </a:lnRef>
            <a:fillRef idx="0">
              <a:schemeClr val="accent1"/>
            </a:fillRef>
            <a:effectRef idx="1">
              <a:schemeClr val="accent1"/>
            </a:effectRef>
            <a:fontRef idx="minor">
              <a:schemeClr val="tx1"/>
            </a:fontRef>
          </p:style>
        </p:cxnSp>
        <p:grpSp>
          <p:nvGrpSpPr>
            <p:cNvPr id="25610" name="Group 2"/>
            <p:cNvGrpSpPr>
              <a:grpSpLocks/>
            </p:cNvGrpSpPr>
            <p:nvPr/>
          </p:nvGrpSpPr>
          <p:grpSpPr bwMode="auto">
            <a:xfrm>
              <a:off x="898525" y="1973263"/>
              <a:ext cx="3219450" cy="3416300"/>
              <a:chOff x="1584" y="3478"/>
              <a:chExt cx="8054" cy="10028"/>
            </a:xfrm>
          </p:grpSpPr>
          <p:pic>
            <p:nvPicPr>
              <p:cNvPr id="25614" name="Picture 43"/>
              <p:cNvPicPr preferRelativeResize="0">
                <a:picLocks noChangeAspect="1" noChangeArrowheads="1"/>
              </p:cNvPicPr>
              <p:nvPr/>
            </p:nvPicPr>
            <p:blipFill>
              <a:blip r:embed="rId3"/>
              <a:srcRect l="11163" t="8157" r="1030" b="1518"/>
              <a:stretch>
                <a:fillRect/>
              </a:stretch>
            </p:blipFill>
            <p:spPr bwMode="auto">
              <a:xfrm>
                <a:off x="1584" y="3482"/>
                <a:ext cx="3125" cy="2918"/>
              </a:xfrm>
              <a:prstGeom prst="rect">
                <a:avLst/>
              </a:prstGeom>
              <a:noFill/>
              <a:ln w="9525">
                <a:noFill/>
                <a:miter lim="800000"/>
                <a:headEnd/>
                <a:tailEnd/>
              </a:ln>
            </p:spPr>
          </p:pic>
          <p:pic>
            <p:nvPicPr>
              <p:cNvPr id="25615" name="Picture 46"/>
              <p:cNvPicPr preferRelativeResize="0">
                <a:picLocks noChangeAspect="1" noChangeArrowheads="1"/>
              </p:cNvPicPr>
              <p:nvPr/>
            </p:nvPicPr>
            <p:blipFill>
              <a:blip r:embed="rId4"/>
              <a:srcRect l="2466" t="4956" r="1740" b="3854"/>
              <a:stretch>
                <a:fillRect/>
              </a:stretch>
            </p:blipFill>
            <p:spPr bwMode="auto">
              <a:xfrm>
                <a:off x="5750" y="3478"/>
                <a:ext cx="3888" cy="2929"/>
              </a:xfrm>
              <a:prstGeom prst="rect">
                <a:avLst/>
              </a:prstGeom>
              <a:noFill/>
              <a:ln w="9525">
                <a:noFill/>
                <a:miter lim="800000"/>
                <a:headEnd/>
                <a:tailEnd/>
              </a:ln>
            </p:spPr>
          </p:pic>
          <p:pic>
            <p:nvPicPr>
              <p:cNvPr id="25616" name="Picture 49"/>
              <p:cNvPicPr preferRelativeResize="0">
                <a:picLocks noChangeAspect="1" noChangeArrowheads="1"/>
              </p:cNvPicPr>
              <p:nvPr/>
            </p:nvPicPr>
            <p:blipFill>
              <a:blip r:embed="rId5"/>
              <a:srcRect l="9880" t="8264" r="2655" b="4044"/>
              <a:stretch>
                <a:fillRect/>
              </a:stretch>
            </p:blipFill>
            <p:spPr bwMode="auto">
              <a:xfrm>
                <a:off x="4010" y="6843"/>
                <a:ext cx="3456" cy="2920"/>
              </a:xfrm>
              <a:prstGeom prst="rect">
                <a:avLst/>
              </a:prstGeom>
              <a:noFill/>
              <a:ln w="9525">
                <a:noFill/>
                <a:miter lim="800000"/>
                <a:headEnd/>
                <a:tailEnd/>
              </a:ln>
            </p:spPr>
          </p:pic>
          <p:pic>
            <p:nvPicPr>
              <p:cNvPr id="25617" name="Picture 52"/>
              <p:cNvPicPr preferRelativeResize="0">
                <a:picLocks noChangeAspect="1" noChangeArrowheads="1"/>
              </p:cNvPicPr>
              <p:nvPr/>
            </p:nvPicPr>
            <p:blipFill>
              <a:blip r:embed="rId6"/>
              <a:srcRect l="11980" t="7637" r="2995" b="1819"/>
              <a:stretch>
                <a:fillRect/>
              </a:stretch>
            </p:blipFill>
            <p:spPr bwMode="auto">
              <a:xfrm>
                <a:off x="1722" y="10072"/>
                <a:ext cx="2981" cy="2919"/>
              </a:xfrm>
              <a:prstGeom prst="rect">
                <a:avLst/>
              </a:prstGeom>
              <a:noFill/>
              <a:ln w="9525">
                <a:noFill/>
                <a:miter lim="800000"/>
                <a:headEnd/>
                <a:tailEnd/>
              </a:ln>
            </p:spPr>
          </p:pic>
          <p:pic>
            <p:nvPicPr>
              <p:cNvPr id="25618" name="Picture 55"/>
              <p:cNvPicPr preferRelativeResize="0">
                <a:picLocks noChangeAspect="1" noChangeArrowheads="1"/>
              </p:cNvPicPr>
              <p:nvPr/>
            </p:nvPicPr>
            <p:blipFill>
              <a:blip r:embed="rId7"/>
              <a:srcRect l="13622" t="6549" r="4054"/>
              <a:stretch>
                <a:fillRect/>
              </a:stretch>
            </p:blipFill>
            <p:spPr bwMode="auto">
              <a:xfrm>
                <a:off x="6695" y="10135"/>
                <a:ext cx="2909" cy="3371"/>
              </a:xfrm>
              <a:prstGeom prst="rect">
                <a:avLst/>
              </a:prstGeom>
              <a:noFill/>
              <a:ln w="9525">
                <a:noFill/>
                <a:miter lim="800000"/>
                <a:headEnd/>
                <a:tailEnd/>
              </a:ln>
            </p:spPr>
          </p:pic>
        </p:grpSp>
        <p:sp>
          <p:nvSpPr>
            <p:cNvPr id="25611" name="Rectangle 14"/>
            <p:cNvSpPr>
              <a:spLocks noChangeArrowheads="1"/>
            </p:cNvSpPr>
            <p:nvPr/>
          </p:nvSpPr>
          <p:spPr bwMode="auto">
            <a:xfrm>
              <a:off x="660181" y="2910531"/>
              <a:ext cx="3832449" cy="252625"/>
            </a:xfrm>
            <a:prstGeom prst="rect">
              <a:avLst/>
            </a:prstGeom>
            <a:noFill/>
            <a:ln w="9525">
              <a:noFill/>
              <a:miter lim="800000"/>
              <a:headEnd/>
              <a:tailEnd/>
            </a:ln>
          </p:spPr>
          <p:txBody>
            <a:bodyPr>
              <a:spAutoFit/>
            </a:bodyPr>
            <a:lstStyle/>
            <a:p>
              <a:pPr eaLnBrk="1" hangingPunct="1">
                <a:lnSpc>
                  <a:spcPct val="90000"/>
                </a:lnSpc>
              </a:pPr>
              <a:r>
                <a:rPr lang="en-US" sz="1100" b="1"/>
                <a:t>Nominal, Dusk Terminator 	                Pitch 90º </a:t>
              </a:r>
            </a:p>
          </p:txBody>
        </p:sp>
        <p:sp>
          <p:nvSpPr>
            <p:cNvPr id="16" name="Rectangle 15"/>
            <p:cNvSpPr/>
            <p:nvPr/>
          </p:nvSpPr>
          <p:spPr>
            <a:xfrm>
              <a:off x="1049338" y="5404876"/>
              <a:ext cx="3259137" cy="261894"/>
            </a:xfrm>
            <a:prstGeom prst="rect">
              <a:avLst/>
            </a:prstGeom>
          </p:spPr>
          <p:txBody>
            <a:bodyPr wrap="none">
              <a:spAutoFit/>
            </a:bodyPr>
            <a:lstStyle/>
            <a:p>
              <a:pPr>
                <a:defRPr/>
              </a:pPr>
              <a:r>
                <a:rPr lang="en-US" sz="1050" b="1" dirty="0"/>
                <a:t>Pitch 270º 	          </a:t>
              </a:r>
              <a:r>
                <a:rPr lang="en-US" sz="1100" b="1" dirty="0"/>
                <a:t>Nominal, Dawn Terminator </a:t>
              </a:r>
            </a:p>
          </p:txBody>
        </p:sp>
        <p:sp>
          <p:nvSpPr>
            <p:cNvPr id="25613" name="Rectangle 16"/>
            <p:cNvSpPr>
              <a:spLocks noChangeArrowheads="1"/>
            </p:cNvSpPr>
            <p:nvPr/>
          </p:nvSpPr>
          <p:spPr bwMode="auto">
            <a:xfrm>
              <a:off x="2091360" y="4086457"/>
              <a:ext cx="959367" cy="276999"/>
            </a:xfrm>
            <a:prstGeom prst="rect">
              <a:avLst/>
            </a:prstGeom>
            <a:noFill/>
            <a:ln w="9525">
              <a:noFill/>
              <a:miter lim="800000"/>
              <a:headEnd/>
              <a:tailEnd/>
            </a:ln>
          </p:spPr>
          <p:txBody>
            <a:bodyPr wrap="none">
              <a:spAutoFit/>
            </a:bodyPr>
            <a:lstStyle/>
            <a:p>
              <a:r>
                <a:rPr lang="en-US" b="1"/>
                <a:t> Pitch 180º</a:t>
              </a:r>
              <a:endParaRPr lang="en-US"/>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4"/>
          <p:cNvSpPr>
            <a:spLocks noGrp="1"/>
          </p:cNvSpPr>
          <p:nvPr>
            <p:ph type="sldNum" sz="quarter" idx="11"/>
          </p:nvPr>
        </p:nvSpPr>
        <p:spPr>
          <a:noFill/>
        </p:spPr>
        <p:txBody>
          <a:bodyPr/>
          <a:lstStyle/>
          <a:p>
            <a:fld id="{E5D24B3B-CC69-490D-BCFA-15ADDDE79423}" type="slidenum">
              <a:rPr lang="en-US" smtClean="0"/>
              <a:pPr/>
              <a:t>19</a:t>
            </a:fld>
            <a:endParaRPr lang="en-US" smtClean="0"/>
          </a:p>
        </p:txBody>
      </p:sp>
      <p:sp>
        <p:nvSpPr>
          <p:cNvPr id="26627" name="Rectangle 2"/>
          <p:cNvSpPr>
            <a:spLocks noGrp="1" noChangeArrowheads="1"/>
          </p:cNvSpPr>
          <p:nvPr>
            <p:ph type="title"/>
          </p:nvPr>
        </p:nvSpPr>
        <p:spPr>
          <a:xfrm>
            <a:off x="1296988" y="117475"/>
            <a:ext cx="7318375" cy="820738"/>
          </a:xfrm>
        </p:spPr>
        <p:txBody>
          <a:bodyPr/>
          <a:lstStyle/>
          <a:p>
            <a:pPr eaLnBrk="1" hangingPunct="1"/>
            <a:r>
              <a:rPr lang="en-US" smtClean="0"/>
              <a:t>Maneuver #6 – Pitch Maneuver</a:t>
            </a:r>
          </a:p>
        </p:txBody>
      </p:sp>
      <p:sp>
        <p:nvSpPr>
          <p:cNvPr id="28676" name="Rectangle 3"/>
          <p:cNvSpPr>
            <a:spLocks noGrp="1" noChangeArrowheads="1"/>
          </p:cNvSpPr>
          <p:nvPr>
            <p:ph type="body" idx="1"/>
          </p:nvPr>
        </p:nvSpPr>
        <p:spPr>
          <a:xfrm>
            <a:off x="423863" y="962025"/>
            <a:ext cx="4083050" cy="5319713"/>
          </a:xfrm>
        </p:spPr>
        <p:txBody>
          <a:bodyPr/>
          <a:lstStyle/>
          <a:p>
            <a:pPr eaLnBrk="1" hangingPunct="1">
              <a:lnSpc>
                <a:spcPct val="90000"/>
              </a:lnSpc>
              <a:defRPr/>
            </a:pPr>
            <a:r>
              <a:rPr lang="en-US" sz="1200" u="sng" dirty="0" smtClean="0"/>
              <a:t>VIIRS, CERES, ATMS Pitch Maneuver (+Y) </a:t>
            </a:r>
            <a:r>
              <a:rPr lang="en-US" sz="1200" dirty="0" smtClean="0"/>
              <a:t>:  slew in the opposite direction of the orbital pitch rate over 1/3 of the orbit, starting at terminator crossing from the Science Mode attitude, at the lowest constant rate that will return the Spacecraft to nominal pointing at the end of the slew</a:t>
            </a:r>
          </a:p>
          <a:p>
            <a:pPr eaLnBrk="1" hangingPunct="1">
              <a:lnSpc>
                <a:spcPct val="90000"/>
              </a:lnSpc>
              <a:defRPr/>
            </a:pPr>
            <a:r>
              <a:rPr lang="en-US" sz="1200" u="sng" dirty="0" smtClean="0"/>
              <a:t>Spacecraft baseline requirement </a:t>
            </a:r>
            <a:r>
              <a:rPr lang="en-US" sz="1200" dirty="0" smtClean="0"/>
              <a:t>: Yes</a:t>
            </a:r>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eaLnBrk="1" hangingPunct="1">
              <a:lnSpc>
                <a:spcPct val="90000"/>
              </a:lnSpc>
              <a:defRPr/>
            </a:pPr>
            <a:endParaRPr lang="en-US" sz="1200" dirty="0" smtClean="0"/>
          </a:p>
          <a:p>
            <a:pPr algn="ctr" eaLnBrk="1" hangingPunct="1">
              <a:lnSpc>
                <a:spcPct val="90000"/>
              </a:lnSpc>
              <a:buFontTx/>
              <a:buNone/>
              <a:defRPr/>
            </a:pPr>
            <a:endParaRPr lang="en-US" sz="1200" u="sng" dirty="0" smtClean="0"/>
          </a:p>
          <a:p>
            <a:pPr algn="ctr" eaLnBrk="1" hangingPunct="1">
              <a:lnSpc>
                <a:spcPct val="90000"/>
              </a:lnSpc>
              <a:buFontTx/>
              <a:buNone/>
              <a:defRPr/>
            </a:pPr>
            <a:endParaRPr lang="en-US" sz="1200" u="sng" dirty="0" smtClean="0"/>
          </a:p>
          <a:p>
            <a:pPr algn="ctr" eaLnBrk="1" hangingPunct="1">
              <a:lnSpc>
                <a:spcPct val="90000"/>
              </a:lnSpc>
              <a:buFontTx/>
              <a:buNone/>
              <a:defRPr/>
            </a:pPr>
            <a:endParaRPr lang="en-US" sz="1200" u="sng" dirty="0" smtClean="0"/>
          </a:p>
          <a:p>
            <a:pPr algn="ctr" eaLnBrk="1" hangingPunct="1">
              <a:lnSpc>
                <a:spcPct val="90000"/>
              </a:lnSpc>
              <a:buFontTx/>
              <a:buNone/>
              <a:defRPr/>
            </a:pPr>
            <a:endParaRPr lang="en-US" sz="1200" u="sng" dirty="0" smtClean="0"/>
          </a:p>
          <a:p>
            <a:pPr algn="ctr" eaLnBrk="1" hangingPunct="1">
              <a:lnSpc>
                <a:spcPct val="90000"/>
              </a:lnSpc>
              <a:buFontTx/>
              <a:buNone/>
              <a:defRPr/>
            </a:pPr>
            <a:r>
              <a:rPr lang="en-US" sz="1200" u="sng" dirty="0" smtClean="0"/>
              <a:t>Science Rationale / Benefit</a:t>
            </a:r>
          </a:p>
          <a:p>
            <a:pPr eaLnBrk="1" hangingPunct="1">
              <a:lnSpc>
                <a:spcPct val="90000"/>
              </a:lnSpc>
              <a:buFontTx/>
              <a:buNone/>
              <a:defRPr/>
            </a:pPr>
            <a:r>
              <a:rPr lang="en-US" sz="1200" u="sng" dirty="0" smtClean="0"/>
              <a:t>Frequency/Dwell</a:t>
            </a:r>
            <a:r>
              <a:rPr lang="en-US" sz="1200" dirty="0" smtClean="0"/>
              <a:t> : Twice separate by 1 orbit in the absence of the moon</a:t>
            </a:r>
          </a:p>
          <a:p>
            <a:pPr marL="0" indent="0" eaLnBrk="1" hangingPunct="1">
              <a:lnSpc>
                <a:spcPct val="90000"/>
              </a:lnSpc>
              <a:buFontTx/>
              <a:buNone/>
              <a:defRPr/>
            </a:pPr>
            <a:r>
              <a:rPr lang="en-US" sz="1200" u="sng" dirty="0" smtClean="0"/>
              <a:t>Heritage </a:t>
            </a:r>
            <a:r>
              <a:rPr lang="en-US" sz="1200" dirty="0" smtClean="0"/>
              <a:t>: NOAA 14 at EOL; Terra after 2 years</a:t>
            </a:r>
          </a:p>
          <a:p>
            <a:pPr marL="0" indent="0" eaLnBrk="1" hangingPunct="1">
              <a:lnSpc>
                <a:spcPct val="90000"/>
              </a:lnSpc>
              <a:buFontTx/>
              <a:buNone/>
              <a:defRPr/>
            </a:pPr>
            <a:r>
              <a:rPr lang="en-US" sz="1200" u="sng" dirty="0" smtClean="0"/>
              <a:t>Science Improvement</a:t>
            </a:r>
            <a:r>
              <a:rPr lang="en-US" sz="1200" dirty="0" smtClean="0"/>
              <a:t> : </a:t>
            </a:r>
          </a:p>
          <a:p>
            <a:pPr marL="119063" indent="-119063" eaLnBrk="1" hangingPunct="1">
              <a:lnSpc>
                <a:spcPct val="90000"/>
              </a:lnSpc>
              <a:tabLst>
                <a:tab pos="227013" algn="l"/>
              </a:tabLst>
              <a:defRPr/>
            </a:pPr>
            <a:r>
              <a:rPr lang="en-US" sz="1000" dirty="0" smtClean="0">
                <a:solidFill>
                  <a:srgbClr val="000000"/>
                </a:solidFill>
                <a:ea typeface="Verdana"/>
                <a:cs typeface="Verdana"/>
              </a:rPr>
              <a:t>VIIRS 0.5-1% Asymmetry correction </a:t>
            </a:r>
          </a:p>
          <a:p>
            <a:pPr marL="119063" indent="-119063" eaLnBrk="1" hangingPunct="1">
              <a:lnSpc>
                <a:spcPct val="90000"/>
              </a:lnSpc>
              <a:tabLst>
                <a:tab pos="227013" algn="l"/>
              </a:tabLst>
              <a:defRPr/>
            </a:pPr>
            <a:r>
              <a:rPr lang="en-US" sz="1000" dirty="0" smtClean="0">
                <a:solidFill>
                  <a:srgbClr val="000000"/>
                </a:solidFill>
                <a:ea typeface="Verdana"/>
                <a:cs typeface="Verdana"/>
              </a:rPr>
              <a:t>ATMS </a:t>
            </a:r>
            <a:r>
              <a:rPr lang="en-US" sz="1000" dirty="0" smtClean="0"/>
              <a:t>1-3% Scan Bias Correction due to side lobe contributions based on both ATMS rolls (#4/#5) and the pitch over maneuver (#6)</a:t>
            </a:r>
            <a:endParaRPr lang="en-US" sz="1000" dirty="0" smtClean="0">
              <a:solidFill>
                <a:srgbClr val="000000"/>
              </a:solidFill>
              <a:ea typeface="Verdana"/>
              <a:cs typeface="Verdana"/>
            </a:endParaRPr>
          </a:p>
          <a:p>
            <a:pPr marL="119063" indent="-119063" eaLnBrk="1" hangingPunct="1">
              <a:lnSpc>
                <a:spcPct val="90000"/>
              </a:lnSpc>
              <a:tabLst>
                <a:tab pos="227013" algn="l"/>
              </a:tabLst>
              <a:defRPr/>
            </a:pPr>
            <a:r>
              <a:rPr lang="en-US" sz="1000" dirty="0" smtClean="0">
                <a:solidFill>
                  <a:srgbClr val="000000"/>
                </a:solidFill>
                <a:ea typeface="Verdana"/>
                <a:cs typeface="Verdana"/>
              </a:rPr>
              <a:t>CERES Reduces Offset uncertainty from 50 to 12 %  (4:1)</a:t>
            </a:r>
            <a:endParaRPr lang="en-US" sz="1000" u="sng" dirty="0" smtClean="0"/>
          </a:p>
          <a:p>
            <a:pPr eaLnBrk="1" hangingPunct="1">
              <a:lnSpc>
                <a:spcPct val="90000"/>
              </a:lnSpc>
              <a:buFontTx/>
              <a:buNone/>
              <a:defRPr/>
            </a:pPr>
            <a:endParaRPr lang="en-US" sz="1200" dirty="0" smtClean="0"/>
          </a:p>
          <a:p>
            <a:pPr algn="ctr" eaLnBrk="1" hangingPunct="1">
              <a:lnSpc>
                <a:spcPct val="90000"/>
              </a:lnSpc>
              <a:buFontTx/>
              <a:buNone/>
              <a:defRPr/>
            </a:pPr>
            <a:endParaRPr lang="en-US" sz="1200" u="sng" dirty="0" smtClean="0"/>
          </a:p>
          <a:p>
            <a:pPr eaLnBrk="1" hangingPunct="1">
              <a:lnSpc>
                <a:spcPct val="90000"/>
              </a:lnSpc>
              <a:defRPr/>
            </a:pPr>
            <a:endParaRPr lang="en-US" sz="1200" dirty="0" smtClean="0"/>
          </a:p>
        </p:txBody>
      </p:sp>
      <p:sp>
        <p:nvSpPr>
          <p:cNvPr id="5" name="Rectangle 3"/>
          <p:cNvSpPr txBox="1">
            <a:spLocks noChangeArrowheads="1"/>
          </p:cNvSpPr>
          <p:nvPr/>
        </p:nvSpPr>
        <p:spPr bwMode="auto">
          <a:xfrm>
            <a:off x="4805363" y="977900"/>
            <a:ext cx="4038600" cy="5318125"/>
          </a:xfrm>
          <a:prstGeom prst="rect">
            <a:avLst/>
          </a:prstGeom>
          <a:noFill/>
          <a:ln w="9525">
            <a:noFill/>
            <a:miter lim="800000"/>
            <a:headEnd/>
            <a:tailEnd/>
          </a:ln>
          <a:effectLst/>
        </p:spPr>
        <p:txBody>
          <a:bodyPr/>
          <a:lstStyle/>
          <a:p>
            <a:pPr algn="ctr">
              <a:lnSpc>
                <a:spcPct val="90000"/>
              </a:lnSpc>
              <a:defRPr/>
            </a:pPr>
            <a:r>
              <a:rPr lang="en-US" b="1" u="sng" dirty="0"/>
              <a:t>ADCS / Thermal Assessment</a:t>
            </a:r>
          </a:p>
          <a:p>
            <a:pPr>
              <a:defRPr/>
            </a:pPr>
            <a:r>
              <a:rPr lang="en-US" b="1" dirty="0"/>
              <a:t>ADCS Reference: </a:t>
            </a:r>
            <a:r>
              <a:rPr lang="en-US" dirty="0"/>
              <a:t>SER 3257-ACS339</a:t>
            </a:r>
            <a:endParaRPr lang="en-US" b="1" dirty="0"/>
          </a:p>
          <a:p>
            <a:pPr>
              <a:defRPr/>
            </a:pPr>
            <a:r>
              <a:rPr lang="en-US" b="1" dirty="0"/>
              <a:t>Thermal Reference </a:t>
            </a:r>
            <a:r>
              <a:rPr lang="en-US" dirty="0"/>
              <a:t>: SER 3257-THR250</a:t>
            </a:r>
          </a:p>
          <a:p>
            <a:pPr>
              <a:defRPr/>
            </a:pPr>
            <a:r>
              <a:rPr lang="en-US" b="1" dirty="0"/>
              <a:t>All bus components and instrument interfaces are compliant and within their flight allowable limits throughout each of calibration maneuvers with instruments powered on and doors open.</a:t>
            </a:r>
          </a:p>
          <a:p>
            <a:pPr>
              <a:defRPr/>
            </a:pPr>
            <a:endParaRPr lang="en-US" b="1" dirty="0"/>
          </a:p>
          <a:p>
            <a:pPr>
              <a:defRPr/>
            </a:pPr>
            <a:r>
              <a:rPr lang="en-US" b="1" dirty="0"/>
              <a:t>Prior to the pitch maneuver, the spacecraft remained in its nominal science mode orbit.  Four individual hot and cold cases for beta angles 12º &amp; 34º were run, where instruments are powered on with doors open. </a:t>
            </a:r>
          </a:p>
          <a:p>
            <a:pPr>
              <a:defRPr/>
            </a:pPr>
            <a:r>
              <a:rPr lang="en-US" b="1" dirty="0"/>
              <a:t> </a:t>
            </a:r>
            <a:endParaRPr lang="en-US" dirty="0"/>
          </a:p>
          <a:p>
            <a:pPr marL="171450" indent="-171450" algn="ctr">
              <a:lnSpc>
                <a:spcPct val="90000"/>
              </a:lnSpc>
              <a:defRPr/>
            </a:pPr>
            <a:r>
              <a:rPr lang="en-US" b="1" u="sng" dirty="0"/>
              <a:t>Summary</a:t>
            </a:r>
          </a:p>
          <a:p>
            <a:pPr marL="171450" indent="-171450">
              <a:lnSpc>
                <a:spcPct val="90000"/>
              </a:lnSpc>
              <a:buFont typeface="Arial"/>
              <a:buChar char="•"/>
              <a:defRPr/>
            </a:pPr>
            <a:r>
              <a:rPr lang="en-US" b="1" dirty="0">
                <a:ea typeface="Verdana"/>
                <a:cs typeface="Verdana"/>
              </a:rPr>
              <a:t>This maneuver was accepted but will be limited to only one pitch maneuver. It will be performed between L+3 and L+6 months post launch. A revised thermal analysis is a prerequisite using on orbit thermal data.</a:t>
            </a:r>
          </a:p>
          <a:p>
            <a:pPr marL="171450" indent="-171450">
              <a:lnSpc>
                <a:spcPct val="90000"/>
              </a:lnSpc>
              <a:buFont typeface="Arial"/>
              <a:buChar char="•"/>
              <a:defRPr/>
            </a:pPr>
            <a:endParaRPr lang="en-US" b="1" dirty="0">
              <a:solidFill>
                <a:srgbClr val="0B8E1B"/>
              </a:solidFill>
              <a:ea typeface="Verdana"/>
              <a:cs typeface="Verdana"/>
            </a:endParaRPr>
          </a:p>
          <a:p>
            <a:pPr marL="171450" indent="-171450">
              <a:lnSpc>
                <a:spcPct val="90000"/>
              </a:lnSpc>
              <a:buFont typeface="Arial"/>
              <a:buChar char="•"/>
              <a:defRPr/>
            </a:pPr>
            <a:r>
              <a:rPr lang="en-US" b="1" dirty="0">
                <a:solidFill>
                  <a:srgbClr val="000000"/>
                </a:solidFill>
                <a:ea typeface="Verdana"/>
                <a:cs typeface="Verdana"/>
              </a:rPr>
              <a:t>Extended view of deep space for the calibration of potential scan asymmetry.  Same as VIIRS and CERES Pitch maneuvers, hence only one consolidated maneuver is needed, but simulated twice, separated by one orbit (as required for ATMS).</a:t>
            </a:r>
          </a:p>
          <a:p>
            <a:pPr marL="171450" indent="-171450">
              <a:lnSpc>
                <a:spcPct val="90000"/>
              </a:lnSpc>
              <a:buFont typeface="Arial"/>
              <a:buChar char="•"/>
              <a:defRPr/>
            </a:pPr>
            <a:endParaRPr lang="en-US" b="1" dirty="0">
              <a:solidFill>
                <a:srgbClr val="000000"/>
              </a:solidFill>
              <a:ea typeface="Verdana"/>
              <a:cs typeface="Verdana"/>
            </a:endParaRPr>
          </a:p>
          <a:p>
            <a:pPr marL="171450" indent="-171450">
              <a:lnSpc>
                <a:spcPct val="90000"/>
              </a:lnSpc>
              <a:buFont typeface="Arial"/>
              <a:buChar char="•"/>
              <a:defRPr/>
            </a:pPr>
            <a:r>
              <a:rPr lang="en-US" b="1" dirty="0">
                <a:solidFill>
                  <a:srgbClr val="FF0000"/>
                </a:solidFill>
              </a:rPr>
              <a:t>Risk of VIIRS / </a:t>
            </a:r>
            <a:r>
              <a:rPr lang="en-US" b="1" dirty="0" err="1">
                <a:solidFill>
                  <a:srgbClr val="FF0000"/>
                </a:solidFill>
              </a:rPr>
              <a:t>CrIS</a:t>
            </a:r>
            <a:r>
              <a:rPr lang="en-US" b="1" dirty="0">
                <a:solidFill>
                  <a:srgbClr val="FF0000"/>
                </a:solidFill>
              </a:rPr>
              <a:t> </a:t>
            </a:r>
            <a:r>
              <a:rPr lang="en-US" b="1" dirty="0" err="1">
                <a:solidFill>
                  <a:srgbClr val="FF0000"/>
                </a:solidFill>
              </a:rPr>
              <a:t>cryo</a:t>
            </a:r>
            <a:r>
              <a:rPr lang="en-US" b="1" dirty="0">
                <a:solidFill>
                  <a:srgbClr val="FF0000"/>
                </a:solidFill>
              </a:rPr>
              <a:t> temperatures rise above set points or reverse bias on VIIRS cooler stages for low beta angles. Possible loss of emissive band</a:t>
            </a:r>
          </a:p>
          <a:p>
            <a:pPr marL="171450" indent="-171450">
              <a:lnSpc>
                <a:spcPct val="90000"/>
              </a:lnSpc>
              <a:defRPr/>
            </a:pPr>
            <a:endParaRPr lang="en-US" b="1" dirty="0"/>
          </a:p>
          <a:p>
            <a:pPr marL="171450" indent="-171450">
              <a:lnSpc>
                <a:spcPct val="90000"/>
              </a:lnSpc>
              <a:buFont typeface="Arial"/>
              <a:buChar char="•"/>
              <a:defRPr/>
            </a:pPr>
            <a:endParaRPr lang="en-US" b="1" dirty="0"/>
          </a:p>
          <a:p>
            <a:pPr marL="171450" indent="-171450">
              <a:lnSpc>
                <a:spcPct val="90000"/>
              </a:lnSpc>
              <a:buFont typeface="Arial"/>
              <a:buChar char="•"/>
              <a:defRPr/>
            </a:pPr>
            <a:endParaRPr lang="en-US" dirty="0"/>
          </a:p>
        </p:txBody>
      </p:sp>
      <p:cxnSp>
        <p:nvCxnSpPr>
          <p:cNvPr id="7" name="Straight Connector 6"/>
          <p:cNvCxnSpPr/>
          <p:nvPr/>
        </p:nvCxnSpPr>
        <p:spPr>
          <a:xfrm flipV="1">
            <a:off x="4600575" y="3444875"/>
            <a:ext cx="4357688" cy="635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1624013" y="3638550"/>
            <a:ext cx="5973762" cy="46038"/>
          </a:xfrm>
          <a:prstGeom prst="line">
            <a:avLst/>
          </a:prstGeom>
        </p:spPr>
        <p:style>
          <a:lnRef idx="2">
            <a:schemeClr val="accent1"/>
          </a:lnRef>
          <a:fillRef idx="0">
            <a:schemeClr val="accent1"/>
          </a:fillRef>
          <a:effectRef idx="1">
            <a:schemeClr val="accent1"/>
          </a:effectRef>
          <a:fontRef idx="minor">
            <a:schemeClr val="tx1"/>
          </a:fontRef>
        </p:style>
      </p:cxnSp>
      <p:pic>
        <p:nvPicPr>
          <p:cNvPr id="26632" name="Picture 43"/>
          <p:cNvPicPr preferRelativeResize="0">
            <a:picLocks noChangeAspect="1" noChangeArrowheads="1"/>
          </p:cNvPicPr>
          <p:nvPr/>
        </p:nvPicPr>
        <p:blipFill>
          <a:blip r:embed="rId3"/>
          <a:srcRect l="11163" t="8157" r="1030" b="1518"/>
          <a:stretch>
            <a:fillRect/>
          </a:stretch>
        </p:blipFill>
        <p:spPr bwMode="auto">
          <a:xfrm>
            <a:off x="898525" y="2573338"/>
            <a:ext cx="574675" cy="457200"/>
          </a:xfrm>
          <a:prstGeom prst="rect">
            <a:avLst/>
          </a:prstGeom>
          <a:noFill/>
          <a:ln w="9525">
            <a:noFill/>
            <a:miter lim="800000"/>
            <a:headEnd/>
            <a:tailEnd/>
          </a:ln>
        </p:spPr>
      </p:pic>
      <p:pic>
        <p:nvPicPr>
          <p:cNvPr id="26633" name="Picture 46"/>
          <p:cNvPicPr preferRelativeResize="0">
            <a:picLocks noChangeAspect="1" noChangeArrowheads="1"/>
          </p:cNvPicPr>
          <p:nvPr/>
        </p:nvPicPr>
        <p:blipFill>
          <a:blip r:embed="rId4"/>
          <a:srcRect l="2466" t="4956" r="1740" b="3854"/>
          <a:stretch>
            <a:fillRect/>
          </a:stretch>
        </p:blipFill>
        <p:spPr bwMode="auto">
          <a:xfrm>
            <a:off x="2563813" y="2571750"/>
            <a:ext cx="714375" cy="460375"/>
          </a:xfrm>
          <a:prstGeom prst="rect">
            <a:avLst/>
          </a:prstGeom>
          <a:noFill/>
          <a:ln w="9525">
            <a:noFill/>
            <a:miter lim="800000"/>
            <a:headEnd/>
            <a:tailEnd/>
          </a:ln>
        </p:spPr>
      </p:pic>
      <p:pic>
        <p:nvPicPr>
          <p:cNvPr id="26634" name="Picture 49"/>
          <p:cNvPicPr preferRelativeResize="0">
            <a:picLocks noChangeAspect="1" noChangeArrowheads="1"/>
          </p:cNvPicPr>
          <p:nvPr/>
        </p:nvPicPr>
        <p:blipFill>
          <a:blip r:embed="rId5"/>
          <a:srcRect l="9880" t="8264" r="2655" b="4044"/>
          <a:stretch>
            <a:fillRect/>
          </a:stretch>
        </p:blipFill>
        <p:spPr bwMode="auto">
          <a:xfrm>
            <a:off x="1784350" y="2713038"/>
            <a:ext cx="635000" cy="457200"/>
          </a:xfrm>
          <a:prstGeom prst="rect">
            <a:avLst/>
          </a:prstGeom>
          <a:noFill/>
          <a:ln w="9525">
            <a:noFill/>
            <a:miter lim="800000"/>
            <a:headEnd/>
            <a:tailEnd/>
          </a:ln>
        </p:spPr>
      </p:pic>
      <p:pic>
        <p:nvPicPr>
          <p:cNvPr id="26635" name="Picture 52"/>
          <p:cNvPicPr preferRelativeResize="0">
            <a:picLocks noChangeAspect="1" noChangeArrowheads="1"/>
          </p:cNvPicPr>
          <p:nvPr/>
        </p:nvPicPr>
        <p:blipFill>
          <a:blip r:embed="rId6"/>
          <a:srcRect l="11980" t="7637" r="2995" b="1819"/>
          <a:stretch>
            <a:fillRect/>
          </a:stretch>
        </p:blipFill>
        <p:spPr bwMode="auto">
          <a:xfrm>
            <a:off x="869950" y="3357563"/>
            <a:ext cx="547688" cy="457200"/>
          </a:xfrm>
          <a:prstGeom prst="rect">
            <a:avLst/>
          </a:prstGeom>
          <a:noFill/>
          <a:ln w="9525">
            <a:noFill/>
            <a:miter lim="800000"/>
            <a:headEnd/>
            <a:tailEnd/>
          </a:ln>
        </p:spPr>
      </p:pic>
      <p:pic>
        <p:nvPicPr>
          <p:cNvPr id="26636" name="Picture 55"/>
          <p:cNvPicPr preferRelativeResize="0">
            <a:picLocks noChangeAspect="1" noChangeArrowheads="1"/>
          </p:cNvPicPr>
          <p:nvPr/>
        </p:nvPicPr>
        <p:blipFill>
          <a:blip r:embed="rId7"/>
          <a:srcRect l="13622" t="6549" r="4054"/>
          <a:stretch>
            <a:fillRect/>
          </a:stretch>
        </p:blipFill>
        <p:spPr bwMode="auto">
          <a:xfrm>
            <a:off x="2857500" y="3378200"/>
            <a:ext cx="534988" cy="528638"/>
          </a:xfrm>
          <a:prstGeom prst="rect">
            <a:avLst/>
          </a:prstGeom>
          <a:noFill/>
          <a:ln w="9525">
            <a:noFill/>
            <a:miter lim="800000"/>
            <a:headEnd/>
            <a:tailEnd/>
          </a:ln>
        </p:spPr>
      </p:pic>
      <p:sp>
        <p:nvSpPr>
          <p:cNvPr id="26637" name="Rectangle 21"/>
          <p:cNvSpPr>
            <a:spLocks noChangeArrowheads="1"/>
          </p:cNvSpPr>
          <p:nvPr/>
        </p:nvSpPr>
        <p:spPr bwMode="auto">
          <a:xfrm>
            <a:off x="312738" y="3067050"/>
            <a:ext cx="3832225" cy="252413"/>
          </a:xfrm>
          <a:prstGeom prst="rect">
            <a:avLst/>
          </a:prstGeom>
          <a:noFill/>
          <a:ln w="9525">
            <a:noFill/>
            <a:miter lim="800000"/>
            <a:headEnd/>
            <a:tailEnd/>
          </a:ln>
        </p:spPr>
        <p:txBody>
          <a:bodyPr>
            <a:spAutoFit/>
          </a:bodyPr>
          <a:lstStyle/>
          <a:p>
            <a:pPr eaLnBrk="1" hangingPunct="1">
              <a:lnSpc>
                <a:spcPct val="90000"/>
              </a:lnSpc>
            </a:pPr>
            <a:r>
              <a:rPr lang="en-US" sz="1100" b="1"/>
              <a:t>Nominal, Dusk Terminator 	                Pitch 90º </a:t>
            </a:r>
          </a:p>
        </p:txBody>
      </p:sp>
      <p:sp>
        <p:nvSpPr>
          <p:cNvPr id="23" name="Rectangle 22"/>
          <p:cNvSpPr/>
          <p:nvPr/>
        </p:nvSpPr>
        <p:spPr>
          <a:xfrm>
            <a:off x="546100" y="3798888"/>
            <a:ext cx="3259138" cy="261937"/>
          </a:xfrm>
          <a:prstGeom prst="rect">
            <a:avLst/>
          </a:prstGeom>
        </p:spPr>
        <p:txBody>
          <a:bodyPr wrap="none">
            <a:spAutoFit/>
          </a:bodyPr>
          <a:lstStyle/>
          <a:p>
            <a:pPr>
              <a:defRPr/>
            </a:pPr>
            <a:r>
              <a:rPr lang="en-US" sz="1050" b="1" dirty="0"/>
              <a:t>Pitch 270º 	          </a:t>
            </a:r>
            <a:r>
              <a:rPr lang="en-US" sz="1100" b="1" dirty="0"/>
              <a:t>Nominal, Dawn Terminator </a:t>
            </a:r>
          </a:p>
        </p:txBody>
      </p:sp>
      <p:sp>
        <p:nvSpPr>
          <p:cNvPr id="26639" name="Rectangle 23"/>
          <p:cNvSpPr>
            <a:spLocks noChangeArrowheads="1"/>
          </p:cNvSpPr>
          <p:nvPr/>
        </p:nvSpPr>
        <p:spPr bwMode="auto">
          <a:xfrm>
            <a:off x="1600200" y="3295650"/>
            <a:ext cx="958850" cy="277813"/>
          </a:xfrm>
          <a:prstGeom prst="rect">
            <a:avLst/>
          </a:prstGeom>
          <a:noFill/>
          <a:ln w="9525">
            <a:noFill/>
            <a:miter lim="800000"/>
            <a:headEnd/>
            <a:tailEnd/>
          </a:ln>
        </p:spPr>
        <p:txBody>
          <a:bodyPr wrap="none">
            <a:spAutoFit/>
          </a:bodyPr>
          <a:lstStyle/>
          <a:p>
            <a:r>
              <a:rPr lang="en-US" b="1"/>
              <a:t> Pitch 180º</a:t>
            </a:r>
            <a:endParaRPr lang="en-US"/>
          </a:p>
        </p:txBody>
      </p:sp>
      <p:cxnSp>
        <p:nvCxnSpPr>
          <p:cNvPr id="26" name="Straight Connector 25"/>
          <p:cNvCxnSpPr/>
          <p:nvPr/>
        </p:nvCxnSpPr>
        <p:spPr>
          <a:xfrm flipV="1">
            <a:off x="284163" y="4256088"/>
            <a:ext cx="4357687" cy="635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C:\Documents and Settings\jfgleaso\Desktop\VIIRS 1-25-1b.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8195" name="Rectangle 2"/>
          <p:cNvSpPr>
            <a:spLocks noGrp="1" noChangeArrowheads="1"/>
          </p:cNvSpPr>
          <p:nvPr>
            <p:ph type="title"/>
          </p:nvPr>
        </p:nvSpPr>
        <p:spPr>
          <a:xfrm>
            <a:off x="92075" y="122238"/>
            <a:ext cx="5911850" cy="1106487"/>
          </a:xfrm>
        </p:spPr>
        <p:txBody>
          <a:bodyPr/>
          <a:lstStyle/>
          <a:p>
            <a:pPr algn="l" eaLnBrk="1" hangingPunct="1"/>
            <a:r>
              <a:rPr lang="en-US" smtClean="0">
                <a:solidFill>
                  <a:schemeClr val="tx1"/>
                </a:solidFill>
              </a:rPr>
              <a:t>When we last met:</a:t>
            </a:r>
            <a:br>
              <a:rPr lang="en-US" smtClean="0">
                <a:solidFill>
                  <a:schemeClr val="tx1"/>
                </a:solidFill>
              </a:rPr>
            </a:br>
            <a:r>
              <a:rPr lang="en-US" smtClean="0">
                <a:solidFill>
                  <a:schemeClr val="tx1"/>
                </a:solidFill>
              </a:rPr>
              <a:t>VIIRS in Clean Room with NPP</a:t>
            </a:r>
            <a:br>
              <a:rPr lang="en-US" smtClean="0">
                <a:solidFill>
                  <a:schemeClr val="tx1"/>
                </a:solidFill>
              </a:rPr>
            </a:br>
            <a:r>
              <a:rPr lang="en-US" smtClean="0">
                <a:solidFill>
                  <a:schemeClr val="tx1"/>
                </a:solidFill>
              </a:rPr>
              <a:t>No CrIS</a:t>
            </a:r>
          </a:p>
        </p:txBody>
      </p:sp>
      <p:sp>
        <p:nvSpPr>
          <p:cNvPr id="8196" name="TextBox 3"/>
          <p:cNvSpPr txBox="1">
            <a:spLocks noChangeArrowheads="1"/>
          </p:cNvSpPr>
          <p:nvPr/>
        </p:nvSpPr>
        <p:spPr bwMode="auto">
          <a:xfrm>
            <a:off x="3711575" y="1081088"/>
            <a:ext cx="1184275" cy="523875"/>
          </a:xfrm>
          <a:prstGeom prst="rect">
            <a:avLst/>
          </a:prstGeom>
          <a:noFill/>
          <a:ln w="9525">
            <a:noFill/>
            <a:miter lim="800000"/>
            <a:headEnd/>
            <a:tailEnd/>
          </a:ln>
        </p:spPr>
        <p:txBody>
          <a:bodyPr wrap="none">
            <a:spAutoFit/>
          </a:bodyPr>
          <a:lstStyle/>
          <a:p>
            <a:r>
              <a:rPr lang="en-US" sz="2800" b="1"/>
              <a:t>VIIRS</a:t>
            </a:r>
          </a:p>
        </p:txBody>
      </p:sp>
      <p:cxnSp>
        <p:nvCxnSpPr>
          <p:cNvPr id="8197" name="Straight Arrow Connector 5"/>
          <p:cNvCxnSpPr>
            <a:cxnSpLocks noChangeShapeType="1"/>
          </p:cNvCxnSpPr>
          <p:nvPr/>
        </p:nvCxnSpPr>
        <p:spPr bwMode="auto">
          <a:xfrm rot="16200000" flipH="1">
            <a:off x="4283076" y="1811337"/>
            <a:ext cx="520700" cy="47625"/>
          </a:xfrm>
          <a:prstGeom prst="straightConnector1">
            <a:avLst/>
          </a:prstGeom>
          <a:noFill/>
          <a:ln w="2857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rtlCol="0">
            <a:normAutofit fontScale="90000"/>
          </a:bodyPr>
          <a:lstStyle/>
          <a:p>
            <a:pPr eaLnBrk="1" fontAlgn="auto" hangingPunct="1">
              <a:spcAft>
                <a:spcPts val="0"/>
              </a:spcAft>
              <a:defRPr/>
            </a:pPr>
            <a:r>
              <a:rPr lang="en-US" sz="4000" dirty="0" smtClean="0"/>
              <a:t>VIIRS Performance Evaluation based on Spacecraft TVAC Testing</a:t>
            </a:r>
            <a:endParaRPr lang="en-US" sz="1300" dirty="0" smtClean="0"/>
          </a:p>
        </p:txBody>
      </p:sp>
      <p:sp>
        <p:nvSpPr>
          <p:cNvPr id="27651" name="Content Placeholder 2"/>
          <p:cNvSpPr>
            <a:spLocks noGrp="1"/>
          </p:cNvSpPr>
          <p:nvPr>
            <p:ph idx="1"/>
          </p:nvPr>
        </p:nvSpPr>
        <p:spPr>
          <a:xfrm>
            <a:off x="381000" y="1371600"/>
            <a:ext cx="8153400" cy="5334000"/>
          </a:xfrm>
        </p:spPr>
        <p:txBody>
          <a:bodyPr/>
          <a:lstStyle/>
          <a:p>
            <a:pPr eaLnBrk="1" hangingPunct="1"/>
            <a:r>
              <a:rPr lang="en-US" sz="1400" smtClean="0"/>
              <a:t>NASA/NICST team provided an independent verification of the VIIRS performance measured during NPP TVAC testing.</a:t>
            </a:r>
          </a:p>
          <a:p>
            <a:pPr eaLnBrk="1" hangingPunct="1"/>
            <a:r>
              <a:rPr lang="en-US" sz="1400" smtClean="0"/>
              <a:t>NASA/NICST team received and processed all four VIIRS CPT test data, from Cold-1, Hot-1, Cold-4 and Hot-4 plateaus. CPT testing included:</a:t>
            </a:r>
          </a:p>
          <a:p>
            <a:pPr eaLnBrk="1" hangingPunct="1"/>
            <a:endParaRPr lang="en-US" sz="1400" smtClean="0"/>
          </a:p>
          <a:p>
            <a:pPr eaLnBrk="1" hangingPunct="1"/>
            <a:endParaRPr lang="en-US" sz="1400" smtClean="0"/>
          </a:p>
          <a:p>
            <a:pPr eaLnBrk="1" hangingPunct="1"/>
            <a:endParaRPr lang="en-US" sz="1400" smtClean="0"/>
          </a:p>
          <a:p>
            <a:pPr eaLnBrk="1" hangingPunct="1"/>
            <a:endParaRPr lang="en-US" sz="1400" smtClean="0"/>
          </a:p>
          <a:p>
            <a:pPr eaLnBrk="1" hangingPunct="1"/>
            <a:endParaRPr lang="en-US" sz="1400" smtClean="0"/>
          </a:p>
          <a:p>
            <a:pPr eaLnBrk="1" hangingPunct="1"/>
            <a:endParaRPr lang="en-US" sz="1400" smtClean="0"/>
          </a:p>
          <a:p>
            <a:pPr eaLnBrk="1" hangingPunct="1"/>
            <a:endParaRPr lang="en-US" sz="1400" smtClean="0"/>
          </a:p>
          <a:p>
            <a:pPr eaLnBrk="1" hangingPunct="1"/>
            <a:endParaRPr lang="en-US" sz="1400" smtClean="0"/>
          </a:p>
          <a:p>
            <a:pPr eaLnBrk="1" hangingPunct="1"/>
            <a:endParaRPr lang="en-US" sz="1400" smtClean="0"/>
          </a:p>
          <a:p>
            <a:pPr eaLnBrk="1" hangingPunct="1"/>
            <a:endParaRPr lang="en-US" sz="1400" smtClean="0"/>
          </a:p>
          <a:p>
            <a:pPr eaLnBrk="1" hangingPunct="1"/>
            <a:r>
              <a:rPr lang="en-US" sz="1400" smtClean="0"/>
              <a:t>NASA/NICST team released about seventeen (17) reports and summaries over 43 days of VIIRS TVAC testing, describing preliminary results of the test data analysis.</a:t>
            </a:r>
          </a:p>
          <a:p>
            <a:pPr eaLnBrk="1" hangingPunct="1"/>
            <a:r>
              <a:rPr lang="en-US" sz="1400" smtClean="0"/>
              <a:t>NASA/NICST verified that VIIRS data collected and analyzed are of good quality and sufficient to verify sensor performance.</a:t>
            </a:r>
          </a:p>
          <a:p>
            <a:pPr eaLnBrk="1" hangingPunct="1"/>
            <a:r>
              <a:rPr lang="en-US" sz="1400" smtClean="0"/>
              <a:t>NASA/NICST team summaries are in agreement with the contractor’s findings, that the sensor performance is as expected, and no specific concern or issue was identified</a:t>
            </a:r>
          </a:p>
        </p:txBody>
      </p:sp>
      <p:graphicFrame>
        <p:nvGraphicFramePr>
          <p:cNvPr id="7" name="Table 6"/>
          <p:cNvGraphicFramePr>
            <a:graphicFrameLocks noGrp="1"/>
          </p:cNvGraphicFramePr>
          <p:nvPr/>
        </p:nvGraphicFramePr>
        <p:xfrm>
          <a:off x="1524000" y="2454275"/>
          <a:ext cx="6553200" cy="2270311"/>
        </p:xfrm>
        <a:graphic>
          <a:graphicData uri="http://schemas.openxmlformats.org/drawingml/2006/table">
            <a:tbl>
              <a:tblPr/>
              <a:tblGrid>
                <a:gridCol w="1645836"/>
                <a:gridCol w="4328609"/>
                <a:gridCol w="578755"/>
              </a:tblGrid>
              <a:tr h="264217">
                <a:tc gridSpan="3">
                  <a:txBody>
                    <a:bodyPr/>
                    <a:lstStyle/>
                    <a:p>
                      <a:pPr algn="ctr" fontAlgn="ctr"/>
                      <a:r>
                        <a:rPr lang="en-US" sz="1200" b="1" i="0" u="none" strike="noStrike" dirty="0">
                          <a:solidFill>
                            <a:srgbClr val="000000"/>
                          </a:solidFill>
                          <a:latin typeface="Calibri"/>
                        </a:rPr>
                        <a:t>VIIRS Performance Evaluation based on Spacecraft TVAC Testing </a:t>
                      </a:r>
                    </a:p>
                  </a:txBody>
                  <a:tcPr marL="8404" marR="8404" marT="840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hMerge="1">
                  <a:txBody>
                    <a:bodyPr/>
                    <a:lstStyle/>
                    <a:p>
                      <a:endParaRPr lang="en-US"/>
                    </a:p>
                  </a:txBody>
                  <a:tcPr/>
                </a:tc>
                <a:tc hMerge="1">
                  <a:txBody>
                    <a:bodyPr/>
                    <a:lstStyle/>
                    <a:p>
                      <a:endParaRPr lang="en-US"/>
                    </a:p>
                  </a:txBody>
                  <a:tcPr/>
                </a:tc>
              </a:tr>
              <a:tr h="215288">
                <a:tc>
                  <a:txBody>
                    <a:bodyPr/>
                    <a:lstStyle/>
                    <a:p>
                      <a:pPr algn="l" fontAlgn="ctr"/>
                      <a:r>
                        <a:rPr lang="en-US" sz="1100" b="1" i="0" u="none" strike="noStrike">
                          <a:solidFill>
                            <a:srgbClr val="000000"/>
                          </a:solidFill>
                          <a:latin typeface="Calibri"/>
                        </a:rPr>
                        <a:t>Performance</a:t>
                      </a:r>
                    </a:p>
                  </a:txBody>
                  <a:tcPr marL="8404" marR="8404" marT="840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l" fontAlgn="ctr"/>
                      <a:r>
                        <a:rPr lang="en-US" sz="1100" b="1" i="0" u="none" strike="noStrike">
                          <a:solidFill>
                            <a:srgbClr val="000000"/>
                          </a:solidFill>
                          <a:latin typeface="Calibri"/>
                        </a:rPr>
                        <a:t>Description</a:t>
                      </a: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l" fontAlgn="ctr"/>
                      <a:r>
                        <a:rPr lang="en-US" sz="1100" b="1" i="0" u="none" strike="noStrike">
                          <a:solidFill>
                            <a:srgbClr val="000000"/>
                          </a:solidFill>
                          <a:latin typeface="Calibri"/>
                        </a:rPr>
                        <a:t>Risk</a:t>
                      </a:r>
                    </a:p>
                  </a:txBody>
                  <a:tcPr marL="8404" marR="8404" marT="840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606722">
                <a:tc>
                  <a:txBody>
                    <a:bodyPr/>
                    <a:lstStyle/>
                    <a:p>
                      <a:pPr algn="l" fontAlgn="ctr"/>
                      <a:r>
                        <a:rPr lang="en-US" sz="1000" b="1" i="0" u="none" strike="noStrike">
                          <a:solidFill>
                            <a:srgbClr val="000000"/>
                          </a:solidFill>
                          <a:latin typeface="Calibri"/>
                        </a:rPr>
                        <a:t>Gain and SNR</a:t>
                      </a:r>
                    </a:p>
                  </a:txBody>
                  <a:tcPr marL="8404" marR="8404" marT="840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ctr"/>
                      <a:r>
                        <a:rPr lang="en-US" sz="1000" b="0" i="0" u="none" strike="noStrike" dirty="0">
                          <a:solidFill>
                            <a:srgbClr val="000000"/>
                          </a:solidFill>
                          <a:latin typeface="Calibri"/>
                        </a:rPr>
                        <a:t>FPI </a:t>
                      </a:r>
                      <a:r>
                        <a:rPr lang="en-US" sz="1000" b="0" i="0" u="none" strike="noStrike" dirty="0" smtClean="0">
                          <a:solidFill>
                            <a:srgbClr val="000000"/>
                          </a:solidFill>
                          <a:latin typeface="Calibri"/>
                        </a:rPr>
                        <a:t>source is </a:t>
                      </a:r>
                      <a:r>
                        <a:rPr lang="en-US" sz="1000" b="0" i="0" u="none" strike="noStrike" dirty="0">
                          <a:solidFill>
                            <a:srgbClr val="000000"/>
                          </a:solidFill>
                          <a:latin typeface="Calibri"/>
                        </a:rPr>
                        <a:t>used to illuminate VIIRS sensor inside the TVAC chamber at Ball. </a:t>
                      </a:r>
                      <a:br>
                        <a:rPr lang="en-US" sz="1000" b="0" i="0" u="none" strike="noStrike" dirty="0">
                          <a:solidFill>
                            <a:srgbClr val="000000"/>
                          </a:solidFill>
                          <a:latin typeface="Calibri"/>
                        </a:rPr>
                      </a:br>
                      <a:r>
                        <a:rPr lang="en-US" sz="1000" b="0" i="0" u="none" strike="noStrike" dirty="0">
                          <a:solidFill>
                            <a:srgbClr val="000000"/>
                          </a:solidFill>
                          <a:latin typeface="Calibri"/>
                        </a:rPr>
                        <a:t>Gain </a:t>
                      </a:r>
                      <a:r>
                        <a:rPr lang="en-US" sz="1000" b="0" i="0" u="none" strike="noStrike" dirty="0" smtClean="0">
                          <a:solidFill>
                            <a:srgbClr val="000000"/>
                          </a:solidFill>
                          <a:latin typeface="Calibri"/>
                        </a:rPr>
                        <a:t>values </a:t>
                      </a:r>
                      <a:r>
                        <a:rPr lang="en-US" sz="1000" b="0" i="0" u="none" strike="noStrike" dirty="0">
                          <a:solidFill>
                            <a:srgbClr val="000000"/>
                          </a:solidFill>
                          <a:latin typeface="Calibri"/>
                        </a:rPr>
                        <a:t>derived for VIIRS bands are within 10% of sensor level gains.</a:t>
                      </a:r>
                      <a:br>
                        <a:rPr lang="en-US" sz="1000" b="0" i="0" u="none" strike="noStrike" dirty="0">
                          <a:solidFill>
                            <a:srgbClr val="000000"/>
                          </a:solidFill>
                          <a:latin typeface="Calibri"/>
                        </a:rPr>
                      </a:br>
                      <a:r>
                        <a:rPr lang="en-US" sz="1000" b="0" i="0" u="none" strike="noStrike" dirty="0">
                          <a:solidFill>
                            <a:srgbClr val="000000"/>
                          </a:solidFill>
                          <a:latin typeface="Calibri"/>
                        </a:rPr>
                        <a:t>SNR meet specification, but lower than sensor level testing (Source issue).</a:t>
                      </a: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ctr"/>
                      <a:r>
                        <a:rPr lang="en-US" sz="1000" b="0" i="0" u="none" strike="noStrike">
                          <a:solidFill>
                            <a:srgbClr val="000000"/>
                          </a:solidFill>
                          <a:latin typeface="Calibri"/>
                        </a:rPr>
                        <a:t>Low</a:t>
                      </a:r>
                    </a:p>
                  </a:txBody>
                  <a:tcPr marL="8404" marR="8404" marT="840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391433">
                <a:tc>
                  <a:txBody>
                    <a:bodyPr/>
                    <a:lstStyle/>
                    <a:p>
                      <a:pPr algn="l" fontAlgn="ctr"/>
                      <a:r>
                        <a:rPr lang="en-US" sz="1000" b="1" i="0" u="none" strike="noStrike" dirty="0">
                          <a:solidFill>
                            <a:srgbClr val="000000"/>
                          </a:solidFill>
                          <a:latin typeface="Calibri"/>
                        </a:rPr>
                        <a:t>OBC </a:t>
                      </a:r>
                      <a:r>
                        <a:rPr lang="en-US" sz="1000" b="1" i="0" u="none" strike="noStrike" dirty="0" smtClean="0">
                          <a:solidFill>
                            <a:srgbClr val="000000"/>
                          </a:solidFill>
                          <a:latin typeface="Calibri"/>
                        </a:rPr>
                        <a:t>Warm-up/Cool-down</a:t>
                      </a:r>
                      <a:endParaRPr lang="en-US" sz="1000" b="1" i="0" u="none" strike="noStrike" dirty="0">
                        <a:solidFill>
                          <a:srgbClr val="000000"/>
                        </a:solidFill>
                        <a:latin typeface="Calibri"/>
                      </a:endParaRPr>
                    </a:p>
                  </a:txBody>
                  <a:tcPr marL="8404" marR="8404" marT="840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ctr"/>
                      <a:r>
                        <a:rPr lang="en-US" sz="1000" b="0" i="0" u="none" strike="noStrike">
                          <a:solidFill>
                            <a:srgbClr val="000000"/>
                          </a:solidFill>
                          <a:latin typeface="Calibri"/>
                        </a:rPr>
                        <a:t>OBC operations meet spec for range and uniformity. Gain within 1.2% of sensor level testing</a:t>
                      </a: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ctr"/>
                      <a:r>
                        <a:rPr lang="en-US" sz="1000" b="0" i="0" u="none" strike="noStrike">
                          <a:solidFill>
                            <a:srgbClr val="000000"/>
                          </a:solidFill>
                          <a:latin typeface="Calibri"/>
                        </a:rPr>
                        <a:t>Low</a:t>
                      </a:r>
                    </a:p>
                  </a:txBody>
                  <a:tcPr marL="8404" marR="8404" marT="840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95716">
                <a:tc>
                  <a:txBody>
                    <a:bodyPr/>
                    <a:lstStyle/>
                    <a:p>
                      <a:pPr algn="l" fontAlgn="ctr"/>
                      <a:r>
                        <a:rPr lang="en-US" sz="1000" b="1" i="0" u="none" strike="noStrike">
                          <a:solidFill>
                            <a:srgbClr val="000000"/>
                          </a:solidFill>
                          <a:latin typeface="Calibri"/>
                        </a:rPr>
                        <a:t>Electronics Self-Test</a:t>
                      </a:r>
                    </a:p>
                  </a:txBody>
                  <a:tcPr marL="8404" marR="8404" marT="840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ctr"/>
                      <a:r>
                        <a:rPr lang="en-US" sz="1000" b="0" i="0" u="none" strike="noStrike">
                          <a:solidFill>
                            <a:srgbClr val="000000"/>
                          </a:solidFill>
                          <a:latin typeface="Calibri"/>
                        </a:rPr>
                        <a:t>In agreement with sensor level testing</a:t>
                      </a: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ctr"/>
                      <a:r>
                        <a:rPr lang="en-US" sz="1000" b="0" i="0" u="none" strike="noStrike">
                          <a:solidFill>
                            <a:srgbClr val="000000"/>
                          </a:solidFill>
                          <a:latin typeface="Calibri"/>
                        </a:rPr>
                        <a:t>Low</a:t>
                      </a:r>
                    </a:p>
                  </a:txBody>
                  <a:tcPr marL="8404" marR="8404" marT="840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95716">
                <a:tc>
                  <a:txBody>
                    <a:bodyPr/>
                    <a:lstStyle/>
                    <a:p>
                      <a:pPr algn="l" fontAlgn="ctr"/>
                      <a:r>
                        <a:rPr lang="en-US" sz="1000" b="1" i="0" u="none" strike="noStrike">
                          <a:solidFill>
                            <a:srgbClr val="000000"/>
                          </a:solidFill>
                          <a:latin typeface="Calibri"/>
                        </a:rPr>
                        <a:t>Noise</a:t>
                      </a:r>
                    </a:p>
                  </a:txBody>
                  <a:tcPr marL="8404" marR="8404" marT="840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ctr"/>
                      <a:r>
                        <a:rPr lang="en-US" sz="1000" b="0" i="0" u="none" strike="noStrike">
                          <a:solidFill>
                            <a:srgbClr val="000000"/>
                          </a:solidFill>
                          <a:latin typeface="Calibri"/>
                        </a:rPr>
                        <a:t>In agreement with sensor level testing</a:t>
                      </a: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ctr"/>
                      <a:r>
                        <a:rPr lang="en-US" sz="1000" b="0" i="0" u="none" strike="noStrike">
                          <a:solidFill>
                            <a:srgbClr val="000000"/>
                          </a:solidFill>
                          <a:latin typeface="Calibri"/>
                        </a:rPr>
                        <a:t>Low</a:t>
                      </a:r>
                    </a:p>
                  </a:txBody>
                  <a:tcPr marL="8404" marR="8404" marT="840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95716">
                <a:tc>
                  <a:txBody>
                    <a:bodyPr/>
                    <a:lstStyle/>
                    <a:p>
                      <a:pPr algn="l" fontAlgn="ctr"/>
                      <a:r>
                        <a:rPr lang="en-US" sz="1000" b="1" i="0" u="none" strike="noStrike">
                          <a:solidFill>
                            <a:srgbClr val="000000"/>
                          </a:solidFill>
                          <a:latin typeface="Calibri"/>
                        </a:rPr>
                        <a:t>SDSM Checkout</a:t>
                      </a:r>
                    </a:p>
                  </a:txBody>
                  <a:tcPr marL="8404" marR="8404" marT="840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ctr"/>
                      <a:r>
                        <a:rPr lang="en-US" sz="1000" b="0" i="0" u="none" strike="noStrike">
                          <a:solidFill>
                            <a:srgbClr val="000000"/>
                          </a:solidFill>
                          <a:latin typeface="Calibri"/>
                        </a:rPr>
                        <a:t>SDSM functionality verified (mirro rotating normally)</a:t>
                      </a: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ctr"/>
                      <a:r>
                        <a:rPr lang="en-US" sz="1000" b="0" i="0" u="none" strike="noStrike">
                          <a:solidFill>
                            <a:srgbClr val="000000"/>
                          </a:solidFill>
                          <a:latin typeface="Calibri"/>
                        </a:rPr>
                        <a:t>Low</a:t>
                      </a:r>
                    </a:p>
                  </a:txBody>
                  <a:tcPr marL="8404" marR="8404" marT="840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205503">
                <a:tc>
                  <a:txBody>
                    <a:bodyPr/>
                    <a:lstStyle/>
                    <a:p>
                      <a:pPr algn="l" fontAlgn="ctr"/>
                      <a:r>
                        <a:rPr lang="en-US" sz="1000" b="1" i="0" u="none" strike="noStrike">
                          <a:solidFill>
                            <a:srgbClr val="000000"/>
                          </a:solidFill>
                          <a:latin typeface="Calibri"/>
                        </a:rPr>
                        <a:t>Trending of gain and noise</a:t>
                      </a:r>
                    </a:p>
                  </a:txBody>
                  <a:tcPr marL="8404" marR="8404" marT="8404"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BE5F1"/>
                    </a:solidFill>
                  </a:tcPr>
                </a:tc>
                <a:tc>
                  <a:txBody>
                    <a:bodyPr/>
                    <a:lstStyle/>
                    <a:p>
                      <a:pPr algn="l" fontAlgn="ctr"/>
                      <a:r>
                        <a:rPr lang="en-US" sz="1000" b="0" i="0" u="none" strike="noStrike">
                          <a:solidFill>
                            <a:srgbClr val="000000"/>
                          </a:solidFill>
                          <a:latin typeface="Calibri"/>
                        </a:rPr>
                        <a:t>No anomalies observed during the self compatibility testing</a:t>
                      </a: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BE5F1"/>
                    </a:solidFill>
                  </a:tcPr>
                </a:tc>
                <a:tc>
                  <a:txBody>
                    <a:bodyPr/>
                    <a:lstStyle/>
                    <a:p>
                      <a:pPr algn="l" fontAlgn="ctr"/>
                      <a:r>
                        <a:rPr lang="en-US" sz="1000" b="0" i="0" u="none" strike="noStrike" dirty="0">
                          <a:solidFill>
                            <a:srgbClr val="000000"/>
                          </a:solidFill>
                          <a:latin typeface="Calibri"/>
                        </a:rPr>
                        <a:t>Low</a:t>
                      </a:r>
                    </a:p>
                  </a:txBody>
                  <a:tcPr marL="8404" marR="8404" marT="8404"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BE5F1"/>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538163" y="5751513"/>
            <a:ext cx="7843837" cy="1106487"/>
          </a:xfrm>
        </p:spPr>
        <p:txBody>
          <a:bodyPr/>
          <a:lstStyle/>
          <a:p>
            <a:r>
              <a:rPr lang="en-US" sz="1000" smtClean="0"/>
              <a:t>Lower-left = # of Det out of Spec, upper-right  =  test results. </a:t>
            </a:r>
          </a:p>
          <a:p>
            <a:r>
              <a:rPr lang="en-US" sz="1000" smtClean="0"/>
              <a:t>Worst BBR meets Spec in Agg1 zone (+/-56.28,+/-44.86 deg) with bow-tie deletion, except 1 det pair M13 vs M9.   BBR in Agg2 (+/-44.86, +/-31.72) and Agg3 (-31.72, +31.72 Deg) is better.</a:t>
            </a:r>
          </a:p>
          <a:p>
            <a:r>
              <a:rPr lang="en-US" sz="1000" smtClean="0"/>
              <a:t>The root cause of the out of Spec BBR pair (M13 vs M9) is primarily due to effective focal length (EFL) to scan rate mismatch. </a:t>
            </a:r>
          </a:p>
          <a:p>
            <a:r>
              <a:rPr lang="en-US" sz="1000" smtClean="0"/>
              <a:t>Yellow cells: BBR with &lt;= 5% margin in the ground tests which may be out-of-Spec when in orbit with effects of S/C jitter etc.</a:t>
            </a:r>
          </a:p>
        </p:txBody>
      </p:sp>
      <p:sp>
        <p:nvSpPr>
          <p:cNvPr id="28675" name="Footer Placeholder 3"/>
          <p:cNvSpPr>
            <a:spLocks noGrp="1"/>
          </p:cNvSpPr>
          <p:nvPr>
            <p:ph type="ftr" sz="quarter" idx="4294967295"/>
          </p:nvPr>
        </p:nvSpPr>
        <p:spPr bwMode="auto">
          <a:xfrm>
            <a:off x="457200" y="6356350"/>
            <a:ext cx="2133600" cy="365125"/>
          </a:xfrm>
          <a:prstGeom prst="rect">
            <a:avLst/>
          </a:prstGeom>
          <a:noFill/>
          <a:ln>
            <a:miter lim="800000"/>
            <a:headEnd/>
            <a:tailEnd/>
          </a:ln>
        </p:spPr>
        <p:txBody>
          <a:bodyPr/>
          <a:lstStyle/>
          <a:p>
            <a:r>
              <a:rPr lang="en-US" sz="1000"/>
              <a:t>Lin et. al., 20091201</a:t>
            </a:r>
          </a:p>
        </p:txBody>
      </p:sp>
      <p:sp>
        <p:nvSpPr>
          <p:cNvPr id="28676" name="Slide Number Placeholder 4"/>
          <p:cNvSpPr>
            <a:spLocks noGrp="1"/>
          </p:cNvSpPr>
          <p:nvPr>
            <p:ph type="sldNum" sz="quarter" idx="11"/>
          </p:nvPr>
        </p:nvSpPr>
        <p:spPr>
          <a:xfrm>
            <a:off x="3124200" y="6356350"/>
            <a:ext cx="2895600" cy="365125"/>
          </a:xfrm>
          <a:noFill/>
        </p:spPr>
        <p:txBody>
          <a:bodyPr/>
          <a:lstStyle/>
          <a:p>
            <a:pPr algn="ctr"/>
            <a:r>
              <a:rPr lang="en-US" smtClean="0"/>
              <a:t>Science Data Segment / NICSE       </a:t>
            </a:r>
            <a:fld id="{4E599C35-D6A3-4AB0-BA58-3B6681AF0BF6}" type="slidenum">
              <a:rPr lang="en-US" smtClean="0"/>
              <a:pPr algn="ctr"/>
              <a:t>21</a:t>
            </a:fld>
            <a:endParaRPr lang="en-US" smtClean="0"/>
          </a:p>
        </p:txBody>
      </p:sp>
      <p:sp>
        <p:nvSpPr>
          <p:cNvPr id="28677" name="Title 1"/>
          <p:cNvSpPr>
            <a:spLocks noGrp="1"/>
          </p:cNvSpPr>
          <p:nvPr>
            <p:ph type="title"/>
          </p:nvPr>
        </p:nvSpPr>
        <p:spPr>
          <a:xfrm>
            <a:off x="457200" y="0"/>
            <a:ext cx="8229600" cy="1143000"/>
          </a:xfrm>
        </p:spPr>
        <p:txBody>
          <a:bodyPr/>
          <a:lstStyle/>
          <a:p>
            <a:r>
              <a:rPr lang="en-US" smtClean="0"/>
              <a:t>VIIRS F1 Band-to-Band Registration Performance</a:t>
            </a:r>
            <a:br>
              <a:rPr lang="en-US" smtClean="0"/>
            </a:br>
            <a:r>
              <a:rPr lang="en-US" sz="1800" smtClean="0"/>
              <a:t>Worst BBR @ Nominal Perf Plateau</a:t>
            </a:r>
          </a:p>
        </p:txBody>
      </p:sp>
      <p:pic>
        <p:nvPicPr>
          <p:cNvPr id="28678" name="Picture 7"/>
          <p:cNvPicPr>
            <a:picLocks noChangeAspect="1" noChangeArrowheads="1"/>
          </p:cNvPicPr>
          <p:nvPr/>
        </p:nvPicPr>
        <p:blipFill>
          <a:blip r:embed="rId3"/>
          <a:srcRect/>
          <a:stretch>
            <a:fillRect/>
          </a:stretch>
        </p:blipFill>
        <p:spPr bwMode="auto">
          <a:xfrm>
            <a:off x="533400" y="1143000"/>
            <a:ext cx="8142288" cy="4514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76200"/>
            <a:ext cx="8229600" cy="1143000"/>
          </a:xfrm>
        </p:spPr>
        <p:txBody>
          <a:bodyPr/>
          <a:lstStyle/>
          <a:p>
            <a:r>
              <a:rPr lang="en-US" smtClean="0"/>
              <a:t>VIIRS F1 Polarization Performance</a:t>
            </a:r>
          </a:p>
        </p:txBody>
      </p:sp>
      <p:pic>
        <p:nvPicPr>
          <p:cNvPr id="29699" name="Picture 1"/>
          <p:cNvPicPr>
            <a:picLocks noChangeAspect="1" noChangeArrowheads="1"/>
          </p:cNvPicPr>
          <p:nvPr/>
        </p:nvPicPr>
        <p:blipFill>
          <a:blip r:embed="rId3"/>
          <a:srcRect/>
          <a:stretch>
            <a:fillRect/>
          </a:stretch>
        </p:blipFill>
        <p:spPr bwMode="auto">
          <a:xfrm>
            <a:off x="152400" y="1447800"/>
            <a:ext cx="5181600" cy="4648200"/>
          </a:xfrm>
          <a:prstGeom prst="rect">
            <a:avLst/>
          </a:prstGeom>
          <a:noFill/>
          <a:ln w="9525">
            <a:noFill/>
            <a:miter lim="800000"/>
            <a:headEnd/>
            <a:tailEnd/>
          </a:ln>
        </p:spPr>
      </p:pic>
      <p:pic>
        <p:nvPicPr>
          <p:cNvPr id="29700" name="Picture 2"/>
          <p:cNvPicPr>
            <a:picLocks noChangeAspect="1" noChangeArrowheads="1"/>
          </p:cNvPicPr>
          <p:nvPr/>
        </p:nvPicPr>
        <p:blipFill>
          <a:blip r:embed="rId4"/>
          <a:srcRect/>
          <a:stretch>
            <a:fillRect/>
          </a:stretch>
        </p:blipFill>
        <p:spPr bwMode="auto">
          <a:xfrm>
            <a:off x="5486400" y="1447800"/>
            <a:ext cx="3505200" cy="4724400"/>
          </a:xfrm>
          <a:prstGeom prst="rect">
            <a:avLst/>
          </a:prstGeom>
          <a:noFill/>
          <a:ln w="9525">
            <a:noFill/>
            <a:miter lim="800000"/>
            <a:headEnd/>
            <a:tailEnd/>
          </a:ln>
        </p:spPr>
      </p:pic>
      <p:sp>
        <p:nvSpPr>
          <p:cNvPr id="8" name="Rectangle 7"/>
          <p:cNvSpPr/>
          <p:nvPr/>
        </p:nvSpPr>
        <p:spPr>
          <a:xfrm>
            <a:off x="685800" y="624840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FF00"/>
                </a:solidFill>
              </a:rPr>
              <a:t>All Bands Meet Polarization Requirements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533400" y="228600"/>
            <a:ext cx="8229600" cy="1143000"/>
          </a:xfrm>
        </p:spPr>
        <p:txBody>
          <a:bodyPr/>
          <a:lstStyle/>
          <a:p>
            <a:r>
              <a:rPr lang="en-US" smtClean="0"/>
              <a:t>VIIRS Radiometric Requirements:</a:t>
            </a:r>
            <a:br>
              <a:rPr lang="en-US" smtClean="0"/>
            </a:br>
            <a:r>
              <a:rPr lang="en-US" smtClean="0"/>
              <a:t> Emissive Bands </a:t>
            </a:r>
          </a:p>
        </p:txBody>
      </p:sp>
      <p:pic>
        <p:nvPicPr>
          <p:cNvPr id="30723" name="Picture 2"/>
          <p:cNvPicPr>
            <a:picLocks noChangeAspect="1" noChangeArrowheads="1"/>
          </p:cNvPicPr>
          <p:nvPr/>
        </p:nvPicPr>
        <p:blipFill>
          <a:blip r:embed="rId3"/>
          <a:srcRect/>
          <a:stretch>
            <a:fillRect/>
          </a:stretch>
        </p:blipFill>
        <p:spPr bwMode="auto">
          <a:xfrm>
            <a:off x="762000" y="2057400"/>
            <a:ext cx="7867650" cy="1905000"/>
          </a:xfrm>
          <a:prstGeom prst="rect">
            <a:avLst/>
          </a:prstGeom>
          <a:noFill/>
          <a:ln w="9525">
            <a:noFill/>
            <a:miter lim="800000"/>
            <a:headEnd/>
            <a:tailEnd/>
          </a:ln>
        </p:spPr>
      </p:pic>
      <p:sp>
        <p:nvSpPr>
          <p:cNvPr id="30724" name="TextBox 4"/>
          <p:cNvSpPr txBox="1">
            <a:spLocks noChangeArrowheads="1"/>
          </p:cNvSpPr>
          <p:nvPr/>
        </p:nvSpPr>
        <p:spPr bwMode="auto">
          <a:xfrm>
            <a:off x="838200" y="3962400"/>
            <a:ext cx="8001000" cy="923925"/>
          </a:xfrm>
          <a:prstGeom prst="rect">
            <a:avLst/>
          </a:prstGeom>
          <a:noFill/>
          <a:ln w="9525">
            <a:noFill/>
            <a:miter lim="800000"/>
            <a:headEnd/>
            <a:tailEnd/>
          </a:ln>
        </p:spPr>
        <p:txBody>
          <a:bodyPr>
            <a:spAutoFit/>
          </a:bodyPr>
          <a:lstStyle/>
          <a:p>
            <a:r>
              <a:rPr lang="en-US" b="1"/>
              <a:t>TABLE 17: Absolute radiometric calibration uncertainty of spectral radiance for moderate resolution emissive bands</a:t>
            </a:r>
          </a:p>
          <a:p>
            <a:endParaRPr lang="en-US"/>
          </a:p>
        </p:txBody>
      </p:sp>
      <p:sp>
        <p:nvSpPr>
          <p:cNvPr id="6" name="Rectangle 5"/>
          <p:cNvSpPr/>
          <p:nvPr/>
        </p:nvSpPr>
        <p:spPr>
          <a:xfrm>
            <a:off x="685800" y="5486400"/>
            <a:ext cx="7772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FF00"/>
                </a:solidFill>
              </a:rPr>
              <a:t>All Reflective Bands Meet Radiometric Requirements With Margins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533400" y="274638"/>
            <a:ext cx="8229600" cy="411162"/>
          </a:xfrm>
        </p:spPr>
        <p:txBody>
          <a:bodyPr/>
          <a:lstStyle/>
          <a:p>
            <a:r>
              <a:rPr lang="en-US" sz="4000" smtClean="0"/>
              <a:t>VIIRS F1 Performance Status</a:t>
            </a:r>
            <a:br>
              <a:rPr lang="en-US" sz="4000" smtClean="0"/>
            </a:br>
            <a:r>
              <a:rPr lang="en-US" sz="1800" smtClean="0"/>
              <a:t>Based on sensor level TV testing</a:t>
            </a:r>
          </a:p>
        </p:txBody>
      </p:sp>
      <p:pic>
        <p:nvPicPr>
          <p:cNvPr id="31747" name="Picture 1"/>
          <p:cNvPicPr>
            <a:picLocks noChangeAspect="1" noChangeArrowheads="1"/>
          </p:cNvPicPr>
          <p:nvPr/>
        </p:nvPicPr>
        <p:blipFill>
          <a:blip r:embed="rId3"/>
          <a:srcRect/>
          <a:stretch>
            <a:fillRect/>
          </a:stretch>
        </p:blipFill>
        <p:spPr bwMode="auto">
          <a:xfrm>
            <a:off x="7938" y="1081088"/>
            <a:ext cx="4572000" cy="1738312"/>
          </a:xfrm>
          <a:prstGeom prst="rect">
            <a:avLst/>
          </a:prstGeom>
          <a:noFill/>
          <a:ln w="9525">
            <a:noFill/>
            <a:miter lim="800000"/>
            <a:headEnd/>
            <a:tailEnd/>
          </a:ln>
        </p:spPr>
      </p:pic>
      <p:pic>
        <p:nvPicPr>
          <p:cNvPr id="31748" name="Picture 2"/>
          <p:cNvPicPr>
            <a:picLocks noChangeAspect="1" noChangeArrowheads="1"/>
          </p:cNvPicPr>
          <p:nvPr/>
        </p:nvPicPr>
        <p:blipFill>
          <a:blip r:embed="rId4"/>
          <a:srcRect/>
          <a:stretch>
            <a:fillRect/>
          </a:stretch>
        </p:blipFill>
        <p:spPr bwMode="auto">
          <a:xfrm>
            <a:off x="4598988" y="1081088"/>
            <a:ext cx="4545012" cy="1738312"/>
          </a:xfrm>
          <a:prstGeom prst="rect">
            <a:avLst/>
          </a:prstGeom>
          <a:noFill/>
          <a:ln w="9525">
            <a:noFill/>
            <a:miter lim="800000"/>
            <a:headEnd/>
            <a:tailEnd/>
          </a:ln>
        </p:spPr>
      </p:pic>
      <p:pic>
        <p:nvPicPr>
          <p:cNvPr id="31749" name="Picture 7"/>
          <p:cNvPicPr>
            <a:picLocks noChangeAspect="1" noChangeArrowheads="1"/>
          </p:cNvPicPr>
          <p:nvPr/>
        </p:nvPicPr>
        <p:blipFill>
          <a:blip r:embed="rId5"/>
          <a:srcRect/>
          <a:stretch>
            <a:fillRect/>
          </a:stretch>
        </p:blipFill>
        <p:spPr bwMode="auto">
          <a:xfrm>
            <a:off x="7938" y="2835275"/>
            <a:ext cx="4572000" cy="1711325"/>
          </a:xfrm>
          <a:prstGeom prst="rect">
            <a:avLst/>
          </a:prstGeom>
          <a:noFill/>
          <a:ln w="9525">
            <a:noFill/>
            <a:miter lim="800000"/>
            <a:headEnd/>
            <a:tailEnd/>
          </a:ln>
        </p:spPr>
      </p:pic>
      <p:pic>
        <p:nvPicPr>
          <p:cNvPr id="31750" name="Picture 8"/>
          <p:cNvPicPr>
            <a:picLocks noChangeAspect="1" noChangeArrowheads="1"/>
          </p:cNvPicPr>
          <p:nvPr/>
        </p:nvPicPr>
        <p:blipFill>
          <a:blip r:embed="rId6"/>
          <a:srcRect/>
          <a:stretch>
            <a:fillRect/>
          </a:stretch>
        </p:blipFill>
        <p:spPr bwMode="auto">
          <a:xfrm>
            <a:off x="0" y="4556125"/>
            <a:ext cx="4587875" cy="1576388"/>
          </a:xfrm>
          <a:prstGeom prst="rect">
            <a:avLst/>
          </a:prstGeom>
          <a:noFill/>
          <a:ln w="9525">
            <a:noFill/>
            <a:miter lim="800000"/>
            <a:headEnd/>
            <a:tailEnd/>
          </a:ln>
        </p:spPr>
      </p:pic>
      <p:sp>
        <p:nvSpPr>
          <p:cNvPr id="13" name="Rectangle 4"/>
          <p:cNvSpPr txBox="1">
            <a:spLocks noChangeArrowheads="1"/>
          </p:cNvSpPr>
          <p:nvPr/>
        </p:nvSpPr>
        <p:spPr bwMode="auto">
          <a:xfrm>
            <a:off x="4572000" y="2819400"/>
            <a:ext cx="4419600" cy="3733800"/>
          </a:xfrm>
          <a:prstGeom prst="rect">
            <a:avLst/>
          </a:prstGeom>
          <a:noFill/>
          <a:ln w="9525">
            <a:noFill/>
            <a:miter lim="800000"/>
            <a:headEnd/>
            <a:tailEnd/>
          </a:ln>
        </p:spPr>
        <p:txBody>
          <a:bodyPr/>
          <a:lstStyle/>
          <a:p>
            <a:pPr marL="342900" indent="-342900">
              <a:spcBef>
                <a:spcPct val="20000"/>
              </a:spcBef>
              <a:buFontTx/>
              <a:buChar char="•"/>
              <a:defRPr/>
            </a:pPr>
            <a:r>
              <a:rPr lang="en-US" sz="1500" b="1" kern="0" dirty="0">
                <a:latin typeface="+mn-lt"/>
              </a:rPr>
              <a:t>VIIRS F1 test program is complete and has provided good test data to assess sensor performance.</a:t>
            </a:r>
          </a:p>
          <a:p>
            <a:pPr marL="342900" indent="-342900">
              <a:spcBef>
                <a:spcPct val="20000"/>
              </a:spcBef>
              <a:buFontTx/>
              <a:buChar char="•"/>
              <a:defRPr/>
            </a:pPr>
            <a:r>
              <a:rPr lang="en-US" sz="1500" b="1" kern="0" dirty="0">
                <a:latin typeface="+mn-lt"/>
              </a:rPr>
              <a:t>Sensor performance exceeds requirements in most cases, and non compliances were addressed in waiver packages and impact assessments</a:t>
            </a:r>
          </a:p>
          <a:p>
            <a:pPr marL="342900" indent="-342900">
              <a:spcBef>
                <a:spcPct val="20000"/>
              </a:spcBef>
              <a:buFontTx/>
              <a:buChar char="•"/>
              <a:defRPr/>
            </a:pPr>
            <a:r>
              <a:rPr lang="en-US" sz="1500" b="1" kern="0" dirty="0">
                <a:latin typeface="+mn-lt"/>
              </a:rPr>
              <a:t>NASA performance assessments are beginning of life (BOL). Modeling of EOL performances are available in Raytheon Performance Verification Reports (PVRs). </a:t>
            </a:r>
          </a:p>
          <a:p>
            <a:pPr marL="342900" indent="-342900">
              <a:spcBef>
                <a:spcPct val="20000"/>
              </a:spcBef>
              <a:buFontTx/>
              <a:buChar char="•"/>
              <a:defRPr/>
            </a:pPr>
            <a:r>
              <a:rPr lang="en-US" sz="1500" b="1" kern="0" dirty="0">
                <a:latin typeface="+mn-lt"/>
              </a:rPr>
              <a:t>Government team finalized VIIRS F1 Performance assessments to generate on-orbit LUTs for SDR algorithm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04800" y="0"/>
            <a:ext cx="8229600" cy="1143000"/>
          </a:xfrm>
        </p:spPr>
        <p:txBody>
          <a:bodyPr/>
          <a:lstStyle/>
          <a:p>
            <a:r>
              <a:rPr lang="en-US" sz="4000" smtClean="0"/>
              <a:t>VIIRS F1 Bands and SNR/NEDT</a:t>
            </a:r>
          </a:p>
        </p:txBody>
      </p:sp>
      <p:pic>
        <p:nvPicPr>
          <p:cNvPr id="32771" name="Picture 5"/>
          <p:cNvPicPr>
            <a:picLocks noChangeAspect="1" noChangeArrowheads="1"/>
          </p:cNvPicPr>
          <p:nvPr/>
        </p:nvPicPr>
        <p:blipFill>
          <a:blip r:embed="rId3"/>
          <a:srcRect/>
          <a:stretch>
            <a:fillRect/>
          </a:stretch>
        </p:blipFill>
        <p:spPr bwMode="auto">
          <a:xfrm>
            <a:off x="533400" y="1066800"/>
            <a:ext cx="7986713" cy="5380038"/>
          </a:xfrm>
          <a:prstGeom prst="rect">
            <a:avLst/>
          </a:prstGeom>
          <a:noFill/>
          <a:ln w="9525">
            <a:noFill/>
            <a:miter lim="800000"/>
            <a:headEnd/>
            <a:tailEnd/>
          </a:ln>
        </p:spPr>
      </p:pic>
      <p:sp>
        <p:nvSpPr>
          <p:cNvPr id="4" name="Rectangle 3"/>
          <p:cNvSpPr/>
          <p:nvPr/>
        </p:nvSpPr>
        <p:spPr>
          <a:xfrm>
            <a:off x="685800" y="6248400"/>
            <a:ext cx="777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FF00"/>
                </a:solidFill>
              </a:rPr>
              <a:t>All Bands Meet SNR Requirements With Margin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1"/>
          </p:nvPr>
        </p:nvSpPr>
        <p:spPr>
          <a:xfrm>
            <a:off x="6553200" y="6245225"/>
            <a:ext cx="2133600" cy="476250"/>
          </a:xfrm>
          <a:noFill/>
        </p:spPr>
        <p:txBody>
          <a:bodyPr/>
          <a:lstStyle/>
          <a:p>
            <a:fld id="{CDC66D07-F6E2-459E-916C-5EF17DF5E4F1}" type="slidenum">
              <a:rPr lang="en-US" smtClean="0"/>
              <a:pPr/>
              <a:t>26</a:t>
            </a:fld>
            <a:endParaRPr lang="en-US" smtClean="0"/>
          </a:p>
        </p:txBody>
      </p:sp>
      <p:sp>
        <p:nvSpPr>
          <p:cNvPr id="33795" name="Rectangle 2"/>
          <p:cNvSpPr>
            <a:spLocks noGrp="1" noChangeArrowheads="1"/>
          </p:cNvSpPr>
          <p:nvPr>
            <p:ph type="title"/>
          </p:nvPr>
        </p:nvSpPr>
        <p:spPr>
          <a:xfrm>
            <a:off x="749300" y="152400"/>
            <a:ext cx="6991350" cy="1143000"/>
          </a:xfrm>
        </p:spPr>
        <p:txBody>
          <a:bodyPr/>
          <a:lstStyle/>
          <a:p>
            <a:pPr eaLnBrk="1" hangingPunct="1"/>
            <a:r>
              <a:rPr lang="en-US" sz="2400" smtClean="0">
                <a:solidFill>
                  <a:srgbClr val="0000FF"/>
                </a:solidFill>
              </a:rPr>
              <a:t>TABLE 5. VIIRS Spectral band optical requirements</a:t>
            </a:r>
          </a:p>
        </p:txBody>
      </p:sp>
      <p:pic>
        <p:nvPicPr>
          <p:cNvPr id="33796" name="Picture 3"/>
          <p:cNvPicPr>
            <a:picLocks noGrp="1" noChangeAspect="1" noChangeArrowheads="1"/>
          </p:cNvPicPr>
          <p:nvPr>
            <p:ph idx="1"/>
          </p:nvPr>
        </p:nvPicPr>
        <p:blipFill>
          <a:blip r:embed="rId3"/>
          <a:srcRect/>
          <a:stretch>
            <a:fillRect/>
          </a:stretch>
        </p:blipFill>
        <p:spPr>
          <a:xfrm>
            <a:off x="1427163" y="1044575"/>
            <a:ext cx="6315075" cy="5130800"/>
          </a:xfrm>
        </p:spPr>
      </p:pic>
      <p:sp>
        <p:nvSpPr>
          <p:cNvPr id="33797" name="Text Box 4"/>
          <p:cNvSpPr txBox="1">
            <a:spLocks noChangeArrowheads="1"/>
          </p:cNvSpPr>
          <p:nvPr/>
        </p:nvSpPr>
        <p:spPr bwMode="auto">
          <a:xfrm>
            <a:off x="1158875" y="5949950"/>
            <a:ext cx="7065963" cy="457200"/>
          </a:xfrm>
          <a:prstGeom prst="rect">
            <a:avLst/>
          </a:prstGeom>
          <a:noFill/>
          <a:ln w="9525">
            <a:noFill/>
            <a:miter lim="800000"/>
            <a:headEnd/>
            <a:tailEnd/>
          </a:ln>
        </p:spPr>
        <p:txBody>
          <a:bodyPr wrap="none">
            <a:spAutoFit/>
          </a:bodyPr>
          <a:lstStyle/>
          <a:p>
            <a:r>
              <a:rPr lang="en-US">
                <a:latin typeface="Times New Roman" pitchFamily="18" charset="0"/>
              </a:rPr>
              <a:t>[1] The values given under "OOB Integration Limits" are the specified limits on the 1% relative response points.</a:t>
            </a:r>
          </a:p>
          <a:p>
            <a:r>
              <a:rPr lang="en-US">
                <a:latin typeface="Times New Roman" pitchFamily="18" charset="0"/>
              </a:rPr>
              <a:t>[2] The OOB integration limits will be the 1% response points determined during sensor characterization.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4"/>
          <p:cNvSpPr>
            <a:spLocks noGrp="1"/>
          </p:cNvSpPr>
          <p:nvPr>
            <p:ph type="sldNum" sz="quarter" idx="12"/>
          </p:nvPr>
        </p:nvSpPr>
        <p:spPr>
          <a:noFill/>
        </p:spPr>
        <p:txBody>
          <a:bodyPr/>
          <a:lstStyle/>
          <a:p>
            <a:fld id="{F90FEA0B-41B2-40C5-99B3-FF48A40124A5}" type="slidenum">
              <a:rPr lang="en-US" smtClean="0"/>
              <a:pPr/>
              <a:t>27</a:t>
            </a:fld>
            <a:endParaRPr lang="en-US" smtClean="0"/>
          </a:p>
        </p:txBody>
      </p:sp>
      <p:sp>
        <p:nvSpPr>
          <p:cNvPr id="34819" name="Text Box 2"/>
          <p:cNvSpPr txBox="1">
            <a:spLocks noChangeArrowheads="1"/>
          </p:cNvSpPr>
          <p:nvPr/>
        </p:nvSpPr>
        <p:spPr bwMode="auto">
          <a:xfrm>
            <a:off x="1773238" y="5867400"/>
            <a:ext cx="5100637" cy="304800"/>
          </a:xfrm>
          <a:prstGeom prst="rect">
            <a:avLst/>
          </a:prstGeom>
          <a:noFill/>
          <a:ln w="9525">
            <a:noFill/>
            <a:miter lim="800000"/>
            <a:headEnd/>
            <a:tailEnd/>
          </a:ln>
        </p:spPr>
        <p:txBody>
          <a:bodyPr wrap="none">
            <a:spAutoFit/>
          </a:bodyPr>
          <a:lstStyle/>
          <a:p>
            <a:r>
              <a:rPr lang="en-US" sz="1400">
                <a:latin typeface="Times New Roman" pitchFamily="18" charset="0"/>
              </a:rPr>
              <a:t>Spectral radiance (Lmin and Lmax) has units of watt m-2 sr-1 </a:t>
            </a:r>
            <a:r>
              <a:rPr lang="en-US" sz="1400">
                <a:latin typeface="Symbol" pitchFamily="18" charset="2"/>
              </a:rPr>
              <a:t>m</a:t>
            </a:r>
            <a:r>
              <a:rPr lang="en-US" sz="1400">
                <a:latin typeface="Times New Roman" pitchFamily="18" charset="0"/>
              </a:rPr>
              <a:t>m-1.</a:t>
            </a:r>
          </a:p>
        </p:txBody>
      </p:sp>
      <p:sp>
        <p:nvSpPr>
          <p:cNvPr id="34820" name="Rectangle 3"/>
          <p:cNvSpPr>
            <a:spLocks noChangeArrowheads="1"/>
          </p:cNvSpPr>
          <p:nvPr/>
        </p:nvSpPr>
        <p:spPr bwMode="auto">
          <a:xfrm>
            <a:off x="749300" y="236538"/>
            <a:ext cx="6991350" cy="1143000"/>
          </a:xfrm>
          <a:prstGeom prst="rect">
            <a:avLst/>
          </a:prstGeom>
          <a:noFill/>
          <a:ln w="9525">
            <a:noFill/>
            <a:miter lim="800000"/>
            <a:headEnd/>
            <a:tailEnd/>
          </a:ln>
        </p:spPr>
        <p:txBody>
          <a:bodyPr/>
          <a:lstStyle/>
          <a:p>
            <a:pPr algn="ctr"/>
            <a:r>
              <a:rPr lang="en-US" sz="2400" b="1">
                <a:solidFill>
                  <a:srgbClr val="0000FF"/>
                </a:solidFill>
              </a:rPr>
              <a:t>TABLE 12.	Dynamic range requirements </a:t>
            </a:r>
          </a:p>
          <a:p>
            <a:pPr algn="ctr"/>
            <a:r>
              <a:rPr lang="en-US" sz="2400" b="1">
                <a:solidFill>
                  <a:srgbClr val="0000FF"/>
                </a:solidFill>
              </a:rPr>
              <a:t>for VIIRS Sensor reflective bands</a:t>
            </a:r>
          </a:p>
        </p:txBody>
      </p:sp>
      <p:pic>
        <p:nvPicPr>
          <p:cNvPr id="34821" name="Picture 4"/>
          <p:cNvPicPr>
            <a:picLocks noGrp="1" noChangeAspect="1" noChangeArrowheads="1"/>
          </p:cNvPicPr>
          <p:nvPr>
            <p:ph/>
          </p:nvPr>
        </p:nvPicPr>
        <p:blipFill>
          <a:blip r:embed="rId3"/>
          <a:srcRect/>
          <a:stretch>
            <a:fillRect/>
          </a:stretch>
        </p:blipFill>
        <p:spPr>
          <a:xfrm>
            <a:off x="381000" y="898525"/>
            <a:ext cx="8291513" cy="5113338"/>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1"/>
          </p:nvPr>
        </p:nvSpPr>
        <p:spPr>
          <a:xfrm>
            <a:off x="6553200" y="6245225"/>
            <a:ext cx="2133600" cy="476250"/>
          </a:xfrm>
          <a:noFill/>
        </p:spPr>
        <p:txBody>
          <a:bodyPr/>
          <a:lstStyle/>
          <a:p>
            <a:fld id="{D2767023-D179-47B0-BB6D-3B1A172C4363}" type="slidenum">
              <a:rPr lang="en-US" smtClean="0"/>
              <a:pPr/>
              <a:t>28</a:t>
            </a:fld>
            <a:endParaRPr lang="en-US" smtClean="0"/>
          </a:p>
        </p:txBody>
      </p:sp>
      <p:sp>
        <p:nvSpPr>
          <p:cNvPr id="35843" name="Rectangle 2"/>
          <p:cNvSpPr>
            <a:spLocks noGrp="1" noChangeArrowheads="1"/>
          </p:cNvSpPr>
          <p:nvPr>
            <p:ph type="title"/>
          </p:nvPr>
        </p:nvSpPr>
        <p:spPr>
          <a:xfrm>
            <a:off x="-76200" y="76200"/>
            <a:ext cx="8229600" cy="1143000"/>
          </a:xfrm>
        </p:spPr>
        <p:txBody>
          <a:bodyPr/>
          <a:lstStyle/>
          <a:p>
            <a:pPr eaLnBrk="1" hangingPunct="1"/>
            <a:r>
              <a:rPr lang="en-US" sz="2400" smtClean="0">
                <a:solidFill>
                  <a:srgbClr val="0000FF"/>
                </a:solidFill>
              </a:rPr>
              <a:t>TABLE 13.	Dynamic range requirements </a:t>
            </a:r>
            <a:br>
              <a:rPr lang="en-US" sz="2400" smtClean="0">
                <a:solidFill>
                  <a:srgbClr val="0000FF"/>
                </a:solidFill>
              </a:rPr>
            </a:br>
            <a:r>
              <a:rPr lang="en-US" sz="2400" smtClean="0">
                <a:solidFill>
                  <a:srgbClr val="0000FF"/>
                </a:solidFill>
              </a:rPr>
              <a:t>VIIRS Sensor emissive bands</a:t>
            </a:r>
          </a:p>
        </p:txBody>
      </p:sp>
      <p:pic>
        <p:nvPicPr>
          <p:cNvPr id="35844" name="Picture 3"/>
          <p:cNvPicPr>
            <a:picLocks noGrp="1" noChangeAspect="1" noChangeArrowheads="1"/>
          </p:cNvPicPr>
          <p:nvPr>
            <p:ph idx="1"/>
          </p:nvPr>
        </p:nvPicPr>
        <p:blipFill>
          <a:blip r:embed="rId3"/>
          <a:srcRect/>
          <a:stretch>
            <a:fillRect/>
          </a:stretch>
        </p:blipFill>
        <p:spPr>
          <a:xfrm>
            <a:off x="152400" y="1852613"/>
            <a:ext cx="8726488" cy="337185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1"/>
          </p:nvPr>
        </p:nvSpPr>
        <p:spPr>
          <a:xfrm>
            <a:off x="6553200" y="6245225"/>
            <a:ext cx="2133600" cy="476250"/>
          </a:xfrm>
          <a:noFill/>
        </p:spPr>
        <p:txBody>
          <a:bodyPr/>
          <a:lstStyle/>
          <a:p>
            <a:fld id="{007C1259-F4CD-4DE6-A061-501098A58896}" type="slidenum">
              <a:rPr lang="en-US" smtClean="0"/>
              <a:pPr/>
              <a:t>29</a:t>
            </a:fld>
            <a:endParaRPr lang="en-US" smtClean="0"/>
          </a:p>
        </p:txBody>
      </p:sp>
      <p:sp>
        <p:nvSpPr>
          <p:cNvPr id="36867" name="Rectangle 2"/>
          <p:cNvSpPr>
            <a:spLocks noGrp="1" noChangeArrowheads="1"/>
          </p:cNvSpPr>
          <p:nvPr>
            <p:ph type="title"/>
          </p:nvPr>
        </p:nvSpPr>
        <p:spPr>
          <a:xfrm>
            <a:off x="609600" y="76200"/>
            <a:ext cx="7121525" cy="1143000"/>
          </a:xfrm>
        </p:spPr>
        <p:txBody>
          <a:bodyPr/>
          <a:lstStyle/>
          <a:p>
            <a:pPr eaLnBrk="1" hangingPunct="1"/>
            <a:r>
              <a:rPr lang="en-US" sz="2400" smtClean="0">
                <a:solidFill>
                  <a:srgbClr val="0000FF"/>
                </a:solidFill>
              </a:rPr>
              <a:t>TABLE 14: Sensitivity requirements for </a:t>
            </a:r>
            <a:br>
              <a:rPr lang="en-US" sz="2400" smtClean="0">
                <a:solidFill>
                  <a:srgbClr val="0000FF"/>
                </a:solidFill>
              </a:rPr>
            </a:br>
            <a:r>
              <a:rPr lang="en-US" sz="2400" smtClean="0">
                <a:solidFill>
                  <a:srgbClr val="0000FF"/>
                </a:solidFill>
              </a:rPr>
              <a:t>VIIRS Sensor reflective bands</a:t>
            </a:r>
          </a:p>
        </p:txBody>
      </p:sp>
      <p:sp>
        <p:nvSpPr>
          <p:cNvPr id="36868" name="Text Box 3"/>
          <p:cNvSpPr txBox="1">
            <a:spLocks noChangeArrowheads="1"/>
          </p:cNvSpPr>
          <p:nvPr/>
        </p:nvSpPr>
        <p:spPr bwMode="auto">
          <a:xfrm>
            <a:off x="1520825" y="5788025"/>
            <a:ext cx="6210300" cy="646113"/>
          </a:xfrm>
          <a:prstGeom prst="rect">
            <a:avLst/>
          </a:prstGeom>
          <a:noFill/>
          <a:ln w="9525">
            <a:noFill/>
            <a:miter lim="800000"/>
            <a:headEnd/>
            <a:tailEnd/>
          </a:ln>
        </p:spPr>
        <p:txBody>
          <a:bodyPr wrap="none">
            <a:spAutoFit/>
          </a:bodyPr>
          <a:lstStyle/>
          <a:p>
            <a:r>
              <a:rPr lang="en-US">
                <a:latin typeface="Times New Roman" pitchFamily="18" charset="0"/>
              </a:rPr>
              <a:t>Notes:</a:t>
            </a:r>
          </a:p>
          <a:p>
            <a:r>
              <a:rPr lang="en-US">
                <a:latin typeface="Times New Roman" pitchFamily="18" charset="0"/>
              </a:rPr>
              <a:t>The units of spectral radiance for Ltyp are watt m-2 sr-1 </a:t>
            </a:r>
            <a:r>
              <a:rPr lang="en-US">
                <a:latin typeface="Symbol" pitchFamily="18" charset="2"/>
              </a:rPr>
              <a:t>m</a:t>
            </a:r>
            <a:r>
              <a:rPr lang="en-US">
                <a:latin typeface="Times New Roman" pitchFamily="18" charset="0"/>
              </a:rPr>
              <a:t>m-1.</a:t>
            </a:r>
          </a:p>
          <a:p>
            <a:r>
              <a:rPr lang="en-US">
                <a:latin typeface="Times New Roman" pitchFamily="18" charset="0"/>
              </a:rPr>
              <a:t>The SNR column shows the minimum required (worst-case) SNR that applies at the end-of-scan. </a:t>
            </a:r>
          </a:p>
        </p:txBody>
      </p:sp>
      <p:pic>
        <p:nvPicPr>
          <p:cNvPr id="36869" name="Picture 4"/>
          <p:cNvPicPr>
            <a:picLocks noGrp="1" noChangeAspect="1" noChangeArrowheads="1"/>
          </p:cNvPicPr>
          <p:nvPr>
            <p:ph idx="1"/>
          </p:nvPr>
        </p:nvPicPr>
        <p:blipFill>
          <a:blip r:embed="rId3"/>
          <a:srcRect/>
          <a:stretch>
            <a:fillRect/>
          </a:stretch>
        </p:blipFill>
        <p:spPr>
          <a:xfrm>
            <a:off x="457200" y="1166813"/>
            <a:ext cx="8374063" cy="471805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C:\gleason_files\desktop_files\JG_desktop\NPP_talks\NPP Photo EMI &amp; TVac\04_11_11_HR_11-0756-NPP-press.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9219" name="Rectangle 2"/>
          <p:cNvSpPr>
            <a:spLocks noGrp="1" noChangeArrowheads="1"/>
          </p:cNvSpPr>
          <p:nvPr>
            <p:ph type="title"/>
          </p:nvPr>
        </p:nvSpPr>
        <p:spPr>
          <a:xfrm>
            <a:off x="0" y="0"/>
            <a:ext cx="5911850" cy="1177925"/>
          </a:xfrm>
        </p:spPr>
        <p:txBody>
          <a:bodyPr/>
          <a:lstStyle/>
          <a:p>
            <a:pPr algn="l" eaLnBrk="1" hangingPunct="1"/>
            <a:r>
              <a:rPr lang="en-US" smtClean="0">
                <a:solidFill>
                  <a:srgbClr val="FFFF00"/>
                </a:solidFill>
              </a:rPr>
              <a:t>Current Status:</a:t>
            </a:r>
            <a:br>
              <a:rPr lang="en-US" smtClean="0">
                <a:solidFill>
                  <a:srgbClr val="FFFF00"/>
                </a:solidFill>
              </a:rPr>
            </a:br>
            <a:r>
              <a:rPr lang="en-US" smtClean="0">
                <a:solidFill>
                  <a:srgbClr val="FFFF00"/>
                </a:solidFill>
              </a:rPr>
              <a:t>NPP Completed </a:t>
            </a:r>
            <a:br>
              <a:rPr lang="en-US" smtClean="0">
                <a:solidFill>
                  <a:srgbClr val="FFFF00"/>
                </a:solidFill>
              </a:rPr>
            </a:br>
            <a:r>
              <a:rPr lang="en-US" smtClean="0">
                <a:solidFill>
                  <a:srgbClr val="FFFF00"/>
                </a:solidFill>
              </a:rPr>
              <a:t>Environmental Testing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1"/>
          </p:nvPr>
        </p:nvSpPr>
        <p:spPr>
          <a:xfrm>
            <a:off x="6553200" y="6245225"/>
            <a:ext cx="2133600" cy="476250"/>
          </a:xfrm>
          <a:noFill/>
        </p:spPr>
        <p:txBody>
          <a:bodyPr/>
          <a:lstStyle/>
          <a:p>
            <a:fld id="{07323A40-9132-4886-96CE-3AE086B10146}" type="slidenum">
              <a:rPr lang="en-US" smtClean="0"/>
              <a:pPr/>
              <a:t>30</a:t>
            </a:fld>
            <a:endParaRPr lang="en-US" smtClean="0"/>
          </a:p>
        </p:txBody>
      </p:sp>
      <p:sp>
        <p:nvSpPr>
          <p:cNvPr id="37891" name="Rectangle 2"/>
          <p:cNvSpPr>
            <a:spLocks noGrp="1" noChangeArrowheads="1"/>
          </p:cNvSpPr>
          <p:nvPr>
            <p:ph type="title"/>
          </p:nvPr>
        </p:nvSpPr>
        <p:spPr>
          <a:xfrm>
            <a:off x="228600" y="0"/>
            <a:ext cx="8229600" cy="1143000"/>
          </a:xfrm>
        </p:spPr>
        <p:txBody>
          <a:bodyPr/>
          <a:lstStyle/>
          <a:p>
            <a:pPr eaLnBrk="1" hangingPunct="1"/>
            <a:r>
              <a:rPr lang="en-US" smtClean="0">
                <a:solidFill>
                  <a:srgbClr val="0000FF"/>
                </a:solidFill>
              </a:rPr>
              <a:t>TABLE 15:	Sensitivity requirements </a:t>
            </a:r>
            <a:br>
              <a:rPr lang="en-US" smtClean="0">
                <a:solidFill>
                  <a:srgbClr val="0000FF"/>
                </a:solidFill>
              </a:rPr>
            </a:br>
            <a:r>
              <a:rPr lang="en-US" smtClean="0">
                <a:solidFill>
                  <a:srgbClr val="0000FF"/>
                </a:solidFill>
              </a:rPr>
              <a:t>for VIIRS Sensor emissive bands</a:t>
            </a:r>
          </a:p>
        </p:txBody>
      </p:sp>
      <p:pic>
        <p:nvPicPr>
          <p:cNvPr id="37892" name="Picture 3"/>
          <p:cNvPicPr>
            <a:picLocks noGrp="1" noChangeAspect="1" noChangeArrowheads="1"/>
          </p:cNvPicPr>
          <p:nvPr>
            <p:ph idx="1"/>
          </p:nvPr>
        </p:nvPicPr>
        <p:blipFill>
          <a:blip r:embed="rId3"/>
          <a:srcRect/>
          <a:stretch>
            <a:fillRect/>
          </a:stretch>
        </p:blipFill>
        <p:spPr>
          <a:xfrm>
            <a:off x="373063" y="1806575"/>
            <a:ext cx="8447087" cy="3557588"/>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lide Number Placeholder 5"/>
          <p:cNvSpPr>
            <a:spLocks noGrp="1"/>
          </p:cNvSpPr>
          <p:nvPr>
            <p:ph type="sldNum" sz="quarter" idx="11"/>
          </p:nvPr>
        </p:nvSpPr>
        <p:spPr>
          <a:xfrm>
            <a:off x="6553200" y="6245225"/>
            <a:ext cx="2133600" cy="476250"/>
          </a:xfrm>
          <a:noFill/>
        </p:spPr>
        <p:txBody>
          <a:bodyPr/>
          <a:lstStyle/>
          <a:p>
            <a:fld id="{929F44C4-35D9-4256-8DD0-11A47D60E6A8}" type="slidenum">
              <a:rPr lang="en-US" smtClean="0"/>
              <a:pPr/>
              <a:t>31</a:t>
            </a:fld>
            <a:endParaRPr lang="en-US" smtClean="0"/>
          </a:p>
        </p:txBody>
      </p:sp>
      <p:sp>
        <p:nvSpPr>
          <p:cNvPr id="1029" name="Rectangle 2"/>
          <p:cNvSpPr>
            <a:spLocks noGrp="1" noChangeArrowheads="1"/>
          </p:cNvSpPr>
          <p:nvPr>
            <p:ph type="title"/>
          </p:nvPr>
        </p:nvSpPr>
        <p:spPr>
          <a:xfrm>
            <a:off x="146050" y="107950"/>
            <a:ext cx="8229600" cy="1143000"/>
          </a:xfrm>
        </p:spPr>
        <p:txBody>
          <a:bodyPr lIns="90488" tIns="46038" rIns="90488" bIns="46038"/>
          <a:lstStyle/>
          <a:p>
            <a:pPr defTabSz="1006475" eaLnBrk="1" hangingPunct="1"/>
            <a:r>
              <a:rPr lang="en-US" sz="2400" smtClean="0">
                <a:solidFill>
                  <a:srgbClr val="0000FF"/>
                </a:solidFill>
              </a:rPr>
              <a:t>Table # 17/18: Emissive Bands Radiometric</a:t>
            </a:r>
            <a:br>
              <a:rPr lang="en-US" sz="2400" smtClean="0">
                <a:solidFill>
                  <a:srgbClr val="0000FF"/>
                </a:solidFill>
              </a:rPr>
            </a:br>
            <a:r>
              <a:rPr lang="en-US" sz="2400" smtClean="0">
                <a:solidFill>
                  <a:srgbClr val="0000FF"/>
                </a:solidFill>
              </a:rPr>
              <a:t>Calibration Accuracy Requirements</a:t>
            </a:r>
          </a:p>
        </p:txBody>
      </p:sp>
      <p:sp>
        <p:nvSpPr>
          <p:cNvPr id="1030" name="Text Box 3"/>
          <p:cNvSpPr txBox="1">
            <a:spLocks noChangeArrowheads="1"/>
          </p:cNvSpPr>
          <p:nvPr/>
        </p:nvSpPr>
        <p:spPr bwMode="auto">
          <a:xfrm>
            <a:off x="457200" y="5795963"/>
            <a:ext cx="8043863" cy="452437"/>
          </a:xfrm>
          <a:prstGeom prst="rect">
            <a:avLst/>
          </a:prstGeom>
          <a:solidFill>
            <a:srgbClr val="CCECFF"/>
          </a:solidFill>
          <a:ln w="25400">
            <a:solidFill>
              <a:schemeClr val="tx1"/>
            </a:solidFill>
            <a:miter lim="800000"/>
            <a:headEnd/>
            <a:tailEnd/>
          </a:ln>
        </p:spPr>
        <p:txBody>
          <a:bodyPr wrap="none">
            <a:spAutoFit/>
          </a:bodyPr>
          <a:lstStyle/>
          <a:p>
            <a:r>
              <a:rPr lang="en-US" sz="2200" b="1"/>
              <a:t>Equivalent or Better Performance Was Achieved on MODIS</a:t>
            </a:r>
            <a:endParaRPr lang="en-US" sz="2400" b="1"/>
          </a:p>
        </p:txBody>
      </p:sp>
      <p:graphicFrame>
        <p:nvGraphicFramePr>
          <p:cNvPr id="1026" name="Object 4"/>
          <p:cNvGraphicFramePr>
            <a:graphicFrameLocks noChangeAspect="1"/>
          </p:cNvGraphicFramePr>
          <p:nvPr/>
        </p:nvGraphicFramePr>
        <p:xfrm>
          <a:off x="609600" y="1752600"/>
          <a:ext cx="7924800" cy="2168525"/>
        </p:xfrm>
        <a:graphic>
          <a:graphicData uri="http://schemas.openxmlformats.org/presentationml/2006/ole">
            <p:oleObj spid="_x0000_s1026" name="Worksheet" r:id="rId4" imgW="4262040" imgH="1170360" progId="Excel.Sheet.8">
              <p:embed/>
            </p:oleObj>
          </a:graphicData>
        </a:graphic>
      </p:graphicFrame>
      <p:graphicFrame>
        <p:nvGraphicFramePr>
          <p:cNvPr id="1027" name="Object 5"/>
          <p:cNvGraphicFramePr>
            <a:graphicFrameLocks noChangeAspect="1"/>
          </p:cNvGraphicFramePr>
          <p:nvPr>
            <p:ph idx="1"/>
          </p:nvPr>
        </p:nvGraphicFramePr>
        <p:xfrm>
          <a:off x="0" y="3979863"/>
          <a:ext cx="9144000" cy="1817687"/>
        </p:xfrm>
        <a:graphic>
          <a:graphicData uri="http://schemas.openxmlformats.org/presentationml/2006/ole">
            <p:oleObj spid="_x0000_s1027" name="Document" r:id="rId5" imgW="5630040" imgH="1118880" progId="Word.Document.8">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2400" y="76200"/>
            <a:ext cx="8229600" cy="1143000"/>
          </a:xfrm>
        </p:spPr>
        <p:txBody>
          <a:bodyPr/>
          <a:lstStyle/>
          <a:p>
            <a:pPr eaLnBrk="1" hangingPunct="1"/>
            <a:r>
              <a:rPr lang="en-US" sz="3200" smtClean="0">
                <a:solidFill>
                  <a:schemeClr val="tx1"/>
                </a:solidFill>
              </a:rPr>
              <a:t>VIIRS F1 Spectral Performance</a:t>
            </a:r>
          </a:p>
        </p:txBody>
      </p:sp>
      <p:sp>
        <p:nvSpPr>
          <p:cNvPr id="38915" name="TextBox 4"/>
          <p:cNvSpPr txBox="1">
            <a:spLocks noChangeArrowheads="1"/>
          </p:cNvSpPr>
          <p:nvPr/>
        </p:nvSpPr>
        <p:spPr bwMode="auto">
          <a:xfrm>
            <a:off x="0" y="828675"/>
            <a:ext cx="9058275" cy="5632450"/>
          </a:xfrm>
          <a:prstGeom prst="rect">
            <a:avLst/>
          </a:prstGeom>
          <a:noFill/>
          <a:ln w="9525">
            <a:noFill/>
            <a:miter lim="800000"/>
            <a:headEnd/>
            <a:tailEnd/>
          </a:ln>
        </p:spPr>
        <p:txBody>
          <a:bodyPr>
            <a:spAutoFit/>
          </a:bodyPr>
          <a:lstStyle/>
          <a:p>
            <a:r>
              <a:rPr lang="en-US" sz="2400"/>
              <a:t>Meets all Requirements for:</a:t>
            </a:r>
          </a:p>
          <a:p>
            <a:r>
              <a:rPr lang="en-US" sz="2400" b="1"/>
              <a:t>Spectral Band Center, Spectral Bandwidth, Extended Bandwidth </a:t>
            </a:r>
          </a:p>
          <a:p>
            <a:endParaRPr lang="en-US" sz="2400" b="1"/>
          </a:p>
          <a:p>
            <a:r>
              <a:rPr lang="en-US" sz="2400" b="1"/>
              <a:t>Significant Non-Compliance for: Integrated Out-of-Band Response</a:t>
            </a:r>
          </a:p>
          <a:p>
            <a:endParaRPr lang="en-US" sz="2400" b="1"/>
          </a:p>
          <a:p>
            <a:endParaRPr lang="en-US" sz="2400" b="1"/>
          </a:p>
          <a:p>
            <a:endParaRPr lang="en-US" sz="2400" b="1"/>
          </a:p>
          <a:p>
            <a:endParaRPr lang="en-US" sz="2400" b="1"/>
          </a:p>
          <a:p>
            <a:endParaRPr lang="en-US" sz="2400" b="1"/>
          </a:p>
          <a:p>
            <a:endParaRPr lang="en-US" sz="2400" b="1"/>
          </a:p>
          <a:p>
            <a:endParaRPr lang="en-US" sz="2400" b="1"/>
          </a:p>
          <a:p>
            <a:r>
              <a:rPr lang="en-US" sz="2400" b="1"/>
              <a:t>Notes:  Smaller non-compliances for emissive bands</a:t>
            </a:r>
          </a:p>
          <a:p>
            <a:r>
              <a:rPr lang="en-US" sz="2400" b="1"/>
              <a:t>	Well characterized</a:t>
            </a:r>
          </a:p>
          <a:p>
            <a:r>
              <a:rPr lang="en-US" sz="2400" b="1"/>
              <a:t>	Difficult to separate from Cross-talk effects</a:t>
            </a:r>
          </a:p>
          <a:p>
            <a:endParaRPr lang="en-US" sz="2400" b="1"/>
          </a:p>
        </p:txBody>
      </p:sp>
      <p:graphicFrame>
        <p:nvGraphicFramePr>
          <p:cNvPr id="6" name="Table 5"/>
          <p:cNvGraphicFramePr>
            <a:graphicFrameLocks noGrp="1"/>
          </p:cNvGraphicFramePr>
          <p:nvPr/>
        </p:nvGraphicFramePr>
        <p:xfrm>
          <a:off x="271463" y="2371725"/>
          <a:ext cx="7765256" cy="2308967"/>
        </p:xfrm>
        <a:graphic>
          <a:graphicData uri="http://schemas.openxmlformats.org/drawingml/2006/table">
            <a:tbl>
              <a:tblPr/>
              <a:tblGrid>
                <a:gridCol w="848863"/>
                <a:gridCol w="1915561"/>
                <a:gridCol w="1459633"/>
                <a:gridCol w="2157720"/>
                <a:gridCol w="1383479"/>
              </a:tblGrid>
              <a:tr h="585788">
                <a:tc>
                  <a:txBody>
                    <a:bodyPr/>
                    <a:lstStyle/>
                    <a:p>
                      <a:pPr marL="0" marR="0" algn="ctr">
                        <a:lnSpc>
                          <a:spcPts val="900"/>
                        </a:lnSpc>
                        <a:spcBef>
                          <a:spcPts val="200"/>
                        </a:spcBef>
                        <a:spcAft>
                          <a:spcPts val="200"/>
                        </a:spcAft>
                      </a:pPr>
                      <a:r>
                        <a:rPr lang="en-US" sz="1000" b="1" dirty="0">
                          <a:latin typeface="Arial"/>
                          <a:ea typeface="Times New Roman"/>
                          <a:cs typeface="Times New Roman"/>
                        </a:rPr>
                        <a:t>Band</a:t>
                      </a:r>
                      <a:endParaRPr lang="en-US" sz="1000" b="1" dirty="0">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200"/>
                        </a:spcBef>
                        <a:spcAft>
                          <a:spcPts val="200"/>
                        </a:spcAft>
                      </a:pPr>
                      <a:r>
                        <a:rPr lang="en-US" sz="1000" b="1" dirty="0">
                          <a:latin typeface="Arial"/>
                          <a:ea typeface="Times New Roman"/>
                          <a:cs typeface="Times New Roman"/>
                        </a:rPr>
                        <a:t>Center Wavelength (nm)</a:t>
                      </a:r>
                      <a:endParaRPr lang="en-US" sz="1000" b="1" dirty="0">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200"/>
                        </a:spcBef>
                        <a:spcAft>
                          <a:spcPts val="200"/>
                        </a:spcAft>
                      </a:pPr>
                      <a:r>
                        <a:rPr lang="en-US" sz="1000" b="1" dirty="0">
                          <a:latin typeface="Arial"/>
                          <a:ea typeface="Times New Roman"/>
                          <a:cs typeface="Times New Roman"/>
                        </a:rPr>
                        <a:t>Bandwidth (nm)</a:t>
                      </a:r>
                      <a:endParaRPr lang="en-US" sz="1000" b="1" dirty="0">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200"/>
                        </a:spcBef>
                        <a:spcAft>
                          <a:spcPts val="200"/>
                        </a:spcAft>
                      </a:pPr>
                      <a:r>
                        <a:rPr lang="en-US" sz="1000" b="1" dirty="0" smtClean="0">
                          <a:latin typeface="+mn-lt"/>
                          <a:ea typeface="Times New Roman"/>
                          <a:cs typeface="Times New Roman"/>
                        </a:rPr>
                        <a:t>Requirement</a:t>
                      </a:r>
                    </a:p>
                    <a:p>
                      <a:pPr marL="0" marR="0" algn="ctr">
                        <a:lnSpc>
                          <a:spcPts val="900"/>
                        </a:lnSpc>
                        <a:spcBef>
                          <a:spcPts val="200"/>
                        </a:spcBef>
                        <a:spcAft>
                          <a:spcPts val="200"/>
                        </a:spcAft>
                      </a:pPr>
                      <a:r>
                        <a:rPr lang="en-US" sz="1000" b="1" dirty="0" smtClean="0">
                          <a:latin typeface="+mn-lt"/>
                          <a:ea typeface="Times New Roman"/>
                          <a:cs typeface="Times New Roman"/>
                        </a:rPr>
                        <a:t>Maximum Integrated OOB Response (%)</a:t>
                      </a:r>
                      <a:endParaRPr lang="en-US" sz="1000" b="1" dirty="0">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200"/>
                        </a:spcBef>
                        <a:spcAft>
                          <a:spcPts val="200"/>
                        </a:spcAft>
                      </a:pPr>
                      <a:r>
                        <a:rPr lang="en-US" sz="1000" b="1" dirty="0" smtClean="0">
                          <a:latin typeface="Arial"/>
                          <a:ea typeface="Times New Roman"/>
                          <a:cs typeface="Times New Roman"/>
                        </a:rPr>
                        <a:t>Measured</a:t>
                      </a:r>
                    </a:p>
                    <a:p>
                      <a:pPr marL="0" marR="0" algn="ctr">
                        <a:lnSpc>
                          <a:spcPts val="900"/>
                        </a:lnSpc>
                        <a:spcBef>
                          <a:spcPts val="200"/>
                        </a:spcBef>
                        <a:spcAft>
                          <a:spcPts val="200"/>
                        </a:spcAft>
                      </a:pPr>
                      <a:r>
                        <a:rPr lang="en-US" sz="1000" b="1" dirty="0" smtClean="0">
                          <a:latin typeface="Arial"/>
                          <a:ea typeface="Times New Roman"/>
                          <a:cs typeface="Times New Roman"/>
                        </a:rPr>
                        <a:t>Maximum </a:t>
                      </a:r>
                      <a:r>
                        <a:rPr lang="en-US" sz="1000" b="1" dirty="0">
                          <a:latin typeface="Arial"/>
                          <a:ea typeface="Times New Roman"/>
                          <a:cs typeface="Times New Roman"/>
                        </a:rPr>
                        <a:t>Integrated OOB Response (%)</a:t>
                      </a:r>
                      <a:endParaRPr lang="en-US" sz="1000" b="1" dirty="0">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048">
                <a:tc>
                  <a:txBody>
                    <a:bodyPr/>
                    <a:lstStyle/>
                    <a:p>
                      <a:pPr marL="0" marR="0" algn="ctr">
                        <a:lnSpc>
                          <a:spcPts val="900"/>
                        </a:lnSpc>
                        <a:spcBef>
                          <a:spcPts val="100"/>
                        </a:spcBef>
                        <a:spcAft>
                          <a:spcPts val="100"/>
                        </a:spcAft>
                      </a:pPr>
                      <a:r>
                        <a:rPr lang="en-US" sz="1600" b="1" dirty="0">
                          <a:latin typeface="Arial"/>
                          <a:ea typeface="Times New Roman"/>
                          <a:cs typeface="Times New Roman"/>
                        </a:rPr>
                        <a:t>M1</a:t>
                      </a:r>
                      <a:endParaRPr lang="en-US" sz="1600" b="1" dirty="0">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100"/>
                        </a:spcBef>
                        <a:spcAft>
                          <a:spcPts val="100"/>
                        </a:spcAft>
                      </a:pPr>
                      <a:r>
                        <a:rPr lang="en-US" sz="1600" b="1" dirty="0">
                          <a:latin typeface="Arial"/>
                          <a:ea typeface="Times New Roman"/>
                          <a:cs typeface="Times New Roman"/>
                        </a:rPr>
                        <a:t>412</a:t>
                      </a:r>
                      <a:endParaRPr lang="en-US" sz="1600" b="1" dirty="0">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lnSpc>
                          <a:spcPts val="900"/>
                        </a:lnSpc>
                        <a:spcBef>
                          <a:spcPts val="100"/>
                        </a:spcBef>
                        <a:spcAft>
                          <a:spcPts val="100"/>
                        </a:spcAft>
                      </a:pPr>
                      <a:r>
                        <a:rPr lang="en-US" sz="1600" b="1" dirty="0">
                          <a:latin typeface="Arial"/>
                          <a:ea typeface="Times New Roman"/>
                          <a:cs typeface="Times New Roman"/>
                        </a:rPr>
                        <a:t>20</a:t>
                      </a:r>
                      <a:endParaRPr lang="en-US" sz="1600" b="1" dirty="0">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lnSpc>
                          <a:spcPts val="900"/>
                        </a:lnSpc>
                        <a:spcBef>
                          <a:spcPts val="100"/>
                        </a:spcBef>
                        <a:spcAft>
                          <a:spcPts val="100"/>
                        </a:spcAft>
                      </a:pPr>
                      <a:r>
                        <a:rPr lang="en-US" sz="1600" b="1" strike="noStrike" baseline="0" dirty="0">
                          <a:solidFill>
                            <a:schemeClr val="tx1"/>
                          </a:solidFill>
                          <a:latin typeface="Arial"/>
                          <a:ea typeface="Times New Roman"/>
                          <a:cs typeface="Times New Roman"/>
                        </a:rPr>
                        <a:t>1.0  </a:t>
                      </a:r>
                      <a:endParaRPr lang="en-US" sz="1600" b="1" strike="noStrike" baseline="0" dirty="0">
                        <a:solidFill>
                          <a:schemeClr val="tx1"/>
                        </a:solidFill>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lnSpc>
                          <a:spcPts val="900"/>
                        </a:lnSpc>
                        <a:spcBef>
                          <a:spcPts val="100"/>
                        </a:spcBef>
                        <a:spcAft>
                          <a:spcPts val="100"/>
                        </a:spcAft>
                      </a:pPr>
                      <a:r>
                        <a:rPr lang="en-US" sz="1600" b="1" dirty="0" smtClean="0">
                          <a:solidFill>
                            <a:schemeClr val="tx1"/>
                          </a:solidFill>
                          <a:latin typeface="Arial"/>
                          <a:ea typeface="Times New Roman"/>
                          <a:cs typeface="Times New Roman"/>
                        </a:rPr>
                        <a:t>3.7</a:t>
                      </a:r>
                      <a:endParaRPr lang="en-US" sz="1600" b="1" dirty="0">
                        <a:solidFill>
                          <a:schemeClr val="tx1"/>
                        </a:solidFill>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638">
                <a:tc>
                  <a:txBody>
                    <a:bodyPr/>
                    <a:lstStyle/>
                    <a:p>
                      <a:pPr marL="0" marR="0" algn="ctr">
                        <a:lnSpc>
                          <a:spcPts val="900"/>
                        </a:lnSpc>
                        <a:spcBef>
                          <a:spcPts val="100"/>
                        </a:spcBef>
                        <a:spcAft>
                          <a:spcPts val="100"/>
                        </a:spcAft>
                      </a:pPr>
                      <a:r>
                        <a:rPr lang="en-US" sz="1600" b="1" dirty="0">
                          <a:latin typeface="Arial"/>
                          <a:ea typeface="Times New Roman"/>
                          <a:cs typeface="Times New Roman"/>
                        </a:rPr>
                        <a:t>M3</a:t>
                      </a:r>
                      <a:endParaRPr lang="en-US" sz="1600" b="1" dirty="0">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100"/>
                        </a:spcBef>
                        <a:spcAft>
                          <a:spcPts val="100"/>
                        </a:spcAft>
                      </a:pPr>
                      <a:r>
                        <a:rPr lang="en-US" sz="1600" b="1" dirty="0">
                          <a:latin typeface="Arial"/>
                          <a:ea typeface="Times New Roman"/>
                          <a:cs typeface="Times New Roman"/>
                        </a:rPr>
                        <a:t>488</a:t>
                      </a:r>
                      <a:endParaRPr lang="en-US" sz="1600" b="1" dirty="0">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lnSpc>
                          <a:spcPts val="900"/>
                        </a:lnSpc>
                        <a:spcBef>
                          <a:spcPts val="100"/>
                        </a:spcBef>
                        <a:spcAft>
                          <a:spcPts val="100"/>
                        </a:spcAft>
                      </a:pPr>
                      <a:r>
                        <a:rPr lang="en-US" sz="1600" b="1" dirty="0">
                          <a:latin typeface="Arial"/>
                          <a:ea typeface="Times New Roman"/>
                          <a:cs typeface="Times New Roman"/>
                        </a:rPr>
                        <a:t>20</a:t>
                      </a:r>
                      <a:endParaRPr lang="en-US" sz="1600" b="1" dirty="0">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lnSpc>
                          <a:spcPts val="900"/>
                        </a:lnSpc>
                        <a:spcBef>
                          <a:spcPts val="100"/>
                        </a:spcBef>
                        <a:spcAft>
                          <a:spcPts val="100"/>
                        </a:spcAft>
                      </a:pPr>
                      <a:r>
                        <a:rPr lang="en-US" sz="1600" b="1" strike="noStrike" baseline="0" dirty="0">
                          <a:solidFill>
                            <a:schemeClr val="tx1"/>
                          </a:solidFill>
                          <a:latin typeface="Arial"/>
                          <a:ea typeface="Times New Roman"/>
                          <a:cs typeface="Times New Roman"/>
                        </a:rPr>
                        <a:t>0.7  </a:t>
                      </a:r>
                      <a:endParaRPr lang="en-US" sz="1600" b="1" strike="noStrike" baseline="0" dirty="0">
                        <a:solidFill>
                          <a:schemeClr val="tx1"/>
                        </a:solidFill>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lnSpc>
                          <a:spcPts val="900"/>
                        </a:lnSpc>
                        <a:spcBef>
                          <a:spcPts val="100"/>
                        </a:spcBef>
                        <a:spcAft>
                          <a:spcPts val="100"/>
                        </a:spcAft>
                      </a:pPr>
                      <a:r>
                        <a:rPr lang="en-US" sz="1600" b="1" dirty="0" smtClean="0">
                          <a:solidFill>
                            <a:schemeClr val="tx1"/>
                          </a:solidFill>
                          <a:latin typeface="Arial"/>
                          <a:ea typeface="Times New Roman"/>
                          <a:cs typeface="Times New Roman"/>
                        </a:rPr>
                        <a:t>1.1</a:t>
                      </a:r>
                      <a:endParaRPr lang="en-US" sz="1600" b="1" dirty="0">
                        <a:solidFill>
                          <a:schemeClr val="tx1"/>
                        </a:solidFill>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756">
                <a:tc>
                  <a:txBody>
                    <a:bodyPr/>
                    <a:lstStyle/>
                    <a:p>
                      <a:pPr marL="0" marR="0" algn="ctr">
                        <a:lnSpc>
                          <a:spcPts val="900"/>
                        </a:lnSpc>
                        <a:spcBef>
                          <a:spcPts val="100"/>
                        </a:spcBef>
                        <a:spcAft>
                          <a:spcPts val="100"/>
                        </a:spcAft>
                      </a:pPr>
                      <a:r>
                        <a:rPr lang="en-US" sz="1600" b="1">
                          <a:latin typeface="Arial"/>
                          <a:ea typeface="Times New Roman"/>
                          <a:cs typeface="Times New Roman"/>
                        </a:rPr>
                        <a:t>M4</a:t>
                      </a:r>
                      <a:endParaRPr lang="en-US" sz="1600" b="1">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100"/>
                        </a:spcBef>
                        <a:spcAft>
                          <a:spcPts val="100"/>
                        </a:spcAft>
                      </a:pPr>
                      <a:r>
                        <a:rPr lang="en-US" sz="1600" b="1">
                          <a:latin typeface="Arial"/>
                          <a:ea typeface="Times New Roman"/>
                          <a:cs typeface="Times New Roman"/>
                        </a:rPr>
                        <a:t>555</a:t>
                      </a:r>
                      <a:endParaRPr lang="en-US" sz="1600" b="1">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lnSpc>
                          <a:spcPts val="900"/>
                        </a:lnSpc>
                        <a:spcBef>
                          <a:spcPts val="100"/>
                        </a:spcBef>
                        <a:spcAft>
                          <a:spcPts val="100"/>
                        </a:spcAft>
                      </a:pPr>
                      <a:r>
                        <a:rPr lang="en-US" sz="1600" b="1" dirty="0">
                          <a:latin typeface="Arial"/>
                          <a:ea typeface="Times New Roman"/>
                          <a:cs typeface="Times New Roman"/>
                        </a:rPr>
                        <a:t>20</a:t>
                      </a:r>
                      <a:endParaRPr lang="en-US" sz="1600" b="1" dirty="0">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lnSpc>
                          <a:spcPts val="900"/>
                        </a:lnSpc>
                        <a:spcBef>
                          <a:spcPts val="100"/>
                        </a:spcBef>
                        <a:spcAft>
                          <a:spcPts val="100"/>
                        </a:spcAft>
                      </a:pPr>
                      <a:r>
                        <a:rPr lang="en-US" sz="1600" b="1" strike="noStrike" baseline="0" dirty="0" smtClean="0">
                          <a:solidFill>
                            <a:schemeClr val="tx1"/>
                          </a:solidFill>
                          <a:latin typeface="Arial"/>
                          <a:ea typeface="Times New Roman"/>
                          <a:cs typeface="Times New Roman"/>
                        </a:rPr>
                        <a:t>0.7</a:t>
                      </a:r>
                      <a:endParaRPr lang="en-US" sz="1600" b="1" strike="noStrike" baseline="0" dirty="0">
                        <a:solidFill>
                          <a:schemeClr val="tx1"/>
                        </a:solidFill>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lnSpc>
                          <a:spcPts val="900"/>
                        </a:lnSpc>
                        <a:spcBef>
                          <a:spcPts val="100"/>
                        </a:spcBef>
                        <a:spcAft>
                          <a:spcPts val="100"/>
                        </a:spcAft>
                      </a:pPr>
                      <a:r>
                        <a:rPr lang="en-US" sz="1600" b="1" dirty="0" smtClean="0">
                          <a:solidFill>
                            <a:schemeClr val="tx1"/>
                          </a:solidFill>
                          <a:latin typeface="Arial"/>
                          <a:ea typeface="Times New Roman"/>
                          <a:cs typeface="Times New Roman"/>
                        </a:rPr>
                        <a:t>4.3</a:t>
                      </a:r>
                      <a:endParaRPr lang="en-US" sz="1600" b="1" dirty="0">
                        <a:solidFill>
                          <a:schemeClr val="tx1"/>
                        </a:solidFill>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325">
                <a:tc>
                  <a:txBody>
                    <a:bodyPr/>
                    <a:lstStyle/>
                    <a:p>
                      <a:pPr marL="0" marR="0" algn="ctr">
                        <a:lnSpc>
                          <a:spcPts val="900"/>
                        </a:lnSpc>
                        <a:spcBef>
                          <a:spcPts val="100"/>
                        </a:spcBef>
                        <a:spcAft>
                          <a:spcPts val="100"/>
                        </a:spcAft>
                      </a:pPr>
                      <a:r>
                        <a:rPr lang="en-US" sz="1600" b="1">
                          <a:latin typeface="Arial"/>
                          <a:ea typeface="Times New Roman"/>
                          <a:cs typeface="Times New Roman"/>
                        </a:rPr>
                        <a:t>M5</a:t>
                      </a:r>
                      <a:endParaRPr lang="en-US" sz="1600" b="1">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100"/>
                        </a:spcBef>
                        <a:spcAft>
                          <a:spcPts val="100"/>
                        </a:spcAft>
                      </a:pPr>
                      <a:r>
                        <a:rPr lang="en-US" sz="1600" b="1">
                          <a:latin typeface="Arial"/>
                          <a:ea typeface="Times New Roman"/>
                          <a:cs typeface="Times New Roman"/>
                        </a:rPr>
                        <a:t>672</a:t>
                      </a:r>
                      <a:endParaRPr lang="en-US" sz="1600" b="1">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lnSpc>
                          <a:spcPts val="900"/>
                        </a:lnSpc>
                        <a:spcBef>
                          <a:spcPts val="100"/>
                        </a:spcBef>
                        <a:spcAft>
                          <a:spcPts val="100"/>
                        </a:spcAft>
                      </a:pPr>
                      <a:r>
                        <a:rPr lang="en-US" sz="1600" b="1">
                          <a:latin typeface="Arial"/>
                          <a:ea typeface="Times New Roman"/>
                          <a:cs typeface="Times New Roman"/>
                        </a:rPr>
                        <a:t>20</a:t>
                      </a:r>
                      <a:endParaRPr lang="en-US" sz="1600" b="1">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lnSpc>
                          <a:spcPts val="900"/>
                        </a:lnSpc>
                        <a:spcBef>
                          <a:spcPts val="100"/>
                        </a:spcBef>
                        <a:spcAft>
                          <a:spcPts val="100"/>
                        </a:spcAft>
                      </a:pPr>
                      <a:r>
                        <a:rPr lang="en-US" sz="1600" b="1" strike="noStrike" baseline="0" dirty="0" smtClean="0">
                          <a:solidFill>
                            <a:schemeClr val="tx1"/>
                          </a:solidFill>
                          <a:latin typeface="Arial"/>
                          <a:ea typeface="Times New Roman"/>
                          <a:cs typeface="Times New Roman"/>
                        </a:rPr>
                        <a:t>0.7</a:t>
                      </a:r>
                      <a:endParaRPr lang="en-US" sz="1600" b="1" strike="noStrike" baseline="0" dirty="0">
                        <a:solidFill>
                          <a:schemeClr val="tx1"/>
                        </a:solidFill>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lnSpc>
                          <a:spcPts val="900"/>
                        </a:lnSpc>
                        <a:spcBef>
                          <a:spcPts val="100"/>
                        </a:spcBef>
                        <a:spcAft>
                          <a:spcPts val="100"/>
                        </a:spcAft>
                      </a:pPr>
                      <a:r>
                        <a:rPr lang="en-US" sz="1600" b="1" dirty="0" smtClean="0">
                          <a:solidFill>
                            <a:schemeClr val="tx1"/>
                          </a:solidFill>
                          <a:latin typeface="Arial"/>
                          <a:ea typeface="Times New Roman"/>
                          <a:cs typeface="Times New Roman"/>
                        </a:rPr>
                        <a:t>3.2</a:t>
                      </a:r>
                      <a:endParaRPr lang="en-US" sz="1600" b="1" dirty="0">
                        <a:solidFill>
                          <a:schemeClr val="tx1"/>
                        </a:solidFill>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412">
                <a:tc>
                  <a:txBody>
                    <a:bodyPr/>
                    <a:lstStyle/>
                    <a:p>
                      <a:pPr marL="0" marR="0" algn="ctr">
                        <a:lnSpc>
                          <a:spcPts val="900"/>
                        </a:lnSpc>
                        <a:spcBef>
                          <a:spcPts val="100"/>
                        </a:spcBef>
                        <a:spcAft>
                          <a:spcPts val="100"/>
                        </a:spcAft>
                      </a:pPr>
                      <a:r>
                        <a:rPr lang="en-US" sz="1600" b="1">
                          <a:latin typeface="Arial"/>
                          <a:ea typeface="Times New Roman"/>
                          <a:cs typeface="Times New Roman"/>
                        </a:rPr>
                        <a:t>M6</a:t>
                      </a:r>
                      <a:endParaRPr lang="en-US" sz="1600" b="1">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900"/>
                        </a:lnSpc>
                        <a:spcBef>
                          <a:spcPts val="100"/>
                        </a:spcBef>
                        <a:spcAft>
                          <a:spcPts val="100"/>
                        </a:spcAft>
                      </a:pPr>
                      <a:r>
                        <a:rPr lang="en-US" sz="1600" b="1">
                          <a:latin typeface="Arial"/>
                          <a:ea typeface="Times New Roman"/>
                          <a:cs typeface="Times New Roman"/>
                        </a:rPr>
                        <a:t>746</a:t>
                      </a:r>
                      <a:endParaRPr lang="en-US" sz="1600" b="1">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lnSpc>
                          <a:spcPts val="900"/>
                        </a:lnSpc>
                        <a:spcBef>
                          <a:spcPts val="100"/>
                        </a:spcBef>
                        <a:spcAft>
                          <a:spcPts val="100"/>
                        </a:spcAft>
                      </a:pPr>
                      <a:r>
                        <a:rPr lang="en-US" sz="1600" b="1" dirty="0">
                          <a:latin typeface="Arial"/>
                          <a:ea typeface="Times New Roman"/>
                          <a:cs typeface="Times New Roman"/>
                        </a:rPr>
                        <a:t>15</a:t>
                      </a:r>
                      <a:endParaRPr lang="en-US" sz="1600" b="1" dirty="0">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lnSpc>
                          <a:spcPts val="900"/>
                        </a:lnSpc>
                        <a:spcBef>
                          <a:spcPts val="100"/>
                        </a:spcBef>
                        <a:spcAft>
                          <a:spcPts val="100"/>
                        </a:spcAft>
                      </a:pPr>
                      <a:r>
                        <a:rPr lang="en-US" sz="1600" b="1" strike="noStrike" baseline="0" dirty="0" smtClean="0">
                          <a:solidFill>
                            <a:schemeClr val="tx1"/>
                          </a:solidFill>
                          <a:latin typeface="Arial"/>
                          <a:ea typeface="Times New Roman"/>
                          <a:cs typeface="Times New Roman"/>
                        </a:rPr>
                        <a:t>0.8</a:t>
                      </a:r>
                      <a:endParaRPr lang="en-US" sz="1600" b="1" strike="noStrike" baseline="0" dirty="0">
                        <a:solidFill>
                          <a:schemeClr val="tx1"/>
                        </a:solidFill>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lnSpc>
                          <a:spcPts val="900"/>
                        </a:lnSpc>
                        <a:spcBef>
                          <a:spcPts val="100"/>
                        </a:spcBef>
                        <a:spcAft>
                          <a:spcPts val="100"/>
                        </a:spcAft>
                      </a:pPr>
                      <a:r>
                        <a:rPr lang="en-US" sz="1600" b="1" dirty="0" smtClean="0">
                          <a:solidFill>
                            <a:schemeClr val="tx1"/>
                          </a:solidFill>
                          <a:latin typeface="Arial"/>
                          <a:ea typeface="Times New Roman"/>
                          <a:cs typeface="Times New Roman"/>
                        </a:rPr>
                        <a:t>1.8</a:t>
                      </a:r>
                      <a:endParaRPr lang="en-US" sz="1600" b="1" dirty="0">
                        <a:solidFill>
                          <a:schemeClr val="tx1"/>
                        </a:solidFill>
                        <a:latin typeface="Times New Roman"/>
                        <a:ea typeface="Times New Roman"/>
                        <a:cs typeface="Times New Roman"/>
                      </a:endParaRPr>
                    </a:p>
                  </a:txBody>
                  <a:tcPr marL="67009" marR="67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1"/>
          </p:nvPr>
        </p:nvSpPr>
        <p:spPr>
          <a:xfrm>
            <a:off x="3124200" y="6356350"/>
            <a:ext cx="2895600" cy="365125"/>
          </a:xfrm>
          <a:noFill/>
        </p:spPr>
        <p:txBody>
          <a:bodyPr/>
          <a:lstStyle/>
          <a:p>
            <a:pPr algn="ctr"/>
            <a:fld id="{1BFA00F7-4919-4247-BD25-DC73A099FA16}" type="slidenum">
              <a:rPr lang="en-US" smtClean="0"/>
              <a:pPr algn="ctr"/>
              <a:t>33</a:t>
            </a:fld>
            <a:endParaRPr lang="en-US" smtClean="0"/>
          </a:p>
        </p:txBody>
      </p:sp>
      <p:sp>
        <p:nvSpPr>
          <p:cNvPr id="39939" name="Text Box 2"/>
          <p:cNvSpPr txBox="1">
            <a:spLocks noChangeAspect="1" noChangeArrowheads="1"/>
          </p:cNvSpPr>
          <p:nvPr/>
        </p:nvSpPr>
        <p:spPr bwMode="auto">
          <a:xfrm>
            <a:off x="6743700" y="3209925"/>
            <a:ext cx="2117725" cy="825500"/>
          </a:xfrm>
          <a:prstGeom prst="rect">
            <a:avLst/>
          </a:prstGeom>
          <a:solidFill>
            <a:srgbClr val="FFCC00"/>
          </a:solidFill>
          <a:ln w="9525">
            <a:noFill/>
            <a:miter lim="800000"/>
            <a:headEnd/>
            <a:tailEnd/>
          </a:ln>
        </p:spPr>
        <p:txBody>
          <a:bodyPr wrap="none">
            <a:spAutoFit/>
          </a:bodyPr>
          <a:lstStyle/>
          <a:p>
            <a:r>
              <a:rPr lang="en-US" sz="1600" b="1"/>
              <a:t>3-Mirror Anastigmat</a:t>
            </a:r>
          </a:p>
          <a:p>
            <a:r>
              <a:rPr lang="en-US" sz="1600" b="1"/>
              <a:t>All reflective</a:t>
            </a:r>
          </a:p>
          <a:p>
            <a:r>
              <a:rPr lang="en-US" sz="1600" b="1"/>
              <a:t>Rotating telescope</a:t>
            </a:r>
          </a:p>
        </p:txBody>
      </p:sp>
      <p:sp>
        <p:nvSpPr>
          <p:cNvPr id="39940" name="Rectangle 3"/>
          <p:cNvSpPr>
            <a:spLocks noGrp="1" noChangeArrowheads="1"/>
          </p:cNvSpPr>
          <p:nvPr>
            <p:ph type="title"/>
          </p:nvPr>
        </p:nvSpPr>
        <p:spPr>
          <a:xfrm>
            <a:off x="241300" y="290513"/>
            <a:ext cx="8162925" cy="685800"/>
          </a:xfrm>
        </p:spPr>
        <p:txBody>
          <a:bodyPr lIns="101600" tIns="50800" rIns="101600" bIns="50800"/>
          <a:lstStyle/>
          <a:p>
            <a:pPr defTabSz="908050" eaLnBrk="1" hangingPunct="1"/>
            <a:r>
              <a:rPr lang="en-US" smtClean="0">
                <a:solidFill>
                  <a:srgbClr val="0000FF"/>
                </a:solidFill>
              </a:rPr>
              <a:t>VIIRS Incorporates Modular </a:t>
            </a:r>
            <a:br>
              <a:rPr lang="en-US" smtClean="0">
                <a:solidFill>
                  <a:srgbClr val="0000FF"/>
                </a:solidFill>
              </a:rPr>
            </a:br>
            <a:r>
              <a:rPr lang="en-US" smtClean="0">
                <a:solidFill>
                  <a:srgbClr val="0000FF"/>
                </a:solidFill>
              </a:rPr>
              <a:t>Sensor Approach</a:t>
            </a:r>
          </a:p>
        </p:txBody>
      </p:sp>
      <p:pic>
        <p:nvPicPr>
          <p:cNvPr id="39941" name="Picture 4" descr="viirs_cutaway_elec"/>
          <p:cNvPicPr>
            <a:picLocks noChangeAspect="1" noChangeArrowheads="1"/>
          </p:cNvPicPr>
          <p:nvPr/>
        </p:nvPicPr>
        <p:blipFill>
          <a:blip r:embed="rId3"/>
          <a:srcRect l="13637" t="8824" r="10909" b="10588"/>
          <a:stretch>
            <a:fillRect/>
          </a:stretch>
        </p:blipFill>
        <p:spPr bwMode="auto">
          <a:xfrm>
            <a:off x="2498725" y="2128838"/>
            <a:ext cx="3638550" cy="3003550"/>
          </a:xfrm>
          <a:prstGeom prst="rect">
            <a:avLst/>
          </a:prstGeom>
          <a:noFill/>
          <a:ln w="9525">
            <a:noFill/>
            <a:miter lim="800000"/>
            <a:headEnd/>
            <a:tailEnd/>
          </a:ln>
        </p:spPr>
      </p:pic>
      <p:sp>
        <p:nvSpPr>
          <p:cNvPr id="39942" name="Text Box 5"/>
          <p:cNvSpPr txBox="1">
            <a:spLocks noChangeAspect="1" noChangeArrowheads="1"/>
          </p:cNvSpPr>
          <p:nvPr/>
        </p:nvSpPr>
        <p:spPr bwMode="auto">
          <a:xfrm>
            <a:off x="4271963" y="5073650"/>
            <a:ext cx="1403350" cy="336550"/>
          </a:xfrm>
          <a:prstGeom prst="rect">
            <a:avLst/>
          </a:prstGeom>
          <a:noFill/>
          <a:ln w="9525">
            <a:noFill/>
            <a:miter lim="800000"/>
            <a:headEnd/>
            <a:tailEnd/>
          </a:ln>
        </p:spPr>
        <p:txBody>
          <a:bodyPr wrap="none">
            <a:spAutoFit/>
          </a:bodyPr>
          <a:lstStyle/>
          <a:p>
            <a:pPr algn="r"/>
            <a:r>
              <a:rPr lang="en-US" sz="1600" b="1"/>
              <a:t>Cryoradiator</a:t>
            </a:r>
            <a:endParaRPr lang="en-US" sz="1400" b="1"/>
          </a:p>
        </p:txBody>
      </p:sp>
      <p:sp>
        <p:nvSpPr>
          <p:cNvPr id="39943" name="Line 6"/>
          <p:cNvSpPr>
            <a:spLocks noChangeAspect="1" noChangeShapeType="1"/>
          </p:cNvSpPr>
          <p:nvPr/>
        </p:nvSpPr>
        <p:spPr bwMode="auto">
          <a:xfrm flipV="1">
            <a:off x="2398713" y="3870325"/>
            <a:ext cx="1676400" cy="736600"/>
          </a:xfrm>
          <a:prstGeom prst="line">
            <a:avLst/>
          </a:prstGeom>
          <a:noFill/>
          <a:ln w="28575">
            <a:solidFill>
              <a:schemeClr val="tx1"/>
            </a:solidFill>
            <a:round/>
            <a:headEnd/>
            <a:tailEnd type="triangle" w="med" len="med"/>
          </a:ln>
        </p:spPr>
        <p:txBody>
          <a:bodyPr wrap="none" anchor="ctr"/>
          <a:lstStyle/>
          <a:p>
            <a:endParaRPr lang="en-US"/>
          </a:p>
        </p:txBody>
      </p:sp>
      <p:sp>
        <p:nvSpPr>
          <p:cNvPr id="39944" name="Text Box 7"/>
          <p:cNvSpPr txBox="1">
            <a:spLocks noChangeAspect="1" noChangeArrowheads="1"/>
          </p:cNvSpPr>
          <p:nvPr/>
        </p:nvSpPr>
        <p:spPr bwMode="auto">
          <a:xfrm>
            <a:off x="300038" y="4451350"/>
            <a:ext cx="2117725" cy="825500"/>
          </a:xfrm>
          <a:prstGeom prst="rect">
            <a:avLst/>
          </a:prstGeom>
          <a:solidFill>
            <a:srgbClr val="FFCC00"/>
          </a:solidFill>
          <a:ln w="9525">
            <a:noFill/>
            <a:miter lim="800000"/>
            <a:headEnd/>
            <a:tailEnd/>
          </a:ln>
        </p:spPr>
        <p:txBody>
          <a:bodyPr wrap="none">
            <a:spAutoFit/>
          </a:bodyPr>
          <a:lstStyle/>
          <a:p>
            <a:pPr algn="r"/>
            <a:r>
              <a:rPr lang="en-US" sz="1600" b="1"/>
              <a:t>4-Mirror Anastigmat</a:t>
            </a:r>
          </a:p>
          <a:p>
            <a:pPr algn="r"/>
            <a:r>
              <a:rPr lang="en-US" sz="1600" b="1"/>
              <a:t>All Reflective</a:t>
            </a:r>
          </a:p>
          <a:p>
            <a:pPr algn="r"/>
            <a:r>
              <a:rPr lang="en-US" sz="1600" b="1"/>
              <a:t>Aft Optics Imager</a:t>
            </a:r>
          </a:p>
        </p:txBody>
      </p:sp>
      <p:sp>
        <p:nvSpPr>
          <p:cNvPr id="39945" name="Line 8"/>
          <p:cNvSpPr>
            <a:spLocks noChangeAspect="1" noChangeShapeType="1"/>
          </p:cNvSpPr>
          <p:nvPr/>
        </p:nvSpPr>
        <p:spPr bwMode="auto">
          <a:xfrm flipV="1">
            <a:off x="3497263" y="3854450"/>
            <a:ext cx="984250" cy="1690688"/>
          </a:xfrm>
          <a:prstGeom prst="line">
            <a:avLst/>
          </a:prstGeom>
          <a:noFill/>
          <a:ln w="28575">
            <a:solidFill>
              <a:schemeClr val="tx1"/>
            </a:solidFill>
            <a:round/>
            <a:headEnd/>
            <a:tailEnd type="triangle" w="med" len="med"/>
          </a:ln>
        </p:spPr>
        <p:txBody>
          <a:bodyPr wrap="none" anchor="ctr"/>
          <a:lstStyle/>
          <a:p>
            <a:endParaRPr lang="en-US"/>
          </a:p>
        </p:txBody>
      </p:sp>
      <p:sp>
        <p:nvSpPr>
          <p:cNvPr id="39946" name="Text Box 9"/>
          <p:cNvSpPr txBox="1">
            <a:spLocks noChangeAspect="1" noChangeArrowheads="1"/>
          </p:cNvSpPr>
          <p:nvPr/>
        </p:nvSpPr>
        <p:spPr bwMode="auto">
          <a:xfrm>
            <a:off x="7077075" y="2533650"/>
            <a:ext cx="1208088" cy="336550"/>
          </a:xfrm>
          <a:prstGeom prst="rect">
            <a:avLst/>
          </a:prstGeom>
          <a:noFill/>
          <a:ln w="9525">
            <a:noFill/>
            <a:miter lim="800000"/>
            <a:headEnd/>
            <a:tailEnd/>
          </a:ln>
        </p:spPr>
        <p:txBody>
          <a:bodyPr wrap="none">
            <a:spAutoFit/>
          </a:bodyPr>
          <a:lstStyle/>
          <a:p>
            <a:r>
              <a:rPr lang="en-US" sz="1600" b="1"/>
              <a:t>Blackbody</a:t>
            </a:r>
          </a:p>
        </p:txBody>
      </p:sp>
      <p:sp>
        <p:nvSpPr>
          <p:cNvPr id="39947" name="Text Box 10"/>
          <p:cNvSpPr txBox="1">
            <a:spLocks noChangeAspect="1" noChangeArrowheads="1"/>
          </p:cNvSpPr>
          <p:nvPr/>
        </p:nvSpPr>
        <p:spPr bwMode="auto">
          <a:xfrm>
            <a:off x="6888163" y="1843088"/>
            <a:ext cx="1516062" cy="336550"/>
          </a:xfrm>
          <a:prstGeom prst="rect">
            <a:avLst/>
          </a:prstGeom>
          <a:noFill/>
          <a:ln w="9525">
            <a:noFill/>
            <a:miter lim="800000"/>
            <a:headEnd/>
            <a:tailEnd/>
          </a:ln>
        </p:spPr>
        <p:txBody>
          <a:bodyPr wrap="none">
            <a:spAutoFit/>
          </a:bodyPr>
          <a:lstStyle/>
          <a:p>
            <a:r>
              <a:rPr lang="en-US" sz="1600" b="1"/>
              <a:t>Solar Diffuser</a:t>
            </a:r>
          </a:p>
        </p:txBody>
      </p:sp>
      <p:sp>
        <p:nvSpPr>
          <p:cNvPr id="39948" name="Line 11"/>
          <p:cNvSpPr>
            <a:spLocks noChangeAspect="1" noChangeShapeType="1"/>
          </p:cNvSpPr>
          <p:nvPr/>
        </p:nvSpPr>
        <p:spPr bwMode="auto">
          <a:xfrm flipH="1">
            <a:off x="5348288" y="2036763"/>
            <a:ext cx="1585912" cy="1012825"/>
          </a:xfrm>
          <a:prstGeom prst="line">
            <a:avLst/>
          </a:prstGeom>
          <a:noFill/>
          <a:ln w="28575">
            <a:solidFill>
              <a:schemeClr val="tx1"/>
            </a:solidFill>
            <a:round/>
            <a:headEnd/>
            <a:tailEnd type="triangle" w="med" len="med"/>
          </a:ln>
        </p:spPr>
        <p:txBody>
          <a:bodyPr wrap="none" anchor="ctr"/>
          <a:lstStyle/>
          <a:p>
            <a:endParaRPr lang="en-US"/>
          </a:p>
        </p:txBody>
      </p:sp>
      <p:sp>
        <p:nvSpPr>
          <p:cNvPr id="39949" name="Line 12"/>
          <p:cNvSpPr>
            <a:spLocks noChangeAspect="1" noChangeShapeType="1"/>
          </p:cNvSpPr>
          <p:nvPr/>
        </p:nvSpPr>
        <p:spPr bwMode="auto">
          <a:xfrm flipH="1">
            <a:off x="5768975" y="2674938"/>
            <a:ext cx="1336675" cy="887412"/>
          </a:xfrm>
          <a:prstGeom prst="line">
            <a:avLst/>
          </a:prstGeom>
          <a:noFill/>
          <a:ln w="28575">
            <a:solidFill>
              <a:schemeClr val="tx1"/>
            </a:solidFill>
            <a:round/>
            <a:headEnd/>
            <a:tailEnd type="triangle" w="med" len="med"/>
          </a:ln>
        </p:spPr>
        <p:txBody>
          <a:bodyPr wrap="none" anchor="ctr"/>
          <a:lstStyle/>
          <a:p>
            <a:endParaRPr lang="en-US"/>
          </a:p>
        </p:txBody>
      </p:sp>
      <p:sp>
        <p:nvSpPr>
          <p:cNvPr id="39950" name="Line 13"/>
          <p:cNvSpPr>
            <a:spLocks noChangeAspect="1" noChangeShapeType="1"/>
          </p:cNvSpPr>
          <p:nvPr/>
        </p:nvSpPr>
        <p:spPr bwMode="auto">
          <a:xfrm flipH="1">
            <a:off x="5084763" y="3600450"/>
            <a:ext cx="1571625" cy="242888"/>
          </a:xfrm>
          <a:prstGeom prst="line">
            <a:avLst/>
          </a:prstGeom>
          <a:noFill/>
          <a:ln w="28575">
            <a:solidFill>
              <a:schemeClr val="tx1"/>
            </a:solidFill>
            <a:round/>
            <a:headEnd/>
            <a:tailEnd type="triangle" w="med" len="med"/>
          </a:ln>
        </p:spPr>
        <p:txBody>
          <a:bodyPr wrap="none" anchor="ctr"/>
          <a:lstStyle/>
          <a:p>
            <a:endParaRPr lang="en-US"/>
          </a:p>
        </p:txBody>
      </p:sp>
      <p:sp>
        <p:nvSpPr>
          <p:cNvPr id="39951" name="Text Box 14"/>
          <p:cNvSpPr txBox="1">
            <a:spLocks noChangeAspect="1" noChangeArrowheads="1"/>
          </p:cNvSpPr>
          <p:nvPr/>
        </p:nvSpPr>
        <p:spPr bwMode="auto">
          <a:xfrm>
            <a:off x="1879600" y="5524500"/>
            <a:ext cx="1812925" cy="336550"/>
          </a:xfrm>
          <a:prstGeom prst="rect">
            <a:avLst/>
          </a:prstGeom>
          <a:solidFill>
            <a:srgbClr val="FFCC00"/>
          </a:solidFill>
          <a:ln w="9525">
            <a:noFill/>
            <a:miter lim="800000"/>
            <a:headEnd/>
            <a:tailEnd/>
          </a:ln>
        </p:spPr>
        <p:txBody>
          <a:bodyPr wrap="none">
            <a:spAutoFit/>
          </a:bodyPr>
          <a:lstStyle/>
          <a:p>
            <a:r>
              <a:rPr lang="en-US" sz="1600" b="1"/>
              <a:t>Half-angle Mirror</a:t>
            </a:r>
          </a:p>
        </p:txBody>
      </p:sp>
      <p:sp>
        <p:nvSpPr>
          <p:cNvPr id="39952" name="Text Box 15"/>
          <p:cNvSpPr txBox="1">
            <a:spLocks noChangeAspect="1" noChangeArrowheads="1"/>
          </p:cNvSpPr>
          <p:nvPr/>
        </p:nvSpPr>
        <p:spPr bwMode="auto">
          <a:xfrm>
            <a:off x="2973388" y="1560513"/>
            <a:ext cx="4033837" cy="336550"/>
          </a:xfrm>
          <a:prstGeom prst="rect">
            <a:avLst/>
          </a:prstGeom>
          <a:noFill/>
          <a:ln w="9525">
            <a:noFill/>
            <a:miter lim="800000"/>
            <a:headEnd/>
            <a:tailEnd/>
          </a:ln>
        </p:spPr>
        <p:txBody>
          <a:bodyPr wrap="none">
            <a:spAutoFit/>
          </a:bodyPr>
          <a:lstStyle/>
          <a:p>
            <a:r>
              <a:rPr lang="en-US" sz="1600" b="1"/>
              <a:t>Separately Mounted Electronics Module</a:t>
            </a:r>
          </a:p>
        </p:txBody>
      </p:sp>
      <p:pic>
        <p:nvPicPr>
          <p:cNvPr id="39953" name="Picture 16" descr="viirs_top_iso_nodoors"/>
          <p:cNvPicPr>
            <a:picLocks noChangeAspect="1" noChangeArrowheads="1"/>
          </p:cNvPicPr>
          <p:nvPr/>
        </p:nvPicPr>
        <p:blipFill>
          <a:blip r:embed="rId4"/>
          <a:srcRect/>
          <a:stretch>
            <a:fillRect/>
          </a:stretch>
        </p:blipFill>
        <p:spPr bwMode="auto">
          <a:xfrm>
            <a:off x="896938" y="1404938"/>
            <a:ext cx="1625600" cy="1350962"/>
          </a:xfrm>
          <a:prstGeom prst="rect">
            <a:avLst/>
          </a:prstGeom>
          <a:noFill/>
          <a:ln w="9525">
            <a:noFill/>
            <a:miter lim="800000"/>
            <a:headEnd/>
            <a:tailEnd/>
          </a:ln>
        </p:spPr>
      </p:pic>
      <p:sp>
        <p:nvSpPr>
          <p:cNvPr id="39954" name="Line 17"/>
          <p:cNvSpPr>
            <a:spLocks noChangeAspect="1" noChangeShapeType="1"/>
          </p:cNvSpPr>
          <p:nvPr/>
        </p:nvSpPr>
        <p:spPr bwMode="auto">
          <a:xfrm flipH="1" flipV="1">
            <a:off x="2274888" y="1720850"/>
            <a:ext cx="715962" cy="1588"/>
          </a:xfrm>
          <a:prstGeom prst="line">
            <a:avLst/>
          </a:prstGeom>
          <a:noFill/>
          <a:ln w="28575">
            <a:solidFill>
              <a:schemeClr val="tx1"/>
            </a:solidFill>
            <a:round/>
            <a:headEnd/>
            <a:tailEnd type="triangle" w="med" len="med"/>
          </a:ln>
        </p:spPr>
        <p:txBody>
          <a:bodyPr wrap="none" anchor="ctr"/>
          <a:lstStyle/>
          <a:p>
            <a:endParaRPr lang="en-US"/>
          </a:p>
        </p:txBody>
      </p:sp>
      <p:pic>
        <p:nvPicPr>
          <p:cNvPr id="39955" name="Picture 18" descr="viirs_cutaway_1"/>
          <p:cNvPicPr>
            <a:picLocks noChangeAspect="1" noChangeArrowheads="1"/>
          </p:cNvPicPr>
          <p:nvPr/>
        </p:nvPicPr>
        <p:blipFill>
          <a:blip r:embed="rId5"/>
          <a:srcRect/>
          <a:stretch>
            <a:fillRect/>
          </a:stretch>
        </p:blipFill>
        <p:spPr bwMode="auto">
          <a:xfrm>
            <a:off x="6137275" y="4535488"/>
            <a:ext cx="2381250" cy="1566862"/>
          </a:xfrm>
          <a:prstGeom prst="rect">
            <a:avLst/>
          </a:prstGeom>
          <a:noFill/>
          <a:ln w="9525">
            <a:noFill/>
            <a:miter lim="800000"/>
            <a:headEnd/>
            <a:tailEnd/>
          </a:ln>
        </p:spPr>
      </p:pic>
      <p:sp>
        <p:nvSpPr>
          <p:cNvPr id="39956" name="Line 19"/>
          <p:cNvSpPr>
            <a:spLocks noChangeAspect="1" noChangeShapeType="1"/>
          </p:cNvSpPr>
          <p:nvPr/>
        </p:nvSpPr>
        <p:spPr bwMode="auto">
          <a:xfrm>
            <a:off x="5864225" y="5657850"/>
            <a:ext cx="806450" cy="11113"/>
          </a:xfrm>
          <a:prstGeom prst="line">
            <a:avLst/>
          </a:prstGeom>
          <a:noFill/>
          <a:ln w="28575">
            <a:solidFill>
              <a:schemeClr val="tx1"/>
            </a:solidFill>
            <a:round/>
            <a:headEnd/>
            <a:tailEnd type="triangle" w="med" len="med"/>
          </a:ln>
        </p:spPr>
        <p:txBody>
          <a:bodyPr wrap="none" anchor="ctr"/>
          <a:lstStyle/>
          <a:p>
            <a:endParaRPr lang="en-US"/>
          </a:p>
        </p:txBody>
      </p:sp>
      <p:sp>
        <p:nvSpPr>
          <p:cNvPr id="39957" name="Line 20"/>
          <p:cNvSpPr>
            <a:spLocks noChangeAspect="1" noChangeShapeType="1"/>
          </p:cNvSpPr>
          <p:nvPr/>
        </p:nvSpPr>
        <p:spPr bwMode="auto">
          <a:xfrm flipV="1">
            <a:off x="5657850" y="5264150"/>
            <a:ext cx="673100" cy="0"/>
          </a:xfrm>
          <a:prstGeom prst="line">
            <a:avLst/>
          </a:prstGeom>
          <a:noFill/>
          <a:ln w="28575">
            <a:solidFill>
              <a:schemeClr val="tx1"/>
            </a:solidFill>
            <a:round/>
            <a:headEnd/>
            <a:tailEnd type="triangle" w="med" len="med"/>
          </a:ln>
        </p:spPr>
        <p:txBody>
          <a:bodyPr wrap="none" anchor="ctr"/>
          <a:lstStyle/>
          <a:p>
            <a:endParaRPr lang="en-US"/>
          </a:p>
        </p:txBody>
      </p:sp>
      <p:sp>
        <p:nvSpPr>
          <p:cNvPr id="39958" name="Line 21"/>
          <p:cNvSpPr>
            <a:spLocks noChangeAspect="1" noChangeShapeType="1"/>
          </p:cNvSpPr>
          <p:nvPr/>
        </p:nvSpPr>
        <p:spPr bwMode="auto">
          <a:xfrm flipH="1" flipV="1">
            <a:off x="1549400" y="2403475"/>
            <a:ext cx="250825" cy="798513"/>
          </a:xfrm>
          <a:prstGeom prst="line">
            <a:avLst/>
          </a:prstGeom>
          <a:noFill/>
          <a:ln w="28575">
            <a:solidFill>
              <a:schemeClr val="tx1"/>
            </a:solidFill>
            <a:round/>
            <a:headEnd/>
            <a:tailEnd type="triangle" w="med" len="med"/>
          </a:ln>
        </p:spPr>
        <p:txBody>
          <a:bodyPr wrap="none" anchor="ctr"/>
          <a:lstStyle/>
          <a:p>
            <a:endParaRPr lang="en-US"/>
          </a:p>
        </p:txBody>
      </p:sp>
      <p:sp>
        <p:nvSpPr>
          <p:cNvPr id="39959" name="Text Box 22"/>
          <p:cNvSpPr txBox="1">
            <a:spLocks noChangeAspect="1" noChangeArrowheads="1"/>
          </p:cNvSpPr>
          <p:nvPr/>
        </p:nvSpPr>
        <p:spPr bwMode="auto">
          <a:xfrm>
            <a:off x="1560513" y="3154363"/>
            <a:ext cx="1123950" cy="1069975"/>
          </a:xfrm>
          <a:prstGeom prst="rect">
            <a:avLst/>
          </a:prstGeom>
          <a:noFill/>
          <a:ln w="9525">
            <a:noFill/>
            <a:miter lim="800000"/>
            <a:headEnd/>
            <a:tailEnd/>
          </a:ln>
        </p:spPr>
        <p:txBody>
          <a:bodyPr>
            <a:spAutoFit/>
          </a:bodyPr>
          <a:lstStyle/>
          <a:p>
            <a:r>
              <a:rPr lang="en-US" sz="1600" b="1"/>
              <a:t>Solar Diffuser</a:t>
            </a:r>
          </a:p>
          <a:p>
            <a:r>
              <a:rPr lang="en-US" sz="1600" b="1"/>
              <a:t>Stability Monitor</a:t>
            </a:r>
          </a:p>
        </p:txBody>
      </p:sp>
      <p:sp>
        <p:nvSpPr>
          <p:cNvPr id="39960" name="Line 23"/>
          <p:cNvSpPr>
            <a:spLocks noChangeAspect="1" noChangeShapeType="1"/>
          </p:cNvSpPr>
          <p:nvPr/>
        </p:nvSpPr>
        <p:spPr bwMode="auto">
          <a:xfrm>
            <a:off x="2986088" y="1733550"/>
            <a:ext cx="0" cy="1074738"/>
          </a:xfrm>
          <a:prstGeom prst="line">
            <a:avLst/>
          </a:prstGeom>
          <a:noFill/>
          <a:ln w="28575">
            <a:solidFill>
              <a:schemeClr val="tx1"/>
            </a:solidFill>
            <a:round/>
            <a:headEnd/>
            <a:tailEnd type="triangle" w="med" len="med"/>
          </a:ln>
        </p:spPr>
        <p:txBody>
          <a:bodyPr wrap="none" anchor="ctr"/>
          <a:lstStyle/>
          <a:p>
            <a:endParaRPr lang="en-US"/>
          </a:p>
        </p:txBody>
      </p:sp>
      <p:sp>
        <p:nvSpPr>
          <p:cNvPr id="39961" name="Rectangle 24"/>
          <p:cNvSpPr>
            <a:spLocks noChangeAspect="1" noChangeArrowheads="1"/>
          </p:cNvSpPr>
          <p:nvPr/>
        </p:nvSpPr>
        <p:spPr bwMode="auto">
          <a:xfrm>
            <a:off x="512763" y="4427538"/>
            <a:ext cx="1876425" cy="754062"/>
          </a:xfrm>
          <a:prstGeom prst="rect">
            <a:avLst/>
          </a:prstGeom>
          <a:noFill/>
          <a:ln w="31750" algn="ctr">
            <a:noFill/>
            <a:miter lim="800000"/>
            <a:headEnd/>
            <a:tailEnd type="none" w="lg" len="lg"/>
          </a:ln>
        </p:spPr>
        <p:txBody>
          <a:bodyPr lIns="0" tIns="0" rIns="0" bIns="0" anchor="ctr">
            <a:spAutoFit/>
          </a:bodyPr>
          <a:lstStyle/>
          <a:p>
            <a:endParaRPr lang="en-US"/>
          </a:p>
        </p:txBody>
      </p:sp>
      <p:sp>
        <p:nvSpPr>
          <p:cNvPr id="39962" name="Text Box 25"/>
          <p:cNvSpPr txBox="1">
            <a:spLocks noChangeAspect="1" noChangeArrowheads="1"/>
          </p:cNvSpPr>
          <p:nvPr/>
        </p:nvSpPr>
        <p:spPr bwMode="auto">
          <a:xfrm>
            <a:off x="7158038" y="4119563"/>
            <a:ext cx="635000" cy="336550"/>
          </a:xfrm>
          <a:prstGeom prst="rect">
            <a:avLst/>
          </a:prstGeom>
          <a:noFill/>
          <a:ln w="9525">
            <a:noFill/>
            <a:miter lim="800000"/>
            <a:headEnd/>
            <a:tailEnd/>
          </a:ln>
        </p:spPr>
        <p:txBody>
          <a:bodyPr wrap="none">
            <a:spAutoFit/>
          </a:bodyPr>
          <a:lstStyle/>
          <a:p>
            <a:pPr algn="r"/>
            <a:r>
              <a:rPr lang="en-US" sz="1600" b="1"/>
              <a:t>FPIE</a:t>
            </a:r>
            <a:endParaRPr lang="en-US" sz="1400" b="1"/>
          </a:p>
        </p:txBody>
      </p:sp>
      <p:sp>
        <p:nvSpPr>
          <p:cNvPr id="39963" name="Line 26"/>
          <p:cNvSpPr>
            <a:spLocks noChangeAspect="1" noChangeShapeType="1"/>
          </p:cNvSpPr>
          <p:nvPr/>
        </p:nvSpPr>
        <p:spPr bwMode="auto">
          <a:xfrm flipH="1">
            <a:off x="6870700" y="4371975"/>
            <a:ext cx="373063" cy="823913"/>
          </a:xfrm>
          <a:prstGeom prst="line">
            <a:avLst/>
          </a:prstGeom>
          <a:noFill/>
          <a:ln w="28575">
            <a:solidFill>
              <a:schemeClr val="tx1"/>
            </a:solidFill>
            <a:round/>
            <a:headEnd/>
            <a:tailEnd type="triangle" w="med" len="med"/>
          </a:ln>
        </p:spPr>
        <p:txBody>
          <a:bodyPr wrap="none" anchor="ctr"/>
          <a:lstStyle/>
          <a:p>
            <a:endParaRPr lang="en-US"/>
          </a:p>
        </p:txBody>
      </p:sp>
      <p:sp>
        <p:nvSpPr>
          <p:cNvPr id="39964" name="Line 27"/>
          <p:cNvSpPr>
            <a:spLocks noChangeAspect="1" noChangeShapeType="1"/>
          </p:cNvSpPr>
          <p:nvPr/>
        </p:nvSpPr>
        <p:spPr bwMode="auto">
          <a:xfrm flipV="1">
            <a:off x="1038225" y="2382838"/>
            <a:ext cx="338138" cy="882650"/>
          </a:xfrm>
          <a:prstGeom prst="line">
            <a:avLst/>
          </a:prstGeom>
          <a:noFill/>
          <a:ln w="28575">
            <a:solidFill>
              <a:schemeClr val="tx1"/>
            </a:solidFill>
            <a:round/>
            <a:headEnd/>
            <a:tailEnd type="triangle" w="med" len="med"/>
          </a:ln>
        </p:spPr>
        <p:txBody>
          <a:bodyPr wrap="none" anchor="ctr"/>
          <a:lstStyle/>
          <a:p>
            <a:endParaRPr lang="en-US"/>
          </a:p>
        </p:txBody>
      </p:sp>
      <p:sp>
        <p:nvSpPr>
          <p:cNvPr id="39965" name="Rectangle 28"/>
          <p:cNvSpPr>
            <a:spLocks noChangeArrowheads="1"/>
          </p:cNvSpPr>
          <p:nvPr/>
        </p:nvSpPr>
        <p:spPr bwMode="auto">
          <a:xfrm>
            <a:off x="304800" y="6034088"/>
            <a:ext cx="471488" cy="204787"/>
          </a:xfrm>
          <a:prstGeom prst="rect">
            <a:avLst/>
          </a:prstGeom>
          <a:solidFill>
            <a:srgbClr val="FFCC00"/>
          </a:solidFill>
          <a:ln w="9525" algn="ctr">
            <a:noFill/>
            <a:miter lim="800000"/>
            <a:headEnd/>
            <a:tailEnd/>
          </a:ln>
        </p:spPr>
        <p:txBody>
          <a:bodyPr wrap="none" lIns="0" tIns="0" rIns="0" bIns="0" anchor="ctr">
            <a:spAutoFit/>
          </a:bodyPr>
          <a:lstStyle/>
          <a:p>
            <a:endParaRPr lang="en-US"/>
          </a:p>
        </p:txBody>
      </p:sp>
      <p:sp>
        <p:nvSpPr>
          <p:cNvPr id="39966" name="Text Box 29"/>
          <p:cNvSpPr txBox="1">
            <a:spLocks noChangeArrowheads="1"/>
          </p:cNvSpPr>
          <p:nvPr/>
        </p:nvSpPr>
        <p:spPr bwMode="auto">
          <a:xfrm>
            <a:off x="863600" y="6042025"/>
            <a:ext cx="5283200" cy="244475"/>
          </a:xfrm>
          <a:prstGeom prst="rect">
            <a:avLst/>
          </a:prstGeom>
          <a:noFill/>
          <a:ln w="31750" algn="ctr">
            <a:noFill/>
            <a:miter lim="800000"/>
            <a:headEnd/>
            <a:tailEnd type="none" w="lg" len="lg"/>
          </a:ln>
        </p:spPr>
        <p:txBody>
          <a:bodyPr lIns="0" tIns="0" rIns="0" bIns="0">
            <a:spAutoFit/>
          </a:bodyPr>
          <a:lstStyle/>
          <a:p>
            <a:pPr marL="230188" indent="-230188">
              <a:spcBef>
                <a:spcPct val="50000"/>
              </a:spcBef>
              <a:buClr>
                <a:schemeClr val="tx1"/>
              </a:buClr>
              <a:buSzPct val="110000"/>
            </a:pPr>
            <a:r>
              <a:rPr lang="en-US" sz="1600"/>
              <a:t>OMM configuration</a:t>
            </a:r>
          </a:p>
        </p:txBody>
      </p:sp>
      <p:sp>
        <p:nvSpPr>
          <p:cNvPr id="39967" name="Text Box 30"/>
          <p:cNvSpPr txBox="1">
            <a:spLocks noChangeAspect="1" noChangeArrowheads="1"/>
          </p:cNvSpPr>
          <p:nvPr/>
        </p:nvSpPr>
        <p:spPr bwMode="auto">
          <a:xfrm>
            <a:off x="4084638" y="5530850"/>
            <a:ext cx="1809750" cy="581025"/>
          </a:xfrm>
          <a:prstGeom prst="rect">
            <a:avLst/>
          </a:prstGeom>
          <a:solidFill>
            <a:srgbClr val="FFCC00"/>
          </a:solidFill>
          <a:ln w="9525">
            <a:noFill/>
            <a:miter lim="800000"/>
            <a:headEnd/>
            <a:tailEnd/>
          </a:ln>
        </p:spPr>
        <p:txBody>
          <a:bodyPr wrap="none">
            <a:spAutoFit/>
          </a:bodyPr>
          <a:lstStyle/>
          <a:p>
            <a:pPr algn="ctr"/>
            <a:r>
              <a:rPr lang="en-US" sz="1600" b="1"/>
              <a:t>Cold FPA</a:t>
            </a:r>
          </a:p>
          <a:p>
            <a:pPr algn="ctr"/>
            <a:r>
              <a:rPr lang="en-US" sz="1600" b="1"/>
              <a:t>Dewar Assembly</a:t>
            </a:r>
          </a:p>
        </p:txBody>
      </p:sp>
      <p:sp>
        <p:nvSpPr>
          <p:cNvPr id="39968" name="Text Box 31"/>
          <p:cNvSpPr txBox="1">
            <a:spLocks noChangeAspect="1" noChangeArrowheads="1"/>
          </p:cNvSpPr>
          <p:nvPr/>
        </p:nvSpPr>
        <p:spPr bwMode="auto">
          <a:xfrm>
            <a:off x="330200" y="3217863"/>
            <a:ext cx="769938" cy="336550"/>
          </a:xfrm>
          <a:prstGeom prst="rect">
            <a:avLst/>
          </a:prstGeom>
          <a:solidFill>
            <a:srgbClr val="FFCC00"/>
          </a:solidFill>
          <a:ln w="9525">
            <a:noFill/>
            <a:miter lim="800000"/>
            <a:headEnd/>
            <a:tailEnd/>
          </a:ln>
        </p:spPr>
        <p:txBody>
          <a:bodyPr wrap="none">
            <a:spAutoFit/>
          </a:bodyPr>
          <a:lstStyle/>
          <a:p>
            <a:r>
              <a:rPr lang="en-US" sz="1600" b="1"/>
              <a:t>RTMA</a:t>
            </a: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7242175" y="1685925"/>
            <a:ext cx="1462088" cy="427038"/>
          </a:xfrm>
          <a:prstGeom prst="rect">
            <a:avLst/>
          </a:prstGeom>
          <a:solidFill>
            <a:schemeClr val="bg1"/>
          </a:solidFill>
          <a:ln w="12700">
            <a:noFill/>
            <a:miter lim="800000"/>
            <a:headEnd/>
            <a:tailEnd/>
          </a:ln>
        </p:spPr>
        <p:txBody>
          <a:bodyPr wrap="none" lIns="986906" tIns="493456" rIns="986906" bIns="493456" anchor="ctr"/>
          <a:lstStyle/>
          <a:p>
            <a:pPr algn="ctr">
              <a:lnSpc>
                <a:spcPct val="85000"/>
              </a:lnSpc>
            </a:pPr>
            <a:r>
              <a:rPr lang="en-US" sz="1400">
                <a:solidFill>
                  <a:srgbClr val="000000"/>
                </a:solidFill>
              </a:rPr>
              <a:t>Radiative Cooler/</a:t>
            </a:r>
          </a:p>
          <a:p>
            <a:pPr algn="ctr">
              <a:lnSpc>
                <a:spcPct val="85000"/>
              </a:lnSpc>
            </a:pPr>
            <a:r>
              <a:rPr lang="en-US" sz="1400">
                <a:solidFill>
                  <a:srgbClr val="000000"/>
                </a:solidFill>
              </a:rPr>
              <a:t>Earth Shield </a:t>
            </a:r>
          </a:p>
        </p:txBody>
      </p:sp>
      <p:sp>
        <p:nvSpPr>
          <p:cNvPr id="2052" name="Rectangle 3"/>
          <p:cNvSpPr>
            <a:spLocks noGrp="1" noChangeArrowheads="1"/>
          </p:cNvSpPr>
          <p:nvPr>
            <p:ph type="title"/>
          </p:nvPr>
        </p:nvSpPr>
        <p:spPr>
          <a:xfrm>
            <a:off x="533400" y="304800"/>
            <a:ext cx="7391400" cy="685800"/>
          </a:xfrm>
        </p:spPr>
        <p:txBody>
          <a:bodyPr/>
          <a:lstStyle/>
          <a:p>
            <a:r>
              <a:rPr lang="en-US" smtClean="0">
                <a:solidFill>
                  <a:srgbClr val="0000FF"/>
                </a:solidFill>
              </a:rPr>
              <a:t>VIIRS F1 Sensor Block Diagram</a:t>
            </a:r>
          </a:p>
        </p:txBody>
      </p:sp>
      <p:graphicFrame>
        <p:nvGraphicFramePr>
          <p:cNvPr id="2050" name="Object 4"/>
          <p:cNvGraphicFramePr>
            <a:graphicFrameLocks noChangeAspect="1"/>
          </p:cNvGraphicFramePr>
          <p:nvPr/>
        </p:nvGraphicFramePr>
        <p:xfrm>
          <a:off x="801688" y="2162175"/>
          <a:ext cx="577850" cy="574675"/>
        </p:xfrm>
        <a:graphic>
          <a:graphicData uri="http://schemas.openxmlformats.org/presentationml/2006/ole">
            <p:oleObj spid="_x0000_s2050" name="Clip" r:id="rId4" imgW="712080" imgH="705960" progId="">
              <p:embed/>
            </p:oleObj>
          </a:graphicData>
        </a:graphic>
      </p:graphicFrame>
      <p:sp>
        <p:nvSpPr>
          <p:cNvPr id="2053" name="Arc 5"/>
          <p:cNvSpPr>
            <a:spLocks/>
          </p:cNvSpPr>
          <p:nvPr/>
        </p:nvSpPr>
        <p:spPr bwMode="auto">
          <a:xfrm>
            <a:off x="1665288" y="3592513"/>
            <a:ext cx="442912" cy="442912"/>
          </a:xfrm>
          <a:custGeom>
            <a:avLst/>
            <a:gdLst>
              <a:gd name="T0" fmla="*/ 2147483647 w 43119"/>
              <a:gd name="T1" fmla="*/ 2147483647 h 43200"/>
              <a:gd name="T2" fmla="*/ 2147483647 w 43119"/>
              <a:gd name="T3" fmla="*/ 2147483647 h 43200"/>
              <a:gd name="T4" fmla="*/ 2147483647 w 43119"/>
              <a:gd name="T5" fmla="*/ 2147483647 h 43200"/>
              <a:gd name="T6" fmla="*/ 0 60000 65536"/>
              <a:gd name="T7" fmla="*/ 0 60000 65536"/>
              <a:gd name="T8" fmla="*/ 0 60000 65536"/>
              <a:gd name="T9" fmla="*/ 0 w 43119"/>
              <a:gd name="T10" fmla="*/ 0 h 43200"/>
              <a:gd name="T11" fmla="*/ 43119 w 43119"/>
              <a:gd name="T12" fmla="*/ 43200 h 43200"/>
            </a:gdLst>
            <a:ahLst/>
            <a:cxnLst>
              <a:cxn ang="T6">
                <a:pos x="T0" y="T1"/>
              </a:cxn>
              <a:cxn ang="T7">
                <a:pos x="T2" y="T3"/>
              </a:cxn>
              <a:cxn ang="T8">
                <a:pos x="T4" y="T5"/>
              </a:cxn>
            </a:cxnLst>
            <a:rect l="T9" t="T10" r="T11" b="T12"/>
            <a:pathLst>
              <a:path w="43119" h="43200" fill="none" extrusionOk="0">
                <a:moveTo>
                  <a:pt x="23611" y="43106"/>
                </a:moveTo>
                <a:cubicBezTo>
                  <a:pt x="22942" y="43168"/>
                  <a:pt x="22271" y="43199"/>
                  <a:pt x="21600" y="43200"/>
                </a:cubicBezTo>
                <a:cubicBezTo>
                  <a:pt x="9670" y="43200"/>
                  <a:pt x="0" y="33529"/>
                  <a:pt x="0" y="21600"/>
                </a:cubicBezTo>
                <a:cubicBezTo>
                  <a:pt x="0" y="9670"/>
                  <a:pt x="9670" y="0"/>
                  <a:pt x="21600" y="0"/>
                </a:cubicBezTo>
                <a:cubicBezTo>
                  <a:pt x="32809" y="-1"/>
                  <a:pt x="42156" y="8574"/>
                  <a:pt x="43120" y="19742"/>
                </a:cubicBezTo>
              </a:path>
              <a:path w="43119" h="43200" stroke="0" extrusionOk="0">
                <a:moveTo>
                  <a:pt x="23611" y="43106"/>
                </a:moveTo>
                <a:cubicBezTo>
                  <a:pt x="22942" y="43168"/>
                  <a:pt x="22271" y="43199"/>
                  <a:pt x="21600" y="43200"/>
                </a:cubicBezTo>
                <a:cubicBezTo>
                  <a:pt x="9670" y="43200"/>
                  <a:pt x="0" y="33529"/>
                  <a:pt x="0" y="21600"/>
                </a:cubicBezTo>
                <a:cubicBezTo>
                  <a:pt x="0" y="9670"/>
                  <a:pt x="9670" y="0"/>
                  <a:pt x="21600" y="0"/>
                </a:cubicBezTo>
                <a:cubicBezTo>
                  <a:pt x="32809" y="-1"/>
                  <a:pt x="42156" y="8574"/>
                  <a:pt x="43120" y="19742"/>
                </a:cubicBezTo>
                <a:lnTo>
                  <a:pt x="21600" y="21600"/>
                </a:lnTo>
                <a:close/>
              </a:path>
            </a:pathLst>
          </a:custGeom>
          <a:noFill/>
          <a:ln w="12700" cap="rnd">
            <a:solidFill>
              <a:schemeClr val="tx1"/>
            </a:solidFill>
            <a:round/>
            <a:headEnd/>
            <a:tailEnd/>
          </a:ln>
        </p:spPr>
        <p:txBody>
          <a:bodyPr wrap="none" lIns="1099739" tIns="549873" rIns="1099739" bIns="549873" anchor="ctr"/>
          <a:lstStyle/>
          <a:p>
            <a:endParaRPr lang="en-US"/>
          </a:p>
        </p:txBody>
      </p:sp>
      <p:sp>
        <p:nvSpPr>
          <p:cNvPr id="2054" name="Freeform 6"/>
          <p:cNvSpPr>
            <a:spLocks/>
          </p:cNvSpPr>
          <p:nvPr/>
        </p:nvSpPr>
        <p:spPr bwMode="auto">
          <a:xfrm>
            <a:off x="2705100" y="4962525"/>
            <a:ext cx="103188" cy="63500"/>
          </a:xfrm>
          <a:custGeom>
            <a:avLst/>
            <a:gdLst>
              <a:gd name="T0" fmla="*/ 2147483647 w 65"/>
              <a:gd name="T1" fmla="*/ 2147483647 h 41"/>
              <a:gd name="T2" fmla="*/ 0 w 65"/>
              <a:gd name="T3" fmla="*/ 2147483647 h 41"/>
              <a:gd name="T4" fmla="*/ 2147483647 w 65"/>
              <a:gd name="T5" fmla="*/ 0 h 41"/>
              <a:gd name="T6" fmla="*/ 2147483647 w 65"/>
              <a:gd name="T7" fmla="*/ 2147483647 h 41"/>
              <a:gd name="T8" fmla="*/ 0 60000 65536"/>
              <a:gd name="T9" fmla="*/ 0 60000 65536"/>
              <a:gd name="T10" fmla="*/ 0 60000 65536"/>
              <a:gd name="T11" fmla="*/ 0 60000 65536"/>
              <a:gd name="T12" fmla="*/ 0 w 65"/>
              <a:gd name="T13" fmla="*/ 0 h 41"/>
              <a:gd name="T14" fmla="*/ 65 w 65"/>
              <a:gd name="T15" fmla="*/ 41 h 41"/>
            </a:gdLst>
            <a:ahLst/>
            <a:cxnLst>
              <a:cxn ang="T8">
                <a:pos x="T0" y="T1"/>
              </a:cxn>
              <a:cxn ang="T9">
                <a:pos x="T2" y="T3"/>
              </a:cxn>
              <a:cxn ang="T10">
                <a:pos x="T4" y="T5"/>
              </a:cxn>
              <a:cxn ang="T11">
                <a:pos x="T6" y="T7"/>
              </a:cxn>
            </a:cxnLst>
            <a:rect l="T12" t="T13" r="T14" b="T15"/>
            <a:pathLst>
              <a:path w="65" h="41">
                <a:moveTo>
                  <a:pt x="64" y="16"/>
                </a:moveTo>
                <a:lnTo>
                  <a:pt x="0" y="40"/>
                </a:lnTo>
                <a:lnTo>
                  <a:pt x="56" y="0"/>
                </a:lnTo>
                <a:lnTo>
                  <a:pt x="64" y="16"/>
                </a:lnTo>
              </a:path>
            </a:pathLst>
          </a:custGeom>
          <a:solidFill>
            <a:srgbClr val="000000"/>
          </a:solidFill>
          <a:ln w="12700" cap="rnd" cmpd="sng">
            <a:solidFill>
              <a:srgbClr val="000000"/>
            </a:solidFill>
            <a:prstDash val="solid"/>
            <a:round/>
            <a:headEnd type="none" w="med" len="med"/>
            <a:tailEnd type="none" w="med" len="med"/>
          </a:ln>
        </p:spPr>
        <p:txBody>
          <a:bodyPr wrap="none" lIns="1099739" tIns="549873" rIns="1099739" bIns="549873" anchor="ctr"/>
          <a:lstStyle/>
          <a:p>
            <a:endParaRPr lang="en-US"/>
          </a:p>
        </p:txBody>
      </p:sp>
      <p:sp>
        <p:nvSpPr>
          <p:cNvPr id="2055" name="Arc 7"/>
          <p:cNvSpPr>
            <a:spLocks/>
          </p:cNvSpPr>
          <p:nvPr/>
        </p:nvSpPr>
        <p:spPr bwMode="auto">
          <a:xfrm>
            <a:off x="2044700" y="2451100"/>
            <a:ext cx="1397000" cy="2497138"/>
          </a:xfrm>
          <a:custGeom>
            <a:avLst/>
            <a:gdLst>
              <a:gd name="T0" fmla="*/ 2147483647 w 21600"/>
              <a:gd name="T1" fmla="*/ 0 h 38753"/>
              <a:gd name="T2" fmla="*/ 2147483647 w 21600"/>
              <a:gd name="T3" fmla="*/ 2147483647 h 38753"/>
              <a:gd name="T4" fmla="*/ 0 w 21600"/>
              <a:gd name="T5" fmla="*/ 2147483647 h 38753"/>
              <a:gd name="T6" fmla="*/ 0 60000 65536"/>
              <a:gd name="T7" fmla="*/ 0 60000 65536"/>
              <a:gd name="T8" fmla="*/ 0 60000 65536"/>
              <a:gd name="T9" fmla="*/ 0 w 21600"/>
              <a:gd name="T10" fmla="*/ 0 h 38753"/>
              <a:gd name="T11" fmla="*/ 21600 w 21600"/>
              <a:gd name="T12" fmla="*/ 38753 h 38753"/>
            </a:gdLst>
            <a:ahLst/>
            <a:cxnLst>
              <a:cxn ang="T6">
                <a:pos x="T0" y="T1"/>
              </a:cxn>
              <a:cxn ang="T7">
                <a:pos x="T2" y="T3"/>
              </a:cxn>
              <a:cxn ang="T8">
                <a:pos x="T4" y="T5"/>
              </a:cxn>
            </a:cxnLst>
            <a:rect l="T9" t="T10" r="T11" b="T12"/>
            <a:pathLst>
              <a:path w="21600" h="38753" fill="none" extrusionOk="0">
                <a:moveTo>
                  <a:pt x="4491" y="-1"/>
                </a:moveTo>
                <a:cubicBezTo>
                  <a:pt x="14466" y="2119"/>
                  <a:pt x="21600" y="10928"/>
                  <a:pt x="21600" y="21127"/>
                </a:cubicBezTo>
                <a:cubicBezTo>
                  <a:pt x="21600" y="28133"/>
                  <a:pt x="18201" y="34704"/>
                  <a:pt x="12484" y="38753"/>
                </a:cubicBezTo>
              </a:path>
              <a:path w="21600" h="38753" stroke="0" extrusionOk="0">
                <a:moveTo>
                  <a:pt x="4491" y="-1"/>
                </a:moveTo>
                <a:cubicBezTo>
                  <a:pt x="14466" y="2119"/>
                  <a:pt x="21600" y="10928"/>
                  <a:pt x="21600" y="21127"/>
                </a:cubicBezTo>
                <a:cubicBezTo>
                  <a:pt x="21600" y="28133"/>
                  <a:pt x="18201" y="34704"/>
                  <a:pt x="12484" y="38753"/>
                </a:cubicBezTo>
                <a:lnTo>
                  <a:pt x="0" y="21127"/>
                </a:lnTo>
                <a:close/>
              </a:path>
            </a:pathLst>
          </a:custGeom>
          <a:noFill/>
          <a:ln w="28575" cap="rnd">
            <a:solidFill>
              <a:srgbClr val="000000"/>
            </a:solidFill>
            <a:round/>
            <a:headEnd/>
            <a:tailEnd/>
          </a:ln>
        </p:spPr>
        <p:txBody>
          <a:bodyPr wrap="none" lIns="1099739" tIns="549873" rIns="1099739" bIns="549873" anchor="ctr"/>
          <a:lstStyle/>
          <a:p>
            <a:endParaRPr lang="en-US"/>
          </a:p>
        </p:txBody>
      </p:sp>
      <p:sp>
        <p:nvSpPr>
          <p:cNvPr id="2056" name="Line 8"/>
          <p:cNvSpPr>
            <a:spLocks noChangeShapeType="1"/>
          </p:cNvSpPr>
          <p:nvPr/>
        </p:nvSpPr>
        <p:spPr bwMode="auto">
          <a:xfrm>
            <a:off x="2319338" y="2435225"/>
            <a:ext cx="11112" cy="1588"/>
          </a:xfrm>
          <a:prstGeom prst="line">
            <a:avLst/>
          </a:prstGeom>
          <a:noFill/>
          <a:ln w="12700">
            <a:solidFill>
              <a:srgbClr val="000000"/>
            </a:solidFill>
            <a:round/>
            <a:headEnd/>
            <a:tailEnd/>
          </a:ln>
        </p:spPr>
        <p:txBody>
          <a:bodyPr wrap="none" lIns="1099739" tIns="549873" rIns="1099739" bIns="549873" anchor="ctr"/>
          <a:lstStyle/>
          <a:p>
            <a:endParaRPr lang="en-US"/>
          </a:p>
        </p:txBody>
      </p:sp>
      <p:sp>
        <p:nvSpPr>
          <p:cNvPr id="2057" name="Line 9"/>
          <p:cNvSpPr>
            <a:spLocks noChangeShapeType="1"/>
          </p:cNvSpPr>
          <p:nvPr/>
        </p:nvSpPr>
        <p:spPr bwMode="auto">
          <a:xfrm flipV="1">
            <a:off x="2814638" y="4951413"/>
            <a:ext cx="23812" cy="23812"/>
          </a:xfrm>
          <a:prstGeom prst="line">
            <a:avLst/>
          </a:prstGeom>
          <a:noFill/>
          <a:ln w="12700">
            <a:solidFill>
              <a:srgbClr val="000000"/>
            </a:solidFill>
            <a:round/>
            <a:headEnd/>
            <a:tailEnd/>
          </a:ln>
        </p:spPr>
        <p:txBody>
          <a:bodyPr wrap="none" lIns="1099739" tIns="549873" rIns="1099739" bIns="549873" anchor="ctr"/>
          <a:lstStyle/>
          <a:p>
            <a:endParaRPr lang="en-US"/>
          </a:p>
        </p:txBody>
      </p:sp>
      <p:sp>
        <p:nvSpPr>
          <p:cNvPr id="2058" name="Rectangle 10"/>
          <p:cNvSpPr>
            <a:spLocks noChangeArrowheads="1"/>
          </p:cNvSpPr>
          <p:nvPr/>
        </p:nvSpPr>
        <p:spPr bwMode="auto">
          <a:xfrm>
            <a:off x="1589088" y="2165350"/>
            <a:ext cx="873125" cy="549275"/>
          </a:xfrm>
          <a:prstGeom prst="rect">
            <a:avLst/>
          </a:prstGeom>
          <a:solidFill>
            <a:srgbClr val="7C96A1"/>
          </a:solidFill>
          <a:ln w="12700" algn="ctr">
            <a:noFill/>
            <a:miter lim="800000"/>
            <a:headEnd/>
            <a:tailEnd/>
          </a:ln>
        </p:spPr>
        <p:txBody>
          <a:bodyPr wrap="none" anchor="ctr"/>
          <a:lstStyle/>
          <a:p>
            <a:pPr algn="ctr">
              <a:lnSpc>
                <a:spcPct val="85000"/>
              </a:lnSpc>
            </a:pPr>
            <a:r>
              <a:rPr lang="en-US" sz="1400"/>
              <a:t>Solar</a:t>
            </a:r>
          </a:p>
          <a:p>
            <a:pPr algn="ctr">
              <a:lnSpc>
                <a:spcPct val="85000"/>
              </a:lnSpc>
            </a:pPr>
            <a:r>
              <a:rPr lang="en-US" sz="1400"/>
              <a:t>Diffuser</a:t>
            </a:r>
          </a:p>
        </p:txBody>
      </p:sp>
      <p:sp>
        <p:nvSpPr>
          <p:cNvPr id="2059" name="Rectangle 11"/>
          <p:cNvSpPr>
            <a:spLocks noChangeArrowheads="1"/>
          </p:cNvSpPr>
          <p:nvPr/>
        </p:nvSpPr>
        <p:spPr bwMode="auto">
          <a:xfrm>
            <a:off x="2701925" y="2671763"/>
            <a:ext cx="946150" cy="606425"/>
          </a:xfrm>
          <a:prstGeom prst="rect">
            <a:avLst/>
          </a:prstGeom>
          <a:solidFill>
            <a:srgbClr val="CE1126"/>
          </a:solidFill>
          <a:ln w="12700" algn="ctr">
            <a:noFill/>
            <a:miter lim="800000"/>
            <a:headEnd/>
            <a:tailEnd/>
          </a:ln>
        </p:spPr>
        <p:txBody>
          <a:bodyPr wrap="none" anchor="ctr"/>
          <a:lstStyle/>
          <a:p>
            <a:pPr marL="230188" indent="-230188" algn="ctr">
              <a:lnSpc>
                <a:spcPct val="85000"/>
              </a:lnSpc>
            </a:pPr>
            <a:r>
              <a:rPr lang="en-US" sz="1400">
                <a:solidFill>
                  <a:schemeClr val="bg1"/>
                </a:solidFill>
              </a:rPr>
              <a:t>Blackbody</a:t>
            </a:r>
          </a:p>
        </p:txBody>
      </p:sp>
      <p:sp>
        <p:nvSpPr>
          <p:cNvPr id="2060" name="Line 12"/>
          <p:cNvSpPr>
            <a:spLocks noChangeShapeType="1"/>
          </p:cNvSpPr>
          <p:nvPr/>
        </p:nvSpPr>
        <p:spPr bwMode="auto">
          <a:xfrm flipH="1">
            <a:off x="1373188" y="2435225"/>
            <a:ext cx="249237" cy="1588"/>
          </a:xfrm>
          <a:prstGeom prst="line">
            <a:avLst/>
          </a:prstGeom>
          <a:noFill/>
          <a:ln w="28575">
            <a:solidFill>
              <a:srgbClr val="000000"/>
            </a:solidFill>
            <a:round/>
            <a:headEnd type="triangle" w="med" len="med"/>
            <a:tailEnd/>
          </a:ln>
        </p:spPr>
        <p:txBody>
          <a:bodyPr wrap="none" lIns="1099739" tIns="549873" rIns="1099739" bIns="549873" anchor="ctr"/>
          <a:lstStyle/>
          <a:p>
            <a:endParaRPr lang="en-US"/>
          </a:p>
        </p:txBody>
      </p:sp>
      <p:sp>
        <p:nvSpPr>
          <p:cNvPr id="2061" name="Oval 13"/>
          <p:cNvSpPr>
            <a:spLocks noChangeArrowheads="1"/>
          </p:cNvSpPr>
          <p:nvPr/>
        </p:nvSpPr>
        <p:spPr bwMode="auto">
          <a:xfrm>
            <a:off x="2952750" y="4573588"/>
            <a:ext cx="304800" cy="306387"/>
          </a:xfrm>
          <a:prstGeom prst="ellipse">
            <a:avLst/>
          </a:prstGeom>
          <a:solidFill>
            <a:srgbClr val="FFFFFF"/>
          </a:solidFill>
          <a:ln w="28575">
            <a:solidFill>
              <a:srgbClr val="000000"/>
            </a:solidFill>
            <a:round/>
            <a:headEnd/>
            <a:tailEnd/>
          </a:ln>
        </p:spPr>
        <p:txBody>
          <a:bodyPr wrap="none" lIns="1099739" tIns="549873" rIns="1099739" bIns="549873" anchor="ctr"/>
          <a:lstStyle/>
          <a:p>
            <a:endParaRPr lang="en-US"/>
          </a:p>
        </p:txBody>
      </p:sp>
      <p:grpSp>
        <p:nvGrpSpPr>
          <p:cNvPr id="2062" name="Group 14"/>
          <p:cNvGrpSpPr>
            <a:grpSpLocks/>
          </p:cNvGrpSpPr>
          <p:nvPr/>
        </p:nvGrpSpPr>
        <p:grpSpPr bwMode="auto">
          <a:xfrm>
            <a:off x="3162300" y="4059238"/>
            <a:ext cx="431800" cy="446087"/>
            <a:chOff x="2016" y="2689"/>
            <a:chExt cx="272" cy="280"/>
          </a:xfrm>
        </p:grpSpPr>
        <p:sp>
          <p:nvSpPr>
            <p:cNvPr id="2123" name="Oval 15"/>
            <p:cNvSpPr>
              <a:spLocks noChangeArrowheads="1"/>
            </p:cNvSpPr>
            <p:nvPr/>
          </p:nvSpPr>
          <p:spPr bwMode="auto">
            <a:xfrm>
              <a:off x="2016" y="2689"/>
              <a:ext cx="272" cy="280"/>
            </a:xfrm>
            <a:prstGeom prst="ellipse">
              <a:avLst/>
            </a:prstGeom>
            <a:noFill/>
            <a:ln w="12700">
              <a:noFill/>
              <a:round/>
              <a:headEnd/>
              <a:tailEnd/>
            </a:ln>
          </p:spPr>
          <p:txBody>
            <a:bodyPr wrap="none" lIns="1099739" tIns="549873" rIns="1099739" bIns="549873" anchor="ctr"/>
            <a:lstStyle/>
            <a:p>
              <a:endParaRPr lang="en-US"/>
            </a:p>
          </p:txBody>
        </p:sp>
        <p:sp>
          <p:nvSpPr>
            <p:cNvPr id="2124" name="Freeform 16"/>
            <p:cNvSpPr>
              <a:spLocks/>
            </p:cNvSpPr>
            <p:nvPr/>
          </p:nvSpPr>
          <p:spPr bwMode="auto">
            <a:xfrm>
              <a:off x="2096" y="2737"/>
              <a:ext cx="65" cy="65"/>
            </a:xfrm>
            <a:custGeom>
              <a:avLst/>
              <a:gdLst>
                <a:gd name="T0" fmla="*/ 32 w 65"/>
                <a:gd name="T1" fmla="*/ 0 h 65"/>
                <a:gd name="T2" fmla="*/ 24 w 65"/>
                <a:gd name="T3" fmla="*/ 24 h 65"/>
                <a:gd name="T4" fmla="*/ 0 w 65"/>
                <a:gd name="T5" fmla="*/ 24 h 65"/>
                <a:gd name="T6" fmla="*/ 16 w 65"/>
                <a:gd name="T7" fmla="*/ 40 h 65"/>
                <a:gd name="T8" fmla="*/ 16 w 65"/>
                <a:gd name="T9" fmla="*/ 64 h 65"/>
                <a:gd name="T10" fmla="*/ 32 w 65"/>
                <a:gd name="T11" fmla="*/ 48 h 65"/>
                <a:gd name="T12" fmla="*/ 56 w 65"/>
                <a:gd name="T13" fmla="*/ 64 h 65"/>
                <a:gd name="T14" fmla="*/ 40 w 65"/>
                <a:gd name="T15" fmla="*/ 40 h 65"/>
                <a:gd name="T16" fmla="*/ 64 w 65"/>
                <a:gd name="T17" fmla="*/ 24 h 65"/>
                <a:gd name="T18" fmla="*/ 40 w 65"/>
                <a:gd name="T19" fmla="*/ 24 h 65"/>
                <a:gd name="T20" fmla="*/ 32 w 65"/>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65"/>
                <a:gd name="T35" fmla="*/ 65 w 65"/>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65">
                  <a:moveTo>
                    <a:pt x="32" y="0"/>
                  </a:moveTo>
                  <a:lnTo>
                    <a:pt x="24" y="24"/>
                  </a:lnTo>
                  <a:lnTo>
                    <a:pt x="0" y="24"/>
                  </a:lnTo>
                  <a:lnTo>
                    <a:pt x="16" y="40"/>
                  </a:lnTo>
                  <a:lnTo>
                    <a:pt x="16" y="64"/>
                  </a:lnTo>
                  <a:lnTo>
                    <a:pt x="32" y="48"/>
                  </a:lnTo>
                  <a:lnTo>
                    <a:pt x="56" y="64"/>
                  </a:lnTo>
                  <a:lnTo>
                    <a:pt x="40" y="40"/>
                  </a:lnTo>
                  <a:lnTo>
                    <a:pt x="64" y="24"/>
                  </a:lnTo>
                  <a:lnTo>
                    <a:pt x="40" y="24"/>
                  </a:lnTo>
                  <a:lnTo>
                    <a:pt x="32" y="0"/>
                  </a:lnTo>
                </a:path>
              </a:pathLst>
            </a:custGeom>
            <a:noFill/>
            <a:ln w="12700" cap="rnd" cmpd="sng">
              <a:noFill/>
              <a:prstDash val="solid"/>
              <a:round/>
              <a:headEnd type="none" w="med" len="med"/>
              <a:tailEnd type="none" w="med" len="med"/>
            </a:ln>
          </p:spPr>
          <p:txBody>
            <a:bodyPr wrap="none" lIns="1099739" tIns="549873" rIns="1099739" bIns="549873" anchor="ctr"/>
            <a:lstStyle/>
            <a:p>
              <a:endParaRPr lang="en-US"/>
            </a:p>
          </p:txBody>
        </p:sp>
        <p:sp>
          <p:nvSpPr>
            <p:cNvPr id="2125" name="Freeform 17"/>
            <p:cNvSpPr>
              <a:spLocks/>
            </p:cNvSpPr>
            <p:nvPr/>
          </p:nvSpPr>
          <p:spPr bwMode="auto">
            <a:xfrm>
              <a:off x="2096" y="2729"/>
              <a:ext cx="65" cy="65"/>
            </a:xfrm>
            <a:custGeom>
              <a:avLst/>
              <a:gdLst>
                <a:gd name="T0" fmla="*/ 32 w 65"/>
                <a:gd name="T1" fmla="*/ 0 h 65"/>
                <a:gd name="T2" fmla="*/ 24 w 65"/>
                <a:gd name="T3" fmla="*/ 24 h 65"/>
                <a:gd name="T4" fmla="*/ 0 w 65"/>
                <a:gd name="T5" fmla="*/ 24 h 65"/>
                <a:gd name="T6" fmla="*/ 16 w 65"/>
                <a:gd name="T7" fmla="*/ 40 h 65"/>
                <a:gd name="T8" fmla="*/ 8 w 65"/>
                <a:gd name="T9" fmla="*/ 64 h 65"/>
                <a:gd name="T10" fmla="*/ 32 w 65"/>
                <a:gd name="T11" fmla="*/ 48 h 65"/>
                <a:gd name="T12" fmla="*/ 48 w 65"/>
                <a:gd name="T13" fmla="*/ 64 h 65"/>
                <a:gd name="T14" fmla="*/ 40 w 65"/>
                <a:gd name="T15" fmla="*/ 40 h 65"/>
                <a:gd name="T16" fmla="*/ 64 w 65"/>
                <a:gd name="T17" fmla="*/ 24 h 65"/>
                <a:gd name="T18" fmla="*/ 32 w 65"/>
                <a:gd name="T19" fmla="*/ 24 h 65"/>
                <a:gd name="T20" fmla="*/ 32 w 65"/>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65"/>
                <a:gd name="T35" fmla="*/ 65 w 65"/>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65">
                  <a:moveTo>
                    <a:pt x="32" y="0"/>
                  </a:moveTo>
                  <a:lnTo>
                    <a:pt x="24" y="24"/>
                  </a:lnTo>
                  <a:lnTo>
                    <a:pt x="0" y="24"/>
                  </a:lnTo>
                  <a:lnTo>
                    <a:pt x="16" y="40"/>
                  </a:lnTo>
                  <a:lnTo>
                    <a:pt x="8" y="64"/>
                  </a:lnTo>
                  <a:lnTo>
                    <a:pt x="32" y="48"/>
                  </a:lnTo>
                  <a:lnTo>
                    <a:pt x="48" y="64"/>
                  </a:lnTo>
                  <a:lnTo>
                    <a:pt x="40" y="40"/>
                  </a:lnTo>
                  <a:lnTo>
                    <a:pt x="64" y="24"/>
                  </a:lnTo>
                  <a:lnTo>
                    <a:pt x="32" y="24"/>
                  </a:lnTo>
                  <a:lnTo>
                    <a:pt x="32" y="0"/>
                  </a:lnTo>
                </a:path>
              </a:pathLst>
            </a:custGeom>
            <a:noFill/>
            <a:ln w="12700" cap="rnd" cmpd="sng">
              <a:noFill/>
              <a:prstDash val="solid"/>
              <a:round/>
              <a:headEnd type="none" w="med" len="med"/>
              <a:tailEnd type="none" w="med" len="med"/>
            </a:ln>
          </p:spPr>
          <p:txBody>
            <a:bodyPr wrap="none" lIns="1099739" tIns="549873" rIns="1099739" bIns="549873" anchor="ctr"/>
            <a:lstStyle/>
            <a:p>
              <a:endParaRPr lang="en-US"/>
            </a:p>
          </p:txBody>
        </p:sp>
        <p:sp>
          <p:nvSpPr>
            <p:cNvPr id="2126" name="Freeform 18"/>
            <p:cNvSpPr>
              <a:spLocks/>
            </p:cNvSpPr>
            <p:nvPr/>
          </p:nvSpPr>
          <p:spPr bwMode="auto">
            <a:xfrm>
              <a:off x="2168" y="2729"/>
              <a:ext cx="65" cy="73"/>
            </a:xfrm>
            <a:custGeom>
              <a:avLst/>
              <a:gdLst>
                <a:gd name="T0" fmla="*/ 32 w 65"/>
                <a:gd name="T1" fmla="*/ 0 h 73"/>
                <a:gd name="T2" fmla="*/ 24 w 65"/>
                <a:gd name="T3" fmla="*/ 24 h 73"/>
                <a:gd name="T4" fmla="*/ 0 w 65"/>
                <a:gd name="T5" fmla="*/ 24 h 73"/>
                <a:gd name="T6" fmla="*/ 16 w 65"/>
                <a:gd name="T7" fmla="*/ 48 h 73"/>
                <a:gd name="T8" fmla="*/ 8 w 65"/>
                <a:gd name="T9" fmla="*/ 72 h 73"/>
                <a:gd name="T10" fmla="*/ 32 w 65"/>
                <a:gd name="T11" fmla="*/ 56 h 73"/>
                <a:gd name="T12" fmla="*/ 48 w 65"/>
                <a:gd name="T13" fmla="*/ 72 h 73"/>
                <a:gd name="T14" fmla="*/ 48 w 65"/>
                <a:gd name="T15" fmla="*/ 48 h 73"/>
                <a:gd name="T16" fmla="*/ 64 w 65"/>
                <a:gd name="T17" fmla="*/ 24 h 73"/>
                <a:gd name="T18" fmla="*/ 40 w 65"/>
                <a:gd name="T19" fmla="*/ 24 h 73"/>
                <a:gd name="T20" fmla="*/ 32 w 65"/>
                <a:gd name="T21" fmla="*/ 0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73"/>
                <a:gd name="T35" fmla="*/ 65 w 65"/>
                <a:gd name="T36" fmla="*/ 73 h 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73">
                  <a:moveTo>
                    <a:pt x="32" y="0"/>
                  </a:moveTo>
                  <a:lnTo>
                    <a:pt x="24" y="24"/>
                  </a:lnTo>
                  <a:lnTo>
                    <a:pt x="0" y="24"/>
                  </a:lnTo>
                  <a:lnTo>
                    <a:pt x="16" y="48"/>
                  </a:lnTo>
                  <a:lnTo>
                    <a:pt x="8" y="72"/>
                  </a:lnTo>
                  <a:lnTo>
                    <a:pt x="32" y="56"/>
                  </a:lnTo>
                  <a:lnTo>
                    <a:pt x="48" y="72"/>
                  </a:lnTo>
                  <a:lnTo>
                    <a:pt x="48" y="48"/>
                  </a:lnTo>
                  <a:lnTo>
                    <a:pt x="64" y="24"/>
                  </a:lnTo>
                  <a:lnTo>
                    <a:pt x="40" y="24"/>
                  </a:lnTo>
                  <a:lnTo>
                    <a:pt x="32" y="0"/>
                  </a:lnTo>
                </a:path>
              </a:pathLst>
            </a:custGeom>
            <a:noFill/>
            <a:ln w="12700" cap="rnd" cmpd="sng">
              <a:noFill/>
              <a:prstDash val="solid"/>
              <a:round/>
              <a:headEnd type="none" w="med" len="med"/>
              <a:tailEnd type="none" w="med" len="med"/>
            </a:ln>
          </p:spPr>
          <p:txBody>
            <a:bodyPr wrap="none" lIns="1099739" tIns="549873" rIns="1099739" bIns="549873" anchor="ctr"/>
            <a:lstStyle/>
            <a:p>
              <a:endParaRPr lang="en-US"/>
            </a:p>
          </p:txBody>
        </p:sp>
        <p:sp>
          <p:nvSpPr>
            <p:cNvPr id="2127" name="Freeform 19"/>
            <p:cNvSpPr>
              <a:spLocks/>
            </p:cNvSpPr>
            <p:nvPr/>
          </p:nvSpPr>
          <p:spPr bwMode="auto">
            <a:xfrm>
              <a:off x="2168" y="2729"/>
              <a:ext cx="65" cy="73"/>
            </a:xfrm>
            <a:custGeom>
              <a:avLst/>
              <a:gdLst>
                <a:gd name="T0" fmla="*/ 32 w 65"/>
                <a:gd name="T1" fmla="*/ 0 h 73"/>
                <a:gd name="T2" fmla="*/ 24 w 65"/>
                <a:gd name="T3" fmla="*/ 24 h 73"/>
                <a:gd name="T4" fmla="*/ 0 w 65"/>
                <a:gd name="T5" fmla="*/ 24 h 73"/>
                <a:gd name="T6" fmla="*/ 16 w 65"/>
                <a:gd name="T7" fmla="*/ 48 h 73"/>
                <a:gd name="T8" fmla="*/ 8 w 65"/>
                <a:gd name="T9" fmla="*/ 72 h 73"/>
                <a:gd name="T10" fmla="*/ 32 w 65"/>
                <a:gd name="T11" fmla="*/ 56 h 73"/>
                <a:gd name="T12" fmla="*/ 48 w 65"/>
                <a:gd name="T13" fmla="*/ 72 h 73"/>
                <a:gd name="T14" fmla="*/ 48 w 65"/>
                <a:gd name="T15" fmla="*/ 48 h 73"/>
                <a:gd name="T16" fmla="*/ 64 w 65"/>
                <a:gd name="T17" fmla="*/ 24 h 73"/>
                <a:gd name="T18" fmla="*/ 40 w 65"/>
                <a:gd name="T19" fmla="*/ 24 h 73"/>
                <a:gd name="T20" fmla="*/ 32 w 65"/>
                <a:gd name="T21" fmla="*/ 0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73"/>
                <a:gd name="T35" fmla="*/ 65 w 65"/>
                <a:gd name="T36" fmla="*/ 73 h 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73">
                  <a:moveTo>
                    <a:pt x="32" y="0"/>
                  </a:moveTo>
                  <a:lnTo>
                    <a:pt x="24" y="24"/>
                  </a:lnTo>
                  <a:lnTo>
                    <a:pt x="0" y="24"/>
                  </a:lnTo>
                  <a:lnTo>
                    <a:pt x="16" y="48"/>
                  </a:lnTo>
                  <a:lnTo>
                    <a:pt x="8" y="72"/>
                  </a:lnTo>
                  <a:lnTo>
                    <a:pt x="32" y="56"/>
                  </a:lnTo>
                  <a:lnTo>
                    <a:pt x="48" y="72"/>
                  </a:lnTo>
                  <a:lnTo>
                    <a:pt x="48" y="48"/>
                  </a:lnTo>
                  <a:lnTo>
                    <a:pt x="64" y="24"/>
                  </a:lnTo>
                  <a:lnTo>
                    <a:pt x="40" y="24"/>
                  </a:lnTo>
                  <a:lnTo>
                    <a:pt x="32" y="0"/>
                  </a:lnTo>
                </a:path>
              </a:pathLst>
            </a:custGeom>
            <a:noFill/>
            <a:ln w="12700" cap="rnd" cmpd="sng">
              <a:noFill/>
              <a:prstDash val="solid"/>
              <a:round/>
              <a:headEnd type="none" w="med" len="med"/>
              <a:tailEnd type="none" w="med" len="med"/>
            </a:ln>
          </p:spPr>
          <p:txBody>
            <a:bodyPr wrap="none" lIns="1099739" tIns="549873" rIns="1099739" bIns="549873" anchor="ctr"/>
            <a:lstStyle/>
            <a:p>
              <a:endParaRPr lang="en-US"/>
            </a:p>
          </p:txBody>
        </p:sp>
        <p:sp>
          <p:nvSpPr>
            <p:cNvPr id="2128" name="Freeform 20"/>
            <p:cNvSpPr>
              <a:spLocks/>
            </p:cNvSpPr>
            <p:nvPr/>
          </p:nvSpPr>
          <p:spPr bwMode="auto">
            <a:xfrm>
              <a:off x="2064" y="2801"/>
              <a:ext cx="65" cy="65"/>
            </a:xfrm>
            <a:custGeom>
              <a:avLst/>
              <a:gdLst>
                <a:gd name="T0" fmla="*/ 32 w 65"/>
                <a:gd name="T1" fmla="*/ 0 h 65"/>
                <a:gd name="T2" fmla="*/ 24 w 65"/>
                <a:gd name="T3" fmla="*/ 24 h 65"/>
                <a:gd name="T4" fmla="*/ 0 w 65"/>
                <a:gd name="T5" fmla="*/ 24 h 65"/>
                <a:gd name="T6" fmla="*/ 24 w 65"/>
                <a:gd name="T7" fmla="*/ 40 h 65"/>
                <a:gd name="T8" fmla="*/ 8 w 65"/>
                <a:gd name="T9" fmla="*/ 64 h 65"/>
                <a:gd name="T10" fmla="*/ 32 w 65"/>
                <a:gd name="T11" fmla="*/ 48 h 65"/>
                <a:gd name="T12" fmla="*/ 48 w 65"/>
                <a:gd name="T13" fmla="*/ 64 h 65"/>
                <a:gd name="T14" fmla="*/ 48 w 65"/>
                <a:gd name="T15" fmla="*/ 40 h 65"/>
                <a:gd name="T16" fmla="*/ 64 w 65"/>
                <a:gd name="T17" fmla="*/ 24 h 65"/>
                <a:gd name="T18" fmla="*/ 40 w 65"/>
                <a:gd name="T19" fmla="*/ 24 h 65"/>
                <a:gd name="T20" fmla="*/ 32 w 65"/>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65"/>
                <a:gd name="T35" fmla="*/ 65 w 65"/>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65">
                  <a:moveTo>
                    <a:pt x="32" y="0"/>
                  </a:moveTo>
                  <a:lnTo>
                    <a:pt x="24" y="24"/>
                  </a:lnTo>
                  <a:lnTo>
                    <a:pt x="0" y="24"/>
                  </a:lnTo>
                  <a:lnTo>
                    <a:pt x="24" y="40"/>
                  </a:lnTo>
                  <a:lnTo>
                    <a:pt x="8" y="64"/>
                  </a:lnTo>
                  <a:lnTo>
                    <a:pt x="32" y="48"/>
                  </a:lnTo>
                  <a:lnTo>
                    <a:pt x="48" y="64"/>
                  </a:lnTo>
                  <a:lnTo>
                    <a:pt x="48" y="40"/>
                  </a:lnTo>
                  <a:lnTo>
                    <a:pt x="64" y="24"/>
                  </a:lnTo>
                  <a:lnTo>
                    <a:pt x="40" y="24"/>
                  </a:lnTo>
                  <a:lnTo>
                    <a:pt x="32" y="0"/>
                  </a:lnTo>
                </a:path>
              </a:pathLst>
            </a:custGeom>
            <a:noFill/>
            <a:ln w="12700" cap="rnd" cmpd="sng">
              <a:noFill/>
              <a:prstDash val="solid"/>
              <a:round/>
              <a:headEnd type="none" w="med" len="med"/>
              <a:tailEnd type="none" w="med" len="med"/>
            </a:ln>
          </p:spPr>
          <p:txBody>
            <a:bodyPr wrap="none" lIns="1099739" tIns="549873" rIns="1099739" bIns="549873" anchor="ctr"/>
            <a:lstStyle/>
            <a:p>
              <a:endParaRPr lang="en-US"/>
            </a:p>
          </p:txBody>
        </p:sp>
        <p:sp>
          <p:nvSpPr>
            <p:cNvPr id="2129" name="Freeform 21"/>
            <p:cNvSpPr>
              <a:spLocks/>
            </p:cNvSpPr>
            <p:nvPr/>
          </p:nvSpPr>
          <p:spPr bwMode="auto">
            <a:xfrm>
              <a:off x="2064" y="2801"/>
              <a:ext cx="65" cy="65"/>
            </a:xfrm>
            <a:custGeom>
              <a:avLst/>
              <a:gdLst>
                <a:gd name="T0" fmla="*/ 32 w 65"/>
                <a:gd name="T1" fmla="*/ 0 h 65"/>
                <a:gd name="T2" fmla="*/ 24 w 65"/>
                <a:gd name="T3" fmla="*/ 24 h 65"/>
                <a:gd name="T4" fmla="*/ 0 w 65"/>
                <a:gd name="T5" fmla="*/ 24 h 65"/>
                <a:gd name="T6" fmla="*/ 24 w 65"/>
                <a:gd name="T7" fmla="*/ 40 h 65"/>
                <a:gd name="T8" fmla="*/ 8 w 65"/>
                <a:gd name="T9" fmla="*/ 64 h 65"/>
                <a:gd name="T10" fmla="*/ 32 w 65"/>
                <a:gd name="T11" fmla="*/ 48 h 65"/>
                <a:gd name="T12" fmla="*/ 48 w 65"/>
                <a:gd name="T13" fmla="*/ 64 h 65"/>
                <a:gd name="T14" fmla="*/ 48 w 65"/>
                <a:gd name="T15" fmla="*/ 40 h 65"/>
                <a:gd name="T16" fmla="*/ 64 w 65"/>
                <a:gd name="T17" fmla="*/ 24 h 65"/>
                <a:gd name="T18" fmla="*/ 40 w 65"/>
                <a:gd name="T19" fmla="*/ 24 h 65"/>
                <a:gd name="T20" fmla="*/ 32 w 65"/>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65"/>
                <a:gd name="T35" fmla="*/ 65 w 65"/>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65">
                  <a:moveTo>
                    <a:pt x="32" y="0"/>
                  </a:moveTo>
                  <a:lnTo>
                    <a:pt x="24" y="24"/>
                  </a:lnTo>
                  <a:lnTo>
                    <a:pt x="0" y="24"/>
                  </a:lnTo>
                  <a:lnTo>
                    <a:pt x="24" y="40"/>
                  </a:lnTo>
                  <a:lnTo>
                    <a:pt x="8" y="64"/>
                  </a:lnTo>
                  <a:lnTo>
                    <a:pt x="32" y="48"/>
                  </a:lnTo>
                  <a:lnTo>
                    <a:pt x="48" y="64"/>
                  </a:lnTo>
                  <a:lnTo>
                    <a:pt x="48" y="40"/>
                  </a:lnTo>
                  <a:lnTo>
                    <a:pt x="64" y="24"/>
                  </a:lnTo>
                  <a:lnTo>
                    <a:pt x="40" y="24"/>
                  </a:lnTo>
                  <a:lnTo>
                    <a:pt x="32" y="0"/>
                  </a:lnTo>
                </a:path>
              </a:pathLst>
            </a:custGeom>
            <a:noFill/>
            <a:ln w="12700" cap="rnd" cmpd="sng">
              <a:noFill/>
              <a:prstDash val="solid"/>
              <a:round/>
              <a:headEnd type="none" w="med" len="med"/>
              <a:tailEnd type="none" w="med" len="med"/>
            </a:ln>
          </p:spPr>
          <p:txBody>
            <a:bodyPr wrap="none" lIns="1099739" tIns="549873" rIns="1099739" bIns="549873" anchor="ctr"/>
            <a:lstStyle/>
            <a:p>
              <a:endParaRPr lang="en-US"/>
            </a:p>
          </p:txBody>
        </p:sp>
        <p:sp>
          <p:nvSpPr>
            <p:cNvPr id="2130" name="Freeform 22"/>
            <p:cNvSpPr>
              <a:spLocks/>
            </p:cNvSpPr>
            <p:nvPr/>
          </p:nvSpPr>
          <p:spPr bwMode="auto">
            <a:xfrm>
              <a:off x="2152" y="2801"/>
              <a:ext cx="65" cy="65"/>
            </a:xfrm>
            <a:custGeom>
              <a:avLst/>
              <a:gdLst>
                <a:gd name="T0" fmla="*/ 32 w 65"/>
                <a:gd name="T1" fmla="*/ 0 h 65"/>
                <a:gd name="T2" fmla="*/ 24 w 65"/>
                <a:gd name="T3" fmla="*/ 24 h 65"/>
                <a:gd name="T4" fmla="*/ 0 w 65"/>
                <a:gd name="T5" fmla="*/ 24 h 65"/>
                <a:gd name="T6" fmla="*/ 16 w 65"/>
                <a:gd name="T7" fmla="*/ 40 h 65"/>
                <a:gd name="T8" fmla="*/ 16 w 65"/>
                <a:gd name="T9" fmla="*/ 64 h 65"/>
                <a:gd name="T10" fmla="*/ 32 w 65"/>
                <a:gd name="T11" fmla="*/ 48 h 65"/>
                <a:gd name="T12" fmla="*/ 56 w 65"/>
                <a:gd name="T13" fmla="*/ 64 h 65"/>
                <a:gd name="T14" fmla="*/ 40 w 65"/>
                <a:gd name="T15" fmla="*/ 40 h 65"/>
                <a:gd name="T16" fmla="*/ 64 w 65"/>
                <a:gd name="T17" fmla="*/ 24 h 65"/>
                <a:gd name="T18" fmla="*/ 40 w 65"/>
                <a:gd name="T19" fmla="*/ 24 h 65"/>
                <a:gd name="T20" fmla="*/ 32 w 65"/>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65"/>
                <a:gd name="T35" fmla="*/ 65 w 65"/>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65">
                  <a:moveTo>
                    <a:pt x="32" y="0"/>
                  </a:moveTo>
                  <a:lnTo>
                    <a:pt x="24" y="24"/>
                  </a:lnTo>
                  <a:lnTo>
                    <a:pt x="0" y="24"/>
                  </a:lnTo>
                  <a:lnTo>
                    <a:pt x="16" y="40"/>
                  </a:lnTo>
                  <a:lnTo>
                    <a:pt x="16" y="64"/>
                  </a:lnTo>
                  <a:lnTo>
                    <a:pt x="32" y="48"/>
                  </a:lnTo>
                  <a:lnTo>
                    <a:pt x="56" y="64"/>
                  </a:lnTo>
                  <a:lnTo>
                    <a:pt x="40" y="40"/>
                  </a:lnTo>
                  <a:lnTo>
                    <a:pt x="64" y="24"/>
                  </a:lnTo>
                  <a:lnTo>
                    <a:pt x="40" y="24"/>
                  </a:lnTo>
                  <a:lnTo>
                    <a:pt x="32" y="0"/>
                  </a:lnTo>
                </a:path>
              </a:pathLst>
            </a:custGeom>
            <a:noFill/>
            <a:ln w="12700" cap="rnd" cmpd="sng">
              <a:noFill/>
              <a:prstDash val="solid"/>
              <a:round/>
              <a:headEnd type="none" w="med" len="med"/>
              <a:tailEnd type="none" w="med" len="med"/>
            </a:ln>
          </p:spPr>
          <p:txBody>
            <a:bodyPr wrap="none" lIns="1099739" tIns="549873" rIns="1099739" bIns="549873" anchor="ctr"/>
            <a:lstStyle/>
            <a:p>
              <a:endParaRPr lang="en-US"/>
            </a:p>
          </p:txBody>
        </p:sp>
        <p:sp>
          <p:nvSpPr>
            <p:cNvPr id="2131" name="Freeform 23"/>
            <p:cNvSpPr>
              <a:spLocks/>
            </p:cNvSpPr>
            <p:nvPr/>
          </p:nvSpPr>
          <p:spPr bwMode="auto">
            <a:xfrm>
              <a:off x="2152" y="2801"/>
              <a:ext cx="65" cy="65"/>
            </a:xfrm>
            <a:custGeom>
              <a:avLst/>
              <a:gdLst>
                <a:gd name="T0" fmla="*/ 32 w 65"/>
                <a:gd name="T1" fmla="*/ 0 h 65"/>
                <a:gd name="T2" fmla="*/ 24 w 65"/>
                <a:gd name="T3" fmla="*/ 24 h 65"/>
                <a:gd name="T4" fmla="*/ 0 w 65"/>
                <a:gd name="T5" fmla="*/ 24 h 65"/>
                <a:gd name="T6" fmla="*/ 16 w 65"/>
                <a:gd name="T7" fmla="*/ 40 h 65"/>
                <a:gd name="T8" fmla="*/ 16 w 65"/>
                <a:gd name="T9" fmla="*/ 64 h 65"/>
                <a:gd name="T10" fmla="*/ 32 w 65"/>
                <a:gd name="T11" fmla="*/ 48 h 65"/>
                <a:gd name="T12" fmla="*/ 56 w 65"/>
                <a:gd name="T13" fmla="*/ 64 h 65"/>
                <a:gd name="T14" fmla="*/ 40 w 65"/>
                <a:gd name="T15" fmla="*/ 40 h 65"/>
                <a:gd name="T16" fmla="*/ 64 w 65"/>
                <a:gd name="T17" fmla="*/ 24 h 65"/>
                <a:gd name="T18" fmla="*/ 40 w 65"/>
                <a:gd name="T19" fmla="*/ 24 h 65"/>
                <a:gd name="T20" fmla="*/ 32 w 65"/>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65"/>
                <a:gd name="T35" fmla="*/ 65 w 65"/>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65">
                  <a:moveTo>
                    <a:pt x="32" y="0"/>
                  </a:moveTo>
                  <a:lnTo>
                    <a:pt x="24" y="24"/>
                  </a:lnTo>
                  <a:lnTo>
                    <a:pt x="0" y="24"/>
                  </a:lnTo>
                  <a:lnTo>
                    <a:pt x="16" y="40"/>
                  </a:lnTo>
                  <a:lnTo>
                    <a:pt x="16" y="64"/>
                  </a:lnTo>
                  <a:lnTo>
                    <a:pt x="32" y="48"/>
                  </a:lnTo>
                  <a:lnTo>
                    <a:pt x="56" y="64"/>
                  </a:lnTo>
                  <a:lnTo>
                    <a:pt x="40" y="40"/>
                  </a:lnTo>
                  <a:lnTo>
                    <a:pt x="64" y="24"/>
                  </a:lnTo>
                  <a:lnTo>
                    <a:pt x="40" y="24"/>
                  </a:lnTo>
                  <a:lnTo>
                    <a:pt x="32" y="0"/>
                  </a:lnTo>
                </a:path>
              </a:pathLst>
            </a:custGeom>
            <a:noFill/>
            <a:ln w="12700" cap="rnd" cmpd="sng">
              <a:noFill/>
              <a:prstDash val="solid"/>
              <a:round/>
              <a:headEnd type="none" w="med" len="med"/>
              <a:tailEnd type="none" w="med" len="med"/>
            </a:ln>
          </p:spPr>
          <p:txBody>
            <a:bodyPr wrap="none" lIns="1099739" tIns="549873" rIns="1099739" bIns="549873" anchor="ctr"/>
            <a:lstStyle/>
            <a:p>
              <a:endParaRPr lang="en-US"/>
            </a:p>
          </p:txBody>
        </p:sp>
        <p:sp>
          <p:nvSpPr>
            <p:cNvPr id="2132" name="Freeform 24"/>
            <p:cNvSpPr>
              <a:spLocks/>
            </p:cNvSpPr>
            <p:nvPr/>
          </p:nvSpPr>
          <p:spPr bwMode="auto">
            <a:xfrm>
              <a:off x="2096" y="2865"/>
              <a:ext cx="73" cy="73"/>
            </a:xfrm>
            <a:custGeom>
              <a:avLst/>
              <a:gdLst>
                <a:gd name="T0" fmla="*/ 40 w 73"/>
                <a:gd name="T1" fmla="*/ 0 h 73"/>
                <a:gd name="T2" fmla="*/ 32 w 73"/>
                <a:gd name="T3" fmla="*/ 24 h 73"/>
                <a:gd name="T4" fmla="*/ 0 w 73"/>
                <a:gd name="T5" fmla="*/ 24 h 73"/>
                <a:gd name="T6" fmla="*/ 32 w 73"/>
                <a:gd name="T7" fmla="*/ 48 h 73"/>
                <a:gd name="T8" fmla="*/ 16 w 73"/>
                <a:gd name="T9" fmla="*/ 72 h 73"/>
                <a:gd name="T10" fmla="*/ 40 w 73"/>
                <a:gd name="T11" fmla="*/ 56 h 73"/>
                <a:gd name="T12" fmla="*/ 56 w 73"/>
                <a:gd name="T13" fmla="*/ 72 h 73"/>
                <a:gd name="T14" fmla="*/ 56 w 73"/>
                <a:gd name="T15" fmla="*/ 48 h 73"/>
                <a:gd name="T16" fmla="*/ 72 w 73"/>
                <a:gd name="T17" fmla="*/ 24 h 73"/>
                <a:gd name="T18" fmla="*/ 48 w 73"/>
                <a:gd name="T19" fmla="*/ 24 h 73"/>
                <a:gd name="T20" fmla="*/ 40 w 73"/>
                <a:gd name="T21" fmla="*/ 0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73"/>
                <a:gd name="T35" fmla="*/ 73 w 73"/>
                <a:gd name="T36" fmla="*/ 73 h 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73">
                  <a:moveTo>
                    <a:pt x="40" y="0"/>
                  </a:moveTo>
                  <a:lnTo>
                    <a:pt x="32" y="24"/>
                  </a:lnTo>
                  <a:lnTo>
                    <a:pt x="0" y="24"/>
                  </a:lnTo>
                  <a:lnTo>
                    <a:pt x="32" y="48"/>
                  </a:lnTo>
                  <a:lnTo>
                    <a:pt x="16" y="72"/>
                  </a:lnTo>
                  <a:lnTo>
                    <a:pt x="40" y="56"/>
                  </a:lnTo>
                  <a:lnTo>
                    <a:pt x="56" y="72"/>
                  </a:lnTo>
                  <a:lnTo>
                    <a:pt x="56" y="48"/>
                  </a:lnTo>
                  <a:lnTo>
                    <a:pt x="72" y="24"/>
                  </a:lnTo>
                  <a:lnTo>
                    <a:pt x="48" y="24"/>
                  </a:lnTo>
                  <a:lnTo>
                    <a:pt x="40" y="0"/>
                  </a:lnTo>
                </a:path>
              </a:pathLst>
            </a:custGeom>
            <a:noFill/>
            <a:ln w="12700" cap="rnd" cmpd="sng">
              <a:noFill/>
              <a:prstDash val="solid"/>
              <a:round/>
              <a:headEnd type="none" w="med" len="med"/>
              <a:tailEnd type="none" w="med" len="med"/>
            </a:ln>
          </p:spPr>
          <p:txBody>
            <a:bodyPr wrap="none" lIns="1099739" tIns="549873" rIns="1099739" bIns="549873" anchor="ctr"/>
            <a:lstStyle/>
            <a:p>
              <a:endParaRPr lang="en-US"/>
            </a:p>
          </p:txBody>
        </p:sp>
        <p:sp>
          <p:nvSpPr>
            <p:cNvPr id="2133" name="Freeform 25"/>
            <p:cNvSpPr>
              <a:spLocks/>
            </p:cNvSpPr>
            <p:nvPr/>
          </p:nvSpPr>
          <p:spPr bwMode="auto">
            <a:xfrm>
              <a:off x="2096" y="2865"/>
              <a:ext cx="73" cy="73"/>
            </a:xfrm>
            <a:custGeom>
              <a:avLst/>
              <a:gdLst>
                <a:gd name="T0" fmla="*/ 40 w 73"/>
                <a:gd name="T1" fmla="*/ 0 h 73"/>
                <a:gd name="T2" fmla="*/ 32 w 73"/>
                <a:gd name="T3" fmla="*/ 24 h 73"/>
                <a:gd name="T4" fmla="*/ 0 w 73"/>
                <a:gd name="T5" fmla="*/ 24 h 73"/>
                <a:gd name="T6" fmla="*/ 32 w 73"/>
                <a:gd name="T7" fmla="*/ 48 h 73"/>
                <a:gd name="T8" fmla="*/ 16 w 73"/>
                <a:gd name="T9" fmla="*/ 72 h 73"/>
                <a:gd name="T10" fmla="*/ 40 w 73"/>
                <a:gd name="T11" fmla="*/ 56 h 73"/>
                <a:gd name="T12" fmla="*/ 56 w 73"/>
                <a:gd name="T13" fmla="*/ 72 h 73"/>
                <a:gd name="T14" fmla="*/ 56 w 73"/>
                <a:gd name="T15" fmla="*/ 48 h 73"/>
                <a:gd name="T16" fmla="*/ 72 w 73"/>
                <a:gd name="T17" fmla="*/ 24 h 73"/>
                <a:gd name="T18" fmla="*/ 48 w 73"/>
                <a:gd name="T19" fmla="*/ 24 h 73"/>
                <a:gd name="T20" fmla="*/ 40 w 73"/>
                <a:gd name="T21" fmla="*/ 0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73"/>
                <a:gd name="T35" fmla="*/ 73 w 73"/>
                <a:gd name="T36" fmla="*/ 73 h 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73">
                  <a:moveTo>
                    <a:pt x="40" y="0"/>
                  </a:moveTo>
                  <a:lnTo>
                    <a:pt x="32" y="24"/>
                  </a:lnTo>
                  <a:lnTo>
                    <a:pt x="0" y="24"/>
                  </a:lnTo>
                  <a:lnTo>
                    <a:pt x="32" y="48"/>
                  </a:lnTo>
                  <a:lnTo>
                    <a:pt x="16" y="72"/>
                  </a:lnTo>
                  <a:lnTo>
                    <a:pt x="40" y="56"/>
                  </a:lnTo>
                  <a:lnTo>
                    <a:pt x="56" y="72"/>
                  </a:lnTo>
                  <a:lnTo>
                    <a:pt x="56" y="48"/>
                  </a:lnTo>
                  <a:lnTo>
                    <a:pt x="72" y="24"/>
                  </a:lnTo>
                  <a:lnTo>
                    <a:pt x="48" y="24"/>
                  </a:lnTo>
                  <a:lnTo>
                    <a:pt x="40" y="0"/>
                  </a:lnTo>
                </a:path>
              </a:pathLst>
            </a:custGeom>
            <a:noFill/>
            <a:ln w="12700" cap="rnd" cmpd="sng">
              <a:noFill/>
              <a:prstDash val="solid"/>
              <a:round/>
              <a:headEnd type="none" w="med" len="med"/>
              <a:tailEnd type="none" w="med" len="med"/>
            </a:ln>
          </p:spPr>
          <p:txBody>
            <a:bodyPr wrap="none" lIns="1099739" tIns="549873" rIns="1099739" bIns="549873" anchor="ctr"/>
            <a:lstStyle/>
            <a:p>
              <a:endParaRPr lang="en-US"/>
            </a:p>
          </p:txBody>
        </p:sp>
        <p:sp>
          <p:nvSpPr>
            <p:cNvPr id="2134" name="Freeform 26"/>
            <p:cNvSpPr>
              <a:spLocks/>
            </p:cNvSpPr>
            <p:nvPr/>
          </p:nvSpPr>
          <p:spPr bwMode="auto">
            <a:xfrm>
              <a:off x="2200" y="2857"/>
              <a:ext cx="73" cy="65"/>
            </a:xfrm>
            <a:custGeom>
              <a:avLst/>
              <a:gdLst>
                <a:gd name="T0" fmla="*/ 32 w 73"/>
                <a:gd name="T1" fmla="*/ 0 h 65"/>
                <a:gd name="T2" fmla="*/ 32 w 73"/>
                <a:gd name="T3" fmla="*/ 24 h 65"/>
                <a:gd name="T4" fmla="*/ 0 w 73"/>
                <a:gd name="T5" fmla="*/ 24 h 65"/>
                <a:gd name="T6" fmla="*/ 16 w 73"/>
                <a:gd name="T7" fmla="*/ 40 h 65"/>
                <a:gd name="T8" fmla="*/ 16 w 73"/>
                <a:gd name="T9" fmla="*/ 64 h 65"/>
                <a:gd name="T10" fmla="*/ 32 w 73"/>
                <a:gd name="T11" fmla="*/ 48 h 65"/>
                <a:gd name="T12" fmla="*/ 56 w 73"/>
                <a:gd name="T13" fmla="*/ 64 h 65"/>
                <a:gd name="T14" fmla="*/ 48 w 73"/>
                <a:gd name="T15" fmla="*/ 40 h 65"/>
                <a:gd name="T16" fmla="*/ 72 w 73"/>
                <a:gd name="T17" fmla="*/ 24 h 65"/>
                <a:gd name="T18" fmla="*/ 40 w 73"/>
                <a:gd name="T19" fmla="*/ 24 h 65"/>
                <a:gd name="T20" fmla="*/ 32 w 73"/>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65"/>
                <a:gd name="T35" fmla="*/ 73 w 73"/>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65">
                  <a:moveTo>
                    <a:pt x="32" y="0"/>
                  </a:moveTo>
                  <a:lnTo>
                    <a:pt x="32" y="24"/>
                  </a:lnTo>
                  <a:lnTo>
                    <a:pt x="0" y="24"/>
                  </a:lnTo>
                  <a:lnTo>
                    <a:pt x="16" y="40"/>
                  </a:lnTo>
                  <a:lnTo>
                    <a:pt x="16" y="64"/>
                  </a:lnTo>
                  <a:lnTo>
                    <a:pt x="32" y="48"/>
                  </a:lnTo>
                  <a:lnTo>
                    <a:pt x="56" y="64"/>
                  </a:lnTo>
                  <a:lnTo>
                    <a:pt x="48" y="40"/>
                  </a:lnTo>
                  <a:lnTo>
                    <a:pt x="72" y="24"/>
                  </a:lnTo>
                  <a:lnTo>
                    <a:pt x="40" y="24"/>
                  </a:lnTo>
                  <a:lnTo>
                    <a:pt x="32" y="0"/>
                  </a:lnTo>
                </a:path>
              </a:pathLst>
            </a:custGeom>
            <a:noFill/>
            <a:ln w="12700" cap="rnd" cmpd="sng">
              <a:noFill/>
              <a:prstDash val="solid"/>
              <a:round/>
              <a:headEnd type="none" w="med" len="med"/>
              <a:tailEnd type="none" w="med" len="med"/>
            </a:ln>
          </p:spPr>
          <p:txBody>
            <a:bodyPr wrap="none" lIns="1099739" tIns="549873" rIns="1099739" bIns="549873" anchor="ctr"/>
            <a:lstStyle/>
            <a:p>
              <a:endParaRPr lang="en-US"/>
            </a:p>
          </p:txBody>
        </p:sp>
        <p:sp>
          <p:nvSpPr>
            <p:cNvPr id="2135" name="Freeform 27"/>
            <p:cNvSpPr>
              <a:spLocks/>
            </p:cNvSpPr>
            <p:nvPr/>
          </p:nvSpPr>
          <p:spPr bwMode="auto">
            <a:xfrm>
              <a:off x="2200" y="2857"/>
              <a:ext cx="73" cy="65"/>
            </a:xfrm>
            <a:custGeom>
              <a:avLst/>
              <a:gdLst>
                <a:gd name="T0" fmla="*/ 32 w 73"/>
                <a:gd name="T1" fmla="*/ 0 h 65"/>
                <a:gd name="T2" fmla="*/ 32 w 73"/>
                <a:gd name="T3" fmla="*/ 24 h 65"/>
                <a:gd name="T4" fmla="*/ 0 w 73"/>
                <a:gd name="T5" fmla="*/ 24 h 65"/>
                <a:gd name="T6" fmla="*/ 16 w 73"/>
                <a:gd name="T7" fmla="*/ 40 h 65"/>
                <a:gd name="T8" fmla="*/ 16 w 73"/>
                <a:gd name="T9" fmla="*/ 64 h 65"/>
                <a:gd name="T10" fmla="*/ 32 w 73"/>
                <a:gd name="T11" fmla="*/ 48 h 65"/>
                <a:gd name="T12" fmla="*/ 56 w 73"/>
                <a:gd name="T13" fmla="*/ 64 h 65"/>
                <a:gd name="T14" fmla="*/ 48 w 73"/>
                <a:gd name="T15" fmla="*/ 40 h 65"/>
                <a:gd name="T16" fmla="*/ 72 w 73"/>
                <a:gd name="T17" fmla="*/ 24 h 65"/>
                <a:gd name="T18" fmla="*/ 40 w 73"/>
                <a:gd name="T19" fmla="*/ 24 h 65"/>
                <a:gd name="T20" fmla="*/ 32 w 73"/>
                <a:gd name="T21" fmla="*/ 0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65"/>
                <a:gd name="T35" fmla="*/ 73 w 73"/>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65">
                  <a:moveTo>
                    <a:pt x="32" y="0"/>
                  </a:moveTo>
                  <a:lnTo>
                    <a:pt x="32" y="24"/>
                  </a:lnTo>
                  <a:lnTo>
                    <a:pt x="0" y="24"/>
                  </a:lnTo>
                  <a:lnTo>
                    <a:pt x="16" y="40"/>
                  </a:lnTo>
                  <a:lnTo>
                    <a:pt x="16" y="64"/>
                  </a:lnTo>
                  <a:lnTo>
                    <a:pt x="32" y="48"/>
                  </a:lnTo>
                  <a:lnTo>
                    <a:pt x="56" y="64"/>
                  </a:lnTo>
                  <a:lnTo>
                    <a:pt x="48" y="40"/>
                  </a:lnTo>
                  <a:lnTo>
                    <a:pt x="72" y="24"/>
                  </a:lnTo>
                  <a:lnTo>
                    <a:pt x="40" y="24"/>
                  </a:lnTo>
                  <a:lnTo>
                    <a:pt x="32" y="0"/>
                  </a:lnTo>
                </a:path>
              </a:pathLst>
            </a:custGeom>
            <a:noFill/>
            <a:ln w="12700" cap="rnd" cmpd="sng">
              <a:noFill/>
              <a:prstDash val="solid"/>
              <a:round/>
              <a:headEnd type="none" w="med" len="med"/>
              <a:tailEnd type="none" w="med" len="med"/>
            </a:ln>
          </p:spPr>
          <p:txBody>
            <a:bodyPr wrap="none" lIns="1099739" tIns="549873" rIns="1099739" bIns="549873" anchor="ctr"/>
            <a:lstStyle/>
            <a:p>
              <a:endParaRPr lang="en-US"/>
            </a:p>
          </p:txBody>
        </p:sp>
      </p:grpSp>
      <p:sp>
        <p:nvSpPr>
          <p:cNvPr id="2063" name="Rectangle 28"/>
          <p:cNvSpPr>
            <a:spLocks noChangeArrowheads="1"/>
          </p:cNvSpPr>
          <p:nvPr/>
        </p:nvSpPr>
        <p:spPr bwMode="auto">
          <a:xfrm>
            <a:off x="966788" y="2357438"/>
            <a:ext cx="252412" cy="184150"/>
          </a:xfrm>
          <a:prstGeom prst="rect">
            <a:avLst/>
          </a:prstGeom>
          <a:noFill/>
          <a:ln w="12700">
            <a:noFill/>
            <a:miter lim="800000"/>
            <a:headEnd/>
            <a:tailEnd/>
          </a:ln>
        </p:spPr>
        <p:txBody>
          <a:bodyPr wrap="none" lIns="986906" tIns="493456" rIns="986906" bIns="493456" anchor="ctr"/>
          <a:lstStyle/>
          <a:p>
            <a:pPr algn="ctr">
              <a:lnSpc>
                <a:spcPct val="85000"/>
              </a:lnSpc>
            </a:pPr>
            <a:r>
              <a:rPr lang="en-US" b="1">
                <a:solidFill>
                  <a:srgbClr val="000000"/>
                </a:solidFill>
                <a:latin typeface="Times New Roman" pitchFamily="18" charset="0"/>
              </a:rPr>
              <a:t>Sun</a:t>
            </a:r>
            <a:endParaRPr lang="en-US" sz="900" b="1">
              <a:solidFill>
                <a:srgbClr val="000000"/>
              </a:solidFill>
              <a:latin typeface="Times New Roman" pitchFamily="18" charset="0"/>
            </a:endParaRPr>
          </a:p>
        </p:txBody>
      </p:sp>
      <p:sp>
        <p:nvSpPr>
          <p:cNvPr id="2064" name="Rectangle 29"/>
          <p:cNvSpPr>
            <a:spLocks noChangeArrowheads="1"/>
          </p:cNvSpPr>
          <p:nvPr/>
        </p:nvSpPr>
        <p:spPr bwMode="auto">
          <a:xfrm>
            <a:off x="3140075" y="4046538"/>
            <a:ext cx="503238" cy="427037"/>
          </a:xfrm>
          <a:prstGeom prst="rect">
            <a:avLst/>
          </a:prstGeom>
          <a:solidFill>
            <a:schemeClr val="bg1"/>
          </a:solidFill>
          <a:ln w="12700">
            <a:noFill/>
            <a:miter lim="800000"/>
            <a:headEnd/>
            <a:tailEnd/>
          </a:ln>
        </p:spPr>
        <p:txBody>
          <a:bodyPr wrap="none" lIns="986906" tIns="493456" rIns="986906" bIns="493456" anchor="ctr"/>
          <a:lstStyle/>
          <a:p>
            <a:pPr algn="ctr">
              <a:lnSpc>
                <a:spcPct val="85000"/>
              </a:lnSpc>
            </a:pPr>
            <a:r>
              <a:rPr lang="en-US" sz="1400">
                <a:solidFill>
                  <a:srgbClr val="000000"/>
                </a:solidFill>
              </a:rPr>
              <a:t>Space</a:t>
            </a:r>
          </a:p>
          <a:p>
            <a:pPr algn="ctr">
              <a:lnSpc>
                <a:spcPct val="85000"/>
              </a:lnSpc>
            </a:pPr>
            <a:r>
              <a:rPr lang="en-US" sz="1400">
                <a:solidFill>
                  <a:srgbClr val="000000"/>
                </a:solidFill>
              </a:rPr>
              <a:t>View </a:t>
            </a:r>
          </a:p>
        </p:txBody>
      </p:sp>
      <p:sp>
        <p:nvSpPr>
          <p:cNvPr id="2065" name="Rectangle 30"/>
          <p:cNvSpPr>
            <a:spLocks noChangeArrowheads="1"/>
          </p:cNvSpPr>
          <p:nvPr/>
        </p:nvSpPr>
        <p:spPr bwMode="auto">
          <a:xfrm>
            <a:off x="2671763" y="5495925"/>
            <a:ext cx="454025" cy="212725"/>
          </a:xfrm>
          <a:prstGeom prst="rect">
            <a:avLst/>
          </a:prstGeom>
          <a:noFill/>
          <a:ln w="12700">
            <a:noFill/>
            <a:miter lim="800000"/>
            <a:headEnd/>
            <a:tailEnd/>
          </a:ln>
        </p:spPr>
        <p:txBody>
          <a:bodyPr wrap="none" lIns="986906" tIns="493456" rIns="986906" bIns="493456" anchor="ctr"/>
          <a:lstStyle/>
          <a:p>
            <a:pPr algn="ctr">
              <a:lnSpc>
                <a:spcPct val="85000"/>
              </a:lnSpc>
            </a:pPr>
            <a:r>
              <a:rPr lang="en-US" sz="1400" b="1">
                <a:solidFill>
                  <a:srgbClr val="000000"/>
                </a:solidFill>
              </a:rPr>
              <a:t>Earth</a:t>
            </a:r>
          </a:p>
        </p:txBody>
      </p:sp>
      <p:sp>
        <p:nvSpPr>
          <p:cNvPr id="2066" name="Oval 31"/>
          <p:cNvSpPr>
            <a:spLocks noChangeArrowheads="1"/>
          </p:cNvSpPr>
          <p:nvPr/>
        </p:nvSpPr>
        <p:spPr bwMode="auto">
          <a:xfrm>
            <a:off x="1809750" y="3759200"/>
            <a:ext cx="120650" cy="120650"/>
          </a:xfrm>
          <a:prstGeom prst="ellipse">
            <a:avLst/>
          </a:prstGeom>
          <a:noFill/>
          <a:ln w="12700">
            <a:solidFill>
              <a:schemeClr val="tx1"/>
            </a:solidFill>
            <a:round/>
            <a:headEnd/>
            <a:tailEnd/>
          </a:ln>
        </p:spPr>
        <p:txBody>
          <a:bodyPr wrap="none" lIns="1099739" tIns="549873" rIns="1099739" bIns="549873" anchor="ctr"/>
          <a:lstStyle/>
          <a:p>
            <a:endParaRPr lang="en-US"/>
          </a:p>
        </p:txBody>
      </p:sp>
      <p:sp>
        <p:nvSpPr>
          <p:cNvPr id="2067" name="Rectangle 32"/>
          <p:cNvSpPr>
            <a:spLocks noChangeArrowheads="1"/>
          </p:cNvSpPr>
          <p:nvPr/>
        </p:nvSpPr>
        <p:spPr bwMode="auto">
          <a:xfrm>
            <a:off x="760413" y="3027363"/>
            <a:ext cx="819150" cy="638175"/>
          </a:xfrm>
          <a:prstGeom prst="rect">
            <a:avLst/>
          </a:prstGeom>
          <a:noFill/>
          <a:ln w="12700">
            <a:noFill/>
            <a:miter lim="800000"/>
            <a:headEnd/>
            <a:tailEnd/>
          </a:ln>
        </p:spPr>
        <p:txBody>
          <a:bodyPr wrap="none" lIns="986906" tIns="493456" rIns="986906" bIns="493456" anchor="ctr"/>
          <a:lstStyle/>
          <a:p>
            <a:pPr algn="ctr">
              <a:lnSpc>
                <a:spcPct val="85000"/>
              </a:lnSpc>
            </a:pPr>
            <a:r>
              <a:rPr lang="en-US" sz="1400">
                <a:solidFill>
                  <a:srgbClr val="000000"/>
                </a:solidFill>
              </a:rPr>
              <a:t>Rotating</a:t>
            </a:r>
          </a:p>
          <a:p>
            <a:pPr algn="ctr">
              <a:lnSpc>
                <a:spcPct val="85000"/>
              </a:lnSpc>
            </a:pPr>
            <a:r>
              <a:rPr lang="en-US" sz="1400">
                <a:solidFill>
                  <a:srgbClr val="000000"/>
                </a:solidFill>
              </a:rPr>
              <a:t>Telescope</a:t>
            </a:r>
          </a:p>
          <a:p>
            <a:pPr algn="ctr">
              <a:lnSpc>
                <a:spcPct val="85000"/>
              </a:lnSpc>
            </a:pPr>
            <a:r>
              <a:rPr lang="en-US" sz="1400">
                <a:solidFill>
                  <a:srgbClr val="000000"/>
                </a:solidFill>
              </a:rPr>
              <a:t>Assembly </a:t>
            </a:r>
          </a:p>
        </p:txBody>
      </p:sp>
      <p:sp>
        <p:nvSpPr>
          <p:cNvPr id="2068" name="Line 34"/>
          <p:cNvSpPr>
            <a:spLocks noChangeShapeType="1"/>
          </p:cNvSpPr>
          <p:nvPr/>
        </p:nvSpPr>
        <p:spPr bwMode="auto">
          <a:xfrm>
            <a:off x="4692650" y="3827463"/>
            <a:ext cx="277813" cy="0"/>
          </a:xfrm>
          <a:prstGeom prst="line">
            <a:avLst/>
          </a:prstGeom>
          <a:noFill/>
          <a:ln w="28575">
            <a:solidFill>
              <a:srgbClr val="000000"/>
            </a:solidFill>
            <a:round/>
            <a:headEnd/>
            <a:tailEnd type="triangle" w="med" len="med"/>
          </a:ln>
        </p:spPr>
        <p:txBody>
          <a:bodyPr wrap="none" lIns="1099739" tIns="549873" rIns="1099739" bIns="549873" anchor="ctr"/>
          <a:lstStyle/>
          <a:p>
            <a:endParaRPr lang="en-US"/>
          </a:p>
        </p:txBody>
      </p:sp>
      <p:sp>
        <p:nvSpPr>
          <p:cNvPr id="2069" name="Line 35"/>
          <p:cNvSpPr>
            <a:spLocks noChangeShapeType="1"/>
          </p:cNvSpPr>
          <p:nvPr/>
        </p:nvSpPr>
        <p:spPr bwMode="auto">
          <a:xfrm rot="5400000">
            <a:off x="5288757" y="2256631"/>
            <a:ext cx="209550" cy="1587"/>
          </a:xfrm>
          <a:prstGeom prst="line">
            <a:avLst/>
          </a:prstGeom>
          <a:noFill/>
          <a:ln w="28575">
            <a:solidFill>
              <a:srgbClr val="000000"/>
            </a:solidFill>
            <a:round/>
            <a:headEnd/>
            <a:tailEnd/>
          </a:ln>
        </p:spPr>
        <p:txBody>
          <a:bodyPr wrap="none" lIns="1099739" tIns="549873" rIns="1099739" bIns="549873" anchor="ctr"/>
          <a:lstStyle/>
          <a:p>
            <a:endParaRPr lang="en-US"/>
          </a:p>
        </p:txBody>
      </p:sp>
      <p:sp>
        <p:nvSpPr>
          <p:cNvPr id="2070" name="Rectangle 36"/>
          <p:cNvSpPr>
            <a:spLocks noChangeArrowheads="1"/>
          </p:cNvSpPr>
          <p:nvPr/>
        </p:nvSpPr>
        <p:spPr bwMode="auto">
          <a:xfrm>
            <a:off x="5984875" y="1390650"/>
            <a:ext cx="1155700" cy="1482725"/>
          </a:xfrm>
          <a:prstGeom prst="rect">
            <a:avLst/>
          </a:prstGeom>
          <a:noFill/>
          <a:ln w="28575">
            <a:solidFill>
              <a:srgbClr val="000000"/>
            </a:solidFill>
            <a:miter lim="800000"/>
            <a:headEnd/>
            <a:tailEnd/>
          </a:ln>
        </p:spPr>
        <p:txBody>
          <a:bodyPr wrap="none" lIns="1099739" tIns="549873" rIns="1099739" bIns="549873" anchor="ctr"/>
          <a:lstStyle/>
          <a:p>
            <a:endParaRPr lang="en-US"/>
          </a:p>
        </p:txBody>
      </p:sp>
      <p:grpSp>
        <p:nvGrpSpPr>
          <p:cNvPr id="2071" name="Group 37"/>
          <p:cNvGrpSpPr>
            <a:grpSpLocks/>
          </p:cNvGrpSpPr>
          <p:nvPr/>
        </p:nvGrpSpPr>
        <p:grpSpPr bwMode="auto">
          <a:xfrm>
            <a:off x="7134225" y="1938338"/>
            <a:ext cx="1001713" cy="744537"/>
            <a:chOff x="4518" y="1353"/>
            <a:chExt cx="632" cy="468"/>
          </a:xfrm>
        </p:grpSpPr>
        <p:sp>
          <p:nvSpPr>
            <p:cNvPr id="2113" name="Line 38"/>
            <p:cNvSpPr>
              <a:spLocks noChangeShapeType="1"/>
            </p:cNvSpPr>
            <p:nvPr/>
          </p:nvSpPr>
          <p:spPr bwMode="auto">
            <a:xfrm flipH="1">
              <a:off x="4527" y="1817"/>
              <a:ext cx="623" cy="1"/>
            </a:xfrm>
            <a:prstGeom prst="line">
              <a:avLst/>
            </a:prstGeom>
            <a:noFill/>
            <a:ln w="12700">
              <a:solidFill>
                <a:srgbClr val="000000"/>
              </a:solidFill>
              <a:round/>
              <a:headEnd/>
              <a:tailEnd/>
            </a:ln>
          </p:spPr>
          <p:txBody>
            <a:bodyPr wrap="none" lIns="1099739" tIns="549873" rIns="1099739" bIns="549873" anchor="ctr"/>
            <a:lstStyle/>
            <a:p>
              <a:endParaRPr lang="en-US"/>
            </a:p>
          </p:txBody>
        </p:sp>
        <p:sp>
          <p:nvSpPr>
            <p:cNvPr id="2114" name="Line 39"/>
            <p:cNvSpPr>
              <a:spLocks noChangeShapeType="1"/>
            </p:cNvSpPr>
            <p:nvPr/>
          </p:nvSpPr>
          <p:spPr bwMode="auto">
            <a:xfrm flipH="1" flipV="1">
              <a:off x="4791" y="1610"/>
              <a:ext cx="359" cy="207"/>
            </a:xfrm>
            <a:prstGeom prst="line">
              <a:avLst/>
            </a:prstGeom>
            <a:noFill/>
            <a:ln w="12700">
              <a:solidFill>
                <a:srgbClr val="000000"/>
              </a:solidFill>
              <a:round/>
              <a:headEnd/>
              <a:tailEnd/>
            </a:ln>
          </p:spPr>
          <p:txBody>
            <a:bodyPr wrap="none" lIns="1099739" tIns="549873" rIns="1099739" bIns="549873" anchor="ctr"/>
            <a:lstStyle/>
            <a:p>
              <a:endParaRPr lang="en-US"/>
            </a:p>
          </p:txBody>
        </p:sp>
        <p:sp>
          <p:nvSpPr>
            <p:cNvPr id="2115" name="Line 40"/>
            <p:cNvSpPr>
              <a:spLocks noChangeShapeType="1"/>
            </p:cNvSpPr>
            <p:nvPr/>
          </p:nvSpPr>
          <p:spPr bwMode="auto">
            <a:xfrm flipH="1">
              <a:off x="4687" y="1609"/>
              <a:ext cx="103" cy="1"/>
            </a:xfrm>
            <a:prstGeom prst="line">
              <a:avLst/>
            </a:prstGeom>
            <a:noFill/>
            <a:ln w="12700">
              <a:solidFill>
                <a:srgbClr val="000000"/>
              </a:solidFill>
              <a:round/>
              <a:headEnd/>
              <a:tailEnd/>
            </a:ln>
          </p:spPr>
          <p:txBody>
            <a:bodyPr wrap="none" lIns="1099739" tIns="549873" rIns="1099739" bIns="549873" anchor="ctr"/>
            <a:lstStyle/>
            <a:p>
              <a:endParaRPr lang="en-US"/>
            </a:p>
          </p:txBody>
        </p:sp>
        <p:grpSp>
          <p:nvGrpSpPr>
            <p:cNvPr id="2116" name="Group 41"/>
            <p:cNvGrpSpPr>
              <a:grpSpLocks/>
            </p:cNvGrpSpPr>
            <p:nvPr/>
          </p:nvGrpSpPr>
          <p:grpSpPr bwMode="auto">
            <a:xfrm>
              <a:off x="4518" y="1357"/>
              <a:ext cx="172" cy="464"/>
              <a:chOff x="4518" y="1357"/>
              <a:chExt cx="172" cy="464"/>
            </a:xfrm>
          </p:grpSpPr>
          <p:sp>
            <p:nvSpPr>
              <p:cNvPr id="2118" name="Line 42"/>
              <p:cNvSpPr>
                <a:spLocks noChangeShapeType="1"/>
              </p:cNvSpPr>
              <p:nvPr/>
            </p:nvSpPr>
            <p:spPr bwMode="auto">
              <a:xfrm>
                <a:off x="4518" y="1486"/>
                <a:ext cx="1" cy="199"/>
              </a:xfrm>
              <a:prstGeom prst="line">
                <a:avLst/>
              </a:prstGeom>
              <a:noFill/>
              <a:ln w="12700">
                <a:solidFill>
                  <a:srgbClr val="000000"/>
                </a:solidFill>
                <a:round/>
                <a:headEnd/>
                <a:tailEnd/>
              </a:ln>
            </p:spPr>
            <p:txBody>
              <a:bodyPr wrap="none" lIns="1099739" tIns="549873" rIns="1099739" bIns="549873" anchor="ctr"/>
              <a:lstStyle/>
              <a:p>
                <a:endParaRPr lang="en-US"/>
              </a:p>
            </p:txBody>
          </p:sp>
          <p:sp>
            <p:nvSpPr>
              <p:cNvPr id="2119" name="Oval 43"/>
              <p:cNvSpPr>
                <a:spLocks noChangeArrowheads="1"/>
              </p:cNvSpPr>
              <p:nvPr/>
            </p:nvSpPr>
            <p:spPr bwMode="auto">
              <a:xfrm>
                <a:off x="4586" y="1357"/>
                <a:ext cx="104" cy="464"/>
              </a:xfrm>
              <a:prstGeom prst="ellipse">
                <a:avLst/>
              </a:prstGeom>
              <a:noFill/>
              <a:ln w="12700">
                <a:solidFill>
                  <a:srgbClr val="000000"/>
                </a:solidFill>
                <a:round/>
                <a:headEnd/>
                <a:tailEnd/>
              </a:ln>
            </p:spPr>
            <p:txBody>
              <a:bodyPr wrap="none" lIns="1099739" tIns="549873" rIns="1099739" bIns="549873" anchor="ctr"/>
              <a:lstStyle/>
              <a:p>
                <a:endParaRPr lang="en-US"/>
              </a:p>
            </p:txBody>
          </p:sp>
          <p:sp>
            <p:nvSpPr>
              <p:cNvPr id="2120" name="Line 44"/>
              <p:cNvSpPr>
                <a:spLocks noChangeShapeType="1"/>
              </p:cNvSpPr>
              <p:nvPr/>
            </p:nvSpPr>
            <p:spPr bwMode="auto">
              <a:xfrm flipH="1">
                <a:off x="4519" y="1358"/>
                <a:ext cx="111" cy="119"/>
              </a:xfrm>
              <a:prstGeom prst="line">
                <a:avLst/>
              </a:prstGeom>
              <a:noFill/>
              <a:ln w="12700">
                <a:solidFill>
                  <a:srgbClr val="000000"/>
                </a:solidFill>
                <a:round/>
                <a:headEnd/>
                <a:tailEnd/>
              </a:ln>
            </p:spPr>
            <p:txBody>
              <a:bodyPr wrap="none" lIns="1099739" tIns="549873" rIns="1099739" bIns="549873" anchor="ctr"/>
              <a:lstStyle/>
              <a:p>
                <a:endParaRPr lang="en-US"/>
              </a:p>
            </p:txBody>
          </p:sp>
          <p:sp>
            <p:nvSpPr>
              <p:cNvPr id="2121" name="Line 45"/>
              <p:cNvSpPr>
                <a:spLocks noChangeShapeType="1"/>
              </p:cNvSpPr>
              <p:nvPr/>
            </p:nvSpPr>
            <p:spPr bwMode="auto">
              <a:xfrm flipH="1" flipV="1">
                <a:off x="4519" y="1690"/>
                <a:ext cx="111" cy="127"/>
              </a:xfrm>
              <a:prstGeom prst="line">
                <a:avLst/>
              </a:prstGeom>
              <a:noFill/>
              <a:ln w="12700">
                <a:solidFill>
                  <a:srgbClr val="000000"/>
                </a:solidFill>
                <a:round/>
                <a:headEnd/>
                <a:tailEnd/>
              </a:ln>
            </p:spPr>
            <p:txBody>
              <a:bodyPr wrap="none" lIns="1099739" tIns="549873" rIns="1099739" bIns="549873" anchor="ctr"/>
              <a:lstStyle/>
              <a:p>
                <a:endParaRPr lang="en-US"/>
              </a:p>
            </p:txBody>
          </p:sp>
          <p:sp>
            <p:nvSpPr>
              <p:cNvPr id="2122" name="Line 46"/>
              <p:cNvSpPr>
                <a:spLocks noChangeShapeType="1"/>
              </p:cNvSpPr>
              <p:nvPr/>
            </p:nvSpPr>
            <p:spPr bwMode="auto">
              <a:xfrm>
                <a:off x="4518" y="1486"/>
                <a:ext cx="1" cy="199"/>
              </a:xfrm>
              <a:prstGeom prst="line">
                <a:avLst/>
              </a:prstGeom>
              <a:noFill/>
              <a:ln w="12700">
                <a:solidFill>
                  <a:srgbClr val="000000"/>
                </a:solidFill>
                <a:round/>
                <a:headEnd/>
                <a:tailEnd/>
              </a:ln>
            </p:spPr>
            <p:txBody>
              <a:bodyPr wrap="none" lIns="1099739" tIns="549873" rIns="1099739" bIns="549873" anchor="ctr"/>
              <a:lstStyle/>
              <a:p>
                <a:endParaRPr lang="en-US"/>
              </a:p>
            </p:txBody>
          </p:sp>
        </p:grpSp>
        <p:sp>
          <p:nvSpPr>
            <p:cNvPr id="2117" name="Line 47"/>
            <p:cNvSpPr>
              <a:spLocks noChangeShapeType="1"/>
            </p:cNvSpPr>
            <p:nvPr/>
          </p:nvSpPr>
          <p:spPr bwMode="auto">
            <a:xfrm flipH="1">
              <a:off x="4519" y="1353"/>
              <a:ext cx="111" cy="1"/>
            </a:xfrm>
            <a:prstGeom prst="line">
              <a:avLst/>
            </a:prstGeom>
            <a:noFill/>
            <a:ln w="12700">
              <a:solidFill>
                <a:srgbClr val="000000"/>
              </a:solidFill>
              <a:round/>
              <a:headEnd/>
              <a:tailEnd/>
            </a:ln>
          </p:spPr>
          <p:txBody>
            <a:bodyPr wrap="none" lIns="1099739" tIns="549873" rIns="1099739" bIns="549873" anchor="ctr"/>
            <a:lstStyle/>
            <a:p>
              <a:endParaRPr lang="en-US"/>
            </a:p>
          </p:txBody>
        </p:sp>
      </p:grpSp>
      <p:sp>
        <p:nvSpPr>
          <p:cNvPr id="2072" name="Rectangle 48"/>
          <p:cNvSpPr>
            <a:spLocks noChangeArrowheads="1"/>
          </p:cNvSpPr>
          <p:nvPr/>
        </p:nvSpPr>
        <p:spPr bwMode="auto">
          <a:xfrm>
            <a:off x="6272213" y="1427163"/>
            <a:ext cx="512762" cy="425450"/>
          </a:xfrm>
          <a:prstGeom prst="rect">
            <a:avLst/>
          </a:prstGeom>
          <a:noFill/>
          <a:ln w="12700">
            <a:noFill/>
            <a:miter lim="800000"/>
            <a:headEnd/>
            <a:tailEnd/>
          </a:ln>
        </p:spPr>
        <p:txBody>
          <a:bodyPr wrap="none" lIns="986906" tIns="493456" rIns="986906" bIns="493456" anchor="ctr"/>
          <a:lstStyle/>
          <a:p>
            <a:pPr algn="ctr">
              <a:lnSpc>
                <a:spcPct val="85000"/>
              </a:lnSpc>
            </a:pPr>
            <a:r>
              <a:rPr lang="en-US" sz="1400" b="1">
                <a:solidFill>
                  <a:srgbClr val="000000"/>
                </a:solidFill>
              </a:rPr>
              <a:t>FPA</a:t>
            </a:r>
          </a:p>
          <a:p>
            <a:pPr algn="ctr">
              <a:lnSpc>
                <a:spcPct val="85000"/>
              </a:lnSpc>
            </a:pPr>
            <a:r>
              <a:rPr lang="en-US" sz="1400" b="1">
                <a:solidFill>
                  <a:srgbClr val="000000"/>
                </a:solidFill>
              </a:rPr>
              <a:t>Dewar</a:t>
            </a:r>
          </a:p>
        </p:txBody>
      </p:sp>
      <p:sp>
        <p:nvSpPr>
          <p:cNvPr id="2073" name="Rectangle 49"/>
          <p:cNvSpPr>
            <a:spLocks noChangeArrowheads="1"/>
          </p:cNvSpPr>
          <p:nvPr/>
        </p:nvSpPr>
        <p:spPr bwMode="auto">
          <a:xfrm>
            <a:off x="7377113" y="2913063"/>
            <a:ext cx="1171575" cy="1295400"/>
          </a:xfrm>
          <a:prstGeom prst="rect">
            <a:avLst/>
          </a:prstGeom>
          <a:solidFill>
            <a:srgbClr val="95A289"/>
          </a:solidFill>
          <a:ln w="12700" algn="ctr">
            <a:noFill/>
            <a:miter lim="800000"/>
            <a:headEnd/>
            <a:tailEnd/>
          </a:ln>
        </p:spPr>
        <p:txBody>
          <a:bodyPr wrap="none" anchor="ctr"/>
          <a:lstStyle/>
          <a:p>
            <a:pPr algn="ctr">
              <a:lnSpc>
                <a:spcPct val="85000"/>
              </a:lnSpc>
            </a:pPr>
            <a:r>
              <a:rPr lang="en-US" sz="1400"/>
              <a:t>Focal Plane</a:t>
            </a:r>
          </a:p>
          <a:p>
            <a:pPr algn="ctr">
              <a:lnSpc>
                <a:spcPct val="85000"/>
              </a:lnSpc>
            </a:pPr>
            <a:r>
              <a:rPr lang="en-US" sz="1400"/>
              <a:t>Electronics</a:t>
            </a:r>
          </a:p>
          <a:p>
            <a:pPr algn="ctr">
              <a:lnSpc>
                <a:spcPct val="85000"/>
              </a:lnSpc>
            </a:pPr>
            <a:r>
              <a:rPr lang="en-US" sz="1400"/>
              <a:t>Readout &amp;</a:t>
            </a:r>
          </a:p>
          <a:p>
            <a:pPr algn="ctr">
              <a:lnSpc>
                <a:spcPct val="85000"/>
              </a:lnSpc>
            </a:pPr>
            <a:r>
              <a:rPr lang="en-US" sz="1400"/>
              <a:t>A/D</a:t>
            </a:r>
          </a:p>
          <a:p>
            <a:pPr algn="ctr">
              <a:lnSpc>
                <a:spcPct val="85000"/>
              </a:lnSpc>
            </a:pPr>
            <a:r>
              <a:rPr lang="en-US" sz="1400"/>
              <a:t>Conversion</a:t>
            </a:r>
          </a:p>
        </p:txBody>
      </p:sp>
      <p:sp>
        <p:nvSpPr>
          <p:cNvPr id="2074" name="Rectangle 50"/>
          <p:cNvSpPr>
            <a:spLocks noChangeArrowheads="1"/>
          </p:cNvSpPr>
          <p:nvPr/>
        </p:nvSpPr>
        <p:spPr bwMode="auto">
          <a:xfrm>
            <a:off x="7381875" y="4533900"/>
            <a:ext cx="1114425" cy="606425"/>
          </a:xfrm>
          <a:prstGeom prst="rect">
            <a:avLst/>
          </a:prstGeom>
          <a:solidFill>
            <a:srgbClr val="95A289"/>
          </a:solidFill>
          <a:ln w="12700" algn="ctr">
            <a:noFill/>
            <a:miter lim="800000"/>
            <a:headEnd/>
            <a:tailEnd/>
          </a:ln>
        </p:spPr>
        <p:txBody>
          <a:bodyPr wrap="none" anchor="ctr"/>
          <a:lstStyle/>
          <a:p>
            <a:pPr algn="ctr">
              <a:lnSpc>
                <a:spcPct val="85000"/>
              </a:lnSpc>
            </a:pPr>
            <a:r>
              <a:rPr lang="en-US" sz="1400"/>
              <a:t>Formatter</a:t>
            </a:r>
          </a:p>
          <a:p>
            <a:pPr algn="ctr">
              <a:lnSpc>
                <a:spcPct val="85000"/>
              </a:lnSpc>
            </a:pPr>
            <a:r>
              <a:rPr lang="en-US" sz="1400"/>
              <a:t>Buffer</a:t>
            </a:r>
          </a:p>
          <a:p>
            <a:pPr algn="ctr">
              <a:lnSpc>
                <a:spcPct val="85000"/>
              </a:lnSpc>
            </a:pPr>
            <a:r>
              <a:rPr lang="en-US" sz="1400"/>
              <a:t>Compression</a:t>
            </a:r>
          </a:p>
        </p:txBody>
      </p:sp>
      <p:sp>
        <p:nvSpPr>
          <p:cNvPr id="2075" name="Line 51"/>
          <p:cNvSpPr>
            <a:spLocks noChangeShapeType="1"/>
          </p:cNvSpPr>
          <p:nvPr/>
        </p:nvSpPr>
        <p:spPr bwMode="auto">
          <a:xfrm>
            <a:off x="7929563" y="4222750"/>
            <a:ext cx="0" cy="317500"/>
          </a:xfrm>
          <a:prstGeom prst="line">
            <a:avLst/>
          </a:prstGeom>
          <a:noFill/>
          <a:ln w="28575">
            <a:solidFill>
              <a:srgbClr val="000000"/>
            </a:solidFill>
            <a:round/>
            <a:headEnd/>
            <a:tailEnd type="triangle" w="med" len="med"/>
          </a:ln>
        </p:spPr>
        <p:txBody>
          <a:bodyPr wrap="none" lIns="1099739" tIns="549873" rIns="1099739" bIns="549873" anchor="ctr"/>
          <a:lstStyle/>
          <a:p>
            <a:endParaRPr lang="en-US"/>
          </a:p>
        </p:txBody>
      </p:sp>
      <p:sp>
        <p:nvSpPr>
          <p:cNvPr id="2076" name="Line 52"/>
          <p:cNvSpPr>
            <a:spLocks noChangeShapeType="1"/>
          </p:cNvSpPr>
          <p:nvPr/>
        </p:nvSpPr>
        <p:spPr bwMode="auto">
          <a:xfrm>
            <a:off x="7945438" y="5148263"/>
            <a:ext cx="6350" cy="404812"/>
          </a:xfrm>
          <a:prstGeom prst="line">
            <a:avLst/>
          </a:prstGeom>
          <a:noFill/>
          <a:ln w="28575">
            <a:solidFill>
              <a:srgbClr val="000000"/>
            </a:solidFill>
            <a:round/>
            <a:headEnd/>
            <a:tailEnd type="triangle" w="med" len="med"/>
          </a:ln>
        </p:spPr>
        <p:txBody>
          <a:bodyPr wrap="none" lIns="1099739" tIns="549873" rIns="1099739" bIns="549873" anchor="ctr"/>
          <a:lstStyle/>
          <a:p>
            <a:endParaRPr lang="en-US"/>
          </a:p>
        </p:txBody>
      </p:sp>
      <p:sp>
        <p:nvSpPr>
          <p:cNvPr id="2077" name="Rectangle 53"/>
          <p:cNvSpPr>
            <a:spLocks noChangeArrowheads="1"/>
          </p:cNvSpPr>
          <p:nvPr/>
        </p:nvSpPr>
        <p:spPr bwMode="auto">
          <a:xfrm>
            <a:off x="7726363" y="5648325"/>
            <a:ext cx="485775" cy="242888"/>
          </a:xfrm>
          <a:prstGeom prst="rect">
            <a:avLst/>
          </a:prstGeom>
          <a:noFill/>
          <a:ln w="12700">
            <a:noFill/>
            <a:miter lim="800000"/>
            <a:headEnd/>
            <a:tailEnd/>
          </a:ln>
        </p:spPr>
        <p:txBody>
          <a:bodyPr wrap="none" lIns="986906" tIns="493456" rIns="986906" bIns="493456" anchor="ctr"/>
          <a:lstStyle/>
          <a:p>
            <a:pPr algn="ctr">
              <a:lnSpc>
                <a:spcPct val="85000"/>
              </a:lnSpc>
            </a:pPr>
            <a:r>
              <a:rPr lang="en-US" sz="1400">
                <a:solidFill>
                  <a:srgbClr val="000000"/>
                </a:solidFill>
              </a:rPr>
              <a:t>CCSDS</a:t>
            </a:r>
          </a:p>
          <a:p>
            <a:pPr algn="ctr">
              <a:lnSpc>
                <a:spcPct val="85000"/>
              </a:lnSpc>
            </a:pPr>
            <a:r>
              <a:rPr lang="en-US" sz="1400">
                <a:solidFill>
                  <a:srgbClr val="000000"/>
                </a:solidFill>
              </a:rPr>
              <a:t>1394 Data</a:t>
            </a:r>
            <a:r>
              <a:rPr lang="en-US" sz="1600">
                <a:solidFill>
                  <a:srgbClr val="000000"/>
                </a:solidFill>
              </a:rPr>
              <a:t> </a:t>
            </a:r>
          </a:p>
        </p:txBody>
      </p:sp>
      <p:sp>
        <p:nvSpPr>
          <p:cNvPr id="2078" name="Rectangle 54"/>
          <p:cNvSpPr>
            <a:spLocks noChangeArrowheads="1"/>
          </p:cNvSpPr>
          <p:nvPr/>
        </p:nvSpPr>
        <p:spPr bwMode="auto">
          <a:xfrm>
            <a:off x="4075113" y="4233863"/>
            <a:ext cx="1743075" cy="649287"/>
          </a:xfrm>
          <a:prstGeom prst="rect">
            <a:avLst/>
          </a:prstGeom>
          <a:solidFill>
            <a:srgbClr val="95A289"/>
          </a:solidFill>
          <a:ln w="12700" algn="ctr">
            <a:noFill/>
            <a:miter lim="800000"/>
            <a:headEnd/>
            <a:tailEnd/>
          </a:ln>
        </p:spPr>
        <p:txBody>
          <a:bodyPr wrap="none" anchor="ctr"/>
          <a:lstStyle/>
          <a:p>
            <a:pPr algn="ctr">
              <a:lnSpc>
                <a:spcPct val="85000"/>
              </a:lnSpc>
            </a:pPr>
            <a:r>
              <a:rPr lang="en-US" sz="1400"/>
              <a:t>Power, Command,</a:t>
            </a:r>
          </a:p>
          <a:p>
            <a:pPr algn="ctr">
              <a:lnSpc>
                <a:spcPct val="85000"/>
              </a:lnSpc>
            </a:pPr>
            <a:r>
              <a:rPr lang="en-US" sz="1400"/>
              <a:t>Control, Telemetry</a:t>
            </a:r>
          </a:p>
        </p:txBody>
      </p:sp>
      <p:sp>
        <p:nvSpPr>
          <p:cNvPr id="2079" name="Rectangle 55"/>
          <p:cNvSpPr>
            <a:spLocks noChangeArrowheads="1"/>
          </p:cNvSpPr>
          <p:nvPr/>
        </p:nvSpPr>
        <p:spPr bwMode="auto">
          <a:xfrm>
            <a:off x="6151563" y="2398713"/>
            <a:ext cx="711200" cy="419100"/>
          </a:xfrm>
          <a:prstGeom prst="rect">
            <a:avLst/>
          </a:prstGeom>
          <a:solidFill>
            <a:srgbClr val="CE1126"/>
          </a:solidFill>
          <a:ln w="12700" algn="ctr">
            <a:noFill/>
            <a:miter lim="800000"/>
            <a:headEnd/>
            <a:tailEnd/>
          </a:ln>
        </p:spPr>
        <p:txBody>
          <a:bodyPr wrap="none" anchor="ctr"/>
          <a:lstStyle/>
          <a:p>
            <a:pPr marL="230188" indent="-230188" algn="ctr">
              <a:lnSpc>
                <a:spcPct val="85000"/>
              </a:lnSpc>
            </a:pPr>
            <a:r>
              <a:rPr lang="en-US">
                <a:solidFill>
                  <a:schemeClr val="bg1"/>
                </a:solidFill>
              </a:rPr>
              <a:t>LWIR (4)</a:t>
            </a:r>
          </a:p>
        </p:txBody>
      </p:sp>
      <p:sp>
        <p:nvSpPr>
          <p:cNvPr id="2080" name="Line 56"/>
          <p:cNvSpPr>
            <a:spLocks noChangeShapeType="1"/>
          </p:cNvSpPr>
          <p:nvPr/>
        </p:nvSpPr>
        <p:spPr bwMode="auto">
          <a:xfrm>
            <a:off x="6864350" y="2606675"/>
            <a:ext cx="100013" cy="1588"/>
          </a:xfrm>
          <a:prstGeom prst="line">
            <a:avLst/>
          </a:prstGeom>
          <a:noFill/>
          <a:ln w="28575">
            <a:solidFill>
              <a:srgbClr val="000000"/>
            </a:solidFill>
            <a:round/>
            <a:headEnd/>
            <a:tailEnd/>
          </a:ln>
        </p:spPr>
        <p:txBody>
          <a:bodyPr wrap="none" lIns="1099739" tIns="549873" rIns="1099739" bIns="549873" anchor="ctr"/>
          <a:lstStyle/>
          <a:p>
            <a:endParaRPr lang="en-US"/>
          </a:p>
        </p:txBody>
      </p:sp>
      <p:sp>
        <p:nvSpPr>
          <p:cNvPr id="2081" name="Line 57"/>
          <p:cNvSpPr>
            <a:spLocks noChangeShapeType="1"/>
          </p:cNvSpPr>
          <p:nvPr/>
        </p:nvSpPr>
        <p:spPr bwMode="auto">
          <a:xfrm>
            <a:off x="6872288" y="3829050"/>
            <a:ext cx="538162" cy="0"/>
          </a:xfrm>
          <a:prstGeom prst="line">
            <a:avLst/>
          </a:prstGeom>
          <a:noFill/>
          <a:ln w="28575">
            <a:solidFill>
              <a:schemeClr val="tx1"/>
            </a:solidFill>
            <a:round/>
            <a:headEnd/>
            <a:tailEnd type="triangle" w="med" len="med"/>
          </a:ln>
        </p:spPr>
        <p:txBody>
          <a:bodyPr wrap="none" lIns="1099739" tIns="549873" rIns="1099739" bIns="549873" anchor="ctr"/>
          <a:lstStyle/>
          <a:p>
            <a:endParaRPr lang="en-US"/>
          </a:p>
        </p:txBody>
      </p:sp>
      <p:sp>
        <p:nvSpPr>
          <p:cNvPr id="2082" name="Line 58"/>
          <p:cNvSpPr>
            <a:spLocks noChangeShapeType="1"/>
          </p:cNvSpPr>
          <p:nvPr/>
        </p:nvSpPr>
        <p:spPr bwMode="auto">
          <a:xfrm>
            <a:off x="3451225" y="3822700"/>
            <a:ext cx="346075" cy="0"/>
          </a:xfrm>
          <a:prstGeom prst="line">
            <a:avLst/>
          </a:prstGeom>
          <a:noFill/>
          <a:ln w="28575">
            <a:solidFill>
              <a:schemeClr val="tx1"/>
            </a:solidFill>
            <a:round/>
            <a:headEnd/>
            <a:tailEnd type="triangle" w="med" len="med"/>
          </a:ln>
        </p:spPr>
        <p:txBody>
          <a:bodyPr wrap="none" lIns="1099739" tIns="549873" rIns="1099739" bIns="549873" anchor="ctr"/>
          <a:lstStyle/>
          <a:p>
            <a:endParaRPr lang="en-US"/>
          </a:p>
        </p:txBody>
      </p:sp>
      <p:sp>
        <p:nvSpPr>
          <p:cNvPr id="2083" name="Line 59"/>
          <p:cNvSpPr>
            <a:spLocks noChangeShapeType="1"/>
          </p:cNvSpPr>
          <p:nvPr/>
        </p:nvSpPr>
        <p:spPr bwMode="auto">
          <a:xfrm flipV="1">
            <a:off x="5411788" y="2867025"/>
            <a:ext cx="7937" cy="701675"/>
          </a:xfrm>
          <a:prstGeom prst="line">
            <a:avLst/>
          </a:prstGeom>
          <a:noFill/>
          <a:ln w="28575">
            <a:solidFill>
              <a:schemeClr val="tx1"/>
            </a:solidFill>
            <a:round/>
            <a:headEnd/>
            <a:tailEnd type="triangle" w="med" len="med"/>
          </a:ln>
        </p:spPr>
        <p:txBody>
          <a:bodyPr wrap="none" lIns="1099739" tIns="549873" rIns="1099739" bIns="549873" anchor="ctr"/>
          <a:lstStyle/>
          <a:p>
            <a:endParaRPr lang="en-US"/>
          </a:p>
        </p:txBody>
      </p:sp>
      <p:sp>
        <p:nvSpPr>
          <p:cNvPr id="2084" name="Rectangle 60"/>
          <p:cNvSpPr>
            <a:spLocks noChangeArrowheads="1"/>
          </p:cNvSpPr>
          <p:nvPr/>
        </p:nvSpPr>
        <p:spPr bwMode="auto">
          <a:xfrm>
            <a:off x="6151563" y="1870075"/>
            <a:ext cx="711200" cy="420688"/>
          </a:xfrm>
          <a:prstGeom prst="rect">
            <a:avLst/>
          </a:prstGeom>
          <a:solidFill>
            <a:srgbClr val="880C1B"/>
          </a:solidFill>
          <a:ln w="12700" algn="ctr">
            <a:noFill/>
            <a:miter lim="800000"/>
            <a:headEnd/>
            <a:tailEnd/>
          </a:ln>
        </p:spPr>
        <p:txBody>
          <a:bodyPr wrap="none" anchor="ctr"/>
          <a:lstStyle/>
          <a:p>
            <a:pPr algn="ctr">
              <a:lnSpc>
                <a:spcPct val="85000"/>
              </a:lnSpc>
            </a:pPr>
            <a:r>
              <a:rPr lang="en-US">
                <a:solidFill>
                  <a:schemeClr val="bg1"/>
                </a:solidFill>
              </a:rPr>
              <a:t>SWIR/</a:t>
            </a:r>
          </a:p>
          <a:p>
            <a:pPr algn="ctr">
              <a:lnSpc>
                <a:spcPct val="85000"/>
              </a:lnSpc>
            </a:pPr>
            <a:r>
              <a:rPr lang="en-US">
                <a:solidFill>
                  <a:schemeClr val="bg1"/>
                </a:solidFill>
              </a:rPr>
              <a:t>MWIR (8)</a:t>
            </a:r>
          </a:p>
        </p:txBody>
      </p:sp>
      <p:sp>
        <p:nvSpPr>
          <p:cNvPr id="2085" name="Line 61"/>
          <p:cNvSpPr>
            <a:spLocks noChangeShapeType="1"/>
          </p:cNvSpPr>
          <p:nvPr/>
        </p:nvSpPr>
        <p:spPr bwMode="auto">
          <a:xfrm>
            <a:off x="6864350" y="2101850"/>
            <a:ext cx="206375" cy="1588"/>
          </a:xfrm>
          <a:prstGeom prst="line">
            <a:avLst/>
          </a:prstGeom>
          <a:noFill/>
          <a:ln w="28575">
            <a:solidFill>
              <a:srgbClr val="000000"/>
            </a:solidFill>
            <a:round/>
            <a:headEnd/>
            <a:tailEnd/>
          </a:ln>
        </p:spPr>
        <p:txBody>
          <a:bodyPr wrap="none" lIns="1099739" tIns="549873" rIns="1099739" bIns="549873" anchor="ctr"/>
          <a:lstStyle/>
          <a:p>
            <a:endParaRPr lang="en-US"/>
          </a:p>
        </p:txBody>
      </p:sp>
      <p:sp>
        <p:nvSpPr>
          <p:cNvPr id="2086" name="Line 62"/>
          <p:cNvSpPr>
            <a:spLocks noChangeShapeType="1"/>
          </p:cNvSpPr>
          <p:nvPr/>
        </p:nvSpPr>
        <p:spPr bwMode="auto">
          <a:xfrm>
            <a:off x="5845175" y="2611438"/>
            <a:ext cx="314325" cy="14287"/>
          </a:xfrm>
          <a:prstGeom prst="line">
            <a:avLst/>
          </a:prstGeom>
          <a:noFill/>
          <a:ln w="28575">
            <a:solidFill>
              <a:schemeClr val="tx1"/>
            </a:solidFill>
            <a:round/>
            <a:headEnd/>
            <a:tailEnd type="triangle" w="med" len="med"/>
          </a:ln>
        </p:spPr>
        <p:txBody>
          <a:bodyPr wrap="none" lIns="1099739" tIns="549873" rIns="1099739" bIns="549873" anchor="ctr"/>
          <a:lstStyle/>
          <a:p>
            <a:endParaRPr lang="en-US"/>
          </a:p>
        </p:txBody>
      </p:sp>
      <p:sp>
        <p:nvSpPr>
          <p:cNvPr id="2087" name="Line 63"/>
          <p:cNvSpPr>
            <a:spLocks noChangeShapeType="1"/>
          </p:cNvSpPr>
          <p:nvPr/>
        </p:nvSpPr>
        <p:spPr bwMode="auto">
          <a:xfrm>
            <a:off x="5387975" y="2136775"/>
            <a:ext cx="781050" cy="0"/>
          </a:xfrm>
          <a:prstGeom prst="line">
            <a:avLst/>
          </a:prstGeom>
          <a:noFill/>
          <a:ln w="28575">
            <a:solidFill>
              <a:schemeClr val="tx1"/>
            </a:solidFill>
            <a:round/>
            <a:headEnd/>
            <a:tailEnd type="triangle" w="med" len="med"/>
          </a:ln>
        </p:spPr>
        <p:txBody>
          <a:bodyPr wrap="none" lIns="1099739" tIns="549873" rIns="1099739" bIns="549873" anchor="ctr"/>
          <a:lstStyle/>
          <a:p>
            <a:endParaRPr lang="en-US"/>
          </a:p>
        </p:txBody>
      </p:sp>
      <p:sp>
        <p:nvSpPr>
          <p:cNvPr id="2088" name="Line 64"/>
          <p:cNvSpPr>
            <a:spLocks noChangeShapeType="1"/>
          </p:cNvSpPr>
          <p:nvPr/>
        </p:nvSpPr>
        <p:spPr bwMode="auto">
          <a:xfrm>
            <a:off x="6953250" y="2617788"/>
            <a:ext cx="0" cy="808037"/>
          </a:xfrm>
          <a:prstGeom prst="line">
            <a:avLst/>
          </a:prstGeom>
          <a:noFill/>
          <a:ln w="28575">
            <a:solidFill>
              <a:schemeClr val="tx1"/>
            </a:solidFill>
            <a:round/>
            <a:headEnd/>
            <a:tailEnd/>
          </a:ln>
        </p:spPr>
        <p:txBody>
          <a:bodyPr wrap="none" lIns="1099739" tIns="549873" rIns="1099739" bIns="549873" anchor="ctr"/>
          <a:lstStyle/>
          <a:p>
            <a:endParaRPr lang="en-US"/>
          </a:p>
        </p:txBody>
      </p:sp>
      <p:sp>
        <p:nvSpPr>
          <p:cNvPr id="2089" name="Line 65"/>
          <p:cNvSpPr>
            <a:spLocks noChangeShapeType="1"/>
          </p:cNvSpPr>
          <p:nvPr/>
        </p:nvSpPr>
        <p:spPr bwMode="auto">
          <a:xfrm>
            <a:off x="7070725" y="2082800"/>
            <a:ext cx="0" cy="1090613"/>
          </a:xfrm>
          <a:prstGeom prst="line">
            <a:avLst/>
          </a:prstGeom>
          <a:noFill/>
          <a:ln w="28575">
            <a:solidFill>
              <a:schemeClr val="tx1"/>
            </a:solidFill>
            <a:round/>
            <a:headEnd/>
            <a:tailEnd/>
          </a:ln>
        </p:spPr>
        <p:txBody>
          <a:bodyPr wrap="none" lIns="1099739" tIns="549873" rIns="1099739" bIns="549873" anchor="ctr"/>
          <a:lstStyle/>
          <a:p>
            <a:endParaRPr lang="en-US"/>
          </a:p>
        </p:txBody>
      </p:sp>
      <p:sp>
        <p:nvSpPr>
          <p:cNvPr id="2090" name="Line 66"/>
          <p:cNvSpPr>
            <a:spLocks noChangeShapeType="1"/>
          </p:cNvSpPr>
          <p:nvPr/>
        </p:nvSpPr>
        <p:spPr bwMode="auto">
          <a:xfrm>
            <a:off x="6961188" y="3421063"/>
            <a:ext cx="401637" cy="0"/>
          </a:xfrm>
          <a:prstGeom prst="line">
            <a:avLst/>
          </a:prstGeom>
          <a:noFill/>
          <a:ln w="28575">
            <a:solidFill>
              <a:schemeClr val="tx1"/>
            </a:solidFill>
            <a:round/>
            <a:headEnd/>
            <a:tailEnd type="triangle" w="med" len="med"/>
          </a:ln>
        </p:spPr>
        <p:txBody>
          <a:bodyPr wrap="none" lIns="1099739" tIns="549873" rIns="1099739" bIns="549873" anchor="ctr"/>
          <a:lstStyle/>
          <a:p>
            <a:endParaRPr lang="en-US"/>
          </a:p>
        </p:txBody>
      </p:sp>
      <p:sp>
        <p:nvSpPr>
          <p:cNvPr id="2091" name="Line 67"/>
          <p:cNvSpPr>
            <a:spLocks noChangeShapeType="1"/>
          </p:cNvSpPr>
          <p:nvPr/>
        </p:nvSpPr>
        <p:spPr bwMode="auto">
          <a:xfrm>
            <a:off x="7077075" y="3176588"/>
            <a:ext cx="296863" cy="0"/>
          </a:xfrm>
          <a:prstGeom prst="line">
            <a:avLst/>
          </a:prstGeom>
          <a:noFill/>
          <a:ln w="28575">
            <a:solidFill>
              <a:schemeClr val="tx1"/>
            </a:solidFill>
            <a:round/>
            <a:headEnd/>
            <a:tailEnd type="triangle" w="med" len="med"/>
          </a:ln>
        </p:spPr>
        <p:txBody>
          <a:bodyPr wrap="none" lIns="1099739" tIns="549873" rIns="1099739" bIns="549873" anchor="ctr"/>
          <a:lstStyle/>
          <a:p>
            <a:endParaRPr lang="en-US"/>
          </a:p>
        </p:txBody>
      </p:sp>
      <p:sp>
        <p:nvSpPr>
          <p:cNvPr id="2092" name="Freeform 68"/>
          <p:cNvSpPr>
            <a:spLocks/>
          </p:cNvSpPr>
          <p:nvPr/>
        </p:nvSpPr>
        <p:spPr bwMode="auto">
          <a:xfrm>
            <a:off x="1235075" y="3149600"/>
            <a:ext cx="1389063" cy="1265238"/>
          </a:xfrm>
          <a:custGeom>
            <a:avLst/>
            <a:gdLst>
              <a:gd name="T0" fmla="*/ 2147483647 w 1750"/>
              <a:gd name="T1" fmla="*/ 2147483647 h 1594"/>
              <a:gd name="T2" fmla="*/ 2147483647 w 1750"/>
              <a:gd name="T3" fmla="*/ 2147483647 h 1594"/>
              <a:gd name="T4" fmla="*/ 2147483647 w 1750"/>
              <a:gd name="T5" fmla="*/ 2147483647 h 1594"/>
              <a:gd name="T6" fmla="*/ 2147483647 w 1750"/>
              <a:gd name="T7" fmla="*/ 2147483647 h 1594"/>
              <a:gd name="T8" fmla="*/ 2147483647 w 1750"/>
              <a:gd name="T9" fmla="*/ 2147483647 h 1594"/>
              <a:gd name="T10" fmla="*/ 2147483647 w 1750"/>
              <a:gd name="T11" fmla="*/ 2147483647 h 1594"/>
              <a:gd name="T12" fmla="*/ 2147483647 w 1750"/>
              <a:gd name="T13" fmla="*/ 2147483647 h 1594"/>
              <a:gd name="T14" fmla="*/ 2147483647 w 1750"/>
              <a:gd name="T15" fmla="*/ 2147483647 h 1594"/>
              <a:gd name="T16" fmla="*/ 2147483647 w 1750"/>
              <a:gd name="T17" fmla="*/ 2147483647 h 1594"/>
              <a:gd name="T18" fmla="*/ 2147483647 w 1750"/>
              <a:gd name="T19" fmla="*/ 2147483647 h 1594"/>
              <a:gd name="T20" fmla="*/ 2147483647 w 1750"/>
              <a:gd name="T21" fmla="*/ 2147483647 h 1594"/>
              <a:gd name="T22" fmla="*/ 2147483647 w 1750"/>
              <a:gd name="T23" fmla="*/ 2147483647 h 1594"/>
              <a:gd name="T24" fmla="*/ 2147483647 w 1750"/>
              <a:gd name="T25" fmla="*/ 2147483647 h 1594"/>
              <a:gd name="T26" fmla="*/ 2147483647 w 1750"/>
              <a:gd name="T27" fmla="*/ 2147483647 h 1594"/>
              <a:gd name="T28" fmla="*/ 2147483647 w 1750"/>
              <a:gd name="T29" fmla="*/ 2147483647 h 1594"/>
              <a:gd name="T30" fmla="*/ 2147483647 w 1750"/>
              <a:gd name="T31" fmla="*/ 2147483647 h 1594"/>
              <a:gd name="T32" fmla="*/ 2147483647 w 1750"/>
              <a:gd name="T33" fmla="*/ 2147483647 h 1594"/>
              <a:gd name="T34" fmla="*/ 2147483647 w 1750"/>
              <a:gd name="T35" fmla="*/ 2147483647 h 1594"/>
              <a:gd name="T36" fmla="*/ 2147483647 w 1750"/>
              <a:gd name="T37" fmla="*/ 2147483647 h 1594"/>
              <a:gd name="T38" fmla="*/ 2147483647 w 1750"/>
              <a:gd name="T39" fmla="*/ 2147483647 h 1594"/>
              <a:gd name="T40" fmla="*/ 2147483647 w 1750"/>
              <a:gd name="T41" fmla="*/ 2147483647 h 1594"/>
              <a:gd name="T42" fmla="*/ 2147483647 w 1750"/>
              <a:gd name="T43" fmla="*/ 2147483647 h 1594"/>
              <a:gd name="T44" fmla="*/ 2147483647 w 1750"/>
              <a:gd name="T45" fmla="*/ 2147483647 h 1594"/>
              <a:gd name="T46" fmla="*/ 2147483647 w 1750"/>
              <a:gd name="T47" fmla="*/ 2147483647 h 1594"/>
              <a:gd name="T48" fmla="*/ 2147483647 w 1750"/>
              <a:gd name="T49" fmla="*/ 2147483647 h 1594"/>
              <a:gd name="T50" fmla="*/ 2147483647 w 1750"/>
              <a:gd name="T51" fmla="*/ 2147483647 h 1594"/>
              <a:gd name="T52" fmla="*/ 2147483647 w 1750"/>
              <a:gd name="T53" fmla="*/ 2147483647 h 1594"/>
              <a:gd name="T54" fmla="*/ 2147483647 w 1750"/>
              <a:gd name="T55" fmla="*/ 2147483647 h 1594"/>
              <a:gd name="T56" fmla="*/ 2147483647 w 1750"/>
              <a:gd name="T57" fmla="*/ 2147483647 h 1594"/>
              <a:gd name="T58" fmla="*/ 2147483647 w 1750"/>
              <a:gd name="T59" fmla="*/ 2147483647 h 1594"/>
              <a:gd name="T60" fmla="*/ 2147483647 w 1750"/>
              <a:gd name="T61" fmla="*/ 2147483647 h 1594"/>
              <a:gd name="T62" fmla="*/ 2147483647 w 1750"/>
              <a:gd name="T63" fmla="*/ 2147483647 h 1594"/>
              <a:gd name="T64" fmla="*/ 2147483647 w 1750"/>
              <a:gd name="T65" fmla="*/ 2147483647 h 1594"/>
              <a:gd name="T66" fmla="*/ 2147483647 w 1750"/>
              <a:gd name="T67" fmla="*/ 2147483647 h 1594"/>
              <a:gd name="T68" fmla="*/ 2147483647 w 1750"/>
              <a:gd name="T69" fmla="*/ 2147483647 h 1594"/>
              <a:gd name="T70" fmla="*/ 2147483647 w 1750"/>
              <a:gd name="T71" fmla="*/ 2147483647 h 1594"/>
              <a:gd name="T72" fmla="*/ 2147483647 w 1750"/>
              <a:gd name="T73" fmla="*/ 2147483647 h 1594"/>
              <a:gd name="T74" fmla="*/ 2147483647 w 1750"/>
              <a:gd name="T75" fmla="*/ 2147483647 h 1594"/>
              <a:gd name="T76" fmla="*/ 2147483647 w 1750"/>
              <a:gd name="T77" fmla="*/ 2147483647 h 1594"/>
              <a:gd name="T78" fmla="*/ 2147483647 w 1750"/>
              <a:gd name="T79" fmla="*/ 2147483647 h 1594"/>
              <a:gd name="T80" fmla="*/ 2147483647 w 1750"/>
              <a:gd name="T81" fmla="*/ 2147483647 h 1594"/>
              <a:gd name="T82" fmla="*/ 2147483647 w 1750"/>
              <a:gd name="T83" fmla="*/ 2147483647 h 1594"/>
              <a:gd name="T84" fmla="*/ 2147483647 w 1750"/>
              <a:gd name="T85" fmla="*/ 2147483647 h 1594"/>
              <a:gd name="T86" fmla="*/ 2147483647 w 1750"/>
              <a:gd name="T87" fmla="*/ 2147483647 h 1594"/>
              <a:gd name="T88" fmla="*/ 2147483647 w 1750"/>
              <a:gd name="T89" fmla="*/ 2147483647 h 1594"/>
              <a:gd name="T90" fmla="*/ 2147483647 w 1750"/>
              <a:gd name="T91" fmla="*/ 2147483647 h 1594"/>
              <a:gd name="T92" fmla="*/ 2147483647 w 1750"/>
              <a:gd name="T93" fmla="*/ 2147483647 h 1594"/>
              <a:gd name="T94" fmla="*/ 2147483647 w 1750"/>
              <a:gd name="T95" fmla="*/ 2147483647 h 1594"/>
              <a:gd name="T96" fmla="*/ 2147483647 w 1750"/>
              <a:gd name="T97" fmla="*/ 2147483647 h 1594"/>
              <a:gd name="T98" fmla="*/ 2147483647 w 1750"/>
              <a:gd name="T99" fmla="*/ 2147483647 h 1594"/>
              <a:gd name="T100" fmla="*/ 2147483647 w 1750"/>
              <a:gd name="T101" fmla="*/ 2147483647 h 1594"/>
              <a:gd name="T102" fmla="*/ 2147483647 w 1750"/>
              <a:gd name="T103" fmla="*/ 2147483647 h 1594"/>
              <a:gd name="T104" fmla="*/ 2147483647 w 1750"/>
              <a:gd name="T105" fmla="*/ 2147483647 h 1594"/>
              <a:gd name="T106" fmla="*/ 2147483647 w 1750"/>
              <a:gd name="T107" fmla="*/ 2147483647 h 1594"/>
              <a:gd name="T108" fmla="*/ 2147483647 w 1750"/>
              <a:gd name="T109" fmla="*/ 2147483647 h 1594"/>
              <a:gd name="T110" fmla="*/ 2147483647 w 1750"/>
              <a:gd name="T111" fmla="*/ 2147483647 h 1594"/>
              <a:gd name="T112" fmla="*/ 2147483647 w 1750"/>
              <a:gd name="T113" fmla="*/ 2147483647 h 15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50"/>
              <a:gd name="T172" fmla="*/ 0 h 1594"/>
              <a:gd name="T173" fmla="*/ 1750 w 1750"/>
              <a:gd name="T174" fmla="*/ 1594 h 15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50" h="1594">
                <a:moveTo>
                  <a:pt x="1588" y="192"/>
                </a:moveTo>
                <a:lnTo>
                  <a:pt x="1560" y="160"/>
                </a:lnTo>
                <a:lnTo>
                  <a:pt x="1530" y="132"/>
                </a:lnTo>
                <a:lnTo>
                  <a:pt x="1500" y="106"/>
                </a:lnTo>
                <a:lnTo>
                  <a:pt x="1470" y="82"/>
                </a:lnTo>
                <a:lnTo>
                  <a:pt x="1440" y="62"/>
                </a:lnTo>
                <a:lnTo>
                  <a:pt x="1436" y="60"/>
                </a:lnTo>
                <a:lnTo>
                  <a:pt x="1406" y="42"/>
                </a:lnTo>
                <a:lnTo>
                  <a:pt x="1377" y="28"/>
                </a:lnTo>
                <a:lnTo>
                  <a:pt x="1347" y="16"/>
                </a:lnTo>
                <a:lnTo>
                  <a:pt x="1317" y="8"/>
                </a:lnTo>
                <a:lnTo>
                  <a:pt x="1313" y="6"/>
                </a:lnTo>
                <a:lnTo>
                  <a:pt x="1285" y="2"/>
                </a:lnTo>
                <a:lnTo>
                  <a:pt x="1257" y="0"/>
                </a:lnTo>
                <a:lnTo>
                  <a:pt x="1231" y="2"/>
                </a:lnTo>
                <a:lnTo>
                  <a:pt x="1227" y="2"/>
                </a:lnTo>
                <a:lnTo>
                  <a:pt x="1203" y="8"/>
                </a:lnTo>
                <a:lnTo>
                  <a:pt x="1181" y="16"/>
                </a:lnTo>
                <a:lnTo>
                  <a:pt x="1177" y="18"/>
                </a:lnTo>
                <a:lnTo>
                  <a:pt x="1159" y="30"/>
                </a:lnTo>
                <a:lnTo>
                  <a:pt x="64" y="877"/>
                </a:lnTo>
                <a:lnTo>
                  <a:pt x="44" y="895"/>
                </a:lnTo>
                <a:lnTo>
                  <a:pt x="30" y="913"/>
                </a:lnTo>
                <a:lnTo>
                  <a:pt x="18" y="935"/>
                </a:lnTo>
                <a:lnTo>
                  <a:pt x="14" y="945"/>
                </a:lnTo>
                <a:lnTo>
                  <a:pt x="6" y="969"/>
                </a:lnTo>
                <a:lnTo>
                  <a:pt x="2" y="995"/>
                </a:lnTo>
                <a:lnTo>
                  <a:pt x="0" y="1023"/>
                </a:lnTo>
                <a:lnTo>
                  <a:pt x="0" y="1053"/>
                </a:lnTo>
                <a:lnTo>
                  <a:pt x="4" y="1085"/>
                </a:lnTo>
                <a:lnTo>
                  <a:pt x="10" y="1117"/>
                </a:lnTo>
                <a:lnTo>
                  <a:pt x="20" y="1151"/>
                </a:lnTo>
                <a:lnTo>
                  <a:pt x="32" y="1185"/>
                </a:lnTo>
                <a:lnTo>
                  <a:pt x="34" y="1195"/>
                </a:lnTo>
                <a:lnTo>
                  <a:pt x="50" y="1229"/>
                </a:lnTo>
                <a:lnTo>
                  <a:pt x="66" y="1265"/>
                </a:lnTo>
                <a:lnTo>
                  <a:pt x="86" y="1300"/>
                </a:lnTo>
                <a:lnTo>
                  <a:pt x="110" y="1334"/>
                </a:lnTo>
                <a:lnTo>
                  <a:pt x="136" y="1370"/>
                </a:lnTo>
                <a:lnTo>
                  <a:pt x="162" y="1402"/>
                </a:lnTo>
                <a:lnTo>
                  <a:pt x="190" y="1434"/>
                </a:lnTo>
                <a:lnTo>
                  <a:pt x="220" y="1462"/>
                </a:lnTo>
                <a:lnTo>
                  <a:pt x="250" y="1488"/>
                </a:lnTo>
                <a:lnTo>
                  <a:pt x="280" y="1512"/>
                </a:lnTo>
                <a:lnTo>
                  <a:pt x="310" y="1532"/>
                </a:lnTo>
                <a:lnTo>
                  <a:pt x="314" y="1534"/>
                </a:lnTo>
                <a:lnTo>
                  <a:pt x="344" y="1552"/>
                </a:lnTo>
                <a:lnTo>
                  <a:pt x="376" y="1566"/>
                </a:lnTo>
                <a:lnTo>
                  <a:pt x="403" y="1578"/>
                </a:lnTo>
                <a:lnTo>
                  <a:pt x="433" y="1586"/>
                </a:lnTo>
                <a:lnTo>
                  <a:pt x="437" y="1588"/>
                </a:lnTo>
                <a:lnTo>
                  <a:pt x="465" y="1592"/>
                </a:lnTo>
                <a:lnTo>
                  <a:pt x="493" y="1594"/>
                </a:lnTo>
                <a:lnTo>
                  <a:pt x="519" y="1592"/>
                </a:lnTo>
                <a:lnTo>
                  <a:pt x="523" y="1592"/>
                </a:lnTo>
                <a:lnTo>
                  <a:pt x="547" y="1586"/>
                </a:lnTo>
                <a:lnTo>
                  <a:pt x="569" y="1578"/>
                </a:lnTo>
                <a:lnTo>
                  <a:pt x="573" y="1576"/>
                </a:lnTo>
                <a:lnTo>
                  <a:pt x="593" y="1564"/>
                </a:lnTo>
                <a:lnTo>
                  <a:pt x="1688" y="717"/>
                </a:lnTo>
                <a:lnTo>
                  <a:pt x="1706" y="699"/>
                </a:lnTo>
                <a:lnTo>
                  <a:pt x="1720" y="681"/>
                </a:lnTo>
                <a:lnTo>
                  <a:pt x="1732" y="659"/>
                </a:lnTo>
                <a:lnTo>
                  <a:pt x="1736" y="651"/>
                </a:lnTo>
                <a:lnTo>
                  <a:pt x="1744" y="625"/>
                </a:lnTo>
                <a:lnTo>
                  <a:pt x="1748" y="599"/>
                </a:lnTo>
                <a:lnTo>
                  <a:pt x="1750" y="571"/>
                </a:lnTo>
                <a:lnTo>
                  <a:pt x="1750" y="541"/>
                </a:lnTo>
                <a:lnTo>
                  <a:pt x="1746" y="509"/>
                </a:lnTo>
                <a:lnTo>
                  <a:pt x="1740" y="477"/>
                </a:lnTo>
                <a:lnTo>
                  <a:pt x="1730" y="443"/>
                </a:lnTo>
                <a:lnTo>
                  <a:pt x="1718" y="409"/>
                </a:lnTo>
                <a:lnTo>
                  <a:pt x="1716" y="399"/>
                </a:lnTo>
                <a:lnTo>
                  <a:pt x="1700" y="365"/>
                </a:lnTo>
                <a:lnTo>
                  <a:pt x="1684" y="330"/>
                </a:lnTo>
                <a:lnTo>
                  <a:pt x="1664" y="296"/>
                </a:lnTo>
                <a:lnTo>
                  <a:pt x="1640" y="260"/>
                </a:lnTo>
                <a:lnTo>
                  <a:pt x="1614" y="226"/>
                </a:lnTo>
                <a:lnTo>
                  <a:pt x="1588" y="192"/>
                </a:lnTo>
                <a:lnTo>
                  <a:pt x="1598" y="244"/>
                </a:lnTo>
                <a:lnTo>
                  <a:pt x="1622" y="278"/>
                </a:lnTo>
                <a:lnTo>
                  <a:pt x="1646" y="314"/>
                </a:lnTo>
                <a:lnTo>
                  <a:pt x="1666" y="347"/>
                </a:lnTo>
                <a:lnTo>
                  <a:pt x="1682" y="383"/>
                </a:lnTo>
                <a:lnTo>
                  <a:pt x="1698" y="417"/>
                </a:lnTo>
                <a:lnTo>
                  <a:pt x="1706" y="409"/>
                </a:lnTo>
                <a:lnTo>
                  <a:pt x="1694" y="409"/>
                </a:lnTo>
                <a:lnTo>
                  <a:pt x="1706" y="443"/>
                </a:lnTo>
                <a:lnTo>
                  <a:pt x="1716" y="477"/>
                </a:lnTo>
                <a:lnTo>
                  <a:pt x="1722" y="509"/>
                </a:lnTo>
                <a:lnTo>
                  <a:pt x="1726" y="541"/>
                </a:lnTo>
                <a:lnTo>
                  <a:pt x="1726" y="571"/>
                </a:lnTo>
                <a:lnTo>
                  <a:pt x="1724" y="599"/>
                </a:lnTo>
                <a:lnTo>
                  <a:pt x="1720" y="625"/>
                </a:lnTo>
                <a:lnTo>
                  <a:pt x="1712" y="651"/>
                </a:lnTo>
                <a:lnTo>
                  <a:pt x="1724" y="651"/>
                </a:lnTo>
                <a:lnTo>
                  <a:pt x="1714" y="641"/>
                </a:lnTo>
                <a:lnTo>
                  <a:pt x="1702" y="663"/>
                </a:lnTo>
                <a:lnTo>
                  <a:pt x="1688" y="681"/>
                </a:lnTo>
                <a:lnTo>
                  <a:pt x="1674" y="697"/>
                </a:lnTo>
                <a:lnTo>
                  <a:pt x="579" y="1544"/>
                </a:lnTo>
                <a:lnTo>
                  <a:pt x="555" y="1558"/>
                </a:lnTo>
                <a:lnTo>
                  <a:pt x="565" y="1566"/>
                </a:lnTo>
                <a:lnTo>
                  <a:pt x="559" y="1556"/>
                </a:lnTo>
                <a:lnTo>
                  <a:pt x="537" y="1564"/>
                </a:lnTo>
                <a:lnTo>
                  <a:pt x="513" y="1570"/>
                </a:lnTo>
                <a:lnTo>
                  <a:pt x="519" y="1580"/>
                </a:lnTo>
                <a:lnTo>
                  <a:pt x="519" y="1568"/>
                </a:lnTo>
                <a:lnTo>
                  <a:pt x="493" y="1570"/>
                </a:lnTo>
                <a:lnTo>
                  <a:pt x="465" y="1568"/>
                </a:lnTo>
                <a:lnTo>
                  <a:pt x="437" y="1564"/>
                </a:lnTo>
                <a:lnTo>
                  <a:pt x="437" y="1576"/>
                </a:lnTo>
                <a:lnTo>
                  <a:pt x="443" y="1564"/>
                </a:lnTo>
                <a:lnTo>
                  <a:pt x="413" y="1556"/>
                </a:lnTo>
                <a:lnTo>
                  <a:pt x="385" y="1544"/>
                </a:lnTo>
                <a:lnTo>
                  <a:pt x="354" y="1530"/>
                </a:lnTo>
                <a:lnTo>
                  <a:pt x="324" y="1512"/>
                </a:lnTo>
                <a:lnTo>
                  <a:pt x="320" y="1522"/>
                </a:lnTo>
                <a:lnTo>
                  <a:pt x="328" y="1514"/>
                </a:lnTo>
                <a:lnTo>
                  <a:pt x="298" y="1494"/>
                </a:lnTo>
                <a:lnTo>
                  <a:pt x="268" y="1470"/>
                </a:lnTo>
                <a:lnTo>
                  <a:pt x="238" y="1444"/>
                </a:lnTo>
                <a:lnTo>
                  <a:pt x="208" y="1416"/>
                </a:lnTo>
                <a:lnTo>
                  <a:pt x="180" y="1384"/>
                </a:lnTo>
                <a:lnTo>
                  <a:pt x="152" y="1352"/>
                </a:lnTo>
                <a:lnTo>
                  <a:pt x="128" y="1316"/>
                </a:lnTo>
                <a:lnTo>
                  <a:pt x="104" y="1282"/>
                </a:lnTo>
                <a:lnTo>
                  <a:pt x="84" y="1247"/>
                </a:lnTo>
                <a:lnTo>
                  <a:pt x="68" y="1211"/>
                </a:lnTo>
                <a:lnTo>
                  <a:pt x="52" y="1177"/>
                </a:lnTo>
                <a:lnTo>
                  <a:pt x="44" y="1185"/>
                </a:lnTo>
                <a:lnTo>
                  <a:pt x="56" y="1185"/>
                </a:lnTo>
                <a:lnTo>
                  <a:pt x="44" y="1151"/>
                </a:lnTo>
                <a:lnTo>
                  <a:pt x="34" y="1117"/>
                </a:lnTo>
                <a:lnTo>
                  <a:pt x="28" y="1085"/>
                </a:lnTo>
                <a:lnTo>
                  <a:pt x="24" y="1053"/>
                </a:lnTo>
                <a:lnTo>
                  <a:pt x="24" y="1023"/>
                </a:lnTo>
                <a:lnTo>
                  <a:pt x="26" y="995"/>
                </a:lnTo>
                <a:lnTo>
                  <a:pt x="30" y="969"/>
                </a:lnTo>
                <a:lnTo>
                  <a:pt x="38" y="945"/>
                </a:lnTo>
                <a:lnTo>
                  <a:pt x="26" y="945"/>
                </a:lnTo>
                <a:lnTo>
                  <a:pt x="36" y="953"/>
                </a:lnTo>
                <a:lnTo>
                  <a:pt x="48" y="931"/>
                </a:lnTo>
                <a:lnTo>
                  <a:pt x="62" y="913"/>
                </a:lnTo>
                <a:lnTo>
                  <a:pt x="78" y="897"/>
                </a:lnTo>
                <a:lnTo>
                  <a:pt x="1173" y="50"/>
                </a:lnTo>
                <a:lnTo>
                  <a:pt x="1195" y="36"/>
                </a:lnTo>
                <a:lnTo>
                  <a:pt x="1185" y="28"/>
                </a:lnTo>
                <a:lnTo>
                  <a:pt x="1191" y="38"/>
                </a:lnTo>
                <a:lnTo>
                  <a:pt x="1213" y="30"/>
                </a:lnTo>
                <a:lnTo>
                  <a:pt x="1237" y="24"/>
                </a:lnTo>
                <a:lnTo>
                  <a:pt x="1231" y="14"/>
                </a:lnTo>
                <a:lnTo>
                  <a:pt x="1231" y="26"/>
                </a:lnTo>
                <a:lnTo>
                  <a:pt x="1257" y="24"/>
                </a:lnTo>
                <a:lnTo>
                  <a:pt x="1285" y="26"/>
                </a:lnTo>
                <a:lnTo>
                  <a:pt x="1313" y="30"/>
                </a:lnTo>
                <a:lnTo>
                  <a:pt x="1313" y="18"/>
                </a:lnTo>
                <a:lnTo>
                  <a:pt x="1307" y="30"/>
                </a:lnTo>
                <a:lnTo>
                  <a:pt x="1337" y="38"/>
                </a:lnTo>
                <a:lnTo>
                  <a:pt x="1367" y="50"/>
                </a:lnTo>
                <a:lnTo>
                  <a:pt x="1396" y="64"/>
                </a:lnTo>
                <a:lnTo>
                  <a:pt x="1426" y="82"/>
                </a:lnTo>
                <a:lnTo>
                  <a:pt x="1430" y="72"/>
                </a:lnTo>
                <a:lnTo>
                  <a:pt x="1422" y="80"/>
                </a:lnTo>
                <a:lnTo>
                  <a:pt x="1452" y="100"/>
                </a:lnTo>
                <a:lnTo>
                  <a:pt x="1482" y="124"/>
                </a:lnTo>
                <a:lnTo>
                  <a:pt x="1512" y="150"/>
                </a:lnTo>
                <a:lnTo>
                  <a:pt x="1542" y="178"/>
                </a:lnTo>
                <a:lnTo>
                  <a:pt x="1570" y="210"/>
                </a:lnTo>
                <a:lnTo>
                  <a:pt x="1598" y="244"/>
                </a:lnTo>
                <a:lnTo>
                  <a:pt x="1588" y="192"/>
                </a:lnTo>
                <a:close/>
              </a:path>
            </a:pathLst>
          </a:custGeom>
          <a:solidFill>
            <a:srgbClr val="000000"/>
          </a:solidFill>
          <a:ln w="9525">
            <a:noFill/>
            <a:round/>
            <a:headEnd/>
            <a:tailEnd/>
          </a:ln>
        </p:spPr>
        <p:txBody>
          <a:bodyPr wrap="none" lIns="1099739" tIns="549873" rIns="1099739" bIns="549873" anchor="ctr"/>
          <a:lstStyle/>
          <a:p>
            <a:endParaRPr lang="en-US"/>
          </a:p>
        </p:txBody>
      </p:sp>
      <p:sp>
        <p:nvSpPr>
          <p:cNvPr id="2093" name="Freeform 69"/>
          <p:cNvSpPr>
            <a:spLocks/>
          </p:cNvSpPr>
          <p:nvPr/>
        </p:nvSpPr>
        <p:spPr bwMode="auto">
          <a:xfrm>
            <a:off x="2103438" y="3173413"/>
            <a:ext cx="471487" cy="569912"/>
          </a:xfrm>
          <a:custGeom>
            <a:avLst/>
            <a:gdLst>
              <a:gd name="T0" fmla="*/ 2147483647 w 593"/>
              <a:gd name="T1" fmla="*/ 0 h 717"/>
              <a:gd name="T2" fmla="*/ 2147483647 w 593"/>
              <a:gd name="T3" fmla="*/ 2147483647 h 717"/>
              <a:gd name="T4" fmla="*/ 2147483647 w 593"/>
              <a:gd name="T5" fmla="*/ 2147483647 h 717"/>
              <a:gd name="T6" fmla="*/ 2147483647 w 593"/>
              <a:gd name="T7" fmla="*/ 2147483647 h 717"/>
              <a:gd name="T8" fmla="*/ 2147483647 w 593"/>
              <a:gd name="T9" fmla="*/ 2147483647 h 717"/>
              <a:gd name="T10" fmla="*/ 2147483647 w 593"/>
              <a:gd name="T11" fmla="*/ 2147483647 h 717"/>
              <a:gd name="T12" fmla="*/ 2147483647 w 593"/>
              <a:gd name="T13" fmla="*/ 2147483647 h 717"/>
              <a:gd name="T14" fmla="*/ 2147483647 w 593"/>
              <a:gd name="T15" fmla="*/ 2147483647 h 717"/>
              <a:gd name="T16" fmla="*/ 2147483647 w 593"/>
              <a:gd name="T17" fmla="*/ 2147483647 h 717"/>
              <a:gd name="T18" fmla="*/ 2147483647 w 593"/>
              <a:gd name="T19" fmla="*/ 2147483647 h 717"/>
              <a:gd name="T20" fmla="*/ 2147483647 w 593"/>
              <a:gd name="T21" fmla="*/ 2147483647 h 717"/>
              <a:gd name="T22" fmla="*/ 2147483647 w 593"/>
              <a:gd name="T23" fmla="*/ 2147483647 h 717"/>
              <a:gd name="T24" fmla="*/ 2147483647 w 593"/>
              <a:gd name="T25" fmla="*/ 2147483647 h 717"/>
              <a:gd name="T26" fmla="*/ 2147483647 w 593"/>
              <a:gd name="T27" fmla="*/ 2147483647 h 717"/>
              <a:gd name="T28" fmla="*/ 2147483647 w 593"/>
              <a:gd name="T29" fmla="*/ 2147483647 h 717"/>
              <a:gd name="T30" fmla="*/ 2147483647 w 593"/>
              <a:gd name="T31" fmla="*/ 2147483647 h 717"/>
              <a:gd name="T32" fmla="*/ 2147483647 w 593"/>
              <a:gd name="T33" fmla="*/ 2147483647 h 717"/>
              <a:gd name="T34" fmla="*/ 2147483647 w 593"/>
              <a:gd name="T35" fmla="*/ 2147483647 h 717"/>
              <a:gd name="T36" fmla="*/ 2147483647 w 593"/>
              <a:gd name="T37" fmla="*/ 2147483647 h 717"/>
              <a:gd name="T38" fmla="*/ 2147483647 w 593"/>
              <a:gd name="T39" fmla="*/ 2147483647 h 717"/>
              <a:gd name="T40" fmla="*/ 2147483647 w 593"/>
              <a:gd name="T41" fmla="*/ 2147483647 h 717"/>
              <a:gd name="T42" fmla="*/ 2147483647 w 593"/>
              <a:gd name="T43" fmla="*/ 2147483647 h 717"/>
              <a:gd name="T44" fmla="*/ 2147483647 w 593"/>
              <a:gd name="T45" fmla="*/ 2147483647 h 717"/>
              <a:gd name="T46" fmla="*/ 2147483647 w 593"/>
              <a:gd name="T47" fmla="*/ 2147483647 h 717"/>
              <a:gd name="T48" fmla="*/ 2147483647 w 593"/>
              <a:gd name="T49" fmla="*/ 2147483647 h 717"/>
              <a:gd name="T50" fmla="*/ 2147483647 w 593"/>
              <a:gd name="T51" fmla="*/ 2147483647 h 717"/>
              <a:gd name="T52" fmla="*/ 2147483647 w 593"/>
              <a:gd name="T53" fmla="*/ 2147483647 h 717"/>
              <a:gd name="T54" fmla="*/ 2147483647 w 593"/>
              <a:gd name="T55" fmla="*/ 2147483647 h 717"/>
              <a:gd name="T56" fmla="*/ 2147483647 w 593"/>
              <a:gd name="T57" fmla="*/ 2147483647 h 717"/>
              <a:gd name="T58" fmla="*/ 2147483647 w 593"/>
              <a:gd name="T59" fmla="*/ 2147483647 h 717"/>
              <a:gd name="T60" fmla="*/ 2147483647 w 593"/>
              <a:gd name="T61" fmla="*/ 2147483647 h 717"/>
              <a:gd name="T62" fmla="*/ 2147483647 w 593"/>
              <a:gd name="T63" fmla="*/ 2147483647 h 717"/>
              <a:gd name="T64" fmla="*/ 2147483647 w 593"/>
              <a:gd name="T65" fmla="*/ 2147483647 h 717"/>
              <a:gd name="T66" fmla="*/ 2147483647 w 593"/>
              <a:gd name="T67" fmla="*/ 2147483647 h 717"/>
              <a:gd name="T68" fmla="*/ 2147483647 w 593"/>
              <a:gd name="T69" fmla="*/ 2147483647 h 717"/>
              <a:gd name="T70" fmla="*/ 2147483647 w 593"/>
              <a:gd name="T71" fmla="*/ 2147483647 h 717"/>
              <a:gd name="T72" fmla="*/ 2147483647 w 593"/>
              <a:gd name="T73" fmla="*/ 2147483647 h 717"/>
              <a:gd name="T74" fmla="*/ 2147483647 w 593"/>
              <a:gd name="T75" fmla="*/ 2147483647 h 717"/>
              <a:gd name="T76" fmla="*/ 2147483647 w 593"/>
              <a:gd name="T77" fmla="*/ 2147483647 h 717"/>
              <a:gd name="T78" fmla="*/ 2147483647 w 593"/>
              <a:gd name="T79" fmla="*/ 2147483647 h 717"/>
              <a:gd name="T80" fmla="*/ 2147483647 w 593"/>
              <a:gd name="T81" fmla="*/ 2147483647 h 717"/>
              <a:gd name="T82" fmla="*/ 2147483647 w 593"/>
              <a:gd name="T83" fmla="*/ 2147483647 h 7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3"/>
              <a:gd name="T127" fmla="*/ 0 h 717"/>
              <a:gd name="T128" fmla="*/ 593 w 593"/>
              <a:gd name="T129" fmla="*/ 717 h 7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3" h="717">
                <a:moveTo>
                  <a:pt x="78" y="20"/>
                </a:moveTo>
                <a:lnTo>
                  <a:pt x="64" y="0"/>
                </a:lnTo>
                <a:lnTo>
                  <a:pt x="44" y="18"/>
                </a:lnTo>
                <a:lnTo>
                  <a:pt x="30" y="36"/>
                </a:lnTo>
                <a:lnTo>
                  <a:pt x="18" y="58"/>
                </a:lnTo>
                <a:lnTo>
                  <a:pt x="16" y="68"/>
                </a:lnTo>
                <a:lnTo>
                  <a:pt x="8" y="92"/>
                </a:lnTo>
                <a:lnTo>
                  <a:pt x="2" y="118"/>
                </a:lnTo>
                <a:lnTo>
                  <a:pt x="0" y="146"/>
                </a:lnTo>
                <a:lnTo>
                  <a:pt x="2" y="176"/>
                </a:lnTo>
                <a:lnTo>
                  <a:pt x="6" y="208"/>
                </a:lnTo>
                <a:lnTo>
                  <a:pt x="12" y="242"/>
                </a:lnTo>
                <a:lnTo>
                  <a:pt x="22" y="276"/>
                </a:lnTo>
                <a:lnTo>
                  <a:pt x="34" y="310"/>
                </a:lnTo>
                <a:lnTo>
                  <a:pt x="36" y="317"/>
                </a:lnTo>
                <a:lnTo>
                  <a:pt x="52" y="353"/>
                </a:lnTo>
                <a:lnTo>
                  <a:pt x="68" y="389"/>
                </a:lnTo>
                <a:lnTo>
                  <a:pt x="88" y="423"/>
                </a:lnTo>
                <a:lnTo>
                  <a:pt x="112" y="459"/>
                </a:lnTo>
                <a:lnTo>
                  <a:pt x="138" y="495"/>
                </a:lnTo>
                <a:lnTo>
                  <a:pt x="164" y="527"/>
                </a:lnTo>
                <a:lnTo>
                  <a:pt x="192" y="559"/>
                </a:lnTo>
                <a:lnTo>
                  <a:pt x="222" y="587"/>
                </a:lnTo>
                <a:lnTo>
                  <a:pt x="252" y="613"/>
                </a:lnTo>
                <a:lnTo>
                  <a:pt x="282" y="635"/>
                </a:lnTo>
                <a:lnTo>
                  <a:pt x="311" y="657"/>
                </a:lnTo>
                <a:lnTo>
                  <a:pt x="315" y="659"/>
                </a:lnTo>
                <a:lnTo>
                  <a:pt x="345" y="675"/>
                </a:lnTo>
                <a:lnTo>
                  <a:pt x="375" y="691"/>
                </a:lnTo>
                <a:lnTo>
                  <a:pt x="405" y="701"/>
                </a:lnTo>
                <a:lnTo>
                  <a:pt x="435" y="711"/>
                </a:lnTo>
                <a:lnTo>
                  <a:pt x="439" y="711"/>
                </a:lnTo>
                <a:lnTo>
                  <a:pt x="467" y="717"/>
                </a:lnTo>
                <a:lnTo>
                  <a:pt x="495" y="717"/>
                </a:lnTo>
                <a:lnTo>
                  <a:pt x="519" y="717"/>
                </a:lnTo>
                <a:lnTo>
                  <a:pt x="525" y="715"/>
                </a:lnTo>
                <a:lnTo>
                  <a:pt x="549" y="709"/>
                </a:lnTo>
                <a:lnTo>
                  <a:pt x="571" y="701"/>
                </a:lnTo>
                <a:lnTo>
                  <a:pt x="575" y="699"/>
                </a:lnTo>
                <a:lnTo>
                  <a:pt x="593" y="687"/>
                </a:lnTo>
                <a:lnTo>
                  <a:pt x="579" y="667"/>
                </a:lnTo>
                <a:lnTo>
                  <a:pt x="557" y="681"/>
                </a:lnTo>
                <a:lnTo>
                  <a:pt x="565" y="689"/>
                </a:lnTo>
                <a:lnTo>
                  <a:pt x="561" y="679"/>
                </a:lnTo>
                <a:lnTo>
                  <a:pt x="539" y="687"/>
                </a:lnTo>
                <a:lnTo>
                  <a:pt x="515" y="693"/>
                </a:lnTo>
                <a:lnTo>
                  <a:pt x="519" y="705"/>
                </a:lnTo>
                <a:lnTo>
                  <a:pt x="519" y="693"/>
                </a:lnTo>
                <a:lnTo>
                  <a:pt x="495" y="693"/>
                </a:lnTo>
                <a:lnTo>
                  <a:pt x="467" y="693"/>
                </a:lnTo>
                <a:lnTo>
                  <a:pt x="439" y="687"/>
                </a:lnTo>
                <a:lnTo>
                  <a:pt x="439" y="699"/>
                </a:lnTo>
                <a:lnTo>
                  <a:pt x="445" y="689"/>
                </a:lnTo>
                <a:lnTo>
                  <a:pt x="415" y="679"/>
                </a:lnTo>
                <a:lnTo>
                  <a:pt x="385" y="669"/>
                </a:lnTo>
                <a:lnTo>
                  <a:pt x="355" y="653"/>
                </a:lnTo>
                <a:lnTo>
                  <a:pt x="325" y="637"/>
                </a:lnTo>
                <a:lnTo>
                  <a:pt x="321" y="647"/>
                </a:lnTo>
                <a:lnTo>
                  <a:pt x="329" y="639"/>
                </a:lnTo>
                <a:lnTo>
                  <a:pt x="299" y="617"/>
                </a:lnTo>
                <a:lnTo>
                  <a:pt x="270" y="595"/>
                </a:lnTo>
                <a:lnTo>
                  <a:pt x="240" y="569"/>
                </a:lnTo>
                <a:lnTo>
                  <a:pt x="210" y="541"/>
                </a:lnTo>
                <a:lnTo>
                  <a:pt x="182" y="509"/>
                </a:lnTo>
                <a:lnTo>
                  <a:pt x="154" y="477"/>
                </a:lnTo>
                <a:lnTo>
                  <a:pt x="130" y="441"/>
                </a:lnTo>
                <a:lnTo>
                  <a:pt x="106" y="405"/>
                </a:lnTo>
                <a:lnTo>
                  <a:pt x="86" y="371"/>
                </a:lnTo>
                <a:lnTo>
                  <a:pt x="70" y="335"/>
                </a:lnTo>
                <a:lnTo>
                  <a:pt x="54" y="300"/>
                </a:lnTo>
                <a:lnTo>
                  <a:pt x="46" y="310"/>
                </a:lnTo>
                <a:lnTo>
                  <a:pt x="58" y="310"/>
                </a:lnTo>
                <a:lnTo>
                  <a:pt x="46" y="276"/>
                </a:lnTo>
                <a:lnTo>
                  <a:pt x="36" y="242"/>
                </a:lnTo>
                <a:lnTo>
                  <a:pt x="30" y="208"/>
                </a:lnTo>
                <a:lnTo>
                  <a:pt x="26" y="176"/>
                </a:lnTo>
                <a:lnTo>
                  <a:pt x="24" y="146"/>
                </a:lnTo>
                <a:lnTo>
                  <a:pt x="26" y="118"/>
                </a:lnTo>
                <a:lnTo>
                  <a:pt x="32" y="92"/>
                </a:lnTo>
                <a:lnTo>
                  <a:pt x="40" y="68"/>
                </a:lnTo>
                <a:lnTo>
                  <a:pt x="28" y="68"/>
                </a:lnTo>
                <a:lnTo>
                  <a:pt x="36" y="76"/>
                </a:lnTo>
                <a:lnTo>
                  <a:pt x="48" y="54"/>
                </a:lnTo>
                <a:lnTo>
                  <a:pt x="62" y="36"/>
                </a:lnTo>
                <a:lnTo>
                  <a:pt x="78" y="20"/>
                </a:lnTo>
                <a:close/>
              </a:path>
            </a:pathLst>
          </a:custGeom>
          <a:solidFill>
            <a:srgbClr val="000000"/>
          </a:solidFill>
          <a:ln w="9525">
            <a:noFill/>
            <a:round/>
            <a:headEnd/>
            <a:tailEnd/>
          </a:ln>
        </p:spPr>
        <p:txBody>
          <a:bodyPr wrap="none" lIns="1099739" tIns="549873" rIns="1099739" bIns="549873" anchor="ctr"/>
          <a:lstStyle/>
          <a:p>
            <a:endParaRPr lang="en-US"/>
          </a:p>
        </p:txBody>
      </p:sp>
      <p:sp>
        <p:nvSpPr>
          <p:cNvPr id="2094" name="Rectangle 70"/>
          <p:cNvSpPr>
            <a:spLocks noChangeArrowheads="1"/>
          </p:cNvSpPr>
          <p:nvPr/>
        </p:nvSpPr>
        <p:spPr bwMode="auto">
          <a:xfrm>
            <a:off x="4960938" y="3557588"/>
            <a:ext cx="898525" cy="531812"/>
          </a:xfrm>
          <a:prstGeom prst="rect">
            <a:avLst/>
          </a:prstGeom>
          <a:solidFill>
            <a:srgbClr val="50656E"/>
          </a:solidFill>
          <a:ln w="12700" algn="ctr">
            <a:noFill/>
            <a:miter lim="800000"/>
            <a:headEnd/>
            <a:tailEnd/>
          </a:ln>
        </p:spPr>
        <p:txBody>
          <a:bodyPr wrap="none" anchor="ctr"/>
          <a:lstStyle/>
          <a:p>
            <a:pPr algn="ctr">
              <a:lnSpc>
                <a:spcPct val="85000"/>
              </a:lnSpc>
            </a:pPr>
            <a:r>
              <a:rPr lang="en-US" sz="1400">
                <a:solidFill>
                  <a:schemeClr val="bg1"/>
                </a:solidFill>
              </a:rPr>
              <a:t>Beam-</a:t>
            </a:r>
          </a:p>
          <a:p>
            <a:pPr algn="ctr">
              <a:lnSpc>
                <a:spcPct val="85000"/>
              </a:lnSpc>
            </a:pPr>
            <a:r>
              <a:rPr lang="en-US" sz="1400">
                <a:solidFill>
                  <a:schemeClr val="bg1"/>
                </a:solidFill>
              </a:rPr>
              <a:t>splitter</a:t>
            </a:r>
          </a:p>
        </p:txBody>
      </p:sp>
      <p:sp>
        <p:nvSpPr>
          <p:cNvPr id="2095" name="Line 71"/>
          <p:cNvSpPr>
            <a:spLocks noChangeShapeType="1"/>
          </p:cNvSpPr>
          <p:nvPr/>
        </p:nvSpPr>
        <p:spPr bwMode="auto">
          <a:xfrm>
            <a:off x="1360488" y="1676400"/>
            <a:ext cx="12700" cy="1588"/>
          </a:xfrm>
          <a:prstGeom prst="line">
            <a:avLst/>
          </a:prstGeom>
          <a:noFill/>
          <a:ln w="12700">
            <a:solidFill>
              <a:srgbClr val="000000"/>
            </a:solidFill>
            <a:round/>
            <a:headEnd/>
            <a:tailEnd/>
          </a:ln>
        </p:spPr>
        <p:txBody>
          <a:bodyPr wrap="none" lIns="1099739" tIns="549873" rIns="1099739" bIns="549873" anchor="ctr"/>
          <a:lstStyle/>
          <a:p>
            <a:endParaRPr lang="en-US"/>
          </a:p>
        </p:txBody>
      </p:sp>
      <p:sp>
        <p:nvSpPr>
          <p:cNvPr id="2096" name="Rectangle 72"/>
          <p:cNvSpPr>
            <a:spLocks noChangeArrowheads="1"/>
          </p:cNvSpPr>
          <p:nvPr/>
        </p:nvSpPr>
        <p:spPr bwMode="auto">
          <a:xfrm>
            <a:off x="709613" y="1452563"/>
            <a:ext cx="685800" cy="433387"/>
          </a:xfrm>
          <a:prstGeom prst="rect">
            <a:avLst/>
          </a:prstGeom>
          <a:solidFill>
            <a:srgbClr val="7C96A1"/>
          </a:solidFill>
          <a:ln w="12700" algn="ctr">
            <a:noFill/>
            <a:miter lim="800000"/>
            <a:headEnd/>
            <a:tailEnd/>
          </a:ln>
        </p:spPr>
        <p:txBody>
          <a:bodyPr wrap="none" anchor="ctr"/>
          <a:lstStyle/>
          <a:p>
            <a:pPr algn="ctr">
              <a:lnSpc>
                <a:spcPct val="85000"/>
              </a:lnSpc>
            </a:pPr>
            <a:r>
              <a:rPr lang="en-US" sz="1400"/>
              <a:t>SDSM</a:t>
            </a:r>
          </a:p>
        </p:txBody>
      </p:sp>
      <p:sp>
        <p:nvSpPr>
          <p:cNvPr id="2097" name="Line 73"/>
          <p:cNvSpPr>
            <a:spLocks noChangeShapeType="1"/>
          </p:cNvSpPr>
          <p:nvPr/>
        </p:nvSpPr>
        <p:spPr bwMode="auto">
          <a:xfrm>
            <a:off x="1376363" y="1685925"/>
            <a:ext cx="600075" cy="0"/>
          </a:xfrm>
          <a:prstGeom prst="line">
            <a:avLst/>
          </a:prstGeom>
          <a:noFill/>
          <a:ln w="28575">
            <a:solidFill>
              <a:schemeClr val="tx1"/>
            </a:solidFill>
            <a:round/>
            <a:headEnd type="triangle" w="med" len="med"/>
            <a:tailEnd/>
          </a:ln>
        </p:spPr>
        <p:txBody>
          <a:bodyPr wrap="none" lIns="1099739" tIns="549873" rIns="1099739" bIns="549873" anchor="ctr"/>
          <a:lstStyle/>
          <a:p>
            <a:endParaRPr lang="en-US"/>
          </a:p>
        </p:txBody>
      </p:sp>
      <p:sp>
        <p:nvSpPr>
          <p:cNvPr id="2098" name="Line 74"/>
          <p:cNvSpPr>
            <a:spLocks noChangeShapeType="1"/>
          </p:cNvSpPr>
          <p:nvPr/>
        </p:nvSpPr>
        <p:spPr bwMode="auto">
          <a:xfrm>
            <a:off x="1993900" y="1684338"/>
            <a:ext cx="0" cy="500062"/>
          </a:xfrm>
          <a:prstGeom prst="line">
            <a:avLst/>
          </a:prstGeom>
          <a:noFill/>
          <a:ln w="28575">
            <a:solidFill>
              <a:schemeClr val="tx1"/>
            </a:solidFill>
            <a:round/>
            <a:headEnd/>
            <a:tailEnd/>
          </a:ln>
        </p:spPr>
        <p:txBody>
          <a:bodyPr wrap="none" lIns="1099739" tIns="549873" rIns="1099739" bIns="549873" anchor="ctr"/>
          <a:lstStyle/>
          <a:p>
            <a:endParaRPr lang="en-US"/>
          </a:p>
        </p:txBody>
      </p:sp>
      <p:sp>
        <p:nvSpPr>
          <p:cNvPr id="2099" name="Line 75"/>
          <p:cNvSpPr>
            <a:spLocks noChangeShapeType="1"/>
          </p:cNvSpPr>
          <p:nvPr/>
        </p:nvSpPr>
        <p:spPr bwMode="auto">
          <a:xfrm>
            <a:off x="5864225" y="3832225"/>
            <a:ext cx="323850" cy="0"/>
          </a:xfrm>
          <a:prstGeom prst="line">
            <a:avLst/>
          </a:prstGeom>
          <a:noFill/>
          <a:ln w="28575">
            <a:solidFill>
              <a:srgbClr val="000000"/>
            </a:solidFill>
            <a:round/>
            <a:headEnd/>
            <a:tailEnd type="triangle" w="med" len="med"/>
          </a:ln>
        </p:spPr>
        <p:txBody>
          <a:bodyPr wrap="none" lIns="1099739" tIns="549873" rIns="1099739" bIns="549873" anchor="ctr"/>
          <a:lstStyle/>
          <a:p>
            <a:endParaRPr lang="en-US"/>
          </a:p>
        </p:txBody>
      </p:sp>
      <p:sp>
        <p:nvSpPr>
          <p:cNvPr id="2100" name="Rectangle 76"/>
          <p:cNvSpPr>
            <a:spLocks noChangeArrowheads="1"/>
          </p:cNvSpPr>
          <p:nvPr/>
        </p:nvSpPr>
        <p:spPr bwMode="auto">
          <a:xfrm>
            <a:off x="4940300" y="2414588"/>
            <a:ext cx="815975" cy="484187"/>
          </a:xfrm>
          <a:prstGeom prst="rect">
            <a:avLst/>
          </a:prstGeom>
          <a:solidFill>
            <a:srgbClr val="50656E"/>
          </a:solidFill>
          <a:ln w="12700" algn="ctr">
            <a:noFill/>
            <a:miter lim="800000"/>
            <a:headEnd/>
            <a:tailEnd/>
          </a:ln>
        </p:spPr>
        <p:txBody>
          <a:bodyPr wrap="none" anchor="ctr"/>
          <a:lstStyle/>
          <a:p>
            <a:pPr algn="ctr">
              <a:lnSpc>
                <a:spcPct val="85000"/>
              </a:lnSpc>
            </a:pPr>
            <a:r>
              <a:rPr lang="en-US" sz="1400">
                <a:solidFill>
                  <a:schemeClr val="bg1"/>
                </a:solidFill>
              </a:rPr>
              <a:t>Beam-</a:t>
            </a:r>
          </a:p>
          <a:p>
            <a:pPr algn="ctr">
              <a:lnSpc>
                <a:spcPct val="85000"/>
              </a:lnSpc>
            </a:pPr>
            <a:r>
              <a:rPr lang="en-US" sz="1400">
                <a:solidFill>
                  <a:schemeClr val="bg1"/>
                </a:solidFill>
              </a:rPr>
              <a:t>splitter</a:t>
            </a:r>
          </a:p>
        </p:txBody>
      </p:sp>
      <p:sp>
        <p:nvSpPr>
          <p:cNvPr id="2101" name="Rectangle 78"/>
          <p:cNvSpPr>
            <a:spLocks noChangeArrowheads="1"/>
          </p:cNvSpPr>
          <p:nvPr/>
        </p:nvSpPr>
        <p:spPr bwMode="auto">
          <a:xfrm>
            <a:off x="4953000" y="2414588"/>
            <a:ext cx="879475" cy="519112"/>
          </a:xfrm>
          <a:prstGeom prst="rect">
            <a:avLst/>
          </a:prstGeom>
          <a:solidFill>
            <a:srgbClr val="50656E"/>
          </a:solidFill>
          <a:ln w="12700" algn="ctr">
            <a:noFill/>
            <a:miter lim="800000"/>
            <a:headEnd/>
            <a:tailEnd/>
          </a:ln>
        </p:spPr>
        <p:txBody>
          <a:bodyPr wrap="none" anchor="ctr"/>
          <a:lstStyle/>
          <a:p>
            <a:pPr algn="ctr">
              <a:lnSpc>
                <a:spcPct val="85000"/>
              </a:lnSpc>
            </a:pPr>
            <a:r>
              <a:rPr lang="en-US" sz="1400">
                <a:solidFill>
                  <a:schemeClr val="bg1"/>
                </a:solidFill>
              </a:rPr>
              <a:t>Beam-</a:t>
            </a:r>
          </a:p>
          <a:p>
            <a:pPr algn="ctr">
              <a:lnSpc>
                <a:spcPct val="85000"/>
              </a:lnSpc>
            </a:pPr>
            <a:r>
              <a:rPr lang="en-US" sz="1400">
                <a:solidFill>
                  <a:schemeClr val="bg1"/>
                </a:solidFill>
              </a:rPr>
              <a:t>splitter</a:t>
            </a:r>
          </a:p>
        </p:txBody>
      </p:sp>
      <p:sp>
        <p:nvSpPr>
          <p:cNvPr id="2102" name="Rectangle 79"/>
          <p:cNvSpPr>
            <a:spLocks noChangeArrowheads="1"/>
          </p:cNvSpPr>
          <p:nvPr/>
        </p:nvSpPr>
        <p:spPr bwMode="auto">
          <a:xfrm>
            <a:off x="3798888" y="3557588"/>
            <a:ext cx="898525" cy="531812"/>
          </a:xfrm>
          <a:prstGeom prst="rect">
            <a:avLst/>
          </a:prstGeom>
          <a:solidFill>
            <a:srgbClr val="50656E"/>
          </a:solidFill>
          <a:ln w="12700" algn="ctr">
            <a:noFill/>
            <a:miter lim="800000"/>
            <a:headEnd/>
            <a:tailEnd/>
          </a:ln>
        </p:spPr>
        <p:txBody>
          <a:bodyPr wrap="none" anchor="ctr"/>
          <a:lstStyle/>
          <a:p>
            <a:pPr algn="ctr">
              <a:lnSpc>
                <a:spcPct val="85000"/>
              </a:lnSpc>
            </a:pPr>
            <a:r>
              <a:rPr lang="en-US" sz="1400">
                <a:solidFill>
                  <a:schemeClr val="bg1"/>
                </a:solidFill>
              </a:rPr>
              <a:t>Imager</a:t>
            </a:r>
          </a:p>
        </p:txBody>
      </p:sp>
      <p:sp>
        <p:nvSpPr>
          <p:cNvPr id="2103" name="Rectangle 80"/>
          <p:cNvSpPr>
            <a:spLocks noChangeArrowheads="1"/>
          </p:cNvSpPr>
          <p:nvPr/>
        </p:nvSpPr>
        <p:spPr bwMode="auto">
          <a:xfrm>
            <a:off x="6130925" y="3590925"/>
            <a:ext cx="771525" cy="454025"/>
          </a:xfrm>
          <a:prstGeom prst="rect">
            <a:avLst/>
          </a:prstGeom>
          <a:solidFill>
            <a:srgbClr val="0000FF"/>
          </a:solidFill>
          <a:ln w="12700" algn="ctr">
            <a:noFill/>
            <a:miter lim="800000"/>
            <a:headEnd/>
            <a:tailEnd/>
          </a:ln>
        </p:spPr>
        <p:txBody>
          <a:bodyPr wrap="none" anchor="ctr"/>
          <a:lstStyle/>
          <a:p>
            <a:pPr algn="ctr">
              <a:lnSpc>
                <a:spcPct val="85000"/>
              </a:lnSpc>
            </a:pPr>
            <a:r>
              <a:rPr lang="en-US" sz="1100">
                <a:solidFill>
                  <a:schemeClr val="bg1"/>
                </a:solidFill>
              </a:rPr>
              <a:t>DNB/VNIR</a:t>
            </a:r>
          </a:p>
          <a:p>
            <a:pPr algn="ctr">
              <a:lnSpc>
                <a:spcPct val="85000"/>
              </a:lnSpc>
            </a:pPr>
            <a:r>
              <a:rPr lang="en-US" sz="1100">
                <a:solidFill>
                  <a:schemeClr val="bg1"/>
                </a:solidFill>
              </a:rPr>
              <a:t> (10 bands)</a:t>
            </a:r>
          </a:p>
        </p:txBody>
      </p:sp>
      <p:sp>
        <p:nvSpPr>
          <p:cNvPr id="2104" name="Rectangle 81"/>
          <p:cNvSpPr>
            <a:spLocks noChangeArrowheads="1"/>
          </p:cNvSpPr>
          <p:nvPr/>
        </p:nvSpPr>
        <p:spPr bwMode="auto">
          <a:xfrm>
            <a:off x="6076950" y="4494213"/>
            <a:ext cx="1085850" cy="1146175"/>
          </a:xfrm>
          <a:prstGeom prst="rect">
            <a:avLst/>
          </a:prstGeom>
          <a:solidFill>
            <a:srgbClr val="50656E"/>
          </a:solidFill>
          <a:ln w="12700" algn="ctr">
            <a:noFill/>
            <a:miter lim="800000"/>
            <a:headEnd/>
            <a:tailEnd/>
          </a:ln>
        </p:spPr>
        <p:txBody>
          <a:bodyPr wrap="none" anchor="ctr"/>
          <a:lstStyle/>
          <a:p>
            <a:pPr algn="ctr">
              <a:lnSpc>
                <a:spcPct val="85000"/>
              </a:lnSpc>
            </a:pPr>
            <a:r>
              <a:rPr lang="en-US" sz="1400">
                <a:solidFill>
                  <a:schemeClr val="bg1"/>
                </a:solidFill>
              </a:rPr>
              <a:t>Ground</a:t>
            </a:r>
          </a:p>
          <a:p>
            <a:pPr algn="ctr">
              <a:lnSpc>
                <a:spcPct val="85000"/>
              </a:lnSpc>
            </a:pPr>
            <a:r>
              <a:rPr lang="en-US" sz="1400">
                <a:solidFill>
                  <a:schemeClr val="bg1"/>
                </a:solidFill>
              </a:rPr>
              <a:t>Support</a:t>
            </a:r>
          </a:p>
          <a:p>
            <a:pPr algn="ctr">
              <a:lnSpc>
                <a:spcPct val="85000"/>
              </a:lnSpc>
            </a:pPr>
            <a:r>
              <a:rPr lang="en-US" sz="1400">
                <a:solidFill>
                  <a:schemeClr val="bg1"/>
                </a:solidFill>
              </a:rPr>
              <a:t> and</a:t>
            </a:r>
          </a:p>
          <a:p>
            <a:pPr algn="ctr">
              <a:lnSpc>
                <a:spcPct val="85000"/>
              </a:lnSpc>
            </a:pPr>
            <a:r>
              <a:rPr lang="en-US" sz="1400">
                <a:solidFill>
                  <a:schemeClr val="bg1"/>
                </a:solidFill>
              </a:rPr>
              <a:t>System Test</a:t>
            </a:r>
          </a:p>
          <a:p>
            <a:pPr algn="ctr">
              <a:lnSpc>
                <a:spcPct val="85000"/>
              </a:lnSpc>
            </a:pPr>
            <a:r>
              <a:rPr lang="en-US" sz="1400">
                <a:solidFill>
                  <a:schemeClr val="bg1"/>
                </a:solidFill>
              </a:rPr>
              <a:t>Equipment</a:t>
            </a:r>
          </a:p>
        </p:txBody>
      </p:sp>
      <p:sp>
        <p:nvSpPr>
          <p:cNvPr id="2105" name="Text Box 82"/>
          <p:cNvSpPr txBox="1">
            <a:spLocks noChangeArrowheads="1"/>
          </p:cNvSpPr>
          <p:nvPr/>
        </p:nvSpPr>
        <p:spPr bwMode="auto">
          <a:xfrm>
            <a:off x="3586163" y="4867275"/>
            <a:ext cx="3492500" cy="1082675"/>
          </a:xfrm>
          <a:prstGeom prst="rect">
            <a:avLst/>
          </a:prstGeom>
          <a:noFill/>
          <a:ln w="9525">
            <a:noFill/>
            <a:miter lim="800000"/>
            <a:headEnd/>
            <a:tailEnd/>
          </a:ln>
        </p:spPr>
        <p:txBody>
          <a:bodyPr lIns="82058" tIns="41029" rIns="82058" bIns="41029">
            <a:spAutoFit/>
          </a:bodyPr>
          <a:lstStyle/>
          <a:p>
            <a:pPr marL="573088" indent="-573088" defTabSz="820738">
              <a:lnSpc>
                <a:spcPct val="85000"/>
              </a:lnSpc>
            </a:pPr>
            <a:r>
              <a:rPr lang="en-US" sz="1100" b="1"/>
              <a:t>DNB -	Day/Night “Band”</a:t>
            </a:r>
          </a:p>
          <a:p>
            <a:pPr marL="573088" indent="-573088" defTabSz="820738">
              <a:lnSpc>
                <a:spcPct val="85000"/>
              </a:lnSpc>
            </a:pPr>
            <a:r>
              <a:rPr lang="en-US" sz="1100" b="1"/>
              <a:t>VisNIR -	Visible/Near IR</a:t>
            </a:r>
          </a:p>
          <a:p>
            <a:pPr marL="573088" indent="-573088" defTabSz="820738">
              <a:lnSpc>
                <a:spcPct val="85000"/>
              </a:lnSpc>
            </a:pPr>
            <a:r>
              <a:rPr lang="en-US" sz="1100" b="1"/>
              <a:t>SWIR -	Short Wave IR</a:t>
            </a:r>
          </a:p>
          <a:p>
            <a:pPr marL="573088" indent="-573088" defTabSz="820738">
              <a:lnSpc>
                <a:spcPct val="85000"/>
              </a:lnSpc>
            </a:pPr>
            <a:r>
              <a:rPr lang="en-US" sz="1100" b="1"/>
              <a:t>MWIR -	Mid Wave IR</a:t>
            </a:r>
          </a:p>
          <a:p>
            <a:pPr marL="573088" indent="-573088" defTabSz="820738">
              <a:lnSpc>
                <a:spcPct val="85000"/>
              </a:lnSpc>
            </a:pPr>
            <a:r>
              <a:rPr lang="en-US" sz="1100" b="1"/>
              <a:t>LWIR -	Long Wave IR</a:t>
            </a:r>
          </a:p>
          <a:p>
            <a:pPr marL="573088" indent="-573088" defTabSz="820738">
              <a:lnSpc>
                <a:spcPct val="85000"/>
              </a:lnSpc>
            </a:pPr>
            <a:r>
              <a:rPr lang="en-US" sz="1100" b="1"/>
              <a:t>HAM -	Half Angle Mirror </a:t>
            </a:r>
          </a:p>
          <a:p>
            <a:pPr marL="573088" indent="-573088" defTabSz="820738">
              <a:lnSpc>
                <a:spcPct val="85000"/>
              </a:lnSpc>
            </a:pPr>
            <a:r>
              <a:rPr lang="en-US" sz="1100" b="1"/>
              <a:t>SDSM -	Solar Diffuser Stability Monitor</a:t>
            </a:r>
          </a:p>
        </p:txBody>
      </p:sp>
      <p:sp>
        <p:nvSpPr>
          <p:cNvPr id="2106" name="AutoShape 83"/>
          <p:cNvSpPr>
            <a:spLocks noChangeArrowheads="1"/>
          </p:cNvSpPr>
          <p:nvPr/>
        </p:nvSpPr>
        <p:spPr bwMode="auto">
          <a:xfrm>
            <a:off x="2832100" y="3679825"/>
            <a:ext cx="346075" cy="260350"/>
          </a:xfrm>
          <a:prstGeom prst="parallelogram">
            <a:avLst>
              <a:gd name="adj" fmla="val 33232"/>
            </a:avLst>
          </a:prstGeom>
          <a:noFill/>
          <a:ln w="28575">
            <a:solidFill>
              <a:schemeClr val="tx1"/>
            </a:solidFill>
            <a:miter lim="800000"/>
            <a:headEnd/>
            <a:tailEnd/>
          </a:ln>
        </p:spPr>
        <p:txBody>
          <a:bodyPr wrap="none" anchor="ctr"/>
          <a:lstStyle/>
          <a:p>
            <a:endParaRPr lang="en-US"/>
          </a:p>
        </p:txBody>
      </p:sp>
      <p:sp>
        <p:nvSpPr>
          <p:cNvPr id="2107" name="Rectangle 84"/>
          <p:cNvSpPr>
            <a:spLocks noChangeArrowheads="1"/>
          </p:cNvSpPr>
          <p:nvPr/>
        </p:nvSpPr>
        <p:spPr bwMode="auto">
          <a:xfrm>
            <a:off x="2814638" y="3470275"/>
            <a:ext cx="454025" cy="212725"/>
          </a:xfrm>
          <a:prstGeom prst="rect">
            <a:avLst/>
          </a:prstGeom>
          <a:noFill/>
          <a:ln w="12700">
            <a:noFill/>
            <a:miter lim="800000"/>
            <a:headEnd/>
            <a:tailEnd/>
          </a:ln>
        </p:spPr>
        <p:txBody>
          <a:bodyPr wrap="none" lIns="986906" tIns="493456" rIns="986906" bIns="493456" anchor="ctr"/>
          <a:lstStyle/>
          <a:p>
            <a:pPr algn="ctr">
              <a:lnSpc>
                <a:spcPct val="85000"/>
              </a:lnSpc>
            </a:pPr>
            <a:r>
              <a:rPr lang="en-US" sz="1400">
                <a:solidFill>
                  <a:srgbClr val="000000"/>
                </a:solidFill>
              </a:rPr>
              <a:t>HAM</a:t>
            </a:r>
            <a:endParaRPr lang="en-US" sz="1400" b="1">
              <a:solidFill>
                <a:srgbClr val="000000"/>
              </a:solidFill>
            </a:endParaRPr>
          </a:p>
        </p:txBody>
      </p:sp>
      <p:sp>
        <p:nvSpPr>
          <p:cNvPr id="2108" name="Rectangle 85"/>
          <p:cNvSpPr>
            <a:spLocks noChangeArrowheads="1"/>
          </p:cNvSpPr>
          <p:nvPr/>
        </p:nvSpPr>
        <p:spPr bwMode="auto">
          <a:xfrm>
            <a:off x="2955925" y="4899025"/>
            <a:ext cx="471488" cy="212725"/>
          </a:xfrm>
          <a:prstGeom prst="rect">
            <a:avLst/>
          </a:prstGeom>
          <a:noFill/>
          <a:ln w="12700">
            <a:noFill/>
            <a:miter lim="800000"/>
            <a:headEnd/>
            <a:tailEnd/>
          </a:ln>
        </p:spPr>
        <p:txBody>
          <a:bodyPr wrap="none" lIns="986906" tIns="493456" rIns="986906" bIns="493456" anchor="ctr"/>
          <a:lstStyle/>
          <a:p>
            <a:pPr algn="ctr">
              <a:lnSpc>
                <a:spcPct val="85000"/>
              </a:lnSpc>
            </a:pPr>
            <a:r>
              <a:rPr lang="en-US" sz="1400" b="1">
                <a:solidFill>
                  <a:srgbClr val="000000"/>
                </a:solidFill>
              </a:rPr>
              <a:t>Moon</a:t>
            </a:r>
          </a:p>
        </p:txBody>
      </p:sp>
      <p:sp>
        <p:nvSpPr>
          <p:cNvPr id="2109" name="Text Box 87"/>
          <p:cNvSpPr txBox="1">
            <a:spLocks noChangeArrowheads="1"/>
          </p:cNvSpPr>
          <p:nvPr/>
        </p:nvSpPr>
        <p:spPr bwMode="auto">
          <a:xfrm>
            <a:off x="596900" y="5903913"/>
            <a:ext cx="2070100" cy="115887"/>
          </a:xfrm>
          <a:prstGeom prst="rect">
            <a:avLst/>
          </a:prstGeom>
          <a:noFill/>
          <a:ln w="9525" algn="ctr">
            <a:noFill/>
            <a:miter lim="800000"/>
            <a:headEnd/>
            <a:tailEnd/>
          </a:ln>
        </p:spPr>
        <p:txBody>
          <a:bodyPr wrap="none" lIns="0" tIns="0" rIns="0" bIns="0">
            <a:spAutoFit/>
          </a:bodyPr>
          <a:lstStyle/>
          <a:p>
            <a:pPr marL="230188" indent="-230188">
              <a:lnSpc>
                <a:spcPct val="85000"/>
              </a:lnSpc>
            </a:pPr>
            <a:r>
              <a:rPr lang="en-US" sz="900"/>
              <a:t>Image provided courtesy of NASA GSFC</a:t>
            </a:r>
          </a:p>
        </p:txBody>
      </p:sp>
      <p:sp>
        <p:nvSpPr>
          <p:cNvPr id="2110" name="Freeform 88"/>
          <p:cNvSpPr>
            <a:spLocks/>
          </p:cNvSpPr>
          <p:nvPr/>
        </p:nvSpPr>
        <p:spPr bwMode="auto">
          <a:xfrm>
            <a:off x="2082800" y="3794125"/>
            <a:ext cx="39688" cy="115888"/>
          </a:xfrm>
          <a:custGeom>
            <a:avLst/>
            <a:gdLst>
              <a:gd name="T0" fmla="*/ 2147483647 w 25"/>
              <a:gd name="T1" fmla="*/ 2147483647 h 73"/>
              <a:gd name="T2" fmla="*/ 0 w 25"/>
              <a:gd name="T3" fmla="*/ 2147483647 h 73"/>
              <a:gd name="T4" fmla="*/ 2147483647 w 25"/>
              <a:gd name="T5" fmla="*/ 0 h 73"/>
              <a:gd name="T6" fmla="*/ 2147483647 w 25"/>
              <a:gd name="T7" fmla="*/ 2147483647 h 73"/>
              <a:gd name="T8" fmla="*/ 0 60000 65536"/>
              <a:gd name="T9" fmla="*/ 0 60000 65536"/>
              <a:gd name="T10" fmla="*/ 0 60000 65536"/>
              <a:gd name="T11" fmla="*/ 0 60000 65536"/>
              <a:gd name="T12" fmla="*/ 0 w 25"/>
              <a:gd name="T13" fmla="*/ 0 h 73"/>
              <a:gd name="T14" fmla="*/ 25 w 25"/>
              <a:gd name="T15" fmla="*/ 73 h 73"/>
            </a:gdLst>
            <a:ahLst/>
            <a:cxnLst>
              <a:cxn ang="T8">
                <a:pos x="T0" y="T1"/>
              </a:cxn>
              <a:cxn ang="T9">
                <a:pos x="T2" y="T3"/>
              </a:cxn>
              <a:cxn ang="T10">
                <a:pos x="T4" y="T5"/>
              </a:cxn>
              <a:cxn ang="T11">
                <a:pos x="T6" y="T7"/>
              </a:cxn>
            </a:cxnLst>
            <a:rect l="T12" t="T13" r="T14" b="T15"/>
            <a:pathLst>
              <a:path w="25" h="73">
                <a:moveTo>
                  <a:pt x="24" y="8"/>
                </a:moveTo>
                <a:lnTo>
                  <a:pt x="0" y="72"/>
                </a:lnTo>
                <a:lnTo>
                  <a:pt x="8" y="0"/>
                </a:lnTo>
                <a:lnTo>
                  <a:pt x="24" y="8"/>
                </a:lnTo>
              </a:path>
            </a:pathLst>
          </a:custGeom>
          <a:noFill/>
          <a:ln w="12700" cap="rnd" cmpd="sng">
            <a:solidFill>
              <a:schemeClr val="tx1"/>
            </a:solidFill>
            <a:prstDash val="solid"/>
            <a:round/>
            <a:headEnd type="none" w="med" len="med"/>
            <a:tailEnd type="none" w="med" len="med"/>
          </a:ln>
        </p:spPr>
        <p:txBody>
          <a:bodyPr wrap="none" lIns="1099739" tIns="549873" rIns="1099739" bIns="549873" anchor="ctr"/>
          <a:lstStyle/>
          <a:p>
            <a:endParaRPr lang="en-US"/>
          </a:p>
        </p:txBody>
      </p:sp>
      <p:pic>
        <p:nvPicPr>
          <p:cNvPr id="2111" name="Picture 89" descr="Untitled-1"/>
          <p:cNvPicPr>
            <a:picLocks noChangeAspect="1" noChangeArrowheads="1"/>
          </p:cNvPicPr>
          <p:nvPr/>
        </p:nvPicPr>
        <p:blipFill>
          <a:blip r:embed="rId5"/>
          <a:srcRect/>
          <a:stretch>
            <a:fillRect/>
          </a:stretch>
        </p:blipFill>
        <p:spPr bwMode="auto">
          <a:xfrm>
            <a:off x="635000" y="4970463"/>
            <a:ext cx="2016125" cy="868362"/>
          </a:xfrm>
          <a:prstGeom prst="rect">
            <a:avLst/>
          </a:prstGeom>
          <a:noFill/>
          <a:ln w="9525">
            <a:noFill/>
            <a:miter lim="800000"/>
            <a:headEnd/>
            <a:tailEnd/>
          </a:ln>
        </p:spPr>
      </p:pic>
      <p:sp>
        <p:nvSpPr>
          <p:cNvPr id="2112" name="Slide Number Placeholder 5"/>
          <p:cNvSpPr>
            <a:spLocks noGrp="1"/>
          </p:cNvSpPr>
          <p:nvPr>
            <p:ph type="sldNum" sz="quarter" idx="11"/>
          </p:nvPr>
        </p:nvSpPr>
        <p:spPr>
          <a:xfrm>
            <a:off x="3124200" y="6356350"/>
            <a:ext cx="2895600" cy="365125"/>
          </a:xfrm>
          <a:noFill/>
        </p:spPr>
        <p:txBody>
          <a:bodyPr/>
          <a:lstStyle/>
          <a:p>
            <a:pPr algn="ctr"/>
            <a:fld id="{C7FEAA70-E5FC-404B-BDDE-327325DA8835}" type="slidenum">
              <a:rPr lang="en-US" smtClean="0"/>
              <a:pPr algn="ctr"/>
              <a:t>34</a:t>
            </a:fld>
            <a:endParaRPr 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5"/>
          <p:cNvSpPr>
            <a:spLocks noGrp="1"/>
          </p:cNvSpPr>
          <p:nvPr>
            <p:ph type="sldNum" sz="quarter" idx="11"/>
          </p:nvPr>
        </p:nvSpPr>
        <p:spPr>
          <a:xfrm>
            <a:off x="6629400" y="6305550"/>
            <a:ext cx="2133600" cy="476250"/>
          </a:xfrm>
          <a:noFill/>
        </p:spPr>
        <p:txBody>
          <a:bodyPr/>
          <a:lstStyle/>
          <a:p>
            <a:fld id="{7CE6597C-81BC-4239-B220-7098570840A8}" type="slidenum">
              <a:rPr lang="en-US" smtClean="0"/>
              <a:pPr/>
              <a:t>35</a:t>
            </a:fld>
            <a:endParaRPr lang="en-US" smtClean="0"/>
          </a:p>
        </p:txBody>
      </p:sp>
      <p:sp>
        <p:nvSpPr>
          <p:cNvPr id="3076" name="Rectangle 2"/>
          <p:cNvSpPr>
            <a:spLocks noGrp="1" noChangeArrowheads="1"/>
          </p:cNvSpPr>
          <p:nvPr>
            <p:ph type="title"/>
          </p:nvPr>
        </p:nvSpPr>
        <p:spPr>
          <a:xfrm>
            <a:off x="76200" y="76200"/>
            <a:ext cx="8229600" cy="1143000"/>
          </a:xfrm>
        </p:spPr>
        <p:txBody>
          <a:bodyPr/>
          <a:lstStyle/>
          <a:p>
            <a:pPr eaLnBrk="1" hangingPunct="1"/>
            <a:r>
              <a:rPr lang="en-US" sz="3600" smtClean="0">
                <a:solidFill>
                  <a:srgbClr val="0000FF"/>
                </a:solidFill>
              </a:rPr>
              <a:t>VIIRS Bands and Products</a:t>
            </a:r>
          </a:p>
        </p:txBody>
      </p:sp>
      <p:sp>
        <p:nvSpPr>
          <p:cNvPr id="3077" name="Rectangle 4"/>
          <p:cNvSpPr>
            <a:spLocks noChangeArrowheads="1"/>
          </p:cNvSpPr>
          <p:nvPr/>
        </p:nvSpPr>
        <p:spPr bwMode="auto">
          <a:xfrm>
            <a:off x="127000" y="6300788"/>
            <a:ext cx="1408113" cy="252412"/>
          </a:xfrm>
          <a:prstGeom prst="rect">
            <a:avLst/>
          </a:prstGeom>
          <a:solidFill>
            <a:srgbClr val="FFCC99"/>
          </a:solidFill>
          <a:ln w="9525">
            <a:solidFill>
              <a:schemeClr val="tx1"/>
            </a:solidFill>
            <a:miter lim="800000"/>
            <a:headEnd/>
            <a:tailEnd/>
          </a:ln>
        </p:spPr>
        <p:txBody>
          <a:bodyPr wrap="none" anchor="ctr"/>
          <a:lstStyle/>
          <a:p>
            <a:endParaRPr lang="en-US"/>
          </a:p>
        </p:txBody>
      </p:sp>
      <p:graphicFrame>
        <p:nvGraphicFramePr>
          <p:cNvPr id="3074" name="Object 5"/>
          <p:cNvGraphicFramePr>
            <a:graphicFrameLocks/>
          </p:cNvGraphicFramePr>
          <p:nvPr/>
        </p:nvGraphicFramePr>
        <p:xfrm>
          <a:off x="44450" y="1852613"/>
          <a:ext cx="4298950" cy="4376737"/>
        </p:xfrm>
        <a:graphic>
          <a:graphicData uri="http://schemas.openxmlformats.org/presentationml/2006/ole">
            <p:oleObj spid="_x0000_s3074" name="Worksheet" r:id="rId4" imgW="5372100" imgH="5238902" progId="Excel.Sheet.8">
              <p:embed/>
            </p:oleObj>
          </a:graphicData>
        </a:graphic>
      </p:graphicFrame>
      <p:sp>
        <p:nvSpPr>
          <p:cNvPr id="3078" name="Oval 6"/>
          <p:cNvSpPr>
            <a:spLocks noChangeArrowheads="1"/>
          </p:cNvSpPr>
          <p:nvPr/>
        </p:nvSpPr>
        <p:spPr bwMode="auto">
          <a:xfrm>
            <a:off x="69850" y="2322513"/>
            <a:ext cx="95250" cy="889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9" name="Oval 7"/>
          <p:cNvSpPr>
            <a:spLocks noChangeArrowheads="1"/>
          </p:cNvSpPr>
          <p:nvPr/>
        </p:nvSpPr>
        <p:spPr bwMode="auto">
          <a:xfrm>
            <a:off x="69850" y="2474913"/>
            <a:ext cx="95250" cy="889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80" name="Oval 8"/>
          <p:cNvSpPr>
            <a:spLocks noChangeArrowheads="1"/>
          </p:cNvSpPr>
          <p:nvPr/>
        </p:nvSpPr>
        <p:spPr bwMode="auto">
          <a:xfrm>
            <a:off x="69850" y="2652713"/>
            <a:ext cx="95250" cy="889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81" name="Oval 9"/>
          <p:cNvSpPr>
            <a:spLocks noChangeArrowheads="1"/>
          </p:cNvSpPr>
          <p:nvPr/>
        </p:nvSpPr>
        <p:spPr bwMode="auto">
          <a:xfrm>
            <a:off x="69850" y="2919413"/>
            <a:ext cx="95250" cy="889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82" name="Oval 10"/>
          <p:cNvSpPr>
            <a:spLocks noChangeArrowheads="1"/>
          </p:cNvSpPr>
          <p:nvPr/>
        </p:nvSpPr>
        <p:spPr bwMode="auto">
          <a:xfrm>
            <a:off x="82550" y="3338513"/>
            <a:ext cx="95250" cy="889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83" name="Oval 11"/>
          <p:cNvSpPr>
            <a:spLocks noChangeArrowheads="1"/>
          </p:cNvSpPr>
          <p:nvPr/>
        </p:nvSpPr>
        <p:spPr bwMode="auto">
          <a:xfrm>
            <a:off x="82550" y="3884613"/>
            <a:ext cx="95250" cy="88900"/>
          </a:xfrm>
          <a:prstGeom prst="ellipse">
            <a:avLst/>
          </a:prstGeom>
          <a:solidFill>
            <a:schemeClr val="accent1"/>
          </a:solidFill>
          <a:ln w="9525">
            <a:solidFill>
              <a:schemeClr val="tx1"/>
            </a:solidFill>
            <a:round/>
            <a:headEnd/>
            <a:tailEnd/>
          </a:ln>
        </p:spPr>
        <p:txBody>
          <a:bodyPr wrap="none" anchor="ctr"/>
          <a:lstStyle/>
          <a:p>
            <a:pPr algn="ctr"/>
            <a:endParaRPr lang="en-US" sz="2400">
              <a:latin typeface="Times New Roman" pitchFamily="18" charset="0"/>
            </a:endParaRPr>
          </a:p>
        </p:txBody>
      </p:sp>
      <p:sp>
        <p:nvSpPr>
          <p:cNvPr id="3084" name="Oval 12"/>
          <p:cNvSpPr>
            <a:spLocks noChangeArrowheads="1"/>
          </p:cNvSpPr>
          <p:nvPr/>
        </p:nvSpPr>
        <p:spPr bwMode="auto">
          <a:xfrm>
            <a:off x="82550" y="5180013"/>
            <a:ext cx="95250" cy="88900"/>
          </a:xfrm>
          <a:prstGeom prst="ellipse">
            <a:avLst/>
          </a:prstGeom>
          <a:solidFill>
            <a:schemeClr val="accent1"/>
          </a:solidFill>
          <a:ln w="9525">
            <a:solidFill>
              <a:schemeClr val="tx1"/>
            </a:solidFill>
            <a:round/>
            <a:headEnd/>
            <a:tailEnd/>
          </a:ln>
        </p:spPr>
        <p:txBody>
          <a:bodyPr wrap="none" anchor="ctr"/>
          <a:lstStyle/>
          <a:p>
            <a:pPr algn="ctr"/>
            <a:endParaRPr lang="en-US" sz="2400">
              <a:latin typeface="Times New Roman" pitchFamily="18" charset="0"/>
            </a:endParaRPr>
          </a:p>
        </p:txBody>
      </p:sp>
      <p:sp>
        <p:nvSpPr>
          <p:cNvPr id="3085" name="Oval 13"/>
          <p:cNvSpPr>
            <a:spLocks noChangeArrowheads="1"/>
          </p:cNvSpPr>
          <p:nvPr/>
        </p:nvSpPr>
        <p:spPr bwMode="auto">
          <a:xfrm>
            <a:off x="223838" y="6362700"/>
            <a:ext cx="95250" cy="88900"/>
          </a:xfrm>
          <a:prstGeom prst="ellipse">
            <a:avLst/>
          </a:prstGeom>
          <a:solidFill>
            <a:schemeClr val="accent1"/>
          </a:solidFill>
          <a:ln w="9525">
            <a:solidFill>
              <a:schemeClr val="tx1"/>
            </a:solidFill>
            <a:round/>
            <a:headEnd/>
            <a:tailEnd/>
          </a:ln>
        </p:spPr>
        <p:txBody>
          <a:bodyPr wrap="none" anchor="ctr"/>
          <a:lstStyle/>
          <a:p>
            <a:pPr algn="ctr"/>
            <a:endParaRPr lang="en-US" sz="2400">
              <a:latin typeface="Times New Roman" pitchFamily="18" charset="0"/>
            </a:endParaRPr>
          </a:p>
        </p:txBody>
      </p:sp>
      <p:sp>
        <p:nvSpPr>
          <p:cNvPr id="3086" name="Text Box 14"/>
          <p:cNvSpPr txBox="1">
            <a:spLocks noChangeArrowheads="1"/>
          </p:cNvSpPr>
          <p:nvPr/>
        </p:nvSpPr>
        <p:spPr bwMode="auto">
          <a:xfrm>
            <a:off x="288925" y="6278563"/>
            <a:ext cx="1181100" cy="274637"/>
          </a:xfrm>
          <a:prstGeom prst="rect">
            <a:avLst/>
          </a:prstGeom>
          <a:noFill/>
          <a:ln w="9525">
            <a:noFill/>
            <a:miter lim="800000"/>
            <a:headEnd/>
            <a:tailEnd/>
          </a:ln>
        </p:spPr>
        <p:txBody>
          <a:bodyPr wrap="none">
            <a:spAutoFit/>
          </a:bodyPr>
          <a:lstStyle/>
          <a:p>
            <a:r>
              <a:rPr lang="en-US" b="1">
                <a:latin typeface="Times New Roman" pitchFamily="18" charset="0"/>
              </a:rPr>
              <a:t>Dual gain band</a:t>
            </a:r>
          </a:p>
        </p:txBody>
      </p:sp>
      <p:pic>
        <p:nvPicPr>
          <p:cNvPr id="3087" name="Picture 15"/>
          <p:cNvPicPr>
            <a:picLocks noChangeAspect="1" noChangeArrowheads="1"/>
          </p:cNvPicPr>
          <p:nvPr/>
        </p:nvPicPr>
        <p:blipFill>
          <a:blip r:embed="rId5"/>
          <a:srcRect/>
          <a:stretch>
            <a:fillRect/>
          </a:stretch>
        </p:blipFill>
        <p:spPr bwMode="auto">
          <a:xfrm>
            <a:off x="4495800" y="1844675"/>
            <a:ext cx="5016500" cy="4367213"/>
          </a:xfrm>
          <a:prstGeom prst="rect">
            <a:avLst/>
          </a:prstGeom>
          <a:noFill/>
          <a:ln w="9525">
            <a:noFill/>
            <a:miter lim="800000"/>
            <a:headEnd/>
            <a:tailEnd/>
          </a:ln>
        </p:spPr>
      </p:pic>
      <p:sp>
        <p:nvSpPr>
          <p:cNvPr id="3088" name="Text Box 16"/>
          <p:cNvSpPr txBox="1">
            <a:spLocks noChangeArrowheads="1"/>
          </p:cNvSpPr>
          <p:nvPr/>
        </p:nvSpPr>
        <p:spPr bwMode="auto">
          <a:xfrm>
            <a:off x="461963" y="1295400"/>
            <a:ext cx="2887662" cy="584200"/>
          </a:xfrm>
          <a:prstGeom prst="rect">
            <a:avLst/>
          </a:prstGeom>
          <a:noFill/>
          <a:ln w="9525">
            <a:noFill/>
            <a:miter lim="800000"/>
            <a:headEnd/>
            <a:tailEnd/>
          </a:ln>
        </p:spPr>
        <p:txBody>
          <a:bodyPr wrap="none">
            <a:spAutoFit/>
          </a:bodyPr>
          <a:lstStyle/>
          <a:p>
            <a:pPr algn="ctr"/>
            <a:r>
              <a:rPr lang="en-US" b="1"/>
              <a:t>VIIRS 22 Bands:</a:t>
            </a:r>
          </a:p>
          <a:p>
            <a:pPr algn="ctr"/>
            <a:r>
              <a:rPr lang="en-US" sz="1400" b="1"/>
              <a:t>16 M-Band, 5 I-Band and 1 DNB</a:t>
            </a:r>
          </a:p>
        </p:txBody>
      </p:sp>
      <p:sp>
        <p:nvSpPr>
          <p:cNvPr id="3089" name="Text Box 17"/>
          <p:cNvSpPr txBox="1">
            <a:spLocks noChangeArrowheads="1"/>
          </p:cNvSpPr>
          <p:nvPr/>
        </p:nvSpPr>
        <p:spPr bwMode="auto">
          <a:xfrm>
            <a:off x="5675313" y="1295400"/>
            <a:ext cx="2439987" cy="584200"/>
          </a:xfrm>
          <a:prstGeom prst="rect">
            <a:avLst/>
          </a:prstGeom>
          <a:noFill/>
          <a:ln w="9525">
            <a:noFill/>
            <a:miter lim="800000"/>
            <a:headEnd/>
            <a:tailEnd/>
          </a:ln>
        </p:spPr>
        <p:txBody>
          <a:bodyPr wrap="none">
            <a:spAutoFit/>
          </a:bodyPr>
          <a:lstStyle/>
          <a:p>
            <a:pPr algn="ctr"/>
            <a:r>
              <a:rPr lang="en-US" b="1"/>
              <a:t>VIIRS 24 EDRs</a:t>
            </a:r>
          </a:p>
          <a:p>
            <a:pPr algn="ctr"/>
            <a:r>
              <a:rPr lang="en-US" sz="1400" b="1"/>
              <a:t>Land, Ocean, Cloud, Snow</a:t>
            </a:r>
          </a:p>
        </p:txBody>
      </p:sp>
      <p:sp>
        <p:nvSpPr>
          <p:cNvPr id="3090" name="Text Box 18"/>
          <p:cNvSpPr txBox="1">
            <a:spLocks noChangeArrowheads="1"/>
          </p:cNvSpPr>
          <p:nvPr/>
        </p:nvSpPr>
        <p:spPr bwMode="auto">
          <a:xfrm>
            <a:off x="4724400" y="6096000"/>
            <a:ext cx="3671888" cy="461963"/>
          </a:xfrm>
          <a:prstGeom prst="rect">
            <a:avLst/>
          </a:prstGeom>
          <a:noFill/>
          <a:ln w="9525">
            <a:solidFill>
              <a:schemeClr val="tx1"/>
            </a:solidFill>
            <a:miter lim="800000"/>
            <a:headEnd/>
            <a:tailEnd/>
          </a:ln>
        </p:spPr>
        <p:txBody>
          <a:bodyPr>
            <a:spAutoFit/>
          </a:bodyPr>
          <a:lstStyle/>
          <a:p>
            <a:pPr algn="ctr">
              <a:spcBef>
                <a:spcPct val="50000"/>
              </a:spcBef>
            </a:pPr>
            <a:r>
              <a:rPr lang="en-US" b="1">
                <a:latin typeface="Comic Sans MS" pitchFamily="66" charset="0"/>
              </a:rPr>
              <a:t>*</a:t>
            </a:r>
            <a:r>
              <a:rPr lang="en-US" b="1">
                <a:solidFill>
                  <a:srgbClr val="FF3300"/>
                </a:solidFill>
                <a:latin typeface="Comic Sans MS" pitchFamily="66" charset="0"/>
              </a:rPr>
              <a:t> </a:t>
            </a:r>
            <a:r>
              <a:rPr lang="en-US" b="1">
                <a:solidFill>
                  <a:srgbClr val="FF0000"/>
                </a:solidFill>
                <a:latin typeface="Comic Sans MS" pitchFamily="66" charset="0"/>
              </a:rPr>
              <a:t>Product is a Key Performance Parameter (KPP)</a:t>
            </a:r>
          </a:p>
        </p:txBody>
      </p:sp>
      <p:sp>
        <p:nvSpPr>
          <p:cNvPr id="3091" name="Rectangle 20"/>
          <p:cNvSpPr>
            <a:spLocks noChangeArrowheads="1"/>
          </p:cNvSpPr>
          <p:nvPr/>
        </p:nvSpPr>
        <p:spPr bwMode="auto">
          <a:xfrm>
            <a:off x="2209800" y="6243638"/>
            <a:ext cx="2133600" cy="461962"/>
          </a:xfrm>
          <a:prstGeom prst="rect">
            <a:avLst/>
          </a:prstGeom>
          <a:noFill/>
          <a:ln w="9525">
            <a:noFill/>
            <a:miter lim="800000"/>
            <a:headEnd/>
            <a:tailEnd/>
          </a:ln>
        </p:spPr>
        <p:txBody>
          <a:bodyPr>
            <a:spAutoFit/>
          </a:bodyPr>
          <a:lstStyle/>
          <a:p>
            <a:r>
              <a:rPr lang="en-US" b="1">
                <a:solidFill>
                  <a:srgbClr val="C00000"/>
                </a:solidFill>
              </a:rPr>
              <a:t>Similar MODIS bands are shown for comparison</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2"/>
          <p:cNvSpPr>
            <a:spLocks noGrp="1"/>
          </p:cNvSpPr>
          <p:nvPr>
            <p:ph type="sldNum" sz="quarter" idx="11"/>
          </p:nvPr>
        </p:nvSpPr>
        <p:spPr>
          <a:noFill/>
        </p:spPr>
        <p:txBody>
          <a:bodyPr/>
          <a:lstStyle/>
          <a:p>
            <a:fld id="{9D4179DC-35A8-4B3C-9400-01F3E81CC6B5}" type="slidenum">
              <a:rPr lang="en-US" smtClean="0"/>
              <a:pPr/>
              <a:t>36</a:t>
            </a:fld>
            <a:endParaRPr lang="en-US" smtClean="0"/>
          </a:p>
        </p:txBody>
      </p:sp>
      <p:sp>
        <p:nvSpPr>
          <p:cNvPr id="40963" name="Rectangle 2"/>
          <p:cNvSpPr>
            <a:spLocks noChangeArrowheads="1"/>
          </p:cNvSpPr>
          <p:nvPr/>
        </p:nvSpPr>
        <p:spPr bwMode="auto">
          <a:xfrm>
            <a:off x="258763" y="0"/>
            <a:ext cx="8483600" cy="854075"/>
          </a:xfrm>
          <a:prstGeom prst="rect">
            <a:avLst/>
          </a:prstGeom>
          <a:noFill/>
          <a:ln w="12700">
            <a:noFill/>
            <a:miter lim="800000"/>
            <a:headEnd/>
            <a:tailEnd/>
          </a:ln>
        </p:spPr>
        <p:txBody>
          <a:bodyPr lIns="90488" tIns="44450" rIns="90488" bIns="44450" anchor="ctr"/>
          <a:lstStyle/>
          <a:p>
            <a:pPr algn="ctr"/>
            <a:r>
              <a:rPr lang="en-US" b="1">
                <a:solidFill>
                  <a:schemeClr val="tx2"/>
                </a:solidFill>
                <a:latin typeface="Arial" charset="0"/>
                <a:cs typeface="Times New Roman" pitchFamily="18" charset="0"/>
              </a:rPr>
              <a:t>VIIRS Spectral, Spatial, &amp; Radiometric Attributes</a:t>
            </a:r>
          </a:p>
        </p:txBody>
      </p:sp>
      <p:pic>
        <p:nvPicPr>
          <p:cNvPr id="40964" name="Picture 3"/>
          <p:cNvPicPr>
            <a:picLocks noChangeAspect="1" noChangeArrowheads="1"/>
          </p:cNvPicPr>
          <p:nvPr/>
        </p:nvPicPr>
        <p:blipFill>
          <a:blip r:embed="rId3"/>
          <a:srcRect/>
          <a:stretch>
            <a:fillRect/>
          </a:stretch>
        </p:blipFill>
        <p:spPr bwMode="auto">
          <a:xfrm>
            <a:off x="304800" y="838200"/>
            <a:ext cx="8534400" cy="5868988"/>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95325" y="0"/>
            <a:ext cx="8229600" cy="1143000"/>
          </a:xfrm>
        </p:spPr>
        <p:txBody>
          <a:bodyPr/>
          <a:lstStyle/>
          <a:p>
            <a:pPr eaLnBrk="1" hangingPunct="1"/>
            <a:r>
              <a:rPr lang="en-US" sz="3600" smtClean="0">
                <a:solidFill>
                  <a:schemeClr val="tx1"/>
                </a:solidFill>
              </a:rPr>
              <a:t>VIIRS F1 Sensor Gov’t Activities</a:t>
            </a:r>
          </a:p>
        </p:txBody>
      </p:sp>
      <p:sp>
        <p:nvSpPr>
          <p:cNvPr id="14339" name="Content Placeholder 2"/>
          <p:cNvSpPr>
            <a:spLocks noGrp="1"/>
          </p:cNvSpPr>
          <p:nvPr>
            <p:ph idx="1"/>
          </p:nvPr>
        </p:nvSpPr>
        <p:spPr>
          <a:xfrm>
            <a:off x="76200" y="1055688"/>
            <a:ext cx="8991600" cy="5497512"/>
          </a:xfrm>
        </p:spPr>
        <p:txBody>
          <a:bodyPr/>
          <a:lstStyle/>
          <a:p>
            <a:pPr marL="381000" indent="-381000" eaLnBrk="1" hangingPunct="1">
              <a:defRPr/>
            </a:pPr>
            <a:r>
              <a:rPr lang="en-US" sz="1800" dirty="0" smtClean="0"/>
              <a:t>VIIRS F1 testing program is complete and has provided test data to support 141 performance requirements</a:t>
            </a:r>
          </a:p>
          <a:p>
            <a:pPr marL="381000" indent="-381000" eaLnBrk="1" hangingPunct="1">
              <a:defRPr/>
            </a:pPr>
            <a:r>
              <a:rPr lang="en-US" sz="1800" dirty="0" smtClean="0"/>
              <a:t>NASA team has completed extensive analysis of VIIRS test data</a:t>
            </a:r>
          </a:p>
          <a:p>
            <a:pPr marL="781050" lvl="1" indent="-381000" eaLnBrk="1" hangingPunct="1">
              <a:defRPr/>
            </a:pPr>
            <a:r>
              <a:rPr lang="en-US" dirty="0" smtClean="0"/>
              <a:t>Support of sensor test data analysis, and requirement verification</a:t>
            </a:r>
          </a:p>
          <a:p>
            <a:pPr marL="1181100" lvl="2" indent="-381000" eaLnBrk="1" hangingPunct="1">
              <a:buFont typeface="Wingdings" pitchFamily="2" charset="2"/>
              <a:buChar char="Ø"/>
              <a:defRPr/>
            </a:pPr>
            <a:r>
              <a:rPr lang="en-US" sz="1800" dirty="0" smtClean="0"/>
              <a:t>Release more than  130 reports and memos just Instrument TV phase</a:t>
            </a:r>
          </a:p>
          <a:p>
            <a:pPr marL="781050" lvl="1" indent="-381000" eaLnBrk="1" hangingPunct="1">
              <a:defRPr/>
            </a:pPr>
            <a:r>
              <a:rPr lang="en-US" dirty="0" smtClean="0"/>
              <a:t>Support to Waiver evaluation, including SDR/EDR impact assessment</a:t>
            </a:r>
          </a:p>
          <a:p>
            <a:pPr eaLnBrk="1" hangingPunct="1">
              <a:buFont typeface="Arial" charset="0"/>
              <a:buNone/>
              <a:defRPr/>
            </a:pPr>
            <a:endParaRPr lang="en-US" sz="1800" dirty="0" smtClean="0"/>
          </a:p>
          <a:p>
            <a:pPr eaLnBrk="1" hangingPunct="1">
              <a:buFont typeface="Arial" charset="0"/>
              <a:buNone/>
              <a:defRPr/>
            </a:pPr>
            <a:r>
              <a:rPr lang="en-US" sz="1800" dirty="0" smtClean="0"/>
              <a:t>NICST Data Analysis Satellite TV Summaries:</a:t>
            </a:r>
          </a:p>
          <a:p>
            <a:pPr eaLnBrk="1" hangingPunct="1">
              <a:defRPr/>
            </a:pPr>
            <a:r>
              <a:rPr lang="en-US" sz="1800" dirty="0" smtClean="0"/>
              <a:t>NICST team released five (5) Summaries on Friday April 22</a:t>
            </a:r>
            <a:r>
              <a:rPr lang="en-US" sz="1800" baseline="30000" dirty="0" smtClean="0"/>
              <a:t>nd</a:t>
            </a:r>
            <a:r>
              <a:rPr lang="en-US" sz="1800" dirty="0" smtClean="0"/>
              <a:t> in support of the SC TVAC CTB meeting held on April 23</a:t>
            </a:r>
            <a:r>
              <a:rPr lang="en-US" sz="1800" baseline="30000" dirty="0" smtClean="0"/>
              <a:t>rd</a:t>
            </a:r>
            <a:r>
              <a:rPr lang="en-US" sz="1800" dirty="0" smtClean="0"/>
              <a:t>. These VIIRS summaries represent NICST’s assessments of the overall VIIRS SC TVAC performance testing, </a:t>
            </a:r>
          </a:p>
          <a:p>
            <a:pPr eaLnBrk="1" hangingPunct="1">
              <a:defRPr/>
            </a:pPr>
            <a:r>
              <a:rPr lang="en-US" sz="1800" dirty="0" smtClean="0"/>
              <a:t>NICST is planning to develop detailed reports for VIIRS performance assessment based on SC TVAC testing. </a:t>
            </a:r>
          </a:p>
          <a:p>
            <a:pPr eaLnBrk="1" hangingPunct="1">
              <a:defRPr/>
            </a:pPr>
            <a:endParaRPr lang="en-US" sz="1800" dirty="0" smtClean="0"/>
          </a:p>
          <a:p>
            <a:pPr eaLnBrk="1" hangingPunct="1">
              <a:defRPr/>
            </a:pPr>
            <a:r>
              <a:rPr lang="en-US" sz="1800" dirty="0" smtClean="0"/>
              <a:t>NICST team summaries did not identify any specific concern or issue, and have shown that all VIIRS data collected and analyzed are of good quality and sufficient to verify that sensor performance is as expected.</a:t>
            </a:r>
          </a:p>
          <a:p>
            <a:pPr eaLnBrk="1" hangingPunct="1">
              <a:defRPr/>
            </a:pPr>
            <a:endParaRPr lang="en-US" sz="18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6"/>
          <p:cNvSpPr>
            <a:spLocks noGrp="1"/>
          </p:cNvSpPr>
          <p:nvPr>
            <p:ph type="sldNum" sz="quarter" idx="11"/>
          </p:nvPr>
        </p:nvSpPr>
        <p:spPr>
          <a:xfrm>
            <a:off x="3124200" y="6356350"/>
            <a:ext cx="2895600" cy="365125"/>
          </a:xfrm>
          <a:noFill/>
        </p:spPr>
        <p:txBody>
          <a:bodyPr/>
          <a:lstStyle/>
          <a:p>
            <a:pPr algn="ctr"/>
            <a:fld id="{B5A66F56-61BE-47BE-ACC6-CC1469C6417C}" type="slidenum">
              <a:rPr lang="en-US" smtClean="0"/>
              <a:pPr algn="ctr"/>
              <a:t>38</a:t>
            </a:fld>
            <a:endParaRPr lang="en-US" smtClean="0"/>
          </a:p>
        </p:txBody>
      </p:sp>
      <p:sp>
        <p:nvSpPr>
          <p:cNvPr id="43011" name="Rectangle 3"/>
          <p:cNvSpPr>
            <a:spLocks noGrp="1" noChangeArrowheads="1"/>
          </p:cNvSpPr>
          <p:nvPr>
            <p:ph type="title"/>
          </p:nvPr>
        </p:nvSpPr>
        <p:spPr>
          <a:xfrm>
            <a:off x="1455738" y="0"/>
            <a:ext cx="6113462" cy="936625"/>
          </a:xfrm>
        </p:spPr>
        <p:txBody>
          <a:bodyPr lIns="90487" tIns="44450" rIns="90487" bIns="44450"/>
          <a:lstStyle/>
          <a:p>
            <a:r>
              <a:rPr lang="en-US" sz="4000" smtClean="0">
                <a:solidFill>
                  <a:srgbClr val="0000FF"/>
                </a:solidFill>
              </a:rPr>
              <a:t>Team Coordination</a:t>
            </a:r>
          </a:p>
        </p:txBody>
      </p:sp>
      <p:pic>
        <p:nvPicPr>
          <p:cNvPr id="43012" name="Picture 2"/>
          <p:cNvPicPr>
            <a:picLocks noChangeAspect="1" noChangeArrowheads="1"/>
          </p:cNvPicPr>
          <p:nvPr/>
        </p:nvPicPr>
        <p:blipFill>
          <a:blip r:embed="rId3"/>
          <a:srcRect/>
          <a:stretch>
            <a:fillRect/>
          </a:stretch>
        </p:blipFill>
        <p:spPr bwMode="auto">
          <a:xfrm>
            <a:off x="1600200" y="1447800"/>
            <a:ext cx="6151563" cy="4254500"/>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4"/>
          <p:cNvSpPr>
            <a:spLocks noGrp="1"/>
          </p:cNvSpPr>
          <p:nvPr>
            <p:ph type="sldNum" sz="quarter" idx="11"/>
          </p:nvPr>
        </p:nvSpPr>
        <p:spPr>
          <a:noFill/>
        </p:spPr>
        <p:txBody>
          <a:bodyPr/>
          <a:lstStyle/>
          <a:p>
            <a:fld id="{A70D60D1-220B-4004-83E3-80E03FBC627A}" type="slidenum">
              <a:rPr lang="en-US" smtClean="0"/>
              <a:pPr/>
              <a:t>4</a:t>
            </a:fld>
            <a:endParaRPr lang="en-US" smtClean="0"/>
          </a:p>
        </p:txBody>
      </p:sp>
      <p:sp>
        <p:nvSpPr>
          <p:cNvPr id="10243" name="Rectangle 2"/>
          <p:cNvSpPr>
            <a:spLocks noGrp="1" noChangeArrowheads="1"/>
          </p:cNvSpPr>
          <p:nvPr>
            <p:ph type="title"/>
          </p:nvPr>
        </p:nvSpPr>
        <p:spPr>
          <a:xfrm>
            <a:off x="495300" y="0"/>
            <a:ext cx="8477250" cy="808038"/>
          </a:xfrm>
        </p:spPr>
        <p:txBody>
          <a:bodyPr/>
          <a:lstStyle/>
          <a:p>
            <a:r>
              <a:rPr lang="en-US" smtClean="0"/>
              <a:t> NPP Status:</a:t>
            </a:r>
          </a:p>
        </p:txBody>
      </p:sp>
      <p:sp>
        <p:nvSpPr>
          <p:cNvPr id="10244" name="Rectangle 3"/>
          <p:cNvSpPr>
            <a:spLocks noGrp="1" noChangeArrowheads="1"/>
          </p:cNvSpPr>
          <p:nvPr>
            <p:ph type="body" idx="1"/>
          </p:nvPr>
        </p:nvSpPr>
        <p:spPr>
          <a:xfrm>
            <a:off x="0" y="1044575"/>
            <a:ext cx="3532188" cy="5167313"/>
          </a:xfrm>
          <a:noFill/>
        </p:spPr>
        <p:txBody>
          <a:bodyPr/>
          <a:lstStyle/>
          <a:p>
            <a:pPr>
              <a:lnSpc>
                <a:spcPct val="90000"/>
              </a:lnSpc>
              <a:spcBef>
                <a:spcPct val="0"/>
              </a:spcBef>
              <a:buFontTx/>
              <a:buNone/>
            </a:pPr>
            <a:r>
              <a:rPr lang="en-US" smtClean="0"/>
              <a:t>VIIRS – Medium resolution Visible&amp; Infra-red Imager</a:t>
            </a:r>
          </a:p>
          <a:p>
            <a:pPr>
              <a:lnSpc>
                <a:spcPct val="90000"/>
              </a:lnSpc>
              <a:spcBef>
                <a:spcPct val="0"/>
              </a:spcBef>
              <a:buFontTx/>
              <a:buNone/>
            </a:pPr>
            <a:endParaRPr lang="en-US" smtClean="0"/>
          </a:p>
          <a:p>
            <a:pPr>
              <a:lnSpc>
                <a:spcPct val="90000"/>
              </a:lnSpc>
              <a:spcBef>
                <a:spcPct val="0"/>
              </a:spcBef>
              <a:buFontTx/>
              <a:buNone/>
            </a:pPr>
            <a:endParaRPr lang="en-US" smtClean="0"/>
          </a:p>
          <a:p>
            <a:pPr>
              <a:lnSpc>
                <a:spcPct val="90000"/>
              </a:lnSpc>
              <a:spcBef>
                <a:spcPct val="0"/>
              </a:spcBef>
              <a:buFontTx/>
              <a:buNone/>
            </a:pPr>
            <a:endParaRPr lang="en-US" smtClean="0"/>
          </a:p>
          <a:p>
            <a:pPr>
              <a:lnSpc>
                <a:spcPct val="90000"/>
              </a:lnSpc>
              <a:spcBef>
                <a:spcPct val="0"/>
              </a:spcBef>
              <a:buFontTx/>
              <a:buNone/>
            </a:pPr>
            <a:r>
              <a:rPr lang="en-US" smtClean="0"/>
              <a:t>CrIS – Fourier Transform Spectrometer for IR Temperature and Moisture sounding</a:t>
            </a:r>
          </a:p>
          <a:p>
            <a:pPr>
              <a:lnSpc>
                <a:spcPct val="90000"/>
              </a:lnSpc>
              <a:spcBef>
                <a:spcPct val="0"/>
              </a:spcBef>
              <a:buFontTx/>
              <a:buNone/>
            </a:pPr>
            <a:endParaRPr lang="en-US" smtClean="0"/>
          </a:p>
          <a:p>
            <a:pPr>
              <a:lnSpc>
                <a:spcPct val="90000"/>
              </a:lnSpc>
              <a:spcBef>
                <a:spcPct val="0"/>
              </a:spcBef>
              <a:buFontTx/>
              <a:buNone/>
            </a:pPr>
            <a:r>
              <a:rPr lang="en-US" smtClean="0"/>
              <a:t>ATMS – Microwave sounding radiometer</a:t>
            </a:r>
          </a:p>
          <a:p>
            <a:pPr>
              <a:lnSpc>
                <a:spcPct val="90000"/>
              </a:lnSpc>
              <a:spcBef>
                <a:spcPct val="0"/>
              </a:spcBef>
              <a:buFontTx/>
              <a:buNone/>
            </a:pPr>
            <a:endParaRPr lang="en-US" smtClean="0"/>
          </a:p>
          <a:p>
            <a:pPr>
              <a:lnSpc>
                <a:spcPct val="90000"/>
              </a:lnSpc>
              <a:spcBef>
                <a:spcPct val="0"/>
              </a:spcBef>
              <a:buFontTx/>
              <a:buNone/>
            </a:pPr>
            <a:r>
              <a:rPr lang="en-US" smtClean="0"/>
              <a:t>OMPS – Total Ozone Mapping and </a:t>
            </a:r>
          </a:p>
          <a:p>
            <a:pPr>
              <a:lnSpc>
                <a:spcPct val="90000"/>
              </a:lnSpc>
              <a:spcBef>
                <a:spcPct val="0"/>
              </a:spcBef>
              <a:buFontTx/>
              <a:buNone/>
            </a:pPr>
            <a:r>
              <a:rPr lang="en-US" smtClean="0"/>
              <a:t>     Ozone Profile measurements </a:t>
            </a:r>
          </a:p>
        </p:txBody>
      </p:sp>
      <p:grpSp>
        <p:nvGrpSpPr>
          <p:cNvPr id="10245" name="Group 14"/>
          <p:cNvGrpSpPr>
            <a:grpSpLocks/>
          </p:cNvGrpSpPr>
          <p:nvPr/>
        </p:nvGrpSpPr>
        <p:grpSpPr bwMode="auto">
          <a:xfrm>
            <a:off x="2641600" y="879475"/>
            <a:ext cx="3763963" cy="5451475"/>
            <a:chOff x="3408" y="578"/>
            <a:chExt cx="2371" cy="3434"/>
          </a:xfrm>
        </p:grpSpPr>
        <p:pic>
          <p:nvPicPr>
            <p:cNvPr id="10247" name="Picture 4" descr="-X VIEW"/>
            <p:cNvPicPr>
              <a:picLocks noChangeAspect="1" noChangeArrowheads="1"/>
            </p:cNvPicPr>
            <p:nvPr/>
          </p:nvPicPr>
          <p:blipFill>
            <a:blip r:embed="rId3"/>
            <a:srcRect t="-4321"/>
            <a:stretch>
              <a:fillRect/>
            </a:stretch>
          </p:blipFill>
          <p:spPr bwMode="auto">
            <a:xfrm>
              <a:off x="4062" y="578"/>
              <a:ext cx="1717" cy="3434"/>
            </a:xfrm>
            <a:prstGeom prst="rect">
              <a:avLst/>
            </a:prstGeom>
            <a:noFill/>
            <a:ln w="9525">
              <a:noFill/>
              <a:miter lim="800000"/>
              <a:headEnd/>
              <a:tailEnd/>
            </a:ln>
          </p:spPr>
        </p:pic>
        <p:sp>
          <p:nvSpPr>
            <p:cNvPr id="10248" name="Text Box 5"/>
            <p:cNvSpPr txBox="1">
              <a:spLocks noChangeArrowheads="1"/>
            </p:cNvSpPr>
            <p:nvPr/>
          </p:nvSpPr>
          <p:spPr bwMode="auto">
            <a:xfrm>
              <a:off x="4863" y="2764"/>
              <a:ext cx="513" cy="212"/>
            </a:xfrm>
            <a:prstGeom prst="rect">
              <a:avLst/>
            </a:prstGeom>
            <a:noFill/>
            <a:ln w="9525">
              <a:noFill/>
              <a:miter lim="800000"/>
              <a:headEnd/>
              <a:tailEnd/>
            </a:ln>
          </p:spPr>
          <p:txBody>
            <a:bodyPr>
              <a:spAutoFit/>
            </a:bodyPr>
            <a:lstStyle/>
            <a:p>
              <a:pPr algn="ctr" eaLnBrk="1" hangingPunct="1"/>
              <a:r>
                <a:rPr lang="en-US" sz="1600">
                  <a:latin typeface="Times New Roman" pitchFamily="18" charset="0"/>
                </a:rPr>
                <a:t>CERES</a:t>
              </a:r>
            </a:p>
          </p:txBody>
        </p:sp>
        <p:sp>
          <p:nvSpPr>
            <p:cNvPr id="10249" name="Text Box 6"/>
            <p:cNvSpPr txBox="1">
              <a:spLocks noChangeArrowheads="1"/>
            </p:cNvSpPr>
            <p:nvPr/>
          </p:nvSpPr>
          <p:spPr bwMode="auto">
            <a:xfrm>
              <a:off x="4352" y="1076"/>
              <a:ext cx="663" cy="294"/>
            </a:xfrm>
            <a:prstGeom prst="rect">
              <a:avLst/>
            </a:prstGeom>
            <a:noFill/>
            <a:ln w="12700" algn="ctr">
              <a:noFill/>
              <a:miter lim="800000"/>
              <a:headEnd/>
              <a:tailEnd/>
            </a:ln>
          </p:spPr>
          <p:txBody>
            <a:bodyPr wrap="none" lIns="101882" tIns="50941" rIns="101882" bIns="50941">
              <a:spAutoFit/>
            </a:bodyPr>
            <a:lstStyle/>
            <a:p>
              <a:r>
                <a:rPr lang="en-US" sz="2400" b="1">
                  <a:solidFill>
                    <a:schemeClr val="bg1"/>
                  </a:solidFill>
                </a:rPr>
                <a:t>VIIRS</a:t>
              </a:r>
            </a:p>
          </p:txBody>
        </p:sp>
        <p:sp>
          <p:nvSpPr>
            <p:cNvPr id="10250" name="Text Box 7"/>
            <p:cNvSpPr txBox="1">
              <a:spLocks noChangeArrowheads="1"/>
            </p:cNvSpPr>
            <p:nvPr/>
          </p:nvSpPr>
          <p:spPr bwMode="auto">
            <a:xfrm>
              <a:off x="4224" y="2055"/>
              <a:ext cx="534" cy="294"/>
            </a:xfrm>
            <a:prstGeom prst="rect">
              <a:avLst/>
            </a:prstGeom>
            <a:noFill/>
            <a:ln w="12700" algn="ctr">
              <a:noFill/>
              <a:miter lim="800000"/>
              <a:headEnd/>
              <a:tailEnd/>
            </a:ln>
          </p:spPr>
          <p:txBody>
            <a:bodyPr wrap="none" lIns="101882" tIns="50941" rIns="101882" bIns="50941">
              <a:spAutoFit/>
            </a:bodyPr>
            <a:lstStyle/>
            <a:p>
              <a:r>
                <a:rPr lang="en-US" sz="2400" b="1">
                  <a:solidFill>
                    <a:schemeClr val="bg1"/>
                  </a:solidFill>
                </a:rPr>
                <a:t>CrIS</a:t>
              </a:r>
            </a:p>
          </p:txBody>
        </p:sp>
        <p:sp>
          <p:nvSpPr>
            <p:cNvPr id="10251" name="Text Box 8"/>
            <p:cNvSpPr txBox="1">
              <a:spLocks noChangeArrowheads="1"/>
            </p:cNvSpPr>
            <p:nvPr/>
          </p:nvSpPr>
          <p:spPr bwMode="auto">
            <a:xfrm>
              <a:off x="3792" y="2902"/>
              <a:ext cx="483" cy="218"/>
            </a:xfrm>
            <a:prstGeom prst="rect">
              <a:avLst/>
            </a:prstGeom>
            <a:solidFill>
              <a:schemeClr val="bg1"/>
            </a:solidFill>
            <a:ln w="12700" algn="ctr">
              <a:noFill/>
              <a:miter lim="800000"/>
              <a:headEnd/>
              <a:tailEnd/>
            </a:ln>
          </p:spPr>
          <p:txBody>
            <a:bodyPr wrap="none" lIns="101882" tIns="50941" rIns="101882" bIns="50941">
              <a:spAutoFit/>
            </a:bodyPr>
            <a:lstStyle/>
            <a:p>
              <a:r>
                <a:rPr lang="en-US" sz="1600"/>
                <a:t>ATMS</a:t>
              </a:r>
            </a:p>
          </p:txBody>
        </p:sp>
        <p:sp>
          <p:nvSpPr>
            <p:cNvPr id="10252" name="Text Box 9"/>
            <p:cNvSpPr txBox="1">
              <a:spLocks noChangeArrowheads="1"/>
            </p:cNvSpPr>
            <p:nvPr/>
          </p:nvSpPr>
          <p:spPr bwMode="auto">
            <a:xfrm>
              <a:off x="3456" y="3201"/>
              <a:ext cx="784" cy="218"/>
            </a:xfrm>
            <a:prstGeom prst="rect">
              <a:avLst/>
            </a:prstGeom>
            <a:solidFill>
              <a:schemeClr val="bg1"/>
            </a:solidFill>
            <a:ln w="12700" algn="ctr">
              <a:noFill/>
              <a:miter lim="800000"/>
              <a:headEnd/>
              <a:tailEnd/>
            </a:ln>
          </p:spPr>
          <p:txBody>
            <a:bodyPr wrap="none" lIns="101882" tIns="50941" rIns="101882" bIns="50941">
              <a:spAutoFit/>
            </a:bodyPr>
            <a:lstStyle/>
            <a:p>
              <a:r>
                <a:rPr lang="en-US" sz="1600"/>
                <a:t>OMPS Limb</a:t>
              </a:r>
            </a:p>
          </p:txBody>
        </p:sp>
        <p:sp>
          <p:nvSpPr>
            <p:cNvPr id="10253" name="Line 10"/>
            <p:cNvSpPr>
              <a:spLocks noChangeShapeType="1"/>
            </p:cNvSpPr>
            <p:nvPr/>
          </p:nvSpPr>
          <p:spPr bwMode="auto">
            <a:xfrm>
              <a:off x="4224" y="3312"/>
              <a:ext cx="240" cy="0"/>
            </a:xfrm>
            <a:prstGeom prst="line">
              <a:avLst/>
            </a:prstGeom>
            <a:noFill/>
            <a:ln w="57150">
              <a:solidFill>
                <a:schemeClr val="tx1"/>
              </a:solidFill>
              <a:round/>
              <a:headEnd/>
              <a:tailEnd type="triangle" w="med" len="med"/>
            </a:ln>
          </p:spPr>
          <p:txBody>
            <a:bodyPr lIns="101882" tIns="50941" rIns="101882" bIns="50941">
              <a:spAutoFit/>
            </a:bodyPr>
            <a:lstStyle/>
            <a:p>
              <a:endParaRPr lang="en-US"/>
            </a:p>
          </p:txBody>
        </p:sp>
        <p:sp>
          <p:nvSpPr>
            <p:cNvPr id="10254" name="Text Box 11"/>
            <p:cNvSpPr txBox="1">
              <a:spLocks noChangeArrowheads="1"/>
            </p:cNvSpPr>
            <p:nvPr/>
          </p:nvSpPr>
          <p:spPr bwMode="auto">
            <a:xfrm>
              <a:off x="3408" y="3382"/>
              <a:ext cx="800" cy="218"/>
            </a:xfrm>
            <a:prstGeom prst="rect">
              <a:avLst/>
            </a:prstGeom>
            <a:solidFill>
              <a:schemeClr val="bg1"/>
            </a:solidFill>
            <a:ln w="12700" algn="ctr">
              <a:noFill/>
              <a:miter lim="800000"/>
              <a:headEnd/>
              <a:tailEnd/>
            </a:ln>
          </p:spPr>
          <p:txBody>
            <a:bodyPr wrap="none" lIns="101882" tIns="50941" rIns="101882" bIns="50941">
              <a:spAutoFit/>
            </a:bodyPr>
            <a:lstStyle/>
            <a:p>
              <a:r>
                <a:rPr lang="en-US" sz="1600"/>
                <a:t>OMPS Nadir</a:t>
              </a:r>
            </a:p>
          </p:txBody>
        </p:sp>
        <p:sp>
          <p:nvSpPr>
            <p:cNvPr id="10255" name="Line 12"/>
            <p:cNvSpPr>
              <a:spLocks noChangeShapeType="1"/>
            </p:cNvSpPr>
            <p:nvPr/>
          </p:nvSpPr>
          <p:spPr bwMode="auto">
            <a:xfrm>
              <a:off x="4176" y="3504"/>
              <a:ext cx="144" cy="0"/>
            </a:xfrm>
            <a:prstGeom prst="line">
              <a:avLst/>
            </a:prstGeom>
            <a:noFill/>
            <a:ln w="57150">
              <a:solidFill>
                <a:schemeClr val="tx1"/>
              </a:solidFill>
              <a:round/>
              <a:headEnd/>
              <a:tailEnd type="triangle" w="med" len="med"/>
            </a:ln>
          </p:spPr>
          <p:txBody>
            <a:bodyPr lIns="101882" tIns="50941" rIns="101882" bIns="50941">
              <a:spAutoFit/>
            </a:bodyPr>
            <a:lstStyle/>
            <a:p>
              <a:endParaRPr lang="en-US"/>
            </a:p>
          </p:txBody>
        </p:sp>
      </p:grpSp>
      <p:sp>
        <p:nvSpPr>
          <p:cNvPr id="12294" name="Rectangle 15"/>
          <p:cNvSpPr>
            <a:spLocks noChangeArrowheads="1"/>
          </p:cNvSpPr>
          <p:nvPr/>
        </p:nvSpPr>
        <p:spPr bwMode="auto">
          <a:xfrm>
            <a:off x="6384925" y="1268413"/>
            <a:ext cx="2673350" cy="3457575"/>
          </a:xfrm>
          <a:prstGeom prst="rect">
            <a:avLst/>
          </a:prstGeom>
          <a:noFill/>
          <a:ln w="9525">
            <a:noFill/>
            <a:miter lim="800000"/>
            <a:headEnd/>
            <a:tailEnd/>
          </a:ln>
        </p:spPr>
        <p:txBody>
          <a:bodyPr/>
          <a:lstStyle/>
          <a:p>
            <a:pPr marL="342900" indent="-342900" algn="ctr">
              <a:lnSpc>
                <a:spcPct val="80000"/>
              </a:lnSpc>
              <a:defRPr/>
            </a:pPr>
            <a:r>
              <a:rPr lang="en-US" sz="2000" b="1" dirty="0">
                <a:latin typeface="Arial" charset="0"/>
              </a:rPr>
              <a:t>CERES </a:t>
            </a:r>
          </a:p>
          <a:p>
            <a:pPr>
              <a:lnSpc>
                <a:spcPct val="80000"/>
              </a:lnSpc>
              <a:defRPr/>
            </a:pPr>
            <a:r>
              <a:rPr lang="en-US" sz="2000" b="1" dirty="0">
                <a:latin typeface="Arial" charset="0"/>
              </a:rPr>
              <a:t>Earth Radiation Budget measurements</a:t>
            </a:r>
          </a:p>
          <a:p>
            <a:pPr>
              <a:lnSpc>
                <a:spcPct val="80000"/>
              </a:lnSpc>
              <a:defRPr/>
            </a:pPr>
            <a:endParaRPr lang="en-US" sz="2000" b="1" dirty="0">
              <a:latin typeface="Arial" charset="0"/>
            </a:endParaRPr>
          </a:p>
          <a:p>
            <a:pPr>
              <a:lnSpc>
                <a:spcPct val="80000"/>
              </a:lnSpc>
              <a:defRPr/>
            </a:pPr>
            <a:endParaRPr lang="en-US" sz="2000" b="1" dirty="0">
              <a:latin typeface="Arial" charset="0"/>
            </a:endParaRPr>
          </a:p>
          <a:p>
            <a:pPr>
              <a:lnSpc>
                <a:spcPct val="80000"/>
              </a:lnSpc>
              <a:defRPr/>
            </a:pPr>
            <a:endParaRPr lang="en-US" sz="2000" b="1" dirty="0">
              <a:latin typeface="Arial" charset="0"/>
            </a:endParaRPr>
          </a:p>
          <a:p>
            <a:pPr>
              <a:lnSpc>
                <a:spcPct val="80000"/>
              </a:lnSpc>
              <a:defRPr/>
            </a:pPr>
            <a:endParaRPr lang="en-US" sz="2000" b="1" dirty="0">
              <a:latin typeface="Arial" charset="0"/>
            </a:endParaRPr>
          </a:p>
          <a:p>
            <a:pPr>
              <a:lnSpc>
                <a:spcPct val="80000"/>
              </a:lnSpc>
              <a:defRPr/>
            </a:pPr>
            <a:endParaRPr lang="en-US" sz="2000" b="1" dirty="0">
              <a:latin typeface="Arial" charset="0"/>
            </a:endParaRPr>
          </a:p>
          <a:p>
            <a:pPr>
              <a:lnSpc>
                <a:spcPct val="80000"/>
              </a:lnSpc>
              <a:defRPr/>
            </a:pPr>
            <a:r>
              <a:rPr lang="en-US" sz="2000" b="1" dirty="0">
                <a:latin typeface="Arial" charset="0"/>
              </a:rPr>
              <a:t>Completed Environmental Testing; Shock, Acoustics, Vibration, EMI/EMC, Thermal Vacuum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4"/>
          <p:cNvSpPr>
            <a:spLocks noGrp="1"/>
          </p:cNvSpPr>
          <p:nvPr>
            <p:ph type="sldNum" sz="quarter" idx="11"/>
          </p:nvPr>
        </p:nvSpPr>
        <p:spPr>
          <a:noFill/>
        </p:spPr>
        <p:txBody>
          <a:bodyPr/>
          <a:lstStyle/>
          <a:p>
            <a:fld id="{5341E563-F480-44CC-A5A3-CE7BABF5356B}" type="slidenum">
              <a:rPr lang="en-US" smtClean="0"/>
              <a:pPr/>
              <a:t>5</a:t>
            </a:fld>
            <a:endParaRPr lang="en-US" smtClean="0"/>
          </a:p>
        </p:txBody>
      </p:sp>
      <p:sp>
        <p:nvSpPr>
          <p:cNvPr id="11267" name="Rectangle 2"/>
          <p:cNvSpPr>
            <a:spLocks noGrp="1" noChangeArrowheads="1"/>
          </p:cNvSpPr>
          <p:nvPr>
            <p:ph type="title"/>
          </p:nvPr>
        </p:nvSpPr>
        <p:spPr>
          <a:xfrm>
            <a:off x="0" y="76200"/>
            <a:ext cx="9144000" cy="762000"/>
          </a:xfrm>
        </p:spPr>
        <p:txBody>
          <a:bodyPr/>
          <a:lstStyle/>
          <a:p>
            <a:r>
              <a:rPr lang="en-US" sz="2400" smtClean="0"/>
              <a:t>Visible Infrared Imaging Radiometer Suite</a:t>
            </a:r>
          </a:p>
        </p:txBody>
      </p:sp>
      <p:sp>
        <p:nvSpPr>
          <p:cNvPr id="11268" name="Rectangle 3"/>
          <p:cNvSpPr>
            <a:spLocks noChangeArrowheads="1"/>
          </p:cNvSpPr>
          <p:nvPr/>
        </p:nvSpPr>
        <p:spPr bwMode="auto">
          <a:xfrm>
            <a:off x="228600" y="990600"/>
            <a:ext cx="8763000" cy="2895600"/>
          </a:xfrm>
          <a:prstGeom prst="rect">
            <a:avLst/>
          </a:prstGeom>
          <a:noFill/>
          <a:ln w="9525">
            <a:noFill/>
            <a:miter lim="800000"/>
            <a:headEnd/>
            <a:tailEnd/>
          </a:ln>
        </p:spPr>
        <p:txBody>
          <a:bodyPr/>
          <a:lstStyle/>
          <a:p>
            <a:pPr marL="177800" indent="-177800">
              <a:lnSpc>
                <a:spcPct val="90000"/>
              </a:lnSpc>
              <a:spcBef>
                <a:spcPct val="20000"/>
              </a:spcBef>
            </a:pPr>
            <a:r>
              <a:rPr lang="en-US" sz="1800" b="1" u="sng">
                <a:latin typeface="Arial" charset="0"/>
              </a:rPr>
              <a:t>Description</a:t>
            </a:r>
          </a:p>
          <a:p>
            <a:pPr marL="177800" indent="-177800">
              <a:spcBef>
                <a:spcPct val="20000"/>
              </a:spcBef>
              <a:buFontTx/>
              <a:buChar char="•"/>
            </a:pPr>
            <a:r>
              <a:rPr lang="en-US" sz="1800" b="1" u="sng">
                <a:latin typeface="Arial" charset="0"/>
              </a:rPr>
              <a:t>Purpose:</a:t>
            </a:r>
            <a:r>
              <a:rPr lang="en-US" sz="1800" b="1">
                <a:latin typeface="Arial" charset="0"/>
              </a:rPr>
              <a:t>  Global observations of land, ocean, &amp; atmosphere parameters at high temporal resolution (~ daily)</a:t>
            </a:r>
          </a:p>
          <a:p>
            <a:pPr marL="177800" indent="-177800">
              <a:spcBef>
                <a:spcPct val="20000"/>
              </a:spcBef>
              <a:buFontTx/>
              <a:buChar char="•"/>
            </a:pPr>
            <a:r>
              <a:rPr lang="en-US" sz="1800" b="1" u="sng">
                <a:latin typeface="Arial" charset="0"/>
              </a:rPr>
              <a:t>Predecessor Instruments:</a:t>
            </a:r>
            <a:r>
              <a:rPr lang="en-US" sz="1800" b="1">
                <a:latin typeface="Arial" charset="0"/>
              </a:rPr>
              <a:t> AVHRR, OLS, MODIS, SeaWiFS</a:t>
            </a:r>
          </a:p>
          <a:p>
            <a:pPr marL="177800" indent="-177800">
              <a:spcBef>
                <a:spcPct val="20000"/>
              </a:spcBef>
              <a:buFontTx/>
              <a:buChar char="•"/>
            </a:pPr>
            <a:r>
              <a:rPr lang="en-US" sz="1800" b="1" u="sng">
                <a:latin typeface="Arial" charset="0"/>
              </a:rPr>
              <a:t>Approach:</a:t>
            </a:r>
            <a:r>
              <a:rPr lang="en-US" sz="1800" b="1">
                <a:latin typeface="Arial" charset="0"/>
              </a:rPr>
              <a:t>  Multi-spectral scanning radiometer (22 bands between 0.4 </a:t>
            </a:r>
            <a:r>
              <a:rPr lang="en-US" sz="1800" b="1">
                <a:latin typeface="Arial" charset="0"/>
                <a:cs typeface="Arial" charset="0"/>
              </a:rPr>
              <a:t>µ</a:t>
            </a:r>
            <a:r>
              <a:rPr lang="en-US" sz="1800" b="1">
                <a:latin typeface="Arial" charset="0"/>
              </a:rPr>
              <a:t>m and 12 </a:t>
            </a:r>
            <a:r>
              <a:rPr lang="en-US" sz="1800" b="1">
                <a:latin typeface="Arial" charset="0"/>
                <a:cs typeface="Arial" charset="0"/>
              </a:rPr>
              <a:t>µ</a:t>
            </a:r>
            <a:r>
              <a:rPr lang="en-US" sz="1800" b="1">
                <a:latin typeface="Arial" charset="0"/>
              </a:rPr>
              <a:t>m)  12-bit quantization</a:t>
            </a:r>
          </a:p>
          <a:p>
            <a:pPr marL="177800" indent="-177800">
              <a:spcBef>
                <a:spcPct val="20000"/>
              </a:spcBef>
              <a:buFontTx/>
              <a:buChar char="•"/>
            </a:pPr>
            <a:r>
              <a:rPr lang="en-US" sz="1800" b="1" u="sng">
                <a:latin typeface="Arial" charset="0"/>
              </a:rPr>
              <a:t>Swath width:</a:t>
            </a:r>
            <a:r>
              <a:rPr lang="en-US" sz="1800" b="1">
                <a:latin typeface="Arial" charset="0"/>
              </a:rPr>
              <a:t>  3000 km</a:t>
            </a:r>
          </a:p>
          <a:p>
            <a:pPr marL="1719263" lvl="1" indent="219075">
              <a:lnSpc>
                <a:spcPct val="90000"/>
              </a:lnSpc>
              <a:spcBef>
                <a:spcPct val="20000"/>
              </a:spcBef>
              <a:buFontTx/>
              <a:buChar char="–"/>
            </a:pPr>
            <a:endParaRPr lang="en-US" sz="1800" b="1">
              <a:latin typeface="Arial" charset="0"/>
            </a:endParaRPr>
          </a:p>
        </p:txBody>
      </p:sp>
      <p:sp>
        <p:nvSpPr>
          <p:cNvPr id="11269" name="Rectangle 4"/>
          <p:cNvSpPr>
            <a:spLocks noChangeArrowheads="1"/>
          </p:cNvSpPr>
          <p:nvPr/>
        </p:nvSpPr>
        <p:spPr bwMode="auto">
          <a:xfrm>
            <a:off x="152400" y="3222625"/>
            <a:ext cx="4148138" cy="3124200"/>
          </a:xfrm>
          <a:prstGeom prst="rect">
            <a:avLst/>
          </a:prstGeom>
          <a:noFill/>
          <a:ln w="9525">
            <a:noFill/>
            <a:miter lim="800000"/>
            <a:headEnd/>
            <a:tailEnd/>
          </a:ln>
        </p:spPr>
        <p:txBody>
          <a:bodyPr/>
          <a:lstStyle/>
          <a:p>
            <a:pPr marL="177800" indent="-177800" eaLnBrk="1" hangingPunct="1">
              <a:spcBef>
                <a:spcPct val="20000"/>
              </a:spcBef>
            </a:pPr>
            <a:r>
              <a:rPr lang="en-US" sz="1800" b="1" u="sng">
                <a:solidFill>
                  <a:srgbClr val="000000"/>
                </a:solidFill>
                <a:latin typeface="Arial" charset="0"/>
              </a:rPr>
              <a:t>Status</a:t>
            </a:r>
          </a:p>
          <a:p>
            <a:pPr marL="177800" indent="-177800" eaLnBrk="1" hangingPunct="1">
              <a:spcBef>
                <a:spcPct val="20000"/>
              </a:spcBef>
              <a:buFont typeface="Arial" charset="0"/>
              <a:buChar char="•"/>
            </a:pPr>
            <a:r>
              <a:rPr lang="en-US" sz="1800" b="1">
                <a:solidFill>
                  <a:srgbClr val="000000"/>
                </a:solidFill>
                <a:latin typeface="Arial" charset="0"/>
              </a:rPr>
              <a:t>Completed comprehensive performance monitoring testing during TV testing.</a:t>
            </a:r>
          </a:p>
          <a:p>
            <a:pPr marL="177800" indent="-177800" eaLnBrk="1" hangingPunct="1">
              <a:spcBef>
                <a:spcPct val="20000"/>
              </a:spcBef>
              <a:buFont typeface="Arial" charset="0"/>
              <a:buChar char="•"/>
            </a:pPr>
            <a:r>
              <a:rPr lang="en-US" sz="1800" b="1">
                <a:solidFill>
                  <a:srgbClr val="000000"/>
                </a:solidFill>
                <a:latin typeface="Arial" charset="0"/>
              </a:rPr>
              <a:t>Performance is nominal </a:t>
            </a:r>
          </a:p>
          <a:p>
            <a:pPr marL="177800" indent="-177800" eaLnBrk="1" hangingPunct="1">
              <a:spcBef>
                <a:spcPct val="20000"/>
              </a:spcBef>
              <a:buFont typeface="Arial" charset="0"/>
              <a:buChar char="•"/>
            </a:pPr>
            <a:r>
              <a:rPr lang="en-US" sz="1800" b="1">
                <a:solidFill>
                  <a:srgbClr val="000000"/>
                </a:solidFill>
                <a:latin typeface="Arial" charset="0"/>
              </a:rPr>
              <a:t>Preparing for Launch</a:t>
            </a:r>
          </a:p>
          <a:p>
            <a:pPr marL="177800" indent="-177800" eaLnBrk="1" hangingPunct="1">
              <a:spcBef>
                <a:spcPct val="20000"/>
              </a:spcBef>
              <a:buFont typeface="Arial" charset="0"/>
              <a:buChar char="•"/>
            </a:pPr>
            <a:endParaRPr lang="en-US" sz="1800" b="1">
              <a:solidFill>
                <a:srgbClr val="000000"/>
              </a:solidFill>
              <a:latin typeface="Arial" charset="0"/>
            </a:endParaRPr>
          </a:p>
        </p:txBody>
      </p:sp>
      <p:pic>
        <p:nvPicPr>
          <p:cNvPr id="11270" name="Picture 8" descr="C:\gleason_files\desktop_files\JG_desktop\NPP_talks\NPP Photo EMI &amp; TVac\npp_03_18_10release.jpg"/>
          <p:cNvPicPr>
            <a:picLocks noChangeAspect="1" noChangeArrowheads="1"/>
          </p:cNvPicPr>
          <p:nvPr/>
        </p:nvPicPr>
        <p:blipFill>
          <a:blip r:embed="rId3"/>
          <a:srcRect l="5624" t="10417" r="26459" b="13281"/>
          <a:stretch>
            <a:fillRect/>
          </a:stretch>
        </p:blipFill>
        <p:spPr bwMode="auto">
          <a:xfrm>
            <a:off x="4343400" y="2679700"/>
            <a:ext cx="4229100" cy="380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25500" y="0"/>
            <a:ext cx="8229600" cy="1143000"/>
          </a:xfrm>
        </p:spPr>
        <p:txBody>
          <a:bodyPr/>
          <a:lstStyle/>
          <a:p>
            <a:r>
              <a:rPr lang="en-US" sz="3200" dirty="0" smtClean="0"/>
              <a:t>Status of VIIRS F1 Performance Testing</a:t>
            </a:r>
          </a:p>
        </p:txBody>
      </p:sp>
      <p:sp>
        <p:nvSpPr>
          <p:cNvPr id="12291" name="Content Placeholder 2"/>
          <p:cNvSpPr>
            <a:spLocks noGrp="1"/>
          </p:cNvSpPr>
          <p:nvPr>
            <p:ph idx="1"/>
          </p:nvPr>
        </p:nvSpPr>
        <p:spPr>
          <a:xfrm>
            <a:off x="457200" y="1144588"/>
            <a:ext cx="8229600" cy="533400"/>
          </a:xfrm>
        </p:spPr>
        <p:txBody>
          <a:bodyPr/>
          <a:lstStyle/>
          <a:p>
            <a:pPr marL="381000" indent="-381000" eaLnBrk="1" hangingPunct="1"/>
            <a:r>
              <a:rPr lang="en-US" sz="1800" smtClean="0"/>
              <a:t>VIIRS F1 testing program completed all planned testing phases, and has provided test data to support 141 sensor performance requirements:</a:t>
            </a:r>
          </a:p>
          <a:p>
            <a:pPr marL="381000" indent="-381000" eaLnBrk="1" hangingPunct="1"/>
            <a:endParaRPr lang="en-US" sz="1400" smtClean="0"/>
          </a:p>
          <a:p>
            <a:pPr marL="381000" indent="-381000" eaLnBrk="1" hangingPunct="1"/>
            <a:endParaRPr lang="en-US" sz="1400" smtClean="0"/>
          </a:p>
          <a:p>
            <a:pPr marL="381000" indent="-381000" eaLnBrk="1" hangingPunct="1"/>
            <a:endParaRPr lang="en-US" sz="1400" smtClean="0"/>
          </a:p>
          <a:p>
            <a:pPr marL="381000" indent="-381000" eaLnBrk="1" hangingPunct="1"/>
            <a:endParaRPr lang="en-US" sz="1400" smtClean="0"/>
          </a:p>
          <a:p>
            <a:pPr marL="381000" indent="-381000" eaLnBrk="1" hangingPunct="1"/>
            <a:endParaRPr lang="en-US" sz="1400" smtClean="0"/>
          </a:p>
          <a:p>
            <a:pPr marL="381000" indent="-381000" eaLnBrk="1" hangingPunct="1"/>
            <a:endParaRPr lang="en-US" sz="1400" smtClean="0"/>
          </a:p>
          <a:p>
            <a:pPr marL="381000" indent="-381000" eaLnBrk="1" hangingPunct="1"/>
            <a:endParaRPr lang="en-US" sz="1400" smtClean="0"/>
          </a:p>
        </p:txBody>
      </p:sp>
      <p:pic>
        <p:nvPicPr>
          <p:cNvPr id="12292" name="Picture 1"/>
          <p:cNvPicPr>
            <a:picLocks noChangeAspect="1" noChangeArrowheads="1"/>
          </p:cNvPicPr>
          <p:nvPr/>
        </p:nvPicPr>
        <p:blipFill>
          <a:blip r:embed="rId3"/>
          <a:srcRect/>
          <a:stretch>
            <a:fillRect/>
          </a:stretch>
        </p:blipFill>
        <p:spPr bwMode="auto">
          <a:xfrm>
            <a:off x="1600200" y="2103438"/>
            <a:ext cx="6238875" cy="1371600"/>
          </a:xfrm>
          <a:prstGeom prst="rect">
            <a:avLst/>
          </a:prstGeom>
          <a:noFill/>
          <a:ln w="9525">
            <a:noFill/>
            <a:miter lim="800000"/>
            <a:headEnd/>
            <a:tailEnd/>
          </a:ln>
        </p:spPr>
      </p:pic>
      <p:sp>
        <p:nvSpPr>
          <p:cNvPr id="6" name="Content Placeholder 2"/>
          <p:cNvSpPr txBox="1">
            <a:spLocks/>
          </p:cNvSpPr>
          <p:nvPr/>
        </p:nvSpPr>
        <p:spPr bwMode="auto">
          <a:xfrm>
            <a:off x="142875" y="3657600"/>
            <a:ext cx="9001125" cy="2468563"/>
          </a:xfrm>
          <a:prstGeom prst="rect">
            <a:avLst/>
          </a:prstGeom>
          <a:noFill/>
          <a:ln w="9525">
            <a:noFill/>
            <a:miter lim="800000"/>
            <a:headEnd/>
            <a:tailEnd/>
          </a:ln>
        </p:spPr>
        <p:txBody>
          <a:bodyPr/>
          <a:lstStyle/>
          <a:p>
            <a:pPr marL="323850" indent="-381000">
              <a:spcBef>
                <a:spcPct val="20000"/>
              </a:spcBef>
              <a:buFont typeface="Arial" pitchFamily="34" charset="0"/>
              <a:buChar char="•"/>
              <a:defRPr/>
            </a:pPr>
            <a:r>
              <a:rPr lang="en-US" sz="1600" b="1" dirty="0">
                <a:latin typeface="+mn-lt"/>
              </a:rPr>
              <a:t>NASA team has completed extensive test data analysis and VIIRS F1 performance requirement verification: </a:t>
            </a:r>
          </a:p>
          <a:p>
            <a:pPr marL="781050" lvl="1" indent="-381000">
              <a:spcBef>
                <a:spcPct val="20000"/>
              </a:spcBef>
              <a:buFont typeface="Arial" charset="0"/>
              <a:buChar char="–"/>
              <a:defRPr/>
            </a:pPr>
            <a:r>
              <a:rPr lang="en-US" sz="1800" dirty="0">
                <a:latin typeface="+mn-lt"/>
              </a:rPr>
              <a:t>VIIRS testing program was comprehensive and provided necessary test data to characterize VIIRS performance, and to establish a good baseline for on-orbit operations.</a:t>
            </a:r>
          </a:p>
          <a:p>
            <a:pPr marL="781050" lvl="1" indent="-381000">
              <a:spcBef>
                <a:spcPct val="20000"/>
              </a:spcBef>
              <a:defRPr/>
            </a:pPr>
            <a:r>
              <a:rPr lang="en-US" sz="1800" dirty="0">
                <a:latin typeface="+mn-lt"/>
              </a:rPr>
              <a:t>.</a:t>
            </a:r>
          </a:p>
          <a:p>
            <a:pPr marL="381000" indent="-381000">
              <a:spcBef>
                <a:spcPct val="20000"/>
              </a:spcBef>
              <a:buFont typeface="Arial" charset="0"/>
              <a:buChar char="•"/>
              <a:defRPr/>
            </a:pPr>
            <a:r>
              <a:rPr lang="en-US" sz="1600" b="1" dirty="0">
                <a:latin typeface="+mn-lt"/>
              </a:rPr>
              <a:t>All performance waivers have been evaluated by NGST and reviewed by NASA team</a:t>
            </a:r>
          </a:p>
          <a:p>
            <a:pPr marL="781050" lvl="1" indent="-381000">
              <a:spcBef>
                <a:spcPct val="20000"/>
              </a:spcBef>
              <a:buFont typeface="Arial" charset="0"/>
              <a:buChar char="–"/>
              <a:defRPr/>
            </a:pPr>
            <a:r>
              <a:rPr lang="en-US" sz="1800" dirty="0">
                <a:latin typeface="+mn-lt"/>
              </a:rPr>
              <a:t>Most waivers have small to negligible EDR performance impacts</a:t>
            </a:r>
          </a:p>
          <a:p>
            <a:pPr marL="781050" lvl="1" indent="-381000">
              <a:spcBef>
                <a:spcPct val="20000"/>
              </a:spcBef>
              <a:buFont typeface="Arial" charset="0"/>
              <a:buChar char="–"/>
              <a:defRPr/>
            </a:pPr>
            <a:r>
              <a:rPr lang="en-US" sz="1800" dirty="0">
                <a:latin typeface="+mn-lt"/>
              </a:rPr>
              <a:t>A</a:t>
            </a:r>
            <a:r>
              <a:rPr lang="en-US" sz="1800" dirty="0" err="1">
                <a:latin typeface="+mn-lt"/>
              </a:rPr>
              <a:t>lgorithm</a:t>
            </a:r>
            <a:r>
              <a:rPr lang="en-US" sz="1800" dirty="0">
                <a:latin typeface="+mn-lt"/>
              </a:rPr>
              <a:t> revisions and/or changes to Cal/Val tasks were add</a:t>
            </a:r>
            <a:r>
              <a:rPr lang="en-US" sz="1800" dirty="0" err="1">
                <a:latin typeface="+mn-lt"/>
              </a:rPr>
              <a:t>ed</a:t>
            </a:r>
            <a:r>
              <a:rPr lang="en-US" sz="1800" dirty="0">
                <a:latin typeface="+mn-lt"/>
              </a:rPr>
              <a:t> to support waivers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241300"/>
            <a:ext cx="8755063" cy="1143000"/>
          </a:xfrm>
        </p:spPr>
        <p:txBody>
          <a:bodyPr/>
          <a:lstStyle/>
          <a:p>
            <a:pPr eaLnBrk="1" hangingPunct="1"/>
            <a:r>
              <a:rPr lang="en-US" sz="3200" smtClean="0">
                <a:solidFill>
                  <a:schemeClr val="tx1"/>
                </a:solidFill>
              </a:rPr>
              <a:t>VIIRS F1 Reflective Bands: </a:t>
            </a:r>
            <a:br>
              <a:rPr lang="en-US" sz="3200" smtClean="0">
                <a:solidFill>
                  <a:schemeClr val="tx1"/>
                </a:solidFill>
              </a:rPr>
            </a:br>
            <a:r>
              <a:rPr lang="en-US" sz="3200" smtClean="0">
                <a:solidFill>
                  <a:schemeClr val="tx1"/>
                </a:solidFill>
              </a:rPr>
              <a:t>Radiometric Performance</a:t>
            </a:r>
          </a:p>
        </p:txBody>
      </p:sp>
      <p:sp>
        <p:nvSpPr>
          <p:cNvPr id="13315" name="TextBox 4"/>
          <p:cNvSpPr txBox="1">
            <a:spLocks noChangeArrowheads="1"/>
          </p:cNvSpPr>
          <p:nvPr/>
        </p:nvSpPr>
        <p:spPr bwMode="auto">
          <a:xfrm>
            <a:off x="207963" y="1343025"/>
            <a:ext cx="8778875" cy="4586288"/>
          </a:xfrm>
          <a:prstGeom prst="rect">
            <a:avLst/>
          </a:prstGeom>
          <a:noFill/>
          <a:ln w="9525">
            <a:noFill/>
            <a:miter lim="800000"/>
            <a:headEnd/>
            <a:tailEnd/>
          </a:ln>
        </p:spPr>
        <p:txBody>
          <a:bodyPr>
            <a:spAutoFit/>
          </a:bodyPr>
          <a:lstStyle/>
          <a:p>
            <a:endParaRPr lang="en-US" sz="2400"/>
          </a:p>
          <a:p>
            <a:r>
              <a:rPr lang="en-US" sz="2400"/>
              <a:t>Meets all Requirements for:</a:t>
            </a:r>
          </a:p>
          <a:p>
            <a:r>
              <a:rPr lang="en-US" sz="2800" b="1"/>
              <a:t>Signal to Noise Ratio, Dynamic Range, </a:t>
            </a:r>
          </a:p>
          <a:p>
            <a:r>
              <a:rPr lang="en-US" sz="2800" b="1"/>
              <a:t>Linearity, Uncertainty,  Stability and Polarization</a:t>
            </a:r>
          </a:p>
          <a:p>
            <a:endParaRPr lang="en-US"/>
          </a:p>
          <a:p>
            <a:r>
              <a:rPr lang="en-US" sz="2400"/>
              <a:t>Minor Variances for: </a:t>
            </a:r>
          </a:p>
          <a:p>
            <a:r>
              <a:rPr lang="en-US" sz="2800" b="1"/>
              <a:t>Gain Transition</a:t>
            </a:r>
            <a:r>
              <a:rPr lang="en-US" sz="2400"/>
              <a:t>: Gain transition points are well characterized</a:t>
            </a:r>
          </a:p>
          <a:p>
            <a:r>
              <a:rPr lang="en-US" sz="2400"/>
              <a:t>(VIIRS has dual gain bands) </a:t>
            </a:r>
          </a:p>
          <a:p>
            <a:endParaRPr lang="en-US" sz="2400"/>
          </a:p>
          <a:p>
            <a:r>
              <a:rPr lang="en-US" sz="2800" b="1"/>
              <a:t>Uniformity</a:t>
            </a:r>
            <a:r>
              <a:rPr lang="en-US" sz="2400"/>
              <a:t>:  Potential for striping, Plan for post-launch fix if needed</a:t>
            </a:r>
            <a:endParaRPr lang="en-US"/>
          </a:p>
          <a:p>
            <a:endParaRPr lang="en-US"/>
          </a:p>
          <a:p>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60338" y="296863"/>
            <a:ext cx="8229600" cy="1143000"/>
          </a:xfrm>
        </p:spPr>
        <p:txBody>
          <a:bodyPr/>
          <a:lstStyle/>
          <a:p>
            <a:pPr eaLnBrk="1" hangingPunct="1"/>
            <a:r>
              <a:rPr lang="en-US" sz="3200" smtClean="0">
                <a:solidFill>
                  <a:schemeClr val="tx1"/>
                </a:solidFill>
              </a:rPr>
              <a:t>VIIRS F1 Emissive Bands:</a:t>
            </a:r>
            <a:br>
              <a:rPr lang="en-US" sz="3200" smtClean="0">
                <a:solidFill>
                  <a:schemeClr val="tx1"/>
                </a:solidFill>
              </a:rPr>
            </a:br>
            <a:r>
              <a:rPr lang="en-US" sz="3200" smtClean="0">
                <a:solidFill>
                  <a:schemeClr val="tx1"/>
                </a:solidFill>
              </a:rPr>
              <a:t>Radiometric Performance</a:t>
            </a:r>
          </a:p>
        </p:txBody>
      </p:sp>
      <p:sp>
        <p:nvSpPr>
          <p:cNvPr id="14339" name="TextBox 4"/>
          <p:cNvSpPr txBox="1">
            <a:spLocks noChangeArrowheads="1"/>
          </p:cNvSpPr>
          <p:nvPr/>
        </p:nvSpPr>
        <p:spPr bwMode="auto">
          <a:xfrm>
            <a:off x="207963" y="1343025"/>
            <a:ext cx="8778875" cy="2492375"/>
          </a:xfrm>
          <a:prstGeom prst="rect">
            <a:avLst/>
          </a:prstGeom>
          <a:noFill/>
          <a:ln w="9525">
            <a:noFill/>
            <a:miter lim="800000"/>
            <a:headEnd/>
            <a:tailEnd/>
          </a:ln>
        </p:spPr>
        <p:txBody>
          <a:bodyPr>
            <a:spAutoFit/>
          </a:bodyPr>
          <a:lstStyle/>
          <a:p>
            <a:endParaRPr lang="en-US" sz="2400"/>
          </a:p>
          <a:p>
            <a:r>
              <a:rPr lang="en-US" sz="2400"/>
              <a:t>Meets all Requirements for:</a:t>
            </a:r>
          </a:p>
          <a:p>
            <a:r>
              <a:rPr lang="en-US" sz="2800" b="1"/>
              <a:t>NEdT, Dynamic Range, Gain Transition, </a:t>
            </a:r>
          </a:p>
          <a:p>
            <a:r>
              <a:rPr lang="en-US" sz="2800" b="1"/>
              <a:t>Linearity, Uniformity,  </a:t>
            </a:r>
          </a:p>
          <a:p>
            <a:r>
              <a:rPr lang="en-US" sz="2800" b="1"/>
              <a:t>Absolute Radiometric Difference, and Stability</a:t>
            </a:r>
          </a:p>
          <a:p>
            <a:endParaRPr lang="en-US"/>
          </a:p>
          <a:p>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 y="76200"/>
            <a:ext cx="8229600" cy="1143000"/>
          </a:xfrm>
        </p:spPr>
        <p:txBody>
          <a:bodyPr/>
          <a:lstStyle/>
          <a:p>
            <a:pPr eaLnBrk="1" hangingPunct="1"/>
            <a:r>
              <a:rPr lang="en-US" sz="3200" smtClean="0">
                <a:solidFill>
                  <a:schemeClr val="tx1"/>
                </a:solidFill>
              </a:rPr>
              <a:t>VIIRS F1 Spatial Performance</a:t>
            </a:r>
          </a:p>
        </p:txBody>
      </p:sp>
      <p:sp>
        <p:nvSpPr>
          <p:cNvPr id="15363" name="TextBox 4"/>
          <p:cNvSpPr txBox="1">
            <a:spLocks noChangeArrowheads="1"/>
          </p:cNvSpPr>
          <p:nvPr/>
        </p:nvSpPr>
        <p:spPr bwMode="auto">
          <a:xfrm>
            <a:off x="207963" y="1343025"/>
            <a:ext cx="8778875" cy="3786188"/>
          </a:xfrm>
          <a:prstGeom prst="rect">
            <a:avLst/>
          </a:prstGeom>
          <a:noFill/>
          <a:ln w="9525">
            <a:noFill/>
            <a:miter lim="800000"/>
            <a:headEnd/>
            <a:tailEnd/>
          </a:ln>
        </p:spPr>
        <p:txBody>
          <a:bodyPr>
            <a:spAutoFit/>
          </a:bodyPr>
          <a:lstStyle/>
          <a:p>
            <a:r>
              <a:rPr lang="en-US" sz="2400"/>
              <a:t>Meets Requirements for or only minor non-compliances:</a:t>
            </a:r>
          </a:p>
          <a:p>
            <a:endParaRPr lang="en-US" sz="2400"/>
          </a:p>
          <a:p>
            <a:r>
              <a:rPr lang="en-US" sz="2400"/>
              <a:t>         	</a:t>
            </a:r>
            <a:r>
              <a:rPr lang="en-US" sz="2400" b="1"/>
              <a:t>Line Spread Function: </a:t>
            </a:r>
          </a:p>
          <a:p>
            <a:r>
              <a:rPr lang="en-US" sz="2400" b="1"/>
              <a:t>		Scan and Track DFOV</a:t>
            </a:r>
          </a:p>
          <a:p>
            <a:r>
              <a:rPr lang="en-US" sz="2400" b="1"/>
              <a:t>		Scan and Track MTF</a:t>
            </a:r>
          </a:p>
          <a:p>
            <a:r>
              <a:rPr lang="en-US" sz="2400" b="1"/>
              <a:t>		Scan and Track HSR</a:t>
            </a:r>
          </a:p>
          <a:p>
            <a:r>
              <a:rPr lang="en-US" sz="2400" b="1"/>
              <a:t>	Band-to-Band Registration</a:t>
            </a:r>
          </a:p>
          <a:p>
            <a:endParaRPr lang="en-US" sz="2400" b="1"/>
          </a:p>
          <a:p>
            <a:r>
              <a:rPr lang="en-US" sz="2400" b="1"/>
              <a:t>Pixel growth to “1.5 km x 1.5 km” at to the edge of scan</a:t>
            </a:r>
          </a:p>
          <a:p>
            <a:endParaRPr lang="en-US" sz="240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NPP CDR Template with ITAR">
  <a:themeElements>
    <a:clrScheme name="NPP CDR Template with ITA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PP CDR Template with IT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101882" tIns="50941" rIns="101882" bIns="50941"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101882" tIns="50941" rIns="101882" bIns="50941"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NPP CDR Template with ITA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PP CDR Template with ITA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PP CDR Template with ITA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PP CDR Template with ITA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PP CDR Template with ITA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PP CDR Template with ITA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PP CDR Template with ITA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Settings\s075296\Desktop\dCDR Charts\NPP CDR Template with ITAR.ppt</Template>
  <TotalTime>16753</TotalTime>
  <Words>2615</Words>
  <Application>Microsoft Office PowerPoint</Application>
  <PresentationFormat>On-screen Show (4:3)</PresentationFormat>
  <Paragraphs>547</Paragraphs>
  <Slides>38</Slides>
  <Notes>38</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38</vt:i4>
      </vt:variant>
    </vt:vector>
  </HeadingPairs>
  <TitlesOfParts>
    <vt:vector size="42" baseType="lpstr">
      <vt:lpstr>NPP CDR Template with ITAR</vt:lpstr>
      <vt:lpstr>Worksheet</vt:lpstr>
      <vt:lpstr>Document</vt:lpstr>
      <vt:lpstr>Clip</vt:lpstr>
      <vt:lpstr>NPP/VIIRS: Status</vt:lpstr>
      <vt:lpstr>When we last met: VIIRS in Clean Room with NPP No CrIS</vt:lpstr>
      <vt:lpstr>Current Status: NPP Completed  Environmental Testing</vt:lpstr>
      <vt:lpstr> NPP Status:</vt:lpstr>
      <vt:lpstr>Visible Infrared Imaging Radiometer Suite</vt:lpstr>
      <vt:lpstr>Status of VIIRS F1 Performance Testing</vt:lpstr>
      <vt:lpstr>VIIRS F1 Reflective Bands:  Radiometric Performance</vt:lpstr>
      <vt:lpstr>VIIRS F1 Emissive Bands: Radiometric Performance</vt:lpstr>
      <vt:lpstr>VIIRS F1 Spatial Performance</vt:lpstr>
      <vt:lpstr>VIIRS F1 Spectral Performance</vt:lpstr>
      <vt:lpstr>Government Team’s VIIRS RSRs Reflective and Emissive Bands</vt:lpstr>
      <vt:lpstr>Testing Summary</vt:lpstr>
      <vt:lpstr>Maneuvers</vt:lpstr>
      <vt:lpstr>JPSS</vt:lpstr>
      <vt:lpstr>Questions</vt:lpstr>
      <vt:lpstr>Maneuver #1 – Roll -25 degrees </vt:lpstr>
      <vt:lpstr>Maneuver #2 – Yaw +/-25 degrees </vt:lpstr>
      <vt:lpstr>Maneuver #3 – Pitch Over Maneuver</vt:lpstr>
      <vt:lpstr>Maneuver #6 – Pitch Maneuver</vt:lpstr>
      <vt:lpstr>VIIRS Performance Evaluation based on Spacecraft TVAC Testing</vt:lpstr>
      <vt:lpstr>VIIRS F1 Band-to-Band Registration Performance Worst BBR @ Nominal Perf Plateau</vt:lpstr>
      <vt:lpstr>VIIRS F1 Polarization Performance</vt:lpstr>
      <vt:lpstr>VIIRS Radiometric Requirements:  Emissive Bands </vt:lpstr>
      <vt:lpstr>VIIRS F1 Performance Status Based on sensor level TV testing</vt:lpstr>
      <vt:lpstr>VIIRS F1 Bands and SNR/NEDT</vt:lpstr>
      <vt:lpstr>TABLE 5. VIIRS Spectral band optical requirements</vt:lpstr>
      <vt:lpstr>Slide 27</vt:lpstr>
      <vt:lpstr>TABLE 13. Dynamic range requirements  VIIRS Sensor emissive bands</vt:lpstr>
      <vt:lpstr>TABLE 14: Sensitivity requirements for  VIIRS Sensor reflective bands</vt:lpstr>
      <vt:lpstr>TABLE 15: Sensitivity requirements  for VIIRS Sensor emissive bands</vt:lpstr>
      <vt:lpstr>Table # 17/18: Emissive Bands Radiometric Calibration Accuracy Requirements</vt:lpstr>
      <vt:lpstr>VIIRS F1 Spectral Performance</vt:lpstr>
      <vt:lpstr>VIIRS Incorporates Modular  Sensor Approach</vt:lpstr>
      <vt:lpstr>VIIRS F1 Sensor Block Diagram</vt:lpstr>
      <vt:lpstr>VIIRS Bands and Products</vt:lpstr>
      <vt:lpstr>Slide 36</vt:lpstr>
      <vt:lpstr>VIIRS F1 Sensor Gov’t Activities</vt:lpstr>
      <vt:lpstr>Team Coordination</vt:lpstr>
    </vt:vector>
  </TitlesOfParts>
  <Company>NASA Goddard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NPP Overview</dc:title>
  <dc:creator>Jim Gleason</dc:creator>
  <cp:lastModifiedBy>User</cp:lastModifiedBy>
  <cp:revision>420</cp:revision>
  <dcterms:created xsi:type="dcterms:W3CDTF">2002-10-16T20:39:14Z</dcterms:created>
  <dcterms:modified xsi:type="dcterms:W3CDTF">2011-05-18T15:01:09Z</dcterms:modified>
</cp:coreProperties>
</file>