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Layouts/slideLayout17.xml" ContentType="application/vnd.openxmlformats-officedocument.presentationml.slideLayout+xml"/>
  <Default Extension="gif" ContentType="image/gif"/>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 id="2147483650" r:id="rId2"/>
  </p:sldMasterIdLst>
  <p:notesMasterIdLst>
    <p:notesMasterId r:id="rId16"/>
  </p:notesMasterIdLst>
  <p:handoutMasterIdLst>
    <p:handoutMasterId r:id="rId17"/>
  </p:handoutMasterIdLst>
  <p:sldIdLst>
    <p:sldId id="830" r:id="rId3"/>
    <p:sldId id="849" r:id="rId4"/>
    <p:sldId id="851" r:id="rId5"/>
    <p:sldId id="853" r:id="rId6"/>
    <p:sldId id="852" r:id="rId7"/>
    <p:sldId id="854" r:id="rId8"/>
    <p:sldId id="850" r:id="rId9"/>
    <p:sldId id="861" r:id="rId10"/>
    <p:sldId id="855" r:id="rId11"/>
    <p:sldId id="857" r:id="rId12"/>
    <p:sldId id="859" r:id="rId13"/>
    <p:sldId id="860" r:id="rId14"/>
    <p:sldId id="858" r:id="rId15"/>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D5D18"/>
    <a:srgbClr val="990000"/>
    <a:srgbClr val="B2B2B2"/>
    <a:srgbClr val="E5C23C"/>
    <a:srgbClr val="6A81FF"/>
    <a:srgbClr val="D58B3F"/>
    <a:srgbClr val="D58113"/>
    <a:srgbClr val="DC6334"/>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0925" autoAdjust="0"/>
    <p:restoredTop sz="81232" autoAdjust="0"/>
  </p:normalViewPr>
  <p:slideViewPr>
    <p:cSldViewPr snapToGrid="0">
      <p:cViewPr>
        <p:scale>
          <a:sx n="75" d="100"/>
          <a:sy n="75" d="100"/>
        </p:scale>
        <p:origin x="-1920" y="-984"/>
      </p:cViewPr>
      <p:guideLst>
        <p:guide orient="horz" pos="419"/>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28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vl1pPr>
          </a:lstStyle>
          <a:p>
            <a:endParaRPr lang="en-US"/>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endParaRPr lang="en-US"/>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vl1pPr>
          </a:lstStyle>
          <a:p>
            <a:endParaRPr lang="en-US"/>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DE8C06E8-0300-4152-82E2-E4B968F13C8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endParaRPr lang="en-US"/>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6"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endParaRPr lang="en-US"/>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6" charset="0"/>
              </a:defRPr>
            </a:lvl1pPr>
          </a:lstStyle>
          <a:p>
            <a:fld id="{B732DBDB-569D-4D23-BD7C-073EA5DC60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BD231-2E92-43A3-B091-BD08A9B3B596}" type="slidenum">
              <a:rPr lang="en-US"/>
              <a:pPr/>
              <a:t>1</a:t>
            </a:fld>
            <a:endParaRPr lang="en-US"/>
          </a:p>
        </p:txBody>
      </p:sp>
      <p:sp>
        <p:nvSpPr>
          <p:cNvPr id="1542146" name="Rectangle 2"/>
          <p:cNvSpPr>
            <a:spLocks noGrp="1" noRot="1" noChangeAspect="1" noChangeArrowheads="1" noTextEdit="1"/>
          </p:cNvSpPr>
          <p:nvPr>
            <p:ph type="sldImg"/>
          </p:nvPr>
        </p:nvSpPr>
        <p:spPr>
          <a:ln/>
        </p:spPr>
      </p:sp>
      <p:sp>
        <p:nvSpPr>
          <p:cNvPr id="154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E3931-C53E-4501-A355-1A698D006FB9}" type="slidenum">
              <a:rPr lang="en-US"/>
              <a:pPr/>
              <a:t>2</a:t>
            </a:fld>
            <a:endParaRPr lang="en-US"/>
          </a:p>
        </p:txBody>
      </p:sp>
      <p:sp>
        <p:nvSpPr>
          <p:cNvPr id="2032642" name="Rectangle 2"/>
          <p:cNvSpPr>
            <a:spLocks noGrp="1" noRot="1" noChangeAspect="1" noChangeArrowheads="1" noTextEdit="1"/>
          </p:cNvSpPr>
          <p:nvPr>
            <p:ph type="sldImg"/>
          </p:nvPr>
        </p:nvSpPr>
        <p:spPr>
          <a:xfrm>
            <a:off x="1346200" y="779463"/>
            <a:ext cx="4324350" cy="3243262"/>
          </a:xfrm>
          <a:ln/>
        </p:spPr>
      </p:sp>
      <p:sp>
        <p:nvSpPr>
          <p:cNvPr id="2032643" name="Rectangle 3"/>
          <p:cNvSpPr>
            <a:spLocks noGrp="1" noChangeArrowheads="1"/>
          </p:cNvSpPr>
          <p:nvPr>
            <p:ph type="body" idx="1"/>
          </p:nvPr>
        </p:nvSpPr>
        <p:spPr>
          <a:xfrm>
            <a:off x="923925" y="4445000"/>
            <a:ext cx="5153025" cy="4135438"/>
          </a:xfrm>
          <a:solidFill>
            <a:srgbClr val="FFFFFF"/>
          </a:solidFill>
          <a:ln>
            <a:solidFill>
              <a:srgbClr val="000000"/>
            </a:solidFill>
          </a:ln>
        </p:spPr>
        <p:txBody>
          <a:bodyPr lIns="93714" tIns="45241" rIns="93714" bIns="45241"/>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52F6E-C940-4A6A-A483-C44DDDBE0361}" type="slidenum">
              <a:rPr lang="en-US">
                <a:solidFill>
                  <a:srgbClr val="000000"/>
                </a:solidFill>
              </a:rPr>
              <a:pPr/>
              <a:t>3</a:t>
            </a:fld>
            <a:endParaRPr lang="en-US">
              <a:solidFill>
                <a:srgbClr val="000000"/>
              </a:solidFill>
            </a:endParaRPr>
          </a:p>
        </p:txBody>
      </p:sp>
      <p:sp>
        <p:nvSpPr>
          <p:cNvPr id="2017282" name="Rectangle 2"/>
          <p:cNvSpPr>
            <a:spLocks noGrp="1" noRot="1" noChangeAspect="1" noChangeArrowheads="1" noTextEdit="1"/>
          </p:cNvSpPr>
          <p:nvPr>
            <p:ph type="sldImg"/>
          </p:nvPr>
        </p:nvSpPr>
        <p:spPr>
          <a:ln/>
        </p:spPr>
      </p:sp>
      <p:sp>
        <p:nvSpPr>
          <p:cNvPr id="201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BC182A-0381-E646-B194-CBD92407AD37}"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579645" name="Picture 61" descr="index"/>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579589" name="Rectangle 5"/>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579590" name="Rectangle 6"/>
          <p:cNvSpPr>
            <a:spLocks noGrp="1" noChangeArrowheads="1"/>
          </p:cNvSpPr>
          <p:nvPr>
            <p:ph type="subTitle" idx="1"/>
          </p:nvPr>
        </p:nvSpPr>
        <p:spPr>
          <a:xfrm>
            <a:off x="695325" y="6075363"/>
            <a:ext cx="6137275" cy="325437"/>
          </a:xfrm>
        </p:spPr>
        <p:txBody>
          <a:bodyPr>
            <a:spAutoFit/>
          </a:bodyPr>
          <a:lstStyle>
            <a:lvl1pPr marL="0" indent="0">
              <a:defRPr sz="18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123825"/>
            <a:ext cx="2035175"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0563" y="123825"/>
            <a:ext cx="5954712"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90563" y="123825"/>
            <a:ext cx="8142287" cy="614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1540098" name="Picture 2" descr="index"/>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1540099"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1540100" name="Rectangle 4"/>
          <p:cNvSpPr>
            <a:spLocks noGrp="1" noChangeArrowheads="1"/>
          </p:cNvSpPr>
          <p:nvPr>
            <p:ph type="subTitle" idx="1"/>
          </p:nvPr>
        </p:nvSpPr>
        <p:spPr>
          <a:xfrm>
            <a:off x="695325" y="6075363"/>
            <a:ext cx="6137275" cy="325437"/>
          </a:xfrm>
        </p:spPr>
        <p:txBody>
          <a:bodyPr>
            <a:spAutoFit/>
          </a:bodyPr>
          <a:lstStyle>
            <a:lvl1pPr marL="0" indent="0">
              <a:defRPr sz="1800">
                <a:solidFill>
                  <a:schemeClr val="bg1"/>
                </a:solidFill>
              </a:defRPr>
            </a:lvl1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123825"/>
            <a:ext cx="2035175"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0563" y="123825"/>
            <a:ext cx="5954712"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p:nvPicPr>
        <p:blipFill>
          <a:blip r:embed="rId15"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098" name="Rectangle 74"/>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4DD36DC4-F754-4076-92A4-3A7E9E169573}" type="slidenum">
              <a:rPr lang="en-US" sz="1400"/>
              <a:pPr algn="r"/>
              <a:t>‹#›</a:t>
            </a:fld>
            <a:endParaRPr lang="en-US" sz="140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539074" name="Picture 2" descr="index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539075"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9076"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7"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539078"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8454DFDE-89E5-4AE2-B06C-916BAAE55B8E}" type="slidenum">
              <a:rPr lang="en-US" sz="1400"/>
              <a:pPr algn="r"/>
              <a:t>‹#›</a:t>
            </a:fld>
            <a:endParaRPr lang="en-US" sz="140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gif"/><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41122" name="Rectangle 2"/>
          <p:cNvSpPr>
            <a:spLocks noGrp="1" noChangeArrowheads="1"/>
          </p:cNvSpPr>
          <p:nvPr>
            <p:ph type="subTitle" idx="1"/>
          </p:nvPr>
        </p:nvSpPr>
        <p:spPr>
          <a:xfrm>
            <a:off x="2965450" y="6307138"/>
            <a:ext cx="2090738" cy="311624"/>
          </a:xfrm>
        </p:spPr>
        <p:txBody>
          <a:bodyPr/>
          <a:lstStyle/>
          <a:p>
            <a:pPr algn="ctr">
              <a:lnSpc>
                <a:spcPct val="75000"/>
              </a:lnSpc>
            </a:pPr>
            <a:r>
              <a:rPr lang="en-US" dirty="0" smtClean="0"/>
              <a:t>18 May 2011</a:t>
            </a:r>
            <a:endParaRPr lang="en-US" dirty="0"/>
          </a:p>
        </p:txBody>
      </p:sp>
      <p:sp>
        <p:nvSpPr>
          <p:cNvPr id="1541123" name="Rectangle 3"/>
          <p:cNvSpPr>
            <a:spLocks noGrp="1" noChangeArrowheads="1"/>
          </p:cNvSpPr>
          <p:nvPr>
            <p:ph type="ctrTitle"/>
          </p:nvPr>
        </p:nvSpPr>
        <p:spPr>
          <a:xfrm>
            <a:off x="482600" y="4826000"/>
            <a:ext cx="8178800" cy="1424236"/>
          </a:xfrm>
        </p:spPr>
        <p:txBody>
          <a:bodyPr/>
          <a:lstStyle/>
          <a:p>
            <a:pPr algn="ctr"/>
            <a:r>
              <a:rPr lang="en-US" sz="4000" b="1" dirty="0" smtClean="0"/>
              <a:t>NASA Earth </a:t>
            </a:r>
            <a:r>
              <a:rPr lang="en-US" sz="4000" b="1" dirty="0"/>
              <a:t>Science</a:t>
            </a:r>
            <a:r>
              <a:rPr lang="en-US" sz="4000" b="1" dirty="0" smtClean="0"/>
              <a:t> Research </a:t>
            </a:r>
            <a:r>
              <a:rPr lang="en-US" sz="3200" dirty="0" smtClean="0"/>
              <a:t/>
            </a:r>
            <a:br>
              <a:rPr lang="en-US" sz="3200" dirty="0" smtClean="0"/>
            </a:br>
            <a:r>
              <a:rPr lang="en-US" dirty="0" smtClean="0"/>
              <a:t/>
            </a:r>
            <a:br>
              <a:rPr lang="en-US" dirty="0" smtClean="0"/>
            </a:br>
            <a:r>
              <a:rPr lang="en-US" sz="2800" dirty="0" smtClean="0"/>
              <a:t>“With a Particular Tie to MODIS”</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r="12366"/>
          <a:stretch>
            <a:fillRect/>
          </a:stretch>
        </p:blipFill>
        <p:spPr bwMode="auto">
          <a:xfrm>
            <a:off x="3897926" y="3962397"/>
            <a:ext cx="4179274" cy="2266421"/>
          </a:xfrm>
          <a:prstGeom prst="rect">
            <a:avLst/>
          </a:prstGeom>
          <a:noFill/>
          <a:ln w="9525">
            <a:noFill/>
            <a:miter lim="800000"/>
            <a:headEnd/>
            <a:tailEnd/>
          </a:ln>
        </p:spPr>
      </p:pic>
      <p:sp>
        <p:nvSpPr>
          <p:cNvPr id="15363" name="Rectangle 3"/>
          <p:cNvSpPr>
            <a:spLocks noGrp="1" noChangeArrowheads="1"/>
          </p:cNvSpPr>
          <p:nvPr>
            <p:ph type="title"/>
          </p:nvPr>
        </p:nvSpPr>
        <p:spPr>
          <a:xfrm>
            <a:off x="457200" y="-228600"/>
            <a:ext cx="8229600" cy="1143000"/>
          </a:xfrm>
        </p:spPr>
        <p:txBody>
          <a:bodyPr/>
          <a:lstStyle/>
          <a:p>
            <a:pPr eaLnBrk="1" hangingPunct="1"/>
            <a:r>
              <a:rPr lang="en-US" sz="2400" b="1"/>
              <a:t>eMAS Project Overview</a:t>
            </a:r>
          </a:p>
        </p:txBody>
      </p:sp>
      <p:pic>
        <p:nvPicPr>
          <p:cNvPr id="15364" name="Picture 4"/>
          <p:cNvPicPr>
            <a:picLocks noChangeAspect="1" noChangeArrowheads="1"/>
          </p:cNvPicPr>
          <p:nvPr/>
        </p:nvPicPr>
        <p:blipFill>
          <a:blip r:embed="rId3"/>
          <a:srcRect/>
          <a:stretch>
            <a:fillRect/>
          </a:stretch>
        </p:blipFill>
        <p:spPr bwMode="auto">
          <a:xfrm>
            <a:off x="685800" y="3899264"/>
            <a:ext cx="2582333" cy="2882536"/>
          </a:xfrm>
          <a:prstGeom prst="rect">
            <a:avLst/>
          </a:prstGeom>
          <a:noFill/>
          <a:ln w="9525">
            <a:noFill/>
            <a:miter lim="800000"/>
            <a:headEnd/>
            <a:tailEnd/>
          </a:ln>
        </p:spPr>
      </p:pic>
      <p:sp>
        <p:nvSpPr>
          <p:cNvPr id="15365" name="Rectangle 5"/>
          <p:cNvSpPr>
            <a:spLocks noGrp="1" noChangeArrowheads="1"/>
          </p:cNvSpPr>
          <p:nvPr>
            <p:ph type="body" idx="1"/>
          </p:nvPr>
        </p:nvSpPr>
        <p:spPr>
          <a:xfrm flipH="1">
            <a:off x="323850" y="6003925"/>
            <a:ext cx="133350" cy="122238"/>
          </a:xfrm>
        </p:spPr>
        <p:txBody>
          <a:bodyPr/>
          <a:lstStyle/>
          <a:p>
            <a:pPr eaLnBrk="1" hangingPunct="1">
              <a:lnSpc>
                <a:spcPct val="80000"/>
              </a:lnSpc>
            </a:pPr>
            <a:endParaRPr lang="en-US" sz="800"/>
          </a:p>
        </p:txBody>
      </p:sp>
      <p:sp>
        <p:nvSpPr>
          <p:cNvPr id="15366" name="Text Box 6"/>
          <p:cNvSpPr txBox="1">
            <a:spLocks noChangeArrowheads="1"/>
          </p:cNvSpPr>
          <p:nvPr/>
        </p:nvSpPr>
        <p:spPr bwMode="auto">
          <a:xfrm>
            <a:off x="4035425" y="227013"/>
            <a:ext cx="184150" cy="396875"/>
          </a:xfrm>
          <a:prstGeom prst="rect">
            <a:avLst/>
          </a:prstGeom>
          <a:noFill/>
          <a:ln w="9525">
            <a:noFill/>
            <a:miter lim="800000"/>
            <a:headEnd/>
            <a:tailEnd/>
          </a:ln>
        </p:spPr>
        <p:txBody>
          <a:bodyPr wrap="none">
            <a:prstTxWarp prst="textNoShape">
              <a:avLst/>
            </a:prstTxWarp>
            <a:spAutoFit/>
          </a:bodyPr>
          <a:lstStyle/>
          <a:p>
            <a:endParaRPr lang="en-US" sz="2000">
              <a:latin typeface="Comic Sans MS" charset="0"/>
              <a:ea typeface="ＭＳ Ｐゴシック" charset="-128"/>
              <a:cs typeface="ＭＳ Ｐゴシック" charset="-128"/>
            </a:endParaRPr>
          </a:p>
        </p:txBody>
      </p:sp>
      <p:sp>
        <p:nvSpPr>
          <p:cNvPr id="15367" name="Text Box 7"/>
          <p:cNvSpPr txBox="1">
            <a:spLocks noChangeArrowheads="1"/>
          </p:cNvSpPr>
          <p:nvPr/>
        </p:nvSpPr>
        <p:spPr bwMode="auto">
          <a:xfrm>
            <a:off x="-144463" y="3598327"/>
            <a:ext cx="4411663"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u="sng" dirty="0" err="1">
                <a:solidFill>
                  <a:srgbClr val="0000FF"/>
                </a:solidFill>
                <a:ea typeface="ＭＳ Ｐゴシック" charset="-128"/>
                <a:cs typeface="ＭＳ Ｐゴシック" charset="-128"/>
              </a:rPr>
              <a:t>eMAS</a:t>
            </a:r>
            <a:r>
              <a:rPr lang="en-US" sz="1400" b="1" u="sng" dirty="0">
                <a:solidFill>
                  <a:srgbClr val="0000FF"/>
                </a:solidFill>
                <a:ea typeface="ＭＳ Ｐゴシック" charset="-128"/>
                <a:cs typeface="ＭＳ Ｐゴシック" charset="-128"/>
              </a:rPr>
              <a:t>-HSI Imaging Spectrometer</a:t>
            </a:r>
          </a:p>
          <a:p>
            <a:pPr algn="ctr">
              <a:spcBef>
                <a:spcPct val="50000"/>
              </a:spcBef>
            </a:pPr>
            <a:r>
              <a:rPr lang="en-US" sz="1200" b="1" dirty="0">
                <a:ea typeface="ＭＳ Ｐゴシック" charset="-128"/>
                <a:cs typeface="ＭＳ Ｐゴシック" charset="-128"/>
              </a:rPr>
              <a:t>     </a:t>
            </a:r>
          </a:p>
        </p:txBody>
      </p:sp>
      <p:sp>
        <p:nvSpPr>
          <p:cNvPr id="15368" name="Text Box 8"/>
          <p:cNvSpPr txBox="1">
            <a:spLocks noChangeArrowheads="1"/>
          </p:cNvSpPr>
          <p:nvPr/>
        </p:nvSpPr>
        <p:spPr bwMode="auto">
          <a:xfrm>
            <a:off x="7620000" y="3733800"/>
            <a:ext cx="1524000" cy="63976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ea typeface="ＭＳ Ｐゴシック" charset="-128"/>
                <a:cs typeface="ＭＳ Ｐゴシック" charset="-128"/>
              </a:rPr>
              <a:t>New Stirling-Cooled MW/LWIR Spectrometer</a:t>
            </a:r>
          </a:p>
        </p:txBody>
      </p:sp>
      <p:sp>
        <p:nvSpPr>
          <p:cNvPr id="15369" name="Text Box 10"/>
          <p:cNvSpPr txBox="1">
            <a:spLocks noChangeArrowheads="1"/>
          </p:cNvSpPr>
          <p:nvPr/>
        </p:nvSpPr>
        <p:spPr bwMode="auto">
          <a:xfrm>
            <a:off x="4972050" y="6324600"/>
            <a:ext cx="417195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ea typeface="ＭＳ Ｐゴシック" charset="-128"/>
                <a:cs typeface="ＭＳ Ｐゴシック" charset="-128"/>
              </a:rPr>
              <a:t>Re-Built MAS Fore-Optics</a:t>
            </a:r>
          </a:p>
        </p:txBody>
      </p:sp>
      <p:sp>
        <p:nvSpPr>
          <p:cNvPr id="15370" name="Text Box 11"/>
          <p:cNvSpPr txBox="1">
            <a:spLocks noChangeArrowheads="1"/>
          </p:cNvSpPr>
          <p:nvPr/>
        </p:nvSpPr>
        <p:spPr bwMode="auto">
          <a:xfrm>
            <a:off x="3581400" y="3048000"/>
            <a:ext cx="3408363"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b="1">
                <a:latin typeface="Comic Sans MS" charset="0"/>
                <a:ea typeface="ＭＳ Ｐゴシック" charset="-128"/>
                <a:cs typeface="ＭＳ Ｐゴシック" charset="-128"/>
              </a:rPr>
              <a:t>   </a:t>
            </a:r>
            <a:endParaRPr lang="en-US" sz="1200" b="1">
              <a:ea typeface="ＭＳ Ｐゴシック" charset="-128"/>
              <a:cs typeface="ＭＳ Ｐゴシック" charset="-128"/>
            </a:endParaRPr>
          </a:p>
        </p:txBody>
      </p:sp>
      <p:sp>
        <p:nvSpPr>
          <p:cNvPr id="15371" name="Line 13"/>
          <p:cNvSpPr>
            <a:spLocks noChangeShapeType="1"/>
          </p:cNvSpPr>
          <p:nvPr/>
        </p:nvSpPr>
        <p:spPr bwMode="auto">
          <a:xfrm flipH="1">
            <a:off x="7010400" y="4114800"/>
            <a:ext cx="609600" cy="2286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5372" name="Line 14"/>
          <p:cNvSpPr>
            <a:spLocks noChangeShapeType="1"/>
          </p:cNvSpPr>
          <p:nvPr/>
        </p:nvSpPr>
        <p:spPr bwMode="auto">
          <a:xfrm flipV="1">
            <a:off x="6096000" y="5638800"/>
            <a:ext cx="381000" cy="650875"/>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5373" name="Text Box 16"/>
          <p:cNvSpPr txBox="1">
            <a:spLocks noChangeArrowheads="1"/>
          </p:cNvSpPr>
          <p:nvPr/>
        </p:nvSpPr>
        <p:spPr bwMode="auto">
          <a:xfrm>
            <a:off x="1219200" y="4234389"/>
            <a:ext cx="1038225"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b="1" dirty="0">
                <a:ea typeface="ＭＳ Ｐゴシック" charset="-128"/>
                <a:cs typeface="ＭＳ Ｐゴシック" charset="-128"/>
              </a:rPr>
              <a:t>SWIR Spectrometer</a:t>
            </a:r>
          </a:p>
        </p:txBody>
      </p:sp>
      <p:sp>
        <p:nvSpPr>
          <p:cNvPr id="15374" name="Text Box 17"/>
          <p:cNvSpPr txBox="1">
            <a:spLocks noChangeArrowheads="1"/>
          </p:cNvSpPr>
          <p:nvPr/>
        </p:nvSpPr>
        <p:spPr bwMode="auto">
          <a:xfrm>
            <a:off x="2362200" y="4293653"/>
            <a:ext cx="1038225"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b="1" dirty="0">
                <a:ea typeface="ＭＳ Ｐゴシック" charset="-128"/>
                <a:cs typeface="ＭＳ Ｐゴシック" charset="-128"/>
              </a:rPr>
              <a:t>VNIR Spectrometer</a:t>
            </a:r>
          </a:p>
        </p:txBody>
      </p:sp>
      <p:sp>
        <p:nvSpPr>
          <p:cNvPr id="15375" name="Text Box 18"/>
          <p:cNvSpPr txBox="1">
            <a:spLocks noChangeArrowheads="1"/>
          </p:cNvSpPr>
          <p:nvPr/>
        </p:nvSpPr>
        <p:spPr bwMode="auto">
          <a:xfrm>
            <a:off x="1828800" y="5927725"/>
            <a:ext cx="1038225"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b="1">
                <a:ea typeface="ＭＳ Ｐゴシック" charset="-128"/>
                <a:cs typeface="ＭＳ Ｐゴシック" charset="-128"/>
              </a:rPr>
              <a:t>Telescope</a:t>
            </a:r>
          </a:p>
        </p:txBody>
      </p:sp>
      <p:sp>
        <p:nvSpPr>
          <p:cNvPr id="15376" name="Rectangle 23"/>
          <p:cNvSpPr>
            <a:spLocks noChangeArrowheads="1"/>
          </p:cNvSpPr>
          <p:nvPr/>
        </p:nvSpPr>
        <p:spPr bwMode="auto">
          <a:xfrm>
            <a:off x="228600" y="711198"/>
            <a:ext cx="8382000" cy="3323987"/>
          </a:xfrm>
          <a:prstGeom prst="rect">
            <a:avLst/>
          </a:prstGeom>
          <a:noFill/>
          <a:ln w="9525">
            <a:noFill/>
            <a:miter lim="800000"/>
            <a:headEnd/>
            <a:tailEnd/>
          </a:ln>
        </p:spPr>
        <p:txBody>
          <a:bodyPr>
            <a:prstTxWarp prst="textNoShape">
              <a:avLst/>
            </a:prstTxWarp>
            <a:spAutoFit/>
          </a:bodyPr>
          <a:lstStyle/>
          <a:p>
            <a:pPr marL="342900" indent="-342900"/>
            <a:r>
              <a:rPr lang="en-US" b="1" u="sng" dirty="0">
                <a:solidFill>
                  <a:schemeClr val="accent2"/>
                </a:solidFill>
              </a:rPr>
              <a:t>Purpose:</a:t>
            </a:r>
          </a:p>
          <a:p>
            <a:pPr marL="342900" indent="-342900">
              <a:spcBef>
                <a:spcPct val="50000"/>
              </a:spcBef>
            </a:pPr>
            <a:r>
              <a:rPr lang="en-US" dirty="0">
                <a:solidFill>
                  <a:schemeClr val="accent2"/>
                </a:solidFill>
              </a:rPr>
              <a:t> To provide a next generation airborne MODIS-like instrument with high spatial resolution and broad multi-spectral coverage (VNIR/SWIR-MWIR-LWIR</a:t>
            </a:r>
            <a:r>
              <a:rPr lang="en-US" dirty="0" smtClean="0">
                <a:solidFill>
                  <a:schemeClr val="accent2"/>
                </a:solidFill>
              </a:rPr>
              <a:t>)</a:t>
            </a:r>
            <a:endParaRPr lang="en-US" u="sng" dirty="0" smtClean="0">
              <a:solidFill>
                <a:schemeClr val="accent2"/>
              </a:solidFill>
            </a:endParaRPr>
          </a:p>
          <a:p>
            <a:pPr marL="342900" indent="-342900"/>
            <a:r>
              <a:rPr lang="en-US" b="1" u="sng" dirty="0">
                <a:solidFill>
                  <a:schemeClr val="accent2"/>
                </a:solidFill>
              </a:rPr>
              <a:t>Main Elements:</a:t>
            </a:r>
          </a:p>
          <a:p>
            <a:pPr marL="342900" indent="-342900">
              <a:buFontTx/>
              <a:buAutoNum type="arabicPeriod"/>
            </a:pPr>
            <a:r>
              <a:rPr lang="en-US" dirty="0">
                <a:solidFill>
                  <a:schemeClr val="accent2"/>
                </a:solidFill>
              </a:rPr>
              <a:t>New IR spectrometer for the existing MAS line-scanner (“</a:t>
            </a:r>
            <a:r>
              <a:rPr lang="en-US" dirty="0" err="1">
                <a:solidFill>
                  <a:schemeClr val="accent2"/>
                </a:solidFill>
              </a:rPr>
              <a:t>eMAS</a:t>
            </a:r>
            <a:r>
              <a:rPr lang="en-US" dirty="0">
                <a:solidFill>
                  <a:schemeClr val="accent2"/>
                </a:solidFill>
              </a:rPr>
              <a:t>-Scanner”)</a:t>
            </a:r>
          </a:p>
          <a:p>
            <a:pPr marL="342900" indent="-342900">
              <a:buFontTx/>
              <a:buAutoNum type="arabicPeriod"/>
            </a:pPr>
            <a:r>
              <a:rPr lang="en-US" dirty="0">
                <a:solidFill>
                  <a:schemeClr val="accent2"/>
                </a:solidFill>
              </a:rPr>
              <a:t>New stand-alone VNIR/SWIR Imaging Spectrometer (“</a:t>
            </a:r>
            <a:r>
              <a:rPr lang="en-US" dirty="0" err="1">
                <a:solidFill>
                  <a:schemeClr val="accent2"/>
                </a:solidFill>
              </a:rPr>
              <a:t>eMAS</a:t>
            </a:r>
            <a:r>
              <a:rPr lang="en-US" dirty="0">
                <a:solidFill>
                  <a:schemeClr val="accent2"/>
                </a:solidFill>
              </a:rPr>
              <a:t>-HSI”)</a:t>
            </a:r>
          </a:p>
          <a:p>
            <a:pPr marL="342900" indent="-342900"/>
            <a:r>
              <a:rPr lang="en-US" i="1" dirty="0" err="1">
                <a:solidFill>
                  <a:schemeClr val="accent2"/>
                </a:solidFill>
              </a:rPr>
              <a:t>eMAS</a:t>
            </a:r>
            <a:r>
              <a:rPr lang="en-US" i="1" dirty="0">
                <a:solidFill>
                  <a:schemeClr val="accent2"/>
                </a:solidFill>
              </a:rPr>
              <a:t> will be a suite of two bore-sighted, synchronized, instruments</a:t>
            </a:r>
            <a:r>
              <a:rPr lang="en-US" i="1" dirty="0" smtClean="0">
                <a:solidFill>
                  <a:schemeClr val="accent2"/>
                </a:solidFill>
              </a:rPr>
              <a:t>:         </a:t>
            </a:r>
            <a:endParaRPr lang="en-US" i="1" dirty="0">
              <a:solidFill>
                <a:schemeClr val="accent2"/>
              </a:solidFill>
            </a:endParaRPr>
          </a:p>
          <a:p>
            <a:pPr marL="342900" indent="-342900">
              <a:buFontTx/>
              <a:buAutoNum type="arabicPeriod"/>
            </a:pPr>
            <a:endParaRPr lang="en-US" i="1" u="sng" dirty="0"/>
          </a:p>
        </p:txBody>
      </p:sp>
      <p:sp>
        <p:nvSpPr>
          <p:cNvPr id="15377" name="Rectangle 24"/>
          <p:cNvSpPr>
            <a:spLocks noChangeArrowheads="1"/>
          </p:cNvSpPr>
          <p:nvPr/>
        </p:nvSpPr>
        <p:spPr bwMode="auto">
          <a:xfrm>
            <a:off x="4848225" y="3603617"/>
            <a:ext cx="1439863" cy="3079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1400" b="1" u="sng" dirty="0" err="1">
                <a:solidFill>
                  <a:srgbClr val="0000FF"/>
                </a:solidFill>
              </a:rPr>
              <a:t>eMAS</a:t>
            </a:r>
            <a:r>
              <a:rPr lang="en-US" sz="1400" b="1" u="sng" dirty="0">
                <a:solidFill>
                  <a:srgbClr val="0000FF"/>
                </a:solidFill>
              </a:rPr>
              <a:t> Scanner</a:t>
            </a:r>
          </a:p>
        </p:txBody>
      </p:sp>
      <p:sp>
        <p:nvSpPr>
          <p:cNvPr id="15378" name="Rectangle 22"/>
          <p:cNvSpPr>
            <a:spLocks noChangeArrowheads="1"/>
          </p:cNvSpPr>
          <p:nvPr/>
        </p:nvSpPr>
        <p:spPr bwMode="auto">
          <a:xfrm>
            <a:off x="381000" y="6411913"/>
            <a:ext cx="3057525" cy="369887"/>
          </a:xfrm>
          <a:prstGeom prst="rect">
            <a:avLst/>
          </a:prstGeom>
          <a:solidFill>
            <a:schemeClr val="bg1"/>
          </a:solidFill>
          <a:ln w="9525">
            <a:noFill/>
            <a:miter lim="800000"/>
            <a:headEnd/>
            <a:tailEnd/>
          </a:ln>
        </p:spPr>
        <p:txBody>
          <a:bodyPr wrap="none">
            <a:prstTxWarp prst="textNoShape">
              <a:avLst/>
            </a:prstTxWarp>
            <a:spAutoFit/>
          </a:bodyPr>
          <a:lstStyle/>
          <a:p>
            <a:pPr algn="ctr">
              <a:spcBef>
                <a:spcPct val="50000"/>
              </a:spcBef>
            </a:pPr>
            <a:r>
              <a:rPr lang="en-US" b="1">
                <a:ea typeface="ＭＳ Ｐゴシック" charset="-128"/>
                <a:cs typeface="ＭＳ Ｐゴシック" charset="-128"/>
              </a:rPr>
              <a:t>(</a:t>
            </a:r>
            <a:r>
              <a:rPr lang="en-US" sz="1400" b="1">
                <a:ea typeface="ＭＳ Ｐゴシック" charset="-128"/>
                <a:cs typeface="ＭＳ Ｐゴシック" charset="-128"/>
              </a:rPr>
              <a:t>Dual-Offner V/SWIR Pushbroom</a:t>
            </a:r>
            <a:r>
              <a:rPr lang="en-US" b="1">
                <a:ea typeface="ＭＳ Ｐゴシック" charset="-128"/>
                <a:cs typeface="ＭＳ Ｐゴシック" charset="-128"/>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pSp>
        <p:nvGrpSpPr>
          <p:cNvPr id="2" name="Group 14"/>
          <p:cNvGrpSpPr/>
          <p:nvPr/>
        </p:nvGrpSpPr>
        <p:grpSpPr>
          <a:xfrm>
            <a:off x="152400" y="304800"/>
            <a:ext cx="5156303" cy="5867400"/>
            <a:chOff x="282472" y="685800"/>
            <a:chExt cx="5156303" cy="5867400"/>
          </a:xfrm>
        </p:grpSpPr>
        <p:pic>
          <p:nvPicPr>
            <p:cNvPr id="5" name="Picture 4" descr="ncc128_20110504_1640_bmx_2.GIF"/>
            <p:cNvPicPr>
              <a:picLocks noChangeAspect="1"/>
            </p:cNvPicPr>
            <p:nvPr/>
          </p:nvPicPr>
          <p:blipFill>
            <a:blip r:embed="rId2" cstate="print"/>
            <a:stretch>
              <a:fillRect/>
            </a:stretch>
          </p:blipFill>
          <p:spPr>
            <a:xfrm>
              <a:off x="304800" y="685800"/>
              <a:ext cx="5133975" cy="5867400"/>
            </a:xfrm>
            <a:prstGeom prst="rect">
              <a:avLst/>
            </a:prstGeom>
          </p:spPr>
        </p:pic>
        <p:sp>
          <p:nvSpPr>
            <p:cNvPr id="7" name="TextBox 6"/>
            <p:cNvSpPr txBox="1"/>
            <p:nvPr/>
          </p:nvSpPr>
          <p:spPr>
            <a:xfrm>
              <a:off x="3733800" y="2514600"/>
              <a:ext cx="1327608" cy="369332"/>
            </a:xfrm>
            <a:prstGeom prst="rect">
              <a:avLst/>
            </a:prstGeom>
            <a:noFill/>
          </p:spPr>
          <p:txBody>
            <a:bodyPr wrap="none" rtlCol="0">
              <a:spAutoFit/>
            </a:bodyPr>
            <a:lstStyle/>
            <a:p>
              <a:r>
                <a:rPr lang="en-US" dirty="0" smtClean="0"/>
                <a:t>Birmingham</a:t>
              </a:r>
              <a:endParaRPr lang="en-US" dirty="0"/>
            </a:p>
          </p:txBody>
        </p:sp>
        <p:sp>
          <p:nvSpPr>
            <p:cNvPr id="8" name="TextBox 7"/>
            <p:cNvSpPr txBox="1"/>
            <p:nvPr/>
          </p:nvSpPr>
          <p:spPr>
            <a:xfrm>
              <a:off x="1371600" y="3733800"/>
              <a:ext cx="1197572" cy="369332"/>
            </a:xfrm>
            <a:prstGeom prst="rect">
              <a:avLst/>
            </a:prstGeom>
            <a:noFill/>
          </p:spPr>
          <p:txBody>
            <a:bodyPr wrap="none" rtlCol="0">
              <a:spAutoFit/>
            </a:bodyPr>
            <a:lstStyle/>
            <a:p>
              <a:r>
                <a:rPr lang="en-US" dirty="0" smtClean="0"/>
                <a:t>Tuscaloosa</a:t>
              </a:r>
              <a:endParaRPr lang="en-US" dirty="0"/>
            </a:p>
          </p:txBody>
        </p:sp>
        <p:sp>
          <p:nvSpPr>
            <p:cNvPr id="9" name="Oval 8"/>
            <p:cNvSpPr/>
            <p:nvPr/>
          </p:nvSpPr>
          <p:spPr>
            <a:xfrm rot="19424846">
              <a:off x="1515191" y="2694368"/>
              <a:ext cx="2819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86122">
              <a:off x="282472" y="4198778"/>
              <a:ext cx="398911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088130">
              <a:off x="1152343" y="1378461"/>
              <a:ext cx="3071078" cy="65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562600" y="2133600"/>
            <a:ext cx="3581400" cy="4097276"/>
          </a:xfrm>
          <a:prstGeom prst="rect">
            <a:avLst/>
          </a:prstGeom>
          <a:noFill/>
        </p:spPr>
        <p:txBody>
          <a:bodyPr wrap="square" rtlCol="0">
            <a:spAutoFit/>
          </a:bodyPr>
          <a:lstStyle/>
          <a:p>
            <a:pPr>
              <a:lnSpc>
                <a:spcPct val="85000"/>
              </a:lnSpc>
            </a:pPr>
            <a:r>
              <a:rPr lang="en-US" sz="1800" dirty="0" smtClean="0">
                <a:solidFill>
                  <a:schemeClr val="accent2"/>
                </a:solidFill>
              </a:rPr>
              <a:t>One of the most notable tornado outbreaks in history</a:t>
            </a:r>
          </a:p>
          <a:p>
            <a:pPr>
              <a:lnSpc>
                <a:spcPct val="85000"/>
              </a:lnSpc>
            </a:pPr>
            <a:endParaRPr lang="en-US" sz="1800" dirty="0">
              <a:solidFill>
                <a:schemeClr val="accent2"/>
              </a:solidFill>
            </a:endParaRPr>
          </a:p>
          <a:p>
            <a:pPr>
              <a:lnSpc>
                <a:spcPct val="85000"/>
              </a:lnSpc>
            </a:pPr>
            <a:r>
              <a:rPr lang="en-US" sz="1800" dirty="0" smtClean="0">
                <a:solidFill>
                  <a:schemeClr val="accent2"/>
                </a:solidFill>
              </a:rPr>
              <a:t>Based on techniques of Jedlovec et al. (2006), NWS forecasters use MODIS color composites to evaluate tornado damage tracks</a:t>
            </a:r>
          </a:p>
          <a:p>
            <a:pPr>
              <a:lnSpc>
                <a:spcPct val="85000"/>
              </a:lnSpc>
            </a:pPr>
            <a:endParaRPr lang="en-US" sz="1800" dirty="0">
              <a:solidFill>
                <a:schemeClr val="accent2"/>
              </a:solidFill>
            </a:endParaRPr>
          </a:p>
          <a:p>
            <a:pPr marL="112713" indent="-112713">
              <a:lnSpc>
                <a:spcPct val="85000"/>
              </a:lnSpc>
              <a:spcAft>
                <a:spcPts val="600"/>
              </a:spcAft>
              <a:buFont typeface="Arial" pitchFamily="34" charset="0"/>
              <a:buChar char="•"/>
            </a:pPr>
            <a:r>
              <a:rPr lang="en-US" sz="1800" dirty="0" smtClean="0">
                <a:solidFill>
                  <a:schemeClr val="accent2"/>
                </a:solidFill>
              </a:rPr>
              <a:t>Guide forecasts to remote locations to conduct surveys</a:t>
            </a:r>
          </a:p>
          <a:p>
            <a:pPr marL="112713" indent="-112713">
              <a:lnSpc>
                <a:spcPct val="85000"/>
              </a:lnSpc>
              <a:spcAft>
                <a:spcPts val="600"/>
              </a:spcAft>
              <a:buFont typeface="Arial" pitchFamily="34" charset="0"/>
              <a:buChar char="•"/>
            </a:pPr>
            <a:r>
              <a:rPr lang="en-US" sz="1800" dirty="0" smtClean="0">
                <a:solidFill>
                  <a:schemeClr val="accent2"/>
                </a:solidFill>
              </a:rPr>
              <a:t>Correlate damage locations with Doppler radar rotational signatures</a:t>
            </a:r>
            <a:endParaRPr lang="en-US" sz="1800" dirty="0">
              <a:solidFill>
                <a:schemeClr val="accent2"/>
              </a:solidFill>
            </a:endParaRPr>
          </a:p>
          <a:p>
            <a:pPr>
              <a:lnSpc>
                <a:spcPct val="85000"/>
              </a:lnSpc>
              <a:spcBef>
                <a:spcPts val="600"/>
              </a:spcBef>
              <a:spcAft>
                <a:spcPts val="600"/>
              </a:spcAft>
            </a:pPr>
            <a:r>
              <a:rPr lang="en-US" sz="1800" dirty="0" smtClean="0">
                <a:solidFill>
                  <a:schemeClr val="accent2"/>
                </a:solidFill>
              </a:rPr>
              <a:t>Used with high resolution 15m ASTER data for better assessment </a:t>
            </a:r>
            <a:endParaRPr lang="en-US" sz="1800" dirty="0">
              <a:solidFill>
                <a:schemeClr val="accent2"/>
              </a:solidFill>
            </a:endParaRPr>
          </a:p>
        </p:txBody>
      </p:sp>
      <p:sp>
        <p:nvSpPr>
          <p:cNvPr id="14" name="TextBox 13"/>
          <p:cNvSpPr txBox="1"/>
          <p:nvPr/>
        </p:nvSpPr>
        <p:spPr>
          <a:xfrm>
            <a:off x="304800" y="6290882"/>
            <a:ext cx="9067800" cy="643318"/>
          </a:xfrm>
          <a:prstGeom prst="rect">
            <a:avLst/>
          </a:prstGeom>
          <a:noFill/>
        </p:spPr>
        <p:txBody>
          <a:bodyPr wrap="square" rtlCol="0">
            <a:spAutoFit/>
          </a:bodyPr>
          <a:lstStyle/>
          <a:p>
            <a:pPr>
              <a:lnSpc>
                <a:spcPct val="85000"/>
              </a:lnSpc>
            </a:pPr>
            <a:r>
              <a:rPr lang="en-US" sz="1400" dirty="0" smtClean="0"/>
              <a:t>Jedlovec, Gary J., </a:t>
            </a:r>
            <a:r>
              <a:rPr lang="en-US" sz="1400" dirty="0" err="1" smtClean="0"/>
              <a:t>Udaysankar</a:t>
            </a:r>
            <a:r>
              <a:rPr lang="en-US" sz="1400" dirty="0" smtClean="0"/>
              <a:t> Nair, Stephanie L. Haines, 2006: Detection of Storm Damage Tracks with EOS Data. </a:t>
            </a:r>
            <a:r>
              <a:rPr lang="en-US" sz="1400" i="1" dirty="0" err="1" smtClean="0"/>
              <a:t>Wea</a:t>
            </a:r>
            <a:r>
              <a:rPr lang="en-US" sz="1400" i="1" dirty="0" smtClean="0"/>
              <a:t>. Forecasting</a:t>
            </a:r>
            <a:r>
              <a:rPr lang="en-US" sz="1400" dirty="0" smtClean="0"/>
              <a:t>, </a:t>
            </a:r>
            <a:r>
              <a:rPr lang="en-US" sz="1400" b="1" dirty="0" smtClean="0"/>
              <a:t>21</a:t>
            </a:r>
            <a:r>
              <a:rPr lang="en-US" sz="1400" dirty="0" smtClean="0"/>
              <a:t>, 249–267. </a:t>
            </a:r>
            <a:r>
              <a:rPr lang="en-US" sz="1400" dirty="0" err="1" smtClean="0"/>
              <a:t>doi</a:t>
            </a:r>
            <a:r>
              <a:rPr lang="en-US" sz="1400" dirty="0" smtClean="0"/>
              <a:t>: 10.1175/WAF923.1 </a:t>
            </a:r>
          </a:p>
          <a:p>
            <a:pPr>
              <a:lnSpc>
                <a:spcPct val="85000"/>
              </a:lnSpc>
            </a:pPr>
            <a:endParaRPr lang="en-US" sz="1400" dirty="0"/>
          </a:p>
        </p:txBody>
      </p:sp>
      <p:pic>
        <p:nvPicPr>
          <p:cNvPr id="6" name="Picture 5" descr="devastation.jpg"/>
          <p:cNvPicPr>
            <a:picLocks noChangeAspect="1"/>
          </p:cNvPicPr>
          <p:nvPr/>
        </p:nvPicPr>
        <p:blipFill>
          <a:blip r:embed="rId3" cstate="print"/>
          <a:stretch>
            <a:fillRect/>
          </a:stretch>
        </p:blipFill>
        <p:spPr>
          <a:xfrm>
            <a:off x="4038600" y="53056"/>
            <a:ext cx="4953000" cy="18519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45762" name="Picture 5"/>
          <p:cNvPicPr>
            <a:picLocks noChangeAspect="1"/>
          </p:cNvPicPr>
          <p:nvPr/>
        </p:nvPicPr>
        <p:blipFill>
          <a:blip r:embed="rId2"/>
          <a:srcRect/>
          <a:stretch>
            <a:fillRect/>
          </a:stretch>
        </p:blipFill>
        <p:spPr bwMode="auto">
          <a:xfrm>
            <a:off x="371475" y="228600"/>
            <a:ext cx="8401050" cy="6299200"/>
          </a:xfrm>
          <a:prstGeom prst="rect">
            <a:avLst/>
          </a:prstGeom>
          <a:noFill/>
          <a:ln w="9525">
            <a:noFill/>
            <a:miter lim="800000"/>
            <a:headEnd/>
            <a:tailEnd/>
          </a:ln>
        </p:spPr>
      </p:pic>
      <p:sp>
        <p:nvSpPr>
          <p:cNvPr id="7" name="Rectangle 6"/>
          <p:cNvSpPr/>
          <p:nvPr/>
        </p:nvSpPr>
        <p:spPr>
          <a:xfrm>
            <a:off x="7950200" y="6057900"/>
            <a:ext cx="152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45764" name="TextBox 3"/>
          <p:cNvSpPr txBox="1">
            <a:spLocks noChangeArrowheads="1"/>
          </p:cNvSpPr>
          <p:nvPr/>
        </p:nvSpPr>
        <p:spPr bwMode="auto">
          <a:xfrm>
            <a:off x="381000" y="1295400"/>
            <a:ext cx="3962400" cy="5262563"/>
          </a:xfrm>
          <a:prstGeom prst="rect">
            <a:avLst/>
          </a:prstGeom>
          <a:solidFill>
            <a:srgbClr val="FFFFFF"/>
          </a:solidFill>
          <a:ln w="9525">
            <a:noFill/>
            <a:miter lim="800000"/>
            <a:headEnd/>
            <a:tailEnd/>
          </a:ln>
        </p:spPr>
        <p:txBody>
          <a:bodyPr>
            <a:prstTxWarp prst="textNoShape">
              <a:avLst/>
            </a:prstTxWarp>
            <a:spAutoFit/>
          </a:bodyPr>
          <a:lstStyle/>
          <a:p>
            <a:pPr>
              <a:buFont typeface="Arial" charset="0"/>
              <a:buChar char="•"/>
            </a:pPr>
            <a:r>
              <a:rPr lang="en-US" sz="1600" dirty="0"/>
              <a:t> </a:t>
            </a:r>
            <a:r>
              <a:rPr lang="en-US" sz="1600" dirty="0">
                <a:solidFill>
                  <a:schemeClr val="accent2"/>
                </a:solidFill>
              </a:rPr>
              <a:t>AFWA &amp; NASA/GSFC joint effort to develop a blended multi-sensor snow data set from MODIS and AMSR-E snow retrievals</a:t>
            </a:r>
          </a:p>
          <a:p>
            <a:pPr>
              <a:buFont typeface="Arial" charset="0"/>
              <a:buChar char="•"/>
            </a:pPr>
            <a:r>
              <a:rPr lang="en-US" sz="1600" dirty="0">
                <a:solidFill>
                  <a:schemeClr val="accent2"/>
                </a:solidFill>
              </a:rPr>
              <a:t> Data set includes snow cover area (SCA), snow water equivalent (SWE) and SWE-derived snow depth.</a:t>
            </a:r>
          </a:p>
          <a:p>
            <a:pPr>
              <a:buFont typeface="Arial" charset="0"/>
              <a:buChar char="•"/>
            </a:pPr>
            <a:endParaRPr lang="en-US" sz="1600" dirty="0">
              <a:solidFill>
                <a:schemeClr val="accent2"/>
              </a:solidFill>
            </a:endParaRPr>
          </a:p>
          <a:p>
            <a:pPr>
              <a:buFont typeface="Arial" charset="0"/>
              <a:buChar char="•"/>
            </a:pPr>
            <a:r>
              <a:rPr lang="en-US" sz="1600" dirty="0">
                <a:solidFill>
                  <a:schemeClr val="accent2"/>
                </a:solidFill>
              </a:rPr>
              <a:t> Multi-sensor snow products used in the NASA Land Information System to generate gridded estimates of snow states using data assimilation framework.</a:t>
            </a:r>
          </a:p>
          <a:p>
            <a:pPr>
              <a:buFont typeface="Arial" charset="0"/>
              <a:buChar char="•"/>
            </a:pPr>
            <a:endParaRPr lang="en-US" sz="1600" dirty="0"/>
          </a:p>
          <a:p>
            <a:pPr>
              <a:buFont typeface="Arial" charset="0"/>
              <a:buChar char="•"/>
            </a:pPr>
            <a:r>
              <a:rPr lang="en-US" sz="1600" dirty="0"/>
              <a:t> </a:t>
            </a:r>
            <a:r>
              <a:rPr lang="en-US" sz="1600" dirty="0">
                <a:solidFill>
                  <a:srgbClr val="FF30FA"/>
                </a:solidFill>
              </a:rPr>
              <a:t>Assimilation improves snow state estimates in an evaluation against in situ observations (</a:t>
            </a:r>
            <a:r>
              <a:rPr lang="en-US" sz="1600" dirty="0" err="1">
                <a:solidFill>
                  <a:srgbClr val="FF30FA"/>
                </a:solidFill>
              </a:rPr>
              <a:t>NCDC’s</a:t>
            </a:r>
            <a:r>
              <a:rPr lang="en-US" sz="1600" dirty="0">
                <a:solidFill>
                  <a:srgbClr val="FF30FA"/>
                </a:solidFill>
              </a:rPr>
              <a:t> COOP and Global Summary of the Day data sets and NRCS’ SNOTEL observations of SWE). </a:t>
            </a:r>
          </a:p>
          <a:p>
            <a:pPr>
              <a:buFont typeface="Arial" charset="0"/>
              <a:buChar char="•"/>
            </a:pPr>
            <a:endParaRPr lang="en-US" sz="1600" dirty="0">
              <a:solidFill>
                <a:srgbClr val="FF30FA"/>
              </a:solidFill>
            </a:endParaRPr>
          </a:p>
          <a:p>
            <a:pPr>
              <a:buFont typeface="Arial" charset="0"/>
              <a:buChar char="•"/>
            </a:pPr>
            <a:endParaRPr lang="en-US" sz="1600" dirty="0">
              <a:solidFill>
                <a:srgbClr val="FF30FA"/>
              </a:solidFill>
            </a:endParaRPr>
          </a:p>
          <a:p>
            <a:r>
              <a:rPr lang="en-US" sz="1600" dirty="0">
                <a:solidFill>
                  <a:srgbClr val="FF30FA"/>
                </a:solidFill>
              </a:rPr>
              <a:t> </a:t>
            </a:r>
            <a:endParaRPr lang="en-US" sz="1400" dirty="0">
              <a:solidFill>
                <a:srgbClr val="FF30FA"/>
              </a:solidFill>
            </a:endParaRPr>
          </a:p>
        </p:txBody>
      </p:sp>
      <p:sp>
        <p:nvSpPr>
          <p:cNvPr id="5" name="TextBox 4"/>
          <p:cNvSpPr txBox="1"/>
          <p:nvPr/>
        </p:nvSpPr>
        <p:spPr>
          <a:xfrm>
            <a:off x="0" y="6197600"/>
            <a:ext cx="4301067" cy="338554"/>
          </a:xfrm>
          <a:prstGeom prst="rect">
            <a:avLst/>
          </a:prstGeom>
          <a:noFill/>
        </p:spPr>
        <p:txBody>
          <a:bodyPr wrap="square" rtlCol="0">
            <a:spAutoFit/>
          </a:bodyPr>
          <a:lstStyle/>
          <a:p>
            <a:r>
              <a:rPr lang="en-US" sz="1600" dirty="0" smtClean="0"/>
              <a:t>Slide courtesy of L.-P. </a:t>
            </a:r>
            <a:r>
              <a:rPr lang="en-US" sz="1600" dirty="0" err="1" smtClean="0"/>
              <a:t>Riishjogaard</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94267" y="0"/>
            <a:ext cx="6536266" cy="523220"/>
          </a:xfrm>
          <a:prstGeom prst="rect">
            <a:avLst/>
          </a:prstGeom>
          <a:noFill/>
        </p:spPr>
        <p:txBody>
          <a:bodyPr wrap="square" rtlCol="0">
            <a:spAutoFit/>
          </a:bodyPr>
          <a:lstStyle/>
          <a:p>
            <a:pPr algn="ctr"/>
            <a:r>
              <a:rPr lang="en-US" sz="2800" b="1" dirty="0" smtClean="0">
                <a:solidFill>
                  <a:schemeClr val="bg1"/>
                </a:solidFill>
              </a:rPr>
              <a:t>Contributions of MODIS to EPO</a:t>
            </a:r>
            <a:endParaRPr lang="en-US" sz="2800" b="1" dirty="0">
              <a:solidFill>
                <a:schemeClr val="bg1"/>
              </a:solidFill>
            </a:endParaRPr>
          </a:p>
        </p:txBody>
      </p:sp>
      <p:sp>
        <p:nvSpPr>
          <p:cNvPr id="3" name="TextBox 2"/>
          <p:cNvSpPr txBox="1"/>
          <p:nvPr/>
        </p:nvSpPr>
        <p:spPr>
          <a:xfrm>
            <a:off x="728133" y="1270000"/>
            <a:ext cx="7620000" cy="3046988"/>
          </a:xfrm>
          <a:prstGeom prst="rect">
            <a:avLst/>
          </a:prstGeom>
          <a:noFill/>
        </p:spPr>
        <p:txBody>
          <a:bodyPr wrap="square" rtlCol="0">
            <a:spAutoFit/>
          </a:bodyPr>
          <a:lstStyle/>
          <a:p>
            <a:pPr>
              <a:buFont typeface="Arial"/>
              <a:buChar char="•"/>
            </a:pPr>
            <a:r>
              <a:rPr lang="en-US" sz="2400" dirty="0" smtClean="0">
                <a:solidFill>
                  <a:schemeClr val="accent2"/>
                </a:solidFill>
              </a:rPr>
              <a:t> MODIS is responsible for more than half of the images used in Earth Observatory (approximate breakdown for 2010)*</a:t>
            </a:r>
          </a:p>
          <a:p>
            <a:pPr lvl="1">
              <a:buFont typeface="Lucida Grande"/>
              <a:buChar char="−"/>
            </a:pPr>
            <a:r>
              <a:rPr lang="en-US" dirty="0" smtClean="0">
                <a:solidFill>
                  <a:schemeClr val="accent2"/>
                </a:solidFill>
                <a:latin typeface="+mn-lt"/>
                <a:ea typeface="Lucida Grande"/>
                <a:cs typeface="Lucida Grande"/>
              </a:rPr>
              <a:t> </a:t>
            </a:r>
            <a:r>
              <a:rPr lang="en-US" sz="2400" dirty="0" smtClean="0">
                <a:solidFill>
                  <a:schemeClr val="accent2"/>
                </a:solidFill>
                <a:latin typeface="+mn-lt"/>
                <a:ea typeface="Lucida Grande"/>
                <a:cs typeface="Lucida Grande"/>
              </a:rPr>
              <a:t>MODIS (both Terra &amp; Aqua): 52%</a:t>
            </a:r>
          </a:p>
          <a:p>
            <a:pPr lvl="1">
              <a:buFont typeface="Lucida Grande"/>
              <a:buChar char="−"/>
            </a:pPr>
            <a:r>
              <a:rPr lang="en-US" sz="2400" dirty="0" smtClean="0">
                <a:solidFill>
                  <a:schemeClr val="accent2"/>
                </a:solidFill>
                <a:latin typeface="+mn-lt"/>
                <a:ea typeface="Lucida Grande"/>
                <a:cs typeface="Lucida Grande"/>
              </a:rPr>
              <a:t> EO-1/ALI: 14%</a:t>
            </a:r>
          </a:p>
          <a:p>
            <a:pPr lvl="1">
              <a:buFont typeface="Lucida Grande"/>
              <a:buChar char="−"/>
            </a:pPr>
            <a:r>
              <a:rPr lang="en-US" sz="2400" dirty="0" smtClean="0">
                <a:solidFill>
                  <a:schemeClr val="accent2"/>
                </a:solidFill>
                <a:latin typeface="+mn-lt"/>
                <a:ea typeface="Lucida Grande"/>
                <a:cs typeface="Lucida Grande"/>
              </a:rPr>
              <a:t> </a:t>
            </a:r>
            <a:r>
              <a:rPr lang="en-US" sz="2400" dirty="0" err="1" smtClean="0">
                <a:solidFill>
                  <a:schemeClr val="accent2"/>
                </a:solidFill>
                <a:latin typeface="+mn-lt"/>
                <a:ea typeface="Lucida Grande"/>
                <a:cs typeface="Lucida Grande"/>
              </a:rPr>
              <a:t>Landsats</a:t>
            </a:r>
            <a:r>
              <a:rPr lang="en-US" sz="2400" dirty="0" smtClean="0">
                <a:solidFill>
                  <a:schemeClr val="accent2"/>
                </a:solidFill>
                <a:latin typeface="+mn-lt"/>
                <a:ea typeface="Lucida Grande"/>
                <a:cs typeface="Lucida Grande"/>
              </a:rPr>
              <a:t>: 8%</a:t>
            </a:r>
          </a:p>
          <a:p>
            <a:pPr lvl="1">
              <a:buFont typeface="Lucida Grande"/>
              <a:buChar char="−"/>
            </a:pPr>
            <a:r>
              <a:rPr lang="en-US" sz="2400" dirty="0" smtClean="0">
                <a:solidFill>
                  <a:schemeClr val="accent2"/>
                </a:solidFill>
                <a:latin typeface="+mn-lt"/>
                <a:ea typeface="Lucida Grande"/>
                <a:cs typeface="Lucida Grande"/>
              </a:rPr>
              <a:t> ISS: 6%</a:t>
            </a:r>
          </a:p>
          <a:p>
            <a:pPr lvl="1">
              <a:buFont typeface="Lucida Grande"/>
              <a:buChar char="−"/>
            </a:pPr>
            <a:r>
              <a:rPr lang="en-US" sz="2400" dirty="0" smtClean="0">
                <a:solidFill>
                  <a:schemeClr val="accent2"/>
                </a:solidFill>
                <a:latin typeface="+mn-lt"/>
                <a:ea typeface="Lucida Grande"/>
                <a:cs typeface="Lucida Grande"/>
              </a:rPr>
              <a:t> all other sources: 20%</a:t>
            </a:r>
            <a:endParaRPr lang="en-US" sz="2400" dirty="0">
              <a:solidFill>
                <a:schemeClr val="accent2"/>
              </a:solidFill>
              <a:latin typeface="+mn-lt"/>
            </a:endParaRPr>
          </a:p>
        </p:txBody>
      </p:sp>
      <p:sp>
        <p:nvSpPr>
          <p:cNvPr id="4" name="TextBox 3"/>
          <p:cNvSpPr txBox="1"/>
          <p:nvPr/>
        </p:nvSpPr>
        <p:spPr>
          <a:xfrm>
            <a:off x="389467" y="6011333"/>
            <a:ext cx="7128933" cy="369332"/>
          </a:xfrm>
          <a:prstGeom prst="rect">
            <a:avLst/>
          </a:prstGeom>
          <a:noFill/>
        </p:spPr>
        <p:txBody>
          <a:bodyPr wrap="square" rtlCol="0">
            <a:spAutoFit/>
          </a:bodyPr>
          <a:lstStyle/>
          <a:p>
            <a:r>
              <a:rPr lang="en-US" sz="1800" dirty="0" smtClean="0"/>
              <a:t>* Kevin Ward, 5/17/11</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1618" name="Rectangle 2"/>
          <p:cNvSpPr>
            <a:spLocks noGrp="1" noChangeArrowheads="1"/>
          </p:cNvSpPr>
          <p:nvPr>
            <p:ph type="title"/>
          </p:nvPr>
        </p:nvSpPr>
        <p:spPr>
          <a:xfrm>
            <a:off x="829733" y="-19040"/>
            <a:ext cx="8216487" cy="854075"/>
          </a:xfrm>
        </p:spPr>
        <p:txBody>
          <a:bodyPr/>
          <a:lstStyle/>
          <a:p>
            <a:pPr algn="ctr"/>
            <a:r>
              <a:rPr lang="en-US" sz="3200" b="1" dirty="0" smtClean="0"/>
              <a:t>Outline of Presentation</a:t>
            </a:r>
            <a:endParaRPr lang="en-US" sz="3200" b="1" dirty="0"/>
          </a:p>
        </p:txBody>
      </p:sp>
      <p:sp>
        <p:nvSpPr>
          <p:cNvPr id="10" name="TextBox 9"/>
          <p:cNvSpPr txBox="1"/>
          <p:nvPr/>
        </p:nvSpPr>
        <p:spPr>
          <a:xfrm>
            <a:off x="411480" y="1625600"/>
            <a:ext cx="7699587" cy="5693867"/>
          </a:xfrm>
          <a:prstGeom prst="rect">
            <a:avLst/>
          </a:prstGeom>
          <a:noFill/>
        </p:spPr>
        <p:txBody>
          <a:bodyPr wrap="square" rtlCol="0">
            <a:spAutoFit/>
          </a:bodyPr>
          <a:lstStyle/>
          <a:p>
            <a:pPr>
              <a:buFont typeface="Arial" pitchFamily="34" charset="0"/>
              <a:buChar char="•"/>
            </a:pPr>
            <a:r>
              <a:rPr lang="en-US" sz="2800" dirty="0" smtClean="0"/>
              <a:t> </a:t>
            </a:r>
            <a:r>
              <a:rPr lang="en-US" sz="2800" dirty="0" smtClean="0">
                <a:solidFill>
                  <a:schemeClr val="accent2"/>
                </a:solidFill>
              </a:rPr>
              <a:t>Research in the ESD Perspective</a:t>
            </a:r>
          </a:p>
          <a:p>
            <a:pPr>
              <a:buFont typeface="Arial" pitchFamily="34" charset="0"/>
              <a:buChar char="•"/>
            </a:pPr>
            <a:r>
              <a:rPr lang="en-US" sz="2800" dirty="0" smtClean="0">
                <a:solidFill>
                  <a:schemeClr val="accent2"/>
                </a:solidFill>
              </a:rPr>
              <a:t> ESD Research Overview</a:t>
            </a:r>
          </a:p>
          <a:p>
            <a:pPr lvl="1">
              <a:buFont typeface="Lucida Grande"/>
              <a:buChar char="−"/>
            </a:pPr>
            <a:r>
              <a:rPr lang="en-US" sz="2800" dirty="0" smtClean="0">
                <a:solidFill>
                  <a:schemeClr val="accent2"/>
                </a:solidFill>
              </a:rPr>
              <a:t> Some MODIS-related specifics</a:t>
            </a:r>
          </a:p>
          <a:p>
            <a:pPr>
              <a:buFont typeface="Arial" pitchFamily="34" charset="0"/>
              <a:buChar char="•"/>
            </a:pPr>
            <a:r>
              <a:rPr lang="en-US" sz="2800" dirty="0" smtClean="0">
                <a:solidFill>
                  <a:schemeClr val="accent2"/>
                </a:solidFill>
              </a:rPr>
              <a:t> Airborne Instrument Development (esp. E-MAS)</a:t>
            </a:r>
          </a:p>
          <a:p>
            <a:pPr>
              <a:buFont typeface="Arial" pitchFamily="34" charset="0"/>
              <a:buChar char="•"/>
            </a:pPr>
            <a:r>
              <a:rPr lang="en-US" sz="2800" dirty="0" smtClean="0">
                <a:solidFill>
                  <a:schemeClr val="accent2"/>
                </a:solidFill>
              </a:rPr>
              <a:t> Contributions of MODIS to </a:t>
            </a:r>
          </a:p>
          <a:p>
            <a:pPr lvl="1">
              <a:buFont typeface="Lucida Grande"/>
              <a:buChar char="−"/>
            </a:pPr>
            <a:r>
              <a:rPr lang="en-US" sz="2800" dirty="0" smtClean="0">
                <a:solidFill>
                  <a:schemeClr val="accent2"/>
                </a:solidFill>
              </a:rPr>
              <a:t> data assimilation</a:t>
            </a:r>
          </a:p>
          <a:p>
            <a:pPr lvl="1">
              <a:buFont typeface="Lucida Grande"/>
              <a:buChar char="−"/>
            </a:pPr>
            <a:r>
              <a:rPr lang="en-US" sz="2800" dirty="0" smtClean="0">
                <a:solidFill>
                  <a:schemeClr val="accent2"/>
                </a:solidFill>
              </a:rPr>
              <a:t> disaster analysis</a:t>
            </a:r>
          </a:p>
          <a:p>
            <a:pPr lvl="1">
              <a:buFont typeface="Lucida Grande"/>
              <a:buChar char="−"/>
            </a:pPr>
            <a:r>
              <a:rPr lang="en-US" sz="2800" dirty="0" smtClean="0">
                <a:solidFill>
                  <a:schemeClr val="accent2"/>
                </a:solidFill>
              </a:rPr>
              <a:t> to EPO</a:t>
            </a:r>
          </a:p>
          <a:p>
            <a:pPr>
              <a:buFont typeface="Arial" pitchFamily="34" charset="0"/>
              <a:buChar char="•"/>
            </a:pPr>
            <a:endParaRPr lang="en-US" sz="2800" dirty="0" smtClean="0"/>
          </a:p>
          <a:p>
            <a:pPr>
              <a:buFont typeface="Arial" pitchFamily="34" charset="0"/>
              <a:buChar char="•"/>
            </a:pPr>
            <a:endParaRPr lang="en-US" sz="2800" dirty="0" smtClean="0"/>
          </a:p>
          <a:p>
            <a:endParaRPr lang="en-US" sz="2800" dirty="0" smtClean="0"/>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16258" name="Rectangle 2"/>
          <p:cNvSpPr>
            <a:spLocks noGrp="1" noChangeArrowheads="1"/>
          </p:cNvSpPr>
          <p:nvPr>
            <p:ph type="title"/>
          </p:nvPr>
        </p:nvSpPr>
        <p:spPr>
          <a:xfrm>
            <a:off x="1284923" y="1905"/>
            <a:ext cx="8142287" cy="854075"/>
          </a:xfrm>
        </p:spPr>
        <p:txBody>
          <a:bodyPr/>
          <a:lstStyle/>
          <a:p>
            <a:r>
              <a:rPr lang="en-US" dirty="0" smtClean="0"/>
              <a:t>Earth Science Division Overview</a:t>
            </a:r>
            <a:endParaRPr lang="en-US" dirty="0"/>
          </a:p>
        </p:txBody>
      </p:sp>
      <p:sp>
        <p:nvSpPr>
          <p:cNvPr id="2016259" name="Rectangle 3"/>
          <p:cNvSpPr>
            <a:spLocks noGrp="1" noChangeArrowheads="1"/>
          </p:cNvSpPr>
          <p:nvPr>
            <p:ph type="body" idx="1"/>
          </p:nvPr>
        </p:nvSpPr>
        <p:spPr bwMode="auto">
          <a:xfrm>
            <a:off x="0" y="992188"/>
            <a:ext cx="9144000" cy="5537200"/>
          </a:xfrm>
          <a:noFill/>
          <a:ln>
            <a:miter lim="800000"/>
            <a:headEnd/>
            <a:tailEnd/>
          </a:ln>
        </p:spPr>
        <p:txBody>
          <a:bodyPr vert="horz" wrap="square" lIns="91440" tIns="45720" rIns="91440" bIns="45720" numCol="1" anchor="t" anchorCtr="0" compatLnSpc="1">
            <a:prstTxWarp prst="textNoShape">
              <a:avLst/>
            </a:prstTxWarp>
          </a:bodyPr>
          <a:lstStyle/>
          <a:p>
            <a:pPr lvl="1"/>
            <a:r>
              <a:rPr lang="en-US" i="1" dirty="0">
                <a:solidFill>
                  <a:schemeClr val="accent2"/>
                </a:solidFill>
              </a:rPr>
              <a:t>Overarching goal: </a:t>
            </a:r>
            <a:r>
              <a:rPr lang="en-US" dirty="0">
                <a:solidFill>
                  <a:schemeClr val="accent2"/>
                </a:solidFill>
              </a:rPr>
              <a:t>to advance Earth System science, including climate studies, through </a:t>
            </a:r>
            <a:r>
              <a:rPr lang="en-US" dirty="0" err="1">
                <a:solidFill>
                  <a:schemeClr val="accent2"/>
                </a:solidFill>
              </a:rPr>
              <a:t>spaceborne</a:t>
            </a:r>
            <a:r>
              <a:rPr lang="en-US" dirty="0">
                <a:solidFill>
                  <a:schemeClr val="accent2"/>
                </a:solidFill>
              </a:rPr>
              <a:t> data acquisition, research and analysis, and predictive modeling</a:t>
            </a:r>
          </a:p>
          <a:p>
            <a:pPr lvl="1">
              <a:spcBef>
                <a:spcPct val="50000"/>
              </a:spcBef>
            </a:pPr>
            <a:r>
              <a:rPr lang="en-US" dirty="0">
                <a:solidFill>
                  <a:schemeClr val="accent2"/>
                </a:solidFill>
              </a:rPr>
              <a:t>Six major activities:</a:t>
            </a:r>
          </a:p>
          <a:p>
            <a:pPr lvl="2"/>
            <a:r>
              <a:rPr lang="en-US" dirty="0">
                <a:solidFill>
                  <a:schemeClr val="accent2"/>
                </a:solidFill>
              </a:rPr>
              <a:t>Building and operating Earth observing satellite missions, many with international and interagency partners</a:t>
            </a:r>
          </a:p>
          <a:p>
            <a:pPr lvl="2"/>
            <a:r>
              <a:rPr lang="en-US" dirty="0">
                <a:solidFill>
                  <a:schemeClr val="accent2"/>
                </a:solidFill>
              </a:rPr>
              <a:t>Making high-quality data products available to the broad science community</a:t>
            </a:r>
          </a:p>
          <a:p>
            <a:pPr lvl="2"/>
            <a:r>
              <a:rPr lang="en-US" dirty="0">
                <a:solidFill>
                  <a:srgbClr val="FF0000"/>
                </a:solidFill>
              </a:rPr>
              <a:t>Conducting and sponsoring cutting-edge research </a:t>
            </a:r>
          </a:p>
          <a:p>
            <a:pPr lvl="3"/>
            <a:r>
              <a:rPr lang="en-US" dirty="0">
                <a:solidFill>
                  <a:srgbClr val="FF0000"/>
                </a:solidFill>
              </a:rPr>
              <a:t>Field campaigns to complement satellite measurements</a:t>
            </a:r>
          </a:p>
          <a:p>
            <a:pPr lvl="3"/>
            <a:r>
              <a:rPr lang="en-US" dirty="0">
                <a:solidFill>
                  <a:srgbClr val="FF0000"/>
                </a:solidFill>
              </a:rPr>
              <a:t>Analyses of non-NASA mission data</a:t>
            </a:r>
          </a:p>
          <a:p>
            <a:pPr lvl="3"/>
            <a:r>
              <a:rPr lang="en-US" dirty="0">
                <a:solidFill>
                  <a:srgbClr val="FF0000"/>
                </a:solidFill>
              </a:rPr>
              <a:t>Modeling</a:t>
            </a:r>
          </a:p>
          <a:p>
            <a:pPr lvl="2"/>
            <a:r>
              <a:rPr lang="en-US" dirty="0">
                <a:solidFill>
                  <a:schemeClr val="accent2"/>
                </a:solidFill>
              </a:rPr>
              <a:t>Applied Science </a:t>
            </a:r>
          </a:p>
          <a:p>
            <a:pPr lvl="2"/>
            <a:r>
              <a:rPr lang="en-US" dirty="0">
                <a:solidFill>
                  <a:schemeClr val="accent2"/>
                </a:solidFill>
              </a:rPr>
              <a:t>Developing technologies to improve Earth observation capabilities</a:t>
            </a:r>
          </a:p>
          <a:p>
            <a:pPr lvl="2"/>
            <a:r>
              <a:rPr lang="en-US" dirty="0">
                <a:solidFill>
                  <a:schemeClr val="accent2"/>
                </a:solidFill>
              </a:rPr>
              <a:t>Education and Public Outreach</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ESD ROSES Solicitations</a:t>
            </a:r>
            <a:endParaRPr lang="en-US" b="1" dirty="0"/>
          </a:p>
        </p:txBody>
      </p:sp>
      <p:sp>
        <p:nvSpPr>
          <p:cNvPr id="3" name="Content Placeholder 2"/>
          <p:cNvSpPr>
            <a:spLocks noGrp="1"/>
          </p:cNvSpPr>
          <p:nvPr>
            <p:ph idx="1"/>
          </p:nvPr>
        </p:nvSpPr>
        <p:spPr>
          <a:xfrm>
            <a:off x="372533" y="812807"/>
            <a:ext cx="8419571" cy="4995863"/>
          </a:xfrm>
        </p:spPr>
        <p:txBody>
          <a:bodyPr/>
          <a:lstStyle/>
          <a:p>
            <a:pPr>
              <a:buClr>
                <a:schemeClr val="accent2"/>
              </a:buClr>
              <a:buFont typeface="Arial"/>
              <a:buChar char="•"/>
            </a:pPr>
            <a:r>
              <a:rPr lang="en-US" dirty="0" smtClean="0">
                <a:solidFill>
                  <a:schemeClr val="accent2"/>
                </a:solidFill>
              </a:rPr>
              <a:t>Annual ROSES omnibus solicitation (SMD-wide) serves as mechanism for soliciting research – for ESD this includes research (including competed science teams), applied sciences, technology</a:t>
            </a:r>
          </a:p>
          <a:p>
            <a:pPr>
              <a:buClr>
                <a:schemeClr val="accent2"/>
              </a:buClr>
              <a:buFont typeface="Arial"/>
              <a:buChar char="•"/>
            </a:pPr>
            <a:r>
              <a:rPr lang="en-US" dirty="0" smtClean="0">
                <a:solidFill>
                  <a:schemeClr val="accent2"/>
                </a:solidFill>
              </a:rPr>
              <a:t>Annual ROSES calls include </a:t>
            </a:r>
          </a:p>
          <a:p>
            <a:pPr lvl="1">
              <a:buClr>
                <a:schemeClr val="accent2"/>
              </a:buClr>
              <a:buFont typeface="Lucida Grande"/>
              <a:buChar char="−"/>
            </a:pPr>
            <a:r>
              <a:rPr lang="en-US" sz="1800" dirty="0" smtClean="0">
                <a:solidFill>
                  <a:schemeClr val="accent2"/>
                </a:solidFill>
              </a:rPr>
              <a:t>More-or-less annual solicitations for some R&amp;A, data, technology, and early career programs</a:t>
            </a:r>
          </a:p>
          <a:p>
            <a:pPr lvl="2">
              <a:buClr>
                <a:schemeClr val="accent2"/>
              </a:buClr>
              <a:buFont typeface="Courier New"/>
              <a:buChar char="o"/>
            </a:pPr>
            <a:r>
              <a:rPr lang="en-US" sz="1800" dirty="0" smtClean="0">
                <a:solidFill>
                  <a:schemeClr val="accent2"/>
                </a:solidFill>
              </a:rPr>
              <a:t> </a:t>
            </a:r>
            <a:r>
              <a:rPr lang="en-US" sz="1600" dirty="0" smtClean="0">
                <a:solidFill>
                  <a:schemeClr val="accent2"/>
                </a:solidFill>
              </a:rPr>
              <a:t>Earth System Data Record Uncertainty Analysis (10)</a:t>
            </a:r>
          </a:p>
          <a:p>
            <a:pPr lvl="1">
              <a:buClr>
                <a:schemeClr val="accent2"/>
              </a:buClr>
              <a:buFont typeface="Lucida Grande"/>
              <a:buChar char="−"/>
            </a:pPr>
            <a:r>
              <a:rPr lang="en-US" sz="1800" dirty="0" smtClean="0">
                <a:solidFill>
                  <a:schemeClr val="accent2"/>
                </a:solidFill>
              </a:rPr>
              <a:t>Periodic solicitations for competed science teams</a:t>
            </a:r>
          </a:p>
          <a:p>
            <a:pPr lvl="2">
              <a:buClr>
                <a:schemeClr val="accent2"/>
              </a:buClr>
              <a:buFont typeface="Courier New"/>
              <a:buChar char="o"/>
            </a:pPr>
            <a:r>
              <a:rPr lang="en-US" sz="1800" dirty="0" smtClean="0">
                <a:solidFill>
                  <a:schemeClr val="accent2"/>
                </a:solidFill>
              </a:rPr>
              <a:t> </a:t>
            </a:r>
            <a:r>
              <a:rPr lang="en-US" sz="1600" dirty="0" smtClean="0">
                <a:solidFill>
                  <a:schemeClr val="accent2"/>
                </a:solidFill>
              </a:rPr>
              <a:t>Terra/Aqua (09)</a:t>
            </a:r>
          </a:p>
          <a:p>
            <a:pPr lvl="2">
              <a:buClr>
                <a:schemeClr val="accent2"/>
              </a:buClr>
              <a:buFont typeface="Courier New"/>
              <a:buChar char="o"/>
            </a:pPr>
            <a:r>
              <a:rPr lang="en-US" sz="1600" dirty="0" smtClean="0">
                <a:solidFill>
                  <a:schemeClr val="accent2"/>
                </a:solidFill>
              </a:rPr>
              <a:t> NPP Science Team for Climate Data Records (10)</a:t>
            </a:r>
          </a:p>
          <a:p>
            <a:pPr lvl="1">
              <a:buClr>
                <a:schemeClr val="accent2"/>
              </a:buClr>
              <a:buFont typeface="Lucida Grande"/>
              <a:buChar char="−"/>
            </a:pPr>
            <a:r>
              <a:rPr lang="en-US" sz="1800" dirty="0" smtClean="0">
                <a:solidFill>
                  <a:schemeClr val="accent2"/>
                </a:solidFill>
              </a:rPr>
              <a:t>One-time solicitations for field campaigns</a:t>
            </a:r>
          </a:p>
          <a:p>
            <a:pPr lvl="2">
              <a:buClr>
                <a:schemeClr val="accent2"/>
              </a:buClr>
              <a:buFont typeface="Courier New"/>
              <a:buChar char="o"/>
            </a:pPr>
            <a:r>
              <a:rPr lang="en-US" sz="1800" dirty="0" smtClean="0">
                <a:solidFill>
                  <a:schemeClr val="accent2"/>
                </a:solidFill>
              </a:rPr>
              <a:t> </a:t>
            </a:r>
            <a:r>
              <a:rPr lang="en-US" sz="1600" dirty="0" smtClean="0">
                <a:solidFill>
                  <a:schemeClr val="accent2"/>
                </a:solidFill>
              </a:rPr>
              <a:t>Ocean Salinity Field Campaign (10)</a:t>
            </a:r>
          </a:p>
          <a:p>
            <a:pPr lvl="2">
              <a:buClr>
                <a:schemeClr val="accent2"/>
              </a:buClr>
              <a:buFont typeface="Courier New"/>
              <a:buChar char="o"/>
            </a:pPr>
            <a:r>
              <a:rPr lang="en-US" sz="1600" dirty="0" smtClean="0">
                <a:solidFill>
                  <a:schemeClr val="accent2"/>
                </a:solidFill>
              </a:rPr>
              <a:t> SEAC</a:t>
            </a:r>
            <a:r>
              <a:rPr lang="en-US" sz="1600" baseline="30000" dirty="0" smtClean="0">
                <a:solidFill>
                  <a:schemeClr val="accent2"/>
                </a:solidFill>
              </a:rPr>
              <a:t>4</a:t>
            </a:r>
            <a:r>
              <a:rPr lang="en-US" sz="1600" dirty="0" smtClean="0">
                <a:solidFill>
                  <a:schemeClr val="accent2"/>
                </a:solidFill>
              </a:rPr>
              <a:t>RS (10)</a:t>
            </a:r>
          </a:p>
          <a:p>
            <a:pPr lvl="1">
              <a:buClr>
                <a:schemeClr val="accent2"/>
              </a:buClr>
              <a:buFont typeface="Lucida Grande"/>
              <a:buChar char="−"/>
            </a:pPr>
            <a:r>
              <a:rPr lang="en-US" sz="1800" dirty="0" smtClean="0">
                <a:solidFill>
                  <a:schemeClr val="accent2"/>
                </a:solidFill>
              </a:rPr>
              <a:t>One-time solicitations for R&amp;A-related activities and applied science programs (may become quasi-regular)</a:t>
            </a:r>
          </a:p>
          <a:p>
            <a:pPr lvl="2">
              <a:buClr>
                <a:schemeClr val="accent2"/>
              </a:buClr>
              <a:buFont typeface="Courier New"/>
              <a:buChar char="o"/>
            </a:pPr>
            <a:r>
              <a:rPr lang="en-US" sz="1800" dirty="0" smtClean="0">
                <a:solidFill>
                  <a:schemeClr val="accent2"/>
                </a:solidFill>
              </a:rPr>
              <a:t> </a:t>
            </a:r>
            <a:r>
              <a:rPr lang="en-US" sz="1600" dirty="0" smtClean="0">
                <a:solidFill>
                  <a:schemeClr val="accent2"/>
                </a:solidFill>
              </a:rPr>
              <a:t>Airborne Instrument Technology Transition (09) </a:t>
            </a:r>
          </a:p>
          <a:p>
            <a:pPr lvl="2">
              <a:buClr>
                <a:schemeClr val="accent2"/>
              </a:buClr>
              <a:buFont typeface="Courier New"/>
              <a:buChar char="o"/>
            </a:pPr>
            <a:r>
              <a:rPr lang="en-US" sz="1600" dirty="0" smtClean="0">
                <a:solidFill>
                  <a:schemeClr val="accent2"/>
                </a:solidFill>
              </a:rPr>
              <a:t> Remote Sensing Theory (09)</a:t>
            </a:r>
          </a:p>
          <a:p>
            <a:pPr lvl="2">
              <a:buClr>
                <a:schemeClr val="accent2"/>
              </a:buClr>
              <a:buFont typeface="Courier New"/>
              <a:buChar char="o"/>
            </a:pPr>
            <a:r>
              <a:rPr lang="en-US" sz="1600" dirty="0" smtClean="0">
                <a:solidFill>
                  <a:schemeClr val="accent2"/>
                </a:solidFill>
              </a:rPr>
              <a:t> Earth Venture-1 (09)</a:t>
            </a:r>
          </a:p>
          <a:p>
            <a:pPr lvl="2">
              <a:buClr>
                <a:schemeClr val="accent2"/>
              </a:buClr>
              <a:buFont typeface="Courier New"/>
              <a:buChar char="o"/>
            </a:pPr>
            <a:r>
              <a:rPr lang="en-US" sz="1600" dirty="0" smtClean="0">
                <a:solidFill>
                  <a:schemeClr val="accent2"/>
                </a:solidFill>
              </a:rPr>
              <a:t> Air Quality Applied Science Team (09)</a:t>
            </a:r>
          </a:p>
          <a:p>
            <a:pPr lvl="2">
              <a:buClr>
                <a:schemeClr val="accent2"/>
              </a:buClr>
              <a:buFont typeface="Courier New"/>
              <a:buChar char="o"/>
            </a:pPr>
            <a:r>
              <a:rPr lang="en-US" sz="1600" dirty="0" smtClean="0">
                <a:solidFill>
                  <a:schemeClr val="accent2"/>
                </a:solidFill>
              </a:rPr>
              <a:t> Satellite Calibration </a:t>
            </a:r>
            <a:r>
              <a:rPr lang="en-US" sz="1600" dirty="0" err="1" smtClean="0">
                <a:solidFill>
                  <a:schemeClr val="accent2"/>
                </a:solidFill>
              </a:rPr>
              <a:t>Interconsistency</a:t>
            </a:r>
            <a:r>
              <a:rPr lang="en-US" sz="1600" dirty="0" smtClean="0">
                <a:solidFill>
                  <a:schemeClr val="accent2"/>
                </a:solidFill>
              </a:rPr>
              <a:t> Studies (11)</a:t>
            </a:r>
          </a:p>
          <a:p>
            <a:pPr lvl="2">
              <a:buClr>
                <a:schemeClr val="accent2"/>
              </a:buClr>
              <a:buFont typeface="Courier New"/>
              <a:buChar char="o"/>
            </a:pPr>
            <a:r>
              <a:rPr lang="en-US" sz="1600" dirty="0" smtClean="0">
                <a:solidFill>
                  <a:schemeClr val="accent2"/>
                </a:solidFill>
              </a:rPr>
              <a:t>Impacts of Climate Variability and Change on NASA Centers and Facilities (11)</a:t>
            </a:r>
          </a:p>
          <a:p>
            <a:pPr lvl="2">
              <a:buClr>
                <a:schemeClr val="accent2"/>
              </a:buClr>
              <a:buFont typeface="Courier New"/>
              <a:buChar char="o"/>
            </a:pPr>
            <a:r>
              <a:rPr lang="en-US" sz="1600" dirty="0" smtClean="0">
                <a:solidFill>
                  <a:schemeClr val="accent2"/>
                </a:solidFill>
              </a:rPr>
              <a:t>Earth Science Applications: Fires and Wildfires (11)</a:t>
            </a:r>
          </a:p>
          <a:p>
            <a:pPr>
              <a:buClr>
                <a:schemeClr val="accent2"/>
              </a:buClr>
              <a:buFont typeface="Arial"/>
              <a:buChar char="•"/>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3"/>
          <p:cNvSpPr>
            <a:spLocks noGrp="1"/>
          </p:cNvSpPr>
          <p:nvPr>
            <p:ph type="title"/>
          </p:nvPr>
        </p:nvSpPr>
        <p:spPr>
          <a:xfrm>
            <a:off x="800106" y="228600"/>
            <a:ext cx="7632700" cy="644525"/>
          </a:xfrm>
        </p:spPr>
        <p:txBody>
          <a:bodyPr/>
          <a:lstStyle/>
          <a:p>
            <a:r>
              <a:rPr lang="en-US" sz="3600" dirty="0" smtClean="0">
                <a:latin typeface="Arial" charset="0"/>
                <a:ea typeface="Arial" charset="0"/>
                <a:cs typeface="Arial" charset="0"/>
              </a:rPr>
              <a:t>ESD ROSES 09 Summary Statistics</a:t>
            </a:r>
          </a:p>
        </p:txBody>
      </p:sp>
      <p:pic>
        <p:nvPicPr>
          <p:cNvPr id="36867" name="Picture 7" descr="barchart1_roses09.png"/>
          <p:cNvPicPr>
            <a:picLocks noChangeAspect="1"/>
          </p:cNvPicPr>
          <p:nvPr/>
        </p:nvPicPr>
        <p:blipFill>
          <a:blip r:embed="rId2"/>
          <a:srcRect/>
          <a:stretch>
            <a:fillRect/>
          </a:stretch>
        </p:blipFill>
        <p:spPr bwMode="auto">
          <a:xfrm>
            <a:off x="277813" y="4278313"/>
            <a:ext cx="3665537" cy="2493962"/>
          </a:xfrm>
          <a:prstGeom prst="rect">
            <a:avLst/>
          </a:prstGeom>
          <a:noFill/>
          <a:ln w="9525">
            <a:noFill/>
            <a:miter lim="800000"/>
            <a:headEnd/>
            <a:tailEnd/>
          </a:ln>
        </p:spPr>
      </p:pic>
      <p:pic>
        <p:nvPicPr>
          <p:cNvPr id="36868" name="Picture 8" descr="barchart3_roses09.png"/>
          <p:cNvPicPr>
            <a:picLocks noChangeAspect="1"/>
          </p:cNvPicPr>
          <p:nvPr/>
        </p:nvPicPr>
        <p:blipFill>
          <a:blip r:embed="rId3"/>
          <a:srcRect/>
          <a:stretch>
            <a:fillRect/>
          </a:stretch>
        </p:blipFill>
        <p:spPr bwMode="auto">
          <a:xfrm>
            <a:off x="4745038" y="1825625"/>
            <a:ext cx="3517900" cy="2393950"/>
          </a:xfrm>
          <a:prstGeom prst="rect">
            <a:avLst/>
          </a:prstGeom>
          <a:noFill/>
          <a:ln w="9525">
            <a:noFill/>
            <a:miter lim="800000"/>
            <a:headEnd/>
            <a:tailEnd/>
          </a:ln>
        </p:spPr>
      </p:pic>
      <p:pic>
        <p:nvPicPr>
          <p:cNvPr id="36869" name="Picture 9" descr="barchart2_roses09.png"/>
          <p:cNvPicPr>
            <a:picLocks noChangeAspect="1"/>
          </p:cNvPicPr>
          <p:nvPr/>
        </p:nvPicPr>
        <p:blipFill>
          <a:blip r:embed="rId4"/>
          <a:srcRect/>
          <a:stretch>
            <a:fillRect/>
          </a:stretch>
        </p:blipFill>
        <p:spPr bwMode="auto">
          <a:xfrm>
            <a:off x="279400" y="1722438"/>
            <a:ext cx="3663950" cy="2493962"/>
          </a:xfrm>
          <a:prstGeom prst="rect">
            <a:avLst/>
          </a:prstGeom>
          <a:noFill/>
          <a:ln w="9525">
            <a:noFill/>
            <a:miter lim="800000"/>
            <a:headEnd/>
            <a:tailEnd/>
          </a:ln>
        </p:spPr>
      </p:pic>
      <p:pic>
        <p:nvPicPr>
          <p:cNvPr id="36870" name="Picture 12" descr="barchart4_roses09.png"/>
          <p:cNvPicPr>
            <a:picLocks noChangeAspect="1"/>
          </p:cNvPicPr>
          <p:nvPr/>
        </p:nvPicPr>
        <p:blipFill>
          <a:blip r:embed="rId5"/>
          <a:srcRect/>
          <a:stretch>
            <a:fillRect/>
          </a:stretch>
        </p:blipFill>
        <p:spPr bwMode="auto">
          <a:xfrm>
            <a:off x="4729163" y="4230688"/>
            <a:ext cx="3708400" cy="2524125"/>
          </a:xfrm>
          <a:prstGeom prst="rect">
            <a:avLst/>
          </a:prstGeom>
          <a:noFill/>
          <a:ln w="9525">
            <a:noFill/>
            <a:miter lim="800000"/>
            <a:headEnd/>
            <a:tailEnd/>
          </a:ln>
        </p:spPr>
      </p:pic>
      <p:sp>
        <p:nvSpPr>
          <p:cNvPr id="36871" name="TextBox 6"/>
          <p:cNvSpPr txBox="1">
            <a:spLocks noChangeArrowheads="1"/>
          </p:cNvSpPr>
          <p:nvPr/>
        </p:nvSpPr>
        <p:spPr bwMode="auto">
          <a:xfrm>
            <a:off x="368300" y="846673"/>
            <a:ext cx="8610600" cy="923330"/>
          </a:xfrm>
          <a:prstGeom prst="rect">
            <a:avLst/>
          </a:prstGeom>
          <a:noFill/>
          <a:ln w="9525">
            <a:noFill/>
            <a:miter lim="800000"/>
            <a:headEnd/>
            <a:tailEnd/>
          </a:ln>
        </p:spPr>
        <p:txBody>
          <a:bodyPr>
            <a:prstTxWarp prst="textNoShape">
              <a:avLst/>
            </a:prstTxWarp>
            <a:spAutoFit/>
          </a:bodyPr>
          <a:lstStyle/>
          <a:p>
            <a:r>
              <a:rPr lang="en-US" sz="1800" dirty="0">
                <a:solidFill>
                  <a:schemeClr val="accent2"/>
                </a:solidFill>
                <a:latin typeface="Arial" charset="0"/>
                <a:ea typeface="Arial" charset="0"/>
                <a:cs typeface="Arial" charset="0"/>
              </a:rPr>
              <a:t>Overall: 1574 Submitted, 476 Selected (30%), 145 PIs at NASA/JPL (30%), Weighted time to selection – 227 days, Peak per year funding - $129.4M (average $272K - $213K w/o-EV-1)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MODIS Related Selections</a:t>
            </a:r>
            <a:endParaRPr lang="en-US" dirty="0"/>
          </a:p>
        </p:txBody>
      </p:sp>
      <p:sp>
        <p:nvSpPr>
          <p:cNvPr id="3" name="Content Placeholder 2"/>
          <p:cNvSpPr>
            <a:spLocks noGrp="1"/>
          </p:cNvSpPr>
          <p:nvPr>
            <p:ph idx="1"/>
          </p:nvPr>
        </p:nvSpPr>
        <p:spPr>
          <a:xfrm>
            <a:off x="304801" y="965200"/>
            <a:ext cx="8504238" cy="5300663"/>
          </a:xfrm>
        </p:spPr>
        <p:txBody>
          <a:bodyPr/>
          <a:lstStyle/>
          <a:p>
            <a:pPr>
              <a:buClr>
                <a:schemeClr val="accent2"/>
              </a:buClr>
              <a:buFont typeface="Arial"/>
              <a:buChar char="•"/>
            </a:pPr>
            <a:r>
              <a:rPr lang="en-US" sz="2400" dirty="0" smtClean="0">
                <a:solidFill>
                  <a:schemeClr val="accent2"/>
                </a:solidFill>
              </a:rPr>
              <a:t>ROSES 09 – A.41 –The Science of Terra and Aqua– of 87 selected, 60 specifically mention MODIS in their abstracts, 38 of which have MODIS in their title – ROSES element covered 5 types of proposals:</a:t>
            </a:r>
          </a:p>
          <a:p>
            <a:pPr lvl="1">
              <a:buClr>
                <a:schemeClr val="accent2"/>
              </a:buClr>
              <a:buFont typeface="Lucida Grande"/>
              <a:buChar char="−"/>
            </a:pPr>
            <a:r>
              <a:rPr lang="en-US" sz="2400" dirty="0" smtClean="0">
                <a:solidFill>
                  <a:schemeClr val="accent2"/>
                </a:solidFill>
              </a:rPr>
              <a:t> Multi-Platform and Sensor Data Fusion</a:t>
            </a:r>
          </a:p>
          <a:p>
            <a:pPr lvl="1">
              <a:buClr>
                <a:schemeClr val="accent2"/>
              </a:buClr>
              <a:buFont typeface="Lucida Grande"/>
              <a:buChar char="−"/>
            </a:pPr>
            <a:r>
              <a:rPr lang="en-US" sz="2400" dirty="0" smtClean="0">
                <a:solidFill>
                  <a:schemeClr val="accent2"/>
                </a:solidFill>
              </a:rPr>
              <a:t> Science Data Analysis</a:t>
            </a:r>
          </a:p>
          <a:p>
            <a:pPr lvl="1">
              <a:buClr>
                <a:schemeClr val="accent2"/>
              </a:buClr>
              <a:buFont typeface="Lucida Grande"/>
              <a:buChar char="−"/>
            </a:pPr>
            <a:r>
              <a:rPr lang="en-US" sz="2400" dirty="0" smtClean="0">
                <a:solidFill>
                  <a:schemeClr val="accent2"/>
                </a:solidFill>
              </a:rPr>
              <a:t> Algorithms – New Data Products</a:t>
            </a:r>
          </a:p>
          <a:p>
            <a:pPr lvl="1">
              <a:buClr>
                <a:schemeClr val="accent2"/>
              </a:buClr>
              <a:buFont typeface="Lucida Grande"/>
              <a:buChar char="−"/>
            </a:pPr>
            <a:r>
              <a:rPr lang="en-US" sz="2400" dirty="0" smtClean="0">
                <a:solidFill>
                  <a:schemeClr val="accent2"/>
                </a:solidFill>
              </a:rPr>
              <a:t> Algorithms – Existing Data Products</a:t>
            </a:r>
          </a:p>
          <a:p>
            <a:pPr lvl="1">
              <a:buFont typeface="Lucida Grande"/>
              <a:buChar char="−"/>
            </a:pPr>
            <a:r>
              <a:rPr lang="en-US" sz="2400" dirty="0" smtClean="0">
                <a:solidFill>
                  <a:schemeClr val="accent2"/>
                </a:solidFill>
              </a:rPr>
              <a:t> Real- or Near-Real-Time Data Algorithms</a:t>
            </a:r>
          </a:p>
          <a:p>
            <a:pPr>
              <a:buFont typeface="Arial"/>
              <a:buChar char="•"/>
            </a:pPr>
            <a:r>
              <a:rPr lang="en-US" sz="2400" dirty="0" smtClean="0">
                <a:solidFill>
                  <a:schemeClr val="accent2"/>
                </a:solidFill>
              </a:rPr>
              <a:t>ROSES 10 – A.22 – NPP Science Team for Climate Data Records – of 34 selected, 23 specifically mention MODIS in their abstracts, 4 of which have MODIS in their title</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MODIS Related </a:t>
            </a:r>
            <a:r>
              <a:rPr lang="en-US" b="1" dirty="0" smtClean="0"/>
              <a:t>Selections, cont.</a:t>
            </a:r>
            <a:endParaRPr lang="en-US" b="1" dirty="0"/>
          </a:p>
        </p:txBody>
      </p:sp>
      <p:sp>
        <p:nvSpPr>
          <p:cNvPr id="3" name="Content Placeholder 2"/>
          <p:cNvSpPr>
            <a:spLocks noGrp="1"/>
          </p:cNvSpPr>
          <p:nvPr>
            <p:ph idx="1"/>
          </p:nvPr>
        </p:nvSpPr>
        <p:spPr>
          <a:xfrm>
            <a:off x="270933" y="863609"/>
            <a:ext cx="8538105" cy="4978930"/>
          </a:xfrm>
        </p:spPr>
        <p:txBody>
          <a:bodyPr/>
          <a:lstStyle/>
          <a:p>
            <a:pPr>
              <a:buClr>
                <a:schemeClr val="accent2"/>
              </a:buClr>
              <a:buFont typeface="Arial"/>
              <a:buChar char="•"/>
            </a:pPr>
            <a:r>
              <a:rPr lang="en-US" sz="2400" dirty="0" smtClean="0">
                <a:solidFill>
                  <a:schemeClr val="accent2"/>
                </a:solidFill>
              </a:rPr>
              <a:t>ROSES 10 – A.32 – Earth System Data Records Uncertainty Analysis – of 21 selected, 9 specifically mention MODIS in title and/or abstract</a:t>
            </a:r>
          </a:p>
          <a:p>
            <a:pPr lvl="1">
              <a:buClr>
                <a:schemeClr val="accent2"/>
              </a:buClr>
              <a:buFont typeface="Lucida Grande"/>
              <a:buChar char="−"/>
            </a:pPr>
            <a:r>
              <a:rPr lang="en-US" dirty="0" smtClean="0">
                <a:solidFill>
                  <a:schemeClr val="accent2"/>
                </a:solidFill>
              </a:rPr>
              <a:t>Estimating Uncertainties in MODIS Cloud Data Records (S. Ackerman)</a:t>
            </a:r>
          </a:p>
          <a:p>
            <a:pPr lvl="1">
              <a:buClr>
                <a:schemeClr val="accent2"/>
              </a:buClr>
              <a:buFont typeface="Lucida Grande"/>
              <a:buChar char="−"/>
            </a:pPr>
            <a:r>
              <a:rPr lang="en-US" dirty="0" smtClean="0">
                <a:solidFill>
                  <a:schemeClr val="accent2"/>
                </a:solidFill>
              </a:rPr>
              <a:t>Error Analysis of MODIS Fractional Snow-Covered Area and Snow </a:t>
            </a:r>
            <a:r>
              <a:rPr lang="en-US" dirty="0" err="1" smtClean="0">
                <a:solidFill>
                  <a:schemeClr val="accent2"/>
                </a:solidFill>
              </a:rPr>
              <a:t>Albedo</a:t>
            </a:r>
            <a:r>
              <a:rPr lang="en-US" dirty="0" smtClean="0">
                <a:solidFill>
                  <a:schemeClr val="accent2"/>
                </a:solidFill>
              </a:rPr>
              <a:t> in Mountain Regions (J. Dozier)</a:t>
            </a:r>
          </a:p>
          <a:p>
            <a:pPr lvl="1">
              <a:buClr>
                <a:schemeClr val="accent2"/>
              </a:buClr>
              <a:buFont typeface="Lucida Grande"/>
              <a:buChar char="−"/>
            </a:pPr>
            <a:r>
              <a:rPr lang="en-US" dirty="0" smtClean="0">
                <a:solidFill>
                  <a:schemeClr val="accent2"/>
                </a:solidFill>
              </a:rPr>
              <a:t>Uncertainty Estimates in the A-Train Water Vapor Climate Data Record (E. </a:t>
            </a:r>
            <a:r>
              <a:rPr lang="en-US" dirty="0" err="1" smtClean="0">
                <a:solidFill>
                  <a:schemeClr val="accent2"/>
                </a:solidFill>
              </a:rPr>
              <a:t>Fetzer</a:t>
            </a:r>
            <a:r>
              <a:rPr lang="en-US" dirty="0" smtClean="0">
                <a:solidFill>
                  <a:schemeClr val="accent2"/>
                </a:solidFill>
              </a:rPr>
              <a:t>)</a:t>
            </a:r>
          </a:p>
          <a:p>
            <a:pPr lvl="1">
              <a:buClr>
                <a:schemeClr val="accent2"/>
              </a:buClr>
              <a:buFont typeface="Lucida Grande"/>
              <a:buChar char="−"/>
            </a:pPr>
            <a:r>
              <a:rPr lang="en-US" dirty="0" smtClean="0">
                <a:solidFill>
                  <a:schemeClr val="accent2"/>
                </a:solidFill>
              </a:rPr>
              <a:t>Estimating, Validating and Conveying Measurement Differences in the Land Surface Temperature and Emissivity Products from ASTER, MODIS and AIRS (S. Hook)</a:t>
            </a:r>
          </a:p>
          <a:p>
            <a:pPr lvl="1">
              <a:buClr>
                <a:schemeClr val="accent2"/>
              </a:buClr>
              <a:buFont typeface="Lucida Grande"/>
              <a:buChar char="−"/>
            </a:pPr>
            <a:r>
              <a:rPr lang="en-US" dirty="0" smtClean="0">
                <a:solidFill>
                  <a:schemeClr val="accent2"/>
                </a:solidFill>
              </a:rPr>
              <a:t>Using CALIPSO/</a:t>
            </a:r>
            <a:r>
              <a:rPr lang="en-US" dirty="0" err="1" smtClean="0">
                <a:solidFill>
                  <a:schemeClr val="accent2"/>
                </a:solidFill>
              </a:rPr>
              <a:t>CloudSat</a:t>
            </a:r>
            <a:r>
              <a:rPr lang="en-US" dirty="0" smtClean="0">
                <a:solidFill>
                  <a:schemeClr val="accent2"/>
                </a:solidFill>
              </a:rPr>
              <a:t> Observations for Assessing Uncertainties in Atmospheric </a:t>
            </a:r>
            <a:r>
              <a:rPr lang="en-US" dirty="0" err="1" smtClean="0">
                <a:solidFill>
                  <a:schemeClr val="accent2"/>
                </a:solidFill>
              </a:rPr>
              <a:t>Radiative</a:t>
            </a:r>
            <a:r>
              <a:rPr lang="en-US" dirty="0" smtClean="0">
                <a:solidFill>
                  <a:schemeClr val="accent2"/>
                </a:solidFill>
              </a:rPr>
              <a:t> Fluxes and their Vertical Distributions (Y. </a:t>
            </a:r>
            <a:r>
              <a:rPr lang="en-US" dirty="0" err="1" smtClean="0">
                <a:solidFill>
                  <a:schemeClr val="accent2"/>
                </a:solidFill>
              </a:rPr>
              <a:t>Hu</a:t>
            </a:r>
            <a:r>
              <a:rPr lang="en-US" dirty="0" smtClean="0">
                <a:solidFill>
                  <a:schemeClr val="accent2"/>
                </a:solidFill>
              </a:rPr>
              <a:t>)</a:t>
            </a:r>
          </a:p>
          <a:p>
            <a:pPr lvl="1">
              <a:buClr>
                <a:schemeClr val="accent2"/>
              </a:buClr>
              <a:buFont typeface="Lucida Grande"/>
              <a:buChar char="−"/>
            </a:pPr>
            <a:r>
              <a:rPr lang="en-US" dirty="0" smtClean="0">
                <a:solidFill>
                  <a:schemeClr val="accent2"/>
                </a:solidFill>
              </a:rPr>
              <a:t>Uncertainty Analysis of the 13 year Time Series for the in situ Vicarious Calibration of Ocean Color Satellite Sensors (B. Johnson)</a:t>
            </a:r>
          </a:p>
          <a:p>
            <a:pPr lvl="1">
              <a:buClr>
                <a:schemeClr val="accent2"/>
              </a:buClr>
              <a:buFont typeface="Lucida Grande"/>
              <a:buChar char="−"/>
            </a:pPr>
            <a:r>
              <a:rPr lang="en-US" dirty="0" smtClean="0">
                <a:solidFill>
                  <a:schemeClr val="accent2"/>
                </a:solidFill>
              </a:rPr>
              <a:t>Radio Occultation Climate Records (A. </a:t>
            </a:r>
            <a:r>
              <a:rPr lang="en-US" dirty="0" err="1" smtClean="0">
                <a:solidFill>
                  <a:schemeClr val="accent2"/>
                </a:solidFill>
              </a:rPr>
              <a:t>Mannucci</a:t>
            </a:r>
            <a:r>
              <a:rPr lang="en-US" dirty="0" smtClean="0">
                <a:solidFill>
                  <a:schemeClr val="accent2"/>
                </a:solidFill>
              </a:rPr>
              <a:t>)</a:t>
            </a:r>
          </a:p>
          <a:p>
            <a:pPr lvl="1">
              <a:buClr>
                <a:schemeClr val="accent2"/>
              </a:buClr>
              <a:buFont typeface="Lucida Grande"/>
              <a:buChar char="−"/>
            </a:pPr>
            <a:r>
              <a:rPr lang="en-US" dirty="0" smtClean="0">
                <a:solidFill>
                  <a:schemeClr val="accent2"/>
                </a:solidFill>
              </a:rPr>
              <a:t>Optical Water Type-Based Uncertainties of Satellite Ocean Color Products (T. Moore)</a:t>
            </a:r>
          </a:p>
          <a:p>
            <a:pPr lvl="1">
              <a:buClr>
                <a:schemeClr val="accent2"/>
              </a:buClr>
              <a:buFont typeface="Arial"/>
              <a:buChar char="•"/>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MODIS Related </a:t>
            </a:r>
            <a:r>
              <a:rPr lang="en-US" b="1" dirty="0" smtClean="0"/>
              <a:t>Selections, cont.</a:t>
            </a:r>
            <a:endParaRPr lang="en-US" b="1" dirty="0"/>
          </a:p>
        </p:txBody>
      </p:sp>
      <p:sp>
        <p:nvSpPr>
          <p:cNvPr id="3" name="Content Placeholder 2"/>
          <p:cNvSpPr>
            <a:spLocks noGrp="1"/>
          </p:cNvSpPr>
          <p:nvPr>
            <p:ph idx="1"/>
          </p:nvPr>
        </p:nvSpPr>
        <p:spPr>
          <a:xfrm>
            <a:off x="270933" y="863609"/>
            <a:ext cx="8538105" cy="4978930"/>
          </a:xfrm>
        </p:spPr>
        <p:txBody>
          <a:bodyPr/>
          <a:lstStyle/>
          <a:p>
            <a:pPr>
              <a:buClr>
                <a:schemeClr val="accent2"/>
              </a:buClr>
              <a:buFont typeface="Arial"/>
              <a:buChar char="•"/>
            </a:pPr>
            <a:r>
              <a:rPr lang="en-US" sz="2400" dirty="0" smtClean="0">
                <a:solidFill>
                  <a:schemeClr val="accent2"/>
                </a:solidFill>
              </a:rPr>
              <a:t>ROSES 10 – A</a:t>
            </a:r>
            <a:r>
              <a:rPr lang="en-US" sz="2400" dirty="0" smtClean="0">
                <a:solidFill>
                  <a:schemeClr val="accent2"/>
                </a:solidFill>
              </a:rPr>
              <a:t>.</a:t>
            </a:r>
            <a:r>
              <a:rPr lang="en-US" sz="2400" dirty="0" smtClean="0">
                <a:solidFill>
                  <a:schemeClr val="accent2"/>
                </a:solidFill>
              </a:rPr>
              <a:t>5</a:t>
            </a:r>
            <a:r>
              <a:rPr lang="en-US" sz="2400" dirty="0" smtClean="0">
                <a:solidFill>
                  <a:schemeClr val="accent2"/>
                </a:solidFill>
              </a:rPr>
              <a:t> –Carbon Cycle Science – </a:t>
            </a:r>
            <a:r>
              <a:rPr lang="en-US" sz="2400" dirty="0" smtClean="0">
                <a:solidFill>
                  <a:schemeClr val="accent2"/>
                </a:solidFill>
              </a:rPr>
              <a:t>of</a:t>
            </a:r>
            <a:r>
              <a:rPr lang="en-US" sz="2400" dirty="0" smtClean="0">
                <a:solidFill>
                  <a:schemeClr val="accent2"/>
                </a:solidFill>
              </a:rPr>
              <a:t> </a:t>
            </a:r>
            <a:r>
              <a:rPr lang="en-US" sz="2400" dirty="0" smtClean="0">
                <a:solidFill>
                  <a:schemeClr val="accent2"/>
                </a:solidFill>
              </a:rPr>
              <a:t>34</a:t>
            </a:r>
            <a:r>
              <a:rPr lang="en-US" sz="2400" dirty="0" smtClean="0">
                <a:solidFill>
                  <a:schemeClr val="accent2"/>
                </a:solidFill>
              </a:rPr>
              <a:t> </a:t>
            </a:r>
            <a:r>
              <a:rPr lang="en-US" sz="2400" dirty="0" smtClean="0">
                <a:solidFill>
                  <a:schemeClr val="accent2"/>
                </a:solidFill>
              </a:rPr>
              <a:t>selected</a:t>
            </a:r>
            <a:r>
              <a:rPr lang="en-US" sz="2400" dirty="0" smtClean="0">
                <a:solidFill>
                  <a:schemeClr val="accent2"/>
                </a:solidFill>
              </a:rPr>
              <a:t>,89 </a:t>
            </a:r>
            <a:r>
              <a:rPr lang="en-US" sz="2400" dirty="0" smtClean="0">
                <a:solidFill>
                  <a:schemeClr val="accent2"/>
                </a:solidFill>
              </a:rPr>
              <a:t>specifically mention MODIS in title and/or abstract</a:t>
            </a:r>
            <a:endParaRPr lang="en-US" sz="2400" dirty="0" smtClean="0">
              <a:solidFill>
                <a:schemeClr val="accent2"/>
              </a:solidFill>
            </a:endParaRPr>
          </a:p>
          <a:p>
            <a:pPr lvl="1">
              <a:buClr>
                <a:schemeClr val="accent2"/>
              </a:buClr>
              <a:buFont typeface="Lucida Grande"/>
              <a:buChar char="−"/>
            </a:pPr>
            <a:r>
              <a:rPr lang="en-US" sz="1800" dirty="0" smtClean="0">
                <a:solidFill>
                  <a:schemeClr val="accent2"/>
                </a:solidFill>
              </a:rPr>
              <a:t>Assessing the Impact of Ocean Acidification on Marine </a:t>
            </a:r>
            <a:r>
              <a:rPr lang="en-US" sz="1800" dirty="0" err="1" smtClean="0">
                <a:solidFill>
                  <a:schemeClr val="accent2"/>
                </a:solidFill>
              </a:rPr>
              <a:t>Planktonic</a:t>
            </a:r>
            <a:r>
              <a:rPr lang="en-US" sz="1800" dirty="0" smtClean="0">
                <a:solidFill>
                  <a:schemeClr val="accent2"/>
                </a:solidFill>
              </a:rPr>
              <a:t> Calcification Using Satellite </a:t>
            </a:r>
            <a:r>
              <a:rPr lang="en-US" sz="1800" dirty="0" err="1" smtClean="0">
                <a:solidFill>
                  <a:schemeClr val="accent2"/>
                </a:solidFill>
              </a:rPr>
              <a:t>Anlaysis</a:t>
            </a:r>
            <a:r>
              <a:rPr lang="en-US" sz="1800" dirty="0" smtClean="0">
                <a:solidFill>
                  <a:schemeClr val="accent2"/>
                </a:solidFill>
              </a:rPr>
              <a:t> and Earth System Modeling</a:t>
            </a:r>
            <a:r>
              <a:rPr lang="en-US" sz="1800" dirty="0" smtClean="0">
                <a:solidFill>
                  <a:schemeClr val="accent2"/>
                </a:solidFill>
              </a:rPr>
              <a:t>  (D. Glover)</a:t>
            </a:r>
          </a:p>
          <a:p>
            <a:pPr lvl="1">
              <a:buClr>
                <a:schemeClr val="accent2"/>
              </a:buClr>
              <a:buFont typeface="Lucida Grande"/>
              <a:buChar char="−"/>
            </a:pPr>
            <a:r>
              <a:rPr lang="en-US" sz="1800" dirty="0" smtClean="0">
                <a:solidFill>
                  <a:schemeClr val="accent2"/>
                </a:solidFill>
              </a:rPr>
              <a:t>A Global High-Resolution Fossil Fuel CO2 Inventory Built From Assimilation of In Situ and Remotely-Sensed Datasets to Advance Satellite Greenhouse Gas Decision Support Systems</a:t>
            </a:r>
            <a:r>
              <a:rPr lang="en-US" sz="1800" dirty="0" smtClean="0">
                <a:solidFill>
                  <a:schemeClr val="accent2"/>
                </a:solidFill>
              </a:rPr>
              <a:t> (K. Gurney)</a:t>
            </a:r>
          </a:p>
          <a:p>
            <a:pPr lvl="1">
              <a:buClr>
                <a:schemeClr val="accent2"/>
              </a:buClr>
              <a:buFont typeface="Lucida Grande"/>
              <a:buChar char="−"/>
            </a:pPr>
            <a:r>
              <a:rPr lang="en-US" sz="1800" dirty="0" smtClean="0">
                <a:solidFill>
                  <a:schemeClr val="accent2"/>
                </a:solidFill>
              </a:rPr>
              <a:t>Assessment and Impact of Carbon Variability In The Nordic Seas</a:t>
            </a:r>
            <a:r>
              <a:rPr lang="en-US" sz="1800" dirty="0" smtClean="0">
                <a:solidFill>
                  <a:schemeClr val="accent2"/>
                </a:solidFill>
              </a:rPr>
              <a:t> (C. McClain)</a:t>
            </a:r>
          </a:p>
          <a:p>
            <a:pPr lvl="1">
              <a:buClr>
                <a:schemeClr val="accent2"/>
              </a:buClr>
              <a:buFont typeface="Lucida Grande"/>
              <a:buChar char="−"/>
            </a:pPr>
            <a:r>
              <a:rPr lang="en-US" sz="1800" dirty="0" smtClean="0">
                <a:solidFill>
                  <a:schemeClr val="accent2"/>
                </a:solidFill>
              </a:rPr>
              <a:t>A </a:t>
            </a:r>
            <a:r>
              <a:rPr lang="en-US" sz="1800" dirty="0" err="1" smtClean="0">
                <a:solidFill>
                  <a:schemeClr val="accent2"/>
                </a:solidFill>
              </a:rPr>
              <a:t>Lidar</a:t>
            </a:r>
            <a:r>
              <a:rPr lang="en-US" sz="1800" dirty="0" smtClean="0">
                <a:solidFill>
                  <a:schemeClr val="accent2"/>
                </a:solidFill>
              </a:rPr>
              <a:t>-Radar-Optical Data Fusion Approach For Estimating The Aboveground Carbon Stocks of North American Forests: Means and Uncertainties At Regional To Continental Scales</a:t>
            </a:r>
            <a:r>
              <a:rPr lang="en-US" sz="1800" dirty="0" smtClean="0">
                <a:solidFill>
                  <a:schemeClr val="accent2"/>
                </a:solidFill>
              </a:rPr>
              <a:t> (R. Nelson)</a:t>
            </a:r>
          </a:p>
          <a:p>
            <a:pPr lvl="1">
              <a:buClr>
                <a:schemeClr val="accent2"/>
              </a:buClr>
              <a:buFont typeface="Lucida Grande"/>
              <a:buChar char="−"/>
            </a:pPr>
            <a:r>
              <a:rPr lang="en-US" sz="1800" dirty="0" smtClean="0">
                <a:solidFill>
                  <a:schemeClr val="accent2"/>
                </a:solidFill>
              </a:rPr>
              <a:t>Global Carbon Emissions From Fires: Improving Our Understanding of Interactions Between Land Use, Fires, and Climate Change</a:t>
            </a:r>
            <a:r>
              <a:rPr lang="en-US" sz="1800" dirty="0" smtClean="0">
                <a:solidFill>
                  <a:schemeClr val="accent2"/>
                </a:solidFill>
              </a:rPr>
              <a:t> (J. </a:t>
            </a:r>
            <a:r>
              <a:rPr lang="en-US" sz="1800" dirty="0" err="1" smtClean="0">
                <a:solidFill>
                  <a:schemeClr val="accent2"/>
                </a:solidFill>
              </a:rPr>
              <a:t>Randerson</a:t>
            </a:r>
            <a:r>
              <a:rPr lang="en-US" sz="1800" dirty="0" smtClean="0">
                <a:solidFill>
                  <a:schemeClr val="accent2"/>
                </a:solidFill>
              </a:rPr>
              <a:t>)</a:t>
            </a:r>
          </a:p>
          <a:p>
            <a:pPr lvl="1">
              <a:buClr>
                <a:schemeClr val="accent2"/>
              </a:buClr>
              <a:buFont typeface="Lucida Grande"/>
              <a:buChar char="−"/>
            </a:pPr>
            <a:r>
              <a:rPr lang="en-US" sz="1800" dirty="0" smtClean="0">
                <a:solidFill>
                  <a:schemeClr val="accent2"/>
                </a:solidFill>
              </a:rPr>
              <a:t>Synthesis and Integration of Recent Research Characterizing The Carbon Cycle of Northern Eurasia</a:t>
            </a:r>
            <a:r>
              <a:rPr lang="en-US" sz="1800" dirty="0" smtClean="0">
                <a:solidFill>
                  <a:schemeClr val="accent2"/>
                </a:solidFill>
              </a:rPr>
              <a:t> (M. Rawlins)</a:t>
            </a:r>
          </a:p>
          <a:p>
            <a:pPr lvl="1">
              <a:buClr>
                <a:schemeClr val="accent2"/>
              </a:buClr>
              <a:buFont typeface="Lucida Grande"/>
              <a:buChar char="−"/>
            </a:pPr>
            <a:r>
              <a:rPr lang="en-US" sz="1800" dirty="0" smtClean="0">
                <a:solidFill>
                  <a:schemeClr val="accent2"/>
                </a:solidFill>
              </a:rPr>
              <a:t>Synthesis of Forest Growth, Response To Wildfires and Carbon Storage For Russian Forests Using A Distributed, Individual-Based Forest Model</a:t>
            </a:r>
            <a:r>
              <a:rPr lang="en-US" sz="1800" dirty="0" smtClean="0">
                <a:solidFill>
                  <a:schemeClr val="accent2"/>
                </a:solidFill>
              </a:rPr>
              <a:t> (H. </a:t>
            </a:r>
            <a:r>
              <a:rPr lang="en-US" sz="1800" dirty="0" err="1" smtClean="0">
                <a:solidFill>
                  <a:schemeClr val="accent2"/>
                </a:solidFill>
              </a:rPr>
              <a:t>Shugart</a:t>
            </a:r>
            <a:r>
              <a:rPr lang="en-US" sz="1800" dirty="0" smtClean="0">
                <a:solidFill>
                  <a:schemeClr val="accent2"/>
                </a:solidFill>
              </a:rPr>
              <a:t>)</a:t>
            </a:r>
          </a:p>
          <a:p>
            <a:pPr lvl="1">
              <a:buClr>
                <a:schemeClr val="accent2"/>
              </a:buClr>
              <a:buFont typeface="Lucida Grande"/>
              <a:buChar char="−"/>
            </a:pPr>
            <a:r>
              <a:rPr lang="en-US" sz="1800" dirty="0" smtClean="0">
                <a:solidFill>
                  <a:schemeClr val="accent2"/>
                </a:solidFill>
              </a:rPr>
              <a:t>Influence of Disturbance and Seasonality on Regional Carbon Flux </a:t>
            </a:r>
            <a:r>
              <a:rPr lang="en-US" sz="1800" dirty="0" err="1" smtClean="0">
                <a:solidFill>
                  <a:schemeClr val="accent2"/>
                </a:solidFill>
              </a:rPr>
              <a:t>Upscaling</a:t>
            </a:r>
            <a:r>
              <a:rPr lang="en-US" sz="1800" dirty="0" smtClean="0">
                <a:solidFill>
                  <a:schemeClr val="accent2"/>
                </a:solidFill>
              </a:rPr>
              <a:t> (E. </a:t>
            </a:r>
            <a:r>
              <a:rPr lang="en-US" sz="1800" dirty="0" err="1" smtClean="0">
                <a:solidFill>
                  <a:schemeClr val="accent2"/>
                </a:solidFill>
              </a:rPr>
              <a:t>Smithwick</a:t>
            </a:r>
            <a:r>
              <a:rPr lang="en-US" sz="1800" dirty="0" smtClean="0">
                <a:solidFill>
                  <a:schemeClr val="accent2"/>
                </a:solidFill>
              </a:rPr>
              <a:t>)</a:t>
            </a:r>
          </a:p>
          <a:p>
            <a:pPr lvl="1">
              <a:buClr>
                <a:schemeClr val="accent2"/>
              </a:buClr>
              <a:buFont typeface="Lucida Grande"/>
              <a:buChar char="−"/>
            </a:pPr>
            <a:endParaRPr lang="en-US" dirty="0" smtClean="0">
              <a:solidFill>
                <a:schemeClr val="accent2"/>
              </a:solidFill>
            </a:endParaRPr>
          </a:p>
          <a:p>
            <a:pPr lvl="1">
              <a:buClr>
                <a:schemeClr val="accent2"/>
              </a:buClr>
              <a:buFont typeface="Arial"/>
              <a:buChar char="•"/>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8" descr="FINALslide image v2_3Dmeatball.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 name="Rectangle 28"/>
          <p:cNvSpPr>
            <a:spLocks noChangeAspect="1"/>
          </p:cNvSpPr>
          <p:nvPr/>
        </p:nvSpPr>
        <p:spPr bwMode="auto">
          <a:xfrm>
            <a:off x="511175" y="1311275"/>
            <a:ext cx="8140700" cy="1398588"/>
          </a:xfrm>
          <a:prstGeom prst="rect">
            <a:avLst/>
          </a:prstGeom>
          <a:gradFill flip="none" rotWithShape="1">
            <a:gsLst>
              <a:gs pos="0">
                <a:srgbClr val="CCDFFF">
                  <a:alpha val="87000"/>
                </a:srgbClr>
              </a:gs>
              <a:gs pos="100000">
                <a:schemeClr val="bg1">
                  <a:lumMod val="95000"/>
                  <a:alpha val="87000"/>
                </a:schemeClr>
              </a:gs>
            </a:gsLst>
            <a:lin ang="5400000" scaled="0"/>
            <a:tileRect/>
          </a:gradFill>
          <a:ln w="9525" cap="flat" cmpd="sng" algn="ctr">
            <a:solidFill>
              <a:schemeClr val="bg2">
                <a:lumMod val="60000"/>
                <a:lumOff val="4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2" name="Title 1"/>
          <p:cNvSpPr txBox="1">
            <a:spLocks/>
          </p:cNvSpPr>
          <p:nvPr/>
        </p:nvSpPr>
        <p:spPr bwMode="auto">
          <a:xfrm>
            <a:off x="941388" y="-15875"/>
            <a:ext cx="6754812"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b="1" dirty="0">
                <a:solidFill>
                  <a:schemeClr val="bg1"/>
                </a:solidFill>
                <a:latin typeface="Helvetica"/>
                <a:ea typeface="ＭＳ Ｐゴシック" pitchFamily="-107" charset="-128"/>
                <a:cs typeface="Helvetica"/>
              </a:rPr>
              <a:t>Stimulus-Funded Development:</a:t>
            </a:r>
          </a:p>
          <a:p>
            <a:pPr>
              <a:lnSpc>
                <a:spcPct val="85000"/>
              </a:lnSpc>
              <a:defRPr/>
            </a:pPr>
            <a:r>
              <a:rPr lang="en-US" b="1" dirty="0">
                <a:solidFill>
                  <a:schemeClr val="bg1"/>
                </a:solidFill>
                <a:latin typeface="Helvetica"/>
                <a:ea typeface="ＭＳ Ｐゴシック" pitchFamily="-107" charset="-128"/>
                <a:cs typeface="Helvetica"/>
              </a:rPr>
              <a:t>   Facility Class Instruments</a:t>
            </a:r>
          </a:p>
        </p:txBody>
      </p:sp>
      <p:grpSp>
        <p:nvGrpSpPr>
          <p:cNvPr id="3" name="Group 27"/>
          <p:cNvGrpSpPr>
            <a:grpSpLocks/>
          </p:cNvGrpSpPr>
          <p:nvPr/>
        </p:nvGrpSpPr>
        <p:grpSpPr bwMode="auto">
          <a:xfrm>
            <a:off x="673100" y="1500188"/>
            <a:ext cx="6781800" cy="914400"/>
            <a:chOff x="2819400" y="2743200"/>
            <a:chExt cx="6781800" cy="914400"/>
          </a:xfrm>
        </p:grpSpPr>
        <p:sp>
          <p:nvSpPr>
            <p:cNvPr id="16408" name="TextBox 25"/>
            <p:cNvSpPr txBox="1">
              <a:spLocks noChangeArrowheads="1"/>
            </p:cNvSpPr>
            <p:nvPr/>
          </p:nvSpPr>
          <p:spPr bwMode="auto">
            <a:xfrm>
              <a:off x="2819400" y="2743200"/>
              <a:ext cx="6781800" cy="338554"/>
            </a:xfrm>
            <a:prstGeom prst="rect">
              <a:avLst/>
            </a:prstGeom>
            <a:noFill/>
            <a:ln w="9525">
              <a:noFill/>
              <a:miter lim="800000"/>
              <a:headEnd/>
              <a:tailEnd/>
            </a:ln>
          </p:spPr>
          <p:txBody>
            <a:bodyPr>
              <a:prstTxWarp prst="textNoShape">
                <a:avLst/>
              </a:prstTxWarp>
              <a:spAutoFit/>
            </a:bodyPr>
            <a:lstStyle/>
            <a:p>
              <a:r>
                <a:rPr lang="en-US" sz="1600" b="1"/>
                <a:t>Enhanced MODIS Airborne Simulator (eMAS)</a:t>
              </a:r>
            </a:p>
          </p:txBody>
        </p:sp>
        <p:sp>
          <p:nvSpPr>
            <p:cNvPr id="16409" name="TextBox 26"/>
            <p:cNvSpPr txBox="1">
              <a:spLocks noChangeArrowheads="1"/>
            </p:cNvSpPr>
            <p:nvPr/>
          </p:nvSpPr>
          <p:spPr bwMode="auto">
            <a:xfrm>
              <a:off x="2819400" y="3011269"/>
              <a:ext cx="6336904" cy="646331"/>
            </a:xfrm>
            <a:prstGeom prst="rect">
              <a:avLst/>
            </a:prstGeom>
            <a:noFill/>
            <a:ln w="9525">
              <a:noFill/>
              <a:miter lim="800000"/>
              <a:headEnd/>
              <a:tailEnd/>
            </a:ln>
          </p:spPr>
          <p:txBody>
            <a:bodyPr>
              <a:prstTxWarp prst="textNoShape">
                <a:avLst/>
              </a:prstTxWarp>
              <a:spAutoFit/>
            </a:bodyPr>
            <a:lstStyle/>
            <a:p>
              <a:r>
                <a:rPr lang="en-US" sz="1200" b="1"/>
                <a:t>This task will replace major subsystems on the MAS to extend its service life, increase reliability and improve data. The task will also increase spectral coverage, resolution, and calibration accuracy. The upgraded MAS will fly on the NASA ER-2. </a:t>
              </a:r>
            </a:p>
          </p:txBody>
        </p:sp>
      </p:grpSp>
      <p:pic>
        <p:nvPicPr>
          <p:cNvPr id="16390" name="Picture 20" descr="MAS_Instrument.png"/>
          <p:cNvPicPr>
            <a:picLocks noChangeAspect="1"/>
          </p:cNvPicPr>
          <p:nvPr/>
        </p:nvPicPr>
        <p:blipFill>
          <a:blip r:embed="rId4"/>
          <a:srcRect/>
          <a:stretch>
            <a:fillRect/>
          </a:stretch>
        </p:blipFill>
        <p:spPr bwMode="auto">
          <a:xfrm>
            <a:off x="7218363" y="1692275"/>
            <a:ext cx="1081087" cy="965200"/>
          </a:xfrm>
          <a:prstGeom prst="rect">
            <a:avLst/>
          </a:prstGeom>
          <a:noFill/>
          <a:ln w="9525">
            <a:noFill/>
            <a:miter lim="800000"/>
            <a:headEnd/>
            <a:tailEnd/>
          </a:ln>
        </p:spPr>
      </p:pic>
      <p:sp>
        <p:nvSpPr>
          <p:cNvPr id="24" name="Rectangle 23"/>
          <p:cNvSpPr>
            <a:spLocks noChangeAspect="1"/>
          </p:cNvSpPr>
          <p:nvPr/>
        </p:nvSpPr>
        <p:spPr bwMode="auto">
          <a:xfrm>
            <a:off x="515938" y="2847975"/>
            <a:ext cx="8140700" cy="1397000"/>
          </a:xfrm>
          <a:prstGeom prst="rect">
            <a:avLst/>
          </a:prstGeom>
          <a:gradFill flip="none" rotWithShape="1">
            <a:gsLst>
              <a:gs pos="0">
                <a:srgbClr val="CCDFFF">
                  <a:alpha val="87000"/>
                </a:srgbClr>
              </a:gs>
              <a:gs pos="100000">
                <a:schemeClr val="bg1">
                  <a:lumMod val="95000"/>
                  <a:alpha val="87000"/>
                </a:schemeClr>
              </a:gs>
            </a:gsLst>
            <a:lin ang="5400000" scaled="0"/>
            <a:tileRect/>
          </a:gradFill>
          <a:ln w="9525" cap="flat" cmpd="sng" algn="ctr">
            <a:solidFill>
              <a:schemeClr val="bg2">
                <a:lumMod val="60000"/>
                <a:lumOff val="4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25" name="Rectangle 24"/>
          <p:cNvSpPr>
            <a:spLocks noChangeAspect="1"/>
          </p:cNvSpPr>
          <p:nvPr/>
        </p:nvSpPr>
        <p:spPr bwMode="auto">
          <a:xfrm>
            <a:off x="511175" y="4368800"/>
            <a:ext cx="8140700" cy="1585913"/>
          </a:xfrm>
          <a:prstGeom prst="rect">
            <a:avLst/>
          </a:prstGeom>
          <a:gradFill flip="none" rotWithShape="1">
            <a:gsLst>
              <a:gs pos="0">
                <a:srgbClr val="CCDFFF">
                  <a:alpha val="87000"/>
                </a:srgbClr>
              </a:gs>
              <a:gs pos="100000">
                <a:schemeClr val="bg1">
                  <a:lumMod val="95000"/>
                  <a:alpha val="87000"/>
                </a:schemeClr>
              </a:gs>
            </a:gsLst>
            <a:lin ang="5400000" scaled="0"/>
            <a:tileRect/>
          </a:gradFill>
          <a:ln w="9525" cap="flat" cmpd="sng" algn="ctr">
            <a:solidFill>
              <a:schemeClr val="bg2">
                <a:lumMod val="60000"/>
                <a:lumOff val="40000"/>
              </a:schemeClr>
            </a:solidFill>
            <a:prstDash val="solid"/>
            <a:round/>
            <a:headEnd type="none" w="med" len="med"/>
            <a:tailEnd type="none" w="med" len="med"/>
          </a:ln>
          <a:effectLst/>
        </p:spPr>
        <p:txBody>
          <a:bodyPr>
            <a:prstTxWarp prst="textNoShape">
              <a:avLst/>
            </a:prstTxWarp>
          </a:bodyPr>
          <a:lstStyle/>
          <a:p>
            <a:pPr>
              <a:defRPr/>
            </a:pPr>
            <a:endParaRPr lang="en-US"/>
          </a:p>
        </p:txBody>
      </p:sp>
      <p:grpSp>
        <p:nvGrpSpPr>
          <p:cNvPr id="4" name="Group 24"/>
          <p:cNvGrpSpPr>
            <a:grpSpLocks/>
          </p:cNvGrpSpPr>
          <p:nvPr/>
        </p:nvGrpSpPr>
        <p:grpSpPr bwMode="auto">
          <a:xfrm>
            <a:off x="2508250" y="2940050"/>
            <a:ext cx="6186488" cy="1127125"/>
            <a:chOff x="3047999" y="3682424"/>
            <a:chExt cx="5650065" cy="1127816"/>
          </a:xfrm>
        </p:grpSpPr>
        <p:sp>
          <p:nvSpPr>
            <p:cNvPr id="16406" name="Text Box 16"/>
            <p:cNvSpPr txBox="1">
              <a:spLocks noChangeArrowheads="1"/>
            </p:cNvSpPr>
            <p:nvPr/>
          </p:nvSpPr>
          <p:spPr bwMode="auto">
            <a:xfrm>
              <a:off x="3047999" y="3978276"/>
              <a:ext cx="5650065" cy="831964"/>
            </a:xfrm>
            <a:prstGeom prst="rect">
              <a:avLst/>
            </a:prstGeom>
            <a:noFill/>
            <a:ln w="9525">
              <a:noFill/>
              <a:miter lim="800000"/>
              <a:headEnd/>
              <a:tailEnd/>
            </a:ln>
          </p:spPr>
          <p:txBody>
            <a:bodyPr>
              <a:prstTxWarp prst="textNoShape">
                <a:avLst/>
              </a:prstTxWarp>
              <a:spAutoFit/>
            </a:bodyPr>
            <a:lstStyle/>
            <a:p>
              <a:pPr>
                <a:spcBef>
                  <a:spcPct val="50000"/>
                </a:spcBef>
              </a:pPr>
              <a:r>
                <a:rPr lang="en-US" sz="1200" b="1" dirty="0">
                  <a:ea typeface="ＭＳ Ｐゴシック" pitchFamily="-107" charset="-128"/>
                  <a:cs typeface="ＭＳ Ｐゴシック" pitchFamily="-107" charset="-128"/>
                </a:rPr>
                <a:t>PRISM will be a UV-NIR (350 to 1050 nm) spectrometer capable of airborne measurements from a variety of platforms. PRISM will be particularly optimized </a:t>
              </a:r>
              <a:br>
                <a:rPr lang="en-US" sz="1200" b="1" dirty="0">
                  <a:ea typeface="ＭＳ Ｐゴシック" pitchFamily="-107" charset="-128"/>
                  <a:cs typeface="ＭＳ Ｐゴシック" pitchFamily="-107" charset="-128"/>
                </a:rPr>
              </a:br>
              <a:r>
                <a:rPr lang="en-US" sz="1200" b="1" dirty="0">
                  <a:ea typeface="ＭＳ Ｐゴシック" pitchFamily="-107" charset="-128"/>
                  <a:cs typeface="ＭＳ Ｐゴシック" pitchFamily="-107" charset="-128"/>
                </a:rPr>
                <a:t>for coastal ocean measurements, with unprecedented sensitivity across the large range of coastal reflectance. PRISM will be test flown on the</a:t>
              </a:r>
              <a:r>
                <a:rPr lang="en-US" sz="1200" b="1" dirty="0" smtClean="0">
                  <a:ea typeface="ＭＳ Ｐゴシック" pitchFamily="-107" charset="-128"/>
                  <a:cs typeface="ＭＳ Ｐゴシック" pitchFamily="-107" charset="-128"/>
                </a:rPr>
                <a:t> </a:t>
              </a:r>
              <a:r>
                <a:rPr lang="en-US" sz="1200" b="1" dirty="0" smtClean="0"/>
                <a:t>DHC-6 </a:t>
              </a:r>
              <a:r>
                <a:rPr lang="en-US" sz="1200" b="1" dirty="0" smtClean="0">
                  <a:ea typeface="ＭＳ Ｐゴシック" pitchFamily="-107" charset="-128"/>
                  <a:cs typeface="ＭＳ Ｐゴシック" pitchFamily="-107" charset="-128"/>
                </a:rPr>
                <a:t>Twin Otter.</a:t>
              </a:r>
              <a:endParaRPr lang="en-US" sz="1200" b="1" dirty="0">
                <a:latin typeface="Comic Sans MS" pitchFamily="-107" charset="0"/>
                <a:ea typeface="ＭＳ Ｐゴシック" pitchFamily="-107" charset="-128"/>
                <a:cs typeface="ＭＳ Ｐゴシック" pitchFamily="-107" charset="-128"/>
              </a:endParaRPr>
            </a:p>
          </p:txBody>
        </p:sp>
        <p:sp>
          <p:nvSpPr>
            <p:cNvPr id="16407" name="TextBox 22"/>
            <p:cNvSpPr txBox="1">
              <a:spLocks noChangeArrowheads="1"/>
            </p:cNvSpPr>
            <p:nvPr/>
          </p:nvSpPr>
          <p:spPr bwMode="auto">
            <a:xfrm>
              <a:off x="3048000" y="3682424"/>
              <a:ext cx="5334000" cy="338554"/>
            </a:xfrm>
            <a:prstGeom prst="rect">
              <a:avLst/>
            </a:prstGeom>
            <a:noFill/>
            <a:ln w="9525">
              <a:noFill/>
              <a:miter lim="800000"/>
              <a:headEnd/>
              <a:tailEnd/>
            </a:ln>
          </p:spPr>
          <p:txBody>
            <a:bodyPr>
              <a:prstTxWarp prst="textNoShape">
                <a:avLst/>
              </a:prstTxWarp>
              <a:spAutoFit/>
            </a:bodyPr>
            <a:lstStyle/>
            <a:p>
              <a:r>
                <a:rPr lang="en-US" sz="1600" b="1">
                  <a:ea typeface="ＭＳ Ｐゴシック" pitchFamily="-107" charset="-128"/>
                  <a:cs typeface="ＭＳ Ｐゴシック" pitchFamily="-107" charset="-128"/>
                </a:rPr>
                <a:t>Portable Remote Imaging Spectrometer (PRISM)</a:t>
              </a:r>
            </a:p>
          </p:txBody>
        </p:sp>
      </p:grpSp>
      <p:grpSp>
        <p:nvGrpSpPr>
          <p:cNvPr id="5" name="Group 20"/>
          <p:cNvGrpSpPr>
            <a:grpSpLocks/>
          </p:cNvGrpSpPr>
          <p:nvPr/>
        </p:nvGrpSpPr>
        <p:grpSpPr bwMode="auto">
          <a:xfrm>
            <a:off x="673100" y="4422775"/>
            <a:ext cx="7640638" cy="1311275"/>
            <a:chOff x="4724399" y="5075584"/>
            <a:chExt cx="9920624" cy="1311267"/>
          </a:xfrm>
        </p:grpSpPr>
        <p:sp>
          <p:nvSpPr>
            <p:cNvPr id="16404" name="TextBox 19"/>
            <p:cNvSpPr txBox="1">
              <a:spLocks noChangeArrowheads="1"/>
            </p:cNvSpPr>
            <p:nvPr/>
          </p:nvSpPr>
          <p:spPr bwMode="auto">
            <a:xfrm>
              <a:off x="4733158" y="5075584"/>
              <a:ext cx="9911865" cy="707886"/>
            </a:xfrm>
            <a:prstGeom prst="rect">
              <a:avLst/>
            </a:prstGeom>
            <a:noFill/>
            <a:ln w="9525">
              <a:noFill/>
              <a:miter lim="800000"/>
              <a:headEnd/>
              <a:tailEnd/>
            </a:ln>
          </p:spPr>
          <p:txBody>
            <a:bodyPr>
              <a:prstTxWarp prst="textNoShape">
                <a:avLst/>
              </a:prstTxWarp>
              <a:spAutoFit/>
            </a:bodyPr>
            <a:lstStyle/>
            <a:p>
              <a:pPr eaLnBrk="1" hangingPunct="1"/>
              <a:r>
                <a:rPr lang="en-US" sz="1600" b="1">
                  <a:solidFill>
                    <a:srgbClr val="000000"/>
                  </a:solidFill>
                  <a:latin typeface="Arial Bold" pitchFamily="-107" charset="0"/>
                  <a:ea typeface="Arial Bold" pitchFamily="-107" charset="0"/>
                  <a:cs typeface="Arial Bold" pitchFamily="-107" charset="0"/>
                </a:rPr>
                <a:t>Next Generation Airborne Visible InfraRed Imaging Spectrometer (AVIRISng)</a:t>
              </a:r>
            </a:p>
            <a:p>
              <a:endParaRPr lang="en-US" b="1">
                <a:latin typeface="Arial Bold" pitchFamily="-107" charset="0"/>
                <a:ea typeface="Arial Bold" pitchFamily="-107" charset="0"/>
                <a:cs typeface="Arial Bold" pitchFamily="-107" charset="0"/>
              </a:endParaRPr>
            </a:p>
          </p:txBody>
        </p:sp>
        <p:sp>
          <p:nvSpPr>
            <p:cNvPr id="16405" name="Text Box 18"/>
            <p:cNvSpPr txBox="1">
              <a:spLocks noChangeArrowheads="1"/>
            </p:cNvSpPr>
            <p:nvPr/>
          </p:nvSpPr>
          <p:spPr bwMode="auto">
            <a:xfrm>
              <a:off x="4724399" y="5371191"/>
              <a:ext cx="8738937" cy="1015660"/>
            </a:xfrm>
            <a:prstGeom prst="rect">
              <a:avLst/>
            </a:prstGeom>
            <a:noFill/>
            <a:ln w="9525">
              <a:noFill/>
              <a:miter lim="800000"/>
              <a:headEnd/>
              <a:tailEnd/>
            </a:ln>
          </p:spPr>
          <p:txBody>
            <a:bodyPr>
              <a:prstTxWarp prst="textNoShape">
                <a:avLst/>
              </a:prstTxWarp>
              <a:spAutoFit/>
            </a:bodyPr>
            <a:lstStyle/>
            <a:p>
              <a:pPr indent="-171450" defTabSz="338138">
                <a:buSzPct val="100000"/>
              </a:pPr>
              <a:r>
                <a:rPr lang="en-US" sz="1200" b="1" dirty="0">
                  <a:solidFill>
                    <a:srgbClr val="000000"/>
                  </a:solidFill>
                  <a:ea typeface="Arial" pitchFamily="-107" charset="0"/>
                  <a:cs typeface="Arial" pitchFamily="-107" charset="0"/>
                </a:rPr>
                <a:t>This next generation AVIRIS-class imaging spectrometer will help continue measurements of upwelling spectral radiance and support the </a:t>
              </a:r>
              <a:r>
                <a:rPr lang="en-US" sz="1200" b="1" dirty="0" err="1">
                  <a:solidFill>
                    <a:srgbClr val="000000"/>
                  </a:solidFill>
                  <a:ea typeface="Arial" pitchFamily="-107" charset="0"/>
                  <a:cs typeface="Arial" pitchFamily="-107" charset="0"/>
                </a:rPr>
                <a:t>HyspIRI</a:t>
              </a:r>
              <a:r>
                <a:rPr lang="en-US" sz="1200" b="1" dirty="0">
                  <a:solidFill>
                    <a:srgbClr val="000000"/>
                  </a:solidFill>
                  <a:ea typeface="Arial" pitchFamily="-107" charset="0"/>
                  <a:cs typeface="Arial" pitchFamily="-107" charset="0"/>
                </a:rPr>
                <a:t> Decadal Survey mission. Several new subsystems will help </a:t>
              </a:r>
              <a:r>
                <a:rPr lang="en-US" sz="1200" b="1" dirty="0" err="1">
                  <a:solidFill>
                    <a:srgbClr val="000000"/>
                  </a:solidFill>
                  <a:ea typeface="Arial" pitchFamily="-107" charset="0"/>
                  <a:cs typeface="Arial" pitchFamily="-107" charset="0"/>
                </a:rPr>
                <a:t>AVIRISng</a:t>
              </a:r>
              <a:r>
                <a:rPr lang="en-US" sz="1200" b="1" dirty="0">
                  <a:solidFill>
                    <a:srgbClr val="000000"/>
                  </a:solidFill>
                  <a:ea typeface="Arial" pitchFamily="-107" charset="0"/>
                  <a:cs typeface="Arial" pitchFamily="-107" charset="0"/>
                </a:rPr>
                <a:t> to achieve a factor of two improvement in SNR and spectral resolution relative to AVIRIS, as well as significant reductions in mass and </a:t>
              </a:r>
              <a:br>
                <a:rPr lang="en-US" sz="1200" b="1" dirty="0">
                  <a:solidFill>
                    <a:srgbClr val="000000"/>
                  </a:solidFill>
                  <a:ea typeface="Arial" pitchFamily="-107" charset="0"/>
                  <a:cs typeface="Arial" pitchFamily="-107" charset="0"/>
                </a:rPr>
              </a:br>
              <a:r>
                <a:rPr lang="en-US" sz="1200" b="1" dirty="0">
                  <a:solidFill>
                    <a:srgbClr val="000000"/>
                  </a:solidFill>
                  <a:ea typeface="Arial" pitchFamily="-107" charset="0"/>
                  <a:cs typeface="Arial" pitchFamily="-107" charset="0"/>
                </a:rPr>
                <a:t>volume for future flights on the </a:t>
              </a:r>
              <a:r>
                <a:rPr lang="en-US" sz="1200" b="1" dirty="0"/>
                <a:t>DHC-6 Twin Otter</a:t>
              </a:r>
              <a:r>
                <a:rPr lang="en-US" sz="1200" b="1" dirty="0">
                  <a:solidFill>
                    <a:srgbClr val="000000"/>
                  </a:solidFill>
                  <a:ea typeface="Arial" pitchFamily="-107" charset="0"/>
                  <a:cs typeface="Arial" pitchFamily="-107" charset="0"/>
                </a:rPr>
                <a:t>. </a:t>
              </a:r>
            </a:p>
          </p:txBody>
        </p:sp>
      </p:grpSp>
      <p:pic>
        <p:nvPicPr>
          <p:cNvPr id="16395" name="Picture 27" descr="PRISM.png"/>
          <p:cNvPicPr>
            <a:picLocks noChangeAspect="1"/>
          </p:cNvPicPr>
          <p:nvPr/>
        </p:nvPicPr>
        <p:blipFill>
          <a:blip r:embed="rId5"/>
          <a:srcRect b="12300"/>
          <a:stretch>
            <a:fillRect/>
          </a:stretch>
        </p:blipFill>
        <p:spPr bwMode="auto">
          <a:xfrm>
            <a:off x="1641475" y="3551238"/>
            <a:ext cx="860425" cy="673100"/>
          </a:xfrm>
          <a:prstGeom prst="rect">
            <a:avLst/>
          </a:prstGeom>
          <a:noFill/>
          <a:ln w="9525">
            <a:noFill/>
            <a:miter lim="800000"/>
            <a:headEnd/>
            <a:tailEnd/>
          </a:ln>
        </p:spPr>
      </p:pic>
      <p:pic>
        <p:nvPicPr>
          <p:cNvPr id="16396" name="Picture 29" descr="ARIRISng.png"/>
          <p:cNvPicPr>
            <a:picLocks noChangeAspect="1"/>
          </p:cNvPicPr>
          <p:nvPr/>
        </p:nvPicPr>
        <p:blipFill>
          <a:blip r:embed="rId6"/>
          <a:srcRect/>
          <a:stretch>
            <a:fillRect/>
          </a:stretch>
        </p:blipFill>
        <p:spPr bwMode="auto">
          <a:xfrm>
            <a:off x="7161213" y="4676775"/>
            <a:ext cx="1536700" cy="2190750"/>
          </a:xfrm>
          <a:prstGeom prst="rect">
            <a:avLst/>
          </a:prstGeom>
          <a:noFill/>
          <a:ln w="9525">
            <a:noFill/>
            <a:miter lim="800000"/>
            <a:headEnd/>
            <a:tailEnd/>
          </a:ln>
          <a:effectLst>
            <a:outerShdw blurRad="50800" dist="38100" dir="2700000">
              <a:srgbClr val="000000">
                <a:alpha val="43000"/>
              </a:srgbClr>
            </a:outerShdw>
          </a:effectLst>
        </p:spPr>
      </p:pic>
      <p:pic>
        <p:nvPicPr>
          <p:cNvPr id="16397" name="Picture 18" descr="ER2_Transp.png"/>
          <p:cNvPicPr>
            <a:picLocks noChangeAspect="1"/>
          </p:cNvPicPr>
          <p:nvPr/>
        </p:nvPicPr>
        <p:blipFill>
          <a:blip r:embed="rId7"/>
          <a:srcRect/>
          <a:stretch>
            <a:fillRect/>
          </a:stretch>
        </p:blipFill>
        <p:spPr bwMode="auto">
          <a:xfrm>
            <a:off x="4138613" y="977900"/>
            <a:ext cx="4945062" cy="927100"/>
          </a:xfrm>
          <a:prstGeom prst="rect">
            <a:avLst/>
          </a:prstGeom>
          <a:noFill/>
          <a:ln w="9525">
            <a:noFill/>
            <a:miter lim="800000"/>
            <a:headEnd/>
            <a:tailEnd/>
          </a:ln>
        </p:spPr>
      </p:pic>
      <p:sp>
        <p:nvSpPr>
          <p:cNvPr id="16399" name="TextBox 21"/>
          <p:cNvSpPr txBox="1">
            <a:spLocks noChangeArrowheads="1"/>
          </p:cNvSpPr>
          <p:nvPr/>
        </p:nvSpPr>
        <p:spPr bwMode="auto">
          <a:xfrm>
            <a:off x="3273425" y="6481763"/>
            <a:ext cx="4722813" cy="338137"/>
          </a:xfrm>
          <a:prstGeom prst="rect">
            <a:avLst/>
          </a:prstGeom>
          <a:noFill/>
          <a:ln w="9525">
            <a:noFill/>
            <a:miter lim="800000"/>
            <a:headEnd/>
            <a:tailEnd/>
          </a:ln>
        </p:spPr>
        <p:txBody>
          <a:bodyPr>
            <a:prstTxWarp prst="textNoShape">
              <a:avLst/>
            </a:prstTxWarp>
            <a:spAutoFit/>
          </a:bodyPr>
          <a:lstStyle/>
          <a:p>
            <a:pPr algn="ctr"/>
            <a:r>
              <a:rPr lang="en-US" sz="1600">
                <a:solidFill>
                  <a:schemeClr val="bg1"/>
                </a:solidFill>
                <a:latin typeface="NB Helvetica Narrow Bold" pitchFamily="-107" charset="0"/>
                <a:ea typeface="NB Helvetica Narrow Bold" pitchFamily="-107" charset="0"/>
                <a:cs typeface="NB Helvetica Narrow Bold" pitchFamily="-107" charset="0"/>
              </a:rPr>
              <a:t>Earth Science Technology Office (ESTO)</a:t>
            </a:r>
          </a:p>
        </p:txBody>
      </p:sp>
      <p:pic>
        <p:nvPicPr>
          <p:cNvPr id="16400" name="Picture 25" descr="Twin_Otter_DHC-6_transp.png"/>
          <p:cNvPicPr>
            <a:picLocks noChangeAspect="1"/>
          </p:cNvPicPr>
          <p:nvPr/>
        </p:nvPicPr>
        <p:blipFill>
          <a:blip r:embed="rId8"/>
          <a:srcRect/>
          <a:stretch>
            <a:fillRect/>
          </a:stretch>
        </p:blipFill>
        <p:spPr bwMode="auto">
          <a:xfrm>
            <a:off x="3960813" y="5372100"/>
            <a:ext cx="3244850" cy="1054100"/>
          </a:xfrm>
          <a:prstGeom prst="rect">
            <a:avLst/>
          </a:prstGeom>
          <a:noFill/>
          <a:ln w="9525">
            <a:noFill/>
            <a:miter lim="800000"/>
            <a:headEnd/>
            <a:tailEnd/>
          </a:ln>
        </p:spPr>
      </p:pic>
      <p:sp>
        <p:nvSpPr>
          <p:cNvPr id="27" name="TextBox 26"/>
          <p:cNvSpPr txBox="1"/>
          <p:nvPr/>
        </p:nvSpPr>
        <p:spPr>
          <a:xfrm>
            <a:off x="471488" y="2400300"/>
            <a:ext cx="1082675" cy="400050"/>
          </a:xfrm>
          <a:prstGeom prst="rect">
            <a:avLst/>
          </a:prstGeom>
          <a:noFill/>
        </p:spPr>
        <p:txBody>
          <a:bodyPr>
            <a:spAutoFit/>
          </a:bodyPr>
          <a:lstStyle/>
          <a:p>
            <a:pPr>
              <a:defRPr/>
            </a:pPr>
            <a:r>
              <a:rPr lang="en-US" sz="2000" dirty="0">
                <a:solidFill>
                  <a:schemeClr val="bg1">
                    <a:lumMod val="65000"/>
                  </a:schemeClr>
                </a:solidFill>
              </a:rPr>
              <a:t>$3.0M</a:t>
            </a:r>
          </a:p>
        </p:txBody>
      </p:sp>
      <p:sp>
        <p:nvSpPr>
          <p:cNvPr id="28" name="TextBox 27"/>
          <p:cNvSpPr txBox="1"/>
          <p:nvPr/>
        </p:nvSpPr>
        <p:spPr>
          <a:xfrm>
            <a:off x="471488" y="3933825"/>
            <a:ext cx="1082675" cy="400050"/>
          </a:xfrm>
          <a:prstGeom prst="rect">
            <a:avLst/>
          </a:prstGeom>
          <a:noFill/>
        </p:spPr>
        <p:txBody>
          <a:bodyPr>
            <a:spAutoFit/>
          </a:bodyPr>
          <a:lstStyle/>
          <a:p>
            <a:pPr>
              <a:defRPr/>
            </a:pPr>
            <a:r>
              <a:rPr lang="en-US" sz="2000" dirty="0" smtClean="0">
                <a:solidFill>
                  <a:schemeClr val="bg1">
                    <a:lumMod val="65000"/>
                  </a:schemeClr>
                </a:solidFill>
              </a:rPr>
              <a:t>$2.5M</a:t>
            </a:r>
            <a:endParaRPr lang="en-US" sz="2000" dirty="0">
              <a:solidFill>
                <a:schemeClr val="bg1">
                  <a:lumMod val="65000"/>
                </a:schemeClr>
              </a:solidFill>
            </a:endParaRPr>
          </a:p>
        </p:txBody>
      </p:sp>
      <p:sp>
        <p:nvSpPr>
          <p:cNvPr id="30" name="TextBox 29"/>
          <p:cNvSpPr txBox="1"/>
          <p:nvPr/>
        </p:nvSpPr>
        <p:spPr>
          <a:xfrm>
            <a:off x="490538" y="5646738"/>
            <a:ext cx="1082675" cy="400050"/>
          </a:xfrm>
          <a:prstGeom prst="rect">
            <a:avLst/>
          </a:prstGeom>
          <a:noFill/>
        </p:spPr>
        <p:txBody>
          <a:bodyPr>
            <a:spAutoFit/>
          </a:bodyPr>
          <a:lstStyle/>
          <a:p>
            <a:pPr>
              <a:defRPr/>
            </a:pPr>
            <a:r>
              <a:rPr lang="en-US" sz="2000" dirty="0" smtClean="0">
                <a:solidFill>
                  <a:schemeClr val="bg1">
                    <a:lumMod val="65000"/>
                  </a:schemeClr>
                </a:solidFill>
              </a:rPr>
              <a:t>$5M</a:t>
            </a:r>
            <a:endParaRPr lang="en-US" sz="2000" dirty="0">
              <a:solidFill>
                <a:schemeClr val="bg1">
                  <a:lumMod val="65000"/>
                </a:schemeClr>
              </a:solidFill>
            </a:endParaRPr>
          </a:p>
        </p:txBody>
      </p:sp>
      <p:pic>
        <p:nvPicPr>
          <p:cNvPr id="26" name="Picture 25" descr="TwinOtter2.png"/>
          <p:cNvPicPr>
            <a:picLocks noChangeAspect="1"/>
          </p:cNvPicPr>
          <p:nvPr/>
        </p:nvPicPr>
        <p:blipFill>
          <a:blip r:embed="rId9"/>
          <a:stretch>
            <a:fillRect/>
          </a:stretch>
        </p:blipFill>
        <p:spPr>
          <a:xfrm>
            <a:off x="60840" y="2706375"/>
            <a:ext cx="2531187" cy="107539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28169</TotalTime>
  <Words>1570</Words>
  <Application>Microsoft Macintosh PowerPoint</Application>
  <PresentationFormat>On-screen Show (4:3)</PresentationFormat>
  <Paragraphs>135</Paragraphs>
  <Slides>13</Slides>
  <Notes>4</Notes>
  <HiddenSlides>0</HiddenSlides>
  <MMClips>0</MMClips>
  <ScaleCrop>false</ScaleCrop>
  <HeadingPairs>
    <vt:vector size="4" baseType="variant">
      <vt:variant>
        <vt:lpstr>Design Template</vt:lpstr>
      </vt:variant>
      <vt:variant>
        <vt:i4>2</vt:i4>
      </vt:variant>
      <vt:variant>
        <vt:lpstr>Slide Titles</vt:lpstr>
      </vt:variant>
      <vt:variant>
        <vt:i4>13</vt:i4>
      </vt:variant>
    </vt:vector>
  </HeadingPairs>
  <TitlesOfParts>
    <vt:vector size="15" baseType="lpstr">
      <vt:lpstr>Blank</vt:lpstr>
      <vt:lpstr>1_Blank</vt:lpstr>
      <vt:lpstr>NASA Earth Science Research   “With a Particular Tie to MODIS”</vt:lpstr>
      <vt:lpstr>Outline of Presentation</vt:lpstr>
      <vt:lpstr>Earth Science Division Overview</vt:lpstr>
      <vt:lpstr>Summary of ESD ROSES Solicitations</vt:lpstr>
      <vt:lpstr>ESD ROSES 09 Summary Statistics</vt:lpstr>
      <vt:lpstr>Some MODIS Related Selections</vt:lpstr>
      <vt:lpstr>Some MODIS Related Selections, cont.</vt:lpstr>
      <vt:lpstr>Some MODIS Related Selections, cont.</vt:lpstr>
      <vt:lpstr>Slide 9</vt:lpstr>
      <vt:lpstr>eMAS Project Overview</vt:lpstr>
      <vt:lpstr>Slide 11</vt:lpstr>
      <vt:lpstr>Slide 12</vt:lpstr>
      <vt:lpstr>Slide 13</vt:lpstr>
    </vt:vector>
  </TitlesOfParts>
  <Company>NASA 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ODIN</cp:lastModifiedBy>
  <cp:revision>594</cp:revision>
  <cp:lastPrinted>2007-02-20T22:10:43Z</cp:lastPrinted>
  <dcterms:created xsi:type="dcterms:W3CDTF">2011-05-18T10:50:11Z</dcterms:created>
  <dcterms:modified xsi:type="dcterms:W3CDTF">2011-05-18T10:56:35Z</dcterms:modified>
</cp:coreProperties>
</file>