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301" r:id="rId4"/>
    <p:sldId id="284" r:id="rId5"/>
    <p:sldId id="285" r:id="rId6"/>
    <p:sldId id="286" r:id="rId7"/>
    <p:sldId id="287" r:id="rId8"/>
    <p:sldId id="304" r:id="rId9"/>
    <p:sldId id="302" r:id="rId10"/>
    <p:sldId id="336" r:id="rId11"/>
    <p:sldId id="337" r:id="rId12"/>
    <p:sldId id="338" r:id="rId13"/>
    <p:sldId id="339" r:id="rId14"/>
    <p:sldId id="348" r:id="rId15"/>
    <p:sldId id="371" r:id="rId16"/>
    <p:sldId id="349" r:id="rId17"/>
    <p:sldId id="350" r:id="rId18"/>
    <p:sldId id="351" r:id="rId19"/>
    <p:sldId id="352" r:id="rId20"/>
    <p:sldId id="353" r:id="rId21"/>
    <p:sldId id="354" r:id="rId22"/>
    <p:sldId id="355" r:id="rId23"/>
    <p:sldId id="356" r:id="rId24"/>
    <p:sldId id="357" r:id="rId25"/>
    <p:sldId id="360" r:id="rId26"/>
    <p:sldId id="361" r:id="rId27"/>
    <p:sldId id="362" r:id="rId28"/>
    <p:sldId id="363" r:id="rId29"/>
    <p:sldId id="364" r:id="rId30"/>
    <p:sldId id="365" r:id="rId31"/>
    <p:sldId id="366" r:id="rId32"/>
    <p:sldId id="367" r:id="rId33"/>
    <p:sldId id="368" r:id="rId34"/>
    <p:sldId id="369" r:id="rId35"/>
    <p:sldId id="373" r:id="rId36"/>
    <p:sldId id="278" r:id="rId37"/>
    <p:sldId id="296" r:id="rId38"/>
    <p:sldId id="293" r:id="rId39"/>
    <p:sldId id="295" r:id="rId40"/>
    <p:sldId id="340" r:id="rId41"/>
    <p:sldId id="341" r:id="rId42"/>
    <p:sldId id="374" r:id="rId43"/>
    <p:sldId id="375" r:id="rId44"/>
    <p:sldId id="342" r:id="rId45"/>
    <p:sldId id="343" r:id="rId46"/>
    <p:sldId id="344" r:id="rId47"/>
    <p:sldId id="346" r:id="rId48"/>
    <p:sldId id="345" r:id="rId49"/>
    <p:sldId id="306" r:id="rId50"/>
    <p:sldId id="312" r:id="rId51"/>
    <p:sldId id="307" r:id="rId52"/>
    <p:sldId id="311" r:id="rId53"/>
    <p:sldId id="370" r:id="rId54"/>
    <p:sldId id="347" r:id="rId55"/>
    <p:sldId id="327"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8498" autoAdjust="0"/>
  </p:normalViewPr>
  <p:slideViewPr>
    <p:cSldViewPr>
      <p:cViewPr varScale="1">
        <p:scale>
          <a:sx n="91" d="100"/>
          <a:sy n="91" d="100"/>
        </p:scale>
        <p:origin x="-12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C6F2884-47A5-41D8-A439-CE24CEA1663D}" type="datetimeFigureOut">
              <a:rPr lang="en-US" smtClean="0"/>
              <a:pPr/>
              <a:t>5/18/2011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3E8A527-3CBE-464C-81F4-A4AAF28B4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2DEA3-FE24-49C5-B47C-D6625B69FFEB}" type="slidenum">
              <a:rPr lang="en-US"/>
              <a:pPr/>
              <a:t>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BD928-86B2-4C39-AEF5-2DA17C9ED51A}" type="slidenum">
              <a:rPr lang="en-US"/>
              <a:pPr/>
              <a:t>38</a:t>
            </a:fld>
            <a:endParaRPr lang="en-US"/>
          </a:p>
        </p:txBody>
      </p:sp>
      <p:sp>
        <p:nvSpPr>
          <p:cNvPr id="9218" name="Rectangle 2"/>
          <p:cNvSpPr>
            <a:spLocks noGrp="1" noRot="1" noChangeAspect="1" noChangeArrowheads="1" noTextEdit="1"/>
          </p:cNvSpPr>
          <p:nvPr>
            <p:ph type="sldImg"/>
          </p:nvPr>
        </p:nvSpPr>
        <p:spPr>
          <a:xfrm>
            <a:off x="1258888" y="720725"/>
            <a:ext cx="4802187" cy="3602038"/>
          </a:xfrm>
          <a:ln/>
        </p:spPr>
      </p:sp>
      <p:sp>
        <p:nvSpPr>
          <p:cNvPr id="9219" name="Rectangle 3"/>
          <p:cNvSpPr>
            <a:spLocks noGrp="1" noChangeArrowheads="1"/>
          </p:cNvSpPr>
          <p:nvPr>
            <p:ph type="body" idx="1"/>
          </p:nvPr>
        </p:nvSpPr>
        <p:spPr>
          <a:xfrm>
            <a:off x="977055" y="4562237"/>
            <a:ext cx="5361093" cy="4318873"/>
          </a:xfrm>
        </p:spPr>
        <p:txBody>
          <a:bodyPr lIns="96467" tIns="48233" rIns="96467" bIns="48233"/>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7729BB9D-8035-4F1F-AE11-4B0694F2674F}" type="slidenum">
              <a:rPr lang="en-US" smtClean="0"/>
              <a:pPr>
                <a:defRPr/>
              </a:pPr>
              <a:t>40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75360" y="4560570"/>
            <a:ext cx="5364480" cy="4320540"/>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237A0697-7CB1-49D4-9868-94843D445BA8}" type="slidenum">
              <a:rPr lang="en-US" smtClean="0"/>
              <a:pPr>
                <a:defRPr/>
              </a:pPr>
              <a:t>41</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75360" y="4560570"/>
            <a:ext cx="5364480" cy="4320540"/>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EC624-0A9A-4316-BA2F-F268AE69B038}" type="slidenum">
              <a:rPr lang="en-US"/>
              <a:pPr/>
              <a:t>42</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B0AE26-FF3E-426B-8CC7-E6AB76A46B02}" type="slidenum">
              <a:rPr lang="en-US" smtClean="0"/>
              <a:pPr/>
              <a:t>43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D171833A-4C26-4CD7-91F0-182AC1969CE5}" type="slidenum">
              <a:rPr lang="en-US" smtClean="0"/>
              <a:pPr>
                <a:defRPr/>
              </a:pPr>
              <a:t>45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75360" y="4560570"/>
            <a:ext cx="5364480" cy="4320540"/>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DC18EE-8EBF-45D1-8E58-68A8B47BC6D0}" type="slidenum">
              <a:rPr lang="en-US"/>
              <a:pPr/>
              <a:t>49</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00CFD-93E3-41EB-B8B0-BCD3DC525D50}" type="slidenum">
              <a:rPr lang="en-US"/>
              <a:pPr/>
              <a:t>50</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35B27-C6EA-4BB6-B121-85FBECFAC37F}" type="slidenum">
              <a:rPr lang="en-US"/>
              <a:pPr/>
              <a:t>51</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2D7DC-9D3F-4BA4-8A72-1EBC2EFCC1A2}" type="slidenum">
              <a:rPr lang="en-US"/>
              <a:pPr/>
              <a:t>52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a:t>Bulk models run </a:t>
            </a:r>
            <a:r>
              <a:rPr lang="en-US" dirty="0" smtClean="0"/>
              <a:t>quickly </a:t>
            </a:r>
            <a:r>
              <a:rPr lang="en-US" dirty="0"/>
              <a:t>but do not provide upper ocean vertical structure.  Turbulence closure models (such as </a:t>
            </a:r>
            <a:r>
              <a:rPr lang="en-US" dirty="0" err="1"/>
              <a:t>Kantha</a:t>
            </a:r>
            <a:r>
              <a:rPr lang="en-US" dirty="0"/>
              <a:t>/</a:t>
            </a:r>
            <a:r>
              <a:rPr lang="en-US" dirty="0" err="1"/>
              <a:t>Clayson</a:t>
            </a:r>
            <a:r>
              <a:rPr lang="en-US" dirty="0"/>
              <a:t> and others) run </a:t>
            </a:r>
            <a:r>
              <a:rPr lang="en-US" dirty="0" smtClean="0"/>
              <a:t>more </a:t>
            </a:r>
            <a:r>
              <a:rPr lang="en-US" dirty="0"/>
              <a:t>slowly but provide information on the vertical structure of the diurnal warm layer.  POSH runs like a bulk but through a non-dimensional empirical fit to heat content and diurnal warm layer depth, provides vertical structure.   Extensive validation of model to MAERI skin measurements of diurnal warm layer and comparisons to satellite 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B0AE26-FF3E-426B-8CC7-E6AB76A46B02}"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830A4443-A13A-4F84-A461-7A2ED1656A1A}" type="slidenum">
              <a:rPr lang="en-US" smtClean="0"/>
              <a:pPr>
                <a:defRPr/>
              </a:pPr>
              <a:t>54</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F0DD7-6908-495D-88CF-B1D536F0664B}" type="slidenum">
              <a:rPr lang="en-US"/>
              <a:pPr/>
              <a:t>55</a:t>
            </a:fld>
            <a:endParaRPr lang="en-US"/>
          </a:p>
        </p:txBody>
      </p:sp>
      <p:sp>
        <p:nvSpPr>
          <p:cNvPr id="129026" name="Rectangle 2"/>
          <p:cNvSpPr>
            <a:spLocks noGrp="1" noRot="1" noChangeAspect="1" noChangeArrowheads="1" noTextEdit="1"/>
          </p:cNvSpPr>
          <p:nvPr>
            <p:ph type="sldImg"/>
          </p:nvPr>
        </p:nvSpPr>
        <p:spPr>
          <a:xfrm>
            <a:off x="1257300" y="722313"/>
            <a:ext cx="4800600" cy="3600450"/>
          </a:xfrm>
          <a:ln/>
        </p:spPr>
      </p:sp>
      <p:sp>
        <p:nvSpPr>
          <p:cNvPr id="129027" name="Rectangle 3"/>
          <p:cNvSpPr>
            <a:spLocks noGrp="1" noChangeArrowheads="1"/>
          </p:cNvSpPr>
          <p:nvPr>
            <p:ph type="body" idx="1"/>
          </p:nvPr>
        </p:nvSpPr>
        <p:spPr>
          <a:xfrm>
            <a:off x="731520" y="4560570"/>
            <a:ext cx="5852160" cy="4318874"/>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B0AE26-FF3E-426B-8CC7-E6AB76A46B0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2A40C-F96F-4FF4-8D11-F879C1A2BEEA}" type="slidenum">
              <a:rPr lang="en-US"/>
              <a:pPr/>
              <a:t>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8C04C-AB58-4552-8982-F5A1AB6497FE}" type="slidenum">
              <a:rPr lang="en-US"/>
              <a:pPr/>
              <a:t>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BE06A-0FA8-422C-B948-F6401FF59091}" type="slidenum">
              <a:rPr lang="en-US"/>
              <a:pPr/>
              <a:t>8</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A55BD-EEE5-4078-B9FC-429D5D8C72DB}" type="slidenum">
              <a:rPr lang="en-US"/>
              <a:pPr/>
              <a:t>9</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MPO 542 - Fall 2008</a:t>
            </a:r>
          </a:p>
        </p:txBody>
      </p:sp>
      <p:sp>
        <p:nvSpPr>
          <p:cNvPr id="7" name="Rectangle 7"/>
          <p:cNvSpPr>
            <a:spLocks noGrp="1" noChangeArrowheads="1"/>
          </p:cNvSpPr>
          <p:nvPr>
            <p:ph type="sldNum" sz="quarter" idx="5"/>
          </p:nvPr>
        </p:nvSpPr>
        <p:spPr>
          <a:ln/>
        </p:spPr>
        <p:txBody>
          <a:bodyPr/>
          <a:lstStyle/>
          <a:p>
            <a:fld id="{906B4395-0A3D-4364-98AC-E0F6803E011C}" type="slidenum">
              <a:rPr lang="en-US"/>
              <a:pPr/>
              <a:t>10</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0EF0D-C934-46C4-A6C7-2C3FD0C70C49}" type="slidenum">
              <a:rPr lang="en-US"/>
              <a:pPr/>
              <a:t>13</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4F182486-A46E-4615-98E1-E17C2BF0C89D}" type="datetimeFigureOut">
              <a:rPr lang="en-US" smtClean="0"/>
              <a:pPr/>
              <a:t>5/18/2011</a:t>
            </a:fld>
            <a:endParaRPr lang="en-US"/>
          </a:p>
        </p:txBody>
      </p:sp>
      <p:sp>
        <p:nvSpPr>
          <p:cNvPr id="8" name="Slide Number Placeholder 7"/>
          <p:cNvSpPr>
            <a:spLocks noGrp="1"/>
          </p:cNvSpPr>
          <p:nvPr>
            <p:ph type="sldNum" sz="quarter" idx="11"/>
          </p:nvPr>
        </p:nvSpPr>
        <p:spPr/>
        <p:txBody>
          <a:bodyPr/>
          <a:lstStyle/>
          <a:p>
            <a:fld id="{0BE34FBF-A2D1-431F-8B83-F3622BAF1602}"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University of Delaware, October 15,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82486-A46E-4615-98E1-E17C2BF0C89D}"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82486-A46E-4615-98E1-E17C2BF0C89D}"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2590800" y="6248400"/>
            <a:ext cx="3733800" cy="476250"/>
          </a:xfrm>
        </p:spPr>
        <p:txBody>
          <a:bodyPr/>
          <a:lstStyle>
            <a:lvl1pPr>
              <a:defRPr/>
            </a:lvl1pPr>
          </a:lstStyle>
          <a:p>
            <a:r>
              <a:rPr lang="en-US"/>
              <a:t>IGARSS 2009</a:t>
            </a:r>
          </a:p>
          <a:p>
            <a:r>
              <a:rPr lang="en-US"/>
              <a:t>Cape Town. July 17, 2009.</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DF01F2F-BFBB-4448-BE14-44313445C45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590800" y="6248400"/>
            <a:ext cx="3733800" cy="476250"/>
          </a:xfrm>
        </p:spPr>
        <p:txBody>
          <a:bodyPr/>
          <a:lstStyle>
            <a:lvl1pPr>
              <a:defRPr/>
            </a:lvl1pPr>
          </a:lstStyle>
          <a:p>
            <a:r>
              <a:rPr lang="en-US"/>
              <a:t>Ocean Sciences  2010</a:t>
            </a:r>
          </a:p>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82ABF3-795C-46D3-98BA-23DB41B2A62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2590800" y="6248400"/>
            <a:ext cx="3733800" cy="476250"/>
          </a:xfrm>
        </p:spPr>
        <p:txBody>
          <a:bodyPr/>
          <a:lstStyle>
            <a:lvl1pPr>
              <a:defRPr/>
            </a:lvl1pPr>
          </a:lstStyle>
          <a:p>
            <a:r>
              <a:rPr lang="en-US"/>
              <a:t>Ocean Sciences  2010</a:t>
            </a:r>
          </a:p>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8B465EC-AE23-43C5-A903-70F6CA3FB8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 </a:t>
            </a:r>
            <a:endParaRPr lang="en-US" dirty="0"/>
          </a:p>
        </p:txBody>
      </p:sp>
      <p:sp>
        <p:nvSpPr>
          <p:cNvPr id="5" name="Footer Placeholder 4"/>
          <p:cNvSpPr>
            <a:spLocks noGrp="1"/>
          </p:cNvSpPr>
          <p:nvPr>
            <p:ph type="ftr" sz="quarter" idx="11"/>
          </p:nvPr>
        </p:nvSpPr>
        <p:spPr/>
        <p:txBody>
          <a:bodyPr/>
          <a:lstStyle/>
          <a:p>
            <a:r>
              <a:rPr lang="en-US" dirty="0" smtClean="0"/>
              <a:t>University of Delaware, October 15, 2010</a:t>
            </a:r>
            <a:endParaRPr lang="en-US" dirty="0"/>
          </a:p>
        </p:txBody>
      </p:sp>
      <p:sp>
        <p:nvSpPr>
          <p:cNvPr id="6" name="Slide Number Placeholder 5"/>
          <p:cNvSpPr>
            <a:spLocks noGrp="1"/>
          </p:cNvSpPr>
          <p:nvPr>
            <p:ph type="sldNum" sz="quarter" idx="12"/>
          </p:nvPr>
        </p:nvSpPr>
        <p:spPr/>
        <p:txBody>
          <a:bodyPr/>
          <a:lstStyle/>
          <a:p>
            <a:fld id="{0BE34FBF-A2D1-431F-8B83-F3622BAF16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182486-A46E-4615-98E1-E17C2BF0C89D}"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182486-A46E-4615-98E1-E17C2BF0C89D}"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182486-A46E-4615-98E1-E17C2BF0C89D}"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182486-A46E-4615-98E1-E17C2BF0C89D}" type="datetimeFigureOut">
              <a:rPr lang="en-US" smtClean="0"/>
              <a:pPr/>
              <a:t>5/18/2011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82486-A46E-4615-98E1-E17C2BF0C89D}" type="datetimeFigureOut">
              <a:rPr lang="en-US" smtClean="0"/>
              <a:pPr/>
              <a:t>5/18/2011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82486-A46E-4615-98E1-E17C2BF0C89D}"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82486-A46E-4615-98E1-E17C2BF0C89D}"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82486-A46E-4615-98E1-E17C2BF0C89D}"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University of Delaware, October 15, 2010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34FBF-A2D1-431F-8B83-F3622BAF1602}" type="slidenum">
              <a:rPr lang="en-US" smtClean="0"/>
              <a:pPr/>
              <a:t>‹#›</a:t>
            </a:fld>
            <a:endParaRPr lang="en-US" dirty="0"/>
          </a:p>
        </p:txBody>
      </p:sp>
      <p:pic>
        <p:nvPicPr>
          <p:cNvPr id="7" name="Picture 6" descr="UM_endor_RSMAS_cmyk.jpg"/>
          <p:cNvPicPr>
            <a:picLocks noChangeAspect="1"/>
          </p:cNvPicPr>
          <p:nvPr userDrawn="1"/>
        </p:nvPicPr>
        <p:blipFill>
          <a:blip r:embed="rId16" cstate="print"/>
          <a:stretch>
            <a:fillRect/>
          </a:stretch>
        </p:blipFill>
        <p:spPr>
          <a:xfrm>
            <a:off x="0" y="5860096"/>
            <a:ext cx="2209800" cy="997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5.gif"/></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7.wmf"/><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51025"/>
          </a:xfrm>
        </p:spPr>
        <p:txBody>
          <a:bodyPr>
            <a:normAutofit fontScale="90000"/>
          </a:bodyPr>
          <a:lstStyle/>
          <a:p>
            <a:r>
              <a:rPr lang="en-US" sz="5300" dirty="0" smtClean="0"/>
              <a:t>Sea-Surface Temperature from MODIS</a:t>
            </a:r>
            <a:r>
              <a:rPr lang="en-US" dirty="0"/>
              <a:t/>
            </a:r>
            <a:br>
              <a:rPr lang="en-US" dirty="0"/>
            </a:br>
            <a:endParaRPr lang="en-US" dirty="0"/>
          </a:p>
        </p:txBody>
      </p:sp>
      <p:sp>
        <p:nvSpPr>
          <p:cNvPr id="3" name="Subtitle 2"/>
          <p:cNvSpPr>
            <a:spLocks noGrp="1"/>
          </p:cNvSpPr>
          <p:nvPr>
            <p:ph type="subTitle" idx="1"/>
          </p:nvPr>
        </p:nvSpPr>
        <p:spPr>
          <a:xfrm>
            <a:off x="914400" y="3505200"/>
            <a:ext cx="6858000" cy="1752600"/>
          </a:xfrm>
        </p:spPr>
        <p:txBody>
          <a:bodyPr>
            <a:normAutofit fontScale="62500" lnSpcReduction="20000"/>
          </a:bodyPr>
          <a:lstStyle/>
          <a:p>
            <a:r>
              <a:rPr lang="en-US" sz="4000" dirty="0" smtClean="0">
                <a:solidFill>
                  <a:schemeClr val="tx1"/>
                </a:solidFill>
              </a:rPr>
              <a:t>Peter  J Minnett, Robert H Evans and </a:t>
            </a:r>
            <a:r>
              <a:rPr lang="en-US" sz="4000" dirty="0" err="1" smtClean="0">
                <a:solidFill>
                  <a:schemeClr val="tx1"/>
                </a:solidFill>
              </a:rPr>
              <a:t>Gui</a:t>
            </a:r>
            <a:r>
              <a:rPr lang="en-US" sz="4000" dirty="0" smtClean="0">
                <a:solidFill>
                  <a:schemeClr val="tx1"/>
                </a:solidFill>
              </a:rPr>
              <a:t> Podestá</a:t>
            </a:r>
            <a:endParaRPr lang="en-US" dirty="0" smtClean="0">
              <a:solidFill>
                <a:schemeClr val="tx1"/>
              </a:solidFill>
            </a:endParaRPr>
          </a:p>
          <a:p>
            <a:endParaRPr lang="en-US" dirty="0" smtClean="0">
              <a:solidFill>
                <a:schemeClr val="tx1"/>
              </a:solidFill>
            </a:endParaRPr>
          </a:p>
          <a:p>
            <a:r>
              <a:rPr lang="en-US" dirty="0" smtClean="0">
                <a:solidFill>
                  <a:schemeClr val="tx1"/>
                </a:solidFill>
              </a:rPr>
              <a:t>Meteorology and Physical Oceanography</a:t>
            </a:r>
          </a:p>
          <a:p>
            <a:r>
              <a:rPr lang="en-US" sz="3100" dirty="0" smtClean="0">
                <a:solidFill>
                  <a:schemeClr val="tx1"/>
                </a:solidFill>
              </a:rPr>
              <a:t>Rosenstiel School of Marine and Atmospheric Science</a:t>
            </a:r>
            <a:br>
              <a:rPr lang="en-US" sz="3100" dirty="0" smtClean="0">
                <a:solidFill>
                  <a:schemeClr val="tx1"/>
                </a:solidFill>
              </a:rPr>
            </a:br>
            <a:r>
              <a:rPr lang="en-US" sz="3100" dirty="0" smtClean="0">
                <a:solidFill>
                  <a:schemeClr val="tx1"/>
                </a:solidFill>
              </a:rPr>
              <a:t>University of Miami</a:t>
            </a:r>
            <a:endParaRPr lang="en-US" sz="31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69CE53B-6B33-4EF0-B36B-494CF77E346E}" type="slidenum">
              <a:rPr lang="en-US"/>
              <a:pPr/>
              <a:t>10</a:t>
            </a:fld>
            <a:endParaRPr lang="en-US"/>
          </a:p>
        </p:txBody>
      </p:sp>
      <p:sp>
        <p:nvSpPr>
          <p:cNvPr id="116738" name="Rectangle 2"/>
          <p:cNvSpPr>
            <a:spLocks noGrp="1" noChangeArrowheads="1"/>
          </p:cNvSpPr>
          <p:nvPr>
            <p:ph type="title"/>
          </p:nvPr>
        </p:nvSpPr>
        <p:spPr>
          <a:xfrm>
            <a:off x="457200" y="0"/>
            <a:ext cx="8229600" cy="990600"/>
          </a:xfrm>
        </p:spPr>
        <p:txBody>
          <a:bodyPr/>
          <a:lstStyle/>
          <a:p>
            <a:r>
              <a:rPr lang="en-US" sz="3200"/>
              <a:t>The SST atmospheric correction algorithms</a:t>
            </a:r>
          </a:p>
        </p:txBody>
      </p:sp>
      <p:sp>
        <p:nvSpPr>
          <p:cNvPr id="116739" name="Rectangle 3"/>
          <p:cNvSpPr>
            <a:spLocks noGrp="1" noChangeArrowheads="1"/>
          </p:cNvSpPr>
          <p:nvPr>
            <p:ph type="body" idx="1"/>
          </p:nvPr>
        </p:nvSpPr>
        <p:spPr>
          <a:xfrm>
            <a:off x="381000" y="990600"/>
            <a:ext cx="8534400" cy="4830763"/>
          </a:xfrm>
        </p:spPr>
        <p:txBody>
          <a:bodyPr/>
          <a:lstStyle/>
          <a:p>
            <a:pPr>
              <a:lnSpc>
                <a:spcPct val="80000"/>
              </a:lnSpc>
              <a:buFontTx/>
              <a:buNone/>
            </a:pPr>
            <a:r>
              <a:rPr lang="en-US" sz="1800" dirty="0"/>
              <a:t>The form of the daytime and night-time algorithm for measurements in the long wave atmospheric window is:</a:t>
            </a:r>
          </a:p>
          <a:p>
            <a:pPr>
              <a:lnSpc>
                <a:spcPct val="80000"/>
              </a:lnSpc>
              <a:buFontTx/>
              <a:buNone/>
            </a:pPr>
            <a:endParaRPr lang="en-US" sz="1200" i="1" dirty="0"/>
          </a:p>
          <a:p>
            <a:pPr>
              <a:lnSpc>
                <a:spcPct val="80000"/>
              </a:lnSpc>
              <a:buFontTx/>
              <a:buNone/>
            </a:pPr>
            <a:r>
              <a:rPr lang="en-US" sz="1800" i="1" dirty="0" smtClean="0"/>
              <a:t>           SST </a:t>
            </a:r>
            <a:r>
              <a:rPr lang="en-US" sz="1800" dirty="0" smtClean="0"/>
              <a:t> </a:t>
            </a:r>
            <a:r>
              <a:rPr lang="en-US" sz="1800" dirty="0"/>
              <a:t>=  c</a:t>
            </a:r>
            <a:r>
              <a:rPr lang="en-US" sz="1800" baseline="-25000" dirty="0"/>
              <a:t>1</a:t>
            </a:r>
            <a:r>
              <a:rPr lang="en-US" sz="1800" dirty="0"/>
              <a:t>  +  c</a:t>
            </a:r>
            <a:r>
              <a:rPr lang="en-US" sz="1800" baseline="-25000" dirty="0"/>
              <a:t>2</a:t>
            </a:r>
            <a:r>
              <a:rPr lang="en-US" sz="1800" dirty="0"/>
              <a:t> * </a:t>
            </a:r>
            <a:r>
              <a:rPr lang="en-US" sz="1800" i="1" dirty="0"/>
              <a:t>T</a:t>
            </a:r>
            <a:r>
              <a:rPr lang="en-US" sz="1800" baseline="-25000" dirty="0"/>
              <a:t>11</a:t>
            </a:r>
            <a:r>
              <a:rPr lang="en-US" sz="1800" dirty="0"/>
              <a:t>  +  c</a:t>
            </a:r>
            <a:r>
              <a:rPr lang="en-US" sz="1800" baseline="-25000" dirty="0"/>
              <a:t>3</a:t>
            </a:r>
            <a:r>
              <a:rPr lang="en-US" sz="1800" dirty="0"/>
              <a:t> * (</a:t>
            </a:r>
            <a:r>
              <a:rPr lang="en-US" sz="1800" i="1" dirty="0"/>
              <a:t>T</a:t>
            </a:r>
            <a:r>
              <a:rPr lang="en-US" sz="1800" baseline="-25000" dirty="0"/>
              <a:t>11</a:t>
            </a:r>
            <a:r>
              <a:rPr lang="en-US" sz="1800" dirty="0"/>
              <a:t>-</a:t>
            </a:r>
            <a:r>
              <a:rPr lang="en-US" sz="1800" i="1" dirty="0"/>
              <a:t>T</a:t>
            </a:r>
            <a:r>
              <a:rPr lang="en-US" sz="1800" baseline="-25000" dirty="0"/>
              <a:t>12</a:t>
            </a:r>
            <a:r>
              <a:rPr lang="en-US" sz="1800" dirty="0"/>
              <a:t>) </a:t>
            </a:r>
            <a:r>
              <a:rPr lang="en-US" sz="1800" dirty="0" smtClean="0"/>
              <a:t> * </a:t>
            </a:r>
            <a:r>
              <a:rPr lang="en-US" sz="1800" i="1" dirty="0" err="1" smtClean="0"/>
              <a:t>T</a:t>
            </a:r>
            <a:r>
              <a:rPr lang="en-US" sz="1800" baseline="-25000" dirty="0" err="1" smtClean="0"/>
              <a:t>sfc</a:t>
            </a:r>
            <a:r>
              <a:rPr lang="en-US" sz="1800" dirty="0" smtClean="0"/>
              <a:t>  </a:t>
            </a:r>
            <a:r>
              <a:rPr lang="en-US" sz="1800" dirty="0"/>
              <a:t>+  c</a:t>
            </a:r>
            <a:r>
              <a:rPr lang="en-US" sz="1800" baseline="-25000" dirty="0"/>
              <a:t>4</a:t>
            </a:r>
            <a:r>
              <a:rPr lang="en-US" sz="1800" dirty="0"/>
              <a:t> * (sec (</a:t>
            </a:r>
            <a:r>
              <a:rPr lang="el-GR" sz="1800" i="1" dirty="0">
                <a:cs typeface="Times New Roman" pitchFamily="18" charset="0"/>
              </a:rPr>
              <a:t>θ</a:t>
            </a:r>
            <a:r>
              <a:rPr lang="en-US" sz="1800" dirty="0" smtClean="0"/>
              <a:t>) -1) * </a:t>
            </a:r>
            <a:r>
              <a:rPr lang="en-US" sz="1800" dirty="0"/>
              <a:t>(</a:t>
            </a:r>
            <a:r>
              <a:rPr lang="en-US" sz="1800" i="1" dirty="0"/>
              <a:t>T</a:t>
            </a:r>
            <a:r>
              <a:rPr lang="en-US" sz="1800" baseline="-25000" dirty="0"/>
              <a:t>11</a:t>
            </a:r>
            <a:r>
              <a:rPr lang="en-US" sz="1800" dirty="0"/>
              <a:t>-</a:t>
            </a:r>
            <a:r>
              <a:rPr lang="en-US" sz="1800" i="1" dirty="0"/>
              <a:t>T</a:t>
            </a:r>
            <a:r>
              <a:rPr lang="en-US" sz="1800" baseline="-25000" dirty="0"/>
              <a:t>12</a:t>
            </a:r>
            <a:r>
              <a:rPr lang="en-US" sz="1800" dirty="0"/>
              <a:t>)         </a:t>
            </a:r>
          </a:p>
          <a:p>
            <a:pPr>
              <a:lnSpc>
                <a:spcPct val="80000"/>
              </a:lnSpc>
              <a:buFontTx/>
              <a:buNone/>
            </a:pPr>
            <a:endParaRPr lang="en-US" sz="1800" dirty="0"/>
          </a:p>
          <a:p>
            <a:pPr>
              <a:lnSpc>
                <a:spcPct val="80000"/>
              </a:lnSpc>
              <a:buFontTx/>
              <a:buNone/>
            </a:pPr>
            <a:r>
              <a:rPr lang="en-US" sz="1800" dirty="0"/>
              <a:t>where </a:t>
            </a:r>
            <a:r>
              <a:rPr lang="en-US" sz="1800" i="1" dirty="0" err="1"/>
              <a:t>T</a:t>
            </a:r>
            <a:r>
              <a:rPr lang="en-US" sz="1800" i="1" baseline="-25000" dirty="0" err="1"/>
              <a:t>n</a:t>
            </a:r>
            <a:r>
              <a:rPr lang="en-US" sz="1800" dirty="0"/>
              <a:t> are brightness temperatures measured in the channels at </a:t>
            </a:r>
            <a:r>
              <a:rPr lang="en-US" sz="1800" i="1" dirty="0"/>
              <a:t>n</a:t>
            </a:r>
            <a:r>
              <a:rPr lang="en-US" sz="1800" dirty="0"/>
              <a:t> </a:t>
            </a:r>
            <a:r>
              <a:rPr lang="en-US" sz="1800" dirty="0">
                <a:sym typeface="Symbol" pitchFamily="18" charset="2"/>
              </a:rPr>
              <a:t></a:t>
            </a:r>
            <a:r>
              <a:rPr lang="en-US" sz="1800" dirty="0"/>
              <a:t>m wavelength, </a:t>
            </a:r>
            <a:r>
              <a:rPr lang="en-US" sz="1800" i="1" dirty="0" err="1"/>
              <a:t>T</a:t>
            </a:r>
            <a:r>
              <a:rPr lang="en-US" sz="1800" baseline="-25000" dirty="0" err="1"/>
              <a:t>sfc</a:t>
            </a:r>
            <a:r>
              <a:rPr lang="en-US" sz="1800" dirty="0"/>
              <a:t>  is a ‘climatological’ estimate of the SST in the area, and </a:t>
            </a:r>
            <a:r>
              <a:rPr lang="el-GR" sz="1800" i="1" dirty="0">
                <a:cs typeface="Times New Roman" pitchFamily="18" charset="0"/>
              </a:rPr>
              <a:t>θ</a:t>
            </a:r>
            <a:r>
              <a:rPr lang="en-US" sz="1800" dirty="0"/>
              <a:t> is the satellite zenith angle. This is based on the Non-Linear SST algorithm. </a:t>
            </a:r>
          </a:p>
          <a:p>
            <a:pPr>
              <a:lnSpc>
                <a:spcPct val="80000"/>
              </a:lnSpc>
              <a:buFontTx/>
              <a:buNone/>
            </a:pPr>
            <a:r>
              <a:rPr lang="en-US" sz="1200" dirty="0"/>
              <a:t>[Walton, C. C., W. G. </a:t>
            </a:r>
            <a:r>
              <a:rPr lang="en-US" sz="1200" dirty="0" err="1"/>
              <a:t>Pichel</a:t>
            </a:r>
            <a:r>
              <a:rPr lang="en-US" sz="1200" dirty="0"/>
              <a:t>, J. F. Sapper and D. A. May (1998). "The development and operational application of nonlinear algorithms for the measurement of sea surface temperatures with the NOAA polar-orbiting environmental satellites." </a:t>
            </a:r>
            <a:r>
              <a:rPr lang="en-US" sz="1200" u="sng" dirty="0"/>
              <a:t>Journal of Geophysical Research</a:t>
            </a:r>
            <a:r>
              <a:rPr lang="en-US" sz="1200" dirty="0"/>
              <a:t> </a:t>
            </a:r>
            <a:r>
              <a:rPr lang="en-US" sz="1200" b="1" dirty="0"/>
              <a:t>103</a:t>
            </a:r>
            <a:r>
              <a:rPr lang="en-US" sz="1200" dirty="0"/>
              <a:t> 27,999-28,012</a:t>
            </a:r>
            <a:r>
              <a:rPr lang="en-US" sz="1800" dirty="0"/>
              <a:t>.</a:t>
            </a:r>
            <a:r>
              <a:rPr lang="en-US" sz="1200" dirty="0"/>
              <a:t>]</a:t>
            </a:r>
          </a:p>
          <a:p>
            <a:pPr>
              <a:lnSpc>
                <a:spcPct val="80000"/>
              </a:lnSpc>
              <a:buFontTx/>
              <a:buNone/>
            </a:pPr>
            <a:endParaRPr lang="en-US" sz="1800" dirty="0"/>
          </a:p>
          <a:p>
            <a:pPr>
              <a:lnSpc>
                <a:spcPct val="80000"/>
              </a:lnSpc>
              <a:buFontTx/>
              <a:buNone/>
            </a:pPr>
            <a:r>
              <a:rPr lang="en-US" sz="1800" dirty="0"/>
              <a:t>The MODIS night-time algorithm, using two bands in the 4</a:t>
            </a:r>
            <a:r>
              <a:rPr lang="en-US" sz="1800" dirty="0">
                <a:sym typeface="Symbol" pitchFamily="18" charset="2"/>
              </a:rPr>
              <a:t></a:t>
            </a:r>
            <a:r>
              <a:rPr lang="en-US" sz="1800" dirty="0"/>
              <a:t>m atmospheric window is:</a:t>
            </a:r>
          </a:p>
          <a:p>
            <a:pPr>
              <a:lnSpc>
                <a:spcPct val="80000"/>
              </a:lnSpc>
              <a:buFontTx/>
              <a:buNone/>
            </a:pPr>
            <a:endParaRPr lang="en-US" sz="1800" i="1" dirty="0"/>
          </a:p>
          <a:p>
            <a:pPr>
              <a:lnSpc>
                <a:spcPct val="80000"/>
              </a:lnSpc>
              <a:buFontTx/>
              <a:buNone/>
            </a:pPr>
            <a:r>
              <a:rPr lang="en-US" sz="1800" i="1" dirty="0" smtClean="0"/>
              <a:t>          SST4</a:t>
            </a:r>
            <a:r>
              <a:rPr lang="en-US" sz="1800" dirty="0" smtClean="0"/>
              <a:t>  </a:t>
            </a:r>
            <a:r>
              <a:rPr lang="en-US" sz="1800" dirty="0"/>
              <a:t>=  c</a:t>
            </a:r>
            <a:r>
              <a:rPr lang="en-US" sz="1800" baseline="-25000" dirty="0"/>
              <a:t>1</a:t>
            </a:r>
            <a:r>
              <a:rPr lang="en-US" sz="1800" dirty="0"/>
              <a:t>  +  c</a:t>
            </a:r>
            <a:r>
              <a:rPr lang="en-US" sz="1800" baseline="-25000" dirty="0"/>
              <a:t>2</a:t>
            </a:r>
            <a:r>
              <a:rPr lang="en-US" sz="1800" dirty="0"/>
              <a:t> * </a:t>
            </a:r>
            <a:r>
              <a:rPr lang="en-US" sz="1800" i="1" dirty="0"/>
              <a:t>T</a:t>
            </a:r>
            <a:r>
              <a:rPr lang="en-US" sz="1800" baseline="-25000" dirty="0"/>
              <a:t>3.9</a:t>
            </a:r>
            <a:r>
              <a:rPr lang="en-US" sz="1800" dirty="0"/>
              <a:t>  +  c</a:t>
            </a:r>
            <a:r>
              <a:rPr lang="en-US" sz="1800" baseline="-25000" dirty="0"/>
              <a:t>3</a:t>
            </a:r>
            <a:r>
              <a:rPr lang="en-US" sz="1800" dirty="0"/>
              <a:t> * (</a:t>
            </a:r>
            <a:r>
              <a:rPr lang="en-US" sz="1800" i="1" dirty="0"/>
              <a:t>T</a:t>
            </a:r>
            <a:r>
              <a:rPr lang="en-US" sz="1800" baseline="-25000" dirty="0"/>
              <a:t>3.9</a:t>
            </a:r>
            <a:r>
              <a:rPr lang="en-US" sz="1800" dirty="0"/>
              <a:t>-</a:t>
            </a:r>
            <a:r>
              <a:rPr lang="en-US" sz="1800" i="1" dirty="0"/>
              <a:t>T</a:t>
            </a:r>
            <a:r>
              <a:rPr lang="en-US" sz="1800" baseline="-25000" dirty="0"/>
              <a:t>4.0</a:t>
            </a:r>
            <a:r>
              <a:rPr lang="en-US" sz="1800" dirty="0"/>
              <a:t>) +  c</a:t>
            </a:r>
            <a:r>
              <a:rPr lang="en-US" sz="1800" baseline="-25000" dirty="0"/>
              <a:t>4</a:t>
            </a:r>
            <a:r>
              <a:rPr lang="en-US" sz="1800" dirty="0"/>
              <a:t> * (sec (</a:t>
            </a:r>
            <a:r>
              <a:rPr lang="en-US" sz="1800" i="1" dirty="0"/>
              <a:t>θ</a:t>
            </a:r>
            <a:r>
              <a:rPr lang="en-US" sz="1800" dirty="0" smtClean="0"/>
              <a:t>) - 1</a:t>
            </a:r>
            <a:r>
              <a:rPr lang="en-US" sz="1800" dirty="0"/>
              <a:t>)	                        </a:t>
            </a:r>
          </a:p>
          <a:p>
            <a:pPr>
              <a:lnSpc>
                <a:spcPct val="80000"/>
              </a:lnSpc>
              <a:buFontTx/>
              <a:buNone/>
            </a:pPr>
            <a:endParaRPr lang="en-US" sz="1800" dirty="0"/>
          </a:p>
          <a:p>
            <a:pPr>
              <a:lnSpc>
                <a:spcPct val="80000"/>
              </a:lnSpc>
              <a:buFontTx/>
              <a:buNone/>
            </a:pPr>
            <a:r>
              <a:rPr lang="en-US" sz="1800" dirty="0"/>
              <a:t>Note, the coefficients in each expression are different. </a:t>
            </a:r>
            <a:r>
              <a:rPr lang="en-US" sz="1600" dirty="0"/>
              <a:t>They can be derived in three ways: </a:t>
            </a:r>
          </a:p>
          <a:p>
            <a:pPr lvl="1">
              <a:lnSpc>
                <a:spcPct val="80000"/>
              </a:lnSpc>
            </a:pPr>
            <a:r>
              <a:rPr lang="en-US" sz="1400" dirty="0"/>
              <a:t>empirically by regression against SST values derived from another validated satellite instrument</a:t>
            </a:r>
          </a:p>
          <a:p>
            <a:pPr lvl="1">
              <a:lnSpc>
                <a:spcPct val="80000"/>
              </a:lnSpc>
            </a:pPr>
            <a:r>
              <a:rPr lang="en-US" sz="1400" dirty="0"/>
              <a:t>empirically by regression against SST values derived surface measurements from ships and buoys</a:t>
            </a:r>
          </a:p>
          <a:p>
            <a:pPr lvl="1">
              <a:lnSpc>
                <a:spcPct val="80000"/>
              </a:lnSpc>
            </a:pPr>
            <a:r>
              <a:rPr lang="en-US" sz="1400" dirty="0"/>
              <a:t>theoretically by numerical simulations of the infrared radiative transfer through the atmosphere.</a:t>
            </a:r>
          </a:p>
          <a:p>
            <a:pPr lvl="1">
              <a:lnSpc>
                <a:spcPct val="80000"/>
              </a:lnSpc>
            </a:pP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5" descr="SSTErrorBudget3.png"/>
          <p:cNvPicPr>
            <a:picLocks noGrp="1" noChangeAspect="1"/>
          </p:cNvPicPr>
          <p:nvPr>
            <p:ph idx="1"/>
          </p:nvPr>
        </p:nvPicPr>
        <p:blipFill>
          <a:blip r:embed="rId2" cstate="print"/>
          <a:srcRect l="4762" t="6094" r="7143" b="3696"/>
          <a:stretch>
            <a:fillRect/>
          </a:stretch>
        </p:blipFill>
        <p:spPr>
          <a:xfrm>
            <a:off x="0" y="838200"/>
            <a:ext cx="6019800" cy="6019800"/>
          </a:xfrm>
        </p:spPr>
      </p:pic>
      <p:sp>
        <p:nvSpPr>
          <p:cNvPr id="4" name="Slide Number Placeholder 3"/>
          <p:cNvSpPr>
            <a:spLocks noGrp="1"/>
          </p:cNvSpPr>
          <p:nvPr>
            <p:ph type="sldNum" sz="quarter" idx="11"/>
          </p:nvPr>
        </p:nvSpPr>
        <p:spPr/>
        <p:txBody>
          <a:bodyPr/>
          <a:lstStyle/>
          <a:p>
            <a:pPr>
              <a:defRPr/>
            </a:pPr>
            <a:fld id="{1D50C0AC-2DBC-48FB-98DC-473D67E1DE03}" type="slidenum">
              <a:rPr lang="en-US" smtClean="0"/>
              <a:pPr>
                <a:defRPr/>
              </a:pPr>
              <a:t>11</a:t>
            </a:fld>
            <a:endParaRPr lang="en-US"/>
          </a:p>
        </p:txBody>
      </p:sp>
      <p:sp>
        <p:nvSpPr>
          <p:cNvPr id="7" name="TextBox 6"/>
          <p:cNvSpPr txBox="1"/>
          <p:nvPr/>
        </p:nvSpPr>
        <p:spPr>
          <a:xfrm>
            <a:off x="6477000" y="1828800"/>
            <a:ext cx="2286000" cy="1570038"/>
          </a:xfrm>
          <a:prstGeom prst="rect">
            <a:avLst/>
          </a:prstGeom>
          <a:noFill/>
        </p:spPr>
        <p:txBody>
          <a:bodyPr>
            <a:spAutoFit/>
          </a:bodyPr>
          <a:lstStyle/>
          <a:p>
            <a:pPr>
              <a:defRPr/>
            </a:pPr>
            <a:r>
              <a:rPr lang="en-US" sz="2400" dirty="0">
                <a:latin typeface="+mn-lt"/>
                <a:cs typeface="+mn-cs"/>
              </a:rPr>
              <a:t>Each processing step is prone to additional error sources.</a:t>
            </a:r>
          </a:p>
        </p:txBody>
      </p:sp>
      <p:sp>
        <p:nvSpPr>
          <p:cNvPr id="29701" name="Title 1"/>
          <p:cNvSpPr>
            <a:spLocks noGrp="1"/>
          </p:cNvSpPr>
          <p:nvPr>
            <p:ph type="title"/>
          </p:nvPr>
        </p:nvSpPr>
        <p:spPr>
          <a:xfrm>
            <a:off x="1600200" y="76200"/>
            <a:ext cx="6019800" cy="792163"/>
          </a:xfrm>
        </p:spPr>
        <p:txBody>
          <a:bodyPr/>
          <a:lstStyle/>
          <a:p>
            <a:r>
              <a:rPr lang="en-US" dirty="0" smtClean="0"/>
              <a:t>Uncertainty estimates</a:t>
            </a:r>
          </a:p>
        </p:txBody>
      </p:sp>
      <p:sp>
        <p:nvSpPr>
          <p:cNvPr id="29702" name="Rectangle 5"/>
          <p:cNvSpPr>
            <a:spLocks noChangeArrowheads="1"/>
          </p:cNvSpPr>
          <p:nvPr/>
        </p:nvSpPr>
        <p:spPr bwMode="auto">
          <a:xfrm>
            <a:off x="6019800" y="4267200"/>
            <a:ext cx="3124200" cy="1447800"/>
          </a:xfrm>
          <a:prstGeom prst="rect">
            <a:avLst/>
          </a:prstGeom>
          <a:noFill/>
          <a:ln w="9525">
            <a:noFill/>
            <a:miter lim="800000"/>
            <a:headEnd/>
            <a:tailEnd/>
          </a:ln>
        </p:spPr>
        <p:txBody>
          <a:bodyPr/>
          <a:lstStyle/>
          <a:p>
            <a:pPr>
              <a:lnSpc>
                <a:spcPct val="90000"/>
              </a:lnSpc>
              <a:spcBef>
                <a:spcPct val="20000"/>
              </a:spcBef>
            </a:pPr>
            <a:r>
              <a:rPr lang="en-US" sz="1400">
                <a:latin typeface="Times New Roman" pitchFamily="18" charset="0"/>
              </a:rPr>
              <a:t>From Cornillon et al, 2010, Sea-Surface Temperature Error Budget White Paper. (http://www.ssterrorbudget.org/ISSTST/)</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5" descr="SSTErrorBudget3.png"/>
          <p:cNvPicPr>
            <a:picLocks noGrp="1" noChangeAspect="1"/>
          </p:cNvPicPr>
          <p:nvPr>
            <p:ph idx="1"/>
          </p:nvPr>
        </p:nvPicPr>
        <p:blipFill>
          <a:blip r:embed="rId2" cstate="print"/>
          <a:srcRect l="4762" t="6094" r="7143" b="3696"/>
          <a:stretch>
            <a:fillRect/>
          </a:stretch>
        </p:blipFill>
        <p:spPr>
          <a:xfrm>
            <a:off x="0" y="838200"/>
            <a:ext cx="6019800" cy="6019800"/>
          </a:xfrm>
        </p:spPr>
      </p:pic>
      <p:sp>
        <p:nvSpPr>
          <p:cNvPr id="4" name="Slide Number Placeholder 3"/>
          <p:cNvSpPr>
            <a:spLocks noGrp="1"/>
          </p:cNvSpPr>
          <p:nvPr>
            <p:ph type="sldNum" sz="quarter" idx="11"/>
          </p:nvPr>
        </p:nvSpPr>
        <p:spPr/>
        <p:txBody>
          <a:bodyPr/>
          <a:lstStyle/>
          <a:p>
            <a:pPr>
              <a:defRPr/>
            </a:pPr>
            <a:fld id="{1D50C0AC-2DBC-48FB-98DC-473D67E1DE03}" type="slidenum">
              <a:rPr lang="en-US" smtClean="0"/>
              <a:pPr>
                <a:defRPr/>
              </a:pPr>
              <a:t>12</a:t>
            </a:fld>
            <a:endParaRPr lang="en-US"/>
          </a:p>
        </p:txBody>
      </p:sp>
      <p:sp>
        <p:nvSpPr>
          <p:cNvPr id="7" name="TextBox 6"/>
          <p:cNvSpPr txBox="1"/>
          <p:nvPr/>
        </p:nvSpPr>
        <p:spPr>
          <a:xfrm>
            <a:off x="6477000" y="1828800"/>
            <a:ext cx="2286000" cy="1570038"/>
          </a:xfrm>
          <a:prstGeom prst="rect">
            <a:avLst/>
          </a:prstGeom>
          <a:noFill/>
        </p:spPr>
        <p:txBody>
          <a:bodyPr>
            <a:spAutoFit/>
          </a:bodyPr>
          <a:lstStyle/>
          <a:p>
            <a:pPr>
              <a:defRPr/>
            </a:pPr>
            <a:r>
              <a:rPr lang="en-US" sz="2400" dirty="0">
                <a:latin typeface="+mn-lt"/>
                <a:cs typeface="+mn-cs"/>
              </a:rPr>
              <a:t>Each processing step is prone to additional error sources.</a:t>
            </a:r>
          </a:p>
        </p:txBody>
      </p:sp>
      <p:sp>
        <p:nvSpPr>
          <p:cNvPr id="29701" name="Title 1"/>
          <p:cNvSpPr>
            <a:spLocks noGrp="1"/>
          </p:cNvSpPr>
          <p:nvPr>
            <p:ph type="title"/>
          </p:nvPr>
        </p:nvSpPr>
        <p:spPr>
          <a:xfrm>
            <a:off x="1600200" y="76200"/>
            <a:ext cx="6019800" cy="792163"/>
          </a:xfrm>
        </p:spPr>
        <p:txBody>
          <a:bodyPr/>
          <a:lstStyle/>
          <a:p>
            <a:r>
              <a:rPr lang="en-US" dirty="0" smtClean="0"/>
              <a:t>Uncertainty estimates</a:t>
            </a:r>
          </a:p>
        </p:txBody>
      </p:sp>
      <p:sp>
        <p:nvSpPr>
          <p:cNvPr id="29702" name="Rectangle 5"/>
          <p:cNvSpPr>
            <a:spLocks noChangeArrowheads="1"/>
          </p:cNvSpPr>
          <p:nvPr/>
        </p:nvSpPr>
        <p:spPr bwMode="auto">
          <a:xfrm>
            <a:off x="6019800" y="4267200"/>
            <a:ext cx="3124200" cy="1447800"/>
          </a:xfrm>
          <a:prstGeom prst="rect">
            <a:avLst/>
          </a:prstGeom>
          <a:noFill/>
          <a:ln w="9525">
            <a:noFill/>
            <a:miter lim="800000"/>
            <a:headEnd/>
            <a:tailEnd/>
          </a:ln>
        </p:spPr>
        <p:txBody>
          <a:bodyPr/>
          <a:lstStyle/>
          <a:p>
            <a:pPr>
              <a:lnSpc>
                <a:spcPct val="90000"/>
              </a:lnSpc>
              <a:spcBef>
                <a:spcPct val="20000"/>
              </a:spcBef>
            </a:pPr>
            <a:r>
              <a:rPr lang="en-US" sz="1400">
                <a:latin typeface="Times New Roman" pitchFamily="18" charset="0"/>
              </a:rPr>
              <a:t>From Cornillon et al, 2010, Sea-Surface Temperature Error Budget White Paper. (http://www.ssterrorbudget.org/ISSTST/)</a:t>
            </a:r>
            <a:endParaRPr lang="en-US" sz="1600">
              <a:latin typeface="Times New Roman" pitchFamily="18" charset="0"/>
            </a:endParaRPr>
          </a:p>
        </p:txBody>
      </p:sp>
      <p:sp>
        <p:nvSpPr>
          <p:cNvPr id="10" name="Right Arrow 9"/>
          <p:cNvSpPr/>
          <p:nvPr/>
        </p:nvSpPr>
        <p:spPr>
          <a:xfrm rot="10800000">
            <a:off x="6096000" y="3733800"/>
            <a:ext cx="14478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Grp="1" noChangeArrowheads="1"/>
          </p:cNvSpPr>
          <p:nvPr>
            <p:ph type="title"/>
          </p:nvPr>
        </p:nvSpPr>
        <p:spPr>
          <a:xfrm>
            <a:off x="0" y="0"/>
            <a:ext cx="9296400" cy="914400"/>
          </a:xfrm>
        </p:spPr>
        <p:txBody>
          <a:bodyPr/>
          <a:lstStyle/>
          <a:p>
            <a:r>
              <a:rPr lang="en-US"/>
              <a:t>Spatial distribution of errors</a:t>
            </a:r>
          </a:p>
        </p:txBody>
      </p:sp>
      <p:sp>
        <p:nvSpPr>
          <p:cNvPr id="266245" name="Rectangle 5"/>
          <p:cNvSpPr>
            <a:spLocks noGrp="1" noChangeArrowheads="1"/>
          </p:cNvSpPr>
          <p:nvPr>
            <p:ph type="body" sz="half" idx="1"/>
          </p:nvPr>
        </p:nvSpPr>
        <p:spPr>
          <a:xfrm>
            <a:off x="1600200" y="5181600"/>
            <a:ext cx="6858000" cy="1219200"/>
          </a:xfrm>
        </p:spPr>
        <p:txBody>
          <a:bodyPr>
            <a:normAutofit/>
          </a:bodyPr>
          <a:lstStyle/>
          <a:p>
            <a:pPr marL="0" indent="0">
              <a:buNone/>
            </a:pPr>
            <a:r>
              <a:rPr lang="en-US" sz="2000" dirty="0"/>
              <a:t>Areas of high bias errors can be related to geophysical phenomena: aerosols, upwelling, </a:t>
            </a:r>
            <a:r>
              <a:rPr lang="en-US" sz="2000" dirty="0" smtClean="0"/>
              <a:t>diurnal heating, anomalous humidity distributions ….</a:t>
            </a:r>
            <a:endParaRPr lang="en-US" sz="2000" dirty="0"/>
          </a:p>
        </p:txBody>
      </p:sp>
      <p:pic>
        <p:nvPicPr>
          <p:cNvPr id="266247" name="Picture 7" descr="MODIS Global bias"/>
          <p:cNvPicPr>
            <a:picLocks noGrp="1" noChangeAspect="1" noChangeArrowheads="1"/>
          </p:cNvPicPr>
          <p:nvPr>
            <p:ph sz="half" idx="2"/>
          </p:nvPr>
        </p:nvPicPr>
        <p:blipFill>
          <a:blip r:embed="rId3" cstate="print"/>
          <a:srcRect/>
          <a:stretch>
            <a:fillRect/>
          </a:stretch>
        </p:blipFill>
        <p:spPr>
          <a:xfrm>
            <a:off x="1447800" y="914400"/>
            <a:ext cx="6553200" cy="4281488"/>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219200"/>
            <a:ext cx="8382000" cy="4343400"/>
          </a:xfrm>
        </p:spPr>
        <p:txBody>
          <a:bodyPr>
            <a:noAutofit/>
          </a:bodyPr>
          <a:lstStyle/>
          <a:p>
            <a:r>
              <a:rPr lang="en-US" sz="2800" dirty="0" smtClean="0"/>
              <a:t>Refine NLSST with regionally as well as seasonally  optimized coefficient sets – “</a:t>
            </a:r>
            <a:r>
              <a:rPr lang="en-US" sz="2800" dirty="0" err="1" smtClean="0"/>
              <a:t>Latband</a:t>
            </a:r>
            <a:r>
              <a:rPr lang="en-US" sz="2800" dirty="0" smtClean="0"/>
              <a:t> algorithm”</a:t>
            </a:r>
          </a:p>
          <a:p>
            <a:r>
              <a:rPr lang="en-US" sz="2800" dirty="0" smtClean="0"/>
              <a:t>Use advanced computational techniques: </a:t>
            </a:r>
          </a:p>
          <a:p>
            <a:pPr lvl="1"/>
            <a:r>
              <a:rPr lang="en-US" sz="2400" dirty="0" smtClean="0"/>
              <a:t>Genetic Algorithm (GA)-based equation discovery </a:t>
            </a:r>
          </a:p>
          <a:p>
            <a:pPr marL="400050" lvl="1" indent="0">
              <a:buNone/>
            </a:pPr>
            <a:r>
              <a:rPr lang="en-US" sz="2400" dirty="0"/>
              <a:t> </a:t>
            </a:r>
            <a:r>
              <a:rPr lang="en-US" sz="2400" dirty="0" smtClean="0"/>
              <a:t>   to derive alternative forms of the correction algorithm</a:t>
            </a:r>
          </a:p>
          <a:p>
            <a:pPr lvl="1"/>
            <a:endParaRPr lang="en-US" sz="650" dirty="0" smtClean="0"/>
          </a:p>
          <a:p>
            <a:pPr lvl="1"/>
            <a:r>
              <a:rPr lang="en-US" sz="2400" dirty="0" smtClean="0"/>
              <a:t>Regression tree to identify geographic regions with related characteristics</a:t>
            </a:r>
          </a:p>
          <a:p>
            <a:pPr lvl="1"/>
            <a:endParaRPr lang="en-US" sz="650" dirty="0" smtClean="0"/>
          </a:p>
          <a:p>
            <a:pPr lvl="1"/>
            <a:r>
              <a:rPr lang="en-US" sz="2400" dirty="0" smtClean="0"/>
              <a:t>Support Vector Machines (SVM) to minimize error </a:t>
            </a:r>
            <a:r>
              <a:rPr lang="en-US" sz="2400" dirty="0"/>
              <a:t>using </a:t>
            </a:r>
            <a:r>
              <a:rPr lang="en-US" sz="2400" dirty="0" smtClean="0"/>
              <a:t>state-of-the-art non-linear regression</a:t>
            </a:r>
            <a:endParaRPr lang="en-US" sz="2400" dirty="0"/>
          </a:p>
        </p:txBody>
      </p:sp>
      <p:sp>
        <p:nvSpPr>
          <p:cNvPr id="6" name="Title 5"/>
          <p:cNvSpPr>
            <a:spLocks noGrp="1"/>
          </p:cNvSpPr>
          <p:nvPr>
            <p:ph type="title"/>
          </p:nvPr>
        </p:nvSpPr>
        <p:spPr/>
        <p:txBody>
          <a:bodyPr>
            <a:normAutofit/>
          </a:bodyPr>
          <a:lstStyle/>
          <a:p>
            <a:r>
              <a:rPr lang="en-US" sz="3600" dirty="0" smtClean="0"/>
              <a:t>Where next?</a:t>
            </a:r>
            <a:endParaRPr lang="en-US" sz="3600" dirty="0"/>
          </a:p>
        </p:txBody>
      </p:sp>
      <p:sp>
        <p:nvSpPr>
          <p:cNvPr id="3" name="Slide Number Placeholder 2"/>
          <p:cNvSpPr>
            <a:spLocks noGrp="1"/>
          </p:cNvSpPr>
          <p:nvPr>
            <p:ph type="sldNum" sz="quarter" idx="12"/>
          </p:nvPr>
        </p:nvSpPr>
        <p:spPr/>
        <p:txBody>
          <a:bodyPr/>
          <a:lstStyle/>
          <a:p>
            <a:fld id="{51996049-409C-4291-9D98-7254844FEC86}" type="slidenum">
              <a:rPr lang="en-US" smtClean="0">
                <a:solidFill>
                  <a:srgbClr val="073E87"/>
                </a:solidFill>
              </a:rPr>
              <a:pPr/>
              <a:t>14</a:t>
            </a:fld>
            <a:endParaRPr lang="en-US" dirty="0">
              <a:solidFill>
                <a:srgbClr val="073E87"/>
              </a:solidFill>
            </a:endParaRPr>
          </a:p>
        </p:txBody>
      </p:sp>
    </p:spTree>
    <p:extLst>
      <p:ext uri="{BB962C8B-B14F-4D97-AF65-F5344CB8AC3E}">
        <p14:creationId xmlns="" xmlns:p14="http://schemas.microsoft.com/office/powerpoint/2010/main" val="2314253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9144000" cy="1143000"/>
          </a:xfrm>
        </p:spPr>
        <p:txBody>
          <a:bodyPr>
            <a:normAutofit/>
          </a:bodyPr>
          <a:lstStyle/>
          <a:p>
            <a:pPr eaLnBrk="1" hangingPunct="1"/>
            <a:r>
              <a:rPr lang="en-US" dirty="0" smtClean="0">
                <a:ea typeface="ＭＳ Ｐゴシック" pitchFamily="-80" charset="-128"/>
              </a:rPr>
              <a:t>“</a:t>
            </a:r>
            <a:r>
              <a:rPr lang="en-US" dirty="0" err="1" smtClean="0">
                <a:ea typeface="ＭＳ Ｐゴシック" pitchFamily="-80" charset="-128"/>
              </a:rPr>
              <a:t>Latband</a:t>
            </a:r>
            <a:r>
              <a:rPr lang="en-US" dirty="0" smtClean="0">
                <a:ea typeface="ＭＳ Ｐゴシック" pitchFamily="-80" charset="-128"/>
              </a:rPr>
              <a:t>” improvements</a:t>
            </a:r>
            <a:endParaRPr lang="en-US" sz="3600" dirty="0" smtClean="0">
              <a:ea typeface="ＭＳ Ｐゴシック" pitchFamily="-80" charset="-128"/>
            </a:endParaRPr>
          </a:p>
        </p:txBody>
      </p:sp>
      <p:sp>
        <p:nvSpPr>
          <p:cNvPr id="13315" name="Content Placeholder 2"/>
          <p:cNvSpPr>
            <a:spLocks noGrp="1"/>
          </p:cNvSpPr>
          <p:nvPr>
            <p:ph idx="1"/>
          </p:nvPr>
        </p:nvSpPr>
        <p:spPr>
          <a:xfrm>
            <a:off x="533400" y="1676400"/>
            <a:ext cx="3581400" cy="4114800"/>
          </a:xfrm>
        </p:spPr>
        <p:txBody>
          <a:bodyPr>
            <a:normAutofit lnSpcReduction="10000"/>
          </a:bodyPr>
          <a:lstStyle/>
          <a:p>
            <a:pPr marL="57150" indent="-57150" eaLnBrk="1" hangingPunct="1">
              <a:buFont typeface="Arial" charset="0"/>
              <a:buNone/>
            </a:pPr>
            <a:r>
              <a:rPr lang="en-US" sz="2400" dirty="0" smtClean="0">
                <a:ea typeface="ＭＳ Ｐゴシック" pitchFamily="-80" charset="-128"/>
              </a:rPr>
              <a:t>Time series of mean SST residuals for MODIS-Aqua.</a:t>
            </a:r>
          </a:p>
          <a:p>
            <a:pPr marL="0" indent="0" eaLnBrk="1" hangingPunct="1">
              <a:buFont typeface="Arial" charset="0"/>
              <a:buNone/>
            </a:pPr>
            <a:endParaRPr lang="en-US" sz="1300" dirty="0" smtClean="0">
              <a:ea typeface="ＭＳ Ｐゴシック" pitchFamily="-80" charset="-128"/>
            </a:endParaRPr>
          </a:p>
          <a:p>
            <a:pPr marL="0" indent="0" eaLnBrk="1" hangingPunct="1">
              <a:buFont typeface="Arial" charset="0"/>
              <a:buNone/>
            </a:pPr>
            <a:r>
              <a:rPr lang="en-US" sz="2400" dirty="0" smtClean="0">
                <a:ea typeface="ＭＳ Ｐゴシック" pitchFamily="-80" charset="-128"/>
              </a:rPr>
              <a:t>Algorithm coefficients estimated for six fixed latitudinal bands and for each month of the year. </a:t>
            </a:r>
          </a:p>
          <a:p>
            <a:pPr marL="0" indent="0" eaLnBrk="1" hangingPunct="1">
              <a:buFont typeface="Arial" charset="0"/>
              <a:buNone/>
            </a:pPr>
            <a:endParaRPr lang="en-US" sz="1050" dirty="0" smtClean="0">
              <a:ea typeface="ＭＳ Ｐゴシック" pitchFamily="-80" charset="-128"/>
            </a:endParaRPr>
          </a:p>
          <a:p>
            <a:pPr marL="0" indent="0" eaLnBrk="1" hangingPunct="1">
              <a:buFont typeface="Arial" charset="0"/>
              <a:buNone/>
            </a:pPr>
            <a:r>
              <a:rPr lang="en-US" sz="2400" dirty="0" smtClean="0">
                <a:ea typeface="ＭＳ Ｐゴシック" pitchFamily="-80" charset="-128"/>
              </a:rPr>
              <a:t>V6 – with “LATBAND” approach.</a:t>
            </a:r>
          </a:p>
          <a:p>
            <a:pPr marL="57150" indent="-57150" eaLnBrk="1" hangingPunct="1">
              <a:buFont typeface="Arial" charset="0"/>
              <a:buNone/>
            </a:pPr>
            <a:r>
              <a:rPr lang="en-US" sz="2400" dirty="0" smtClean="0">
                <a:ea typeface="ＭＳ Ｐゴシック" pitchFamily="-80" charset="-128"/>
              </a:rPr>
              <a:t>V5 – without.</a:t>
            </a:r>
            <a:endParaRPr lang="en-US" sz="2000" dirty="0" smtClean="0">
              <a:ea typeface="ＭＳ Ｐゴシック" pitchFamily="-80" charset="-128"/>
            </a:endParaRPr>
          </a:p>
        </p:txBody>
      </p:sp>
      <p:pic>
        <p:nvPicPr>
          <p:cNvPr id="13316" name="Picture 3"/>
          <p:cNvPicPr>
            <a:picLocks noChangeAspect="1" noChangeArrowheads="1"/>
          </p:cNvPicPr>
          <p:nvPr/>
        </p:nvPicPr>
        <p:blipFill>
          <a:blip r:embed="rId2" cstate="print"/>
          <a:srcRect/>
          <a:stretch>
            <a:fillRect/>
          </a:stretch>
        </p:blipFill>
        <p:spPr bwMode="auto">
          <a:xfrm>
            <a:off x="4419600" y="2082800"/>
            <a:ext cx="4711700" cy="3911600"/>
          </a:xfrm>
          <a:prstGeom prst="rect">
            <a:avLst/>
          </a:prstGeom>
          <a:noFill/>
          <a:ln w="9525">
            <a:noFill/>
            <a:miter lim="800000"/>
            <a:headEnd/>
            <a:tailEnd/>
          </a:ln>
        </p:spPr>
      </p:pic>
      <p:sp>
        <p:nvSpPr>
          <p:cNvPr id="13317" name="TextBox 4"/>
          <p:cNvSpPr txBox="1">
            <a:spLocks noChangeArrowheads="1"/>
          </p:cNvSpPr>
          <p:nvPr/>
        </p:nvSpPr>
        <p:spPr bwMode="auto">
          <a:xfrm>
            <a:off x="6070600" y="1803400"/>
            <a:ext cx="1223963" cy="369888"/>
          </a:xfrm>
          <a:prstGeom prst="rect">
            <a:avLst/>
          </a:prstGeom>
          <a:noFill/>
          <a:ln w="9525">
            <a:noFill/>
            <a:miter lim="800000"/>
            <a:headEnd/>
            <a:tailEnd/>
          </a:ln>
        </p:spPr>
        <p:txBody>
          <a:bodyPr wrap="none">
            <a:spAutoFit/>
          </a:bodyPr>
          <a:lstStyle/>
          <a:p>
            <a:r>
              <a:rPr lang="en-US" b="1"/>
              <a:t>Version 6</a:t>
            </a:r>
          </a:p>
        </p:txBody>
      </p:sp>
      <p:sp>
        <p:nvSpPr>
          <p:cNvPr id="13318" name="Rectangle 5"/>
          <p:cNvSpPr>
            <a:spLocks noChangeArrowheads="1"/>
          </p:cNvSpPr>
          <p:nvPr/>
        </p:nvSpPr>
        <p:spPr bwMode="auto">
          <a:xfrm>
            <a:off x="6070600" y="5865813"/>
            <a:ext cx="1223963" cy="369887"/>
          </a:xfrm>
          <a:prstGeom prst="rect">
            <a:avLst/>
          </a:prstGeom>
          <a:noFill/>
          <a:ln w="9525">
            <a:noFill/>
            <a:miter lim="800000"/>
            <a:headEnd/>
            <a:tailEnd/>
          </a:ln>
        </p:spPr>
        <p:txBody>
          <a:bodyPr wrap="none">
            <a:spAutoFit/>
          </a:bodyPr>
          <a:lstStyle/>
          <a:p>
            <a:r>
              <a:rPr lang="en-US" b="1"/>
              <a:t>Version 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 Discovery using Genetic Algorithms</a:t>
            </a:r>
            <a:endParaRPr lang="en-US" dirty="0"/>
          </a:p>
        </p:txBody>
      </p:sp>
      <p:sp>
        <p:nvSpPr>
          <p:cNvPr id="3" name="Content Placeholder 2"/>
          <p:cNvSpPr>
            <a:spLocks noGrp="1"/>
          </p:cNvSpPr>
          <p:nvPr>
            <p:ph idx="1"/>
          </p:nvPr>
        </p:nvSpPr>
        <p:spPr>
          <a:xfrm>
            <a:off x="457200" y="1752600"/>
            <a:ext cx="8229600" cy="3733800"/>
          </a:xfrm>
        </p:spPr>
        <p:txBody>
          <a:bodyPr>
            <a:normAutofit fontScale="85000" lnSpcReduction="20000"/>
          </a:bodyPr>
          <a:lstStyle/>
          <a:p>
            <a:r>
              <a:rPr lang="en-US" dirty="0" smtClean="0"/>
              <a:t>Darwinian principles are applied to algorithms that “mutate” between successive generations</a:t>
            </a:r>
          </a:p>
          <a:p>
            <a:r>
              <a:rPr lang="en-US" dirty="0" smtClean="0"/>
              <a:t>The algorithms are applied to large data bases of related physical variables to find robust relationships between them. Only the “fittest” algorithms survive to influence the next generation of algorithms.</a:t>
            </a:r>
          </a:p>
          <a:p>
            <a:r>
              <a:rPr lang="en-US" dirty="0" smtClean="0"/>
              <a:t>Here we apply the technique to the MODIS matchup-data bases.</a:t>
            </a:r>
          </a:p>
          <a:p>
            <a:r>
              <a:rPr lang="en-US" dirty="0" smtClean="0"/>
              <a:t>The survival criterion is the size of the RMSE of the SST retrievals when compared to buoy data.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Mutation of Equations</a:t>
            </a:r>
            <a:endParaRPr lang="en-US" dirty="0"/>
          </a:p>
        </p:txBody>
      </p:sp>
      <p:sp>
        <p:nvSpPr>
          <p:cNvPr id="3" name="Content Placeholder 2"/>
          <p:cNvSpPr>
            <a:spLocks noGrp="1"/>
          </p:cNvSpPr>
          <p:nvPr>
            <p:ph idx="1"/>
          </p:nvPr>
        </p:nvSpPr>
        <p:spPr>
          <a:xfrm>
            <a:off x="457200" y="1600201"/>
            <a:ext cx="8229600" cy="4114800"/>
          </a:xfrm>
        </p:spPr>
        <p:txBody>
          <a:bodyPr>
            <a:normAutofit fontScale="70000" lnSpcReduction="20000"/>
          </a:bodyPr>
          <a:lstStyle/>
          <a:p>
            <a:r>
              <a:rPr lang="en-US" dirty="0" smtClean="0"/>
              <a:t>The </a:t>
            </a:r>
            <a:r>
              <a:rPr lang="en-US" b="1" u="sng" dirty="0" smtClean="0"/>
              <a:t>initial population</a:t>
            </a:r>
            <a:r>
              <a:rPr lang="en-US" b="1" dirty="0" smtClean="0"/>
              <a:t> </a:t>
            </a:r>
            <a:r>
              <a:rPr lang="en-US" dirty="0" smtClean="0"/>
              <a:t>of formulae is created by a generator of random algebraic expressions from a predefined set of variables and operators. For example, the following operators can be used: {+, -, /, ×, √, exp, </a:t>
            </a:r>
            <a:r>
              <a:rPr lang="en-US" dirty="0" err="1" smtClean="0"/>
              <a:t>cos</a:t>
            </a:r>
            <a:r>
              <a:rPr lang="en-US" dirty="0" smtClean="0"/>
              <a:t>, sin, log}. To the random formulae thus obtained, we can include “seeds” based on published formulae, such as those already in use.</a:t>
            </a:r>
          </a:p>
          <a:p>
            <a:r>
              <a:rPr lang="en-US" dirty="0" smtClean="0"/>
              <a:t>In the </a:t>
            </a:r>
            <a:r>
              <a:rPr lang="en-US" b="1" u="sng" dirty="0" smtClean="0"/>
              <a:t>recombination</a:t>
            </a:r>
            <a:r>
              <a:rPr lang="en-US" dirty="0" smtClean="0"/>
              <a:t> step, the system randomly selects two parent formulae, chooses a random </a:t>
            </a:r>
            <a:r>
              <a:rPr lang="en-US" dirty="0" err="1" smtClean="0"/>
              <a:t>subtree</a:t>
            </a:r>
            <a:r>
              <a:rPr lang="en-US" dirty="0" smtClean="0"/>
              <a:t> in each of them, and swaps these </a:t>
            </a:r>
            <a:r>
              <a:rPr lang="en-US" dirty="0" err="1" smtClean="0"/>
              <a:t>subtrees</a:t>
            </a:r>
            <a:r>
              <a:rPr lang="en-US" dirty="0" smtClean="0"/>
              <a:t>.</a:t>
            </a:r>
          </a:p>
          <a:p>
            <a:r>
              <a:rPr lang="en-US" dirty="0" smtClean="0"/>
              <a:t>The </a:t>
            </a:r>
            <a:r>
              <a:rPr lang="en-US" b="1" u="sng" dirty="0" smtClean="0"/>
              <a:t>mutation of variables</a:t>
            </a:r>
            <a:r>
              <a:rPr lang="en-US" b="1" dirty="0" smtClean="0"/>
              <a:t> </a:t>
            </a:r>
            <a:r>
              <a:rPr lang="en-US" dirty="0" smtClean="0"/>
              <a:t>introduces the opportunity to introduce different variables into the formula. In the tree that defines a formula, the variable in a randomly selected leaf is replaced with another variable.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Successive generations of algorithms</a:t>
            </a:r>
            <a:endParaRPr lang="en-US" dirty="0"/>
          </a:p>
        </p:txBody>
      </p:sp>
      <p:pic>
        <p:nvPicPr>
          <p:cNvPr id="5" name="Picture 4" descr="GA"/>
          <p:cNvPicPr/>
          <p:nvPr/>
        </p:nvPicPr>
        <p:blipFill>
          <a:blip r:embed="rId2" cstate="print"/>
          <a:srcRect/>
          <a:stretch>
            <a:fillRect/>
          </a:stretch>
        </p:blipFill>
        <p:spPr bwMode="auto">
          <a:xfrm>
            <a:off x="2362200" y="1066800"/>
            <a:ext cx="4419600" cy="2438400"/>
          </a:xfrm>
          <a:prstGeom prst="rect">
            <a:avLst/>
          </a:prstGeom>
          <a:noFill/>
          <a:ln w="9525">
            <a:noFill/>
            <a:miter lim="800000"/>
            <a:headEnd/>
            <a:tailEnd/>
          </a:ln>
        </p:spPr>
      </p:pic>
      <p:sp>
        <p:nvSpPr>
          <p:cNvPr id="6" name="TextBox 5"/>
          <p:cNvSpPr txBox="1"/>
          <p:nvPr/>
        </p:nvSpPr>
        <p:spPr>
          <a:xfrm>
            <a:off x="533400" y="3581400"/>
            <a:ext cx="8153400" cy="1631216"/>
          </a:xfrm>
          <a:prstGeom prst="rect">
            <a:avLst/>
          </a:prstGeom>
          <a:noFill/>
        </p:spPr>
        <p:txBody>
          <a:bodyPr wrap="square" rtlCol="0">
            <a:spAutoFit/>
          </a:bodyPr>
          <a:lstStyle/>
          <a:p>
            <a:r>
              <a:rPr lang="en-US" dirty="0" smtClean="0"/>
              <a:t>The formulae are represented by tree structures; the “recombination” operator exchanges random </a:t>
            </a:r>
            <a:r>
              <a:rPr lang="en-US" dirty="0" err="1" smtClean="0"/>
              <a:t>subtrees</a:t>
            </a:r>
            <a:r>
              <a:rPr lang="en-US" dirty="0" smtClean="0"/>
              <a:t> in the parents. Here the parent formulae (</a:t>
            </a:r>
            <a:r>
              <a:rPr lang="en-US" dirty="0" err="1" smtClean="0"/>
              <a:t>y</a:t>
            </a:r>
            <a:r>
              <a:rPr lang="en-US" baseline="30000" dirty="0" err="1" smtClean="0"/>
              <a:t>x</a:t>
            </a:r>
            <a:r>
              <a:rPr lang="en-US" dirty="0" err="1" smtClean="0"/>
              <a:t>+z</a:t>
            </a:r>
            <a:r>
              <a:rPr lang="en-US" dirty="0" smtClean="0"/>
              <a:t>)/log(z) and (</a:t>
            </a:r>
            <a:r>
              <a:rPr lang="en-US" dirty="0" err="1" smtClean="0"/>
              <a:t>x+sin</a:t>
            </a:r>
            <a:r>
              <a:rPr lang="en-US" dirty="0" smtClean="0"/>
              <a:t>(y))/</a:t>
            </a:r>
            <a:r>
              <a:rPr lang="en-US" dirty="0" err="1" smtClean="0"/>
              <a:t>zy</a:t>
            </a:r>
            <a:r>
              <a:rPr lang="en-US" dirty="0" smtClean="0"/>
              <a:t> give rise to children formulae (sin(y)+z)/log(z) and (</a:t>
            </a:r>
            <a:r>
              <a:rPr lang="en-US" dirty="0" err="1" smtClean="0"/>
              <a:t>x+y</a:t>
            </a:r>
            <a:r>
              <a:rPr lang="en-US" baseline="30000" dirty="0" err="1" smtClean="0"/>
              <a:t>x</a:t>
            </a:r>
            <a:r>
              <a:rPr lang="en-US" dirty="0" smtClean="0"/>
              <a:t>)/</a:t>
            </a:r>
            <a:r>
              <a:rPr lang="en-US" dirty="0" err="1" smtClean="0"/>
              <a:t>zy</a:t>
            </a:r>
            <a:r>
              <a:rPr lang="en-US" dirty="0" smtClean="0"/>
              <a:t>. The affected </a:t>
            </a:r>
            <a:r>
              <a:rPr lang="en-US" dirty="0" err="1" smtClean="0"/>
              <a:t>subtrees</a:t>
            </a:r>
            <a:r>
              <a:rPr lang="en-US" dirty="0" smtClean="0"/>
              <a:t> are indicated by dashed lines. </a:t>
            </a:r>
          </a:p>
          <a:p>
            <a:endParaRPr lang="en-US" sz="1000" dirty="0" smtClean="0"/>
          </a:p>
          <a:p>
            <a:r>
              <a:rPr lang="en-US" dirty="0" smtClean="0"/>
              <a:t>Subsets of the data set can be defined in any of the available parameter spaces.</a:t>
            </a:r>
          </a:p>
        </p:txBody>
      </p:sp>
      <p:sp>
        <p:nvSpPr>
          <p:cNvPr id="7" name="TextBox 6"/>
          <p:cNvSpPr txBox="1"/>
          <p:nvPr/>
        </p:nvSpPr>
        <p:spPr>
          <a:xfrm>
            <a:off x="2438400" y="5562600"/>
            <a:ext cx="5867400" cy="1107996"/>
          </a:xfrm>
          <a:prstGeom prst="rect">
            <a:avLst/>
          </a:prstGeom>
          <a:noFill/>
        </p:spPr>
        <p:txBody>
          <a:bodyPr wrap="square" rtlCol="0">
            <a:spAutoFit/>
          </a:bodyPr>
          <a:lstStyle/>
          <a:p>
            <a:r>
              <a:rPr lang="en-US" sz="1600" dirty="0" smtClean="0"/>
              <a:t>(From </a:t>
            </a:r>
            <a:r>
              <a:rPr lang="en-US" sz="1600" dirty="0" err="1" smtClean="0"/>
              <a:t>Wickramaratna</a:t>
            </a:r>
            <a:r>
              <a:rPr lang="en-US" sz="1600" dirty="0" smtClean="0"/>
              <a:t>, K., M. </a:t>
            </a:r>
            <a:r>
              <a:rPr lang="en-US" sz="1600" dirty="0" err="1" smtClean="0"/>
              <a:t>Kubat</a:t>
            </a:r>
            <a:r>
              <a:rPr lang="en-US" sz="1600" dirty="0" smtClean="0"/>
              <a:t>, and P. Minnett, 2008: Discovering numeric laws, a case study: CO</a:t>
            </a:r>
            <a:r>
              <a:rPr lang="en-US" sz="1600" baseline="-25000" dirty="0" smtClean="0"/>
              <a:t>2</a:t>
            </a:r>
            <a:r>
              <a:rPr lang="en-US" sz="1600" dirty="0" smtClean="0"/>
              <a:t> fugacity in the ocean. </a:t>
            </a:r>
            <a:r>
              <a:rPr lang="en-US" sz="1600" i="1" dirty="0" smtClean="0"/>
              <a:t>Intelligent Data Analysis, </a:t>
            </a:r>
            <a:r>
              <a:rPr lang="en-US" sz="1600" b="1" i="1" dirty="0" smtClean="0"/>
              <a:t>12, </a:t>
            </a:r>
            <a:r>
              <a:rPr lang="en-US" sz="1600" dirty="0" smtClean="0"/>
              <a:t>379-391.)</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GA-based equation discovery</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descr="Pseudo-code"/>
          <p:cNvPicPr/>
          <p:nvPr/>
        </p:nvPicPr>
        <p:blipFill>
          <a:blip r:embed="rId2" cstate="print"/>
          <a:srcRect/>
          <a:stretch>
            <a:fillRect/>
          </a:stretch>
        </p:blipFill>
        <p:spPr bwMode="auto">
          <a:xfrm>
            <a:off x="838200" y="1524000"/>
            <a:ext cx="7543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a:xfrm>
            <a:off x="304800" y="1295400"/>
            <a:ext cx="8534400" cy="4525963"/>
          </a:xfrm>
        </p:spPr>
        <p:txBody>
          <a:bodyPr>
            <a:normAutofit fontScale="92500" lnSpcReduction="20000"/>
          </a:bodyPr>
          <a:lstStyle/>
          <a:p>
            <a:r>
              <a:rPr lang="en-US" dirty="0" smtClean="0"/>
              <a:t>Sea-surface temperature (SST) as an Essential Climate Variable (ECV), and Climate Data Record (CDR)</a:t>
            </a:r>
          </a:p>
          <a:p>
            <a:r>
              <a:rPr lang="en-US" dirty="0" smtClean="0"/>
              <a:t>MODIS SSTs</a:t>
            </a:r>
          </a:p>
          <a:p>
            <a:pPr lvl="1"/>
            <a:r>
              <a:rPr lang="en-US" dirty="0" smtClean="0"/>
              <a:t>Improvements in the atmospheric correction algorithms</a:t>
            </a:r>
          </a:p>
          <a:p>
            <a:r>
              <a:rPr lang="en-US" dirty="0" smtClean="0"/>
              <a:t>Radiometric measurements of SSTs from ships</a:t>
            </a:r>
          </a:p>
          <a:p>
            <a:pPr lvl="1"/>
            <a:r>
              <a:rPr lang="en-US" dirty="0" smtClean="0"/>
              <a:t>Traceability to SI standards</a:t>
            </a:r>
          </a:p>
          <a:p>
            <a:r>
              <a:rPr lang="en-US" dirty="0" smtClean="0"/>
              <a:t>Physical processes at the sea surface</a:t>
            </a:r>
          </a:p>
          <a:p>
            <a:pPr lvl="1"/>
            <a:r>
              <a:rPr lang="en-US" dirty="0" smtClean="0"/>
              <a:t>Diurnal heating and cooling</a:t>
            </a:r>
          </a:p>
          <a:p>
            <a:pPr lvl="1"/>
            <a:r>
              <a:rPr lang="en-US" dirty="0" smtClean="0"/>
              <a:t>Thermal skin effect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And the winner is….</a:t>
            </a:r>
            <a:endParaRPr lang="en-US" dirty="0"/>
          </a:p>
        </p:txBody>
      </p:sp>
      <p:pic>
        <p:nvPicPr>
          <p:cNvPr id="9" name="Picture 8" descr="11971542601675001438kuba_Envelope_2.svg.med.png"/>
          <p:cNvPicPr>
            <a:picLocks noChangeAspect="1"/>
          </p:cNvPicPr>
          <p:nvPr/>
        </p:nvPicPr>
        <p:blipFill>
          <a:blip r:embed="rId2" cstate="print"/>
          <a:stretch>
            <a:fillRect/>
          </a:stretch>
        </p:blipFill>
        <p:spPr>
          <a:xfrm rot="20277172">
            <a:off x="2971800" y="1981200"/>
            <a:ext cx="3204946" cy="332735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And the winner is….</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pPr>
              <a:buNone/>
            </a:pPr>
            <a:r>
              <a:rPr lang="en-US" sz="1800" dirty="0" smtClean="0"/>
              <a:t>The “fittest” algorithm takes the form:</a:t>
            </a:r>
          </a:p>
          <a:p>
            <a:pPr>
              <a:buNone/>
            </a:pPr>
            <a:endParaRPr lang="en-US" sz="1800" dirty="0" smtClean="0"/>
          </a:p>
          <a:p>
            <a:pPr>
              <a:buNone/>
            </a:pPr>
            <a:endParaRPr lang="en-US" sz="1800" dirty="0" smtClean="0"/>
          </a:p>
          <a:p>
            <a:pPr>
              <a:buNone/>
            </a:pPr>
            <a:endParaRPr lang="en-US" sz="1800" dirty="0" smtClean="0"/>
          </a:p>
          <a:p>
            <a:pPr>
              <a:buNone/>
            </a:pPr>
            <a:r>
              <a:rPr lang="en-US" sz="1800" dirty="0" smtClean="0"/>
              <a:t>where:</a:t>
            </a:r>
          </a:p>
          <a:p>
            <a:pPr>
              <a:buNone/>
            </a:pPr>
            <a:r>
              <a:rPr lang="en-US" sz="1800" i="1" dirty="0" smtClean="0"/>
              <a:t>T</a:t>
            </a:r>
            <a:r>
              <a:rPr lang="en-US" sz="2400" baseline="-25000" dirty="0" smtClean="0"/>
              <a:t>i</a:t>
            </a:r>
            <a:r>
              <a:rPr lang="en-US" sz="1800" dirty="0" smtClean="0"/>
              <a:t> is the brightness temperature at </a:t>
            </a:r>
            <a:r>
              <a:rPr lang="el-GR" sz="1800" dirty="0" smtClean="0"/>
              <a:t>λ</a:t>
            </a:r>
            <a:r>
              <a:rPr lang="en-US" sz="1800" dirty="0" smtClean="0"/>
              <a:t>= </a:t>
            </a:r>
            <a:r>
              <a:rPr lang="en-US" sz="1800" dirty="0" err="1" smtClean="0"/>
              <a:t>i</a:t>
            </a:r>
            <a:r>
              <a:rPr lang="en-US" sz="1800" dirty="0" smtClean="0"/>
              <a:t> </a:t>
            </a:r>
            <a:r>
              <a:rPr lang="el-GR" sz="1800" dirty="0" smtClean="0"/>
              <a:t>µ</a:t>
            </a:r>
            <a:r>
              <a:rPr lang="en-US" sz="1800" dirty="0" smtClean="0"/>
              <a:t>m</a:t>
            </a:r>
          </a:p>
          <a:p>
            <a:pPr>
              <a:buNone/>
            </a:pPr>
            <a:r>
              <a:rPr lang="el-GR" sz="1800" i="1" dirty="0" smtClean="0"/>
              <a:t>θ</a:t>
            </a:r>
            <a:r>
              <a:rPr lang="en-US" sz="2400" i="1" baseline="-25000" dirty="0" smtClean="0"/>
              <a:t>s</a:t>
            </a:r>
            <a:r>
              <a:rPr lang="en-US" sz="2800" baseline="-25000" dirty="0" smtClean="0"/>
              <a:t> </a:t>
            </a:r>
            <a:r>
              <a:rPr lang="en-US" sz="1800" dirty="0" smtClean="0"/>
              <a:t>is the satellite zenith angle</a:t>
            </a:r>
          </a:p>
          <a:p>
            <a:pPr>
              <a:buNone/>
            </a:pPr>
            <a:r>
              <a:rPr lang="el-GR" sz="1800" i="1" dirty="0" smtClean="0"/>
              <a:t>θ</a:t>
            </a:r>
            <a:r>
              <a:rPr lang="en-US" sz="2400" i="1" baseline="-25000" dirty="0" smtClean="0"/>
              <a:t>a</a:t>
            </a:r>
            <a:r>
              <a:rPr lang="en-US" sz="1800" baseline="-25000" dirty="0" smtClean="0"/>
              <a:t> </a:t>
            </a:r>
            <a:r>
              <a:rPr lang="en-US" sz="1800" dirty="0" smtClean="0"/>
              <a:t>is the angle on the mirror (a feature of the MODIS paddle-wheel mirror design)</a:t>
            </a:r>
          </a:p>
          <a:p>
            <a:pPr>
              <a:buNone/>
            </a:pPr>
            <a:endParaRPr lang="en-US" sz="1800" dirty="0" smtClean="0"/>
          </a:p>
          <a:p>
            <a:pPr>
              <a:buNone/>
            </a:pPr>
            <a:r>
              <a:rPr lang="en-US" sz="1800" dirty="0" smtClean="0"/>
              <a:t>Which looks similar to the NLSST:</a:t>
            </a:r>
            <a:endParaRPr lang="en-US" sz="1800" dirty="0"/>
          </a:p>
        </p:txBody>
      </p:sp>
      <p:pic>
        <p:nvPicPr>
          <p:cNvPr id="6" name="Picture 5" descr="Kasun_SST_form.gif"/>
          <p:cNvPicPr>
            <a:picLocks noChangeAspect="1"/>
          </p:cNvPicPr>
          <p:nvPr/>
        </p:nvPicPr>
        <p:blipFill>
          <a:blip r:embed="rId2" cstate="print"/>
          <a:stretch>
            <a:fillRect/>
          </a:stretch>
        </p:blipFill>
        <p:spPr>
          <a:xfrm>
            <a:off x="0" y="1447800"/>
            <a:ext cx="9144000" cy="890288"/>
          </a:xfrm>
          <a:prstGeom prst="rect">
            <a:avLst/>
          </a:prstGeom>
        </p:spPr>
      </p:pic>
      <p:pic>
        <p:nvPicPr>
          <p:cNvPr id="7" name="Picture 6" descr="AVHRR_algs"/>
          <p:cNvPicPr>
            <a:picLocks noChangeAspect="1" noChangeArrowheads="1"/>
          </p:cNvPicPr>
          <p:nvPr/>
        </p:nvPicPr>
        <p:blipFill>
          <a:blip r:embed="rId3" cstate="print"/>
          <a:srcRect l="3600" t="21000" r="16303" b="69125"/>
          <a:stretch>
            <a:fillRect/>
          </a:stretch>
        </p:blipFill>
        <p:spPr bwMode="auto">
          <a:xfrm>
            <a:off x="1066800" y="4419600"/>
            <a:ext cx="7346950" cy="990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dirty="0" smtClean="0"/>
              <a:t>MODIS scan mirror effects</a:t>
            </a:r>
            <a:endParaRPr lang="en-US" dirty="0"/>
          </a:p>
        </p:txBody>
      </p:sp>
      <p:pic>
        <p:nvPicPr>
          <p:cNvPr id="6" name="Content Placeholder 5" descr="Fig4-aoi_PFM.gif"/>
          <p:cNvPicPr>
            <a:picLocks noGrp="1" noChangeAspect="1"/>
          </p:cNvPicPr>
          <p:nvPr>
            <p:ph sz="half" idx="1"/>
          </p:nvPr>
        </p:nvPicPr>
        <p:blipFill>
          <a:blip r:embed="rId2" cstate="print"/>
          <a:stretch>
            <a:fillRect/>
          </a:stretch>
        </p:blipFill>
        <p:spPr>
          <a:xfrm>
            <a:off x="4419600" y="1066800"/>
            <a:ext cx="4038600" cy="1844598"/>
          </a:xfrm>
        </p:spPr>
      </p:pic>
      <p:pic>
        <p:nvPicPr>
          <p:cNvPr id="7" name="Content Placeholder 6" descr="RVS.wavelengths.gif"/>
          <p:cNvPicPr>
            <a:picLocks noGrp="1" noChangeAspect="1"/>
          </p:cNvPicPr>
          <p:nvPr>
            <p:ph sz="half" idx="2"/>
          </p:nvPr>
        </p:nvPicPr>
        <p:blipFill>
          <a:blip r:embed="rId3" cstate="print"/>
          <a:stretch>
            <a:fillRect/>
          </a:stretch>
        </p:blipFill>
        <p:spPr>
          <a:xfrm>
            <a:off x="3733800" y="2971800"/>
            <a:ext cx="5334000" cy="3757786"/>
          </a:xfrm>
        </p:spPr>
      </p:pic>
      <p:pic>
        <p:nvPicPr>
          <p:cNvPr id="8" name="Picture 4" descr="MODIS_mirror"/>
          <p:cNvPicPr>
            <a:picLocks noChangeAspect="1" noChangeArrowheads="1"/>
          </p:cNvPicPr>
          <p:nvPr/>
        </p:nvPicPr>
        <p:blipFill>
          <a:blip r:embed="rId4" cstate="print"/>
          <a:srcRect/>
          <a:stretch>
            <a:fillRect/>
          </a:stretch>
        </p:blipFill>
        <p:spPr bwMode="auto">
          <a:xfrm>
            <a:off x="990600" y="1143000"/>
            <a:ext cx="1941513" cy="1849438"/>
          </a:xfrm>
          <a:prstGeom prst="rect">
            <a:avLst/>
          </a:prstGeom>
          <a:noFill/>
        </p:spPr>
      </p:pic>
      <p:sp>
        <p:nvSpPr>
          <p:cNvPr id="9" name="Rectangle 3"/>
          <p:cNvSpPr txBox="1">
            <a:spLocks noChangeArrowheads="1"/>
          </p:cNvSpPr>
          <p:nvPr/>
        </p:nvSpPr>
        <p:spPr>
          <a:xfrm>
            <a:off x="457200" y="3048000"/>
            <a:ext cx="3352800" cy="2514600"/>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Mirror effects: two-sided paddle wheel has a multi-layer coating that renders the reflectivity in the infrared a function of wavelength, angle of incidence and mirror side.</a:t>
            </a:r>
          </a:p>
          <a:p>
            <a:pPr marL="0" marR="0" lvl="0" indent="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normAutofit/>
          </a:bodyPr>
          <a:lstStyle/>
          <a:p>
            <a:r>
              <a:rPr lang="en-US" sz="3600" dirty="0" smtClean="0"/>
              <a:t>Variants of the new algorithms</a:t>
            </a:r>
            <a:endParaRPr lang="en-US" sz="3600" dirty="0"/>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23</a:t>
            </a:fld>
            <a:endParaRPr lang="en-US" dirty="0">
              <a:solidFill>
                <a:srgbClr val="073E87"/>
              </a:solidFill>
            </a:endParaRPr>
          </a:p>
        </p:txBody>
      </p:sp>
      <p:pic>
        <p:nvPicPr>
          <p:cNvPr id="8" name="Content Placeholder 7" descr="Kasun_SST_form_variants.gif"/>
          <p:cNvPicPr>
            <a:picLocks noGrp="1" noChangeAspect="1"/>
          </p:cNvPicPr>
          <p:nvPr>
            <p:ph idx="1"/>
          </p:nvPr>
        </p:nvPicPr>
        <p:blipFill>
          <a:blip r:embed="rId2" cstate="print"/>
          <a:stretch>
            <a:fillRect/>
          </a:stretch>
        </p:blipFill>
        <p:spPr>
          <a:xfrm>
            <a:off x="914400" y="762000"/>
            <a:ext cx="7086600" cy="4800600"/>
          </a:xfrm>
        </p:spPr>
      </p:pic>
      <p:sp>
        <p:nvSpPr>
          <p:cNvPr id="9" name="TextBox 8"/>
          <p:cNvSpPr txBox="1"/>
          <p:nvPr/>
        </p:nvSpPr>
        <p:spPr>
          <a:xfrm>
            <a:off x="3581400" y="6096000"/>
            <a:ext cx="1586332" cy="420628"/>
          </a:xfrm>
          <a:prstGeom prst="rect">
            <a:avLst/>
          </a:prstGeom>
          <a:solidFill>
            <a:srgbClr val="FFFF00"/>
          </a:solidFill>
        </p:spPr>
        <p:txBody>
          <a:bodyPr wrap="square" rtlCol="0">
            <a:spAutoFit/>
          </a:bodyPr>
          <a:lstStyle/>
          <a:p>
            <a:r>
              <a:rPr lang="en-US" dirty="0" smtClean="0"/>
              <a:t>Note: No </a:t>
            </a:r>
            <a:r>
              <a:rPr lang="en-US" dirty="0" err="1" smtClean="0"/>
              <a:t>T</a:t>
            </a:r>
            <a:r>
              <a:rPr lang="en-US" sz="3200" i="1" baseline="-25000" dirty="0" err="1" smtClean="0"/>
              <a:t>sfc</a:t>
            </a:r>
            <a:endParaRPr lang="en-US" i="1" baseline="-25000" dirty="0"/>
          </a:p>
        </p:txBody>
      </p:sp>
      <p:sp>
        <p:nvSpPr>
          <p:cNvPr id="10" name="TextBox 9"/>
          <p:cNvSpPr txBox="1"/>
          <p:nvPr/>
        </p:nvSpPr>
        <p:spPr>
          <a:xfrm>
            <a:off x="2514600" y="5638800"/>
            <a:ext cx="4191000" cy="338554"/>
          </a:xfrm>
          <a:prstGeom prst="rect">
            <a:avLst/>
          </a:prstGeom>
          <a:solidFill>
            <a:schemeClr val="bg1"/>
          </a:solidFill>
        </p:spPr>
        <p:txBody>
          <a:bodyPr wrap="square" rtlCol="0">
            <a:spAutoFit/>
          </a:bodyPr>
          <a:lstStyle/>
          <a:p>
            <a:r>
              <a:rPr lang="en-US" sz="1600" dirty="0" smtClean="0">
                <a:solidFill>
                  <a:schemeClr val="tx2">
                    <a:lumMod val="60000"/>
                    <a:lumOff val="40000"/>
                  </a:schemeClr>
                </a:solidFill>
              </a:rPr>
              <a:t>Coefficients are different for each equation</a:t>
            </a:r>
            <a:endParaRPr lang="en-US" sz="1600" dirty="0">
              <a:solidFill>
                <a:schemeClr val="tx2">
                  <a:lumMod val="60000"/>
                  <a:lumOff val="40000"/>
                </a:schemeClr>
              </a:solidFill>
            </a:endParaRPr>
          </a:p>
        </p:txBody>
      </p:sp>
    </p:spTree>
    <p:extLst>
      <p:ext uri="{BB962C8B-B14F-4D97-AF65-F5344CB8AC3E}">
        <p14:creationId xmlns="" xmlns:p14="http://schemas.microsoft.com/office/powerpoint/2010/main" val="4123436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525963"/>
          </a:xfrm>
        </p:spPr>
        <p:txBody>
          <a:bodyPr>
            <a:normAutofit/>
          </a:bodyPr>
          <a:lstStyle/>
          <a:p>
            <a:r>
              <a:rPr lang="en-US" sz="2400" dirty="0" smtClean="0"/>
              <a:t>Regions identified by the regression tree algorithm</a:t>
            </a:r>
          </a:p>
          <a:p>
            <a:r>
              <a:rPr lang="en-US" sz="2400" dirty="0" smtClean="0"/>
              <a:t>The tree is constructed using</a:t>
            </a:r>
          </a:p>
          <a:p>
            <a:pPr lvl="1"/>
            <a:r>
              <a:rPr lang="en-US" sz="2000" dirty="0" smtClean="0"/>
              <a:t>input variables: latitude and longitude</a:t>
            </a:r>
          </a:p>
          <a:p>
            <a:pPr lvl="1"/>
            <a:r>
              <a:rPr lang="en-US" sz="2000" dirty="0" smtClean="0"/>
              <a:t>output variable: </a:t>
            </a:r>
            <a:r>
              <a:rPr lang="en-US" sz="2000" i="1" dirty="0" smtClean="0"/>
              <a:t>Error in retrieved SST</a:t>
            </a:r>
            <a:endParaRPr lang="en-US" sz="2000" dirty="0" smtClean="0"/>
          </a:p>
          <a:p>
            <a:r>
              <a:rPr lang="en-US" sz="2400" dirty="0" smtClean="0"/>
              <a:t>Algorithm recursively splits regions to minimize variance within them</a:t>
            </a:r>
          </a:p>
          <a:p>
            <a:r>
              <a:rPr lang="en-US" sz="2400" dirty="0" smtClean="0"/>
              <a:t>The obtained tree is pruned to the </a:t>
            </a:r>
            <a:r>
              <a:rPr lang="en-US" sz="2400" dirty="0"/>
              <a:t>smallest tree </a:t>
            </a:r>
            <a:r>
              <a:rPr lang="en-US" sz="2400" dirty="0" smtClean="0"/>
              <a:t>within </a:t>
            </a:r>
            <a:r>
              <a:rPr lang="en-US" sz="2400" dirty="0"/>
              <a:t>one standard error of the minimum-cost </a:t>
            </a:r>
            <a:r>
              <a:rPr lang="en-US" sz="2400" dirty="0" err="1" smtClean="0"/>
              <a:t>subtree</a:t>
            </a:r>
            <a:r>
              <a:rPr lang="en-US" sz="2400" dirty="0" smtClean="0"/>
              <a:t>, provided a declared minimum number of points is exceeded in each region</a:t>
            </a:r>
          </a:p>
          <a:p>
            <a:r>
              <a:rPr lang="en-US" sz="2400" dirty="0"/>
              <a:t>Linear regression is applied separately to each resulting </a:t>
            </a:r>
            <a:r>
              <a:rPr lang="en-US" sz="2400" dirty="0" smtClean="0"/>
              <a:t>region (different coefficients result)</a:t>
            </a:r>
            <a:endParaRPr lang="en-US" sz="2400" dirty="0"/>
          </a:p>
          <a:p>
            <a:endParaRPr lang="en-US" sz="1800" dirty="0"/>
          </a:p>
          <a:p>
            <a:endParaRPr lang="en-US" sz="1800" dirty="0" smtClean="0"/>
          </a:p>
          <a:p>
            <a:endParaRPr lang="en-US" sz="2200" dirty="0"/>
          </a:p>
        </p:txBody>
      </p:sp>
      <p:sp>
        <p:nvSpPr>
          <p:cNvPr id="3" name="Title 2"/>
          <p:cNvSpPr>
            <a:spLocks noGrp="1"/>
          </p:cNvSpPr>
          <p:nvPr>
            <p:ph type="title"/>
          </p:nvPr>
        </p:nvSpPr>
        <p:spPr>
          <a:xfrm>
            <a:off x="457200" y="0"/>
            <a:ext cx="8229600" cy="1143000"/>
          </a:xfrm>
        </p:spPr>
        <p:txBody>
          <a:bodyPr>
            <a:normAutofit/>
          </a:bodyPr>
          <a:lstStyle/>
          <a:p>
            <a:r>
              <a:rPr lang="en-US" sz="3600" dirty="0" smtClean="0"/>
              <a:t>Regression tree</a:t>
            </a:r>
            <a:endParaRPr lang="en-US" sz="3600" dirty="0"/>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24</a:t>
            </a:fld>
            <a:endParaRPr lang="en-US" dirty="0">
              <a:solidFill>
                <a:srgbClr val="073E87"/>
              </a:solidFill>
            </a:endParaRPr>
          </a:p>
        </p:txBody>
      </p:sp>
    </p:spTree>
    <p:extLst>
      <p:ext uri="{BB962C8B-B14F-4D97-AF65-F5344CB8AC3E}">
        <p14:creationId xmlns="" xmlns:p14="http://schemas.microsoft.com/office/powerpoint/2010/main" val="2496044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ormap_me_100_obs_aqu_Ea_2007_Q_1..v1.gif"/>
          <p:cNvPicPr>
            <a:picLocks noGrp="1" noChangeAspect="1"/>
          </p:cNvPicPr>
          <p:nvPr>
            <p:ph idx="1"/>
          </p:nvPr>
        </p:nvPicPr>
        <p:blipFill>
          <a:blip r:embed="rId2" cstate="print"/>
          <a:srcRect l="8219" t="5479" r="8562" b="6849"/>
          <a:stretch>
            <a:fillRect/>
          </a:stretch>
        </p:blipFill>
        <p:spPr>
          <a:xfrm>
            <a:off x="1143000" y="228600"/>
            <a:ext cx="7086600" cy="559928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olormap_std_100_obs_aqu_Ea_2007_Q_1.v1.gif"/>
          <p:cNvPicPr>
            <a:picLocks noGrp="1" noChangeAspect="1"/>
          </p:cNvPicPr>
          <p:nvPr>
            <p:ph idx="1"/>
          </p:nvPr>
        </p:nvPicPr>
        <p:blipFill>
          <a:blip r:embed="rId2" cstate="print"/>
          <a:srcRect l="9252" t="5525" r="8906" b="7453"/>
          <a:stretch>
            <a:fillRect/>
          </a:stretch>
        </p:blipFill>
        <p:spPr>
          <a:xfrm>
            <a:off x="1219200" y="228600"/>
            <a:ext cx="7070876" cy="56388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olormap_me_100_obs_aqu_Aa_2007_Q_1.jpg"/>
          <p:cNvPicPr>
            <a:picLocks noGrp="1" noChangeAspect="1"/>
          </p:cNvPicPr>
          <p:nvPr>
            <p:ph idx="1"/>
          </p:nvPr>
        </p:nvPicPr>
        <p:blipFill>
          <a:blip r:embed="rId2" cstate="print"/>
          <a:srcRect l="8330" t="5051" r="9593" b="7401"/>
          <a:stretch>
            <a:fillRect/>
          </a:stretch>
        </p:blipFill>
        <p:spPr>
          <a:xfrm>
            <a:off x="1219200" y="152400"/>
            <a:ext cx="7086600" cy="566928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ormap_std_100_obs_aqu_Aa_2007_Q_1.v1.gif"/>
          <p:cNvPicPr>
            <a:picLocks noGrp="1" noChangeAspect="1"/>
          </p:cNvPicPr>
          <p:nvPr>
            <p:ph idx="1"/>
          </p:nvPr>
        </p:nvPicPr>
        <p:blipFill>
          <a:blip r:embed="rId2" cstate="print"/>
          <a:srcRect l="8330" t="6734" r="9593" b="9085"/>
          <a:stretch>
            <a:fillRect/>
          </a:stretch>
        </p:blipFill>
        <p:spPr>
          <a:xfrm>
            <a:off x="1143000" y="228600"/>
            <a:ext cx="7231380" cy="55626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ormap_me_100_obs_aqu_Aa_2007_Q_3.v1.gif"/>
          <p:cNvPicPr>
            <a:picLocks noGrp="1" noChangeAspect="1"/>
          </p:cNvPicPr>
          <p:nvPr>
            <p:ph idx="1"/>
          </p:nvPr>
        </p:nvPicPr>
        <p:blipFill>
          <a:blip r:embed="rId2" cstate="print"/>
          <a:srcRect l="7068" t="5051" r="10856" b="7401"/>
          <a:stretch>
            <a:fillRect/>
          </a:stretch>
        </p:blipFill>
        <p:spPr>
          <a:xfrm>
            <a:off x="1219200" y="152400"/>
            <a:ext cx="7048500" cy="5638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A496FAB-C51E-4BC9-877C-E49D6FD07777}" type="slidenum">
              <a:rPr lang="en-US"/>
              <a:pPr/>
              <a:t>3</a:t>
            </a:fld>
            <a:endParaRPr lang="en-US"/>
          </a:p>
        </p:txBody>
      </p:sp>
      <p:sp>
        <p:nvSpPr>
          <p:cNvPr id="102402" name="Rectangle 2"/>
          <p:cNvSpPr>
            <a:spLocks noGrp="1" noChangeArrowheads="1"/>
          </p:cNvSpPr>
          <p:nvPr>
            <p:ph type="title"/>
          </p:nvPr>
        </p:nvSpPr>
        <p:spPr/>
        <p:txBody>
          <a:bodyPr/>
          <a:lstStyle/>
          <a:p>
            <a:r>
              <a:rPr lang="en-US"/>
              <a:t>Sea-surface temperature</a:t>
            </a:r>
          </a:p>
        </p:txBody>
      </p:sp>
      <p:sp>
        <p:nvSpPr>
          <p:cNvPr id="102403" name="Rectangle 3"/>
          <p:cNvSpPr>
            <a:spLocks noGrp="1" noChangeArrowheads="1"/>
          </p:cNvSpPr>
          <p:nvPr>
            <p:ph type="body" idx="1"/>
          </p:nvPr>
        </p:nvSpPr>
        <p:spPr>
          <a:xfrm>
            <a:off x="457200" y="1371600"/>
            <a:ext cx="8229600" cy="4525963"/>
          </a:xfrm>
        </p:spPr>
        <p:txBody>
          <a:bodyPr/>
          <a:lstStyle/>
          <a:p>
            <a:r>
              <a:rPr lang="en-US" dirty="0" smtClean="0"/>
              <a:t>Temperature is a fundamental SI variable.</a:t>
            </a:r>
          </a:p>
          <a:p>
            <a:r>
              <a:rPr lang="en-US" dirty="0" smtClean="0"/>
              <a:t>SST </a:t>
            </a:r>
            <a:r>
              <a:rPr lang="en-US" dirty="0"/>
              <a:t>is an important variable, helps determine the coupling between ocean and atmosphere.</a:t>
            </a:r>
          </a:p>
          <a:p>
            <a:r>
              <a:rPr lang="en-US" dirty="0"/>
              <a:t>Has many applications in NWP, operational oceanography, climate studies. </a:t>
            </a:r>
          </a:p>
          <a:p>
            <a:r>
              <a:rPr lang="en-US" dirty="0"/>
              <a:t>Can be measured to good accuracy from space.</a:t>
            </a:r>
          </a:p>
          <a:p>
            <a:r>
              <a:rPr lang="en-US" dirty="0"/>
              <a:t>Can be validated to determine residual uncertainties</a:t>
            </a:r>
            <a:r>
              <a:rPr lang="en-US"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olormap_std_100_obs_aqu_Aa_2007_Q_3.v1.gif"/>
          <p:cNvPicPr>
            <a:picLocks noGrp="1" noChangeAspect="1"/>
          </p:cNvPicPr>
          <p:nvPr>
            <p:ph idx="1"/>
          </p:nvPr>
        </p:nvPicPr>
        <p:blipFill>
          <a:blip r:embed="rId2" cstate="print"/>
          <a:srcRect l="8330" t="5051" r="9593" b="7401"/>
          <a:stretch>
            <a:fillRect/>
          </a:stretch>
        </p:blipFill>
        <p:spPr>
          <a:xfrm>
            <a:off x="1219200" y="228600"/>
            <a:ext cx="6953250" cy="5562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24000"/>
            <a:ext cx="5638800" cy="4038600"/>
          </a:xfrm>
        </p:spPr>
        <p:txBody>
          <a:bodyPr>
            <a:normAutofit fontScale="62500" lnSpcReduction="20000"/>
          </a:bodyPr>
          <a:lstStyle/>
          <a:p>
            <a:r>
              <a:rPr lang="en-US" sz="3400" dirty="0" smtClean="0">
                <a:solidFill>
                  <a:srgbClr val="CC6600"/>
                </a:solidFill>
              </a:rPr>
              <a:t>Terra 2004 </a:t>
            </a:r>
            <a:r>
              <a:rPr lang="en-US" sz="3400" dirty="0" err="1" smtClean="0">
                <a:solidFill>
                  <a:srgbClr val="CC6600"/>
                </a:solidFill>
              </a:rPr>
              <a:t>SSTday</a:t>
            </a:r>
            <a:r>
              <a:rPr lang="en-US" sz="3400" dirty="0" smtClean="0">
                <a:solidFill>
                  <a:srgbClr val="CC6600"/>
                </a:solidFill>
              </a:rPr>
              <a:t> </a:t>
            </a:r>
          </a:p>
          <a:p>
            <a:pPr marL="0" indent="0">
              <a:lnSpc>
                <a:spcPct val="150000"/>
              </a:lnSpc>
              <a:buNone/>
            </a:pPr>
            <a:r>
              <a:rPr lang="en-US" sz="3400" dirty="0" smtClean="0"/>
              <a:t>     NLSST (no regions) – RMSE: 0.581</a:t>
            </a:r>
          </a:p>
          <a:p>
            <a:pPr marL="301943" lvl="1" indent="0">
              <a:lnSpc>
                <a:spcPct val="150000"/>
              </a:lnSpc>
              <a:buNone/>
            </a:pPr>
            <a:r>
              <a:rPr lang="en-US" sz="3400" dirty="0" smtClean="0"/>
              <a:t>New formula (no regions) – RMSE: 0.615</a:t>
            </a:r>
          </a:p>
          <a:p>
            <a:pPr marL="301943" lvl="1" indent="0">
              <a:lnSpc>
                <a:spcPct val="150000"/>
              </a:lnSpc>
              <a:buNone/>
            </a:pPr>
            <a:r>
              <a:rPr lang="en-US" sz="3400" dirty="0" smtClean="0"/>
              <a:t>New formula (with regions) – RMSE: 0.568 </a:t>
            </a:r>
          </a:p>
          <a:p>
            <a:endParaRPr lang="en-US" sz="3400" dirty="0" smtClean="0">
              <a:solidFill>
                <a:srgbClr val="CC6600"/>
              </a:solidFill>
            </a:endParaRPr>
          </a:p>
          <a:p>
            <a:r>
              <a:rPr lang="en-US" sz="3400" dirty="0" smtClean="0">
                <a:solidFill>
                  <a:srgbClr val="CC6600"/>
                </a:solidFill>
              </a:rPr>
              <a:t>Terra 2004 SST4 (night)</a:t>
            </a:r>
          </a:p>
          <a:p>
            <a:pPr marL="0" indent="0">
              <a:lnSpc>
                <a:spcPct val="150000"/>
              </a:lnSpc>
              <a:buNone/>
            </a:pPr>
            <a:r>
              <a:rPr lang="en-US" sz="3400" dirty="0"/>
              <a:t> </a:t>
            </a:r>
            <a:r>
              <a:rPr lang="en-US" sz="3400" dirty="0" smtClean="0"/>
              <a:t>    SST4 </a:t>
            </a:r>
            <a:r>
              <a:rPr lang="en-US" sz="3400" dirty="0"/>
              <a:t>(no regions) – RMSE: </a:t>
            </a:r>
            <a:r>
              <a:rPr lang="en-US" sz="3400" dirty="0" smtClean="0"/>
              <a:t>0.528</a:t>
            </a:r>
            <a:endParaRPr lang="en-US" sz="3400" dirty="0"/>
          </a:p>
          <a:p>
            <a:pPr marL="301943" lvl="1" indent="0">
              <a:lnSpc>
                <a:spcPct val="150000"/>
              </a:lnSpc>
              <a:buNone/>
            </a:pPr>
            <a:r>
              <a:rPr lang="en-US" sz="3400" dirty="0"/>
              <a:t>New formula (no regions) – RMSE: </a:t>
            </a:r>
            <a:r>
              <a:rPr lang="en-US" sz="3400" dirty="0" smtClean="0"/>
              <a:t>0.480</a:t>
            </a:r>
            <a:endParaRPr lang="en-US" sz="3400" dirty="0"/>
          </a:p>
          <a:p>
            <a:pPr marL="301943" lvl="1" indent="0">
              <a:lnSpc>
                <a:spcPct val="150000"/>
              </a:lnSpc>
              <a:buNone/>
            </a:pPr>
            <a:r>
              <a:rPr lang="en-US" sz="3400" dirty="0"/>
              <a:t>New formula (with regions) – RMSE: </a:t>
            </a:r>
            <a:r>
              <a:rPr lang="en-US" sz="3400" dirty="0" smtClean="0"/>
              <a:t>0.456</a:t>
            </a:r>
          </a:p>
        </p:txBody>
      </p:sp>
      <p:sp>
        <p:nvSpPr>
          <p:cNvPr id="3" name="Title 2"/>
          <p:cNvSpPr>
            <a:spLocks noGrp="1"/>
          </p:cNvSpPr>
          <p:nvPr>
            <p:ph type="title"/>
          </p:nvPr>
        </p:nvSpPr>
        <p:spPr/>
        <p:txBody>
          <a:bodyPr/>
          <a:lstStyle/>
          <a:p>
            <a:r>
              <a:rPr lang="en-US" sz="3600" dirty="0"/>
              <a:t>Regression </a:t>
            </a:r>
            <a:r>
              <a:rPr lang="en-US" sz="3600" dirty="0" smtClean="0"/>
              <a:t>tree performance</a:t>
            </a:r>
            <a:endParaRPr lang="en-US" dirty="0"/>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31</a:t>
            </a:fld>
            <a:endParaRPr lang="en-US" dirty="0">
              <a:solidFill>
                <a:srgbClr val="073E87"/>
              </a:solidFill>
            </a:endParaRPr>
          </a:p>
        </p:txBody>
      </p:sp>
    </p:spTree>
    <p:extLst>
      <p:ext uri="{BB962C8B-B14F-4D97-AF65-F5344CB8AC3E}">
        <p14:creationId xmlns="" xmlns:p14="http://schemas.microsoft.com/office/powerpoint/2010/main" val="3603537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Best accuracy observed when data set is large (lower accuracy when splitting into regions)</a:t>
            </a:r>
          </a:p>
          <a:p>
            <a:pPr lvl="1"/>
            <a:r>
              <a:rPr lang="en-US" sz="2400" dirty="0" smtClean="0"/>
              <a:t>Terra 2004 </a:t>
            </a:r>
            <a:r>
              <a:rPr lang="en-US" sz="2400" dirty="0" err="1" smtClean="0"/>
              <a:t>SSTday</a:t>
            </a:r>
            <a:r>
              <a:rPr lang="en-US" sz="2400" dirty="0"/>
              <a:t> </a:t>
            </a:r>
            <a:r>
              <a:rPr lang="en-US" sz="2400" dirty="0" smtClean="0"/>
              <a:t>– </a:t>
            </a:r>
          </a:p>
          <a:p>
            <a:pPr lvl="2"/>
            <a:r>
              <a:rPr lang="en-US" sz="2000" dirty="0" smtClean="0"/>
              <a:t>RMSE (no region): 0.513, RMSE (with regions): 0.557</a:t>
            </a:r>
          </a:p>
          <a:p>
            <a:r>
              <a:rPr lang="en-US" sz="2800" dirty="0" smtClean="0"/>
              <a:t>Problems:</a:t>
            </a:r>
          </a:p>
          <a:p>
            <a:pPr lvl="1"/>
            <a:r>
              <a:rPr lang="en-US" sz="2400" dirty="0" smtClean="0"/>
              <a:t>Computational costs</a:t>
            </a:r>
          </a:p>
          <a:p>
            <a:pPr lvl="1"/>
            <a:r>
              <a:rPr lang="en-US" sz="2400" dirty="0" smtClean="0"/>
              <a:t>Black-box approach</a:t>
            </a:r>
            <a:endParaRPr lang="en-US" sz="2400" dirty="0"/>
          </a:p>
        </p:txBody>
      </p:sp>
      <p:sp>
        <p:nvSpPr>
          <p:cNvPr id="3" name="Title 2"/>
          <p:cNvSpPr>
            <a:spLocks noGrp="1"/>
          </p:cNvSpPr>
          <p:nvPr>
            <p:ph type="title"/>
          </p:nvPr>
        </p:nvSpPr>
        <p:spPr/>
        <p:txBody>
          <a:bodyPr/>
          <a:lstStyle/>
          <a:p>
            <a:r>
              <a:rPr lang="en-US" sz="3600" dirty="0" smtClean="0"/>
              <a:t>Support Vector Machines (SVM)</a:t>
            </a:r>
            <a:endParaRPr lang="en-US" dirty="0"/>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32</a:t>
            </a:fld>
            <a:endParaRPr lang="en-US" dirty="0">
              <a:solidFill>
                <a:srgbClr val="073E87"/>
              </a:solidFill>
            </a:endParaRPr>
          </a:p>
        </p:txBody>
      </p:sp>
    </p:spTree>
    <p:extLst>
      <p:ext uri="{BB962C8B-B14F-4D97-AF65-F5344CB8AC3E}">
        <p14:creationId xmlns="" xmlns:p14="http://schemas.microsoft.com/office/powerpoint/2010/main" val="139172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Preliminary Results</a:t>
            </a:r>
            <a:endParaRPr lang="en-US" sz="3600" dirty="0"/>
          </a:p>
        </p:txBody>
      </p:sp>
      <p:sp>
        <p:nvSpPr>
          <p:cNvPr id="6" name="Content Placeholder 5"/>
          <p:cNvSpPr>
            <a:spLocks noGrp="1"/>
          </p:cNvSpPr>
          <p:nvPr>
            <p:ph idx="1"/>
          </p:nvPr>
        </p:nvSpPr>
        <p:spPr>
          <a:xfrm>
            <a:off x="457200" y="1295400"/>
            <a:ext cx="8229600" cy="4267200"/>
          </a:xfrm>
        </p:spPr>
        <p:txBody>
          <a:bodyPr>
            <a:normAutofit lnSpcReduction="10000"/>
          </a:bodyPr>
          <a:lstStyle/>
          <a:p>
            <a:r>
              <a:rPr lang="en-US" sz="2800" dirty="0" smtClean="0"/>
              <a:t>The new algorithms with regions give smaller errors than NLSST or SST</a:t>
            </a:r>
            <a:r>
              <a:rPr lang="en-US" sz="3600" baseline="-25000" dirty="0" smtClean="0"/>
              <a:t>4</a:t>
            </a:r>
            <a:r>
              <a:rPr lang="en-US" sz="2800" baseline="-25000" dirty="0" smtClean="0"/>
              <a:t> </a:t>
            </a:r>
            <a:r>
              <a:rPr lang="en-US" sz="2800" dirty="0" smtClean="0"/>
              <a:t> </a:t>
            </a:r>
          </a:p>
          <a:p>
            <a:r>
              <a:rPr lang="en-US" sz="2800" i="1" dirty="0" err="1" smtClean="0"/>
              <a:t>T</a:t>
            </a:r>
            <a:r>
              <a:rPr lang="en-US" sz="3600" i="1" baseline="-25000" dirty="0" err="1" smtClean="0"/>
              <a:t>sfc</a:t>
            </a:r>
            <a:r>
              <a:rPr lang="en-US" sz="2800" dirty="0" smtClean="0"/>
              <a:t> term no longer required</a:t>
            </a:r>
          </a:p>
          <a:p>
            <a:r>
              <a:rPr lang="en-US" sz="2800" dirty="0" smtClean="0"/>
              <a:t>Night-time 4µm SSTs give smallest errors</a:t>
            </a:r>
          </a:p>
          <a:p>
            <a:r>
              <a:rPr lang="en-US" sz="2800" dirty="0" smtClean="0"/>
              <a:t>Aqua SSTs are more accurate than Terra SSTs</a:t>
            </a:r>
          </a:p>
          <a:p>
            <a:r>
              <a:rPr lang="en-US" sz="2800" dirty="0" smtClean="0"/>
              <a:t>Regression-tree induced in one year can be applied to other years without major increase in uncertainties</a:t>
            </a:r>
          </a:p>
          <a:p>
            <a:r>
              <a:rPr lang="en-US" sz="2800" dirty="0" smtClean="0"/>
              <a:t>SVM results do not out-perform </a:t>
            </a:r>
            <a:r>
              <a:rPr lang="en-US" sz="2800" dirty="0" err="1" smtClean="0"/>
              <a:t>GA+Regression</a:t>
            </a:r>
            <a:r>
              <a:rPr lang="en-US" sz="2800" dirty="0" smtClean="0"/>
              <a:t> Tree algorithms</a:t>
            </a:r>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33</a:t>
            </a:fld>
            <a:endParaRPr lang="en-US" dirty="0">
              <a:solidFill>
                <a:srgbClr val="073E87"/>
              </a:solidFill>
            </a:endParaRPr>
          </a:p>
        </p:txBody>
      </p:sp>
    </p:spTree>
    <p:extLst>
      <p:ext uri="{BB962C8B-B14F-4D97-AF65-F5344CB8AC3E}">
        <p14:creationId xmlns="" xmlns:p14="http://schemas.microsoft.com/office/powerpoint/2010/main" val="3852765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a:t>
            </a:r>
            <a:endParaRPr lang="en-US" dirty="0"/>
          </a:p>
        </p:txBody>
      </p:sp>
      <p:sp>
        <p:nvSpPr>
          <p:cNvPr id="3" name="Content Placeholder 2"/>
          <p:cNvSpPr>
            <a:spLocks noGrp="1"/>
          </p:cNvSpPr>
          <p:nvPr>
            <p:ph idx="1"/>
          </p:nvPr>
        </p:nvSpPr>
        <p:spPr>
          <a:xfrm>
            <a:off x="533400" y="1524000"/>
            <a:ext cx="8229600" cy="3810000"/>
          </a:xfrm>
        </p:spPr>
        <p:txBody>
          <a:bodyPr>
            <a:normAutofit fontScale="85000" lnSpcReduction="10000"/>
          </a:bodyPr>
          <a:lstStyle/>
          <a:p>
            <a:r>
              <a:rPr lang="en-US" dirty="0" smtClean="0"/>
              <a:t>Can some regions be merged without unacceptable increase in uncertainties?</a:t>
            </a:r>
          </a:p>
          <a:p>
            <a:r>
              <a:rPr lang="en-US" dirty="0" smtClean="0"/>
              <a:t>180</a:t>
            </a:r>
            <a:r>
              <a:rPr lang="en-US" baseline="30000" dirty="0" smtClean="0"/>
              <a:t>o</a:t>
            </a:r>
            <a:r>
              <a:rPr lang="en-US" dirty="0" smtClean="0"/>
              <a:t>W should not necessarily always be a boundary of all adjacent regions.</a:t>
            </a:r>
          </a:p>
          <a:p>
            <a:r>
              <a:rPr lang="en-US" dirty="0" smtClean="0"/>
              <a:t>Iterate back to GA for regions – different formulations may be more appropriate in different regions.</a:t>
            </a:r>
          </a:p>
          <a:p>
            <a:r>
              <a:rPr lang="en-US" dirty="0" smtClean="0"/>
              <a:t>Allow scan-angle term to vary with different channel sets.</a:t>
            </a:r>
          </a:p>
          <a:p>
            <a:r>
              <a:rPr lang="en-US" dirty="0" smtClean="0"/>
              <a:t>Introduce “regions” that are not simply geographical.</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and CDR generation</a:t>
            </a:r>
            <a:endParaRPr lang="en-US" dirty="0"/>
          </a:p>
        </p:txBody>
      </p:sp>
      <p:sp>
        <p:nvSpPr>
          <p:cNvPr id="3" name="Content Placeholder 2"/>
          <p:cNvSpPr>
            <a:spLocks noGrp="1"/>
          </p:cNvSpPr>
          <p:nvPr>
            <p:ph idx="1"/>
          </p:nvPr>
        </p:nvSpPr>
        <p:spPr/>
        <p:txBody>
          <a:bodyPr/>
          <a:lstStyle/>
          <a:p>
            <a:r>
              <a:rPr lang="en-US" dirty="0" smtClean="0"/>
              <a:t>Validation required over life-time of mission</a:t>
            </a:r>
          </a:p>
          <a:p>
            <a:r>
              <a:rPr lang="en-US" dirty="0" smtClean="0"/>
              <a:t>Should encompass all atmospheric and oceanic variability.</a:t>
            </a:r>
          </a:p>
          <a:p>
            <a:r>
              <a:rPr lang="en-US" dirty="0" smtClean="0"/>
              <a:t>Traceability to SI standards is needed.</a:t>
            </a:r>
          </a:p>
          <a:p>
            <a:endParaRPr lang="en-US" dirty="0" smtClean="0"/>
          </a:p>
          <a:p>
            <a:pPr algn="ctr">
              <a:buNone/>
            </a:pPr>
            <a:r>
              <a:rPr lang="en-US" dirty="0" smtClean="0"/>
              <a:t>→ ship-based radiometers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Marine-Atmospheric Emitted Radiance Interferometer</a:t>
            </a:r>
            <a:endParaRPr lang="en-US" dirty="0"/>
          </a:p>
        </p:txBody>
      </p:sp>
      <p:sp>
        <p:nvSpPr>
          <p:cNvPr id="4" name="Text Box 6"/>
          <p:cNvSpPr txBox="1">
            <a:spLocks noGrp="1" noChangeArrowheads="1"/>
          </p:cNvSpPr>
          <p:nvPr>
            <p:ph idx="1"/>
          </p:nvPr>
        </p:nvSpPr>
        <p:spPr bwMode="auto">
          <a:xfrm>
            <a:off x="304800" y="1524000"/>
            <a:ext cx="4343400" cy="4401205"/>
          </a:xfrm>
          <a:prstGeom prst="rect">
            <a:avLst/>
          </a:prstGeom>
          <a:noFill/>
          <a:ln w="9525">
            <a:noFill/>
            <a:miter lim="800000"/>
            <a:headEnd/>
            <a:tailEnd/>
          </a:ln>
          <a:effectLst/>
        </p:spPr>
        <p:txBody>
          <a:bodyPr wrap="square">
            <a:spAutoFit/>
          </a:bodyPr>
          <a:lstStyle/>
          <a:p>
            <a:pPr marL="0" indent="0">
              <a:buNone/>
            </a:pPr>
            <a:r>
              <a:rPr lang="en-US" sz="2000" dirty="0"/>
              <a:t>The M-AERI is a Michelson-Morley Fourier-transform infrared </a:t>
            </a:r>
            <a:r>
              <a:rPr lang="en-US" sz="2000" dirty="0" err="1"/>
              <a:t>interferometric</a:t>
            </a:r>
            <a:r>
              <a:rPr lang="en-US" sz="2000" dirty="0"/>
              <a:t> </a:t>
            </a:r>
            <a:r>
              <a:rPr lang="en-US" sz="2000" dirty="0" err="1"/>
              <a:t>spectroradiometer</a:t>
            </a:r>
            <a:r>
              <a:rPr lang="en-US" sz="2000" dirty="0"/>
              <a:t>. These were first developed in the 1880’s to make accurate measurements of the speed of light. Here we use it to make very accurate measurements of the sea-surface temperature, air temperature and profiles of atmospheric temperature and humidity. We also measure surface emissivity and the temperature profile through the skin layer, which is related to the flow of heat from the ocean to the atmosphere.</a:t>
            </a:r>
          </a:p>
        </p:txBody>
      </p:sp>
      <p:pic>
        <p:nvPicPr>
          <p:cNvPr id="5" name="Picture 3" descr="Michelson_1887"/>
          <p:cNvPicPr>
            <a:picLocks noChangeAspect="1" noChangeArrowheads="1"/>
          </p:cNvPicPr>
          <p:nvPr/>
        </p:nvPicPr>
        <p:blipFill>
          <a:blip r:embed="rId2" cstate="print"/>
          <a:srcRect/>
          <a:stretch>
            <a:fillRect/>
          </a:stretch>
        </p:blipFill>
        <p:spPr>
          <a:xfrm>
            <a:off x="4572000" y="1905000"/>
            <a:ext cx="4422093" cy="3352800"/>
          </a:xfrm>
          <a:prstGeom prst="rect">
            <a:avLst/>
          </a:prstGeom>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609600"/>
          </a:xfrm>
        </p:spPr>
        <p:txBody>
          <a:bodyPr>
            <a:noAutofit/>
          </a:bodyPr>
          <a:lstStyle/>
          <a:p>
            <a:r>
              <a:rPr lang="en-US" sz="3600" dirty="0" smtClean="0"/>
              <a:t>Ocean and atmosphere infrared spectra</a:t>
            </a:r>
            <a:endParaRPr lang="en-US" sz="3600" dirty="0"/>
          </a:p>
        </p:txBody>
      </p:sp>
      <p:sp>
        <p:nvSpPr>
          <p:cNvPr id="17411" name="Text Box 3"/>
          <p:cNvSpPr txBox="1">
            <a:spLocks noChangeArrowheads="1"/>
          </p:cNvSpPr>
          <p:nvPr/>
        </p:nvSpPr>
        <p:spPr bwMode="auto">
          <a:xfrm>
            <a:off x="288925" y="2251075"/>
            <a:ext cx="336550" cy="457200"/>
          </a:xfrm>
          <a:prstGeom prst="rect">
            <a:avLst/>
          </a:prstGeom>
          <a:noFill/>
          <a:ln w="9525">
            <a:noFill/>
            <a:miter lim="800000"/>
            <a:headEnd/>
            <a:tailEnd/>
          </a:ln>
          <a:effectLst/>
        </p:spPr>
        <p:txBody>
          <a:bodyPr wrap="none">
            <a:spAutoFit/>
          </a:bodyPr>
          <a:lstStyle/>
          <a:p>
            <a:r>
              <a:rPr lang="en-US" sz="2400">
                <a:latin typeface="Times New Roman" pitchFamily="18" charset="0"/>
              </a:rPr>
              <a:t>  </a:t>
            </a:r>
          </a:p>
        </p:txBody>
      </p:sp>
      <p:pic>
        <p:nvPicPr>
          <p:cNvPr id="17412" name="Picture 4" descr="fig3"/>
          <p:cNvPicPr>
            <a:picLocks noChangeAspect="1" noChangeArrowheads="1"/>
          </p:cNvPicPr>
          <p:nvPr/>
        </p:nvPicPr>
        <p:blipFill>
          <a:blip r:embed="rId2" cstate="print"/>
          <a:srcRect/>
          <a:stretch>
            <a:fillRect/>
          </a:stretch>
        </p:blipFill>
        <p:spPr bwMode="auto">
          <a:xfrm>
            <a:off x="1600200" y="609600"/>
            <a:ext cx="6553200" cy="4341813"/>
          </a:xfrm>
          <a:prstGeom prst="rect">
            <a:avLst/>
          </a:prstGeom>
          <a:noFill/>
        </p:spPr>
      </p:pic>
      <p:sp>
        <p:nvSpPr>
          <p:cNvPr id="17413" name="Text Box 5"/>
          <p:cNvSpPr txBox="1">
            <a:spLocks noChangeArrowheads="1"/>
          </p:cNvSpPr>
          <p:nvPr/>
        </p:nvSpPr>
        <p:spPr bwMode="auto">
          <a:xfrm>
            <a:off x="1752600" y="4953000"/>
            <a:ext cx="6934200" cy="1384995"/>
          </a:xfrm>
          <a:prstGeom prst="rect">
            <a:avLst/>
          </a:prstGeom>
          <a:noFill/>
          <a:ln w="9525">
            <a:noFill/>
            <a:miter lim="800000"/>
            <a:headEnd/>
            <a:tailEnd/>
          </a:ln>
          <a:effectLst/>
        </p:spPr>
        <p:txBody>
          <a:bodyPr wrap="square">
            <a:spAutoFit/>
          </a:bodyPr>
          <a:lstStyle/>
          <a:p>
            <a:r>
              <a:rPr lang="en-US" sz="1400" dirty="0">
                <a:latin typeface="Times New Roman" pitchFamily="18" charset="0"/>
                <a:cs typeface="Times New Roman" pitchFamily="18" charset="0"/>
              </a:rPr>
              <a:t>Examples of parts of spectra measured by the M-AERI, represented as temperature, and those intervals where the sky temperatures are smallest indicate where the atmosphere is most transparent. The spikes in the atmospheric spectra are caused by emission lines. The blue bar shows which spectral region is used to measure air temperature, and the red bar skin sea-surface temperature. Note the change in temperature scales of the two panels. These data were taken in the Tropical Western Pacific during the Combined Sensor Program Cruise in 1996.</a:t>
            </a:r>
            <a:endParaRPr lang="en-US" sz="1400" dirty="0">
              <a:latin typeface="Times New Roman" pitchFamily="18" charset="0"/>
            </a:endParaRPr>
          </a:p>
        </p:txBody>
      </p:sp>
      <p:sp>
        <p:nvSpPr>
          <p:cNvPr id="17414" name="Rectangle 6"/>
          <p:cNvSpPr>
            <a:spLocks noChangeArrowheads="1"/>
          </p:cNvSpPr>
          <p:nvPr/>
        </p:nvSpPr>
        <p:spPr bwMode="auto">
          <a:xfrm>
            <a:off x="1143000" y="6461125"/>
            <a:ext cx="8001000" cy="396875"/>
          </a:xfrm>
          <a:prstGeom prst="rect">
            <a:avLst/>
          </a:prstGeom>
          <a:noFill/>
          <a:ln w="9525">
            <a:noFill/>
            <a:miter lim="800000"/>
            <a:headEnd/>
            <a:tailEnd/>
          </a:ln>
          <a:effectLst/>
        </p:spPr>
        <p:txBody>
          <a:bodyPr>
            <a:spAutoFit/>
          </a:bodyPr>
          <a:lstStyle/>
          <a:p>
            <a:r>
              <a:rPr lang="en-US" sz="900" dirty="0">
                <a:solidFill>
                  <a:schemeClr val="tx1">
                    <a:lumMod val="65000"/>
                    <a:lumOff val="35000"/>
                  </a:schemeClr>
                </a:solidFill>
                <a:latin typeface="Times New Roman" pitchFamily="18" charset="0"/>
              </a:rPr>
              <a:t>From Minnett, P. J., R. O. </a:t>
            </a:r>
            <a:r>
              <a:rPr lang="en-US" sz="900" dirty="0" err="1">
                <a:solidFill>
                  <a:schemeClr val="tx1">
                    <a:lumMod val="65000"/>
                    <a:lumOff val="35000"/>
                  </a:schemeClr>
                </a:solidFill>
                <a:latin typeface="Times New Roman" pitchFamily="18" charset="0"/>
              </a:rPr>
              <a:t>Knuteson</a:t>
            </a:r>
            <a:r>
              <a:rPr lang="en-US" sz="900" dirty="0">
                <a:solidFill>
                  <a:schemeClr val="tx1">
                    <a:lumMod val="65000"/>
                    <a:lumOff val="35000"/>
                  </a:schemeClr>
                </a:solidFill>
                <a:latin typeface="Times New Roman" pitchFamily="18" charset="0"/>
              </a:rPr>
              <a:t>, F. A. Best, B. J. Osborne, J. A. </a:t>
            </a:r>
            <a:r>
              <a:rPr lang="en-US" sz="900" dirty="0" err="1">
                <a:solidFill>
                  <a:schemeClr val="tx1">
                    <a:lumMod val="65000"/>
                    <a:lumOff val="35000"/>
                  </a:schemeClr>
                </a:solidFill>
                <a:latin typeface="Times New Roman" pitchFamily="18" charset="0"/>
              </a:rPr>
              <a:t>Hanafin</a:t>
            </a:r>
            <a:r>
              <a:rPr lang="en-US" sz="900" dirty="0">
                <a:solidFill>
                  <a:schemeClr val="tx1">
                    <a:lumMod val="65000"/>
                    <a:lumOff val="35000"/>
                  </a:schemeClr>
                </a:solidFill>
                <a:latin typeface="Times New Roman" pitchFamily="18" charset="0"/>
              </a:rPr>
              <a:t> and O. B. Brown (2001). "The Marine-Atmospheric Emitted Radiance Interferometer  (M-AERI), a high-accuracy, sea-going infrared </a:t>
            </a:r>
            <a:r>
              <a:rPr lang="en-US" sz="900" dirty="0" err="1">
                <a:solidFill>
                  <a:schemeClr val="tx1">
                    <a:lumMod val="65000"/>
                    <a:lumOff val="35000"/>
                  </a:schemeClr>
                </a:solidFill>
                <a:latin typeface="Times New Roman" pitchFamily="18" charset="0"/>
              </a:rPr>
              <a:t>spectroradiometer</a:t>
            </a:r>
            <a:r>
              <a:rPr lang="en-US" sz="900" dirty="0">
                <a:solidFill>
                  <a:schemeClr val="tx1">
                    <a:lumMod val="65000"/>
                    <a:lumOff val="35000"/>
                  </a:schemeClr>
                </a:solidFill>
                <a:latin typeface="Times New Roman" pitchFamily="18" charset="0"/>
              </a:rPr>
              <a:t>." Journal of Atmospheric and Oceanic Technology. 18(6): 994-1013</a:t>
            </a:r>
            <a:r>
              <a:rPr lang="en-US" sz="1000" dirty="0">
                <a:latin typeface="Times New Roman" pitchFamily="18" charset="0"/>
              </a:rPr>
              <a:t>.</a:t>
            </a:r>
          </a:p>
        </p:txBody>
      </p:sp>
      <p:sp>
        <p:nvSpPr>
          <p:cNvPr id="7" name="TextBox 6"/>
          <p:cNvSpPr txBox="1"/>
          <p:nvPr/>
        </p:nvSpPr>
        <p:spPr>
          <a:xfrm rot="16200000">
            <a:off x="-677395" y="2480548"/>
            <a:ext cx="3857723" cy="369332"/>
          </a:xfrm>
          <a:prstGeom prst="rect">
            <a:avLst/>
          </a:prstGeom>
          <a:noFill/>
        </p:spPr>
        <p:txBody>
          <a:bodyPr wrap="none" rtlCol="0">
            <a:spAutoFit/>
          </a:bodyPr>
          <a:lstStyle/>
          <a:p>
            <a:r>
              <a:rPr lang="en-US" dirty="0" smtClean="0"/>
              <a:t>NB:  X10 change in temperature scale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990600"/>
          </a:xfrm>
        </p:spPr>
        <p:txBody>
          <a:bodyPr>
            <a:normAutofit fontScale="90000"/>
          </a:bodyPr>
          <a:lstStyle/>
          <a:p>
            <a:r>
              <a:rPr lang="en-US" sz="3200"/>
              <a:t>Marine-Atmospheric Emitted Radiance Interferometer (M-AERI)</a:t>
            </a:r>
          </a:p>
        </p:txBody>
      </p:sp>
      <p:pic>
        <p:nvPicPr>
          <p:cNvPr id="7171" name="Picture 3"/>
          <p:cNvPicPr>
            <a:picLocks noGrp="1" noChangeAspect="1" noChangeArrowheads="1"/>
          </p:cNvPicPr>
          <p:nvPr>
            <p:ph idx="1"/>
          </p:nvPr>
        </p:nvPicPr>
        <p:blipFill>
          <a:blip r:embed="rId3" cstate="print"/>
          <a:srcRect/>
          <a:stretch>
            <a:fillRect/>
          </a:stretch>
        </p:blipFill>
        <p:spPr>
          <a:xfrm>
            <a:off x="1219200" y="1295400"/>
            <a:ext cx="7391400" cy="4679950"/>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76200"/>
            <a:ext cx="8763000" cy="838200"/>
          </a:xfrm>
        </p:spPr>
        <p:txBody>
          <a:bodyPr>
            <a:normAutofit/>
          </a:bodyPr>
          <a:lstStyle/>
          <a:p>
            <a:r>
              <a:rPr lang="en-US" sz="3200" dirty="0"/>
              <a:t>M-AERI on USCGC </a:t>
            </a:r>
            <a:r>
              <a:rPr lang="en-US" sz="3200" i="1" dirty="0"/>
              <a:t>Polar Star,</a:t>
            </a:r>
            <a:r>
              <a:rPr lang="en-US" sz="3200" dirty="0"/>
              <a:t> March 2000 </a:t>
            </a:r>
          </a:p>
        </p:txBody>
      </p:sp>
      <p:pic>
        <p:nvPicPr>
          <p:cNvPr id="16387" name="Picture 3" descr="PS2000_maeri4"/>
          <p:cNvPicPr>
            <a:picLocks noChangeAspect="1" noChangeArrowheads="1"/>
          </p:cNvPicPr>
          <p:nvPr/>
        </p:nvPicPr>
        <p:blipFill>
          <a:blip r:embed="rId2" cstate="print"/>
          <a:srcRect/>
          <a:stretch>
            <a:fillRect/>
          </a:stretch>
        </p:blipFill>
        <p:spPr bwMode="auto">
          <a:xfrm>
            <a:off x="1600200" y="914400"/>
            <a:ext cx="6731000" cy="5048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CVs.jpg"/>
          <p:cNvPicPr>
            <a:picLocks noGrp="1" noChangeAspect="1"/>
          </p:cNvPicPr>
          <p:nvPr>
            <p:ph idx="1"/>
          </p:nvPr>
        </p:nvPicPr>
        <p:blipFill>
          <a:blip r:embed="rId3" cstate="print"/>
          <a:stretch>
            <a:fillRect/>
          </a:stretch>
        </p:blipFill>
        <p:spPr>
          <a:xfrm>
            <a:off x="1295400" y="762000"/>
            <a:ext cx="6705600" cy="5328120"/>
          </a:xfrm>
        </p:spPr>
      </p:pic>
      <p:sp>
        <p:nvSpPr>
          <p:cNvPr id="2" name="Title 1"/>
          <p:cNvSpPr>
            <a:spLocks noGrp="1"/>
          </p:cNvSpPr>
          <p:nvPr>
            <p:ph type="title"/>
          </p:nvPr>
        </p:nvSpPr>
        <p:spPr>
          <a:xfrm>
            <a:off x="457200" y="0"/>
            <a:ext cx="8229600" cy="762000"/>
          </a:xfrm>
        </p:spPr>
        <p:txBody>
          <a:bodyPr/>
          <a:lstStyle/>
          <a:p>
            <a:r>
              <a:rPr lang="en-US" dirty="0" smtClean="0"/>
              <a:t>Essential Climate Variables</a:t>
            </a:r>
            <a:endParaRPr lang="en-US" dirty="0"/>
          </a:p>
        </p:txBody>
      </p:sp>
      <p:sp>
        <p:nvSpPr>
          <p:cNvPr id="4" name="Footer Placeholder 3"/>
          <p:cNvSpPr>
            <a:spLocks noGrp="1"/>
          </p:cNvSpPr>
          <p:nvPr>
            <p:ph type="ftr" sz="quarter" idx="11"/>
          </p:nvPr>
        </p:nvSpPr>
        <p:spPr/>
        <p:txBody>
          <a:bodyPr/>
          <a:lstStyle/>
          <a:p>
            <a:endParaRPr lang="en-US" dirty="0" smtClean="0"/>
          </a:p>
          <a:p>
            <a:endParaRPr lang="en-US" dirty="0"/>
          </a:p>
        </p:txBody>
      </p:sp>
      <p:sp>
        <p:nvSpPr>
          <p:cNvPr id="5" name="Slide Number Placeholder 4"/>
          <p:cNvSpPr>
            <a:spLocks noGrp="1"/>
          </p:cNvSpPr>
          <p:nvPr>
            <p:ph type="sldNum" sz="quarter" idx="12"/>
          </p:nvPr>
        </p:nvSpPr>
        <p:spPr/>
        <p:txBody>
          <a:bodyPr/>
          <a:lstStyle/>
          <a:p>
            <a:fld id="{D0328817-9089-42BE-96F1-7271E7E3509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1"/>
          </p:nvPr>
        </p:nvSpPr>
        <p:spPr/>
        <p:txBody>
          <a:bodyPr/>
          <a:lstStyle/>
          <a:p>
            <a:pPr>
              <a:defRPr/>
            </a:pPr>
            <a:fld id="{964288AF-23A4-4CD8-ABEE-31F943EA8E85}" type="slidenum">
              <a:rPr lang="en-US"/>
              <a:pPr>
                <a:defRPr/>
              </a:pPr>
              <a:t>40</a:t>
            </a:fld>
            <a:endParaRPr lang="en-US"/>
          </a:p>
        </p:txBody>
      </p:sp>
      <p:pic>
        <p:nvPicPr>
          <p:cNvPr id="38915" name="Picture 15" descr="MAERI_SST"/>
          <p:cNvPicPr>
            <a:picLocks noGrp="1" noChangeAspect="1" noChangeArrowheads="1"/>
          </p:cNvPicPr>
          <p:nvPr>
            <p:ph sz="half" idx="1"/>
          </p:nvPr>
        </p:nvPicPr>
        <p:blipFill>
          <a:blip r:embed="rId3" cstate="print"/>
          <a:srcRect/>
          <a:stretch>
            <a:fillRect/>
          </a:stretch>
        </p:blipFill>
        <p:spPr>
          <a:xfrm>
            <a:off x="2438400" y="1752600"/>
            <a:ext cx="4800600" cy="3952875"/>
          </a:xfrm>
        </p:spPr>
      </p:pic>
      <p:sp>
        <p:nvSpPr>
          <p:cNvPr id="38916" name="Rectangle 3"/>
          <p:cNvSpPr>
            <a:spLocks noGrp="1" noChangeArrowheads="1"/>
          </p:cNvSpPr>
          <p:nvPr>
            <p:ph type="title"/>
          </p:nvPr>
        </p:nvSpPr>
        <p:spPr>
          <a:xfrm>
            <a:off x="457200" y="171450"/>
            <a:ext cx="8229600" cy="990600"/>
          </a:xfrm>
        </p:spPr>
        <p:txBody>
          <a:bodyPr>
            <a:normAutofit fontScale="90000"/>
          </a:bodyPr>
          <a:lstStyle/>
          <a:p>
            <a:r>
              <a:rPr lang="en-US" smtClean="0"/>
              <a:t>M-AERI cruises for MODIS, AATSR &amp; AVHRR validation</a:t>
            </a:r>
          </a:p>
        </p:txBody>
      </p:sp>
      <p:sp>
        <p:nvSpPr>
          <p:cNvPr id="38917" name="Text Box 4"/>
          <p:cNvSpPr txBox="1">
            <a:spLocks noChangeArrowheads="1"/>
          </p:cNvSpPr>
          <p:nvPr/>
        </p:nvSpPr>
        <p:spPr bwMode="auto">
          <a:xfrm>
            <a:off x="2133600" y="5715000"/>
            <a:ext cx="5181600" cy="530225"/>
          </a:xfrm>
          <a:prstGeom prst="rect">
            <a:avLst/>
          </a:prstGeom>
          <a:noFill/>
          <a:ln w="12700" algn="ctr">
            <a:noFill/>
            <a:miter lim="800000"/>
            <a:headEnd/>
            <a:tailEnd/>
          </a:ln>
        </p:spPr>
        <p:txBody>
          <a:bodyPr lIns="90487" tIns="44450" rIns="90487" bIns="44450">
            <a:spAutoFit/>
          </a:bodyPr>
          <a:lstStyle/>
          <a:p>
            <a:pPr eaLnBrk="0" hangingPunct="0">
              <a:lnSpc>
                <a:spcPct val="90000"/>
              </a:lnSpc>
              <a:spcBef>
                <a:spcPct val="50000"/>
              </a:spcBef>
            </a:pPr>
            <a:r>
              <a:rPr lang="en-US" sz="1600" i="1">
                <a:latin typeface="Times New Roman" pitchFamily="18" charset="0"/>
              </a:rPr>
              <a:t>Explorer of the Seas: near continuous operation December 2000 – December 2007. Restarted February 2010.</a:t>
            </a:r>
          </a:p>
        </p:txBody>
      </p:sp>
      <p:pic>
        <p:nvPicPr>
          <p:cNvPr id="38918" name="Picture 5" descr="newrccl"/>
          <p:cNvPicPr>
            <a:picLocks noGrp="1" noChangeAspect="1" noChangeArrowheads="1"/>
          </p:cNvPicPr>
          <p:nvPr>
            <p:ph sz="half" idx="2"/>
          </p:nvPr>
        </p:nvPicPr>
        <p:blipFill>
          <a:blip r:embed="rId4" cstate="print"/>
          <a:srcRect/>
          <a:stretch>
            <a:fillRect/>
          </a:stretch>
        </p:blipFill>
        <p:spPr>
          <a:xfrm>
            <a:off x="7239000" y="1295400"/>
            <a:ext cx="1905000" cy="898525"/>
          </a:xfrm>
          <a:ln>
            <a:solidFill>
              <a:schemeClr val="folHlink"/>
            </a:solidFill>
          </a:ln>
        </p:spPr>
      </p:pic>
      <p:sp>
        <p:nvSpPr>
          <p:cNvPr id="204806" name="Line 6"/>
          <p:cNvSpPr>
            <a:spLocks noChangeShapeType="1"/>
          </p:cNvSpPr>
          <p:nvPr/>
        </p:nvSpPr>
        <p:spPr bwMode="auto">
          <a:xfrm>
            <a:off x="304800" y="6400800"/>
            <a:ext cx="0" cy="0"/>
          </a:xfrm>
          <a:prstGeom prst="line">
            <a:avLst/>
          </a:prstGeom>
          <a:noFill/>
          <a:ln w="12700">
            <a:solidFill>
              <a:schemeClr val="tx1"/>
            </a:solidFill>
            <a:round/>
            <a:headEnd type="oval" w="med" len="med"/>
            <a:tailEnd type="triangle" w="med" len="med"/>
          </a:ln>
          <a:effectLst>
            <a:outerShdw dist="53882" dir="2700000" algn="ctr" rotWithShape="0">
              <a:srgbClr val="808080"/>
            </a:outerShdw>
          </a:effectLst>
        </p:spPr>
        <p:txBody>
          <a:bodyPr lIns="90487" tIns="44450" rIns="90487" bIns="44450" anchor="ctr"/>
          <a:lstStyle/>
          <a:p>
            <a:pPr>
              <a:defRPr/>
            </a:pPr>
            <a:endParaRPr lang="en-US">
              <a:cs typeface="+mn-cs"/>
            </a:endParaRPr>
          </a:p>
        </p:txBody>
      </p:sp>
      <p:sp>
        <p:nvSpPr>
          <p:cNvPr id="38920" name="Line 7"/>
          <p:cNvSpPr>
            <a:spLocks noChangeShapeType="1"/>
          </p:cNvSpPr>
          <p:nvPr/>
        </p:nvSpPr>
        <p:spPr bwMode="auto">
          <a:xfrm flipH="1">
            <a:off x="6172200" y="1752600"/>
            <a:ext cx="1371600" cy="1295400"/>
          </a:xfrm>
          <a:prstGeom prst="line">
            <a:avLst/>
          </a:prstGeom>
          <a:noFill/>
          <a:ln w="38100">
            <a:solidFill>
              <a:srgbClr val="0000FF"/>
            </a:solidFill>
            <a:round/>
            <a:headEnd/>
            <a:tailEnd type="triangle" w="med" len="med"/>
          </a:ln>
        </p:spPr>
        <p:txBody>
          <a:bodyPr lIns="90487" tIns="44450" rIns="90487" bIns="44450" anchor="ctr"/>
          <a:lstStyle/>
          <a:p>
            <a:endParaRPr lang="en-US"/>
          </a:p>
        </p:txBody>
      </p:sp>
      <p:sp>
        <p:nvSpPr>
          <p:cNvPr id="38921" name="Text Box 8"/>
          <p:cNvSpPr txBox="1">
            <a:spLocks noChangeArrowheads="1"/>
          </p:cNvSpPr>
          <p:nvPr/>
        </p:nvSpPr>
        <p:spPr bwMode="auto">
          <a:xfrm>
            <a:off x="7239000" y="2209800"/>
            <a:ext cx="2133600" cy="309563"/>
          </a:xfrm>
          <a:prstGeom prst="rect">
            <a:avLst/>
          </a:prstGeom>
          <a:noFill/>
          <a:ln w="12700" algn="ctr">
            <a:noFill/>
            <a:miter lim="800000"/>
            <a:headEnd/>
            <a:tailEnd/>
          </a:ln>
        </p:spPr>
        <p:txBody>
          <a:bodyPr lIns="90487" tIns="44450" rIns="90487" bIns="44450">
            <a:spAutoFit/>
          </a:bodyPr>
          <a:lstStyle/>
          <a:p>
            <a:pPr eaLnBrk="0" hangingPunct="0">
              <a:lnSpc>
                <a:spcPct val="90000"/>
              </a:lnSpc>
              <a:spcBef>
                <a:spcPct val="50000"/>
              </a:spcBef>
            </a:pPr>
            <a:r>
              <a:rPr lang="en-US" sz="1600" b="1" i="1">
                <a:latin typeface="Times New Roman" pitchFamily="18" charset="0"/>
              </a:rPr>
              <a:t>Explorer of the Seas</a:t>
            </a:r>
          </a:p>
        </p:txBody>
      </p:sp>
      <p:pic>
        <p:nvPicPr>
          <p:cNvPr id="38922" name="Picture 9" descr="MAERI_EXPL_01"/>
          <p:cNvPicPr>
            <a:picLocks noChangeAspect="1" noChangeArrowheads="1"/>
          </p:cNvPicPr>
          <p:nvPr/>
        </p:nvPicPr>
        <p:blipFill>
          <a:blip r:embed="rId5" cstate="print"/>
          <a:srcRect/>
          <a:stretch>
            <a:fillRect/>
          </a:stretch>
        </p:blipFill>
        <p:spPr bwMode="auto">
          <a:xfrm>
            <a:off x="7391400" y="5029200"/>
            <a:ext cx="1752600" cy="1179513"/>
          </a:xfrm>
          <a:prstGeom prst="rect">
            <a:avLst/>
          </a:prstGeom>
          <a:noFill/>
          <a:ln w="9525">
            <a:solidFill>
              <a:schemeClr val="folHlink"/>
            </a:solidFill>
            <a:miter lim="800000"/>
            <a:headEnd/>
            <a:tailEnd/>
          </a:ln>
        </p:spPr>
      </p:pic>
      <p:pic>
        <p:nvPicPr>
          <p:cNvPr id="38923" name="Picture 10" descr="new_explorer_summer2"/>
          <p:cNvPicPr>
            <a:picLocks noChangeAspect="1" noChangeArrowheads="1"/>
          </p:cNvPicPr>
          <p:nvPr/>
        </p:nvPicPr>
        <p:blipFill>
          <a:blip r:embed="rId6" cstate="print"/>
          <a:srcRect/>
          <a:stretch>
            <a:fillRect/>
          </a:stretch>
        </p:blipFill>
        <p:spPr bwMode="auto">
          <a:xfrm>
            <a:off x="7315200" y="2667000"/>
            <a:ext cx="1828800" cy="1212850"/>
          </a:xfrm>
          <a:prstGeom prst="rect">
            <a:avLst/>
          </a:prstGeom>
          <a:noFill/>
          <a:ln w="9525">
            <a:noFill/>
            <a:miter lim="800000"/>
            <a:headEnd/>
            <a:tailEnd/>
          </a:ln>
        </p:spPr>
      </p:pic>
      <p:pic>
        <p:nvPicPr>
          <p:cNvPr id="38924" name="Picture 11" descr="new_explorer_winter1"/>
          <p:cNvPicPr>
            <a:picLocks noChangeAspect="1" noChangeArrowheads="1"/>
          </p:cNvPicPr>
          <p:nvPr/>
        </p:nvPicPr>
        <p:blipFill>
          <a:blip r:embed="rId7" cstate="print"/>
          <a:srcRect/>
          <a:stretch>
            <a:fillRect/>
          </a:stretch>
        </p:blipFill>
        <p:spPr bwMode="auto">
          <a:xfrm>
            <a:off x="0" y="3429000"/>
            <a:ext cx="1905000" cy="1262063"/>
          </a:xfrm>
          <a:prstGeom prst="rect">
            <a:avLst/>
          </a:prstGeom>
          <a:noFill/>
          <a:ln w="9525">
            <a:noFill/>
            <a:miter lim="800000"/>
            <a:headEnd/>
            <a:tailEnd/>
          </a:ln>
        </p:spPr>
      </p:pic>
      <p:pic>
        <p:nvPicPr>
          <p:cNvPr id="38925" name="Picture 12" descr="new_explorer_winter2"/>
          <p:cNvPicPr>
            <a:picLocks noChangeAspect="1" noChangeArrowheads="1"/>
          </p:cNvPicPr>
          <p:nvPr/>
        </p:nvPicPr>
        <p:blipFill>
          <a:blip r:embed="rId8" cstate="print"/>
          <a:srcRect/>
          <a:stretch>
            <a:fillRect/>
          </a:stretch>
        </p:blipFill>
        <p:spPr bwMode="auto">
          <a:xfrm>
            <a:off x="457200" y="4343400"/>
            <a:ext cx="1905000" cy="1262063"/>
          </a:xfrm>
          <a:prstGeom prst="rect">
            <a:avLst/>
          </a:prstGeom>
          <a:noFill/>
          <a:ln w="9525">
            <a:noFill/>
            <a:miter lim="800000"/>
            <a:headEnd/>
            <a:tailEnd/>
          </a:ln>
        </p:spPr>
      </p:pic>
      <p:pic>
        <p:nvPicPr>
          <p:cNvPr id="38926" name="Picture 13" descr="new_explorer_summer1"/>
          <p:cNvPicPr>
            <a:picLocks noChangeAspect="1" noChangeArrowheads="1"/>
          </p:cNvPicPr>
          <p:nvPr/>
        </p:nvPicPr>
        <p:blipFill>
          <a:blip r:embed="rId9" cstate="print"/>
          <a:srcRect/>
          <a:stretch>
            <a:fillRect/>
          </a:stretch>
        </p:blipFill>
        <p:spPr bwMode="auto">
          <a:xfrm>
            <a:off x="6858000" y="3657600"/>
            <a:ext cx="1905000" cy="1262063"/>
          </a:xfrm>
          <a:prstGeom prst="rect">
            <a:avLst/>
          </a:prstGeom>
          <a:noFill/>
          <a:ln w="9525">
            <a:noFill/>
            <a:miter lim="800000"/>
            <a:headEnd/>
            <a:tailEnd/>
          </a:ln>
        </p:spPr>
      </p:pic>
      <p:pic>
        <p:nvPicPr>
          <p:cNvPr id="38927" name="Picture 16" descr="MAERI_SST"/>
          <p:cNvPicPr>
            <a:picLocks noChangeAspect="1" noChangeArrowheads="1"/>
          </p:cNvPicPr>
          <p:nvPr/>
        </p:nvPicPr>
        <p:blipFill>
          <a:blip r:embed="rId10" cstate="print"/>
          <a:srcRect/>
          <a:stretch>
            <a:fillRect/>
          </a:stretch>
        </p:blipFill>
        <p:spPr bwMode="auto">
          <a:xfrm>
            <a:off x="228600" y="1219200"/>
            <a:ext cx="2133600" cy="2127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1"/>
          </p:nvPr>
        </p:nvSpPr>
        <p:spPr/>
        <p:txBody>
          <a:bodyPr/>
          <a:lstStyle/>
          <a:p>
            <a:pPr>
              <a:defRPr/>
            </a:pPr>
            <a:fld id="{D257E522-E3BD-4D36-B3FD-43AB852B1EFB}" type="slidenum">
              <a:rPr lang="en-US"/>
              <a:pPr>
                <a:defRPr/>
              </a:pPr>
              <a:t>41</a:t>
            </a:fld>
            <a:endParaRPr lang="en-US"/>
          </a:p>
        </p:txBody>
      </p:sp>
      <p:sp>
        <p:nvSpPr>
          <p:cNvPr id="39939" name="Rectangle 3"/>
          <p:cNvSpPr>
            <a:spLocks noGrp="1" noChangeArrowheads="1"/>
          </p:cNvSpPr>
          <p:nvPr>
            <p:ph type="title"/>
          </p:nvPr>
        </p:nvSpPr>
        <p:spPr>
          <a:xfrm>
            <a:off x="457200" y="171450"/>
            <a:ext cx="8229600" cy="990600"/>
          </a:xfrm>
        </p:spPr>
        <p:txBody>
          <a:bodyPr>
            <a:normAutofit fontScale="90000"/>
          </a:bodyPr>
          <a:lstStyle/>
          <a:p>
            <a:r>
              <a:rPr lang="en-US" smtClean="0"/>
              <a:t>ISAR cruises for MODIS, AATSR &amp; AVHRR validation</a:t>
            </a:r>
          </a:p>
        </p:txBody>
      </p:sp>
      <p:sp>
        <p:nvSpPr>
          <p:cNvPr id="204806" name="Line 6"/>
          <p:cNvSpPr>
            <a:spLocks noChangeShapeType="1"/>
          </p:cNvSpPr>
          <p:nvPr/>
        </p:nvSpPr>
        <p:spPr bwMode="auto">
          <a:xfrm>
            <a:off x="304800" y="6400800"/>
            <a:ext cx="0" cy="0"/>
          </a:xfrm>
          <a:prstGeom prst="line">
            <a:avLst/>
          </a:prstGeom>
          <a:noFill/>
          <a:ln w="12700">
            <a:solidFill>
              <a:schemeClr val="tx1"/>
            </a:solidFill>
            <a:round/>
            <a:headEnd type="oval" w="med" len="med"/>
            <a:tailEnd type="triangle" w="med" len="med"/>
          </a:ln>
          <a:effectLst>
            <a:outerShdw dist="53882" dir="2700000" algn="ctr" rotWithShape="0">
              <a:srgbClr val="808080"/>
            </a:outerShdw>
          </a:effectLst>
        </p:spPr>
        <p:txBody>
          <a:bodyPr lIns="90487" tIns="44450" rIns="90487" bIns="44450" anchor="ctr"/>
          <a:lstStyle/>
          <a:p>
            <a:pPr>
              <a:defRPr/>
            </a:pPr>
            <a:endParaRPr lang="en-US">
              <a:cs typeface="+mn-cs"/>
            </a:endParaRPr>
          </a:p>
        </p:txBody>
      </p:sp>
      <p:pic>
        <p:nvPicPr>
          <p:cNvPr id="39941" name="Content Placeholder 19" descr="ALDR_isarLocation.jpg"/>
          <p:cNvPicPr>
            <a:picLocks noGrp="1" noChangeAspect="1"/>
          </p:cNvPicPr>
          <p:nvPr>
            <p:ph sz="half" idx="2"/>
          </p:nvPr>
        </p:nvPicPr>
        <p:blipFill>
          <a:blip r:embed="rId3" cstate="print"/>
          <a:srcRect/>
          <a:stretch>
            <a:fillRect/>
          </a:stretch>
        </p:blipFill>
        <p:spPr>
          <a:xfrm>
            <a:off x="2514600" y="4079875"/>
            <a:ext cx="3124200" cy="1978025"/>
          </a:xfrm>
        </p:spPr>
      </p:pic>
      <p:pic>
        <p:nvPicPr>
          <p:cNvPr id="39942" name="Picture 20" descr="DSC00355.jpg"/>
          <p:cNvPicPr>
            <a:picLocks noChangeAspect="1"/>
          </p:cNvPicPr>
          <p:nvPr/>
        </p:nvPicPr>
        <p:blipFill>
          <a:blip r:embed="rId4" cstate="print"/>
          <a:srcRect/>
          <a:stretch>
            <a:fillRect/>
          </a:stretch>
        </p:blipFill>
        <p:spPr bwMode="auto">
          <a:xfrm>
            <a:off x="5943600" y="1981200"/>
            <a:ext cx="2571750" cy="3429000"/>
          </a:xfrm>
          <a:prstGeom prst="rect">
            <a:avLst/>
          </a:prstGeom>
          <a:noFill/>
          <a:ln w="9525">
            <a:noFill/>
            <a:miter lim="800000"/>
            <a:headEnd/>
            <a:tailEnd/>
          </a:ln>
        </p:spPr>
      </p:pic>
      <p:pic>
        <p:nvPicPr>
          <p:cNvPr id="39944" name="Content Placeholder 10" descr="AL-ISAR_20090310_20110329.gif"/>
          <p:cNvPicPr>
            <a:picLocks noGrp="1" noChangeAspect="1"/>
          </p:cNvPicPr>
          <p:nvPr>
            <p:ph sz="half" idx="1"/>
          </p:nvPr>
        </p:nvPicPr>
        <p:blipFill>
          <a:blip r:embed="rId5" cstate="print"/>
          <a:srcRect/>
          <a:stretch>
            <a:fillRect/>
          </a:stretch>
        </p:blipFill>
        <p:spPr>
          <a:xfrm>
            <a:off x="152400" y="1295400"/>
            <a:ext cx="5181600" cy="2667000"/>
          </a:xfr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p:cNvSpPr>
            <a:spLocks noGrp="1"/>
          </p:cNvSpPr>
          <p:nvPr>
            <p:ph type="sldNum" sz="quarter" idx="12"/>
          </p:nvPr>
        </p:nvSpPr>
        <p:spPr/>
        <p:txBody>
          <a:bodyPr/>
          <a:lstStyle/>
          <a:p>
            <a:fld id="{CD7AEE84-7184-4A3C-A768-56B28590ACD1}" type="slidenum">
              <a:rPr lang="en-US"/>
              <a:pPr/>
              <a:t>42</a:t>
            </a:fld>
            <a:endParaRPr lang="en-US"/>
          </a:p>
        </p:txBody>
      </p:sp>
      <p:sp>
        <p:nvSpPr>
          <p:cNvPr id="194562" name="Rectangle 2"/>
          <p:cNvSpPr>
            <a:spLocks noGrp="1" noChangeArrowheads="1"/>
          </p:cNvSpPr>
          <p:nvPr>
            <p:ph type="title" sz="quarter"/>
          </p:nvPr>
        </p:nvSpPr>
        <p:spPr/>
        <p:txBody>
          <a:bodyPr/>
          <a:lstStyle/>
          <a:p>
            <a:r>
              <a:rPr lang="en-US" sz="4000" dirty="0" smtClean="0"/>
              <a:t>Measuring skin SST from ships</a:t>
            </a:r>
            <a:endParaRPr lang="en-US" sz="4000" dirty="0"/>
          </a:p>
        </p:txBody>
      </p:sp>
      <p:pic>
        <p:nvPicPr>
          <p:cNvPr id="194563" name="Picture 3" descr="eq1"/>
          <p:cNvPicPr>
            <a:picLocks noGrp="1" noChangeAspect="1" noChangeArrowheads="1"/>
          </p:cNvPicPr>
          <p:nvPr>
            <p:ph sz="quarter" idx="1"/>
          </p:nvPr>
        </p:nvPicPr>
        <p:blipFill>
          <a:blip r:embed="rId3" cstate="print"/>
          <a:srcRect/>
          <a:stretch>
            <a:fillRect/>
          </a:stretch>
        </p:blipFill>
        <p:spPr>
          <a:xfrm>
            <a:off x="914400" y="1371600"/>
            <a:ext cx="3505200" cy="1103313"/>
          </a:xfrm>
          <a:noFill/>
          <a:ln/>
        </p:spPr>
      </p:pic>
      <p:pic>
        <p:nvPicPr>
          <p:cNvPr id="194564" name="Picture 4" descr="eq2"/>
          <p:cNvPicPr>
            <a:picLocks noGrp="1" noChangeAspect="1" noChangeArrowheads="1"/>
          </p:cNvPicPr>
          <p:nvPr>
            <p:ph sz="quarter" idx="2"/>
          </p:nvPr>
        </p:nvPicPr>
        <p:blipFill>
          <a:blip r:embed="rId4" cstate="print"/>
          <a:srcRect/>
          <a:stretch>
            <a:fillRect/>
          </a:stretch>
        </p:blipFill>
        <p:spPr>
          <a:xfrm>
            <a:off x="76200" y="2514600"/>
            <a:ext cx="4343400" cy="747713"/>
          </a:xfrm>
          <a:noFill/>
          <a:ln/>
        </p:spPr>
      </p:pic>
      <p:pic>
        <p:nvPicPr>
          <p:cNvPr id="194565" name="Picture 5" descr="MAERI_Geometry"/>
          <p:cNvPicPr>
            <a:picLocks noGrp="1" noChangeAspect="1" noChangeArrowheads="1"/>
          </p:cNvPicPr>
          <p:nvPr>
            <p:ph sz="quarter" idx="3"/>
          </p:nvPr>
        </p:nvPicPr>
        <p:blipFill>
          <a:blip r:embed="rId5" cstate="print"/>
          <a:srcRect/>
          <a:stretch>
            <a:fillRect/>
          </a:stretch>
        </p:blipFill>
        <p:spPr>
          <a:xfrm>
            <a:off x="4572000" y="1828800"/>
            <a:ext cx="4572000" cy="3452813"/>
          </a:xfrm>
          <a:noFill/>
          <a:ln/>
        </p:spPr>
      </p:pic>
      <p:sp>
        <p:nvSpPr>
          <p:cNvPr id="194566" name="Rectangle 6"/>
          <p:cNvSpPr>
            <a:spLocks noChangeArrowheads="1"/>
          </p:cNvSpPr>
          <p:nvPr/>
        </p:nvSpPr>
        <p:spPr bwMode="auto">
          <a:xfrm>
            <a:off x="228600" y="3352800"/>
            <a:ext cx="4191000" cy="1930400"/>
          </a:xfrm>
          <a:prstGeom prst="rect">
            <a:avLst/>
          </a:prstGeom>
          <a:noFill/>
          <a:ln w="12700">
            <a:noFill/>
            <a:miter lim="800000"/>
            <a:headEnd/>
            <a:tailEnd/>
          </a:ln>
          <a:effectLst/>
        </p:spPr>
        <p:txBody>
          <a:bodyPr lIns="90487" tIns="44450" rIns="90487" bIns="44450"/>
          <a:lstStyle/>
          <a:p>
            <a:pPr marL="174625" indent="-174625">
              <a:spcBef>
                <a:spcPct val="20000"/>
              </a:spcBef>
              <a:buFontTx/>
              <a:buChar char="•"/>
            </a:pPr>
            <a:r>
              <a:rPr lang="en-US" sz="2000" dirty="0">
                <a:latin typeface="Times New Roman" pitchFamily="18" charset="0"/>
              </a:rPr>
              <a:t>Scan-mirror mechanism for </a:t>
            </a:r>
            <a:r>
              <a:rPr lang="en-US" sz="2000" dirty="0" smtClean="0">
                <a:latin typeface="Times New Roman" pitchFamily="18" charset="0"/>
              </a:rPr>
              <a:t>directing </a:t>
            </a:r>
            <a:r>
              <a:rPr lang="en-US" sz="2000" dirty="0">
                <a:latin typeface="Times New Roman" pitchFamily="18" charset="0"/>
              </a:rPr>
              <a:t>the field of view at complementary angles.</a:t>
            </a:r>
          </a:p>
          <a:p>
            <a:pPr marL="174625" indent="-174625">
              <a:spcBef>
                <a:spcPct val="20000"/>
              </a:spcBef>
              <a:buFontTx/>
              <a:buChar char="•"/>
            </a:pPr>
            <a:r>
              <a:rPr lang="en-US" sz="2000" dirty="0" smtClean="0">
                <a:latin typeface="Times New Roman" pitchFamily="18" charset="0"/>
              </a:rPr>
              <a:t>Excellent calibration for ambient temperature radiances.</a:t>
            </a:r>
          </a:p>
          <a:p>
            <a:pPr marL="174625" indent="-174625">
              <a:spcBef>
                <a:spcPct val="20000"/>
              </a:spcBef>
              <a:buFontTx/>
              <a:buChar char="•"/>
            </a:pPr>
            <a:r>
              <a:rPr lang="en-US" sz="2000" dirty="0" smtClean="0">
                <a:latin typeface="Times New Roman" pitchFamily="18" charset="0"/>
              </a:rPr>
              <a:t>Moderately </a:t>
            </a:r>
            <a:r>
              <a:rPr lang="en-US" sz="2000" dirty="0">
                <a:latin typeface="Times New Roman" pitchFamily="18" charset="0"/>
              </a:rPr>
              <a:t>good calibration at low </a:t>
            </a:r>
            <a:r>
              <a:rPr lang="en-US" sz="2000" dirty="0" smtClean="0">
                <a:latin typeface="Times New Roman" pitchFamily="18" charset="0"/>
              </a:rPr>
              <a:t>radiances.</a:t>
            </a:r>
            <a:endParaRPr lang="en-US" sz="20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0"/>
            <a:ext cx="8229600" cy="914400"/>
          </a:xfrm>
        </p:spPr>
        <p:txBody>
          <a:bodyPr/>
          <a:lstStyle/>
          <a:p>
            <a:r>
              <a:rPr lang="en-US" dirty="0" smtClean="0"/>
              <a:t>Sea surface emissivity (ɛ)</a:t>
            </a:r>
            <a:endParaRPr lang="en-US" dirty="0"/>
          </a:p>
        </p:txBody>
      </p:sp>
      <p:pic>
        <p:nvPicPr>
          <p:cNvPr id="9" name="Content Placeholder 8" descr="Hanafin_emissivity_crop.gif"/>
          <p:cNvPicPr>
            <a:picLocks noGrp="1" noChangeAspect="1"/>
          </p:cNvPicPr>
          <p:nvPr>
            <p:ph sz="quarter" idx="1"/>
          </p:nvPr>
        </p:nvPicPr>
        <p:blipFill>
          <a:blip r:embed="rId3" cstate="print"/>
          <a:stretch>
            <a:fillRect/>
          </a:stretch>
        </p:blipFill>
        <p:spPr>
          <a:xfrm>
            <a:off x="304800" y="914399"/>
            <a:ext cx="4298064" cy="4503069"/>
          </a:xfrm>
        </p:spPr>
      </p:pic>
      <p:pic>
        <p:nvPicPr>
          <p:cNvPr id="10" name="Content Placeholder 9" descr="Nalli_emiss.gif"/>
          <p:cNvPicPr>
            <a:picLocks noGrp="1" noChangeAspect="1"/>
          </p:cNvPicPr>
          <p:nvPr>
            <p:ph sz="quarter" idx="2"/>
          </p:nvPr>
        </p:nvPicPr>
        <p:blipFill>
          <a:blip r:embed="rId4" cstate="print"/>
          <a:stretch>
            <a:fillRect/>
          </a:stretch>
        </p:blipFill>
        <p:spPr>
          <a:xfrm>
            <a:off x="5105400" y="2895600"/>
            <a:ext cx="2529060" cy="2469489"/>
          </a:xfrm>
        </p:spPr>
      </p:pic>
      <p:sp>
        <p:nvSpPr>
          <p:cNvPr id="6" name="Content Placeholder 5"/>
          <p:cNvSpPr>
            <a:spLocks noGrp="1"/>
          </p:cNvSpPr>
          <p:nvPr>
            <p:ph sz="quarter" idx="4"/>
          </p:nvPr>
        </p:nvSpPr>
        <p:spPr>
          <a:xfrm>
            <a:off x="4419600" y="914400"/>
            <a:ext cx="4343400" cy="1852612"/>
          </a:xfrm>
        </p:spPr>
        <p:txBody>
          <a:bodyPr/>
          <a:lstStyle/>
          <a:p>
            <a:pPr indent="-117475"/>
            <a:r>
              <a:rPr lang="en-US" sz="1800" dirty="0" smtClean="0"/>
              <a:t>Conventional wisdom gave decreasing </a:t>
            </a:r>
            <a:r>
              <a:rPr lang="el-GR" sz="1800" dirty="0" smtClean="0"/>
              <a:t>ε</a:t>
            </a:r>
            <a:r>
              <a:rPr lang="en-US" sz="1800" dirty="0" smtClean="0"/>
              <a:t> with increasing wind.</a:t>
            </a:r>
          </a:p>
          <a:p>
            <a:pPr indent="-117475"/>
            <a:r>
              <a:rPr lang="en-US" sz="1800" dirty="0" smtClean="0"/>
              <a:t>Not confirmed by at-sea hyperspectral measurements</a:t>
            </a:r>
          </a:p>
          <a:p>
            <a:pPr indent="-117475"/>
            <a:r>
              <a:rPr lang="en-US" sz="1800" dirty="0" smtClean="0"/>
              <a:t>Improved modeling confirms at-sea measurements. </a:t>
            </a:r>
          </a:p>
          <a:p>
            <a:endParaRPr lang="en-US" dirty="0"/>
          </a:p>
        </p:txBody>
      </p:sp>
      <p:sp>
        <p:nvSpPr>
          <p:cNvPr id="8" name="Slide Number Placeholder 7"/>
          <p:cNvSpPr>
            <a:spLocks noGrp="1"/>
          </p:cNvSpPr>
          <p:nvPr>
            <p:ph type="sldNum" sz="quarter" idx="12"/>
          </p:nvPr>
        </p:nvSpPr>
        <p:spPr/>
        <p:txBody>
          <a:bodyPr/>
          <a:lstStyle/>
          <a:p>
            <a:fld id="{0E68DC05-A026-4992-99E9-E98F50007D06}" type="slidenum">
              <a:rPr lang="en-US" smtClean="0"/>
              <a:pPr/>
              <a:t>43</a:t>
            </a:fld>
            <a:endParaRPr lang="en-US"/>
          </a:p>
        </p:txBody>
      </p:sp>
      <p:sp>
        <p:nvSpPr>
          <p:cNvPr id="11" name="Content Placeholder 5"/>
          <p:cNvSpPr>
            <a:spLocks noGrp="1"/>
          </p:cNvSpPr>
          <p:nvPr>
            <p:ph sz="quarter" idx="4"/>
          </p:nvPr>
        </p:nvSpPr>
        <p:spPr>
          <a:xfrm>
            <a:off x="1600200" y="5562600"/>
            <a:ext cx="7162800" cy="838200"/>
          </a:xfrm>
        </p:spPr>
        <p:txBody>
          <a:bodyPr>
            <a:noAutofit/>
          </a:bodyPr>
          <a:lstStyle/>
          <a:p>
            <a:pPr>
              <a:buNone/>
            </a:pPr>
            <a:r>
              <a:rPr lang="en-US" sz="900" dirty="0" err="1" smtClean="0">
                <a:solidFill>
                  <a:schemeClr val="tx1">
                    <a:lumMod val="65000"/>
                    <a:lumOff val="35000"/>
                  </a:schemeClr>
                </a:solidFill>
              </a:rPr>
              <a:t>Hanafin</a:t>
            </a:r>
            <a:r>
              <a:rPr lang="en-US" sz="900" dirty="0" smtClean="0">
                <a:solidFill>
                  <a:schemeClr val="tx1">
                    <a:lumMod val="65000"/>
                    <a:lumOff val="35000"/>
                  </a:schemeClr>
                </a:solidFill>
              </a:rPr>
              <a:t>, J. A. and P. J. Minnett, 2005: Infrared-emissivity measurements of a wind-roughened sea surface. </a:t>
            </a:r>
            <a:r>
              <a:rPr lang="en-US" sz="900" i="1" dirty="0" smtClean="0">
                <a:solidFill>
                  <a:schemeClr val="tx1">
                    <a:lumMod val="65000"/>
                    <a:lumOff val="35000"/>
                  </a:schemeClr>
                </a:solidFill>
              </a:rPr>
              <a:t>Applied Optics., </a:t>
            </a:r>
            <a:r>
              <a:rPr lang="en-US" sz="900" b="1" i="1" dirty="0" smtClean="0">
                <a:solidFill>
                  <a:schemeClr val="tx1">
                    <a:lumMod val="65000"/>
                    <a:lumOff val="35000"/>
                  </a:schemeClr>
                </a:solidFill>
              </a:rPr>
              <a:t>44, 398-411.</a:t>
            </a:r>
          </a:p>
          <a:p>
            <a:pPr>
              <a:buNone/>
            </a:pPr>
            <a:r>
              <a:rPr lang="en-US" sz="900" dirty="0" err="1" smtClean="0">
                <a:solidFill>
                  <a:schemeClr val="tx1">
                    <a:lumMod val="65000"/>
                    <a:lumOff val="35000"/>
                  </a:schemeClr>
                </a:solidFill>
              </a:rPr>
              <a:t>Nalli</a:t>
            </a:r>
            <a:r>
              <a:rPr lang="en-US" sz="900" dirty="0" smtClean="0">
                <a:solidFill>
                  <a:schemeClr val="tx1">
                    <a:lumMod val="65000"/>
                    <a:lumOff val="35000"/>
                  </a:schemeClr>
                </a:solidFill>
              </a:rPr>
              <a:t>, N. R., P. J. Minnett, and P. van </a:t>
            </a:r>
            <a:r>
              <a:rPr lang="en-US" sz="900" dirty="0" err="1" smtClean="0">
                <a:solidFill>
                  <a:schemeClr val="tx1">
                    <a:lumMod val="65000"/>
                    <a:lumOff val="35000"/>
                  </a:schemeClr>
                </a:solidFill>
              </a:rPr>
              <a:t>Delst</a:t>
            </a:r>
            <a:r>
              <a:rPr lang="en-US" sz="900" dirty="0" smtClean="0">
                <a:solidFill>
                  <a:schemeClr val="tx1">
                    <a:lumMod val="65000"/>
                    <a:lumOff val="35000"/>
                  </a:schemeClr>
                </a:solidFill>
              </a:rPr>
              <a:t>, 2008: Emissivity and reflection model for calculating </a:t>
            </a:r>
            <a:r>
              <a:rPr lang="en-US" sz="900" dirty="0" err="1" smtClean="0">
                <a:solidFill>
                  <a:schemeClr val="tx1">
                    <a:lumMod val="65000"/>
                    <a:lumOff val="35000"/>
                  </a:schemeClr>
                </a:solidFill>
              </a:rPr>
              <a:t>unpolarized</a:t>
            </a:r>
            <a:r>
              <a:rPr lang="en-US" sz="900" dirty="0" smtClean="0">
                <a:solidFill>
                  <a:schemeClr val="tx1">
                    <a:lumMod val="65000"/>
                    <a:lumOff val="35000"/>
                  </a:schemeClr>
                </a:solidFill>
              </a:rPr>
              <a:t> isotropic water surface-leaving radiance in the infrared. I: Theoretical development and calculations. </a:t>
            </a:r>
            <a:r>
              <a:rPr lang="en-US" sz="900" i="1" dirty="0" smtClean="0">
                <a:solidFill>
                  <a:schemeClr val="tx1">
                    <a:lumMod val="65000"/>
                    <a:lumOff val="35000"/>
                  </a:schemeClr>
                </a:solidFill>
              </a:rPr>
              <a:t>Applied Optics, </a:t>
            </a:r>
            <a:r>
              <a:rPr lang="en-US" sz="900" b="1" i="1" dirty="0" smtClean="0">
                <a:solidFill>
                  <a:schemeClr val="tx1">
                    <a:lumMod val="65000"/>
                    <a:lumOff val="35000"/>
                  </a:schemeClr>
                </a:solidFill>
              </a:rPr>
              <a:t>47, 3701-3721.</a:t>
            </a:r>
          </a:p>
          <a:p>
            <a:pPr>
              <a:buNone/>
            </a:pPr>
            <a:r>
              <a:rPr lang="en-US" sz="900" dirty="0" smtClean="0">
                <a:solidFill>
                  <a:schemeClr val="tx1">
                    <a:lumMod val="65000"/>
                    <a:lumOff val="35000"/>
                  </a:schemeClr>
                </a:solidFill>
              </a:rPr>
              <a:t> </a:t>
            </a:r>
            <a:r>
              <a:rPr lang="en-US" sz="900" dirty="0" err="1" smtClean="0">
                <a:solidFill>
                  <a:schemeClr val="tx1">
                    <a:lumMod val="65000"/>
                    <a:lumOff val="35000"/>
                  </a:schemeClr>
                </a:solidFill>
              </a:rPr>
              <a:t>Nalli</a:t>
            </a:r>
            <a:r>
              <a:rPr lang="en-US" sz="900" dirty="0" smtClean="0">
                <a:solidFill>
                  <a:schemeClr val="tx1">
                    <a:lumMod val="65000"/>
                    <a:lumOff val="35000"/>
                  </a:schemeClr>
                </a:solidFill>
              </a:rPr>
              <a:t>, N. R., P. J. Minnett, E. </a:t>
            </a:r>
            <a:r>
              <a:rPr lang="en-US" sz="900" dirty="0" err="1" smtClean="0">
                <a:solidFill>
                  <a:schemeClr val="tx1">
                    <a:lumMod val="65000"/>
                    <a:lumOff val="35000"/>
                  </a:schemeClr>
                </a:solidFill>
              </a:rPr>
              <a:t>Maddy</a:t>
            </a:r>
            <a:r>
              <a:rPr lang="en-US" sz="900" dirty="0" smtClean="0">
                <a:solidFill>
                  <a:schemeClr val="tx1">
                    <a:lumMod val="65000"/>
                    <a:lumOff val="35000"/>
                  </a:schemeClr>
                </a:solidFill>
              </a:rPr>
              <a:t>, W. W. McMillan, and M. D. Goldberg, 2008: Emissivity and reflection model for calculating </a:t>
            </a:r>
            <a:r>
              <a:rPr lang="en-US" sz="900" dirty="0" err="1" smtClean="0">
                <a:solidFill>
                  <a:schemeClr val="tx1">
                    <a:lumMod val="65000"/>
                    <a:lumOff val="35000"/>
                  </a:schemeClr>
                </a:solidFill>
              </a:rPr>
              <a:t>unpolarized</a:t>
            </a:r>
            <a:r>
              <a:rPr lang="en-US" sz="900" dirty="0" smtClean="0">
                <a:solidFill>
                  <a:schemeClr val="tx1">
                    <a:lumMod val="65000"/>
                    <a:lumOff val="35000"/>
                  </a:schemeClr>
                </a:solidFill>
              </a:rPr>
              <a:t> isotropic water surface-leaving radiance in the infrared. 2: Validation using Fourier transform spectrometers. </a:t>
            </a:r>
            <a:r>
              <a:rPr lang="en-US" sz="900" i="1" dirty="0" smtClean="0">
                <a:solidFill>
                  <a:schemeClr val="tx1">
                    <a:lumMod val="65000"/>
                    <a:lumOff val="35000"/>
                  </a:schemeClr>
                </a:solidFill>
              </a:rPr>
              <a:t>Applied Optics, </a:t>
            </a:r>
            <a:r>
              <a:rPr lang="en-US" sz="900" b="1" i="1" dirty="0" smtClean="0">
                <a:solidFill>
                  <a:schemeClr val="tx1">
                    <a:lumMod val="65000"/>
                    <a:lumOff val="35000"/>
                  </a:schemeClr>
                </a:solidFill>
              </a:rPr>
              <a:t>47, 4649-4671.</a:t>
            </a:r>
          </a:p>
          <a:p>
            <a:pPr>
              <a:buNone/>
            </a:pPr>
            <a:endParaRPr lang="en-US" sz="800" b="1" i="1" dirty="0" smtClean="0"/>
          </a:p>
          <a:p>
            <a:pPr>
              <a:buNone/>
            </a:pPr>
            <a:endParaRPr lang="en-US" sz="800" b="1" i="1" dirty="0" smtClean="0"/>
          </a:p>
          <a:p>
            <a:pPr>
              <a:buNone/>
            </a:pP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r>
              <a:rPr lang="en-US" dirty="0" smtClean="0"/>
              <a:t>Internal Calibration</a:t>
            </a:r>
          </a:p>
        </p:txBody>
      </p:sp>
      <p:pic>
        <p:nvPicPr>
          <p:cNvPr id="37891" name="Content Placeholder 5" descr="MAERI_open.label.jpg"/>
          <p:cNvPicPr>
            <a:picLocks noGrp="1" noChangeAspect="1"/>
          </p:cNvPicPr>
          <p:nvPr>
            <p:ph idx="1"/>
          </p:nvPr>
        </p:nvPicPr>
        <p:blipFill>
          <a:blip r:embed="rId2" cstate="print"/>
          <a:srcRect/>
          <a:stretch>
            <a:fillRect/>
          </a:stretch>
        </p:blipFill>
        <p:spPr>
          <a:xfrm>
            <a:off x="1524000" y="1371600"/>
            <a:ext cx="6034088" cy="4525963"/>
          </a:xfrm>
        </p:spPr>
      </p:pic>
      <p:sp>
        <p:nvSpPr>
          <p:cNvPr id="4" name="Slide Number Placeholder 3"/>
          <p:cNvSpPr>
            <a:spLocks noGrp="1"/>
          </p:cNvSpPr>
          <p:nvPr>
            <p:ph type="sldNum" sz="quarter" idx="11"/>
          </p:nvPr>
        </p:nvSpPr>
        <p:spPr/>
        <p:txBody>
          <a:bodyPr/>
          <a:lstStyle/>
          <a:p>
            <a:pPr>
              <a:defRPr/>
            </a:pPr>
            <a:fld id="{82CBAFA6-A9A3-4F23-9828-6B212AE9587E}"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99E6B221-36EB-4151-ADD1-B6ECD0898F57}" type="slidenum">
              <a:rPr lang="en-US"/>
              <a:pPr>
                <a:defRPr/>
              </a:pPr>
              <a:t>45</a:t>
            </a:fld>
            <a:endParaRPr lang="en-US"/>
          </a:p>
        </p:txBody>
      </p:sp>
      <p:sp>
        <p:nvSpPr>
          <p:cNvPr id="196610" name="Rectangle 2"/>
          <p:cNvSpPr>
            <a:spLocks noGrp="1" noChangeArrowheads="1"/>
          </p:cNvSpPr>
          <p:nvPr>
            <p:ph type="title"/>
          </p:nvPr>
        </p:nvSpPr>
        <p:spPr>
          <a:xfrm>
            <a:off x="228600" y="0"/>
            <a:ext cx="8153400" cy="1143000"/>
          </a:xfrm>
        </p:spPr>
        <p:txBody>
          <a:bodyPr>
            <a:normAutofit fontScale="90000"/>
          </a:bodyPr>
          <a:lstStyle/>
          <a:p>
            <a:pPr>
              <a:defRPr/>
            </a:pPr>
            <a:r>
              <a:rPr lang="en-US"/>
              <a:t>NIST water-bath black-body calibration target</a:t>
            </a:r>
          </a:p>
        </p:txBody>
      </p:sp>
      <p:pic>
        <p:nvPicPr>
          <p:cNvPr id="40964" name="Picture 3" descr="WBBB_2"/>
          <p:cNvPicPr>
            <a:picLocks noGrp="1" noChangeAspect="1" noChangeArrowheads="1"/>
          </p:cNvPicPr>
          <p:nvPr>
            <p:ph sz="half" idx="1"/>
          </p:nvPr>
        </p:nvPicPr>
        <p:blipFill>
          <a:blip r:embed="rId3" cstate="print"/>
          <a:srcRect/>
          <a:stretch>
            <a:fillRect/>
          </a:stretch>
        </p:blipFill>
        <p:spPr>
          <a:xfrm>
            <a:off x="228600" y="1524000"/>
            <a:ext cx="4267200" cy="3200400"/>
          </a:xfrm>
        </p:spPr>
      </p:pic>
      <p:pic>
        <p:nvPicPr>
          <p:cNvPr id="40965" name="Picture 4" descr="WBBB_1"/>
          <p:cNvPicPr>
            <a:picLocks noGrp="1" noChangeAspect="1" noChangeArrowheads="1"/>
          </p:cNvPicPr>
          <p:nvPr>
            <p:ph sz="half" idx="2"/>
          </p:nvPr>
        </p:nvPicPr>
        <p:blipFill>
          <a:blip r:embed="rId4" cstate="print"/>
          <a:srcRect/>
          <a:stretch>
            <a:fillRect/>
          </a:stretch>
        </p:blipFill>
        <p:spPr>
          <a:xfrm>
            <a:off x="4572000" y="1524000"/>
            <a:ext cx="4267200" cy="3200400"/>
          </a:xfrm>
        </p:spPr>
      </p:pic>
      <p:sp>
        <p:nvSpPr>
          <p:cNvPr id="40966" name="Text Box 5"/>
          <p:cNvSpPr txBox="1">
            <a:spLocks noChangeArrowheads="1"/>
          </p:cNvSpPr>
          <p:nvPr/>
        </p:nvSpPr>
        <p:spPr bwMode="auto">
          <a:xfrm>
            <a:off x="228600" y="5105400"/>
            <a:ext cx="8763000" cy="641350"/>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See: Fowler, J. B., 1995. A third generation water bath based blackbody source, </a:t>
            </a:r>
            <a:r>
              <a:rPr lang="en-US" i="1">
                <a:latin typeface="Times New Roman" pitchFamily="18" charset="0"/>
              </a:rPr>
              <a:t>J. Res. Natl. Inst. Stand. Technol</a:t>
            </a:r>
            <a:r>
              <a:rPr lang="en-US">
                <a:latin typeface="Times New Roman" pitchFamily="18" charset="0"/>
              </a:rPr>
              <a:t>., 100, 591-599</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1143000"/>
          </a:xfrm>
        </p:spPr>
        <p:txBody>
          <a:bodyPr/>
          <a:lstStyle/>
          <a:p>
            <a:r>
              <a:rPr lang="en-US" smtClean="0"/>
              <a:t>Traceability to NIST TXR</a:t>
            </a:r>
          </a:p>
        </p:txBody>
      </p:sp>
      <p:pic>
        <p:nvPicPr>
          <p:cNvPr id="41987" name="Content Placeholder 10" descr="IR Imager.jpg"/>
          <p:cNvPicPr>
            <a:picLocks noGrp="1" noChangeAspect="1"/>
          </p:cNvPicPr>
          <p:nvPr>
            <p:ph sz="quarter" idx="1"/>
          </p:nvPr>
        </p:nvPicPr>
        <p:blipFill>
          <a:blip r:embed="rId2" cstate="print"/>
          <a:srcRect/>
          <a:stretch>
            <a:fillRect/>
          </a:stretch>
        </p:blipFill>
        <p:spPr>
          <a:xfrm>
            <a:off x="152400" y="914400"/>
            <a:ext cx="3581400" cy="2686050"/>
          </a:xfrm>
        </p:spPr>
      </p:pic>
      <p:pic>
        <p:nvPicPr>
          <p:cNvPr id="41989" name="Content Placeholder 13" descr="TXR Calibration II.jpg"/>
          <p:cNvPicPr>
            <a:picLocks noGrp="1" noChangeAspect="1"/>
          </p:cNvPicPr>
          <p:nvPr>
            <p:ph sz="quarter" idx="4"/>
          </p:nvPr>
        </p:nvPicPr>
        <p:blipFill>
          <a:blip r:embed="rId3" cstate="print"/>
          <a:srcRect/>
          <a:stretch>
            <a:fillRect/>
          </a:stretch>
        </p:blipFill>
        <p:spPr>
          <a:xfrm>
            <a:off x="1143000" y="3352800"/>
            <a:ext cx="3352800" cy="2514600"/>
          </a:xfrm>
        </p:spPr>
      </p:pic>
      <p:pic>
        <p:nvPicPr>
          <p:cNvPr id="9" name="Content Placeholder 8" descr="TXRatRSMAS.jpg"/>
          <p:cNvPicPr>
            <a:picLocks noGrp="1" noChangeAspect="1"/>
          </p:cNvPicPr>
          <p:nvPr>
            <p:ph sz="quarter" idx="2"/>
          </p:nvPr>
        </p:nvPicPr>
        <p:blipFill>
          <a:blip r:embed="rId4" cstate="print"/>
          <a:stretch>
            <a:fillRect/>
          </a:stretch>
        </p:blipFill>
        <p:spPr>
          <a:xfrm>
            <a:off x="4724400" y="1219200"/>
            <a:ext cx="3505200" cy="5274947"/>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62000" y="2133600"/>
            <a:ext cx="1905000" cy="1295400"/>
            <a:chOff x="846667" y="1608667"/>
            <a:chExt cx="1905000" cy="1295400"/>
          </a:xfrm>
        </p:grpSpPr>
        <p:sp>
          <p:nvSpPr>
            <p:cNvPr id="4" name="Oval 3"/>
            <p:cNvSpPr/>
            <p:nvPr/>
          </p:nvSpPr>
          <p:spPr>
            <a:xfrm>
              <a:off x="846667" y="1608667"/>
              <a:ext cx="1905000" cy="12954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9" name="TextBox 4"/>
            <p:cNvSpPr txBox="1">
              <a:spLocks noChangeArrowheads="1"/>
            </p:cNvSpPr>
            <p:nvPr/>
          </p:nvSpPr>
          <p:spPr bwMode="auto">
            <a:xfrm>
              <a:off x="1066800" y="1905000"/>
              <a:ext cx="1524000" cy="923330"/>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M-AERI, ISAR…. measurements </a:t>
              </a:r>
            </a:p>
          </p:txBody>
        </p:sp>
      </p:grpSp>
      <p:sp>
        <p:nvSpPr>
          <p:cNvPr id="7" name="Oval 6"/>
          <p:cNvSpPr/>
          <p:nvPr/>
        </p:nvSpPr>
        <p:spPr>
          <a:xfrm>
            <a:off x="4038600" y="4724400"/>
            <a:ext cx="1981200" cy="14478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NIST-designed water-bath blackbody calibrator</a:t>
            </a:r>
          </a:p>
        </p:txBody>
      </p:sp>
      <p:sp>
        <p:nvSpPr>
          <p:cNvPr id="8" name="Oval 7"/>
          <p:cNvSpPr/>
          <p:nvPr/>
        </p:nvSpPr>
        <p:spPr>
          <a:xfrm>
            <a:off x="762000" y="457200"/>
            <a:ext cx="1905000" cy="12954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Satellite-derived SSTs</a:t>
            </a:r>
          </a:p>
        </p:txBody>
      </p:sp>
      <p:sp>
        <p:nvSpPr>
          <p:cNvPr id="9" name="Rounded Rectangle 8"/>
          <p:cNvSpPr/>
          <p:nvPr/>
        </p:nvSpPr>
        <p:spPr>
          <a:xfrm>
            <a:off x="2438400" y="5486400"/>
            <a:ext cx="1981200" cy="9144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NIST-traceable thermometers</a:t>
            </a:r>
          </a:p>
        </p:txBody>
      </p:sp>
      <p:sp>
        <p:nvSpPr>
          <p:cNvPr id="10" name="Rounded Rectangle 9"/>
          <p:cNvSpPr/>
          <p:nvPr/>
        </p:nvSpPr>
        <p:spPr>
          <a:xfrm>
            <a:off x="5715000" y="5486400"/>
            <a:ext cx="2057400" cy="9144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 TXR for radiometric characterization</a:t>
            </a:r>
          </a:p>
        </p:txBody>
      </p:sp>
      <p:sp>
        <p:nvSpPr>
          <p:cNvPr id="19" name="Rectangle 18"/>
          <p:cNvSpPr/>
          <p:nvPr/>
        </p:nvSpPr>
        <p:spPr>
          <a:xfrm>
            <a:off x="762000" y="41148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cs typeface="Times New Roman" pitchFamily="18" charset="0"/>
              </a:rPr>
              <a:t>Laboratory calibration</a:t>
            </a:r>
          </a:p>
        </p:txBody>
      </p:sp>
      <p:sp>
        <p:nvSpPr>
          <p:cNvPr id="20" name="Rectangle 19"/>
          <p:cNvSpPr/>
          <p:nvPr/>
        </p:nvSpPr>
        <p:spPr>
          <a:xfrm>
            <a:off x="4038600" y="2514600"/>
            <a:ext cx="2971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cs typeface="Times New Roman" pitchFamily="18" charset="0"/>
              </a:rPr>
              <a:t>Matchup analysis of collocated measurements</a:t>
            </a:r>
          </a:p>
        </p:txBody>
      </p:sp>
      <p:cxnSp>
        <p:nvCxnSpPr>
          <p:cNvPr id="23" name="Straight Arrow Connector 22"/>
          <p:cNvCxnSpPr>
            <a:stCxn id="7" idx="0"/>
          </p:cNvCxnSpPr>
          <p:nvPr/>
        </p:nvCxnSpPr>
        <p:spPr>
          <a:xfrm rot="16200000" flipV="1">
            <a:off x="4191000" y="3886200"/>
            <a:ext cx="381000" cy="12954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0"/>
          </p:cNvCxnSpPr>
          <p:nvPr/>
        </p:nvCxnSpPr>
        <p:spPr>
          <a:xfrm rot="16200000" flipV="1">
            <a:off x="1612900" y="3479800"/>
            <a:ext cx="685800" cy="5842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6"/>
            <a:endCxn id="20" idx="1"/>
          </p:cNvCxnSpPr>
          <p:nvPr/>
        </p:nvCxnSpPr>
        <p:spPr>
          <a:xfrm>
            <a:off x="2667000" y="2781300"/>
            <a:ext cx="1371600" cy="762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20" idx="0"/>
          </p:cNvCxnSpPr>
          <p:nvPr/>
        </p:nvCxnSpPr>
        <p:spPr>
          <a:xfrm>
            <a:off x="2667000" y="1104900"/>
            <a:ext cx="2857500" cy="14097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6"/>
            <a:endCxn id="68" idx="2"/>
          </p:cNvCxnSpPr>
          <p:nvPr/>
        </p:nvCxnSpPr>
        <p:spPr>
          <a:xfrm flipV="1">
            <a:off x="2667000" y="838200"/>
            <a:ext cx="1447800" cy="2667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a:off x="6629400" y="1295400"/>
            <a:ext cx="838200" cy="1676400"/>
          </a:xfrm>
          <a:prstGeom prst="arc">
            <a:avLst>
              <a:gd name="adj1" fmla="val 272101"/>
              <a:gd name="adj2" fmla="val 5514219"/>
            </a:avLst>
          </a:prstGeom>
          <a:ln w="95250">
            <a:solidFill>
              <a:srgbClr val="00B05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8" name="Snip Diagonal Corner Rectangle 67"/>
          <p:cNvSpPr/>
          <p:nvPr/>
        </p:nvSpPr>
        <p:spPr>
          <a:xfrm>
            <a:off x="4114800" y="152400"/>
            <a:ext cx="2133600" cy="13716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black"/>
                </a:solidFill>
                <a:cs typeface="Times New Roman" pitchFamily="18" charset="0"/>
              </a:rPr>
              <a:t>CDR of SST</a:t>
            </a:r>
          </a:p>
        </p:txBody>
      </p:sp>
      <p:sp>
        <p:nvSpPr>
          <p:cNvPr id="72" name="Trapezoid 71"/>
          <p:cNvSpPr/>
          <p:nvPr/>
        </p:nvSpPr>
        <p:spPr>
          <a:xfrm>
            <a:off x="6400800" y="1143000"/>
            <a:ext cx="2438400" cy="1063625"/>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 Traceable error statistics</a:t>
            </a:r>
          </a:p>
        </p:txBody>
      </p:sp>
      <p:sp>
        <p:nvSpPr>
          <p:cNvPr id="73" name="Arc 72"/>
          <p:cNvSpPr/>
          <p:nvPr/>
        </p:nvSpPr>
        <p:spPr>
          <a:xfrm rot="16200000">
            <a:off x="5524500" y="-114300"/>
            <a:ext cx="1143000" cy="2743200"/>
          </a:xfrm>
          <a:prstGeom prst="arc">
            <a:avLst>
              <a:gd name="adj1" fmla="val 918188"/>
              <a:gd name="adj2" fmla="val 5061692"/>
            </a:avLst>
          </a:prstGeom>
          <a:ln w="95250">
            <a:solidFill>
              <a:srgbClr val="00B05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0"/>
            <a:ext cx="8229600" cy="1143000"/>
          </a:xfrm>
        </p:spPr>
        <p:txBody>
          <a:bodyPr>
            <a:normAutofit fontScale="90000"/>
          </a:bodyPr>
          <a:lstStyle/>
          <a:p>
            <a:r>
              <a:rPr lang="en-US" dirty="0" smtClean="0"/>
              <a:t>Next-generation ship-based FTIR </a:t>
            </a:r>
            <a:r>
              <a:rPr lang="en-US" dirty="0" err="1" smtClean="0"/>
              <a:t>spectroradiometer</a:t>
            </a:r>
            <a:endParaRPr lang="en-US" dirty="0"/>
          </a:p>
        </p:txBody>
      </p:sp>
      <p:pic>
        <p:nvPicPr>
          <p:cNvPr id="10" name="Content Placeholder 9" descr="DSCN4388.JPG"/>
          <p:cNvPicPr>
            <a:picLocks noGrp="1" noChangeAspect="1"/>
          </p:cNvPicPr>
          <p:nvPr>
            <p:ph sz="quarter" idx="2"/>
          </p:nvPr>
        </p:nvPicPr>
        <p:blipFill>
          <a:blip r:embed="rId2" cstate="print"/>
          <a:stretch>
            <a:fillRect/>
          </a:stretch>
        </p:blipFill>
        <p:spPr>
          <a:xfrm>
            <a:off x="4724400" y="1235870"/>
            <a:ext cx="3432174" cy="2574130"/>
          </a:xfrm>
        </p:spPr>
      </p:pic>
      <p:pic>
        <p:nvPicPr>
          <p:cNvPr id="11" name="Content Placeholder 10" descr="DSCN4385.JPG"/>
          <p:cNvPicPr>
            <a:picLocks noGrp="1" noChangeAspect="1"/>
          </p:cNvPicPr>
          <p:nvPr>
            <p:ph sz="quarter" idx="3"/>
          </p:nvPr>
        </p:nvPicPr>
        <p:blipFill>
          <a:blip r:embed="rId3" cstate="print"/>
          <a:stretch>
            <a:fillRect/>
          </a:stretch>
        </p:blipFill>
        <p:spPr>
          <a:xfrm>
            <a:off x="381000" y="1447800"/>
            <a:ext cx="4064000" cy="3048000"/>
          </a:xfrm>
        </p:spPr>
      </p:pic>
      <p:sp>
        <p:nvSpPr>
          <p:cNvPr id="6" name="Content Placeholder 5"/>
          <p:cNvSpPr>
            <a:spLocks noGrp="1"/>
          </p:cNvSpPr>
          <p:nvPr>
            <p:ph sz="quarter" idx="4"/>
          </p:nvPr>
        </p:nvSpPr>
        <p:spPr>
          <a:xfrm>
            <a:off x="609600" y="4876800"/>
            <a:ext cx="4038600" cy="1143000"/>
          </a:xfrm>
        </p:spPr>
        <p:txBody>
          <a:bodyPr/>
          <a:lstStyle/>
          <a:p>
            <a:pPr marL="0" indent="0">
              <a:buNone/>
            </a:pPr>
            <a:r>
              <a:rPr lang="en-US" sz="2800" dirty="0" smtClean="0"/>
              <a:t>M-AERI Mk-2 undergoing tests at RSMAS.</a:t>
            </a:r>
            <a:endParaRPr lang="en-US" sz="2800" dirty="0"/>
          </a:p>
        </p:txBody>
      </p:sp>
      <p:sp>
        <p:nvSpPr>
          <p:cNvPr id="7" name="Slide Number Placeholder 6"/>
          <p:cNvSpPr>
            <a:spLocks noGrp="1"/>
          </p:cNvSpPr>
          <p:nvPr>
            <p:ph type="sldNum" sz="quarter" idx="11"/>
          </p:nvPr>
        </p:nvSpPr>
        <p:spPr/>
        <p:txBody>
          <a:bodyPr/>
          <a:lstStyle/>
          <a:p>
            <a:pPr>
              <a:defRPr/>
            </a:pPr>
            <a:fld id="{DFC1BE99-A2B0-48A7-8AF4-D2E356439179}" type="slidenum">
              <a:rPr lang="en-US" smtClean="0"/>
              <a:pPr>
                <a:defRPr/>
              </a:pPr>
              <a:t>48</a:t>
            </a:fld>
            <a:endParaRPr lang="en-US"/>
          </a:p>
        </p:txBody>
      </p:sp>
      <p:pic>
        <p:nvPicPr>
          <p:cNvPr id="13" name="Content Placeholder 12" descr="DSCN4393.JPG"/>
          <p:cNvPicPr>
            <a:picLocks noGrp="1" noChangeAspect="1"/>
          </p:cNvPicPr>
          <p:nvPr>
            <p:ph sz="quarter" idx="1"/>
          </p:nvPr>
        </p:nvPicPr>
        <p:blipFill>
          <a:blip r:embed="rId4" cstate="print"/>
          <a:stretch>
            <a:fillRect/>
          </a:stretch>
        </p:blipFill>
        <p:spPr>
          <a:xfrm>
            <a:off x="4718052" y="3962400"/>
            <a:ext cx="3454400" cy="25908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2" name="Picture 4" descr="melville99_dSSTs_lst"/>
          <p:cNvPicPr>
            <a:picLocks noChangeAspect="1" noChangeArrowheads="1"/>
          </p:cNvPicPr>
          <p:nvPr/>
        </p:nvPicPr>
        <p:blipFill>
          <a:blip r:embed="rId3" cstate="print"/>
          <a:srcRect/>
          <a:stretch>
            <a:fillRect/>
          </a:stretch>
        </p:blipFill>
        <p:spPr bwMode="auto">
          <a:xfrm>
            <a:off x="1905000" y="1905000"/>
            <a:ext cx="3643313" cy="3886200"/>
          </a:xfrm>
          <a:prstGeom prst="rect">
            <a:avLst/>
          </a:prstGeom>
          <a:noFill/>
        </p:spPr>
      </p:pic>
      <p:sp>
        <p:nvSpPr>
          <p:cNvPr id="8" name="Slide Number Placeholder 6"/>
          <p:cNvSpPr>
            <a:spLocks noGrp="1"/>
          </p:cNvSpPr>
          <p:nvPr>
            <p:ph type="sldNum" sz="quarter" idx="12"/>
          </p:nvPr>
        </p:nvSpPr>
        <p:spPr/>
        <p:txBody>
          <a:bodyPr/>
          <a:lstStyle/>
          <a:p>
            <a:fld id="{F0C37009-EEBB-423E-BEB2-B673C82DF45B}" type="slidenum">
              <a:rPr lang="en-US"/>
              <a:pPr/>
              <a:t>49</a:t>
            </a:fld>
            <a:endParaRPr lang="en-US"/>
          </a:p>
        </p:txBody>
      </p:sp>
      <p:sp>
        <p:nvSpPr>
          <p:cNvPr id="186370" name="Rectangle 2"/>
          <p:cNvSpPr>
            <a:spLocks noGrp="1" noChangeArrowheads="1"/>
          </p:cNvSpPr>
          <p:nvPr>
            <p:ph type="title"/>
          </p:nvPr>
        </p:nvSpPr>
        <p:spPr>
          <a:xfrm>
            <a:off x="152400" y="304800"/>
            <a:ext cx="6019800" cy="533400"/>
          </a:xfrm>
          <a:noFill/>
        </p:spPr>
        <p:txBody>
          <a:bodyPr>
            <a:normAutofit fontScale="90000"/>
          </a:bodyPr>
          <a:lstStyle/>
          <a:p>
            <a:r>
              <a:rPr lang="en-US" sz="4000" dirty="0"/>
              <a:t>Skin – bulk SST differences</a:t>
            </a:r>
          </a:p>
        </p:txBody>
      </p:sp>
      <p:sp>
        <p:nvSpPr>
          <p:cNvPr id="186371" name="Rectangle 3"/>
          <p:cNvSpPr>
            <a:spLocks noGrp="1" noChangeArrowheads="1"/>
          </p:cNvSpPr>
          <p:nvPr>
            <p:ph type="body" sz="half" idx="1"/>
          </p:nvPr>
        </p:nvSpPr>
        <p:spPr>
          <a:xfrm>
            <a:off x="381000" y="2438400"/>
            <a:ext cx="1752600" cy="1752600"/>
          </a:xfrm>
          <a:noFill/>
        </p:spPr>
        <p:txBody>
          <a:bodyPr>
            <a:normAutofit fontScale="85000" lnSpcReduction="10000"/>
          </a:bodyPr>
          <a:lstStyle/>
          <a:p>
            <a:pPr marL="0" indent="0">
              <a:buFontTx/>
              <a:buNone/>
            </a:pPr>
            <a:r>
              <a:rPr lang="en-US" sz="2400" dirty="0"/>
              <a:t>Example of wind speed dependence of diurnal &amp; skin effects – off Baja California</a:t>
            </a:r>
          </a:p>
        </p:txBody>
      </p:sp>
      <p:sp>
        <p:nvSpPr>
          <p:cNvPr id="186373" name="Text Box 5"/>
          <p:cNvSpPr txBox="1">
            <a:spLocks noChangeArrowheads="1"/>
          </p:cNvSpPr>
          <p:nvPr/>
        </p:nvSpPr>
        <p:spPr bwMode="auto">
          <a:xfrm>
            <a:off x="1905000" y="5867400"/>
            <a:ext cx="6858000" cy="492443"/>
          </a:xfrm>
          <a:prstGeom prst="rect">
            <a:avLst/>
          </a:prstGeom>
          <a:noFill/>
          <a:ln w="9525">
            <a:noFill/>
            <a:miter lim="800000"/>
            <a:headEnd/>
            <a:tailEnd/>
          </a:ln>
          <a:effectLst/>
        </p:spPr>
        <p:txBody>
          <a:bodyPr wrap="square">
            <a:spAutoFit/>
          </a:bodyPr>
          <a:lstStyle/>
          <a:p>
            <a:pPr>
              <a:spcBef>
                <a:spcPct val="50000"/>
              </a:spcBef>
            </a:pPr>
            <a:r>
              <a:rPr lang="en-US" sz="1200" dirty="0">
                <a:solidFill>
                  <a:schemeClr val="tx1">
                    <a:lumMod val="65000"/>
                    <a:lumOff val="35000"/>
                  </a:schemeClr>
                </a:solidFill>
                <a:latin typeface="Times New Roman" pitchFamily="18" charset="0"/>
              </a:rPr>
              <a:t>From: Minnett, P. J., 2003: Radiometric measurements of the sea-surface skin temperature - the competing roles of the diurnal thermocline and the cool skin. International Journal of Remote Sensing, 24, 5033-5047</a:t>
            </a:r>
            <a:r>
              <a:rPr lang="en-US" sz="1400" dirty="0">
                <a:solidFill>
                  <a:schemeClr val="tx1">
                    <a:lumMod val="65000"/>
                    <a:lumOff val="35000"/>
                  </a:schemeClr>
                </a:solidFill>
                <a:latin typeface="Times New Roman" pitchFamily="18" charset="0"/>
              </a:rPr>
              <a:t>.</a:t>
            </a:r>
          </a:p>
        </p:txBody>
      </p:sp>
      <p:pic>
        <p:nvPicPr>
          <p:cNvPr id="186374" name="Picture 6" descr="melville99_dSSTs_w"/>
          <p:cNvPicPr>
            <a:picLocks noChangeAspect="1" noChangeArrowheads="1"/>
          </p:cNvPicPr>
          <p:nvPr/>
        </p:nvPicPr>
        <p:blipFill>
          <a:blip r:embed="rId4" cstate="print"/>
          <a:srcRect/>
          <a:stretch>
            <a:fillRect/>
          </a:stretch>
        </p:blipFill>
        <p:spPr bwMode="auto">
          <a:xfrm>
            <a:off x="5568950" y="1905000"/>
            <a:ext cx="3575050" cy="3886200"/>
          </a:xfrm>
          <a:prstGeom prst="rect">
            <a:avLst/>
          </a:prstGeom>
          <a:noFill/>
          <a:ln w="12700">
            <a:noFill/>
            <a:miter lim="800000"/>
            <a:headEnd/>
            <a:tailEnd/>
          </a:ln>
          <a:effectLst/>
        </p:spPr>
      </p:pic>
      <p:pic>
        <p:nvPicPr>
          <p:cNvPr id="9" name="Picture 8"/>
          <p:cNvPicPr>
            <a:picLocks noChangeAspect="1" noChangeArrowheads="1"/>
          </p:cNvPicPr>
          <p:nvPr/>
        </p:nvPicPr>
        <p:blipFill>
          <a:blip r:embed="rId5" cstate="print"/>
          <a:srcRect/>
          <a:stretch>
            <a:fillRect/>
          </a:stretch>
        </p:blipFill>
        <p:spPr bwMode="auto">
          <a:xfrm>
            <a:off x="6472790" y="228600"/>
            <a:ext cx="2501348" cy="1524000"/>
          </a:xfrm>
          <a:prstGeom prst="rect">
            <a:avLst/>
          </a:prstGeom>
          <a:noFill/>
          <a:ln w="12700" algn="ctr">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Essential Climate Variables</a:t>
            </a:r>
            <a:endParaRPr lang="en-US" dirty="0"/>
          </a:p>
        </p:txBody>
      </p:sp>
      <p:pic>
        <p:nvPicPr>
          <p:cNvPr id="6" name="Content Placeholder 5" descr="ECVs.jpg"/>
          <p:cNvPicPr>
            <a:picLocks noGrp="1" noChangeAspect="1"/>
          </p:cNvPicPr>
          <p:nvPr>
            <p:ph idx="1"/>
          </p:nvPr>
        </p:nvPicPr>
        <p:blipFill>
          <a:blip r:embed="rId3" cstate="print"/>
          <a:stretch>
            <a:fillRect/>
          </a:stretch>
        </p:blipFill>
        <p:spPr>
          <a:xfrm>
            <a:off x="1295400" y="838201"/>
            <a:ext cx="6629400" cy="5267573"/>
          </a:xfrm>
        </p:spPr>
      </p:pic>
      <p:sp>
        <p:nvSpPr>
          <p:cNvPr id="5" name="Slide Number Placeholder 4"/>
          <p:cNvSpPr>
            <a:spLocks noGrp="1"/>
          </p:cNvSpPr>
          <p:nvPr>
            <p:ph type="sldNum" sz="quarter" idx="12"/>
          </p:nvPr>
        </p:nvSpPr>
        <p:spPr/>
        <p:txBody>
          <a:bodyPr/>
          <a:lstStyle/>
          <a:p>
            <a:fld id="{D0328817-9089-42BE-96F1-7271E7E3509D}" type="slidenum">
              <a:rPr lang="en-US" smtClean="0"/>
              <a:pPr/>
              <a:t>5</a:t>
            </a:fld>
            <a:endParaRPr lang="en-US"/>
          </a:p>
        </p:txBody>
      </p:sp>
      <p:pic>
        <p:nvPicPr>
          <p:cNvPr id="7" name="Picture 6" descr="Text 1.jpg"/>
          <p:cNvPicPr>
            <a:picLocks noChangeAspect="1"/>
          </p:cNvPicPr>
          <p:nvPr/>
        </p:nvPicPr>
        <p:blipFill>
          <a:blip r:embed="rId4" cstate="print"/>
          <a:stretch>
            <a:fillRect/>
          </a:stretch>
        </p:blipFill>
        <p:spPr>
          <a:xfrm>
            <a:off x="152400" y="914400"/>
            <a:ext cx="8891752" cy="685800"/>
          </a:xfrm>
          <a:prstGeom prst="rect">
            <a:avLst/>
          </a:prstGeom>
          <a:ln w="38100">
            <a:solidFill>
              <a:srgbClr val="FFFF00"/>
            </a:solidFill>
          </a:ln>
        </p:spPr>
      </p:pic>
      <p:cxnSp>
        <p:nvCxnSpPr>
          <p:cNvPr id="9" name="Straight Arrow Connector 8"/>
          <p:cNvCxnSpPr/>
          <p:nvPr/>
        </p:nvCxnSpPr>
        <p:spPr>
          <a:xfrm rot="5400000">
            <a:off x="5067300" y="1638300"/>
            <a:ext cx="533400" cy="457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descr="Text 3.jpg"/>
          <p:cNvPicPr>
            <a:picLocks noChangeAspect="1"/>
          </p:cNvPicPr>
          <p:nvPr/>
        </p:nvPicPr>
        <p:blipFill>
          <a:blip r:embed="rId5" cstate="print"/>
          <a:stretch>
            <a:fillRect/>
          </a:stretch>
        </p:blipFill>
        <p:spPr>
          <a:xfrm>
            <a:off x="457200" y="3124200"/>
            <a:ext cx="3323167" cy="381000"/>
          </a:xfrm>
          <a:prstGeom prst="rect">
            <a:avLst/>
          </a:prstGeom>
          <a:ln w="38100">
            <a:solidFill>
              <a:srgbClr val="FFFF00"/>
            </a:solidFill>
          </a:ln>
        </p:spPr>
      </p:pic>
      <p:cxnSp>
        <p:nvCxnSpPr>
          <p:cNvPr id="19" name="Straight Arrow Connector 18"/>
          <p:cNvCxnSpPr>
            <a:stCxn id="18" idx="2"/>
          </p:cNvCxnSpPr>
          <p:nvPr/>
        </p:nvCxnSpPr>
        <p:spPr>
          <a:xfrm rot="16200000" flipH="1">
            <a:off x="3086100" y="2537884"/>
            <a:ext cx="838200" cy="277283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7F4C059C-CD57-4BBE-BBB1-09BF7DD7817F}" type="slidenum">
              <a:rPr lang="en-US"/>
              <a:pPr/>
              <a:t>50</a:t>
            </a:fld>
            <a:endParaRPr lang="en-US"/>
          </a:p>
        </p:txBody>
      </p:sp>
      <p:sp>
        <p:nvSpPr>
          <p:cNvPr id="241666" name="Rectangle 2"/>
          <p:cNvSpPr>
            <a:spLocks noGrp="1" noChangeArrowheads="1"/>
          </p:cNvSpPr>
          <p:nvPr>
            <p:ph type="title"/>
          </p:nvPr>
        </p:nvSpPr>
        <p:spPr>
          <a:xfrm>
            <a:off x="457200" y="0"/>
            <a:ext cx="4343400" cy="1066800"/>
          </a:xfrm>
        </p:spPr>
        <p:txBody>
          <a:bodyPr/>
          <a:lstStyle/>
          <a:p>
            <a:r>
              <a:rPr lang="en-US" dirty="0"/>
              <a:t>Skin effect </a:t>
            </a:r>
          </a:p>
        </p:txBody>
      </p:sp>
      <p:sp>
        <p:nvSpPr>
          <p:cNvPr id="241668" name="Rectangle 4"/>
          <p:cNvSpPr>
            <a:spLocks noGrp="1" noChangeArrowheads="1"/>
          </p:cNvSpPr>
          <p:nvPr>
            <p:ph type="body" sz="half" idx="1"/>
          </p:nvPr>
        </p:nvSpPr>
        <p:spPr>
          <a:xfrm>
            <a:off x="152400" y="1066800"/>
            <a:ext cx="4419600" cy="4800600"/>
          </a:xfrm>
        </p:spPr>
        <p:txBody>
          <a:bodyPr/>
          <a:lstStyle/>
          <a:p>
            <a:pPr>
              <a:lnSpc>
                <a:spcPct val="90000"/>
              </a:lnSpc>
            </a:pPr>
            <a:r>
              <a:rPr lang="en-US" sz="2400"/>
              <a:t>Caused by molecular conduction being the mechanism for heat flow from ocean to atmosphere.</a:t>
            </a:r>
          </a:p>
          <a:p>
            <a:pPr>
              <a:lnSpc>
                <a:spcPct val="90000"/>
              </a:lnSpc>
            </a:pPr>
            <a:r>
              <a:rPr lang="en-US" sz="2400"/>
              <a:t>First order correction:</a:t>
            </a:r>
          </a:p>
          <a:p>
            <a:pPr lvl="1">
              <a:lnSpc>
                <a:spcPct val="90000"/>
              </a:lnSpc>
              <a:buFontTx/>
              <a:buNone/>
            </a:pPr>
            <a:r>
              <a:rPr lang="el-GR" sz="2000">
                <a:cs typeface="Times New Roman" pitchFamily="18" charset="0"/>
              </a:rPr>
              <a:t>Δ</a:t>
            </a:r>
            <a:r>
              <a:rPr lang="en-US" sz="2000">
                <a:cs typeface="Times New Roman" pitchFamily="18" charset="0"/>
              </a:rPr>
              <a:t>T ≈ 0.2K</a:t>
            </a:r>
          </a:p>
          <a:p>
            <a:pPr>
              <a:lnSpc>
                <a:spcPct val="90000"/>
              </a:lnSpc>
            </a:pPr>
            <a:r>
              <a:rPr lang="en-US" sz="2400">
                <a:cs typeface="Times New Roman" pitchFamily="18" charset="0"/>
              </a:rPr>
              <a:t>Better correction requires:</a:t>
            </a:r>
          </a:p>
          <a:p>
            <a:pPr lvl="1">
              <a:lnSpc>
                <a:spcPct val="90000"/>
              </a:lnSpc>
            </a:pPr>
            <a:r>
              <a:rPr lang="en-US" sz="2000">
                <a:cs typeface="Times New Roman" pitchFamily="18" charset="0"/>
              </a:rPr>
              <a:t>accurate wind-speeds for U</a:t>
            </a:r>
            <a:r>
              <a:rPr lang="en-US" sz="2000" baseline="-25000">
                <a:cs typeface="Times New Roman" pitchFamily="18" charset="0"/>
              </a:rPr>
              <a:t>10</a:t>
            </a:r>
            <a:r>
              <a:rPr lang="en-US" sz="2000">
                <a:cs typeface="Times New Roman" pitchFamily="18" charset="0"/>
              </a:rPr>
              <a:t>&lt;7ms</a:t>
            </a:r>
            <a:r>
              <a:rPr lang="en-US" sz="2000" baseline="30000">
                <a:cs typeface="Times New Roman" pitchFamily="18" charset="0"/>
              </a:rPr>
              <a:t>-1</a:t>
            </a:r>
            <a:r>
              <a:rPr lang="en-US" sz="2000">
                <a:cs typeface="Times New Roman" pitchFamily="18" charset="0"/>
              </a:rPr>
              <a:t>, </a:t>
            </a:r>
          </a:p>
          <a:p>
            <a:pPr lvl="1">
              <a:lnSpc>
                <a:spcPct val="90000"/>
              </a:lnSpc>
            </a:pPr>
            <a:r>
              <a:rPr lang="en-US" sz="2000">
                <a:cs typeface="Times New Roman" pitchFamily="18" charset="0"/>
              </a:rPr>
              <a:t>net infrared heat flux at the surface, </a:t>
            </a:r>
          </a:p>
          <a:p>
            <a:pPr lvl="1">
              <a:lnSpc>
                <a:spcPct val="90000"/>
              </a:lnSpc>
            </a:pPr>
            <a:r>
              <a:rPr lang="en-US" sz="2000">
                <a:cs typeface="Times New Roman" pitchFamily="18" charset="0"/>
              </a:rPr>
              <a:t>incident solar radiation at the surface, </a:t>
            </a:r>
          </a:p>
          <a:p>
            <a:pPr lvl="1">
              <a:lnSpc>
                <a:spcPct val="90000"/>
              </a:lnSpc>
            </a:pPr>
            <a:r>
              <a:rPr lang="en-US" sz="2000">
                <a:cs typeface="Times New Roman" pitchFamily="18" charset="0"/>
              </a:rPr>
              <a:t>SST. </a:t>
            </a:r>
          </a:p>
        </p:txBody>
      </p:sp>
      <p:pic>
        <p:nvPicPr>
          <p:cNvPr id="241671" name="Picture 7" descr="Fig_7a_SAGE_dSST_wind"/>
          <p:cNvPicPr>
            <a:picLocks noGrp="1" noChangeAspect="1" noChangeArrowheads="1"/>
          </p:cNvPicPr>
          <p:nvPr>
            <p:ph sz="quarter" idx="2"/>
          </p:nvPr>
        </p:nvPicPr>
        <p:blipFill>
          <a:blip r:embed="rId3" cstate="print"/>
          <a:srcRect/>
          <a:stretch>
            <a:fillRect/>
          </a:stretch>
        </p:blipFill>
        <p:spPr>
          <a:xfrm>
            <a:off x="5035581" y="0"/>
            <a:ext cx="4108419" cy="3276600"/>
          </a:xfrm>
          <a:noFill/>
          <a:ln/>
        </p:spPr>
      </p:pic>
      <p:pic>
        <p:nvPicPr>
          <p:cNvPr id="241672" name="Picture 8" descr="SAGE_dSST_netLW"/>
          <p:cNvPicPr>
            <a:picLocks noGrp="1" noChangeAspect="1" noChangeArrowheads="1"/>
          </p:cNvPicPr>
          <p:nvPr>
            <p:ph sz="quarter" idx="3"/>
          </p:nvPr>
        </p:nvPicPr>
        <p:blipFill>
          <a:blip r:embed="rId4" cstate="print"/>
          <a:srcRect/>
          <a:stretch>
            <a:fillRect/>
          </a:stretch>
        </p:blipFill>
        <p:spPr>
          <a:xfrm>
            <a:off x="6629400" y="3429000"/>
            <a:ext cx="2514600" cy="2395538"/>
          </a:xfrm>
          <a:noFill/>
          <a:ln/>
        </p:spPr>
      </p:pic>
      <p:sp>
        <p:nvSpPr>
          <p:cNvPr id="241673" name="Text Box 9"/>
          <p:cNvSpPr txBox="1">
            <a:spLocks noChangeArrowheads="1"/>
          </p:cNvSpPr>
          <p:nvPr/>
        </p:nvSpPr>
        <p:spPr bwMode="auto">
          <a:xfrm>
            <a:off x="6477000" y="1600200"/>
            <a:ext cx="1600200" cy="336550"/>
          </a:xfrm>
          <a:prstGeom prst="rect">
            <a:avLst/>
          </a:prstGeom>
          <a:noFill/>
          <a:ln w="9525">
            <a:noFill/>
            <a:miter lim="800000"/>
            <a:headEnd/>
            <a:tailEnd/>
          </a:ln>
          <a:effectLst/>
        </p:spPr>
        <p:txBody>
          <a:bodyPr>
            <a:spAutoFit/>
          </a:bodyPr>
          <a:lstStyle/>
          <a:p>
            <a:pPr>
              <a:spcBef>
                <a:spcPct val="50000"/>
              </a:spcBef>
            </a:pPr>
            <a:r>
              <a:rPr lang="el-GR" sz="1600" dirty="0">
                <a:latin typeface="Times New Roman" pitchFamily="18" charset="0"/>
                <a:cs typeface="Arial" pitchFamily="34" charset="0"/>
              </a:rPr>
              <a:t>σ</a:t>
            </a:r>
            <a:r>
              <a:rPr lang="en-US" sz="1600" dirty="0">
                <a:latin typeface="Times New Roman" pitchFamily="18" charset="0"/>
                <a:cs typeface="Arial" pitchFamily="34" charset="0"/>
              </a:rPr>
              <a:t> </a:t>
            </a:r>
            <a:r>
              <a:rPr lang="en-US" sz="1600" dirty="0">
                <a:latin typeface="Times New Roman" pitchFamily="18" charset="0"/>
              </a:rPr>
              <a:t>= </a:t>
            </a:r>
            <a:r>
              <a:rPr lang="en-US" sz="1600" dirty="0">
                <a:solidFill>
                  <a:srgbClr val="000000"/>
                </a:solidFill>
                <a:latin typeface="Times New Roman" pitchFamily="18" charset="0"/>
                <a:cs typeface="Times New Roman" pitchFamily="18" charset="0"/>
              </a:rPr>
              <a:t>±</a:t>
            </a:r>
            <a:r>
              <a:rPr lang="en-US" sz="1600" dirty="0">
                <a:solidFill>
                  <a:srgbClr val="000000"/>
                </a:solidFill>
                <a:latin typeface="Times New Roman" pitchFamily="18" charset="0"/>
                <a:ea typeface="Times New Roman" pitchFamily="18" charset="0"/>
                <a:cs typeface="Nimbus Roman"/>
              </a:rPr>
              <a:t>0.095K.</a:t>
            </a:r>
          </a:p>
        </p:txBody>
      </p:sp>
      <p:grpSp>
        <p:nvGrpSpPr>
          <p:cNvPr id="2" name="Group 12"/>
          <p:cNvGrpSpPr>
            <a:grpSpLocks/>
          </p:cNvGrpSpPr>
          <p:nvPr/>
        </p:nvGrpSpPr>
        <p:grpSpPr bwMode="auto">
          <a:xfrm>
            <a:off x="4191000" y="3429000"/>
            <a:ext cx="2362200" cy="2362200"/>
            <a:chOff x="2640" y="2448"/>
            <a:chExt cx="1488" cy="1488"/>
          </a:xfrm>
        </p:grpSpPr>
        <p:pic>
          <p:nvPicPr>
            <p:cNvPr id="241674" name="Picture 10" descr="SAGE_dSST_histo"/>
            <p:cNvPicPr>
              <a:picLocks noChangeAspect="1" noChangeArrowheads="1"/>
            </p:cNvPicPr>
            <p:nvPr/>
          </p:nvPicPr>
          <p:blipFill>
            <a:blip r:embed="rId5" cstate="print"/>
            <a:srcRect/>
            <a:stretch>
              <a:fillRect/>
            </a:stretch>
          </p:blipFill>
          <p:spPr bwMode="auto">
            <a:xfrm>
              <a:off x="2640" y="2448"/>
              <a:ext cx="1488" cy="1488"/>
            </a:xfrm>
            <a:prstGeom prst="rect">
              <a:avLst/>
            </a:prstGeom>
            <a:noFill/>
          </p:spPr>
        </p:pic>
        <p:pic>
          <p:nvPicPr>
            <p:cNvPr id="241675" name="Picture 11" descr="SAGE_dSST_histo"/>
            <p:cNvPicPr>
              <a:picLocks noChangeAspect="1" noChangeArrowheads="1"/>
            </p:cNvPicPr>
            <p:nvPr/>
          </p:nvPicPr>
          <p:blipFill>
            <a:blip r:embed="rId6" cstate="print"/>
            <a:srcRect/>
            <a:stretch>
              <a:fillRect/>
            </a:stretch>
          </p:blipFill>
          <p:spPr bwMode="auto">
            <a:xfrm>
              <a:off x="2880" y="2588"/>
              <a:ext cx="576" cy="265"/>
            </a:xfrm>
            <a:prstGeom prst="rect">
              <a:avLst/>
            </a:prstGeom>
            <a:noFill/>
          </p:spPr>
        </p:pic>
      </p:grpSp>
      <p:sp>
        <p:nvSpPr>
          <p:cNvPr id="12" name="TextBox 11"/>
          <p:cNvSpPr txBox="1"/>
          <p:nvPr/>
        </p:nvSpPr>
        <p:spPr>
          <a:xfrm>
            <a:off x="2667000" y="5996226"/>
            <a:ext cx="6172200" cy="584775"/>
          </a:xfrm>
          <a:prstGeom prst="rect">
            <a:avLst/>
          </a:prstGeom>
          <a:noFill/>
        </p:spPr>
        <p:txBody>
          <a:bodyPr wrap="square" rtlCol="0">
            <a:spAutoFit/>
          </a:bodyPr>
          <a:lstStyle/>
          <a:p>
            <a:r>
              <a:rPr lang="en-US" sz="1600" dirty="0" smtClean="0">
                <a:solidFill>
                  <a:schemeClr val="bg1">
                    <a:lumMod val="50000"/>
                  </a:schemeClr>
                </a:solidFill>
              </a:rPr>
              <a:t>From: Minnett, P. J., M. Smith and B. Ward (2011).  Measurements of the oceanic thermal skin effect.  </a:t>
            </a:r>
            <a:r>
              <a:rPr lang="en-US" sz="1600" i="1" dirty="0" smtClean="0">
                <a:solidFill>
                  <a:schemeClr val="bg1">
                    <a:lumMod val="50000"/>
                  </a:schemeClr>
                </a:solidFill>
              </a:rPr>
              <a:t>Deep Sea Research II</a:t>
            </a:r>
            <a:r>
              <a:rPr lang="en-US" sz="1600" dirty="0" smtClean="0">
                <a:solidFill>
                  <a:schemeClr val="bg1">
                    <a:lumMod val="50000"/>
                  </a:schemeClr>
                </a:solidFill>
              </a:rPr>
              <a:t>. In the press.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4DAF85BF-8CFE-4A52-90EC-9639EFF9498A}" type="slidenum">
              <a:rPr lang="en-US"/>
              <a:pPr/>
              <a:t>51</a:t>
            </a:fld>
            <a:endParaRPr lang="en-US"/>
          </a:p>
        </p:txBody>
      </p:sp>
      <p:sp>
        <p:nvSpPr>
          <p:cNvPr id="188418" name="Rectangle 2"/>
          <p:cNvSpPr>
            <a:spLocks noGrp="1" noChangeArrowheads="1"/>
          </p:cNvSpPr>
          <p:nvPr>
            <p:ph type="title"/>
          </p:nvPr>
        </p:nvSpPr>
        <p:spPr>
          <a:xfrm>
            <a:off x="0" y="0"/>
            <a:ext cx="2895600" cy="1828800"/>
          </a:xfrm>
        </p:spPr>
        <p:txBody>
          <a:bodyPr>
            <a:normAutofit fontScale="90000"/>
          </a:bodyPr>
          <a:lstStyle/>
          <a:p>
            <a:r>
              <a:rPr lang="en-US"/>
              <a:t>Variability of Diurnal Heating</a:t>
            </a:r>
          </a:p>
        </p:txBody>
      </p:sp>
      <p:sp>
        <p:nvSpPr>
          <p:cNvPr id="188419" name="Rectangle 3"/>
          <p:cNvSpPr>
            <a:spLocks noGrp="1" noChangeArrowheads="1"/>
          </p:cNvSpPr>
          <p:nvPr>
            <p:ph type="body" sz="half" idx="1"/>
          </p:nvPr>
        </p:nvSpPr>
        <p:spPr>
          <a:xfrm>
            <a:off x="0" y="2362200"/>
            <a:ext cx="3124200" cy="1524000"/>
          </a:xfrm>
        </p:spPr>
        <p:txBody>
          <a:bodyPr>
            <a:noAutofit/>
          </a:bodyPr>
          <a:lstStyle/>
          <a:p>
            <a:pPr marL="285750" indent="-1588">
              <a:buFontTx/>
              <a:buNone/>
            </a:pPr>
            <a:r>
              <a:rPr lang="en-US" sz="2400" dirty="0"/>
              <a:t>SST can change significantly in periods of an hour or less.</a:t>
            </a:r>
          </a:p>
          <a:p>
            <a:pPr marL="285750" indent="-1588">
              <a:buFontTx/>
              <a:buNone/>
            </a:pPr>
            <a:endParaRPr lang="en-US" sz="1800" dirty="0"/>
          </a:p>
          <a:p>
            <a:pPr marL="285750" indent="-1588">
              <a:buFontTx/>
              <a:buNone/>
            </a:pPr>
            <a:r>
              <a:rPr lang="en-US" sz="1400" dirty="0">
                <a:solidFill>
                  <a:schemeClr val="tx1">
                    <a:lumMod val="65000"/>
                    <a:lumOff val="35000"/>
                  </a:schemeClr>
                </a:solidFill>
              </a:rPr>
              <a:t>From Gentemann, C. L. and P. J. Minnett, 2008: Radiometric measurements of ocean surface thermal variability. </a:t>
            </a:r>
            <a:r>
              <a:rPr lang="en-US" sz="1400" i="1" dirty="0">
                <a:solidFill>
                  <a:schemeClr val="tx1">
                    <a:lumMod val="65000"/>
                    <a:lumOff val="35000"/>
                  </a:schemeClr>
                </a:solidFill>
              </a:rPr>
              <a:t>Journal of Geophysical Research</a:t>
            </a:r>
            <a:r>
              <a:rPr lang="en-US" sz="1400" dirty="0">
                <a:solidFill>
                  <a:schemeClr val="tx1">
                    <a:lumMod val="65000"/>
                    <a:lumOff val="35000"/>
                  </a:schemeClr>
                </a:solidFill>
              </a:rPr>
              <a:t>, 113, C08017. doi:10.1029/2007JC004540</a:t>
            </a:r>
          </a:p>
        </p:txBody>
      </p:sp>
      <p:pic>
        <p:nvPicPr>
          <p:cNvPr id="188420" name="Picture 4" descr="DV Examples"/>
          <p:cNvPicPr>
            <a:picLocks noGrp="1" noChangeAspect="1" noChangeArrowheads="1"/>
          </p:cNvPicPr>
          <p:nvPr>
            <p:ph sz="half" idx="2"/>
          </p:nvPr>
        </p:nvPicPr>
        <p:blipFill>
          <a:blip r:embed="rId3" cstate="print"/>
          <a:srcRect/>
          <a:stretch>
            <a:fillRect/>
          </a:stretch>
        </p:blipFill>
        <p:spPr>
          <a:xfrm>
            <a:off x="3200400" y="457200"/>
            <a:ext cx="5791200" cy="5700713"/>
          </a:xfrm>
          <a:noFill/>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838200"/>
          </a:xfrm>
        </p:spPr>
        <p:txBody>
          <a:bodyPr>
            <a:normAutofit fontScale="90000"/>
          </a:bodyPr>
          <a:lstStyle/>
          <a:p>
            <a:r>
              <a:rPr lang="en-US" sz="4000" dirty="0" smtClean="0"/>
              <a:t>Modeling Diurnal Warming and Cooling</a:t>
            </a:r>
            <a:endParaRPr lang="en-US" sz="4000" dirty="0"/>
          </a:p>
        </p:txBody>
      </p:sp>
      <p:pic>
        <p:nvPicPr>
          <p:cNvPr id="12293" name="Picture 5" descr="dw03Jun2002"/>
          <p:cNvPicPr>
            <a:picLocks noChangeAspect="1" noChangeArrowheads="1"/>
          </p:cNvPicPr>
          <p:nvPr/>
        </p:nvPicPr>
        <p:blipFill>
          <a:blip r:embed="rId3" cstate="print"/>
          <a:srcRect t="6433" b="11696"/>
          <a:stretch>
            <a:fillRect/>
          </a:stretch>
        </p:blipFill>
        <p:spPr bwMode="auto">
          <a:xfrm>
            <a:off x="5085859" y="3048000"/>
            <a:ext cx="4058141" cy="2492375"/>
          </a:xfrm>
          <a:prstGeom prst="rect">
            <a:avLst/>
          </a:prstGeom>
          <a:noFill/>
        </p:spPr>
      </p:pic>
      <p:grpSp>
        <p:nvGrpSpPr>
          <p:cNvPr id="2" name="Group 15"/>
          <p:cNvGrpSpPr>
            <a:grpSpLocks/>
          </p:cNvGrpSpPr>
          <p:nvPr/>
        </p:nvGrpSpPr>
        <p:grpSpPr bwMode="auto">
          <a:xfrm>
            <a:off x="1905000" y="3200400"/>
            <a:ext cx="2743200" cy="2184400"/>
            <a:chOff x="303" y="1053"/>
            <a:chExt cx="1734" cy="1280"/>
          </a:xfrm>
        </p:grpSpPr>
        <p:pic>
          <p:nvPicPr>
            <p:cNvPr id="12296" name="Picture 8" descr="dt_profile3"/>
            <p:cNvPicPr>
              <a:picLocks noChangeAspect="1" noChangeArrowheads="1"/>
            </p:cNvPicPr>
            <p:nvPr/>
          </p:nvPicPr>
          <p:blipFill>
            <a:blip r:embed="rId4" cstate="print"/>
            <a:srcRect l="5682" r="9091" b="9091"/>
            <a:stretch>
              <a:fillRect/>
            </a:stretch>
          </p:blipFill>
          <p:spPr bwMode="auto">
            <a:xfrm>
              <a:off x="480" y="1104"/>
              <a:ext cx="1536" cy="1229"/>
            </a:xfrm>
            <a:prstGeom prst="rect">
              <a:avLst/>
            </a:prstGeom>
            <a:noFill/>
          </p:spPr>
        </p:pic>
        <p:sp>
          <p:nvSpPr>
            <p:cNvPr id="12297" name="Rectangle 9"/>
            <p:cNvSpPr>
              <a:spLocks noChangeArrowheads="1"/>
            </p:cNvSpPr>
            <p:nvPr/>
          </p:nvSpPr>
          <p:spPr bwMode="auto">
            <a:xfrm rot="16200000">
              <a:off x="11" y="1624"/>
              <a:ext cx="809" cy="225"/>
            </a:xfrm>
            <a:prstGeom prst="rect">
              <a:avLst/>
            </a:prstGeom>
            <a:solidFill>
              <a:schemeClr val="bg1"/>
            </a:solidFill>
            <a:ln w="9525" algn="ctr">
              <a:noFill/>
              <a:miter lim="800000"/>
              <a:headEnd/>
              <a:tailEnd/>
            </a:ln>
            <a:effectLst/>
          </p:spPr>
          <p:txBody>
            <a:bodyPr wrap="none" anchor="ctr"/>
            <a:lstStyle/>
            <a:p>
              <a:pPr algn="ctr"/>
              <a:r>
                <a:rPr lang="en-US" sz="1400" b="1">
                  <a:solidFill>
                    <a:schemeClr val="tx2"/>
                  </a:solidFill>
                </a:rPr>
                <a:t>NonDim Depth (z)</a:t>
              </a:r>
            </a:p>
          </p:txBody>
        </p:sp>
        <p:sp>
          <p:nvSpPr>
            <p:cNvPr id="12298" name="Rectangle 10"/>
            <p:cNvSpPr>
              <a:spLocks noChangeArrowheads="1"/>
            </p:cNvSpPr>
            <p:nvPr/>
          </p:nvSpPr>
          <p:spPr bwMode="auto">
            <a:xfrm>
              <a:off x="624" y="1053"/>
              <a:ext cx="1413" cy="80"/>
            </a:xfrm>
            <a:prstGeom prst="rect">
              <a:avLst/>
            </a:prstGeom>
            <a:solidFill>
              <a:schemeClr val="bg1"/>
            </a:solidFill>
            <a:ln w="9525" algn="ctr">
              <a:noFill/>
              <a:miter lim="800000"/>
              <a:headEnd/>
              <a:tailEnd/>
            </a:ln>
            <a:effectLst/>
          </p:spPr>
          <p:txBody>
            <a:bodyPr wrap="none" anchor="ctr"/>
            <a:lstStyle/>
            <a:p>
              <a:pPr algn="ctr"/>
              <a:r>
                <a:rPr lang="en-US" sz="1400" b="1">
                  <a:solidFill>
                    <a:schemeClr val="tx2"/>
                  </a:solidFill>
                </a:rPr>
                <a:t>NonDim Heat Content</a:t>
              </a:r>
            </a:p>
          </p:txBody>
        </p:sp>
      </p:grpSp>
      <p:sp>
        <p:nvSpPr>
          <p:cNvPr id="12299" name="Rectangle 11"/>
          <p:cNvSpPr>
            <a:spLocks noGrp="1" noChangeArrowheads="1"/>
          </p:cNvSpPr>
          <p:nvPr>
            <p:ph type="body" idx="1"/>
          </p:nvPr>
        </p:nvSpPr>
        <p:spPr>
          <a:xfrm>
            <a:off x="457200" y="990600"/>
            <a:ext cx="8229600" cy="4525963"/>
          </a:xfrm>
        </p:spPr>
        <p:txBody>
          <a:bodyPr/>
          <a:lstStyle/>
          <a:p>
            <a:r>
              <a:rPr lang="en-US" sz="1800" dirty="0" smtClean="0"/>
              <a:t>Prior models generally failed to raise temperatures sufficiently quickly, were not sufficiently responsive to changes in the wind speed, and retained too much heat into the evening and the night.</a:t>
            </a:r>
          </a:p>
          <a:p>
            <a:r>
              <a:rPr lang="en-US" sz="1800" dirty="0" smtClean="0"/>
              <a:t>New </a:t>
            </a:r>
            <a:r>
              <a:rPr lang="en-US" sz="1800" dirty="0"/>
              <a:t>diurnal model that links the advantages of bulk models (speed) with the vertical resolution provided by turbulent closure </a:t>
            </a:r>
            <a:r>
              <a:rPr lang="en-US" sz="1800" dirty="0" smtClean="0"/>
              <a:t>models.</a:t>
            </a:r>
            <a:endParaRPr lang="en-US" sz="1800" dirty="0"/>
          </a:p>
          <a:p>
            <a:r>
              <a:rPr lang="en-US" sz="1800" dirty="0"/>
              <a:t>Profiles of Surface Heating (POSH) model:</a:t>
            </a:r>
          </a:p>
        </p:txBody>
      </p:sp>
      <p:sp>
        <p:nvSpPr>
          <p:cNvPr id="12302" name="Line 14"/>
          <p:cNvSpPr>
            <a:spLocks noChangeShapeType="1"/>
          </p:cNvSpPr>
          <p:nvPr/>
        </p:nvSpPr>
        <p:spPr bwMode="auto">
          <a:xfrm>
            <a:off x="4648200" y="4267200"/>
            <a:ext cx="609600" cy="0"/>
          </a:xfrm>
          <a:prstGeom prst="line">
            <a:avLst/>
          </a:prstGeom>
          <a:noFill/>
          <a:ln w="57150">
            <a:solidFill>
              <a:schemeClr val="tx1"/>
            </a:solidFill>
            <a:round/>
            <a:headEnd/>
            <a:tailEnd type="triangle" w="med" len="med"/>
          </a:ln>
          <a:effectLst/>
        </p:spPr>
        <p:txBody>
          <a:bodyPr/>
          <a:lstStyle/>
          <a:p>
            <a:endParaRPr lang="en-US"/>
          </a:p>
        </p:txBody>
      </p:sp>
      <p:sp>
        <p:nvSpPr>
          <p:cNvPr id="12304" name="Text Box 16"/>
          <p:cNvSpPr txBox="1">
            <a:spLocks noChangeArrowheads="1"/>
          </p:cNvSpPr>
          <p:nvPr/>
        </p:nvSpPr>
        <p:spPr bwMode="auto">
          <a:xfrm>
            <a:off x="304800" y="3657600"/>
            <a:ext cx="1143000" cy="1200329"/>
          </a:xfrm>
          <a:prstGeom prst="rect">
            <a:avLst/>
          </a:prstGeom>
          <a:noFill/>
          <a:ln w="9525">
            <a:noFill/>
            <a:miter lim="800000"/>
            <a:headEnd/>
            <a:tailEnd/>
          </a:ln>
          <a:effectLst/>
        </p:spPr>
        <p:txBody>
          <a:bodyPr wrap="square">
            <a:spAutoFit/>
          </a:bodyPr>
          <a:lstStyle/>
          <a:p>
            <a:pPr>
              <a:spcBef>
                <a:spcPct val="50000"/>
              </a:spcBef>
            </a:pPr>
            <a:r>
              <a:rPr lang="en-US" dirty="0"/>
              <a:t>Surface forcing: (NWP         or in situ)</a:t>
            </a:r>
          </a:p>
        </p:txBody>
      </p:sp>
      <p:sp>
        <p:nvSpPr>
          <p:cNvPr id="19" name="TextBox 18"/>
          <p:cNvSpPr txBox="1"/>
          <p:nvPr/>
        </p:nvSpPr>
        <p:spPr>
          <a:xfrm>
            <a:off x="1524000" y="3733800"/>
            <a:ext cx="381000" cy="769441"/>
          </a:xfrm>
          <a:prstGeom prst="rect">
            <a:avLst/>
          </a:prstGeom>
          <a:noFill/>
        </p:spPr>
        <p:txBody>
          <a:bodyPr wrap="square" rtlCol="0">
            <a:spAutoFit/>
          </a:bodyPr>
          <a:lstStyle/>
          <a:p>
            <a:r>
              <a:rPr lang="en-US" sz="4400" dirty="0" smtClean="0"/>
              <a:t>+</a:t>
            </a:r>
            <a:endParaRPr lang="en-US" sz="4400" dirty="0"/>
          </a:p>
        </p:txBody>
      </p:sp>
      <p:sp>
        <p:nvSpPr>
          <p:cNvPr id="20" name="Text Box 7"/>
          <p:cNvSpPr txBox="1">
            <a:spLocks noChangeArrowheads="1"/>
          </p:cNvSpPr>
          <p:nvPr/>
        </p:nvSpPr>
        <p:spPr bwMode="auto">
          <a:xfrm>
            <a:off x="2133600" y="5791200"/>
            <a:ext cx="7010400" cy="1061829"/>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lumMod val="65000"/>
                    <a:lumOff val="35000"/>
                  </a:schemeClr>
                </a:solidFill>
                <a:latin typeface="Times New Roman" pitchFamily="18" charset="0"/>
              </a:rPr>
              <a:t>See </a:t>
            </a:r>
            <a:r>
              <a:rPr lang="en-US" sz="1400" dirty="0">
                <a:solidFill>
                  <a:schemeClr val="tx1">
                    <a:lumMod val="65000"/>
                    <a:lumOff val="35000"/>
                  </a:schemeClr>
                </a:solidFill>
                <a:latin typeface="Times New Roman" pitchFamily="18" charset="0"/>
              </a:rPr>
              <a:t>Gentemann, C. L., P. J. Minnett, and B. Ward (2009). </a:t>
            </a:r>
            <a:r>
              <a:rPr lang="en-US" sz="1400" dirty="0" smtClean="0">
                <a:solidFill>
                  <a:schemeClr val="tx1">
                    <a:lumMod val="65000"/>
                    <a:lumOff val="35000"/>
                  </a:schemeClr>
                </a:solidFill>
                <a:latin typeface="Times New Roman" pitchFamily="18" charset="0"/>
              </a:rPr>
              <a:t>Profiles </a:t>
            </a:r>
            <a:r>
              <a:rPr lang="en-US" sz="1400" dirty="0">
                <a:solidFill>
                  <a:schemeClr val="tx1">
                    <a:lumMod val="65000"/>
                    <a:lumOff val="35000"/>
                  </a:schemeClr>
                </a:solidFill>
                <a:latin typeface="Times New Roman" pitchFamily="18" charset="0"/>
              </a:rPr>
              <a:t>of Ocean Surface Heating (POSH): a new model of upper ocean diurnal thermal variability</a:t>
            </a:r>
            <a:r>
              <a:rPr lang="en-US" sz="1400" dirty="0" smtClean="0">
                <a:solidFill>
                  <a:schemeClr val="tx1">
                    <a:lumMod val="65000"/>
                    <a:lumOff val="35000"/>
                  </a:schemeClr>
                </a:solidFill>
                <a:latin typeface="Times New Roman" pitchFamily="18" charset="0"/>
              </a:rPr>
              <a:t>. </a:t>
            </a:r>
            <a:r>
              <a:rPr lang="en-US" sz="1400" dirty="0">
                <a:solidFill>
                  <a:schemeClr val="tx1">
                    <a:lumMod val="65000"/>
                    <a:lumOff val="35000"/>
                  </a:schemeClr>
                </a:solidFill>
                <a:latin typeface="Times New Roman" pitchFamily="18" charset="0"/>
              </a:rPr>
              <a:t>Journal of  Geophysical Research 114: C07017.</a:t>
            </a:r>
          </a:p>
          <a:p>
            <a:pPr>
              <a:spcBef>
                <a:spcPct val="50000"/>
              </a:spcBef>
            </a:pPr>
            <a:endParaRPr lang="en-US" sz="1400" dirty="0">
              <a:solidFill>
                <a:schemeClr val="tx1">
                  <a:lumMod val="65000"/>
                  <a:lumOff val="3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Related activities</a:t>
            </a:r>
            <a:endParaRPr lang="en-US" dirty="0"/>
          </a:p>
        </p:txBody>
      </p:sp>
      <p:sp>
        <p:nvSpPr>
          <p:cNvPr id="3" name="Content Placeholder 2"/>
          <p:cNvSpPr>
            <a:spLocks noGrp="1"/>
          </p:cNvSpPr>
          <p:nvPr>
            <p:ph idx="1"/>
          </p:nvPr>
        </p:nvSpPr>
        <p:spPr/>
        <p:txBody>
          <a:bodyPr>
            <a:normAutofit/>
          </a:bodyPr>
          <a:lstStyle/>
          <a:p>
            <a:pPr marL="569913" lvl="1" indent="-169863"/>
            <a:r>
              <a:rPr lang="en-US" sz="3200" dirty="0" smtClean="0">
                <a:latin typeface="Times New Roman" pitchFamily="18" charset="0"/>
                <a:cs typeface="Times New Roman" pitchFamily="18" charset="0"/>
              </a:rPr>
              <a:t>NASA SST Science Team</a:t>
            </a:r>
          </a:p>
          <a:p>
            <a:pPr marL="569913" lvl="1" indent="-169863"/>
            <a:r>
              <a:rPr lang="en-US" sz="3200" dirty="0" smtClean="0">
                <a:latin typeface="Times New Roman" pitchFamily="18" charset="0"/>
                <a:cs typeface="Times New Roman" pitchFamily="18" charset="0"/>
              </a:rPr>
              <a:t>NPP (VIIRS) Science Team</a:t>
            </a:r>
          </a:p>
          <a:p>
            <a:pPr marL="569913" lvl="1" indent="-169863"/>
            <a:r>
              <a:rPr lang="en-US" sz="3200" dirty="0" smtClean="0">
                <a:latin typeface="Times New Roman" pitchFamily="18" charset="0"/>
                <a:cs typeface="Times New Roman" pitchFamily="18" charset="0"/>
              </a:rPr>
              <a:t>GHRSST </a:t>
            </a:r>
            <a:r>
              <a:rPr lang="en-US" sz="3200" dirty="0" smtClean="0">
                <a:latin typeface="Times New Roman" pitchFamily="18" charset="0"/>
                <a:cs typeface="Times New Roman" pitchFamily="18" charset="0"/>
              </a:rPr>
              <a:t>Science Team</a:t>
            </a:r>
          </a:p>
          <a:p>
            <a:pPr marL="569913" lvl="1" indent="-169863"/>
            <a:r>
              <a:rPr lang="en-US" sz="3200" dirty="0" smtClean="0">
                <a:latin typeface="Times New Roman" pitchFamily="18" charset="0"/>
                <a:cs typeface="Times New Roman" pitchFamily="18" charset="0"/>
              </a:rPr>
              <a:t>AVHRR Pathfinder Project</a:t>
            </a:r>
          </a:p>
          <a:p>
            <a:pPr marL="569913" lvl="1" indent="-169863"/>
            <a:r>
              <a:rPr lang="en-US" sz="3200" dirty="0" smtClean="0">
                <a:latin typeface="Times New Roman" pitchFamily="18" charset="0"/>
                <a:cs typeface="Times New Roman" pitchFamily="18" charset="0"/>
              </a:rPr>
              <a:t>AATSR </a:t>
            </a:r>
            <a:r>
              <a:rPr lang="en-US" sz="3200" dirty="0" smtClean="0">
                <a:latin typeface="Times New Roman" pitchFamily="18" charset="0"/>
                <a:cs typeface="Times New Roman" pitchFamily="18" charset="0"/>
              </a:rPr>
              <a:t>Science Advisory Group</a:t>
            </a:r>
          </a:p>
          <a:p>
            <a:pPr marL="569913" lvl="1" indent="-169863"/>
            <a:r>
              <a:rPr lang="en-US" sz="3200" dirty="0" smtClean="0">
                <a:latin typeface="Times New Roman" pitchFamily="18" charset="0"/>
                <a:cs typeface="Times New Roman" pitchFamily="18" charset="0"/>
              </a:rPr>
              <a:t>HyspIRI Science Study Group</a:t>
            </a:r>
          </a:p>
          <a:p>
            <a:pPr marL="569913" lvl="1" indent="-169863"/>
            <a:r>
              <a:rPr lang="en-US" sz="3200" dirty="0" smtClean="0">
                <a:latin typeface="Times New Roman" pitchFamily="18" charset="0"/>
                <a:cs typeface="Times New Roman" pitchFamily="18" charset="0"/>
              </a:rPr>
              <a:t>EUMETSAT Mission Expert Team</a:t>
            </a:r>
          </a:p>
          <a:p>
            <a:endParaRPr lang="en-US" sz="6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65426A6B-33A4-4768-AC4C-676255488C1E}" type="slidenum">
              <a:rPr lang="en-US"/>
              <a:pPr>
                <a:defRPr/>
              </a:pPr>
              <a:t>54</a:t>
            </a:fld>
            <a:endParaRPr lang="en-US"/>
          </a:p>
        </p:txBody>
      </p:sp>
      <p:sp>
        <p:nvSpPr>
          <p:cNvPr id="45059" name="Rectangle 2"/>
          <p:cNvSpPr>
            <a:spLocks noGrp="1" noChangeArrowheads="1"/>
          </p:cNvSpPr>
          <p:nvPr>
            <p:ph type="title"/>
          </p:nvPr>
        </p:nvSpPr>
        <p:spPr/>
        <p:txBody>
          <a:bodyPr/>
          <a:lstStyle/>
          <a:p>
            <a:r>
              <a:rPr lang="en-US" smtClean="0"/>
              <a:t>Future</a:t>
            </a:r>
          </a:p>
        </p:txBody>
      </p:sp>
      <p:sp>
        <p:nvSpPr>
          <p:cNvPr id="45060" name="Rectangle 3"/>
          <p:cNvSpPr>
            <a:spLocks noGrp="1" noChangeArrowheads="1"/>
          </p:cNvSpPr>
          <p:nvPr>
            <p:ph type="body" idx="1"/>
          </p:nvPr>
        </p:nvSpPr>
        <p:spPr>
          <a:xfrm>
            <a:off x="533400" y="1295400"/>
            <a:ext cx="8458200" cy="4525963"/>
          </a:xfrm>
        </p:spPr>
        <p:txBody>
          <a:bodyPr>
            <a:normAutofit fontScale="70000" lnSpcReduction="20000"/>
          </a:bodyPr>
          <a:lstStyle/>
          <a:p>
            <a:r>
              <a:rPr lang="en-US" dirty="0" smtClean="0"/>
              <a:t>New ship-based </a:t>
            </a:r>
            <a:r>
              <a:rPr lang="en-US" dirty="0" err="1" smtClean="0"/>
              <a:t>spectroradiometers</a:t>
            </a:r>
            <a:r>
              <a:rPr lang="en-US" dirty="0" smtClean="0"/>
              <a:t> </a:t>
            </a:r>
          </a:p>
          <a:p>
            <a:pPr lvl="1"/>
            <a:r>
              <a:rPr lang="en-US" dirty="0" smtClean="0"/>
              <a:t>M-AERI Mk2</a:t>
            </a:r>
          </a:p>
          <a:p>
            <a:r>
              <a:rPr lang="en-US" dirty="0" smtClean="0"/>
              <a:t>New spacecraft radiometers</a:t>
            </a:r>
          </a:p>
          <a:p>
            <a:pPr lvl="1"/>
            <a:r>
              <a:rPr lang="en-US" dirty="0" smtClean="0"/>
              <a:t>VIIRS</a:t>
            </a:r>
          </a:p>
          <a:p>
            <a:pPr lvl="1"/>
            <a:r>
              <a:rPr lang="en-US" dirty="0" smtClean="0"/>
              <a:t>SLSTR</a:t>
            </a:r>
          </a:p>
          <a:p>
            <a:r>
              <a:rPr lang="en-US" dirty="0" smtClean="0"/>
              <a:t>Better buoy temperatures</a:t>
            </a:r>
          </a:p>
          <a:p>
            <a:pPr lvl="1"/>
            <a:r>
              <a:rPr lang="en-US" dirty="0" smtClean="0"/>
              <a:t>0.01K resolution</a:t>
            </a:r>
          </a:p>
          <a:p>
            <a:r>
              <a:rPr lang="en-US" dirty="0" smtClean="0"/>
              <a:t>Use modified Argo profilers, gliders</a:t>
            </a:r>
          </a:p>
          <a:p>
            <a:pPr lvl="1"/>
            <a:r>
              <a:rPr lang="en-US" dirty="0" smtClean="0"/>
              <a:t>Measurements up to the surface</a:t>
            </a:r>
          </a:p>
          <a:p>
            <a:r>
              <a:rPr lang="en-US" dirty="0" smtClean="0"/>
              <a:t>More (autonomous) radiometers, also on UAVs</a:t>
            </a:r>
          </a:p>
          <a:p>
            <a:pPr lvl="1"/>
            <a:r>
              <a:rPr lang="en-US" dirty="0" smtClean="0"/>
              <a:t>Ball Aerospace have built a miniature a/c radiometer</a:t>
            </a:r>
          </a:p>
          <a:p>
            <a:r>
              <a:rPr lang="en-US" dirty="0" smtClean="0"/>
              <a:t>Improved atmospheric correction formulations</a:t>
            </a:r>
          </a:p>
          <a:p>
            <a:r>
              <a:rPr lang="en-US" dirty="0" smtClean="0"/>
              <a:t>“Forward” solution for the atmospheric effect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IGARSS 2009</a:t>
            </a:r>
          </a:p>
          <a:p>
            <a:r>
              <a:rPr lang="en-US"/>
              <a:t>Cape Town. July 16, 2009.</a:t>
            </a:r>
          </a:p>
        </p:txBody>
      </p:sp>
      <p:sp>
        <p:nvSpPr>
          <p:cNvPr id="5" name="Slide Number Placeholder 5"/>
          <p:cNvSpPr>
            <a:spLocks noGrp="1"/>
          </p:cNvSpPr>
          <p:nvPr>
            <p:ph type="sldNum" sz="quarter" idx="12"/>
          </p:nvPr>
        </p:nvSpPr>
        <p:spPr/>
        <p:txBody>
          <a:bodyPr/>
          <a:lstStyle/>
          <a:p>
            <a:fld id="{C3783805-2569-46CA-9FAF-2E6AF1B3F8B5}" type="slidenum">
              <a:rPr lang="en-US"/>
              <a:pPr/>
              <a:t>55</a:t>
            </a:fld>
            <a:endParaRPr lang="en-US"/>
          </a:p>
        </p:txBody>
      </p:sp>
      <p:sp>
        <p:nvSpPr>
          <p:cNvPr id="128002" name="Rectangle 2"/>
          <p:cNvSpPr>
            <a:spLocks noGrp="1" noChangeArrowheads="1"/>
          </p:cNvSpPr>
          <p:nvPr>
            <p:ph type="title"/>
          </p:nvPr>
        </p:nvSpPr>
        <p:spPr>
          <a:xfrm>
            <a:off x="304800" y="4191000"/>
            <a:ext cx="2057400" cy="1066800"/>
          </a:xfrm>
        </p:spPr>
        <p:txBody>
          <a:bodyPr>
            <a:normAutofit/>
          </a:bodyPr>
          <a:lstStyle/>
          <a:p>
            <a:pPr algn="r"/>
            <a:r>
              <a:rPr lang="en-US" sz="2000" i="1" dirty="0"/>
              <a:t>Aqua</a:t>
            </a:r>
            <a:r>
              <a:rPr lang="en-US" sz="2000" dirty="0"/>
              <a:t>  MODIS SST</a:t>
            </a:r>
          </a:p>
        </p:txBody>
      </p:sp>
      <p:pic>
        <p:nvPicPr>
          <p:cNvPr id="128003" name="Picture 3" descr="L2_ECoast_MODAPS"/>
          <p:cNvPicPr>
            <a:picLocks noChangeAspect="1" noChangeArrowheads="1"/>
          </p:cNvPicPr>
          <p:nvPr/>
        </p:nvPicPr>
        <p:blipFill>
          <a:blip r:embed="rId3" cstate="print"/>
          <a:srcRect/>
          <a:stretch>
            <a:fillRect/>
          </a:stretch>
        </p:blipFill>
        <p:spPr bwMode="auto">
          <a:xfrm>
            <a:off x="2362200" y="0"/>
            <a:ext cx="5697538" cy="6781800"/>
          </a:xfrm>
          <a:prstGeom prst="rect">
            <a:avLst/>
          </a:prstGeom>
          <a:noFill/>
        </p:spPr>
      </p:pic>
      <p:sp>
        <p:nvSpPr>
          <p:cNvPr id="6" name="Rectangle 4"/>
          <p:cNvSpPr txBox="1">
            <a:spLocks noChangeArrowheads="1"/>
          </p:cNvSpPr>
          <p:nvPr/>
        </p:nvSpPr>
        <p:spPr>
          <a:xfrm>
            <a:off x="0" y="990600"/>
            <a:ext cx="2286000" cy="2209800"/>
          </a:xfrm>
          <a:prstGeom prst="rect">
            <a:avLst/>
          </a:prstGeom>
        </p:spPr>
        <p:txBody>
          <a:bodyPr vert="horz" lIns="91440" tIns="45720" rIns="91440" bIns="45720" rtlCol="0" anchor="ct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Thank</a:t>
            </a:r>
            <a:r>
              <a:rPr kumimoji="0" lang="en-US" sz="4000" b="0" i="0" u="none" strike="noStrike" kern="1200" cap="none" spc="0" normalizeH="0" noProof="0" dirty="0" smtClean="0">
                <a:ln>
                  <a:noFill/>
                </a:ln>
                <a:solidFill>
                  <a:schemeClr val="tx1"/>
                </a:solidFill>
                <a:effectLst/>
                <a:uLnTx/>
                <a:uFillTx/>
                <a:latin typeface="+mj-lt"/>
                <a:ea typeface="+mj-ea"/>
                <a:cs typeface="+mj-cs"/>
              </a:rPr>
              <a:t> you for your attention.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baseline="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Questions?</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2135CCF-5EEE-4015-B95A-16A67855A897}" type="slidenum">
              <a:rPr lang="en-US"/>
              <a:pPr/>
              <a:t>6</a:t>
            </a:fld>
            <a:endParaRPr lang="en-US"/>
          </a:p>
        </p:txBody>
      </p:sp>
      <p:sp>
        <p:nvSpPr>
          <p:cNvPr id="178178" name="Rectangle 2"/>
          <p:cNvSpPr>
            <a:spLocks noGrp="1" noChangeArrowheads="1"/>
          </p:cNvSpPr>
          <p:nvPr>
            <p:ph type="title"/>
          </p:nvPr>
        </p:nvSpPr>
        <p:spPr>
          <a:xfrm>
            <a:off x="457200" y="152400"/>
            <a:ext cx="8229600" cy="1143000"/>
          </a:xfrm>
        </p:spPr>
        <p:txBody>
          <a:bodyPr/>
          <a:lstStyle/>
          <a:p>
            <a:r>
              <a:rPr lang="en-US" sz="4000" dirty="0" smtClean="0"/>
              <a:t>Satellite-derived CDRs</a:t>
            </a:r>
            <a:endParaRPr lang="en-US" sz="4000" dirty="0"/>
          </a:p>
        </p:txBody>
      </p:sp>
      <p:sp>
        <p:nvSpPr>
          <p:cNvPr id="178179" name="Rectangle 3"/>
          <p:cNvSpPr>
            <a:spLocks noGrp="1" noChangeArrowheads="1"/>
          </p:cNvSpPr>
          <p:nvPr>
            <p:ph type="body" idx="1"/>
          </p:nvPr>
        </p:nvSpPr>
        <p:spPr>
          <a:xfrm>
            <a:off x="304800" y="1219200"/>
            <a:ext cx="8839200" cy="4800600"/>
          </a:xfrm>
          <a:noFill/>
        </p:spPr>
        <p:txBody>
          <a:bodyPr>
            <a:normAutofit fontScale="77500" lnSpcReduction="20000"/>
          </a:bodyPr>
          <a:lstStyle/>
          <a:p>
            <a:pPr>
              <a:lnSpc>
                <a:spcPct val="110000"/>
              </a:lnSpc>
            </a:pPr>
            <a:r>
              <a:rPr lang="en-US" sz="2800" dirty="0"/>
              <a:t>National Academy of Sciences Report (</a:t>
            </a:r>
            <a:r>
              <a:rPr lang="en-US" sz="2800" i="1" dirty="0"/>
              <a:t>NRC, 2000)</a:t>
            </a:r>
            <a:r>
              <a:rPr lang="en-US" sz="2800" dirty="0"/>
              <a:t>: “</a:t>
            </a:r>
            <a:r>
              <a:rPr lang="en-US" sz="2800" b="1" i="1" dirty="0"/>
              <a:t>a data set designed to enable study and assessment of long-term climate change</a:t>
            </a:r>
            <a:r>
              <a:rPr lang="en-US" sz="2800" i="1" dirty="0"/>
              <a:t>, with ‘long-term’ meaning year-to-year and decade-to-decade change. Climate research often involves the </a:t>
            </a:r>
            <a:r>
              <a:rPr lang="en-US" sz="2800" b="1" i="1" dirty="0"/>
              <a:t>detection of small changes against a background of intense, short-term variations</a:t>
            </a:r>
            <a:r>
              <a:rPr lang="en-US" sz="2800" i="1" dirty="0"/>
              <a:t>.”</a:t>
            </a:r>
          </a:p>
          <a:p>
            <a:pPr>
              <a:lnSpc>
                <a:spcPct val="110000"/>
              </a:lnSpc>
            </a:pPr>
            <a:r>
              <a:rPr lang="en-US" sz="2800" i="1" dirty="0"/>
              <a:t>“Calibration and validation should be considered as a process that encompasses the entire system, from the sensor performance to the derivation of the data products. The process can be considered to consist of five steps:</a:t>
            </a:r>
          </a:p>
          <a:p>
            <a:pPr lvl="1">
              <a:lnSpc>
                <a:spcPct val="110000"/>
              </a:lnSpc>
            </a:pPr>
            <a:r>
              <a:rPr lang="en-US" sz="2400" i="1" dirty="0"/>
              <a:t>instrument characterization, </a:t>
            </a:r>
          </a:p>
          <a:p>
            <a:pPr lvl="1">
              <a:lnSpc>
                <a:spcPct val="110000"/>
              </a:lnSpc>
            </a:pPr>
            <a:r>
              <a:rPr lang="en-US" sz="2400" i="1" dirty="0"/>
              <a:t>sensor calibration, </a:t>
            </a:r>
          </a:p>
          <a:p>
            <a:pPr lvl="1">
              <a:lnSpc>
                <a:spcPct val="110000"/>
              </a:lnSpc>
            </a:pPr>
            <a:r>
              <a:rPr lang="en-US" sz="2400" i="1" dirty="0"/>
              <a:t>calibration verification, </a:t>
            </a:r>
          </a:p>
          <a:p>
            <a:pPr lvl="1">
              <a:lnSpc>
                <a:spcPct val="110000"/>
              </a:lnSpc>
            </a:pPr>
            <a:r>
              <a:rPr lang="en-US" sz="2400" i="1" dirty="0"/>
              <a:t>data quality assessment, and </a:t>
            </a:r>
          </a:p>
          <a:p>
            <a:pPr lvl="1">
              <a:lnSpc>
                <a:spcPct val="110000"/>
              </a:lnSpc>
            </a:pPr>
            <a:r>
              <a:rPr lang="en-US" sz="2400" i="1" dirty="0"/>
              <a:t>data product validation.”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01EC99C-1ED6-4936-BCA5-0A1D473F196B}" type="slidenum">
              <a:rPr lang="en-US"/>
              <a:pPr/>
              <a:t>7</a:t>
            </a:fld>
            <a:endParaRPr lang="en-US"/>
          </a:p>
        </p:txBody>
      </p:sp>
      <p:sp>
        <p:nvSpPr>
          <p:cNvPr id="178178" name="Rectangle 2"/>
          <p:cNvSpPr>
            <a:spLocks noGrp="1" noChangeArrowheads="1"/>
          </p:cNvSpPr>
          <p:nvPr>
            <p:ph type="title"/>
          </p:nvPr>
        </p:nvSpPr>
        <p:spPr>
          <a:xfrm>
            <a:off x="457200" y="152400"/>
            <a:ext cx="8229600" cy="1143000"/>
          </a:xfrm>
        </p:spPr>
        <p:txBody>
          <a:bodyPr/>
          <a:lstStyle/>
          <a:p>
            <a:r>
              <a:rPr lang="en-US" sz="4000" dirty="0"/>
              <a:t>Desired SST </a:t>
            </a:r>
            <a:r>
              <a:rPr lang="en-US" sz="4000" dirty="0" smtClean="0"/>
              <a:t>CDR uncertainties </a:t>
            </a:r>
            <a:endParaRPr lang="en-US" sz="4000" dirty="0"/>
          </a:p>
        </p:txBody>
      </p:sp>
      <p:sp>
        <p:nvSpPr>
          <p:cNvPr id="178179" name="Rectangle 3"/>
          <p:cNvSpPr>
            <a:spLocks noGrp="1" noChangeArrowheads="1"/>
          </p:cNvSpPr>
          <p:nvPr>
            <p:ph type="body" idx="1"/>
          </p:nvPr>
        </p:nvSpPr>
        <p:spPr>
          <a:xfrm>
            <a:off x="304800" y="1524000"/>
            <a:ext cx="8534400" cy="4038600"/>
          </a:xfrm>
          <a:noFill/>
        </p:spPr>
        <p:txBody>
          <a:bodyPr/>
          <a:lstStyle/>
          <a:p>
            <a:pPr>
              <a:lnSpc>
                <a:spcPct val="75000"/>
              </a:lnSpc>
            </a:pPr>
            <a:r>
              <a:rPr lang="en-US" dirty="0"/>
              <a:t>The useful application of </a:t>
            </a:r>
            <a:r>
              <a:rPr lang="en-US" dirty="0" smtClean="0"/>
              <a:t>all satellite-derived variables </a:t>
            </a:r>
            <a:r>
              <a:rPr lang="en-US" dirty="0"/>
              <a:t>depends on a confident determination of uncertainties.</a:t>
            </a:r>
          </a:p>
          <a:p>
            <a:pPr>
              <a:lnSpc>
                <a:spcPct val="75000"/>
              </a:lnSpc>
            </a:pPr>
            <a:r>
              <a:rPr lang="en-US" dirty="0"/>
              <a:t>CDRs of </a:t>
            </a:r>
            <a:r>
              <a:rPr lang="en-US" dirty="0" smtClean="0"/>
              <a:t>SSTs </a:t>
            </a:r>
            <a:r>
              <a:rPr lang="en-US" dirty="0"/>
              <a:t>require most stringent knowledge of the </a:t>
            </a:r>
            <a:r>
              <a:rPr lang="en-US" dirty="0" smtClean="0"/>
              <a:t>uncertainties: </a:t>
            </a:r>
            <a:endParaRPr lang="en-US" dirty="0"/>
          </a:p>
          <a:p>
            <a:pPr lvl="1"/>
            <a:r>
              <a:rPr lang="en-US" dirty="0"/>
              <a:t>Target accuracies: </a:t>
            </a:r>
            <a:r>
              <a:rPr lang="en-US" dirty="0">
                <a:solidFill>
                  <a:srgbClr val="FF0000"/>
                </a:solidFill>
              </a:rPr>
              <a:t>0.1K </a:t>
            </a:r>
            <a:r>
              <a:rPr lang="en-US" dirty="0"/>
              <a:t>over large areas, stability </a:t>
            </a:r>
            <a:r>
              <a:rPr lang="en-US" dirty="0">
                <a:solidFill>
                  <a:srgbClr val="FF0000"/>
                </a:solidFill>
              </a:rPr>
              <a:t>0.04K/decade</a:t>
            </a:r>
            <a:r>
              <a:rPr lang="en-US" dirty="0"/>
              <a:t>  - </a:t>
            </a:r>
            <a:r>
              <a:rPr lang="en-US" sz="2000" dirty="0" err="1"/>
              <a:t>Ohring</a:t>
            </a:r>
            <a:r>
              <a:rPr lang="en-US" sz="2000" dirty="0"/>
              <a:t> et al. (2005) Satellite Instrument Calibration for Measuring Global Climate Change: Report of a Workshop. </a:t>
            </a:r>
            <a:r>
              <a:rPr lang="en-US" sz="2000" i="1" dirty="0"/>
              <a:t>Bulletin of the American Meteorological Society </a:t>
            </a:r>
            <a:r>
              <a:rPr lang="en-US" sz="2000" b="1" dirty="0"/>
              <a:t>86</a:t>
            </a:r>
            <a:r>
              <a:rPr lang="en-US" sz="2000" dirty="0"/>
              <a:t>:1303-1313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71E5C323-288B-4B42-8F07-5BF735FA4E96}" type="slidenum">
              <a:rPr lang="en-US"/>
              <a:pPr/>
              <a:t>8</a:t>
            </a:fld>
            <a:endParaRPr lang="en-US" dirty="0"/>
          </a:p>
        </p:txBody>
      </p:sp>
      <p:sp>
        <p:nvSpPr>
          <p:cNvPr id="182274" name="Rectangle 2"/>
          <p:cNvSpPr>
            <a:spLocks noGrp="1" noChangeArrowheads="1"/>
          </p:cNvSpPr>
          <p:nvPr>
            <p:ph type="title"/>
          </p:nvPr>
        </p:nvSpPr>
        <p:spPr>
          <a:xfrm>
            <a:off x="457200" y="274638"/>
            <a:ext cx="3886200" cy="1020762"/>
          </a:xfrm>
        </p:spPr>
        <p:txBody>
          <a:bodyPr/>
          <a:lstStyle/>
          <a:p>
            <a:r>
              <a:rPr lang="en-US" sz="4000" dirty="0"/>
              <a:t>What is SST?</a:t>
            </a:r>
          </a:p>
        </p:txBody>
      </p:sp>
      <p:sp>
        <p:nvSpPr>
          <p:cNvPr id="182275" name="Rectangle 3"/>
          <p:cNvSpPr>
            <a:spLocks noGrp="1" noChangeArrowheads="1"/>
          </p:cNvSpPr>
          <p:nvPr>
            <p:ph type="body" sz="half" idx="1"/>
          </p:nvPr>
        </p:nvSpPr>
        <p:spPr>
          <a:xfrm>
            <a:off x="304800" y="1143000"/>
            <a:ext cx="4038600" cy="4525963"/>
          </a:xfrm>
          <a:noFill/>
        </p:spPr>
        <p:txBody>
          <a:bodyPr>
            <a:normAutofit fontScale="85000" lnSpcReduction="20000"/>
          </a:bodyPr>
          <a:lstStyle/>
          <a:p>
            <a:pPr marL="166688" indent="-166688">
              <a:lnSpc>
                <a:spcPct val="120000"/>
              </a:lnSpc>
              <a:spcBef>
                <a:spcPts val="600"/>
              </a:spcBef>
            </a:pPr>
            <a:r>
              <a:rPr lang="en-US" sz="2000" dirty="0"/>
              <a:t>The infrared emission from the ocean originates from the uppermost &lt;1mm of the ocean – the skin layer.</a:t>
            </a:r>
          </a:p>
          <a:p>
            <a:pPr marL="166688" indent="-166688">
              <a:lnSpc>
                <a:spcPct val="120000"/>
              </a:lnSpc>
              <a:spcBef>
                <a:spcPts val="600"/>
              </a:spcBef>
            </a:pPr>
            <a:r>
              <a:rPr lang="en-US" sz="2000" dirty="0"/>
              <a:t>The atmosphere is in contact with the top of the skin layer.</a:t>
            </a:r>
          </a:p>
          <a:p>
            <a:pPr marL="166688" indent="-166688">
              <a:lnSpc>
                <a:spcPct val="120000"/>
              </a:lnSpc>
              <a:spcBef>
                <a:spcPts val="600"/>
              </a:spcBef>
            </a:pPr>
            <a:r>
              <a:rPr lang="en-US" sz="2000" dirty="0"/>
              <a:t>Ocean-to-atmosphere heat flow through the skin layer is by molecular conduction: this  causes, and results from, a temperature gradient through the skin layer.</a:t>
            </a:r>
          </a:p>
          <a:p>
            <a:pPr marL="166688" indent="-166688">
              <a:lnSpc>
                <a:spcPct val="120000"/>
              </a:lnSpc>
              <a:spcBef>
                <a:spcPts val="600"/>
              </a:spcBef>
            </a:pPr>
            <a:r>
              <a:rPr lang="en-US" sz="2000" dirty="0"/>
              <a:t>Conventional measurements of SST are from submerged thermometers – a “bulk” </a:t>
            </a:r>
            <a:r>
              <a:rPr lang="en-US" sz="2000" dirty="0" smtClean="0"/>
              <a:t>temperature.</a:t>
            </a:r>
          </a:p>
          <a:p>
            <a:pPr marL="166688" indent="-166688">
              <a:lnSpc>
                <a:spcPct val="120000"/>
              </a:lnSpc>
              <a:spcBef>
                <a:spcPts val="600"/>
              </a:spcBef>
            </a:pPr>
            <a:r>
              <a:rPr lang="en-US" sz="2000" dirty="0" err="1" smtClean="0"/>
              <a:t>T</a:t>
            </a:r>
            <a:r>
              <a:rPr lang="en-US" sz="2000" baseline="-25000" dirty="0" err="1" smtClean="0"/>
              <a:t>depth</a:t>
            </a:r>
            <a:r>
              <a:rPr lang="en-US" sz="2000" dirty="0" smtClean="0"/>
              <a:t> below the influence of diurnal heating is the “foundation” temperature.</a:t>
            </a:r>
          </a:p>
          <a:p>
            <a:pPr marL="166688" indent="-166688">
              <a:lnSpc>
                <a:spcPct val="120000"/>
              </a:lnSpc>
              <a:spcBef>
                <a:spcPts val="600"/>
              </a:spcBef>
              <a:buNone/>
            </a:pPr>
            <a:endParaRPr lang="en-US" sz="2000" dirty="0"/>
          </a:p>
          <a:p>
            <a:pPr>
              <a:lnSpc>
                <a:spcPct val="70000"/>
              </a:lnSpc>
            </a:pPr>
            <a:endParaRPr lang="en-US" sz="2000" dirty="0"/>
          </a:p>
        </p:txBody>
      </p:sp>
      <p:pic>
        <p:nvPicPr>
          <p:cNvPr id="182276" name="Picture 4" descr="Eifler_Donlon"/>
          <p:cNvPicPr>
            <a:picLocks noGrp="1" noChangeAspect="1" noChangeArrowheads="1"/>
          </p:cNvPicPr>
          <p:nvPr>
            <p:ph sz="half" idx="2"/>
          </p:nvPr>
        </p:nvPicPr>
        <p:blipFill>
          <a:blip r:embed="rId3" cstate="print"/>
          <a:srcRect/>
          <a:stretch>
            <a:fillRect/>
          </a:stretch>
        </p:blipFill>
        <p:spPr>
          <a:xfrm>
            <a:off x="5486400" y="3733800"/>
            <a:ext cx="3048000" cy="2880264"/>
          </a:xfrm>
          <a:noFill/>
          <a:ln/>
        </p:spPr>
      </p:pic>
      <p:sp>
        <p:nvSpPr>
          <p:cNvPr id="182277" name="Rectangle 5"/>
          <p:cNvSpPr>
            <a:spLocks noChangeArrowheads="1"/>
          </p:cNvSpPr>
          <p:nvPr/>
        </p:nvSpPr>
        <p:spPr bwMode="auto">
          <a:xfrm>
            <a:off x="5334000" y="1828800"/>
            <a:ext cx="381000" cy="304800"/>
          </a:xfrm>
          <a:prstGeom prst="rect">
            <a:avLst/>
          </a:prstGeom>
          <a:solidFill>
            <a:schemeClr val="bg1"/>
          </a:solidFill>
          <a:ln w="12700" algn="ctr">
            <a:noFill/>
            <a:miter lim="800000"/>
            <a:headEnd/>
            <a:tailEnd/>
          </a:ln>
          <a:effectLst/>
        </p:spPr>
        <p:txBody>
          <a:bodyPr wrap="none" lIns="90487" tIns="44450" rIns="90487" bIns="44450" anchor="ctr"/>
          <a:lstStyle/>
          <a:p>
            <a:endParaRPr lang="en-US"/>
          </a:p>
        </p:txBody>
      </p:sp>
      <p:sp>
        <p:nvSpPr>
          <p:cNvPr id="182278" name="Text Box 6"/>
          <p:cNvSpPr txBox="1">
            <a:spLocks noChangeArrowheads="1"/>
          </p:cNvSpPr>
          <p:nvPr/>
        </p:nvSpPr>
        <p:spPr bwMode="auto">
          <a:xfrm>
            <a:off x="2514600" y="5844902"/>
            <a:ext cx="3124200" cy="1013098"/>
          </a:xfrm>
          <a:prstGeom prst="rect">
            <a:avLst/>
          </a:prstGeom>
          <a:noFill/>
          <a:ln w="12700" algn="ctr">
            <a:noFill/>
            <a:miter lim="800000"/>
            <a:headEnd/>
            <a:tailEnd/>
          </a:ln>
          <a:effectLst/>
        </p:spPr>
        <p:txBody>
          <a:bodyPr wrap="square" lIns="90487" tIns="44450" rIns="90487" bIns="44450">
            <a:spAutoFit/>
          </a:bodyPr>
          <a:lstStyle/>
          <a:p>
            <a:pPr eaLnBrk="0" hangingPunct="0">
              <a:lnSpc>
                <a:spcPct val="90000"/>
              </a:lnSpc>
              <a:spcBef>
                <a:spcPct val="50000"/>
              </a:spcBef>
            </a:pPr>
            <a:r>
              <a:rPr lang="en-US" sz="1200" dirty="0" smtClean="0">
                <a:solidFill>
                  <a:schemeClr val="tx1">
                    <a:lumMod val="65000"/>
                    <a:lumOff val="35000"/>
                  </a:schemeClr>
                </a:solidFill>
                <a:latin typeface="Times New Roman" pitchFamily="18" charset="0"/>
              </a:rPr>
              <a:t>From </a:t>
            </a:r>
            <a:r>
              <a:rPr lang="en-US" sz="1200" dirty="0" err="1" smtClean="0">
                <a:solidFill>
                  <a:schemeClr val="tx1">
                    <a:lumMod val="65000"/>
                    <a:lumOff val="35000"/>
                  </a:schemeClr>
                </a:solidFill>
                <a:latin typeface="Times New Roman" pitchFamily="18" charset="0"/>
              </a:rPr>
              <a:t>Eifler</a:t>
            </a:r>
            <a:r>
              <a:rPr lang="en-US" sz="1200" dirty="0">
                <a:solidFill>
                  <a:schemeClr val="tx1">
                    <a:lumMod val="65000"/>
                    <a:lumOff val="35000"/>
                  </a:schemeClr>
                </a:solidFill>
                <a:latin typeface="Times New Roman" pitchFamily="18" charset="0"/>
              </a:rPr>
              <a:t>, W. and C. J. </a:t>
            </a:r>
            <a:r>
              <a:rPr lang="en-US" sz="1200" dirty="0" err="1">
                <a:solidFill>
                  <a:schemeClr val="tx1">
                    <a:lumMod val="65000"/>
                    <a:lumOff val="35000"/>
                  </a:schemeClr>
                </a:solidFill>
                <a:latin typeface="Times New Roman" pitchFamily="18" charset="0"/>
              </a:rPr>
              <a:t>Donlon</a:t>
            </a:r>
            <a:r>
              <a:rPr lang="en-US" sz="1200" dirty="0">
                <a:solidFill>
                  <a:schemeClr val="tx1">
                    <a:lumMod val="65000"/>
                    <a:lumOff val="35000"/>
                  </a:schemeClr>
                </a:solidFill>
                <a:latin typeface="Times New Roman" pitchFamily="18" charset="0"/>
              </a:rPr>
              <a:t>, 2001: Modeling the thermal surface signature of breaking waves. J. </a:t>
            </a:r>
            <a:r>
              <a:rPr lang="en-US" sz="1200" dirty="0" err="1">
                <a:solidFill>
                  <a:schemeClr val="tx1">
                    <a:lumMod val="65000"/>
                    <a:lumOff val="35000"/>
                  </a:schemeClr>
                </a:solidFill>
                <a:latin typeface="Times New Roman" pitchFamily="18" charset="0"/>
              </a:rPr>
              <a:t>Geophys</a:t>
            </a:r>
            <a:r>
              <a:rPr lang="en-US" sz="1200" dirty="0">
                <a:solidFill>
                  <a:schemeClr val="tx1">
                    <a:lumMod val="65000"/>
                    <a:lumOff val="35000"/>
                  </a:schemeClr>
                </a:solidFill>
                <a:latin typeface="Times New Roman" pitchFamily="18" charset="0"/>
              </a:rPr>
              <a:t>. Res., 106, 27,163-27,185.</a:t>
            </a:r>
          </a:p>
          <a:p>
            <a:pPr eaLnBrk="0" hangingPunct="0">
              <a:lnSpc>
                <a:spcPct val="90000"/>
              </a:lnSpc>
              <a:spcBef>
                <a:spcPct val="50000"/>
              </a:spcBef>
            </a:pPr>
            <a:endParaRPr lang="en-US" sz="1200" dirty="0">
              <a:latin typeface="Times New Roman" pitchFamily="18" charset="0"/>
            </a:endParaRPr>
          </a:p>
        </p:txBody>
      </p:sp>
      <p:pic>
        <p:nvPicPr>
          <p:cNvPr id="10" name="Picture 9" descr="GHRSST_T.gif"/>
          <p:cNvPicPr>
            <a:picLocks noChangeAspect="1"/>
          </p:cNvPicPr>
          <p:nvPr/>
        </p:nvPicPr>
        <p:blipFill>
          <a:blip r:embed="rId4" cstate="print"/>
          <a:stretch>
            <a:fillRect/>
          </a:stretch>
        </p:blipFill>
        <p:spPr>
          <a:xfrm>
            <a:off x="4191000" y="228600"/>
            <a:ext cx="4953000" cy="3295839"/>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456436B-55A8-4833-8694-014C5E14DEAC}" type="slidenum">
              <a:rPr lang="en-US"/>
              <a:pPr/>
              <a:t>9</a:t>
            </a:fld>
            <a:endParaRPr lang="en-US"/>
          </a:p>
        </p:txBody>
      </p:sp>
      <p:sp>
        <p:nvSpPr>
          <p:cNvPr id="5122" name="Rectangle 2"/>
          <p:cNvSpPr>
            <a:spLocks noGrp="1" noChangeArrowheads="1"/>
          </p:cNvSpPr>
          <p:nvPr>
            <p:ph type="title"/>
          </p:nvPr>
        </p:nvSpPr>
        <p:spPr>
          <a:xfrm>
            <a:off x="457200" y="274638"/>
            <a:ext cx="8229600" cy="715962"/>
          </a:xfrm>
        </p:spPr>
        <p:txBody>
          <a:bodyPr/>
          <a:lstStyle/>
          <a:p>
            <a:r>
              <a:rPr lang="en-US" sz="4000"/>
              <a:t>Infrared measurement of SST</a:t>
            </a:r>
          </a:p>
        </p:txBody>
      </p:sp>
      <p:pic>
        <p:nvPicPr>
          <p:cNvPr id="5126" name="Picture 6" descr="MODIS-FM1_ir_rsr_Atm"/>
          <p:cNvPicPr>
            <a:picLocks noChangeAspect="1" noChangeArrowheads="1"/>
          </p:cNvPicPr>
          <p:nvPr/>
        </p:nvPicPr>
        <p:blipFill>
          <a:blip r:embed="rId3" cstate="print"/>
          <a:srcRect/>
          <a:stretch>
            <a:fillRect/>
          </a:stretch>
        </p:blipFill>
        <p:spPr bwMode="auto">
          <a:xfrm>
            <a:off x="762000" y="1031875"/>
            <a:ext cx="7772400" cy="4953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m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5755</TotalTime>
  <Words>2819</Words>
  <Application>Microsoft Office PowerPoint</Application>
  <PresentationFormat>On-screen Show (4:3)</PresentationFormat>
  <Paragraphs>307</Paragraphs>
  <Slides>55</Slides>
  <Notes>21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Sea-Surface Temperature from MODIS </vt:lpstr>
      <vt:lpstr>Overview</vt:lpstr>
      <vt:lpstr>Sea-surface temperature</vt:lpstr>
      <vt:lpstr>Essential Climate Variables</vt:lpstr>
      <vt:lpstr>Essential Climate Variables</vt:lpstr>
      <vt:lpstr>Satellite-derived CDRs</vt:lpstr>
      <vt:lpstr>Desired SST CDR uncertainties </vt:lpstr>
      <vt:lpstr>What is SST?</vt:lpstr>
      <vt:lpstr>Infrared measurement of SST</vt:lpstr>
      <vt:lpstr>The SST atmospheric correction algorithms</vt:lpstr>
      <vt:lpstr>Uncertainty estimates</vt:lpstr>
      <vt:lpstr>Uncertainty estimates</vt:lpstr>
      <vt:lpstr>Spatial distribution of errors</vt:lpstr>
      <vt:lpstr>Where next?</vt:lpstr>
      <vt:lpstr>“Latband” improvements</vt:lpstr>
      <vt:lpstr>Equation Discovery using Genetic Algorithms</vt:lpstr>
      <vt:lpstr>Genetic Mutation of Equations</vt:lpstr>
      <vt:lpstr>Successive generations of algorithms</vt:lpstr>
      <vt:lpstr>GA-based equation discovery</vt:lpstr>
      <vt:lpstr>And the winner is….</vt:lpstr>
      <vt:lpstr>And the winner is….</vt:lpstr>
      <vt:lpstr>MODIS scan mirror effects</vt:lpstr>
      <vt:lpstr>Variants of the new algorithms</vt:lpstr>
      <vt:lpstr>Regression tree</vt:lpstr>
      <vt:lpstr>Slide 25</vt:lpstr>
      <vt:lpstr>Slide 26</vt:lpstr>
      <vt:lpstr>Slide 27</vt:lpstr>
      <vt:lpstr>Slide 28</vt:lpstr>
      <vt:lpstr>Slide 29</vt:lpstr>
      <vt:lpstr>Slide 30</vt:lpstr>
      <vt:lpstr>Regression tree performance</vt:lpstr>
      <vt:lpstr>Support Vector Machines (SVM)</vt:lpstr>
      <vt:lpstr>Preliminary Results</vt:lpstr>
      <vt:lpstr>Next steps</vt:lpstr>
      <vt:lpstr>Validation and CDR generation</vt:lpstr>
      <vt:lpstr>Marine-Atmospheric Emitted Radiance Interferometer</vt:lpstr>
      <vt:lpstr>Ocean and atmosphere infrared spectra</vt:lpstr>
      <vt:lpstr>Marine-Atmospheric Emitted Radiance Interferometer (M-AERI)</vt:lpstr>
      <vt:lpstr>M-AERI on USCGC Polar Star, March 2000 </vt:lpstr>
      <vt:lpstr>M-AERI cruises for MODIS, AATSR &amp; AVHRR validation</vt:lpstr>
      <vt:lpstr>ISAR cruises for MODIS, AATSR &amp; AVHRR validation</vt:lpstr>
      <vt:lpstr>Measuring skin SST from ships</vt:lpstr>
      <vt:lpstr>Sea surface emissivity (ɛ)</vt:lpstr>
      <vt:lpstr>Internal Calibration</vt:lpstr>
      <vt:lpstr>NIST water-bath black-body calibration target</vt:lpstr>
      <vt:lpstr>Traceability to NIST TXR</vt:lpstr>
      <vt:lpstr>Slide 47</vt:lpstr>
      <vt:lpstr>Next-generation ship-based FTIR spectroradiometer</vt:lpstr>
      <vt:lpstr>Skin – bulk SST differences</vt:lpstr>
      <vt:lpstr>Skin effect </vt:lpstr>
      <vt:lpstr>Variability of Diurnal Heating</vt:lpstr>
      <vt:lpstr>Modeling Diurnal Warming and Cooling</vt:lpstr>
      <vt:lpstr>Related activities</vt:lpstr>
      <vt:lpstr>Future</vt:lpstr>
      <vt:lpstr>Aqua  MODIS SST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Surface Temperature from MODIS</dc:title>
  <dc:creator>Peter Minnett</dc:creator>
  <dc:description>Plenary Presentation. MODIS Science Team Meeting. 19 May, 2011</dc:description>
  <cp:lastModifiedBy>Peter Minnett</cp:lastModifiedBy>
  <cp:revision>134</cp:revision>
  <dcterms:created xsi:type="dcterms:W3CDTF">2010-10-09T18:38:58Z</dcterms:created>
  <dcterms:modified xsi:type="dcterms:W3CDTF">2011-05-19T12:07:33Z</dcterms:modified>
</cp:coreProperties>
</file>