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Default Extension="wdp" ContentType="image/vnd.ms-photo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7"/>
  </p:notesMasterIdLst>
  <p:sldIdLst>
    <p:sldId id="286" r:id="rId2"/>
    <p:sldId id="280" r:id="rId3"/>
    <p:sldId id="395" r:id="rId4"/>
    <p:sldId id="396" r:id="rId5"/>
    <p:sldId id="378" r:id="rId6"/>
    <p:sldId id="400" r:id="rId7"/>
    <p:sldId id="401" r:id="rId8"/>
    <p:sldId id="403" r:id="rId9"/>
    <p:sldId id="387" r:id="rId10"/>
    <p:sldId id="311" r:id="rId11"/>
    <p:sldId id="313" r:id="rId12"/>
    <p:sldId id="386" r:id="rId13"/>
    <p:sldId id="384" r:id="rId14"/>
    <p:sldId id="398" r:id="rId15"/>
    <p:sldId id="379" r:id="rId16"/>
    <p:sldId id="375" r:id="rId17"/>
    <p:sldId id="404" r:id="rId18"/>
    <p:sldId id="380" r:id="rId19"/>
    <p:sldId id="371" r:id="rId20"/>
    <p:sldId id="372" r:id="rId21"/>
    <p:sldId id="373" r:id="rId22"/>
    <p:sldId id="389" r:id="rId23"/>
    <p:sldId id="390" r:id="rId24"/>
    <p:sldId id="393" r:id="rId25"/>
    <p:sldId id="308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50202"/>
    <a:srgbClr val="3F7FC9"/>
    <a:srgbClr val="BAC9FE"/>
    <a:srgbClr val="F4EECD"/>
    <a:srgbClr val="F6EECD"/>
    <a:srgbClr val="F3EED7"/>
    <a:srgbClr val="1717C8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81268" autoAdjust="0"/>
  </p:normalViewPr>
  <p:slideViewPr>
    <p:cSldViewPr snapToGrid="0">
      <p:cViewPr varScale="1">
        <p:scale>
          <a:sx n="78" d="100"/>
          <a:sy n="78" d="100"/>
        </p:scale>
        <p:origin x="-12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interSettings" Target="printerSettings/printerSettings1.bin"/><Relationship Id="rId26" Type="http://schemas.openxmlformats.org/officeDocument/2006/relationships/slide" Target="slides/slide25.xml"/><Relationship Id="rId30" Type="http://schemas.openxmlformats.org/officeDocument/2006/relationships/viewProps" Target="viewProps.xml"/><Relationship Id="rId11" Type="http://schemas.openxmlformats.org/officeDocument/2006/relationships/slide" Target="slides/slide10.xml"/><Relationship Id="rId29" Type="http://schemas.openxmlformats.org/officeDocument/2006/relationships/presProps" Target="pres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7F9728F-AE85-E943-A321-C1F8F19309D1}" type="datetime1">
              <a:rPr lang="en-US"/>
              <a:pPr/>
              <a:t>6/6/11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29D0159-3292-E240-A5A3-6B77926F0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5049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09713C-33DC-954F-B3FD-D8FB893CCA5F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61889-BA4C-E244-8D11-34E763BB7A4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324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61889-BA4C-E244-8D11-34E763BB7A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324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61889-BA4C-E244-8D11-34E763BB7A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324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marL="0" lvl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B41CF4-64CC-6B4C-A995-54179471ECC4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marL="0" lvl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B41CF4-64CC-6B4C-A995-54179471ECC4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FDFCC3-1AB0-D741-95BC-A0690D9CDE65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D0159-3292-E240-A5A3-6B77926F00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0593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199553-79F1-8C4A-8CFD-E60CE9B65D05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343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[used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monthly anomaly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time series]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Chen, Del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Genio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Chen, J. Climate, 2007 (Tropical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El Nino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signla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in satellite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precip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data and a global climate model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): search for the closest local correlation maximum that has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significance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Just as before: the longer the time record the better =&gt; the more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significance you can assign the correlation</a:t>
            </a:r>
          </a:p>
          <a:p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Dependence on grid size is a little tougher to generalize.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Caveats of such a study: (1) 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regions that have a pronounced seasonal cycle, the current time record is not long enough to allow seasonal correlations. (2) Hidden variables: the danger in assigning causality for any correlation study.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marL="0" lvl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B41CF4-64CC-6B4C-A995-54179471ECC4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D0159-3292-E240-A5A3-6B77926F00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593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FDFCC3-1AB0-D741-95BC-A0690D9CDE65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D0159-3292-E240-A5A3-6B77926F005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5772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D0159-3292-E240-A5A3-6B77926F005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0665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D0159-3292-E240-A5A3-6B77926F005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06658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D0159-3292-E240-A5A3-6B77926F005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0665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D0159-3292-E240-A5A3-6B77926F005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0665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61889-BA4C-E244-8D11-34E763BB7A4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020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D1D663-4D87-DF42-A494-AAFE4018B336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343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 smtClean="0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D1D663-4D87-DF42-A494-AAFE4018B336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343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FDFCC3-1AB0-D741-95BC-A0690D9CDE65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199553-79F1-8C4A-8CFD-E60CE9B65D05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343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Note: details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left out in the discussion of the n dependence.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The (x-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xbar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)^2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term is a function of n</a:t>
            </a:r>
            <a:r>
              <a:rPr lang="en-US" b="0" baseline="0" smtClean="0">
                <a:latin typeface="Arial" charset="0"/>
                <a:ea typeface="ＭＳ Ｐゴシック" charset="0"/>
                <a:cs typeface="ＭＳ Ｐゴシック" charset="0"/>
              </a:rPr>
              <a:t>, and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Var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(b1) can be approximated to have 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sigma_yhat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/n^3 dependence</a:t>
            </a:r>
            <a:endParaRPr lang="en-US" b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NOTE:</a:t>
            </a:r>
            <a:r>
              <a:rPr lang="en-US" b="1" baseline="0" dirty="0" smtClean="0"/>
              <a:t> SLIDE HAS</a:t>
            </a:r>
            <a:r>
              <a:rPr lang="en-US" b="1" dirty="0" smtClean="0"/>
              <a:t> NEW X-AXIS LABEL. In the presentation, the x-axis label didn’t explain that it was normalized variability in an annual time series (not monthly)! Contours</a:t>
            </a:r>
            <a:r>
              <a:rPr lang="en-US" b="1" baseline="0" dirty="0" smtClean="0"/>
              <a:t> for a monthly anomaly time series is shown in the next slide.</a:t>
            </a:r>
            <a:endParaRPr lang="en-US" b="1" dirty="0" smtClean="0"/>
          </a:p>
          <a:p>
            <a:pPr marL="0" lvl="1"/>
            <a:endParaRPr lang="en-US" b="1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lvl="1"/>
            <a:r>
              <a:rPr lang="en-US" b="0" dirty="0" smtClean="0">
                <a:latin typeface="Calibri" charset="0"/>
                <a:ea typeface="ＭＳ Ｐゴシック" charset="0"/>
                <a:cs typeface="ＭＳ Ｐゴシック" charset="0"/>
              </a:rPr>
              <a:t>Note: contours </a:t>
            </a:r>
            <a:r>
              <a:rPr lang="en-US" b="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b="0" dirty="0" smtClean="0">
                <a:latin typeface="Calibri" charset="0"/>
                <a:ea typeface="ＭＳ Ｐゴシック" charset="0"/>
                <a:cs typeface="ＭＳ Ｐゴシック" charset="0"/>
              </a:rPr>
              <a:t>3.3 approximation in N* (instead of 3.7), see </a:t>
            </a:r>
            <a:r>
              <a:rPr lang="en-US" b="0" dirty="0" err="1" smtClean="0">
                <a:latin typeface="Calibri" charset="0"/>
                <a:ea typeface="ＭＳ Ｐゴシック" charset="0"/>
                <a:cs typeface="ＭＳ Ｐゴシック" charset="0"/>
              </a:rPr>
              <a:t>Tiao</a:t>
            </a:r>
            <a:r>
              <a:rPr lang="en-US" b="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et al. 1999, </a:t>
            </a:r>
            <a:r>
              <a:rPr lang="en-US" b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Calibri" charset="0"/>
                <a:ea typeface="ＭＳ Ｐゴシック" charset="0"/>
                <a:cs typeface="ＭＳ Ｐゴシック" charset="0"/>
              </a:rPr>
              <a:t>Weatherhead</a:t>
            </a:r>
            <a:r>
              <a:rPr lang="en-US" b="0" dirty="0" smtClean="0">
                <a:latin typeface="Calibri" charset="0"/>
                <a:ea typeface="ＭＳ Ｐゴシック" charset="0"/>
                <a:cs typeface="ＭＳ Ｐゴシック" charset="0"/>
              </a:rPr>
              <a:t> et al. 1998.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B41CF4-64CC-6B4C-A995-54179471ECC4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marL="0" lvl="1"/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B41CF4-64CC-6B4C-A995-54179471ECC4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marL="0" lvl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B41CF4-64CC-6B4C-A995-54179471ECC4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1074B5-9FC5-C04A-977E-925CF08897C2}" type="datetime1">
              <a:rPr lang="en-US"/>
              <a:pPr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ABEE6-1B72-784A-AE47-B23050428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383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B792F-FB7A-1E40-949D-CB665B868612}" type="datetime1">
              <a:rPr lang="en-US"/>
              <a:pPr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C09B4-1179-8C42-B22A-8C02FEFA3D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734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3A972-595B-094E-9196-C8F6BD514D98}" type="datetime1">
              <a:rPr lang="en-US"/>
              <a:pPr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B1405-F54A-6B42-848F-08C3FD2912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410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EAF567-50C6-974E-9245-B23A8CDC9C08}" type="datetime1">
              <a:rPr lang="en-US"/>
              <a:pPr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9212A-514C-584C-BE9A-6E29B9495F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539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8F9CE-24AE-2D45-B708-9F613FD7CA85}" type="datetime1">
              <a:rPr lang="en-US"/>
              <a:pPr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111D7-CE35-8C45-92F3-414194278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369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963D54-F2C6-DC4B-ABF8-B387541BD561}" type="datetime1">
              <a:rPr lang="en-US"/>
              <a:pPr/>
              <a:t>6/6/11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0D066-0AC2-DF40-9F18-9744740F62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671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81BD4-0551-A54E-B268-B13E218802CB}" type="datetime1">
              <a:rPr lang="en-US"/>
              <a:pPr/>
              <a:t>6/6/11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A98A6-8F8D-E449-8A96-BE9E5C7D59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086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33B3D-A513-CE4A-9DFE-4E0713AB26C0}" type="datetime1">
              <a:rPr lang="en-US"/>
              <a:pPr/>
              <a:t>6/6/11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60F8A-25C8-1D44-9EEC-1171D6B9EF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351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E1142D-B56C-2849-A299-ACB97B76918E}" type="datetime1">
              <a:rPr lang="en-US"/>
              <a:pPr/>
              <a:t>6/6/11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17762-E6B4-A649-9A67-2655802342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379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336EA-CAD3-EC4B-A61B-E2B31B2276A0}" type="datetime1">
              <a:rPr lang="en-US"/>
              <a:pPr/>
              <a:t>6/6/11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3E177-2F14-EF4F-A7F7-1137720C14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673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540673-EDB9-B04E-9A2F-AF9771EEF905}" type="datetime1">
              <a:rPr lang="en-US"/>
              <a:pPr/>
              <a:t>6/6/11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5626E-2F27-E04F-9CDC-40BBA0709E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466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6EE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A6A1722-B6F1-0E4D-9D17-8873F926B38E}" type="datetime1">
              <a:rPr lang="en-US"/>
              <a:pPr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52522F4-9664-5B48-9C4A-4FFF722FB4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5.e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5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7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emf"/><Relationship Id="rId5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emf"/><Relationship Id="rId5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emf"/><Relationship Id="rId5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emf"/><Relationship Id="rId5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image" Target="../media/image40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emf"/><Relationship Id="rId5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7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6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24958" y="242404"/>
            <a:ext cx="8534400" cy="1379292"/>
          </a:xfrm>
        </p:spPr>
        <p:txBody>
          <a:bodyPr/>
          <a:lstStyle/>
          <a:p>
            <a:r>
              <a:rPr lang="en-US" sz="26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MODIS Atmosphere Products: </a:t>
            </a:r>
            <a:br>
              <a:rPr lang="en-US" sz="26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The Importance of Record Quality and Length </a:t>
            </a:r>
            <a:r>
              <a:rPr lang="en-US" sz="260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in Quantifying </a:t>
            </a:r>
            <a:r>
              <a:rPr lang="en-US" sz="26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Trends and Correlations</a:t>
            </a:r>
            <a:r>
              <a:rPr lang="en-US" sz="2600" dirty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		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91372" y="1795956"/>
            <a:ext cx="6801573" cy="1699986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.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Platnick</a:t>
            </a:r>
            <a:r>
              <a:rPr lang="en-US" sz="2000" baseline="30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, N. Amarasinghe</a:t>
            </a:r>
            <a:r>
              <a:rPr lang="en-US" sz="2000" baseline="30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1,2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, P. Hubanks</a:t>
            </a:r>
            <a:r>
              <a:rPr lang="en-US" sz="2000" baseline="30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1,3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and the entire MODIS Aerosol and Cloud Algorithm Team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en-US" sz="2000" baseline="30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800" baseline="30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NASA GSFC, </a:t>
            </a:r>
            <a:r>
              <a:rPr lang="en-US" sz="1800" baseline="30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SSAI, </a:t>
            </a:r>
            <a:r>
              <a:rPr lang="en-US" sz="1800" baseline="30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Wyle</a:t>
            </a:r>
          </a:p>
        </p:txBody>
      </p:sp>
      <p:sp>
        <p:nvSpPr>
          <p:cNvPr id="11" name="Subtitle 13"/>
          <p:cNvSpPr txBox="1">
            <a:spLocks/>
          </p:cNvSpPr>
          <p:nvPr/>
        </p:nvSpPr>
        <p:spPr>
          <a:xfrm>
            <a:off x="2579008" y="6186974"/>
            <a:ext cx="4026300" cy="469944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300"/>
              </a:spcBef>
              <a:buFont typeface="Arial" charset="0"/>
              <a:buNone/>
            </a:pPr>
            <a:r>
              <a:rPr lang="en-US" sz="1800" dirty="0" smtClean="0">
                <a:solidFill>
                  <a:srgbClr val="595959"/>
                </a:solidFill>
                <a:cs typeface="Arial" charset="0"/>
              </a:rPr>
              <a:t>MODIS STM, 19 May 2011</a:t>
            </a:r>
            <a:endParaRPr lang="en-US" sz="1800" dirty="0">
              <a:solidFill>
                <a:srgbClr val="595959"/>
              </a:solidFill>
              <a:cs typeface="Arial" charset="0"/>
            </a:endParaRPr>
          </a:p>
        </p:txBody>
      </p:sp>
      <p:pic>
        <p:nvPicPr>
          <p:cNvPr id="3" name="Picture 2" descr="austasia_modis_1km_airb_preview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backgroundRemoval t="5250" b="94875" l="5250" r="9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07678" y="3106611"/>
            <a:ext cx="3168960" cy="31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>
            <a:grpSpLocks noChangeAspect="1"/>
          </p:cNvGrpSpPr>
          <p:nvPr/>
        </p:nvGrpSpPr>
        <p:grpSpPr bwMode="auto">
          <a:xfrm>
            <a:off x="1109928" y="2855722"/>
            <a:ext cx="2633525" cy="461086"/>
            <a:chOff x="2022590" y="5948389"/>
            <a:chExt cx="5267128" cy="921358"/>
          </a:xfrm>
        </p:grpSpPr>
        <p:pic>
          <p:nvPicPr>
            <p:cNvPr id="8" name="Picture 7" descr="color ba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475570" y="3785289"/>
              <a:ext cx="220468" cy="4546668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2022590" y="6254736"/>
              <a:ext cx="569038" cy="61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/>
                <a:t>0</a:t>
              </a:r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6421213" y="6254736"/>
              <a:ext cx="868505" cy="61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/>
                <a:t>1.0</a:t>
              </a:r>
            </a:p>
          </p:txBody>
        </p:sp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4164010" y="6254736"/>
              <a:ext cx="868505" cy="61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/>
                <a:t>0.5</a:t>
              </a:r>
            </a:p>
          </p:txBody>
        </p:sp>
      </p:grpSp>
      <p:sp>
        <p:nvSpPr>
          <p:cNvPr id="12" name="Rectangle 1062"/>
          <p:cNvSpPr>
            <a:spLocks noChangeArrowheads="1"/>
          </p:cNvSpPr>
          <p:nvPr/>
        </p:nvSpPr>
        <p:spPr bwMode="auto">
          <a:xfrm>
            <a:off x="5334092" y="855146"/>
            <a:ext cx="3070546" cy="159241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Cloud Fraction from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MODIS mask, Terra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(10° binning, daytime observations only)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3241629" y="6393462"/>
            <a:ext cx="2756801" cy="369848"/>
            <a:chOff x="2031190" y="6004061"/>
            <a:chExt cx="5512431" cy="739051"/>
          </a:xfrm>
        </p:grpSpPr>
        <p:pic>
          <p:nvPicPr>
            <p:cNvPr id="14" name="Picture 13" descr="color bar plus-minu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4529442" y="3799434"/>
              <a:ext cx="172886" cy="458214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2031190" y="6128095"/>
              <a:ext cx="965595" cy="61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/>
                <a:t>≤20</a:t>
              </a:r>
            </a:p>
          </p:txBody>
        </p:sp>
        <p:sp>
          <p:nvSpPr>
            <p:cNvPr id="16" name="TextBox 7"/>
            <p:cNvSpPr txBox="1">
              <a:spLocks noChangeArrowheads="1"/>
            </p:cNvSpPr>
            <p:nvPr/>
          </p:nvSpPr>
          <p:spPr bwMode="auto">
            <a:xfrm>
              <a:off x="6578026" y="6128095"/>
              <a:ext cx="965595" cy="61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 smtClean="0"/>
                <a:t>≥20</a:t>
              </a:r>
              <a:endParaRPr lang="en-US" sz="1400" dirty="0"/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4501229" y="6128095"/>
              <a:ext cx="568909" cy="61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0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33652" y="238001"/>
            <a:ext cx="4547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cs typeface="Arial" charset="0"/>
              </a:rPr>
              <a:t>Annual Mean Fraction (July  2000 – June 2001)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74141" y="3291514"/>
            <a:ext cx="375750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Arial" charset="0"/>
              </a:rPr>
              <a:t>Cloud Fraction Trends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(monthly anomalies, July  2000 – June 2010)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6370" y="6027739"/>
            <a:ext cx="1119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%/decade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702966" y="3433326"/>
            <a:ext cx="4165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Arial" charset="0"/>
              </a:rPr>
              <a:t>Trends Masked by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ignificance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L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evel &lt;0.05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63320" y="6566010"/>
            <a:ext cx="30593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 et al., MODIS STM, 19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 descr="annual_mean_terra_CF_cloud_mask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570" t="19157" r="14466" b="47127"/>
          <a:stretch/>
        </p:blipFill>
        <p:spPr>
          <a:xfrm>
            <a:off x="455448" y="551789"/>
            <a:ext cx="3919682" cy="2312276"/>
          </a:xfrm>
          <a:prstGeom prst="rect">
            <a:avLst/>
          </a:prstGeom>
        </p:spPr>
      </p:pic>
      <p:pic>
        <p:nvPicPr>
          <p:cNvPr id="18" name="Picture 17" descr="trend_monthly_normal_terra_CF_anomaly_cloud_mask_anomaly_JUL_2000_to_JUN_2010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160" t="19285" r="14135" b="47127"/>
          <a:stretch/>
        </p:blipFill>
        <p:spPr>
          <a:xfrm>
            <a:off x="411654" y="3845037"/>
            <a:ext cx="3958897" cy="2303517"/>
          </a:xfrm>
          <a:prstGeom prst="rect">
            <a:avLst/>
          </a:prstGeom>
        </p:spPr>
      </p:pic>
      <p:pic>
        <p:nvPicPr>
          <p:cNvPr id="26" name="Picture 25" descr="trend_monthly_normal_terra_CF_anomaly_cloud_mask_anomaly_JUL_2000_to_JUN_2010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160" t="59079" r="14135" b="7333"/>
          <a:stretch/>
        </p:blipFill>
        <p:spPr>
          <a:xfrm>
            <a:off x="4741915" y="3845034"/>
            <a:ext cx="3958897" cy="230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767835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nnual_mean_terra_liquid_tau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324" t="18774" r="14134" b="47126"/>
          <a:stretch/>
        </p:blipFill>
        <p:spPr>
          <a:xfrm>
            <a:off x="446688" y="525511"/>
            <a:ext cx="3950139" cy="2338553"/>
          </a:xfrm>
          <a:prstGeom prst="rect">
            <a:avLst/>
          </a:prstGeom>
        </p:spPr>
      </p:pic>
      <p:grpSp>
        <p:nvGrpSpPr>
          <p:cNvPr id="7" name="Group 12"/>
          <p:cNvGrpSpPr>
            <a:grpSpLocks noChangeAspect="1"/>
          </p:cNvGrpSpPr>
          <p:nvPr/>
        </p:nvGrpSpPr>
        <p:grpSpPr bwMode="auto">
          <a:xfrm>
            <a:off x="1099073" y="2855729"/>
            <a:ext cx="2583644" cy="461086"/>
            <a:chOff x="2022590" y="5948389"/>
            <a:chExt cx="5167364" cy="921358"/>
          </a:xfrm>
        </p:grpSpPr>
        <p:pic>
          <p:nvPicPr>
            <p:cNvPr id="8" name="Picture 7" descr="color ba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4475570" y="3785289"/>
              <a:ext cx="220468" cy="4546668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2022590" y="6254736"/>
              <a:ext cx="569038" cy="61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/>
                <a:t>0</a:t>
              </a:r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6421213" y="6254736"/>
              <a:ext cx="768741" cy="61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 smtClean="0"/>
                <a:t>30</a:t>
              </a:r>
              <a:endParaRPr lang="en-US" sz="1400" dirty="0"/>
            </a:p>
          </p:txBody>
        </p:sp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4164010" y="6254736"/>
              <a:ext cx="768741" cy="61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 smtClean="0"/>
                <a:t>15</a:t>
              </a:r>
              <a:endParaRPr lang="en-US" sz="1400" dirty="0"/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3241629" y="6393462"/>
            <a:ext cx="2756801" cy="369848"/>
            <a:chOff x="2031190" y="6004061"/>
            <a:chExt cx="5512431" cy="739051"/>
          </a:xfrm>
        </p:grpSpPr>
        <p:pic>
          <p:nvPicPr>
            <p:cNvPr id="14" name="Picture 13" descr="color bar plus-minus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4529442" y="3799434"/>
              <a:ext cx="172886" cy="458214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2031190" y="6128095"/>
              <a:ext cx="965595" cy="61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/>
                <a:t>≤20</a:t>
              </a:r>
            </a:p>
          </p:txBody>
        </p:sp>
        <p:sp>
          <p:nvSpPr>
            <p:cNvPr id="16" name="TextBox 7"/>
            <p:cNvSpPr txBox="1">
              <a:spLocks noChangeArrowheads="1"/>
            </p:cNvSpPr>
            <p:nvPr/>
          </p:nvSpPr>
          <p:spPr bwMode="auto">
            <a:xfrm>
              <a:off x="6578026" y="6128095"/>
              <a:ext cx="965595" cy="61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 smtClean="0"/>
                <a:t>≥20</a:t>
              </a:r>
              <a:endParaRPr lang="en-US" sz="1400" dirty="0"/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4501229" y="6128095"/>
              <a:ext cx="568909" cy="61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0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562596" y="238001"/>
            <a:ext cx="3729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cs typeface="Arial" charset="0"/>
              </a:rPr>
              <a:t>Annual Mean (July  2000 – June 2001)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74141" y="3291514"/>
            <a:ext cx="375750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Arial" charset="0"/>
              </a:rPr>
              <a:t>Optical Thickness Trends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(monthly anomalies, July  2000 – June 2010)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6370" y="6027739"/>
            <a:ext cx="1119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%/decade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702966" y="3433326"/>
            <a:ext cx="4165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Arial" charset="0"/>
              </a:rPr>
              <a:t>Trends Masked by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ignificance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L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evel &lt;0.05 </a:t>
            </a:r>
          </a:p>
        </p:txBody>
      </p:sp>
      <p:sp>
        <p:nvSpPr>
          <p:cNvPr id="23" name="Rectangle 1062"/>
          <p:cNvSpPr>
            <a:spLocks noChangeArrowheads="1"/>
          </p:cNvSpPr>
          <p:nvPr/>
        </p:nvSpPr>
        <p:spPr bwMode="auto">
          <a:xfrm>
            <a:off x="5334092" y="855146"/>
            <a:ext cx="3070546" cy="159241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Cloud Optical Thickness, water clouds, Terra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(10° binning, daytime observations only)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63320" y="6566010"/>
            <a:ext cx="30593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 et al., MODIS STM, 19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 descr="trend_monthly_normal_terra_liquid_tau_anomaly_JUL_2000_to_JUN_2010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239" t="18646" r="14056" b="47254"/>
          <a:stretch/>
        </p:blipFill>
        <p:spPr>
          <a:xfrm>
            <a:off x="411656" y="3801242"/>
            <a:ext cx="3958897" cy="2338552"/>
          </a:xfrm>
          <a:prstGeom prst="rect">
            <a:avLst/>
          </a:prstGeom>
        </p:spPr>
      </p:pic>
      <p:pic>
        <p:nvPicPr>
          <p:cNvPr id="22" name="Picture 21" descr="trend_monthly_normal_terra_liquid_tau_anomaly_JUL_2000_to_JUN_2010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239" t="58442" r="14056" b="7713"/>
          <a:stretch/>
        </p:blipFill>
        <p:spPr>
          <a:xfrm>
            <a:off x="4750675" y="3801242"/>
            <a:ext cx="3958897" cy="232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737196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trend_monthly_normal_aqua_liquid_tau_anomaly_JUL_2002_to_JUN_20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569" t="59206" r="14387" b="7589"/>
          <a:stretch/>
        </p:blipFill>
        <p:spPr>
          <a:xfrm>
            <a:off x="4768194" y="3853783"/>
            <a:ext cx="3923864" cy="2277241"/>
          </a:xfrm>
          <a:prstGeom prst="rect">
            <a:avLst/>
          </a:prstGeom>
        </p:spPr>
      </p:pic>
      <p:pic>
        <p:nvPicPr>
          <p:cNvPr id="3" name="Picture 2" descr="trend_monthly_normal_aqua_liquid_tau_anomaly_JUL_2002_to_JUN_20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569" t="19285" r="14387" b="47382"/>
          <a:stretch/>
        </p:blipFill>
        <p:spPr>
          <a:xfrm>
            <a:off x="429172" y="3845035"/>
            <a:ext cx="3923864" cy="2286000"/>
          </a:xfrm>
          <a:prstGeom prst="rect">
            <a:avLst/>
          </a:prstGeom>
        </p:spPr>
      </p:pic>
      <p:pic>
        <p:nvPicPr>
          <p:cNvPr id="2" name="Picture 1" descr="annual_mean_aqua_liquid_tau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490" t="18519" r="14135" b="47382"/>
          <a:stretch/>
        </p:blipFill>
        <p:spPr>
          <a:xfrm>
            <a:off x="455449" y="507999"/>
            <a:ext cx="3941379" cy="2338552"/>
          </a:xfrm>
          <a:prstGeom prst="rect">
            <a:avLst/>
          </a:prstGeom>
        </p:spPr>
      </p:pic>
      <p:grpSp>
        <p:nvGrpSpPr>
          <p:cNvPr id="7" name="Group 12"/>
          <p:cNvGrpSpPr>
            <a:grpSpLocks noChangeAspect="1"/>
          </p:cNvGrpSpPr>
          <p:nvPr/>
        </p:nvGrpSpPr>
        <p:grpSpPr bwMode="auto">
          <a:xfrm>
            <a:off x="1099073" y="2855729"/>
            <a:ext cx="2583644" cy="461086"/>
            <a:chOff x="2022590" y="5948389"/>
            <a:chExt cx="5167364" cy="921358"/>
          </a:xfrm>
        </p:grpSpPr>
        <p:pic>
          <p:nvPicPr>
            <p:cNvPr id="8" name="Picture 7" descr="color bar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4475570" y="3785289"/>
              <a:ext cx="220468" cy="4546668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2022590" y="6254736"/>
              <a:ext cx="569038" cy="61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/>
                <a:t>0</a:t>
              </a:r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6421213" y="6254736"/>
              <a:ext cx="768741" cy="61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 smtClean="0"/>
                <a:t>30</a:t>
              </a:r>
              <a:endParaRPr lang="en-US" sz="1400" dirty="0"/>
            </a:p>
          </p:txBody>
        </p:sp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4164010" y="6254736"/>
              <a:ext cx="768741" cy="61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 smtClean="0"/>
                <a:t>15</a:t>
              </a:r>
              <a:endParaRPr lang="en-US" sz="1400" dirty="0"/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3241629" y="6393462"/>
            <a:ext cx="2756801" cy="369848"/>
            <a:chOff x="2031190" y="6004061"/>
            <a:chExt cx="5512431" cy="739051"/>
          </a:xfrm>
        </p:grpSpPr>
        <p:pic>
          <p:nvPicPr>
            <p:cNvPr id="14" name="Picture 13" descr="color bar plus-minus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4529442" y="3799434"/>
              <a:ext cx="172886" cy="458214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2031190" y="6128095"/>
              <a:ext cx="965595" cy="61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/>
                <a:t>≤20</a:t>
              </a:r>
            </a:p>
          </p:txBody>
        </p:sp>
        <p:sp>
          <p:nvSpPr>
            <p:cNvPr id="16" name="TextBox 7"/>
            <p:cNvSpPr txBox="1">
              <a:spLocks noChangeArrowheads="1"/>
            </p:cNvSpPr>
            <p:nvPr/>
          </p:nvSpPr>
          <p:spPr bwMode="auto">
            <a:xfrm>
              <a:off x="6578026" y="6128095"/>
              <a:ext cx="965595" cy="61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 smtClean="0"/>
                <a:t>≥20</a:t>
              </a:r>
              <a:endParaRPr lang="en-US" sz="1400" dirty="0"/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4501229" y="6128095"/>
              <a:ext cx="568909" cy="61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0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562596" y="238001"/>
            <a:ext cx="4162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cs typeface="Arial" charset="0"/>
              </a:rPr>
              <a:t>Annual Mean (July  2002 – June 2001)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74141" y="3291514"/>
            <a:ext cx="375750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Arial" charset="0"/>
              </a:rPr>
              <a:t>Optical Thickness Trends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(monthly anomalies, July  2002 – June 2010)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6370" y="6027739"/>
            <a:ext cx="1119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%/decade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702966" y="3433326"/>
            <a:ext cx="4165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Arial" charset="0"/>
              </a:rPr>
              <a:t>Trends Masked by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ignificance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L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evel &lt;0.05 </a:t>
            </a:r>
          </a:p>
        </p:txBody>
      </p:sp>
      <p:sp>
        <p:nvSpPr>
          <p:cNvPr id="23" name="Rectangle 1062"/>
          <p:cNvSpPr>
            <a:spLocks noChangeArrowheads="1"/>
          </p:cNvSpPr>
          <p:nvPr/>
        </p:nvSpPr>
        <p:spPr bwMode="auto">
          <a:xfrm>
            <a:off x="5334092" y="855146"/>
            <a:ext cx="3070546" cy="159241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Cloud Optical Thickness, water clouds, Aqua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(10° binning, daytime observations only)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63320" y="6566010"/>
            <a:ext cx="30593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 et al., MODIS STM, 19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460319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062"/>
          <p:cNvSpPr>
            <a:spLocks noChangeArrowheads="1"/>
          </p:cNvSpPr>
          <p:nvPr/>
        </p:nvSpPr>
        <p:spPr bwMode="auto">
          <a:xfrm>
            <a:off x="0" y="466336"/>
            <a:ext cx="9144000" cy="64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000090"/>
                </a:solidFill>
                <a:cs typeface="Arial" charset="0"/>
              </a:rPr>
              <a:t>Instrument Artifacts?</a:t>
            </a:r>
          </a:p>
          <a:p>
            <a:pPr algn="ctr"/>
            <a:r>
              <a:rPr lang="en-US" sz="2200" dirty="0"/>
              <a:t>Trends (</a:t>
            </a:r>
            <a:r>
              <a:rPr lang="en-US" sz="2200" dirty="0" smtClean="0"/>
              <a:t>%/decade)</a:t>
            </a:r>
            <a:r>
              <a:rPr lang="en-US" sz="2200" dirty="0"/>
              <a:t>, ±60</a:t>
            </a:r>
            <a:r>
              <a:rPr lang="en-US" sz="2200" dirty="0" smtClean="0"/>
              <a:t>° latitude, areal averaging</a:t>
            </a:r>
            <a:endParaRPr lang="en-US" sz="2200" dirty="0"/>
          </a:p>
          <a:p>
            <a:pPr algn="ctr"/>
            <a:endParaRPr lang="en-US" sz="2400" dirty="0" smtClean="0">
              <a:solidFill>
                <a:srgbClr val="000090"/>
              </a:solidFill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6000264"/>
              </p:ext>
            </p:extLst>
          </p:nvPr>
        </p:nvGraphicFramePr>
        <p:xfrm>
          <a:off x="1066800" y="1544600"/>
          <a:ext cx="7010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17040"/>
                <a:gridCol w="178816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Aqua (8 </a:t>
                      </a:r>
                      <a:r>
                        <a:rPr lang="en-US" dirty="0" err="1" smtClean="0"/>
                        <a:t>yrs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Terra (8 </a:t>
                      </a:r>
                      <a:r>
                        <a:rPr lang="en-US" dirty="0" err="1" smtClean="0"/>
                        <a:t>yrs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Terra (10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yrs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t</a:t>
                      </a:r>
                      <a:r>
                        <a:rPr lang="en-US" baseline="-25000" dirty="0" err="1" smtClean="0"/>
                        <a:t>liquid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mbria"/>
                          <a:cs typeface="Arial"/>
                        </a:rPr>
                        <a:t>-3.44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Cambria"/>
                          <a:cs typeface="Arial"/>
                        </a:rPr>
                        <a:t>-15.62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mbria"/>
                          <a:cs typeface="Arial"/>
                        </a:rPr>
                        <a:t>-14.56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t</a:t>
                      </a:r>
                      <a:r>
                        <a:rPr lang="en-US" baseline="-25000" dirty="0" smtClean="0">
                          <a:latin typeface="+mn-lt"/>
                          <a:cs typeface="+mn-cs"/>
                        </a:rPr>
                        <a:t>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mbria"/>
                          <a:cs typeface="Arial"/>
                        </a:rPr>
                        <a:t>-0.98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Cambria"/>
                          <a:cs typeface="Arial"/>
                        </a:rPr>
                        <a:t>-11.20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mbria"/>
                          <a:cs typeface="Arial"/>
                        </a:rPr>
                        <a:t>-10.71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60824" y="1116360"/>
            <a:ext cx="5222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Cloud Optical 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Thickness, Land (~ band </a:t>
            </a: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)</a:t>
            </a:r>
            <a:endParaRPr lang="en-US" sz="2000" b="1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6983960"/>
              </p:ext>
            </p:extLst>
          </p:nvPr>
        </p:nvGraphicFramePr>
        <p:xfrm>
          <a:off x="589082" y="4879000"/>
          <a:ext cx="796583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863"/>
                <a:gridCol w="1612917"/>
                <a:gridCol w="1661347"/>
                <a:gridCol w="187171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Aqua (8 </a:t>
                      </a:r>
                      <a:r>
                        <a:rPr lang="en-US" dirty="0" err="1" smtClean="0"/>
                        <a:t>yrs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Terra (8 </a:t>
                      </a:r>
                      <a:r>
                        <a:rPr lang="en-US" dirty="0" err="1" smtClean="0"/>
                        <a:t>yrs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Terra (10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yrs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t</a:t>
                      </a:r>
                      <a:r>
                        <a:rPr lang="en-US" baseline="-25000" dirty="0" smtClean="0">
                          <a:latin typeface="+mn-lt"/>
                          <a:cs typeface="+mn-cs"/>
                        </a:rPr>
                        <a:t>a </a:t>
                      </a:r>
                      <a:r>
                        <a:rPr lang="en-US" baseline="0" dirty="0" smtClean="0">
                          <a:latin typeface="+mn-lt"/>
                          <a:cs typeface="+mn-cs"/>
                        </a:rPr>
                        <a:t>(pixel-weighing of grids)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-12.4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t</a:t>
                      </a:r>
                      <a:r>
                        <a:rPr lang="en-US" baseline="-25000" dirty="0" smtClean="0">
                          <a:latin typeface="+mn-lt"/>
                          <a:cs typeface="+mn-cs"/>
                        </a:rPr>
                        <a:t>a </a:t>
                      </a:r>
                      <a:r>
                        <a:rPr lang="en-US" baseline="0" dirty="0" smtClean="0">
                          <a:latin typeface="+mn-lt"/>
                          <a:cs typeface="+mn-cs"/>
                        </a:rPr>
                        <a:t>(no weighting)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-15.3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63953" y="4443900"/>
            <a:ext cx="3816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Aerosol AOD, Land (~ band 3)</a:t>
            </a:r>
            <a:endParaRPr lang="en-US" sz="20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3709808"/>
              </p:ext>
            </p:extLst>
          </p:nvPr>
        </p:nvGraphicFramePr>
        <p:xfrm>
          <a:off x="1066800" y="3212040"/>
          <a:ext cx="7010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17040"/>
                <a:gridCol w="178816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Aqua (8 </a:t>
                      </a:r>
                      <a:r>
                        <a:rPr lang="en-US" dirty="0" err="1" smtClean="0"/>
                        <a:t>yrs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Terra (8 </a:t>
                      </a:r>
                      <a:r>
                        <a:rPr lang="en-US" dirty="0" err="1" smtClean="0"/>
                        <a:t>yrs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Terra (10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yrs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t</a:t>
                      </a:r>
                      <a:r>
                        <a:rPr lang="en-US" baseline="-25000" dirty="0" err="1" smtClean="0"/>
                        <a:t>liquid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t</a:t>
                      </a:r>
                      <a:r>
                        <a:rPr lang="en-US" baseline="-25000" dirty="0" smtClean="0">
                          <a:latin typeface="+mn-lt"/>
                          <a:cs typeface="+mn-cs"/>
                        </a:rPr>
                        <a:t>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-10.5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39471" y="2794940"/>
            <a:ext cx="5465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Cloud Optical 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Thickness, Ocean (~ band </a:t>
            </a: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)</a:t>
            </a:r>
            <a:endParaRPr lang="en-US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3320" y="6566010"/>
            <a:ext cx="30593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 et al., MODIS STM, 19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1652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062"/>
          <p:cNvSpPr>
            <a:spLocks noChangeArrowheads="1"/>
          </p:cNvSpPr>
          <p:nvPr/>
        </p:nvSpPr>
        <p:spPr bwMode="auto">
          <a:xfrm>
            <a:off x="0" y="77056"/>
            <a:ext cx="9144000" cy="64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200" dirty="0" smtClean="0">
                <a:solidFill>
                  <a:srgbClr val="000090"/>
                </a:solidFill>
                <a:cs typeface="Arial" charset="0"/>
              </a:rPr>
              <a:t>Instrument Artifacts? C5 Aqua &amp; Terra Band 2 Trends vs. AOI (frame #)</a:t>
            </a:r>
            <a:endParaRPr lang="en-US" sz="2200" dirty="0">
              <a:solidFill>
                <a:srgbClr val="000090"/>
              </a:solidFill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3961" y="545494"/>
            <a:ext cx="672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Arial" charset="0"/>
              </a:rPr>
              <a:t>MCST evaluation via desert </a:t>
            </a:r>
            <a:r>
              <a:rPr lang="en-US" dirty="0">
                <a:cs typeface="Arial" charset="0"/>
              </a:rPr>
              <a:t>ground </a:t>
            </a:r>
            <a:r>
              <a:rPr lang="en-US" dirty="0" smtClean="0">
                <a:cs typeface="Arial" charset="0"/>
              </a:rPr>
              <a:t>targets (from </a:t>
            </a:r>
            <a:r>
              <a:rPr lang="en-US" dirty="0" err="1" smtClean="0">
                <a:cs typeface="Arial" charset="0"/>
              </a:rPr>
              <a:t>Junqiang</a:t>
            </a:r>
            <a:r>
              <a:rPr lang="en-US" dirty="0" smtClean="0">
                <a:cs typeface="Arial" charset="0"/>
              </a:rPr>
              <a:t> Sun)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5178" y="1058243"/>
            <a:ext cx="8690814" cy="3080661"/>
            <a:chOff x="176383" y="1058243"/>
            <a:chExt cx="8690814" cy="3080661"/>
          </a:xfrm>
        </p:grpSpPr>
        <p:sp>
          <p:nvSpPr>
            <p:cNvPr id="7" name="Rectangle 6"/>
            <p:cNvSpPr/>
            <p:nvPr/>
          </p:nvSpPr>
          <p:spPr>
            <a:xfrm>
              <a:off x="176383" y="1058243"/>
              <a:ext cx="8689813" cy="308066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30871" y="1147363"/>
              <a:ext cx="4527552" cy="2944530"/>
              <a:chOff x="289667" y="3887036"/>
              <a:chExt cx="4527552" cy="2944530"/>
            </a:xfrm>
            <a:solidFill>
              <a:srgbClr val="FFFFFF"/>
            </a:solidFill>
          </p:grpSpPr>
          <p:grpSp>
            <p:nvGrpSpPr>
              <p:cNvPr id="21" name="Group 20"/>
              <p:cNvGrpSpPr/>
              <p:nvPr/>
            </p:nvGrpSpPr>
            <p:grpSpPr>
              <a:xfrm>
                <a:off x="289667" y="3887036"/>
                <a:ext cx="4465829" cy="2944530"/>
                <a:chOff x="445641" y="3875896"/>
                <a:chExt cx="4465829" cy="2944530"/>
              </a:xfrm>
              <a:grpFill/>
            </p:grpSpPr>
            <p:pic>
              <p:nvPicPr>
                <p:cNvPr id="11" name="Picture 10" descr="Terra_C5_and_C6_comparison (dragged) 1.pdf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rcRect l="11824" t="24022" r="11626" b="10660"/>
                <a:stretch/>
              </p:blipFill>
              <p:spPr>
                <a:xfrm>
                  <a:off x="445641" y="3875896"/>
                  <a:ext cx="4465829" cy="294453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sp>
              <p:nvSpPr>
                <p:cNvPr id="18" name="Rectangle 17"/>
                <p:cNvSpPr/>
                <p:nvPr/>
              </p:nvSpPr>
              <p:spPr>
                <a:xfrm>
                  <a:off x="2569975" y="3939294"/>
                  <a:ext cx="1595809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cs typeface="Arial" charset="0"/>
                    </a:rPr>
                    <a:t>Terra b3, ms1</a:t>
                  </a:r>
                  <a:endParaRPr lang="en-US" dirty="0"/>
                </a:p>
              </p:txBody>
            </p:sp>
          </p:grpSp>
          <p:cxnSp>
            <p:nvCxnSpPr>
              <p:cNvPr id="28" name="Straight Arrow Connector 27"/>
              <p:cNvCxnSpPr/>
              <p:nvPr/>
            </p:nvCxnSpPr>
            <p:spPr>
              <a:xfrm>
                <a:off x="3966363" y="4845050"/>
                <a:ext cx="0" cy="615950"/>
              </a:xfrm>
              <a:prstGeom prst="straightConnector1">
                <a:avLst/>
              </a:prstGeom>
              <a:grpFill/>
              <a:ln>
                <a:noFill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4223927" y="5048045"/>
                <a:ext cx="59329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cs typeface="Arial" charset="0"/>
                  </a:rPr>
                  <a:t>5</a:t>
                </a:r>
                <a:r>
                  <a:rPr lang="en-US" dirty="0" smtClean="0"/>
                  <a:t>%</a:t>
                </a:r>
                <a:endParaRPr lang="en-US" dirty="0"/>
              </a:p>
            </p:txBody>
          </p:sp>
        </p:grpSp>
        <p:pic>
          <p:nvPicPr>
            <p:cNvPr id="29" name="Picture 18" descr="Light vertical"/>
            <p:cNvPicPr>
              <a:picLocks noChangeAspect="1" noChangeArrowheads="1"/>
            </p:cNvPicPr>
            <p:nvPr/>
          </p:nvPicPr>
          <p:blipFill rotWithShape="1">
            <a:blip r:embed="rId4"/>
            <a:srcRect l="4119" t="5405"/>
            <a:stretch/>
          </p:blipFill>
          <p:spPr bwMode="auto">
            <a:xfrm>
              <a:off x="4656517" y="1127312"/>
              <a:ext cx="4210680" cy="290576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</p:pic>
        <p:sp>
          <p:nvSpPr>
            <p:cNvPr id="31" name="TextBox 22"/>
            <p:cNvSpPr txBox="1">
              <a:spLocks noChangeArrowheads="1"/>
            </p:cNvSpPr>
            <p:nvPr/>
          </p:nvSpPr>
          <p:spPr bwMode="auto">
            <a:xfrm>
              <a:off x="5450175" y="2846124"/>
              <a:ext cx="2692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ea typeface="Times New Roman" pitchFamily="-106" charset="0"/>
                  <a:cs typeface="Arial"/>
                </a:rPr>
                <a:t>MCST Approach #2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ea typeface="Times New Roman" pitchFamily="-106" charset="0"/>
                  <a:cs typeface="Arial"/>
                </a:rPr>
                <a:t>(desert site correction)</a:t>
              </a:r>
              <a:endParaRPr lang="en-US" dirty="0">
                <a:solidFill>
                  <a:srgbClr val="000000"/>
                </a:solidFill>
                <a:latin typeface="Arial"/>
                <a:ea typeface="Times New Roman" pitchFamily="-106" charset="0"/>
                <a:cs typeface="Arial"/>
              </a:endParaRPr>
            </a:p>
          </p:txBody>
        </p:sp>
        <p:sp>
          <p:nvSpPr>
            <p:cNvPr id="38" name="TextBox 22"/>
            <p:cNvSpPr txBox="1">
              <a:spLocks noChangeArrowheads="1"/>
            </p:cNvSpPr>
            <p:nvPr/>
          </p:nvSpPr>
          <p:spPr bwMode="auto">
            <a:xfrm>
              <a:off x="980663" y="3118124"/>
              <a:ext cx="26924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ea typeface="Times New Roman" pitchFamily="-106" charset="0"/>
                  <a:cs typeface="Arial"/>
                </a:rPr>
                <a:t>C5</a:t>
              </a:r>
              <a:endParaRPr lang="en-US" dirty="0">
                <a:solidFill>
                  <a:srgbClr val="000000"/>
                </a:solidFill>
                <a:latin typeface="Arial"/>
                <a:ea typeface="Times New Roman" pitchFamily="-106" charset="0"/>
                <a:cs typeface="Arial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4130989" y="2175926"/>
              <a:ext cx="0" cy="61595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161325" y="1644951"/>
            <a:ext cx="5029908" cy="4776383"/>
            <a:chOff x="2173420" y="1644951"/>
            <a:chExt cx="5029908" cy="4776383"/>
          </a:xfrm>
        </p:grpSpPr>
        <p:grpSp>
          <p:nvGrpSpPr>
            <p:cNvPr id="10" name="Group 9"/>
            <p:cNvGrpSpPr/>
            <p:nvPr/>
          </p:nvGrpSpPr>
          <p:grpSpPr>
            <a:xfrm>
              <a:off x="2173420" y="1644951"/>
              <a:ext cx="5029908" cy="4776383"/>
              <a:chOff x="940695" y="1990453"/>
              <a:chExt cx="4619071" cy="4386254"/>
            </a:xfrm>
          </p:grpSpPr>
          <p:pic>
            <p:nvPicPr>
              <p:cNvPr id="41" name="Picture 40" descr="Terra_MonthlyMeanAOD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0695" y="1990453"/>
                <a:ext cx="4619071" cy="4386254"/>
              </a:xfrm>
              <a:prstGeom prst="rect">
                <a:avLst/>
              </a:prstGeom>
              <a:ln>
                <a:solidFill>
                  <a:srgbClr val="BFBFBF"/>
                </a:solidFill>
              </a:ln>
            </p:spPr>
          </p:pic>
          <p:sp>
            <p:nvSpPr>
              <p:cNvPr id="9" name="Rectangle 8"/>
              <p:cNvSpPr/>
              <p:nvPr/>
            </p:nvSpPr>
            <p:spPr>
              <a:xfrm>
                <a:off x="4217057" y="6041494"/>
                <a:ext cx="1323687" cy="310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cs typeface="Arial" charset="0"/>
                  </a:rPr>
                  <a:t>f</a:t>
                </a:r>
                <a:r>
                  <a:rPr lang="en-US" sz="1600" b="1" dirty="0" smtClean="0">
                    <a:cs typeface="Arial" charset="0"/>
                  </a:rPr>
                  <a:t>rom R. Levy</a:t>
                </a:r>
                <a:endParaRPr lang="en-US" sz="1600" b="1"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5772834" y="2313000"/>
              <a:ext cx="4414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cs typeface="Arial" charset="0"/>
                </a:rPr>
                <a:t>#2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95501" y="2966144"/>
              <a:ext cx="4797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cs typeface="Arial" charset="0"/>
                </a:rPr>
                <a:t>C5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583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155700" y="2755042"/>
            <a:ext cx="7362825" cy="3168238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400" dirty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Outline:</a:t>
            </a:r>
          </a:p>
          <a:p>
            <a:pPr>
              <a:spcBef>
                <a:spcPct val="15000"/>
              </a:spcBef>
              <a:spcAft>
                <a:spcPts val="600"/>
              </a:spcAft>
              <a:buSzPct val="90000"/>
              <a:buFont typeface="Lucida Grande"/>
              <a:buChar char="▶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Motivation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spcBef>
                <a:spcPct val="15000"/>
              </a:spcBef>
              <a:spcAft>
                <a:spcPts val="600"/>
              </a:spcAft>
              <a:buSzPct val="90000"/>
              <a:buFont typeface="Lucida Grande"/>
              <a:buChar char="▶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Trends and Time-to-Detection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spcBef>
                <a:spcPct val="15000"/>
              </a:spcBef>
              <a:spcAft>
                <a:spcPts val="600"/>
              </a:spcAft>
              <a:buSzPct val="90000"/>
              <a:buFont typeface="Lucida Grande"/>
              <a:buChar char="▼"/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ENSO Correlations </a:t>
            </a:r>
          </a:p>
          <a:p>
            <a:pPr lvl="1">
              <a:spcBef>
                <a:spcPct val="15000"/>
              </a:spcBef>
              <a:buSzPct val="60000"/>
              <a:buFont typeface="Wingdings" charset="2"/>
              <a:buChar char="q"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The role of natural variability and the need for long time records</a:t>
            </a:r>
          </a:p>
          <a:p>
            <a:pPr lvl="1">
              <a:spcBef>
                <a:spcPct val="15000"/>
              </a:spcBef>
              <a:buSzPct val="60000"/>
              <a:buFont typeface="Wingdings" charset="2"/>
              <a:buChar char="q"/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Examples</a:t>
            </a:r>
          </a:p>
          <a:p>
            <a:pPr lvl="1">
              <a:spcBef>
                <a:spcPct val="15000"/>
              </a:spcBef>
              <a:buSzPct val="60000"/>
              <a:buFont typeface="Wingdings" charset="2"/>
              <a:buChar char="q"/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Aliasing into trends?</a:t>
            </a:r>
          </a:p>
        </p:txBody>
      </p:sp>
      <p:pic>
        <p:nvPicPr>
          <p:cNvPr id="2" name="Picture 1" descr="AtlanticOcean_AMO_20091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1680" y="280381"/>
            <a:ext cx="3929218" cy="1855464"/>
          </a:xfrm>
          <a:prstGeom prst="rect">
            <a:avLst/>
          </a:prstGeom>
          <a:ln>
            <a:solidFill>
              <a:srgbClr val="A6A6A6"/>
            </a:solidFill>
          </a:ln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6267" y="263525"/>
            <a:ext cx="4192587" cy="18875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63320" y="6566010"/>
            <a:ext cx="30593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 et al., MODIS STM, 19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2455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2069" y="411500"/>
            <a:ext cx="69705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90"/>
                </a:solidFill>
              </a:rPr>
              <a:t>ENSO3.4 SST Anomaly Index</a:t>
            </a:r>
          </a:p>
          <a:p>
            <a:pPr algn="ctr"/>
            <a:r>
              <a:rPr lang="en-US" sz="2000" dirty="0" smtClean="0"/>
              <a:t>(avg. temperature in a box in east-central equatorial Pacific)</a:t>
            </a:r>
            <a:endParaRPr 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601369" y="1354661"/>
            <a:ext cx="7960806" cy="3291416"/>
            <a:chOff x="601369" y="1354661"/>
            <a:chExt cx="7960806" cy="3291416"/>
          </a:xfrm>
        </p:grpSpPr>
        <p:pic>
          <p:nvPicPr>
            <p:cNvPr id="3" name="Picture 2" descr="sst_anm (ENSO3.4 plot)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32562" b="35494"/>
            <a:stretch/>
          </p:blipFill>
          <p:spPr>
            <a:xfrm>
              <a:off x="601369" y="1354661"/>
              <a:ext cx="7960806" cy="329141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7" name="Group 16"/>
            <p:cNvGrpSpPr/>
            <p:nvPr/>
          </p:nvGrpSpPr>
          <p:grpSpPr>
            <a:xfrm>
              <a:off x="5968878" y="2020011"/>
              <a:ext cx="2349503" cy="369332"/>
              <a:chOff x="5873749" y="2051760"/>
              <a:chExt cx="2349503" cy="36933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873749" y="2115260"/>
                <a:ext cx="2349503" cy="27516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667496" y="2051760"/>
                <a:ext cx="736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Aqua</a:t>
                </a:r>
                <a:endParaRPr lang="en-US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429130" y="3636399"/>
              <a:ext cx="2893486" cy="369332"/>
              <a:chOff x="5334001" y="5073652"/>
              <a:chExt cx="2893486" cy="36933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334001" y="5137152"/>
                <a:ext cx="2893486" cy="27516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671730" y="5073652"/>
                <a:ext cx="710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Terra</a:t>
                </a:r>
                <a:endParaRPr lang="en-US" dirty="0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6063320" y="6566010"/>
            <a:ext cx="30593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 et al., MODIS STM, 19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743377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orrelation Hypothesis Word2008 new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770" t="9259" r="11234" b="52336"/>
          <a:stretch/>
        </p:blipFill>
        <p:spPr>
          <a:xfrm>
            <a:off x="493871" y="1022970"/>
            <a:ext cx="8078990" cy="5214954"/>
          </a:xfrm>
          <a:prstGeom prst="rect">
            <a:avLst/>
          </a:prstGeom>
        </p:spPr>
      </p:pic>
      <p:sp>
        <p:nvSpPr>
          <p:cNvPr id="26627" name="Title 3"/>
          <p:cNvSpPr>
            <a:spLocks noGrp="1"/>
          </p:cNvSpPr>
          <p:nvPr>
            <p:ph type="title"/>
          </p:nvPr>
        </p:nvSpPr>
        <p:spPr>
          <a:xfrm>
            <a:off x="125413" y="26988"/>
            <a:ext cx="8842375" cy="1143000"/>
          </a:xfrm>
        </p:spPr>
        <p:txBody>
          <a:bodyPr/>
          <a:lstStyle/>
          <a:p>
            <a:r>
              <a:rPr lang="en-US" sz="2600" dirty="0">
                <a:solidFill>
                  <a:srgbClr val="000090"/>
                </a:solidFill>
                <a:latin typeface="Arail" charset="0"/>
                <a:ea typeface="ＭＳ Ｐゴシック" charset="0"/>
                <a:cs typeface="Arail" charset="0"/>
              </a:rPr>
              <a:t>Evaluating </a:t>
            </a:r>
            <a:r>
              <a:rPr lang="en-US" sz="2600" dirty="0" smtClean="0">
                <a:solidFill>
                  <a:srgbClr val="000090"/>
                </a:solidFill>
                <a:latin typeface="Arail" charset="0"/>
                <a:ea typeface="ＭＳ Ｐゴシック" charset="0"/>
                <a:cs typeface="Arail" charset="0"/>
              </a:rPr>
              <a:t>Correlations: </a:t>
            </a:r>
            <a:r>
              <a:rPr lang="en-US" sz="2600" dirty="0">
                <a:solidFill>
                  <a:srgbClr val="000090"/>
                </a:solidFill>
                <a:latin typeface="Arail" charset="0"/>
                <a:ea typeface="ＭＳ Ｐゴシック" charset="0"/>
                <a:cs typeface="Arail" charset="0"/>
              </a:rPr>
              <a:t>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4201" y="4505047"/>
            <a:ext cx="7869892" cy="1879684"/>
          </a:xfrm>
          <a:prstGeom prst="rect">
            <a:avLst/>
          </a:prstGeom>
          <a:solidFill>
            <a:srgbClr val="F6ED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38522" y="2582364"/>
            <a:ext cx="8110979" cy="1841586"/>
            <a:chOff x="838522" y="2582364"/>
            <a:chExt cx="8110979" cy="1841586"/>
          </a:xfrm>
        </p:grpSpPr>
        <p:sp>
          <p:nvSpPr>
            <p:cNvPr id="26641" name="TextBox 7"/>
            <p:cNvSpPr txBox="1">
              <a:spLocks noChangeArrowheads="1"/>
            </p:cNvSpPr>
            <p:nvPr/>
          </p:nvSpPr>
          <p:spPr bwMode="auto">
            <a:xfrm>
              <a:off x="838522" y="3500619"/>
              <a:ext cx="4572395" cy="923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solidFill>
                    <a:srgbClr val="008000"/>
                  </a:solidFill>
                </a:rPr>
                <a:t>natural variability </a:t>
              </a:r>
              <a:r>
                <a:rPr lang="en-US" sz="1800" dirty="0" smtClean="0">
                  <a:solidFill>
                    <a:srgbClr val="008000"/>
                  </a:solidFill>
                </a:rPr>
                <a:t>decreases w/grid size,</a:t>
              </a:r>
              <a:endParaRPr lang="en-US" sz="1800" dirty="0">
                <a:solidFill>
                  <a:srgbClr val="008000"/>
                </a:solidFill>
              </a:endParaRPr>
            </a:p>
            <a:p>
              <a:pPr algn="ctr" eaLnBrk="1" hangingPunct="1"/>
              <a:r>
                <a:rPr lang="en-US" sz="1800" dirty="0">
                  <a:solidFill>
                    <a:srgbClr val="008000"/>
                  </a:solidFill>
                </a:rPr>
                <a:t>c</a:t>
              </a:r>
              <a:r>
                <a:rPr lang="en-US" sz="1800" dirty="0" smtClean="0">
                  <a:solidFill>
                    <a:srgbClr val="008000"/>
                  </a:solidFill>
                </a:rPr>
                <a:t>ovariance may also decreases w/grid size </a:t>
              </a:r>
            </a:p>
            <a:p>
              <a:pPr algn="ctr" eaLnBrk="1" hangingPunct="1"/>
              <a:r>
                <a:rPr lang="en-US" sz="1800" dirty="0" smtClean="0">
                  <a:solidFill>
                    <a:srgbClr val="008000"/>
                  </a:solidFill>
                </a:rPr>
                <a:t>(significance may increase or decrease)</a:t>
              </a:r>
              <a:endParaRPr lang="en-US" sz="1800" dirty="0">
                <a:solidFill>
                  <a:srgbClr val="008000"/>
                </a:solidFill>
              </a:endParaRPr>
            </a:p>
          </p:txBody>
        </p:sp>
        <p:sp>
          <p:nvSpPr>
            <p:cNvPr id="26639" name="TextBox 13"/>
            <p:cNvSpPr txBox="1">
              <a:spLocks noChangeArrowheads="1"/>
            </p:cNvSpPr>
            <p:nvPr/>
          </p:nvSpPr>
          <p:spPr bwMode="auto">
            <a:xfrm>
              <a:off x="5160784" y="2582364"/>
              <a:ext cx="37887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 smtClean="0">
                  <a:solidFill>
                    <a:srgbClr val="008000"/>
                  </a:solidFill>
                </a:rPr>
                <a:t>degrees of freedom ≈ record length</a:t>
              </a:r>
              <a:endParaRPr lang="en-US" sz="1800" dirty="0">
                <a:solidFill>
                  <a:srgbClr val="008000"/>
                </a:solidFill>
              </a:endParaRPr>
            </a:p>
          </p:txBody>
        </p:sp>
        <p:cxnSp>
          <p:nvCxnSpPr>
            <p:cNvPr id="21" name="Straight Arrow Connector 9"/>
            <p:cNvCxnSpPr/>
            <p:nvPr/>
          </p:nvCxnSpPr>
          <p:spPr bwMode="auto">
            <a:xfrm rot="10800000" flipV="1">
              <a:off x="3888766" y="2790333"/>
              <a:ext cx="1270077" cy="178237"/>
            </a:xfrm>
            <a:prstGeom prst="bentConnector3">
              <a:avLst>
                <a:gd name="adj1" fmla="val 50000"/>
              </a:avLst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9"/>
            <p:cNvCxnSpPr/>
            <p:nvPr/>
          </p:nvCxnSpPr>
          <p:spPr bwMode="auto">
            <a:xfrm flipV="1">
              <a:off x="2355273" y="2977371"/>
              <a:ext cx="727697" cy="370811"/>
            </a:xfrm>
            <a:prstGeom prst="bentConnector3">
              <a:avLst>
                <a:gd name="adj1" fmla="val -771"/>
              </a:avLst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2123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9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pvalue_contour_plo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141" t="26074" b="27910"/>
          <a:stretch/>
        </p:blipFill>
        <p:spPr>
          <a:xfrm>
            <a:off x="1395353" y="1071690"/>
            <a:ext cx="6998059" cy="4969533"/>
          </a:xfrm>
          <a:prstGeom prst="rect">
            <a:avLst/>
          </a:prstGeom>
        </p:spPr>
      </p:pic>
      <p:sp>
        <p:nvSpPr>
          <p:cNvPr id="34819" name="Rectangle 1062"/>
          <p:cNvSpPr>
            <a:spLocks noChangeArrowheads="1"/>
          </p:cNvSpPr>
          <p:nvPr/>
        </p:nvSpPr>
        <p:spPr bwMode="auto">
          <a:xfrm>
            <a:off x="0" y="21907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200" dirty="0" smtClean="0">
                <a:solidFill>
                  <a:srgbClr val="000090"/>
                </a:solidFill>
                <a:cs typeface="Arial" charset="0"/>
              </a:rPr>
              <a:t>Statistical Significance (p-value) vs. Correlation &amp; DF</a:t>
            </a:r>
            <a:endParaRPr lang="en-US" sz="2200" dirty="0">
              <a:solidFill>
                <a:srgbClr val="000090"/>
              </a:solidFill>
              <a:cs typeface="Arial" charset="0"/>
            </a:endParaRPr>
          </a:p>
          <a:p>
            <a:pPr algn="ctr"/>
            <a:r>
              <a:rPr lang="en-US" sz="2000" dirty="0">
                <a:cs typeface="Arial" charset="0"/>
              </a:rPr>
              <a:t>(90% prob. of detecting </a:t>
            </a:r>
            <a:r>
              <a:rPr lang="en-US" sz="2000" dirty="0" smtClean="0">
                <a:cs typeface="Arial" charset="0"/>
              </a:rPr>
              <a:t>a trend to a </a:t>
            </a:r>
            <a:r>
              <a:rPr lang="en-US" sz="2000" dirty="0">
                <a:cs typeface="Arial" charset="0"/>
              </a:rPr>
              <a:t>0.05 statistical </a:t>
            </a:r>
            <a:r>
              <a:rPr lang="en-US" sz="2000" dirty="0" smtClean="0">
                <a:cs typeface="Arial" charset="0"/>
              </a:rPr>
              <a:t>level</a:t>
            </a:r>
            <a:r>
              <a:rPr lang="en-US" sz="2000" dirty="0">
                <a:cs typeface="Arial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24243" y="3332935"/>
            <a:ext cx="241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Correlation coefficient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03229" y="6049750"/>
            <a:ext cx="31041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Degrees of Freedom (DF)</a:t>
            </a:r>
          </a:p>
          <a:p>
            <a:pPr algn="ctr"/>
            <a:r>
              <a:rPr lang="en-US" sz="1600" dirty="0" smtClean="0">
                <a:solidFill>
                  <a:srgbClr val="7F7F7F"/>
                </a:solidFill>
                <a:latin typeface="Arial"/>
                <a:cs typeface="Arial"/>
              </a:rPr>
              <a:t>(after autocorrelation correction)</a:t>
            </a:r>
            <a:endParaRPr lang="en-US" sz="1600" dirty="0">
              <a:solidFill>
                <a:srgbClr val="7F7F7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07642" y="3653271"/>
            <a:ext cx="491023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85563" y="2289104"/>
            <a:ext cx="0" cy="345693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098939" y="2070539"/>
            <a:ext cx="2255013" cy="1675234"/>
            <a:chOff x="4489589" y="2062183"/>
            <a:chExt cx="2255013" cy="1675234"/>
          </a:xfrm>
        </p:grpSpPr>
        <p:sp>
          <p:nvSpPr>
            <p:cNvPr id="9" name="Oval 8"/>
            <p:cNvSpPr/>
            <p:nvPr/>
          </p:nvSpPr>
          <p:spPr>
            <a:xfrm>
              <a:off x="4489589" y="3575624"/>
              <a:ext cx="161793" cy="161793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667556" y="2062183"/>
              <a:ext cx="2077046" cy="1497262"/>
              <a:chOff x="4667556" y="2062183"/>
              <a:chExt cx="2077046" cy="1497262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H="1">
                <a:off x="4667556" y="2434984"/>
                <a:ext cx="873651" cy="112446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5098636" y="2062183"/>
                <a:ext cx="16459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p-value </a:t>
                </a:r>
                <a:r>
                  <a:rPr lang="en-US" dirty="0">
                    <a:latin typeface="Arial"/>
                    <a:cs typeface="Arial"/>
                  </a:rPr>
                  <a:t>≈</a:t>
                </a:r>
                <a:r>
                  <a:rPr lang="en-US" dirty="0" smtClean="0">
                    <a:latin typeface="Arial"/>
                    <a:cs typeface="Arial"/>
                  </a:rPr>
                  <a:t> 0.01</a:t>
                </a:r>
                <a:endParaRPr lang="en-US" dirty="0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6063320" y="6566010"/>
            <a:ext cx="30593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 et al., MODIS STM, 19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1262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ag_at_max_r_AQUA_CF_anomaly_cloud_mask_high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722" t="18397" r="5754" b="47018"/>
          <a:stretch/>
        </p:blipFill>
        <p:spPr>
          <a:xfrm>
            <a:off x="613947" y="4003566"/>
            <a:ext cx="4810571" cy="2609024"/>
          </a:xfrm>
          <a:prstGeom prst="rect">
            <a:avLst/>
          </a:prstGeom>
        </p:spPr>
      </p:pic>
      <p:pic>
        <p:nvPicPr>
          <p:cNvPr id="4" name="Picture 3" descr="DF_AQUA_CF_anomaly_cloud_mask_high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752" t="18887" r="7786" b="47632"/>
          <a:stretch/>
        </p:blipFill>
        <p:spPr>
          <a:xfrm>
            <a:off x="613946" y="1505544"/>
            <a:ext cx="4701306" cy="25316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90648" y="4643042"/>
            <a:ext cx="30351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Lag (months)</a:t>
            </a:r>
          </a:p>
          <a:p>
            <a:pPr algn="ctr"/>
            <a:r>
              <a:rPr lang="en-US" sz="1600" dirty="0" smtClean="0"/>
              <a:t>[</a:t>
            </a:r>
            <a:r>
              <a:rPr lang="en-US" sz="1600" dirty="0" smtClean="0">
                <a:solidFill>
                  <a:srgbClr val="FF0000"/>
                </a:solidFill>
              </a:rPr>
              <a:t>red</a:t>
            </a:r>
            <a:r>
              <a:rPr lang="en-US" sz="1600" dirty="0" smtClean="0"/>
              <a:t> =&gt; </a:t>
            </a:r>
            <a:r>
              <a:rPr lang="en-US" sz="1600" dirty="0"/>
              <a:t>c</a:t>
            </a:r>
            <a:r>
              <a:rPr lang="en-US" sz="1600" dirty="0" smtClean="0"/>
              <a:t>loud response lags </a:t>
            </a:r>
          </a:p>
          <a:p>
            <a:pPr algn="ctr"/>
            <a:r>
              <a:rPr lang="en-US" sz="1600" dirty="0" smtClean="0"/>
              <a:t>E3.4 index; </a:t>
            </a:r>
            <a:r>
              <a:rPr lang="en-US" sz="1600" dirty="0" smtClean="0">
                <a:solidFill>
                  <a:srgbClr val="0000FF"/>
                </a:solidFill>
              </a:rPr>
              <a:t>blue</a:t>
            </a:r>
            <a:r>
              <a:rPr lang="en-US" sz="1600" dirty="0" smtClean="0"/>
              <a:t> =&gt; cloud response precedes index]</a:t>
            </a:r>
          </a:p>
        </p:txBody>
      </p:sp>
      <p:sp>
        <p:nvSpPr>
          <p:cNvPr id="6" name="Rectangle 5"/>
          <p:cNvSpPr/>
          <p:nvPr/>
        </p:nvSpPr>
        <p:spPr>
          <a:xfrm>
            <a:off x="3117352" y="1010819"/>
            <a:ext cx="28224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High Cloud </a:t>
            </a:r>
            <a:r>
              <a:rPr lang="en-US" sz="2200" b="1" dirty="0" smtClean="0">
                <a:solidFill>
                  <a:srgbClr val="000000"/>
                </a:solidFill>
              </a:rPr>
              <a:t>Amount</a:t>
            </a:r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3154" y="2534436"/>
            <a:ext cx="2301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Degrees of Freedom</a:t>
            </a:r>
          </a:p>
          <a:p>
            <a:pPr algn="ctr"/>
            <a:r>
              <a:rPr lang="en-US" dirty="0" smtClean="0"/>
              <a:t>(max=108)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9899" y="199840"/>
            <a:ext cx="7474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90"/>
                </a:solidFill>
              </a:rPr>
              <a:t>Example ENSO3.4 vs. MODIS Anomalies</a:t>
            </a:r>
          </a:p>
          <a:p>
            <a:pPr algn="ctr"/>
            <a:r>
              <a:rPr lang="en-US" sz="2200" dirty="0" smtClean="0">
                <a:solidFill>
                  <a:srgbClr val="000090"/>
                </a:solidFill>
              </a:rPr>
              <a:t>1° bins, masked by 1% statistical sig., July </a:t>
            </a:r>
            <a:r>
              <a:rPr lang="en-US" sz="2200" dirty="0">
                <a:solidFill>
                  <a:srgbClr val="000090"/>
                </a:solidFill>
              </a:rPr>
              <a:t>2002–Jan </a:t>
            </a:r>
            <a:r>
              <a:rPr lang="en-US" sz="2200" dirty="0" smtClean="0">
                <a:solidFill>
                  <a:srgbClr val="000090"/>
                </a:solidFill>
              </a:rPr>
              <a:t>2011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3320" y="6566010"/>
            <a:ext cx="30593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 et al., MODIS STM, 19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82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63320" y="6566010"/>
            <a:ext cx="30593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 et al., MODIS STM, 19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 descr="AtlanticOcean_AMO_20091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1680" y="280381"/>
            <a:ext cx="3929218" cy="1855464"/>
          </a:xfrm>
          <a:prstGeom prst="rect">
            <a:avLst/>
          </a:prstGeom>
          <a:ln>
            <a:solidFill>
              <a:srgbClr val="A6A6A6"/>
            </a:solidFill>
          </a:ln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6267" y="263525"/>
            <a:ext cx="4192587" cy="18875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55700" y="2837275"/>
            <a:ext cx="7362825" cy="258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Outline:</a:t>
            </a:r>
          </a:p>
          <a:p>
            <a:pPr>
              <a:spcBef>
                <a:spcPct val="15000"/>
              </a:spcBef>
              <a:spcAft>
                <a:spcPts val="600"/>
              </a:spcAft>
              <a:buSzPct val="90000"/>
              <a:buFont typeface="Lucida Grande"/>
              <a:buChar char="▶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Motivation</a:t>
            </a:r>
          </a:p>
          <a:p>
            <a:pPr>
              <a:spcBef>
                <a:spcPct val="15000"/>
              </a:spcBef>
              <a:spcAft>
                <a:spcPts val="600"/>
              </a:spcAft>
              <a:buSzPct val="90000"/>
              <a:buFont typeface="Lucida Grande"/>
              <a:buChar char="▶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Trends and Time-to-Detection</a:t>
            </a:r>
          </a:p>
          <a:p>
            <a:pPr>
              <a:spcBef>
                <a:spcPct val="15000"/>
              </a:spcBef>
              <a:spcAft>
                <a:spcPts val="600"/>
              </a:spcAft>
              <a:buSzPct val="90000"/>
              <a:buFont typeface="Lucida Grande"/>
              <a:buChar char="▶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ENSO Correlations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r_AQUA_CF_anomaly_cloud_mask_high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403" t="18643" r="6548" b="46895"/>
          <a:stretch/>
        </p:blipFill>
        <p:spPr>
          <a:xfrm>
            <a:off x="588713" y="4011977"/>
            <a:ext cx="4782882" cy="2599745"/>
          </a:xfrm>
          <a:prstGeom prst="rect">
            <a:avLst/>
          </a:prstGeom>
        </p:spPr>
      </p:pic>
      <p:pic>
        <p:nvPicPr>
          <p:cNvPr id="12" name="Picture 11" descr="r_AQUA_CF_anomaly_cloud_mask_low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482" t="18764" r="6358" b="47754"/>
          <a:stretch/>
        </p:blipFill>
        <p:spPr>
          <a:xfrm>
            <a:off x="538256" y="1497132"/>
            <a:ext cx="4847646" cy="2525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2706" y="1016730"/>
            <a:ext cx="6354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High and Low Cloud Amount Correlations</a:t>
            </a:r>
            <a:endParaRPr lang="en-US" sz="2400" b="1" i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3356" y="5024347"/>
            <a:ext cx="1326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High Cloud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35577" y="2535264"/>
            <a:ext cx="1275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Low Cloud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9899" y="199840"/>
            <a:ext cx="7474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90"/>
                </a:solidFill>
              </a:rPr>
              <a:t>Example ENSO3.4 vs. MODIS Anomalies</a:t>
            </a:r>
          </a:p>
          <a:p>
            <a:pPr algn="ctr"/>
            <a:r>
              <a:rPr lang="en-US" sz="2200" dirty="0" smtClean="0">
                <a:solidFill>
                  <a:srgbClr val="000090"/>
                </a:solidFill>
              </a:rPr>
              <a:t>1° bins, masked by 1% statistical sig., July </a:t>
            </a:r>
            <a:r>
              <a:rPr lang="en-US" sz="2200" dirty="0">
                <a:solidFill>
                  <a:srgbClr val="000090"/>
                </a:solidFill>
              </a:rPr>
              <a:t>2002–Jan </a:t>
            </a:r>
            <a:r>
              <a:rPr lang="en-US" sz="2200" dirty="0" smtClean="0">
                <a:solidFill>
                  <a:srgbClr val="000090"/>
                </a:solidFill>
              </a:rPr>
              <a:t>2011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63320" y="6566010"/>
            <a:ext cx="30593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 et al., MODIS STM, 19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217140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ope_at_ecll_AQUA_cloud_top_pressur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555" t="18971" r="2979" b="46872"/>
          <a:stretch/>
        </p:blipFill>
        <p:spPr>
          <a:xfrm>
            <a:off x="540596" y="4050018"/>
            <a:ext cx="5040362" cy="2576736"/>
          </a:xfrm>
          <a:prstGeom prst="rect">
            <a:avLst/>
          </a:prstGeom>
        </p:spPr>
      </p:pic>
      <p:pic>
        <p:nvPicPr>
          <p:cNvPr id="2" name="Picture 1" descr="slope_at_ecll_AQUA_CF_anomaly_cloud_mask_high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118" t="18397" r="5723" b="47141"/>
          <a:stretch/>
        </p:blipFill>
        <p:spPr>
          <a:xfrm>
            <a:off x="571896" y="1471899"/>
            <a:ext cx="4847588" cy="2599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34" y="2416220"/>
            <a:ext cx="2173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High Cloud Amount</a:t>
            </a:r>
          </a:p>
          <a:p>
            <a:pPr algn="ctr"/>
            <a:r>
              <a:rPr lang="en-US" dirty="0" err="1" smtClean="0"/>
              <a:t>d</a:t>
            </a:r>
            <a:r>
              <a:rPr lang="en-US" i="1" dirty="0" err="1" smtClean="0"/>
              <a:t>f</a:t>
            </a:r>
            <a:r>
              <a:rPr lang="en-US" baseline="-25000" dirty="0" err="1" smtClean="0"/>
              <a:t>c</a:t>
            </a:r>
            <a:r>
              <a:rPr lang="en-US" dirty="0" smtClean="0"/>
              <a:t>/</a:t>
            </a:r>
            <a:r>
              <a:rPr lang="en-US" dirty="0" err="1" smtClean="0"/>
              <a:t>d</a:t>
            </a:r>
            <a:r>
              <a:rPr lang="en-US" i="1" dirty="0" err="1" smtClean="0"/>
              <a:t>T</a:t>
            </a:r>
            <a:r>
              <a:rPr lang="en-US" dirty="0" smtClean="0"/>
              <a:t> (K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05094" y="4935063"/>
            <a:ext cx="2173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Cloud-top Pressure</a:t>
            </a:r>
          </a:p>
          <a:p>
            <a:pPr algn="ctr"/>
            <a:r>
              <a:rPr lang="en-US" dirty="0" err="1" smtClean="0"/>
              <a:t>d</a:t>
            </a:r>
            <a:r>
              <a:rPr lang="en-US" i="1" dirty="0" err="1" smtClean="0"/>
              <a:t>p</a:t>
            </a:r>
            <a:r>
              <a:rPr lang="en-US" baseline="-25000" dirty="0" err="1"/>
              <a:t>c</a:t>
            </a:r>
            <a:r>
              <a:rPr lang="en-US" dirty="0" smtClean="0"/>
              <a:t>/</a:t>
            </a:r>
            <a:r>
              <a:rPr lang="en-US" dirty="0" err="1" smtClean="0"/>
              <a:t>d</a:t>
            </a:r>
            <a:r>
              <a:rPr lang="en-US" i="1" dirty="0" err="1" smtClean="0"/>
              <a:t>T</a:t>
            </a:r>
            <a:r>
              <a:rPr lang="en-US" dirty="0" smtClean="0"/>
              <a:t> (hPa-K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4637" y="998006"/>
            <a:ext cx="801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High Cloud Amount and Pressure Regression Slopes</a:t>
            </a:r>
            <a:endParaRPr lang="en-US" sz="2400" b="1" i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9899" y="199840"/>
            <a:ext cx="7474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90"/>
                </a:solidFill>
              </a:rPr>
              <a:t>Example ENSO3.4 vs. MODIS Anomalies</a:t>
            </a:r>
          </a:p>
          <a:p>
            <a:pPr algn="ctr"/>
            <a:r>
              <a:rPr lang="en-US" sz="2200" dirty="0" smtClean="0">
                <a:solidFill>
                  <a:srgbClr val="000090"/>
                </a:solidFill>
              </a:rPr>
              <a:t>1° bins, masked by 1% statistical sig., July </a:t>
            </a:r>
            <a:r>
              <a:rPr lang="en-US" sz="2200" dirty="0">
                <a:solidFill>
                  <a:srgbClr val="000090"/>
                </a:solidFill>
              </a:rPr>
              <a:t>2002–Jan </a:t>
            </a:r>
            <a:r>
              <a:rPr lang="en-US" sz="2200" dirty="0" smtClean="0">
                <a:solidFill>
                  <a:srgbClr val="000090"/>
                </a:solidFill>
              </a:rPr>
              <a:t>2011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3320" y="6566010"/>
            <a:ext cx="30593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 et al., MODIS STM, 19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46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ope_at_ecll_AQUA_aod_anomaly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276" t="18151" r="5405" b="47018"/>
          <a:stretch/>
        </p:blipFill>
        <p:spPr>
          <a:xfrm>
            <a:off x="580308" y="3986744"/>
            <a:ext cx="4856915" cy="2627581"/>
          </a:xfrm>
          <a:prstGeom prst="rect">
            <a:avLst/>
          </a:prstGeom>
        </p:spPr>
      </p:pic>
      <p:pic>
        <p:nvPicPr>
          <p:cNvPr id="6" name="Picture 5" descr="slope_at_ecll_AQUA_water_vapor_anomaly_high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149" t="19006" r="5784" b="46712"/>
          <a:stretch/>
        </p:blipFill>
        <p:spPr>
          <a:xfrm>
            <a:off x="574917" y="1518755"/>
            <a:ext cx="4842225" cy="2586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2980" y="2416220"/>
            <a:ext cx="2737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Upper Trop. Water Vapor</a:t>
            </a:r>
          </a:p>
          <a:p>
            <a:pPr algn="ctr"/>
            <a:r>
              <a:rPr lang="en-US" dirty="0" smtClean="0"/>
              <a:t>(300-700 </a:t>
            </a:r>
            <a:r>
              <a:rPr lang="en-US" dirty="0" err="1" smtClean="0"/>
              <a:t>hPa</a:t>
            </a:r>
            <a:r>
              <a:rPr lang="en-US" dirty="0" smtClean="0"/>
              <a:t>)</a:t>
            </a:r>
          </a:p>
          <a:p>
            <a:pPr algn="ctr"/>
            <a:r>
              <a:rPr lang="en-US" dirty="0" err="1" smtClean="0"/>
              <a:t>d</a:t>
            </a:r>
            <a:r>
              <a:rPr lang="en-US" i="1" dirty="0" err="1" smtClean="0"/>
              <a:t>PW</a:t>
            </a:r>
            <a:r>
              <a:rPr lang="en-US" dirty="0" smtClean="0"/>
              <a:t>/</a:t>
            </a:r>
            <a:r>
              <a:rPr lang="en-US" dirty="0" err="1" smtClean="0"/>
              <a:t>d</a:t>
            </a:r>
            <a:r>
              <a:rPr lang="en-US" i="1" dirty="0" err="1" smtClean="0"/>
              <a:t>T</a:t>
            </a:r>
            <a:r>
              <a:rPr lang="en-US" dirty="0" smtClean="0"/>
              <a:t> (cm-K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70361" y="4935063"/>
            <a:ext cx="2442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Aerosol Optical Depth</a:t>
            </a:r>
          </a:p>
          <a:p>
            <a:pPr algn="ctr"/>
            <a:r>
              <a:rPr lang="en-US" dirty="0" err="1" smtClean="0"/>
              <a:t>d</a:t>
            </a:r>
            <a:r>
              <a:rPr lang="en-US" i="1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/>
              <a:t>a</a:t>
            </a:r>
            <a:r>
              <a:rPr lang="en-US" dirty="0" smtClean="0"/>
              <a:t>/</a:t>
            </a:r>
            <a:r>
              <a:rPr lang="en-US" dirty="0" err="1" smtClean="0"/>
              <a:t>d</a:t>
            </a:r>
            <a:r>
              <a:rPr lang="en-US" i="1" dirty="0" err="1" smtClean="0"/>
              <a:t>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K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383" y="998006"/>
            <a:ext cx="808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Upper Trop. Water Vapor and AOD Regression Slopes</a:t>
            </a:r>
            <a:endParaRPr lang="en-US" sz="2400" b="1" i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9899" y="199840"/>
            <a:ext cx="7474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rgbClr val="000090"/>
                </a:solidFill>
              </a:rPr>
              <a:t>Example ENSO3.4 vs. MODIS </a:t>
            </a:r>
            <a:r>
              <a:rPr lang="en-US" sz="2200" dirty="0" smtClean="0">
                <a:solidFill>
                  <a:srgbClr val="000090"/>
                </a:solidFill>
              </a:rPr>
              <a:t>Anomalies</a:t>
            </a:r>
            <a:endParaRPr lang="en-US" sz="2200" dirty="0">
              <a:solidFill>
                <a:srgbClr val="000090"/>
              </a:solidFill>
            </a:endParaRPr>
          </a:p>
          <a:p>
            <a:pPr algn="ctr"/>
            <a:r>
              <a:rPr lang="en-US" sz="2200" dirty="0" smtClean="0">
                <a:solidFill>
                  <a:srgbClr val="000090"/>
                </a:solidFill>
              </a:rPr>
              <a:t>1° bins, masked by 1% statistical sig., July </a:t>
            </a:r>
            <a:r>
              <a:rPr lang="en-US" sz="2200" dirty="0">
                <a:solidFill>
                  <a:srgbClr val="000090"/>
                </a:solidFill>
              </a:rPr>
              <a:t>2002–Jan </a:t>
            </a:r>
            <a:r>
              <a:rPr lang="en-US" sz="2200" dirty="0" smtClean="0">
                <a:solidFill>
                  <a:srgbClr val="000090"/>
                </a:solidFill>
              </a:rPr>
              <a:t>2011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3320" y="6566010"/>
            <a:ext cx="30593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 et al., MODIS STM, 19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8764" y="4031570"/>
            <a:ext cx="7267170" cy="2569044"/>
            <a:chOff x="578764" y="4031570"/>
            <a:chExt cx="7267170" cy="2569044"/>
          </a:xfrm>
        </p:grpSpPr>
        <p:pic>
          <p:nvPicPr>
            <p:cNvPr id="10" name="Picture 9" descr="slope_at_ecll_AQUA_aod_anomaly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11276" t="58815" r="5405" b="7130"/>
            <a:stretch/>
          </p:blipFill>
          <p:spPr>
            <a:xfrm>
              <a:off x="578764" y="4031570"/>
              <a:ext cx="4856915" cy="256904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736838" y="4639509"/>
              <a:ext cx="21090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B50202"/>
                  </a:solidFill>
                </a:rPr>
                <a:t>5% statistical sig.</a:t>
              </a:r>
              <a:endParaRPr lang="en-US" b="1" dirty="0">
                <a:solidFill>
                  <a:srgbClr val="B5020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20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SO trends July star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3188" r="10628" b="35749"/>
          <a:stretch/>
        </p:blipFill>
        <p:spPr>
          <a:xfrm>
            <a:off x="1050645" y="2297045"/>
            <a:ext cx="6251714" cy="37172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74715" y="199840"/>
            <a:ext cx="53745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90"/>
                </a:solidFill>
              </a:rPr>
              <a:t>Example ENSO3.4 vs. MODIS Anomalies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3320" y="6566010"/>
            <a:ext cx="30593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 et al., MODIS STM, 19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113" y="769444"/>
            <a:ext cx="80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If ENSO correlations imply a linear process (?), then the anomaly data record </a:t>
            </a:r>
          </a:p>
          <a:p>
            <a:r>
              <a:rPr lang="en-US" i="1" dirty="0" err="1" smtClean="0">
                <a:solidFill>
                  <a:srgbClr val="000000"/>
                </a:solidFill>
                <a:latin typeface="Times"/>
                <a:cs typeface="Times"/>
              </a:rPr>
              <a:t>x</a:t>
            </a:r>
            <a:r>
              <a:rPr lang="en-US" baseline="-25000" dirty="0" err="1" smtClean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 in a grid box due to ENSO can be approximated as: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547129" y="2297629"/>
            <a:ext cx="2032296" cy="1675234"/>
            <a:chOff x="6547129" y="2474260"/>
            <a:chExt cx="2032296" cy="1675234"/>
          </a:xfrm>
        </p:grpSpPr>
        <p:sp>
          <p:nvSpPr>
            <p:cNvPr id="15" name="Oval 14"/>
            <p:cNvSpPr/>
            <p:nvPr/>
          </p:nvSpPr>
          <p:spPr>
            <a:xfrm>
              <a:off x="6547129" y="3987701"/>
              <a:ext cx="161793" cy="161793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6725097" y="3078373"/>
              <a:ext cx="692712" cy="89314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7156176" y="2474260"/>
              <a:ext cx="14232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≈ 0 for Terra</a:t>
              </a:r>
            </a:p>
            <a:p>
              <a:r>
                <a:rPr lang="en-US" dirty="0">
                  <a:latin typeface="Arial"/>
                  <a:cs typeface="Arial"/>
                </a:rPr>
                <a:t>t</a:t>
              </a:r>
              <a:r>
                <a:rPr lang="en-US" dirty="0" smtClean="0">
                  <a:latin typeface="Arial"/>
                  <a:cs typeface="Arial"/>
                </a:rPr>
                <a:t>ime record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716349" y="4266261"/>
            <a:ext cx="2016516" cy="1512599"/>
            <a:chOff x="6716349" y="4442892"/>
            <a:chExt cx="2016516" cy="1512599"/>
          </a:xfrm>
        </p:grpSpPr>
        <p:sp>
          <p:nvSpPr>
            <p:cNvPr id="19" name="Oval 18"/>
            <p:cNvSpPr/>
            <p:nvPr/>
          </p:nvSpPr>
          <p:spPr>
            <a:xfrm>
              <a:off x="6716349" y="4442892"/>
              <a:ext cx="161793" cy="161793"/>
            </a:xfrm>
            <a:prstGeom prst="ellipse">
              <a:avLst/>
            </a:prstGeom>
            <a:solidFill>
              <a:srgbClr val="B50202"/>
            </a:solidFill>
            <a:ln>
              <a:solidFill>
                <a:srgbClr val="B5020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6869086" y="4611751"/>
              <a:ext cx="666465" cy="417939"/>
            </a:xfrm>
            <a:prstGeom prst="straightConnector1">
              <a:avLst/>
            </a:prstGeom>
            <a:ln>
              <a:solidFill>
                <a:srgbClr val="B5020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7325396" y="5032161"/>
              <a:ext cx="14074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B50202"/>
                  </a:solidFill>
                  <a:latin typeface="Arial"/>
                  <a:cs typeface="Arial"/>
                </a:rPr>
                <a:t>≈ -1.2K/</a:t>
              </a:r>
              <a:r>
                <a:rPr lang="en-US" dirty="0" err="1" smtClean="0">
                  <a:solidFill>
                    <a:srgbClr val="B50202"/>
                  </a:solidFill>
                  <a:latin typeface="Arial"/>
                  <a:cs typeface="Arial"/>
                </a:rPr>
                <a:t>dec</a:t>
              </a:r>
              <a:endParaRPr lang="en-US" dirty="0" smtClean="0">
                <a:solidFill>
                  <a:srgbClr val="B50202"/>
                </a:solidFill>
                <a:latin typeface="Arial"/>
                <a:cs typeface="Arial"/>
              </a:endParaRPr>
            </a:p>
            <a:p>
              <a:r>
                <a:rPr lang="en-US" dirty="0">
                  <a:solidFill>
                    <a:srgbClr val="B50202"/>
                  </a:solidFill>
                  <a:latin typeface="Arial"/>
                  <a:cs typeface="Arial"/>
                </a:rPr>
                <a:t>f</a:t>
              </a:r>
              <a:r>
                <a:rPr lang="en-US" dirty="0" smtClean="0">
                  <a:solidFill>
                    <a:srgbClr val="B50202"/>
                  </a:solidFill>
                  <a:latin typeface="Arial"/>
                  <a:cs typeface="Arial"/>
                </a:rPr>
                <a:t>or Aqua</a:t>
              </a:r>
              <a:endParaRPr lang="en-US" dirty="0">
                <a:solidFill>
                  <a:srgbClr val="B50202"/>
                </a:solidFill>
                <a:latin typeface="Arial"/>
                <a:cs typeface="Arial"/>
              </a:endParaRPr>
            </a:p>
            <a:p>
              <a:r>
                <a:rPr lang="en-US" dirty="0">
                  <a:solidFill>
                    <a:srgbClr val="B50202"/>
                  </a:solidFill>
                  <a:latin typeface="Arial"/>
                  <a:cs typeface="Arial"/>
                </a:rPr>
                <a:t>t</a:t>
              </a:r>
              <a:r>
                <a:rPr lang="en-US" dirty="0" smtClean="0">
                  <a:solidFill>
                    <a:srgbClr val="B50202"/>
                  </a:solidFill>
                  <a:latin typeface="Arial"/>
                  <a:cs typeface="Arial"/>
                </a:rPr>
                <a:t>ime record</a:t>
              </a:r>
              <a:endParaRPr lang="en-US" dirty="0">
                <a:solidFill>
                  <a:srgbClr val="B50202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982" y="1505746"/>
            <a:ext cx="2309107" cy="2947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802" y="1825812"/>
            <a:ext cx="35401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3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ends_aqua_CF_cloud_mask_high_JUL_2002_to_JUN_2010_1x1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545" t="18671" r="4592" b="47628"/>
          <a:stretch/>
        </p:blipFill>
        <p:spPr>
          <a:xfrm>
            <a:off x="541326" y="1488718"/>
            <a:ext cx="4946919" cy="2542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3153" y="2416220"/>
            <a:ext cx="2180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High Cloud Trend</a:t>
            </a:r>
          </a:p>
          <a:p>
            <a:pPr algn="ctr"/>
            <a:r>
              <a:rPr lang="en-US" sz="2000" dirty="0" smtClean="0"/>
              <a:t>(%/Decade)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981929" y="998006"/>
            <a:ext cx="3122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High Cloud Amount</a:t>
            </a:r>
            <a:endParaRPr lang="en-US" sz="2400" b="1" i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5828" y="199840"/>
            <a:ext cx="6362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90"/>
                </a:solidFill>
              </a:rPr>
              <a:t>Example ENSO3.4 </a:t>
            </a:r>
            <a:r>
              <a:rPr lang="en-US" sz="2200" dirty="0">
                <a:solidFill>
                  <a:srgbClr val="000090"/>
                </a:solidFill>
              </a:rPr>
              <a:t>C</a:t>
            </a:r>
            <a:r>
              <a:rPr lang="en-US" sz="2200" dirty="0" smtClean="0">
                <a:solidFill>
                  <a:srgbClr val="000090"/>
                </a:solidFill>
              </a:rPr>
              <a:t>omponent of </a:t>
            </a:r>
            <a:r>
              <a:rPr lang="en-US" sz="2200" dirty="0">
                <a:solidFill>
                  <a:srgbClr val="000090"/>
                </a:solidFill>
              </a:rPr>
              <a:t>MODIS </a:t>
            </a:r>
            <a:r>
              <a:rPr lang="en-US" sz="2200" dirty="0" smtClean="0">
                <a:solidFill>
                  <a:srgbClr val="000090"/>
                </a:solidFill>
              </a:rPr>
              <a:t>Trend</a:t>
            </a:r>
            <a:endParaRPr lang="en-US" sz="2200" dirty="0">
              <a:solidFill>
                <a:srgbClr val="000090"/>
              </a:solidFill>
            </a:endParaRPr>
          </a:p>
          <a:p>
            <a:pPr algn="ctr"/>
            <a:r>
              <a:rPr lang="en-US" sz="2200" dirty="0" smtClean="0">
                <a:solidFill>
                  <a:srgbClr val="000090"/>
                </a:solidFill>
              </a:rPr>
              <a:t>Aqua, 1° bins, July </a:t>
            </a:r>
            <a:r>
              <a:rPr lang="en-US" sz="2200" dirty="0">
                <a:solidFill>
                  <a:srgbClr val="000090"/>
                </a:solidFill>
              </a:rPr>
              <a:t>2002–Jan </a:t>
            </a:r>
            <a:r>
              <a:rPr lang="en-US" sz="2200" dirty="0" smtClean="0">
                <a:solidFill>
                  <a:srgbClr val="000090"/>
                </a:solidFill>
              </a:rPr>
              <a:t>2011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3320" y="6566010"/>
            <a:ext cx="30593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 et al., MODIS STM, 19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39748" y="4032252"/>
            <a:ext cx="8384947" cy="2572813"/>
            <a:chOff x="539748" y="4032252"/>
            <a:chExt cx="8384947" cy="2572813"/>
          </a:xfrm>
        </p:grpSpPr>
        <p:pic>
          <p:nvPicPr>
            <p:cNvPr id="15" name="Picture 14" descr="trends_aqua_CF_cloud_mask_high_JUL_2002_to_JUN_2010_1x1 (dragged)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10530" t="58796" r="5591" b="7099"/>
            <a:stretch/>
          </p:blipFill>
          <p:spPr>
            <a:xfrm>
              <a:off x="539748" y="4032252"/>
              <a:ext cx="4889558" cy="257281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361575" y="4546085"/>
              <a:ext cx="3563120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ENSO component of trend </a:t>
              </a:r>
            </a:p>
            <a:p>
              <a:pPr algn="ctr"/>
              <a:r>
                <a:rPr lang="en-US" sz="2000" dirty="0" smtClean="0"/>
                <a:t>derived from correlation</a:t>
              </a:r>
            </a:p>
            <a:p>
              <a:pPr algn="ctr"/>
              <a:r>
                <a:rPr lang="en-US" sz="2000" dirty="0" smtClean="0"/>
                <a:t>regression slope</a:t>
              </a:r>
            </a:p>
            <a:p>
              <a:pPr algn="ctr"/>
              <a:r>
                <a:rPr lang="en-US" sz="2000" dirty="0"/>
                <a:t>(masked </a:t>
              </a:r>
              <a:r>
                <a:rPr lang="en-US" sz="2000" dirty="0" smtClean="0"/>
                <a:t>by trend &amp; ENSO3.4</a:t>
              </a:r>
              <a:endParaRPr lang="en-US" sz="2000" dirty="0"/>
            </a:p>
            <a:p>
              <a:pPr algn="ctr"/>
              <a:r>
                <a:rPr lang="en-US" sz="2000" dirty="0"/>
                <a:t>correlation sig. &lt; 0.05)</a:t>
              </a:r>
            </a:p>
            <a:p>
              <a:pPr algn="ctr"/>
              <a:endParaRPr lang="en-US" sz="2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9170" y="4042831"/>
            <a:ext cx="8580195" cy="2526268"/>
            <a:chOff x="529170" y="4042831"/>
            <a:chExt cx="8580195" cy="2526268"/>
          </a:xfrm>
        </p:grpSpPr>
        <p:pic>
          <p:nvPicPr>
            <p:cNvPr id="18" name="Picture 17" descr="trends_aqua_CF_cloud_mask_high_JUL_2002_to_JUN_2010_1x1 (dragged)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10330" t="58950" r="4992" b="7562"/>
            <a:stretch/>
          </p:blipFill>
          <p:spPr>
            <a:xfrm>
              <a:off x="529170" y="4042831"/>
              <a:ext cx="4936135" cy="2526268"/>
            </a:xfrm>
            <a:prstGeom prst="rect">
              <a:avLst/>
            </a:prstGeom>
            <a:solidFill>
              <a:srgbClr val="F6EECD"/>
            </a:solidFill>
          </p:spPr>
        </p:pic>
        <p:sp>
          <p:nvSpPr>
            <p:cNvPr id="20" name="Rectangle 19"/>
            <p:cNvSpPr/>
            <p:nvPr/>
          </p:nvSpPr>
          <p:spPr>
            <a:xfrm>
              <a:off x="5446433" y="4605152"/>
              <a:ext cx="3662932" cy="1631216"/>
            </a:xfrm>
            <a:prstGeom prst="rect">
              <a:avLst/>
            </a:prstGeom>
            <a:solidFill>
              <a:srgbClr val="F6EECD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ENSO component of trend (%) </a:t>
              </a:r>
            </a:p>
            <a:p>
              <a:pPr algn="ctr"/>
              <a:r>
                <a:rPr lang="en-US" sz="2000" dirty="0" smtClean="0"/>
                <a:t>derived from correlation</a:t>
              </a:r>
            </a:p>
            <a:p>
              <a:pPr algn="ctr"/>
              <a:r>
                <a:rPr lang="en-US" sz="2000" dirty="0" smtClean="0"/>
                <a:t>regression slope</a:t>
              </a:r>
            </a:p>
            <a:p>
              <a:pPr algn="ctr"/>
              <a:endParaRPr lang="en-US" sz="2000" dirty="0"/>
            </a:p>
            <a:p>
              <a:pPr algn="ctr"/>
              <a:endParaRPr lang="en-US" sz="2000" dirty="0" smtClean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1914" y="1489361"/>
            <a:ext cx="7986622" cy="2603516"/>
            <a:chOff x="611914" y="1489361"/>
            <a:chExt cx="7986622" cy="2603516"/>
          </a:xfrm>
        </p:grpSpPr>
        <p:sp>
          <p:nvSpPr>
            <p:cNvPr id="5" name="TextBox 4"/>
            <p:cNvSpPr txBox="1"/>
            <p:nvPr/>
          </p:nvSpPr>
          <p:spPr>
            <a:xfrm>
              <a:off x="5725822" y="2214610"/>
              <a:ext cx="2872714" cy="954107"/>
            </a:xfrm>
            <a:prstGeom prst="rect">
              <a:avLst/>
            </a:prstGeom>
            <a:solidFill>
              <a:srgbClr val="F6EECD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High Cloud Trend</a:t>
              </a:r>
            </a:p>
            <a:p>
              <a:pPr algn="ctr"/>
              <a:r>
                <a:rPr lang="en-US" dirty="0" smtClean="0"/>
                <a:t>Masked by stat. sig. &lt;0.05</a:t>
              </a:r>
            </a:p>
            <a:p>
              <a:pPr algn="ctr"/>
              <a:endParaRPr lang="en-US" dirty="0" smtClean="0"/>
            </a:p>
          </p:txBody>
        </p:sp>
        <p:pic>
          <p:nvPicPr>
            <p:cNvPr id="2" name="Picture 1" descr="trend0_monthly_normal_aqua_CF_anomaly_cloud_mask_high_1x1.pd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11765" t="58585" r="5012" b="6903"/>
            <a:stretch/>
          </p:blipFill>
          <p:spPr>
            <a:xfrm>
              <a:off x="611914" y="1489361"/>
              <a:ext cx="4851318" cy="2603516"/>
            </a:xfrm>
            <a:prstGeom prst="rect">
              <a:avLst/>
            </a:prstGeom>
            <a:solidFill>
              <a:srgbClr val="F6EECD"/>
            </a:solidFill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215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43" y="1174700"/>
            <a:ext cx="8461279" cy="5385359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ability to detect a trend to within some level of significance is a function of:</a:t>
            </a:r>
          </a:p>
          <a:p>
            <a:pPr lvl="1"/>
            <a:r>
              <a:rPr lang="en-US" sz="1800" dirty="0" smtClean="0"/>
              <a:t>Natural variability, spatial aggregation and temporal scale (e.g., monthly, seasonal, yearly)</a:t>
            </a:r>
          </a:p>
          <a:p>
            <a:pPr lvl="1"/>
            <a:r>
              <a:rPr lang="en-US" sz="1800" dirty="0"/>
              <a:t>R</a:t>
            </a:r>
            <a:r>
              <a:rPr lang="en-US" sz="1800" dirty="0" smtClean="0"/>
              <a:t>ecord length (number of effective data points or degrees of freedom)</a:t>
            </a:r>
          </a:p>
          <a:p>
            <a:r>
              <a:rPr lang="en-US" sz="2000" dirty="0" smtClean="0"/>
              <a:t>For anticipated atmospheric changes associated with global warming, trend detection and quantification is a multi-decadal problem.</a:t>
            </a:r>
          </a:p>
          <a:p>
            <a:pPr lvl="1"/>
            <a:r>
              <a:rPr lang="en-US" sz="1800" dirty="0" smtClean="0"/>
              <a:t>A decade long time series (Terra) is unlikely to have statistical significance at synoptic scales and smaller.</a:t>
            </a:r>
          </a:p>
          <a:p>
            <a:r>
              <a:rPr lang="en-US" sz="2000" dirty="0" smtClean="0"/>
              <a:t>Other challenges</a:t>
            </a:r>
          </a:p>
          <a:p>
            <a:pPr lvl="1"/>
            <a:r>
              <a:rPr lang="en-US" sz="1800" dirty="0"/>
              <a:t>S</a:t>
            </a:r>
            <a:r>
              <a:rPr lang="en-US" sz="1800" dirty="0" smtClean="0"/>
              <a:t>hort term climate variability (e.g., ENSO) can alias into a time records complicating trend detection/interpretation.</a:t>
            </a:r>
          </a:p>
          <a:p>
            <a:pPr lvl="1"/>
            <a:r>
              <a:rPr lang="en-US" sz="1800" dirty="0" smtClean="0"/>
              <a:t>Instrument trends</a:t>
            </a:r>
          </a:p>
          <a:p>
            <a:pPr lvl="1"/>
            <a:r>
              <a:rPr lang="en-US" sz="1800" dirty="0" smtClean="0"/>
              <a:t>Retrieval biases that vary as the climate state changes</a:t>
            </a:r>
          </a:p>
          <a:p>
            <a:pPr lvl="1"/>
            <a:endParaRPr lang="en-US" sz="1800" dirty="0" smtClean="0"/>
          </a:p>
        </p:txBody>
      </p:sp>
      <p:sp>
        <p:nvSpPr>
          <p:cNvPr id="5" name="Rectangle 1026"/>
          <p:cNvSpPr txBox="1">
            <a:spLocks noRot="1" noChangeArrowheads="1"/>
          </p:cNvSpPr>
          <p:nvPr/>
        </p:nvSpPr>
        <p:spPr bwMode="auto">
          <a:xfrm>
            <a:off x="180748" y="222414"/>
            <a:ext cx="883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500" dirty="0" smtClean="0">
                <a:solidFill>
                  <a:srgbClr val="000090"/>
                </a:solidFill>
              </a:rPr>
              <a:t>Closing Thoughts</a:t>
            </a:r>
            <a:endParaRPr lang="en-US" sz="2500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3320" y="6566010"/>
            <a:ext cx="30593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 et al., MODIS STM, 19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790592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96591"/>
            <a:ext cx="8534400" cy="838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Motivation</a:t>
            </a:r>
            <a:endParaRPr lang="en-US" sz="2800" dirty="0">
              <a:solidFill>
                <a:srgbClr val="00009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353466" y="897561"/>
            <a:ext cx="8131445" cy="4438950"/>
          </a:xfrm>
        </p:spPr>
        <p:txBody>
          <a:bodyPr/>
          <a:lstStyle/>
          <a:p>
            <a:pPr marL="233363" indent="-233363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Char char="§"/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Trends</a:t>
            </a:r>
          </a:p>
          <a:p>
            <a:pPr marL="458788" lvl="1" indent="-166688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SzPct val="85000"/>
              <a:buFont typeface="Lucida Grande" charset="0"/>
              <a:buChar char="–"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For observed 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temporal variability in </a:t>
            </a: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a MODIS 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data set, what is the expected “time to detection” for a given </a:t>
            </a: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trend? Can address even with 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“short” data </a:t>
            </a: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records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458788" lvl="1" indent="-166688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SzPct val="85000"/>
              <a:buFont typeface="Lucida Grande" charset="0"/>
              <a:buChar char="–"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Are statistically significant trends observed for the limited MODIS time record and what are their regional distributions? Consistency between Terra and Aqua MODIS? Lack of consistency traced to instrument differences?</a:t>
            </a:r>
            <a:endParaRPr lang="en-US" sz="1800" dirty="0">
              <a:latin typeface="Arial" charset="0"/>
              <a:ea typeface="ＭＳ Ｐゴシック" charset="0"/>
              <a:cs typeface="Arial" charset="0"/>
            </a:endParaRPr>
          </a:p>
          <a:p>
            <a:pPr marL="233363" indent="-233363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Char char="§"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Sensitivity of retrieved products to </a:t>
            </a:r>
            <a:r>
              <a:rPr lang="en-US" sz="2000" dirty="0" err="1">
                <a:latin typeface="Arial" charset="0"/>
                <a:ea typeface="ＭＳ Ｐゴシック" charset="0"/>
                <a:cs typeface="Arial" charset="0"/>
              </a:rPr>
              <a:t>interannual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 (low frequency) climate variability, e.g., 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ENSO</a:t>
            </a:r>
          </a:p>
          <a:p>
            <a:pPr marL="458788" lvl="1" indent="-166688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SzPct val="85000"/>
              <a:buFont typeface="Lucida Grande" charset="0"/>
              <a:buChar char="–"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Correlation of atmosphere properties to ENSO phase useful for climate model evaluation (e.g., GFDL AM3 cloud fields)</a:t>
            </a:r>
          </a:p>
          <a:p>
            <a:pPr marL="458788" lvl="1" indent="-166688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SzPct val="85000"/>
              <a:buFont typeface="Lucida Grande" charset="0"/>
              <a:buChar char="–"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To what extent can ENSO responses alias into trend observations?</a:t>
            </a:r>
          </a:p>
          <a:p>
            <a:pPr marL="233363" indent="-233363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Char char="§"/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Challenges</a:t>
            </a:r>
            <a:endParaRPr lang="en-US" sz="2000" dirty="0">
              <a:latin typeface="Arial" charset="0"/>
              <a:ea typeface="ＭＳ Ｐゴシック" charset="0"/>
              <a:cs typeface="Arial" charset="0"/>
            </a:endParaRPr>
          </a:p>
          <a:p>
            <a:pPr marL="458788" lvl="1" indent="-166688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SzPct val="85000"/>
              <a:buFont typeface="Lucida Grande" charset="0"/>
              <a:buChar char="–"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MODIS data records are only now beginning to be useful for such studies. Much longer time series are required for climate studies.</a:t>
            </a:r>
          </a:p>
          <a:p>
            <a:pPr marL="458788" lvl="1" indent="-166688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SzPct val="85000"/>
              <a:buFont typeface="Lucida Grande" charset="0"/>
              <a:buChar char="–"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Continuity into VIIRS time frame?</a:t>
            </a:r>
          </a:p>
          <a:p>
            <a:pPr marL="292100" lvl="1" indent="0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SzPct val="85000"/>
              <a:buNone/>
            </a:pPr>
            <a:endParaRPr lang="en-US" sz="1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3320" y="6566010"/>
            <a:ext cx="30593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 et al., MODIS STM, 19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495529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96591"/>
            <a:ext cx="8534400" cy="8382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Data Set Used in Study</a:t>
            </a:r>
            <a:endParaRPr lang="en-US" sz="2600" dirty="0">
              <a:solidFill>
                <a:srgbClr val="00009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353466" y="1093826"/>
            <a:ext cx="8131445" cy="4438950"/>
          </a:xfrm>
        </p:spPr>
        <p:txBody>
          <a:bodyPr/>
          <a:lstStyle/>
          <a:p>
            <a:pPr marL="233363" indent="-233363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Char char="§"/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Atmosphere Team Level-3 Product</a:t>
            </a:r>
            <a:endParaRPr lang="en-US" sz="180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458788" lvl="1" indent="-166688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SzPct val="85000"/>
              <a:buFont typeface="Lucida Grande" charset="0"/>
              <a:buChar char="–"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Daily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, Eight-day, Monthly</a:t>
            </a:r>
          </a:p>
          <a:p>
            <a:pPr marL="458788" lvl="1" indent="-166688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SzPct val="85000"/>
              <a:buFont typeface="Lucida Grande" charset="0"/>
              <a:buChar char="–"/>
            </a:pP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1° × 1° equal angle grid</a:t>
            </a:r>
          </a:p>
          <a:p>
            <a:pPr marL="458788" lvl="1" indent="-166688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SzPct val="85000"/>
              <a:buFont typeface="Lucida Grande" charset="0"/>
              <a:buChar char="–"/>
            </a:pP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Statistics: scalar (mean, standard deviation, …), 1D and 2D probability distributions </a:t>
            </a:r>
            <a:endParaRPr lang="en-US" sz="180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233363" indent="-233363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charset="0"/>
              <a:buChar char="§"/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Trends and ENSO correlation analysis using monthly mean anomaly time series</a:t>
            </a:r>
          </a:p>
          <a:p>
            <a:pPr marL="233363" indent="-233363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charset="0"/>
              <a:buChar char="§"/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Current production stream is Collection 5.1 </a:t>
            </a:r>
          </a:p>
          <a:p>
            <a:pPr marL="292100" lvl="1" indent="0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SzPct val="85000"/>
              <a:buNone/>
            </a:pPr>
            <a:endParaRPr lang="en-US" sz="1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3320" y="6566010"/>
            <a:ext cx="30593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 et al., MODIS STM, 19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292578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155700" y="2522314"/>
            <a:ext cx="7362825" cy="3652805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400" dirty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Outline:</a:t>
            </a:r>
          </a:p>
          <a:p>
            <a:pPr>
              <a:spcBef>
                <a:spcPct val="15000"/>
              </a:spcBef>
              <a:spcAft>
                <a:spcPts val="600"/>
              </a:spcAft>
              <a:buSzPct val="90000"/>
              <a:buFont typeface="Lucida Grande"/>
              <a:buChar char="▶"/>
            </a:pPr>
            <a:r>
              <a:rPr lang="en-US" sz="2000" dirty="0" smtClean="0">
                <a:solidFill>
                  <a:srgbClr val="7F7F7F"/>
                </a:solidFill>
                <a:latin typeface="Arial" charset="0"/>
                <a:ea typeface="ＭＳ Ｐゴシック" charset="0"/>
                <a:cs typeface="Arial" charset="0"/>
              </a:rPr>
              <a:t>Motivation</a:t>
            </a:r>
          </a:p>
          <a:p>
            <a:pPr>
              <a:spcBef>
                <a:spcPct val="15000"/>
              </a:spcBef>
              <a:spcAft>
                <a:spcPts val="600"/>
              </a:spcAft>
              <a:buSzPct val="90000"/>
              <a:buFont typeface="Lucida Grande"/>
              <a:buChar char="▼"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Trends and Time-to-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Detection</a:t>
            </a:r>
            <a:endParaRPr lang="en-US" sz="200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spcBef>
                <a:spcPct val="15000"/>
              </a:spcBef>
              <a:buSzPct val="60000"/>
              <a:buFont typeface="Wingdings" charset="2"/>
              <a:buChar char="q"/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The role of natural variability and the need for long time records</a:t>
            </a:r>
          </a:p>
          <a:p>
            <a:pPr lvl="1">
              <a:spcBef>
                <a:spcPct val="15000"/>
              </a:spcBef>
              <a:buSzPct val="60000"/>
              <a:buFont typeface="Wingdings" charset="2"/>
              <a:buChar char="q"/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Examples</a:t>
            </a:r>
          </a:p>
          <a:p>
            <a:pPr lvl="1">
              <a:spcBef>
                <a:spcPct val="15000"/>
              </a:spcBef>
              <a:buSzPct val="60000"/>
              <a:buFont typeface="Wingdings" charset="2"/>
              <a:buChar char="q"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I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nstrumental artifacts?</a:t>
            </a:r>
          </a:p>
          <a:p>
            <a:pPr>
              <a:spcBef>
                <a:spcPct val="15000"/>
              </a:spcBef>
              <a:spcAft>
                <a:spcPts val="600"/>
              </a:spcAft>
              <a:buSzPct val="90000"/>
              <a:buFont typeface="Lucida Grande"/>
              <a:buChar char="▶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ENSO Correlations </a:t>
            </a:r>
          </a:p>
        </p:txBody>
      </p:sp>
      <p:pic>
        <p:nvPicPr>
          <p:cNvPr id="2" name="Picture 1" descr="AtlanticOcean_AMO_20091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1680" y="280381"/>
            <a:ext cx="3929218" cy="1855464"/>
          </a:xfrm>
          <a:prstGeom prst="rect">
            <a:avLst/>
          </a:prstGeom>
          <a:ln>
            <a:solidFill>
              <a:srgbClr val="A6A6A6"/>
            </a:solidFill>
          </a:ln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6267" y="263525"/>
            <a:ext cx="4192587" cy="18875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63320" y="6566010"/>
            <a:ext cx="30593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 et al., MODIS STM, 19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3438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nd Hypothesis Word2008 MODIS ST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2488" t="6169" r="13047" b="45877"/>
          <a:stretch/>
        </p:blipFill>
        <p:spPr>
          <a:xfrm>
            <a:off x="680378" y="746173"/>
            <a:ext cx="7234648" cy="6029256"/>
          </a:xfrm>
          <a:prstGeom prst="rect">
            <a:avLst/>
          </a:prstGeom>
        </p:spPr>
      </p:pic>
      <p:sp>
        <p:nvSpPr>
          <p:cNvPr id="26627" name="Title 3"/>
          <p:cNvSpPr>
            <a:spLocks noGrp="1"/>
          </p:cNvSpPr>
          <p:nvPr>
            <p:ph type="title"/>
          </p:nvPr>
        </p:nvSpPr>
        <p:spPr>
          <a:xfrm>
            <a:off x="125413" y="26988"/>
            <a:ext cx="8842375" cy="1143000"/>
          </a:xfrm>
        </p:spPr>
        <p:txBody>
          <a:bodyPr/>
          <a:lstStyle/>
          <a:p>
            <a:r>
              <a:rPr lang="en-US" sz="2600" dirty="0">
                <a:solidFill>
                  <a:srgbClr val="000090"/>
                </a:solidFill>
                <a:latin typeface="Arail" charset="0"/>
                <a:ea typeface="ＭＳ Ｐゴシック" charset="0"/>
                <a:cs typeface="Arail" charset="0"/>
              </a:rPr>
              <a:t>Evaluating </a:t>
            </a:r>
            <a:r>
              <a:rPr lang="en-US" sz="2600" dirty="0" smtClean="0">
                <a:solidFill>
                  <a:srgbClr val="000090"/>
                </a:solidFill>
                <a:latin typeface="Arail" charset="0"/>
                <a:ea typeface="ＭＳ Ｐゴシック" charset="0"/>
                <a:cs typeface="Arail" charset="0"/>
              </a:rPr>
              <a:t>Temporal Trends: </a:t>
            </a:r>
            <a:r>
              <a:rPr lang="en-US" sz="2600" dirty="0">
                <a:solidFill>
                  <a:srgbClr val="000090"/>
                </a:solidFill>
                <a:latin typeface="Arail" charset="0"/>
                <a:ea typeface="ＭＳ Ｐゴシック" charset="0"/>
                <a:cs typeface="Arail" charset="0"/>
              </a:rPr>
              <a:t>Overview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729032" y="4693324"/>
            <a:ext cx="4840399" cy="1547789"/>
            <a:chOff x="4344807" y="4554471"/>
            <a:chExt cx="4841204" cy="1549547"/>
          </a:xfrm>
        </p:grpSpPr>
        <p:grpSp>
          <p:nvGrpSpPr>
            <p:cNvPr id="26631" name="Group 11"/>
            <p:cNvGrpSpPr>
              <a:grpSpLocks/>
            </p:cNvGrpSpPr>
            <p:nvPr/>
          </p:nvGrpSpPr>
          <p:grpSpPr bwMode="auto">
            <a:xfrm>
              <a:off x="4381444" y="4554471"/>
              <a:ext cx="4804567" cy="403682"/>
              <a:chOff x="2820704" y="2692236"/>
              <a:chExt cx="4805525" cy="402966"/>
            </a:xfrm>
          </p:grpSpPr>
          <p:sp>
            <p:nvSpPr>
              <p:cNvPr id="26635" name="TextBox 7"/>
              <p:cNvSpPr txBox="1">
                <a:spLocks noChangeArrowheads="1"/>
              </p:cNvSpPr>
              <p:nvPr/>
            </p:nvSpPr>
            <p:spPr bwMode="auto">
              <a:xfrm>
                <a:off x="3219145" y="2692236"/>
                <a:ext cx="4407084" cy="369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dirty="0">
                    <a:solidFill>
                      <a:srgbClr val="008000"/>
                    </a:solidFill>
                  </a:rPr>
                  <a:t>larger </a:t>
                </a:r>
                <a:r>
                  <a:rPr lang="en-US" sz="1800" dirty="0" smtClean="0">
                    <a:solidFill>
                      <a:srgbClr val="008000"/>
                    </a:solidFill>
                  </a:rPr>
                  <a:t>variability (uncertainty) </a:t>
                </a:r>
                <a:r>
                  <a:rPr lang="en-US" sz="1800" dirty="0">
                    <a:solidFill>
                      <a:srgbClr val="008000"/>
                    </a:solidFill>
                  </a:rPr>
                  <a:t>=&gt; larger </a:t>
                </a:r>
                <a:r>
                  <a:rPr lang="en-US" sz="1800" i="1" dirty="0">
                    <a:solidFill>
                      <a:srgbClr val="008000"/>
                    </a:solidFill>
                    <a:latin typeface="Times New Roman" charset="0"/>
                    <a:cs typeface="Times New Roman" charset="0"/>
                  </a:rPr>
                  <a:t>n</a:t>
                </a:r>
                <a:r>
                  <a:rPr lang="en-US" sz="1800" dirty="0">
                    <a:solidFill>
                      <a:srgbClr val="008000"/>
                    </a:solidFill>
                  </a:rPr>
                  <a:t>*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rot="10800000" flipV="1">
                <a:off x="2820704" y="2909583"/>
                <a:ext cx="400196" cy="185619"/>
              </a:xfrm>
              <a:prstGeom prst="straightConnector1">
                <a:avLst/>
              </a:prstGeom>
              <a:ln w="2857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32" name="Group 11"/>
            <p:cNvGrpSpPr>
              <a:grpSpLocks/>
            </p:cNvGrpSpPr>
            <p:nvPr/>
          </p:nvGrpSpPr>
          <p:grpSpPr bwMode="auto">
            <a:xfrm>
              <a:off x="4344807" y="5734686"/>
              <a:ext cx="3664263" cy="369332"/>
              <a:chOff x="3023404" y="2656196"/>
              <a:chExt cx="3664996" cy="368677"/>
            </a:xfrm>
          </p:grpSpPr>
          <p:sp>
            <p:nvSpPr>
              <p:cNvPr id="26633" name="TextBox 7"/>
              <p:cNvSpPr txBox="1">
                <a:spLocks noChangeArrowheads="1"/>
              </p:cNvSpPr>
              <p:nvPr/>
            </p:nvSpPr>
            <p:spPr bwMode="auto">
              <a:xfrm>
                <a:off x="3526512" y="2656196"/>
                <a:ext cx="3161888" cy="368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>
                    <a:solidFill>
                      <a:srgbClr val="008000"/>
                    </a:solidFill>
                  </a:rPr>
                  <a:t>larger the trend =&gt; smaller </a:t>
                </a:r>
                <a:r>
                  <a:rPr lang="en-US" sz="1800" i="1">
                    <a:solidFill>
                      <a:srgbClr val="008000"/>
                    </a:solidFill>
                    <a:latin typeface="Times New Roman" charset="0"/>
                    <a:cs typeface="Times New Roman" charset="0"/>
                  </a:rPr>
                  <a:t>n</a:t>
                </a:r>
                <a:r>
                  <a:rPr lang="en-US" sz="1800">
                    <a:solidFill>
                      <a:srgbClr val="008000"/>
                    </a:solidFill>
                  </a:rPr>
                  <a:t>*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rot="10800000">
                <a:off x="3023404" y="2769450"/>
                <a:ext cx="468483" cy="120572"/>
              </a:xfrm>
              <a:prstGeom prst="straightConnector1">
                <a:avLst/>
              </a:prstGeom>
              <a:ln w="2857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Rectangle 12"/>
          <p:cNvSpPr/>
          <p:nvPr/>
        </p:nvSpPr>
        <p:spPr>
          <a:xfrm>
            <a:off x="524294" y="4397454"/>
            <a:ext cx="7978775" cy="2182495"/>
          </a:xfrm>
          <a:prstGeom prst="rect">
            <a:avLst/>
          </a:prstGeom>
          <a:solidFill>
            <a:srgbClr val="F6ED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063320" y="6566010"/>
            <a:ext cx="30593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 et al., MODIS STM, 19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413232" y="2840030"/>
            <a:ext cx="5008905" cy="1926323"/>
            <a:chOff x="3064639" y="2657477"/>
            <a:chExt cx="5008307" cy="1926323"/>
          </a:xfrm>
        </p:grpSpPr>
        <p:grpSp>
          <p:nvGrpSpPr>
            <p:cNvPr id="26637" name="Group 11"/>
            <p:cNvGrpSpPr>
              <a:grpSpLocks/>
            </p:cNvGrpSpPr>
            <p:nvPr/>
          </p:nvGrpSpPr>
          <p:grpSpPr bwMode="auto">
            <a:xfrm>
              <a:off x="3408973" y="2657477"/>
              <a:ext cx="4663973" cy="646331"/>
              <a:chOff x="3408449" y="2658233"/>
              <a:chExt cx="4664934" cy="645182"/>
            </a:xfrm>
          </p:grpSpPr>
          <p:sp>
            <p:nvSpPr>
              <p:cNvPr id="26641" name="TextBox 7"/>
              <p:cNvSpPr txBox="1">
                <a:spLocks noChangeArrowheads="1"/>
              </p:cNvSpPr>
              <p:nvPr/>
            </p:nvSpPr>
            <p:spPr bwMode="auto">
              <a:xfrm>
                <a:off x="4180755" y="2658233"/>
                <a:ext cx="3892628" cy="645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 smtClean="0">
                    <a:solidFill>
                      <a:srgbClr val="008000"/>
                    </a:solidFill>
                  </a:rPr>
                  <a:t>  natural </a:t>
                </a:r>
                <a:r>
                  <a:rPr lang="en-US" sz="1800" dirty="0">
                    <a:solidFill>
                      <a:srgbClr val="008000"/>
                    </a:solidFill>
                  </a:rPr>
                  <a:t>variability </a:t>
                </a:r>
                <a:endParaRPr lang="en-US" sz="1800" dirty="0" smtClean="0">
                  <a:solidFill>
                    <a:srgbClr val="008000"/>
                  </a:solidFill>
                </a:endParaRPr>
              </a:p>
              <a:p>
                <a:pPr eaLnBrk="1" hangingPunct="1"/>
                <a:r>
                  <a:rPr lang="en-US" sz="1800" dirty="0" smtClean="0">
                    <a:solidFill>
                      <a:srgbClr val="008000"/>
                    </a:solidFill>
                  </a:rPr>
                  <a:t>(+ retrieval + instrument uncertainty)</a:t>
                </a:r>
                <a:endParaRPr lang="en-US" sz="1800" dirty="0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rot="10800000" flipV="1">
                <a:off x="3408449" y="2907027"/>
                <a:ext cx="827152" cy="353384"/>
              </a:xfrm>
              <a:prstGeom prst="straightConnector1">
                <a:avLst/>
              </a:prstGeom>
              <a:ln w="2857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38" name="Group 12"/>
            <p:cNvGrpSpPr>
              <a:grpSpLocks/>
            </p:cNvGrpSpPr>
            <p:nvPr/>
          </p:nvGrpSpPr>
          <p:grpSpPr bwMode="auto">
            <a:xfrm>
              <a:off x="3064639" y="3920323"/>
              <a:ext cx="4918044" cy="663477"/>
              <a:chOff x="3632075" y="2931792"/>
              <a:chExt cx="4917708" cy="661490"/>
            </a:xfrm>
          </p:grpSpPr>
          <p:sp>
            <p:nvSpPr>
              <p:cNvPr id="26639" name="TextBox 13"/>
              <p:cNvSpPr txBox="1">
                <a:spLocks noChangeArrowheads="1"/>
              </p:cNvSpPr>
              <p:nvPr/>
            </p:nvSpPr>
            <p:spPr bwMode="auto">
              <a:xfrm>
                <a:off x="4427193" y="3224504"/>
                <a:ext cx="4122590" cy="368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dirty="0">
                    <a:solidFill>
                      <a:srgbClr val="008000"/>
                    </a:solidFill>
                  </a:rPr>
                  <a:t>degrees of freedom (</a:t>
                </a:r>
                <a:r>
                  <a:rPr lang="en-US" sz="1800" i="1" dirty="0">
                    <a:solidFill>
                      <a:srgbClr val="008000"/>
                    </a:solidFill>
                    <a:latin typeface="Times New Roman" charset="0"/>
                    <a:cs typeface="Times New Roman" charset="0"/>
                  </a:rPr>
                  <a:t>n </a:t>
                </a:r>
                <a:r>
                  <a:rPr lang="en-US" sz="1800" dirty="0">
                    <a:solidFill>
                      <a:srgbClr val="008000"/>
                    </a:solidFill>
                  </a:rPr>
                  <a:t>=number of </a:t>
                </a:r>
                <a:r>
                  <a:rPr lang="en-US" sz="1800" dirty="0" err="1">
                    <a:solidFill>
                      <a:srgbClr val="008000"/>
                    </a:solidFill>
                  </a:rPr>
                  <a:t>pts</a:t>
                </a:r>
                <a:r>
                  <a:rPr lang="en-US" sz="1800" dirty="0">
                    <a:solidFill>
                      <a:srgbClr val="008000"/>
                    </a:solidFill>
                  </a:rPr>
                  <a:t>)</a:t>
                </a: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3632075" y="2931792"/>
                <a:ext cx="688736" cy="493043"/>
              </a:xfrm>
              <a:prstGeom prst="straightConnector1">
                <a:avLst/>
              </a:prstGeom>
              <a:ln w="2857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9467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062"/>
          <p:cNvSpPr>
            <a:spLocks noChangeArrowheads="1"/>
          </p:cNvSpPr>
          <p:nvPr/>
        </p:nvSpPr>
        <p:spPr bwMode="auto">
          <a:xfrm>
            <a:off x="0" y="21907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200" dirty="0" smtClean="0">
                <a:solidFill>
                  <a:srgbClr val="000090"/>
                </a:solidFill>
                <a:cs typeface="Arial" charset="0"/>
              </a:rPr>
              <a:t>Number of Years Required to Detect a Trend</a:t>
            </a:r>
            <a:endParaRPr lang="en-US" sz="2200" dirty="0">
              <a:solidFill>
                <a:srgbClr val="000090"/>
              </a:solidFill>
              <a:cs typeface="Arial" charset="0"/>
            </a:endParaRPr>
          </a:p>
          <a:p>
            <a:pPr algn="ctr"/>
            <a:r>
              <a:rPr lang="en-US" sz="2000" dirty="0">
                <a:cs typeface="Arial" charset="0"/>
              </a:rPr>
              <a:t>(90% prob. of detecting </a:t>
            </a:r>
            <a:r>
              <a:rPr lang="en-US" sz="2000" dirty="0" smtClean="0">
                <a:cs typeface="Arial" charset="0"/>
              </a:rPr>
              <a:t>a trend to a </a:t>
            </a:r>
            <a:r>
              <a:rPr lang="en-US" sz="2000" dirty="0">
                <a:cs typeface="Arial" charset="0"/>
              </a:rPr>
              <a:t>0.05 statistical </a:t>
            </a:r>
            <a:r>
              <a:rPr lang="en-US" sz="2000" dirty="0" smtClean="0">
                <a:cs typeface="Arial" charset="0"/>
              </a:rPr>
              <a:t>level, no autocorrelation)</a:t>
            </a:r>
            <a:endParaRPr lang="en-US" sz="2000" dirty="0">
              <a:cs typeface="Arial" charset="0"/>
            </a:endParaRPr>
          </a:p>
        </p:txBody>
      </p:sp>
      <p:pic>
        <p:nvPicPr>
          <p:cNvPr id="3" name="Picture 2" descr="years_to_detect_trend_contour_plot_new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147" t="29004" r="7953" b="27651"/>
          <a:stretch/>
        </p:blipFill>
        <p:spPr>
          <a:xfrm>
            <a:off x="1415636" y="1390316"/>
            <a:ext cx="6244975" cy="46769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145610" y="3332935"/>
            <a:ext cx="202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Trend/decade (%)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90672" y="3664611"/>
            <a:ext cx="491023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573228" y="2297460"/>
            <a:ext cx="0" cy="345693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489589" y="2095607"/>
            <a:ext cx="1724206" cy="1641810"/>
            <a:chOff x="4489589" y="2095607"/>
            <a:chExt cx="1724206" cy="1641810"/>
          </a:xfrm>
        </p:grpSpPr>
        <p:sp>
          <p:nvSpPr>
            <p:cNvPr id="9" name="Oval 8"/>
            <p:cNvSpPr/>
            <p:nvPr/>
          </p:nvSpPr>
          <p:spPr>
            <a:xfrm>
              <a:off x="4489589" y="3575624"/>
              <a:ext cx="161793" cy="161793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667556" y="2095607"/>
              <a:ext cx="1546239" cy="1463838"/>
              <a:chOff x="4667556" y="2095607"/>
              <a:chExt cx="1546239" cy="1463838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H="1">
                <a:off x="4667556" y="2434984"/>
                <a:ext cx="873651" cy="112446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5265736" y="2095607"/>
                <a:ext cx="948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~38 </a:t>
                </a:r>
                <a:r>
                  <a:rPr lang="en-US" dirty="0" err="1" smtClean="0">
                    <a:latin typeface="Arial"/>
                    <a:cs typeface="Arial"/>
                  </a:rPr>
                  <a:t>yrs</a:t>
                </a:r>
                <a:endParaRPr lang="en-US" dirty="0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6063320" y="6566010"/>
            <a:ext cx="30593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 et al., MODIS STM, 19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00966" y="6023023"/>
            <a:ext cx="5731886" cy="392688"/>
            <a:chOff x="2168846" y="6023023"/>
            <a:chExt cx="5731886" cy="392688"/>
          </a:xfrm>
        </p:grpSpPr>
        <p:sp>
          <p:nvSpPr>
            <p:cNvPr id="19" name="TextBox 18"/>
            <p:cNvSpPr txBox="1"/>
            <p:nvPr/>
          </p:nvSpPr>
          <p:spPr>
            <a:xfrm>
              <a:off x="2168846" y="6023023"/>
              <a:ext cx="5731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Variability in annual time series </a:t>
              </a:r>
              <a:r>
                <a:rPr lang="en-US" i="1" dirty="0" err="1" smtClean="0">
                  <a:latin typeface="Symbol" charset="2"/>
                  <a:cs typeface="Symbol" charset="2"/>
                </a:rPr>
                <a:t>s</a:t>
              </a:r>
              <a:r>
                <a:rPr lang="en-US" baseline="-25000" dirty="0" err="1" smtClean="0">
                  <a:latin typeface="Times"/>
                  <a:cs typeface="Times"/>
                </a:rPr>
                <a:t>y</a:t>
              </a:r>
              <a:r>
                <a:rPr lang="en-US" dirty="0" smtClean="0"/>
                <a:t>/⟨</a:t>
              </a:r>
              <a:r>
                <a:rPr lang="en-US" i="1" dirty="0">
                  <a:latin typeface="Times"/>
                  <a:cs typeface="Times"/>
                </a:rPr>
                <a:t>y</a:t>
              </a:r>
              <a:r>
                <a:rPr lang="en-US" dirty="0" smtClean="0"/>
                <a:t>⟩ (%)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02511" y="6107934"/>
              <a:ext cx="4515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Arial"/>
                  <a:cs typeface="Arial"/>
                </a:rPr>
                <a:t>^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5941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years_to_detect_trend_contour_plot (for monthly time series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154" t="29045" r="7923" b="27875"/>
          <a:stretch/>
        </p:blipFill>
        <p:spPr>
          <a:xfrm>
            <a:off x="1420285" y="1394748"/>
            <a:ext cx="6230947" cy="4636480"/>
          </a:xfrm>
          <a:prstGeom prst="rect">
            <a:avLst/>
          </a:prstGeom>
        </p:spPr>
      </p:pic>
      <p:sp>
        <p:nvSpPr>
          <p:cNvPr id="34819" name="Rectangle 1062"/>
          <p:cNvSpPr>
            <a:spLocks noChangeArrowheads="1"/>
          </p:cNvSpPr>
          <p:nvPr/>
        </p:nvSpPr>
        <p:spPr bwMode="auto">
          <a:xfrm>
            <a:off x="0" y="21907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200" dirty="0" smtClean="0">
                <a:solidFill>
                  <a:srgbClr val="000090"/>
                </a:solidFill>
                <a:cs typeface="Arial" charset="0"/>
              </a:rPr>
              <a:t>Number of Years Required to Detect a Trend</a:t>
            </a:r>
            <a:endParaRPr lang="en-US" sz="2200" dirty="0">
              <a:solidFill>
                <a:srgbClr val="000090"/>
              </a:solidFill>
              <a:cs typeface="Arial" charset="0"/>
            </a:endParaRPr>
          </a:p>
          <a:p>
            <a:pPr algn="ctr"/>
            <a:r>
              <a:rPr lang="en-US" sz="2000" dirty="0">
                <a:cs typeface="Arial" charset="0"/>
              </a:rPr>
              <a:t>(90% prob. of detecting </a:t>
            </a:r>
            <a:r>
              <a:rPr lang="en-US" sz="2000" dirty="0" smtClean="0">
                <a:cs typeface="Arial" charset="0"/>
              </a:rPr>
              <a:t>a trend to a </a:t>
            </a:r>
            <a:r>
              <a:rPr lang="en-US" sz="2000" dirty="0">
                <a:cs typeface="Arial" charset="0"/>
              </a:rPr>
              <a:t>0.05 statistical </a:t>
            </a:r>
            <a:r>
              <a:rPr lang="en-US" sz="2000" dirty="0" smtClean="0">
                <a:cs typeface="Arial" charset="0"/>
              </a:rPr>
              <a:t>level, no autocorrelation)</a:t>
            </a:r>
            <a:endParaRPr lang="en-US" sz="2000" dirty="0"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145610" y="3332935"/>
            <a:ext cx="202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Trend/decade (%)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90672" y="3664611"/>
            <a:ext cx="491023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573228" y="2297460"/>
            <a:ext cx="0" cy="345693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489589" y="2095607"/>
            <a:ext cx="1660073" cy="1641810"/>
            <a:chOff x="4489589" y="2095607"/>
            <a:chExt cx="1660073" cy="1641810"/>
          </a:xfrm>
        </p:grpSpPr>
        <p:sp>
          <p:nvSpPr>
            <p:cNvPr id="9" name="Oval 8"/>
            <p:cNvSpPr/>
            <p:nvPr/>
          </p:nvSpPr>
          <p:spPr>
            <a:xfrm>
              <a:off x="4489589" y="3575624"/>
              <a:ext cx="161793" cy="161793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667556" y="2095607"/>
              <a:ext cx="1482106" cy="1463838"/>
              <a:chOff x="4667556" y="2095607"/>
              <a:chExt cx="1482106" cy="1463838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H="1">
                <a:off x="4667556" y="2434984"/>
                <a:ext cx="873651" cy="112446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5265736" y="2095607"/>
                <a:ext cx="883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~17yrs</a:t>
                </a:r>
                <a:endParaRPr lang="en-US" dirty="0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6063320" y="6566010"/>
            <a:ext cx="30593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 et al., MODIS STM, 19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14334" y="6023023"/>
            <a:ext cx="5731886" cy="646331"/>
            <a:chOff x="1714334" y="6023023"/>
            <a:chExt cx="5731886" cy="646331"/>
          </a:xfrm>
        </p:grpSpPr>
        <p:sp>
          <p:nvSpPr>
            <p:cNvPr id="19" name="TextBox 18"/>
            <p:cNvSpPr txBox="1"/>
            <p:nvPr/>
          </p:nvSpPr>
          <p:spPr>
            <a:xfrm>
              <a:off x="1714334" y="6023023"/>
              <a:ext cx="57318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Variability in monthly anomaly time series </a:t>
              </a:r>
              <a:r>
                <a:rPr lang="en-US" i="1" dirty="0" err="1" smtClean="0">
                  <a:latin typeface="Symbol" charset="2"/>
                  <a:cs typeface="Symbol" charset="2"/>
                </a:rPr>
                <a:t>s</a:t>
              </a:r>
              <a:r>
                <a:rPr lang="en-US" baseline="-25000" dirty="0" err="1" smtClean="0">
                  <a:latin typeface="Times"/>
                  <a:cs typeface="Times"/>
                </a:rPr>
                <a:t>y</a:t>
              </a:r>
              <a:r>
                <a:rPr lang="en-US" dirty="0" smtClean="0"/>
                <a:t>/⟨</a:t>
              </a:r>
              <a:r>
                <a:rPr lang="en-US" i="1" dirty="0">
                  <a:latin typeface="Times"/>
                  <a:cs typeface="Times"/>
                </a:rPr>
                <a:t>y</a:t>
              </a:r>
              <a:r>
                <a:rPr lang="en-US" dirty="0" smtClean="0"/>
                <a:t>⟩ (%)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55983" y="6107934"/>
              <a:ext cx="4515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Arial"/>
                  <a:cs typeface="Arial"/>
                </a:rPr>
                <a:t>^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6940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169018" y="1408113"/>
            <a:ext cx="6761809" cy="44100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19" name="Rectangle 1062"/>
          <p:cNvSpPr>
            <a:spLocks noChangeArrowheads="1"/>
          </p:cNvSpPr>
          <p:nvPr/>
        </p:nvSpPr>
        <p:spPr bwMode="auto">
          <a:xfrm>
            <a:off x="0" y="21907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200" dirty="0">
                <a:solidFill>
                  <a:srgbClr val="000090"/>
                </a:solidFill>
                <a:cs typeface="Arial" charset="0"/>
              </a:rPr>
              <a:t>Time Required for Detection of 5%/decade Trend</a:t>
            </a:r>
          </a:p>
          <a:p>
            <a:pPr algn="ctr"/>
            <a:r>
              <a:rPr lang="en-US" sz="2000" dirty="0">
                <a:cs typeface="Arial" charset="0"/>
              </a:rPr>
              <a:t>(90% prob. of detecting a 0.05 statistical level, </a:t>
            </a:r>
          </a:p>
          <a:p>
            <a:pPr algn="ctr"/>
            <a:r>
              <a:rPr lang="en-US" sz="2000" dirty="0">
                <a:cs typeface="Arial" charset="0"/>
              </a:rPr>
              <a:t>based on </a:t>
            </a:r>
            <a:r>
              <a:rPr lang="en-US" sz="2000" dirty="0" err="1">
                <a:cs typeface="Arial" charset="0"/>
              </a:rPr>
              <a:t>yr</a:t>
            </a:r>
            <a:r>
              <a:rPr lang="en-US" sz="2000" dirty="0">
                <a:cs typeface="Arial" charset="0"/>
              </a:rPr>
              <a:t>-to-</a:t>
            </a:r>
            <a:r>
              <a:rPr lang="en-US" sz="2000" dirty="0" err="1">
                <a:cs typeface="Arial" charset="0"/>
              </a:rPr>
              <a:t>yr</a:t>
            </a:r>
            <a:r>
              <a:rPr lang="en-US" sz="2000" dirty="0">
                <a:cs typeface="Arial" charset="0"/>
              </a:rPr>
              <a:t> variability from July 2000 – June </a:t>
            </a:r>
            <a:r>
              <a:rPr lang="en-US" sz="2000" dirty="0" smtClean="0">
                <a:cs typeface="Arial" charset="0"/>
              </a:rPr>
              <a:t>2010, </a:t>
            </a:r>
            <a:r>
              <a:rPr lang="en-US" sz="2000" dirty="0">
                <a:cs typeface="Arial" charset="0"/>
              </a:rPr>
              <a:t>various binning)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65350" y="5933183"/>
            <a:ext cx="5226050" cy="622300"/>
            <a:chOff x="2165350" y="5933183"/>
            <a:chExt cx="5226050" cy="622300"/>
          </a:xfrm>
        </p:grpSpPr>
        <p:grpSp>
          <p:nvGrpSpPr>
            <p:cNvPr id="34820" name="Group 12"/>
            <p:cNvGrpSpPr>
              <a:grpSpLocks/>
            </p:cNvGrpSpPr>
            <p:nvPr/>
          </p:nvGrpSpPr>
          <p:grpSpPr bwMode="auto">
            <a:xfrm>
              <a:off x="2165350" y="5933183"/>
              <a:ext cx="5226050" cy="620712"/>
              <a:chOff x="2165350" y="6004060"/>
              <a:chExt cx="5225933" cy="620172"/>
            </a:xfrm>
          </p:grpSpPr>
          <p:pic>
            <p:nvPicPr>
              <p:cNvPr id="12" name="Picture 11" descr="color bar plus-minus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4529158" y="3798998"/>
                <a:ext cx="172886" cy="4583010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sp>
            <p:nvSpPr>
              <p:cNvPr id="34831" name="TextBox 6"/>
              <p:cNvSpPr txBox="1">
                <a:spLocks noChangeArrowheads="1"/>
              </p:cNvSpPr>
              <p:nvPr/>
            </p:nvSpPr>
            <p:spPr bwMode="auto">
              <a:xfrm>
                <a:off x="2165350" y="6254979"/>
                <a:ext cx="313044" cy="369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0</a:t>
                </a:r>
              </a:p>
            </p:txBody>
          </p:sp>
          <p:sp>
            <p:nvSpPr>
              <p:cNvPr id="34832" name="TextBox 7"/>
              <p:cNvSpPr txBox="1">
                <a:spLocks noChangeArrowheads="1"/>
              </p:cNvSpPr>
              <p:nvPr/>
            </p:nvSpPr>
            <p:spPr bwMode="auto">
              <a:xfrm>
                <a:off x="6578027" y="6254980"/>
                <a:ext cx="813256" cy="369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40 yrs</a:t>
                </a:r>
              </a:p>
            </p:txBody>
          </p:sp>
          <p:sp>
            <p:nvSpPr>
              <p:cNvPr id="34833" name="TextBox 9"/>
              <p:cNvSpPr txBox="1">
                <a:spLocks noChangeArrowheads="1"/>
              </p:cNvSpPr>
              <p:nvPr/>
            </p:nvSpPr>
            <p:spPr bwMode="auto">
              <a:xfrm>
                <a:off x="4501229" y="6254979"/>
                <a:ext cx="441422" cy="369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20</a:t>
                </a:r>
              </a:p>
            </p:txBody>
          </p:sp>
        </p:grpSp>
        <p:sp>
          <p:nvSpPr>
            <p:cNvPr id="34821" name="TextBox 7"/>
            <p:cNvSpPr txBox="1">
              <a:spLocks noChangeArrowheads="1"/>
            </p:cNvSpPr>
            <p:nvPr/>
          </p:nvSpPr>
          <p:spPr bwMode="auto">
            <a:xfrm>
              <a:off x="5508625" y="6180833"/>
              <a:ext cx="441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30</a:t>
              </a:r>
            </a:p>
          </p:txBody>
        </p:sp>
        <p:sp>
          <p:nvSpPr>
            <p:cNvPr id="34822" name="TextBox 7"/>
            <p:cNvSpPr txBox="1">
              <a:spLocks noChangeArrowheads="1"/>
            </p:cNvSpPr>
            <p:nvPr/>
          </p:nvSpPr>
          <p:spPr bwMode="auto">
            <a:xfrm>
              <a:off x="3395663" y="6185595"/>
              <a:ext cx="4413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/>
                <a:t>10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63320" y="6566010"/>
            <a:ext cx="30593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 et al., MODIS STM, 19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 descr="nstarpt5_monthly_terra_CF_cloud_mask_10x10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586" t="17003" r="14379" b="47307"/>
          <a:stretch/>
        </p:blipFill>
        <p:spPr>
          <a:xfrm>
            <a:off x="1239051" y="1621556"/>
            <a:ext cx="6500718" cy="39488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nstarpt5_monthly_terra_liquid_tau_10x10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476" t="17079" r="14161" b="46802"/>
          <a:stretch/>
        </p:blipFill>
        <p:spPr>
          <a:xfrm>
            <a:off x="1318366" y="1625391"/>
            <a:ext cx="6443311" cy="39963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 descr="nstarpt5_monthly_terra_liquid_tau_20x20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785" t="16499" r="14270" b="47643"/>
          <a:stretch/>
        </p:blipFill>
        <p:spPr>
          <a:xfrm>
            <a:off x="1341537" y="1557499"/>
            <a:ext cx="6407528" cy="396741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5" descr="nstarpt5_monthly_terra_liquid_tau_30x30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982" t="16835" r="14161" b="47475"/>
          <a:stretch/>
        </p:blipFill>
        <p:spPr>
          <a:xfrm>
            <a:off x="1441587" y="1596349"/>
            <a:ext cx="6314507" cy="394882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Rectangle 6"/>
          <p:cNvSpPr/>
          <p:nvPr/>
        </p:nvSpPr>
        <p:spPr>
          <a:xfrm>
            <a:off x="913798" y="1205637"/>
            <a:ext cx="7493497" cy="5332482"/>
          </a:xfrm>
          <a:prstGeom prst="rect">
            <a:avLst/>
          </a:prstGeom>
          <a:solidFill>
            <a:srgbClr val="F6EE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starpt5_yearly_terra_aod_ocean_and_land (dragged).pd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547" t="16616" r="14345" b="47555"/>
          <a:stretch/>
        </p:blipFill>
        <p:spPr>
          <a:xfrm>
            <a:off x="1329388" y="1578733"/>
            <a:ext cx="6421425" cy="396420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1852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7658</TotalTime>
  <Words>1965</Words>
  <Application>Microsoft Macintosh PowerPoint</Application>
  <PresentationFormat>On-screen Show (4:3)</PresentationFormat>
  <Paragraphs>290</Paragraphs>
  <Slides>25</Slides>
  <Notes>25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MODIS Atmosphere Products:  The Importance of Record Quality and Length in Quantifying Trends and Correlations  </vt:lpstr>
      <vt:lpstr>Slide 2</vt:lpstr>
      <vt:lpstr>Motivation</vt:lpstr>
      <vt:lpstr>Data Set Used in Study</vt:lpstr>
      <vt:lpstr>Slide 5</vt:lpstr>
      <vt:lpstr>Evaluating Temporal Trends: Overview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Evaluating Correlations: Overview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NASA GSFC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 Platnick</dc:creator>
  <cp:lastModifiedBy>Brandon Maccherone</cp:lastModifiedBy>
  <cp:revision>526</cp:revision>
  <dcterms:created xsi:type="dcterms:W3CDTF">2011-06-06T18:43:33Z</dcterms:created>
  <dcterms:modified xsi:type="dcterms:W3CDTF">2011-06-06T18:44:21Z</dcterms:modified>
</cp:coreProperties>
</file>