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5" r:id="rId2"/>
    <p:sldId id="298" r:id="rId3"/>
    <p:sldId id="299" r:id="rId4"/>
    <p:sldId id="297" r:id="rId5"/>
    <p:sldId id="294" r:id="rId6"/>
    <p:sldId id="301" r:id="rId7"/>
    <p:sldId id="308" r:id="rId8"/>
    <p:sldId id="309" r:id="rId9"/>
    <p:sldId id="318" r:id="rId10"/>
    <p:sldId id="319" r:id="rId11"/>
    <p:sldId id="266" r:id="rId12"/>
    <p:sldId id="302" r:id="rId13"/>
    <p:sldId id="303" r:id="rId14"/>
    <p:sldId id="304" r:id="rId15"/>
    <p:sldId id="305" r:id="rId16"/>
    <p:sldId id="306" r:id="rId17"/>
    <p:sldId id="307" r:id="rId18"/>
    <p:sldId id="314" r:id="rId19"/>
    <p:sldId id="315" r:id="rId20"/>
    <p:sldId id="316" r:id="rId21"/>
    <p:sldId id="31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FF"/>
    <a:srgbClr val="FFFFFF"/>
    <a:srgbClr val="FF00FF"/>
    <a:srgbClr val="7F6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6" autoAdjust="0"/>
    <p:restoredTop sz="84257" autoAdjust="0"/>
  </p:normalViewPr>
  <p:slideViewPr>
    <p:cSldViewPr snapToGrid="0" snapToObjects="1">
      <p:cViewPr varScale="1">
        <p:scale>
          <a:sx n="102" d="100"/>
          <a:sy n="102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1AC9-AD84-4647-85ED-7CAC1AB5EB48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C88CE-FA80-034C-8D5A-5BB0D4CA1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CC752B7-498D-6640-A415-3BB3AEB9FE22}" type="slidenum">
              <a:rPr lang="en-US" sz="1200">
                <a:latin typeface="Calibri" charset="0"/>
              </a:rPr>
              <a:pPr algn="r"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FFC8245-E8E3-554B-8627-1A1E26CAD8E1}" type="slidenum">
              <a:rPr lang="en-US" sz="1200">
                <a:latin typeface="Calibri" charset="0"/>
              </a:rPr>
              <a:pPr algn="r"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C78C761-E5A4-844E-9381-82BFC3E41B46}" type="slidenum">
              <a:rPr lang="en-US" sz="1200">
                <a:latin typeface="Calibri" charset="0"/>
              </a:rPr>
              <a:pPr algn="r"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2CE869F-BFA3-8A44-8B61-64122B46167C}" type="slidenum">
              <a:rPr lang="en-US" sz="1200">
                <a:latin typeface="Calibri" charset="0"/>
              </a:rPr>
              <a:pPr algn="r"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2FA58E-6F87-8A4C-B778-90D185D82C39}" type="slidenum">
              <a:rPr lang="en-US" sz="1200">
                <a:latin typeface="Calibri" charset="0"/>
              </a:rPr>
              <a:pPr algn="r"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1A34A4-D8D4-EA4B-A533-96EE3C28854B}" type="slidenum">
              <a:rPr lang="en-US" sz="1200">
                <a:latin typeface="Calibri" charset="0"/>
              </a:rPr>
              <a:pPr algn="r"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AE4DF4-9F32-3445-8A4E-2B83863DB89F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D68253D-C1C5-2B46-9C83-9A75F4797D04}" type="slidenum">
              <a:rPr lang="en-US" sz="1200">
                <a:latin typeface="Calibri" charset="0"/>
              </a:rPr>
              <a:pPr algn="r"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88CE-FA80-034C-8D5A-5BB0D4CA16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0B34-235F-D14D-A755-B76215C8D466}" type="datetimeFigureOut">
              <a:rPr lang="en-US" smtClean="0"/>
              <a:pPr/>
              <a:t>5/20/11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Atmosphere Discipline Summary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B54A-6982-3A4E-815C-02CACA13E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modis-atmos.gsfc.nasa.gov/tea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ftp://ladsweb.nascom.nasa.gov/NetCDF/L3_Monthl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554"/>
            <a:ext cx="8229600" cy="368694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 smtClean="0">
                <a:solidFill>
                  <a:srgbClr val="000090"/>
                </a:solidFill>
              </a:rPr>
              <a:t>MODIS Atmosphere Team Summary Report</a:t>
            </a:r>
            <a:br>
              <a:rPr lang="en-US" sz="3000" b="1" dirty="0" smtClean="0">
                <a:solidFill>
                  <a:srgbClr val="000090"/>
                </a:solidFill>
              </a:rPr>
            </a:br>
            <a:r>
              <a:rPr lang="en-US" sz="3000" dirty="0" smtClean="0">
                <a:solidFill>
                  <a:srgbClr val="000090"/>
                </a:solidFill>
              </a:rPr>
              <a:t/>
            </a:r>
            <a:br>
              <a:rPr lang="en-US" sz="3000" dirty="0" smtClean="0">
                <a:solidFill>
                  <a:srgbClr val="000090"/>
                </a:solidFill>
              </a:rPr>
            </a:br>
            <a:r>
              <a:rPr lang="en-US" sz="2400" dirty="0" smtClean="0"/>
              <a:t>Steve Platnick </a:t>
            </a:r>
            <a:br>
              <a:rPr lang="en-US" sz="2400" dirty="0" smtClean="0"/>
            </a:br>
            <a:r>
              <a:rPr lang="en-US" sz="2400" dirty="0" smtClean="0"/>
              <a:t>and the atmosphere discipline team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MODIS Science Team Mtg.</a:t>
            </a:r>
            <a:br>
              <a:rPr lang="en-US" sz="2400" dirty="0" smtClean="0"/>
            </a:br>
            <a:r>
              <a:rPr lang="en-US" sz="2400" dirty="0" smtClean="0"/>
              <a:t>College Park, MD</a:t>
            </a:r>
            <a:br>
              <a:rPr lang="en-US" sz="2400" dirty="0" smtClean="0"/>
            </a:br>
            <a:r>
              <a:rPr lang="en-US" sz="2400" dirty="0" smtClean="0"/>
              <a:t>20 May 2011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" name="Picture 2" descr="austasia_modis_1km_airb_preview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4875" l="5250" r="9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05" y="3587899"/>
            <a:ext cx="3168960" cy="31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6944" y="176862"/>
            <a:ext cx="8229600" cy="669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MOD_PR06OD Through the Ages</a:t>
            </a:r>
            <a:endParaRPr lang="en-US" dirty="0"/>
          </a:p>
        </p:txBody>
      </p:sp>
      <p:pic>
        <p:nvPicPr>
          <p:cNvPr id="5" name="Picture 4" descr="Runtime_onl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34" y="1651657"/>
            <a:ext cx="8577832" cy="4017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944" y="874285"/>
            <a:ext cx="6859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 execution time for an average granule (70% cloudy)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0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3" y="230073"/>
            <a:ext cx="8962571" cy="57400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MODIS Atmosphere Team Algorithm Dependencies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524746" y="2897924"/>
            <a:ext cx="1448626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MOD35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(cloud mask)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3061" y="938622"/>
            <a:ext cx="1450131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04 aerosol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(dark target)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3060" y="2897924"/>
            <a:ext cx="1057057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06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 top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3061" y="4969320"/>
            <a:ext cx="1057057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07 profiles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13061" y="3887956"/>
            <a:ext cx="1057056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06 cirrus refl.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10669" y="4969320"/>
            <a:ext cx="796226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05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IR PW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99018" y="3887956"/>
            <a:ext cx="975208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05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NIR PW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99017" y="2897924"/>
            <a:ext cx="975208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06 cloud optical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13061" y="1924220"/>
            <a:ext cx="1450131" cy="715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04 aerosol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(deep blue)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2837" y="1028135"/>
            <a:ext cx="1797583" cy="74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L1B MOD02,03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30611" y="1936314"/>
            <a:ext cx="1441269" cy="7459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Ancillary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770117" y="3255755"/>
            <a:ext cx="81882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70117" y="4270662"/>
            <a:ext cx="82525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9" idx="1"/>
          </p:cNvCxnSpPr>
          <p:nvPr/>
        </p:nvCxnSpPr>
        <p:spPr>
          <a:xfrm>
            <a:off x="3973372" y="3255755"/>
            <a:ext cx="7396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0"/>
            <a:endCxn id="8" idx="1"/>
          </p:cNvCxnSpPr>
          <p:nvPr/>
        </p:nvCxnSpPr>
        <p:spPr>
          <a:xfrm rot="5400000" flipH="1" flipV="1">
            <a:off x="3180325" y="1365188"/>
            <a:ext cx="1601471" cy="1464002"/>
          </a:xfrm>
          <a:prstGeom prst="bentConnector2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855205">
            <a:off x="2182061" y="1503093"/>
            <a:ext cx="760952" cy="2709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855205">
            <a:off x="1742151" y="2335876"/>
            <a:ext cx="760952" cy="27094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hape 38"/>
          <p:cNvCxnSpPr>
            <a:stCxn id="7" idx="1"/>
            <a:endCxn id="46" idx="1"/>
          </p:cNvCxnSpPr>
          <p:nvPr/>
        </p:nvCxnSpPr>
        <p:spPr>
          <a:xfrm rot="10800000" flipV="1">
            <a:off x="1870184" y="3255755"/>
            <a:ext cx="654563" cy="1360764"/>
          </a:xfrm>
          <a:prstGeom prst="bentConnector2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0" idx="2"/>
            <a:endCxn id="46" idx="4"/>
          </p:cNvCxnSpPr>
          <p:nvPr/>
        </p:nvCxnSpPr>
        <p:spPr>
          <a:xfrm rot="5400000" flipH="1">
            <a:off x="3402849" y="3846240"/>
            <a:ext cx="197164" cy="3480319"/>
          </a:xfrm>
          <a:prstGeom prst="bentConnector3">
            <a:avLst>
              <a:gd name="adj1" fmla="val -115944"/>
            </a:avLst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arallelogram 45"/>
          <p:cNvSpPr/>
          <p:nvPr/>
        </p:nvSpPr>
        <p:spPr>
          <a:xfrm>
            <a:off x="1078429" y="4616519"/>
            <a:ext cx="1365683" cy="871298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Land Team</a:t>
            </a:r>
          </a:p>
        </p:txBody>
      </p:sp>
      <p:cxnSp>
        <p:nvCxnSpPr>
          <p:cNvPr id="34" name="Elbow Connector 34"/>
          <p:cNvCxnSpPr>
            <a:stCxn id="7" idx="0"/>
            <a:endCxn id="15" idx="1"/>
          </p:cNvCxnSpPr>
          <p:nvPr/>
        </p:nvCxnSpPr>
        <p:spPr>
          <a:xfrm rot="5400000" flipH="1" flipV="1">
            <a:off x="3673124" y="1857987"/>
            <a:ext cx="615873" cy="1464002"/>
          </a:xfrm>
          <a:prstGeom prst="bentConnector2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>
            <a:off x="7463357" y="938622"/>
            <a:ext cx="487606" cy="48382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21516" y="2920299"/>
            <a:ext cx="996290" cy="86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Level-3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08_D, _E, _M</a:t>
            </a:r>
          </a:p>
        </p:txBody>
      </p:sp>
      <p:cxnSp>
        <p:nvCxnSpPr>
          <p:cNvPr id="43" name="Shape 42"/>
          <p:cNvCxnSpPr>
            <a:endCxn id="10" idx="1"/>
          </p:cNvCxnSpPr>
          <p:nvPr/>
        </p:nvCxnSpPr>
        <p:spPr>
          <a:xfrm rot="16200000" flipH="1">
            <a:off x="3130050" y="3744140"/>
            <a:ext cx="1713566" cy="14524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  <a:endCxn id="12" idx="1"/>
          </p:cNvCxnSpPr>
          <p:nvPr/>
        </p:nvCxnSpPr>
        <p:spPr>
          <a:xfrm>
            <a:off x="5770118" y="5327151"/>
            <a:ext cx="84055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  <p:pic>
        <p:nvPicPr>
          <p:cNvPr id="43011" name="Picture 3" descr="vers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46063"/>
            <a:ext cx="7567613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  <p:pic>
        <p:nvPicPr>
          <p:cNvPr id="38915" name="Picture 6" descr="schedu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84188"/>
            <a:ext cx="81756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2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  <p:pic>
        <p:nvPicPr>
          <p:cNvPr id="40963" name="Picture 4" descr="pge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6863"/>
            <a:ext cx="8488363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30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57175"/>
            <a:ext cx="8229600" cy="86995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Science Test Image Archive</a:t>
            </a:r>
            <a:endParaRPr lang="en-US" sz="200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  <p:pic>
        <p:nvPicPr>
          <p:cNvPr id="45060" name="Picture 4" descr="testing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91440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8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57175"/>
            <a:ext cx="8229600" cy="86995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Science Test Image Archive</a:t>
            </a:r>
            <a:endParaRPr lang="en-US" sz="200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  <p:pic>
        <p:nvPicPr>
          <p:cNvPr id="47108" name="Picture 5" descr="testing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35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369243"/>
            <a:ext cx="82296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Nominal Schedule for </a:t>
            </a:r>
            <a:r>
              <a:rPr lang="en-US" sz="3200" b="1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Atmosphere C6 Development, Testing and Reprocessing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  <p:graphicFrame>
        <p:nvGraphicFramePr>
          <p:cNvPr id="36885" name="Group 21"/>
          <p:cNvGraphicFramePr>
            <a:graphicFrameLocks noGrp="1"/>
          </p:cNvGraphicFramePr>
          <p:nvPr/>
        </p:nvGraphicFramePr>
        <p:xfrm>
          <a:off x="1651000" y="1951038"/>
          <a:ext cx="6096000" cy="2971800"/>
        </p:xfrm>
        <a:graphic>
          <a:graphicData uri="http://schemas.openxmlformats.org/drawingml/2006/table">
            <a:tbl>
              <a:tblPr/>
              <a:tblGrid>
                <a:gridCol w="1925638"/>
                <a:gridCol w="41703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June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L1B calibration assessments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June-Sept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L2 delivery and testing cycle continues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July-Sept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C6 L1B &amp; Cloud Mask reprocessing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Sept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FileSpec for L2 products finalized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Oct-Nov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L3 delivery and testing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Nov-Dec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Final PGE science testing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Jan 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C6 reprocessing ready to start 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Apr 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C6 reprocessing complete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5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5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27" y="1129043"/>
            <a:ext cx="8229600" cy="366502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Arial"/>
                <a:cs typeface="Arial"/>
              </a:rPr>
              <a:t>Instrument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Band 1, 2, 3 RVS trends.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MCST “Approach 2” promising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Band 8 polarization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Differences between MCST and OBPG calibration methods for C6 are small in terms of DB retrieved parameters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.” R.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Hansell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C. Hsu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Characterization support more necessary than ever to ensure climate quality data records!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4723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Key Issues/Efforts: Instrument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52" descr="DBAOT_Pane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31" y="3539791"/>
            <a:ext cx="4038600" cy="3044265"/>
          </a:xfrm>
          <a:prstGeom prst="rect">
            <a:avLst/>
          </a:prstGeom>
          <a:solidFill>
            <a:srgbClr val="DDD9C3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29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27" y="1191303"/>
            <a:ext cx="8229600" cy="36650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Retrieval Issues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Spectral effective radius discrepancies [Zhang]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3D radiative transfer and role of drizzle [Zhang, Di </a:t>
            </a:r>
            <a:r>
              <a:rPr lang="en-US" sz="2000" dirty="0" err="1" smtClean="0">
                <a:latin typeface="Arial"/>
                <a:cs typeface="Arial"/>
              </a:rPr>
              <a:t>Girolamo</a:t>
            </a:r>
            <a:r>
              <a:rPr lang="en-US" sz="2000" dirty="0" smtClean="0">
                <a:latin typeface="Arial"/>
                <a:cs typeface="Arial"/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Science Questions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Processes: drizzle frequency, cloud processes/evolution [</a:t>
            </a:r>
            <a:r>
              <a:rPr lang="en-US" sz="2000" dirty="0" err="1" smtClean="0">
                <a:latin typeface="Arial"/>
                <a:cs typeface="Arial"/>
              </a:rPr>
              <a:t>Yuter</a:t>
            </a:r>
            <a:r>
              <a:rPr lang="en-US" sz="2000" dirty="0" smtClean="0">
                <a:latin typeface="Arial"/>
                <a:cs typeface="Arial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GCMs have difficulty in forming these clouds 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Naud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Aerosol retrievals close to clouds [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Marshak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Varnai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et al.]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Field 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A balanced campaign portfolio needs to include these cloud types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4723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Key Issues/Efforts: Low Marine Clouds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69794" y="2717340"/>
            <a:ext cx="6223000" cy="3750494"/>
            <a:chOff x="1369794" y="2717340"/>
            <a:chExt cx="6223000" cy="3750494"/>
          </a:xfrm>
        </p:grpSpPr>
        <p:grpSp>
          <p:nvGrpSpPr>
            <p:cNvPr id="6" name="Group 5"/>
            <p:cNvGrpSpPr/>
            <p:nvPr/>
          </p:nvGrpSpPr>
          <p:grpSpPr>
            <a:xfrm>
              <a:off x="1369794" y="2717340"/>
              <a:ext cx="6223000" cy="3750494"/>
              <a:chOff x="1369794" y="3076524"/>
              <a:chExt cx="6223000" cy="3750494"/>
            </a:xfrm>
          </p:grpSpPr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1369794" y="6241231"/>
                <a:ext cx="6223000" cy="5857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Calibri" charset="0"/>
                  </a:rPr>
                  <a:t>Difference in average cloud fraction for 2002-2008 between MERRA and MODIS-Terra</a:t>
                </a:r>
              </a:p>
            </p:txBody>
          </p:sp>
          <p:pic>
            <p:nvPicPr>
              <p:cNvPr id="9" name="Picture 5" descr="diffcldfraction_MERRA-MODIS_2002-2008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472" y="3076524"/>
                <a:ext cx="6178550" cy="30892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578676" y="6098502"/>
              <a:ext cx="1920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(courtesy C. </a:t>
              </a:r>
              <a:r>
                <a:rPr lang="en-US" dirty="0" err="1" smtClean="0"/>
                <a:t>Naud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681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81696"/>
            <a:ext cx="8229600" cy="86995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04850" y="1343025"/>
            <a:ext cx="7847013" cy="47212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Atmosphere Discipline Team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Who we are: overview of ROSES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2009 Terra/Aqua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awards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Current status of Products, etc.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Current Status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of MODAPS Processing, Resources for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Reprocessing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“Special” products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Collection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6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Status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of MODAPS Processing, Resources for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Reprocessing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Nominal Schedule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Major Science Issues/Efforts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modis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-atmos.gsfc.nasa.gov/team/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600"/>
              </a:spcBef>
            </a:pP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</p:spTree>
    <p:extLst>
      <p:ext uri="{BB962C8B-B14F-4D97-AF65-F5344CB8AC3E}">
        <p14:creationId xmlns:p14="http://schemas.microsoft.com/office/powerpoint/2010/main" val="37246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27" y="1104139"/>
            <a:ext cx="8229600" cy="512191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Retrieval Issues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u="sng" dirty="0" smtClean="0">
                <a:latin typeface="Arial"/>
                <a:cs typeface="Arial"/>
              </a:rPr>
              <a:t>Ice Cloud </a:t>
            </a:r>
            <a:r>
              <a:rPr lang="en-US" sz="1800" u="sng" dirty="0">
                <a:latin typeface="Arial"/>
                <a:cs typeface="Arial"/>
              </a:rPr>
              <a:t>R</a:t>
            </a:r>
            <a:r>
              <a:rPr lang="en-US" sz="1800" u="sng" dirty="0" smtClean="0">
                <a:latin typeface="Arial"/>
                <a:cs typeface="Arial"/>
              </a:rPr>
              <a:t>adiative Models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/>
                <a:cs typeface="Arial"/>
              </a:rPr>
              <a:t>Tuesday workshop held at Goddard with CALIPSO and MODIS team members.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/>
                <a:cs typeface="Arial"/>
              </a:rPr>
              <a:t>Radiative Transfer: Improved scattering calculations [Ping Yang], habits and size distributions [Baum, A. </a:t>
            </a:r>
            <a:r>
              <a:rPr lang="en-US" sz="1800" dirty="0" err="1" smtClean="0">
                <a:latin typeface="Arial"/>
                <a:cs typeface="Arial"/>
              </a:rPr>
              <a:t>Heymsfeld</a:t>
            </a:r>
            <a:r>
              <a:rPr lang="en-US" sz="1800" dirty="0" smtClean="0">
                <a:latin typeface="Arial"/>
                <a:cs typeface="Arial"/>
              </a:rPr>
              <a:t>]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/>
                <a:cs typeface="Arial"/>
              </a:rPr>
              <a:t>IR closure: match TOA window radiance, consistency with IR thin cirrus retrievals (IR not sensitive to habit/roughness) [</a:t>
            </a:r>
            <a:r>
              <a:rPr lang="en-US" sz="1800" dirty="0" err="1" smtClean="0">
                <a:latin typeface="Arial"/>
                <a:cs typeface="Arial"/>
              </a:rPr>
              <a:t>Heidinger</a:t>
            </a:r>
            <a:r>
              <a:rPr lang="en-US" sz="1800" dirty="0" smtClean="0">
                <a:latin typeface="Arial"/>
                <a:cs typeface="Arial"/>
              </a:rPr>
              <a:t>, Yang, Jacques </a:t>
            </a:r>
            <a:r>
              <a:rPr lang="en-US" sz="1800" dirty="0" err="1" smtClean="0">
                <a:latin typeface="Arial"/>
                <a:cs typeface="Arial"/>
              </a:rPr>
              <a:t>Pelon</a:t>
            </a:r>
            <a:r>
              <a:rPr lang="en-US" sz="1800" dirty="0" smtClean="0">
                <a:latin typeface="Arial"/>
                <a:cs typeface="Arial"/>
              </a:rPr>
              <a:t> (</a:t>
            </a:r>
            <a:r>
              <a:rPr lang="en-US" sz="1800" dirty="0">
                <a:latin typeface="Arial"/>
                <a:cs typeface="Arial"/>
              </a:rPr>
              <a:t>CALIPSO </a:t>
            </a:r>
            <a:r>
              <a:rPr lang="en-US" sz="1800" dirty="0" smtClean="0">
                <a:latin typeface="Arial"/>
                <a:cs typeface="Arial"/>
              </a:rPr>
              <a:t>IIR)]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/>
                <a:cs typeface="Arial"/>
              </a:rPr>
              <a:t>POLDER direction information [van </a:t>
            </a:r>
            <a:r>
              <a:rPr lang="en-US" sz="1800" dirty="0" err="1" smtClean="0">
                <a:latin typeface="Arial"/>
                <a:cs typeface="Arial"/>
              </a:rPr>
              <a:t>Diedenhoven</a:t>
            </a:r>
            <a:r>
              <a:rPr lang="en-US" sz="1800" dirty="0" smtClean="0">
                <a:latin typeface="Arial"/>
                <a:cs typeface="Arial"/>
              </a:rPr>
              <a:t>, Zhang]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en-US" sz="2000" u="sng" dirty="0" smtClean="0">
                <a:latin typeface="Arial"/>
                <a:cs typeface="Arial"/>
              </a:rPr>
              <a:t>Improved thin cirrus capability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Quantitative use of 1.38 µm band w/uncertainties [Meyer]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Science Questions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Sensitivity of deep convection to dynamic/thermodynamic history and aerosols [Wilcox]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4723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Key Issues/Efforts: Ice Clouds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5687" y="3399457"/>
            <a:ext cx="8231588" cy="2496169"/>
            <a:chOff x="501100" y="3532840"/>
            <a:chExt cx="8231588" cy="2496169"/>
          </a:xfrm>
        </p:grpSpPr>
        <p:grpSp>
          <p:nvGrpSpPr>
            <p:cNvPr id="2" name="Group 1"/>
            <p:cNvGrpSpPr/>
            <p:nvPr/>
          </p:nvGrpSpPr>
          <p:grpSpPr>
            <a:xfrm>
              <a:off x="501100" y="3532840"/>
              <a:ext cx="8231588" cy="2496169"/>
              <a:chOff x="501100" y="3532840"/>
              <a:chExt cx="8231588" cy="2496169"/>
            </a:xfrm>
          </p:grpSpPr>
          <p:pic>
            <p:nvPicPr>
              <p:cNvPr id="4" name="Picture 2" descr="Fig11_JAMC2608_Baum.tif"/>
              <p:cNvPicPr>
                <a:picLocks noChangeAspect="1"/>
              </p:cNvPicPr>
              <p:nvPr/>
            </p:nvPicPr>
            <p:blipFill rotWithShape="1">
              <a:blip r:embed="rId3"/>
              <a:srcRect l="18431" t="25054" r="8990" b="57940"/>
              <a:stretch/>
            </p:blipFill>
            <p:spPr bwMode="auto">
              <a:xfrm>
                <a:off x="501100" y="3532840"/>
                <a:ext cx="8231588" cy="2496169"/>
              </a:xfrm>
              <a:prstGeom prst="rect">
                <a:avLst/>
              </a:prstGeom>
              <a:noFill/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5158024" y="4104862"/>
                <a:ext cx="2837361" cy="1306026"/>
                <a:chOff x="5260975" y="1066800"/>
                <a:chExt cx="2359025" cy="108585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5260975" y="1066800"/>
                  <a:ext cx="911225" cy="26193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100" dirty="0">
                      <a:solidFill>
                        <a:schemeClr val="bg1">
                          <a:lumMod val="65000"/>
                        </a:schemeClr>
                      </a:solidFill>
                      <a:latin typeface="Comic Sans MS"/>
                      <a:cs typeface="Comic Sans MS"/>
                    </a:rPr>
                    <a:t>MODIS C5</a:t>
                  </a:r>
                </a:p>
              </p:txBody>
            </p:sp>
            <p:sp>
              <p:nvSpPr>
                <p:cNvPr id="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670675" y="1504950"/>
                  <a:ext cx="94932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latin typeface="Comic Sans MS" charset="0"/>
                      <a:ea typeface="Comic Sans MS" charset="0"/>
                      <a:cs typeface="Comic Sans MS" charset="0"/>
                    </a:rPr>
                    <a:t>Gen. mixture</a:t>
                  </a:r>
                </a:p>
                <a:p>
                  <a:r>
                    <a:rPr lang="en-US" sz="1000">
                      <a:latin typeface="Comic Sans MS" charset="0"/>
                      <a:ea typeface="Comic Sans MS" charset="0"/>
                      <a:cs typeface="Comic Sans MS" charset="0"/>
                    </a:rPr>
                    <a:t>Mod. rough</a:t>
                  </a:r>
                </a:p>
              </p:txBody>
            </p:sp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405438" y="1752600"/>
                  <a:ext cx="1300162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>
                      <a:latin typeface="Comic Sans MS" charset="0"/>
                      <a:ea typeface="Comic Sans MS" charset="0"/>
                      <a:cs typeface="Comic Sans MS" charset="0"/>
                    </a:rPr>
                    <a:t>Gen. habit mixture</a:t>
                  </a:r>
                </a:p>
                <a:p>
                  <a:r>
                    <a:rPr lang="en-US" sz="1000">
                      <a:latin typeface="Comic Sans MS" charset="0"/>
                      <a:ea typeface="Comic Sans MS" charset="0"/>
                      <a:cs typeface="Comic Sans MS" charset="0"/>
                    </a:rPr>
                    <a:t>Severely rough</a:t>
                  </a:r>
                </a:p>
              </p:txBody>
            </p:sp>
            <p:cxnSp>
              <p:nvCxnSpPr>
                <p:cNvPr id="10" name="Straight Arrow Connector 1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324600" y="1455044"/>
                  <a:ext cx="381000" cy="27622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1" name="Straight Arrow Connector 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91200" y="1600200"/>
                  <a:ext cx="96838" cy="21590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2" name="Straight Arrow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6096000" y="1155209"/>
                  <a:ext cx="304800" cy="15240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sp>
          <p:nvSpPr>
            <p:cNvPr id="13" name="TextBox 12"/>
            <p:cNvSpPr txBox="1"/>
            <p:nvPr/>
          </p:nvSpPr>
          <p:spPr>
            <a:xfrm>
              <a:off x="2848091" y="5659677"/>
              <a:ext cx="1962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(courtesy B. Baum)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391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44339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Major Science Issues/Efforts: Aerosol Transport and Radiative Effects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319" y="1705451"/>
            <a:ext cx="80870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CO and aerosol retrievals, local radiative forcing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David Edwards</a:t>
            </a:r>
          </a:p>
          <a:p>
            <a:pPr lvl="1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Absorbing aerosol impacts on atmospheric heating and accelerated snowpack melting in Himalayas/Tibetan Plateau: W. Lau,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Kyu-Myong</a:t>
            </a:r>
            <a:r>
              <a:rPr lang="en-US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Ritesh</a:t>
            </a:r>
            <a:r>
              <a:rPr lang="en-US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, Hsu,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Yasunari</a:t>
            </a:r>
            <a:endParaRPr lang="en-US" dirty="0">
              <a:solidFill>
                <a:srgbClr val="000000"/>
              </a:solidFill>
              <a:latin typeface="Arial"/>
              <a:ea typeface="Lucida Grande"/>
              <a:cs typeface="Arial"/>
            </a:endParaRPr>
          </a:p>
          <a:p>
            <a:pPr lvl="1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The dispersal and evolution of volcanic plumes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Vincent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Realmuto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Aerosol transport and climatic impacts: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Hongbin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Yu</a:t>
            </a:r>
          </a:p>
        </p:txBody>
      </p:sp>
    </p:spTree>
    <p:extLst>
      <p:ext uri="{BB962C8B-B14F-4D97-AF65-F5344CB8AC3E}">
        <p14:creationId xmlns:p14="http://schemas.microsoft.com/office/powerpoint/2010/main" val="324243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712"/>
            <a:ext cx="8229600" cy="869236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Overview from </a:t>
            </a:r>
            <a:r>
              <a:rPr lang="en-US" sz="2600" b="1" dirty="0">
                <a:solidFill>
                  <a:srgbClr val="000090"/>
                </a:solidFill>
                <a:latin typeface="Arial"/>
                <a:cs typeface="Arial"/>
              </a:rPr>
              <a:t>ROSES 2009 Terra/Aqua NRA: </a:t>
            </a:r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20 </a:t>
            </a:r>
            <a:r>
              <a:rPr lang="en-US" sz="2600" b="1" dirty="0">
                <a:solidFill>
                  <a:srgbClr val="000090"/>
                </a:solidFill>
                <a:latin typeface="Arial"/>
                <a:cs typeface="Arial"/>
              </a:rPr>
              <a:t>funded investigations</a:t>
            </a:r>
            <a:endParaRPr lang="en-US" sz="26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62" y="1175878"/>
            <a:ext cx="8084787" cy="5047949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 smtClean="0">
                <a:latin typeface="Arial"/>
                <a:cs typeface="Arial"/>
              </a:rPr>
              <a:t>Algorithm Refinement (proposal element 2.4)</a:t>
            </a:r>
          </a:p>
          <a:p>
            <a:pPr marL="457200" lvl="1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5</a:t>
            </a:r>
            <a:r>
              <a:rPr lang="en-US" sz="1800" dirty="0" smtClean="0">
                <a:latin typeface="Arial"/>
                <a:cs typeface="Arial"/>
              </a:rPr>
              <a:t> funded teams:</a:t>
            </a:r>
          </a:p>
          <a:p>
            <a:pPr marL="914400" lvl="2">
              <a:spcBef>
                <a:spcPts val="300"/>
              </a:spcBef>
              <a:spcAft>
                <a:spcPts val="300"/>
              </a:spcAft>
              <a:buFont typeface="Lucida Grande"/>
              <a:buChar char="-"/>
            </a:pPr>
            <a:r>
              <a:rPr lang="en-US" sz="1800" dirty="0" smtClean="0">
                <a:latin typeface="Arial"/>
                <a:cs typeface="Arial"/>
              </a:rPr>
              <a:t>Aerosol </a:t>
            </a:r>
            <a:r>
              <a:rPr lang="en-US" sz="1800" dirty="0">
                <a:latin typeface="Arial"/>
                <a:cs typeface="Arial"/>
              </a:rPr>
              <a:t>dark target: L. Remer, R. </a:t>
            </a:r>
            <a:r>
              <a:rPr lang="en-US" sz="1800" dirty="0" smtClean="0">
                <a:latin typeface="Arial"/>
                <a:cs typeface="Arial"/>
              </a:rPr>
              <a:t>Levy</a:t>
            </a:r>
            <a:endParaRPr lang="en-US" sz="1800" dirty="0">
              <a:latin typeface="Arial"/>
              <a:cs typeface="Arial"/>
            </a:endParaRPr>
          </a:p>
          <a:p>
            <a:pPr marL="914400" lvl="2">
              <a:spcBef>
                <a:spcPts val="300"/>
              </a:spcBef>
              <a:spcAft>
                <a:spcPts val="300"/>
              </a:spcAft>
              <a:buFont typeface="Lucida Grande"/>
              <a:buChar char="-"/>
            </a:pPr>
            <a:r>
              <a:rPr lang="en-US" sz="1800" dirty="0">
                <a:latin typeface="Arial"/>
                <a:cs typeface="Arial"/>
              </a:rPr>
              <a:t>Aerosol deep blue: C. Hsu, R. </a:t>
            </a:r>
            <a:r>
              <a:rPr lang="en-US" sz="1800" dirty="0" err="1">
                <a:latin typeface="Arial"/>
                <a:cs typeface="Arial"/>
              </a:rPr>
              <a:t>Hansell</a:t>
            </a:r>
            <a:r>
              <a:rPr lang="en-US" sz="1800" dirty="0">
                <a:latin typeface="Arial"/>
                <a:cs typeface="Arial"/>
              </a:rPr>
              <a:t>, J. Huang, S-C. </a:t>
            </a:r>
            <a:r>
              <a:rPr lang="en-US" sz="1800" dirty="0" err="1">
                <a:latin typeface="Arial"/>
                <a:cs typeface="Arial"/>
              </a:rPr>
              <a:t>Tsay</a:t>
            </a:r>
            <a:endParaRPr lang="en-US" sz="1800" dirty="0">
              <a:latin typeface="Arial"/>
              <a:cs typeface="Arial"/>
            </a:endParaRPr>
          </a:p>
          <a:p>
            <a:pPr marL="914400" lvl="2">
              <a:spcBef>
                <a:spcPts val="300"/>
              </a:spcBef>
              <a:spcAft>
                <a:spcPts val="300"/>
              </a:spcAft>
              <a:buFont typeface="Lucida Grande"/>
              <a:buChar char="-"/>
            </a:pPr>
            <a:r>
              <a:rPr lang="en-US" sz="1800" dirty="0">
                <a:latin typeface="Arial"/>
                <a:cs typeface="Arial"/>
              </a:rPr>
              <a:t>Cloud-top, mask, profiles: S. Ackerman, P. </a:t>
            </a:r>
            <a:r>
              <a:rPr lang="en-US" sz="1800" dirty="0" err="1">
                <a:latin typeface="Arial"/>
                <a:cs typeface="Arial"/>
              </a:rPr>
              <a:t>Menzel</a:t>
            </a:r>
            <a:r>
              <a:rPr lang="en-US" sz="1800" dirty="0">
                <a:latin typeface="Arial"/>
                <a:cs typeface="Arial"/>
              </a:rPr>
              <a:t>, R. Frey, E. </a:t>
            </a:r>
            <a:r>
              <a:rPr lang="en-US" sz="1800" dirty="0" err="1">
                <a:latin typeface="Arial"/>
                <a:cs typeface="Arial"/>
              </a:rPr>
              <a:t>Borbas</a:t>
            </a:r>
            <a:r>
              <a:rPr lang="en-US" sz="1800" dirty="0">
                <a:latin typeface="Arial"/>
                <a:cs typeface="Arial"/>
              </a:rPr>
              <a:t>, B. Baum </a:t>
            </a:r>
          </a:p>
          <a:p>
            <a:pPr marL="914400" lvl="2">
              <a:spcBef>
                <a:spcPts val="300"/>
              </a:spcBef>
              <a:spcAft>
                <a:spcPts val="300"/>
              </a:spcAft>
              <a:buFont typeface="Lucida Grande"/>
              <a:buChar char="-"/>
            </a:pPr>
            <a:r>
              <a:rPr lang="en-US" sz="1800" dirty="0">
                <a:latin typeface="Arial"/>
                <a:cs typeface="Arial"/>
              </a:rPr>
              <a:t>Cloud optical properties: S. Platnick, M. D. King, R. </a:t>
            </a:r>
            <a:r>
              <a:rPr lang="en-US" sz="1800" dirty="0" err="1">
                <a:latin typeface="Arial"/>
                <a:cs typeface="Arial"/>
              </a:rPr>
              <a:t>Pincus</a:t>
            </a:r>
            <a:endParaRPr lang="en-US" sz="1800" dirty="0">
              <a:latin typeface="Arial"/>
              <a:cs typeface="Arial"/>
            </a:endParaRPr>
          </a:p>
          <a:p>
            <a:pPr marL="914400" lvl="2">
              <a:spcBef>
                <a:spcPts val="300"/>
              </a:spcBef>
              <a:spcAft>
                <a:spcPts val="300"/>
              </a:spcAft>
              <a:buFont typeface="Lucida Grande"/>
              <a:buChar char="-"/>
            </a:pPr>
            <a:r>
              <a:rPr lang="en-US" sz="1800" dirty="0">
                <a:latin typeface="Arial"/>
                <a:cs typeface="Arial"/>
              </a:rPr>
              <a:t>Ice cloud models: B. Baum, P. Yang, A. </a:t>
            </a:r>
            <a:r>
              <a:rPr lang="en-US" sz="1800" dirty="0" err="1" smtClean="0">
                <a:latin typeface="Arial"/>
                <a:cs typeface="Arial"/>
              </a:rPr>
              <a:t>Heymsfield</a:t>
            </a:r>
            <a:endParaRPr lang="en-US" sz="1800" dirty="0" smtClean="0">
              <a:latin typeface="Arial"/>
              <a:cs typeface="Arial"/>
            </a:endParaRPr>
          </a:p>
          <a:p>
            <a:pPr marL="457200" lvl="1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1 </a:t>
            </a:r>
            <a:r>
              <a:rPr lang="en-US" sz="1800" dirty="0">
                <a:latin typeface="Arial"/>
                <a:cs typeface="Arial"/>
              </a:rPr>
              <a:t>previous team not funded (cirrus reflectance, NIR water vapor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000" b="1" dirty="0" smtClean="0">
                <a:latin typeface="Arial"/>
                <a:cs typeface="Arial"/>
              </a:rPr>
              <a:t>New </a:t>
            </a:r>
            <a:r>
              <a:rPr lang="en-US" sz="2000" b="1" dirty="0">
                <a:latin typeface="Arial"/>
                <a:cs typeface="Arial"/>
              </a:rPr>
              <a:t>Algorithm Capability/Products (2.3)</a:t>
            </a:r>
          </a:p>
          <a:p>
            <a:pPr marL="457200" lvl="1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Cirrus retrievals w/1.38 µm band: K. Meyer, S. Platnick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NRT Capability (2.5)</a:t>
            </a:r>
          </a:p>
          <a:p>
            <a:pPr marL="457200" lvl="1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Direct broadcast/IMAPP: A. Huang </a:t>
            </a:r>
          </a:p>
          <a:p>
            <a:pPr marL="457200" lvl="1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Polar winds (MODIS &amp; AIRS): D. </a:t>
            </a:r>
            <a:r>
              <a:rPr lang="en-US" sz="1800" dirty="0" err="1" smtClean="0">
                <a:latin typeface="Arial"/>
                <a:cs typeface="Arial"/>
              </a:rPr>
              <a:t>Santek</a:t>
            </a:r>
            <a:endParaRPr lang="en-US" sz="1800" dirty="0">
              <a:latin typeface="Arial"/>
              <a:cs typeface="Arial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657" y="6586179"/>
            <a:ext cx="4652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 Platnick, MODIS Atmosphere Team Summary Report, Plenary, 20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 2011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6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364"/>
            <a:ext cx="8229600" cy="869236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Overview from </a:t>
            </a:r>
            <a:r>
              <a:rPr lang="en-US" sz="2600" b="1" dirty="0">
                <a:solidFill>
                  <a:srgbClr val="000090"/>
                </a:solidFill>
                <a:latin typeface="Arial"/>
                <a:cs typeface="Arial"/>
              </a:rPr>
              <a:t>ROSES 2009 Terra/Aqua </a:t>
            </a:r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NRA: </a:t>
            </a:r>
            <a:endParaRPr lang="en-US" sz="26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3" y="609527"/>
            <a:ext cx="8364401" cy="5608261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 smtClean="0">
                <a:latin typeface="Arial"/>
                <a:cs typeface="Arial"/>
              </a:rPr>
              <a:t>Science Data Analysis and Data Fusion (2.1, 2.2)</a:t>
            </a: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Multi-spectral approach to evaluating the response of deep organized convection to aerosols: E. Wilcox, D.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Posselt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T. Yuan</a:t>
            </a: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MODIS aerosols in vicinity of clouds: R.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Cahalan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A.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Marshak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T.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Varnai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G. Wen</a:t>
            </a: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948A54"/>
                </a:solidFill>
                <a:latin typeface="Calibri"/>
                <a:ea typeface="Lucida Grande"/>
                <a:cs typeface="Calibri"/>
              </a:rPr>
              <a:t>CO </a:t>
            </a:r>
            <a:r>
              <a:rPr lang="en-US" sz="1800" dirty="0">
                <a:solidFill>
                  <a:srgbClr val="948A54"/>
                </a:solidFill>
                <a:latin typeface="Calibri"/>
                <a:ea typeface="Lucida Grande"/>
                <a:cs typeface="Calibri"/>
              </a:rPr>
              <a:t>and aerosol retrievals, local radiative forcing</a:t>
            </a:r>
            <a:r>
              <a:rPr lang="en-US" sz="1800" dirty="0">
                <a:solidFill>
                  <a:srgbClr val="948A54"/>
                </a:solidFill>
                <a:latin typeface="Calibri"/>
                <a:cs typeface="Calibri"/>
              </a:rPr>
              <a:t>: David </a:t>
            </a:r>
            <a:r>
              <a:rPr lang="en-US" sz="1800" dirty="0" smtClean="0">
                <a:solidFill>
                  <a:srgbClr val="948A54"/>
                </a:solidFill>
                <a:latin typeface="Calibri"/>
                <a:cs typeface="Calibri"/>
              </a:rPr>
              <a:t>Edwards</a:t>
            </a:r>
            <a:endParaRPr lang="en-US" sz="1800" dirty="0">
              <a:solidFill>
                <a:srgbClr val="948A54"/>
              </a:solidFill>
              <a:latin typeface="Calibri"/>
              <a:cs typeface="Calibri"/>
            </a:endParaRP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Absorbing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aerosol impacts on atmospheric heating and accelerated snowpack melting in Himalayas/Tibetan Plateau: W. Lau,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Kyu-Myong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Ritesh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, Hsu,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Yasunari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alibri"/>
              <a:ea typeface="Lucida Grande"/>
              <a:cs typeface="Calibri"/>
            </a:endParaRP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The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Lucida Grande"/>
                <a:cs typeface="Calibri"/>
              </a:rPr>
              <a:t>dispersal and evolution of volcanic plumes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: Vincent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Realmuto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Aerosol transport and climatic impacts: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Hongbin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Yu</a:t>
            </a:r>
            <a:endParaRPr lang="en-US" sz="18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Trade wind cloud observations w/Terra, Aqua, and other satellites: L. Di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  <a:cs typeface="Calibri"/>
              </a:rPr>
              <a:t>Girolamo</a:t>
            </a:r>
            <a:endParaRPr lang="en-US" sz="18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Terra/Aqua assessment of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midlat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 ocean GCM cloud cover: C.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Naud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, Y. Chen</a:t>
            </a: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Global constraints on radiative properties </a:t>
            </a:r>
            <a:r>
              <a:rPr lang="en-US" sz="1800" dirty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o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f ice clouds using MODIS </a:t>
            </a:r>
            <a:r>
              <a:rPr lang="en-US" sz="1800" dirty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&amp; 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Polder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  <a:cs typeface="Calibri"/>
              </a:rPr>
              <a:t>Bastiaan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 van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  <a:cs typeface="Calibri"/>
              </a:rPr>
              <a:t>Diedenhoven</a:t>
            </a:r>
            <a:endParaRPr lang="en-US" sz="18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Global characteristics of marine </a:t>
            </a:r>
            <a:r>
              <a:rPr lang="en-US" sz="1800" dirty="0" err="1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Sc</a:t>
            </a:r>
            <a:r>
              <a:rPr lang="en-US" sz="1800" dirty="0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 clouds and drizzle: Sandra </a:t>
            </a:r>
            <a:r>
              <a:rPr lang="en-US" sz="1800" dirty="0" err="1">
                <a:solidFill>
                  <a:srgbClr val="0000FF"/>
                </a:solidFill>
                <a:latin typeface="Calibri"/>
                <a:ea typeface="Lucida Grande"/>
                <a:cs typeface="Calibri"/>
              </a:rPr>
              <a:t>Yuter</a:t>
            </a:r>
            <a:endParaRPr lang="en-US" sz="1800" dirty="0">
              <a:solidFill>
                <a:srgbClr val="0000FF"/>
              </a:solidFill>
              <a:latin typeface="Calibri"/>
              <a:ea typeface="Lucida Grande"/>
              <a:cs typeface="Calibri"/>
            </a:endParaRP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MODIS 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marine BL clouds and LES models: </a:t>
            </a:r>
            <a:r>
              <a:rPr lang="en-US" sz="1800" dirty="0" err="1">
                <a:solidFill>
                  <a:srgbClr val="0000FF"/>
                </a:solidFill>
                <a:latin typeface="Calibri"/>
                <a:cs typeface="Calibri"/>
              </a:rPr>
              <a:t>Zhibo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 Zhang, S. Platnick, A. 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Ackerman</a:t>
            </a:r>
          </a:p>
          <a:p>
            <a:pPr marL="365760" lvl="1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/>
                <a:ea typeface="Lucida Grande"/>
                <a:cs typeface="Calibri"/>
              </a:rPr>
              <a:t>CERES/MODIS to Improve energy balance snowmelt modeling: L.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Lucida Grande"/>
                <a:cs typeface="Calibri"/>
              </a:rPr>
              <a:t>Hinkelman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/>
                <a:ea typeface="Lucida Grande"/>
                <a:cs typeface="Calibri"/>
              </a:rPr>
              <a:t>, R. Pinker, J.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Lucida Grande"/>
                <a:cs typeface="Calibri"/>
              </a:rPr>
              <a:t>Lundquist [participates in Land team too]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Calibri"/>
              <a:ea typeface="Lucida Grande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657" y="6586179"/>
            <a:ext cx="4652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 Platnick, MODIS Atmosphere Team Summary Report, Plenary, 20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 2011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06647" y="1102521"/>
            <a:ext cx="3634999" cy="5399750"/>
            <a:chOff x="5306647" y="1102521"/>
            <a:chExt cx="3634999" cy="5399750"/>
          </a:xfrm>
        </p:grpSpPr>
        <p:grpSp>
          <p:nvGrpSpPr>
            <p:cNvPr id="19" name="Group 18"/>
            <p:cNvGrpSpPr/>
            <p:nvPr/>
          </p:nvGrpSpPr>
          <p:grpSpPr>
            <a:xfrm>
              <a:off x="5306647" y="1102521"/>
              <a:ext cx="3598687" cy="5399750"/>
              <a:chOff x="5306647" y="1413821"/>
              <a:chExt cx="3598687" cy="539975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72870" y="1413821"/>
                <a:ext cx="2432464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CERES, AMSR-E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64127" y="2330953"/>
                <a:ext cx="1741207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MOPITT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153" y="1861557"/>
                <a:ext cx="2428181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CALIOP, CERES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06647" y="2788357"/>
                <a:ext cx="3598687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MISR, AMSR-E, CERES, AIRS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62914" y="3250201"/>
                <a:ext cx="2742420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MISR, AIRS, ASTER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5086" y="4100615"/>
                <a:ext cx="2190248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MISR, ASTER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45269" y="4552565"/>
                <a:ext cx="2960065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MISR, AMSR-E, AIRS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58468" y="5016497"/>
                <a:ext cx="2546866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POLDER, CALIOP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71003" y="5492411"/>
                <a:ext cx="1734331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AMSR-E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05519" y="5968325"/>
                <a:ext cx="2699815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AMSR-E, </a:t>
                </a:r>
                <a:r>
                  <a:rPr lang="en-US" b="1" dirty="0" err="1" smtClean="0">
                    <a:solidFill>
                      <a:srgbClr val="660066"/>
                    </a:solidFill>
                  </a:rPr>
                  <a:t>CloudSat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48523" y="6444239"/>
                <a:ext cx="1556811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BFBFB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0066"/>
                    </a:solidFill>
                  </a:rPr>
                  <a:t>MODIS, CERES</a:t>
                </a:r>
                <a:endParaRPr lang="en-US" b="1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655819" y="3356471"/>
              <a:ext cx="2285827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BFBFB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MODIS, MISR, A-Train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37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600" cy="8692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Atmosphere </a:t>
            </a:r>
            <a:r>
              <a:rPr lang="en-US" sz="3200" b="1" dirty="0" smtClean="0">
                <a:solidFill>
                  <a:srgbClr val="000090"/>
                </a:solidFill>
              </a:rPr>
              <a:t>Team Breakout </a:t>
            </a:r>
            <a:r>
              <a:rPr lang="en-US" sz="3200" b="1" dirty="0">
                <a:solidFill>
                  <a:srgbClr val="00009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58" y="1256558"/>
            <a:ext cx="7791927" cy="51266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Day 1: Collection 6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Status </a:t>
            </a:r>
            <a:r>
              <a:rPr lang="en-US" sz="2000" dirty="0">
                <a:latin typeface="Arial"/>
                <a:cs typeface="Arial"/>
              </a:rPr>
              <a:t>of “Testing” </a:t>
            </a:r>
            <a:r>
              <a:rPr lang="en-US" sz="2000" dirty="0" smtClean="0">
                <a:latin typeface="Arial"/>
                <a:cs typeface="Arial"/>
              </a:rPr>
              <a:t>system, schedule, etc.</a:t>
            </a:r>
            <a:endParaRPr lang="en-US" sz="2000" dirty="0">
              <a:latin typeface="Arial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L2 Algorithm Plans/Status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L3 and ATML2 Plan/Status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Ancillary: </a:t>
            </a:r>
          </a:p>
          <a:p>
            <a:pPr lvl="2">
              <a:spcBef>
                <a:spcPts val="600"/>
              </a:spcBef>
              <a:buSzPct val="70000"/>
              <a:buFont typeface="Wingdings" charset="2"/>
              <a:buChar char="q"/>
            </a:pPr>
            <a:r>
              <a:rPr lang="en-US" sz="2000" dirty="0" smtClean="0">
                <a:latin typeface="Arial"/>
                <a:cs typeface="Arial"/>
              </a:rPr>
              <a:t>New BU gap-filled land and snow/ice spectral albedo</a:t>
            </a:r>
          </a:p>
          <a:p>
            <a:pPr lvl="2">
              <a:spcBef>
                <a:spcPts val="600"/>
              </a:spcBef>
              <a:buSzPct val="70000"/>
              <a:buFont typeface="Wingdings" charset="2"/>
              <a:buChar char="q"/>
            </a:pPr>
            <a:r>
              <a:rPr lang="en-US" sz="2000" dirty="0" smtClean="0">
                <a:latin typeface="Arial"/>
                <a:cs typeface="Arial"/>
              </a:rPr>
              <a:t>Ice cloud models for retrievals and data analysis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Day 2: Science Data Analysis Presentations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Science Talks (9)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Posters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24 </a:t>
            </a:r>
            <a:r>
              <a:rPr lang="en-US" sz="2000" dirty="0">
                <a:latin typeface="Arial"/>
                <a:cs typeface="Arial"/>
              </a:rPr>
              <a:t>Posters</a:t>
            </a:r>
          </a:p>
          <a:p>
            <a:pPr lvl="1">
              <a:spcBef>
                <a:spcPts val="600"/>
              </a:spcBef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657" y="6586179"/>
            <a:ext cx="4652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 Platnick, MODIS Atmosphere Team Summary Report, Plenary, 20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 2011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7175"/>
            <a:ext cx="8229600" cy="86995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Collection Status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704850" y="1343025"/>
            <a:ext cx="7847013" cy="47212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000" dirty="0">
                <a:latin typeface="Arial"/>
                <a:ea typeface="ＭＳ Ｐゴシック" charset="0"/>
                <a:cs typeface="Arial"/>
              </a:rPr>
              <a:t>C5 L1B, cloud mask, profile products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dirty="0">
                <a:latin typeface="Arial"/>
                <a:ea typeface="ＭＳ Ｐゴシック" charset="0"/>
                <a:cs typeface="Arial"/>
              </a:rPr>
              <a:t>C51 Atmosphere L2, L3 products</a:t>
            </a:r>
          </a:p>
          <a:p>
            <a:pPr lvl="1" eaLnBrk="1" hangingPunct="1"/>
            <a:r>
              <a:rPr lang="en-US" sz="2000" dirty="0">
                <a:latin typeface="Arial"/>
                <a:ea typeface="ＭＳ Ｐゴシック" charset="0"/>
                <a:cs typeface="Arial"/>
              </a:rPr>
              <a:t>Aqua C51 reprocessing completed early 2010</a:t>
            </a:r>
          </a:p>
          <a:p>
            <a:pPr lvl="1" eaLnBrk="1" hangingPunct="1"/>
            <a:r>
              <a:rPr lang="en-US" sz="2000" dirty="0">
                <a:latin typeface="Arial"/>
                <a:ea typeface="ＭＳ Ｐゴシック" charset="0"/>
                <a:cs typeface="Arial"/>
              </a:rPr>
              <a:t>Terra C51 reprocessing completed late 2010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Terra 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Deep Blue algorithm requires L1B polarization corrections (available only through 2007)</a:t>
            </a:r>
          </a:p>
          <a:p>
            <a:pPr eaLnBrk="1" hangingPunct="1">
              <a:spcBef>
                <a:spcPts val="1200"/>
              </a:spcBef>
              <a:buFont typeface="Arial" charset="0"/>
              <a:buNone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spcBef>
                <a:spcPts val="1200"/>
              </a:spcBef>
              <a:buFont typeface="Arial" charset="0"/>
              <a:buNone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100388" y="6586538"/>
            <a:ext cx="304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i="1">
                <a:solidFill>
                  <a:srgbClr val="7F7F7F"/>
                </a:solidFill>
                <a:latin typeface="Calibri" charset="0"/>
              </a:rPr>
              <a:t> MODIS Atmosphere Team Overview, 18 May 2011</a:t>
            </a:r>
          </a:p>
        </p:txBody>
      </p:sp>
    </p:spTree>
    <p:extLst>
      <p:ext uri="{BB962C8B-B14F-4D97-AF65-F5344CB8AC3E}">
        <p14:creationId xmlns:p14="http://schemas.microsoft.com/office/powerpoint/2010/main" val="24977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27" y="992071"/>
            <a:ext cx="8229600" cy="534881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b="1" dirty="0" smtClean="0">
                <a:latin typeface="Arial"/>
                <a:cs typeface="Arial"/>
              </a:rPr>
              <a:t>MODIS Data for IPCC CMIP5 (</a:t>
            </a:r>
            <a:r>
              <a:rPr lang="en-US" sz="2000" b="1" dirty="0">
                <a:latin typeface="Arial"/>
                <a:ea typeface="ＭＳ Ｐゴシック" pitchFamily="-65" charset="-128"/>
                <a:cs typeface="Arial"/>
              </a:rPr>
              <a:t>Coupled Model </a:t>
            </a:r>
            <a:r>
              <a:rPr lang="en-US" sz="2000" b="1" dirty="0" err="1">
                <a:latin typeface="Arial"/>
                <a:ea typeface="ＭＳ Ｐゴシック" pitchFamily="-65" charset="-128"/>
                <a:cs typeface="Arial"/>
              </a:rPr>
              <a:t>Intercomparison</a:t>
            </a:r>
            <a:r>
              <a:rPr lang="en-US" sz="2000" b="1" dirty="0"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000" b="1" dirty="0" smtClean="0">
                <a:latin typeface="Arial"/>
                <a:ea typeface="ＭＳ Ｐゴシック" pitchFamily="-65" charset="-128"/>
                <a:cs typeface="Arial"/>
              </a:rPr>
              <a:t>Project)</a:t>
            </a:r>
            <a:endParaRPr lang="en-US" sz="2000" b="1" dirty="0" smtClean="0">
              <a:latin typeface="Arial"/>
              <a:cs typeface="Arial"/>
            </a:endParaRPr>
          </a:p>
          <a:p>
            <a:pPr marL="457200" lvl="1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Previous IPCC assessments have not made good use of observational </a:t>
            </a:r>
            <a:r>
              <a:rPr lang="en-US" sz="1800" dirty="0" smtClean="0">
                <a:latin typeface="Arial"/>
                <a:cs typeface="Arial"/>
              </a:rPr>
              <a:t>data for model assessment. </a:t>
            </a:r>
          </a:p>
          <a:p>
            <a:pPr marL="457200" lvl="1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Program </a:t>
            </a:r>
            <a:r>
              <a:rPr lang="en-US" sz="1800" dirty="0">
                <a:latin typeface="Arial"/>
                <a:cs typeface="Arial"/>
              </a:rPr>
              <a:t>for Climate Model Diagnosis and </a:t>
            </a:r>
            <a:r>
              <a:rPr lang="en-US" sz="1800" dirty="0" err="1">
                <a:latin typeface="Arial"/>
                <a:cs typeface="Arial"/>
              </a:rPr>
              <a:t>Intercomparison</a:t>
            </a:r>
            <a:r>
              <a:rPr lang="en-US" sz="1800" dirty="0">
                <a:latin typeface="Arial"/>
                <a:cs typeface="Arial"/>
              </a:rPr>
              <a:t> (PCMDI</a:t>
            </a:r>
            <a:r>
              <a:rPr lang="en-US" sz="1800" dirty="0" smtClean="0">
                <a:latin typeface="Arial"/>
                <a:cs typeface="Arial"/>
              </a:rPr>
              <a:t>) at LLNL </a:t>
            </a:r>
            <a:r>
              <a:rPr lang="en-US" sz="1800" dirty="0" smtClean="0">
                <a:latin typeface="Arial"/>
                <a:ea typeface="ＭＳ Ｐゴシック" pitchFamily="-65" charset="-128"/>
                <a:cs typeface="Arial"/>
              </a:rPr>
              <a:t>has reached out to make </a:t>
            </a:r>
            <a:r>
              <a:rPr lang="en-US" sz="1800" dirty="0">
                <a:latin typeface="Arial"/>
                <a:ea typeface="ＭＳ Ｐゴシック" pitchFamily="-65" charset="-128"/>
                <a:cs typeface="Arial"/>
              </a:rPr>
              <a:t>NASA products more effectively accessible for </a:t>
            </a:r>
            <a:r>
              <a:rPr lang="en-US" sz="1800" dirty="0" smtClean="0">
                <a:latin typeface="Arial"/>
                <a:ea typeface="ＭＳ Ｐゴシック" pitchFamily="-65" charset="-128"/>
                <a:cs typeface="Arial"/>
              </a:rPr>
              <a:t>routine </a:t>
            </a:r>
            <a:r>
              <a:rPr lang="en-US" sz="1800" dirty="0">
                <a:latin typeface="Arial"/>
                <a:ea typeface="ＭＳ Ｐゴシック" pitchFamily="-65" charset="-128"/>
                <a:cs typeface="Arial"/>
              </a:rPr>
              <a:t>climate model </a:t>
            </a:r>
            <a:r>
              <a:rPr lang="en-US" sz="1800" dirty="0" smtClean="0">
                <a:latin typeface="Arial"/>
                <a:ea typeface="ＭＳ Ｐゴシック" pitchFamily="-65" charset="-128"/>
                <a:cs typeface="Arial"/>
              </a:rPr>
              <a:t>evaluation.</a:t>
            </a:r>
          </a:p>
          <a:p>
            <a:pPr marL="457200" lvl="1">
              <a:buFont typeface="Arial"/>
              <a:buChar char="•"/>
            </a:pPr>
            <a:r>
              <a:rPr lang="en-US" sz="1800" dirty="0" smtClean="0">
                <a:latin typeface="Arial"/>
                <a:ea typeface="ＭＳ Ｐゴシック" pitchFamily="-65" charset="-128"/>
                <a:cs typeface="Arial"/>
              </a:rPr>
              <a:t>Two workshops were held (LLNL, Oct. 2010; GSFC, Nov 2010).</a:t>
            </a:r>
          </a:p>
          <a:p>
            <a:pPr marL="457200" lvl="1">
              <a:buFont typeface="Arial"/>
              <a:buChar char="•"/>
            </a:pPr>
            <a:r>
              <a:rPr lang="en-US" sz="1800" dirty="0" smtClean="0">
                <a:latin typeface="Arial"/>
                <a:ea typeface="ＭＳ Ｐゴシック" pitchFamily="-65" charset="-128"/>
                <a:cs typeface="Arial"/>
              </a:rPr>
              <a:t>Identified a small number (~12-14) of observational data sets that can be “directly” compared to model output.</a:t>
            </a:r>
          </a:p>
          <a:p>
            <a:pPr marL="457200" lvl="1">
              <a:buFont typeface="Arial"/>
              <a:buChar char="•"/>
            </a:pPr>
            <a:r>
              <a:rPr lang="en-US" sz="1800" dirty="0" smtClean="0">
                <a:latin typeface="Arial"/>
                <a:ea typeface="ＭＳ Ｐゴシック" pitchFamily="-65" charset="-128"/>
                <a:cs typeface="Arial"/>
              </a:rPr>
              <a:t>For MODIS: Cloud Fraction (MOD35)</a:t>
            </a:r>
          </a:p>
          <a:p>
            <a:pPr marL="914400" lvl="2">
              <a:buFont typeface="Lucida Grande"/>
              <a:buChar char="-"/>
            </a:pPr>
            <a:r>
              <a:rPr lang="en-US" sz="1800" dirty="0">
                <a:latin typeface="Arial"/>
                <a:cs typeface="Arial"/>
              </a:rPr>
              <a:t>M</a:t>
            </a:r>
            <a:r>
              <a:rPr lang="en-US" sz="1800" dirty="0" smtClean="0">
                <a:latin typeface="Arial"/>
                <a:cs typeface="Arial"/>
              </a:rPr>
              <a:t>onthly </a:t>
            </a:r>
            <a:r>
              <a:rPr lang="en-US" sz="1800" dirty="0">
                <a:latin typeface="Arial"/>
                <a:cs typeface="Arial"/>
              </a:rPr>
              <a:t>Terra cloud fraction data record </a:t>
            </a:r>
            <a:r>
              <a:rPr lang="en-US" sz="1800" dirty="0" smtClean="0">
                <a:latin typeface="Arial"/>
                <a:cs typeface="Arial"/>
              </a:rPr>
              <a:t>from early 2000–Dec 2009</a:t>
            </a:r>
          </a:p>
          <a:p>
            <a:pPr marL="914400" lvl="2">
              <a:buFont typeface="Lucida Grande"/>
              <a:buChar char="-"/>
            </a:pPr>
            <a:r>
              <a:rPr lang="en-US" sz="1800" dirty="0" err="1" smtClean="0">
                <a:latin typeface="Arial"/>
                <a:ea typeface="ＭＳ Ｐゴシック" pitchFamily="-65" charset="-128"/>
                <a:cs typeface="Arial"/>
              </a:rPr>
              <a:t>netCDF</a:t>
            </a:r>
            <a:r>
              <a:rPr lang="en-US" sz="1800" dirty="0" smtClean="0">
                <a:latin typeface="Arial"/>
                <a:ea typeface="ＭＳ Ｐゴシック" pitchFamily="-65" charset="-128"/>
                <a:cs typeface="Arial"/>
              </a:rPr>
              <a:t> Climate Forecast (CF) compliant naming conventions and metadata plus file structures that can be ingested into existing delivery infrastructure (</a:t>
            </a:r>
            <a:r>
              <a:rPr lang="en-US" sz="1800" dirty="0" smtClean="0">
                <a:latin typeface="Arial"/>
                <a:cs typeface="Arial"/>
              </a:rPr>
              <a:t>Earth </a:t>
            </a:r>
            <a:r>
              <a:rPr lang="en-US" sz="1800" dirty="0">
                <a:latin typeface="Arial"/>
                <a:cs typeface="Arial"/>
              </a:rPr>
              <a:t>System Grid (ESG</a:t>
            </a:r>
            <a:r>
              <a:rPr lang="en-US" sz="1800" dirty="0" smtClean="0">
                <a:latin typeface="Arial"/>
                <a:cs typeface="Arial"/>
              </a:rPr>
              <a:t>)).</a:t>
            </a:r>
          </a:p>
          <a:p>
            <a:pPr marL="914400" lvl="2">
              <a:buFont typeface="Lucida Grande"/>
              <a:buChar char="-"/>
            </a:pPr>
            <a:r>
              <a:rPr lang="en-US" sz="1800" dirty="0" smtClean="0">
                <a:latin typeface="Arial"/>
                <a:cs typeface="Arial"/>
              </a:rPr>
              <a:t>Currently working with Gary Fu (MODAPS) and many others (including JPL) trying to achieve CF compliance. Tedious/iterative!</a:t>
            </a:r>
            <a:endParaRPr lang="en-US" sz="1800" dirty="0">
              <a:latin typeface="Arial"/>
              <a:cs typeface="Arial"/>
            </a:endParaRPr>
          </a:p>
          <a:p>
            <a:pPr lvl="2"/>
            <a:endParaRPr lang="en-US" sz="1800" dirty="0" smtClean="0">
              <a:latin typeface="Arial"/>
              <a:ea typeface="ＭＳ Ｐゴシック" pitchFamily="-65" charset="-128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70011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Special Products (1)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0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84" y="1029427"/>
            <a:ext cx="8208544" cy="558264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b="1" dirty="0" smtClean="0">
                <a:latin typeface="Arial"/>
                <a:cs typeface="Arial"/>
              </a:rPr>
              <a:t>MODIS Data for CFMIP5 (</a:t>
            </a:r>
            <a:r>
              <a:rPr lang="en-US" sz="2000" b="1" dirty="0" smtClean="0">
                <a:latin typeface="Arial"/>
                <a:ea typeface="ＭＳ Ｐゴシック" pitchFamily="-65" charset="-128"/>
                <a:cs typeface="Arial"/>
              </a:rPr>
              <a:t>Cloud Feedback </a:t>
            </a:r>
            <a:r>
              <a:rPr lang="en-US" sz="2000" b="1" dirty="0">
                <a:latin typeface="Arial"/>
                <a:ea typeface="ＭＳ Ｐゴシック" pitchFamily="-65" charset="-128"/>
                <a:cs typeface="Arial"/>
              </a:rPr>
              <a:t>Model </a:t>
            </a:r>
            <a:r>
              <a:rPr lang="en-US" sz="2000" b="1" dirty="0" err="1">
                <a:latin typeface="Arial"/>
                <a:ea typeface="ＭＳ Ｐゴシック" pitchFamily="-65" charset="-128"/>
                <a:cs typeface="Arial"/>
              </a:rPr>
              <a:t>Intercomparison</a:t>
            </a:r>
            <a:r>
              <a:rPr lang="en-US" sz="2000" b="1" dirty="0"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000" b="1" dirty="0" smtClean="0">
                <a:latin typeface="Arial"/>
                <a:ea typeface="ＭＳ Ｐゴシック" pitchFamily="-65" charset="-128"/>
                <a:cs typeface="Arial"/>
              </a:rPr>
              <a:t>Project)</a:t>
            </a:r>
            <a:endParaRPr lang="en-US" sz="2000" b="1" dirty="0" smtClean="0">
              <a:latin typeface="Arial"/>
              <a:cs typeface="Arial"/>
            </a:endParaRPr>
          </a:p>
          <a:p>
            <a:pPr marL="457200"/>
            <a:r>
              <a:rPr lang="en-US" sz="1800" dirty="0">
                <a:latin typeface="Arial"/>
                <a:cs typeface="Arial"/>
              </a:rPr>
              <a:t>MODIS Cloud Simulator </a:t>
            </a:r>
            <a:r>
              <a:rPr lang="en-US" sz="1800" dirty="0" smtClean="0">
                <a:latin typeface="Arial"/>
                <a:cs typeface="Arial"/>
              </a:rPr>
              <a:t>was developed for COSP (</a:t>
            </a:r>
            <a:r>
              <a:rPr lang="en-US" sz="1800" dirty="0">
                <a:latin typeface="Arial"/>
                <a:cs typeface="Arial"/>
              </a:rPr>
              <a:t>CFMIP </a:t>
            </a:r>
            <a:r>
              <a:rPr lang="en-US" sz="1800" dirty="0" smtClean="0">
                <a:latin typeface="Arial"/>
                <a:cs typeface="Arial"/>
              </a:rPr>
              <a:t>Observational </a:t>
            </a:r>
            <a:r>
              <a:rPr lang="en-US" sz="1800" dirty="0">
                <a:latin typeface="Arial"/>
                <a:cs typeface="Arial"/>
              </a:rPr>
              <a:t>Simulation </a:t>
            </a:r>
            <a:r>
              <a:rPr lang="en-US" sz="1800" dirty="0" smtClean="0">
                <a:latin typeface="Arial"/>
                <a:cs typeface="Arial"/>
              </a:rPr>
              <a:t>Package)</a:t>
            </a:r>
            <a:endParaRPr lang="en-US" sz="1600" dirty="0" smtClean="0">
              <a:latin typeface="Arial"/>
              <a:cs typeface="Arial"/>
            </a:endParaRPr>
          </a:p>
          <a:p>
            <a:pPr marL="914400" lvl="1"/>
            <a:r>
              <a:rPr lang="en-US" sz="1800" dirty="0" smtClean="0">
                <a:latin typeface="Arial"/>
                <a:cs typeface="Arial"/>
              </a:rPr>
              <a:t>Simulates core MODIS cloud products AND generates L3-like statistics for comparison with MOD08/MYD08. </a:t>
            </a:r>
          </a:p>
          <a:p>
            <a:pPr marL="457200">
              <a:spcBef>
                <a:spcPts val="1200"/>
              </a:spcBef>
            </a:pPr>
            <a:r>
              <a:rPr lang="en-US" sz="1800" dirty="0" err="1" smtClean="0">
                <a:latin typeface="Arial"/>
                <a:cs typeface="Arial"/>
              </a:rPr>
              <a:t>Subsetted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monthly L3 files corresponding to simulator output and converted to </a:t>
            </a:r>
            <a:r>
              <a:rPr lang="en-US" sz="1800" dirty="0" err="1">
                <a:latin typeface="Arial"/>
                <a:cs typeface="Arial"/>
              </a:rPr>
              <a:t>netCDF</a:t>
            </a:r>
            <a:endParaRPr lang="en-US" sz="1800" dirty="0">
              <a:latin typeface="Arial"/>
              <a:cs typeface="Arial"/>
            </a:endParaRPr>
          </a:p>
          <a:p>
            <a:pPr marL="914400" lvl="1"/>
            <a:r>
              <a:rPr lang="en-US" sz="1800" dirty="0">
                <a:latin typeface="Arial"/>
                <a:cs typeface="Arial"/>
              </a:rPr>
              <a:t>Full records (all years) for 35 data sets, Terra and Aqua C5.1 individually, and Terra+ Aqua combined (consistent </a:t>
            </a:r>
            <a:r>
              <a:rPr lang="en-US" sz="1800" dirty="0" smtClean="0">
                <a:latin typeface="Arial"/>
                <a:cs typeface="Arial"/>
              </a:rPr>
              <a:t>w/other </a:t>
            </a:r>
            <a:r>
              <a:rPr lang="en-US" sz="1800" dirty="0">
                <a:latin typeface="Arial"/>
                <a:cs typeface="Arial"/>
              </a:rPr>
              <a:t>L3 temporal aggregations</a:t>
            </a:r>
            <a:r>
              <a:rPr lang="en-US" sz="1800" dirty="0" smtClean="0">
                <a:latin typeface="Arial"/>
                <a:cs typeface="Arial"/>
              </a:rPr>
              <a:t>). </a:t>
            </a:r>
            <a:r>
              <a:rPr lang="en-US" sz="1800" dirty="0">
                <a:latin typeface="Arial"/>
                <a:cs typeface="Arial"/>
              </a:rPr>
              <a:t>D</a:t>
            </a:r>
            <a:r>
              <a:rPr lang="en-US" sz="1800" dirty="0" smtClean="0">
                <a:latin typeface="Arial"/>
                <a:cs typeface="Arial"/>
              </a:rPr>
              <a:t>aytime </a:t>
            </a:r>
            <a:r>
              <a:rPr lang="en-US" sz="1800" dirty="0">
                <a:latin typeface="Arial"/>
                <a:cs typeface="Arial"/>
              </a:rPr>
              <a:t>only (most commensurate </a:t>
            </a:r>
            <a:r>
              <a:rPr lang="en-US" sz="1800" dirty="0" smtClean="0">
                <a:latin typeface="Arial"/>
                <a:cs typeface="Arial"/>
              </a:rPr>
              <a:t>w/ </a:t>
            </a:r>
            <a:r>
              <a:rPr lang="en-US" sz="1800" dirty="0">
                <a:latin typeface="Arial"/>
                <a:cs typeface="Arial"/>
              </a:rPr>
              <a:t>simulator</a:t>
            </a:r>
            <a:r>
              <a:rPr lang="en-US" sz="1800" dirty="0" smtClean="0">
                <a:latin typeface="Arial"/>
                <a:cs typeface="Arial"/>
              </a:rPr>
              <a:t>).</a:t>
            </a:r>
            <a:endParaRPr lang="en-US" sz="1800" dirty="0">
              <a:latin typeface="Arial"/>
              <a:cs typeface="Arial"/>
            </a:endParaRPr>
          </a:p>
          <a:p>
            <a:pPr marL="914400" lvl="1"/>
            <a:r>
              <a:rPr lang="en-US" sz="1800" dirty="0">
                <a:latin typeface="Arial"/>
                <a:cs typeface="Arial"/>
              </a:rPr>
              <a:t>~0.5 GB/year (per Terra, Aqua, or combined data set)</a:t>
            </a:r>
          </a:p>
          <a:p>
            <a:pPr marL="914400" lvl="1"/>
            <a:r>
              <a:rPr lang="en-US" sz="1800" dirty="0">
                <a:latin typeface="Arial"/>
                <a:cs typeface="Arial"/>
              </a:rPr>
              <a:t>Includes </a:t>
            </a:r>
            <a:r>
              <a:rPr lang="en-US" sz="1800" dirty="0" err="1">
                <a:latin typeface="Arial"/>
                <a:cs typeface="Arial"/>
              </a:rPr>
              <a:t>netCDF</a:t>
            </a:r>
            <a:r>
              <a:rPr lang="en-US" sz="1800" dirty="0">
                <a:latin typeface="Arial"/>
                <a:cs typeface="Arial"/>
              </a:rPr>
              <a:t> metadata convention (CF compliant)</a:t>
            </a:r>
          </a:p>
          <a:p>
            <a:pPr marL="914400" lvl="1"/>
            <a:r>
              <a:rPr lang="en-US" sz="1800" dirty="0" smtClean="0">
                <a:latin typeface="Arial"/>
                <a:cs typeface="Arial"/>
              </a:rPr>
              <a:t>Documentation </a:t>
            </a:r>
            <a:r>
              <a:rPr lang="en-US" sz="1800" dirty="0">
                <a:latin typeface="Arial"/>
                <a:cs typeface="Arial"/>
              </a:rPr>
              <a:t>file </a:t>
            </a:r>
            <a:r>
              <a:rPr lang="en-US" sz="1800" dirty="0" smtClean="0">
                <a:latin typeface="Arial"/>
                <a:cs typeface="Arial"/>
              </a:rPr>
              <a:t>provided</a:t>
            </a:r>
          </a:p>
          <a:p>
            <a:pPr marL="914400" lvl="1"/>
            <a:r>
              <a:rPr lang="en-US" sz="1800" dirty="0" smtClean="0">
                <a:latin typeface="Arial"/>
                <a:cs typeface="Arial"/>
              </a:rPr>
              <a:t>Archived at: </a:t>
            </a:r>
            <a:r>
              <a:rPr lang="en-US" sz="1800" i="1" dirty="0">
                <a:latin typeface="Arial"/>
                <a:cs typeface="Arial"/>
                <a:hlinkClick r:id="rId3" action="ppaction://hlinkfile"/>
              </a:rPr>
              <a:t>ftp://ladsweb.nascom.nasa.gov/NetCDF/L3_Monthly</a:t>
            </a:r>
            <a:r>
              <a:rPr lang="en-US" sz="1800" i="1" dirty="0" smtClean="0">
                <a:latin typeface="Arial"/>
                <a:cs typeface="Arial"/>
                <a:hlinkClick r:id="rId3" action="ppaction://hlinkfile"/>
              </a:rPr>
              <a:t>/</a:t>
            </a:r>
            <a:r>
              <a:rPr lang="en-US"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2271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Special Products (2)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1" y="732288"/>
            <a:ext cx="8229600" cy="3887818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lvl="1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lvl="1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lvl="1"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68398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C6 Testing in MODAPS</a:t>
            </a:r>
            <a:endParaRPr lang="en-US" sz="20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2102" y="1320296"/>
            <a:ext cx="8229600" cy="407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/>
              <a:buNone/>
            </a:pPr>
            <a:r>
              <a:rPr lang="en-US" sz="2000" b="1" dirty="0" smtClean="0">
                <a:latin typeface="Arial"/>
                <a:cs typeface="Arial"/>
              </a:rPr>
              <a:t>C6 Approach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Algorithm development required a </a:t>
            </a:r>
            <a:r>
              <a:rPr lang="en-US" sz="2000" u="sng" dirty="0" smtClean="0">
                <a:latin typeface="Arial"/>
                <a:cs typeface="Arial"/>
              </a:rPr>
              <a:t>test </a:t>
            </a:r>
            <a:r>
              <a:rPr lang="en-US" sz="2000" u="sng" dirty="0" smtClean="0">
                <a:latin typeface="Arial"/>
                <a:cs typeface="Arial"/>
              </a:rPr>
              <a:t>system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smtClean="0">
                <a:latin typeface="Arial"/>
                <a:cs typeface="Arial"/>
              </a:rPr>
              <a:t>not </a:t>
            </a:r>
            <a:r>
              <a:rPr lang="en-US" sz="2000" dirty="0" smtClean="0">
                <a:latin typeface="Arial"/>
                <a:cs typeface="Arial"/>
              </a:rPr>
              <a:t>a production </a:t>
            </a:r>
            <a:r>
              <a:rPr lang="en-US" sz="2000" dirty="0" smtClean="0">
                <a:latin typeface="Arial"/>
                <a:cs typeface="Arial"/>
              </a:rPr>
              <a:t>system)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minimize </a:t>
            </a:r>
            <a:r>
              <a:rPr lang="en-US" sz="2000" dirty="0" smtClean="0">
                <a:latin typeface="Arial"/>
                <a:cs typeface="Arial"/>
              </a:rPr>
              <a:t>delivery overhead, provide a baseline set of fixed input data files, fast turn-around of several months including L3 files. Provide on-line tracking of testing and visualization support (B. Ridgway)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Science </a:t>
            </a:r>
            <a:r>
              <a:rPr lang="en-US" sz="2000" dirty="0">
                <a:latin typeface="Arial"/>
                <a:ea typeface="ＭＳ Ｐゴシック" charset="0"/>
                <a:cs typeface="Arial"/>
              </a:rPr>
              <a:t>Test Systems for Land / Atmosphere</a:t>
            </a:r>
          </a:p>
          <a:p>
            <a:pPr lvl="1"/>
            <a:r>
              <a:rPr lang="en-US" sz="2000" dirty="0">
                <a:latin typeface="Arial"/>
                <a:ea typeface="ＭＳ Ｐゴシック" charset="0"/>
                <a:cs typeface="Arial"/>
              </a:rPr>
              <a:t>Run Atmosphere codes at 30x with online product archive</a:t>
            </a:r>
          </a:p>
          <a:p>
            <a:pPr lvl="1">
              <a:buFont typeface="Arial"/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51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1679</Words>
  <Application>Microsoft Macintosh PowerPoint</Application>
  <PresentationFormat>On-screen Show (4:3)</PresentationFormat>
  <Paragraphs>212</Paragraphs>
  <Slides>21</Slides>
  <Notes>20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MODIS Atmosphere Team Summary Report  Steve Platnick  and the atmosphere discipline team  MODIS Science Team Mtg. College Park, MD 20 May 2011 </vt:lpstr>
      <vt:lpstr>Outline</vt:lpstr>
      <vt:lpstr>Overview from ROSES 2009 Terra/Aqua NRA:  20 funded investigations</vt:lpstr>
      <vt:lpstr>Overview from ROSES 2009 Terra/Aqua NRA: </vt:lpstr>
      <vt:lpstr>Atmosphere Team Breakout Agenda</vt:lpstr>
      <vt:lpstr>Collection Status</vt:lpstr>
      <vt:lpstr>PowerPoint Presentation</vt:lpstr>
      <vt:lpstr>PowerPoint Presentation</vt:lpstr>
      <vt:lpstr>PowerPoint Presentation</vt:lpstr>
      <vt:lpstr>MOD_PR06OD Through the Ages</vt:lpstr>
      <vt:lpstr>MODIS Atmosphere Team Algorithm Dependencies</vt:lpstr>
      <vt:lpstr>PowerPoint Presentation</vt:lpstr>
      <vt:lpstr>PowerPoint Presentation</vt:lpstr>
      <vt:lpstr>PowerPoint Presentation</vt:lpstr>
      <vt:lpstr>Science Test Image Archive</vt:lpstr>
      <vt:lpstr>Science Test Image Archive</vt:lpstr>
      <vt:lpstr>Nominal Schedule for Atmosphere C6 Development, Testing and Reprocessing</vt:lpstr>
      <vt:lpstr>PowerPoint Presentation</vt:lpstr>
      <vt:lpstr>PowerPoint Presentation</vt:lpstr>
      <vt:lpstr>PowerPoint Presentation</vt:lpstr>
      <vt:lpstr>PowerPoint Presentation</vt:lpstr>
    </vt:vector>
  </TitlesOfParts>
  <Company>NASA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Platnick</dc:creator>
  <cp:lastModifiedBy>Steven Platnick</cp:lastModifiedBy>
  <cp:revision>302</cp:revision>
  <dcterms:created xsi:type="dcterms:W3CDTF">2010-01-28T14:49:52Z</dcterms:created>
  <dcterms:modified xsi:type="dcterms:W3CDTF">2011-05-20T14:53:09Z</dcterms:modified>
</cp:coreProperties>
</file>