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19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98" r:id="rId2"/>
    <p:sldId id="301" r:id="rId3"/>
    <p:sldId id="299" r:id="rId4"/>
    <p:sldId id="300" r:id="rId5"/>
    <p:sldId id="297" r:id="rId6"/>
    <p:sldId id="262" r:id="rId7"/>
    <p:sldId id="266" r:id="rId8"/>
    <p:sldId id="316" r:id="rId9"/>
    <p:sldId id="314" r:id="rId10"/>
    <p:sldId id="261" r:id="rId11"/>
    <p:sldId id="269" r:id="rId12"/>
    <p:sldId id="312" r:id="rId13"/>
    <p:sldId id="323" r:id="rId14"/>
    <p:sldId id="309" r:id="rId15"/>
    <p:sldId id="286" r:id="rId16"/>
    <p:sldId id="287" r:id="rId17"/>
    <p:sldId id="288" r:id="rId18"/>
    <p:sldId id="293" r:id="rId19"/>
    <p:sldId id="273" r:id="rId20"/>
    <p:sldId id="274" r:id="rId21"/>
    <p:sldId id="315" r:id="rId22"/>
    <p:sldId id="317" r:id="rId23"/>
    <p:sldId id="264" r:id="rId24"/>
    <p:sldId id="318" r:id="rId25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1CF464"/>
    <a:srgbClr val="FF9900"/>
    <a:srgbClr val="FDEE7F"/>
    <a:srgbClr val="DEE323"/>
    <a:srgbClr val="333333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047" autoAdjust="0"/>
    <p:restoredTop sz="93552" autoAdjust="0"/>
  </p:normalViewPr>
  <p:slideViewPr>
    <p:cSldViewPr snapToGrid="0">
      <p:cViewPr varScale="1">
        <p:scale>
          <a:sx n="107" d="100"/>
          <a:sy n="107" d="100"/>
        </p:scale>
        <p:origin x="-1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1" d="100"/>
        <a:sy n="9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image" Target="../media/image27.png"/><Relationship Id="rId2" Type="http://schemas.openxmlformats.org/officeDocument/2006/relationships/image" Target="../media/image28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27.png"/><Relationship Id="rId1" Type="http://schemas.openxmlformats.org/officeDocument/2006/relationships/image" Target="../media/image31.png"/><Relationship Id="rId2" Type="http://schemas.openxmlformats.org/officeDocument/2006/relationships/image" Target="../media/image3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90EE3245-E348-4D9F-90D9-38E0158FA009}" type="datetimeFigureOut">
              <a:rPr lang="en-US"/>
              <a:pPr>
                <a:defRPr/>
              </a:pPr>
              <a:t>5/24/11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6ED62F89-5221-4F55-8BDF-418EAA455F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4978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410075"/>
            <a:ext cx="55880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16D455C-AE5B-4D0D-B51E-FED5B0B089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1536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F61033-5761-4478-89F5-719CD3A8E52A}" type="slidenum">
              <a:rPr lang="en-US" smtClean="0">
                <a:latin typeface="Arial" pitchFamily="34" charset="0"/>
              </a:rPr>
              <a:pPr/>
              <a:t>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6E9613-6200-4B54-9730-CC3CA477F663}" type="slidenum">
              <a:rPr lang="en-US" smtClean="0">
                <a:latin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First order variability in FLH is due to chlorophyll concentration, but there are clear differences between the top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and bottom panels. For example, note hemispheric differences in the FLH field and the </a:t>
            </a:r>
            <a:r>
              <a:rPr lang="en-US" i="1" smtClean="0">
                <a:latin typeface="Arial" pitchFamily="34" charset="0"/>
              </a:rPr>
              <a:t>relatively high values for </a:t>
            </a:r>
          </a:p>
          <a:p>
            <a:pPr eaLnBrk="1" hangingPunct="1"/>
            <a:r>
              <a:rPr lang="en-US" i="1" smtClean="0">
                <a:latin typeface="Arial" pitchFamily="34" charset="0"/>
              </a:rPr>
              <a:t>FLH in </a:t>
            </a:r>
            <a:r>
              <a:rPr lang="en-US" smtClean="0">
                <a:latin typeface="Arial" pitchFamily="34" charset="0"/>
              </a:rPr>
              <a:t>the southern ocean compared to chlorophyll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DF3EAE-5868-49E6-AD1F-971BCB33A145}" type="slidenum">
              <a:rPr lang="en-US" smtClean="0">
                <a:latin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Tahoma" pitchFamily="34" charset="0"/>
                <a:cs typeface="Tahoma" pitchFamily="34" charset="0"/>
              </a:rPr>
              <a:t>coastal &amp; arctic omitted</a:t>
            </a: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34860B-8093-4011-A1FA-77B55B4767AD}" type="slidenum">
              <a:rPr lang="en-US" smtClean="0">
                <a:latin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Tahoma" pitchFamily="34" charset="0"/>
                <a:cs typeface="Tahoma" pitchFamily="34" charset="0"/>
              </a:rPr>
              <a:t>Note that the Chl product is based on unpackaged estimates of Chl</a:t>
            </a: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 txBox="1">
            <a:spLocks noGrp="1" noChangeArrowheads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58" tIns="46479" rIns="92958" bIns="46479" anchor="b"/>
          <a:lstStyle/>
          <a:p>
            <a:pPr algn="r"/>
            <a:fld id="{5D61B621-8948-4036-A367-897082B815E8}" type="slidenum">
              <a:rPr lang="en-US" sz="1200"/>
              <a:pPr algn="r"/>
              <a:t>13</a:t>
            </a:fld>
            <a:endParaRPr lang="en-US" sz="120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5ED1CF-F73C-45F2-A840-3031B0D6C331}" type="slidenum">
              <a:rPr lang="en-US" smtClean="0">
                <a:latin typeface="Arial" pitchFamily="34" charset="0"/>
              </a:rPr>
              <a:pPr/>
              <a:t>14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FFD868-43C2-45E0-9CF7-26EED2D9B291}" type="slidenum">
              <a:rPr lang="en-US" smtClean="0">
                <a:latin typeface="Arial" pitchFamily="34" charset="0"/>
              </a:rPr>
              <a:pPr/>
              <a:t>15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AC51C4-6E86-4F0F-8BBB-EC734B634E18}" type="slidenum">
              <a:rPr lang="en-US" smtClean="0">
                <a:latin typeface="Arial" pitchFamily="34" charset="0"/>
              </a:rPr>
              <a:pPr/>
              <a:t>16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8592" indent="-348592" eaLnBrk="1" hangingPunct="1">
              <a:defRPr/>
            </a:pPr>
            <a:r>
              <a:rPr lang="en-US" sz="1400" dirty="0" smtClean="0">
                <a:latin typeface="Times New Roman" pitchFamily="18" charset="0"/>
              </a:rPr>
              <a:t>…but can we go further?</a:t>
            </a:r>
          </a:p>
          <a:p>
            <a:pPr marL="348592" indent="-348592" eaLnBrk="1" hangingPunct="1">
              <a:defRPr/>
            </a:pPr>
            <a:endParaRPr lang="en-US" sz="1400" dirty="0" smtClean="0">
              <a:latin typeface="Times New Roman" pitchFamily="18" charset="0"/>
            </a:endParaRPr>
          </a:p>
          <a:p>
            <a:pPr marL="348592" indent="-348592" eaLnBrk="1" hangingPunct="1">
              <a:defRPr/>
            </a:pPr>
            <a:r>
              <a:rPr lang="en-US" i="1" dirty="0" smtClean="0">
                <a:solidFill>
                  <a:srgbClr val="CC0000"/>
                </a:solidFill>
                <a:latin typeface="Times New Roman" pitchFamily="18" charset="0"/>
              </a:rPr>
              <a:t>If pigment concentration, packaging, and NPQ effects are accounted for, </a:t>
            </a:r>
          </a:p>
          <a:p>
            <a:pPr marL="348592" indent="-348592" eaLnBrk="1" hangingPunct="1">
              <a:defRPr/>
            </a:pPr>
            <a:r>
              <a:rPr lang="en-US" i="1" dirty="0" smtClean="0">
                <a:solidFill>
                  <a:srgbClr val="CC0000"/>
                </a:solidFill>
                <a:latin typeface="Times New Roman" pitchFamily="18" charset="0"/>
              </a:rPr>
              <a:t>does the residual signal </a:t>
            </a:r>
            <a:r>
              <a:rPr lang="en-US" sz="1100" dirty="0" smtClean="0">
                <a:latin typeface="Times New Roman" pitchFamily="18" charset="0"/>
              </a:rPr>
              <a:t>(i.e., the fluorescence quantum yield)</a:t>
            </a:r>
            <a:r>
              <a:rPr lang="en-US" i="1" dirty="0" smtClean="0">
                <a:solidFill>
                  <a:srgbClr val="CC0000"/>
                </a:solidFill>
                <a:latin typeface="Times New Roman" pitchFamily="18" charset="0"/>
              </a:rPr>
              <a:t> still retain </a:t>
            </a:r>
          </a:p>
          <a:p>
            <a:pPr marL="348592" indent="-348592" eaLnBrk="1" hangingPunct="1">
              <a:defRPr/>
            </a:pPr>
            <a:r>
              <a:rPr lang="en-US" i="1" dirty="0" smtClean="0">
                <a:solidFill>
                  <a:srgbClr val="CC0000"/>
                </a:solidFill>
                <a:latin typeface="Times New Roman" pitchFamily="18" charset="0"/>
              </a:rPr>
              <a:t>meaningful information on other environmental growth constraints?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C8C5CF-E5E2-44C0-AAE3-647CCBA389DE}" type="slidenum">
              <a:rPr lang="en-US" smtClean="0">
                <a:latin typeface="Arial" pitchFamily="34" charset="0"/>
              </a:rPr>
              <a:pPr/>
              <a:t>17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- Focus spring/fall </a:t>
            </a:r>
          </a:p>
          <a:p>
            <a:r>
              <a:rPr lang="en-US" smtClean="0">
                <a:latin typeface="Arial" pitchFamily="34" charset="0"/>
              </a:rPr>
              <a:t>          &amp; lower latitudes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03FDF6-8185-45BE-B7D4-7AEBB22CDD40}" type="slidenum">
              <a:rPr lang="en-US" smtClean="0">
                <a:latin typeface="Arial" pitchFamily="34" charset="0"/>
              </a:rPr>
              <a:pPr/>
              <a:t>18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B67C23-D01F-47FE-BA31-F9E9A690D75F}" type="slidenum">
              <a:rPr lang="en-US" smtClean="0">
                <a:latin typeface="Arial" pitchFamily="34" charset="0"/>
              </a:rPr>
              <a:pPr/>
              <a:t>19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C69110-AD5C-401B-B292-5D3D6DC0212E}" type="slidenum">
              <a:rPr lang="en-US" smtClean="0">
                <a:latin typeface="Arial" pitchFamily="34" charset="0"/>
              </a:rPr>
              <a:pPr/>
              <a:t>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5C1B5D-6842-423A-8E4E-B3D99D4BA88F}" type="slidenum">
              <a:rPr lang="en-US" smtClean="0">
                <a:latin typeface="Arial" pitchFamily="34" charset="0"/>
              </a:rPr>
              <a:pPr/>
              <a:t>20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22CA8E-550A-471C-B944-C285F57C9113}" type="slidenum">
              <a:rPr lang="en-US" smtClean="0">
                <a:latin typeface="Arial" pitchFamily="34" charset="0"/>
              </a:rPr>
              <a:pPr/>
              <a:t>23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8F2941-DB6C-44B4-8633-6987ECED50B7}" type="slidenum">
              <a:rPr lang="en-US" smtClean="0">
                <a:latin typeface="Arial" pitchFamily="34" charset="0"/>
              </a:rPr>
              <a:pPr/>
              <a:t>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FAC4F1-803E-4FE8-B4EA-55A216D50F8B}" type="slidenum">
              <a:rPr lang="en-US" smtClean="0">
                <a:latin typeface="Arial" pitchFamily="34" charset="0"/>
              </a:rPr>
              <a:pPr/>
              <a:t>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10F9AD-BB1A-4093-A240-61611CA4BA60}" type="slidenum">
              <a:rPr lang="en-US" smtClean="0">
                <a:latin typeface="Arial" pitchFamily="34" charset="0"/>
              </a:rPr>
              <a:pPr/>
              <a:t>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Evaluation of existing chlorophyll algorithms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DB70C4-58F0-4C2B-8FC4-CE745411A1E8}" type="slidenum">
              <a:rPr lang="en-US" smtClean="0">
                <a:latin typeface="Arial" pitchFamily="34" charset="0"/>
              </a:rPr>
              <a:pPr/>
              <a:t>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F9ABD2-CCE3-481E-AAC6-DEE664734703}" type="slidenum">
              <a:rPr lang="en-US" smtClean="0">
                <a:latin typeface="Arial" pitchFamily="34" charset="0"/>
              </a:rPr>
              <a:pPr/>
              <a:t>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Tahoma" pitchFamily="34" charset="0"/>
                <a:cs typeface="Tahoma" pitchFamily="34" charset="0"/>
              </a:rPr>
              <a:t>radiometric uncertainty of MODIS fluorescence band is +/- 0.003 mW cm-2 um-1 sr-1 </a:t>
            </a: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AD0E00-3A57-49BF-A8DD-F0664F238AEE}" type="slidenum">
              <a:rPr lang="en-US" smtClean="0">
                <a:latin typeface="Arial" pitchFamily="34" charset="0"/>
              </a:rPr>
              <a:pPr/>
              <a:t>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E3BBD9-278B-4EDB-BCB5-4E0D7D53B714}" type="slidenum">
              <a:rPr lang="en-US" smtClean="0">
                <a:latin typeface="Arial" pitchFamily="34" charset="0"/>
              </a:rPr>
              <a:pPr/>
              <a:t>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2FD361-6057-4DBE-8FB6-0A0E72467962}" type="datetime1">
              <a:rPr lang="en-US"/>
              <a:pPr/>
              <a:t>5/24/11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Westberry - MODIS Science Team Meeting 2011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61A952-A2BC-4A56-A407-9E5551AE7115}" type="datetime1">
              <a:rPr lang="en-US"/>
              <a:pPr/>
              <a:t>5/24/11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Westberry - MODIS Science Team Meeting 2011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A8BF48-7BC1-48D6-82C9-0D706F23BEFF}" type="datetime1">
              <a:rPr lang="en-US"/>
              <a:pPr/>
              <a:t>5/24/11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Westberry - MODIS Science Team Meeting 2011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B107C7-E270-41BD-945D-3B488124F055}" type="datetime1">
              <a:rPr lang="en-US"/>
              <a:pPr/>
              <a:t>5/24/11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Westberry - MODIS Science Team Meeting 2011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507A31-EEAE-432A-A2D2-842B3225E5E0}" type="datetime1">
              <a:rPr lang="en-US"/>
              <a:pPr/>
              <a:t>5/24/11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Westberry - MODIS Science Team Meeting 2011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1204B9-AC49-4003-81C5-EA738C09D6DA}" type="datetime1">
              <a:rPr lang="en-US"/>
              <a:pPr/>
              <a:t>5/24/11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Westberry - MODIS Science Team Meeting 2011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84FE50-0328-453E-9157-6642F5F8DB51}" type="datetime1">
              <a:rPr lang="en-US"/>
              <a:pPr/>
              <a:t>5/24/11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Westberry - MODIS Science Team Meeting 2011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020C71-929F-452C-81A7-61AE5FF69618}" type="datetime1">
              <a:rPr lang="en-US"/>
              <a:pPr/>
              <a:t>5/24/11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Westberry - MODIS Science Team Meeting 2011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5F9C95-9AF7-4F1B-9A9C-0420D6AD8455}" type="datetime1">
              <a:rPr lang="en-US"/>
              <a:pPr/>
              <a:t>5/24/11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Westberry - MODIS Science Team Meeting 2011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8E69B5-F0E7-4C88-A2A1-A36325D048B0}" type="datetime1">
              <a:rPr lang="en-US"/>
              <a:pPr/>
              <a:t>5/24/11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Westberry - MODIS Science Team Meeting 2011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CEA412-BCDC-4C78-A933-D565C3022D66}" type="datetime1">
              <a:rPr lang="en-US"/>
              <a:pPr/>
              <a:t>5/24/11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Westberry - MODIS Science Team Meeting 2011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07778A3C-5B5F-47E4-B2CB-44CB3144076F}" type="datetime1">
              <a:rPr lang="en-US"/>
              <a:pPr/>
              <a:t>5/24/11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64338" y="6308725"/>
            <a:ext cx="2379662" cy="5492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r>
              <a:rPr lang="en-US"/>
              <a:t>Westberry - MODIS Science Team Meeting 2011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9.png"/><Relationship Id="rId6" Type="http://schemas.openxmlformats.org/officeDocument/2006/relationships/oleObject" Target="../embeddings/oleObject2.bin"/><Relationship Id="rId7" Type="http://schemas.openxmlformats.org/officeDocument/2006/relationships/image" Target="../media/image10.png"/><Relationship Id="rId8" Type="http://schemas.openxmlformats.org/officeDocument/2006/relationships/oleObject" Target="../embeddings/oleObject3.bin"/><Relationship Id="rId9" Type="http://schemas.openxmlformats.org/officeDocument/2006/relationships/image" Target="../media/image11.png"/><Relationship Id="rId10" Type="http://schemas.openxmlformats.org/officeDocument/2006/relationships/oleObject" Target="../embeddings/oleObject4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w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4" Type="http://schemas.openxmlformats.org/officeDocument/2006/relationships/image" Target="../media/image21.wmf"/><Relationship Id="rId5" Type="http://schemas.openxmlformats.org/officeDocument/2006/relationships/image" Target="../media/image22.png"/><Relationship Id="rId6" Type="http://schemas.openxmlformats.org/officeDocument/2006/relationships/image" Target="../media/image23.w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4" Type="http://schemas.openxmlformats.org/officeDocument/2006/relationships/image" Target="../media/image25.png"/><Relationship Id="rId5" Type="http://schemas.openxmlformats.org/officeDocument/2006/relationships/image" Target="../media/image26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27.png"/><Relationship Id="rId6" Type="http://schemas.openxmlformats.org/officeDocument/2006/relationships/oleObject" Target="../embeddings/oleObject6.bin"/><Relationship Id="rId7" Type="http://schemas.openxmlformats.org/officeDocument/2006/relationships/image" Target="../media/image28.png"/><Relationship Id="rId8" Type="http://schemas.openxmlformats.org/officeDocument/2006/relationships/oleObject" Target="../embeddings/oleObject7.bin"/><Relationship Id="rId9" Type="http://schemas.openxmlformats.org/officeDocument/2006/relationships/image" Target="../media/image29.png"/><Relationship Id="rId10" Type="http://schemas.openxmlformats.org/officeDocument/2006/relationships/oleObject" Target="../embeddings/oleObject8.bin"/><Relationship Id="rId11" Type="http://schemas.openxmlformats.org/officeDocument/2006/relationships/image" Target="../media/image30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7.png"/><Relationship Id="rId12" Type="http://schemas.openxmlformats.org/officeDocument/2006/relationships/image" Target="../media/image34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31.png"/><Relationship Id="rId6" Type="http://schemas.openxmlformats.org/officeDocument/2006/relationships/oleObject" Target="../embeddings/oleObject10.bin"/><Relationship Id="rId7" Type="http://schemas.openxmlformats.org/officeDocument/2006/relationships/image" Target="../media/image32.png"/><Relationship Id="rId8" Type="http://schemas.openxmlformats.org/officeDocument/2006/relationships/oleObject" Target="../embeddings/oleObject11.bin"/><Relationship Id="rId9" Type="http://schemas.openxmlformats.org/officeDocument/2006/relationships/image" Target="../media/image33.png"/><Relationship Id="rId10" Type="http://schemas.openxmlformats.org/officeDocument/2006/relationships/oleObject" Target="../embeddings/oleObject1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1"/>
          <p:cNvSpPr txBox="1">
            <a:spLocks noChangeArrowheads="1"/>
          </p:cNvSpPr>
          <p:nvPr/>
        </p:nvSpPr>
        <p:spPr bwMode="auto">
          <a:xfrm>
            <a:off x="762000" y="304800"/>
            <a:ext cx="76200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Tahoma" pitchFamily="34" charset="0"/>
                <a:cs typeface="Tahoma" pitchFamily="34" charset="0"/>
              </a:rPr>
              <a:t>Phytoplankton physiology diagnosed from MODIS chlorophyll fluorescence</a:t>
            </a:r>
          </a:p>
          <a:p>
            <a:endParaRPr lang="en-US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n-US" sz="2400">
                <a:latin typeface="Tahoma" pitchFamily="34" charset="0"/>
                <a:cs typeface="Tahoma" pitchFamily="34" charset="0"/>
              </a:rPr>
              <a:t>Toby K. Westberry, Michael J. Behrenfeld </a:t>
            </a:r>
          </a:p>
          <a:p>
            <a:pPr algn="ctr"/>
            <a:endParaRPr lang="en-US" sz="240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n-US" sz="2400">
                <a:latin typeface="Tahoma" pitchFamily="34" charset="0"/>
                <a:cs typeface="Tahoma" pitchFamily="34" charset="0"/>
              </a:rPr>
              <a:t>With (lots of) help from</a:t>
            </a:r>
          </a:p>
          <a:p>
            <a:pPr algn="ctr"/>
            <a:r>
              <a:rPr lang="en-US" sz="2400">
                <a:latin typeface="Tahoma" pitchFamily="34" charset="0"/>
                <a:cs typeface="Tahoma" pitchFamily="34" charset="0"/>
              </a:rPr>
              <a:t>Emmanuel Boss, Allen Milligan, Dave Siegel, Chuck McClain, Bryan Franz, Gene Feldman, Scott Doney, Ivan Lima, Jerry Wiggert, Natalie Mahowald, others</a:t>
            </a:r>
          </a:p>
        </p:txBody>
      </p:sp>
      <p:pic>
        <p:nvPicPr>
          <p:cNvPr id="15362" name="Picture 4" descr="nasa-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6813" y="4878388"/>
            <a:ext cx="1900237" cy="162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2" descr="C:\Documents and Settings\westbert\Desktop\Horizontal-cmyk.e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3275" y="5038725"/>
            <a:ext cx="40894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1371600" y="3232150"/>
            <a:ext cx="6403975" cy="2768600"/>
            <a:chOff x="1371600" y="3022675"/>
            <a:chExt cx="6404213" cy="2768525"/>
          </a:xfrm>
        </p:grpSpPr>
        <p:sp>
          <p:nvSpPr>
            <p:cNvPr id="30767" name="Text Box 5"/>
            <p:cNvSpPr txBox="1">
              <a:spLocks noChangeArrowheads="1"/>
            </p:cNvSpPr>
            <p:nvPr/>
          </p:nvSpPr>
          <p:spPr bwMode="auto">
            <a:xfrm>
              <a:off x="6405563" y="5360473"/>
              <a:ext cx="58381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Tahoma" pitchFamily="34" charset="0"/>
                  <a:cs typeface="Tahoma" pitchFamily="34" charset="0"/>
                </a:rPr>
                <a:t>0.01</a:t>
              </a:r>
            </a:p>
          </p:txBody>
        </p:sp>
        <p:sp>
          <p:nvSpPr>
            <p:cNvPr id="30768" name="Text Box 6"/>
            <p:cNvSpPr txBox="1">
              <a:spLocks noChangeArrowheads="1"/>
            </p:cNvSpPr>
            <p:nvPr/>
          </p:nvSpPr>
          <p:spPr bwMode="auto">
            <a:xfrm>
              <a:off x="6405563" y="4806463"/>
              <a:ext cx="47160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Tahoma" pitchFamily="34" charset="0"/>
                  <a:cs typeface="Tahoma" pitchFamily="34" charset="0"/>
                </a:rPr>
                <a:t>0.1</a:t>
              </a:r>
            </a:p>
          </p:txBody>
        </p:sp>
        <p:sp>
          <p:nvSpPr>
            <p:cNvPr id="30769" name="Text Box 7"/>
            <p:cNvSpPr txBox="1">
              <a:spLocks noChangeArrowheads="1"/>
            </p:cNvSpPr>
            <p:nvPr/>
          </p:nvSpPr>
          <p:spPr bwMode="auto">
            <a:xfrm>
              <a:off x="6405563" y="3716709"/>
              <a:ext cx="40908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Tahoma" pitchFamily="34" charset="0"/>
                  <a:cs typeface="Tahoma" pitchFamily="34" charset="0"/>
                </a:rPr>
                <a:t>10</a:t>
              </a:r>
            </a:p>
          </p:txBody>
        </p:sp>
        <p:sp>
          <p:nvSpPr>
            <p:cNvPr id="30770" name="Text Box 8"/>
            <p:cNvSpPr txBox="1">
              <a:spLocks noChangeArrowheads="1"/>
            </p:cNvSpPr>
            <p:nvPr/>
          </p:nvSpPr>
          <p:spPr bwMode="auto">
            <a:xfrm>
              <a:off x="6405563" y="4264630"/>
              <a:ext cx="47160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Tahoma" pitchFamily="34" charset="0"/>
                  <a:cs typeface="Tahoma" pitchFamily="34" charset="0"/>
                </a:rPr>
                <a:t>1.0</a:t>
              </a:r>
            </a:p>
          </p:txBody>
        </p:sp>
        <p:grpSp>
          <p:nvGrpSpPr>
            <p:cNvPr id="30771" name="Group 10"/>
            <p:cNvGrpSpPr>
              <a:grpSpLocks/>
            </p:cNvGrpSpPr>
            <p:nvPr/>
          </p:nvGrpSpPr>
          <p:grpSpPr bwMode="auto">
            <a:xfrm>
              <a:off x="6176963" y="3713665"/>
              <a:ext cx="152400" cy="1827927"/>
              <a:chOff x="3888" y="522"/>
              <a:chExt cx="96" cy="1201"/>
            </a:xfrm>
          </p:grpSpPr>
          <p:sp>
            <p:nvSpPr>
              <p:cNvPr id="30775" name="Line 11"/>
              <p:cNvSpPr>
                <a:spLocks noChangeShapeType="1"/>
              </p:cNvSpPr>
              <p:nvPr/>
            </p:nvSpPr>
            <p:spPr bwMode="auto">
              <a:xfrm>
                <a:off x="3912" y="1723"/>
                <a:ext cx="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6" name="Line 12"/>
              <p:cNvSpPr>
                <a:spLocks noChangeShapeType="1"/>
              </p:cNvSpPr>
              <p:nvPr/>
            </p:nvSpPr>
            <p:spPr bwMode="auto">
              <a:xfrm>
                <a:off x="3912" y="1362"/>
                <a:ext cx="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7" name="Line 13"/>
              <p:cNvSpPr>
                <a:spLocks noChangeShapeType="1"/>
              </p:cNvSpPr>
              <p:nvPr/>
            </p:nvSpPr>
            <p:spPr bwMode="auto">
              <a:xfrm>
                <a:off x="3912" y="1003"/>
                <a:ext cx="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8" name="Line 14"/>
              <p:cNvSpPr>
                <a:spLocks noChangeShapeType="1"/>
              </p:cNvSpPr>
              <p:nvPr/>
            </p:nvSpPr>
            <p:spPr bwMode="auto">
              <a:xfrm>
                <a:off x="3912" y="644"/>
                <a:ext cx="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30735" name="Object 15"/>
              <p:cNvGraphicFramePr>
                <a:graphicFrameLocks noChangeAspect="1"/>
              </p:cNvGraphicFramePr>
              <p:nvPr/>
            </p:nvGraphicFramePr>
            <p:xfrm>
              <a:off x="3888" y="522"/>
              <a:ext cx="72" cy="1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53" name="Image" r:id="rId4" imgW="241185" imgH="7123810" progId="">
                      <p:embed/>
                    </p:oleObj>
                  </mc:Choice>
                  <mc:Fallback>
                    <p:oleObj name="Image" r:id="rId4" imgW="241185" imgH="7123810" progId="">
                      <p:embed/>
                      <p:pic>
                        <p:nvPicPr>
                          <p:cNvPr id="0" name="Picture 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88" y="522"/>
                            <a:ext cx="72" cy="12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30779" name="Group 16"/>
              <p:cNvGrpSpPr>
                <a:grpSpLocks/>
              </p:cNvGrpSpPr>
              <p:nvPr/>
            </p:nvGrpSpPr>
            <p:grpSpPr bwMode="auto">
              <a:xfrm>
                <a:off x="3888" y="644"/>
                <a:ext cx="72" cy="1078"/>
                <a:chOff x="5328" y="1488"/>
                <a:chExt cx="192" cy="864"/>
              </a:xfrm>
            </p:grpSpPr>
            <p:sp>
              <p:nvSpPr>
                <p:cNvPr id="30781" name="Rectangle 17"/>
                <p:cNvSpPr>
                  <a:spLocks noChangeArrowheads="1"/>
                </p:cNvSpPr>
                <p:nvPr/>
              </p:nvSpPr>
              <p:spPr bwMode="auto">
                <a:xfrm>
                  <a:off x="5328" y="1488"/>
                  <a:ext cx="192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782" name="Rectangle 18"/>
                <p:cNvSpPr>
                  <a:spLocks noChangeArrowheads="1"/>
                </p:cNvSpPr>
                <p:nvPr/>
              </p:nvSpPr>
              <p:spPr bwMode="auto">
                <a:xfrm>
                  <a:off x="5328" y="1776"/>
                  <a:ext cx="192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783" name="Rectangle 19"/>
                <p:cNvSpPr>
                  <a:spLocks noChangeArrowheads="1"/>
                </p:cNvSpPr>
                <p:nvPr/>
              </p:nvSpPr>
              <p:spPr bwMode="auto">
                <a:xfrm>
                  <a:off x="5328" y="2064"/>
                  <a:ext cx="192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30780" name="Rectangle 20"/>
              <p:cNvSpPr>
                <a:spLocks noChangeArrowheads="1"/>
              </p:cNvSpPr>
              <p:nvPr/>
            </p:nvSpPr>
            <p:spPr bwMode="auto">
              <a:xfrm>
                <a:off x="3888" y="522"/>
                <a:ext cx="72" cy="12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30772" name="Text Box 21"/>
            <p:cNvSpPr txBox="1">
              <a:spLocks noChangeArrowheads="1"/>
            </p:cNvSpPr>
            <p:nvPr/>
          </p:nvSpPr>
          <p:spPr bwMode="auto">
            <a:xfrm rot="5400000">
              <a:off x="6562372" y="4255252"/>
              <a:ext cx="1688218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i="1">
                  <a:latin typeface="Tahoma" pitchFamily="34" charset="0"/>
                  <a:cs typeface="Tahoma" pitchFamily="34" charset="0"/>
                </a:rPr>
                <a:t>Chlorophyll</a:t>
              </a:r>
              <a:endParaRPr lang="en-US" sz="2400" i="1" baseline="-25000">
                <a:latin typeface="Tahoma" pitchFamily="34" charset="0"/>
                <a:cs typeface="Tahoma" pitchFamily="34" charset="0"/>
              </a:endParaRPr>
            </a:p>
            <a:p>
              <a:pPr algn="ctr"/>
              <a:r>
                <a:rPr lang="en-US">
                  <a:latin typeface="Tahoma" pitchFamily="34" charset="0"/>
                  <a:cs typeface="Tahoma" pitchFamily="34" charset="0"/>
                </a:rPr>
                <a:t>(mg m</a:t>
              </a:r>
              <a:r>
                <a:rPr lang="en-US" baseline="30000">
                  <a:latin typeface="Tahoma" pitchFamily="34" charset="0"/>
                  <a:cs typeface="Tahoma" pitchFamily="34" charset="0"/>
                </a:rPr>
                <a:t>-3</a:t>
              </a:r>
              <a:r>
                <a:rPr lang="en-US">
                  <a:latin typeface="Tahoma" pitchFamily="34" charset="0"/>
                  <a:cs typeface="Tahoma" pitchFamily="34" charset="0"/>
                </a:rPr>
                <a:t>)</a:t>
              </a:r>
            </a:p>
          </p:txBody>
        </p:sp>
        <p:sp>
          <p:nvSpPr>
            <p:cNvPr id="30773" name="Text Box 24"/>
            <p:cNvSpPr txBox="1">
              <a:spLocks noChangeArrowheads="1"/>
            </p:cNvSpPr>
            <p:nvPr/>
          </p:nvSpPr>
          <p:spPr bwMode="auto">
            <a:xfrm>
              <a:off x="6400800" y="3022675"/>
              <a:ext cx="69602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Tahoma" pitchFamily="34" charset="0"/>
                  <a:cs typeface="Tahoma" pitchFamily="34" charset="0"/>
                </a:rPr>
                <a:t>0.001</a:t>
              </a:r>
            </a:p>
          </p:txBody>
        </p:sp>
        <p:graphicFrame>
          <p:nvGraphicFramePr>
            <p:cNvPr id="30724" name="Object 4"/>
            <p:cNvGraphicFramePr>
              <a:graphicFrameLocks noChangeAspect="1"/>
            </p:cNvGraphicFramePr>
            <p:nvPr/>
          </p:nvGraphicFramePr>
          <p:xfrm>
            <a:off x="1371600" y="3536052"/>
            <a:ext cx="4648627" cy="22551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54" name="Image" r:id="rId6" imgW="7619048" imgH="3822222" progId="">
                    <p:embed/>
                  </p:oleObj>
                </mc:Choice>
                <mc:Fallback>
                  <p:oleObj name="Image" r:id="rId6" imgW="7619048" imgH="3822222" progId="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1600" y="3536052"/>
                          <a:ext cx="4648627" cy="22551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774" name="Oval 9"/>
            <p:cNvSpPr>
              <a:spLocks noChangeArrowheads="1"/>
            </p:cNvSpPr>
            <p:nvPr/>
          </p:nvSpPr>
          <p:spPr bwMode="auto">
            <a:xfrm>
              <a:off x="1375936" y="3536052"/>
              <a:ext cx="4648627" cy="224703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0753" name="Group 40"/>
          <p:cNvGrpSpPr>
            <a:grpSpLocks/>
          </p:cNvGrpSpPr>
          <p:nvPr/>
        </p:nvGrpSpPr>
        <p:grpSpPr bwMode="auto">
          <a:xfrm>
            <a:off x="1371600" y="1228725"/>
            <a:ext cx="6399213" cy="2246313"/>
            <a:chOff x="1371600" y="1143000"/>
            <a:chExt cx="6399451" cy="2247036"/>
          </a:xfrm>
        </p:grpSpPr>
        <p:sp>
          <p:nvSpPr>
            <p:cNvPr id="30755" name="Text Box 22"/>
            <p:cNvSpPr txBox="1">
              <a:spLocks noChangeArrowheads="1"/>
            </p:cNvSpPr>
            <p:nvPr/>
          </p:nvSpPr>
          <p:spPr bwMode="auto">
            <a:xfrm>
              <a:off x="6400800" y="2225145"/>
              <a:ext cx="58381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Tahoma" pitchFamily="34" charset="0"/>
                  <a:cs typeface="Tahoma" pitchFamily="34" charset="0"/>
                </a:rPr>
                <a:t>0.01</a:t>
              </a:r>
            </a:p>
          </p:txBody>
        </p:sp>
        <p:sp>
          <p:nvSpPr>
            <p:cNvPr id="30756" name="Text Box 23"/>
            <p:cNvSpPr txBox="1">
              <a:spLocks noChangeArrowheads="1"/>
            </p:cNvSpPr>
            <p:nvPr/>
          </p:nvSpPr>
          <p:spPr bwMode="auto">
            <a:xfrm>
              <a:off x="6400800" y="1429137"/>
              <a:ext cx="58381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Tahoma" pitchFamily="34" charset="0"/>
                  <a:cs typeface="Tahoma" pitchFamily="34" charset="0"/>
                </a:rPr>
                <a:t>0.10</a:t>
              </a:r>
            </a:p>
          </p:txBody>
        </p:sp>
        <p:graphicFrame>
          <p:nvGraphicFramePr>
            <p:cNvPr id="30745" name="Object 25"/>
            <p:cNvGraphicFramePr>
              <a:graphicFrameLocks noChangeAspect="1"/>
            </p:cNvGraphicFramePr>
            <p:nvPr/>
          </p:nvGraphicFramePr>
          <p:xfrm>
            <a:off x="1371600" y="1143000"/>
            <a:ext cx="4648627" cy="22470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55" name="Image" r:id="rId8" imgW="7619048" imgH="3809524" progId="">
                    <p:embed/>
                  </p:oleObj>
                </mc:Choice>
                <mc:Fallback>
                  <p:oleObj name="Image" r:id="rId8" imgW="7619048" imgH="3809524" progId="">
                    <p:embed/>
                    <p:pic>
                      <p:nvPicPr>
                        <p:cNvPr id="0" name="Picture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1600" y="1143000"/>
                          <a:ext cx="4648627" cy="22470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757" name="Oval 26"/>
            <p:cNvSpPr>
              <a:spLocks noChangeArrowheads="1"/>
            </p:cNvSpPr>
            <p:nvPr/>
          </p:nvSpPr>
          <p:spPr bwMode="auto">
            <a:xfrm>
              <a:off x="1371600" y="1143000"/>
              <a:ext cx="4648627" cy="224703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grpSp>
          <p:nvGrpSpPr>
            <p:cNvPr id="30758" name="Group 27"/>
            <p:cNvGrpSpPr>
              <a:grpSpLocks/>
            </p:cNvGrpSpPr>
            <p:nvPr/>
          </p:nvGrpSpPr>
          <p:grpSpPr bwMode="auto">
            <a:xfrm>
              <a:off x="6189663" y="1380433"/>
              <a:ext cx="153988" cy="1826405"/>
              <a:chOff x="4127" y="2304"/>
              <a:chExt cx="193" cy="1824"/>
            </a:xfrm>
          </p:grpSpPr>
          <p:sp>
            <p:nvSpPr>
              <p:cNvPr id="30760" name="Line 28"/>
              <p:cNvSpPr>
                <a:spLocks noChangeShapeType="1"/>
              </p:cNvSpPr>
              <p:nvPr/>
            </p:nvSpPr>
            <p:spPr bwMode="auto">
              <a:xfrm>
                <a:off x="4176" y="253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61" name="Line 29"/>
              <p:cNvSpPr>
                <a:spLocks noChangeShapeType="1"/>
              </p:cNvSpPr>
              <p:nvPr/>
            </p:nvSpPr>
            <p:spPr bwMode="auto">
              <a:xfrm>
                <a:off x="4176" y="33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62" name="Line 30"/>
              <p:cNvSpPr>
                <a:spLocks noChangeShapeType="1"/>
              </p:cNvSpPr>
              <p:nvPr/>
            </p:nvSpPr>
            <p:spPr bwMode="auto">
              <a:xfrm>
                <a:off x="4176" y="412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30751" name="Object 31"/>
              <p:cNvGraphicFramePr>
                <a:graphicFrameLocks noChangeAspect="1"/>
              </p:cNvGraphicFramePr>
              <p:nvPr/>
            </p:nvGraphicFramePr>
            <p:xfrm>
              <a:off x="4129" y="2304"/>
              <a:ext cx="143" cy="18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56" name="Image" r:id="rId10" imgW="241185" imgH="7123810" progId="">
                      <p:embed/>
                    </p:oleObj>
                  </mc:Choice>
                  <mc:Fallback>
                    <p:oleObj name="Image" r:id="rId10" imgW="241185" imgH="7123810" progId="">
                      <p:embed/>
                      <p:pic>
                        <p:nvPicPr>
                          <p:cNvPr id="0" name="Picture 3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29" y="2304"/>
                            <a:ext cx="143" cy="18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30763" name="Group 32"/>
              <p:cNvGrpSpPr>
                <a:grpSpLocks/>
              </p:cNvGrpSpPr>
              <p:nvPr/>
            </p:nvGrpSpPr>
            <p:grpSpPr bwMode="auto">
              <a:xfrm>
                <a:off x="4131" y="2530"/>
                <a:ext cx="148" cy="1598"/>
                <a:chOff x="5371" y="2544"/>
                <a:chExt cx="197" cy="576"/>
              </a:xfrm>
            </p:grpSpPr>
            <p:sp>
              <p:nvSpPr>
                <p:cNvPr id="30765" name="Rectangle 33"/>
                <p:cNvSpPr>
                  <a:spLocks noChangeArrowheads="1"/>
                </p:cNvSpPr>
                <p:nvPr/>
              </p:nvSpPr>
              <p:spPr bwMode="auto">
                <a:xfrm>
                  <a:off x="5371" y="2544"/>
                  <a:ext cx="192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766" name="Rectangle 34"/>
                <p:cNvSpPr>
                  <a:spLocks noChangeArrowheads="1"/>
                </p:cNvSpPr>
                <p:nvPr/>
              </p:nvSpPr>
              <p:spPr bwMode="auto">
                <a:xfrm>
                  <a:off x="5376" y="2832"/>
                  <a:ext cx="192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30764" name="Rectangle 35"/>
              <p:cNvSpPr>
                <a:spLocks noChangeArrowheads="1"/>
              </p:cNvSpPr>
              <p:nvPr/>
            </p:nvSpPr>
            <p:spPr bwMode="auto">
              <a:xfrm>
                <a:off x="4127" y="2304"/>
                <a:ext cx="144" cy="18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30759" name="Text Box 36"/>
            <p:cNvSpPr txBox="1">
              <a:spLocks noChangeArrowheads="1"/>
            </p:cNvSpPr>
            <p:nvPr/>
          </p:nvSpPr>
          <p:spPr bwMode="auto">
            <a:xfrm rot="5400000">
              <a:off x="6312041" y="1927299"/>
              <a:ext cx="2186155" cy="731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i="1">
                  <a:latin typeface="Tahoma" pitchFamily="34" charset="0"/>
                  <a:cs typeface="Tahoma" pitchFamily="34" charset="0"/>
                </a:rPr>
                <a:t>FLH</a:t>
              </a:r>
              <a:endParaRPr lang="en-US" sz="2400" i="1" baseline="-25000">
                <a:latin typeface="Tahoma" pitchFamily="34" charset="0"/>
                <a:cs typeface="Tahoma" pitchFamily="34" charset="0"/>
              </a:endParaRPr>
            </a:p>
            <a:p>
              <a:pPr algn="ctr"/>
              <a:r>
                <a:rPr lang="en-US">
                  <a:latin typeface="Tahoma" pitchFamily="34" charset="0"/>
                  <a:cs typeface="Tahoma" pitchFamily="34" charset="0"/>
                </a:rPr>
                <a:t>(mW cm</a:t>
              </a:r>
              <a:r>
                <a:rPr lang="en-US" baseline="30000">
                  <a:latin typeface="Tahoma" pitchFamily="34" charset="0"/>
                  <a:cs typeface="Tahoma" pitchFamily="34" charset="0"/>
                </a:rPr>
                <a:t>-2</a:t>
              </a:r>
              <a:r>
                <a:rPr lang="en-US"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>
                  <a:latin typeface="Tahoma" pitchFamily="34" charset="0"/>
                  <a:cs typeface="Tahoma" pitchFamily="34" charset="0"/>
                  <a:sym typeface="WP Greek Century"/>
                </a:rPr>
                <a:t>u</a:t>
              </a:r>
              <a:r>
                <a:rPr lang="en-US">
                  <a:latin typeface="Tahoma" pitchFamily="34" charset="0"/>
                  <a:cs typeface="Tahoma" pitchFamily="34" charset="0"/>
                </a:rPr>
                <a:t>m</a:t>
              </a:r>
              <a:r>
                <a:rPr lang="en-US" baseline="30000">
                  <a:latin typeface="Tahoma" pitchFamily="34" charset="0"/>
                  <a:cs typeface="Tahoma" pitchFamily="34" charset="0"/>
                </a:rPr>
                <a:t>-1</a:t>
              </a:r>
              <a:r>
                <a:rPr lang="en-US">
                  <a:latin typeface="Tahoma" pitchFamily="34" charset="0"/>
                  <a:cs typeface="Tahoma" pitchFamily="34" charset="0"/>
                </a:rPr>
                <a:t> sr</a:t>
              </a:r>
              <a:r>
                <a:rPr lang="en-US" baseline="30000">
                  <a:latin typeface="Tahoma" pitchFamily="34" charset="0"/>
                  <a:cs typeface="Tahoma" pitchFamily="34" charset="0"/>
                </a:rPr>
                <a:t>-1</a:t>
              </a:r>
              <a:r>
                <a:rPr lang="en-US">
                  <a:latin typeface="Tahoma" pitchFamily="34" charset="0"/>
                  <a:cs typeface="Tahoma" pitchFamily="34" charset="0"/>
                </a:rPr>
                <a:t>)</a:t>
              </a:r>
            </a:p>
          </p:txBody>
        </p:sp>
      </p:grpSp>
      <p:sp>
        <p:nvSpPr>
          <p:cNvPr id="30754" name="TextBox 38"/>
          <p:cNvSpPr txBox="1">
            <a:spLocks noChangeArrowheads="1"/>
          </p:cNvSpPr>
          <p:nvPr/>
        </p:nvSpPr>
        <p:spPr bwMode="auto">
          <a:xfrm>
            <a:off x="609600" y="238125"/>
            <a:ext cx="31130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u="sng">
                <a:latin typeface="Tahoma" pitchFamily="34" charset="0"/>
                <a:cs typeface="Tahoma" pitchFamily="34" charset="0"/>
              </a:rPr>
              <a:t>Global MODIS FLH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0" y="2362200"/>
            <a:ext cx="872807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Text Box 5"/>
          <p:cNvSpPr txBox="1">
            <a:spLocks noChangeArrowheads="1"/>
          </p:cNvSpPr>
          <p:nvPr/>
        </p:nvSpPr>
        <p:spPr bwMode="auto">
          <a:xfrm>
            <a:off x="600075" y="1119188"/>
            <a:ext cx="65913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FontTx/>
              <a:buChar char="•"/>
            </a:pPr>
            <a:r>
              <a:rPr lang="en-US" sz="2000">
                <a:latin typeface="Tahoma" pitchFamily="34" charset="0"/>
                <a:cs typeface="Tahoma" pitchFamily="34" charset="0"/>
              </a:rPr>
              <a:t> Compute averages within bins of similar Chl </a:t>
            </a:r>
            <a:r>
              <a:rPr lang="en-US" sz="2000">
                <a:latin typeface="Symbol" pitchFamily="18" charset="2"/>
                <a:cs typeface="Tahoma" pitchFamily="34" charset="0"/>
              </a:rPr>
              <a:t>s</a:t>
            </a:r>
            <a:r>
              <a:rPr lang="en-US" sz="2000" baseline="30000">
                <a:latin typeface="Tahoma" pitchFamily="34" charset="0"/>
                <a:cs typeface="Tahoma" pitchFamily="34" charset="0"/>
              </a:rPr>
              <a:t>2</a:t>
            </a:r>
            <a:r>
              <a:rPr lang="en-US" sz="2000">
                <a:latin typeface="Tahoma" pitchFamily="34" charset="0"/>
                <a:cs typeface="Tahoma" pitchFamily="34" charset="0"/>
              </a:rPr>
              <a:t> </a:t>
            </a:r>
          </a:p>
          <a:p>
            <a:pPr>
              <a:buFontTx/>
              <a:buChar char="•"/>
            </a:pPr>
            <a:r>
              <a:rPr lang="en-US" sz="2000">
                <a:latin typeface="Tahoma" pitchFamily="34" charset="0"/>
                <a:cs typeface="Tahoma" pitchFamily="34" charset="0"/>
              </a:rPr>
              <a:t> 2003 – 2009 Monthly MODIS OC3 Chl</a:t>
            </a:r>
          </a:p>
          <a:p>
            <a:pPr>
              <a:buFontTx/>
              <a:buChar char="•"/>
            </a:pPr>
            <a:r>
              <a:rPr lang="en-US" sz="2000">
                <a:latin typeface="Tahoma" pitchFamily="34" charset="0"/>
                <a:cs typeface="Tahoma" pitchFamily="34" charset="0"/>
              </a:rPr>
              <a:t> 43 regional bins</a:t>
            </a:r>
          </a:p>
        </p:txBody>
      </p:sp>
      <p:sp>
        <p:nvSpPr>
          <p:cNvPr id="36867" name="TextBox 7"/>
          <p:cNvSpPr txBox="1">
            <a:spLocks noChangeArrowheads="1"/>
          </p:cNvSpPr>
          <p:nvPr/>
        </p:nvSpPr>
        <p:spPr bwMode="auto">
          <a:xfrm>
            <a:off x="609600" y="238125"/>
            <a:ext cx="31130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u="sng">
                <a:latin typeface="Tahoma" pitchFamily="34" charset="0"/>
                <a:cs typeface="Tahoma" pitchFamily="34" charset="0"/>
              </a:rPr>
              <a:t>Global MODIS FLH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5"/>
          <p:cNvSpPr txBox="1">
            <a:spLocks noChangeArrowheads="1"/>
          </p:cNvSpPr>
          <p:nvPr/>
        </p:nvSpPr>
        <p:spPr bwMode="auto">
          <a:xfrm>
            <a:off x="600075" y="1119188"/>
            <a:ext cx="65913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FontTx/>
              <a:buChar char="•"/>
            </a:pPr>
            <a:r>
              <a:rPr lang="en-US" sz="2000">
                <a:latin typeface="Tahoma" pitchFamily="34" charset="0"/>
                <a:cs typeface="Tahoma" pitchFamily="34" charset="0"/>
              </a:rPr>
              <a:t> Compute averages within bins of similar Chl </a:t>
            </a:r>
            <a:r>
              <a:rPr lang="en-US" sz="2000">
                <a:latin typeface="Symbol" pitchFamily="18" charset="2"/>
                <a:cs typeface="Tahoma" pitchFamily="34" charset="0"/>
              </a:rPr>
              <a:t>s</a:t>
            </a:r>
            <a:r>
              <a:rPr lang="en-US" sz="2000" baseline="30000">
                <a:latin typeface="Tahoma" pitchFamily="34" charset="0"/>
                <a:cs typeface="Tahoma" pitchFamily="34" charset="0"/>
              </a:rPr>
              <a:t>2</a:t>
            </a:r>
            <a:r>
              <a:rPr lang="en-US" sz="2000">
                <a:latin typeface="Tahoma" pitchFamily="34" charset="0"/>
                <a:cs typeface="Tahoma" pitchFamily="34" charset="0"/>
              </a:rPr>
              <a:t> </a:t>
            </a:r>
          </a:p>
          <a:p>
            <a:pPr>
              <a:buFontTx/>
              <a:buChar char="•"/>
            </a:pPr>
            <a:r>
              <a:rPr lang="en-US" sz="2000">
                <a:latin typeface="Tahoma" pitchFamily="34" charset="0"/>
                <a:cs typeface="Tahoma" pitchFamily="34" charset="0"/>
              </a:rPr>
              <a:t> 2003 – 2009 Monthly MODIS OC3 Chl</a:t>
            </a:r>
          </a:p>
          <a:p>
            <a:pPr>
              <a:buFontTx/>
              <a:buChar char="•"/>
            </a:pPr>
            <a:r>
              <a:rPr lang="en-US" sz="2000">
                <a:latin typeface="Tahoma" pitchFamily="34" charset="0"/>
                <a:cs typeface="Tahoma" pitchFamily="34" charset="0"/>
              </a:rPr>
              <a:t> 43 regional bins</a:t>
            </a:r>
          </a:p>
        </p:txBody>
      </p:sp>
      <p:sp>
        <p:nvSpPr>
          <p:cNvPr id="38914" name="TextBox 7"/>
          <p:cNvSpPr txBox="1">
            <a:spLocks noChangeArrowheads="1"/>
          </p:cNvSpPr>
          <p:nvPr/>
        </p:nvSpPr>
        <p:spPr bwMode="auto">
          <a:xfrm>
            <a:off x="609600" y="238125"/>
            <a:ext cx="31130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u="sng">
                <a:latin typeface="Tahoma" pitchFamily="34" charset="0"/>
                <a:cs typeface="Tahoma" pitchFamily="34" charset="0"/>
              </a:rPr>
              <a:t>Global MODIS FLH</a:t>
            </a:r>
          </a:p>
        </p:txBody>
      </p:sp>
      <p:pic>
        <p:nvPicPr>
          <p:cNvPr id="38915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1000" y="2143125"/>
            <a:ext cx="4492625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extBox 8"/>
          <p:cNvSpPr txBox="1">
            <a:spLocks noChangeArrowheads="1"/>
          </p:cNvSpPr>
          <p:nvPr/>
        </p:nvSpPr>
        <p:spPr bwMode="auto">
          <a:xfrm>
            <a:off x="3143250" y="6000750"/>
            <a:ext cx="25225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ahoma" pitchFamily="34" charset="0"/>
                <a:cs typeface="Tahoma" pitchFamily="34" charset="0"/>
              </a:rPr>
              <a:t>Chlorophyll (mg m</a:t>
            </a:r>
            <a:r>
              <a:rPr lang="en-US" sz="2000" baseline="30000">
                <a:latin typeface="Tahoma" pitchFamily="34" charset="0"/>
                <a:cs typeface="Tahoma" pitchFamily="34" charset="0"/>
              </a:rPr>
              <a:t>-3</a:t>
            </a:r>
            <a:r>
              <a:rPr lang="en-US" sz="2000">
                <a:latin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38917" name="TextBox 9"/>
          <p:cNvSpPr txBox="1">
            <a:spLocks noChangeArrowheads="1"/>
          </p:cNvSpPr>
          <p:nvPr/>
        </p:nvSpPr>
        <p:spPr bwMode="auto">
          <a:xfrm rot="-5400000">
            <a:off x="333375" y="3667126"/>
            <a:ext cx="3019425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ahoma" pitchFamily="34" charset="0"/>
                <a:cs typeface="Tahoma" pitchFamily="34" charset="0"/>
              </a:rPr>
              <a:t>FLH (mW cm</a:t>
            </a:r>
            <a:r>
              <a:rPr lang="en-US" sz="2000" baseline="30000">
                <a:latin typeface="Tahoma" pitchFamily="34" charset="0"/>
                <a:cs typeface="Tahoma" pitchFamily="34" charset="0"/>
              </a:rPr>
              <a:t>-2</a:t>
            </a:r>
            <a:r>
              <a:rPr lang="en-US" sz="2000">
                <a:latin typeface="Tahoma" pitchFamily="34" charset="0"/>
                <a:cs typeface="Tahoma" pitchFamily="34" charset="0"/>
              </a:rPr>
              <a:t> um</a:t>
            </a:r>
            <a:r>
              <a:rPr lang="en-US" sz="2000" baseline="30000">
                <a:latin typeface="Tahoma" pitchFamily="34" charset="0"/>
                <a:cs typeface="Tahoma" pitchFamily="34" charset="0"/>
              </a:rPr>
              <a:t>-1</a:t>
            </a:r>
            <a:r>
              <a:rPr lang="en-US" sz="2000">
                <a:latin typeface="Tahoma" pitchFamily="34" charset="0"/>
                <a:cs typeface="Tahoma" pitchFamily="34" charset="0"/>
              </a:rPr>
              <a:t> sr</a:t>
            </a:r>
            <a:r>
              <a:rPr lang="en-US" sz="2000" baseline="30000">
                <a:latin typeface="Tahoma" pitchFamily="34" charset="0"/>
                <a:cs typeface="Tahoma" pitchFamily="34" charset="0"/>
              </a:rPr>
              <a:t>-1</a:t>
            </a:r>
            <a:r>
              <a:rPr lang="en-US" sz="2000">
                <a:latin typeface="Tahoma" pitchFamily="34" charset="0"/>
                <a:cs typeface="Tahoma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Westberry - MODIS Science Team Meeting 2011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5813" y="1390650"/>
            <a:ext cx="8031162" cy="4995863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z="2400">
                <a:latin typeface="Tahoma" pitchFamily="34" charset="0"/>
                <a:cs typeface="Tahoma" pitchFamily="34" charset="0"/>
              </a:rPr>
              <a:t>Three primary factors regulate global phytoplankton fluorescence distributions:</a:t>
            </a:r>
          </a:p>
          <a:p>
            <a:endParaRPr lang="en-US" sz="2400">
              <a:latin typeface="Tahoma" pitchFamily="34" charset="0"/>
              <a:cs typeface="Tahoma" pitchFamily="34" charset="0"/>
            </a:endParaRPr>
          </a:p>
          <a:p>
            <a:pPr>
              <a:buFontTx/>
              <a:buAutoNum type="arabicParenBoth"/>
            </a:pPr>
            <a:r>
              <a:rPr lang="fr-FR" sz="2400">
                <a:latin typeface="Tahoma" pitchFamily="34" charset="0"/>
                <a:cs typeface="Tahoma" pitchFamily="34" charset="0"/>
              </a:rPr>
              <a:t> pigment concentrations </a:t>
            </a:r>
          </a:p>
          <a:p>
            <a:pPr>
              <a:buFontTx/>
              <a:buAutoNum type="arabicParenBoth"/>
            </a:pPr>
            <a:endParaRPr lang="fr-FR" sz="2400">
              <a:latin typeface="Tahoma" pitchFamily="34" charset="0"/>
              <a:cs typeface="Tahoma" pitchFamily="34" charset="0"/>
            </a:endParaRPr>
          </a:p>
          <a:p>
            <a:r>
              <a:rPr lang="fr-FR" sz="2400">
                <a:latin typeface="Tahoma" pitchFamily="34" charset="0"/>
                <a:cs typeface="Tahoma" pitchFamily="34" charset="0"/>
              </a:rPr>
              <a:t>(2) </a:t>
            </a:r>
            <a:r>
              <a:rPr lang="en-US" sz="2400">
                <a:latin typeface="Tahoma" pitchFamily="34" charset="0"/>
                <a:cs typeface="Tahoma" pitchFamily="34" charset="0"/>
              </a:rPr>
              <a:t>“pigment packaging”, a self-shading phenomenon influencing light absorption </a:t>
            </a:r>
            <a:r>
              <a:rPr lang="fr-FR" sz="2400">
                <a:latin typeface="Tahoma" pitchFamily="34" charset="0"/>
                <a:cs typeface="Tahoma" pitchFamily="34" charset="0"/>
              </a:rPr>
              <a:t>efficiencies (Duysens 1956; Bricaud et al., 1995, 1998).</a:t>
            </a:r>
            <a:endParaRPr lang="en-US" sz="2400">
              <a:latin typeface="Tahoma" pitchFamily="34" charset="0"/>
              <a:cs typeface="Tahoma" pitchFamily="34" charset="0"/>
            </a:endParaRPr>
          </a:p>
          <a:p>
            <a:endParaRPr lang="en-US" sz="2400">
              <a:latin typeface="Tahoma" pitchFamily="34" charset="0"/>
              <a:cs typeface="Tahoma" pitchFamily="34" charset="0"/>
            </a:endParaRPr>
          </a:p>
          <a:p>
            <a:r>
              <a:rPr lang="en-US" sz="2400">
                <a:latin typeface="Tahoma" pitchFamily="34" charset="0"/>
                <a:cs typeface="Tahoma" pitchFamily="34" charset="0"/>
              </a:rPr>
              <a:t>(3) </a:t>
            </a:r>
            <a:r>
              <a:rPr lang="fr-FR" sz="2400">
                <a:latin typeface="Tahoma" pitchFamily="34" charset="0"/>
                <a:cs typeface="Tahoma" pitchFamily="34" charset="0"/>
              </a:rPr>
              <a:t>a photoprotective response </a:t>
            </a:r>
            <a:r>
              <a:rPr lang="en-US" sz="2400">
                <a:latin typeface="Tahoma" pitchFamily="34" charset="0"/>
                <a:cs typeface="Tahoma" pitchFamily="34" charset="0"/>
              </a:rPr>
              <a:t>aimed at preventing high-light damage (i.e., “nonphotochemical quenching”, NPQ)</a:t>
            </a:r>
          </a:p>
          <a:p>
            <a:endParaRPr lang="en-US" sz="24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1315" name="TextBox 13"/>
          <p:cNvSpPr txBox="1">
            <a:spLocks noChangeArrowheads="1"/>
          </p:cNvSpPr>
          <p:nvPr/>
        </p:nvSpPr>
        <p:spPr bwMode="auto">
          <a:xfrm>
            <a:off x="609600" y="238125"/>
            <a:ext cx="3317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u="sng">
                <a:latin typeface="Tahoma" pitchFamily="34" charset="0"/>
                <a:cs typeface="Tahoma" pitchFamily="34" charset="0"/>
              </a:rPr>
              <a:t>Fluorescence Basics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ext Box 5"/>
          <p:cNvSpPr txBox="1">
            <a:spLocks noChangeArrowheads="1"/>
          </p:cNvSpPr>
          <p:nvPr/>
        </p:nvSpPr>
        <p:spPr bwMode="auto">
          <a:xfrm>
            <a:off x="265113" y="5241925"/>
            <a:ext cx="33385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Tahoma" pitchFamily="34" charset="0"/>
                <a:cs typeface="Tahoma" pitchFamily="34" charset="0"/>
              </a:rPr>
              <a:t>Bricaud </a:t>
            </a:r>
            <a:r>
              <a:rPr lang="en-US" sz="1400" i="1">
                <a:latin typeface="Tahoma" pitchFamily="34" charset="0"/>
                <a:cs typeface="Tahoma" pitchFamily="34" charset="0"/>
              </a:rPr>
              <a:t>et al.</a:t>
            </a:r>
            <a:r>
              <a:rPr lang="en-US" sz="1400">
                <a:latin typeface="Tahoma" pitchFamily="34" charset="0"/>
                <a:cs typeface="Tahoma" pitchFamily="34" charset="0"/>
              </a:rPr>
              <a:t> (1998), </a:t>
            </a:r>
            <a:r>
              <a:rPr lang="en-US" sz="1400" i="1">
                <a:latin typeface="Tahoma" pitchFamily="34" charset="0"/>
                <a:cs typeface="Tahoma" pitchFamily="34" charset="0"/>
              </a:rPr>
              <a:t>J. Geophys. Res</a:t>
            </a:r>
            <a:r>
              <a:rPr lang="en-US" sz="1400">
                <a:latin typeface="Tahoma" pitchFamily="34" charset="0"/>
                <a:cs typeface="Tahoma" pitchFamily="34" charset="0"/>
              </a:rPr>
              <a:t>., </a:t>
            </a:r>
          </a:p>
          <a:p>
            <a:r>
              <a:rPr lang="en-US" sz="1400">
                <a:latin typeface="Tahoma" pitchFamily="34" charset="0"/>
                <a:cs typeface="Tahoma" pitchFamily="34" charset="0"/>
              </a:rPr>
              <a:t>103, 31,033-31,044.</a:t>
            </a:r>
          </a:p>
        </p:txBody>
      </p:sp>
      <p:pic>
        <p:nvPicPr>
          <p:cNvPr id="10342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" y="1846263"/>
            <a:ext cx="4113213" cy="310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7" name="Text Box 6"/>
          <p:cNvSpPr txBox="1">
            <a:spLocks noChangeArrowheads="1"/>
          </p:cNvSpPr>
          <p:nvPr/>
        </p:nvSpPr>
        <p:spPr bwMode="auto">
          <a:xfrm>
            <a:off x="1114425" y="4691063"/>
            <a:ext cx="2757488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Tahoma" pitchFamily="34" charset="0"/>
                <a:cs typeface="Tahoma" pitchFamily="34" charset="0"/>
              </a:rPr>
              <a:t>Chlorophyll (mg m</a:t>
            </a:r>
            <a:r>
              <a:rPr lang="en-US" sz="2000" baseline="30000">
                <a:latin typeface="Tahoma" pitchFamily="34" charset="0"/>
                <a:cs typeface="Tahoma" pitchFamily="34" charset="0"/>
              </a:rPr>
              <a:t>-3</a:t>
            </a:r>
            <a:r>
              <a:rPr lang="en-US" sz="2000">
                <a:latin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103428" name="Arc 13"/>
          <p:cNvSpPr>
            <a:spLocks/>
          </p:cNvSpPr>
          <p:nvPr/>
        </p:nvSpPr>
        <p:spPr bwMode="auto">
          <a:xfrm rot="10800000">
            <a:off x="1419225" y="2260600"/>
            <a:ext cx="2667000" cy="1993900"/>
          </a:xfrm>
          <a:custGeom>
            <a:avLst/>
            <a:gdLst>
              <a:gd name="T0" fmla="*/ 495224 w 20567"/>
              <a:gd name="T1" fmla="*/ 0 h 21260"/>
              <a:gd name="T2" fmla="*/ 2667000 w 20567"/>
              <a:gd name="T3" fmla="*/ 1374815 h 21260"/>
              <a:gd name="T4" fmla="*/ 0 w 20567"/>
              <a:gd name="T5" fmla="*/ 1993900 h 21260"/>
              <a:gd name="T6" fmla="*/ 0 60000 65536"/>
              <a:gd name="T7" fmla="*/ 0 60000 65536"/>
              <a:gd name="T8" fmla="*/ 0 60000 65536"/>
              <a:gd name="T9" fmla="*/ 0 w 20567"/>
              <a:gd name="T10" fmla="*/ 0 h 21260"/>
              <a:gd name="T11" fmla="*/ 20567 w 20567"/>
              <a:gd name="T12" fmla="*/ 21260 h 212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567" h="21260" fill="none" extrusionOk="0">
                <a:moveTo>
                  <a:pt x="3818" y="0"/>
                </a:moveTo>
                <a:cubicBezTo>
                  <a:pt x="11683" y="1412"/>
                  <a:pt x="18124" y="7051"/>
                  <a:pt x="20566" y="14659"/>
                </a:cubicBezTo>
              </a:path>
              <a:path w="20567" h="21260" stroke="0" extrusionOk="0">
                <a:moveTo>
                  <a:pt x="3818" y="0"/>
                </a:moveTo>
                <a:cubicBezTo>
                  <a:pt x="11683" y="1412"/>
                  <a:pt x="18124" y="7051"/>
                  <a:pt x="20566" y="14659"/>
                </a:cubicBezTo>
                <a:lnTo>
                  <a:pt x="0" y="2126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29" name="Rectangle 14"/>
          <p:cNvSpPr>
            <a:spLocks noChangeArrowheads="1"/>
          </p:cNvSpPr>
          <p:nvPr/>
        </p:nvSpPr>
        <p:spPr bwMode="auto">
          <a:xfrm>
            <a:off x="173038" y="1730375"/>
            <a:ext cx="609600" cy="2743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3430" name="Text Box 7"/>
          <p:cNvSpPr txBox="1">
            <a:spLocks noChangeArrowheads="1"/>
          </p:cNvSpPr>
          <p:nvPr/>
        </p:nvSpPr>
        <p:spPr bwMode="auto">
          <a:xfrm rot="-5400000">
            <a:off x="-924718" y="2770981"/>
            <a:ext cx="27447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Tahoma" pitchFamily="34" charset="0"/>
                <a:cs typeface="Tahoma" pitchFamily="34" charset="0"/>
              </a:rPr>
              <a:t>Chlorophyll-specific</a:t>
            </a:r>
          </a:p>
          <a:p>
            <a:pPr algn="ctr"/>
            <a:r>
              <a:rPr lang="en-US" sz="2000">
                <a:latin typeface="Tahoma" pitchFamily="34" charset="0"/>
                <a:cs typeface="Tahoma" pitchFamily="34" charset="0"/>
              </a:rPr>
              <a:t>absorption @ 443 nm</a:t>
            </a:r>
          </a:p>
        </p:txBody>
      </p:sp>
      <p:grpSp>
        <p:nvGrpSpPr>
          <p:cNvPr id="103440" name="Group 16"/>
          <p:cNvGrpSpPr>
            <a:grpSpLocks/>
          </p:cNvGrpSpPr>
          <p:nvPr/>
        </p:nvGrpSpPr>
        <p:grpSpPr bwMode="auto">
          <a:xfrm>
            <a:off x="4643438" y="1457325"/>
            <a:ext cx="4367212" cy="4222750"/>
            <a:chOff x="2925" y="918"/>
            <a:chExt cx="2751" cy="2660"/>
          </a:xfrm>
        </p:grpSpPr>
        <p:grpSp>
          <p:nvGrpSpPr>
            <p:cNvPr id="103433" name="Group 13"/>
            <p:cNvGrpSpPr>
              <a:grpSpLocks/>
            </p:cNvGrpSpPr>
            <p:nvPr/>
          </p:nvGrpSpPr>
          <p:grpSpPr bwMode="auto">
            <a:xfrm>
              <a:off x="2940" y="918"/>
              <a:ext cx="2736" cy="2642"/>
              <a:chOff x="14" y="980"/>
              <a:chExt cx="2736" cy="2642"/>
            </a:xfrm>
          </p:grpSpPr>
          <p:pic>
            <p:nvPicPr>
              <p:cNvPr id="103436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4" y="980"/>
                <a:ext cx="2736" cy="2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437" name="Picture 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68" y="3360"/>
                <a:ext cx="1728" cy="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3438" name="Rectangle 10"/>
              <p:cNvSpPr>
                <a:spLocks noChangeArrowheads="1"/>
              </p:cNvSpPr>
              <p:nvPr/>
            </p:nvSpPr>
            <p:spPr bwMode="auto">
              <a:xfrm>
                <a:off x="672" y="1056"/>
                <a:ext cx="336" cy="3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03434" name="Text Box 6"/>
            <p:cNvSpPr txBox="1">
              <a:spLocks noChangeArrowheads="1"/>
            </p:cNvSpPr>
            <p:nvPr/>
          </p:nvSpPr>
          <p:spPr bwMode="auto">
            <a:xfrm>
              <a:off x="3736" y="3328"/>
              <a:ext cx="1737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latin typeface="Tahoma" pitchFamily="34" charset="0"/>
                  <a:cs typeface="Tahoma" pitchFamily="34" charset="0"/>
                </a:rPr>
                <a:t>Chlorophyll (mg m</a:t>
              </a:r>
              <a:r>
                <a:rPr lang="en-US" sz="2000" baseline="30000">
                  <a:latin typeface="Tahoma" pitchFamily="34" charset="0"/>
                  <a:cs typeface="Tahoma" pitchFamily="34" charset="0"/>
                </a:rPr>
                <a:t>-3</a:t>
              </a:r>
              <a:r>
                <a:rPr lang="en-US" sz="2000">
                  <a:latin typeface="Tahoma" pitchFamily="34" charset="0"/>
                  <a:cs typeface="Tahoma" pitchFamily="34" charset="0"/>
                </a:rPr>
                <a:t>)</a:t>
              </a:r>
            </a:p>
          </p:txBody>
        </p:sp>
        <p:sp>
          <p:nvSpPr>
            <p:cNvPr id="103435" name="Text Box 6"/>
            <p:cNvSpPr txBox="1">
              <a:spLocks noChangeArrowheads="1"/>
            </p:cNvSpPr>
            <p:nvPr/>
          </p:nvSpPr>
          <p:spPr bwMode="auto">
            <a:xfrm rot="-5400000">
              <a:off x="2182" y="1927"/>
              <a:ext cx="1737" cy="25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latin typeface="Tahoma" pitchFamily="34" charset="0"/>
                  <a:cs typeface="Tahoma" pitchFamily="34" charset="0"/>
                </a:rPr>
                <a:t>NPQ-corrected FLH</a:t>
              </a:r>
            </a:p>
          </p:txBody>
        </p:sp>
      </p:grpSp>
      <p:sp>
        <p:nvSpPr>
          <p:cNvPr id="103432" name="TextBox 15"/>
          <p:cNvSpPr txBox="1">
            <a:spLocks noChangeArrowheads="1"/>
          </p:cNvSpPr>
          <p:nvPr/>
        </p:nvSpPr>
        <p:spPr bwMode="auto">
          <a:xfrm>
            <a:off x="609600" y="238125"/>
            <a:ext cx="31765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u="sng">
                <a:latin typeface="Tahoma" pitchFamily="34" charset="0"/>
                <a:cs typeface="Tahoma" pitchFamily="34" charset="0"/>
              </a:rPr>
              <a:t>Pigment Packaging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Westberry - MODIS Science Team Meeting 2011</a:t>
            </a:r>
          </a:p>
        </p:txBody>
      </p:sp>
      <p:grpSp>
        <p:nvGrpSpPr>
          <p:cNvPr id="45057" name="Group 12"/>
          <p:cNvGrpSpPr>
            <a:grpSpLocks/>
          </p:cNvGrpSpPr>
          <p:nvPr/>
        </p:nvGrpSpPr>
        <p:grpSpPr bwMode="auto">
          <a:xfrm>
            <a:off x="123825" y="1501775"/>
            <a:ext cx="4348163" cy="3654425"/>
            <a:chOff x="2784" y="981"/>
            <a:chExt cx="2784" cy="2360"/>
          </a:xfrm>
        </p:grpSpPr>
        <p:pic>
          <p:nvPicPr>
            <p:cNvPr id="45069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84" y="981"/>
              <a:ext cx="2784" cy="2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070" name="Rectangle 11"/>
            <p:cNvSpPr>
              <a:spLocks noChangeArrowheads="1"/>
            </p:cNvSpPr>
            <p:nvPr/>
          </p:nvSpPr>
          <p:spPr bwMode="auto">
            <a:xfrm>
              <a:off x="3436" y="1042"/>
              <a:ext cx="3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5061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5665788"/>
            <a:ext cx="38862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6" name="TextBox 17"/>
          <p:cNvSpPr txBox="1">
            <a:spLocks noChangeArrowheads="1"/>
          </p:cNvSpPr>
          <p:nvPr/>
        </p:nvSpPr>
        <p:spPr bwMode="auto">
          <a:xfrm>
            <a:off x="2859088" y="5616575"/>
            <a:ext cx="3808412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ahoma" pitchFamily="34" charset="0"/>
                <a:cs typeface="Tahoma" pitchFamily="34" charset="0"/>
              </a:rPr>
              <a:t>iPAR (</a:t>
            </a:r>
            <a:r>
              <a:rPr lang="en-US" sz="2400">
                <a:latin typeface="Symbol" pitchFamily="18" charset="2"/>
                <a:cs typeface="Tahoma" pitchFamily="34" charset="0"/>
              </a:rPr>
              <a:t>m</a:t>
            </a:r>
            <a:r>
              <a:rPr lang="en-US" sz="2400">
                <a:latin typeface="Tahoma" pitchFamily="34" charset="0"/>
                <a:cs typeface="Tahoma" pitchFamily="34" charset="0"/>
              </a:rPr>
              <a:t>mol photon m</a:t>
            </a:r>
            <a:r>
              <a:rPr lang="en-US" sz="2400" baseline="30000">
                <a:latin typeface="Tahoma" pitchFamily="34" charset="0"/>
                <a:cs typeface="Tahoma" pitchFamily="34" charset="0"/>
              </a:rPr>
              <a:t>-2</a:t>
            </a:r>
            <a:r>
              <a:rPr lang="en-US" sz="2400">
                <a:latin typeface="Tahoma" pitchFamily="34" charset="0"/>
                <a:cs typeface="Tahoma" pitchFamily="34" charset="0"/>
              </a:rPr>
              <a:t> s</a:t>
            </a:r>
            <a:r>
              <a:rPr lang="en-US" sz="2400" baseline="30000">
                <a:latin typeface="Tahoma" pitchFamily="34" charset="0"/>
                <a:cs typeface="Tahoma" pitchFamily="34" charset="0"/>
              </a:rPr>
              <a:t>-1</a:t>
            </a:r>
            <a:r>
              <a:rPr lang="en-US" sz="2400">
                <a:latin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45067" name="TextBox 18"/>
          <p:cNvSpPr txBox="1">
            <a:spLocks noChangeArrowheads="1"/>
          </p:cNvSpPr>
          <p:nvPr/>
        </p:nvSpPr>
        <p:spPr bwMode="auto">
          <a:xfrm>
            <a:off x="609600" y="238125"/>
            <a:ext cx="6061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u="sng">
                <a:latin typeface="Tahoma" pitchFamily="34" charset="0"/>
                <a:cs typeface="Tahoma" pitchFamily="34" charset="0"/>
              </a:rPr>
              <a:t>Non-photochemical quenching (NPQ)</a:t>
            </a:r>
          </a:p>
        </p:txBody>
      </p:sp>
      <p:grpSp>
        <p:nvGrpSpPr>
          <p:cNvPr id="45072" name="Group 16"/>
          <p:cNvGrpSpPr>
            <a:grpSpLocks/>
          </p:cNvGrpSpPr>
          <p:nvPr/>
        </p:nvGrpSpPr>
        <p:grpSpPr bwMode="auto">
          <a:xfrm>
            <a:off x="4498975" y="627063"/>
            <a:ext cx="3983038" cy="4537075"/>
            <a:chOff x="2834" y="395"/>
            <a:chExt cx="2509" cy="2858"/>
          </a:xfrm>
        </p:grpSpPr>
        <p:sp>
          <p:nvSpPr>
            <p:cNvPr id="45058" name="AutoShape 13"/>
            <p:cNvSpPr>
              <a:spLocks/>
            </p:cNvSpPr>
            <p:nvPr/>
          </p:nvSpPr>
          <p:spPr bwMode="auto">
            <a:xfrm rot="5400000">
              <a:off x="4329" y="140"/>
              <a:ext cx="192" cy="1549"/>
            </a:xfrm>
            <a:prstGeom prst="leftBrace">
              <a:avLst>
                <a:gd name="adj1" fmla="val 64579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59" name="Text Box 14"/>
            <p:cNvSpPr txBox="1">
              <a:spLocks noChangeArrowheads="1"/>
            </p:cNvSpPr>
            <p:nvPr/>
          </p:nvSpPr>
          <p:spPr bwMode="auto">
            <a:xfrm>
              <a:off x="3883" y="395"/>
              <a:ext cx="115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solidFill>
                    <a:srgbClr val="5F5F5F"/>
                  </a:solidFill>
                  <a:latin typeface="Tahoma" pitchFamily="34" charset="0"/>
                  <a:cs typeface="Tahoma" pitchFamily="34" charset="0"/>
                </a:rPr>
                <a:t>MODIS</a:t>
              </a:r>
            </a:p>
            <a:p>
              <a:pPr algn="ctr"/>
              <a:r>
                <a:rPr lang="en-US" sz="2000">
                  <a:solidFill>
                    <a:srgbClr val="5F5F5F"/>
                  </a:solidFill>
                  <a:latin typeface="Tahoma" pitchFamily="34" charset="0"/>
                  <a:cs typeface="Tahoma" pitchFamily="34" charset="0"/>
                </a:rPr>
                <a:t>observations</a:t>
              </a:r>
            </a:p>
          </p:txBody>
        </p:sp>
        <p:pic>
          <p:nvPicPr>
            <p:cNvPr id="45060" name="Picture 1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60" y="997"/>
              <a:ext cx="2383" cy="2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062" name="Rectangle 21"/>
            <p:cNvSpPr>
              <a:spLocks noChangeArrowheads="1"/>
            </p:cNvSpPr>
            <p:nvPr/>
          </p:nvSpPr>
          <p:spPr bwMode="auto">
            <a:xfrm>
              <a:off x="3135" y="1059"/>
              <a:ext cx="192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3" name="Text Box 22"/>
            <p:cNvSpPr txBox="1">
              <a:spLocks noChangeArrowheads="1"/>
            </p:cNvSpPr>
            <p:nvPr/>
          </p:nvSpPr>
          <p:spPr bwMode="auto">
            <a:xfrm>
              <a:off x="3663" y="1251"/>
              <a:ext cx="57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solidFill>
                    <a:schemeClr val="accent2"/>
                  </a:solidFill>
                  <a:latin typeface="Tahoma" pitchFamily="34" charset="0"/>
                  <a:cs typeface="Tahoma" pitchFamily="34" charset="0"/>
                </a:rPr>
                <a:t>1</a:t>
              </a:r>
            </a:p>
            <a:p>
              <a:pPr algn="ctr"/>
              <a:r>
                <a:rPr lang="en-US" sz="2000">
                  <a:solidFill>
                    <a:schemeClr val="accent2"/>
                  </a:solidFill>
                  <a:latin typeface="Tahoma" pitchFamily="34" charset="0"/>
                  <a:cs typeface="Tahoma" pitchFamily="34" charset="0"/>
                </a:rPr>
                <a:t>iPAR</a:t>
              </a:r>
            </a:p>
          </p:txBody>
        </p:sp>
        <p:sp>
          <p:nvSpPr>
            <p:cNvPr id="45064" name="Line 23"/>
            <p:cNvSpPr>
              <a:spLocks noChangeShapeType="1"/>
            </p:cNvSpPr>
            <p:nvPr/>
          </p:nvSpPr>
          <p:spPr bwMode="auto">
            <a:xfrm>
              <a:off x="3711" y="1471"/>
              <a:ext cx="432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65" name="Line 24"/>
            <p:cNvSpPr>
              <a:spLocks noChangeShapeType="1"/>
            </p:cNvSpPr>
            <p:nvPr/>
          </p:nvSpPr>
          <p:spPr bwMode="auto">
            <a:xfrm flipH="1">
              <a:off x="3567" y="1683"/>
              <a:ext cx="144" cy="9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5068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34" y="1888"/>
              <a:ext cx="23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58" name="Group 19"/>
          <p:cNvGrpSpPr>
            <a:grpSpLocks/>
          </p:cNvGrpSpPr>
          <p:nvPr/>
        </p:nvGrpSpPr>
        <p:grpSpPr bwMode="auto">
          <a:xfrm>
            <a:off x="315913" y="831850"/>
            <a:ext cx="4178300" cy="4513263"/>
            <a:chOff x="2847" y="26"/>
            <a:chExt cx="2210" cy="2363"/>
          </a:xfrm>
        </p:grpSpPr>
        <p:pic>
          <p:nvPicPr>
            <p:cNvPr id="96277" name="Picture 2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61" y="26"/>
              <a:ext cx="2096" cy="1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6278" name="Rectangle 21"/>
            <p:cNvSpPr>
              <a:spLocks noChangeArrowheads="1"/>
            </p:cNvSpPr>
            <p:nvPr/>
          </p:nvSpPr>
          <p:spPr bwMode="auto">
            <a:xfrm>
              <a:off x="2847" y="2197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75798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" y="884238"/>
            <a:ext cx="8077200" cy="336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1438275" y="933450"/>
            <a:ext cx="457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5518150" y="981075"/>
            <a:ext cx="457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6262" name="Group 6"/>
          <p:cNvGrpSpPr>
            <a:grpSpLocks/>
          </p:cNvGrpSpPr>
          <p:nvPr/>
        </p:nvGrpSpPr>
        <p:grpSpPr bwMode="auto">
          <a:xfrm>
            <a:off x="762000" y="4229100"/>
            <a:ext cx="7620000" cy="2667000"/>
            <a:chOff x="384" y="2526"/>
            <a:chExt cx="4992" cy="1794"/>
          </a:xfrm>
        </p:grpSpPr>
        <p:grpSp>
          <p:nvGrpSpPr>
            <p:cNvPr id="96271" name="Group 7"/>
            <p:cNvGrpSpPr>
              <a:grpSpLocks/>
            </p:cNvGrpSpPr>
            <p:nvPr/>
          </p:nvGrpSpPr>
          <p:grpSpPr bwMode="auto">
            <a:xfrm>
              <a:off x="384" y="2526"/>
              <a:ext cx="4992" cy="1794"/>
              <a:chOff x="384" y="2526"/>
              <a:chExt cx="4992" cy="1794"/>
            </a:xfrm>
          </p:grpSpPr>
          <p:pic>
            <p:nvPicPr>
              <p:cNvPr id="96275" name="Picture 8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84" y="2526"/>
                <a:ext cx="4992" cy="17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6276" name="Picture 9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920" y="4129"/>
                <a:ext cx="2309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96272" name="Rectangle 10"/>
            <p:cNvSpPr>
              <a:spLocks noChangeArrowheads="1"/>
            </p:cNvSpPr>
            <p:nvPr/>
          </p:nvSpPr>
          <p:spPr bwMode="auto">
            <a:xfrm>
              <a:off x="1968" y="3648"/>
              <a:ext cx="288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73" name="Rectangle 11"/>
            <p:cNvSpPr>
              <a:spLocks noChangeArrowheads="1"/>
            </p:cNvSpPr>
            <p:nvPr/>
          </p:nvSpPr>
          <p:spPr bwMode="auto">
            <a:xfrm>
              <a:off x="3469" y="3648"/>
              <a:ext cx="288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74" name="Rectangle 12"/>
            <p:cNvSpPr>
              <a:spLocks noChangeArrowheads="1"/>
            </p:cNvSpPr>
            <p:nvPr/>
          </p:nvSpPr>
          <p:spPr bwMode="auto">
            <a:xfrm>
              <a:off x="4992" y="3648"/>
              <a:ext cx="288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6263" name="Text Box 13"/>
          <p:cNvSpPr txBox="1">
            <a:spLocks noChangeArrowheads="1"/>
          </p:cNvSpPr>
          <p:nvPr/>
        </p:nvSpPr>
        <p:spPr bwMode="auto">
          <a:xfrm>
            <a:off x="2895600" y="5981700"/>
            <a:ext cx="776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OC-3</a:t>
            </a:r>
          </a:p>
        </p:txBody>
      </p:sp>
      <p:sp>
        <p:nvSpPr>
          <p:cNvPr id="96264" name="Text Box 14"/>
          <p:cNvSpPr txBox="1">
            <a:spLocks noChangeArrowheads="1"/>
          </p:cNvSpPr>
          <p:nvPr/>
        </p:nvSpPr>
        <p:spPr bwMode="auto">
          <a:xfrm>
            <a:off x="7499350" y="5981700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GSM</a:t>
            </a:r>
          </a:p>
        </p:txBody>
      </p:sp>
      <p:sp>
        <p:nvSpPr>
          <p:cNvPr id="96265" name="Text Box 15"/>
          <p:cNvSpPr txBox="1">
            <a:spLocks noChangeArrowheads="1"/>
          </p:cNvSpPr>
          <p:nvPr/>
        </p:nvSpPr>
        <p:spPr bwMode="auto">
          <a:xfrm>
            <a:off x="5248275" y="5959475"/>
            <a:ext cx="749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QAA</a:t>
            </a:r>
          </a:p>
        </p:txBody>
      </p:sp>
      <p:sp>
        <p:nvSpPr>
          <p:cNvPr id="75792" name="Rectangle 16"/>
          <p:cNvSpPr>
            <a:spLocks noChangeArrowheads="1"/>
          </p:cNvSpPr>
          <p:nvPr/>
        </p:nvSpPr>
        <p:spPr bwMode="auto">
          <a:xfrm>
            <a:off x="0" y="4305300"/>
            <a:ext cx="8686800" cy="2552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6267" name="TextBox 20"/>
          <p:cNvSpPr txBox="1">
            <a:spLocks noChangeArrowheads="1"/>
          </p:cNvSpPr>
          <p:nvPr/>
        </p:nvSpPr>
        <p:spPr bwMode="auto">
          <a:xfrm>
            <a:off x="609600" y="238125"/>
            <a:ext cx="5564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u="sng">
                <a:latin typeface="Tahoma" pitchFamily="34" charset="0"/>
                <a:cs typeface="Tahoma" pitchFamily="34" charset="0"/>
              </a:rPr>
              <a:t>Remaining variability in FLH</a:t>
            </a:r>
            <a:r>
              <a:rPr lang="en-US" sz="2800" u="sng" baseline="-25000">
                <a:latin typeface="Tahoma" pitchFamily="34" charset="0"/>
                <a:cs typeface="Tahoma" pitchFamily="34" charset="0"/>
              </a:rPr>
              <a:t>corrected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595813" y="822325"/>
            <a:ext cx="4087812" cy="3411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728788" y="4211638"/>
            <a:ext cx="23399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  <a:cs typeface="Tahoma" pitchFamily="34" charset="0"/>
              </a:rPr>
              <a:t>Chlorophyll (mg m</a:t>
            </a:r>
            <a:r>
              <a:rPr lang="en-US" baseline="30000">
                <a:latin typeface="Tahoma" pitchFamily="34" charset="0"/>
                <a:cs typeface="Tahoma" pitchFamily="34" charset="0"/>
              </a:rPr>
              <a:t>-3</a:t>
            </a:r>
            <a:r>
              <a:rPr lang="en-US">
                <a:latin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568950" y="4211638"/>
            <a:ext cx="23399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  <a:cs typeface="Tahoma" pitchFamily="34" charset="0"/>
              </a:rPr>
              <a:t>Chlorophyll (mg m</a:t>
            </a:r>
            <a:r>
              <a:rPr lang="en-US" baseline="30000">
                <a:latin typeface="Tahoma" pitchFamily="34" charset="0"/>
                <a:cs typeface="Tahoma" pitchFamily="34" charset="0"/>
              </a:rPr>
              <a:t>-3</a:t>
            </a:r>
            <a:r>
              <a:rPr lang="en-US">
                <a:latin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96257" name="AutoShape 1"/>
          <p:cNvSpPr>
            <a:spLocks noChangeAspect="1" noChangeArrowheads="1"/>
          </p:cNvSpPr>
          <p:nvPr/>
        </p:nvSpPr>
        <p:spPr bwMode="auto">
          <a:xfrm>
            <a:off x="533400" y="838200"/>
            <a:ext cx="8077200" cy="3363913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92" grpId="0" animBg="1"/>
      <p:bldP spid="25" grpId="0" animBg="1"/>
      <p:bldP spid="26" grpId="0"/>
      <p:bldP spid="27" grpId="0"/>
      <p:bldP spid="2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Westberry - MODIS Science Team Meeting 2011</a:t>
            </a:r>
          </a:p>
        </p:txBody>
      </p:sp>
      <p:grpSp>
        <p:nvGrpSpPr>
          <p:cNvPr id="98305" name="Group 15"/>
          <p:cNvGrpSpPr>
            <a:grpSpLocks/>
          </p:cNvGrpSpPr>
          <p:nvPr/>
        </p:nvGrpSpPr>
        <p:grpSpPr bwMode="auto">
          <a:xfrm>
            <a:off x="5673725" y="4343400"/>
            <a:ext cx="2941638" cy="2514600"/>
            <a:chOff x="3384" y="2400"/>
            <a:chExt cx="1984" cy="1728"/>
          </a:xfrm>
        </p:grpSpPr>
        <p:pic>
          <p:nvPicPr>
            <p:cNvPr id="9831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00" y="2400"/>
              <a:ext cx="1632" cy="1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8315" name="Text Box 5"/>
            <p:cNvSpPr txBox="1">
              <a:spLocks noChangeArrowheads="1"/>
            </p:cNvSpPr>
            <p:nvPr/>
          </p:nvSpPr>
          <p:spPr bwMode="auto">
            <a:xfrm>
              <a:off x="3576" y="3897"/>
              <a:ext cx="17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i="1">
                  <a:latin typeface="Tahoma" pitchFamily="34" charset="0"/>
                  <a:cs typeface="Tahoma" pitchFamily="34" charset="0"/>
                </a:rPr>
                <a:t>iPAR</a:t>
              </a:r>
              <a:r>
                <a:rPr lang="en-US" sz="1600">
                  <a:latin typeface="Tahoma" pitchFamily="34" charset="0"/>
                  <a:cs typeface="Tahoma" pitchFamily="34" charset="0"/>
                </a:rPr>
                <a:t> (</a:t>
              </a:r>
              <a:r>
                <a:rPr lang="en-US" sz="1600">
                  <a:latin typeface="Symbol" pitchFamily="18" charset="2"/>
                  <a:cs typeface="Tahoma" pitchFamily="34" charset="0"/>
                </a:rPr>
                <a:t>m</a:t>
              </a:r>
              <a:r>
                <a:rPr lang="en-US" sz="1600">
                  <a:latin typeface="Tahoma" pitchFamily="34" charset="0"/>
                  <a:cs typeface="Tahoma" pitchFamily="34" charset="0"/>
                </a:rPr>
                <a:t>mol quanta m</a:t>
              </a:r>
              <a:r>
                <a:rPr lang="en-US" sz="1600" baseline="30000">
                  <a:latin typeface="Tahoma" pitchFamily="34" charset="0"/>
                  <a:cs typeface="Tahoma" pitchFamily="34" charset="0"/>
                </a:rPr>
                <a:t>-2</a:t>
              </a:r>
              <a:r>
                <a:rPr lang="en-US" sz="1600">
                  <a:latin typeface="Tahoma" pitchFamily="34" charset="0"/>
                  <a:cs typeface="Tahoma" pitchFamily="34" charset="0"/>
                </a:rPr>
                <a:t> s</a:t>
              </a:r>
              <a:r>
                <a:rPr lang="en-US" sz="1600" baseline="30000">
                  <a:latin typeface="Tahoma" pitchFamily="34" charset="0"/>
                  <a:cs typeface="Tahoma" pitchFamily="34" charset="0"/>
                </a:rPr>
                <a:t>-1</a:t>
              </a:r>
              <a:r>
                <a:rPr lang="en-US" sz="1600">
                  <a:latin typeface="Tahoma" pitchFamily="34" charset="0"/>
                  <a:cs typeface="Tahoma" pitchFamily="34" charset="0"/>
                </a:rPr>
                <a:t>)</a:t>
              </a:r>
            </a:p>
          </p:txBody>
        </p:sp>
        <p:pic>
          <p:nvPicPr>
            <p:cNvPr id="98316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84" y="3024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8306" name="Text Box 9"/>
          <p:cNvSpPr txBox="1">
            <a:spLocks noChangeArrowheads="1"/>
          </p:cNvSpPr>
          <p:nvPr/>
        </p:nvSpPr>
        <p:spPr bwMode="auto">
          <a:xfrm>
            <a:off x="304800" y="1114425"/>
            <a:ext cx="8229600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ahoma" pitchFamily="34" charset="0"/>
                <a:cs typeface="Tahoma" pitchFamily="34" charset="0"/>
              </a:rPr>
              <a:t>#1:  Unique consequences of iron stress</a:t>
            </a:r>
          </a:p>
          <a:p>
            <a:r>
              <a:rPr lang="en-US" sz="2400">
                <a:latin typeface="Tahoma" pitchFamily="34" charset="0"/>
                <a:cs typeface="Tahoma" pitchFamily="34" charset="0"/>
              </a:rPr>
              <a:t>        	- Over-expression of pigment complexes </a:t>
            </a:r>
          </a:p>
          <a:p>
            <a:r>
              <a:rPr lang="en-US" sz="2400">
                <a:latin typeface="Tahoma" pitchFamily="34" charset="0"/>
                <a:cs typeface="Tahoma" pitchFamily="34" charset="0"/>
              </a:rPr>
              <a:t>	- Increases in PSII:PSI ratio </a:t>
            </a:r>
          </a:p>
          <a:p>
            <a:r>
              <a:rPr lang="en-US" sz="200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	   1. Chlorophyll  =   PSII &amp; PSI</a:t>
            </a:r>
          </a:p>
          <a:p>
            <a:r>
              <a:rPr lang="en-US" sz="200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	   2. Fluorescence =  PSII</a:t>
            </a:r>
          </a:p>
          <a:p>
            <a:r>
              <a:rPr lang="en-US" sz="200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	   3. </a:t>
            </a:r>
            <a:r>
              <a:rPr lang="el-GR" sz="200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φ</a:t>
            </a:r>
            <a:r>
              <a:rPr lang="en-US" sz="200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 increases with PSII:PSI ratio</a:t>
            </a:r>
            <a:r>
              <a:rPr lang="en-US" sz="2000">
                <a:solidFill>
                  <a:srgbClr val="009900"/>
                </a:solidFill>
                <a:latin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98308" name="Text Box 11"/>
          <p:cNvSpPr txBox="1">
            <a:spLocks noChangeArrowheads="1"/>
          </p:cNvSpPr>
          <p:nvPr/>
        </p:nvSpPr>
        <p:spPr bwMode="auto">
          <a:xfrm>
            <a:off x="381000" y="4003675"/>
            <a:ext cx="8229600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ahoma" pitchFamily="34" charset="0"/>
                <a:cs typeface="Tahoma" pitchFamily="34" charset="0"/>
              </a:rPr>
              <a:t>#2:  Photoacclimation</a:t>
            </a:r>
          </a:p>
          <a:p>
            <a:r>
              <a:rPr lang="en-US" sz="2400">
                <a:latin typeface="Tahoma" pitchFamily="34" charset="0"/>
                <a:cs typeface="Tahoma" pitchFamily="34" charset="0"/>
              </a:rPr>
              <a:t>        - Low light = enhanced NPQ</a:t>
            </a:r>
          </a:p>
          <a:p>
            <a:r>
              <a:rPr lang="en-US" sz="2400">
                <a:latin typeface="Tahoma" pitchFamily="34" charset="0"/>
                <a:cs typeface="Tahoma" pitchFamily="34" charset="0"/>
              </a:rPr>
              <a:t>          at any given </a:t>
            </a:r>
            <a:r>
              <a:rPr lang="en-US" sz="2400" i="1">
                <a:latin typeface="Tahoma" pitchFamily="34" charset="0"/>
                <a:cs typeface="Tahoma" pitchFamily="34" charset="0"/>
              </a:rPr>
              <a:t>iPAR</a:t>
            </a:r>
            <a:r>
              <a:rPr lang="en-US" sz="2400">
                <a:latin typeface="Tahoma" pitchFamily="34" charset="0"/>
                <a:cs typeface="Tahoma" pitchFamily="34" charset="0"/>
              </a:rPr>
              <a:t> </a:t>
            </a:r>
          </a:p>
          <a:p>
            <a:r>
              <a:rPr lang="en-US" sz="2400">
                <a:latin typeface="Tahoma" pitchFamily="34" charset="0"/>
                <a:cs typeface="Tahoma" pitchFamily="34" charset="0"/>
              </a:rPr>
              <a:t>	</a:t>
            </a:r>
            <a:r>
              <a:rPr lang="en-US" sz="2400">
                <a:latin typeface="Tahoma" pitchFamily="34" charset="0"/>
                <a:cs typeface="Tahoma" pitchFamily="34" charset="0"/>
                <a:sym typeface="Wingdings" pitchFamily="2" charset="2"/>
              </a:rPr>
              <a:t> lower </a:t>
            </a:r>
            <a:r>
              <a:rPr lang="el-GR" sz="2400">
                <a:latin typeface="Tahoma" pitchFamily="34" charset="0"/>
                <a:cs typeface="Tahoma" pitchFamily="34" charset="0"/>
                <a:sym typeface="Wingdings" pitchFamily="2" charset="2"/>
              </a:rPr>
              <a:t>φ</a:t>
            </a:r>
            <a:endParaRPr lang="el-GR" sz="2400">
              <a:latin typeface="Tahoma" pitchFamily="34" charset="0"/>
              <a:cs typeface="Tahoma" pitchFamily="34" charset="0"/>
            </a:endParaRPr>
          </a:p>
          <a:p>
            <a:r>
              <a:rPr lang="en-US" sz="2400">
                <a:latin typeface="Tahoma" pitchFamily="34" charset="0"/>
                <a:cs typeface="Tahoma" pitchFamily="34" charset="0"/>
              </a:rPr>
              <a:t>        </a:t>
            </a:r>
          </a:p>
        </p:txBody>
      </p:sp>
      <p:grpSp>
        <p:nvGrpSpPr>
          <p:cNvPr id="98309" name="Group 12"/>
          <p:cNvGrpSpPr>
            <a:grpSpLocks/>
          </p:cNvGrpSpPr>
          <p:nvPr/>
        </p:nvGrpSpPr>
        <p:grpSpPr bwMode="auto">
          <a:xfrm>
            <a:off x="5562600" y="2008188"/>
            <a:ext cx="3581400" cy="1524000"/>
            <a:chOff x="624" y="864"/>
            <a:chExt cx="4559" cy="1910"/>
          </a:xfrm>
        </p:grpSpPr>
        <p:pic>
          <p:nvPicPr>
            <p:cNvPr id="98312" name="Picture 1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4" y="864"/>
              <a:ext cx="4559" cy="1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8313" name="Rectangle 14"/>
            <p:cNvSpPr>
              <a:spLocks noChangeArrowheads="1"/>
            </p:cNvSpPr>
            <p:nvPr/>
          </p:nvSpPr>
          <p:spPr bwMode="auto">
            <a:xfrm>
              <a:off x="1200" y="982"/>
              <a:ext cx="192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8310" name="Rectangle 16"/>
          <p:cNvSpPr>
            <a:spLocks noChangeArrowheads="1"/>
          </p:cNvSpPr>
          <p:nvPr/>
        </p:nvSpPr>
        <p:spPr bwMode="auto">
          <a:xfrm>
            <a:off x="7837488" y="4405313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98311" name="TextBox 14"/>
          <p:cNvSpPr txBox="1">
            <a:spLocks noChangeArrowheads="1"/>
          </p:cNvSpPr>
          <p:nvPr/>
        </p:nvSpPr>
        <p:spPr bwMode="auto">
          <a:xfrm>
            <a:off x="609600" y="238125"/>
            <a:ext cx="7108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u="sng">
                <a:latin typeface="Tahoma" pitchFamily="34" charset="0"/>
                <a:cs typeface="Tahoma" pitchFamily="34" charset="0"/>
              </a:rPr>
              <a:t>What do we expect in remaining variability?</a:t>
            </a:r>
            <a:endParaRPr lang="en-US" sz="2800" u="sng" baseline="-2500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/>
      <p:bldP spid="98308" grpId="0"/>
      <p:bldP spid="983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Westberry - MODIS Science Team Meeting 2011</a:t>
            </a:r>
          </a:p>
        </p:txBody>
      </p:sp>
      <p:graphicFrame>
        <p:nvGraphicFramePr>
          <p:cNvPr id="88069" name="Object 5"/>
          <p:cNvGraphicFramePr>
            <a:graphicFrameLocks noChangeAspect="1"/>
          </p:cNvGraphicFramePr>
          <p:nvPr/>
        </p:nvGraphicFramePr>
        <p:xfrm>
          <a:off x="2743200" y="1716088"/>
          <a:ext cx="4371975" cy="217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92" name="Image" r:id="rId4" imgW="7619048" imgH="3796825" progId="">
                  <p:embed/>
                </p:oleObj>
              </mc:Choice>
              <mc:Fallback>
                <p:oleObj name="Image" r:id="rId4" imgW="7619048" imgH="3796825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716088"/>
                        <a:ext cx="4371975" cy="217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91" name="Oval 6"/>
          <p:cNvSpPr>
            <a:spLocks noChangeArrowheads="1"/>
          </p:cNvSpPr>
          <p:nvPr/>
        </p:nvSpPr>
        <p:spPr bwMode="auto">
          <a:xfrm>
            <a:off x="2743200" y="1716088"/>
            <a:ext cx="4371975" cy="21717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44" name="Group 43"/>
          <p:cNvGrpSpPr>
            <a:grpSpLocks/>
          </p:cNvGrpSpPr>
          <p:nvPr/>
        </p:nvGrpSpPr>
        <p:grpSpPr bwMode="auto">
          <a:xfrm>
            <a:off x="911225" y="3854450"/>
            <a:ext cx="6216650" cy="2582863"/>
            <a:chOff x="911909" y="3853734"/>
            <a:chExt cx="6215966" cy="2584298"/>
          </a:xfrm>
        </p:grpSpPr>
        <p:graphicFrame>
          <p:nvGraphicFramePr>
            <p:cNvPr id="88072" name="Object 8"/>
            <p:cNvGraphicFramePr>
              <a:graphicFrameLocks noChangeAspect="1"/>
            </p:cNvGraphicFramePr>
            <p:nvPr/>
          </p:nvGraphicFramePr>
          <p:xfrm>
            <a:off x="2759075" y="4079875"/>
            <a:ext cx="4368800" cy="2155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093" name="Image" r:id="rId6" imgW="7619048" imgH="3809524" progId="">
                    <p:embed/>
                  </p:oleObj>
                </mc:Choice>
                <mc:Fallback>
                  <p:oleObj name="Image" r:id="rId6" imgW="7619048" imgH="3809524" progId="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59075" y="4079875"/>
                          <a:ext cx="4368800" cy="2155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8113" name="Oval 9"/>
            <p:cNvSpPr>
              <a:spLocks noChangeArrowheads="1"/>
            </p:cNvSpPr>
            <p:nvPr/>
          </p:nvSpPr>
          <p:spPr bwMode="auto">
            <a:xfrm>
              <a:off x="2749550" y="4068763"/>
              <a:ext cx="4371975" cy="21717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graphicFrame>
          <p:nvGraphicFramePr>
            <p:cNvPr id="88077" name="Object 13"/>
            <p:cNvGraphicFramePr>
              <a:graphicFrameLocks noChangeAspect="1"/>
            </p:cNvGraphicFramePr>
            <p:nvPr/>
          </p:nvGraphicFramePr>
          <p:xfrm>
            <a:off x="2376488" y="4284663"/>
            <a:ext cx="160337" cy="1760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094" name="Image" r:id="rId8" imgW="241185" imgH="7200000" progId="">
                    <p:embed/>
                  </p:oleObj>
                </mc:Choice>
                <mc:Fallback>
                  <p:oleObj name="Image" r:id="rId8" imgW="241185" imgH="7200000" progId="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76488" y="4284663"/>
                          <a:ext cx="160337" cy="17605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8114" name="Rectangle 14"/>
            <p:cNvSpPr>
              <a:spLocks noChangeArrowheads="1"/>
            </p:cNvSpPr>
            <p:nvPr/>
          </p:nvSpPr>
          <p:spPr bwMode="auto">
            <a:xfrm rot="-5400000">
              <a:off x="1576388" y="5087938"/>
              <a:ext cx="1760537" cy="1603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8115" name="Line 15"/>
            <p:cNvSpPr>
              <a:spLocks noChangeShapeType="1"/>
            </p:cNvSpPr>
            <p:nvPr/>
          </p:nvSpPr>
          <p:spPr bwMode="auto">
            <a:xfrm rot="-5400000">
              <a:off x="2423319" y="5941219"/>
              <a:ext cx="0" cy="2143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16" name="Line 16"/>
            <p:cNvSpPr>
              <a:spLocks noChangeShapeType="1"/>
            </p:cNvSpPr>
            <p:nvPr/>
          </p:nvSpPr>
          <p:spPr bwMode="auto">
            <a:xfrm rot="-5400000">
              <a:off x="2423319" y="5353844"/>
              <a:ext cx="0" cy="2143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17" name="Line 17"/>
            <p:cNvSpPr>
              <a:spLocks noChangeShapeType="1"/>
            </p:cNvSpPr>
            <p:nvPr/>
          </p:nvSpPr>
          <p:spPr bwMode="auto">
            <a:xfrm rot="-5400000">
              <a:off x="2423319" y="4764882"/>
              <a:ext cx="0" cy="2143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18" name="Line 18"/>
            <p:cNvSpPr>
              <a:spLocks noChangeShapeType="1"/>
            </p:cNvSpPr>
            <p:nvPr/>
          </p:nvSpPr>
          <p:spPr bwMode="auto">
            <a:xfrm rot="-5400000">
              <a:off x="2423319" y="4180682"/>
              <a:ext cx="0" cy="2143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19" name="Text Box 19"/>
            <p:cNvSpPr txBox="1">
              <a:spLocks noChangeArrowheads="1"/>
            </p:cNvSpPr>
            <p:nvPr/>
          </p:nvSpPr>
          <p:spPr bwMode="auto">
            <a:xfrm>
              <a:off x="1981200" y="4135438"/>
              <a:ext cx="28245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88120" name="Text Box 20"/>
            <p:cNvSpPr txBox="1">
              <a:spLocks noChangeArrowheads="1"/>
            </p:cNvSpPr>
            <p:nvPr/>
          </p:nvSpPr>
          <p:spPr bwMode="auto">
            <a:xfrm>
              <a:off x="1847850" y="4716463"/>
              <a:ext cx="43473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  <a:cs typeface="Tahoma" pitchFamily="34" charset="0"/>
                </a:rPr>
                <a:t>0.1</a:t>
              </a:r>
            </a:p>
          </p:txBody>
        </p:sp>
        <p:sp>
          <p:nvSpPr>
            <p:cNvPr id="88121" name="Text Box 21"/>
            <p:cNvSpPr txBox="1">
              <a:spLocks noChangeArrowheads="1"/>
            </p:cNvSpPr>
            <p:nvPr/>
          </p:nvSpPr>
          <p:spPr bwMode="auto">
            <a:xfrm>
              <a:off x="1760538" y="5311775"/>
              <a:ext cx="53251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  <a:cs typeface="Tahoma" pitchFamily="34" charset="0"/>
                </a:rPr>
                <a:t>0.01</a:t>
              </a:r>
            </a:p>
          </p:txBody>
        </p:sp>
        <p:sp>
          <p:nvSpPr>
            <p:cNvPr id="88122" name="Text Box 22"/>
            <p:cNvSpPr txBox="1">
              <a:spLocks noChangeArrowheads="1"/>
            </p:cNvSpPr>
            <p:nvPr/>
          </p:nvSpPr>
          <p:spPr bwMode="auto">
            <a:xfrm>
              <a:off x="1676400" y="5895975"/>
              <a:ext cx="63030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  <a:cs typeface="Tahoma" pitchFamily="34" charset="0"/>
                </a:rPr>
                <a:t>0.001</a:t>
              </a:r>
            </a:p>
          </p:txBody>
        </p:sp>
        <p:sp>
          <p:nvSpPr>
            <p:cNvPr id="88123" name="Text Box 23"/>
            <p:cNvSpPr txBox="1">
              <a:spLocks noChangeArrowheads="1"/>
            </p:cNvSpPr>
            <p:nvPr/>
          </p:nvSpPr>
          <p:spPr bwMode="auto">
            <a:xfrm rot="-5400000">
              <a:off x="-57074" y="4822717"/>
              <a:ext cx="258429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latin typeface="Tahoma" pitchFamily="34" charset="0"/>
                  <a:cs typeface="Tahoma" pitchFamily="34" charset="0"/>
                </a:rPr>
                <a:t>Soluble Fe deposition</a:t>
              </a:r>
            </a:p>
            <a:p>
              <a:pPr algn="ctr"/>
              <a:r>
                <a:rPr lang="en-US" sz="1600">
                  <a:latin typeface="Tahoma" pitchFamily="34" charset="0"/>
                  <a:cs typeface="Tahoma" pitchFamily="34" charset="0"/>
                </a:rPr>
                <a:t>( ng m</a:t>
              </a:r>
              <a:r>
                <a:rPr lang="en-US" sz="1600" baseline="30000">
                  <a:latin typeface="Tahoma" pitchFamily="34" charset="0"/>
                  <a:cs typeface="Tahoma" pitchFamily="34" charset="0"/>
                </a:rPr>
                <a:t>-2</a:t>
              </a:r>
              <a:r>
                <a:rPr lang="en-US" sz="1600">
                  <a:latin typeface="Tahoma" pitchFamily="34" charset="0"/>
                  <a:cs typeface="Tahoma" pitchFamily="34" charset="0"/>
                </a:rPr>
                <a:t> s</a:t>
              </a:r>
              <a:r>
                <a:rPr lang="en-US" sz="1600" baseline="30000">
                  <a:latin typeface="Tahoma" pitchFamily="34" charset="0"/>
                  <a:cs typeface="Tahoma" pitchFamily="34" charset="0"/>
                </a:rPr>
                <a:t>-1 </a:t>
              </a:r>
              <a:r>
                <a:rPr lang="en-US" sz="1600">
                  <a:latin typeface="Tahoma" pitchFamily="34" charset="0"/>
                  <a:cs typeface="Tahoma" pitchFamily="34" charset="0"/>
                </a:rPr>
                <a:t>)</a:t>
              </a:r>
            </a:p>
          </p:txBody>
        </p:sp>
      </p:grpSp>
      <p:sp>
        <p:nvSpPr>
          <p:cNvPr id="88093" name="Text Box 25"/>
          <p:cNvSpPr txBox="1">
            <a:spLocks noChangeArrowheads="1"/>
          </p:cNvSpPr>
          <p:nvPr/>
        </p:nvSpPr>
        <p:spPr bwMode="auto">
          <a:xfrm rot="16200000" flipH="1">
            <a:off x="742950" y="2595563"/>
            <a:ext cx="1196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>
                <a:latin typeface="Tahoma" pitchFamily="34" charset="0"/>
                <a:cs typeface="Tahoma" pitchFamily="34" charset="0"/>
              </a:rPr>
              <a:t>φ</a:t>
            </a:r>
            <a:r>
              <a:rPr lang="en-US" sz="2000" baseline="-25000">
                <a:latin typeface="Tahoma" pitchFamily="34" charset="0"/>
                <a:cs typeface="Tahoma" pitchFamily="34" charset="0"/>
              </a:rPr>
              <a:t>sat</a:t>
            </a:r>
            <a:r>
              <a:rPr lang="en-US" sz="2000">
                <a:latin typeface="Tahoma" pitchFamily="34" charset="0"/>
                <a:cs typeface="Tahoma" pitchFamily="34" charset="0"/>
              </a:rPr>
              <a:t>  (%)</a:t>
            </a:r>
            <a:endParaRPr lang="en-US" sz="2000" baseline="-2500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88090" name="Object 26"/>
          <p:cNvGraphicFramePr>
            <a:graphicFrameLocks noChangeAspect="1"/>
          </p:cNvGraphicFramePr>
          <p:nvPr/>
        </p:nvGraphicFramePr>
        <p:xfrm>
          <a:off x="2363788" y="1916113"/>
          <a:ext cx="158750" cy="176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95" name="Image" r:id="rId10" imgW="228249" imgH="7263492" progId="">
                  <p:embed/>
                </p:oleObj>
              </mc:Choice>
              <mc:Fallback>
                <p:oleObj name="Image" r:id="rId10" imgW="228249" imgH="7263492" progId="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3788" y="1916113"/>
                        <a:ext cx="158750" cy="176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8094" name="Group 27"/>
          <p:cNvGrpSpPr>
            <a:grpSpLocks/>
          </p:cNvGrpSpPr>
          <p:nvPr/>
        </p:nvGrpSpPr>
        <p:grpSpPr bwMode="auto">
          <a:xfrm rot="5400000" flipH="1">
            <a:off x="1544638" y="2690813"/>
            <a:ext cx="1762125" cy="212725"/>
            <a:chOff x="1104" y="3792"/>
            <a:chExt cx="960" cy="96"/>
          </a:xfrm>
        </p:grpSpPr>
        <p:sp>
          <p:nvSpPr>
            <p:cNvPr id="88104" name="Line 28"/>
            <p:cNvSpPr>
              <a:spLocks noChangeShapeType="1"/>
            </p:cNvSpPr>
            <p:nvPr/>
          </p:nvSpPr>
          <p:spPr bwMode="auto">
            <a:xfrm>
              <a:off x="1104" y="3816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05" name="Line 29"/>
            <p:cNvSpPr>
              <a:spLocks noChangeShapeType="1"/>
            </p:cNvSpPr>
            <p:nvPr/>
          </p:nvSpPr>
          <p:spPr bwMode="auto">
            <a:xfrm>
              <a:off x="1344" y="3816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06" name="Line 30"/>
            <p:cNvSpPr>
              <a:spLocks noChangeShapeType="1"/>
            </p:cNvSpPr>
            <p:nvPr/>
          </p:nvSpPr>
          <p:spPr bwMode="auto">
            <a:xfrm>
              <a:off x="1584" y="3816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07" name="Line 31"/>
            <p:cNvSpPr>
              <a:spLocks noChangeShapeType="1"/>
            </p:cNvSpPr>
            <p:nvPr/>
          </p:nvSpPr>
          <p:spPr bwMode="auto">
            <a:xfrm>
              <a:off x="1824" y="3816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08" name="Rectangle 32"/>
            <p:cNvSpPr>
              <a:spLocks noChangeArrowheads="1"/>
            </p:cNvSpPr>
            <p:nvPr/>
          </p:nvSpPr>
          <p:spPr bwMode="auto">
            <a:xfrm>
              <a:off x="1104" y="3792"/>
              <a:ext cx="240" cy="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8109" name="Rectangle 33"/>
            <p:cNvSpPr>
              <a:spLocks noChangeArrowheads="1"/>
            </p:cNvSpPr>
            <p:nvPr/>
          </p:nvSpPr>
          <p:spPr bwMode="auto">
            <a:xfrm>
              <a:off x="1344" y="3792"/>
              <a:ext cx="240" cy="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8110" name="Rectangle 34"/>
            <p:cNvSpPr>
              <a:spLocks noChangeArrowheads="1"/>
            </p:cNvSpPr>
            <p:nvPr/>
          </p:nvSpPr>
          <p:spPr bwMode="auto">
            <a:xfrm>
              <a:off x="1584" y="3792"/>
              <a:ext cx="240" cy="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8111" name="Rectangle 35"/>
            <p:cNvSpPr>
              <a:spLocks noChangeArrowheads="1"/>
            </p:cNvSpPr>
            <p:nvPr/>
          </p:nvSpPr>
          <p:spPr bwMode="auto">
            <a:xfrm>
              <a:off x="1824" y="3792"/>
              <a:ext cx="240" cy="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8112" name="Line 36"/>
            <p:cNvSpPr>
              <a:spLocks noChangeShapeType="1"/>
            </p:cNvSpPr>
            <p:nvPr/>
          </p:nvSpPr>
          <p:spPr bwMode="auto">
            <a:xfrm>
              <a:off x="2064" y="3816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095" name="Text Box 37"/>
          <p:cNvSpPr txBox="1">
            <a:spLocks noChangeArrowheads="1"/>
          </p:cNvSpPr>
          <p:nvPr/>
        </p:nvSpPr>
        <p:spPr bwMode="auto">
          <a:xfrm>
            <a:off x="1676400" y="3070225"/>
            <a:ext cx="6715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ahoma" pitchFamily="34" charset="0"/>
                <a:cs typeface="Tahoma" pitchFamily="34" charset="0"/>
              </a:rPr>
              <a:t>0.5%</a:t>
            </a:r>
          </a:p>
        </p:txBody>
      </p:sp>
      <p:sp>
        <p:nvSpPr>
          <p:cNvPr id="88096" name="Text Box 38"/>
          <p:cNvSpPr txBox="1">
            <a:spLocks noChangeArrowheads="1"/>
          </p:cNvSpPr>
          <p:nvPr/>
        </p:nvSpPr>
        <p:spPr bwMode="auto">
          <a:xfrm>
            <a:off x="1676400" y="2628900"/>
            <a:ext cx="6715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ahoma" pitchFamily="34" charset="0"/>
                <a:cs typeface="Tahoma" pitchFamily="34" charset="0"/>
              </a:rPr>
              <a:t>1.0%</a:t>
            </a:r>
          </a:p>
        </p:txBody>
      </p:sp>
      <p:sp>
        <p:nvSpPr>
          <p:cNvPr id="88097" name="Text Box 39"/>
          <p:cNvSpPr txBox="1">
            <a:spLocks noChangeArrowheads="1"/>
          </p:cNvSpPr>
          <p:nvPr/>
        </p:nvSpPr>
        <p:spPr bwMode="auto">
          <a:xfrm>
            <a:off x="1676400" y="2187575"/>
            <a:ext cx="6715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ahoma" pitchFamily="34" charset="0"/>
                <a:cs typeface="Tahoma" pitchFamily="34" charset="0"/>
              </a:rPr>
              <a:t>1.5%</a:t>
            </a:r>
          </a:p>
        </p:txBody>
      </p:sp>
      <p:sp>
        <p:nvSpPr>
          <p:cNvPr id="88098" name="Text Box 40"/>
          <p:cNvSpPr txBox="1">
            <a:spLocks noChangeArrowheads="1"/>
          </p:cNvSpPr>
          <p:nvPr/>
        </p:nvSpPr>
        <p:spPr bwMode="auto">
          <a:xfrm>
            <a:off x="1676400" y="1754188"/>
            <a:ext cx="6715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ahoma" pitchFamily="34" charset="0"/>
                <a:cs typeface="Tahoma" pitchFamily="34" charset="0"/>
              </a:rPr>
              <a:t>2.0%</a:t>
            </a:r>
          </a:p>
        </p:txBody>
      </p:sp>
      <p:sp>
        <p:nvSpPr>
          <p:cNvPr id="88099" name="Text Box 41"/>
          <p:cNvSpPr txBox="1">
            <a:spLocks noChangeArrowheads="1"/>
          </p:cNvSpPr>
          <p:nvPr/>
        </p:nvSpPr>
        <p:spPr bwMode="auto">
          <a:xfrm>
            <a:off x="1812925" y="3521075"/>
            <a:ext cx="4968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ahoma" pitchFamily="34" charset="0"/>
                <a:cs typeface="Tahoma" pitchFamily="34" charset="0"/>
              </a:rPr>
              <a:t>0%</a:t>
            </a:r>
          </a:p>
        </p:txBody>
      </p:sp>
      <p:sp>
        <p:nvSpPr>
          <p:cNvPr id="88100" name="Text Box 44"/>
          <p:cNvSpPr txBox="1">
            <a:spLocks noChangeArrowheads="1"/>
          </p:cNvSpPr>
          <p:nvPr/>
        </p:nvSpPr>
        <p:spPr bwMode="auto">
          <a:xfrm>
            <a:off x="4038600" y="990600"/>
            <a:ext cx="17510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>
                <a:latin typeface="Tahoma" pitchFamily="34" charset="0"/>
                <a:cs typeface="Tahoma" pitchFamily="34" charset="0"/>
              </a:rPr>
              <a:t>Spring 2004</a:t>
            </a:r>
          </a:p>
        </p:txBody>
      </p:sp>
      <p:sp>
        <p:nvSpPr>
          <p:cNvPr id="88101" name="TextBox 36"/>
          <p:cNvSpPr txBox="1">
            <a:spLocks noChangeArrowheads="1"/>
          </p:cNvSpPr>
          <p:nvPr/>
        </p:nvSpPr>
        <p:spPr bwMode="auto">
          <a:xfrm>
            <a:off x="609600" y="238125"/>
            <a:ext cx="6897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u="sng">
                <a:latin typeface="Tahoma" pitchFamily="34" charset="0"/>
                <a:cs typeface="Tahoma" pitchFamily="34" charset="0"/>
              </a:rPr>
              <a:t>Fluorescence Quantum Yields (</a:t>
            </a:r>
            <a:r>
              <a:rPr lang="en-US" sz="2800" u="sng">
                <a:latin typeface="Tahoma" pitchFamily="34" charset="0"/>
                <a:cs typeface="Tahoma" pitchFamily="34" charset="0"/>
                <a:sym typeface="Symbol" pitchFamily="18" charset="2"/>
              </a:rPr>
              <a:t></a:t>
            </a:r>
            <a:r>
              <a:rPr lang="en-US" sz="2800" u="sng">
                <a:latin typeface="Tahoma" pitchFamily="34" charset="0"/>
                <a:cs typeface="Tahoma" pitchFamily="34" charset="0"/>
              </a:rPr>
              <a:t>, or FQY)</a:t>
            </a:r>
          </a:p>
        </p:txBody>
      </p:sp>
      <p:sp>
        <p:nvSpPr>
          <p:cNvPr id="39" name="Freeform 38"/>
          <p:cNvSpPr/>
          <p:nvPr/>
        </p:nvSpPr>
        <p:spPr>
          <a:xfrm>
            <a:off x="4178300" y="2643188"/>
            <a:ext cx="1717675" cy="771525"/>
          </a:xfrm>
          <a:custGeom>
            <a:avLst/>
            <a:gdLst>
              <a:gd name="connsiteX0" fmla="*/ 1653938 w 1717197"/>
              <a:gd name="connsiteY0" fmla="*/ 92208 h 772014"/>
              <a:gd name="connsiteX1" fmla="*/ 1530993 w 1717197"/>
              <a:gd name="connsiteY1" fmla="*/ 76840 h 772014"/>
              <a:gd name="connsiteX2" fmla="*/ 1507941 w 1717197"/>
              <a:gd name="connsiteY2" fmla="*/ 69156 h 772014"/>
              <a:gd name="connsiteX3" fmla="*/ 1438785 w 1717197"/>
              <a:gd name="connsiteY3" fmla="*/ 61472 h 772014"/>
              <a:gd name="connsiteX4" fmla="*/ 1415732 w 1717197"/>
              <a:gd name="connsiteY4" fmla="*/ 53788 h 772014"/>
              <a:gd name="connsiteX5" fmla="*/ 1323524 w 1717197"/>
              <a:gd name="connsiteY5" fmla="*/ 38420 h 772014"/>
              <a:gd name="connsiteX6" fmla="*/ 701117 w 1717197"/>
              <a:gd name="connsiteY6" fmla="*/ 23052 h 772014"/>
              <a:gd name="connsiteX7" fmla="*/ 639645 w 1717197"/>
              <a:gd name="connsiteY7" fmla="*/ 15368 h 772014"/>
              <a:gd name="connsiteX8" fmla="*/ 455228 w 1717197"/>
              <a:gd name="connsiteY8" fmla="*/ 0 h 772014"/>
              <a:gd name="connsiteX9" fmla="*/ 55659 w 1717197"/>
              <a:gd name="connsiteY9" fmla="*/ 7684 h 772014"/>
              <a:gd name="connsiteX10" fmla="*/ 40290 w 1717197"/>
              <a:gd name="connsiteY10" fmla="*/ 23052 h 772014"/>
              <a:gd name="connsiteX11" fmla="*/ 17238 w 1717197"/>
              <a:gd name="connsiteY11" fmla="*/ 30736 h 772014"/>
              <a:gd name="connsiteX12" fmla="*/ 1870 w 1717197"/>
              <a:gd name="connsiteY12" fmla="*/ 53788 h 772014"/>
              <a:gd name="connsiteX13" fmla="*/ 9554 w 1717197"/>
              <a:gd name="connsiteY13" fmla="*/ 115260 h 772014"/>
              <a:gd name="connsiteX14" fmla="*/ 32606 w 1717197"/>
              <a:gd name="connsiteY14" fmla="*/ 161364 h 772014"/>
              <a:gd name="connsiteX15" fmla="*/ 55659 w 1717197"/>
              <a:gd name="connsiteY15" fmla="*/ 176732 h 772014"/>
              <a:gd name="connsiteX16" fmla="*/ 86395 w 1717197"/>
              <a:gd name="connsiteY16" fmla="*/ 207468 h 772014"/>
              <a:gd name="connsiteX17" fmla="*/ 117131 w 1717197"/>
              <a:gd name="connsiteY17" fmla="*/ 215153 h 772014"/>
              <a:gd name="connsiteX18" fmla="*/ 201655 w 1717197"/>
              <a:gd name="connsiteY18" fmla="*/ 230521 h 772014"/>
              <a:gd name="connsiteX19" fmla="*/ 232391 w 1717197"/>
              <a:gd name="connsiteY19" fmla="*/ 276625 h 772014"/>
              <a:gd name="connsiteX20" fmla="*/ 247759 w 1717197"/>
              <a:gd name="connsiteY20" fmla="*/ 299677 h 772014"/>
              <a:gd name="connsiteX21" fmla="*/ 270811 w 1717197"/>
              <a:gd name="connsiteY21" fmla="*/ 315045 h 772014"/>
              <a:gd name="connsiteX22" fmla="*/ 286180 w 1717197"/>
              <a:gd name="connsiteY22" fmla="*/ 330413 h 772014"/>
              <a:gd name="connsiteX23" fmla="*/ 355336 w 1717197"/>
              <a:gd name="connsiteY23" fmla="*/ 384201 h 772014"/>
              <a:gd name="connsiteX24" fmla="*/ 409124 w 1717197"/>
              <a:gd name="connsiteY24" fmla="*/ 453358 h 772014"/>
              <a:gd name="connsiteX25" fmla="*/ 455228 w 1717197"/>
              <a:gd name="connsiteY25" fmla="*/ 468726 h 772014"/>
              <a:gd name="connsiteX26" fmla="*/ 478280 w 1717197"/>
              <a:gd name="connsiteY26" fmla="*/ 476410 h 772014"/>
              <a:gd name="connsiteX27" fmla="*/ 501332 w 1717197"/>
              <a:gd name="connsiteY27" fmla="*/ 499462 h 772014"/>
              <a:gd name="connsiteX28" fmla="*/ 516701 w 1717197"/>
              <a:gd name="connsiteY28" fmla="*/ 522514 h 772014"/>
              <a:gd name="connsiteX29" fmla="*/ 547437 w 1717197"/>
              <a:gd name="connsiteY29" fmla="*/ 530198 h 772014"/>
              <a:gd name="connsiteX30" fmla="*/ 570489 w 1717197"/>
              <a:gd name="connsiteY30" fmla="*/ 537882 h 772014"/>
              <a:gd name="connsiteX31" fmla="*/ 616593 w 1717197"/>
              <a:gd name="connsiteY31" fmla="*/ 591670 h 772014"/>
              <a:gd name="connsiteX32" fmla="*/ 631961 w 1717197"/>
              <a:gd name="connsiteY32" fmla="*/ 614722 h 772014"/>
              <a:gd name="connsiteX33" fmla="*/ 678065 w 1717197"/>
              <a:gd name="connsiteY33" fmla="*/ 637774 h 772014"/>
              <a:gd name="connsiteX34" fmla="*/ 762590 w 1717197"/>
              <a:gd name="connsiteY34" fmla="*/ 676195 h 772014"/>
              <a:gd name="connsiteX35" fmla="*/ 824062 w 1717197"/>
              <a:gd name="connsiteY35" fmla="*/ 699247 h 772014"/>
              <a:gd name="connsiteX36" fmla="*/ 870166 w 1717197"/>
              <a:gd name="connsiteY36" fmla="*/ 714615 h 772014"/>
              <a:gd name="connsiteX37" fmla="*/ 893218 w 1717197"/>
              <a:gd name="connsiteY37" fmla="*/ 722299 h 772014"/>
              <a:gd name="connsiteX38" fmla="*/ 1046899 w 1717197"/>
              <a:gd name="connsiteY38" fmla="*/ 745351 h 772014"/>
              <a:gd name="connsiteX39" fmla="*/ 1069951 w 1717197"/>
              <a:gd name="connsiteY39" fmla="*/ 760719 h 772014"/>
              <a:gd name="connsiteX40" fmla="*/ 1269736 w 1717197"/>
              <a:gd name="connsiteY40" fmla="*/ 745351 h 772014"/>
              <a:gd name="connsiteX41" fmla="*/ 1361944 w 1717197"/>
              <a:gd name="connsiteY41" fmla="*/ 737667 h 772014"/>
              <a:gd name="connsiteX42" fmla="*/ 1392680 w 1717197"/>
              <a:gd name="connsiteY42" fmla="*/ 729983 h 772014"/>
              <a:gd name="connsiteX43" fmla="*/ 1415732 w 1717197"/>
              <a:gd name="connsiteY43" fmla="*/ 714615 h 772014"/>
              <a:gd name="connsiteX44" fmla="*/ 1438785 w 1717197"/>
              <a:gd name="connsiteY44" fmla="*/ 706931 h 772014"/>
              <a:gd name="connsiteX45" fmla="*/ 1461837 w 1717197"/>
              <a:gd name="connsiteY45" fmla="*/ 676195 h 772014"/>
              <a:gd name="connsiteX46" fmla="*/ 1477205 w 1717197"/>
              <a:gd name="connsiteY46" fmla="*/ 660826 h 772014"/>
              <a:gd name="connsiteX47" fmla="*/ 1515625 w 1717197"/>
              <a:gd name="connsiteY47" fmla="*/ 591670 h 772014"/>
              <a:gd name="connsiteX48" fmla="*/ 1561729 w 1717197"/>
              <a:gd name="connsiteY48" fmla="*/ 560934 h 772014"/>
              <a:gd name="connsiteX49" fmla="*/ 1607833 w 1717197"/>
              <a:gd name="connsiteY49" fmla="*/ 522514 h 772014"/>
              <a:gd name="connsiteX50" fmla="*/ 1638569 w 1717197"/>
              <a:gd name="connsiteY50" fmla="*/ 476410 h 772014"/>
              <a:gd name="connsiteX51" fmla="*/ 1646253 w 1717197"/>
              <a:gd name="connsiteY51" fmla="*/ 453358 h 772014"/>
              <a:gd name="connsiteX52" fmla="*/ 1661622 w 1717197"/>
              <a:gd name="connsiteY52" fmla="*/ 437989 h 772014"/>
              <a:gd name="connsiteX53" fmla="*/ 1700042 w 1717197"/>
              <a:gd name="connsiteY53" fmla="*/ 437989 h 772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717197" h="772014">
                <a:moveTo>
                  <a:pt x="1653938" y="92208"/>
                </a:moveTo>
                <a:cubicBezTo>
                  <a:pt x="1546839" y="70789"/>
                  <a:pt x="1717197" y="103441"/>
                  <a:pt x="1530993" y="76840"/>
                </a:cubicBezTo>
                <a:cubicBezTo>
                  <a:pt x="1522975" y="75695"/>
                  <a:pt x="1515930" y="70488"/>
                  <a:pt x="1507941" y="69156"/>
                </a:cubicBezTo>
                <a:cubicBezTo>
                  <a:pt x="1485063" y="65343"/>
                  <a:pt x="1461837" y="64033"/>
                  <a:pt x="1438785" y="61472"/>
                </a:cubicBezTo>
                <a:cubicBezTo>
                  <a:pt x="1431101" y="58911"/>
                  <a:pt x="1423520" y="56013"/>
                  <a:pt x="1415732" y="53788"/>
                </a:cubicBezTo>
                <a:cubicBezTo>
                  <a:pt x="1385487" y="45147"/>
                  <a:pt x="1355342" y="39493"/>
                  <a:pt x="1323524" y="38420"/>
                </a:cubicBezTo>
                <a:lnTo>
                  <a:pt x="701117" y="23052"/>
                </a:lnTo>
                <a:lnTo>
                  <a:pt x="639645" y="15368"/>
                </a:lnTo>
                <a:cubicBezTo>
                  <a:pt x="581517" y="9249"/>
                  <a:pt x="512909" y="4437"/>
                  <a:pt x="455228" y="0"/>
                </a:cubicBezTo>
                <a:cubicBezTo>
                  <a:pt x="322038" y="2561"/>
                  <a:pt x="188668" y="295"/>
                  <a:pt x="55659" y="7684"/>
                </a:cubicBezTo>
                <a:cubicBezTo>
                  <a:pt x="48425" y="8086"/>
                  <a:pt x="46502" y="19325"/>
                  <a:pt x="40290" y="23052"/>
                </a:cubicBezTo>
                <a:cubicBezTo>
                  <a:pt x="33345" y="27219"/>
                  <a:pt x="24922" y="28175"/>
                  <a:pt x="17238" y="30736"/>
                </a:cubicBezTo>
                <a:cubicBezTo>
                  <a:pt x="12115" y="38420"/>
                  <a:pt x="2706" y="44591"/>
                  <a:pt x="1870" y="53788"/>
                </a:cubicBezTo>
                <a:cubicBezTo>
                  <a:pt x="0" y="74353"/>
                  <a:pt x="5860" y="94943"/>
                  <a:pt x="9554" y="115260"/>
                </a:cubicBezTo>
                <a:cubicBezTo>
                  <a:pt x="12332" y="130536"/>
                  <a:pt x="21669" y="150427"/>
                  <a:pt x="32606" y="161364"/>
                </a:cubicBezTo>
                <a:cubicBezTo>
                  <a:pt x="39136" y="167894"/>
                  <a:pt x="48647" y="170722"/>
                  <a:pt x="55659" y="176732"/>
                </a:cubicBezTo>
                <a:cubicBezTo>
                  <a:pt x="66660" y="186161"/>
                  <a:pt x="74108" y="199789"/>
                  <a:pt x="86395" y="207468"/>
                </a:cubicBezTo>
                <a:cubicBezTo>
                  <a:pt x="95350" y="213065"/>
                  <a:pt x="106977" y="212252"/>
                  <a:pt x="117131" y="215153"/>
                </a:cubicBezTo>
                <a:cubicBezTo>
                  <a:pt x="172402" y="230946"/>
                  <a:pt x="99950" y="217808"/>
                  <a:pt x="201655" y="230521"/>
                </a:cubicBezTo>
                <a:lnTo>
                  <a:pt x="232391" y="276625"/>
                </a:lnTo>
                <a:cubicBezTo>
                  <a:pt x="237514" y="284309"/>
                  <a:pt x="240075" y="294554"/>
                  <a:pt x="247759" y="299677"/>
                </a:cubicBezTo>
                <a:cubicBezTo>
                  <a:pt x="255443" y="304800"/>
                  <a:pt x="263600" y="309276"/>
                  <a:pt x="270811" y="315045"/>
                </a:cubicBezTo>
                <a:cubicBezTo>
                  <a:pt x="276468" y="319571"/>
                  <a:pt x="280384" y="326066"/>
                  <a:pt x="286180" y="330413"/>
                </a:cubicBezTo>
                <a:cubicBezTo>
                  <a:pt x="359704" y="385555"/>
                  <a:pt x="308411" y="337276"/>
                  <a:pt x="355336" y="384201"/>
                </a:cubicBezTo>
                <a:cubicBezTo>
                  <a:pt x="365064" y="413384"/>
                  <a:pt x="370251" y="440400"/>
                  <a:pt x="409124" y="453358"/>
                </a:cubicBezTo>
                <a:lnTo>
                  <a:pt x="455228" y="468726"/>
                </a:lnTo>
                <a:lnTo>
                  <a:pt x="478280" y="476410"/>
                </a:lnTo>
                <a:cubicBezTo>
                  <a:pt x="485964" y="484094"/>
                  <a:pt x="494375" y="491114"/>
                  <a:pt x="501332" y="499462"/>
                </a:cubicBezTo>
                <a:cubicBezTo>
                  <a:pt x="507244" y="506557"/>
                  <a:pt x="509017" y="517391"/>
                  <a:pt x="516701" y="522514"/>
                </a:cubicBezTo>
                <a:cubicBezTo>
                  <a:pt x="525488" y="528372"/>
                  <a:pt x="537283" y="527297"/>
                  <a:pt x="547437" y="530198"/>
                </a:cubicBezTo>
                <a:cubicBezTo>
                  <a:pt x="555225" y="532423"/>
                  <a:pt x="562805" y="535321"/>
                  <a:pt x="570489" y="537882"/>
                </a:cubicBezTo>
                <a:cubicBezTo>
                  <a:pt x="656820" y="652990"/>
                  <a:pt x="536324" y="495347"/>
                  <a:pt x="616593" y="591670"/>
                </a:cubicBezTo>
                <a:cubicBezTo>
                  <a:pt x="622505" y="598765"/>
                  <a:pt x="625431" y="608192"/>
                  <a:pt x="631961" y="614722"/>
                </a:cubicBezTo>
                <a:cubicBezTo>
                  <a:pt x="657545" y="640306"/>
                  <a:pt x="649942" y="622150"/>
                  <a:pt x="678065" y="637774"/>
                </a:cubicBezTo>
                <a:cubicBezTo>
                  <a:pt x="768834" y="688201"/>
                  <a:pt x="682158" y="656086"/>
                  <a:pt x="762590" y="676195"/>
                </a:cubicBezTo>
                <a:cubicBezTo>
                  <a:pt x="780861" y="680763"/>
                  <a:pt x="808547" y="693605"/>
                  <a:pt x="824062" y="699247"/>
                </a:cubicBezTo>
                <a:cubicBezTo>
                  <a:pt x="839286" y="704783"/>
                  <a:pt x="854798" y="709492"/>
                  <a:pt x="870166" y="714615"/>
                </a:cubicBezTo>
                <a:cubicBezTo>
                  <a:pt x="877850" y="717176"/>
                  <a:pt x="885189" y="721229"/>
                  <a:pt x="893218" y="722299"/>
                </a:cubicBezTo>
                <a:cubicBezTo>
                  <a:pt x="1021425" y="739393"/>
                  <a:pt x="970471" y="730065"/>
                  <a:pt x="1046899" y="745351"/>
                </a:cubicBezTo>
                <a:cubicBezTo>
                  <a:pt x="1054583" y="750474"/>
                  <a:pt x="1060724" y="760335"/>
                  <a:pt x="1069951" y="760719"/>
                </a:cubicBezTo>
                <a:cubicBezTo>
                  <a:pt x="1341044" y="772014"/>
                  <a:pt x="1155064" y="758842"/>
                  <a:pt x="1269736" y="745351"/>
                </a:cubicBezTo>
                <a:cubicBezTo>
                  <a:pt x="1300367" y="741747"/>
                  <a:pt x="1331208" y="740228"/>
                  <a:pt x="1361944" y="737667"/>
                </a:cubicBezTo>
                <a:cubicBezTo>
                  <a:pt x="1372189" y="735106"/>
                  <a:pt x="1382973" y="734143"/>
                  <a:pt x="1392680" y="729983"/>
                </a:cubicBezTo>
                <a:cubicBezTo>
                  <a:pt x="1401168" y="726345"/>
                  <a:pt x="1407472" y="718745"/>
                  <a:pt x="1415732" y="714615"/>
                </a:cubicBezTo>
                <a:cubicBezTo>
                  <a:pt x="1422977" y="710993"/>
                  <a:pt x="1431101" y="709492"/>
                  <a:pt x="1438785" y="706931"/>
                </a:cubicBezTo>
                <a:cubicBezTo>
                  <a:pt x="1446469" y="696686"/>
                  <a:pt x="1453638" y="686033"/>
                  <a:pt x="1461837" y="676195"/>
                </a:cubicBezTo>
                <a:cubicBezTo>
                  <a:pt x="1466475" y="670629"/>
                  <a:pt x="1473478" y="667038"/>
                  <a:pt x="1477205" y="660826"/>
                </a:cubicBezTo>
                <a:cubicBezTo>
                  <a:pt x="1495888" y="629687"/>
                  <a:pt x="1468634" y="622997"/>
                  <a:pt x="1515625" y="591670"/>
                </a:cubicBezTo>
                <a:lnTo>
                  <a:pt x="1561729" y="560934"/>
                </a:lnTo>
                <a:cubicBezTo>
                  <a:pt x="1582220" y="547274"/>
                  <a:pt x="1591904" y="542994"/>
                  <a:pt x="1607833" y="522514"/>
                </a:cubicBezTo>
                <a:cubicBezTo>
                  <a:pt x="1619173" y="507935"/>
                  <a:pt x="1632728" y="493932"/>
                  <a:pt x="1638569" y="476410"/>
                </a:cubicBezTo>
                <a:cubicBezTo>
                  <a:pt x="1641130" y="468726"/>
                  <a:pt x="1642086" y="460303"/>
                  <a:pt x="1646253" y="453358"/>
                </a:cubicBezTo>
                <a:cubicBezTo>
                  <a:pt x="1649981" y="447145"/>
                  <a:pt x="1654656" y="439979"/>
                  <a:pt x="1661622" y="437989"/>
                </a:cubicBezTo>
                <a:cubicBezTo>
                  <a:pt x="1673936" y="434471"/>
                  <a:pt x="1687235" y="437989"/>
                  <a:pt x="1700042" y="437989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4208463" y="5024438"/>
            <a:ext cx="1716087" cy="771525"/>
          </a:xfrm>
          <a:custGeom>
            <a:avLst/>
            <a:gdLst>
              <a:gd name="connsiteX0" fmla="*/ 1653938 w 1717197"/>
              <a:gd name="connsiteY0" fmla="*/ 92208 h 772014"/>
              <a:gd name="connsiteX1" fmla="*/ 1530993 w 1717197"/>
              <a:gd name="connsiteY1" fmla="*/ 76840 h 772014"/>
              <a:gd name="connsiteX2" fmla="*/ 1507941 w 1717197"/>
              <a:gd name="connsiteY2" fmla="*/ 69156 h 772014"/>
              <a:gd name="connsiteX3" fmla="*/ 1438785 w 1717197"/>
              <a:gd name="connsiteY3" fmla="*/ 61472 h 772014"/>
              <a:gd name="connsiteX4" fmla="*/ 1415732 w 1717197"/>
              <a:gd name="connsiteY4" fmla="*/ 53788 h 772014"/>
              <a:gd name="connsiteX5" fmla="*/ 1323524 w 1717197"/>
              <a:gd name="connsiteY5" fmla="*/ 38420 h 772014"/>
              <a:gd name="connsiteX6" fmla="*/ 701117 w 1717197"/>
              <a:gd name="connsiteY6" fmla="*/ 23052 h 772014"/>
              <a:gd name="connsiteX7" fmla="*/ 639645 w 1717197"/>
              <a:gd name="connsiteY7" fmla="*/ 15368 h 772014"/>
              <a:gd name="connsiteX8" fmla="*/ 455228 w 1717197"/>
              <a:gd name="connsiteY8" fmla="*/ 0 h 772014"/>
              <a:gd name="connsiteX9" fmla="*/ 55659 w 1717197"/>
              <a:gd name="connsiteY9" fmla="*/ 7684 h 772014"/>
              <a:gd name="connsiteX10" fmla="*/ 40290 w 1717197"/>
              <a:gd name="connsiteY10" fmla="*/ 23052 h 772014"/>
              <a:gd name="connsiteX11" fmla="*/ 17238 w 1717197"/>
              <a:gd name="connsiteY11" fmla="*/ 30736 h 772014"/>
              <a:gd name="connsiteX12" fmla="*/ 1870 w 1717197"/>
              <a:gd name="connsiteY12" fmla="*/ 53788 h 772014"/>
              <a:gd name="connsiteX13" fmla="*/ 9554 w 1717197"/>
              <a:gd name="connsiteY13" fmla="*/ 115260 h 772014"/>
              <a:gd name="connsiteX14" fmla="*/ 32606 w 1717197"/>
              <a:gd name="connsiteY14" fmla="*/ 161364 h 772014"/>
              <a:gd name="connsiteX15" fmla="*/ 55659 w 1717197"/>
              <a:gd name="connsiteY15" fmla="*/ 176732 h 772014"/>
              <a:gd name="connsiteX16" fmla="*/ 86395 w 1717197"/>
              <a:gd name="connsiteY16" fmla="*/ 207468 h 772014"/>
              <a:gd name="connsiteX17" fmla="*/ 117131 w 1717197"/>
              <a:gd name="connsiteY17" fmla="*/ 215153 h 772014"/>
              <a:gd name="connsiteX18" fmla="*/ 201655 w 1717197"/>
              <a:gd name="connsiteY18" fmla="*/ 230521 h 772014"/>
              <a:gd name="connsiteX19" fmla="*/ 232391 w 1717197"/>
              <a:gd name="connsiteY19" fmla="*/ 276625 h 772014"/>
              <a:gd name="connsiteX20" fmla="*/ 247759 w 1717197"/>
              <a:gd name="connsiteY20" fmla="*/ 299677 h 772014"/>
              <a:gd name="connsiteX21" fmla="*/ 270811 w 1717197"/>
              <a:gd name="connsiteY21" fmla="*/ 315045 h 772014"/>
              <a:gd name="connsiteX22" fmla="*/ 286180 w 1717197"/>
              <a:gd name="connsiteY22" fmla="*/ 330413 h 772014"/>
              <a:gd name="connsiteX23" fmla="*/ 355336 w 1717197"/>
              <a:gd name="connsiteY23" fmla="*/ 384201 h 772014"/>
              <a:gd name="connsiteX24" fmla="*/ 409124 w 1717197"/>
              <a:gd name="connsiteY24" fmla="*/ 453358 h 772014"/>
              <a:gd name="connsiteX25" fmla="*/ 455228 w 1717197"/>
              <a:gd name="connsiteY25" fmla="*/ 468726 h 772014"/>
              <a:gd name="connsiteX26" fmla="*/ 478280 w 1717197"/>
              <a:gd name="connsiteY26" fmla="*/ 476410 h 772014"/>
              <a:gd name="connsiteX27" fmla="*/ 501332 w 1717197"/>
              <a:gd name="connsiteY27" fmla="*/ 499462 h 772014"/>
              <a:gd name="connsiteX28" fmla="*/ 516701 w 1717197"/>
              <a:gd name="connsiteY28" fmla="*/ 522514 h 772014"/>
              <a:gd name="connsiteX29" fmla="*/ 547437 w 1717197"/>
              <a:gd name="connsiteY29" fmla="*/ 530198 h 772014"/>
              <a:gd name="connsiteX30" fmla="*/ 570489 w 1717197"/>
              <a:gd name="connsiteY30" fmla="*/ 537882 h 772014"/>
              <a:gd name="connsiteX31" fmla="*/ 616593 w 1717197"/>
              <a:gd name="connsiteY31" fmla="*/ 591670 h 772014"/>
              <a:gd name="connsiteX32" fmla="*/ 631961 w 1717197"/>
              <a:gd name="connsiteY32" fmla="*/ 614722 h 772014"/>
              <a:gd name="connsiteX33" fmla="*/ 678065 w 1717197"/>
              <a:gd name="connsiteY33" fmla="*/ 637774 h 772014"/>
              <a:gd name="connsiteX34" fmla="*/ 762590 w 1717197"/>
              <a:gd name="connsiteY34" fmla="*/ 676195 h 772014"/>
              <a:gd name="connsiteX35" fmla="*/ 824062 w 1717197"/>
              <a:gd name="connsiteY35" fmla="*/ 699247 h 772014"/>
              <a:gd name="connsiteX36" fmla="*/ 870166 w 1717197"/>
              <a:gd name="connsiteY36" fmla="*/ 714615 h 772014"/>
              <a:gd name="connsiteX37" fmla="*/ 893218 w 1717197"/>
              <a:gd name="connsiteY37" fmla="*/ 722299 h 772014"/>
              <a:gd name="connsiteX38" fmla="*/ 1046899 w 1717197"/>
              <a:gd name="connsiteY38" fmla="*/ 745351 h 772014"/>
              <a:gd name="connsiteX39" fmla="*/ 1069951 w 1717197"/>
              <a:gd name="connsiteY39" fmla="*/ 760719 h 772014"/>
              <a:gd name="connsiteX40" fmla="*/ 1269736 w 1717197"/>
              <a:gd name="connsiteY40" fmla="*/ 745351 h 772014"/>
              <a:gd name="connsiteX41" fmla="*/ 1361944 w 1717197"/>
              <a:gd name="connsiteY41" fmla="*/ 737667 h 772014"/>
              <a:gd name="connsiteX42" fmla="*/ 1392680 w 1717197"/>
              <a:gd name="connsiteY42" fmla="*/ 729983 h 772014"/>
              <a:gd name="connsiteX43" fmla="*/ 1415732 w 1717197"/>
              <a:gd name="connsiteY43" fmla="*/ 714615 h 772014"/>
              <a:gd name="connsiteX44" fmla="*/ 1438785 w 1717197"/>
              <a:gd name="connsiteY44" fmla="*/ 706931 h 772014"/>
              <a:gd name="connsiteX45" fmla="*/ 1461837 w 1717197"/>
              <a:gd name="connsiteY45" fmla="*/ 676195 h 772014"/>
              <a:gd name="connsiteX46" fmla="*/ 1477205 w 1717197"/>
              <a:gd name="connsiteY46" fmla="*/ 660826 h 772014"/>
              <a:gd name="connsiteX47" fmla="*/ 1515625 w 1717197"/>
              <a:gd name="connsiteY47" fmla="*/ 591670 h 772014"/>
              <a:gd name="connsiteX48" fmla="*/ 1561729 w 1717197"/>
              <a:gd name="connsiteY48" fmla="*/ 560934 h 772014"/>
              <a:gd name="connsiteX49" fmla="*/ 1607833 w 1717197"/>
              <a:gd name="connsiteY49" fmla="*/ 522514 h 772014"/>
              <a:gd name="connsiteX50" fmla="*/ 1638569 w 1717197"/>
              <a:gd name="connsiteY50" fmla="*/ 476410 h 772014"/>
              <a:gd name="connsiteX51" fmla="*/ 1646253 w 1717197"/>
              <a:gd name="connsiteY51" fmla="*/ 453358 h 772014"/>
              <a:gd name="connsiteX52" fmla="*/ 1661622 w 1717197"/>
              <a:gd name="connsiteY52" fmla="*/ 437989 h 772014"/>
              <a:gd name="connsiteX53" fmla="*/ 1700042 w 1717197"/>
              <a:gd name="connsiteY53" fmla="*/ 437989 h 772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717197" h="772014">
                <a:moveTo>
                  <a:pt x="1653938" y="92208"/>
                </a:moveTo>
                <a:cubicBezTo>
                  <a:pt x="1546839" y="70789"/>
                  <a:pt x="1717197" y="103441"/>
                  <a:pt x="1530993" y="76840"/>
                </a:cubicBezTo>
                <a:cubicBezTo>
                  <a:pt x="1522975" y="75695"/>
                  <a:pt x="1515930" y="70488"/>
                  <a:pt x="1507941" y="69156"/>
                </a:cubicBezTo>
                <a:cubicBezTo>
                  <a:pt x="1485063" y="65343"/>
                  <a:pt x="1461837" y="64033"/>
                  <a:pt x="1438785" y="61472"/>
                </a:cubicBezTo>
                <a:cubicBezTo>
                  <a:pt x="1431101" y="58911"/>
                  <a:pt x="1423520" y="56013"/>
                  <a:pt x="1415732" y="53788"/>
                </a:cubicBezTo>
                <a:cubicBezTo>
                  <a:pt x="1385487" y="45147"/>
                  <a:pt x="1355342" y="39493"/>
                  <a:pt x="1323524" y="38420"/>
                </a:cubicBezTo>
                <a:lnTo>
                  <a:pt x="701117" y="23052"/>
                </a:lnTo>
                <a:lnTo>
                  <a:pt x="639645" y="15368"/>
                </a:lnTo>
                <a:cubicBezTo>
                  <a:pt x="581517" y="9249"/>
                  <a:pt x="512909" y="4437"/>
                  <a:pt x="455228" y="0"/>
                </a:cubicBezTo>
                <a:cubicBezTo>
                  <a:pt x="322038" y="2561"/>
                  <a:pt x="188668" y="295"/>
                  <a:pt x="55659" y="7684"/>
                </a:cubicBezTo>
                <a:cubicBezTo>
                  <a:pt x="48425" y="8086"/>
                  <a:pt x="46502" y="19325"/>
                  <a:pt x="40290" y="23052"/>
                </a:cubicBezTo>
                <a:cubicBezTo>
                  <a:pt x="33345" y="27219"/>
                  <a:pt x="24922" y="28175"/>
                  <a:pt x="17238" y="30736"/>
                </a:cubicBezTo>
                <a:cubicBezTo>
                  <a:pt x="12115" y="38420"/>
                  <a:pt x="2706" y="44591"/>
                  <a:pt x="1870" y="53788"/>
                </a:cubicBezTo>
                <a:cubicBezTo>
                  <a:pt x="0" y="74353"/>
                  <a:pt x="5860" y="94943"/>
                  <a:pt x="9554" y="115260"/>
                </a:cubicBezTo>
                <a:cubicBezTo>
                  <a:pt x="12332" y="130536"/>
                  <a:pt x="21669" y="150427"/>
                  <a:pt x="32606" y="161364"/>
                </a:cubicBezTo>
                <a:cubicBezTo>
                  <a:pt x="39136" y="167894"/>
                  <a:pt x="48647" y="170722"/>
                  <a:pt x="55659" y="176732"/>
                </a:cubicBezTo>
                <a:cubicBezTo>
                  <a:pt x="66660" y="186161"/>
                  <a:pt x="74108" y="199789"/>
                  <a:pt x="86395" y="207468"/>
                </a:cubicBezTo>
                <a:cubicBezTo>
                  <a:pt x="95350" y="213065"/>
                  <a:pt x="106977" y="212252"/>
                  <a:pt x="117131" y="215153"/>
                </a:cubicBezTo>
                <a:cubicBezTo>
                  <a:pt x="172402" y="230946"/>
                  <a:pt x="99950" y="217808"/>
                  <a:pt x="201655" y="230521"/>
                </a:cubicBezTo>
                <a:lnTo>
                  <a:pt x="232391" y="276625"/>
                </a:lnTo>
                <a:cubicBezTo>
                  <a:pt x="237514" y="284309"/>
                  <a:pt x="240075" y="294554"/>
                  <a:pt x="247759" y="299677"/>
                </a:cubicBezTo>
                <a:cubicBezTo>
                  <a:pt x="255443" y="304800"/>
                  <a:pt x="263600" y="309276"/>
                  <a:pt x="270811" y="315045"/>
                </a:cubicBezTo>
                <a:cubicBezTo>
                  <a:pt x="276468" y="319571"/>
                  <a:pt x="280384" y="326066"/>
                  <a:pt x="286180" y="330413"/>
                </a:cubicBezTo>
                <a:cubicBezTo>
                  <a:pt x="359704" y="385555"/>
                  <a:pt x="308411" y="337276"/>
                  <a:pt x="355336" y="384201"/>
                </a:cubicBezTo>
                <a:cubicBezTo>
                  <a:pt x="365064" y="413384"/>
                  <a:pt x="370251" y="440400"/>
                  <a:pt x="409124" y="453358"/>
                </a:cubicBezTo>
                <a:lnTo>
                  <a:pt x="455228" y="468726"/>
                </a:lnTo>
                <a:lnTo>
                  <a:pt x="478280" y="476410"/>
                </a:lnTo>
                <a:cubicBezTo>
                  <a:pt x="485964" y="484094"/>
                  <a:pt x="494375" y="491114"/>
                  <a:pt x="501332" y="499462"/>
                </a:cubicBezTo>
                <a:cubicBezTo>
                  <a:pt x="507244" y="506557"/>
                  <a:pt x="509017" y="517391"/>
                  <a:pt x="516701" y="522514"/>
                </a:cubicBezTo>
                <a:cubicBezTo>
                  <a:pt x="525488" y="528372"/>
                  <a:pt x="537283" y="527297"/>
                  <a:pt x="547437" y="530198"/>
                </a:cubicBezTo>
                <a:cubicBezTo>
                  <a:pt x="555225" y="532423"/>
                  <a:pt x="562805" y="535321"/>
                  <a:pt x="570489" y="537882"/>
                </a:cubicBezTo>
                <a:cubicBezTo>
                  <a:pt x="656820" y="652990"/>
                  <a:pt x="536324" y="495347"/>
                  <a:pt x="616593" y="591670"/>
                </a:cubicBezTo>
                <a:cubicBezTo>
                  <a:pt x="622505" y="598765"/>
                  <a:pt x="625431" y="608192"/>
                  <a:pt x="631961" y="614722"/>
                </a:cubicBezTo>
                <a:cubicBezTo>
                  <a:pt x="657545" y="640306"/>
                  <a:pt x="649942" y="622150"/>
                  <a:pt x="678065" y="637774"/>
                </a:cubicBezTo>
                <a:cubicBezTo>
                  <a:pt x="768834" y="688201"/>
                  <a:pt x="682158" y="656086"/>
                  <a:pt x="762590" y="676195"/>
                </a:cubicBezTo>
                <a:cubicBezTo>
                  <a:pt x="780861" y="680763"/>
                  <a:pt x="808547" y="693605"/>
                  <a:pt x="824062" y="699247"/>
                </a:cubicBezTo>
                <a:cubicBezTo>
                  <a:pt x="839286" y="704783"/>
                  <a:pt x="854798" y="709492"/>
                  <a:pt x="870166" y="714615"/>
                </a:cubicBezTo>
                <a:cubicBezTo>
                  <a:pt x="877850" y="717176"/>
                  <a:pt x="885189" y="721229"/>
                  <a:pt x="893218" y="722299"/>
                </a:cubicBezTo>
                <a:cubicBezTo>
                  <a:pt x="1021425" y="739393"/>
                  <a:pt x="970471" y="730065"/>
                  <a:pt x="1046899" y="745351"/>
                </a:cubicBezTo>
                <a:cubicBezTo>
                  <a:pt x="1054583" y="750474"/>
                  <a:pt x="1060724" y="760335"/>
                  <a:pt x="1069951" y="760719"/>
                </a:cubicBezTo>
                <a:cubicBezTo>
                  <a:pt x="1341044" y="772014"/>
                  <a:pt x="1155064" y="758842"/>
                  <a:pt x="1269736" y="745351"/>
                </a:cubicBezTo>
                <a:cubicBezTo>
                  <a:pt x="1300367" y="741747"/>
                  <a:pt x="1331208" y="740228"/>
                  <a:pt x="1361944" y="737667"/>
                </a:cubicBezTo>
                <a:cubicBezTo>
                  <a:pt x="1372189" y="735106"/>
                  <a:pt x="1382973" y="734143"/>
                  <a:pt x="1392680" y="729983"/>
                </a:cubicBezTo>
                <a:cubicBezTo>
                  <a:pt x="1401168" y="726345"/>
                  <a:pt x="1407472" y="718745"/>
                  <a:pt x="1415732" y="714615"/>
                </a:cubicBezTo>
                <a:cubicBezTo>
                  <a:pt x="1422977" y="710993"/>
                  <a:pt x="1431101" y="709492"/>
                  <a:pt x="1438785" y="706931"/>
                </a:cubicBezTo>
                <a:cubicBezTo>
                  <a:pt x="1446469" y="696686"/>
                  <a:pt x="1453638" y="686033"/>
                  <a:pt x="1461837" y="676195"/>
                </a:cubicBezTo>
                <a:cubicBezTo>
                  <a:pt x="1466475" y="670629"/>
                  <a:pt x="1473478" y="667038"/>
                  <a:pt x="1477205" y="660826"/>
                </a:cubicBezTo>
                <a:cubicBezTo>
                  <a:pt x="1495888" y="629687"/>
                  <a:pt x="1468634" y="622997"/>
                  <a:pt x="1515625" y="591670"/>
                </a:cubicBezTo>
                <a:lnTo>
                  <a:pt x="1561729" y="560934"/>
                </a:lnTo>
                <a:cubicBezTo>
                  <a:pt x="1582220" y="547274"/>
                  <a:pt x="1591904" y="542994"/>
                  <a:pt x="1607833" y="522514"/>
                </a:cubicBezTo>
                <a:cubicBezTo>
                  <a:pt x="1619173" y="507935"/>
                  <a:pt x="1632728" y="493932"/>
                  <a:pt x="1638569" y="476410"/>
                </a:cubicBezTo>
                <a:cubicBezTo>
                  <a:pt x="1641130" y="468726"/>
                  <a:pt x="1642086" y="460303"/>
                  <a:pt x="1646253" y="453358"/>
                </a:cubicBezTo>
                <a:cubicBezTo>
                  <a:pt x="1649981" y="447145"/>
                  <a:pt x="1654656" y="439979"/>
                  <a:pt x="1661622" y="437989"/>
                </a:cubicBezTo>
                <a:cubicBezTo>
                  <a:pt x="1673936" y="434471"/>
                  <a:pt x="1687235" y="437989"/>
                  <a:pt x="1700042" y="437989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70" name="Group 8"/>
          <p:cNvGrpSpPr>
            <a:grpSpLocks/>
          </p:cNvGrpSpPr>
          <p:nvPr/>
        </p:nvGrpSpPr>
        <p:grpSpPr bwMode="auto">
          <a:xfrm>
            <a:off x="4648200" y="1003300"/>
            <a:ext cx="4270375" cy="2120900"/>
            <a:chOff x="2018" y="1764"/>
            <a:chExt cx="1586" cy="820"/>
          </a:xfrm>
        </p:grpSpPr>
        <p:graphicFrame>
          <p:nvGraphicFramePr>
            <p:cNvPr id="43017" name="Object 9"/>
            <p:cNvGraphicFramePr>
              <a:graphicFrameLocks noChangeAspect="1"/>
            </p:cNvGraphicFramePr>
            <p:nvPr/>
          </p:nvGraphicFramePr>
          <p:xfrm>
            <a:off x="2018" y="1764"/>
            <a:ext cx="1583" cy="8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71" name="Image" r:id="rId4" imgW="7619048" imgH="3809524" progId="">
                    <p:embed/>
                  </p:oleObj>
                </mc:Choice>
                <mc:Fallback>
                  <p:oleObj name="Image" r:id="rId4" imgW="7619048" imgH="3809524" progId="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8" y="1764"/>
                          <a:ext cx="1583" cy="8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3108" name="Oval 10"/>
            <p:cNvSpPr>
              <a:spLocks noChangeArrowheads="1"/>
            </p:cNvSpPr>
            <p:nvPr/>
          </p:nvSpPr>
          <p:spPr bwMode="auto">
            <a:xfrm>
              <a:off x="2018" y="1770"/>
              <a:ext cx="1586" cy="81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</p:grpSp>
      <p:graphicFrame>
        <p:nvGraphicFramePr>
          <p:cNvPr id="43021" name="Object 13"/>
          <p:cNvGraphicFramePr>
            <a:graphicFrameLocks noChangeAspect="1"/>
          </p:cNvGraphicFramePr>
          <p:nvPr/>
        </p:nvGraphicFramePr>
        <p:xfrm>
          <a:off x="5505450" y="3435350"/>
          <a:ext cx="2722563" cy="157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72" name="Image" r:id="rId6" imgW="7161905" imgH="253789" progId="">
                  <p:embed/>
                </p:oleObj>
              </mc:Choice>
              <mc:Fallback>
                <p:oleObj name="Image" r:id="rId6" imgW="7161905" imgH="253789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5450" y="3435350"/>
                        <a:ext cx="2722563" cy="157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71" name="Line 14"/>
          <p:cNvSpPr>
            <a:spLocks noChangeShapeType="1"/>
          </p:cNvSpPr>
          <p:nvPr/>
        </p:nvSpPr>
        <p:spPr bwMode="auto">
          <a:xfrm>
            <a:off x="5510213" y="3487738"/>
            <a:ext cx="0" cy="157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72" name="Line 15"/>
          <p:cNvSpPr>
            <a:spLocks noChangeShapeType="1"/>
          </p:cNvSpPr>
          <p:nvPr/>
        </p:nvSpPr>
        <p:spPr bwMode="auto">
          <a:xfrm>
            <a:off x="6191250" y="3487738"/>
            <a:ext cx="0" cy="157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73" name="Line 16"/>
          <p:cNvSpPr>
            <a:spLocks noChangeShapeType="1"/>
          </p:cNvSpPr>
          <p:nvPr/>
        </p:nvSpPr>
        <p:spPr bwMode="auto">
          <a:xfrm>
            <a:off x="6872288" y="3487738"/>
            <a:ext cx="0" cy="157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74" name="Line 17"/>
          <p:cNvSpPr>
            <a:spLocks noChangeShapeType="1"/>
          </p:cNvSpPr>
          <p:nvPr/>
        </p:nvSpPr>
        <p:spPr bwMode="auto">
          <a:xfrm>
            <a:off x="7553325" y="3487738"/>
            <a:ext cx="0" cy="157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75" name="Line 18"/>
          <p:cNvSpPr>
            <a:spLocks noChangeShapeType="1"/>
          </p:cNvSpPr>
          <p:nvPr/>
        </p:nvSpPr>
        <p:spPr bwMode="auto">
          <a:xfrm>
            <a:off x="8235950" y="3487738"/>
            <a:ext cx="0" cy="157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3076" name="Group 19"/>
          <p:cNvGrpSpPr>
            <a:grpSpLocks/>
          </p:cNvGrpSpPr>
          <p:nvPr/>
        </p:nvGrpSpPr>
        <p:grpSpPr bwMode="auto">
          <a:xfrm>
            <a:off x="5510213" y="3435350"/>
            <a:ext cx="2725737" cy="157163"/>
            <a:chOff x="1008" y="4080"/>
            <a:chExt cx="576" cy="144"/>
          </a:xfrm>
        </p:grpSpPr>
        <p:sp>
          <p:nvSpPr>
            <p:cNvPr id="43104" name="Rectangle 20"/>
            <p:cNvSpPr>
              <a:spLocks noChangeArrowheads="1"/>
            </p:cNvSpPr>
            <p:nvPr/>
          </p:nvSpPr>
          <p:spPr bwMode="auto">
            <a:xfrm>
              <a:off x="1008" y="40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3105" name="Rectangle 21"/>
            <p:cNvSpPr>
              <a:spLocks noChangeArrowheads="1"/>
            </p:cNvSpPr>
            <p:nvPr/>
          </p:nvSpPr>
          <p:spPr bwMode="auto">
            <a:xfrm>
              <a:off x="1152" y="40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3106" name="Rectangle 22"/>
            <p:cNvSpPr>
              <a:spLocks noChangeArrowheads="1"/>
            </p:cNvSpPr>
            <p:nvPr/>
          </p:nvSpPr>
          <p:spPr bwMode="auto">
            <a:xfrm>
              <a:off x="1296" y="40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3107" name="Rectangle 23"/>
            <p:cNvSpPr>
              <a:spLocks noChangeArrowheads="1"/>
            </p:cNvSpPr>
            <p:nvPr/>
          </p:nvSpPr>
          <p:spPr bwMode="auto">
            <a:xfrm>
              <a:off x="1440" y="40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3077" name="Text Box 24"/>
          <p:cNvSpPr txBox="1">
            <a:spLocks noChangeArrowheads="1"/>
          </p:cNvSpPr>
          <p:nvPr/>
        </p:nvSpPr>
        <p:spPr bwMode="auto">
          <a:xfrm>
            <a:off x="5942013" y="3571875"/>
            <a:ext cx="500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Tahoma" pitchFamily="34" charset="0"/>
                <a:cs typeface="Tahoma" pitchFamily="34" charset="0"/>
              </a:rPr>
              <a:t>-0.5</a:t>
            </a:r>
          </a:p>
        </p:txBody>
      </p:sp>
      <p:sp>
        <p:nvSpPr>
          <p:cNvPr id="43078" name="Text Box 25"/>
          <p:cNvSpPr txBox="1">
            <a:spLocks noChangeArrowheads="1"/>
          </p:cNvSpPr>
          <p:nvPr/>
        </p:nvSpPr>
        <p:spPr bwMode="auto">
          <a:xfrm>
            <a:off x="6702425" y="3571875"/>
            <a:ext cx="282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Tahoma" pitchFamily="34" charset="0"/>
                <a:cs typeface="Tahoma" pitchFamily="34" charset="0"/>
              </a:rPr>
              <a:t>0</a:t>
            </a:r>
          </a:p>
        </p:txBody>
      </p:sp>
      <p:sp>
        <p:nvSpPr>
          <p:cNvPr id="43079" name="Text Box 26"/>
          <p:cNvSpPr txBox="1">
            <a:spLocks noChangeArrowheads="1"/>
          </p:cNvSpPr>
          <p:nvPr/>
        </p:nvSpPr>
        <p:spPr bwMode="auto">
          <a:xfrm>
            <a:off x="7329488" y="3571875"/>
            <a:ext cx="434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Tahoma" pitchFamily="34" charset="0"/>
                <a:cs typeface="Tahoma" pitchFamily="34" charset="0"/>
              </a:rPr>
              <a:t>0.5</a:t>
            </a:r>
          </a:p>
        </p:txBody>
      </p:sp>
      <p:sp>
        <p:nvSpPr>
          <p:cNvPr id="43080" name="Text Box 27"/>
          <p:cNvSpPr txBox="1">
            <a:spLocks noChangeArrowheads="1"/>
          </p:cNvSpPr>
          <p:nvPr/>
        </p:nvSpPr>
        <p:spPr bwMode="auto">
          <a:xfrm>
            <a:off x="8010525" y="3571875"/>
            <a:ext cx="434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Tahoma" pitchFamily="34" charset="0"/>
                <a:cs typeface="Tahoma" pitchFamily="34" charset="0"/>
              </a:rPr>
              <a:t>1.0</a:t>
            </a:r>
          </a:p>
        </p:txBody>
      </p:sp>
      <p:sp>
        <p:nvSpPr>
          <p:cNvPr id="43081" name="Text Box 28"/>
          <p:cNvSpPr txBox="1">
            <a:spLocks noChangeArrowheads="1"/>
          </p:cNvSpPr>
          <p:nvPr/>
        </p:nvSpPr>
        <p:spPr bwMode="auto">
          <a:xfrm>
            <a:off x="5257800" y="3571875"/>
            <a:ext cx="500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Tahoma" pitchFamily="34" charset="0"/>
                <a:cs typeface="Tahoma" pitchFamily="34" charset="0"/>
              </a:rPr>
              <a:t>-1.0</a:t>
            </a:r>
          </a:p>
        </p:txBody>
      </p:sp>
      <p:sp>
        <p:nvSpPr>
          <p:cNvPr id="43082" name="Text Box 29"/>
          <p:cNvSpPr txBox="1">
            <a:spLocks noChangeArrowheads="1"/>
          </p:cNvSpPr>
          <p:nvPr/>
        </p:nvSpPr>
        <p:spPr bwMode="auto">
          <a:xfrm>
            <a:off x="6096000" y="3824288"/>
            <a:ext cx="1627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  <a:cs typeface="Tahoma" pitchFamily="34" charset="0"/>
              </a:rPr>
              <a:t>GCI  (relative)</a:t>
            </a:r>
          </a:p>
        </p:txBody>
      </p:sp>
      <p:sp>
        <p:nvSpPr>
          <p:cNvPr id="43083" name="Text Box 30"/>
          <p:cNvSpPr txBox="1">
            <a:spLocks noChangeArrowheads="1"/>
          </p:cNvSpPr>
          <p:nvPr/>
        </p:nvSpPr>
        <p:spPr bwMode="auto">
          <a:xfrm>
            <a:off x="5456238" y="3168650"/>
            <a:ext cx="10969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Tahoma" pitchFamily="34" charset="0"/>
                <a:cs typeface="Tahoma" pitchFamily="34" charset="0"/>
              </a:rPr>
              <a:t>Iron limited</a:t>
            </a:r>
          </a:p>
        </p:txBody>
      </p:sp>
      <p:sp>
        <p:nvSpPr>
          <p:cNvPr id="43084" name="Text Box 31"/>
          <p:cNvSpPr txBox="1">
            <a:spLocks noChangeArrowheads="1"/>
          </p:cNvSpPr>
          <p:nvPr/>
        </p:nvSpPr>
        <p:spPr bwMode="auto">
          <a:xfrm>
            <a:off x="6802438" y="3159125"/>
            <a:ext cx="1719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Tahoma" pitchFamily="34" charset="0"/>
                <a:cs typeface="Tahoma" pitchFamily="34" charset="0"/>
              </a:rPr>
              <a:t>N, P,  light limited</a:t>
            </a:r>
          </a:p>
        </p:txBody>
      </p:sp>
      <p:sp>
        <p:nvSpPr>
          <p:cNvPr id="43085" name="Text Box 48"/>
          <p:cNvSpPr txBox="1">
            <a:spLocks noChangeArrowheads="1"/>
          </p:cNvSpPr>
          <p:nvPr/>
        </p:nvSpPr>
        <p:spPr bwMode="auto">
          <a:xfrm>
            <a:off x="1963738" y="3848100"/>
            <a:ext cx="10953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latin typeface="Tahoma" pitchFamily="34" charset="0"/>
                <a:cs typeface="Tahoma" pitchFamily="34" charset="0"/>
              </a:rPr>
              <a:t>φ</a:t>
            </a:r>
            <a:r>
              <a:rPr lang="en-US" baseline="-25000">
                <a:latin typeface="Tahoma" pitchFamily="34" charset="0"/>
                <a:cs typeface="Tahoma" pitchFamily="34" charset="0"/>
              </a:rPr>
              <a:t>sat</a:t>
            </a:r>
            <a:r>
              <a:rPr lang="en-US">
                <a:latin typeface="Tahoma" pitchFamily="34" charset="0"/>
                <a:cs typeface="Tahoma" pitchFamily="34" charset="0"/>
              </a:rPr>
              <a:t>  (%)</a:t>
            </a:r>
            <a:endParaRPr lang="en-US" baseline="-2500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64" name="Group 63"/>
          <p:cNvGrpSpPr>
            <a:grpSpLocks/>
          </p:cNvGrpSpPr>
          <p:nvPr/>
        </p:nvGrpSpPr>
        <p:grpSpPr bwMode="auto">
          <a:xfrm>
            <a:off x="2209800" y="4267200"/>
            <a:ext cx="6561138" cy="2362200"/>
            <a:chOff x="2209800" y="4267200"/>
            <a:chExt cx="6561140" cy="2362200"/>
          </a:xfrm>
        </p:grpSpPr>
        <p:grpSp>
          <p:nvGrpSpPr>
            <p:cNvPr id="43096" name="Group 51"/>
            <p:cNvGrpSpPr>
              <a:grpSpLocks/>
            </p:cNvGrpSpPr>
            <p:nvPr/>
          </p:nvGrpSpPr>
          <p:grpSpPr bwMode="auto">
            <a:xfrm>
              <a:off x="2209800" y="4821238"/>
              <a:ext cx="3584575" cy="1808162"/>
              <a:chOff x="1632" y="96"/>
              <a:chExt cx="1586" cy="816"/>
            </a:xfrm>
          </p:grpSpPr>
          <p:graphicFrame>
            <p:nvGraphicFramePr>
              <p:cNvPr id="43060" name="Object 52"/>
              <p:cNvGraphicFramePr>
                <a:graphicFrameLocks noChangeAspect="1"/>
              </p:cNvGraphicFramePr>
              <p:nvPr/>
            </p:nvGraphicFramePr>
            <p:xfrm>
              <a:off x="1632" y="96"/>
              <a:ext cx="1584" cy="8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073" name="Image" r:id="rId8" imgW="7619048" imgH="3809524" progId="">
                      <p:embed/>
                    </p:oleObj>
                  </mc:Choice>
                  <mc:Fallback>
                    <p:oleObj name="Image" r:id="rId8" imgW="7619048" imgH="3809524" progId="">
                      <p:embed/>
                      <p:pic>
                        <p:nvPicPr>
                          <p:cNvPr id="0" name="Picture 5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32" y="96"/>
                            <a:ext cx="1584" cy="81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3103" name="Oval 53"/>
              <p:cNvSpPr>
                <a:spLocks noChangeArrowheads="1"/>
              </p:cNvSpPr>
              <p:nvPr/>
            </p:nvSpPr>
            <p:spPr bwMode="auto">
              <a:xfrm>
                <a:off x="1632" y="96"/>
                <a:ext cx="1586" cy="81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43097" name="Text Box 55"/>
            <p:cNvSpPr txBox="1">
              <a:spLocks noChangeArrowheads="1"/>
            </p:cNvSpPr>
            <p:nvPr/>
          </p:nvSpPr>
          <p:spPr bwMode="auto">
            <a:xfrm>
              <a:off x="6170613" y="5410200"/>
              <a:ext cx="248939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  <a:cs typeface="Tahoma" pitchFamily="34" charset="0"/>
                </a:rPr>
                <a:t>High </a:t>
              </a:r>
              <a:r>
                <a:rPr lang="el-GR" sz="1400">
                  <a:latin typeface="Tahoma" pitchFamily="34" charset="0"/>
                  <a:cs typeface="Tahoma" pitchFamily="34" charset="0"/>
                </a:rPr>
                <a:t>φ</a:t>
              </a:r>
              <a:r>
                <a:rPr lang="en-US" sz="1400" baseline="-25000">
                  <a:latin typeface="Tahoma" pitchFamily="34" charset="0"/>
                  <a:cs typeface="Tahoma" pitchFamily="34" charset="0"/>
                </a:rPr>
                <a:t>sat</a:t>
              </a:r>
              <a:r>
                <a:rPr lang="en-US" sz="1400">
                  <a:latin typeface="Tahoma" pitchFamily="34" charset="0"/>
                  <a:cs typeface="Tahoma" pitchFamily="34" charset="0"/>
                </a:rPr>
                <a:t> , model iron-limited</a:t>
              </a:r>
            </a:p>
          </p:txBody>
        </p:sp>
        <p:sp>
          <p:nvSpPr>
            <p:cNvPr id="43098" name="Text Box 56"/>
            <p:cNvSpPr txBox="1">
              <a:spLocks noChangeArrowheads="1"/>
            </p:cNvSpPr>
            <p:nvPr/>
          </p:nvSpPr>
          <p:spPr bwMode="auto">
            <a:xfrm>
              <a:off x="6170613" y="5738813"/>
              <a:ext cx="260032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  <a:cs typeface="Tahoma" pitchFamily="34" charset="0"/>
                </a:rPr>
                <a:t>High </a:t>
              </a:r>
              <a:r>
                <a:rPr lang="el-GR" sz="1400">
                  <a:latin typeface="Tahoma" pitchFamily="34" charset="0"/>
                  <a:cs typeface="Tahoma" pitchFamily="34" charset="0"/>
                </a:rPr>
                <a:t>φ</a:t>
              </a:r>
              <a:r>
                <a:rPr lang="en-US" sz="1400" baseline="-25000">
                  <a:latin typeface="Tahoma" pitchFamily="34" charset="0"/>
                  <a:cs typeface="Tahoma" pitchFamily="34" charset="0"/>
                </a:rPr>
                <a:t>sat</a:t>
              </a:r>
              <a:r>
                <a:rPr lang="en-US" sz="1400">
                  <a:latin typeface="Tahoma" pitchFamily="34" charset="0"/>
                  <a:cs typeface="Tahoma" pitchFamily="34" charset="0"/>
                </a:rPr>
                <a:t> , model other-limited</a:t>
              </a:r>
            </a:p>
          </p:txBody>
        </p:sp>
        <p:grpSp>
          <p:nvGrpSpPr>
            <p:cNvPr id="43099" name="Group 72"/>
            <p:cNvGrpSpPr>
              <a:grpSpLocks/>
            </p:cNvGrpSpPr>
            <p:nvPr/>
          </p:nvGrpSpPr>
          <p:grpSpPr bwMode="auto">
            <a:xfrm>
              <a:off x="5999163" y="5468938"/>
              <a:ext cx="165100" cy="530225"/>
              <a:chOff x="3744" y="3458"/>
              <a:chExt cx="152" cy="334"/>
            </a:xfrm>
          </p:grpSpPr>
          <p:sp>
            <p:nvSpPr>
              <p:cNvPr id="43101" name="Rectangle 57"/>
              <p:cNvSpPr>
                <a:spLocks noChangeArrowheads="1"/>
              </p:cNvSpPr>
              <p:nvPr/>
            </p:nvSpPr>
            <p:spPr bwMode="auto">
              <a:xfrm>
                <a:off x="3744" y="3458"/>
                <a:ext cx="152" cy="134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3102" name="Rectangle 58"/>
              <p:cNvSpPr>
                <a:spLocks noChangeArrowheads="1"/>
              </p:cNvSpPr>
              <p:nvPr/>
            </p:nvSpPr>
            <p:spPr bwMode="auto">
              <a:xfrm>
                <a:off x="3744" y="3659"/>
                <a:ext cx="152" cy="13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43100" name="AutoShape 59"/>
            <p:cNvSpPr>
              <a:spLocks/>
            </p:cNvSpPr>
            <p:nvPr/>
          </p:nvSpPr>
          <p:spPr bwMode="auto">
            <a:xfrm rot="5400000">
              <a:off x="4381500" y="2247900"/>
              <a:ext cx="381000" cy="4419600"/>
            </a:xfrm>
            <a:prstGeom prst="rightBrace">
              <a:avLst>
                <a:gd name="adj1" fmla="val 966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087" name="Group 76"/>
          <p:cNvGrpSpPr>
            <a:grpSpLocks/>
          </p:cNvGrpSpPr>
          <p:nvPr/>
        </p:nvGrpSpPr>
        <p:grpSpPr bwMode="auto">
          <a:xfrm>
            <a:off x="188913" y="1044575"/>
            <a:ext cx="4270375" cy="2895600"/>
            <a:chOff x="148" y="624"/>
            <a:chExt cx="2690" cy="1824"/>
          </a:xfrm>
        </p:grpSpPr>
        <p:grpSp>
          <p:nvGrpSpPr>
            <p:cNvPr id="43093" name="Group 65"/>
            <p:cNvGrpSpPr>
              <a:grpSpLocks/>
            </p:cNvGrpSpPr>
            <p:nvPr/>
          </p:nvGrpSpPr>
          <p:grpSpPr bwMode="auto">
            <a:xfrm>
              <a:off x="148" y="624"/>
              <a:ext cx="2690" cy="1347"/>
              <a:chOff x="3552" y="576"/>
              <a:chExt cx="1586" cy="817"/>
            </a:xfrm>
          </p:grpSpPr>
          <p:graphicFrame>
            <p:nvGraphicFramePr>
              <p:cNvPr id="43069" name="Object 61"/>
              <p:cNvGraphicFramePr>
                <a:graphicFrameLocks noChangeAspect="1"/>
              </p:cNvGraphicFramePr>
              <p:nvPr/>
            </p:nvGraphicFramePr>
            <p:xfrm>
              <a:off x="3552" y="579"/>
              <a:ext cx="1583" cy="81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074" name="Image" r:id="rId10" imgW="7619048" imgH="3796825" progId="">
                      <p:embed/>
                    </p:oleObj>
                  </mc:Choice>
                  <mc:Fallback>
                    <p:oleObj name="Image" r:id="rId10" imgW="7619048" imgH="3796825" progId="">
                      <p:embed/>
                      <p:pic>
                        <p:nvPicPr>
                          <p:cNvPr id="0" name="Picture 6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52" y="579"/>
                            <a:ext cx="1583" cy="81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3095" name="Oval 62"/>
              <p:cNvSpPr>
                <a:spLocks noChangeArrowheads="1"/>
              </p:cNvSpPr>
              <p:nvPr/>
            </p:nvSpPr>
            <p:spPr bwMode="auto">
              <a:xfrm>
                <a:off x="3552" y="576"/>
                <a:ext cx="1586" cy="81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</p:grpSp>
        <p:pic>
          <p:nvPicPr>
            <p:cNvPr id="43094" name="Picture 75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63" y="2105"/>
              <a:ext cx="1968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3088" name="TextBox 61"/>
          <p:cNvSpPr txBox="1">
            <a:spLocks noChangeArrowheads="1"/>
          </p:cNvSpPr>
          <p:nvPr/>
        </p:nvSpPr>
        <p:spPr bwMode="auto">
          <a:xfrm>
            <a:off x="609600" y="238125"/>
            <a:ext cx="6897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u="sng">
                <a:latin typeface="Tahoma" pitchFamily="34" charset="0"/>
                <a:cs typeface="Tahoma" pitchFamily="34" charset="0"/>
              </a:rPr>
              <a:t>Fluorescence Quantum Yields (</a:t>
            </a:r>
            <a:r>
              <a:rPr lang="en-US" sz="2800" u="sng">
                <a:latin typeface="Tahoma" pitchFamily="34" charset="0"/>
                <a:cs typeface="Tahoma" pitchFamily="34" charset="0"/>
                <a:sym typeface="Symbol" pitchFamily="18" charset="2"/>
              </a:rPr>
              <a:t></a:t>
            </a:r>
            <a:r>
              <a:rPr lang="en-US" sz="2800" u="sng">
                <a:latin typeface="Tahoma" pitchFamily="34" charset="0"/>
                <a:cs typeface="Tahoma" pitchFamily="34" charset="0"/>
              </a:rPr>
              <a:t>, or FQY)</a:t>
            </a:r>
          </a:p>
        </p:txBody>
      </p:sp>
      <p:grpSp>
        <p:nvGrpSpPr>
          <p:cNvPr id="66" name="Group 65"/>
          <p:cNvGrpSpPr>
            <a:grpSpLocks/>
          </p:cNvGrpSpPr>
          <p:nvPr/>
        </p:nvGrpSpPr>
        <p:grpSpPr bwMode="auto">
          <a:xfrm>
            <a:off x="387350" y="1676400"/>
            <a:ext cx="5403850" cy="4456113"/>
            <a:chOff x="386764" y="1676400"/>
            <a:chExt cx="5404436" cy="4455459"/>
          </a:xfrm>
        </p:grpSpPr>
        <p:sp>
          <p:nvSpPr>
            <p:cNvPr id="43090" name="Oval 77"/>
            <p:cNvSpPr>
              <a:spLocks noChangeArrowheads="1"/>
            </p:cNvSpPr>
            <p:nvPr/>
          </p:nvSpPr>
          <p:spPr bwMode="auto">
            <a:xfrm>
              <a:off x="2324420" y="5356412"/>
              <a:ext cx="818350" cy="775447"/>
            </a:xfrm>
            <a:prstGeom prst="ellips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3091" name="Oval 78"/>
            <p:cNvSpPr>
              <a:spLocks noChangeArrowheads="1"/>
            </p:cNvSpPr>
            <p:nvPr/>
          </p:nvSpPr>
          <p:spPr bwMode="auto">
            <a:xfrm>
              <a:off x="4800600" y="1676400"/>
              <a:ext cx="990600" cy="838200"/>
            </a:xfrm>
            <a:prstGeom prst="ellips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3092" name="Oval 77"/>
            <p:cNvSpPr>
              <a:spLocks noChangeArrowheads="1"/>
            </p:cNvSpPr>
            <p:nvPr/>
          </p:nvSpPr>
          <p:spPr bwMode="auto">
            <a:xfrm>
              <a:off x="386764" y="1712900"/>
              <a:ext cx="990600" cy="838200"/>
            </a:xfrm>
            <a:prstGeom prst="ellips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2419350" y="3568700"/>
            <a:ext cx="2733675" cy="24669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609600" y="238125"/>
            <a:ext cx="5622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u="sng">
                <a:latin typeface="Tahoma" pitchFamily="34" charset="0"/>
                <a:cs typeface="Tahoma" pitchFamily="34" charset="0"/>
              </a:rPr>
              <a:t>What is Chlorophyll fluorescence?</a:t>
            </a:r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800100" y="1019175"/>
            <a:ext cx="850265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>
                <a:latin typeface="Tahoma" pitchFamily="34" charset="0"/>
                <a:cs typeface="Tahoma" pitchFamily="34" charset="0"/>
              </a:rPr>
              <a:t> Chlorophyll-a (Chl) is a ubiquitous plant pigment</a:t>
            </a:r>
          </a:p>
          <a:p>
            <a:pPr>
              <a:buFont typeface="Arial" pitchFamily="34" charset="0"/>
              <a:buChar char="•"/>
            </a:pPr>
            <a:endParaRPr lang="en-US" sz="1000">
              <a:latin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>
                <a:latin typeface="Tahoma" pitchFamily="34" charset="0"/>
                <a:cs typeface="Tahoma" pitchFamily="34" charset="0"/>
              </a:rPr>
              <a:t> It dissipates some of its absorbed energy as photons </a:t>
            </a:r>
            <a:r>
              <a:rPr lang="en-US">
                <a:latin typeface="Tahoma" pitchFamily="34" charset="0"/>
                <a:cs typeface="Tahoma" pitchFamily="34" charset="0"/>
              </a:rPr>
              <a:t>(i.e., fluorescence)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rot="5400000">
            <a:off x="2944813" y="4873625"/>
            <a:ext cx="1757362" cy="79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387725" y="5797550"/>
            <a:ext cx="892175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aseline="30000">
                <a:latin typeface="Tahoma" pitchFamily="34" charset="0"/>
                <a:cs typeface="Tahoma" pitchFamily="34" charset="0"/>
              </a:rPr>
              <a:t>1</a:t>
            </a:r>
            <a:r>
              <a:rPr lang="en-US" sz="2400">
                <a:latin typeface="Tahoma" pitchFamily="34" charset="0"/>
                <a:cs typeface="Tahoma" pitchFamily="34" charset="0"/>
              </a:rPr>
              <a:t>Chl*</a:t>
            </a:r>
          </a:p>
        </p:txBody>
      </p: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1441450" y="3016250"/>
            <a:ext cx="1997075" cy="1943100"/>
            <a:chOff x="1441438" y="3015632"/>
            <a:chExt cx="1997510" cy="1943595"/>
          </a:xfrm>
        </p:grpSpPr>
        <p:sp>
          <p:nvSpPr>
            <p:cNvPr id="17432" name="TextBox 43"/>
            <p:cNvSpPr txBox="1">
              <a:spLocks noChangeArrowheads="1"/>
            </p:cNvSpPr>
            <p:nvPr/>
          </p:nvSpPr>
          <p:spPr bwMode="auto">
            <a:xfrm>
              <a:off x="1818564" y="3015632"/>
              <a:ext cx="73930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aseline="30000">
                  <a:latin typeface="Tahoma" pitchFamily="34" charset="0"/>
                  <a:cs typeface="Tahoma" pitchFamily="34" charset="0"/>
                </a:rPr>
                <a:t>1</a:t>
              </a:r>
              <a:r>
                <a:rPr lang="en-US" sz="2400">
                  <a:latin typeface="Tahoma" pitchFamily="34" charset="0"/>
                  <a:cs typeface="Tahoma" pitchFamily="34" charset="0"/>
                </a:rPr>
                <a:t>O</a:t>
              </a:r>
              <a:r>
                <a:rPr lang="en-US" sz="2400" baseline="-25000">
                  <a:latin typeface="Tahoma" pitchFamily="34" charset="0"/>
                  <a:cs typeface="Tahoma" pitchFamily="34" charset="0"/>
                </a:rPr>
                <a:t>2</a:t>
              </a:r>
              <a:r>
                <a:rPr lang="en-US" sz="2400" baseline="30000">
                  <a:latin typeface="Tahoma" pitchFamily="34" charset="0"/>
                  <a:cs typeface="Tahoma" pitchFamily="34" charset="0"/>
                </a:rPr>
                <a:t>*</a:t>
              </a:r>
            </a:p>
          </p:txBody>
        </p:sp>
        <p:sp>
          <p:nvSpPr>
            <p:cNvPr id="17433" name="TextBox 23"/>
            <p:cNvSpPr txBox="1">
              <a:spLocks noChangeArrowheads="1"/>
            </p:cNvSpPr>
            <p:nvPr/>
          </p:nvSpPr>
          <p:spPr bwMode="auto">
            <a:xfrm>
              <a:off x="2075805" y="4474170"/>
              <a:ext cx="891591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aseline="30000">
                  <a:latin typeface="Tahoma" pitchFamily="34" charset="0"/>
                  <a:cs typeface="Tahoma" pitchFamily="34" charset="0"/>
                </a:rPr>
                <a:t>3</a:t>
              </a:r>
              <a:r>
                <a:rPr lang="en-US" sz="2400">
                  <a:latin typeface="Tahoma" pitchFamily="34" charset="0"/>
                  <a:cs typeface="Tahoma" pitchFamily="34" charset="0"/>
                </a:rPr>
                <a:t>Chl*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V="1">
              <a:off x="3369083" y="3625387"/>
              <a:ext cx="69865" cy="9527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16200000" flipV="1">
              <a:off x="2376678" y="4905238"/>
              <a:ext cx="100037" cy="794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Arc 41"/>
            <p:cNvSpPr/>
            <p:nvPr/>
          </p:nvSpPr>
          <p:spPr>
            <a:xfrm rot="5190774">
              <a:off x="1827269" y="3056942"/>
              <a:ext cx="859057" cy="1303621"/>
            </a:xfrm>
            <a:prstGeom prst="arc">
              <a:avLst>
                <a:gd name="adj1" fmla="val 12755127"/>
                <a:gd name="adj2" fmla="val 2241882"/>
              </a:avLst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7437" name="TextBox 42"/>
            <p:cNvSpPr txBox="1">
              <a:spLocks noChangeArrowheads="1"/>
            </p:cNvSpPr>
            <p:nvPr/>
          </p:nvSpPr>
          <p:spPr bwMode="auto">
            <a:xfrm>
              <a:off x="1441438" y="3769884"/>
              <a:ext cx="51488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ahoma" pitchFamily="34" charset="0"/>
                  <a:cs typeface="Tahoma" pitchFamily="34" charset="0"/>
                </a:rPr>
                <a:t>O</a:t>
              </a:r>
              <a:r>
                <a:rPr lang="en-US" sz="2400" baseline="-25000">
                  <a:latin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3036888" y="2390775"/>
            <a:ext cx="1566862" cy="1546225"/>
            <a:chOff x="3037668" y="2390943"/>
            <a:chExt cx="1565329" cy="1546757"/>
          </a:xfrm>
        </p:grpSpPr>
        <p:sp>
          <p:nvSpPr>
            <p:cNvPr id="46" name="Oval 45"/>
            <p:cNvSpPr/>
            <p:nvPr/>
          </p:nvSpPr>
          <p:spPr>
            <a:xfrm>
              <a:off x="3354857" y="3262781"/>
              <a:ext cx="891302" cy="674919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7425" name="TextBox 11"/>
            <p:cNvSpPr txBox="1">
              <a:spLocks noChangeArrowheads="1"/>
            </p:cNvSpPr>
            <p:nvPr/>
          </p:nvSpPr>
          <p:spPr bwMode="auto">
            <a:xfrm>
              <a:off x="3565257" y="2390943"/>
              <a:ext cx="52770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i="1">
                  <a:latin typeface="Tahoma" pitchFamily="34" charset="0"/>
                  <a:cs typeface="Tahoma" pitchFamily="34" charset="0"/>
                </a:rPr>
                <a:t>h</a:t>
              </a:r>
              <a:r>
                <a:rPr lang="en-US" sz="2400">
                  <a:latin typeface="Symbol" pitchFamily="18" charset="2"/>
                  <a:cs typeface="Tahoma" pitchFamily="34" charset="0"/>
                </a:rPr>
                <a:t>n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rot="5400000">
              <a:off x="3617073" y="3033309"/>
              <a:ext cx="390659" cy="1585"/>
            </a:xfrm>
            <a:prstGeom prst="straightConnector1">
              <a:avLst/>
            </a:prstGeom>
            <a:ln w="57150">
              <a:solidFill>
                <a:srgbClr val="FDEE7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rot="5400000">
              <a:off x="3956476" y="3000084"/>
              <a:ext cx="374779" cy="188727"/>
            </a:xfrm>
            <a:prstGeom prst="straightConnector1">
              <a:avLst/>
            </a:prstGeom>
            <a:ln w="57150">
              <a:solidFill>
                <a:srgbClr val="FDEE7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rot="10800000" flipV="1">
              <a:off x="4233472" y="3200847"/>
              <a:ext cx="369525" cy="193742"/>
            </a:xfrm>
            <a:prstGeom prst="straightConnector1">
              <a:avLst/>
            </a:prstGeom>
            <a:ln w="57150">
              <a:solidFill>
                <a:srgbClr val="FDEE7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3037668" y="3138913"/>
              <a:ext cx="321947" cy="242971"/>
            </a:xfrm>
            <a:prstGeom prst="straightConnector1">
              <a:avLst/>
            </a:prstGeom>
            <a:ln w="57150">
              <a:solidFill>
                <a:srgbClr val="FDEE7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rot="16200000" flipH="1">
              <a:off x="3333243" y="2976294"/>
              <a:ext cx="309669" cy="234720"/>
            </a:xfrm>
            <a:prstGeom prst="straightConnector1">
              <a:avLst/>
            </a:prstGeom>
            <a:ln w="57150">
              <a:solidFill>
                <a:srgbClr val="FDEE7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31" name="TextBox 16"/>
            <p:cNvSpPr txBox="1">
              <a:spLocks noChangeArrowheads="1"/>
            </p:cNvSpPr>
            <p:nvPr/>
          </p:nvSpPr>
          <p:spPr bwMode="auto">
            <a:xfrm>
              <a:off x="3456122" y="3346267"/>
              <a:ext cx="790414" cy="475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i="1">
                  <a:latin typeface="Tahoma" pitchFamily="34" charset="0"/>
                  <a:cs typeface="Tahoma" pitchFamily="34" charset="0"/>
                </a:rPr>
                <a:t>Chl</a:t>
              </a:r>
              <a:endParaRPr lang="en-US" sz="2400"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4222750" y="3616325"/>
            <a:ext cx="4275138" cy="1731963"/>
            <a:chOff x="4222973" y="3615845"/>
            <a:chExt cx="4275674" cy="1732204"/>
          </a:xfrm>
        </p:grpSpPr>
        <p:cxnSp>
          <p:nvCxnSpPr>
            <p:cNvPr id="35" name="Straight Arrow Connector 34"/>
            <p:cNvCxnSpPr/>
            <p:nvPr/>
          </p:nvCxnSpPr>
          <p:spPr>
            <a:xfrm rot="10800000">
              <a:off x="4222973" y="3615845"/>
              <a:ext cx="73034" cy="31754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Left Brace 39"/>
            <p:cNvSpPr/>
            <p:nvPr/>
          </p:nvSpPr>
          <p:spPr>
            <a:xfrm>
              <a:off x="5874180" y="4301740"/>
              <a:ext cx="666834" cy="1046309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7420" name="TextBox 40"/>
            <p:cNvSpPr txBox="1">
              <a:spLocks noChangeArrowheads="1"/>
            </p:cNvSpPr>
            <p:nvPr/>
          </p:nvSpPr>
          <p:spPr bwMode="auto">
            <a:xfrm>
              <a:off x="6377554" y="4371654"/>
              <a:ext cx="2121093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buFontTx/>
                <a:buAutoNum type="arabicPeriod"/>
              </a:pPr>
              <a:r>
                <a:rPr lang="en-US">
                  <a:solidFill>
                    <a:srgbClr val="00B050"/>
                  </a:solidFill>
                  <a:latin typeface="Tahoma" pitchFamily="34" charset="0"/>
                  <a:cs typeface="Tahoma" pitchFamily="34" charset="0"/>
                </a:rPr>
                <a:t>Photochemistry</a:t>
              </a:r>
            </a:p>
            <a:p>
              <a:pPr marL="342900" indent="-342900">
                <a:buFontTx/>
                <a:buAutoNum type="arabicPeriod"/>
              </a:pPr>
              <a:r>
                <a:rPr lang="en-US">
                  <a:solidFill>
                    <a:srgbClr val="FF9900"/>
                  </a:solidFill>
                  <a:latin typeface="Tahoma" pitchFamily="34" charset="0"/>
                  <a:cs typeface="Tahoma" pitchFamily="34" charset="0"/>
                </a:rPr>
                <a:t>Heat</a:t>
              </a:r>
            </a:p>
            <a:p>
              <a:pPr marL="342900" indent="-342900">
                <a:buFontTx/>
                <a:buAutoNum type="arabicPeriod"/>
              </a:pPr>
              <a:r>
                <a:rPr lang="en-US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Fluorescence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839000" y="4533548"/>
              <a:ext cx="1124091" cy="5525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ight Arrow 36"/>
            <p:cNvSpPr/>
            <p:nvPr/>
          </p:nvSpPr>
          <p:spPr>
            <a:xfrm>
              <a:off x="5037463" y="4643101"/>
              <a:ext cx="768446" cy="325482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rot="5400000" flipH="1" flipV="1">
              <a:off x="5043813" y="5024153"/>
              <a:ext cx="171474" cy="47631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37"/>
          <p:cNvSpPr/>
          <p:nvPr/>
        </p:nvSpPr>
        <p:spPr>
          <a:xfrm>
            <a:off x="4249738" y="3481388"/>
            <a:ext cx="1220787" cy="2619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0" grpId="0" animBg="1"/>
      <p:bldP spid="3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838200"/>
            <a:ext cx="8078788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4" name="Rectangle 5"/>
          <p:cNvSpPr>
            <a:spLocks noChangeArrowheads="1"/>
          </p:cNvSpPr>
          <p:nvPr/>
        </p:nvSpPr>
        <p:spPr bwMode="auto">
          <a:xfrm>
            <a:off x="8275638" y="5716588"/>
            <a:ext cx="411162" cy="10652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75" name="Rectangle 15"/>
          <p:cNvSpPr>
            <a:spLocks noChangeArrowheads="1"/>
          </p:cNvSpPr>
          <p:nvPr/>
        </p:nvSpPr>
        <p:spPr bwMode="auto">
          <a:xfrm>
            <a:off x="1524000" y="10668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76" name="Rectangle 16"/>
          <p:cNvSpPr>
            <a:spLocks noChangeArrowheads="1"/>
          </p:cNvSpPr>
          <p:nvPr/>
        </p:nvSpPr>
        <p:spPr bwMode="auto">
          <a:xfrm>
            <a:off x="6315075" y="104775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77" name="Rectangle 17"/>
          <p:cNvSpPr>
            <a:spLocks noChangeArrowheads="1"/>
          </p:cNvSpPr>
          <p:nvPr/>
        </p:nvSpPr>
        <p:spPr bwMode="auto">
          <a:xfrm>
            <a:off x="3876675" y="348615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78" name="TextBox 7"/>
          <p:cNvSpPr txBox="1">
            <a:spLocks noChangeArrowheads="1"/>
          </p:cNvSpPr>
          <p:nvPr/>
        </p:nvSpPr>
        <p:spPr bwMode="auto">
          <a:xfrm>
            <a:off x="609600" y="238125"/>
            <a:ext cx="3057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u="sng">
                <a:latin typeface="Tahoma" pitchFamily="34" charset="0"/>
                <a:cs typeface="Tahoma" pitchFamily="34" charset="0"/>
              </a:rPr>
              <a:t>Indian Ocean FQY</a:t>
            </a:r>
          </a:p>
        </p:txBody>
      </p:sp>
      <p:sp>
        <p:nvSpPr>
          <p:cNvPr id="9" name="Oval 8"/>
          <p:cNvSpPr/>
          <p:nvPr/>
        </p:nvSpPr>
        <p:spPr>
          <a:xfrm>
            <a:off x="2789238" y="3203575"/>
            <a:ext cx="3565525" cy="34131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Oval 8"/>
          <p:cNvSpPr/>
          <p:nvPr/>
        </p:nvSpPr>
        <p:spPr>
          <a:xfrm>
            <a:off x="5057775" y="815975"/>
            <a:ext cx="3565525" cy="34131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Westberry - MODIS Science Team Meeting 2011</a:t>
            </a:r>
          </a:p>
        </p:txBody>
      </p:sp>
      <p:pic>
        <p:nvPicPr>
          <p:cNvPr id="10752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263" y="1303338"/>
            <a:ext cx="2484437" cy="530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6" name="Text Box 67"/>
          <p:cNvSpPr txBox="1">
            <a:spLocks noChangeArrowheads="1"/>
          </p:cNvSpPr>
          <p:nvPr/>
        </p:nvSpPr>
        <p:spPr bwMode="auto">
          <a:xfrm>
            <a:off x="398463" y="977900"/>
            <a:ext cx="22018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8000"/>
                </a:solidFill>
                <a:latin typeface="Calibri" pitchFamily="34" charset="0"/>
              </a:rPr>
              <a:t>new satellite findings</a:t>
            </a:r>
          </a:p>
        </p:txBody>
      </p:sp>
      <p:grpSp>
        <p:nvGrpSpPr>
          <p:cNvPr id="107534" name="Group 14"/>
          <p:cNvGrpSpPr>
            <a:grpSpLocks/>
          </p:cNvGrpSpPr>
          <p:nvPr/>
        </p:nvGrpSpPr>
        <p:grpSpPr bwMode="auto">
          <a:xfrm>
            <a:off x="3846513" y="1390650"/>
            <a:ext cx="4705350" cy="4572000"/>
            <a:chOff x="300" y="1392"/>
            <a:chExt cx="2964" cy="2880"/>
          </a:xfrm>
        </p:grpSpPr>
        <p:grpSp>
          <p:nvGrpSpPr>
            <p:cNvPr id="107522" name="Group 11"/>
            <p:cNvGrpSpPr>
              <a:grpSpLocks/>
            </p:cNvGrpSpPr>
            <p:nvPr/>
          </p:nvGrpSpPr>
          <p:grpSpPr bwMode="auto">
            <a:xfrm>
              <a:off x="300" y="3732"/>
              <a:ext cx="2964" cy="540"/>
              <a:chOff x="381000" y="1676400"/>
              <a:chExt cx="4705350" cy="857250"/>
            </a:xfrm>
          </p:grpSpPr>
          <p:pic>
            <p:nvPicPr>
              <p:cNvPr id="107530" name="Picture 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81000" y="1676400"/>
                <a:ext cx="4581525" cy="3757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531" name="Picture 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81000" y="2057400"/>
                <a:ext cx="4705350" cy="15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532" name="Picture 9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81000" y="2209800"/>
                <a:ext cx="4306330" cy="323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7523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32" y="1914"/>
              <a:ext cx="1344" cy="1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7524" name="Picture 1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968" y="1443"/>
              <a:ext cx="1159" cy="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7525" name="Picture 1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968" y="2496"/>
              <a:ext cx="1159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7527" name="Text Box 68"/>
            <p:cNvSpPr txBox="1">
              <a:spLocks noChangeArrowheads="1"/>
            </p:cNvSpPr>
            <p:nvPr/>
          </p:nvSpPr>
          <p:spPr bwMode="auto">
            <a:xfrm>
              <a:off x="576" y="1536"/>
              <a:ext cx="110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8000"/>
                  </a:solidFill>
                  <a:latin typeface="Calibri" pitchFamily="34" charset="0"/>
                </a:rPr>
                <a:t>new field results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36" y="1392"/>
              <a:ext cx="2880" cy="2256"/>
            </a:xfrm>
            <a:prstGeom prst="rect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07529" name="TextBox 12"/>
          <p:cNvSpPr txBox="1">
            <a:spLocks noChangeArrowheads="1"/>
          </p:cNvSpPr>
          <p:nvPr/>
        </p:nvSpPr>
        <p:spPr bwMode="auto">
          <a:xfrm>
            <a:off x="609600" y="238125"/>
            <a:ext cx="3114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u="sng">
                <a:latin typeface="Tahoma" pitchFamily="34" charset="0"/>
                <a:cs typeface="Tahoma" pitchFamily="34" charset="0"/>
              </a:rPr>
              <a:t>North Atlantic FQY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7" name="Picture 5" descr="K:\L2\SERIES\terra\wifsCh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0850" y="2101850"/>
            <a:ext cx="4972050" cy="507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196" name="Picture 4" descr="K:\L2\SERIES\terra\terraFLHCh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0850" y="2101850"/>
            <a:ext cx="4968875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195" name="Picture 3" descr="K:\L2\SERIES\terra\terraFL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0850" y="2101850"/>
            <a:ext cx="4968875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8" name="Picture 2" descr="K:\L2\SERIES\terra\terraCh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06363" y="2103438"/>
            <a:ext cx="4968876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49" name="TextBox 13"/>
          <p:cNvSpPr txBox="1">
            <a:spLocks noChangeArrowheads="1"/>
          </p:cNvSpPr>
          <p:nvPr/>
        </p:nvSpPr>
        <p:spPr bwMode="auto">
          <a:xfrm>
            <a:off x="1071563" y="2370138"/>
            <a:ext cx="2276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ahoma" pitchFamily="34" charset="0"/>
                <a:cs typeface="Tahoma" pitchFamily="34" charset="0"/>
              </a:rPr>
              <a:t>Terra Chl (mg m</a:t>
            </a:r>
            <a:r>
              <a:rPr lang="en-US" sz="2000" baseline="30000">
                <a:latin typeface="Tahoma" pitchFamily="34" charset="0"/>
                <a:cs typeface="Tahoma" pitchFamily="34" charset="0"/>
              </a:rPr>
              <a:t>-3</a:t>
            </a:r>
            <a:r>
              <a:rPr lang="en-US" sz="2000">
                <a:latin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108550" name="TextBox 14"/>
          <p:cNvSpPr txBox="1">
            <a:spLocks noChangeArrowheads="1"/>
          </p:cNvSpPr>
          <p:nvPr/>
        </p:nvSpPr>
        <p:spPr bwMode="auto">
          <a:xfrm>
            <a:off x="609600" y="238125"/>
            <a:ext cx="7358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u="sng">
                <a:latin typeface="Tahoma" pitchFamily="34" charset="0"/>
                <a:cs typeface="Tahoma" pitchFamily="34" charset="0"/>
              </a:rPr>
              <a:t>Fluorescence and Fe enrichment experiments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180013" y="2370138"/>
            <a:ext cx="26812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ahoma" pitchFamily="34" charset="0"/>
                <a:cs typeface="Tahoma" pitchFamily="34" charset="0"/>
              </a:rPr>
              <a:t>SeaWiFS Chl (mg m</a:t>
            </a:r>
            <a:r>
              <a:rPr lang="en-US" sz="2000" baseline="30000">
                <a:latin typeface="Tahoma" pitchFamily="34" charset="0"/>
                <a:cs typeface="Tahoma" pitchFamily="34" charset="0"/>
              </a:rPr>
              <a:t>-3</a:t>
            </a:r>
            <a:r>
              <a:rPr lang="en-US" sz="2000">
                <a:latin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579938" y="2370138"/>
            <a:ext cx="3600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ahoma" pitchFamily="34" charset="0"/>
                <a:cs typeface="Tahoma" pitchFamily="34" charset="0"/>
              </a:rPr>
              <a:t>Terra FLH (mW cm</a:t>
            </a:r>
            <a:r>
              <a:rPr lang="en-US" sz="2000" baseline="30000">
                <a:latin typeface="Tahoma" pitchFamily="34" charset="0"/>
                <a:cs typeface="Tahoma" pitchFamily="34" charset="0"/>
              </a:rPr>
              <a:t>-2</a:t>
            </a:r>
            <a:r>
              <a:rPr lang="en-US" sz="2000">
                <a:latin typeface="Tahoma" pitchFamily="34" charset="0"/>
                <a:cs typeface="Tahoma" pitchFamily="34" charset="0"/>
              </a:rPr>
              <a:t> </a:t>
            </a:r>
            <a:r>
              <a:rPr lang="en-US" sz="2000">
                <a:latin typeface="Symbol" pitchFamily="18" charset="2"/>
                <a:cs typeface="Tahoma" pitchFamily="34" charset="0"/>
              </a:rPr>
              <a:t>m</a:t>
            </a:r>
            <a:r>
              <a:rPr lang="en-US" sz="2000">
                <a:latin typeface="Tahoma" pitchFamily="34" charset="0"/>
                <a:cs typeface="Tahoma" pitchFamily="34" charset="0"/>
              </a:rPr>
              <a:t>m</a:t>
            </a:r>
            <a:r>
              <a:rPr lang="en-US" sz="2000" baseline="30000">
                <a:latin typeface="Tahoma" pitchFamily="34" charset="0"/>
                <a:cs typeface="Tahoma" pitchFamily="34" charset="0"/>
              </a:rPr>
              <a:t>-1</a:t>
            </a:r>
            <a:r>
              <a:rPr lang="en-US" sz="2000">
                <a:latin typeface="Tahoma" pitchFamily="34" charset="0"/>
                <a:cs typeface="Tahoma" pitchFamily="34" charset="0"/>
              </a:rPr>
              <a:t> sr</a:t>
            </a:r>
            <a:r>
              <a:rPr lang="en-US" sz="2000" baseline="30000">
                <a:latin typeface="Tahoma" pitchFamily="34" charset="0"/>
                <a:cs typeface="Tahoma" pitchFamily="34" charset="0"/>
              </a:rPr>
              <a:t>-1</a:t>
            </a:r>
            <a:r>
              <a:rPr lang="en-US" sz="2000">
                <a:latin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754688" y="2370138"/>
            <a:ext cx="172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ahoma" pitchFamily="34" charset="0"/>
                <a:cs typeface="Tahoma" pitchFamily="34" charset="0"/>
              </a:rPr>
              <a:t>Terra FLH/Chl</a:t>
            </a:r>
          </a:p>
        </p:txBody>
      </p:sp>
      <p:sp>
        <p:nvSpPr>
          <p:cNvPr id="108554" name="TextBox 19"/>
          <p:cNvSpPr txBox="1">
            <a:spLocks noChangeArrowheads="1"/>
          </p:cNvSpPr>
          <p:nvPr/>
        </p:nvSpPr>
        <p:spPr bwMode="auto">
          <a:xfrm>
            <a:off x="609600" y="1230313"/>
            <a:ext cx="59737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>
                <a:latin typeface="Tahoma" pitchFamily="34" charset="0"/>
                <a:cs typeface="Tahoma" pitchFamily="34" charset="0"/>
              </a:rPr>
              <a:t> Example from SERIES </a:t>
            </a:r>
          </a:p>
          <a:p>
            <a:pPr>
              <a:buFont typeface="Arial" pitchFamily="34" charset="0"/>
              <a:buChar char="•"/>
            </a:pPr>
            <a:r>
              <a:rPr lang="en-US" sz="2400">
                <a:latin typeface="Tahoma" pitchFamily="34" charset="0"/>
                <a:cs typeface="Tahoma" pitchFamily="34" charset="0"/>
              </a:rPr>
              <a:t> July 2002 at Station Papa (50°N, 145°W)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ext Box 10"/>
          <p:cNvSpPr txBox="1">
            <a:spLocks noChangeArrowheads="1"/>
          </p:cNvSpPr>
          <p:nvPr/>
        </p:nvSpPr>
        <p:spPr bwMode="auto">
          <a:xfrm>
            <a:off x="228600" y="1143000"/>
            <a:ext cx="85344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2400">
                <a:latin typeface="Tahoma" pitchFamily="34" charset="0"/>
                <a:cs typeface="Tahoma" pitchFamily="34" charset="0"/>
              </a:rPr>
              <a:t>Ironically, it is the global ocean that is easy, not productive waters</a:t>
            </a:r>
          </a:p>
          <a:p>
            <a:pPr marL="342900" indent="-342900">
              <a:buFontTx/>
              <a:buAutoNum type="arabicPeriod"/>
            </a:pPr>
            <a:endParaRPr lang="en-US" sz="2400">
              <a:latin typeface="Tahoma" pitchFamily="34" charset="0"/>
              <a:cs typeface="Tahoma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400">
                <a:latin typeface="Tahoma" pitchFamily="34" charset="0"/>
                <a:cs typeface="Tahoma" pitchFamily="34" charset="0"/>
              </a:rPr>
              <a:t>Hierarchy: [Chl] &gt; </a:t>
            </a:r>
            <a:r>
              <a:rPr lang="en-US" sz="2400" baseline="30000">
                <a:latin typeface="Tahoma" pitchFamily="34" charset="0"/>
                <a:cs typeface="Tahoma" pitchFamily="34" charset="0"/>
              </a:rPr>
              <a:t>1</a:t>
            </a:r>
            <a:r>
              <a:rPr lang="en-US" sz="2400">
                <a:latin typeface="Tahoma" pitchFamily="34" charset="0"/>
                <a:cs typeface="Tahoma" pitchFamily="34" charset="0"/>
              </a:rPr>
              <a:t>/</a:t>
            </a:r>
            <a:r>
              <a:rPr lang="en-US" sz="2400" i="1">
                <a:latin typeface="Tahoma" pitchFamily="34" charset="0"/>
                <a:cs typeface="Tahoma" pitchFamily="34" charset="0"/>
              </a:rPr>
              <a:t>iPAR</a:t>
            </a:r>
            <a:r>
              <a:rPr lang="en-US" sz="2400" baseline="-25000">
                <a:latin typeface="Tahoma" pitchFamily="34" charset="0"/>
                <a:cs typeface="Tahoma" pitchFamily="34" charset="0"/>
              </a:rPr>
              <a:t>NPQ</a:t>
            </a:r>
            <a:r>
              <a:rPr lang="en-US" sz="2400">
                <a:latin typeface="Tahoma" pitchFamily="34" charset="0"/>
                <a:cs typeface="Tahoma" pitchFamily="34" charset="0"/>
              </a:rPr>
              <a:t> &gt; packaging &gt;</a:t>
            </a:r>
          </a:p>
          <a:p>
            <a:pPr marL="342900" indent="-342900">
              <a:buFontTx/>
              <a:buAutoNum type="arabicPeriod"/>
            </a:pPr>
            <a:endParaRPr lang="en-US" sz="2400">
              <a:latin typeface="Tahoma" pitchFamily="34" charset="0"/>
              <a:cs typeface="Tahoma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400">
                <a:latin typeface="Tahoma" pitchFamily="34" charset="0"/>
                <a:cs typeface="Tahoma" pitchFamily="34" charset="0"/>
              </a:rPr>
              <a:t>Solve E</a:t>
            </a:r>
            <a:r>
              <a:rPr lang="en-US" sz="2400" baseline="-25000">
                <a:latin typeface="Tahoma" pitchFamily="34" charset="0"/>
                <a:cs typeface="Tahoma" pitchFamily="34" charset="0"/>
              </a:rPr>
              <a:t>k</a:t>
            </a:r>
            <a:r>
              <a:rPr lang="en-US" sz="2400">
                <a:latin typeface="Tahoma" pitchFamily="34" charset="0"/>
                <a:cs typeface="Tahoma" pitchFamily="34" charset="0"/>
              </a:rPr>
              <a:t> to expand iron diagnostic</a:t>
            </a:r>
          </a:p>
          <a:p>
            <a:pPr marL="342900" indent="-342900">
              <a:buFontTx/>
              <a:buAutoNum type="arabicPeriod"/>
            </a:pPr>
            <a:endParaRPr lang="en-US" sz="2400">
              <a:latin typeface="Tahoma" pitchFamily="34" charset="0"/>
              <a:cs typeface="Tahoma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400">
                <a:latin typeface="Tahoma" pitchFamily="34" charset="0"/>
                <a:cs typeface="Tahoma" pitchFamily="34" charset="0"/>
              </a:rPr>
              <a:t>Solve iron stress to derive Ek – then apply to Chl:C !</a:t>
            </a:r>
          </a:p>
          <a:p>
            <a:pPr marL="342900" indent="-342900">
              <a:buFontTx/>
              <a:buAutoNum type="arabicPeriod"/>
            </a:pPr>
            <a:endParaRPr lang="en-US" sz="2400">
              <a:latin typeface="Tahoma" pitchFamily="34" charset="0"/>
              <a:cs typeface="Tahoma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400">
                <a:latin typeface="Tahoma" pitchFamily="34" charset="0"/>
                <a:cs typeface="Tahoma" pitchFamily="34" charset="0"/>
              </a:rPr>
              <a:t>New tool for evaluating (i) Chl</a:t>
            </a:r>
            <a:r>
              <a:rPr lang="en-US" sz="2400" baseline="-25000">
                <a:latin typeface="Tahoma" pitchFamily="34" charset="0"/>
                <a:cs typeface="Tahoma" pitchFamily="34" charset="0"/>
              </a:rPr>
              <a:t>sat</a:t>
            </a:r>
            <a:r>
              <a:rPr lang="en-US" sz="2400">
                <a:latin typeface="Tahoma" pitchFamily="34" charset="0"/>
                <a:cs typeface="Tahoma" pitchFamily="34" charset="0"/>
              </a:rPr>
              <a:t>, (ii) climate models, (iii) responses to natural and purposeful iron enrichments</a:t>
            </a:r>
          </a:p>
          <a:p>
            <a:pPr marL="342900" indent="-342900">
              <a:buFontTx/>
              <a:buAutoNum type="arabicPeriod"/>
            </a:pPr>
            <a:endParaRPr lang="en-US" sz="2400">
              <a:latin typeface="Tahoma" pitchFamily="34" charset="0"/>
              <a:cs typeface="Tahoma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400">
                <a:latin typeface="Tahoma" pitchFamily="34" charset="0"/>
                <a:cs typeface="Tahoma" pitchFamily="34" charset="0"/>
              </a:rPr>
              <a:t> Opportunity to view physiological changes over time</a:t>
            </a:r>
          </a:p>
        </p:txBody>
      </p:sp>
      <p:sp>
        <p:nvSpPr>
          <p:cNvPr id="113666" name="Text Box 11"/>
          <p:cNvSpPr txBox="1">
            <a:spLocks noChangeArrowheads="1"/>
          </p:cNvSpPr>
          <p:nvPr/>
        </p:nvSpPr>
        <p:spPr bwMode="auto">
          <a:xfrm>
            <a:off x="6715125" y="2057400"/>
            <a:ext cx="2286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2400">
                <a:latin typeface="Times New Roman" pitchFamily="18" charset="0"/>
              </a:rPr>
              <a:t>Fe stress</a:t>
            </a:r>
          </a:p>
          <a:p>
            <a:pPr marL="342900" indent="-342900"/>
            <a:r>
              <a:rPr lang="en-US" sz="2400">
                <a:latin typeface="Times New Roman" pitchFamily="18" charset="0"/>
              </a:rPr>
              <a:t>E</a:t>
            </a:r>
            <a:r>
              <a:rPr lang="en-US" sz="2400" baseline="-25000">
                <a:latin typeface="Times New Roman" pitchFamily="18" charset="0"/>
              </a:rPr>
              <a:t>k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13667" name="AutoShape 12"/>
          <p:cNvSpPr>
            <a:spLocks/>
          </p:cNvSpPr>
          <p:nvPr/>
        </p:nvSpPr>
        <p:spPr bwMode="auto">
          <a:xfrm>
            <a:off x="6470650" y="2209800"/>
            <a:ext cx="228600" cy="533400"/>
          </a:xfrm>
          <a:prstGeom prst="leftBrace">
            <a:avLst>
              <a:gd name="adj1" fmla="val 194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668" name="TextBox 6"/>
          <p:cNvSpPr txBox="1">
            <a:spLocks noChangeArrowheads="1"/>
          </p:cNvSpPr>
          <p:nvPr/>
        </p:nvSpPr>
        <p:spPr bwMode="auto">
          <a:xfrm>
            <a:off x="609600" y="238125"/>
            <a:ext cx="5559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u="sng">
                <a:latin typeface="Tahoma" pitchFamily="34" charset="0"/>
                <a:cs typeface="Tahoma" pitchFamily="34" charset="0"/>
              </a:rPr>
              <a:t>Conclusions and Future Directions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TextBox 15"/>
          <p:cNvSpPr txBox="1">
            <a:spLocks noChangeArrowheads="1"/>
          </p:cNvSpPr>
          <p:nvPr/>
        </p:nvSpPr>
        <p:spPr bwMode="auto">
          <a:xfrm>
            <a:off x="3159125" y="404813"/>
            <a:ext cx="2473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latin typeface="Tahoma" pitchFamily="34" charset="0"/>
                <a:cs typeface="Tahoma" pitchFamily="34" charset="0"/>
              </a:rPr>
              <a:t>Thank you!</a:t>
            </a:r>
          </a:p>
        </p:txBody>
      </p:sp>
      <p:sp>
        <p:nvSpPr>
          <p:cNvPr id="129026" name="TextBox 2"/>
          <p:cNvSpPr txBox="1">
            <a:spLocks noChangeArrowheads="1"/>
          </p:cNvSpPr>
          <p:nvPr/>
        </p:nvSpPr>
        <p:spPr bwMode="auto">
          <a:xfrm>
            <a:off x="420688" y="1009650"/>
            <a:ext cx="8302625" cy="557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400">
                <a:latin typeface="Tahoma" pitchFamily="34" charset="0"/>
                <a:cs typeface="Tahoma" pitchFamily="34" charset="0"/>
              </a:rPr>
              <a:t>References:</a:t>
            </a:r>
          </a:p>
          <a:p>
            <a:endParaRPr lang="en-US" sz="1000">
              <a:latin typeface="Tahoma" pitchFamily="34" charset="0"/>
              <a:cs typeface="Tahoma" pitchFamily="34" charset="0"/>
            </a:endParaRPr>
          </a:p>
          <a:p>
            <a:r>
              <a:rPr lang="en-US" sz="1000"/>
              <a:t>Abbott, M. R. and Letelier, R.M.: Algorithm theoretical </a:t>
            </a:r>
            <a:r>
              <a:rPr lang="fr-FR" sz="1000"/>
              <a:t>basis document chlorophyll fluorescence, MODIS product </a:t>
            </a:r>
            <a:r>
              <a:rPr lang="en-US" sz="1000"/>
              <a:t>number 20, NASA, http://modis.gsfc.nasa.gov/data/atbd/atbdmod22.pdf, 1999.</a:t>
            </a:r>
          </a:p>
          <a:p>
            <a:endParaRPr lang="en-US" sz="1000">
              <a:latin typeface="Tahoma" pitchFamily="34" charset="0"/>
              <a:cs typeface="Tahoma" pitchFamily="34" charset="0"/>
            </a:endParaRPr>
          </a:p>
          <a:p>
            <a:r>
              <a:rPr lang="en-US" sz="1000">
                <a:latin typeface="Tahoma" pitchFamily="34" charset="0"/>
                <a:cs typeface="Tahoma" pitchFamily="34" charset="0"/>
              </a:rPr>
              <a:t>Babin, M., Morel, A. and Gentili, B.: Remote sensing of sea surface sun-induced chlorophyll fluorescence: consequences of natural variations in the optical characteristics of phytoplankton and the quantum yield of chlorophyll a fluorescence, Int. J. Remote Sens., 17, 2417–2448, 1996.</a:t>
            </a:r>
          </a:p>
          <a:p>
            <a:endParaRPr lang="en-US" sz="1000">
              <a:latin typeface="Tahoma" pitchFamily="34" charset="0"/>
              <a:cs typeface="Tahoma" pitchFamily="34" charset="0"/>
            </a:endParaRPr>
          </a:p>
          <a:p>
            <a:r>
              <a:rPr lang="en-US" sz="1000">
                <a:latin typeface="Tahoma" pitchFamily="34" charset="0"/>
                <a:cs typeface="Tahoma" pitchFamily="34" charset="0"/>
              </a:rPr>
              <a:t>Behrenfeld, M.J., T. K. Westberry, E. S. Boss, R. T. O'Malley, D. A. Siegel, J. D. Wiggert, B. A. Franz, C. R. McClain, G. C. Feldman, S. C. Doney, J. K. Moore, G. Dall'Olmo, A. J. Milligan, I. Lima, and N. Mahowald (2009), Satellite-detected fluorescence reveals global physiology of ocean phytoplankton, </a:t>
            </a:r>
            <a:r>
              <a:rPr lang="en-US" sz="1000" i="1">
                <a:latin typeface="Tahoma" pitchFamily="34" charset="0"/>
                <a:cs typeface="Tahoma" pitchFamily="34" charset="0"/>
              </a:rPr>
              <a:t>Biogeosciences</a:t>
            </a:r>
            <a:r>
              <a:rPr lang="en-US" sz="1000">
                <a:latin typeface="Tahoma" pitchFamily="34" charset="0"/>
                <a:cs typeface="Tahoma" pitchFamily="34" charset="0"/>
              </a:rPr>
              <a:t> v6, 779-794.</a:t>
            </a:r>
          </a:p>
          <a:p>
            <a:endParaRPr lang="en-US" sz="1000">
              <a:latin typeface="Tahoma" pitchFamily="34" charset="0"/>
              <a:cs typeface="Tahoma" pitchFamily="34" charset="0"/>
            </a:endParaRPr>
          </a:p>
          <a:p>
            <a:r>
              <a:rPr lang="en-US" sz="1000"/>
              <a:t>Boyd, P. W., et al. (2004), The decline and fate of an iron-induced subarctic phytoplankton bloom, Nature, 428, 549– 553.</a:t>
            </a:r>
          </a:p>
          <a:p>
            <a:endParaRPr lang="en-US" sz="1000">
              <a:latin typeface="Tahoma" pitchFamily="34" charset="0"/>
              <a:cs typeface="Tahoma" pitchFamily="34" charset="0"/>
            </a:endParaRPr>
          </a:p>
          <a:p>
            <a:r>
              <a:rPr lang="en-US" sz="1000">
                <a:latin typeface="Tahoma" pitchFamily="34" charset="0"/>
                <a:cs typeface="Tahoma" pitchFamily="34" charset="0"/>
              </a:rPr>
              <a:t>Bricaud, A., Morel, A., Babin, M., Allalli, K. and Claustre, H. Variations of light absorption by suspended particles with chlorophyll a concentration in oceanic (case 1) waters: Analysis and implications for bio-optical models, J. Geophys. Res,103, 31,033–31,044, 1998.</a:t>
            </a:r>
          </a:p>
          <a:p>
            <a:endParaRPr lang="en-US" sz="1000">
              <a:latin typeface="Tahoma" pitchFamily="34" charset="0"/>
              <a:cs typeface="Tahoma" pitchFamily="34" charset="0"/>
            </a:endParaRPr>
          </a:p>
          <a:p>
            <a:r>
              <a:rPr lang="en-US" sz="1000">
                <a:latin typeface="Tahoma" pitchFamily="34" charset="0"/>
                <a:cs typeface="Tahoma" pitchFamily="34" charset="0"/>
              </a:rPr>
              <a:t>Huot, Y., Brown, C. A. and Cullen, J. J.: New algorithms for MODIS sun-induced chlorophyll fluorescence and a comparison with present data products, Limnol. Oceanogr. Methods, 3, 108–130, 2005.</a:t>
            </a:r>
          </a:p>
          <a:p>
            <a:endParaRPr lang="es-ES" sz="1000">
              <a:latin typeface="Tahoma" pitchFamily="34" charset="0"/>
              <a:cs typeface="Tahoma" pitchFamily="34" charset="0"/>
            </a:endParaRPr>
          </a:p>
          <a:p>
            <a:r>
              <a:rPr lang="en-US" sz="1000">
                <a:latin typeface="Tahoma" pitchFamily="34" charset="0"/>
                <a:cs typeface="Tahoma" pitchFamily="34" charset="0"/>
              </a:rPr>
              <a:t>Mahowald, N., Luo, C., Corral, J. D., and Zender, C.: Interannual variability in atmospheric mineral aerosols from a 22-year model simulation and observational data, J. Geophys. Res., 108, 4352, doi:10.1029/2002JD002821, 2003.</a:t>
            </a:r>
          </a:p>
          <a:p>
            <a:endParaRPr lang="en-US" sz="1000">
              <a:latin typeface="Tahoma" pitchFamily="34" charset="0"/>
              <a:cs typeface="Tahoma" pitchFamily="34" charset="0"/>
            </a:endParaRPr>
          </a:p>
          <a:p>
            <a:r>
              <a:rPr lang="en-US" sz="1000">
                <a:latin typeface="Tahoma" pitchFamily="34" charset="0"/>
                <a:cs typeface="Tahoma" pitchFamily="34" charset="0"/>
              </a:rPr>
              <a:t>Moore, J. K., Doney, S. C., Lindsay, K., Mahowald, N. and Michaels, A. F.: Nitrogen fixation amplifies the ocean biogeochemical response to decadal timescale variations in mineral dust </a:t>
            </a:r>
            <a:r>
              <a:rPr lang="fr-FR" sz="1000">
                <a:latin typeface="Tahoma" pitchFamily="34" charset="0"/>
                <a:cs typeface="Tahoma" pitchFamily="34" charset="0"/>
              </a:rPr>
              <a:t>deposition, Tellus, 58B, 560–572, 2006.</a:t>
            </a:r>
          </a:p>
          <a:p>
            <a:endParaRPr lang="en-US" sz="1000">
              <a:latin typeface="Tahoma" pitchFamily="34" charset="0"/>
              <a:cs typeface="Tahoma" pitchFamily="34" charset="0"/>
            </a:endParaRPr>
          </a:p>
          <a:p>
            <a:r>
              <a:rPr lang="en-US" sz="1000">
                <a:latin typeface="Tahoma" pitchFamily="34" charset="0"/>
                <a:cs typeface="Tahoma" pitchFamily="34" charset="0"/>
              </a:rPr>
              <a:t>Morrison, J. R.: In situ determination of the quantum yield of phytoplankton chlorophyll fluorescence: A simple algorithm, observations, and model, Limnol. Oceanogr., 48, 618–631, 2003.</a:t>
            </a:r>
          </a:p>
          <a:p>
            <a:endParaRPr lang="en-US" sz="1000">
              <a:latin typeface="Tahoma" pitchFamily="34" charset="0"/>
              <a:cs typeface="Tahoma" pitchFamily="34" charset="0"/>
            </a:endParaRPr>
          </a:p>
          <a:p>
            <a:r>
              <a:rPr lang="en-US" sz="1000">
                <a:latin typeface="Tahoma" pitchFamily="34" charset="0"/>
                <a:cs typeface="Tahoma" pitchFamily="34" charset="0"/>
              </a:rPr>
              <a:t>Westberry T. K. and Siegel, D.A.: Phytoplankton natural fluorescence in the Sargasso Sea: Prediction of primary production and eddy induced nutrient fluxes, Deep-Sea Research Pt. I, 50, 417–434, 2003.</a:t>
            </a:r>
          </a:p>
          <a:p>
            <a:endParaRPr lang="en-US" sz="1000">
              <a:latin typeface="Tahoma" pitchFamily="34" charset="0"/>
              <a:cs typeface="Tahoma" pitchFamily="34" charset="0"/>
            </a:endParaRPr>
          </a:p>
          <a:p>
            <a:r>
              <a:rPr lang="en-US" sz="1000">
                <a:latin typeface="Tahoma" pitchFamily="34" charset="0"/>
                <a:cs typeface="Tahoma" pitchFamily="34" charset="0"/>
              </a:rPr>
              <a:t>Wiggert, J. D., Murtugudde, R. G., and Christian, J. R.: Annual ecosystem variability in the tropical Indian Ocean: Results from a coupled bio-physical ocean general circulation model, Deep-</a:t>
            </a:r>
            <a:r>
              <a:rPr lang="es-ES" sz="1000">
                <a:latin typeface="Tahoma" pitchFamily="34" charset="0"/>
                <a:cs typeface="Tahoma" pitchFamily="34" charset="0"/>
              </a:rPr>
              <a:t>Sea Res. Pt. II, 53, 644–676, 2006.</a:t>
            </a:r>
          </a:p>
          <a:p>
            <a:endParaRPr lang="en-US" sz="1000">
              <a:latin typeface="Tahoma" pitchFamily="34" charset="0"/>
              <a:cs typeface="Tahoma" pitchFamily="34" charset="0"/>
            </a:endParaRPr>
          </a:p>
          <a:p>
            <a:endParaRPr lang="en-US" sz="1000">
              <a:latin typeface="Tahoma" pitchFamily="34" charset="0"/>
              <a:cs typeface="Tahoma" pitchFamily="34" charset="0"/>
            </a:endParaRPr>
          </a:p>
          <a:p>
            <a:endParaRPr lang="en-US" sz="1000">
              <a:latin typeface="Tahoma" pitchFamily="34" charset="0"/>
              <a:cs typeface="Tahoma" pitchFamily="34" charset="0"/>
            </a:endParaRPr>
          </a:p>
          <a:p>
            <a:endParaRPr lang="en-US" sz="100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1"/>
          <p:cNvSpPr txBox="1">
            <a:spLocks noChangeArrowheads="1"/>
          </p:cNvSpPr>
          <p:nvPr/>
        </p:nvSpPr>
        <p:spPr bwMode="auto">
          <a:xfrm>
            <a:off x="609600" y="238125"/>
            <a:ext cx="5622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u="sng">
                <a:latin typeface="Tahoma" pitchFamily="34" charset="0"/>
                <a:cs typeface="Tahoma" pitchFamily="34" charset="0"/>
              </a:rPr>
              <a:t>What is Chlorophyll fluorescence?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00100" y="1019175"/>
            <a:ext cx="8296275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>
                <a:latin typeface="Tahoma" pitchFamily="34" charset="0"/>
                <a:cs typeface="Tahoma" pitchFamily="34" charset="0"/>
              </a:rPr>
              <a:t> Chlorophyll-a (Chl) is a ubiquitous plant pigment</a:t>
            </a:r>
          </a:p>
          <a:p>
            <a:pPr>
              <a:buFont typeface="Arial" pitchFamily="34" charset="0"/>
              <a:buChar char="•"/>
            </a:pPr>
            <a:endParaRPr lang="en-US" sz="1000">
              <a:latin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>
                <a:latin typeface="Tahoma" pitchFamily="34" charset="0"/>
                <a:cs typeface="Tahoma" pitchFamily="34" charset="0"/>
              </a:rPr>
              <a:t> It dissipates some of its absorbed energy as photons </a:t>
            </a:r>
            <a:r>
              <a:rPr lang="en-US">
                <a:latin typeface="Tahoma" pitchFamily="34" charset="0"/>
                <a:cs typeface="Tahoma" pitchFamily="34" charset="0"/>
              </a:rPr>
              <a:t>(i.e., fluorescence)</a:t>
            </a:r>
          </a:p>
          <a:p>
            <a:endParaRPr lang="en-US" sz="1000">
              <a:latin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>
                <a:latin typeface="Tahoma" pitchFamily="34" charset="0"/>
                <a:cs typeface="Tahoma" pitchFamily="34" charset="0"/>
              </a:rPr>
              <a:t> Fluorescent even under natural sunlight</a:t>
            </a:r>
          </a:p>
          <a:p>
            <a:pPr>
              <a:buFont typeface="Arial" pitchFamily="34" charset="0"/>
              <a:buChar char="•"/>
            </a:pPr>
            <a:endParaRPr lang="en-US" sz="1000">
              <a:latin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>
                <a:latin typeface="Tahoma" pitchFamily="34" charset="0"/>
                <a:cs typeface="Tahoma" pitchFamily="34" charset="0"/>
              </a:rPr>
              <a:t> Fluoresced radiation is discernable in upwelled radiant flux </a:t>
            </a:r>
          </a:p>
        </p:txBody>
      </p:sp>
      <p:pic>
        <p:nvPicPr>
          <p:cNvPr id="36865" name="Picture 1" descr="K:\rrs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695575"/>
            <a:ext cx="4862513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 descr="K:\rrs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1625" y="2695575"/>
            <a:ext cx="4862513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 descr="K:\rrs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37200" y="3676650"/>
            <a:ext cx="3184525" cy="291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819400" y="5057775"/>
            <a:ext cx="1409700" cy="127317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356100" y="5676900"/>
            <a:ext cx="1187450" cy="142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809750" y="3829050"/>
            <a:ext cx="2951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Tahoma" pitchFamily="34" charset="0"/>
                <a:cs typeface="Tahoma" pitchFamily="34" charset="0"/>
              </a:rPr>
              <a:t>A typical ocean reflectance spectra</a:t>
            </a:r>
          </a:p>
        </p:txBody>
      </p:sp>
      <p:pic>
        <p:nvPicPr>
          <p:cNvPr id="36868" name="Picture 4" descr="K:\rrs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37200" y="3676650"/>
            <a:ext cx="3184525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 rot="-5400000">
            <a:off x="7939088" y="5695950"/>
            <a:ext cx="5032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  <a:cs typeface="Tahoma" pitchFamily="34" charset="0"/>
              </a:rPr>
              <a:t>Chl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5400000" flipH="1" flipV="1">
            <a:off x="7758906" y="5139532"/>
            <a:ext cx="90487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5" descr="K:\flh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12950"/>
            <a:ext cx="6731000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>
            <a:off x="3046413" y="4500563"/>
            <a:ext cx="1992312" cy="955675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3188494" y="4145756"/>
            <a:ext cx="1398588" cy="3175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990850" y="4448175"/>
            <a:ext cx="84138" cy="936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849688" y="3295650"/>
            <a:ext cx="85725" cy="920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994275" y="5413375"/>
            <a:ext cx="84138" cy="920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81325" y="2330450"/>
            <a:ext cx="414338" cy="3568700"/>
          </a:xfrm>
          <a:prstGeom prst="rect">
            <a:avLst/>
          </a:prstGeom>
          <a:solidFill>
            <a:schemeClr val="accent1">
              <a:lumMod val="60000"/>
              <a:lumOff val="4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17888" y="2330450"/>
            <a:ext cx="415925" cy="3568700"/>
          </a:xfrm>
          <a:prstGeom prst="rect">
            <a:avLst/>
          </a:prstGeom>
          <a:solidFill>
            <a:schemeClr val="accent1">
              <a:lumMod val="60000"/>
              <a:lumOff val="4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89613" y="2330450"/>
            <a:ext cx="414337" cy="3568700"/>
          </a:xfrm>
          <a:prstGeom prst="rect">
            <a:avLst/>
          </a:prstGeom>
          <a:solidFill>
            <a:schemeClr val="accent1">
              <a:lumMod val="60000"/>
              <a:lumOff val="4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 rot="-5400000">
            <a:off x="2670969" y="2736057"/>
            <a:ext cx="1016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  <a:cs typeface="Tahoma" pitchFamily="34" charset="0"/>
              </a:rPr>
              <a:t>Band 13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 rot="-5400000">
            <a:off x="3109119" y="2736057"/>
            <a:ext cx="1016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  <a:cs typeface="Tahoma" pitchFamily="34" charset="0"/>
              </a:rPr>
              <a:t>Band 14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 rot="-5400000">
            <a:off x="5490369" y="2736057"/>
            <a:ext cx="1016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  <a:cs typeface="Tahoma" pitchFamily="34" charset="0"/>
              </a:rPr>
              <a:t>Band 15</a:t>
            </a:r>
          </a:p>
        </p:txBody>
      </p:sp>
      <p:cxnSp>
        <p:nvCxnSpPr>
          <p:cNvPr id="25" name="Straight Connector 24"/>
          <p:cNvCxnSpPr/>
          <p:nvPr/>
        </p:nvCxnSpPr>
        <p:spPr>
          <a:xfrm rot="16200000" flipH="1">
            <a:off x="3245643" y="4129882"/>
            <a:ext cx="741363" cy="6350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8" name="TextBox 28"/>
          <p:cNvSpPr txBox="1">
            <a:spLocks noChangeArrowheads="1"/>
          </p:cNvSpPr>
          <p:nvPr/>
        </p:nvSpPr>
        <p:spPr bwMode="auto">
          <a:xfrm>
            <a:off x="609600" y="238125"/>
            <a:ext cx="65611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u="sng">
                <a:latin typeface="Tahoma" pitchFamily="34" charset="0"/>
                <a:cs typeface="Tahoma" pitchFamily="34" charset="0"/>
              </a:rPr>
              <a:t>MODIS Fluorescence Line Height (FLH)</a:t>
            </a:r>
          </a:p>
        </p:txBody>
      </p:sp>
      <p:sp>
        <p:nvSpPr>
          <p:cNvPr id="21519" name="TextBox 29"/>
          <p:cNvSpPr txBox="1">
            <a:spLocks noChangeArrowheads="1"/>
          </p:cNvSpPr>
          <p:nvPr/>
        </p:nvSpPr>
        <p:spPr bwMode="auto">
          <a:xfrm>
            <a:off x="990600" y="1019175"/>
            <a:ext cx="7275513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>
                <a:latin typeface="Tahoma" pitchFamily="34" charset="0"/>
                <a:cs typeface="Tahoma" pitchFamily="34" charset="0"/>
              </a:rPr>
              <a:t> A geometric definition</a:t>
            </a:r>
          </a:p>
          <a:p>
            <a:pPr>
              <a:buFont typeface="Arial" pitchFamily="34" charset="0"/>
              <a:buChar char="•"/>
            </a:pPr>
            <a:endParaRPr lang="en-US" sz="1000">
              <a:latin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>
                <a:latin typeface="Tahoma" pitchFamily="34" charset="0"/>
                <a:cs typeface="Tahoma" pitchFamily="34" charset="0"/>
              </a:rPr>
              <a:t> Can be related to total fluoresced flux </a:t>
            </a:r>
            <a:r>
              <a:rPr lang="en-US">
                <a:latin typeface="Tahoma" pitchFamily="34" charset="0"/>
                <a:cs typeface="Tahoma" pitchFamily="34" charset="0"/>
              </a:rPr>
              <a:t>(e.g., Huot et al., 2005)</a:t>
            </a:r>
          </a:p>
        </p:txBody>
      </p:sp>
      <p:sp>
        <p:nvSpPr>
          <p:cNvPr id="18" name="5-Point Star 17"/>
          <p:cNvSpPr/>
          <p:nvPr/>
        </p:nvSpPr>
        <p:spPr>
          <a:xfrm>
            <a:off x="3124200" y="4294188"/>
            <a:ext cx="161925" cy="161925"/>
          </a:xfrm>
          <a:prstGeom prst="star5">
            <a:avLst/>
          </a:prstGeom>
          <a:solidFill>
            <a:srgbClr val="1CF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3524250" y="3570288"/>
            <a:ext cx="161925" cy="161925"/>
          </a:xfrm>
          <a:prstGeom prst="star5">
            <a:avLst/>
          </a:prstGeom>
          <a:solidFill>
            <a:srgbClr val="1CF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5953125" y="5589588"/>
            <a:ext cx="161925" cy="161925"/>
          </a:xfrm>
          <a:prstGeom prst="star5">
            <a:avLst/>
          </a:prstGeom>
          <a:solidFill>
            <a:srgbClr val="1CF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rot="16200000" flipH="1">
            <a:off x="4006850" y="3667126"/>
            <a:ext cx="1195387" cy="2697162"/>
          </a:xfrm>
          <a:prstGeom prst="line">
            <a:avLst/>
          </a:prstGeom>
          <a:ln w="19050">
            <a:solidFill>
              <a:srgbClr val="1CF46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1"/>
          <p:cNvSpPr txBox="1">
            <a:spLocks noChangeArrowheads="1"/>
          </p:cNvSpPr>
          <p:nvPr/>
        </p:nvSpPr>
        <p:spPr bwMode="auto">
          <a:xfrm>
            <a:off x="874713" y="1012825"/>
            <a:ext cx="7462837" cy="531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en-US" sz="2400">
              <a:latin typeface="Tahoma" pitchFamily="34" charset="0"/>
              <a:cs typeface="Tahoma" pitchFamily="34" charset="0"/>
            </a:endParaRPr>
          </a:p>
          <a:p>
            <a:pPr>
              <a:buFontTx/>
              <a:buChar char="•"/>
            </a:pPr>
            <a:r>
              <a:rPr lang="en-US" sz="2400">
                <a:latin typeface="Tahoma" pitchFamily="34" charset="0"/>
                <a:cs typeface="Tahoma" pitchFamily="34" charset="0"/>
              </a:rPr>
              <a:t> Alternative &amp; independent measure of chlorophyll</a:t>
            </a:r>
          </a:p>
          <a:p>
            <a:r>
              <a:rPr lang="en-US" sz="2400">
                <a:latin typeface="Tahoma" pitchFamily="34" charset="0"/>
                <a:cs typeface="Tahoma" pitchFamily="34" charset="0"/>
              </a:rPr>
              <a:t>   (particularly in coastal environments)</a:t>
            </a:r>
          </a:p>
          <a:p>
            <a:pPr>
              <a:buFontTx/>
              <a:buChar char="•"/>
            </a:pPr>
            <a:endParaRPr lang="en-US" sz="2400">
              <a:latin typeface="Tahoma" pitchFamily="34" charset="0"/>
              <a:cs typeface="Tahoma" pitchFamily="34" charset="0"/>
            </a:endParaRPr>
          </a:p>
          <a:p>
            <a:pPr>
              <a:buFontTx/>
              <a:buChar char="•"/>
            </a:pPr>
            <a:r>
              <a:rPr lang="en-US" sz="2400">
                <a:latin typeface="Tahoma" pitchFamily="34" charset="0"/>
                <a:cs typeface="Tahoma" pitchFamily="34" charset="0"/>
              </a:rPr>
              <a:t> </a:t>
            </a:r>
            <a:r>
              <a:rPr lang="en-US" sz="2400">
                <a:latin typeface="Tahoma" pitchFamily="34" charset="0"/>
              </a:rPr>
              <a:t>Improved NPP estimates</a:t>
            </a:r>
          </a:p>
          <a:p>
            <a:pPr>
              <a:buFontTx/>
              <a:buChar char="•"/>
            </a:pPr>
            <a:endParaRPr lang="en-US" sz="2400">
              <a:latin typeface="Tahoma" pitchFamily="34" charset="0"/>
              <a:cs typeface="Tahoma" pitchFamily="34" charset="0"/>
            </a:endParaRPr>
          </a:p>
          <a:p>
            <a:pPr>
              <a:buFontTx/>
              <a:buChar char="•"/>
            </a:pPr>
            <a:r>
              <a:rPr lang="en-US" sz="2400">
                <a:latin typeface="Tahoma" pitchFamily="34" charset="0"/>
                <a:cs typeface="Tahoma" pitchFamily="34" charset="0"/>
              </a:rPr>
              <a:t> Index of phytoplankton physiology</a:t>
            </a:r>
          </a:p>
          <a:p>
            <a:pPr marL="742950" lvl="1" indent="-285750">
              <a:buFontTx/>
              <a:buChar char="-"/>
            </a:pPr>
            <a:r>
              <a:rPr lang="en-US" sz="2400">
                <a:latin typeface="Tahoma" pitchFamily="34" charset="0"/>
                <a:cs typeface="Tahoma" pitchFamily="34" charset="0"/>
              </a:rPr>
              <a:t>Pigment Packaging</a:t>
            </a:r>
          </a:p>
          <a:p>
            <a:pPr marL="742950" lvl="1" indent="-285750">
              <a:buFontTx/>
              <a:buChar char="-"/>
            </a:pPr>
            <a:r>
              <a:rPr lang="en-US" sz="2400">
                <a:latin typeface="Tahoma" pitchFamily="34" charset="0"/>
                <a:cs typeface="Tahoma" pitchFamily="34" charset="0"/>
              </a:rPr>
              <a:t>Non-photochemical quenching</a:t>
            </a:r>
          </a:p>
          <a:p>
            <a:pPr marL="742950" lvl="1" indent="-285750">
              <a:buFontTx/>
              <a:buChar char="-"/>
            </a:pPr>
            <a:r>
              <a:rPr lang="en-US" sz="2400">
                <a:latin typeface="Tahoma" pitchFamily="34" charset="0"/>
                <a:cs typeface="Tahoma" pitchFamily="34" charset="0"/>
              </a:rPr>
              <a:t>Nutrient stress effects</a:t>
            </a:r>
          </a:p>
          <a:p>
            <a:pPr marL="742950" lvl="1" indent="-285750">
              <a:buFontTx/>
              <a:buChar char="-"/>
            </a:pPr>
            <a:r>
              <a:rPr lang="en-US" sz="2400">
                <a:latin typeface="Tahoma" pitchFamily="34" charset="0"/>
                <a:cs typeface="Tahoma" pitchFamily="34" charset="0"/>
              </a:rPr>
              <a:t>Photoacclimation</a:t>
            </a:r>
          </a:p>
          <a:p>
            <a:pPr marL="742950" lvl="1" indent="-285750"/>
            <a:endParaRPr lang="en-US" sz="24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609600" y="238125"/>
            <a:ext cx="29956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u="sng">
                <a:latin typeface="Tahoma" pitchFamily="34" charset="0"/>
                <a:cs typeface="Tahoma" pitchFamily="34" charset="0"/>
              </a:rPr>
              <a:t>Why MODIS FLH?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85813" y="1390650"/>
            <a:ext cx="8031162" cy="4995863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z="2400">
                <a:latin typeface="Tahoma" pitchFamily="34" charset="0"/>
                <a:cs typeface="Tahoma" pitchFamily="34" charset="0"/>
              </a:rPr>
              <a:t>Three primary factors regulate global phytoplankton fluorescence distributions:</a:t>
            </a:r>
          </a:p>
          <a:p>
            <a:endParaRPr lang="en-US" sz="2400">
              <a:latin typeface="Tahoma" pitchFamily="34" charset="0"/>
              <a:cs typeface="Tahoma" pitchFamily="34" charset="0"/>
            </a:endParaRPr>
          </a:p>
          <a:p>
            <a:pPr>
              <a:buFontTx/>
              <a:buAutoNum type="arabicParenBoth"/>
            </a:pPr>
            <a:r>
              <a:rPr lang="fr-FR" sz="2400">
                <a:latin typeface="Tahoma" pitchFamily="34" charset="0"/>
                <a:cs typeface="Tahoma" pitchFamily="34" charset="0"/>
              </a:rPr>
              <a:t> pigment concentrations </a:t>
            </a:r>
          </a:p>
          <a:p>
            <a:pPr>
              <a:buFontTx/>
              <a:buAutoNum type="arabicParenBoth"/>
            </a:pPr>
            <a:endParaRPr lang="fr-FR" sz="2400">
              <a:latin typeface="Tahoma" pitchFamily="34" charset="0"/>
              <a:cs typeface="Tahoma" pitchFamily="34" charset="0"/>
            </a:endParaRPr>
          </a:p>
          <a:p>
            <a:r>
              <a:rPr lang="fr-FR" sz="2400">
                <a:latin typeface="Tahoma" pitchFamily="34" charset="0"/>
                <a:cs typeface="Tahoma" pitchFamily="34" charset="0"/>
              </a:rPr>
              <a:t>(2) </a:t>
            </a:r>
            <a:r>
              <a:rPr lang="en-US" sz="2400">
                <a:latin typeface="Tahoma" pitchFamily="34" charset="0"/>
                <a:cs typeface="Tahoma" pitchFamily="34" charset="0"/>
              </a:rPr>
              <a:t>“pigment packaging”, a self-shading phenomenon influencing light absorption </a:t>
            </a:r>
            <a:r>
              <a:rPr lang="fr-FR" sz="2400">
                <a:latin typeface="Tahoma" pitchFamily="34" charset="0"/>
                <a:cs typeface="Tahoma" pitchFamily="34" charset="0"/>
              </a:rPr>
              <a:t>efficiencies (Duysens 1956; Bricaud et al., 1995, 1998).</a:t>
            </a:r>
            <a:endParaRPr lang="en-US" sz="2400">
              <a:latin typeface="Tahoma" pitchFamily="34" charset="0"/>
              <a:cs typeface="Tahoma" pitchFamily="34" charset="0"/>
            </a:endParaRPr>
          </a:p>
          <a:p>
            <a:endParaRPr lang="en-US" sz="2400">
              <a:latin typeface="Tahoma" pitchFamily="34" charset="0"/>
              <a:cs typeface="Tahoma" pitchFamily="34" charset="0"/>
            </a:endParaRPr>
          </a:p>
          <a:p>
            <a:r>
              <a:rPr lang="en-US" sz="2400">
                <a:latin typeface="Tahoma" pitchFamily="34" charset="0"/>
                <a:cs typeface="Tahoma" pitchFamily="34" charset="0"/>
              </a:rPr>
              <a:t>(3) </a:t>
            </a:r>
            <a:r>
              <a:rPr lang="fr-FR" sz="2400">
                <a:latin typeface="Tahoma" pitchFamily="34" charset="0"/>
                <a:cs typeface="Tahoma" pitchFamily="34" charset="0"/>
              </a:rPr>
              <a:t>a photoprotective response </a:t>
            </a:r>
            <a:r>
              <a:rPr lang="en-US" sz="2400">
                <a:latin typeface="Tahoma" pitchFamily="34" charset="0"/>
                <a:cs typeface="Tahoma" pitchFamily="34" charset="0"/>
              </a:rPr>
              <a:t>aimed at preventing high-light damage (i.e., “nonphotochemical quenching”, NPQ)</a:t>
            </a:r>
          </a:p>
          <a:p>
            <a:endParaRPr lang="en-US" sz="24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602" name="TextBox 13"/>
          <p:cNvSpPr txBox="1">
            <a:spLocks noChangeArrowheads="1"/>
          </p:cNvSpPr>
          <p:nvPr/>
        </p:nvSpPr>
        <p:spPr bwMode="auto">
          <a:xfrm>
            <a:off x="609600" y="238125"/>
            <a:ext cx="3317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u="sng">
                <a:latin typeface="Tahoma" pitchFamily="34" charset="0"/>
                <a:cs typeface="Tahoma" pitchFamily="34" charset="0"/>
              </a:rPr>
              <a:t>Fluorescence Basics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39"/>
          <p:cNvSpPr txBox="1">
            <a:spLocks noChangeArrowheads="1"/>
          </p:cNvSpPr>
          <p:nvPr/>
        </p:nvSpPr>
        <p:spPr bwMode="auto">
          <a:xfrm>
            <a:off x="1722438" y="4086225"/>
            <a:ext cx="12715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ahoma" pitchFamily="34" charset="0"/>
                <a:cs typeface="Tahoma" pitchFamily="34" charset="0"/>
              </a:rPr>
              <a:t>satellite</a:t>
            </a:r>
          </a:p>
          <a:p>
            <a:pPr algn="ctr"/>
            <a:r>
              <a:rPr lang="en-US">
                <a:latin typeface="Tahoma" pitchFamily="34" charset="0"/>
                <a:cs typeface="Tahoma" pitchFamily="34" charset="0"/>
              </a:rPr>
              <a:t>chlorophyll</a:t>
            </a:r>
          </a:p>
        </p:txBody>
      </p:sp>
      <p:sp>
        <p:nvSpPr>
          <p:cNvPr id="27650" name="Line 40"/>
          <p:cNvSpPr>
            <a:spLocks noChangeShapeType="1"/>
          </p:cNvSpPr>
          <p:nvPr/>
        </p:nvSpPr>
        <p:spPr bwMode="auto">
          <a:xfrm flipV="1">
            <a:off x="2349500" y="366077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1" name="Text Box 45"/>
          <p:cNvSpPr txBox="1">
            <a:spLocks noChangeArrowheads="1"/>
          </p:cNvSpPr>
          <p:nvPr/>
        </p:nvSpPr>
        <p:spPr bwMode="auto">
          <a:xfrm>
            <a:off x="3846513" y="4116388"/>
            <a:ext cx="135413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ahoma" pitchFamily="34" charset="0"/>
                <a:cs typeface="Tahoma" pitchFamily="34" charset="0"/>
              </a:rPr>
              <a:t>chlorophyll-</a:t>
            </a:r>
          </a:p>
          <a:p>
            <a:pPr algn="ctr"/>
            <a:r>
              <a:rPr lang="en-US">
                <a:latin typeface="Tahoma" pitchFamily="34" charset="0"/>
                <a:cs typeface="Tahoma" pitchFamily="34" charset="0"/>
              </a:rPr>
              <a:t>specific</a:t>
            </a:r>
          </a:p>
          <a:p>
            <a:pPr algn="ctr"/>
            <a:r>
              <a:rPr lang="en-US">
                <a:latin typeface="Tahoma" pitchFamily="34" charset="0"/>
                <a:cs typeface="Tahoma" pitchFamily="34" charset="0"/>
              </a:rPr>
              <a:t>absorption</a:t>
            </a:r>
          </a:p>
        </p:txBody>
      </p:sp>
      <p:sp>
        <p:nvSpPr>
          <p:cNvPr id="27652" name="Text Box 46"/>
          <p:cNvSpPr txBox="1">
            <a:spLocks noChangeArrowheads="1"/>
          </p:cNvSpPr>
          <p:nvPr/>
        </p:nvSpPr>
        <p:spPr bwMode="auto">
          <a:xfrm>
            <a:off x="6680200" y="4116388"/>
            <a:ext cx="144303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ahoma" pitchFamily="34" charset="0"/>
                <a:cs typeface="Tahoma" pitchFamily="34" charset="0"/>
              </a:rPr>
              <a:t>fluorescence</a:t>
            </a:r>
          </a:p>
          <a:p>
            <a:pPr algn="ctr"/>
            <a:r>
              <a:rPr lang="en-US">
                <a:latin typeface="Tahoma" pitchFamily="34" charset="0"/>
                <a:cs typeface="Tahoma" pitchFamily="34" charset="0"/>
              </a:rPr>
              <a:t>quantum</a:t>
            </a:r>
          </a:p>
          <a:p>
            <a:pPr algn="ctr"/>
            <a:r>
              <a:rPr lang="en-US">
                <a:latin typeface="Tahoma" pitchFamily="34" charset="0"/>
                <a:cs typeface="Tahoma" pitchFamily="34" charset="0"/>
              </a:rPr>
              <a:t>yield</a:t>
            </a:r>
          </a:p>
        </p:txBody>
      </p:sp>
      <p:sp>
        <p:nvSpPr>
          <p:cNvPr id="27653" name="Line 67"/>
          <p:cNvSpPr>
            <a:spLocks noChangeShapeType="1"/>
          </p:cNvSpPr>
          <p:nvPr/>
        </p:nvSpPr>
        <p:spPr bwMode="auto">
          <a:xfrm flipV="1">
            <a:off x="7462838" y="366077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4" name="Line 68"/>
          <p:cNvSpPr>
            <a:spLocks noChangeShapeType="1"/>
          </p:cNvSpPr>
          <p:nvPr/>
        </p:nvSpPr>
        <p:spPr bwMode="auto">
          <a:xfrm flipV="1">
            <a:off x="4475163" y="366077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5" name="Text Box 69"/>
          <p:cNvSpPr txBox="1">
            <a:spLocks noChangeArrowheads="1"/>
          </p:cNvSpPr>
          <p:nvPr/>
        </p:nvSpPr>
        <p:spPr bwMode="auto">
          <a:xfrm>
            <a:off x="733425" y="5851525"/>
            <a:ext cx="8153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400">
                <a:latin typeface="Tahoma" pitchFamily="34" charset="0"/>
                <a:cs typeface="Tahoma" pitchFamily="34" charset="0"/>
              </a:rPr>
              <a:t> subtract small </a:t>
            </a:r>
            <a:r>
              <a:rPr lang="en-US" sz="2400" i="1">
                <a:latin typeface="Tahoma" pitchFamily="34" charset="0"/>
                <a:cs typeface="Tahoma" pitchFamily="34" charset="0"/>
              </a:rPr>
              <a:t>FLH</a:t>
            </a:r>
            <a:r>
              <a:rPr lang="en-US" sz="2400">
                <a:latin typeface="Tahoma" pitchFamily="34" charset="0"/>
                <a:cs typeface="Tahoma" pitchFamily="34" charset="0"/>
              </a:rPr>
              <a:t> value of 0.001 mW cm</a:t>
            </a:r>
            <a:r>
              <a:rPr lang="en-US" sz="2400" baseline="30000">
                <a:latin typeface="Tahoma" pitchFamily="34" charset="0"/>
                <a:cs typeface="Tahoma" pitchFamily="34" charset="0"/>
              </a:rPr>
              <a:t>-2</a:t>
            </a:r>
            <a:r>
              <a:rPr lang="en-US" sz="2400">
                <a:latin typeface="Tahoma" pitchFamily="34" charset="0"/>
                <a:cs typeface="Tahoma" pitchFamily="34" charset="0"/>
              </a:rPr>
              <a:t> </a:t>
            </a:r>
            <a:r>
              <a:rPr lang="en-US" sz="2400">
                <a:latin typeface="Symbol" pitchFamily="18" charset="2"/>
                <a:cs typeface="Tahoma" pitchFamily="34" charset="0"/>
              </a:rPr>
              <a:t>m</a:t>
            </a:r>
            <a:r>
              <a:rPr lang="en-US" sz="2400">
                <a:latin typeface="Tahoma" pitchFamily="34" charset="0"/>
                <a:cs typeface="Tahoma" pitchFamily="34" charset="0"/>
              </a:rPr>
              <a:t>m</a:t>
            </a:r>
            <a:r>
              <a:rPr lang="en-US" sz="2400" baseline="30000">
                <a:latin typeface="Tahoma" pitchFamily="34" charset="0"/>
                <a:cs typeface="Tahoma" pitchFamily="34" charset="0"/>
              </a:rPr>
              <a:t>-1</a:t>
            </a:r>
            <a:r>
              <a:rPr lang="en-US" sz="2400">
                <a:latin typeface="Tahoma" pitchFamily="34" charset="0"/>
                <a:cs typeface="Tahoma" pitchFamily="34" charset="0"/>
              </a:rPr>
              <a:t> sr</a:t>
            </a:r>
            <a:r>
              <a:rPr lang="en-US" sz="2400" baseline="30000">
                <a:latin typeface="Tahoma" pitchFamily="34" charset="0"/>
                <a:cs typeface="Tahoma" pitchFamily="34" charset="0"/>
              </a:rPr>
              <a:t>-1</a:t>
            </a:r>
            <a:r>
              <a:rPr lang="en-US" sz="2400">
                <a:latin typeface="Tahoma" pitchFamily="34" charset="0"/>
                <a:cs typeface="Tahoma" pitchFamily="34" charset="0"/>
              </a:rPr>
              <a:t> to</a:t>
            </a:r>
          </a:p>
          <a:p>
            <a:r>
              <a:rPr lang="en-US" sz="2400">
                <a:latin typeface="Tahoma" pitchFamily="34" charset="0"/>
                <a:cs typeface="Tahoma" pitchFamily="34" charset="0"/>
              </a:rPr>
              <a:t>   satisfy requirement that </a:t>
            </a:r>
            <a:r>
              <a:rPr lang="en-US" sz="2400" i="1">
                <a:latin typeface="Tahoma" pitchFamily="34" charset="0"/>
                <a:cs typeface="Tahoma" pitchFamily="34" charset="0"/>
              </a:rPr>
              <a:t>FLH</a:t>
            </a:r>
            <a:r>
              <a:rPr lang="en-US" sz="2400">
                <a:latin typeface="Tahoma" pitchFamily="34" charset="0"/>
                <a:cs typeface="Tahoma" pitchFamily="34" charset="0"/>
              </a:rPr>
              <a:t> = 0 when Chl = 0</a:t>
            </a:r>
          </a:p>
        </p:txBody>
      </p:sp>
      <p:sp>
        <p:nvSpPr>
          <p:cNvPr id="27656" name="TextBox 13"/>
          <p:cNvSpPr txBox="1">
            <a:spLocks noChangeArrowheads="1"/>
          </p:cNvSpPr>
          <p:nvPr/>
        </p:nvSpPr>
        <p:spPr bwMode="auto">
          <a:xfrm>
            <a:off x="188913" y="2698750"/>
            <a:ext cx="83804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i="1"/>
              <a:t>FLH = Chl</a:t>
            </a:r>
            <a:r>
              <a:rPr lang="en-US" sz="4400" i="1" baseline="-25000"/>
              <a:t>sat</a:t>
            </a:r>
            <a:r>
              <a:rPr lang="en-US" sz="4400" i="1"/>
              <a:t> </a:t>
            </a:r>
            <a:r>
              <a:rPr lang="en-US" sz="2400" i="1"/>
              <a:t>x</a:t>
            </a:r>
            <a:r>
              <a:rPr lang="en-US" sz="4400" i="1"/>
              <a:t> &lt;</a:t>
            </a:r>
            <a:r>
              <a:rPr lang="en-US" sz="4400" i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400" i="1" baseline="-25000"/>
              <a:t>ph</a:t>
            </a:r>
            <a:r>
              <a:rPr lang="en-US" sz="4400" i="1" baseline="30000"/>
              <a:t>*</a:t>
            </a:r>
            <a:r>
              <a:rPr lang="en-US" sz="4400" i="1"/>
              <a:t>&gt; </a:t>
            </a:r>
            <a:r>
              <a:rPr lang="en-US" sz="2400" i="1"/>
              <a:t>x</a:t>
            </a:r>
            <a:r>
              <a:rPr lang="en-US" sz="4400" i="1"/>
              <a:t> PAR </a:t>
            </a:r>
            <a:r>
              <a:rPr lang="en-US" sz="2400" i="1"/>
              <a:t>x</a:t>
            </a:r>
            <a:r>
              <a:rPr lang="en-US" sz="4400" i="1"/>
              <a:t>    </a:t>
            </a:r>
            <a:r>
              <a:rPr lang="en-US" sz="2400" i="1"/>
              <a:t>x</a:t>
            </a:r>
            <a:r>
              <a:rPr lang="en-US" sz="4400" i="1"/>
              <a:t> </a:t>
            </a:r>
            <a:r>
              <a:rPr lang="en-US" sz="4400" b="1" i="1"/>
              <a:t>S</a:t>
            </a:r>
          </a:p>
        </p:txBody>
      </p:sp>
      <p:sp>
        <p:nvSpPr>
          <p:cNvPr id="27657" name="TextBox 15"/>
          <p:cNvSpPr txBox="1">
            <a:spLocks noChangeArrowheads="1"/>
          </p:cNvSpPr>
          <p:nvPr/>
        </p:nvSpPr>
        <p:spPr bwMode="auto">
          <a:xfrm>
            <a:off x="7207250" y="2644775"/>
            <a:ext cx="5207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>
                <a:sym typeface="Symbol" pitchFamily="18" charset="2"/>
              </a:rPr>
              <a:t></a:t>
            </a:r>
            <a:endParaRPr lang="en-US" sz="4400"/>
          </a:p>
        </p:txBody>
      </p:sp>
      <p:sp>
        <p:nvSpPr>
          <p:cNvPr id="27658" name="TextBox 18"/>
          <p:cNvSpPr txBox="1">
            <a:spLocks noChangeArrowheads="1"/>
          </p:cNvSpPr>
          <p:nvPr/>
        </p:nvSpPr>
        <p:spPr bwMode="auto">
          <a:xfrm>
            <a:off x="609600" y="238125"/>
            <a:ext cx="74310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u="sng">
                <a:latin typeface="Tahoma" pitchFamily="34" charset="0"/>
                <a:cs typeface="Tahoma" pitchFamily="34" charset="0"/>
              </a:rPr>
              <a:t>Derivation of </a:t>
            </a:r>
            <a:r>
              <a:rPr lang="el-GR" sz="2800" u="sng">
                <a:latin typeface="Tahoma" pitchFamily="34" charset="0"/>
                <a:cs typeface="Tahoma" pitchFamily="34" charset="0"/>
              </a:rPr>
              <a:t>φ</a:t>
            </a:r>
            <a:r>
              <a:rPr lang="en-US" sz="2800" u="sng">
                <a:latin typeface="Tahoma" pitchFamily="34" charset="0"/>
                <a:cs typeface="Tahoma" pitchFamily="34" charset="0"/>
              </a:rPr>
              <a:t> (Fluorescence quantum yield) </a:t>
            </a:r>
          </a:p>
        </p:txBody>
      </p:sp>
      <p:sp>
        <p:nvSpPr>
          <p:cNvPr id="27660" name="AutoShape 12"/>
          <p:cNvSpPr>
            <a:spLocks/>
          </p:cNvSpPr>
          <p:nvPr/>
        </p:nvSpPr>
        <p:spPr bwMode="auto">
          <a:xfrm rot="16200000">
            <a:off x="4298950" y="319088"/>
            <a:ext cx="477838" cy="4252912"/>
          </a:xfrm>
          <a:prstGeom prst="rightBrace">
            <a:avLst>
              <a:gd name="adj1" fmla="val 7416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3435350" y="1719263"/>
            <a:ext cx="2078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Tahoma" pitchFamily="34" charset="0"/>
              </a:rPr>
              <a:t>Absorbed energy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F:\user\FLH\phi_equa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275" y="3221038"/>
            <a:ext cx="771525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Line 12"/>
          <p:cNvSpPr>
            <a:spLocks noChangeShapeType="1"/>
          </p:cNvSpPr>
          <p:nvPr/>
        </p:nvSpPr>
        <p:spPr bwMode="auto">
          <a:xfrm flipH="1">
            <a:off x="2768600" y="1804988"/>
            <a:ext cx="558800" cy="1601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699" name="Text Box 16"/>
          <p:cNvSpPr txBox="1">
            <a:spLocks noChangeArrowheads="1"/>
          </p:cNvSpPr>
          <p:nvPr/>
        </p:nvSpPr>
        <p:spPr bwMode="auto">
          <a:xfrm>
            <a:off x="4579938" y="5545138"/>
            <a:ext cx="16129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ahoma" pitchFamily="34" charset="0"/>
                <a:cs typeface="Tahoma" pitchFamily="34" charset="0"/>
              </a:rPr>
              <a:t>attenuation of</a:t>
            </a:r>
          </a:p>
          <a:p>
            <a:pPr algn="ctr"/>
            <a:r>
              <a:rPr lang="en-US">
                <a:latin typeface="Tahoma" pitchFamily="34" charset="0"/>
                <a:cs typeface="Tahoma" pitchFamily="34" charset="0"/>
              </a:rPr>
              <a:t>upwelling</a:t>
            </a:r>
          </a:p>
          <a:p>
            <a:pPr algn="ctr"/>
            <a:r>
              <a:rPr lang="en-US">
                <a:latin typeface="Tahoma" pitchFamily="34" charset="0"/>
                <a:cs typeface="Tahoma" pitchFamily="34" charset="0"/>
              </a:rPr>
              <a:t>fluorescence</a:t>
            </a:r>
          </a:p>
        </p:txBody>
      </p:sp>
      <p:sp>
        <p:nvSpPr>
          <p:cNvPr id="29700" name="Text Box 17"/>
          <p:cNvSpPr txBox="1">
            <a:spLocks noChangeArrowheads="1"/>
          </p:cNvSpPr>
          <p:nvPr/>
        </p:nvSpPr>
        <p:spPr bwMode="auto">
          <a:xfrm>
            <a:off x="2830513" y="5545138"/>
            <a:ext cx="1685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ahoma" pitchFamily="34" charset="0"/>
                <a:cs typeface="Tahoma" pitchFamily="34" charset="0"/>
              </a:rPr>
              <a:t>attenuation of </a:t>
            </a:r>
          </a:p>
          <a:p>
            <a:pPr algn="ctr"/>
            <a:r>
              <a:rPr lang="en-US">
                <a:latin typeface="Tahoma" pitchFamily="34" charset="0"/>
                <a:cs typeface="Tahoma" pitchFamily="34" charset="0"/>
              </a:rPr>
              <a:t>downwelling</a:t>
            </a:r>
          </a:p>
          <a:p>
            <a:pPr algn="ctr"/>
            <a:r>
              <a:rPr lang="en-US">
                <a:latin typeface="Tahoma" pitchFamily="34" charset="0"/>
                <a:cs typeface="Tahoma" pitchFamily="34" charset="0"/>
              </a:rPr>
              <a:t>radiation</a:t>
            </a:r>
          </a:p>
        </p:txBody>
      </p:sp>
      <p:sp>
        <p:nvSpPr>
          <p:cNvPr id="29701" name="Text Box 18"/>
          <p:cNvSpPr txBox="1">
            <a:spLocks noChangeArrowheads="1"/>
          </p:cNvSpPr>
          <p:nvPr/>
        </p:nvSpPr>
        <p:spPr bwMode="auto">
          <a:xfrm>
            <a:off x="2343150" y="1068388"/>
            <a:ext cx="3000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  <a:cs typeface="Tahoma" pitchFamily="34" charset="0"/>
              </a:rPr>
              <a:t>full spectral fluorescence</a:t>
            </a:r>
          </a:p>
          <a:p>
            <a:r>
              <a:rPr lang="en-US">
                <a:latin typeface="Tahoma" pitchFamily="34" charset="0"/>
                <a:cs typeface="Tahoma" pitchFamily="34" charset="0"/>
              </a:rPr>
              <a:t>emission relative to 683 nm</a:t>
            </a:r>
          </a:p>
        </p:txBody>
      </p:sp>
      <p:sp>
        <p:nvSpPr>
          <p:cNvPr id="29702" name="Text Box 19"/>
          <p:cNvSpPr txBox="1">
            <a:spLocks noChangeArrowheads="1"/>
          </p:cNvSpPr>
          <p:nvPr/>
        </p:nvSpPr>
        <p:spPr bwMode="auto">
          <a:xfrm>
            <a:off x="5043488" y="1803400"/>
            <a:ext cx="9794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ahoma" pitchFamily="34" charset="0"/>
                <a:cs typeface="Tahoma" pitchFamily="34" charset="0"/>
              </a:rPr>
              <a:t>incident</a:t>
            </a:r>
          </a:p>
          <a:p>
            <a:pPr algn="ctr"/>
            <a:r>
              <a:rPr lang="en-US">
                <a:latin typeface="Tahoma" pitchFamily="34" charset="0"/>
                <a:cs typeface="Tahoma" pitchFamily="34" charset="0"/>
              </a:rPr>
              <a:t>scalar</a:t>
            </a:r>
          </a:p>
          <a:p>
            <a:pPr algn="ctr"/>
            <a:r>
              <a:rPr lang="en-US">
                <a:latin typeface="Tahoma" pitchFamily="34" charset="0"/>
                <a:cs typeface="Tahoma" pitchFamily="34" charset="0"/>
              </a:rPr>
              <a:t>PAR</a:t>
            </a:r>
          </a:p>
        </p:txBody>
      </p:sp>
      <p:sp>
        <p:nvSpPr>
          <p:cNvPr id="29703" name="Text Box 20"/>
          <p:cNvSpPr txBox="1">
            <a:spLocks noChangeArrowheads="1"/>
          </p:cNvSpPr>
          <p:nvPr/>
        </p:nvSpPr>
        <p:spPr bwMode="auto">
          <a:xfrm>
            <a:off x="6215063" y="5689600"/>
            <a:ext cx="16335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ahoma" pitchFamily="34" charset="0"/>
                <a:cs typeface="Tahoma" pitchFamily="34" charset="0"/>
              </a:rPr>
              <a:t>phytoplankton</a:t>
            </a:r>
          </a:p>
          <a:p>
            <a:pPr algn="ctr"/>
            <a:r>
              <a:rPr lang="en-US">
                <a:latin typeface="Tahoma" pitchFamily="34" charset="0"/>
                <a:cs typeface="Tahoma" pitchFamily="34" charset="0"/>
              </a:rPr>
              <a:t>absorption</a:t>
            </a:r>
          </a:p>
        </p:txBody>
      </p:sp>
      <p:sp>
        <p:nvSpPr>
          <p:cNvPr id="29704" name="Text Box 21"/>
          <p:cNvSpPr txBox="1">
            <a:spLocks noChangeArrowheads="1"/>
          </p:cNvSpPr>
          <p:nvPr/>
        </p:nvSpPr>
        <p:spPr bwMode="auto">
          <a:xfrm>
            <a:off x="354013" y="2411413"/>
            <a:ext cx="12588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ahoma" pitchFamily="34" charset="0"/>
                <a:cs typeface="Tahoma" pitchFamily="34" charset="0"/>
              </a:rPr>
              <a:t>Isotropic </a:t>
            </a:r>
          </a:p>
          <a:p>
            <a:pPr algn="ctr"/>
            <a:r>
              <a:rPr lang="en-US">
                <a:latin typeface="Tahoma" pitchFamily="34" charset="0"/>
                <a:cs typeface="Tahoma" pitchFamily="34" charset="0"/>
              </a:rPr>
              <a:t>emmission</a:t>
            </a:r>
          </a:p>
        </p:txBody>
      </p:sp>
      <p:sp>
        <p:nvSpPr>
          <p:cNvPr id="29705" name="Text Box 22"/>
          <p:cNvSpPr txBox="1">
            <a:spLocks noChangeArrowheads="1"/>
          </p:cNvSpPr>
          <p:nvPr/>
        </p:nvSpPr>
        <p:spPr bwMode="auto">
          <a:xfrm>
            <a:off x="7407275" y="2320925"/>
            <a:ext cx="5746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  <a:cs typeface="Tahoma" pitchFamily="34" charset="0"/>
              </a:rPr>
              <a:t>FLH</a:t>
            </a:r>
          </a:p>
        </p:txBody>
      </p:sp>
      <p:sp>
        <p:nvSpPr>
          <p:cNvPr id="29706" name="Line 23"/>
          <p:cNvSpPr>
            <a:spLocks noChangeShapeType="1"/>
          </p:cNvSpPr>
          <p:nvPr/>
        </p:nvSpPr>
        <p:spPr bwMode="auto">
          <a:xfrm flipH="1">
            <a:off x="6653213" y="2605088"/>
            <a:ext cx="723900" cy="811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7" name="Line 24"/>
          <p:cNvSpPr>
            <a:spLocks noChangeShapeType="1"/>
          </p:cNvSpPr>
          <p:nvPr/>
        </p:nvSpPr>
        <p:spPr bwMode="auto">
          <a:xfrm>
            <a:off x="1268413" y="3097213"/>
            <a:ext cx="322262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8" name="Line 25"/>
          <p:cNvSpPr>
            <a:spLocks noChangeShapeType="1"/>
          </p:cNvSpPr>
          <p:nvPr/>
        </p:nvSpPr>
        <p:spPr bwMode="auto">
          <a:xfrm flipH="1">
            <a:off x="5172075" y="2681288"/>
            <a:ext cx="98425" cy="65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9" name="Line 27"/>
          <p:cNvSpPr>
            <a:spLocks noChangeShapeType="1"/>
          </p:cNvSpPr>
          <p:nvPr/>
        </p:nvSpPr>
        <p:spPr bwMode="auto">
          <a:xfrm flipH="1" flipV="1">
            <a:off x="5110163" y="4572000"/>
            <a:ext cx="46037" cy="976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0" name="Line 28"/>
          <p:cNvSpPr>
            <a:spLocks noChangeShapeType="1"/>
          </p:cNvSpPr>
          <p:nvPr/>
        </p:nvSpPr>
        <p:spPr bwMode="auto">
          <a:xfrm flipV="1">
            <a:off x="3703638" y="4518025"/>
            <a:ext cx="384175" cy="984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1" name="Line 30"/>
          <p:cNvSpPr>
            <a:spLocks noChangeShapeType="1"/>
          </p:cNvSpPr>
          <p:nvPr/>
        </p:nvSpPr>
        <p:spPr bwMode="auto">
          <a:xfrm flipH="1" flipV="1">
            <a:off x="7154863" y="4457700"/>
            <a:ext cx="1150937" cy="1204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2" name="TextBox 33"/>
          <p:cNvSpPr txBox="1">
            <a:spLocks noChangeArrowheads="1"/>
          </p:cNvSpPr>
          <p:nvPr/>
        </p:nvSpPr>
        <p:spPr bwMode="auto">
          <a:xfrm>
            <a:off x="609600" y="238125"/>
            <a:ext cx="4110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u="sng">
                <a:latin typeface="Tahoma" pitchFamily="34" charset="0"/>
                <a:cs typeface="Tahoma" pitchFamily="34" charset="0"/>
              </a:rPr>
              <a:t>A little more complicated</a:t>
            </a:r>
          </a:p>
        </p:txBody>
      </p:sp>
      <p:sp>
        <p:nvSpPr>
          <p:cNvPr id="29713" name="Line 30"/>
          <p:cNvSpPr>
            <a:spLocks noChangeShapeType="1"/>
          </p:cNvSpPr>
          <p:nvPr/>
        </p:nvSpPr>
        <p:spPr bwMode="auto">
          <a:xfrm flipH="1" flipV="1">
            <a:off x="6086475" y="4479925"/>
            <a:ext cx="706438" cy="1190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4" name="Text Box 21"/>
          <p:cNvSpPr txBox="1">
            <a:spLocks noChangeArrowheads="1"/>
          </p:cNvSpPr>
          <p:nvPr/>
        </p:nvSpPr>
        <p:spPr bwMode="auto">
          <a:xfrm>
            <a:off x="1552575" y="5137150"/>
            <a:ext cx="1181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ahoma" pitchFamily="34" charset="0"/>
                <a:cs typeface="Tahoma" pitchFamily="34" charset="0"/>
              </a:rPr>
              <a:t>TOA </a:t>
            </a:r>
          </a:p>
          <a:p>
            <a:pPr algn="ctr"/>
            <a:r>
              <a:rPr lang="en-US">
                <a:latin typeface="Tahoma" pitchFamily="34" charset="0"/>
                <a:cs typeface="Tahoma" pitchFamily="34" charset="0"/>
              </a:rPr>
              <a:t>irradiance</a:t>
            </a:r>
          </a:p>
        </p:txBody>
      </p:sp>
      <p:sp>
        <p:nvSpPr>
          <p:cNvPr id="29715" name="Line 28"/>
          <p:cNvSpPr>
            <a:spLocks noChangeShapeType="1"/>
          </p:cNvSpPr>
          <p:nvPr/>
        </p:nvSpPr>
        <p:spPr bwMode="auto">
          <a:xfrm flipV="1">
            <a:off x="2074863" y="4425950"/>
            <a:ext cx="260350" cy="730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" name="Oval 27"/>
          <p:cNvSpPr/>
          <p:nvPr/>
        </p:nvSpPr>
        <p:spPr>
          <a:xfrm rot="2619746">
            <a:off x="1746250" y="3238500"/>
            <a:ext cx="385763" cy="13065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29717" name="Line 12"/>
          <p:cNvSpPr>
            <a:spLocks noChangeShapeType="1"/>
          </p:cNvSpPr>
          <p:nvPr/>
        </p:nvSpPr>
        <p:spPr bwMode="auto">
          <a:xfrm>
            <a:off x="2028825" y="2389188"/>
            <a:ext cx="238125" cy="900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8" name="Text Box 21"/>
          <p:cNvSpPr txBox="1">
            <a:spLocks noChangeArrowheads="1"/>
          </p:cNvSpPr>
          <p:nvPr/>
        </p:nvSpPr>
        <p:spPr bwMode="auto">
          <a:xfrm>
            <a:off x="1377950" y="1787525"/>
            <a:ext cx="10683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ahoma" pitchFamily="34" charset="0"/>
                <a:cs typeface="Tahoma" pitchFamily="34" charset="0"/>
              </a:rPr>
              <a:t>air-sea</a:t>
            </a:r>
          </a:p>
          <a:p>
            <a:pPr algn="ctr"/>
            <a:r>
              <a:rPr lang="en-US">
                <a:latin typeface="Tahoma" pitchFamily="34" charset="0"/>
                <a:cs typeface="Tahoma" pitchFamily="34" charset="0"/>
              </a:rPr>
              <a:t>interface</a:t>
            </a:r>
          </a:p>
        </p:txBody>
      </p:sp>
      <p:sp>
        <p:nvSpPr>
          <p:cNvPr id="29719" name="Text Box 19"/>
          <p:cNvSpPr txBox="1">
            <a:spLocks noChangeArrowheads="1"/>
          </p:cNvSpPr>
          <p:nvPr/>
        </p:nvSpPr>
        <p:spPr bwMode="auto">
          <a:xfrm>
            <a:off x="7831138" y="5651500"/>
            <a:ext cx="11811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ahoma" pitchFamily="34" charset="0"/>
                <a:cs typeface="Tahoma" pitchFamily="34" charset="0"/>
              </a:rPr>
              <a:t>spectral</a:t>
            </a:r>
          </a:p>
          <a:p>
            <a:pPr algn="ctr"/>
            <a:r>
              <a:rPr lang="en-US">
                <a:latin typeface="Tahoma" pitchFamily="34" charset="0"/>
                <a:cs typeface="Tahoma" pitchFamily="34" charset="0"/>
              </a:rPr>
              <a:t>irradiance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3"/>
          <p:cNvSpPr txBox="1">
            <a:spLocks noChangeArrowheads="1"/>
          </p:cNvSpPr>
          <p:nvPr/>
        </p:nvSpPr>
        <p:spPr bwMode="auto">
          <a:xfrm>
            <a:off x="3648075" y="2867025"/>
            <a:ext cx="16398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latin typeface="Tahoma" pitchFamily="34" charset="0"/>
                <a:cs typeface="Tahoma" pitchFamily="34" charset="0"/>
              </a:rPr>
              <a:t>Results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12913</TotalTime>
  <Words>1251</Words>
  <Application>Microsoft Macintosh PowerPoint</Application>
  <PresentationFormat>On-screen Show (4:3)</PresentationFormat>
  <Paragraphs>274</Paragraphs>
  <Slides>24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Oregon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Brandon Maccherone</cp:lastModifiedBy>
  <cp:revision>373</cp:revision>
  <dcterms:created xsi:type="dcterms:W3CDTF">2008-10-04T04:27:05Z</dcterms:created>
  <dcterms:modified xsi:type="dcterms:W3CDTF">2011-05-24T13:55:48Z</dcterms:modified>
</cp:coreProperties>
</file>