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74" r:id="rId2"/>
    <p:sldId id="790" r:id="rId3"/>
    <p:sldId id="860" r:id="rId4"/>
    <p:sldId id="861" r:id="rId5"/>
    <p:sldId id="862" r:id="rId6"/>
    <p:sldId id="863" r:id="rId7"/>
    <p:sldId id="864" r:id="rId8"/>
    <p:sldId id="832" r:id="rId9"/>
    <p:sldId id="856" r:id="rId10"/>
    <p:sldId id="808" r:id="rId11"/>
    <p:sldId id="825" r:id="rId12"/>
    <p:sldId id="819" r:id="rId13"/>
    <p:sldId id="806" r:id="rId14"/>
    <p:sldId id="857" r:id="rId15"/>
    <p:sldId id="836" r:id="rId16"/>
    <p:sldId id="837" r:id="rId17"/>
    <p:sldId id="850" r:id="rId18"/>
    <p:sldId id="838" r:id="rId19"/>
    <p:sldId id="816" r:id="rId20"/>
    <p:sldId id="859" r:id="rId21"/>
    <p:sldId id="814" r:id="rId22"/>
    <p:sldId id="801" r:id="rId23"/>
    <p:sldId id="865" r:id="rId24"/>
    <p:sldId id="866" r:id="rId25"/>
    <p:sldId id="868" r:id="rId26"/>
    <p:sldId id="872" r:id="rId27"/>
    <p:sldId id="873" r:id="rId28"/>
    <p:sldId id="852" r:id="rId29"/>
    <p:sldId id="854" r:id="rId30"/>
    <p:sldId id="855" r:id="rId31"/>
    <p:sldId id="858" r:id="rId32"/>
    <p:sldId id="776" r:id="rId33"/>
    <p:sldId id="841" r:id="rId34"/>
    <p:sldId id="846" r:id="rId35"/>
    <p:sldId id="851" r:id="rId36"/>
    <p:sldId id="867" r:id="rId37"/>
    <p:sldId id="869" r:id="rId3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5A155C"/>
    <a:srgbClr val="461256"/>
    <a:srgbClr val="D634ED"/>
    <a:srgbClr val="FF6600"/>
    <a:srgbClr val="00FF00"/>
    <a:srgbClr val="EC383F"/>
    <a:srgbClr val="084712"/>
    <a:srgbClr val="052D0B"/>
    <a:srgbClr val="FFFEB1"/>
    <a:srgbClr val="B56C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83228" autoAdjust="0"/>
  </p:normalViewPr>
  <p:slideViewPr>
    <p:cSldViewPr>
      <p:cViewPr varScale="1">
        <p:scale>
          <a:sx n="71" d="100"/>
          <a:sy n="71" d="100"/>
        </p:scale>
        <p:origin x="-8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2E04C2-59CB-1647-97B0-E7A70F9DF0B5}" type="datetime1">
              <a:rPr lang="en-US"/>
              <a:pPr>
                <a:defRPr/>
              </a:pPr>
              <a:t>5/8/12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9F4556-4EB5-CD42-ACD9-3EE8F7089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73A1E-242E-8548-A240-05773E1D800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C3065-5E2A-3641-8B39-B8B066AA4D57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extrapolation of calibration was not valid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good news, in a sense problem became large enough that other disciplines noticed (ocean color is the canary)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independently-processed time-series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problem became large enough that other disciplines noticed (ocean color is the canary)</a:t>
            </a:r>
          </a:p>
          <a:p>
            <a:r>
              <a:rPr lang="en-US" baseline="0"/>
              <a:t>validation of OBPG calibration adjustments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traced to insufficient scan-edge corrections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significant impact to CDOM retrievals</a:t>
            </a:r>
          </a:p>
          <a:p>
            <a:r>
              <a:rPr lang="en-US"/>
              <a:t>traced to insufficient scan-edge corrections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correct</a:t>
            </a:r>
            <a:r>
              <a:rPr lang="en-US" baseline="0"/>
              <a:t> residual cross-scan variability relative to MSCT calibration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still some issues in 412 in 2012 (not shown), will always be a problem, limits</a:t>
            </a:r>
            <a:r>
              <a:rPr lang="en-US" baseline="0"/>
              <a:t> quality of IOP retrievals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deviations</a:t>
            </a:r>
            <a:r>
              <a:rPr lang="en-US" baseline="0"/>
              <a:t> versus time relative to drifting buoys, in different latitude zones</a:t>
            </a:r>
          </a:p>
          <a:p>
            <a:r>
              <a:rPr lang="en-US" baseline="0"/>
              <a:t>latitudinal algorithm tuning reduces regional and seasonal biases</a:t>
            </a:r>
          </a:p>
          <a:p>
            <a:r>
              <a:rPr lang="en-US" baseline="0"/>
              <a:t>also see higher residuals in early mission, become relatively stable in later mission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uncertainties</a:t>
            </a:r>
            <a:r>
              <a:rPr lang="en-US" baseline="0"/>
              <a:t> in 4um SST of 0.3 kelvin,  approaching uncertainties in the buoy measurements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effort to establish the CDR for the long-term SST record (dating back to pathfinder)</a:t>
            </a:r>
          </a:p>
          <a:p>
            <a:r>
              <a:rPr lang="en-US"/>
              <a:t>drifting buoys not SI traceable</a:t>
            </a:r>
          </a:p>
          <a:p>
            <a:r>
              <a:rPr lang="en-US"/>
              <a:t>shipborne</a:t>
            </a:r>
            <a:r>
              <a:rPr lang="en-US" baseline="0"/>
              <a:t> radiometers SI traceable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B72A1-BD7D-704F-92C2-AFECEA66C48A}" type="slidenum">
              <a:rPr lang="en-US"/>
              <a:pPr/>
              <a:t>26</a:t>
            </a:fld>
            <a:endParaRPr lang="en-US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</a:t>
            </a:r>
            <a:r>
              <a:rPr lang="en-US" baseline="0"/>
              <a:t> an eye</a:t>
            </a:r>
            <a:r>
              <a:rPr lang="en-US"/>
              <a:t> toward the next ocean color reprocessing, B. Balch traveling the world</a:t>
            </a:r>
            <a:r>
              <a:rPr lang="en-US" baseline="0"/>
              <a:t> collecting measurements of coccoliths to validate and refine the particulate inorganic carbon algorithm</a:t>
            </a:r>
            <a:endParaRPr lang="en-US"/>
          </a:p>
          <a:p>
            <a:endParaRPr lang="en-US"/>
          </a:p>
          <a:p>
            <a:r>
              <a:rPr lang="en-US"/>
              <a:t>Basically shows the large numbers of cruises that we’ve been doing in support of the PIC product.</a:t>
            </a:r>
          </a:p>
          <a:p>
            <a:r>
              <a:rPr lang="en-US"/>
              <a:t>coccoliths</a:t>
            </a:r>
            <a:r>
              <a:rPr lang="en-US" baseline="0"/>
              <a:t> are calcifying organisms sensitive to ocean acidification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3064A-2D2F-0540-B8C3-5C8DB2E42D6C}" type="slidenum">
              <a:rPr lang="en-US"/>
              <a:pPr/>
              <a:t>27</a:t>
            </a:fld>
            <a:endParaRPr lang="en-US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illustrates importance of measurement to the optics, as PIC-dependent backscattering can dominate the total particle backscatter,</a:t>
            </a:r>
            <a:r>
              <a:rPr lang="en-US" baseline="0"/>
              <a:t> even in very clear (low productivity) waters where no coccolith bloom is evident.</a:t>
            </a:r>
            <a:endParaRPr lang="en-US"/>
          </a:p>
          <a:p>
            <a:endParaRPr lang="en-US"/>
          </a:p>
          <a:p>
            <a:r>
              <a:rPr lang="en-US"/>
              <a:t>Color of data points represents temperature.  Note high fractions of acid-labile backscattering (bb’; i.e. PIC backscatting) of total backscattering (&gt;0.5) in tropical,  sub-tropical gyres and temperate regions (basically all but polar).  High values of bb’/bbtot do NOT mean a bloom.  It only indicates a large </a:t>
            </a:r>
            <a:r>
              <a:rPr lang="en-US" u="sng"/>
              <a:t>relative</a:t>
            </a:r>
            <a:r>
              <a:rPr lang="en-US"/>
              <a:t> contribution of PIC in huge regions of the global ocean, where the scattered light is NOT just due to chlorophyll.  Indeed, one can see that in oligotrophic areas, PIC-dependent backscattering can actually can be the dominant source of backscattering.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all good news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1E272-511A-0942-B6AE-8A17759EA146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integrating MERIS into the long-term record</a:t>
            </a:r>
          </a:p>
          <a:p>
            <a:r>
              <a:rPr lang="en-US"/>
              <a:t>still maintaining</a:t>
            </a:r>
            <a:r>
              <a:rPr lang="en-US" baseline="0"/>
              <a:t> and distributing czcs and japanese OCTS mission</a:t>
            </a:r>
          </a:p>
          <a:p>
            <a:r>
              <a:rPr lang="en-US" baseline="0"/>
              <a:t>making limited use of other international missions, past and present</a:t>
            </a:r>
          </a:p>
          <a:p>
            <a:r>
              <a:rPr lang="en-US" baseline="0"/>
              <a:t>looking to viirs as best hope for contunity of existing products</a:t>
            </a:r>
          </a:p>
          <a:p>
            <a:r>
              <a:rPr lang="en-US" baseline="0"/>
              <a:t>and starting to develop the new science that will be possible from a PACE mission</a:t>
            </a:r>
            <a:endParaRPr lang="en-US"/>
          </a:p>
          <a:p>
            <a:r>
              <a:rPr lang="en-US"/>
              <a:t>not to mention the MERIS follow-on, OLCI, launching next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1E272-511A-0942-B6AE-8A17759EA146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we have an ocean biology discipline meeting, where all missions are discussed, and this makes</a:t>
            </a:r>
            <a:r>
              <a:rPr lang="en-US" baseline="0"/>
              <a:t> most sense for our community, </a:t>
            </a:r>
            <a:r>
              <a:rPr lang="en-US"/>
              <a:t>moving</a:t>
            </a:r>
            <a:r>
              <a:rPr lang="en-US" baseline="0"/>
              <a:t> toward an international science team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1E272-511A-0942-B6AE-8A17759EA146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need not be 3 days, need not be a physical meeting</a:t>
            </a:r>
          </a:p>
          <a:p>
            <a:r>
              <a:rPr lang="en-US"/>
              <a:t>folks at gsfc should talk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1E272-511A-0942-B6AE-8A17759EA146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/>
              <a:t>lost two instruments, two instruments badly</a:t>
            </a:r>
            <a:r>
              <a:rPr lang="en-US" b="0" baseline="0"/>
              <a:t> degrading, but viirs looks like it as the potential to provide measurements of sufficient quality to maintain the climate data record into the future.</a:t>
            </a:r>
            <a:endParaRPr lang="en-US" b="0"/>
          </a:p>
          <a:p>
            <a:endParaRPr lang="en-US" b="0"/>
          </a:p>
          <a:p>
            <a:r>
              <a:rPr lang="en-US" b="0"/>
              <a:t>*Updated February 2, 2012: According to Flickr, "The western hemisphere Blue Marble 2012</a:t>
            </a:r>
            <a:br>
              <a:rPr lang="en-US" b="0"/>
            </a:br>
            <a:r>
              <a:rPr lang="en-US" b="0"/>
              <a:t>image has rocketed up to over 3.1 million views making it one of the all time most viewed images on the site after only one week."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C1E272-511A-0942-B6AE-8A17759EA146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11 or 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13 additional products</a:t>
            </a:r>
          </a:p>
          <a:p>
            <a:r>
              <a:rPr lang="en-US"/>
              <a:t>what products</a:t>
            </a:r>
            <a:r>
              <a:rPr lang="en-US" baseline="0"/>
              <a:t> elevate to standard products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overlapping time-series of SeaWIFS and MODIS/Aqua water-leaving</a:t>
            </a:r>
            <a:r>
              <a:rPr lang="en-US" baseline="0"/>
              <a:t> reflectance </a:t>
            </a:r>
          </a:p>
          <a:p>
            <a:r>
              <a:rPr lang="en-US" baseline="0"/>
              <a:t>aqua is the dashed lines</a:t>
            </a:r>
            <a:endParaRPr lang="en-US"/>
          </a:p>
          <a:p>
            <a:r>
              <a:rPr lang="en-US"/>
              <a:t>these</a:t>
            </a:r>
            <a:r>
              <a:rPr lang="en-US" baseline="0"/>
              <a:t> are monthly means over all deep water </a:t>
            </a:r>
          </a:p>
          <a:p>
            <a:r>
              <a:rPr lang="en-US" baseline="0"/>
              <a:t>see very good agreement in the common wavelengths</a:t>
            </a:r>
          </a:p>
          <a:p>
            <a:r>
              <a:rPr lang="en-US" baseline="0"/>
              <a:t>agreement about 2% on average, 5% over all time</a:t>
            </a:r>
          </a:p>
          <a:p>
            <a:r>
              <a:rPr lang="en-US" baseline="0"/>
              <a:t>required cross-calibration for 412 and 443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9264F-B83E-4797-A49D-FB44A944061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2002-2003 el nino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consistently processed timeseries</a:t>
            </a:r>
          </a:p>
          <a:p>
            <a:r>
              <a:rPr lang="en-US"/>
              <a:t>identify</a:t>
            </a:r>
            <a:r>
              <a:rPr lang="en-US" baseline="0"/>
              <a:t> residual instrument problems</a:t>
            </a:r>
          </a:p>
          <a:p>
            <a:r>
              <a:rPr lang="en-US"/>
              <a:t>estimate</a:t>
            </a:r>
            <a:r>
              <a:rPr lang="en-US" baseline="0"/>
              <a:t> </a:t>
            </a:r>
            <a:r>
              <a:rPr lang="en-US"/>
              <a:t>uncertainties</a:t>
            </a:r>
            <a:r>
              <a:rPr lang="en-US" baseline="0"/>
              <a:t> in the time-series and trends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independently-processed time-series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everything changed</a:t>
            </a:r>
          </a:p>
          <a:p>
            <a:r>
              <a:rPr lang="en-US"/>
              <a:t>not</a:t>
            </a:r>
            <a:r>
              <a:rPr lang="en-US" baseline="0"/>
              <a:t> a perfect instrument, but very good temporal calibration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only other truly global ocean color capable sensor</a:t>
            </a:r>
          </a:p>
          <a:p>
            <a:r>
              <a:rPr lang="en-US"/>
              <a:t>instrument was performing well</a:t>
            </a:r>
          </a:p>
          <a:p>
            <a:r>
              <a:rPr lang="en-US"/>
              <a:t>also</a:t>
            </a:r>
            <a:r>
              <a:rPr lang="en-US" baseline="0"/>
              <a:t> showed very good temporal stability over mission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E4578-0447-B34D-B3C6-CBD08A20DA9B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37BB-4D0D-BC45-8C1D-F818A35E9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973D-0AED-B541-99FD-B2D710EB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6E6F-8310-464B-BD68-E97E72A76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7C08-BB9B-274F-A80A-A0B33D9BC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7C31-F332-1049-902C-47AA0811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EB7E-315E-E748-B270-13231E94C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3E82-2B91-2248-941D-B5DF73C0C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316D-4929-9640-93C4-B6C2B5221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FDDB-5B28-314E-8672-11810456D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510D5-3D01-B947-87F4-00949A4D8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A85B7-553D-7049-A116-85D53D15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8FF70-B679-1E4B-A7A3-E68496B86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4A359D-EB11-814C-8AE4-B5D9DE772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8471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8471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tiff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19050">
            <a:solidFill>
              <a:srgbClr val="08471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33400" y="5334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084712"/>
                </a:solidFill>
              </a:rPr>
              <a:t>Ocean Break-out Summary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267200" y="5638800"/>
            <a:ext cx="4191000" cy="6617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MODIS Science Team Meeting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9 May 2012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028632" y="3048000"/>
            <a:ext cx="2519339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/>
              <a:t>Bryan Franz</a:t>
            </a:r>
          </a:p>
          <a:p>
            <a:pPr algn="ctr">
              <a:spcAft>
                <a:spcPts val="1200"/>
              </a:spcAft>
            </a:pPr>
            <a:r>
              <a:rPr lang="en-US" sz="2000"/>
              <a:t>and the</a:t>
            </a:r>
          </a:p>
          <a:p>
            <a:pPr algn="ctr"/>
            <a:r>
              <a:rPr lang="en-US" sz="2800"/>
              <a:t>MODIS Ocean</a:t>
            </a:r>
          </a:p>
          <a:p>
            <a:pPr algn="ctr"/>
            <a:r>
              <a:rPr lang="en-US" sz="2800"/>
              <a:t>Science Team</a:t>
            </a:r>
          </a:p>
        </p:txBody>
      </p:sp>
      <p:pic>
        <p:nvPicPr>
          <p:cNvPr id="16390" name="Picture 5" descr="seawifs_globe_weta.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eawifs_be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81000"/>
            <a:ext cx="52816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276600" y="5181600"/>
            <a:ext cx="23924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SeaWiFS</a:t>
            </a:r>
          </a:p>
          <a:p>
            <a:pPr algn="ctr"/>
            <a:r>
              <a:rPr lang="en-US" sz="3600">
                <a:solidFill>
                  <a:schemeClr val="bg1"/>
                </a:solidFill>
              </a:rPr>
              <a:t>1997-2010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90800" y="1219200"/>
            <a:ext cx="4267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2" descr="D:\Images\Artist\artist1.jpg"/>
          <p:cNvPicPr>
            <a:picLocks noChangeAspect="1" noChangeArrowheads="1"/>
          </p:cNvPicPr>
          <p:nvPr/>
        </p:nvPicPr>
        <p:blipFill>
          <a:blip r:embed="rId3"/>
          <a:srcRect b="39508"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</p:spPr>
      </p:pic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495300" y="509062"/>
            <a:ext cx="8191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GB" sz="4000">
                <a:solidFill>
                  <a:schemeClr val="bg1"/>
                </a:solidFill>
              </a:rPr>
              <a:t>MERIS</a:t>
            </a:r>
          </a:p>
          <a:p>
            <a:pPr algn="ctr" eaLnBrk="0" hangingPunct="0"/>
            <a:r>
              <a:rPr lang="en-GB" sz="4000">
                <a:solidFill>
                  <a:schemeClr val="bg1"/>
                </a:solidFill>
                <a:latin typeface="Arial" pitchFamily="1" charset="0"/>
              </a:rPr>
              <a:t>2002-2012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gaintrendb8e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51" y="684581"/>
            <a:ext cx="7972349" cy="6173419"/>
          </a:xfrm>
          <a:prstGeom prst="rect">
            <a:avLst/>
          </a:prstGeom>
        </p:spPr>
      </p:pic>
      <p:sp useBgFill="1"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8153400" y="4995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50%</a:t>
            </a:r>
          </a:p>
        </p:txBody>
      </p:sp>
      <p:sp useBgFill="1"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8153400" y="3471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30%</a:t>
            </a:r>
          </a:p>
        </p:txBody>
      </p:sp>
      <p:sp useBgFill="1"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8153400" y="2709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20%</a:t>
            </a:r>
          </a:p>
        </p:txBody>
      </p:sp>
      <p:sp useBgFill="1"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8153400" y="1947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10%  </a:t>
            </a:r>
          </a:p>
        </p:txBody>
      </p:sp>
      <p:sp useBgFill="1"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8153400" y="57292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60%</a:t>
            </a:r>
          </a:p>
        </p:txBody>
      </p:sp>
      <p:sp>
        <p:nvSpPr>
          <p:cNvPr id="763917" name="Rectangle 13"/>
          <p:cNvSpPr>
            <a:spLocks noChangeArrowheads="1"/>
          </p:cNvSpPr>
          <p:nvPr/>
        </p:nvSpPr>
        <p:spPr bwMode="auto">
          <a:xfrm>
            <a:off x="457200" y="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>
                <a:solidFill>
                  <a:srgbClr val="052D0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MODISA Lunar and Solar Calibration Trends</a:t>
            </a:r>
          </a:p>
          <a:p>
            <a:pPr algn="ctr">
              <a:defRPr/>
            </a:pPr>
            <a:r>
              <a:rPr lang="en-US" sz="2800">
                <a:solidFill>
                  <a:srgbClr val="052D0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</a:rPr>
              <a:t>More Erratic in 2011</a:t>
            </a:r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862013" y="993547"/>
            <a:ext cx="79787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MODIS 412nm Responsivity Changes Since Launch</a:t>
            </a:r>
          </a:p>
        </p:txBody>
      </p:sp>
      <p:sp useBgFill="1"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8140700" y="1208088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  0%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98456" y="3374023"/>
            <a:ext cx="2971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Gain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201079" y="1686480"/>
            <a:ext cx="1066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/>
              <a:t>Solar</a:t>
            </a:r>
            <a:endParaRPr lang="en-US"/>
          </a:p>
        </p:txBody>
      </p:sp>
      <p:sp useBgFill="1"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8153400" y="4233446"/>
            <a:ext cx="685800" cy="33855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52D0B"/>
                </a:solidFill>
              </a:rPr>
              <a:t>40%</a:t>
            </a:r>
          </a:p>
        </p:txBody>
      </p:sp>
      <p:sp>
        <p:nvSpPr>
          <p:cNvPr id="17" name="Oval 16"/>
          <p:cNvSpPr/>
          <p:nvPr/>
        </p:nvSpPr>
        <p:spPr>
          <a:xfrm>
            <a:off x="6858000" y="3581400"/>
            <a:ext cx="1295400" cy="1828800"/>
          </a:xfrm>
          <a:prstGeom prst="ellipse">
            <a:avLst/>
          </a:prstGeom>
          <a:noFill/>
          <a:ln w="25400">
            <a:solidFill>
              <a:srgbClr val="0847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886200" y="3048000"/>
            <a:ext cx="8382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/>
              <a:t>Lunar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33600" y="3810000"/>
            <a:ext cx="28956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oi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917950"/>
            <a:ext cx="1714500" cy="156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639763"/>
          </a:xfrm>
        </p:spPr>
        <p:txBody>
          <a:bodyPr/>
          <a:lstStyle/>
          <a:p>
            <a:r>
              <a:rPr lang="en-US"/>
              <a:t>MODISA R2010.0 Temporal Anomalies (2002-2012)</a:t>
            </a:r>
          </a:p>
        </p:txBody>
      </p:sp>
      <p:pic>
        <p:nvPicPr>
          <p:cNvPr id="3" name="Picture 2" descr="ar2010.0m_deep_Rrs_443.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095375"/>
            <a:ext cx="3619500" cy="2714625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ar2010.0m_deep_Rrs_547.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095375"/>
            <a:ext cx="3619500" cy="2714625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r2010.0m_deep_chlor_a.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1" y="3962400"/>
            <a:ext cx="3619500" cy="2714625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41677" y="1295400"/>
            <a:ext cx="108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Rrs(443)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1295400"/>
            <a:ext cx="108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Rrs(547)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0808" y="4267200"/>
            <a:ext cx="133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Chlorophyll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609600"/>
            <a:ext cx="1283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Deep-Water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6482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Big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Trending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Errors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in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r2010.0m_ar2010.0m_tr2010.0m_mr2006m_olig_chlor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62000"/>
            <a:ext cx="9144001" cy="3048000"/>
          </a:xfrm>
          <a:prstGeom prst="rect">
            <a:avLst/>
          </a:prstGeom>
        </p:spPr>
      </p:pic>
      <p:pic>
        <p:nvPicPr>
          <p:cNvPr id="10" name="Picture 9" descr="sr2010.0m_ar2010.0m_tr2010.0m_mr2006m_meso_chlor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9144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Degraded Timeseries Quality in 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3480" y="1185446"/>
            <a:ext cx="197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Oligotrophic Subset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004846"/>
            <a:ext cx="1998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Mesotrophic Subset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562600"/>
            <a:ext cx="3464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r>
              <a:rPr lang="en-US"/>
              <a:t> </a:t>
            </a:r>
            <a:r>
              <a:rPr lang="en-US">
                <a:solidFill>
                  <a:srgbClr val="00E400"/>
                </a:solidFill>
              </a:rPr>
              <a:t>MODIST </a:t>
            </a:r>
            <a:r>
              <a:rPr lang="en-US">
                <a:solidFill>
                  <a:srgbClr val="FF0000"/>
                </a:solidFill>
              </a:rPr>
              <a:t>MERIS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2709446"/>
            <a:ext cx="3464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r>
              <a:rPr lang="en-US"/>
              <a:t> </a:t>
            </a:r>
            <a:r>
              <a:rPr lang="en-US">
                <a:solidFill>
                  <a:srgbClr val="00E400"/>
                </a:solidFill>
              </a:rPr>
              <a:t>MODIST </a:t>
            </a:r>
            <a:r>
              <a:rPr lang="en-US">
                <a:solidFill>
                  <a:srgbClr val="FF0000"/>
                </a:solidFill>
              </a:rPr>
              <a:t>MERIS</a:t>
            </a:r>
          </a:p>
        </p:txBody>
      </p:sp>
      <p:sp>
        <p:nvSpPr>
          <p:cNvPr id="11" name="Oval 10"/>
          <p:cNvSpPr/>
          <p:nvPr/>
        </p:nvSpPr>
        <p:spPr>
          <a:xfrm>
            <a:off x="7391400" y="1219200"/>
            <a:ext cx="1295400" cy="1828800"/>
          </a:xfrm>
          <a:prstGeom prst="ellipse">
            <a:avLst/>
          </a:prstGeom>
          <a:noFill/>
          <a:ln w="25400">
            <a:solidFill>
              <a:srgbClr val="08471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Temporal Calibration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371599"/>
          </a:xfrm>
        </p:spPr>
        <p:txBody>
          <a:bodyPr/>
          <a:lstStyle/>
          <a:p>
            <a:pPr>
              <a:buNone/>
            </a:pPr>
            <a:r>
              <a:rPr lang="en-US"/>
              <a:t>MCST final calibration for Collection 6 uses Earth view data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lunar calibration + desert observations for 412 and 443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largely reproduces previous SeaWiFS cross-cal results (</a:t>
            </a:r>
            <a:r>
              <a:rPr lang="en-US"/>
              <a:t>validation!</a:t>
            </a:r>
            <a:r>
              <a:rPr lang="en-US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514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still not quite good enough for ocean color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significant residual time-trend at 412 (due to scan-edge</a:t>
            </a:r>
            <a:r>
              <a:rPr kumimoji="0" lang="en-US" sz="200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changes)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residual cross-scan and striping artifacts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C6 Calibration introduced trend in 412 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239000" y="1981200"/>
            <a:ext cx="11199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fixed 50% </a:t>
            </a:r>
          </a:p>
          <a:p>
            <a:r>
              <a:rPr lang="en-US">
                <a:solidFill>
                  <a:schemeClr val="tx1"/>
                </a:solidFill>
              </a:rPr>
              <a:t>increase </a:t>
            </a:r>
          </a:p>
          <a:p>
            <a:r>
              <a:rPr lang="en-US">
                <a:solidFill>
                  <a:schemeClr val="tx1"/>
                </a:solidFill>
              </a:rPr>
              <a:t>in Rrs at </a:t>
            </a:r>
          </a:p>
          <a:p>
            <a:r>
              <a:rPr lang="en-US">
                <a:solidFill>
                  <a:schemeClr val="tx1"/>
                </a:solidFill>
              </a:rPr>
              <a:t>412nm 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induced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downward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trend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16200000" flipV="1">
            <a:off x="6629400" y="1905000"/>
            <a:ext cx="533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6781800" y="2819400"/>
            <a:ext cx="4572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4" name="Group 13"/>
          <p:cNvGrpSpPr/>
          <p:nvPr/>
        </p:nvGrpSpPr>
        <p:grpSpPr>
          <a:xfrm>
            <a:off x="1143000" y="2590800"/>
            <a:ext cx="5562600" cy="228600"/>
            <a:chOff x="1143000" y="2590800"/>
            <a:chExt cx="5562600" cy="228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648200" y="2590800"/>
              <a:ext cx="2057400" cy="228600"/>
            </a:xfrm>
            <a:prstGeom prst="line">
              <a:avLst/>
            </a:prstGeom>
            <a:ln>
              <a:solidFill>
                <a:srgbClr val="5A155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43000" y="2590800"/>
              <a:ext cx="54102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/>
              <a:t>Significant Temporal Trend in Rrs(412) </a:t>
            </a:r>
            <a:br>
              <a:rPr lang="en-US"/>
            </a:br>
            <a:r>
              <a:rPr lang="en-US"/>
              <a:t>i</a:t>
            </a:r>
            <a:r>
              <a:rPr lang="en-US" sz="2400">
                <a:solidFill>
                  <a:srgbClr val="000000"/>
                </a:solidFill>
              </a:rPr>
              <a:t>ntroduced after MCST C6 desert-based calibration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Temporal Calibration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371599"/>
          </a:xfrm>
        </p:spPr>
        <p:txBody>
          <a:bodyPr/>
          <a:lstStyle/>
          <a:p>
            <a:pPr>
              <a:buNone/>
            </a:pPr>
            <a:r>
              <a:rPr lang="en-US"/>
              <a:t>MCST final calibration for Collection 6 uses Earth view data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lunar calibration + desert observations for 412 and 443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largely reproduces previous SeaWiFS cross-cal results (</a:t>
            </a:r>
            <a:r>
              <a:rPr lang="en-US"/>
              <a:t>validation!</a:t>
            </a:r>
            <a:r>
              <a:rPr lang="en-US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40386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>
                <a:solidFill>
                  <a:srgbClr val="084712"/>
                </a:solidFill>
                <a:latin typeface="+mn-lt"/>
                <a:ea typeface="+mn-ea"/>
                <a:cs typeface="+mn-cs"/>
              </a:rPr>
              <a:t>Additional cross-scan correction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developed by OBPG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>
                <a:solidFill>
                  <a:srgbClr val="084712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000" ker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relative to MCST C6 desert-based calibration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contemporaneous Aqua L3 15-day Rrs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derive time-varying RVS shape per detector &amp; mirror-side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applied to all OC bands 412-678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514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8471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still not quite good enough for ocean color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significant residual time-trend at 412 (due to scan-edge</a:t>
            </a:r>
            <a:r>
              <a:rPr kumimoji="0" lang="en-US" sz="200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changes)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residual cross-scan and striping artifacts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6172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84712"/>
                </a:solidFill>
              </a:rPr>
              <a:t>See talk by Gerhard Meister this afternoon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/>
              <a:t>OBPG MODISA Cross-Scan Corrections at 412nm</a:t>
            </a:r>
            <a:br>
              <a:rPr lang="en-US"/>
            </a:br>
            <a:r>
              <a:rPr lang="en-US" sz="2400">
                <a:solidFill>
                  <a:schemeClr val="tx1"/>
                </a:solidFill>
              </a:rPr>
              <a:t>relative to MCST desert-based C6 calibration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ross_scan_b8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17599"/>
            <a:ext cx="8039100" cy="5740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51284" y="3123083"/>
            <a:ext cx="16741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Gain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0" y="6248400"/>
            <a:ext cx="1828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Scan Pixel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1214735"/>
            <a:ext cx="4800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412nm, Detector 5, Mirror-Side 1</a:t>
            </a:r>
            <a:endParaRPr lang="en-US"/>
          </a:p>
        </p:txBody>
      </p:sp>
      <p:pic>
        <p:nvPicPr>
          <p:cNvPr id="7" name="Picture 11" descr="color_default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5334000"/>
            <a:ext cx="3901440" cy="1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286000" y="5029200"/>
            <a:ext cx="641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2002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5638800" y="5029200"/>
            <a:ext cx="641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2012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724275" y="4995862"/>
            <a:ext cx="1381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Mission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R2010.0 Multi-Mission Ocean Color Reprocessing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4384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/>
              <a:t>Highlights: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consistent algorithms and methods for all sensors**</a:t>
            </a:r>
          </a:p>
          <a:p>
            <a:pPr eaLnBrk="1" hangingPunct="1"/>
            <a:r>
              <a:rPr lang="en-US" b="1"/>
              <a:t>incorporated enhanced knowledge of sensor characterization**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regenerated all sensor-specific tables and coefficients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improved aerosol models based on AERONET</a:t>
            </a:r>
          </a:p>
          <a:p>
            <a:pPr eaLnBrk="1" hangingPunct="1"/>
            <a:r>
              <a:rPr lang="en-US">
                <a:solidFill>
                  <a:schemeClr val="tx1"/>
                </a:solidFill>
              </a:rPr>
              <a:t>additional correction for NO2, improved turbid water atmos. corr.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57200" y="15240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>
                <a:solidFill>
                  <a:srgbClr val="084712"/>
                </a:solidFill>
                <a:latin typeface="+mn-lt"/>
                <a:ea typeface="+mn-ea"/>
                <a:cs typeface="+mn-cs"/>
              </a:rPr>
              <a:t>Status: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/>
              <a:t>SeaWiFS completed September 2010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/>
              <a:t>OCTS completed September 2010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>
                <a:solidFill>
                  <a:srgbClr val="084712"/>
                </a:solidFill>
              </a:rPr>
              <a:t>MODIST completed January 2011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>
                <a:solidFill>
                  <a:srgbClr val="084712"/>
                </a:solidFill>
              </a:rPr>
              <a:t>MODISA completed June 2011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>
                <a:latin typeface="+mn-lt"/>
                <a:ea typeface="+mn-ea"/>
                <a:cs typeface="+mn-cs"/>
              </a:rPr>
              <a:t>CZCS completed August 2011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57200" y="990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Times" charset="0"/>
              <a:buNone/>
              <a:defRPr/>
            </a:pPr>
            <a:r>
              <a:rPr lang="en-US" sz="2000" kern="0">
                <a:solidFill>
                  <a:srgbClr val="084712"/>
                </a:solidFill>
                <a:latin typeface="+mn-lt"/>
                <a:ea typeface="+mn-ea"/>
                <a:cs typeface="+mn-cs"/>
              </a:rPr>
              <a:t>Scope: </a:t>
            </a:r>
            <a:r>
              <a:rPr lang="en-US" sz="2000" kern="0">
                <a:latin typeface="+mn-lt"/>
                <a:ea typeface="+mn-ea"/>
                <a:cs typeface="+mn-cs"/>
              </a:rPr>
              <a:t>MODISA, MODIST, </a:t>
            </a:r>
            <a:r>
              <a:rPr lang="en-US" sz="2000" kern="0"/>
              <a:t>SeaWiFS, </a:t>
            </a:r>
            <a:r>
              <a:rPr lang="en-US" sz="2000" kern="0">
                <a:latin typeface="+mn-lt"/>
                <a:ea typeface="+mn-ea"/>
                <a:cs typeface="+mn-cs"/>
              </a:rPr>
              <a:t>OCTS, CZCS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>
              <a:solidFill>
                <a:srgbClr val="08471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60960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000" kern="0">
                <a:solidFill>
                  <a:srgbClr val="084712"/>
                </a:solidFill>
                <a:latin typeface="+mj-lt"/>
                <a:ea typeface="+mj-ea"/>
                <a:cs typeface="+mj-cs"/>
              </a:rPr>
              <a:t>http://oceancolor.gsfc.nasa.gov/WIKI/OCReproc.html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/>
              <a:t>OBPG MODISA Cross-Scan Corrections</a:t>
            </a:r>
            <a:br>
              <a:rPr lang="en-US"/>
            </a:br>
            <a:r>
              <a:rPr lang="en-US" sz="2400">
                <a:solidFill>
                  <a:schemeClr val="tx1"/>
                </a:solidFill>
              </a:rPr>
              <a:t>relative to MCST desert-based C6 calibration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666" y="1126547"/>
            <a:ext cx="721836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266" y="1066800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412nm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71866" y="1066800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443nm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14266" y="3630688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488nm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71866" y="3630688"/>
            <a:ext cx="175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531nm</a:t>
            </a:r>
            <a:endParaRPr lang="en-US"/>
          </a:p>
        </p:txBody>
      </p:sp>
      <p:pic>
        <p:nvPicPr>
          <p:cNvPr id="7" name="Picture 11" descr="color_default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0279" y="6434138"/>
            <a:ext cx="3901440" cy="1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864079" y="6129338"/>
            <a:ext cx="641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2002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6216879" y="6129338"/>
            <a:ext cx="641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2012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302354" y="6096000"/>
            <a:ext cx="1381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Mission Time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231949" y="3157430"/>
            <a:ext cx="16741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Gain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100" y="3924301"/>
            <a:ext cx="3619500" cy="2714625"/>
          </a:xfrm>
          <a:prstGeom prst="rect">
            <a:avLst/>
          </a:prstGeom>
          <a:noFill/>
          <a:ln w="25400">
            <a:solidFill>
              <a:srgbClr val="08471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" y="1066800"/>
            <a:ext cx="3619500" cy="2714625"/>
          </a:xfrm>
          <a:prstGeom prst="rect">
            <a:avLst/>
          </a:prstGeom>
          <a:noFill/>
          <a:ln w="25400">
            <a:solidFill>
              <a:srgbClr val="08471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t85_deep_Rrs_547.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00" y="1066800"/>
            <a:ext cx="3619500" cy="2714625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639763"/>
          </a:xfrm>
        </p:spPr>
        <p:txBody>
          <a:bodyPr/>
          <a:lstStyle/>
          <a:p>
            <a:r>
              <a:rPr lang="en-US"/>
              <a:t>MODISA R2012.0 Temporal Anomalies (2002-2012)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1677" y="1295400"/>
            <a:ext cx="108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Rrs(443)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0277" y="1295400"/>
            <a:ext cx="108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Rrs(547)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4267200"/>
            <a:ext cx="133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Chlorophyll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2400" y="609600"/>
            <a:ext cx="1283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Deep-Water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4648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Much Better!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638800" y="2514600"/>
            <a:ext cx="2933617" cy="2689086"/>
            <a:chOff x="5791200" y="2667000"/>
            <a:chExt cx="2933617" cy="2689086"/>
          </a:xfrm>
        </p:grpSpPr>
        <p:cxnSp>
          <p:nvCxnSpPr>
            <p:cNvPr id="15" name="Straight Arrow Connector 14"/>
            <p:cNvCxnSpPr/>
            <p:nvPr/>
          </p:nvCxnSpPr>
          <p:spPr>
            <a:xfrm rot="16200000" flipV="1">
              <a:off x="6248400" y="3276601"/>
              <a:ext cx="2057400" cy="838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791200" y="2667000"/>
              <a:ext cx="18288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858000" y="4648200"/>
              <a:ext cx="18668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/>
                <a:t>consistent with</a:t>
              </a:r>
            </a:p>
            <a:p>
              <a:pPr algn="ctr"/>
              <a:r>
                <a:rPr lang="en-US" sz="2000"/>
                <a:t>expectation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MODIS Reprocessing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en-US"/>
              <a:t>New approach for temporal calibration of MODIS-Aqua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</a:t>
            </a:r>
            <a:r>
              <a:rPr lang="en-US" sz="1800">
                <a:solidFill>
                  <a:schemeClr val="tx1"/>
                </a:solidFill>
              </a:rPr>
              <a:t>ocean color time-series is </a:t>
            </a:r>
            <a:r>
              <a:rPr lang="en-US" sz="1800" b="1">
                <a:solidFill>
                  <a:srgbClr val="000000"/>
                </a:solidFill>
              </a:rPr>
              <a:t>now fully independent of SeaWiFS</a:t>
            </a:r>
            <a:endParaRPr lang="en-US" b="1">
              <a:solidFill>
                <a:srgbClr val="000000"/>
              </a:solidFill>
            </a:endParaRP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MODIS-Aqua Reprocessing 2012.0 starting this week</a:t>
            </a:r>
          </a:p>
          <a:p>
            <a:pPr>
              <a:buNone/>
            </a:pPr>
            <a:r>
              <a:rPr lang="en-US"/>
              <a:t>	</a:t>
            </a:r>
            <a:r>
              <a:rPr lang="en-US" sz="1800">
                <a:solidFill>
                  <a:schemeClr val="tx1"/>
                </a:solidFill>
              </a:rPr>
              <a:t>only change is to temporal calibration and vicarious adjustment</a:t>
            </a:r>
          </a:p>
          <a:p>
            <a:pPr>
              <a:buNone/>
            </a:pPr>
            <a:r>
              <a:rPr lang="en-US" sz="1800">
                <a:solidFill>
                  <a:schemeClr val="tx1"/>
                </a:solidFill>
              </a:rPr>
              <a:t>	level-2 processing completed Sunday (10 years in 5 days, 700x!)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MODIS-Terra has similar issues</a:t>
            </a:r>
          </a:p>
          <a:p>
            <a:pPr>
              <a:buNone/>
            </a:pPr>
            <a:r>
              <a:rPr lang="en-US"/>
              <a:t>	</a:t>
            </a:r>
            <a:r>
              <a:rPr lang="en-US" sz="1800">
                <a:solidFill>
                  <a:srgbClr val="000000"/>
                </a:solidFill>
              </a:rPr>
              <a:t>relies heavily on SeaWIFS for temporal RVS </a:t>
            </a:r>
            <a:r>
              <a:rPr lang="en-US" sz="1800"/>
              <a:t>and polarization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</a:rPr>
              <a:t>	waiting for "final" MCST C6 calibration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</a:rPr>
              <a:t>	cross-calibrate Terra to Aqua to resolve polarization sensitivity </a:t>
            </a:r>
          </a:p>
          <a:p>
            <a:pPr>
              <a:buNone/>
            </a:pPr>
            <a:endParaRPr lang="en-US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/>
              <a:t>Both MODIS sensors are beyond design life</a:t>
            </a:r>
          </a:p>
          <a:p>
            <a:pPr>
              <a:buNone/>
            </a:pPr>
            <a:r>
              <a:rPr lang="en-US"/>
              <a:t>	</a:t>
            </a:r>
            <a:r>
              <a:rPr lang="en-US" sz="1800">
                <a:solidFill>
                  <a:schemeClr val="tx1"/>
                </a:solidFill>
              </a:rPr>
              <a:t>maintaining quality is an on-going challenge, user beware</a:t>
            </a: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endParaRPr lang="en-US">
              <a:solidFill>
                <a:srgbClr val="000000"/>
              </a:solidFill>
            </a:endParaRPr>
          </a:p>
          <a:p>
            <a:pPr>
              <a:buNone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Terra MODIS SST V6</a:t>
            </a:r>
            <a:endParaRPr lang="en-US" dirty="0"/>
          </a:p>
        </p:txBody>
      </p:sp>
      <p:pic>
        <p:nvPicPr>
          <p:cNvPr id="4" name="Content Placeholder 3" descr="MODIS-T.Latband.median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945853" y="1219200"/>
            <a:ext cx="6198147" cy="44196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524000"/>
            <a:ext cx="3048000" cy="4525963"/>
          </a:xfrm>
        </p:spPr>
        <p:txBody>
          <a:bodyPr>
            <a:normAutofit fontScale="85000" lnSpcReduction="20000"/>
          </a:bodyPr>
          <a:lstStyle/>
          <a:p>
            <a:pPr marL="177800" indent="-177800"/>
            <a:r>
              <a:rPr lang="en-US" dirty="0" smtClean="0"/>
              <a:t>V6 Algorithm has coefficients derived for zonal intervals (</a:t>
            </a:r>
            <a:r>
              <a:rPr lang="en-US" dirty="0" err="1" smtClean="0"/>
              <a:t>Latband</a:t>
            </a:r>
            <a:r>
              <a:rPr lang="en-US" dirty="0" smtClean="0"/>
              <a:t>).</a:t>
            </a:r>
          </a:p>
          <a:p>
            <a:pPr marL="177800" indent="-177800"/>
            <a:endParaRPr lang="en-US" dirty="0" smtClean="0"/>
          </a:p>
          <a:p>
            <a:pPr marL="177800" indent="-177800"/>
            <a:r>
              <a:rPr lang="en-US" dirty="0" smtClean="0"/>
              <a:t>This removes regional and seasonally repeating bias errors </a:t>
            </a:r>
          </a:p>
          <a:p>
            <a:pPr marL="177800" indent="-177800"/>
            <a:endParaRPr lang="en-US" dirty="0" smtClean="0"/>
          </a:p>
          <a:p>
            <a:pPr marL="177800" indent="-177800"/>
            <a:r>
              <a:rPr lang="en-US" dirty="0" smtClean="0"/>
              <a:t>Following initial problems in first year of mission, instrument and SST retrievals are very stable.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57150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series of median uncertainties of Terra MODIS 4 µm night-time SSTs, relative to drifting buoys, in six latitude bands.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8382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84712"/>
                </a:solidFill>
              </a:rPr>
              <a:t>Minnett &amp; Evans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00400" y="1524000"/>
            <a:ext cx="3810000" cy="2667000"/>
            <a:chOff x="3200400" y="1524000"/>
            <a:chExt cx="3810000" cy="2667000"/>
          </a:xfrm>
        </p:grpSpPr>
        <p:sp>
          <p:nvSpPr>
            <p:cNvPr id="8" name="Oval 7"/>
            <p:cNvSpPr/>
            <p:nvPr/>
          </p:nvSpPr>
          <p:spPr>
            <a:xfrm>
              <a:off x="3200400" y="1524000"/>
              <a:ext cx="838200" cy="1066800"/>
            </a:xfrm>
            <a:prstGeom prst="ellipse">
              <a:avLst/>
            </a:prstGeom>
            <a:noFill/>
            <a:ln w="25400">
              <a:solidFill>
                <a:srgbClr val="08471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172200" y="3124200"/>
              <a:ext cx="838200" cy="1066800"/>
            </a:xfrm>
            <a:prstGeom prst="ellipse">
              <a:avLst/>
            </a:prstGeom>
            <a:noFill/>
            <a:ln w="25400">
              <a:solidFill>
                <a:srgbClr val="08471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Uncertainties in MODIS SSTs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Best </a:t>
            </a:r>
            <a:r>
              <a:rPr lang="en-US" dirty="0" err="1" smtClean="0"/>
              <a:t>rms</a:t>
            </a:r>
            <a:r>
              <a:rPr lang="en-US" dirty="0" smtClean="0"/>
              <a:t> uncertainties in 4µm SST is &lt;0.3K </a:t>
            </a:r>
            <a:r>
              <a:rPr lang="en-US" dirty="0" err="1" smtClean="0"/>
              <a:t>wrt</a:t>
            </a:r>
            <a:r>
              <a:rPr lang="en-US" dirty="0" smtClean="0"/>
              <a:t> drifting buoys. But buoy accuracies are ~0.25K, so </a:t>
            </a:r>
            <a:r>
              <a:rPr lang="en-US" dirty="0" smtClean="0">
                <a:solidFill>
                  <a:srgbClr val="FF0000"/>
                </a:solidFill>
              </a:rPr>
              <a:t>MODIS is more accurate than can be demonstrated.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To improve this situation:</a:t>
            </a:r>
          </a:p>
          <a:p>
            <a:pPr lvl="1"/>
            <a:r>
              <a:rPr lang="en-US" dirty="0" smtClean="0"/>
              <a:t> new generation of drifters being developed and deployed – target ~0.01K uncertainties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ARGO profilers, uncertainties ~0.001K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of M-AERIs</a:t>
            </a:r>
            <a:r>
              <a:rPr lang="en-US" smtClean="0"/>
              <a:t>, uncertainties &lt;0.1K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/>
          <p:cNvCxnSpPr>
            <a:stCxn id="8" idx="4"/>
          </p:cNvCxnSpPr>
          <p:nvPr/>
        </p:nvCxnSpPr>
        <p:spPr>
          <a:xfrm>
            <a:off x="4419600" y="1066800"/>
            <a:ext cx="76200" cy="2362200"/>
          </a:xfrm>
          <a:prstGeom prst="straightConnector1">
            <a:avLst/>
          </a:prstGeom>
          <a:ln w="508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Arc 114"/>
          <p:cNvSpPr/>
          <p:nvPr/>
        </p:nvSpPr>
        <p:spPr>
          <a:xfrm rot="16249732" flipH="1" flipV="1">
            <a:off x="4797828" y="2749381"/>
            <a:ext cx="774045" cy="1367047"/>
          </a:xfrm>
          <a:prstGeom prst="arc">
            <a:avLst>
              <a:gd name="adj1" fmla="val 20895570"/>
              <a:gd name="adj2" fmla="val 5347130"/>
            </a:avLst>
          </a:prstGeom>
          <a:ln w="50800">
            <a:solidFill>
              <a:srgbClr val="00B0F0"/>
            </a:solidFill>
            <a:headEnd type="arrow" w="sm" len="sm"/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8" idx="4"/>
            <a:endCxn id="103" idx="2"/>
          </p:cNvCxnSpPr>
          <p:nvPr/>
        </p:nvCxnSpPr>
        <p:spPr>
          <a:xfrm flipH="1">
            <a:off x="3808428" y="1066800"/>
            <a:ext cx="611172" cy="3259028"/>
          </a:xfrm>
          <a:prstGeom prst="straightConnector1">
            <a:avLst/>
          </a:prstGeom>
          <a:ln w="508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iamond 44"/>
          <p:cNvSpPr/>
          <p:nvPr/>
        </p:nvSpPr>
        <p:spPr>
          <a:xfrm>
            <a:off x="3962400" y="1371600"/>
            <a:ext cx="2438400" cy="1447800"/>
          </a:xfrm>
          <a:prstGeom prst="diamond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Significant differences between SI &amp; non-SI uncertainties ?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7239000" y="3429000"/>
            <a:ext cx="1447800" cy="1066800"/>
            <a:chOff x="846667" y="1608667"/>
            <a:chExt cx="1905000" cy="1295400"/>
          </a:xfrm>
        </p:grpSpPr>
        <p:sp>
          <p:nvSpPr>
            <p:cNvPr id="4" name="Oval 3"/>
            <p:cNvSpPr/>
            <p:nvPr/>
          </p:nvSpPr>
          <p:spPr>
            <a:xfrm>
              <a:off x="846667" y="1608667"/>
              <a:ext cx="1905000" cy="1295400"/>
            </a:xfrm>
            <a:prstGeom prst="ellipse">
              <a:avLst/>
            </a:prstGeom>
            <a:solidFill>
              <a:srgbClr val="00B0F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9067" y="1761067"/>
              <a:ext cx="152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Ship radiometer measurements 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4114800" y="5410200"/>
            <a:ext cx="1752600" cy="1447800"/>
          </a:xfrm>
          <a:prstGeom prst="ellipse">
            <a:avLst/>
          </a:prstGeom>
          <a:solidFill>
            <a:srgbClr val="00B0F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Laboratory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water-bath blackbody calibrator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33800" y="228600"/>
            <a:ext cx="1371600" cy="838200"/>
          </a:xfrm>
          <a:prstGeom prst="ellipse">
            <a:avLst/>
          </a:prstGeom>
          <a:solidFill>
            <a:srgbClr val="00B0F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Satellite-derived SSTs and uncertainties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791200"/>
            <a:ext cx="1371600" cy="91440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SI-traceable thermometers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4800600"/>
            <a:ext cx="2971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Laboratory calibration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41910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Matchup analysis of non-SI collocated measurements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Snip Diagonal Corner Rectangle 67"/>
          <p:cNvSpPr/>
          <p:nvPr/>
        </p:nvSpPr>
        <p:spPr>
          <a:xfrm>
            <a:off x="6705600" y="228600"/>
            <a:ext cx="2133600" cy="13716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CDR of SST</a:t>
            </a:r>
          </a:p>
        </p:txBody>
      </p:sp>
      <p:sp>
        <p:nvSpPr>
          <p:cNvPr id="72" name="Trapezoid 71"/>
          <p:cNvSpPr/>
          <p:nvPr/>
        </p:nvSpPr>
        <p:spPr>
          <a:xfrm>
            <a:off x="6934200" y="2286000"/>
            <a:ext cx="1828800" cy="682752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 Traceable  uncertainty budget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" y="1981200"/>
            <a:ext cx="2057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Derivation of SST from satellite measurements 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38200" y="228600"/>
            <a:ext cx="1524000" cy="990600"/>
          </a:xfrm>
          <a:prstGeom prst="ellipse">
            <a:avLst/>
          </a:prstGeom>
          <a:solidFill>
            <a:srgbClr val="00B0F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Multi-year satellite radiometer measurements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rc 40"/>
          <p:cNvSpPr/>
          <p:nvPr/>
        </p:nvSpPr>
        <p:spPr>
          <a:xfrm rot="16200000" flipV="1">
            <a:off x="3200401" y="152399"/>
            <a:ext cx="1066800" cy="2133601"/>
          </a:xfrm>
          <a:prstGeom prst="arc">
            <a:avLst>
              <a:gd name="adj1" fmla="val 21503842"/>
              <a:gd name="adj2" fmla="val 5379545"/>
            </a:avLst>
          </a:prstGeom>
          <a:ln w="50800">
            <a:solidFill>
              <a:srgbClr val="00B050"/>
            </a:solidFill>
            <a:headEnd type="arrow"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33400" y="5562600"/>
            <a:ext cx="1524000" cy="1143000"/>
          </a:xfrm>
          <a:prstGeom prst="ellipse">
            <a:avLst/>
          </a:prstGeom>
          <a:solidFill>
            <a:srgbClr val="00B0F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Non-SI  traceable in situ measurements 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Arc 57"/>
          <p:cNvSpPr/>
          <p:nvPr/>
        </p:nvSpPr>
        <p:spPr>
          <a:xfrm rot="16200000" flipV="1">
            <a:off x="5372100" y="4686300"/>
            <a:ext cx="762000" cy="1447800"/>
          </a:xfrm>
          <a:prstGeom prst="arc">
            <a:avLst>
              <a:gd name="adj1" fmla="val 21367967"/>
              <a:gd name="adj2" fmla="val 5338834"/>
            </a:avLst>
          </a:prstGeom>
          <a:ln w="50800">
            <a:solidFill>
              <a:srgbClr val="00B0F0"/>
            </a:solidFill>
            <a:headEnd type="arrow" w="sm" len="sm"/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>
            <a:stCxn id="8" idx="6"/>
          </p:cNvCxnSpPr>
          <p:nvPr/>
        </p:nvCxnSpPr>
        <p:spPr>
          <a:xfrm>
            <a:off x="5105400" y="647700"/>
            <a:ext cx="1617182" cy="125049"/>
          </a:xfrm>
          <a:prstGeom prst="straightConnector1">
            <a:avLst/>
          </a:prstGeom>
          <a:ln w="50800">
            <a:solidFill>
              <a:srgbClr val="00B0F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257800" y="33528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Matchup analysis of  SI collocated measurements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467600" y="5715000"/>
            <a:ext cx="13716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SI-standard blackbody calibrator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rapezoid 48"/>
          <p:cNvSpPr/>
          <p:nvPr/>
        </p:nvSpPr>
        <p:spPr>
          <a:xfrm>
            <a:off x="1676400" y="2971800"/>
            <a:ext cx="1828800" cy="533400"/>
          </a:xfrm>
          <a:prstGeom prst="trapezoi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 – SI  Traceable uncertainty budget 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38800" y="5791200"/>
            <a:ext cx="2057400" cy="914400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Radiometric characterization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e.g. NIST TXR 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38600" y="1981200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105400" y="14478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cxnSp>
        <p:nvCxnSpPr>
          <p:cNvPr id="62" name="Straight Arrow Connector 61"/>
          <p:cNvCxnSpPr>
            <a:stCxn id="19" idx="0"/>
            <a:endCxn id="4" idx="3"/>
          </p:cNvCxnSpPr>
          <p:nvPr/>
        </p:nvCxnSpPr>
        <p:spPr>
          <a:xfrm flipV="1">
            <a:off x="7277100" y="4339571"/>
            <a:ext cx="173926" cy="461029"/>
          </a:xfrm>
          <a:prstGeom prst="straightConnector1">
            <a:avLst/>
          </a:prstGeom>
          <a:ln w="50800">
            <a:solidFill>
              <a:srgbClr val="00B0F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" idx="2"/>
            <a:endCxn id="44" idx="3"/>
          </p:cNvCxnSpPr>
          <p:nvPr/>
        </p:nvCxnSpPr>
        <p:spPr>
          <a:xfrm flipH="1" flipV="1">
            <a:off x="6934200" y="3771900"/>
            <a:ext cx="304800" cy="190500"/>
          </a:xfrm>
          <a:prstGeom prst="straightConnector1">
            <a:avLst/>
          </a:prstGeom>
          <a:ln w="50800">
            <a:solidFill>
              <a:srgbClr val="00B0F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 rot="10800000" flipH="1" flipV="1">
            <a:off x="6324600" y="2209800"/>
            <a:ext cx="1257300" cy="1219200"/>
          </a:xfrm>
          <a:prstGeom prst="arc">
            <a:avLst>
              <a:gd name="adj1" fmla="val 811185"/>
              <a:gd name="adj2" fmla="val 5514219"/>
            </a:avLst>
          </a:prstGeom>
          <a:ln w="50800">
            <a:solidFill>
              <a:srgbClr val="00B0F0"/>
            </a:solidFill>
            <a:headEnd type="arrow" w="sm" len="sm"/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>
            <a:stCxn id="72" idx="1"/>
          </p:cNvCxnSpPr>
          <p:nvPr/>
        </p:nvCxnSpPr>
        <p:spPr>
          <a:xfrm flipH="1" flipV="1">
            <a:off x="6324600" y="2090352"/>
            <a:ext cx="694944" cy="537024"/>
          </a:xfrm>
          <a:prstGeom prst="straightConnector1">
            <a:avLst/>
          </a:prstGeom>
          <a:ln w="50800">
            <a:solidFill>
              <a:srgbClr val="00B0F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 73"/>
          <p:cNvSpPr/>
          <p:nvPr/>
        </p:nvSpPr>
        <p:spPr>
          <a:xfrm rot="5400000" flipH="1" flipV="1">
            <a:off x="4305300" y="1104900"/>
            <a:ext cx="1143000" cy="609600"/>
          </a:xfrm>
          <a:prstGeom prst="arc">
            <a:avLst>
              <a:gd name="adj1" fmla="val 915312"/>
              <a:gd name="adj2" fmla="val 5514219"/>
            </a:avLst>
          </a:prstGeom>
          <a:ln w="50800">
            <a:solidFill>
              <a:srgbClr val="00B0F0"/>
            </a:solidFill>
            <a:headEnd type="arrow" w="sm" len="sm"/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1219200" y="2514600"/>
            <a:ext cx="0" cy="1638300"/>
          </a:xfrm>
          <a:prstGeom prst="straightConnector1">
            <a:avLst/>
          </a:prstGeom>
          <a:ln w="50800">
            <a:solidFill>
              <a:srgbClr val="00B05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524000" y="2552700"/>
            <a:ext cx="0" cy="1638300"/>
          </a:xfrm>
          <a:prstGeom prst="straightConnector1">
            <a:avLst/>
          </a:prstGeom>
          <a:ln w="50800">
            <a:solidFill>
              <a:srgbClr val="00B05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20" idx="2"/>
          </p:cNvCxnSpPr>
          <p:nvPr/>
        </p:nvCxnSpPr>
        <p:spPr>
          <a:xfrm flipV="1">
            <a:off x="1295400" y="4876800"/>
            <a:ext cx="685800" cy="700788"/>
          </a:xfrm>
          <a:prstGeom prst="straightConnector1">
            <a:avLst/>
          </a:prstGeom>
          <a:ln w="50800">
            <a:solidFill>
              <a:srgbClr val="00B05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029200" y="457200"/>
            <a:ext cx="1676400" cy="114300"/>
          </a:xfrm>
          <a:prstGeom prst="straightConnector1">
            <a:avLst/>
          </a:prstGeom>
          <a:ln w="50800">
            <a:solidFill>
              <a:srgbClr val="00B05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49" idx="2"/>
          </p:cNvCxnSpPr>
          <p:nvPr/>
        </p:nvCxnSpPr>
        <p:spPr>
          <a:xfrm flipV="1">
            <a:off x="2209800" y="3505200"/>
            <a:ext cx="381000" cy="647700"/>
          </a:xfrm>
          <a:prstGeom prst="straightConnector1">
            <a:avLst/>
          </a:prstGeom>
          <a:ln w="50800">
            <a:solidFill>
              <a:srgbClr val="00B05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895600" y="2090956"/>
            <a:ext cx="1134612" cy="42644"/>
          </a:xfrm>
          <a:prstGeom prst="straightConnector1">
            <a:avLst/>
          </a:prstGeom>
          <a:ln w="50800">
            <a:solidFill>
              <a:srgbClr val="00B05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Arc 102"/>
          <p:cNvSpPr/>
          <p:nvPr/>
        </p:nvSpPr>
        <p:spPr>
          <a:xfrm rot="16200000" flipH="1">
            <a:off x="2590800" y="3429000"/>
            <a:ext cx="685800" cy="1752600"/>
          </a:xfrm>
          <a:prstGeom prst="arc">
            <a:avLst>
              <a:gd name="adj1" fmla="val 21503842"/>
              <a:gd name="adj2" fmla="val 5319339"/>
            </a:avLst>
          </a:prstGeom>
          <a:ln w="50800">
            <a:solidFill>
              <a:srgbClr val="00B050"/>
            </a:solidFill>
            <a:headEnd type="arrow"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>
            <a:stCxn id="27" idx="4"/>
          </p:cNvCxnSpPr>
          <p:nvPr/>
        </p:nvCxnSpPr>
        <p:spPr>
          <a:xfrm>
            <a:off x="1600200" y="1219200"/>
            <a:ext cx="0" cy="762000"/>
          </a:xfrm>
          <a:prstGeom prst="straightConnector1">
            <a:avLst/>
          </a:prstGeom>
          <a:ln w="50800">
            <a:solidFill>
              <a:srgbClr val="00B05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 rot="10800000" flipH="1" flipV="1">
            <a:off x="4343400" y="2285999"/>
            <a:ext cx="837979" cy="990601"/>
          </a:xfrm>
          <a:prstGeom prst="arc">
            <a:avLst>
              <a:gd name="adj1" fmla="val 21503842"/>
              <a:gd name="adj2" fmla="val 5379545"/>
            </a:avLst>
          </a:prstGeom>
          <a:ln w="50800">
            <a:solidFill>
              <a:srgbClr val="00B050"/>
            </a:solidFill>
            <a:headEnd type="arrow"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439296" y="3235410"/>
            <a:ext cx="1326811" cy="38088"/>
          </a:xfrm>
          <a:prstGeom prst="straightConnector1">
            <a:avLst/>
          </a:prstGeom>
          <a:ln w="101600">
            <a:solidFill>
              <a:schemeClr val="bg1"/>
            </a:solidFill>
            <a:headEnd w="sm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429000" y="3235410"/>
            <a:ext cx="1326811" cy="38088"/>
          </a:xfrm>
          <a:prstGeom prst="straightConnector1">
            <a:avLst/>
          </a:prstGeom>
          <a:ln w="50800">
            <a:solidFill>
              <a:srgbClr val="00B050"/>
            </a:solidFill>
            <a:headEnd w="sm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2667000" y="1219200"/>
            <a:ext cx="1572" cy="762000"/>
          </a:xfrm>
          <a:prstGeom prst="straightConnector1">
            <a:avLst/>
          </a:prstGeom>
          <a:ln w="508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447800"/>
          </a:xfrm>
        </p:spPr>
        <p:txBody>
          <a:bodyPr/>
          <a:lstStyle/>
          <a:p>
            <a:r>
              <a:rPr lang="en-US" sz="3200"/>
              <a:t>Balch: Many major cruises to study coccolithophores- both northern and southern hemisphere; sampled over &gt;120,000 km…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655763"/>
            <a:ext cx="8229600" cy="4414837"/>
          </a:xfrm>
          <a:noFill/>
          <a:ln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77950" y="15240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Arctic’11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42672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SW Pacific’11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8600" y="60198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Patagonian Shelf’08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349750" y="595788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S. Ocean’11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324600" y="59436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S. Ocean’12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609850" y="5980113"/>
            <a:ext cx="150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SOGasEx’10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335280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AMT 15-21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-57150" y="274320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GNATS’98-’12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828800" y="1828800"/>
            <a:ext cx="76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1524000" y="2971800"/>
            <a:ext cx="2286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371600" y="3581400"/>
            <a:ext cx="3200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1219200" y="4495800"/>
            <a:ext cx="457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2133600" y="4876800"/>
            <a:ext cx="19050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3810000" y="4800600"/>
            <a:ext cx="5334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 flipV="1">
            <a:off x="4800600" y="49530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 flipV="1">
            <a:off x="6477000" y="4800600"/>
            <a:ext cx="3048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2000"/>
              <a:t>Shipboard PIC algorithm refinement continues (we have almost doubled the explained-variance globally).  This plot illustrates  the relative importance of PIC to total particle backscattering (b</a:t>
            </a:r>
            <a:r>
              <a:rPr lang="en-US" sz="2000" baseline="-25000"/>
              <a:t>bp</a:t>
            </a:r>
            <a:r>
              <a:rPr lang="en-US" sz="2000"/>
              <a:t>)…</a:t>
            </a:r>
            <a:endParaRPr lang="en-US" sz="280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03363"/>
            <a:ext cx="6477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239000" y="2895600"/>
            <a:ext cx="15414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18288" rIns="36576" bIns="18288">
            <a:prstTxWarp prst="textNoShape">
              <a:avLst/>
            </a:prstTxWarp>
            <a:spAutoFit/>
          </a:bodyPr>
          <a:lstStyle/>
          <a:p>
            <a:pPr defTabSz="4597400"/>
            <a:r>
              <a:rPr lang="en-US" altLang="ja-JP" sz="1400">
                <a:solidFill>
                  <a:srgbClr val="000000"/>
                </a:solidFill>
                <a:ea typeface="MS Mincho" pitchFamily="49" charset="-128"/>
                <a:cs typeface="MS Mincho" pitchFamily="49" charset="-128"/>
              </a:rPr>
              <a:t>Sub-tropical gyres</a:t>
            </a:r>
            <a:endParaRPr lang="en-US" sz="910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162800" y="3810000"/>
            <a:ext cx="10477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18288" rIns="36576" bIns="18288">
            <a:prstTxWarp prst="textNoShape">
              <a:avLst/>
            </a:prstTxWarp>
            <a:spAutoFit/>
          </a:bodyPr>
          <a:lstStyle/>
          <a:p>
            <a:pPr defTabSz="4597400"/>
            <a:r>
              <a:rPr lang="en-US" altLang="ja-JP" sz="1400">
                <a:solidFill>
                  <a:srgbClr val="000000"/>
                </a:solidFill>
                <a:ea typeface="MS Mincho" pitchFamily="49" charset="-128"/>
                <a:cs typeface="MS Mincho" pitchFamily="49" charset="-128"/>
              </a:rPr>
              <a:t>Temperate</a:t>
            </a:r>
            <a:endParaRPr lang="en-US" sz="91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162800" y="5638800"/>
            <a:ext cx="10477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18288" rIns="36576" bIns="18288">
            <a:prstTxWarp prst="textNoShape">
              <a:avLst/>
            </a:prstTxWarp>
            <a:spAutoFit/>
          </a:bodyPr>
          <a:lstStyle/>
          <a:p>
            <a:pPr defTabSz="4597400"/>
            <a:r>
              <a:rPr lang="en-US" altLang="ja-JP" sz="1400">
                <a:solidFill>
                  <a:srgbClr val="000000"/>
                </a:solidFill>
                <a:ea typeface="MS Mincho" pitchFamily="49" charset="-128"/>
                <a:cs typeface="MS Mincho" pitchFamily="49" charset="-128"/>
              </a:rPr>
              <a:t>Polar</a:t>
            </a:r>
            <a:endParaRPr lang="en-US" sz="91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162800" y="4800600"/>
            <a:ext cx="10477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18288" rIns="36576" bIns="18288">
            <a:prstTxWarp prst="textNoShape">
              <a:avLst/>
            </a:prstTxWarp>
            <a:spAutoFit/>
          </a:bodyPr>
          <a:lstStyle/>
          <a:p>
            <a:pPr defTabSz="4597400"/>
            <a:r>
              <a:rPr lang="en-US" altLang="ja-JP" sz="1400">
                <a:solidFill>
                  <a:srgbClr val="000000"/>
                </a:solidFill>
                <a:ea typeface="MS Mincho" pitchFamily="49" charset="-128"/>
                <a:cs typeface="MS Mincho" pitchFamily="49" charset="-128"/>
              </a:rPr>
              <a:t>Sub-Polar</a:t>
            </a:r>
            <a:endParaRPr lang="en-US" sz="910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239000" y="2133600"/>
            <a:ext cx="9556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18288" rIns="36576" bIns="18288">
            <a:prstTxWarp prst="textNoShape">
              <a:avLst/>
            </a:prstTxWarp>
            <a:spAutoFit/>
          </a:bodyPr>
          <a:lstStyle/>
          <a:p>
            <a:pPr defTabSz="4597400"/>
            <a:r>
              <a:rPr lang="en-US" altLang="ja-JP" sz="1400">
                <a:solidFill>
                  <a:srgbClr val="000000"/>
                </a:solidFill>
                <a:ea typeface="MS Mincho" pitchFamily="49" charset="-128"/>
                <a:cs typeface="MS Mincho" pitchFamily="49" charset="-128"/>
              </a:rPr>
              <a:t>Tropical</a:t>
            </a:r>
            <a:endParaRPr lang="en-US" sz="91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 rot="-5400000">
            <a:off x="-1264444" y="3702844"/>
            <a:ext cx="3840163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u="sng"/>
              <a:t>PIC-dependent backscattering</a:t>
            </a:r>
          </a:p>
          <a:p>
            <a:r>
              <a:rPr lang="en-US" sz="2000" b="1"/>
              <a:t>total particle backscattering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209800" y="6019800"/>
            <a:ext cx="33655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[Chlorophyll </a:t>
            </a:r>
            <a:r>
              <a:rPr lang="en-US" sz="2400" i="1"/>
              <a:t>a</a:t>
            </a:r>
            <a:r>
              <a:rPr lang="en-US" sz="2400"/>
              <a:t>] (mg m</a:t>
            </a:r>
            <a:r>
              <a:rPr lang="en-US" sz="2400" baseline="30000"/>
              <a:t>-3</a:t>
            </a:r>
            <a:r>
              <a:rPr lang="en-US" sz="24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from Paula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743200" y="1143001"/>
            <a:ext cx="60960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Should we be organized around measurements or missions?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	</a:t>
            </a: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1066800"/>
            <a:ext cx="23447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167128"/>
            <a:ext cx="5029200" cy="400507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019138" y="1524000"/>
            <a:ext cx="2286000" cy="533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from Paula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743200" y="1143001"/>
            <a:ext cx="60960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Should we be organized around measurements or missions?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	</a:t>
            </a: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1066800"/>
            <a:ext cx="23447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3019138" y="1524000"/>
            <a:ext cx="2286000" cy="533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7307" y="2590800"/>
            <a:ext cx="1800493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E400"/>
                </a:solidFill>
              </a:rPr>
              <a:t>MODISA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3886200"/>
            <a:ext cx="1484301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MERIS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3352800"/>
            <a:ext cx="1580982" cy="52322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E400"/>
                </a:solidFill>
              </a:rPr>
              <a:t>MODIST</a:t>
            </a:r>
            <a:endParaRPr lang="en-US" sz="2000">
              <a:solidFill>
                <a:srgbClr val="00E4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429000" y="3352800"/>
            <a:ext cx="2559249" cy="1219200"/>
            <a:chOff x="3429000" y="3352800"/>
            <a:chExt cx="2559249" cy="1219200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3429000" y="3352800"/>
              <a:ext cx="8971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6600"/>
                  </a:solidFill>
                </a:rPr>
                <a:t>OCTS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5400" y="4171890"/>
              <a:ext cx="8828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FF6600"/>
                  </a:solidFill>
                </a:rPr>
                <a:t>CZCS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245087" y="2590800"/>
            <a:ext cx="1917713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SeaWiFS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3321" y="3276600"/>
            <a:ext cx="925679" cy="132343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MOS</a:t>
            </a:r>
          </a:p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OSMI</a:t>
            </a:r>
          </a:p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OCM</a:t>
            </a:r>
          </a:p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OCM2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0" y="4800600"/>
            <a:ext cx="1271702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/>
              <a:t>PACE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0" y="4495800"/>
            <a:ext cx="12564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VIIRS</a:t>
            </a:r>
            <a:endParaRPr lang="en-US" sz="180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r2010.0m_sr2010.0m_deep_rrs_co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07" y="838200"/>
            <a:ext cx="8001000" cy="600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39763"/>
          </a:xfrm>
        </p:spPr>
        <p:txBody>
          <a:bodyPr/>
          <a:lstStyle/>
          <a:p>
            <a:r>
              <a:rPr lang="en-US"/>
              <a:t>MODISA Rrs in good agreement with SeaWiFS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788460"/>
            <a:ext cx="6858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50876" y="685800"/>
            <a:ext cx="1283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Deep-Water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0800" y="1295400"/>
            <a:ext cx="4267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1524000"/>
            <a:ext cx="2950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solid line = SeaWiFS R2010.0</a:t>
            </a:r>
          </a:p>
          <a:p>
            <a:r>
              <a:rPr lang="en-US"/>
              <a:t>dashed   = MODISA  R2010.0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7598" y="3438750"/>
            <a:ext cx="126256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Rrs (str</a:t>
            </a:r>
            <a:r>
              <a:rPr lang="en-US" sz="2000" baseline="30000"/>
              <a:t>-1</a:t>
            </a:r>
            <a:r>
              <a:rPr lang="en-US" sz="200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0" y="23284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4393" y="2904292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443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4723" y="3590092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488 &amp; 490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4275892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4514542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531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4793306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547 &amp; 555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0" y="5224046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667 &amp; 670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from Paula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743200" y="1143001"/>
            <a:ext cx="60960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Should we be organized around measurements or missions?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	</a:t>
            </a: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1066800"/>
            <a:ext cx="23447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3019138" y="1524000"/>
            <a:ext cx="2286000" cy="533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sr2010.0m_ar2010.0m_tr2010.0m_mr2006m_olig_chlor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62200"/>
            <a:ext cx="8001000" cy="2667000"/>
          </a:xfrm>
          <a:prstGeom prst="rect">
            <a:avLst/>
          </a:prstGeom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733800" y="2743200"/>
            <a:ext cx="1975320" cy="23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Oligotrophic Subset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5000" y="4038600"/>
            <a:ext cx="5368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r>
              <a:rPr lang="en-US"/>
              <a:t> </a:t>
            </a:r>
            <a:r>
              <a:rPr lang="en-US">
                <a:solidFill>
                  <a:srgbClr val="00E400"/>
                </a:solidFill>
              </a:rPr>
              <a:t>MODIST </a:t>
            </a:r>
            <a:r>
              <a:rPr lang="en-US">
                <a:solidFill>
                  <a:srgbClr val="FF0000"/>
                </a:solidFill>
              </a:rPr>
              <a:t>MERIS                        </a:t>
            </a:r>
            <a:r>
              <a:rPr lang="en-US"/>
              <a:t>VIIRS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162800" y="4244664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 from Paula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743200" y="1143001"/>
            <a:ext cx="60960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Should we be organized around measurements or missions?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	</a:t>
            </a: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 sz="240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1066800"/>
            <a:ext cx="23447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3019138" y="1524000"/>
            <a:ext cx="2286000" cy="533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41965" y="2819400"/>
            <a:ext cx="5706635" cy="1384995"/>
          </a:xfrm>
          <a:prstGeom prst="rect">
            <a:avLst/>
          </a:prstGeom>
          <a:solidFill>
            <a:schemeClr val="bg1"/>
          </a:solidFill>
          <a:ln w="25400">
            <a:solidFill>
              <a:srgbClr val="08471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/>
              <a:t>a mission meeting should focus on </a:t>
            </a:r>
          </a:p>
          <a:p>
            <a:r>
              <a:rPr lang="en-US" sz="2800"/>
              <a:t>instrument calibration, data quality, </a:t>
            </a:r>
          </a:p>
          <a:p>
            <a:r>
              <a:rPr lang="en-US" sz="2800"/>
              <a:t>and interdisciplinary algorithms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IRS_4Jan2012.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Picture 4" descr="tahnkyou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943600"/>
            <a:ext cx="2286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MODIS OC Standard Product Suite</a:t>
            </a:r>
          </a:p>
        </p:txBody>
      </p:sp>
      <p:sp>
        <p:nvSpPr>
          <p:cNvPr id="23557" name="Content Placeholder 4"/>
          <p:cNvSpPr>
            <a:spLocks noGrp="1"/>
          </p:cNvSpPr>
          <p:nvPr>
            <p:ph sz="half" idx="4294967295"/>
          </p:nvPr>
        </p:nvSpPr>
        <p:spPr>
          <a:xfrm>
            <a:off x="520700" y="1417638"/>
            <a:ext cx="2755900" cy="4525962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R</a:t>
            </a:r>
            <a:r>
              <a:rPr lang="en-US" baseline="-25000">
                <a:solidFill>
                  <a:schemeClr val="tx1"/>
                </a:solidFill>
              </a:rPr>
              <a:t>rs</a:t>
            </a:r>
            <a:r>
              <a:rPr lang="en-US">
                <a:solidFill>
                  <a:schemeClr val="tx1"/>
                </a:solidFill>
              </a:rPr>
              <a:t>(</a:t>
            </a:r>
            <a:r>
              <a:rPr lang="en-US">
                <a:solidFill>
                  <a:schemeClr val="tx1"/>
                </a:solidFill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>
                <a:solidFill>
                  <a:schemeClr val="tx1"/>
                </a:solidFill>
              </a:rPr>
              <a:t>)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Ångstrom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AOT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Chlorophyll </a:t>
            </a:r>
            <a:r>
              <a:rPr lang="en-US" i="1">
                <a:solidFill>
                  <a:schemeClr val="tx1"/>
                </a:solidFill>
              </a:rPr>
              <a:t>a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K</a:t>
            </a:r>
            <a:r>
              <a:rPr lang="en-US" baseline="-25000">
                <a:solidFill>
                  <a:schemeClr val="tx1"/>
                </a:solidFill>
              </a:rPr>
              <a:t>d</a:t>
            </a:r>
            <a:r>
              <a:rPr lang="en-US">
                <a:solidFill>
                  <a:schemeClr val="tx1"/>
                </a:solidFill>
              </a:rPr>
              <a:t>(490)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POC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PIC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CDOM_index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PAR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iPAR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>
                <a:solidFill>
                  <a:schemeClr val="tx1"/>
                </a:solidFill>
              </a:rPr>
              <a:t>nFLH</a:t>
            </a:r>
            <a:endParaRPr lang="en-US">
              <a:solidFill>
                <a:srgbClr val="FF00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990600"/>
            <a:ext cx="2437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84712"/>
                </a:solidFill>
              </a:rPr>
              <a:t>Level-2 OC Product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048000" y="1417638"/>
            <a:ext cx="56515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i="1" kern="0">
                <a:latin typeface="Times New Roman"/>
                <a:ea typeface="+mn-ea"/>
                <a:cs typeface="Times New Roman"/>
              </a:rPr>
              <a:t>Gordon and Wang 1994, Ahmad et al 2010, etc.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i="1" kern="0">
                <a:latin typeface="Times New Roman"/>
                <a:ea typeface="+mn-ea"/>
                <a:cs typeface="Times New Roman"/>
              </a:rPr>
              <a:t>O'Reilly et al. 1998 (OC3) updated to NOMADv2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i="1" kern="0">
                <a:latin typeface="Times New Roman"/>
                <a:ea typeface="+mn-ea"/>
                <a:cs typeface="Times New Roman"/>
              </a:rPr>
              <a:t>Werdell (KD2) algorithm (similar to OC3)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i="1" kern="0">
                <a:latin typeface="Times New Roman"/>
                <a:ea typeface="+mn-ea"/>
                <a:cs typeface="Times New Roman"/>
              </a:rPr>
              <a:t>Stramski et al. 2008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i="1" kern="0">
                <a:latin typeface="Times New Roman"/>
                <a:ea typeface="+mn-ea"/>
                <a:cs typeface="Times New Roman"/>
              </a:rPr>
              <a:t>Balch et al. 2005, Gordon et al. 2001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i="1" kern="0">
                <a:latin typeface="Times New Roman"/>
                <a:ea typeface="+mn-ea"/>
                <a:cs typeface="Times New Roman"/>
              </a:rPr>
              <a:t>Morel and Gentili 2009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i="1" kern="0">
                <a:latin typeface="Times New Roman"/>
                <a:ea typeface="+mn-ea"/>
                <a:cs typeface="Times New Roman"/>
              </a:rPr>
              <a:t>Frouin et al. 2003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Behrenfeld et al. 2009 </a:t>
            </a:r>
            <a:endParaRPr kumimoji="0" lang="en-US" sz="2000" b="0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8471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57200" y="1473200"/>
          <a:ext cx="7772400" cy="439420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7772400"/>
              </a:tblGrid>
              <a:tr h="1198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4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89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0" y="990600"/>
            <a:ext cx="2535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84712"/>
                </a:solidFill>
              </a:rPr>
              <a:t>Algorithm Reference</a:t>
            </a: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816100" y="1371600"/>
            <a:ext cx="2603500" cy="4114800"/>
            <a:chOff x="4114800" y="1371600"/>
            <a:chExt cx="2603500" cy="4114800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5499100" y="1371600"/>
              <a:ext cx="1219200" cy="411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8471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342900" indent="-3429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kern="0">
                  <a:latin typeface="+mn-lt"/>
                  <a:ea typeface="+mn-ea"/>
                  <a:cs typeface="+mn-cs"/>
                </a:rPr>
                <a:t>R</a:t>
              </a:r>
              <a:r>
                <a:rPr lang="en-US" sz="2000" kern="0" baseline="-25000">
                  <a:latin typeface="+mn-lt"/>
                  <a:ea typeface="+mn-ea"/>
                  <a:cs typeface="+mn-cs"/>
                </a:rPr>
                <a:t>rs</a:t>
              </a:r>
              <a:r>
                <a:rPr lang="en-US" sz="2000" kern="0">
                  <a:latin typeface="+mn-lt"/>
                  <a:ea typeface="+mn-ea"/>
                  <a:cs typeface="+mn-cs"/>
                </a:rPr>
                <a:t>(412)</a:t>
              </a:r>
            </a:p>
            <a:p>
              <a:pPr marL="342900" indent="-3429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kern="0">
                  <a:latin typeface="+mn-lt"/>
                  <a:ea typeface="+mn-ea"/>
                  <a:cs typeface="+mn-cs"/>
                </a:rPr>
                <a:t>R</a:t>
              </a:r>
              <a:r>
                <a:rPr lang="en-US" sz="2000" kern="0" baseline="-25000">
                  <a:latin typeface="+mn-lt"/>
                  <a:ea typeface="+mn-ea"/>
                  <a:cs typeface="+mn-cs"/>
                </a:rPr>
                <a:t>rs</a:t>
              </a:r>
              <a:r>
                <a:rPr lang="en-US" sz="2000" kern="0">
                  <a:latin typeface="+mn-lt"/>
                  <a:ea typeface="+mn-ea"/>
                  <a:cs typeface="+mn-cs"/>
                </a:rPr>
                <a:t>(443)</a:t>
              </a:r>
            </a:p>
            <a:p>
              <a:pPr marL="342900" indent="-3429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ker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r>
                <a:rPr lang="en-US" sz="2000" kern="0" baseline="-2500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rs</a:t>
              </a:r>
              <a:r>
                <a:rPr lang="en-US" sz="2000" ker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(469)</a:t>
              </a:r>
            </a:p>
            <a:p>
              <a:pPr marL="342900" indent="-3429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kern="0">
                  <a:latin typeface="+mn-lt"/>
                  <a:ea typeface="+mn-ea"/>
                  <a:cs typeface="+mn-cs"/>
                </a:rPr>
                <a:t>R</a:t>
              </a:r>
              <a:r>
                <a:rPr lang="en-US" sz="2000" kern="0" baseline="-25000">
                  <a:latin typeface="+mn-lt"/>
                  <a:ea typeface="+mn-ea"/>
                  <a:cs typeface="+mn-cs"/>
                </a:rPr>
                <a:t>rs</a:t>
              </a:r>
              <a:r>
                <a:rPr lang="en-US" sz="2000" kern="0">
                  <a:latin typeface="+mn-lt"/>
                  <a:ea typeface="+mn-ea"/>
                  <a:cs typeface="+mn-cs"/>
                </a:rPr>
                <a:t>(488)</a:t>
              </a:r>
            </a:p>
            <a:p>
              <a:pPr marL="342900" indent="-3429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kern="0">
                  <a:latin typeface="+mn-lt"/>
                  <a:ea typeface="+mn-ea"/>
                  <a:cs typeface="+mn-cs"/>
                </a:rPr>
                <a:t>R</a:t>
              </a:r>
              <a:r>
                <a:rPr lang="en-US" sz="2000" kern="0" baseline="-25000">
                  <a:latin typeface="+mn-lt"/>
                  <a:ea typeface="+mn-ea"/>
                  <a:cs typeface="+mn-cs"/>
                </a:rPr>
                <a:t>rs</a:t>
              </a:r>
              <a:r>
                <a:rPr lang="en-US" sz="2000" kern="0">
                  <a:latin typeface="+mn-lt"/>
                  <a:ea typeface="+mn-ea"/>
                  <a:cs typeface="+mn-cs"/>
                </a:rPr>
                <a:t>(531)</a:t>
              </a:r>
            </a:p>
            <a:p>
              <a:pPr marL="342900" indent="-3429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kern="0">
                  <a:solidFill>
                    <a:srgbClr val="084712"/>
                  </a:solidFill>
                  <a:latin typeface="+mn-lt"/>
                  <a:ea typeface="+mn-ea"/>
                  <a:cs typeface="+mn-cs"/>
                </a:rPr>
                <a:t>R</a:t>
              </a:r>
              <a:r>
                <a:rPr lang="en-US" sz="2000" kern="0" baseline="-25000">
                  <a:solidFill>
                    <a:srgbClr val="084712"/>
                  </a:solidFill>
                  <a:latin typeface="+mn-lt"/>
                  <a:ea typeface="+mn-ea"/>
                  <a:cs typeface="+mn-cs"/>
                </a:rPr>
                <a:t>rs</a:t>
              </a:r>
              <a:r>
                <a:rPr lang="en-US" sz="2000" kern="0">
                  <a:solidFill>
                    <a:srgbClr val="084712"/>
                  </a:solidFill>
                  <a:latin typeface="+mn-lt"/>
                  <a:ea typeface="+mn-ea"/>
                  <a:cs typeface="+mn-cs"/>
                </a:rPr>
                <a:t>(547)</a:t>
              </a:r>
            </a:p>
            <a:p>
              <a:pPr marL="342900" indent="-3429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ker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r>
                <a:rPr lang="en-US" sz="2000" kern="0" baseline="-2500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rs</a:t>
              </a:r>
              <a:r>
                <a:rPr lang="en-US" sz="2000" ker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(555)</a:t>
              </a:r>
            </a:p>
            <a:p>
              <a:pPr marL="342900" indent="-3429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ker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r>
                <a:rPr lang="en-US" sz="2000" kern="0" baseline="-2500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rs</a:t>
              </a:r>
              <a:r>
                <a:rPr lang="en-US" sz="2000" ker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(645)</a:t>
              </a:r>
            </a:p>
            <a:p>
              <a:pPr marL="342900" indent="-3429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kern="0">
                  <a:latin typeface="+mn-lt"/>
                  <a:ea typeface="+mn-ea"/>
                  <a:cs typeface="+mn-cs"/>
                </a:rPr>
                <a:t>R</a:t>
              </a:r>
              <a:r>
                <a:rPr lang="en-US" sz="2000" kern="0" baseline="-25000">
                  <a:latin typeface="+mn-lt"/>
                  <a:ea typeface="+mn-ea"/>
                  <a:cs typeface="+mn-cs"/>
                </a:rPr>
                <a:t>rs</a:t>
              </a:r>
              <a:r>
                <a:rPr lang="en-US" sz="2000" kern="0">
                  <a:latin typeface="+mn-lt"/>
                  <a:ea typeface="+mn-ea"/>
                  <a:cs typeface="+mn-cs"/>
                </a:rPr>
                <a:t>(667)</a:t>
              </a:r>
            </a:p>
            <a:p>
              <a:pPr marL="342900" indent="-3429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000" kern="0">
                  <a:solidFill>
                    <a:srgbClr val="052D0B"/>
                  </a:solidFill>
                  <a:latin typeface="+mn-lt"/>
                  <a:ea typeface="+mn-ea"/>
                  <a:cs typeface="+mn-cs"/>
                </a:rPr>
                <a:t>R</a:t>
              </a:r>
              <a:r>
                <a:rPr lang="en-US" sz="2000" kern="0" baseline="-25000">
                  <a:solidFill>
                    <a:srgbClr val="052D0B"/>
                  </a:solidFill>
                  <a:latin typeface="+mn-lt"/>
                  <a:ea typeface="+mn-ea"/>
                  <a:cs typeface="+mn-cs"/>
                </a:rPr>
                <a:t>rs</a:t>
              </a:r>
              <a:r>
                <a:rPr lang="en-US" sz="2000" kern="0">
                  <a:solidFill>
                    <a:srgbClr val="052D0B"/>
                  </a:solidFill>
                  <a:latin typeface="+mn-lt"/>
                  <a:ea typeface="+mn-ea"/>
                  <a:cs typeface="+mn-cs"/>
                </a:rPr>
                <a:t>(678)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114800" y="1676400"/>
              <a:ext cx="1295400" cy="1588"/>
            </a:xfrm>
            <a:prstGeom prst="straightConnector1">
              <a:avLst/>
            </a:prstGeom>
            <a:ln w="38100">
              <a:solidFill>
                <a:srgbClr val="08471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MODIS Evaluation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Euphotic Depth (</a:t>
            </a:r>
            <a:r>
              <a:rPr lang="en-US" i="1"/>
              <a:t>Lee et al. and Morel et al.</a:t>
            </a:r>
            <a:r>
              <a:rPr lang="en-US"/>
              <a:t>)</a:t>
            </a: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	</a:t>
            </a:r>
            <a:r>
              <a:rPr lang="en-US" sz="1800">
                <a:solidFill>
                  <a:schemeClr val="tx1"/>
                </a:solidFill>
              </a:rPr>
              <a:t>Zeu_lee, Zeu_more</a:t>
            </a:r>
            <a:r>
              <a:rPr lang="en-US" sz="1800"/>
              <a:t>l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Spectral Diffuse Attenuation (</a:t>
            </a:r>
            <a:r>
              <a:rPr lang="en-US" i="1"/>
              <a:t>Lee et al.</a:t>
            </a:r>
            <a:r>
              <a:rPr lang="en-US"/>
              <a:t>)</a:t>
            </a:r>
          </a:p>
          <a:p>
            <a:pPr>
              <a:buNone/>
            </a:pPr>
            <a:r>
              <a:rPr lang="en-US"/>
              <a:t>	</a:t>
            </a:r>
            <a:r>
              <a:rPr lang="en-US" sz="1800">
                <a:solidFill>
                  <a:srgbClr val="000000"/>
                </a:solidFill>
              </a:rPr>
              <a:t>Kd_412_lee, Kd_443_lee, Kd_490_lee (using QAA)</a:t>
            </a:r>
            <a:endParaRPr lang="en-US">
              <a:solidFill>
                <a:srgbClr val="000000"/>
              </a:solidFill>
            </a:endParaRP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Diffuse Attenuation of PAR (</a:t>
            </a:r>
            <a:r>
              <a:rPr lang="en-US" sz="1800" i="1"/>
              <a:t>Morel et al.</a:t>
            </a:r>
            <a:r>
              <a:rPr lang="en-US" sz="1800"/>
              <a:t>)</a:t>
            </a:r>
          </a:p>
          <a:p>
            <a:pPr>
              <a:buNone/>
            </a:pPr>
            <a:r>
              <a:rPr lang="en-US" sz="1800"/>
              <a:t>	</a:t>
            </a:r>
            <a:r>
              <a:rPr lang="en-US" sz="1800">
                <a:solidFill>
                  <a:srgbClr val="000000"/>
                </a:solidFill>
              </a:rPr>
              <a:t>Kd_PAR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Inherent Optical Properties (</a:t>
            </a:r>
            <a:r>
              <a:rPr lang="en-US" i="1"/>
              <a:t>Maritorena et al. and Lee et al.</a:t>
            </a:r>
            <a:r>
              <a:rPr lang="en-US"/>
              <a:t>)</a:t>
            </a:r>
          </a:p>
          <a:p>
            <a:pPr>
              <a:buNone/>
            </a:pPr>
            <a:r>
              <a:rPr lang="en-US"/>
              <a:t>	</a:t>
            </a:r>
            <a:r>
              <a:rPr lang="en-US" sz="1800">
                <a:solidFill>
                  <a:srgbClr val="000000"/>
                </a:solidFill>
              </a:rPr>
              <a:t>adg_443_lee, bbp_443_lee, aph_443_lee, a_443_lee (QAA) **</a:t>
            </a:r>
          </a:p>
          <a:p>
            <a:pPr>
              <a:buNone/>
            </a:pPr>
            <a:r>
              <a:rPr lang="en-US" sz="1800">
                <a:solidFill>
                  <a:srgbClr val="000000"/>
                </a:solidFill>
              </a:rPr>
              <a:t>	adg_443_gsm, bbp_443_gsm, chl_gsm (GSM) **</a:t>
            </a:r>
          </a:p>
          <a:p>
            <a:pPr lvl="1">
              <a:buNone/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6172200"/>
            <a:ext cx="48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** also in support of MEASURES (Maritorena)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412 Trend Isolated to Scan Edges</a:t>
            </a:r>
          </a:p>
        </p:txBody>
      </p:sp>
      <p:pic>
        <p:nvPicPr>
          <p:cNvPr id="3" name="Picture 5" descr="plotresults_AXC17_b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60525" y="5638800"/>
            <a:ext cx="563721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-1" charset="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-1" charset="0"/>
              </a:rPr>
              <a:t>Scan angles (frame): </a:t>
            </a:r>
            <a:r>
              <a:rPr lang="en-US" dirty="0">
                <a:solidFill>
                  <a:srgbClr val="3366FF"/>
                </a:solidFill>
                <a:latin typeface="Times New Roman" pitchFamily="-1" charset="0"/>
              </a:rPr>
              <a:t>lunar (22),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-1" charset="0"/>
              </a:rPr>
              <a:t>nadir (675), </a:t>
            </a:r>
          </a:p>
          <a:p>
            <a:pPr>
              <a:buFont typeface="Times New Roman" pitchFamily="-1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-1" charset="0"/>
              </a:rPr>
              <a:t>Solar diffuser (989), </a:t>
            </a:r>
            <a:r>
              <a:rPr lang="en-US" dirty="0">
                <a:solidFill>
                  <a:schemeClr val="tx1"/>
                </a:solidFill>
                <a:latin typeface="Times New Roman" pitchFamily="-1" charset="0"/>
              </a:rPr>
              <a:t>end-of-scan (1250)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105400" y="2590800"/>
            <a:ext cx="1447800" cy="129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05400" y="3657600"/>
            <a:ext cx="1447800" cy="914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Generating SST Climate Data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353" dirty="0" smtClean="0"/>
              <a:t>Climate Data Records (CDRs) of SST require an unbroken chain from the derived SST fields to SI standards.</a:t>
            </a:r>
          </a:p>
          <a:p>
            <a:pPr marL="0" indent="0">
              <a:buNone/>
            </a:pPr>
            <a:endParaRPr lang="en-US" sz="2353" dirty="0" smtClean="0"/>
          </a:p>
          <a:p>
            <a:pPr marL="400050" lvl="1" indent="0">
              <a:buNone/>
            </a:pPr>
            <a:r>
              <a:rPr lang="en-US" sz="2118" dirty="0" smtClean="0"/>
              <a:t>Drifting buoys are not traceable to SI calibration after deployment, but matchups between MODIS SSTs and drifters are numerous. </a:t>
            </a:r>
          </a:p>
          <a:p>
            <a:pPr marL="400050" lvl="1" indent="0">
              <a:buNone/>
            </a:pPr>
            <a:endParaRPr lang="en-US" sz="2118" dirty="0" smtClean="0"/>
          </a:p>
          <a:p>
            <a:pPr marL="400050" lvl="1" indent="0">
              <a:buNone/>
            </a:pPr>
            <a:r>
              <a:rPr lang="en-US" sz="2118" dirty="0" smtClean="0"/>
              <a:t>Ship-board radiometers are traceable to SI standards through the NIST TXR (transfer radiometer) at a series of workshops at RSMAS. Matchups between MODIS SSTs and radiometers are less numerous.</a:t>
            </a:r>
          </a:p>
          <a:p>
            <a:pPr marL="400050" lvl="1" indent="0"/>
            <a:endParaRPr lang="en-US" sz="2118" dirty="0" smtClean="0"/>
          </a:p>
          <a:p>
            <a:pPr marL="0" indent="0">
              <a:buNone/>
            </a:pPr>
            <a:r>
              <a:rPr lang="en-US" sz="2118" dirty="0" smtClean="0"/>
              <a:t>Following slides show how to generate SST CDRs using both buoys and radiometers (long version &amp; short version).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iamond 44"/>
          <p:cNvSpPr/>
          <p:nvPr/>
        </p:nvSpPr>
        <p:spPr>
          <a:xfrm>
            <a:off x="3352800" y="2819400"/>
            <a:ext cx="2438400" cy="1752600"/>
          </a:xfrm>
          <a:prstGeom prst="diamond">
            <a:avLst/>
          </a:prstGeom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Significant differences between SI &amp; non-SI uncertainties ?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Snip Diagonal Corner Rectangle 67"/>
          <p:cNvSpPr/>
          <p:nvPr/>
        </p:nvSpPr>
        <p:spPr>
          <a:xfrm>
            <a:off x="3505200" y="5029200"/>
            <a:ext cx="2133600" cy="10668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CDR of SST</a:t>
            </a:r>
          </a:p>
        </p:txBody>
      </p:sp>
      <p:sp>
        <p:nvSpPr>
          <p:cNvPr id="72" name="Trapezoid 71"/>
          <p:cNvSpPr/>
          <p:nvPr/>
        </p:nvSpPr>
        <p:spPr>
          <a:xfrm>
            <a:off x="5334000" y="2286000"/>
            <a:ext cx="1828800" cy="682752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 Traceable  uncertainty budget</a:t>
            </a:r>
            <a:endParaRPr lang="en-US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810000" y="381000"/>
            <a:ext cx="1524000" cy="1143000"/>
          </a:xfrm>
          <a:prstGeom prst="ellipse">
            <a:avLst/>
          </a:prstGeom>
          <a:solidFill>
            <a:srgbClr val="00B0F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Multi-year satellite radiometer measurements of SST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4572000" y="4572000"/>
            <a:ext cx="0" cy="457200"/>
          </a:xfrm>
          <a:prstGeom prst="straightConnector1">
            <a:avLst/>
          </a:prstGeom>
          <a:ln w="50800">
            <a:solidFill>
              <a:srgbClr val="00B0F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rapezoid 48"/>
          <p:cNvSpPr/>
          <p:nvPr/>
        </p:nvSpPr>
        <p:spPr>
          <a:xfrm>
            <a:off x="1905000" y="2286000"/>
            <a:ext cx="1828800" cy="685800"/>
          </a:xfrm>
          <a:prstGeom prst="trapezoi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 – SI  Traceable uncertainty budget 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19600" y="2895600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95800" y="4191000"/>
            <a:ext cx="15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cxnSp>
        <p:nvCxnSpPr>
          <p:cNvPr id="119" name="Straight Arrow Connector 118"/>
          <p:cNvCxnSpPr>
            <a:stCxn id="139" idx="0"/>
            <a:endCxn id="49" idx="0"/>
          </p:cNvCxnSpPr>
          <p:nvPr/>
        </p:nvCxnSpPr>
        <p:spPr>
          <a:xfrm flipH="1">
            <a:off x="2819400" y="1315059"/>
            <a:ext cx="607" cy="970941"/>
          </a:xfrm>
          <a:prstGeom prst="straightConnector1">
            <a:avLst/>
          </a:prstGeom>
          <a:ln w="50800">
            <a:solidFill>
              <a:srgbClr val="00B05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42" idx="0"/>
            <a:endCxn id="72" idx="0"/>
          </p:cNvCxnSpPr>
          <p:nvPr/>
        </p:nvCxnSpPr>
        <p:spPr>
          <a:xfrm>
            <a:off x="6245761" y="1323020"/>
            <a:ext cx="2639" cy="962980"/>
          </a:xfrm>
          <a:prstGeom prst="straightConnector1">
            <a:avLst/>
          </a:prstGeom>
          <a:ln w="50800">
            <a:solidFill>
              <a:srgbClr val="00B0F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5" idx="0"/>
            <a:endCxn id="27" idx="4"/>
          </p:cNvCxnSpPr>
          <p:nvPr/>
        </p:nvCxnSpPr>
        <p:spPr>
          <a:xfrm flipV="1">
            <a:off x="4572000" y="1524000"/>
            <a:ext cx="0" cy="1295400"/>
          </a:xfrm>
          <a:prstGeom prst="straightConnector1">
            <a:avLst/>
          </a:prstGeom>
          <a:ln w="50800">
            <a:solidFill>
              <a:srgbClr val="00B05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/>
          <p:nvPr/>
        </p:nvSpPr>
        <p:spPr>
          <a:xfrm rot="5400000" flipV="1">
            <a:off x="5652186" y="3110814"/>
            <a:ext cx="582828" cy="609600"/>
          </a:xfrm>
          <a:prstGeom prst="arc">
            <a:avLst>
              <a:gd name="adj1" fmla="val 21367967"/>
              <a:gd name="adj2" fmla="val 5498013"/>
            </a:avLst>
          </a:prstGeom>
          <a:ln w="50800">
            <a:solidFill>
              <a:srgbClr val="00B0F0"/>
            </a:solidFill>
            <a:headEnd type="none" w="sm" len="sm"/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6248400" y="2971800"/>
            <a:ext cx="0" cy="461426"/>
          </a:xfrm>
          <a:prstGeom prst="straightConnector1">
            <a:avLst/>
          </a:prstGeom>
          <a:ln w="50800">
            <a:solidFill>
              <a:srgbClr val="00B0F0"/>
            </a:solidFill>
            <a:headEnd w="sm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8" idx="0"/>
            <a:endCxn id="45" idx="3"/>
          </p:cNvCxnSpPr>
          <p:nvPr/>
        </p:nvCxnSpPr>
        <p:spPr>
          <a:xfrm flipH="1" flipV="1">
            <a:off x="5791200" y="3695700"/>
            <a:ext cx="132741" cy="10721"/>
          </a:xfrm>
          <a:prstGeom prst="straightConnector1">
            <a:avLst/>
          </a:prstGeom>
          <a:ln w="50800">
            <a:solidFill>
              <a:srgbClr val="00B0F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c 109"/>
          <p:cNvSpPr/>
          <p:nvPr/>
        </p:nvSpPr>
        <p:spPr>
          <a:xfrm rot="5400000">
            <a:off x="2832786" y="3110814"/>
            <a:ext cx="582828" cy="609600"/>
          </a:xfrm>
          <a:prstGeom prst="arc">
            <a:avLst>
              <a:gd name="adj1" fmla="val 21367967"/>
              <a:gd name="adj2" fmla="val 5520968"/>
            </a:avLst>
          </a:prstGeom>
          <a:ln w="50800">
            <a:solidFill>
              <a:srgbClr val="00B050"/>
            </a:solidFill>
            <a:headEnd type="none" w="sm" len="sm"/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/>
          <p:cNvCxnSpPr>
            <a:stCxn id="49" idx="2"/>
          </p:cNvCxnSpPr>
          <p:nvPr/>
        </p:nvCxnSpPr>
        <p:spPr>
          <a:xfrm>
            <a:off x="2819400" y="2971800"/>
            <a:ext cx="0" cy="461426"/>
          </a:xfrm>
          <a:prstGeom prst="straightConnector1">
            <a:avLst/>
          </a:prstGeom>
          <a:ln w="50800">
            <a:solidFill>
              <a:srgbClr val="00B050"/>
            </a:solidFill>
            <a:headEnd w="sm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10" idx="0"/>
            <a:endCxn id="45" idx="1"/>
          </p:cNvCxnSpPr>
          <p:nvPr/>
        </p:nvCxnSpPr>
        <p:spPr>
          <a:xfrm flipV="1">
            <a:off x="3143859" y="3695700"/>
            <a:ext cx="208941" cy="10721"/>
          </a:xfrm>
          <a:prstGeom prst="straightConnector1">
            <a:avLst/>
          </a:prstGeom>
          <a:ln w="50800">
            <a:solidFill>
              <a:srgbClr val="00B050"/>
            </a:solidFill>
            <a:headEnd w="sm" len="med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Arc 138"/>
          <p:cNvSpPr/>
          <p:nvPr/>
        </p:nvSpPr>
        <p:spPr>
          <a:xfrm rot="10800000">
            <a:off x="2819400" y="990600"/>
            <a:ext cx="582828" cy="609600"/>
          </a:xfrm>
          <a:prstGeom prst="arc">
            <a:avLst>
              <a:gd name="adj1" fmla="val 21367967"/>
              <a:gd name="adj2" fmla="val 5520968"/>
            </a:avLst>
          </a:prstGeom>
          <a:ln w="50800">
            <a:solidFill>
              <a:srgbClr val="00B050"/>
            </a:solidFill>
            <a:headEnd type="none" w="sm" len="sm"/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Arc 141"/>
          <p:cNvSpPr/>
          <p:nvPr/>
        </p:nvSpPr>
        <p:spPr>
          <a:xfrm flipV="1">
            <a:off x="5671752" y="998838"/>
            <a:ext cx="574590" cy="609600"/>
          </a:xfrm>
          <a:prstGeom prst="arc">
            <a:avLst>
              <a:gd name="adj1" fmla="val 21367967"/>
              <a:gd name="adj2" fmla="val 5490667"/>
            </a:avLst>
          </a:prstGeom>
          <a:ln w="50800">
            <a:solidFill>
              <a:srgbClr val="00B0F0"/>
            </a:solidFill>
            <a:headEnd type="none" w="sm" len="sm"/>
            <a:tailEnd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/>
          <p:nvPr/>
        </p:nvCxnSpPr>
        <p:spPr>
          <a:xfrm flipH="1" flipV="1">
            <a:off x="5334000" y="977214"/>
            <a:ext cx="609600" cy="13386"/>
          </a:xfrm>
          <a:prstGeom prst="straightConnector1">
            <a:avLst/>
          </a:prstGeom>
          <a:ln w="50800">
            <a:solidFill>
              <a:srgbClr val="00B0F0"/>
            </a:solidFill>
            <a:headEnd w="sm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endCxn id="139" idx="2"/>
          </p:cNvCxnSpPr>
          <p:nvPr/>
        </p:nvCxnSpPr>
        <p:spPr>
          <a:xfrm flipH="1">
            <a:off x="3121537" y="990600"/>
            <a:ext cx="688463" cy="206"/>
          </a:xfrm>
          <a:prstGeom prst="straightConnector1">
            <a:avLst/>
          </a:prstGeom>
          <a:ln w="50800">
            <a:solidFill>
              <a:srgbClr val="00B050"/>
            </a:solidFill>
            <a:headEnd w="sm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r2010.0m_sr2010.0m_deep_rrs_co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200"/>
            <a:ext cx="8001000" cy="6000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39763"/>
          </a:xfrm>
        </p:spPr>
        <p:txBody>
          <a:bodyPr/>
          <a:lstStyle/>
          <a:p>
            <a:r>
              <a:rPr lang="en-US"/>
              <a:t>MODIST Rrs in good agreement with SeaWiFS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788460"/>
            <a:ext cx="6858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50876" y="685800"/>
            <a:ext cx="1283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Deep-Water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0800" y="1295400"/>
            <a:ext cx="4267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1524000"/>
            <a:ext cx="29505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solid line = SeaWiFS R2010.0</a:t>
            </a:r>
          </a:p>
          <a:p>
            <a:r>
              <a:rPr lang="en-US"/>
              <a:t>dashed   = MODIST  R2010.0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7598" y="3438750"/>
            <a:ext cx="126256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/>
              <a:t>Rrs (str</a:t>
            </a:r>
            <a:r>
              <a:rPr lang="en-US" sz="2000" baseline="30000"/>
              <a:t>-1</a:t>
            </a:r>
            <a:r>
              <a:rPr lang="en-US" sz="200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2328446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64393" y="2904292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443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4723" y="3590092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488 &amp; 490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0" y="4275892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0" y="4514542"/>
            <a:ext cx="52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531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00" y="4793306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547 &amp; 555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8000" y="5224046"/>
            <a:ext cx="112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667 &amp; 670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/>
              <a:t>Chlorophyll spatial variation in good agreement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9160" name="TextBox 11"/>
          <p:cNvSpPr txBox="1">
            <a:spLocks noChangeArrowheads="1"/>
          </p:cNvSpPr>
          <p:nvPr/>
        </p:nvSpPr>
        <p:spPr bwMode="auto">
          <a:xfrm>
            <a:off x="2389188" y="1066800"/>
            <a:ext cx="1268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SeaWiFS</a:t>
            </a:r>
          </a:p>
        </p:txBody>
      </p:sp>
      <p:sp>
        <p:nvSpPr>
          <p:cNvPr id="49161" name="TextBox 12"/>
          <p:cNvSpPr txBox="1">
            <a:spLocks noChangeArrowheads="1"/>
          </p:cNvSpPr>
          <p:nvPr/>
        </p:nvSpPr>
        <p:spPr bwMode="auto">
          <a:xfrm>
            <a:off x="209379" y="3581400"/>
            <a:ext cx="1695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MODIS/Aqua </a:t>
            </a:r>
          </a:p>
        </p:txBody>
      </p:sp>
      <p:sp>
        <p:nvSpPr>
          <p:cNvPr id="49162" name="TextBox 13"/>
          <p:cNvSpPr txBox="1">
            <a:spLocks noChangeArrowheads="1"/>
          </p:cNvSpPr>
          <p:nvPr/>
        </p:nvSpPr>
        <p:spPr bwMode="auto">
          <a:xfrm>
            <a:off x="4636306" y="3581400"/>
            <a:ext cx="1680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MODIS/Terra</a:t>
            </a:r>
          </a:p>
        </p:txBody>
      </p:sp>
      <p:sp>
        <p:nvSpPr>
          <p:cNvPr id="49164" name="TextBox 15"/>
          <p:cNvSpPr txBox="1">
            <a:spLocks noChangeArrowheads="1"/>
          </p:cNvSpPr>
          <p:nvPr/>
        </p:nvSpPr>
        <p:spPr bwMode="auto">
          <a:xfrm>
            <a:off x="454212" y="2133600"/>
            <a:ext cx="1450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52D0B"/>
                </a:solidFill>
              </a:rPr>
              <a:t>Fall 2002</a:t>
            </a:r>
          </a:p>
        </p:txBody>
      </p:sp>
      <p:pic>
        <p:nvPicPr>
          <p:cNvPr id="17" name="Picture 7" descr="CHL_chlor_a_colorsca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6019800"/>
            <a:ext cx="50514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20022642002354.L3m_SNAU_CHL_chlor_a_9km.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447800"/>
            <a:ext cx="4114800" cy="2057400"/>
          </a:xfrm>
          <a:prstGeom prst="rect">
            <a:avLst/>
          </a:prstGeom>
        </p:spPr>
      </p:pic>
      <p:pic>
        <p:nvPicPr>
          <p:cNvPr id="12" name="Picture 11" descr="A20022642002354.L3m_SNAU_CHL_chlor_a_9km.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962400"/>
            <a:ext cx="4114800" cy="2057400"/>
          </a:xfrm>
          <a:prstGeom prst="rect">
            <a:avLst/>
          </a:prstGeom>
        </p:spPr>
      </p:pic>
      <p:pic>
        <p:nvPicPr>
          <p:cNvPr id="13" name="Picture 12" descr="T20022642002354.L3m_SNAU_CHL_chlor_a_9km.sma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962400"/>
            <a:ext cx="41148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/>
              <a:t>Chlorophyll spatial variation in good agreement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9160" name="TextBox 11"/>
          <p:cNvSpPr txBox="1">
            <a:spLocks noChangeArrowheads="1"/>
          </p:cNvSpPr>
          <p:nvPr/>
        </p:nvSpPr>
        <p:spPr bwMode="auto">
          <a:xfrm>
            <a:off x="2389188" y="1066800"/>
            <a:ext cx="1268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SeaWiFS</a:t>
            </a:r>
          </a:p>
        </p:txBody>
      </p:sp>
      <p:sp>
        <p:nvSpPr>
          <p:cNvPr id="49161" name="TextBox 12"/>
          <p:cNvSpPr txBox="1">
            <a:spLocks noChangeArrowheads="1"/>
          </p:cNvSpPr>
          <p:nvPr/>
        </p:nvSpPr>
        <p:spPr bwMode="auto">
          <a:xfrm>
            <a:off x="209379" y="3581400"/>
            <a:ext cx="1695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MODIS/Aqua </a:t>
            </a:r>
          </a:p>
        </p:txBody>
      </p:sp>
      <p:sp>
        <p:nvSpPr>
          <p:cNvPr id="49162" name="TextBox 13"/>
          <p:cNvSpPr txBox="1">
            <a:spLocks noChangeArrowheads="1"/>
          </p:cNvSpPr>
          <p:nvPr/>
        </p:nvSpPr>
        <p:spPr bwMode="auto">
          <a:xfrm>
            <a:off x="4636306" y="3581400"/>
            <a:ext cx="1680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MODIS/Terra</a:t>
            </a:r>
          </a:p>
        </p:txBody>
      </p:sp>
      <p:sp>
        <p:nvSpPr>
          <p:cNvPr id="49164" name="TextBox 15"/>
          <p:cNvSpPr txBox="1">
            <a:spLocks noChangeArrowheads="1"/>
          </p:cNvSpPr>
          <p:nvPr/>
        </p:nvSpPr>
        <p:spPr bwMode="auto">
          <a:xfrm>
            <a:off x="454212" y="2133600"/>
            <a:ext cx="1450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052D0B"/>
                </a:solidFill>
              </a:rPr>
              <a:t>Fall 2008</a:t>
            </a:r>
          </a:p>
        </p:txBody>
      </p:sp>
      <p:pic>
        <p:nvPicPr>
          <p:cNvPr id="14" name="Picture 13" descr="A20082652008355.L3m_SNAU_CHL_chlor_a_9km.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4114800" cy="2057400"/>
          </a:xfrm>
          <a:prstGeom prst="rect">
            <a:avLst/>
          </a:prstGeom>
        </p:spPr>
      </p:pic>
      <p:pic>
        <p:nvPicPr>
          <p:cNvPr id="16" name="Picture 15" descr="S20082652008355.L3m_SNAU_CHL_chlor_a_9km.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447800"/>
            <a:ext cx="4114800" cy="2057400"/>
          </a:xfrm>
          <a:prstGeom prst="rect">
            <a:avLst/>
          </a:prstGeom>
        </p:spPr>
      </p:pic>
      <p:pic>
        <p:nvPicPr>
          <p:cNvPr id="17" name="Picture 7" descr="CHL_chlor_a_colorscal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6019800"/>
            <a:ext cx="50514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20082652008355.L3m_SNAU_CHL_chlor_a_9km.sma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962400"/>
            <a:ext cx="41148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122238"/>
            <a:ext cx="8458200" cy="639762"/>
          </a:xfrm>
        </p:spPr>
        <p:txBody>
          <a:bodyPr/>
          <a:lstStyle/>
          <a:p>
            <a:r>
              <a:rPr lang="en-US"/>
              <a:t>Chl</a:t>
            </a:r>
            <a:r>
              <a:rPr lang="en-US" baseline="-25000"/>
              <a:t>a </a:t>
            </a:r>
            <a:r>
              <a:rPr lang="en-US"/>
              <a:t>in Good Agreement with Global In situ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380" y="1676400"/>
            <a:ext cx="12678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SeaWiFS </a:t>
            </a:r>
          </a:p>
          <a:p>
            <a:pPr algn="ctr"/>
            <a:r>
              <a:rPr lang="en-US" sz="2000"/>
              <a:t>vs</a:t>
            </a:r>
          </a:p>
          <a:p>
            <a:pPr algn="ctr"/>
            <a:r>
              <a:rPr lang="en-US" sz="2000" i="1"/>
              <a:t>in situ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7533" y="4699337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MODISA</a:t>
            </a:r>
          </a:p>
          <a:p>
            <a:pPr algn="ctr"/>
            <a:r>
              <a:rPr lang="en-US" sz="2000"/>
              <a:t>vs</a:t>
            </a:r>
          </a:p>
          <a:p>
            <a:pPr algn="ctr"/>
            <a:r>
              <a:rPr lang="en-US" sz="2000" i="1"/>
              <a:t>in situ</a:t>
            </a:r>
          </a:p>
        </p:txBody>
      </p:sp>
      <p:pic>
        <p:nvPicPr>
          <p:cNvPr id="8" name="Picture 7" descr="val133478392052513_chlor_a_h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33800"/>
            <a:ext cx="3810000" cy="3048000"/>
          </a:xfrm>
          <a:prstGeom prst="rect">
            <a:avLst/>
          </a:prstGeom>
        </p:spPr>
      </p:pic>
      <p:pic>
        <p:nvPicPr>
          <p:cNvPr id="9" name="Picture 8" descr="val1334783799745108_chlor_a_h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762000"/>
            <a:ext cx="3810000" cy="3048000"/>
          </a:xfrm>
          <a:prstGeom prst="rect">
            <a:avLst/>
          </a:prstGeom>
        </p:spPr>
      </p:pic>
      <p:pic>
        <p:nvPicPr>
          <p:cNvPr id="7" name="Picture 6" descr="val133478392052513_chlor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733800"/>
            <a:ext cx="3048000" cy="3048000"/>
          </a:xfrm>
          <a:prstGeom prst="rect">
            <a:avLst/>
          </a:prstGeom>
        </p:spPr>
      </p:pic>
      <p:pic>
        <p:nvPicPr>
          <p:cNvPr id="14" name="Picture 13" descr="val1334783799745108_chlor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7620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r2010.0m_ar2010.0m_tr2010.0m_olig_chlor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62000"/>
            <a:ext cx="9144001" cy="3048000"/>
          </a:xfrm>
          <a:prstGeom prst="rect">
            <a:avLst/>
          </a:prstGeom>
        </p:spPr>
      </p:pic>
      <p:pic>
        <p:nvPicPr>
          <p:cNvPr id="17" name="Picture 16" descr="sr2010.0m_ar2010.0m_tr2010.0m_meso_chlor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9144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Chlorophyll Timeseries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3480" y="1185446"/>
            <a:ext cx="197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Oligotrophic Subset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004846"/>
            <a:ext cx="1998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Mesotrophic Subset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562600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r>
              <a:rPr lang="en-US"/>
              <a:t> </a:t>
            </a:r>
            <a:r>
              <a:rPr lang="en-US">
                <a:solidFill>
                  <a:srgbClr val="00E400"/>
                </a:solidFill>
              </a:rPr>
              <a:t>MODIST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2709446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r>
              <a:rPr lang="en-US"/>
              <a:t> </a:t>
            </a:r>
            <a:r>
              <a:rPr lang="en-US">
                <a:solidFill>
                  <a:srgbClr val="00E400"/>
                </a:solidFill>
              </a:rPr>
              <a:t>MODIST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r2010.0m_ar2010.0m_tr2010.0m_mr2006m_meso_chlor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9144000" cy="3048000"/>
          </a:xfrm>
          <a:prstGeom prst="rect">
            <a:avLst/>
          </a:prstGeom>
        </p:spPr>
      </p:pic>
      <p:pic>
        <p:nvPicPr>
          <p:cNvPr id="12" name="Picture 11" descr="sr2010.0m_ar2010.0m_tr2010.0m_mr2006m_olig_chlor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0"/>
            <a:ext cx="9144001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Chlorophyll Timeseries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3480" y="1185446"/>
            <a:ext cx="197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Oligotrophic Subset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004846"/>
            <a:ext cx="1998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712"/>
                </a:solidFill>
              </a:rPr>
              <a:t>Mesotrophic Subset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5562600"/>
            <a:ext cx="3464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r>
              <a:rPr lang="en-US"/>
              <a:t> </a:t>
            </a:r>
            <a:r>
              <a:rPr lang="en-US">
                <a:solidFill>
                  <a:srgbClr val="00E400"/>
                </a:solidFill>
              </a:rPr>
              <a:t>MODIST </a:t>
            </a:r>
            <a:r>
              <a:rPr lang="en-US">
                <a:solidFill>
                  <a:srgbClr val="FF0000"/>
                </a:solidFill>
              </a:rPr>
              <a:t>MERIS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2709446"/>
            <a:ext cx="3464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SeaWiFS </a:t>
            </a:r>
            <a:r>
              <a:rPr lang="en-US">
                <a:solidFill>
                  <a:srgbClr val="0000FF"/>
                </a:solidFill>
              </a:rPr>
              <a:t>MODISA</a:t>
            </a:r>
            <a:r>
              <a:rPr lang="en-US"/>
              <a:t> </a:t>
            </a:r>
            <a:r>
              <a:rPr lang="en-US">
                <a:solidFill>
                  <a:srgbClr val="00E400"/>
                </a:solidFill>
              </a:rPr>
              <a:t>MODIST </a:t>
            </a:r>
            <a:r>
              <a:rPr lang="en-US">
                <a:solidFill>
                  <a:srgbClr val="FF0000"/>
                </a:solidFill>
              </a:rPr>
              <a:t>MERIS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20709933</TotalTime>
  <Words>2357</Words>
  <Application>Microsoft Macintosh PowerPoint</Application>
  <PresentationFormat>On-screen Show (4:3)</PresentationFormat>
  <Paragraphs>416</Paragraphs>
  <Slides>37</Slides>
  <Notes>30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Slide 1</vt:lpstr>
      <vt:lpstr>R2010.0 Multi-Mission Ocean Color Reprocessing</vt:lpstr>
      <vt:lpstr>MODISA Rrs in good agreement with SeaWiFS</vt:lpstr>
      <vt:lpstr>MODIST Rrs in good agreement with SeaWiFS</vt:lpstr>
      <vt:lpstr>Chlorophyll spatial variation in good agreement </vt:lpstr>
      <vt:lpstr>Chlorophyll spatial variation in good agreement </vt:lpstr>
      <vt:lpstr>Chla in Good Agreement with Global In situ</vt:lpstr>
      <vt:lpstr>Global Chlorophyll Timeseries</vt:lpstr>
      <vt:lpstr>Global Chlorophyll Timeseries</vt:lpstr>
      <vt:lpstr>Slide 10</vt:lpstr>
      <vt:lpstr>Slide 11</vt:lpstr>
      <vt:lpstr>Slide 12</vt:lpstr>
      <vt:lpstr>MODISA R2010.0 Temporal Anomalies (2002-2012)</vt:lpstr>
      <vt:lpstr>Degraded Timeseries Quality in 2011</vt:lpstr>
      <vt:lpstr>New Temporal Calibration Approach</vt:lpstr>
      <vt:lpstr>C6 Calibration introduced trend in 412 </vt:lpstr>
      <vt:lpstr>Significant Temporal Trend in Rrs(412)  introduced after MCST C6 desert-based calibration</vt:lpstr>
      <vt:lpstr>New Temporal Calibration Approach</vt:lpstr>
      <vt:lpstr>OBPG MODISA Cross-Scan Corrections at 412nm relative to MCST desert-based C6 calibration</vt:lpstr>
      <vt:lpstr>OBPG MODISA Cross-Scan Corrections relative to MCST desert-based C6 calibration</vt:lpstr>
      <vt:lpstr>MODISA R2012.0 Temporal Anomalies (2002-2012)</vt:lpstr>
      <vt:lpstr>MODIS Reprocessing</vt:lpstr>
      <vt:lpstr>Terra MODIS SST V6</vt:lpstr>
      <vt:lpstr>Uncertainties in MODIS SSTs</vt:lpstr>
      <vt:lpstr>Slide 25</vt:lpstr>
      <vt:lpstr>Balch: Many major cruises to study coccolithophores- both northern and southern hemisphere; sampled over &gt;120,000 km…</vt:lpstr>
      <vt:lpstr>Shipboard PIC algorithm refinement continues (we have almost doubled the explained-variance globally).  This plot illustrates  the relative importance of PIC to total particle backscattering (bbp)…</vt:lpstr>
      <vt:lpstr>Question from Paula</vt:lpstr>
      <vt:lpstr>Question from Paula</vt:lpstr>
      <vt:lpstr>Question from Paula</vt:lpstr>
      <vt:lpstr>Question from Paula</vt:lpstr>
      <vt:lpstr>Slide 32</vt:lpstr>
      <vt:lpstr>Current MODIS OC Standard Product Suite</vt:lpstr>
      <vt:lpstr>Current MODIS Evaluation Products</vt:lpstr>
      <vt:lpstr>412 Trend Isolated to Scan Edges</vt:lpstr>
      <vt:lpstr>Generating SST Climate Data Records</vt:lpstr>
      <vt:lpstr>Slide 37</vt:lpstr>
    </vt:vector>
  </TitlesOfParts>
  <Company>B. Franz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Ocean Color Reprocessing </dc:title>
  <dc:creator>B. Franz</dc:creator>
  <cp:lastModifiedBy>Bryan Franz</cp:lastModifiedBy>
  <cp:revision>318</cp:revision>
  <cp:lastPrinted>2012-04-13T02:59:54Z</cp:lastPrinted>
  <dcterms:created xsi:type="dcterms:W3CDTF">2012-05-09T01:13:00Z</dcterms:created>
  <dcterms:modified xsi:type="dcterms:W3CDTF">2012-05-09T04:49:40Z</dcterms:modified>
</cp:coreProperties>
</file>