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404" r:id="rId2"/>
    <p:sldId id="453" r:id="rId3"/>
    <p:sldId id="454" r:id="rId4"/>
    <p:sldId id="460" r:id="rId5"/>
    <p:sldId id="477" r:id="rId6"/>
    <p:sldId id="459" r:id="rId7"/>
    <p:sldId id="463" r:id="rId8"/>
    <p:sldId id="476" r:id="rId9"/>
    <p:sldId id="484" r:id="rId10"/>
    <p:sldId id="465" r:id="rId11"/>
    <p:sldId id="471" r:id="rId12"/>
    <p:sldId id="480" r:id="rId13"/>
    <p:sldId id="472" r:id="rId14"/>
    <p:sldId id="485" r:id="rId15"/>
    <p:sldId id="475" r:id="rId16"/>
    <p:sldId id="290" r:id="rId17"/>
    <p:sldId id="456" r:id="rId18"/>
    <p:sldId id="457" r:id="rId19"/>
    <p:sldId id="436" r:id="rId20"/>
    <p:sldId id="469" r:id="rId21"/>
    <p:sldId id="349" r:id="rId22"/>
    <p:sldId id="468" r:id="rId23"/>
    <p:sldId id="489" r:id="rId24"/>
    <p:sldId id="361" r:id="rId25"/>
    <p:sldId id="383" r:id="rId26"/>
    <p:sldId id="427" r:id="rId27"/>
    <p:sldId id="441" r:id="rId28"/>
    <p:sldId id="452" r:id="rId29"/>
    <p:sldId id="351" r:id="rId30"/>
    <p:sldId id="401" r:id="rId31"/>
    <p:sldId id="295" r:id="rId32"/>
    <p:sldId id="426" r:id="rId33"/>
    <p:sldId id="421" r:id="rId34"/>
    <p:sldId id="422" r:id="rId35"/>
    <p:sldId id="440" r:id="rId36"/>
    <p:sldId id="424" r:id="rId37"/>
    <p:sldId id="323" r:id="rId38"/>
    <p:sldId id="342" r:id="rId39"/>
    <p:sldId id="335" r:id="rId40"/>
    <p:sldId id="339" r:id="rId41"/>
    <p:sldId id="399" r:id="rId42"/>
    <p:sldId id="461" r:id="rId43"/>
    <p:sldId id="462" r:id="rId44"/>
  </p:sldIdLst>
  <p:sldSz cx="9144000" cy="6858000" type="screen4x3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FF"/>
    <a:srgbClr val="006600"/>
    <a:srgbClr val="FF9900"/>
    <a:srgbClr val="EEB5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608" autoAdjust="0"/>
    <p:restoredTop sz="86494" autoAdjust="0"/>
  </p:normalViewPr>
  <p:slideViewPr>
    <p:cSldViewPr>
      <p:cViewPr>
        <p:scale>
          <a:sx n="80" d="100"/>
          <a:sy n="80" d="100"/>
        </p:scale>
        <p:origin x="-15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lineChart>
        <c:grouping val="standard"/>
        <c:ser>
          <c:idx val="0"/>
          <c:order val="0"/>
          <c:spPr>
            <a:ln>
              <a:solidFill>
                <a:srgbClr val="0000FF"/>
              </a:solidFill>
            </a:ln>
          </c:spPr>
          <c:marker>
            <c:symbol val="none"/>
          </c:marker>
          <c:trendline>
            <c:spPr>
              <a:ln w="25400">
                <a:solidFill>
                  <a:srgbClr val="C00000"/>
                </a:solidFill>
              </a:ln>
            </c:spPr>
            <c:trendlineType val="linear"/>
          </c:trendline>
          <c:cat>
            <c:numRef>
              <c:f>Sheet1!$A$4:$A$15</c:f>
              <c:numCache>
                <c:formatCode>General</c:formatCode>
                <c:ptCount val="1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</c:numCache>
            </c:numRef>
          </c:cat>
          <c:val>
            <c:numRef>
              <c:f>Sheet1!$B$4:$B$15</c:f>
              <c:numCache>
                <c:formatCode>General</c:formatCode>
                <c:ptCount val="12"/>
                <c:pt idx="0">
                  <c:v>28.4</c:v>
                </c:pt>
                <c:pt idx="1">
                  <c:v>29.1</c:v>
                </c:pt>
                <c:pt idx="2">
                  <c:v>47.5</c:v>
                </c:pt>
                <c:pt idx="3">
                  <c:v>35.5</c:v>
                </c:pt>
                <c:pt idx="4">
                  <c:v>41.6</c:v>
                </c:pt>
                <c:pt idx="5">
                  <c:v>41.5</c:v>
                </c:pt>
                <c:pt idx="6">
                  <c:v>39.6</c:v>
                </c:pt>
                <c:pt idx="7">
                  <c:v>43.6</c:v>
                </c:pt>
                <c:pt idx="8">
                  <c:v>37.1</c:v>
                </c:pt>
                <c:pt idx="9">
                  <c:v>39.9</c:v>
                </c:pt>
                <c:pt idx="10">
                  <c:v>40.200000000000003</c:v>
                </c:pt>
                <c:pt idx="11">
                  <c:v>38</c:v>
                </c:pt>
              </c:numCache>
            </c:numRef>
          </c:val>
        </c:ser>
        <c:marker val="1"/>
        <c:axId val="77554048"/>
        <c:axId val="77555584"/>
      </c:lineChart>
      <c:catAx>
        <c:axId val="77554048"/>
        <c:scaling>
          <c:orientation val="minMax"/>
        </c:scaling>
        <c:axPos val="b"/>
        <c:numFmt formatCode="General" sourceLinked="1"/>
        <c:tickLblPos val="nextTo"/>
        <c:crossAx val="77555584"/>
        <c:crosses val="autoZero"/>
        <c:auto val="1"/>
        <c:lblAlgn val="ctr"/>
        <c:lblOffset val="100"/>
      </c:catAx>
      <c:valAx>
        <c:axId val="77555584"/>
        <c:scaling>
          <c:orientation val="minMax"/>
        </c:scaling>
        <c:axPos val="l"/>
        <c:majorGridlines/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en-US"/>
                  <a:t>Percent</a:t>
                </a:r>
              </a:p>
            </c:rich>
          </c:tx>
          <c:layout/>
        </c:title>
        <c:numFmt formatCode="General" sourceLinked="1"/>
        <c:tickLblPos val="nextTo"/>
        <c:crossAx val="77554048"/>
        <c:crosses val="autoZero"/>
        <c:crossBetween val="between"/>
      </c:valAx>
    </c:plotArea>
    <c:plotVisOnly val="1"/>
  </c:chart>
  <c:spPr>
    <a:solidFill>
      <a:prstClr val="white">
        <a:alpha val="88000"/>
      </a:prstClr>
    </a:solidFill>
    <a:ln>
      <a:solidFill>
        <a:srgbClr val="002060"/>
      </a:solidFill>
    </a:ln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3019FDF6-E862-41E3-AA6A-43BCAB6305AE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D2FF39EC-BAC4-4E8B-8029-6A7F867BA8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4EA1FC8D-2907-4E94-B443-FC5C65A2EF90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309" tIns="46154" rIns="92309" bIns="461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2FD82D8F-5681-4836-B314-CA738E131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391F9C-CF54-4EDF-8A05-8BC8BF32119C}" type="slidenum">
              <a:rPr lang="en-US"/>
              <a:pPr/>
              <a:t>6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80F2CB-8224-4D28-969B-9872B39A6AC2}" type="slidenum">
              <a:rPr lang="en-US"/>
              <a:pPr/>
              <a:t>12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D78D44-9FED-484E-8839-77D46FBA7C51}" type="slidenum">
              <a:rPr lang="en-US"/>
              <a:pPr/>
              <a:t>17</a:t>
            </a:fld>
            <a:endParaRPr lang="en-US"/>
          </a:p>
        </p:txBody>
      </p:sp>
      <p:sp>
        <p:nvSpPr>
          <p:cNvPr id="506882" name="Rectangle 7"/>
          <p:cNvSpPr txBox="1">
            <a:spLocks noGrp="1" noChangeArrowheads="1"/>
          </p:cNvSpPr>
          <p:nvPr/>
        </p:nvSpPr>
        <p:spPr bwMode="auto">
          <a:xfrm>
            <a:off x="3927775" y="8757590"/>
            <a:ext cx="300482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09" tIns="46154" rIns="92309" bIns="46154" anchor="b"/>
          <a:lstStyle/>
          <a:p>
            <a:pPr algn="r" eaLnBrk="1" hangingPunct="1"/>
            <a:fld id="{3BB2F6ED-89CA-42E0-8235-4DD79F8AAB4F}" type="slidenum">
              <a:rPr lang="en-US" sz="1200">
                <a:latin typeface="Arial" charset="0"/>
              </a:rPr>
              <a:pPr algn="r" eaLnBrk="1" hangingPunct="1"/>
              <a:t>17</a:t>
            </a:fld>
            <a:endParaRPr lang="en-US" sz="1200" dirty="0">
              <a:latin typeface="Arial" charset="0"/>
            </a:endParaRPr>
          </a:p>
        </p:txBody>
      </p:sp>
      <p:sp>
        <p:nvSpPr>
          <p:cNvPr id="506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84636B-3DD7-4C9C-B8BB-1CA147B9EDA0}" type="slidenum">
              <a:rPr lang="en-US"/>
              <a:pPr/>
              <a:t>42</a:t>
            </a:fld>
            <a:endParaRPr lang="en-US"/>
          </a:p>
        </p:txBody>
      </p:sp>
      <p:sp>
        <p:nvSpPr>
          <p:cNvPr id="431106" name="Rectangle 7"/>
          <p:cNvSpPr txBox="1">
            <a:spLocks noGrp="1" noChangeArrowheads="1"/>
          </p:cNvSpPr>
          <p:nvPr/>
        </p:nvSpPr>
        <p:spPr bwMode="auto">
          <a:xfrm>
            <a:off x="3927775" y="8757590"/>
            <a:ext cx="300482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09" tIns="46154" rIns="92309" bIns="46154" anchor="b"/>
          <a:lstStyle/>
          <a:p>
            <a:pPr algn="r" eaLnBrk="1" hangingPunct="1"/>
            <a:fld id="{80297211-B1E7-414E-BEDA-258744D0A74E}" type="slidenum">
              <a:rPr lang="en-US" sz="1200">
                <a:latin typeface="Arial" charset="0"/>
              </a:rPr>
              <a:pPr algn="r" eaLnBrk="1" hangingPunct="1"/>
              <a:t>42</a:t>
            </a:fld>
            <a:endParaRPr lang="en-US" sz="1200" dirty="0">
              <a:latin typeface="Arial" charset="0"/>
            </a:endParaRPr>
          </a:p>
        </p:txBody>
      </p:sp>
      <p:sp>
        <p:nvSpPr>
          <p:cNvPr id="431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DC2D-2386-421C-A182-D7A0ED6A6E00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4AACD-FF29-4526-BC96-80E825FC03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DC2D-2386-421C-A182-D7A0ED6A6E00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4AACD-FF29-4526-BC96-80E825FC03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DC2D-2386-421C-A182-D7A0ED6A6E00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4AACD-FF29-4526-BC96-80E825FC03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DC2D-2386-421C-A182-D7A0ED6A6E00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4AACD-FF29-4526-BC96-80E825FC03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DC2D-2386-421C-A182-D7A0ED6A6E00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4AACD-FF29-4526-BC96-80E825FC03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DC2D-2386-421C-A182-D7A0ED6A6E00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4AACD-FF29-4526-BC96-80E825FC03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DC2D-2386-421C-A182-D7A0ED6A6E00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4AACD-FF29-4526-BC96-80E825FC03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DC2D-2386-421C-A182-D7A0ED6A6E00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4AACD-FF29-4526-BC96-80E825FC03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DC2D-2386-421C-A182-D7A0ED6A6E00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4AACD-FF29-4526-BC96-80E825FC03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DC2D-2386-421C-A182-D7A0ED6A6E00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4AACD-FF29-4526-BC96-80E825FC03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DC2D-2386-421C-A182-D7A0ED6A6E00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4AACD-FF29-4526-BC96-80E825FC03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FF">
                <a:alpha val="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CDC2D-2386-421C-A182-D7A0ED6A6E00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4AACD-FF29-4526-BC96-80E825FC037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Microsoft_Office_Excel_97-2003_Worksheet1.xls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eoimages.gsfc.nasa.gov/images/imagerecords/5000/5086/l7_jakobshavnisbrae_19may03_lrg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http://svs.gsfc.nasa.gov/" TargetMode="External"/><Relationship Id="rId4" Type="http://schemas.openxmlformats.org/officeDocument/2006/relationships/hyperlink" Target="http://earthobservatory.nasa.gov/IOTD/view.php?id=5086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Dorothy\Dropbox\PPT%20files\MODIS-VIIRS%20mtgs.%20May%202012\Hall-MODIS%20IST%20talk\Greenland_LST_2005.avi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modis-snow-ice.gsfc.nasa.gov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3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4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chart" Target="../charts/char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14400" y="1009471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Surface Temperature and Melt on the Greenland Ice Sheet, 2000 – 2011 </a:t>
            </a:r>
            <a:endParaRPr lang="en-US" sz="3600" b="1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959894"/>
            <a:ext cx="8534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Dorothy K. Hall</a:t>
            </a:r>
          </a:p>
          <a:p>
            <a:pPr algn="ctr"/>
            <a:endParaRPr lang="en-US" b="1" baseline="30000" dirty="0" smtClean="0">
              <a:solidFill>
                <a:srgbClr val="002060"/>
              </a:solidFill>
            </a:endParaRPr>
          </a:p>
          <a:p>
            <a:pPr algn="ctr"/>
            <a:endParaRPr lang="en-US" b="1" baseline="30000" dirty="0" smtClean="0">
              <a:solidFill>
                <a:srgbClr val="002060"/>
              </a:solidFill>
            </a:endParaRPr>
          </a:p>
          <a:p>
            <a:pPr algn="ctr"/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3671927"/>
            <a:ext cx="3048000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02060"/>
                </a:solidFill>
              </a:rPr>
              <a:t>Cryospheric</a:t>
            </a:r>
            <a:r>
              <a:rPr lang="en-US" sz="1400" b="1" dirty="0" smtClean="0">
                <a:solidFill>
                  <a:srgbClr val="002060"/>
                </a:solidFill>
              </a:rPr>
              <a:t> Sciences Laboratory                                                                                  NASA / Goddard Space Flight Center                                         Greenbelt, MD</a:t>
            </a:r>
          </a:p>
          <a:p>
            <a:pPr algn="ctr"/>
            <a:endParaRPr lang="en-US" sz="14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1400" dirty="0" err="1" smtClean="0">
                <a:solidFill>
                  <a:srgbClr val="002060"/>
                </a:solidFill>
              </a:rPr>
              <a:t>Dorothy.K.Hall</a:t>
            </a:r>
            <a:r>
              <a:rPr lang="en-US" sz="1400" dirty="0" smtClean="0">
                <a:solidFill>
                  <a:srgbClr val="002060"/>
                </a:solidFill>
              </a:rPr>
              <a:t>@ nasa.gov </a:t>
            </a:r>
          </a:p>
          <a:p>
            <a:pPr algn="ctr"/>
            <a:endParaRPr lang="en-US" sz="1400" b="1" dirty="0" smtClean="0">
              <a:solidFill>
                <a:srgbClr val="002060"/>
              </a:solidFill>
            </a:endParaRPr>
          </a:p>
          <a:p>
            <a:pPr algn="ctr"/>
            <a:endParaRPr lang="en-US" sz="1400" b="1" dirty="0" smtClean="0">
              <a:solidFill>
                <a:srgbClr val="002060"/>
              </a:solidFill>
            </a:endParaRPr>
          </a:p>
          <a:p>
            <a:pPr algn="ctr"/>
            <a:endParaRPr lang="en-US" sz="1600" b="1" baseline="-25000" dirty="0" smtClean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5469032"/>
            <a:ext cx="3429000" cy="100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060"/>
                </a:solidFill>
              </a:rPr>
              <a:t>MODIS Team Meeting</a:t>
            </a:r>
          </a:p>
          <a:p>
            <a:pPr algn="ctr"/>
            <a:r>
              <a:rPr lang="en-US" sz="1050" b="1" dirty="0" smtClean="0">
                <a:solidFill>
                  <a:srgbClr val="002060"/>
                </a:solidFill>
              </a:rPr>
              <a:t>Silver Spring Civic Center, Silver Spring, Md.</a:t>
            </a:r>
          </a:p>
          <a:p>
            <a:pPr algn="ctr"/>
            <a:r>
              <a:rPr lang="en-US" sz="1050" b="1" dirty="0" smtClean="0">
                <a:solidFill>
                  <a:srgbClr val="002060"/>
                </a:solidFill>
              </a:rPr>
              <a:t>8 May 2012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609600"/>
            <a:ext cx="7467600" cy="5715000"/>
          </a:xfrm>
          <a:prstGeom prst="rect">
            <a:avLst/>
          </a:prstGeom>
          <a:noFill/>
          <a:ln cap="rnd" cmpd="thickThin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NASA logo cle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50" y="132557"/>
            <a:ext cx="762000" cy="629443"/>
          </a:xfrm>
          <a:prstGeom prst="rect">
            <a:avLst/>
          </a:prstGeom>
          <a:noFill/>
        </p:spPr>
      </p:pic>
      <p:pic>
        <p:nvPicPr>
          <p:cNvPr id="1607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8105" y="76200"/>
            <a:ext cx="699695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Picture 49"/>
          <p:cNvPicPr>
            <a:picLocks noChangeAspect="1" noChangeArrowheads="1"/>
          </p:cNvPicPr>
          <p:nvPr/>
        </p:nvPicPr>
        <p:blipFill>
          <a:blip r:embed="rId2" cstate="print"/>
          <a:srcRect l="28125" t="15000" r="13125" b="30167"/>
          <a:stretch>
            <a:fillRect/>
          </a:stretch>
        </p:blipFill>
        <p:spPr bwMode="auto">
          <a:xfrm>
            <a:off x="0" y="457200"/>
            <a:ext cx="9144000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81000" y="58674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Snow-covered area derived from station data (before 1972) and NOAA satellite data (after 1972); the smooth curve shows decadal variations (updated from Brown, 2000)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0600" y="990600"/>
            <a:ext cx="3889022" cy="403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1" name="Picture 1" descr="C:\Users\dkhall1\Desktop\Svalbard - Kimberly's 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800" y="0"/>
            <a:ext cx="9194800" cy="68961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62800" y="6553200"/>
            <a:ext cx="1981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rgbClr val="002060"/>
                </a:solidFill>
              </a:rPr>
              <a:t>Photo by Kimberly Casey/NASA</a:t>
            </a:r>
            <a:endParaRPr lang="en-US" sz="8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295400"/>
            <a:ext cx="739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Small Glaciers and Ice Caps have been Shrinking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00200" y="2895600"/>
            <a:ext cx="6019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+mj-lt"/>
              </a:rPr>
              <a:t>Globally, glaciers have been receding since ~1850; recession has accelerated in the last quarter century</a:t>
            </a:r>
            <a:endParaRPr lang="en-US" sz="1600" b="1" dirty="0">
              <a:solidFill>
                <a:schemeClr val="bg1"/>
              </a:solidFill>
              <a:latin typeface="+mj-lt"/>
              <a:sym typeface="Symbol" pitchFamily="18" charset="2"/>
            </a:endParaRPr>
          </a:p>
          <a:p>
            <a:pPr algn="l">
              <a:spcBef>
                <a:spcPct val="50000"/>
              </a:spcBef>
            </a:pPr>
            <a:endParaRPr lang="en-US" sz="1800" b="1" dirty="0">
              <a:solidFill>
                <a:srgbClr val="FFFF00"/>
              </a:solidFill>
              <a:latin typeface="Comic Sans MS" pitchFamily="66" charset="0"/>
              <a:sym typeface="Symbol" pitchFamily="18" charset="2"/>
            </a:endParaRPr>
          </a:p>
          <a:p>
            <a:pPr algn="l">
              <a:spcBef>
                <a:spcPct val="50000"/>
              </a:spcBef>
            </a:pPr>
            <a:endParaRPr lang="en-US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066800"/>
            <a:ext cx="2722563" cy="41068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066800"/>
            <a:ext cx="2879725" cy="41068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1066800"/>
            <a:ext cx="3025775" cy="41148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914400" y="152400"/>
            <a:ext cx="7162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</a:rPr>
              <a:t>Glacier National Park, Montana </a:t>
            </a:r>
            <a:r>
              <a:rPr lang="en-US" sz="2400" dirty="0" smtClean="0">
                <a:solidFill>
                  <a:srgbClr val="002060"/>
                </a:solidFill>
                <a:latin typeface="Comic Sans MS" pitchFamily="1" charset="0"/>
              </a:rPr>
              <a:t>Grinnell </a:t>
            </a:r>
            <a:r>
              <a:rPr lang="en-US" sz="2400" dirty="0">
                <a:solidFill>
                  <a:srgbClr val="002060"/>
                </a:solidFill>
                <a:latin typeface="Comic Sans MS" pitchFamily="1" charset="0"/>
              </a:rPr>
              <a:t>Glacier Recession*</a:t>
            </a: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304800" y="5181600"/>
            <a:ext cx="8839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smtClean="0">
                <a:solidFill>
                  <a:srgbClr val="002060"/>
                </a:solidFill>
              </a:rPr>
              <a:t>        </a:t>
            </a:r>
            <a:r>
              <a:rPr lang="en-US" sz="1200" dirty="0" smtClean="0">
                <a:solidFill>
                  <a:srgbClr val="002060"/>
                </a:solidFill>
              </a:rPr>
              <a:t>                                         </a:t>
            </a:r>
            <a:r>
              <a:rPr lang="en-US" sz="1200" i="1" dirty="0" smtClean="0">
                <a:solidFill>
                  <a:srgbClr val="002060"/>
                </a:solidFill>
              </a:rPr>
              <a:t>T.J</a:t>
            </a:r>
            <a:r>
              <a:rPr lang="en-US" sz="1200" i="1" dirty="0">
                <a:solidFill>
                  <a:srgbClr val="002060"/>
                </a:solidFill>
              </a:rPr>
              <a:t>. </a:t>
            </a:r>
            <a:r>
              <a:rPr lang="en-US" sz="1200" i="1" dirty="0" err="1">
                <a:solidFill>
                  <a:srgbClr val="002060"/>
                </a:solidFill>
              </a:rPr>
              <a:t>Hileman</a:t>
            </a:r>
            <a:r>
              <a:rPr lang="en-US" sz="1200" i="1" dirty="0">
                <a:solidFill>
                  <a:srgbClr val="002060"/>
                </a:solidFill>
              </a:rPr>
              <a:t>                        </a:t>
            </a:r>
            <a:r>
              <a:rPr lang="en-US" sz="1200" i="1" dirty="0" smtClean="0">
                <a:solidFill>
                  <a:srgbClr val="002060"/>
                </a:solidFill>
              </a:rPr>
              <a:t>                                 Carl </a:t>
            </a:r>
            <a:r>
              <a:rPr lang="en-US" sz="1200" i="1" dirty="0">
                <a:solidFill>
                  <a:srgbClr val="002060"/>
                </a:solidFill>
              </a:rPr>
              <a:t>Key (USGS)</a:t>
            </a:r>
            <a:r>
              <a:rPr lang="en-US" sz="1200" dirty="0">
                <a:solidFill>
                  <a:srgbClr val="002060"/>
                </a:solidFill>
              </a:rPr>
              <a:t>                     </a:t>
            </a:r>
            <a:r>
              <a:rPr lang="en-US" sz="1200" dirty="0" smtClean="0">
                <a:solidFill>
                  <a:srgbClr val="002060"/>
                </a:solidFill>
              </a:rPr>
              <a:t>                                </a:t>
            </a:r>
            <a:r>
              <a:rPr lang="en-US" sz="1200" i="1" dirty="0" err="1" smtClean="0">
                <a:solidFill>
                  <a:srgbClr val="002060"/>
                </a:solidFill>
              </a:rPr>
              <a:t>Blase</a:t>
            </a:r>
            <a:r>
              <a:rPr lang="en-US" sz="1200" i="1" dirty="0" smtClean="0">
                <a:solidFill>
                  <a:srgbClr val="002060"/>
                </a:solidFill>
              </a:rPr>
              <a:t> </a:t>
            </a:r>
            <a:r>
              <a:rPr lang="en-US" sz="1200" i="1" dirty="0">
                <a:solidFill>
                  <a:srgbClr val="002060"/>
                </a:solidFill>
              </a:rPr>
              <a:t>Reardon (USGS)</a:t>
            </a: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0" y="6553200"/>
            <a:ext cx="5791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" b="1" dirty="0">
                <a:solidFill>
                  <a:srgbClr val="002060"/>
                </a:solidFill>
              </a:rPr>
              <a:t>*Not all of the glaciers in GNP are retreating at this high </a:t>
            </a:r>
            <a:r>
              <a:rPr lang="en-US" sz="1000" b="1" dirty="0" smtClean="0">
                <a:solidFill>
                  <a:srgbClr val="002060"/>
                </a:solidFill>
              </a:rPr>
              <a:t>rate</a:t>
            </a:r>
            <a:endParaRPr lang="en-US" sz="1000" i="1" dirty="0">
              <a:solidFill>
                <a:srgbClr val="002060"/>
              </a:solidFill>
            </a:endParaRPr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304800" y="5864423"/>
            <a:ext cx="8610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002060"/>
                </a:solidFill>
              </a:rPr>
              <a:t>Since </a:t>
            </a:r>
            <a:r>
              <a:rPr lang="en-US" sz="1600" dirty="0">
                <a:solidFill>
                  <a:srgbClr val="002060"/>
                </a:solidFill>
              </a:rPr>
              <a:t>1900 </a:t>
            </a:r>
            <a:r>
              <a:rPr lang="en-US" sz="1600" dirty="0" smtClean="0">
                <a:solidFill>
                  <a:srgbClr val="002060"/>
                </a:solidFill>
              </a:rPr>
              <a:t>there has </a:t>
            </a:r>
            <a:r>
              <a:rPr lang="en-US" sz="1600" dirty="0">
                <a:solidFill>
                  <a:srgbClr val="002060"/>
                </a:solidFill>
              </a:rPr>
              <a:t>been an increase of ~</a:t>
            </a:r>
            <a:r>
              <a:rPr lang="en-US" sz="1600" dirty="0" smtClean="0">
                <a:solidFill>
                  <a:srgbClr val="002060"/>
                </a:solidFill>
              </a:rPr>
              <a:t>1°C average </a:t>
            </a:r>
            <a:r>
              <a:rPr lang="en-US" sz="1600" dirty="0">
                <a:solidFill>
                  <a:srgbClr val="002060"/>
                </a:solidFill>
              </a:rPr>
              <a:t>summer </a:t>
            </a:r>
            <a:r>
              <a:rPr lang="en-US" sz="1600" dirty="0" smtClean="0">
                <a:solidFill>
                  <a:srgbClr val="002060"/>
                </a:solidFill>
              </a:rPr>
              <a:t>temperature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6172200" y="3962400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>
                <a:solidFill>
                  <a:schemeClr val="bg1"/>
                </a:solidFill>
              </a:rPr>
              <a:t>Salamander Glacier</a:t>
            </a:r>
            <a:endParaRPr lang="en-US" sz="900">
              <a:solidFill>
                <a:srgbClr val="0066FF"/>
              </a:solidFill>
              <a:effectDag name="">
                <a:cont type="tree" name="">
                  <a:effect ref="fillLine"/>
                  <a:outerShdw dist="38100" dir="13500000" algn="br">
                    <a:srgbClr val="5599FF"/>
                  </a:outerShdw>
                </a:cont>
                <a:cont type="tree" name="">
                  <a:effect ref="fillLine"/>
                  <a:outerShdw dist="38100" dir="2700000" algn="tl">
                    <a:srgbClr val="003D99"/>
                  </a:outerShdw>
                </a:cont>
                <a:effect ref="fillLine"/>
              </a:effectDag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52400" y="1066800"/>
            <a:ext cx="883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rgbClr val="002060"/>
                </a:solidFill>
              </a:rPr>
              <a:t>1938</a:t>
            </a:r>
            <a:r>
              <a:rPr lang="en-US" sz="2800" dirty="0" smtClean="0">
                <a:solidFill>
                  <a:srgbClr val="002060"/>
                </a:solidFill>
              </a:rPr>
              <a:t>                          </a:t>
            </a:r>
            <a:r>
              <a:rPr lang="en-US" sz="2800" b="1" dirty="0" smtClean="0">
                <a:solidFill>
                  <a:srgbClr val="002060"/>
                </a:solidFill>
              </a:rPr>
              <a:t>1981</a:t>
            </a:r>
            <a:r>
              <a:rPr lang="en-US" sz="2800" dirty="0" smtClean="0">
                <a:solidFill>
                  <a:srgbClr val="002060"/>
                </a:solidFill>
              </a:rPr>
              <a:t>                            </a:t>
            </a:r>
            <a:r>
              <a:rPr lang="en-US" sz="2800" b="1" dirty="0" smtClean="0">
                <a:solidFill>
                  <a:srgbClr val="002060"/>
                </a:solidFill>
              </a:rPr>
              <a:t>2005</a:t>
            </a:r>
            <a:endParaRPr lang="en-US" sz="28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2" descr="MODIS 1,4,3 RGB composite over the Alps on March 5, &#10;2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</p:spPr>
      </p:pic>
      <p:sp>
        <p:nvSpPr>
          <p:cNvPr id="309252" name="Text Box 4"/>
          <p:cNvSpPr txBox="1">
            <a:spLocks noChangeArrowheads="1"/>
          </p:cNvSpPr>
          <p:nvPr/>
        </p:nvSpPr>
        <p:spPr bwMode="auto">
          <a:xfrm>
            <a:off x="1905000" y="1447800"/>
            <a:ext cx="5638800" cy="20005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European 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Alps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l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50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% loss of glacier volume from ~1850 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 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1975, another 25% between 1975 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 2000;     an 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additional 10 – 15% from 2000 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 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2005 </a:t>
            </a:r>
            <a:endParaRPr lang="en-US" sz="1800" dirty="0">
              <a:solidFill>
                <a:schemeClr val="accent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2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1298" name="Object 2"/>
          <p:cNvGraphicFramePr>
            <a:graphicFrameLocks noChangeAspect="1"/>
          </p:cNvGraphicFramePr>
          <p:nvPr/>
        </p:nvGraphicFramePr>
        <p:xfrm>
          <a:off x="304800" y="304800"/>
          <a:ext cx="4191000" cy="2824163"/>
        </p:xfrm>
        <a:graphic>
          <a:graphicData uri="http://schemas.openxmlformats.org/presentationml/2006/ole">
            <p:oleObj spid="_x0000_s267266" name="Bitmap Image" r:id="rId3" imgW="7133333" imgH="4809524" progId="PBrush">
              <p:embed/>
            </p:oleObj>
          </a:graphicData>
        </a:graphic>
      </p:graphicFrame>
      <p:sp>
        <p:nvSpPr>
          <p:cNvPr id="311299" name="Text Box 3"/>
          <p:cNvSpPr txBox="1">
            <a:spLocks noChangeArrowheads="1"/>
          </p:cNvSpPr>
          <p:nvPr/>
        </p:nvSpPr>
        <p:spPr bwMode="auto">
          <a:xfrm>
            <a:off x="2419350" y="2938463"/>
            <a:ext cx="2209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1">
                <a:solidFill>
                  <a:schemeClr val="accent2"/>
                </a:solidFill>
                <a:latin typeface="Helvetica" pitchFamily="34" charset="0"/>
              </a:rPr>
              <a:t>From Zhuo and Oerlemans (1997)</a:t>
            </a:r>
          </a:p>
        </p:txBody>
      </p:sp>
      <p:sp>
        <p:nvSpPr>
          <p:cNvPr id="311300" name="Text Box 4"/>
          <p:cNvSpPr txBox="1">
            <a:spLocks noChangeArrowheads="1"/>
          </p:cNvSpPr>
          <p:nvPr/>
        </p:nvSpPr>
        <p:spPr bwMode="auto">
          <a:xfrm>
            <a:off x="4572000" y="685800"/>
            <a:ext cx="44196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Historical Length Variations of the </a:t>
            </a:r>
            <a:r>
              <a:rPr lang="en-US" sz="2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Pasterze</a:t>
            </a:r>
            <a:r>
              <a:rPr lang="en-US" sz="2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Glacier</a:t>
            </a:r>
            <a:r>
              <a:rPr lang="en-US" sz="2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Austria</a:t>
            </a:r>
          </a:p>
        </p:txBody>
      </p:sp>
      <p:graphicFrame>
        <p:nvGraphicFramePr>
          <p:cNvPr id="311301" name="Object 5"/>
          <p:cNvGraphicFramePr>
            <a:graphicFrameLocks noChangeAspect="1"/>
          </p:cNvGraphicFramePr>
          <p:nvPr/>
        </p:nvGraphicFramePr>
        <p:xfrm>
          <a:off x="2362200" y="3276600"/>
          <a:ext cx="6781800" cy="3792538"/>
        </p:xfrm>
        <a:graphic>
          <a:graphicData uri="http://schemas.openxmlformats.org/presentationml/2006/ole">
            <p:oleObj spid="_x0000_s267267" name="Chart" r:id="rId4" imgW="11250000" imgH="6288840" progId="Excel.Sheet.8">
              <p:embed/>
            </p:oleObj>
          </a:graphicData>
        </a:graphic>
      </p:graphicFrame>
      <p:sp>
        <p:nvSpPr>
          <p:cNvPr id="311303" name="Line 7"/>
          <p:cNvSpPr>
            <a:spLocks noChangeShapeType="1"/>
          </p:cNvSpPr>
          <p:nvPr/>
        </p:nvSpPr>
        <p:spPr bwMode="auto">
          <a:xfrm>
            <a:off x="7543800" y="3124200"/>
            <a:ext cx="1447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1304" name="Text Box 8"/>
          <p:cNvSpPr txBox="1">
            <a:spLocks noChangeArrowheads="1"/>
          </p:cNvSpPr>
          <p:nvPr/>
        </p:nvSpPr>
        <p:spPr bwMode="auto">
          <a:xfrm>
            <a:off x="7543800" y="26670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>
                <a:solidFill>
                  <a:srgbClr val="FF3300"/>
                </a:solidFill>
                <a:latin typeface="Comic Sans MS" pitchFamily="66" charset="0"/>
              </a:rPr>
              <a:t>Landsat era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1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286000"/>
            <a:ext cx="3762375" cy="37623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</p:pic>
      <p:pic>
        <p:nvPicPr>
          <p:cNvPr id="312323" name="Picture 1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338" y="1447800"/>
            <a:ext cx="4945062" cy="51816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312324" name="Text Box 1028"/>
          <p:cNvSpPr txBox="1">
            <a:spLocks noChangeArrowheads="1"/>
          </p:cNvSpPr>
          <p:nvPr/>
        </p:nvSpPr>
        <p:spPr bwMode="auto">
          <a:xfrm>
            <a:off x="381000" y="304800"/>
            <a:ext cx="8305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4-m resolution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Ikonos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image of the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Pasterze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Glacier in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2001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2325" name="Line 1029"/>
          <p:cNvSpPr>
            <a:spLocks noChangeShapeType="1"/>
          </p:cNvSpPr>
          <p:nvPr/>
        </p:nvSpPr>
        <p:spPr bwMode="auto">
          <a:xfrm flipH="1">
            <a:off x="7772400" y="2895600"/>
            <a:ext cx="3048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2326" name="Text Box 1030"/>
          <p:cNvSpPr txBox="1">
            <a:spLocks noChangeArrowheads="1"/>
          </p:cNvSpPr>
          <p:nvPr/>
        </p:nvSpPr>
        <p:spPr bwMode="auto">
          <a:xfrm>
            <a:off x="8001000" y="25908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Helvetica" pitchFamily="34" charset="0"/>
              </a:rPr>
              <a:t>2000</a:t>
            </a:r>
          </a:p>
        </p:txBody>
      </p:sp>
      <p:sp>
        <p:nvSpPr>
          <p:cNvPr id="312327" name="Line 1031"/>
          <p:cNvSpPr>
            <a:spLocks noChangeShapeType="1"/>
          </p:cNvSpPr>
          <p:nvPr/>
        </p:nvSpPr>
        <p:spPr bwMode="auto">
          <a:xfrm flipV="1">
            <a:off x="7696200" y="3886200"/>
            <a:ext cx="609600" cy="609600"/>
          </a:xfrm>
          <a:prstGeom prst="line">
            <a:avLst/>
          </a:prstGeom>
          <a:noFill/>
          <a:ln w="28575">
            <a:solidFill>
              <a:srgbClr val="66FFFF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2328" name="Text Box 1032"/>
          <p:cNvSpPr txBox="1">
            <a:spLocks noChangeArrowheads="1"/>
          </p:cNvSpPr>
          <p:nvPr/>
        </p:nvSpPr>
        <p:spPr bwMode="auto">
          <a:xfrm>
            <a:off x="8229600" y="3581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66FFFF"/>
                </a:solidFill>
                <a:latin typeface="Helvetica" pitchFamily="34" charset="0"/>
              </a:rPr>
              <a:t>2001</a:t>
            </a:r>
          </a:p>
        </p:txBody>
      </p:sp>
      <p:sp>
        <p:nvSpPr>
          <p:cNvPr id="312329" name="Text Box 1033"/>
          <p:cNvSpPr txBox="1">
            <a:spLocks noChangeArrowheads="1"/>
          </p:cNvSpPr>
          <p:nvPr/>
        </p:nvSpPr>
        <p:spPr bwMode="auto">
          <a:xfrm>
            <a:off x="5257800" y="6019800"/>
            <a:ext cx="3886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300" dirty="0">
                <a:solidFill>
                  <a:srgbClr val="002060"/>
                </a:solidFill>
                <a:latin typeface="Comic Sans MS" pitchFamily="66" charset="0"/>
              </a:rPr>
              <a:t>22,096±46m</a:t>
            </a:r>
            <a:r>
              <a:rPr lang="en-US" sz="1300" baseline="30000" dirty="0">
                <a:solidFill>
                  <a:srgbClr val="002060"/>
                </a:solidFill>
                <a:latin typeface="Comic Sans MS" pitchFamily="66" charset="0"/>
              </a:rPr>
              <a:t>2 </a:t>
            </a:r>
            <a:r>
              <a:rPr lang="en-US" sz="1300" dirty="0">
                <a:solidFill>
                  <a:srgbClr val="002060"/>
                </a:solidFill>
                <a:latin typeface="Comic Sans MS" pitchFamily="66" charset="0"/>
              </a:rPr>
              <a:t>decrease in area of the terminus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48600" y="6627168"/>
            <a:ext cx="1295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From Hall et al., 2003</a:t>
            </a:r>
            <a:endParaRPr lang="en-US" sz="9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585079"/>
            <a:ext cx="1752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2060"/>
                </a:solidFill>
              </a:rPr>
              <a:t>The surface temperature of the Arctic above 60</a:t>
            </a:r>
            <a:r>
              <a:rPr lang="en-US" sz="1400" dirty="0" smtClean="0">
                <a:solidFill>
                  <a:srgbClr val="002060"/>
                </a:solidFill>
                <a:sym typeface="Symbol" pitchFamily="18" charset="2"/>
              </a:rPr>
              <a:t></a:t>
            </a:r>
            <a:r>
              <a:rPr lang="en-US" sz="1400" dirty="0" smtClean="0">
                <a:solidFill>
                  <a:srgbClr val="002060"/>
                </a:solidFill>
              </a:rPr>
              <a:t>N has been increasing at an average of ~0.72</a:t>
            </a:r>
            <a:r>
              <a:rPr lang="en-US" sz="1400" dirty="0" smtClean="0">
                <a:solidFill>
                  <a:srgbClr val="002060"/>
                </a:solidFill>
                <a:sym typeface="Symbol" pitchFamily="18" charset="2"/>
              </a:rPr>
              <a:t> </a:t>
            </a:r>
            <a:r>
              <a:rPr lang="en-US" sz="1400" dirty="0" smtClean="0">
                <a:solidFill>
                  <a:srgbClr val="002060"/>
                </a:solidFill>
              </a:rPr>
              <a:t>± 0.20</a:t>
            </a:r>
            <a:r>
              <a:rPr lang="en-US" sz="1400" dirty="0" smtClean="0">
                <a:solidFill>
                  <a:srgbClr val="002060"/>
                </a:solidFill>
                <a:sym typeface="Symbol" pitchFamily="18" charset="2"/>
              </a:rPr>
              <a:t>C</a:t>
            </a:r>
            <a:r>
              <a:rPr lang="en-US" sz="1400" dirty="0" smtClean="0">
                <a:solidFill>
                  <a:srgbClr val="002060"/>
                </a:solidFill>
              </a:rPr>
              <a:t> per decade, from 1981 to 2007</a:t>
            </a:r>
            <a:endParaRPr lang="en-US" sz="1400" dirty="0" smtClean="0"/>
          </a:p>
          <a:p>
            <a:pPr algn="r"/>
            <a:r>
              <a:rPr lang="en-US" sz="1400" dirty="0" smtClean="0">
                <a:solidFill>
                  <a:srgbClr val="002060"/>
                </a:solidFill>
              </a:rPr>
              <a:t> (updated from </a:t>
            </a:r>
            <a:r>
              <a:rPr lang="en-US" sz="1400" dirty="0" err="1" smtClean="0">
                <a:solidFill>
                  <a:srgbClr val="002060"/>
                </a:solidFill>
              </a:rPr>
              <a:t>Comiso</a:t>
            </a:r>
            <a:r>
              <a:rPr lang="en-US" sz="1400" dirty="0" smtClean="0">
                <a:solidFill>
                  <a:srgbClr val="002060"/>
                </a:solidFill>
              </a:rPr>
              <a:t>, 2006)</a:t>
            </a:r>
          </a:p>
        </p:txBody>
      </p:sp>
      <p:pic>
        <p:nvPicPr>
          <p:cNvPr id="7" name="Picture 7" descr="Map of Recent Temperature Trend in the Arc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201188"/>
            <a:ext cx="4648200" cy="52597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391400" y="6627168"/>
            <a:ext cx="17526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dirty="0">
                <a:solidFill>
                  <a:srgbClr val="002060"/>
                </a:solidFill>
                <a:latin typeface="Helvetica" pitchFamily="34" charset="0"/>
              </a:rPr>
              <a:t>http://visibleearth.nasa.gov</a:t>
            </a:r>
            <a:endParaRPr lang="en-US" sz="9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09600" y="483513"/>
            <a:ext cx="7848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AVHRR IR satellite observations show </a:t>
            </a:r>
            <a:r>
              <a:rPr lang="en-US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Arctic warming</a:t>
            </a:r>
            <a:endParaRPr lang="en-US" sz="2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381000"/>
            <a:ext cx="8077200" cy="6248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65" name="Text Box 9"/>
          <p:cNvSpPr txBox="1">
            <a:spLocks noChangeArrowheads="1"/>
          </p:cNvSpPr>
          <p:nvPr/>
        </p:nvSpPr>
        <p:spPr bwMode="auto">
          <a:xfrm>
            <a:off x="2286000" y="349250"/>
            <a:ext cx="4572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Greenland</a:t>
            </a:r>
            <a:endParaRPr lang="en-US" sz="44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4914" name="Picture 2" descr="http://modis.gsfc.nasa.gov/gallery/images/image09262011_1k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162050"/>
            <a:ext cx="6667500" cy="523875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505859" name="Text Box 4"/>
          <p:cNvSpPr txBox="1">
            <a:spLocks noChangeArrowheads="1"/>
          </p:cNvSpPr>
          <p:nvPr/>
        </p:nvSpPr>
        <p:spPr bwMode="auto">
          <a:xfrm>
            <a:off x="2286000" y="1447800"/>
            <a:ext cx="46482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 b="0" dirty="0"/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Largest island on Earth (81% covered </a:t>
            </a:r>
            <a:r>
              <a:rPr lang="en-US" sz="2000" b="1" dirty="0" smtClean="0">
                <a:solidFill>
                  <a:srgbClr val="002060"/>
                </a:solidFill>
              </a:rPr>
              <a:t>   by </a:t>
            </a:r>
            <a:r>
              <a:rPr lang="en-US" sz="2000" b="1" dirty="0">
                <a:solidFill>
                  <a:srgbClr val="002060"/>
                </a:solidFill>
              </a:rPr>
              <a:t>ice</a:t>
            </a:r>
            <a:r>
              <a:rPr lang="en-US" sz="2000" b="1" dirty="0" smtClean="0">
                <a:solidFill>
                  <a:srgbClr val="002060"/>
                </a:solidFill>
              </a:rPr>
              <a:t>)</a:t>
            </a:r>
            <a:endParaRPr lang="en-US" sz="2000" b="1" dirty="0">
              <a:solidFill>
                <a:srgbClr val="002060"/>
              </a:solidFill>
            </a:endParaRPr>
          </a:p>
          <a:p>
            <a:pPr>
              <a:buFontTx/>
              <a:buChar char="•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lvl="1">
              <a:buFontTx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Ice sheet is 1.7 million sq km</a:t>
            </a:r>
          </a:p>
          <a:p>
            <a:pPr lvl="1"/>
            <a:r>
              <a:rPr lang="en-US" sz="2000" b="1" dirty="0" smtClean="0">
                <a:solidFill>
                  <a:srgbClr val="002060"/>
                </a:solidFill>
              </a:rPr>
              <a:t> in area or 2.6 cubic km in volume</a:t>
            </a:r>
          </a:p>
          <a:p>
            <a:pPr>
              <a:buFontTx/>
              <a:buChar char="•"/>
            </a:pPr>
            <a:endParaRPr lang="en-US" sz="2000" b="0" dirty="0" smtClean="0"/>
          </a:p>
          <a:p>
            <a:endParaRPr lang="en-US" sz="800" b="0" dirty="0"/>
          </a:p>
        </p:txBody>
      </p:sp>
      <p:sp>
        <p:nvSpPr>
          <p:cNvPr id="7" name="Rectangle 6"/>
          <p:cNvSpPr/>
          <p:nvPr/>
        </p:nvSpPr>
        <p:spPr>
          <a:xfrm>
            <a:off x="1447800" y="6123801"/>
            <a:ext cx="2912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September 26, 2011 - Southern Greenland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600" y="6477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MODIS Rapid Response Team – image of the day</a:t>
            </a:r>
            <a:endParaRPr lang="en-US" sz="9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Text Box 2"/>
          <p:cNvSpPr txBox="1">
            <a:spLocks noChangeArrowheads="1"/>
          </p:cNvSpPr>
          <p:nvPr/>
        </p:nvSpPr>
        <p:spPr bwMode="auto">
          <a:xfrm>
            <a:off x="609600" y="1356479"/>
            <a:ext cx="3810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200" b="1" dirty="0" smtClean="0">
                <a:solidFill>
                  <a:srgbClr val="002060"/>
                </a:solidFill>
              </a:rPr>
              <a:t>Contains </a:t>
            </a:r>
            <a:r>
              <a:rPr lang="en-US" sz="2200" b="1" dirty="0" smtClean="0">
                <a:solidFill>
                  <a:srgbClr val="002060"/>
                </a:solidFill>
              </a:rPr>
              <a:t>~8% of all of the Earth’s fresh water</a:t>
            </a:r>
          </a:p>
          <a:p>
            <a:pPr algn="r">
              <a:spcBef>
                <a:spcPct val="50000"/>
              </a:spcBef>
            </a:pPr>
            <a:r>
              <a:rPr lang="en-US" sz="2200" b="1" dirty="0" smtClean="0">
                <a:solidFill>
                  <a:srgbClr val="002060"/>
                </a:solidFill>
              </a:rPr>
              <a:t>The ice sheet has a maximum thickness of ~3.3 km (2 mi.)</a:t>
            </a:r>
          </a:p>
          <a:p>
            <a:pPr algn="r">
              <a:spcBef>
                <a:spcPct val="50000"/>
              </a:spcBef>
            </a:pPr>
            <a:endParaRPr lang="en-US" sz="2200" b="1" dirty="0" smtClean="0">
              <a:solidFill>
                <a:srgbClr val="002060"/>
              </a:solidFill>
            </a:endParaRPr>
          </a:p>
          <a:p>
            <a:pPr algn="r">
              <a:spcBef>
                <a:spcPct val="50000"/>
              </a:spcBef>
            </a:pPr>
            <a:endParaRPr lang="en-US" sz="2200" b="1" dirty="0" smtClean="0">
              <a:solidFill>
                <a:srgbClr val="002060"/>
              </a:solidFill>
            </a:endParaRPr>
          </a:p>
          <a:p>
            <a:pPr algn="r">
              <a:spcBef>
                <a:spcPct val="50000"/>
              </a:spcBef>
            </a:pPr>
            <a:endParaRPr lang="en-US" sz="2200" b="1" dirty="0" smtClean="0">
              <a:solidFill>
                <a:srgbClr val="002060"/>
              </a:solidFill>
            </a:endParaRPr>
          </a:p>
        </p:txBody>
      </p:sp>
      <p:pic>
        <p:nvPicPr>
          <p:cNvPr id="5079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7910" name="Text Box 6"/>
          <p:cNvSpPr txBox="1">
            <a:spLocks noChangeArrowheads="1"/>
          </p:cNvSpPr>
          <p:nvPr/>
        </p:nvSpPr>
        <p:spPr bwMode="auto">
          <a:xfrm>
            <a:off x="7467600" y="6566356"/>
            <a:ext cx="1676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800" dirty="0"/>
              <a:t>Photograph by Jason Box / OSU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953000" y="-228600"/>
            <a:ext cx="3276600" cy="7239000"/>
            <a:chOff x="4953000" y="-228600"/>
            <a:chExt cx="3276600" cy="7239000"/>
          </a:xfrm>
        </p:grpSpPr>
        <p:grpSp>
          <p:nvGrpSpPr>
            <p:cNvPr id="5" name="Group 1028"/>
            <p:cNvGrpSpPr>
              <a:grpSpLocks/>
            </p:cNvGrpSpPr>
            <p:nvPr/>
          </p:nvGrpSpPr>
          <p:grpSpPr bwMode="auto">
            <a:xfrm>
              <a:off x="4953000" y="-228600"/>
              <a:ext cx="304800" cy="7239000"/>
              <a:chOff x="2784" y="-192"/>
              <a:chExt cx="192" cy="4560"/>
            </a:xfrm>
          </p:grpSpPr>
          <p:pic>
            <p:nvPicPr>
              <p:cNvPr id="6" name="Picture 102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89" y="2448"/>
                <a:ext cx="181" cy="240"/>
              </a:xfrm>
              <a:prstGeom prst="rect">
                <a:avLst/>
              </a:prstGeom>
              <a:noFill/>
              <a:ln w="9525">
                <a:solidFill>
                  <a:srgbClr val="F7321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7" name="Picture 103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89" y="2208"/>
                <a:ext cx="181" cy="240"/>
              </a:xfrm>
              <a:prstGeom prst="rect">
                <a:avLst/>
              </a:prstGeom>
              <a:noFill/>
              <a:ln w="9525">
                <a:solidFill>
                  <a:srgbClr val="F7321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8" name="Picture 103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84" y="1968"/>
                <a:ext cx="181" cy="240"/>
              </a:xfrm>
              <a:prstGeom prst="rect">
                <a:avLst/>
              </a:prstGeom>
              <a:noFill/>
              <a:ln w="9525">
                <a:solidFill>
                  <a:srgbClr val="F7321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9" name="Picture 103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89" y="2688"/>
                <a:ext cx="181" cy="240"/>
              </a:xfrm>
              <a:prstGeom prst="rect">
                <a:avLst/>
              </a:prstGeom>
              <a:noFill/>
              <a:ln w="9525">
                <a:solidFill>
                  <a:srgbClr val="F7321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0" name="Picture 103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89" y="2928"/>
                <a:ext cx="181" cy="240"/>
              </a:xfrm>
              <a:prstGeom prst="rect">
                <a:avLst/>
              </a:prstGeom>
              <a:noFill/>
              <a:ln w="9525">
                <a:solidFill>
                  <a:srgbClr val="F7321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1" name="Picture 103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89" y="3168"/>
                <a:ext cx="181" cy="240"/>
              </a:xfrm>
              <a:prstGeom prst="rect">
                <a:avLst/>
              </a:prstGeom>
              <a:noFill/>
              <a:ln w="9525">
                <a:solidFill>
                  <a:srgbClr val="F7321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2" name="Picture 103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89" y="3408"/>
                <a:ext cx="181" cy="240"/>
              </a:xfrm>
              <a:prstGeom prst="rect">
                <a:avLst/>
              </a:prstGeom>
              <a:noFill/>
              <a:ln w="9525">
                <a:solidFill>
                  <a:srgbClr val="F7321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3" name="Picture 103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89" y="3648"/>
                <a:ext cx="181" cy="240"/>
              </a:xfrm>
              <a:prstGeom prst="rect">
                <a:avLst/>
              </a:prstGeom>
              <a:noFill/>
              <a:ln w="9525">
                <a:solidFill>
                  <a:srgbClr val="F7321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4" name="Picture 103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89" y="3888"/>
                <a:ext cx="181" cy="240"/>
              </a:xfrm>
              <a:prstGeom prst="rect">
                <a:avLst/>
              </a:prstGeom>
              <a:noFill/>
              <a:ln w="9525">
                <a:solidFill>
                  <a:srgbClr val="F7321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5" name="Picture 103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95" y="4128"/>
                <a:ext cx="181" cy="240"/>
              </a:xfrm>
              <a:prstGeom prst="rect">
                <a:avLst/>
              </a:prstGeom>
              <a:noFill/>
              <a:ln w="9525">
                <a:solidFill>
                  <a:srgbClr val="F7321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6" name="Picture 103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94" y="48"/>
                <a:ext cx="181" cy="240"/>
              </a:xfrm>
              <a:prstGeom prst="rect">
                <a:avLst/>
              </a:prstGeom>
              <a:noFill/>
              <a:ln w="9525">
                <a:solidFill>
                  <a:srgbClr val="F7321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7" name="Picture 104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94" y="-192"/>
                <a:ext cx="181" cy="240"/>
              </a:xfrm>
              <a:prstGeom prst="rect">
                <a:avLst/>
              </a:prstGeom>
              <a:noFill/>
              <a:ln w="9525">
                <a:solidFill>
                  <a:srgbClr val="F7321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8" name="Picture 104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94" y="288"/>
                <a:ext cx="181" cy="240"/>
              </a:xfrm>
              <a:prstGeom prst="rect">
                <a:avLst/>
              </a:prstGeom>
              <a:noFill/>
              <a:ln w="9525">
                <a:solidFill>
                  <a:srgbClr val="F7321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9" name="Picture 104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94" y="528"/>
                <a:ext cx="181" cy="240"/>
              </a:xfrm>
              <a:prstGeom prst="rect">
                <a:avLst/>
              </a:prstGeom>
              <a:noFill/>
              <a:ln w="9525">
                <a:solidFill>
                  <a:srgbClr val="F7321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20" name="Picture 104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94" y="768"/>
                <a:ext cx="181" cy="240"/>
              </a:xfrm>
              <a:prstGeom prst="rect">
                <a:avLst/>
              </a:prstGeom>
              <a:noFill/>
              <a:ln w="9525">
                <a:solidFill>
                  <a:srgbClr val="F7321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21" name="Picture 104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94" y="1008"/>
                <a:ext cx="181" cy="240"/>
              </a:xfrm>
              <a:prstGeom prst="rect">
                <a:avLst/>
              </a:prstGeom>
              <a:noFill/>
              <a:ln w="9525">
                <a:solidFill>
                  <a:srgbClr val="F7321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22" name="Picture 104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94" y="1248"/>
                <a:ext cx="181" cy="240"/>
              </a:xfrm>
              <a:prstGeom prst="rect">
                <a:avLst/>
              </a:prstGeom>
              <a:noFill/>
              <a:ln w="9525">
                <a:solidFill>
                  <a:srgbClr val="F7321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23" name="Picture 104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94" y="1488"/>
                <a:ext cx="181" cy="240"/>
              </a:xfrm>
              <a:prstGeom prst="rect">
                <a:avLst/>
              </a:prstGeom>
              <a:noFill/>
              <a:ln w="9525">
                <a:solidFill>
                  <a:srgbClr val="F7321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24" name="Picture 104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84" y="1728"/>
                <a:ext cx="181" cy="240"/>
              </a:xfrm>
              <a:prstGeom prst="rect">
                <a:avLst/>
              </a:prstGeom>
              <a:noFill/>
              <a:ln w="9525">
                <a:solidFill>
                  <a:srgbClr val="F73211"/>
                </a:solidFill>
                <a:miter lim="800000"/>
                <a:headEnd/>
                <a:tailEnd/>
              </a:ln>
              <a:effectLst/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5410200" y="228600"/>
              <a:ext cx="2819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 smtClean="0">
                  <a:solidFill>
                    <a:srgbClr val="FF0000"/>
                  </a:solidFill>
                </a:rPr>
                <a:t>About 19 Washington Monuments would fit into the Greenland Ice Sheet at its thickest part</a:t>
              </a:r>
            </a:p>
          </p:txBody>
        </p:sp>
        <p:pic>
          <p:nvPicPr>
            <p:cNvPr id="19251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62600" y="3733800"/>
              <a:ext cx="1525676" cy="2686050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1" descr="C:\Users\Dorothy\Desktop\a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419100"/>
            <a:ext cx="2819400" cy="21215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371600" y="2580144"/>
            <a:ext cx="640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Airborne Topographic </a:t>
            </a:r>
            <a:r>
              <a:rPr lang="en-US" sz="2400" dirty="0" err="1" smtClean="0">
                <a:solidFill>
                  <a:srgbClr val="002060"/>
                </a:solidFill>
                <a:latin typeface="+mj-lt"/>
              </a:rPr>
              <a:t>Mapper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 (ATM) and </a:t>
            </a:r>
            <a:r>
              <a:rPr lang="en-US" sz="2400" dirty="0" err="1" smtClean="0">
                <a:solidFill>
                  <a:srgbClr val="002060"/>
                </a:solidFill>
                <a:latin typeface="+mj-lt"/>
              </a:rPr>
              <a:t>ICESat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 laser altimetry data show greater thinning at the margins of the Greenland Ice Sheet (</a:t>
            </a:r>
            <a:r>
              <a:rPr lang="en-US" sz="2400" dirty="0" err="1" smtClean="0">
                <a:solidFill>
                  <a:srgbClr val="002060"/>
                </a:solidFill>
                <a:latin typeface="+mj-lt"/>
              </a:rPr>
              <a:t>Krabill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 et al., 1999), below ~2000 m in elevation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rgbClr val="002060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Rate of thinning at margins has increased from increased melting and acceleration of                  outlet glaciers (</a:t>
            </a:r>
            <a:r>
              <a:rPr lang="en-US" sz="2400" dirty="0" err="1" smtClean="0">
                <a:solidFill>
                  <a:srgbClr val="002060"/>
                </a:solidFill>
                <a:latin typeface="+mj-lt"/>
                <a:cs typeface="Arial" pitchFamily="34" charset="0"/>
              </a:rPr>
              <a:t>Zwally</a:t>
            </a:r>
            <a:r>
              <a:rPr lang="en-US" sz="24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 et al., 2011)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4800600"/>
            <a:ext cx="2200275" cy="16478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600200" y="2286000"/>
            <a:ext cx="14478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solidFill>
                  <a:schemeClr val="bg1"/>
                </a:solidFill>
              </a:rPr>
              <a:t>Photo credit: K. Hansen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0400" y="5943600"/>
            <a:ext cx="14478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err="1" smtClean="0"/>
              <a:t>ICESat</a:t>
            </a:r>
            <a:r>
              <a:rPr lang="en-US" sz="600" dirty="0" smtClean="0"/>
              <a:t> satellite</a:t>
            </a:r>
            <a:endParaRPr lang="en-US" sz="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753070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Collaborators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964353"/>
            <a:ext cx="7772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</a:rPr>
              <a:t>Josefino</a:t>
            </a:r>
            <a:r>
              <a:rPr lang="en-US" sz="2800" b="1" dirty="0" smtClean="0">
                <a:solidFill>
                  <a:srgbClr val="002060"/>
                </a:solidFill>
              </a:rPr>
              <a:t> C. </a:t>
            </a:r>
            <a:r>
              <a:rPr lang="en-US" sz="2800" b="1" dirty="0" err="1" smtClean="0">
                <a:solidFill>
                  <a:srgbClr val="002060"/>
                </a:solidFill>
              </a:rPr>
              <a:t>Comiso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Cryospheric</a:t>
            </a:r>
            <a:r>
              <a:rPr lang="en-US" sz="2000" b="1" dirty="0" smtClean="0">
                <a:solidFill>
                  <a:srgbClr val="002060"/>
                </a:solidFill>
              </a:rPr>
              <a:t> Sciences Laboratory NASA / Goddard Space Flight Center, Greenbelt, Md.</a:t>
            </a: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</a:rPr>
              <a:t>Nicolo</a:t>
            </a:r>
            <a:r>
              <a:rPr lang="en-US" sz="2800" b="1" dirty="0" smtClean="0">
                <a:solidFill>
                  <a:srgbClr val="002060"/>
                </a:solidFill>
              </a:rPr>
              <a:t> E. </a:t>
            </a:r>
            <a:r>
              <a:rPr lang="en-US" sz="2800" b="1" dirty="0" err="1" smtClean="0">
                <a:solidFill>
                  <a:srgbClr val="002060"/>
                </a:solidFill>
              </a:rPr>
              <a:t>DiGirolamo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SSAI, Lanham, Md.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Christopher A. Shuman</a:t>
            </a:r>
            <a:r>
              <a:rPr lang="en-US" sz="3600" b="1" dirty="0" smtClean="0">
                <a:solidFill>
                  <a:srgbClr val="002060"/>
                </a:solidFill>
              </a:rPr>
              <a:t>                                                                                                         </a:t>
            </a:r>
            <a:r>
              <a:rPr lang="en-US" sz="2000" b="1" dirty="0" smtClean="0">
                <a:solidFill>
                  <a:srgbClr val="002060"/>
                </a:solidFill>
              </a:rPr>
              <a:t>UMBC / JCET, Baltimore, Md.</a:t>
            </a:r>
          </a:p>
          <a:p>
            <a:pPr algn="ctr"/>
            <a:endParaRPr lang="en-US" sz="2000" b="1" dirty="0" smtClean="0">
              <a:solidFill>
                <a:srgbClr val="002060"/>
              </a:solidFill>
            </a:endParaRPr>
          </a:p>
          <a:p>
            <a:pPr algn="ctr"/>
            <a:endParaRPr lang="en-US" sz="2000" b="1" dirty="0" smtClean="0">
              <a:solidFill>
                <a:srgbClr val="002060"/>
              </a:solidFill>
            </a:endParaRPr>
          </a:p>
          <a:p>
            <a:pPr algn="ctr"/>
            <a:endParaRPr lang="en-US" sz="20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http://svs.gsfc.nasa.gov/vis/a000000/a003400/a003410/greenlandElevCba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6205537"/>
            <a:ext cx="2590800" cy="728663"/>
          </a:xfrm>
          <a:prstGeom prst="rect">
            <a:avLst/>
          </a:prstGeom>
          <a:noFill/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990600"/>
            <a:ext cx="6912406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7239000" y="6477000"/>
            <a:ext cx="161454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</a:rPr>
              <a:t>http://icesat.gsfc.nasa.gov/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596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</a:rPr>
              <a:t>ICESat</a:t>
            </a:r>
            <a:r>
              <a:rPr lang="en-US" sz="2400" b="1" dirty="0" smtClean="0">
                <a:solidFill>
                  <a:srgbClr val="002060"/>
                </a:solidFill>
              </a:rPr>
              <a:t> – Derived Changes in the Elevation of the Greenland Ice Sheet between 2003 and 2006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76200" y="1600200"/>
            <a:ext cx="1219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 dirty="0">
                <a:solidFill>
                  <a:srgbClr val="002060"/>
                </a:solidFill>
              </a:rPr>
              <a:t>Increased melting and faster glacier flow lowered the surface along the margins of the ice sheet </a:t>
            </a:r>
            <a:r>
              <a:rPr lang="en-US" sz="1400" b="1" dirty="0" smtClean="0">
                <a:solidFill>
                  <a:srgbClr val="002060"/>
                </a:solidFill>
              </a:rPr>
              <a:t>(blue), </a:t>
            </a:r>
            <a:r>
              <a:rPr lang="en-US" sz="1400" b="1" dirty="0">
                <a:solidFill>
                  <a:srgbClr val="002060"/>
                </a:solidFill>
              </a:rPr>
              <a:t>while increased snowfall thickened the ice in the interior of Greenland </a:t>
            </a:r>
            <a:r>
              <a:rPr lang="en-US" sz="1400" b="1" dirty="0" smtClean="0">
                <a:solidFill>
                  <a:srgbClr val="002060"/>
                </a:solidFill>
              </a:rPr>
              <a:t>(pink) 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685800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Increases in mass loss of the Greenland Ice Sheet have been documented in recent years using                            GRACE* satellite data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4600" y="4800600"/>
            <a:ext cx="1295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2060"/>
                </a:solidFill>
              </a:rPr>
              <a:t>Figure courtesy of Scott </a:t>
            </a:r>
            <a:r>
              <a:rPr lang="en-US" sz="1000" b="1" dirty="0" err="1" smtClean="0">
                <a:solidFill>
                  <a:srgbClr val="002060"/>
                </a:solidFill>
              </a:rPr>
              <a:t>Luthcke</a:t>
            </a:r>
            <a:r>
              <a:rPr lang="en-US" sz="1000" b="1" dirty="0" smtClean="0">
                <a:solidFill>
                  <a:srgbClr val="002060"/>
                </a:solidFill>
              </a:rPr>
              <a:t> NASA/GSFC</a:t>
            </a:r>
            <a:endParaRPr lang="en-US" sz="1000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609600"/>
            <a:ext cx="7467600" cy="5715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877390" y="2133600"/>
            <a:ext cx="3371010" cy="3782199"/>
            <a:chOff x="3200400" y="1981200"/>
            <a:chExt cx="2895600" cy="3248799"/>
          </a:xfrm>
        </p:grpSpPr>
        <p:pic>
          <p:nvPicPr>
            <p:cNvPr id="9" name="Picture 8" descr="Screen shot 2011-12-06 at 2.55.20 P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6747"/>
            <a:stretch>
              <a:fillRect/>
            </a:stretch>
          </p:blipFill>
          <p:spPr>
            <a:xfrm>
              <a:off x="3200400" y="1981200"/>
              <a:ext cx="2895600" cy="3226526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grpSp>
          <p:nvGrpSpPr>
            <p:cNvPr id="15" name="Group 14"/>
            <p:cNvGrpSpPr/>
            <p:nvPr/>
          </p:nvGrpSpPr>
          <p:grpSpPr>
            <a:xfrm>
              <a:off x="3276600" y="4953000"/>
              <a:ext cx="990600" cy="276999"/>
              <a:chOff x="866775" y="4953000"/>
              <a:chExt cx="990600" cy="276999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66775" y="5000625"/>
                <a:ext cx="152400" cy="1524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42975" y="4953000"/>
                <a:ext cx="914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No data</a:t>
                </a:r>
                <a:endParaRPr lang="en-US" sz="1200" dirty="0"/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1371600" y="2209800"/>
            <a:ext cx="1447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2060"/>
                </a:solidFill>
              </a:rPr>
              <a:t>From 2002 to the present, GRACE </a:t>
            </a:r>
            <a:r>
              <a:rPr lang="en-US" sz="1400" dirty="0" err="1" smtClean="0">
                <a:solidFill>
                  <a:srgbClr val="002060"/>
                </a:solidFill>
              </a:rPr>
              <a:t>gravimetry</a:t>
            </a:r>
            <a:r>
              <a:rPr lang="en-US" sz="1400" dirty="0" smtClean="0">
                <a:solidFill>
                  <a:srgbClr val="002060"/>
                </a:solidFill>
              </a:rPr>
              <a:t> data show mass loss below 2000 m elevation, and no change (or slight gain in mass) above 2000 m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6477000"/>
            <a:ext cx="4876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2060"/>
                </a:solidFill>
              </a:rPr>
              <a:t>*Gravity Recovery &amp; Climate Experiment</a:t>
            </a:r>
            <a:endParaRPr lang="en-US" sz="105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4000"/>
            <a:ext cx="6534149" cy="490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09600" y="304800"/>
            <a:ext cx="8153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002060"/>
                </a:solidFill>
              </a:rPr>
              <a:t>Emanating from the periphery of the ice sheet are many smaller ice streams and outlet glaciers that drain the main ice sheet and release icebergs into the ocean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819400" y="228600"/>
            <a:ext cx="2819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Glaciers, such as the </a:t>
            </a:r>
            <a:r>
              <a:rPr lang="en-US" dirty="0" err="1" smtClean="0"/>
              <a:t>Petermann</a:t>
            </a:r>
            <a:r>
              <a:rPr lang="en-US" dirty="0" smtClean="0"/>
              <a:t> Glacier along the island’s northern margin, drain the interior, returning this water to the sea as icebergs. </a:t>
            </a:r>
            <a:r>
              <a:rPr lang="en-US" dirty="0" err="1" smtClean="0"/>
              <a:t>Meltwater</a:t>
            </a:r>
            <a:r>
              <a:rPr lang="en-US" dirty="0" smtClean="0"/>
              <a:t> can accelerate the flow of a glacier by lubricating the underside as it scrapes over the rocky terrain. Despite Greenland’s remoteness, large-scale changes to the island’s ice sheet will have global influence. </a:t>
            </a:r>
            <a:r>
              <a:rPr lang="en-US" dirty="0" smtClean="0"/>
              <a:t>(</a:t>
            </a:r>
            <a:r>
              <a:rPr lang="en-US" dirty="0" smtClean="0"/>
              <a:t>NASA image by Jesse Allen and Robert </a:t>
            </a:r>
            <a:r>
              <a:rPr lang="en-US" dirty="0" err="1" smtClean="0"/>
              <a:t>Simmon</a:t>
            </a:r>
            <a:r>
              <a:rPr lang="en-US" dirty="0" smtClean="0"/>
              <a:t>.)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6477000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Earth Observatory</a:t>
            </a:r>
            <a:endParaRPr lang="en-US" sz="1000" dirty="0"/>
          </a:p>
        </p:txBody>
      </p:sp>
      <p:sp>
        <p:nvSpPr>
          <p:cNvPr id="11" name="Up Arrow 10"/>
          <p:cNvSpPr/>
          <p:nvPr/>
        </p:nvSpPr>
        <p:spPr>
          <a:xfrm rot="21396689">
            <a:off x="3093005" y="3276600"/>
            <a:ext cx="381000" cy="10668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 rot="17968556">
            <a:off x="3915827" y="4562459"/>
            <a:ext cx="381000" cy="9906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0" y="6096000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MODIS image 5 July 2003</a:t>
            </a:r>
            <a:endParaRPr lang="en-US" sz="11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Retreating Terminus of the Jakobshavn Isbrae Glacie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066800"/>
            <a:ext cx="6400799" cy="4800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" y="6477000"/>
            <a:ext cx="2971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hlinkClick r:id="rId4"/>
              </a:rPr>
              <a:t>http://earthobservatory.nasa.gov/IOTD/view.php?id=5086</a:t>
            </a:r>
            <a:r>
              <a:rPr lang="en-US" sz="900" dirty="0" smtClean="0"/>
              <a:t> </a:t>
            </a:r>
            <a:endParaRPr lang="en-US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5410200" y="6502569"/>
            <a:ext cx="3581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NASA/USGS image courtesy of the </a:t>
            </a:r>
            <a:r>
              <a:rPr lang="en-US" sz="900" dirty="0" smtClean="0">
                <a:hlinkClick r:id="rId5"/>
              </a:rPr>
              <a:t>Science Visualization Studio,</a:t>
            </a:r>
            <a:r>
              <a:rPr lang="en-US" sz="900" dirty="0" smtClean="0"/>
              <a:t> at GSFC</a:t>
            </a:r>
          </a:p>
          <a:p>
            <a:endParaRPr lang="en-US" dirty="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81000" y="152400"/>
            <a:ext cx="8458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</a:rPr>
              <a:t>Retreat of </a:t>
            </a:r>
            <a:r>
              <a:rPr lang="en-US" sz="3200" b="1" dirty="0" err="1">
                <a:solidFill>
                  <a:srgbClr val="002060"/>
                </a:solidFill>
              </a:rPr>
              <a:t>Jakobshavn</a:t>
            </a:r>
            <a:r>
              <a:rPr lang="en-US" sz="3200" b="1" dirty="0">
                <a:solidFill>
                  <a:srgbClr val="002060"/>
                </a:solidFill>
              </a:rPr>
              <a:t> Glacier, </a:t>
            </a:r>
            <a:r>
              <a:rPr lang="en-US" sz="3200" b="1" dirty="0" smtClean="0">
                <a:solidFill>
                  <a:srgbClr val="002060"/>
                </a:solidFill>
              </a:rPr>
              <a:t>SW Greenland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371600" y="914400"/>
            <a:ext cx="6381750" cy="5270853"/>
            <a:chOff x="1371600" y="914400"/>
            <a:chExt cx="6381750" cy="5270853"/>
          </a:xfrm>
        </p:grpSpPr>
        <p:grpSp>
          <p:nvGrpSpPr>
            <p:cNvPr id="13" name="Group 12"/>
            <p:cNvGrpSpPr/>
            <p:nvPr/>
          </p:nvGrpSpPr>
          <p:grpSpPr>
            <a:xfrm>
              <a:off x="1371600" y="914400"/>
              <a:ext cx="6381750" cy="5270853"/>
              <a:chOff x="-2438400" y="-152400"/>
              <a:chExt cx="5143500" cy="4248150"/>
            </a:xfrm>
          </p:grpSpPr>
          <p:pic>
            <p:nvPicPr>
              <p:cNvPr id="315395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-2438400" y="-152400"/>
                <a:ext cx="5143500" cy="4248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-2376985" y="3778155"/>
                <a:ext cx="3102591" cy="223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18 June 2003 MISR image from NASA/Earth Observatory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>
            <a:xfrm rot="5400000">
              <a:off x="5638800" y="1752600"/>
              <a:ext cx="838200" cy="22860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302603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Surface Temperature and Melt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609600"/>
            <a:ext cx="7467600" cy="5715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81200" y="3392269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To establish the uncertainties of mapping ice-surface temperature (IST) and surface melt extent from space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2416314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To monitor trends in surface temperature and melt extent on the Greenland Ice Sheet</a:t>
            </a:r>
          </a:p>
        </p:txBody>
      </p:sp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2" cstate="print"/>
          <a:srcRect r="50000"/>
          <a:stretch>
            <a:fillRect/>
          </a:stretch>
        </p:blipFill>
        <p:spPr bwMode="auto">
          <a:xfrm>
            <a:off x="990600" y="4382453"/>
            <a:ext cx="1828800" cy="181356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9906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Ice Sheet Surface Temperature, or Ice-Surface Temperature (IST)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609600"/>
            <a:ext cx="7467600" cy="586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95400" y="1981200"/>
            <a:ext cx="6553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Surface temperatures are needed to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Estimate </a:t>
            </a:r>
            <a:r>
              <a:rPr lang="en-US" sz="2000" dirty="0" err="1" smtClean="0">
                <a:solidFill>
                  <a:srgbClr val="002060"/>
                </a:solidFill>
              </a:rPr>
              <a:t>radiative</a:t>
            </a:r>
            <a:r>
              <a:rPr lang="en-US" sz="2000" dirty="0" smtClean="0">
                <a:solidFill>
                  <a:srgbClr val="002060"/>
                </a:solidFill>
              </a:rPr>
              <a:t> fluxes;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For input to models to calculate the ice sheet contribution to sea-level rise;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Temperature is a </a:t>
            </a:r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quantity </a:t>
            </a:r>
            <a:r>
              <a:rPr lang="en-US" sz="2000" dirty="0" smtClean="0">
                <a:solidFill>
                  <a:srgbClr val="002060"/>
                </a:solidFill>
              </a:rPr>
              <a:t>that can be compared directly with model results of skin temperature, conversely many different algorithms can be developed from the same passive- or active-MW data and they can provide different results;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Studies disagree on the amount and rate of warming, and increases in melt extent on the Greenland Ice Sheet – knowledge of IST can help reduce those uncertainties.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</a:endParaRP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endParaRPr lang="en-US" sz="20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1485305"/>
            <a:ext cx="6096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MOD29 is the IST standard Terra MODIS data product</a:t>
            </a:r>
          </a:p>
          <a:p>
            <a:pPr lvl="1"/>
            <a:endParaRPr lang="en-US" dirty="0" smtClean="0">
              <a:solidFill>
                <a:srgbClr val="002060"/>
              </a:solidFill>
            </a:endParaRP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T</a:t>
            </a:r>
            <a:r>
              <a:rPr lang="en-US" baseline="-25000" dirty="0" smtClean="0">
                <a:solidFill>
                  <a:srgbClr val="002060"/>
                </a:solidFill>
              </a:rPr>
              <a:t>s</a:t>
            </a:r>
            <a:r>
              <a:rPr lang="en-US" dirty="0" smtClean="0">
                <a:solidFill>
                  <a:srgbClr val="002060"/>
                </a:solidFill>
              </a:rPr>
              <a:t> = a + bT</a:t>
            </a:r>
            <a:r>
              <a:rPr lang="en-US" baseline="-25000" dirty="0" smtClean="0">
                <a:solidFill>
                  <a:srgbClr val="002060"/>
                </a:solidFill>
              </a:rPr>
              <a:t>11</a:t>
            </a:r>
            <a:r>
              <a:rPr lang="en-US" dirty="0" smtClean="0">
                <a:solidFill>
                  <a:srgbClr val="002060"/>
                </a:solidFill>
              </a:rPr>
              <a:t> + c(T</a:t>
            </a:r>
            <a:r>
              <a:rPr lang="en-US" baseline="-25000" dirty="0" smtClean="0">
                <a:solidFill>
                  <a:srgbClr val="002060"/>
                </a:solidFill>
              </a:rPr>
              <a:t>11</a:t>
            </a:r>
            <a:r>
              <a:rPr lang="en-US" dirty="0" smtClean="0">
                <a:solidFill>
                  <a:srgbClr val="002060"/>
                </a:solidFill>
              </a:rPr>
              <a:t> – T</a:t>
            </a:r>
            <a:r>
              <a:rPr lang="en-US" baseline="-25000" dirty="0" smtClean="0">
                <a:solidFill>
                  <a:srgbClr val="002060"/>
                </a:solidFill>
              </a:rPr>
              <a:t>12</a:t>
            </a:r>
            <a:r>
              <a:rPr lang="en-US" dirty="0" smtClean="0">
                <a:solidFill>
                  <a:srgbClr val="002060"/>
                </a:solidFill>
              </a:rPr>
              <a:t>) + d [(T</a:t>
            </a:r>
            <a:r>
              <a:rPr lang="en-US" baseline="-25000" dirty="0" smtClean="0">
                <a:solidFill>
                  <a:srgbClr val="002060"/>
                </a:solidFill>
              </a:rPr>
              <a:t>11</a:t>
            </a:r>
            <a:r>
              <a:rPr lang="en-US" dirty="0" smtClean="0">
                <a:solidFill>
                  <a:srgbClr val="002060"/>
                </a:solidFill>
              </a:rPr>
              <a:t> – T</a:t>
            </a:r>
            <a:r>
              <a:rPr lang="en-US" baseline="-25000" dirty="0" smtClean="0">
                <a:solidFill>
                  <a:srgbClr val="002060"/>
                </a:solidFill>
              </a:rPr>
              <a:t>12</a:t>
            </a:r>
            <a:r>
              <a:rPr lang="en-US" dirty="0" smtClean="0">
                <a:solidFill>
                  <a:srgbClr val="002060"/>
                </a:solidFill>
              </a:rPr>
              <a:t>) (sec θ – 1)]</a:t>
            </a:r>
          </a:p>
          <a:p>
            <a:pPr lvl="1"/>
            <a:endParaRPr lang="en-US" sz="2000" dirty="0" smtClean="0">
              <a:solidFill>
                <a:srgbClr val="002060"/>
              </a:solidFill>
            </a:endParaRPr>
          </a:p>
          <a:p>
            <a:pPr lvl="1"/>
            <a:r>
              <a:rPr lang="en-US" sz="1200" dirty="0" smtClean="0">
                <a:solidFill>
                  <a:srgbClr val="002060"/>
                </a:solidFill>
              </a:rPr>
              <a:t>Where T</a:t>
            </a:r>
            <a:r>
              <a:rPr lang="en-US" sz="1200" baseline="-25000" dirty="0" smtClean="0">
                <a:solidFill>
                  <a:srgbClr val="002060"/>
                </a:solidFill>
              </a:rPr>
              <a:t>s</a:t>
            </a:r>
            <a:r>
              <a:rPr lang="en-US" sz="1200" dirty="0" smtClean="0">
                <a:solidFill>
                  <a:srgbClr val="002060"/>
                </a:solidFill>
              </a:rPr>
              <a:t> = surface temperature; T</a:t>
            </a:r>
            <a:r>
              <a:rPr lang="en-US" sz="1200" baseline="-25000" dirty="0" smtClean="0">
                <a:solidFill>
                  <a:srgbClr val="002060"/>
                </a:solidFill>
              </a:rPr>
              <a:t>11</a:t>
            </a:r>
            <a:r>
              <a:rPr lang="en-US" sz="1200" dirty="0" smtClean="0">
                <a:solidFill>
                  <a:srgbClr val="002060"/>
                </a:solidFill>
              </a:rPr>
              <a:t> and T</a:t>
            </a:r>
            <a:r>
              <a:rPr lang="en-US" sz="1200" baseline="-25000" dirty="0" smtClean="0">
                <a:solidFill>
                  <a:srgbClr val="002060"/>
                </a:solidFill>
              </a:rPr>
              <a:t>12</a:t>
            </a:r>
            <a:r>
              <a:rPr lang="en-US" sz="1200" dirty="0" smtClean="0">
                <a:solidFill>
                  <a:srgbClr val="002060"/>
                </a:solidFill>
              </a:rPr>
              <a:t> are satellite-measured surface temperatures in MODIS bands 31(11µm) and 32 (12 µm); θ  is sensor scan angle and a, b, c &amp; d are regression coefficients.  Increased difference between bands 31 &amp; 32 is related to atmospheric attenuation (Hall et al., 2004).</a:t>
            </a:r>
          </a:p>
          <a:p>
            <a:pPr lvl="1"/>
            <a:endParaRPr lang="en-US" sz="2400" dirty="0" smtClean="0">
              <a:solidFill>
                <a:srgbClr val="00206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This “split-window” technique is based on the Key &amp; </a:t>
            </a:r>
            <a:r>
              <a:rPr lang="en-US" dirty="0" err="1" smtClean="0">
                <a:solidFill>
                  <a:srgbClr val="002060"/>
                </a:solidFill>
              </a:rPr>
              <a:t>Haefliger</a:t>
            </a:r>
            <a:r>
              <a:rPr lang="en-US" dirty="0" smtClean="0">
                <a:solidFill>
                  <a:srgbClr val="002060"/>
                </a:solidFill>
              </a:rPr>
              <a:t> (1992) and Key et al. (1997) algorithm developed for the AVHRR, but uses different coefficients for MODIS</a:t>
            </a:r>
          </a:p>
          <a:p>
            <a:pPr lvl="1">
              <a:buFont typeface="Arial" pitchFamily="34" charset="0"/>
              <a:buChar char="•"/>
            </a:pPr>
            <a:endParaRPr lang="en-US" dirty="0" smtClean="0">
              <a:solidFill>
                <a:srgbClr val="00206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±1-4K accuracy (Hall et al., 2004 &amp; Koenig and Hall, 2010)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58225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MOD29 Ice-Surface Temperature (IST)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295400"/>
            <a:ext cx="2726751" cy="416046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096000" y="5486400"/>
            <a:ext cx="2895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400" dirty="0" smtClean="0">
                <a:solidFill>
                  <a:srgbClr val="002060"/>
                </a:solidFill>
              </a:rPr>
              <a:t>MOD29 ice-surface temperature map of sea ice in the Arctic Ocean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381000"/>
            <a:ext cx="8610600" cy="594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609600"/>
            <a:ext cx="7467600" cy="5715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66800" y="838200"/>
            <a:ext cx="7239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MODIS:</a:t>
            </a:r>
          </a:p>
          <a:p>
            <a:endParaRPr lang="en-US" sz="3200" b="1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2060"/>
                </a:solidFill>
              </a:rPr>
              <a:t>Land-Surface Temperature (LST), MOD11 or MYD11 </a:t>
            </a:r>
            <a:r>
              <a:rPr lang="en-US" sz="1600" b="1" dirty="0" smtClean="0">
                <a:solidFill>
                  <a:srgbClr val="002060"/>
                </a:solidFill>
              </a:rPr>
              <a:t>(Wan et al., 2002)</a:t>
            </a:r>
          </a:p>
          <a:p>
            <a:pPr>
              <a:buFont typeface="Arial" pitchFamily="34" charset="0"/>
              <a:buChar char="•"/>
            </a:pPr>
            <a:endParaRPr lang="en-US" sz="3200" b="1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2060"/>
                </a:solidFill>
              </a:rPr>
              <a:t>Ice-Surface Temperature (IST), MOD29 or MYD29 </a:t>
            </a:r>
            <a:r>
              <a:rPr lang="en-US" sz="1600" b="1" dirty="0" smtClean="0">
                <a:solidFill>
                  <a:srgbClr val="002060"/>
                </a:solidFill>
              </a:rPr>
              <a:t>(based on Key et al., 1997 algorithm initially developed for use with AVHRR) </a:t>
            </a:r>
          </a:p>
          <a:p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5048071"/>
            <a:ext cx="70866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rgbClr val="002060"/>
                </a:solidFill>
              </a:rPr>
              <a:t>Algorithms are similar and results compare well under winter conditions, but can diverge during the summer over the ice sheet.</a:t>
            </a:r>
            <a:endParaRPr lang="en-US" sz="23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eenland_LST_2005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67734" y="914400"/>
            <a:ext cx="9211734" cy="5181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914400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MODIS Ice-Surface Temperature (IST) Environmental Science Data Record (ESDR)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2266414"/>
            <a:ext cx="6934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Developed an IST ESDR of the Greenland Ice Sheet using MODIS Terra and Aqua data,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Daily and monthly maps </a:t>
            </a:r>
            <a:r>
              <a:rPr lang="en-US" sz="1600" dirty="0" smtClean="0">
                <a:solidFill>
                  <a:srgbClr val="002060"/>
                </a:solidFill>
              </a:rPr>
              <a:t>(downloadable online at: </a:t>
            </a:r>
            <a:r>
              <a:rPr lang="en-US" sz="1600" dirty="0" smtClean="0">
                <a:solidFill>
                  <a:srgbClr val="002060"/>
                </a:solidFill>
                <a:hlinkClick r:id="rId2"/>
              </a:rPr>
              <a:t>http://modis-snow-ice.gsfc.nasa.gov/</a:t>
            </a:r>
            <a:r>
              <a:rPr lang="en-US" sz="1600" dirty="0" smtClean="0">
                <a:solidFill>
                  <a:srgbClr val="002060"/>
                </a:solidFill>
              </a:rPr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6.25-km spatial resolution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Uncertainty information in each grid cell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Suitable for continuation using the </a:t>
            </a:r>
            <a:r>
              <a:rPr lang="fr-FR" sz="2000" dirty="0" smtClean="0">
                <a:solidFill>
                  <a:srgbClr val="002060"/>
                </a:solidFill>
              </a:rPr>
              <a:t>Visible/</a:t>
            </a:r>
            <a:r>
              <a:rPr lang="fr-FR" sz="2000" dirty="0" err="1" smtClean="0">
                <a:solidFill>
                  <a:srgbClr val="002060"/>
                </a:solidFill>
              </a:rPr>
              <a:t>Infrared</a:t>
            </a:r>
            <a:r>
              <a:rPr lang="fr-FR" sz="2000" dirty="0" smtClean="0">
                <a:solidFill>
                  <a:srgbClr val="002060"/>
                </a:solidFill>
              </a:rPr>
              <a:t> Imager </a:t>
            </a:r>
            <a:r>
              <a:rPr lang="fr-FR" sz="2000" dirty="0" err="1" smtClean="0">
                <a:solidFill>
                  <a:srgbClr val="002060"/>
                </a:solidFill>
              </a:rPr>
              <a:t>Radiometer</a:t>
            </a:r>
            <a:r>
              <a:rPr lang="fr-FR" sz="2000" dirty="0" smtClean="0">
                <a:solidFill>
                  <a:srgbClr val="002060"/>
                </a:solidFill>
              </a:rPr>
              <a:t> Suite (VIIRS)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Studied 12-yr trends in surface temperature and melt extent, and compared with other data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endParaRPr lang="en-US" sz="2400" b="1" dirty="0" smtClean="0">
              <a:solidFill>
                <a:srgbClr val="002060"/>
              </a:solidFill>
            </a:endParaRPr>
          </a:p>
          <a:p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838200" y="609600"/>
            <a:ext cx="7467600" cy="5715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921603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Outline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2209800"/>
            <a:ext cx="731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Introduction to the </a:t>
            </a:r>
            <a:r>
              <a:rPr lang="en-US" sz="2400" b="1" dirty="0" err="1" smtClean="0">
                <a:solidFill>
                  <a:srgbClr val="002060"/>
                </a:solidFill>
              </a:rPr>
              <a:t>Cryosphere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Climate warming at high latitudes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Greenland surface temperature and melt from MODIS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solidFill>
                <a:srgbClr val="002060"/>
              </a:solidFill>
            </a:endParaRPr>
          </a:p>
          <a:p>
            <a:endParaRPr lang="en-US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38200" y="2057400"/>
            <a:ext cx="7543800" cy="3771900"/>
            <a:chOff x="3124200" y="1790700"/>
            <a:chExt cx="8915400" cy="4457700"/>
          </a:xfrm>
        </p:grpSpPr>
        <p:pic>
          <p:nvPicPr>
            <p:cNvPr id="4" name="Picture 1" descr="C:\Users\Hall\Desktop\icesheet_monthly_means_timeseries_plot_projmerra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24200" y="1790700"/>
              <a:ext cx="8915400" cy="445770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</p:pic>
        <p:cxnSp>
          <p:nvCxnSpPr>
            <p:cNvPr id="5" name="Straight Connector 4"/>
            <p:cNvCxnSpPr/>
            <p:nvPr/>
          </p:nvCxnSpPr>
          <p:spPr>
            <a:xfrm>
              <a:off x="4038600" y="5289699"/>
              <a:ext cx="381000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4038600" y="5463546"/>
              <a:ext cx="381000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4419600" y="5181600"/>
              <a:ext cx="2306781" cy="472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MODIS IST</a:t>
              </a:r>
            </a:p>
            <a:p>
              <a:r>
                <a:rPr lang="en-US" sz="1000" dirty="0" smtClean="0"/>
                <a:t>MERRA surface skin temperature</a:t>
              </a:r>
              <a:endParaRPr lang="en-US" sz="1000" dirty="0"/>
            </a:p>
          </p:txBody>
        </p:sp>
      </p:grpSp>
      <p:sp>
        <p:nvSpPr>
          <p:cNvPr id="8" name="TextBox 7"/>
          <p:cNvSpPr txBox="1"/>
          <p:nvPr/>
        </p:nvSpPr>
        <p:spPr>
          <a:xfrm rot="16200000">
            <a:off x="-71111" y="3586491"/>
            <a:ext cx="2362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Mean-Monthly Surface Temperature ( K)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612523"/>
            <a:ext cx="38862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solidFill>
                  <a:srgbClr val="002060"/>
                </a:solidFill>
              </a:rPr>
              <a:t>Used MERRA301.prod.assim.tavgM_2d_rad_Nx  -- surface skin temperature</a:t>
            </a:r>
            <a:endParaRPr lang="en-US" sz="5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609600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Can compare MODIS IST directly with model-derived ice sheet surface skin temperatures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khall1\Desktop\Papers\In Progress\Greenland CDR paper\Final Greenland IST CDR maps\2010\2010_monthly_mean_appended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5124882" cy="683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381000"/>
            <a:ext cx="1828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060"/>
                </a:solidFill>
              </a:rPr>
              <a:t>Monthly-mean MODIS          ice-surface temperature (IST) color-coded maps for 2010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6200" y="6629399"/>
            <a:ext cx="1905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2060"/>
                </a:solidFill>
              </a:rPr>
              <a:t>http://modis-snow-ice.gsfc.nasa.gov</a:t>
            </a:r>
            <a:endParaRPr lang="en-US" sz="900" b="1" dirty="0" smtClean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800" y="1752600"/>
            <a:ext cx="457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Jan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105400" y="6324600"/>
            <a:ext cx="533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Nov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0" y="6324600"/>
            <a:ext cx="457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Oct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552700" y="6324600"/>
            <a:ext cx="457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Sep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400800" y="4038600"/>
            <a:ext cx="533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Aug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181600" y="4038600"/>
            <a:ext cx="457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Jul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886200" y="4038600"/>
            <a:ext cx="457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Jun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590800" y="4038600"/>
            <a:ext cx="533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May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400800" y="1790700"/>
            <a:ext cx="457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Apr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181600" y="1752600"/>
            <a:ext cx="533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Mar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857625" y="1752600"/>
            <a:ext cx="457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Feb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400800" y="6324600"/>
            <a:ext cx="4667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Dec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934200" y="5766137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000" dirty="0" smtClean="0"/>
              <a:t>Hall, D.K., J.C. </a:t>
            </a:r>
            <a:r>
              <a:rPr lang="en-US" sz="1000" dirty="0" err="1" smtClean="0"/>
              <a:t>Comiso</a:t>
            </a:r>
            <a:r>
              <a:rPr lang="en-US" sz="1000" dirty="0" smtClean="0"/>
              <a:t>, N.E. </a:t>
            </a:r>
            <a:r>
              <a:rPr lang="en-US" sz="1000" dirty="0" err="1" smtClean="0"/>
              <a:t>DiGirolamo</a:t>
            </a:r>
            <a:r>
              <a:rPr lang="en-US" sz="1000" dirty="0" smtClean="0"/>
              <a:t>, C.A. Shuman, J.R. Key and L.S. Koenig, 2012: A Satellite-Derived Climate-Quality Data Record of the Clear-Sky Surface Temperature of the Greenland Ice Sheet, </a:t>
            </a:r>
            <a:r>
              <a:rPr lang="en-US" sz="1000" i="1" dirty="0" smtClean="0"/>
              <a:t>Journal of Climate.</a:t>
            </a:r>
            <a:endParaRPr lang="en-US" dirty="0"/>
          </a:p>
        </p:txBody>
      </p:sp>
      <p:pic>
        <p:nvPicPr>
          <p:cNvPr id="22" name="Picture 21" descr="C:\Users\dkhall1\Desktop\Papers\In Progress\Greenland CDR paper\Final Greenland IST CDR maps\2010\2010_monthly_mean_appended.png"/>
          <p:cNvPicPr/>
          <p:nvPr/>
        </p:nvPicPr>
        <p:blipFill>
          <a:blip r:embed="rId2" cstate="print"/>
          <a:srcRect l="75784" t="12848" r="19891" b="67087"/>
          <a:stretch>
            <a:fillRect/>
          </a:stretch>
        </p:blipFill>
        <p:spPr bwMode="auto">
          <a:xfrm>
            <a:off x="7543800" y="1752600"/>
            <a:ext cx="457200" cy="29718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28600" y="2895600"/>
            <a:ext cx="144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C00000"/>
                </a:solidFill>
              </a:rPr>
              <a:t>IST cannot be acquired through cloud cover</a:t>
            </a:r>
            <a:endParaRPr lang="en-US" sz="1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6200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Coverage of Monthly-Mean IST Maps</a:t>
            </a:r>
          </a:p>
          <a:p>
            <a:endParaRPr lang="en-US" sz="3200" dirty="0"/>
          </a:p>
        </p:txBody>
      </p:sp>
      <p:grpSp>
        <p:nvGrpSpPr>
          <p:cNvPr id="2" name="Group 16"/>
          <p:cNvGrpSpPr/>
          <p:nvPr/>
        </p:nvGrpSpPr>
        <p:grpSpPr>
          <a:xfrm>
            <a:off x="5029200" y="948154"/>
            <a:ext cx="3733800" cy="3352800"/>
            <a:chOff x="5029200" y="762000"/>
            <a:chExt cx="3733800" cy="3352800"/>
          </a:xfrm>
        </p:grpSpPr>
        <p:pic>
          <p:nvPicPr>
            <p:cNvPr id="8" name="Picture 7" descr="C:\Users\dkhall1\Desktop\Papers\In Progress\Greenland CDR paper\Final Greenland IST CDR maps\2010\2010_monthly_mean_appended.png"/>
            <p:cNvPicPr/>
            <p:nvPr/>
          </p:nvPicPr>
          <p:blipFill>
            <a:blip r:embed="rId2" cstate="print"/>
            <a:srcRect l="74343" b="66573"/>
            <a:stretch>
              <a:fillRect/>
            </a:stretch>
          </p:blipFill>
          <p:spPr bwMode="auto">
            <a:xfrm>
              <a:off x="5029200" y="762000"/>
              <a:ext cx="1772082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 descr="C:\Users\dkhall1\Desktop\Papers\In Progress\Greenland CDR paper\Final Greenland IST CDR maps\2010\2010_monthly_hits_appended.png"/>
            <p:cNvPicPr/>
            <p:nvPr/>
          </p:nvPicPr>
          <p:blipFill>
            <a:blip r:embed="rId3" cstate="print"/>
            <a:srcRect l="74242" b="66667"/>
            <a:stretch>
              <a:fillRect/>
            </a:stretch>
          </p:blipFill>
          <p:spPr bwMode="auto">
            <a:xfrm>
              <a:off x="6858000" y="762000"/>
              <a:ext cx="1905000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5"/>
          <p:cNvGrpSpPr/>
          <p:nvPr/>
        </p:nvGrpSpPr>
        <p:grpSpPr>
          <a:xfrm>
            <a:off x="381000" y="948154"/>
            <a:ext cx="3581400" cy="3505200"/>
            <a:chOff x="381000" y="762000"/>
            <a:chExt cx="3581400" cy="3505200"/>
          </a:xfrm>
        </p:grpSpPr>
        <p:pic>
          <p:nvPicPr>
            <p:cNvPr id="7" name="Picture 6" descr="C:\Users\dkhall1\Desktop\Papers\In Progress\Greenland CDR paper\Final Greenland IST CDR maps\2010\2010_monthly_mean_appended.png"/>
            <p:cNvPicPr/>
            <p:nvPr/>
          </p:nvPicPr>
          <p:blipFill>
            <a:blip r:embed="rId2" cstate="print"/>
            <a:srcRect r="74723" b="66573"/>
            <a:stretch>
              <a:fillRect/>
            </a:stretch>
          </p:blipFill>
          <p:spPr bwMode="auto">
            <a:xfrm>
              <a:off x="381000" y="762000"/>
              <a:ext cx="1828800" cy="350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 descr="C:\Users\dkhall1\Desktop\Papers\In Progress\Greenland CDR paper\Final Greenland IST CDR maps\2010\2010_monthly_hits_appended.png"/>
            <p:cNvPicPr/>
            <p:nvPr/>
          </p:nvPicPr>
          <p:blipFill>
            <a:blip r:embed="rId3" cstate="print"/>
            <a:srcRect r="75758" b="66667"/>
            <a:stretch>
              <a:fillRect/>
            </a:stretch>
          </p:blipFill>
          <p:spPr bwMode="auto">
            <a:xfrm>
              <a:off x="2286000" y="762000"/>
              <a:ext cx="1676400" cy="3505200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</p:pic>
      </p:grpSp>
      <p:sp>
        <p:nvSpPr>
          <p:cNvPr id="17" name="TextBox 16"/>
          <p:cNvSpPr txBox="1"/>
          <p:nvPr/>
        </p:nvSpPr>
        <p:spPr>
          <a:xfrm>
            <a:off x="457200" y="643354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</a:rPr>
              <a:t>January 2010 IST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05400" y="643354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</a:rPr>
              <a:t>April 2010 IST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6000" y="643354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</a:rPr>
              <a:t>Coverage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34200" y="6096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</a:rPr>
              <a:t>Coverage</a:t>
            </a:r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26" name="Picture 2" descr="C:\Users\dkhall1\Desktop\Picture2.jpg"/>
          <p:cNvPicPr>
            <a:picLocks noChangeAspect="1" noChangeArrowheads="1"/>
          </p:cNvPicPr>
          <p:nvPr/>
        </p:nvPicPr>
        <p:blipFill>
          <a:blip r:embed="rId4" cstate="print"/>
          <a:srcRect l="7904" t="5914" r="2182" b="7351"/>
          <a:stretch>
            <a:fillRect/>
          </a:stretch>
        </p:blipFill>
        <p:spPr bwMode="auto">
          <a:xfrm>
            <a:off x="1992375" y="4581238"/>
            <a:ext cx="5246625" cy="1819561"/>
          </a:xfrm>
          <a:prstGeom prst="rect">
            <a:avLst/>
          </a:prstGeom>
          <a:noFill/>
          <a:ln>
            <a:solidFill>
              <a:srgbClr val="0357BD"/>
            </a:solidFill>
          </a:ln>
        </p:spPr>
      </p:pic>
      <p:sp>
        <p:nvSpPr>
          <p:cNvPr id="27" name="Oval 26"/>
          <p:cNvSpPr/>
          <p:nvPr/>
        </p:nvSpPr>
        <p:spPr>
          <a:xfrm>
            <a:off x="3048000" y="4800600"/>
            <a:ext cx="1406178" cy="381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19"/>
          <p:cNvGrpSpPr/>
          <p:nvPr/>
        </p:nvGrpSpPr>
        <p:grpSpPr>
          <a:xfrm>
            <a:off x="2393673" y="5505450"/>
            <a:ext cx="4616727" cy="361951"/>
            <a:chOff x="2393673" y="5505450"/>
            <a:chExt cx="4616727" cy="361951"/>
          </a:xfrm>
        </p:grpSpPr>
        <p:sp>
          <p:nvSpPr>
            <p:cNvPr id="30" name="Oval 29"/>
            <p:cNvSpPr/>
            <p:nvPr/>
          </p:nvSpPr>
          <p:spPr>
            <a:xfrm>
              <a:off x="6601323" y="5581651"/>
              <a:ext cx="409077" cy="28575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393673" y="5505450"/>
              <a:ext cx="409077" cy="28575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 rot="16200000" flipH="1">
            <a:off x="930316" y="5263536"/>
            <a:ext cx="154305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2060"/>
                </a:solidFill>
              </a:rPr>
              <a:t>Number of Days</a:t>
            </a:r>
            <a:endParaRPr lang="en-US" sz="1050" b="1" dirty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4400" y="633478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2060"/>
                </a:solidFill>
              </a:rPr>
              <a:t>Average number of days (2000 – 2010) available to create the monthly-mean  IST maps by month</a:t>
            </a:r>
          </a:p>
          <a:p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7315200" y="65532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Hall et al., 2012, </a:t>
            </a:r>
            <a:r>
              <a:rPr lang="en-US" sz="1200" i="1" dirty="0" smtClean="0">
                <a:solidFill>
                  <a:srgbClr val="002060"/>
                </a:solidFill>
              </a:rPr>
              <a:t>JCLIM</a:t>
            </a:r>
            <a:endParaRPr lang="en-US" sz="1200" dirty="0">
              <a:solidFill>
                <a:srgbClr val="00206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3962400" y="5257800"/>
            <a:ext cx="609600" cy="3810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572000" y="5486400"/>
            <a:ext cx="12192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rgbClr val="00B050"/>
                </a:solidFill>
              </a:rPr>
              <a:t>Cloudcover</a:t>
            </a:r>
            <a:r>
              <a:rPr lang="en-US" sz="1050" b="1" dirty="0" smtClean="0">
                <a:solidFill>
                  <a:srgbClr val="00B050"/>
                </a:solidFill>
              </a:rPr>
              <a:t> is lowest in the spring (MAM)</a:t>
            </a:r>
            <a:endParaRPr lang="en-US" sz="105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700088" y="742950"/>
          <a:ext cx="7743825" cy="5372100"/>
        </p:xfrm>
        <a:graphic>
          <a:graphicData uri="http://schemas.openxmlformats.org/presentationml/2006/ole">
            <p:oleObj spid="_x0000_s116738" name="Chart" r:id="rId3" imgW="7743757" imgH="5372100" progId="Excel.Sheet.8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57600" y="1142914"/>
            <a:ext cx="2057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Summit Station 2003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572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Comparison of MODIS IST and AWS near-surface air temperature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53400" y="4800600"/>
            <a:ext cx="99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AWS data supplied by J. Box/OSU</a:t>
            </a:r>
            <a:endParaRPr lang="en-US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5254823"/>
            <a:ext cx="708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2060"/>
                </a:solidFill>
              </a:rPr>
              <a:t>Air temperature is not the same as surface temperature, especially over ice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719138" y="685800"/>
          <a:ext cx="7705725" cy="5486400"/>
        </p:xfrm>
        <a:graphic>
          <a:graphicData uri="http://schemas.openxmlformats.org/presentationml/2006/ole">
            <p:oleObj spid="_x0000_s117762" name="Chart" r:id="rId3" imgW="7705657" imgH="5486400" progId="Excel.Sheet.8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305800" y="4800600"/>
            <a:ext cx="99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AWS data supplied by J. Box/OSU</a:t>
            </a:r>
            <a:endParaRPr lang="en-US" sz="9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719138" y="762000"/>
          <a:ext cx="7705725" cy="5334000"/>
        </p:xfrm>
        <a:graphic>
          <a:graphicData uri="http://schemas.openxmlformats.org/presentationml/2006/ole">
            <p:oleObj spid="_x0000_s147458" name="Chart" r:id="rId3" imgW="7705657" imgH="5334090" progId="Excel.Sheet.8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" y="4572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Comparison of MODIS IST and AWS near-surface air temperature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1142914"/>
            <a:ext cx="4953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NASA-SE Station – July 2003</a:t>
            </a:r>
            <a:endParaRPr lang="en-US" sz="16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2098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12-Year Trends in Ice Surface Temperature and Melt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609600"/>
            <a:ext cx="7467600" cy="5715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66800" y="35814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Because the record is short, the trends are not statistically significant and can change with each new data point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975994"/>
            <a:ext cx="8942077" cy="527240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14400" y="300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Annual MODIS IST Anomalies Based on 11-yr Record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3200400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86200" y="3200400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200400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3657600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10200" y="3200400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58000" y="5867400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34200" y="3200400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82000" y="3200400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14400" y="5867400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438400" y="5867400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86200" y="5791200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410200" y="5867400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90600" y="32004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2001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362200" y="32004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2002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3886200" y="32004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2003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5410200" y="32004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2004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934200" y="32004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2005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8382000" y="32004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2006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914400" y="57912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2007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2438400" y="57912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2008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3962400" y="57150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2009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934200" y="57150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2011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5410200" y="57150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2010</a:t>
            </a:r>
            <a:endParaRPr lang="en-US" sz="1400" dirty="0"/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" cstate="print"/>
          <a:srcRect l="67320" t="97687" r="17089" b="1445"/>
          <a:stretch>
            <a:fillRect/>
          </a:stretch>
        </p:blipFill>
        <p:spPr bwMode="auto">
          <a:xfrm rot="16200000">
            <a:off x="6734252" y="4924348"/>
            <a:ext cx="2461831" cy="8073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8001000" y="36970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Warmer (positive anomalies)</a:t>
            </a:r>
            <a:endParaRPr lang="en-US" sz="1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8001000" y="4752201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average</a:t>
            </a:r>
            <a:endParaRPr lang="en-US" sz="1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8001000" y="5562600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Cooler (negative anomalies)</a:t>
            </a:r>
          </a:p>
          <a:p>
            <a:endParaRPr lang="en-US" sz="12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dkhall1\Desktop\anomaly_deviations_plot_2000-2011_icesheet_lt2000m_barplot.p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1145" y="3352800"/>
            <a:ext cx="5412855" cy="35052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70" name="Picture 2" descr="C:\Users\dkhall1\Desktop\anomaly_deviations_plot_2000-2011_icesheet_ge2000m_barplot.p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5412854" cy="35051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219200" y="152400"/>
            <a:ext cx="32766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10200" y="3429000"/>
            <a:ext cx="2590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15000" y="9906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IST Anomalies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381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Above 2000 m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3733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Below 2000 m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940076"/>
            <a:ext cx="3733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C00000"/>
                </a:solidFill>
              </a:rPr>
              <a:t>Greater IST increase below                     ~2000 m, consistent with ATM, </a:t>
            </a:r>
            <a:r>
              <a:rPr lang="en-US" sz="1600" b="1" dirty="0" err="1" smtClean="0">
                <a:solidFill>
                  <a:srgbClr val="C00000"/>
                </a:solidFill>
              </a:rPr>
              <a:t>ICESat</a:t>
            </a:r>
            <a:r>
              <a:rPr lang="en-US" sz="1600" b="1" dirty="0" smtClean="0">
                <a:solidFill>
                  <a:srgbClr val="C00000"/>
                </a:solidFill>
              </a:rPr>
              <a:t> and GRACE measurements showing greater mass loss below ~2000 m</a:t>
            </a:r>
          </a:p>
          <a:p>
            <a:pPr algn="r"/>
            <a:endParaRPr lang="en-US" sz="1600" b="1" dirty="0" smtClean="0">
              <a:solidFill>
                <a:srgbClr val="C00000"/>
              </a:solidFill>
            </a:endParaRPr>
          </a:p>
          <a:p>
            <a:pPr algn="r"/>
            <a:r>
              <a:rPr lang="en-US" sz="1600" b="1" dirty="0" smtClean="0">
                <a:solidFill>
                  <a:srgbClr val="C00000"/>
                </a:solidFill>
              </a:rPr>
              <a:t>Surface melt above ~1500 m is refrozen and retained                                     (Humphrey et al., 2012), while melt below ~1500 m runs off, contributing to SLR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13716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°C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114800" y="47244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°C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394900" y="1233101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IST Anomaly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3338900" y="4585901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IST Anomaly</a:t>
            </a:r>
            <a:endParaRPr lang="en-US" sz="1200" b="1" dirty="0"/>
          </a:p>
        </p:txBody>
      </p:sp>
      <p:sp>
        <p:nvSpPr>
          <p:cNvPr id="20" name="Rectangle 19"/>
          <p:cNvSpPr/>
          <p:nvPr/>
        </p:nvSpPr>
        <p:spPr>
          <a:xfrm>
            <a:off x="3962400" y="2743200"/>
            <a:ext cx="990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696200" y="6096000"/>
            <a:ext cx="990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77000" y="601980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2060"/>
                </a:solidFill>
              </a:rPr>
              <a:t>Trend = +0.48°C / decade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266700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2060"/>
                </a:solidFill>
              </a:rPr>
              <a:t>Trend = +0.36°C / decade</a:t>
            </a:r>
            <a:endParaRPr lang="en-US" sz="1400" dirty="0">
              <a:solidFill>
                <a:srgbClr val="00206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962400" y="381000"/>
            <a:ext cx="1143000" cy="1419225"/>
            <a:chOff x="5943600" y="2390775"/>
            <a:chExt cx="1143000" cy="1419225"/>
          </a:xfrm>
        </p:grpSpPr>
        <p:sp>
          <p:nvSpPr>
            <p:cNvPr id="25" name="Oval 24"/>
            <p:cNvSpPr/>
            <p:nvPr/>
          </p:nvSpPr>
          <p:spPr>
            <a:xfrm>
              <a:off x="5943600" y="2667000"/>
              <a:ext cx="1143000" cy="1143000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00800" y="2390775"/>
              <a:ext cx="685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2010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772400" y="3962400"/>
            <a:ext cx="1143000" cy="1419225"/>
            <a:chOff x="5943600" y="2390775"/>
            <a:chExt cx="1143000" cy="1419225"/>
          </a:xfrm>
        </p:grpSpPr>
        <p:sp>
          <p:nvSpPr>
            <p:cNvPr id="28" name="Oval 27"/>
            <p:cNvSpPr/>
            <p:nvPr/>
          </p:nvSpPr>
          <p:spPr>
            <a:xfrm>
              <a:off x="5943600" y="2667000"/>
              <a:ext cx="1143000" cy="1143000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00800" y="2390775"/>
              <a:ext cx="685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2010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47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Maximum Melt Extent based on the MODIS IST ESDR, 2000 – 2011</a:t>
            </a:r>
            <a:endParaRPr lang="en-US" sz="2400" b="1" dirty="0">
              <a:solidFill>
                <a:srgbClr val="002060"/>
              </a:solidFill>
            </a:endParaRPr>
          </a:p>
        </p:txBody>
      </p:sp>
      <p:grpSp>
        <p:nvGrpSpPr>
          <p:cNvPr id="17" name="Group 27"/>
          <p:cNvGrpSpPr/>
          <p:nvPr/>
        </p:nvGrpSpPr>
        <p:grpSpPr>
          <a:xfrm>
            <a:off x="914400" y="6324600"/>
            <a:ext cx="2514600" cy="261610"/>
            <a:chOff x="6400800" y="5943600"/>
            <a:chExt cx="2514600" cy="261610"/>
          </a:xfrm>
        </p:grpSpPr>
        <p:sp>
          <p:nvSpPr>
            <p:cNvPr id="19" name="Rectangle 18"/>
            <p:cNvSpPr/>
            <p:nvPr/>
          </p:nvSpPr>
          <p:spPr>
            <a:xfrm>
              <a:off x="6400800" y="5943600"/>
              <a:ext cx="228600" cy="228600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29400" y="5943600"/>
              <a:ext cx="2286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Only 1 day of melt in the year</a:t>
              </a:r>
              <a:endParaRPr lang="en-US" sz="1100" dirty="0"/>
            </a:p>
          </p:txBody>
        </p:sp>
      </p:grpSp>
      <p:grpSp>
        <p:nvGrpSpPr>
          <p:cNvPr id="20" name="Group 28"/>
          <p:cNvGrpSpPr/>
          <p:nvPr/>
        </p:nvGrpSpPr>
        <p:grpSpPr>
          <a:xfrm>
            <a:off x="3276600" y="6324600"/>
            <a:ext cx="2514600" cy="304800"/>
            <a:chOff x="6400800" y="6248400"/>
            <a:chExt cx="2514600" cy="304800"/>
          </a:xfrm>
        </p:grpSpPr>
        <p:sp>
          <p:nvSpPr>
            <p:cNvPr id="22" name="Rectangle 21"/>
            <p:cNvSpPr/>
            <p:nvPr/>
          </p:nvSpPr>
          <p:spPr>
            <a:xfrm>
              <a:off x="6400800" y="6248400"/>
              <a:ext cx="228600" cy="22860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29400" y="6291590"/>
              <a:ext cx="2286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2 days of melt</a:t>
              </a:r>
              <a:endParaRPr lang="en-US" sz="1100" dirty="0"/>
            </a:p>
          </p:txBody>
        </p:sp>
      </p:grpSp>
      <p:grpSp>
        <p:nvGrpSpPr>
          <p:cNvPr id="21" name="Group 29"/>
          <p:cNvGrpSpPr/>
          <p:nvPr/>
        </p:nvGrpSpPr>
        <p:grpSpPr>
          <a:xfrm>
            <a:off x="6858000" y="6324600"/>
            <a:ext cx="2743200" cy="261610"/>
            <a:chOff x="6400800" y="6553200"/>
            <a:chExt cx="2743200" cy="261610"/>
          </a:xfrm>
        </p:grpSpPr>
        <p:sp>
          <p:nvSpPr>
            <p:cNvPr id="23" name="Rectangle 22"/>
            <p:cNvSpPr/>
            <p:nvPr/>
          </p:nvSpPr>
          <p:spPr>
            <a:xfrm>
              <a:off x="6400800" y="6553200"/>
              <a:ext cx="228600" cy="22860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705600" y="6553200"/>
              <a:ext cx="2438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4 or more days of melt </a:t>
              </a:r>
              <a:endParaRPr lang="en-US" sz="1100" dirty="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800600" y="6357610"/>
            <a:ext cx="2514600" cy="271790"/>
            <a:chOff x="6400800" y="6248400"/>
            <a:chExt cx="2514600" cy="271790"/>
          </a:xfrm>
        </p:grpSpPr>
        <p:sp>
          <p:nvSpPr>
            <p:cNvPr id="29" name="Rectangle 28"/>
            <p:cNvSpPr/>
            <p:nvPr/>
          </p:nvSpPr>
          <p:spPr>
            <a:xfrm>
              <a:off x="6400800" y="6248400"/>
              <a:ext cx="228600" cy="228600"/>
            </a:xfrm>
            <a:prstGeom prst="rect">
              <a:avLst/>
            </a:prstGeom>
            <a:solidFill>
              <a:srgbClr val="EEB50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629400" y="6258580"/>
              <a:ext cx="2286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3 days of melt in the year</a:t>
              </a:r>
              <a:endParaRPr lang="en-US" sz="1100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33400" y="944878"/>
            <a:ext cx="8153400" cy="4770122"/>
            <a:chOff x="381000" y="838199"/>
            <a:chExt cx="8153400" cy="4770122"/>
          </a:xfrm>
        </p:grpSpPr>
        <p:pic>
          <p:nvPicPr>
            <p:cNvPr id="31" name="Picture 2" descr="C:\Users\dkhall1\Desktop\Melt maps\ist_meltmap_2000_gt272.15_1and2and3days_v2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838199"/>
              <a:ext cx="1270000" cy="2286000"/>
            </a:xfrm>
            <a:prstGeom prst="rect">
              <a:avLst/>
            </a:prstGeom>
            <a:noFill/>
          </p:spPr>
        </p:pic>
        <p:pic>
          <p:nvPicPr>
            <p:cNvPr id="32" name="Picture 3" descr="C:\Users\dkhall1\Desktop\Melt maps\ist_meltmap_2001_gt272.15_1and2and3days_v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52600" y="838199"/>
              <a:ext cx="1270000" cy="2286000"/>
            </a:xfrm>
            <a:prstGeom prst="rect">
              <a:avLst/>
            </a:prstGeom>
            <a:noFill/>
          </p:spPr>
        </p:pic>
        <p:pic>
          <p:nvPicPr>
            <p:cNvPr id="33" name="Picture 4" descr="C:\Users\dkhall1\Desktop\Melt maps\ist_meltmap_2002_gt272.15_1and2and3days_v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24200" y="838199"/>
              <a:ext cx="1270000" cy="2286000"/>
            </a:xfrm>
            <a:prstGeom prst="rect">
              <a:avLst/>
            </a:prstGeom>
            <a:noFill/>
          </p:spPr>
        </p:pic>
        <p:pic>
          <p:nvPicPr>
            <p:cNvPr id="34" name="Picture 2" descr="C:\Users\dkhall1\Desktop\Melt maps\ist_meltmap_2003_gt272.15_1and2and3days_v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5800" y="838200"/>
              <a:ext cx="1270000" cy="2286000"/>
            </a:xfrm>
            <a:prstGeom prst="rect">
              <a:avLst/>
            </a:prstGeom>
            <a:noFill/>
          </p:spPr>
        </p:pic>
        <p:pic>
          <p:nvPicPr>
            <p:cNvPr id="35" name="Picture 3" descr="C:\Users\dkhall1\Desktop\Melt maps\ist_meltmap_2004_gt272.15_1and2and3days_v2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67400" y="838199"/>
              <a:ext cx="1270000" cy="2286000"/>
            </a:xfrm>
            <a:prstGeom prst="rect">
              <a:avLst/>
            </a:prstGeom>
            <a:noFill/>
          </p:spPr>
        </p:pic>
        <p:pic>
          <p:nvPicPr>
            <p:cNvPr id="36" name="Picture 4" descr="C:\Users\dkhall1\Desktop\Melt maps\ist_meltmap_2005_gt272.15_1and2and3days_v2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39000" y="838199"/>
              <a:ext cx="1270000" cy="2286000"/>
            </a:xfrm>
            <a:prstGeom prst="rect">
              <a:avLst/>
            </a:prstGeom>
            <a:noFill/>
          </p:spPr>
        </p:pic>
        <p:pic>
          <p:nvPicPr>
            <p:cNvPr id="37" name="Picture 2" descr="C:\Users\dkhall1\Desktop\Melt maps\ist_meltmap_2006_gt272.15_1and2and3days_v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1000" y="3276600"/>
              <a:ext cx="1295400" cy="2331719"/>
            </a:xfrm>
            <a:prstGeom prst="rect">
              <a:avLst/>
            </a:prstGeom>
            <a:noFill/>
          </p:spPr>
        </p:pic>
        <p:pic>
          <p:nvPicPr>
            <p:cNvPr id="38" name="Picture 4" descr="C:\Users\dkhall1\Desktop\Melt maps\ist_meltmap_2008_gt272.15_1and2and3days_v2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24200" y="3276600"/>
              <a:ext cx="1295400" cy="2331719"/>
            </a:xfrm>
            <a:prstGeom prst="rect">
              <a:avLst/>
            </a:prstGeom>
            <a:noFill/>
          </p:spPr>
        </p:pic>
        <p:pic>
          <p:nvPicPr>
            <p:cNvPr id="39" name="Picture 5" descr="C:\Users\dkhall1\Desktop\Melt maps\ist_meltmap_2007_gt272.15_1and2and3days_v2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52600" y="3276600"/>
              <a:ext cx="1295400" cy="2331720"/>
            </a:xfrm>
            <a:prstGeom prst="rect">
              <a:avLst/>
            </a:prstGeom>
            <a:noFill/>
          </p:spPr>
        </p:pic>
        <p:pic>
          <p:nvPicPr>
            <p:cNvPr id="40" name="Picture 2" descr="C:\Users\dkhall1\Desktop\Melt maps\ist_meltmap_2009_gt272.15_1and2and3days_v2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495800" y="3276600"/>
              <a:ext cx="1295400" cy="2331720"/>
            </a:xfrm>
            <a:prstGeom prst="rect">
              <a:avLst/>
            </a:prstGeom>
            <a:noFill/>
          </p:spPr>
        </p:pic>
        <p:pic>
          <p:nvPicPr>
            <p:cNvPr id="41" name="Picture 3" descr="C:\Users\dkhall1\Desktop\Melt maps\ist_meltmap_2010_gt272.15_1and2and3days_v2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867401" y="3276600"/>
              <a:ext cx="1295400" cy="2331721"/>
            </a:xfrm>
            <a:prstGeom prst="rect">
              <a:avLst/>
            </a:prstGeom>
            <a:noFill/>
          </p:spPr>
        </p:pic>
        <p:pic>
          <p:nvPicPr>
            <p:cNvPr id="42" name="Picture 4" descr="C:\Users\dkhall1\Desktop\Melt maps\ist_meltmap_2011_gt272.15_1and2and3days_v2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239000" y="3276600"/>
              <a:ext cx="1295400" cy="2331720"/>
            </a:xfrm>
            <a:prstGeom prst="rect">
              <a:avLst/>
            </a:prstGeom>
            <a:noFill/>
          </p:spPr>
        </p:pic>
      </p:grpSp>
      <p:sp>
        <p:nvSpPr>
          <p:cNvPr id="58" name="Rectangle 57"/>
          <p:cNvSpPr/>
          <p:nvPr/>
        </p:nvSpPr>
        <p:spPr>
          <a:xfrm>
            <a:off x="190500" y="685800"/>
            <a:ext cx="8763000" cy="52578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94" y="0"/>
            <a:ext cx="9130606" cy="68484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914400" y="4038600"/>
            <a:ext cx="19050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905000" y="3429000"/>
            <a:ext cx="19050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52600" y="312003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NASA’s Earth Observing System (EOS)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67200" y="914400"/>
            <a:ext cx="19050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86200" y="4953000"/>
            <a:ext cx="19050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438400" y="4724400"/>
            <a:ext cx="19050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24200" y="2286000"/>
            <a:ext cx="19050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315200" y="2667000"/>
            <a:ext cx="2438400" cy="685800"/>
            <a:chOff x="7315200" y="2743200"/>
            <a:chExt cx="2438400" cy="685800"/>
          </a:xfrm>
        </p:grpSpPr>
        <p:sp>
          <p:nvSpPr>
            <p:cNvPr id="11" name="TextBox 10"/>
            <p:cNvSpPr txBox="1"/>
            <p:nvPr/>
          </p:nvSpPr>
          <p:spPr>
            <a:xfrm>
              <a:off x="7315200" y="2782669"/>
              <a:ext cx="243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b="1" dirty="0" smtClean="0">
                  <a:solidFill>
                    <a:srgbClr val="FF0000"/>
                  </a:solidFill>
                </a:rPr>
                <a:t>VIIRS</a:t>
              </a:r>
            </a:p>
            <a:p>
              <a:pPr>
                <a:buFont typeface="Arial" pitchFamily="34" charset="0"/>
                <a:buChar char="•"/>
              </a:pPr>
              <a:r>
                <a:rPr lang="en-US" b="1" dirty="0" smtClean="0">
                  <a:solidFill>
                    <a:srgbClr val="FF0000"/>
                  </a:solidFill>
                </a:rPr>
                <a:t>LDCM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315200" y="2743200"/>
              <a:ext cx="8382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4267200" y="2514600"/>
            <a:ext cx="19050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47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Maximum Melt Extent based on the MODIS IST ESDR, 2000 – 2011</a:t>
            </a:r>
            <a:endParaRPr lang="en-US" sz="2400" b="1" dirty="0">
              <a:solidFill>
                <a:srgbClr val="002060"/>
              </a:solidFill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914400" y="6324600"/>
            <a:ext cx="2514600" cy="261610"/>
            <a:chOff x="6400800" y="5943600"/>
            <a:chExt cx="2514600" cy="261610"/>
          </a:xfrm>
        </p:grpSpPr>
        <p:sp>
          <p:nvSpPr>
            <p:cNvPr id="19" name="Rectangle 18"/>
            <p:cNvSpPr/>
            <p:nvPr/>
          </p:nvSpPr>
          <p:spPr>
            <a:xfrm>
              <a:off x="6400800" y="5943600"/>
              <a:ext cx="228600" cy="228600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29400" y="5943600"/>
              <a:ext cx="2286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Only 1 day of melt in the year</a:t>
              </a:r>
              <a:endParaRPr lang="en-US" sz="1100" dirty="0"/>
            </a:p>
          </p:txBody>
        </p:sp>
      </p:grpSp>
      <p:grpSp>
        <p:nvGrpSpPr>
          <p:cNvPr id="3" name="Group 28"/>
          <p:cNvGrpSpPr/>
          <p:nvPr/>
        </p:nvGrpSpPr>
        <p:grpSpPr>
          <a:xfrm>
            <a:off x="3276600" y="6324600"/>
            <a:ext cx="2514600" cy="304800"/>
            <a:chOff x="6400800" y="6248400"/>
            <a:chExt cx="2514600" cy="304800"/>
          </a:xfrm>
        </p:grpSpPr>
        <p:sp>
          <p:nvSpPr>
            <p:cNvPr id="22" name="Rectangle 21"/>
            <p:cNvSpPr/>
            <p:nvPr/>
          </p:nvSpPr>
          <p:spPr>
            <a:xfrm>
              <a:off x="6400800" y="6248400"/>
              <a:ext cx="228600" cy="22860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29400" y="6291590"/>
              <a:ext cx="2286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2 days of melt</a:t>
              </a:r>
              <a:endParaRPr lang="en-US" sz="1100" dirty="0"/>
            </a:p>
          </p:txBody>
        </p:sp>
      </p:grpSp>
      <p:grpSp>
        <p:nvGrpSpPr>
          <p:cNvPr id="4" name="Group 29"/>
          <p:cNvGrpSpPr/>
          <p:nvPr/>
        </p:nvGrpSpPr>
        <p:grpSpPr>
          <a:xfrm>
            <a:off x="6858000" y="6324600"/>
            <a:ext cx="2743200" cy="261610"/>
            <a:chOff x="6400800" y="6553200"/>
            <a:chExt cx="2743200" cy="261610"/>
          </a:xfrm>
        </p:grpSpPr>
        <p:sp>
          <p:nvSpPr>
            <p:cNvPr id="23" name="Rectangle 22"/>
            <p:cNvSpPr/>
            <p:nvPr/>
          </p:nvSpPr>
          <p:spPr>
            <a:xfrm>
              <a:off x="6400800" y="6553200"/>
              <a:ext cx="228600" cy="22860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705600" y="6553200"/>
              <a:ext cx="2438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4 or more days of melt </a:t>
              </a:r>
              <a:endParaRPr lang="en-US" sz="110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52400" y="6019800"/>
            <a:ext cx="3352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*Based on melt = IST&gt;-1°C</a:t>
            </a:r>
            <a:endParaRPr lang="en-US" sz="800" dirty="0">
              <a:solidFill>
                <a:srgbClr val="002060"/>
              </a:solidFill>
            </a:endParaRPr>
          </a:p>
        </p:txBody>
      </p:sp>
      <p:grpSp>
        <p:nvGrpSpPr>
          <p:cNvPr id="5" name="Group 28"/>
          <p:cNvGrpSpPr/>
          <p:nvPr/>
        </p:nvGrpSpPr>
        <p:grpSpPr>
          <a:xfrm>
            <a:off x="4800600" y="6357610"/>
            <a:ext cx="2514600" cy="271790"/>
            <a:chOff x="6400800" y="6248400"/>
            <a:chExt cx="2514600" cy="271790"/>
          </a:xfrm>
        </p:grpSpPr>
        <p:sp>
          <p:nvSpPr>
            <p:cNvPr id="29" name="Rectangle 28"/>
            <p:cNvSpPr/>
            <p:nvPr/>
          </p:nvSpPr>
          <p:spPr>
            <a:xfrm>
              <a:off x="6400800" y="6248400"/>
              <a:ext cx="228600" cy="228600"/>
            </a:xfrm>
            <a:prstGeom prst="rect">
              <a:avLst/>
            </a:prstGeom>
            <a:solidFill>
              <a:srgbClr val="EEB50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629400" y="6258580"/>
              <a:ext cx="2286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3 days of melt in the year</a:t>
              </a:r>
              <a:endParaRPr lang="en-US" sz="1100" dirty="0"/>
            </a:p>
          </p:txBody>
        </p:sp>
      </p:grpSp>
      <p:grpSp>
        <p:nvGrpSpPr>
          <p:cNvPr id="6" name="Group 58"/>
          <p:cNvGrpSpPr/>
          <p:nvPr/>
        </p:nvGrpSpPr>
        <p:grpSpPr>
          <a:xfrm>
            <a:off x="533400" y="944878"/>
            <a:ext cx="8153400" cy="4770122"/>
            <a:chOff x="381000" y="838199"/>
            <a:chExt cx="8153400" cy="4770122"/>
          </a:xfrm>
        </p:grpSpPr>
        <p:pic>
          <p:nvPicPr>
            <p:cNvPr id="31" name="Picture 2" descr="C:\Users\dkhall1\Desktop\Melt maps\ist_meltmap_2000_gt272.15_1and2and3days_v2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838199"/>
              <a:ext cx="1270000" cy="2286000"/>
            </a:xfrm>
            <a:prstGeom prst="rect">
              <a:avLst/>
            </a:prstGeom>
            <a:noFill/>
          </p:spPr>
        </p:pic>
        <p:pic>
          <p:nvPicPr>
            <p:cNvPr id="32" name="Picture 3" descr="C:\Users\dkhall1\Desktop\Melt maps\ist_meltmap_2001_gt272.15_1and2and3days_v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52600" y="838199"/>
              <a:ext cx="1270000" cy="2286000"/>
            </a:xfrm>
            <a:prstGeom prst="rect">
              <a:avLst/>
            </a:prstGeom>
            <a:noFill/>
          </p:spPr>
        </p:pic>
        <p:pic>
          <p:nvPicPr>
            <p:cNvPr id="33" name="Picture 4" descr="C:\Users\dkhall1\Desktop\Melt maps\ist_meltmap_2002_gt272.15_1and2and3days_v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24200" y="838199"/>
              <a:ext cx="1270000" cy="2286000"/>
            </a:xfrm>
            <a:prstGeom prst="rect">
              <a:avLst/>
            </a:prstGeom>
            <a:noFill/>
          </p:spPr>
        </p:pic>
        <p:pic>
          <p:nvPicPr>
            <p:cNvPr id="34" name="Picture 2" descr="C:\Users\dkhall1\Desktop\Melt maps\ist_meltmap_2003_gt272.15_1and2and3days_v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5800" y="838200"/>
              <a:ext cx="1270000" cy="2286000"/>
            </a:xfrm>
            <a:prstGeom prst="rect">
              <a:avLst/>
            </a:prstGeom>
            <a:noFill/>
          </p:spPr>
        </p:pic>
        <p:pic>
          <p:nvPicPr>
            <p:cNvPr id="35" name="Picture 3" descr="C:\Users\dkhall1\Desktop\Melt maps\ist_meltmap_2004_gt272.15_1and2and3days_v2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67400" y="838199"/>
              <a:ext cx="1270000" cy="2286000"/>
            </a:xfrm>
            <a:prstGeom prst="rect">
              <a:avLst/>
            </a:prstGeom>
            <a:noFill/>
          </p:spPr>
        </p:pic>
        <p:pic>
          <p:nvPicPr>
            <p:cNvPr id="36" name="Picture 4" descr="C:\Users\dkhall1\Desktop\Melt maps\ist_meltmap_2005_gt272.15_1and2and3days_v2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39000" y="838199"/>
              <a:ext cx="1270000" cy="2286000"/>
            </a:xfrm>
            <a:prstGeom prst="rect">
              <a:avLst/>
            </a:prstGeom>
            <a:noFill/>
          </p:spPr>
        </p:pic>
        <p:pic>
          <p:nvPicPr>
            <p:cNvPr id="37" name="Picture 2" descr="C:\Users\dkhall1\Desktop\Melt maps\ist_meltmap_2006_gt272.15_1and2and3days_v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1000" y="3276600"/>
              <a:ext cx="1295400" cy="2331719"/>
            </a:xfrm>
            <a:prstGeom prst="rect">
              <a:avLst/>
            </a:prstGeom>
            <a:noFill/>
          </p:spPr>
        </p:pic>
        <p:pic>
          <p:nvPicPr>
            <p:cNvPr id="38" name="Picture 4" descr="C:\Users\dkhall1\Desktop\Melt maps\ist_meltmap_2008_gt272.15_1and2and3days_v2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24200" y="3276600"/>
              <a:ext cx="1295400" cy="2331719"/>
            </a:xfrm>
            <a:prstGeom prst="rect">
              <a:avLst/>
            </a:prstGeom>
            <a:noFill/>
          </p:spPr>
        </p:pic>
        <p:pic>
          <p:nvPicPr>
            <p:cNvPr id="39" name="Picture 5" descr="C:\Users\dkhall1\Desktop\Melt maps\ist_meltmap_2007_gt272.15_1and2and3days_v2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52600" y="3276600"/>
              <a:ext cx="1295400" cy="2331720"/>
            </a:xfrm>
            <a:prstGeom prst="rect">
              <a:avLst/>
            </a:prstGeom>
            <a:noFill/>
          </p:spPr>
        </p:pic>
        <p:pic>
          <p:nvPicPr>
            <p:cNvPr id="40" name="Picture 2" descr="C:\Users\dkhall1\Desktop\Melt maps\ist_meltmap_2009_gt272.15_1and2and3days_v2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495800" y="3276600"/>
              <a:ext cx="1295400" cy="2331720"/>
            </a:xfrm>
            <a:prstGeom prst="rect">
              <a:avLst/>
            </a:prstGeom>
            <a:noFill/>
          </p:spPr>
        </p:pic>
        <p:pic>
          <p:nvPicPr>
            <p:cNvPr id="41" name="Picture 3" descr="C:\Users\dkhall1\Desktop\Melt maps\ist_meltmap_2010_gt272.15_1and2and3days_v2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867401" y="3276600"/>
              <a:ext cx="1295400" cy="2331721"/>
            </a:xfrm>
            <a:prstGeom prst="rect">
              <a:avLst/>
            </a:prstGeom>
            <a:noFill/>
          </p:spPr>
        </p:pic>
        <p:pic>
          <p:nvPicPr>
            <p:cNvPr id="42" name="Picture 4" descr="C:\Users\dkhall1\Desktop\Melt maps\ist_meltmap_2011_gt272.15_1and2and3days_v2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239000" y="3276600"/>
              <a:ext cx="1295400" cy="2331720"/>
            </a:xfrm>
            <a:prstGeom prst="rect">
              <a:avLst/>
            </a:prstGeom>
            <a:noFill/>
          </p:spPr>
        </p:pic>
      </p:grpSp>
      <p:sp>
        <p:nvSpPr>
          <p:cNvPr id="58" name="Rectangle 57"/>
          <p:cNvSpPr/>
          <p:nvPr/>
        </p:nvSpPr>
        <p:spPr>
          <a:xfrm>
            <a:off x="190500" y="685800"/>
            <a:ext cx="8763000" cy="52578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5" name="Chart 44"/>
          <p:cNvGraphicFramePr/>
          <p:nvPr/>
        </p:nvGraphicFramePr>
        <p:xfrm>
          <a:off x="2438400" y="1981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3505200" y="3429000"/>
            <a:ext cx="3124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solidFill>
                  <a:srgbClr val="002060"/>
                </a:solidFill>
              </a:rPr>
              <a:t>Based on 4 or more days of melt (red on maps)</a:t>
            </a:r>
            <a:endParaRPr lang="en-US" sz="9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199144"/>
            <a:ext cx="7315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Passive- and active-MW instruments detect surface 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400" dirty="0" smtClean="0">
                <a:solidFill>
                  <a:srgbClr val="002060"/>
                </a:solidFill>
              </a:rPr>
              <a:t>near-surface melt whereas IR instruments detect only surface melt;</a:t>
            </a:r>
          </a:p>
          <a:p>
            <a:endParaRPr lang="en-US" sz="24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Must resolve issues in measuring melt extent to provide ice sheet modelers with more accurate information.</a:t>
            </a:r>
          </a:p>
          <a:p>
            <a:endParaRPr lang="en-US" sz="2400" dirty="0" smtClean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609600"/>
            <a:ext cx="7924800" cy="5715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400" y="129093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Satellite-Derived Melt Maps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2" name="Picture 2" descr="Sea Level 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425" y="1763712"/>
            <a:ext cx="8359775" cy="440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43" name="Text Box 3"/>
          <p:cNvSpPr txBox="1">
            <a:spLocks noChangeArrowheads="1"/>
          </p:cNvSpPr>
          <p:nvPr/>
        </p:nvSpPr>
        <p:spPr bwMode="auto">
          <a:xfrm>
            <a:off x="304800" y="533400"/>
            <a:ext cx="8534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Estimated potential maximum sea level rise from the total melting of present-day glaciers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0084" name="Text Box 4"/>
          <p:cNvSpPr txBox="1">
            <a:spLocks noChangeArrowheads="1"/>
          </p:cNvSpPr>
          <p:nvPr/>
        </p:nvSpPr>
        <p:spPr bwMode="auto">
          <a:xfrm>
            <a:off x="6172200" y="5715000"/>
            <a:ext cx="297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  <a:latin typeface="Helvetica" pitchFamily="34" charset="0"/>
              </a:rPr>
              <a:t>             </a:t>
            </a:r>
            <a:r>
              <a:rPr lang="en-US" sz="1000">
                <a:solidFill>
                  <a:schemeClr val="bg2"/>
                </a:solidFill>
              </a:rPr>
              <a:t>After Williams and Hall, 1993</a:t>
            </a:r>
          </a:p>
        </p:txBody>
      </p:sp>
      <p:sp>
        <p:nvSpPr>
          <p:cNvPr id="430085" name="Text Box 6"/>
          <p:cNvSpPr txBox="1">
            <a:spLocks noChangeArrowheads="1"/>
          </p:cNvSpPr>
          <p:nvPr/>
        </p:nvSpPr>
        <p:spPr bwMode="auto">
          <a:xfrm>
            <a:off x="7391400" y="3321050"/>
            <a:ext cx="1155700" cy="36933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~7.2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8647" name="Rectangle 7"/>
          <p:cNvSpPr>
            <a:spLocks noChangeArrowheads="1"/>
          </p:cNvSpPr>
          <p:nvPr/>
        </p:nvSpPr>
        <p:spPr bwMode="auto">
          <a:xfrm>
            <a:off x="7396163" y="3305300"/>
            <a:ext cx="1143000" cy="381000"/>
          </a:xfrm>
          <a:prstGeom prst="rect">
            <a:avLst/>
          </a:prstGeom>
          <a:noFill/>
          <a:ln w="57150">
            <a:solidFill>
              <a:srgbClr val="F8523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800" b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ext Box 2"/>
          <p:cNvSpPr txBox="1">
            <a:spLocks noChangeArrowheads="1"/>
          </p:cNvSpPr>
          <p:nvPr/>
        </p:nvSpPr>
        <p:spPr bwMode="auto">
          <a:xfrm>
            <a:off x="838200" y="806450"/>
            <a:ext cx="746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2060"/>
                </a:solidFill>
                <a:latin typeface="+mj-lt"/>
              </a:rPr>
              <a:t>Conclusions</a:t>
            </a:r>
            <a:endParaRPr lang="en-US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23235" name="Text Box 3"/>
          <p:cNvSpPr txBox="1">
            <a:spLocks noChangeArrowheads="1"/>
          </p:cNvSpPr>
          <p:nvPr/>
        </p:nvSpPr>
        <p:spPr bwMode="auto">
          <a:xfrm>
            <a:off x="809625" y="1676400"/>
            <a:ext cx="754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223236" name="Text Box 4"/>
          <p:cNvSpPr txBox="1">
            <a:spLocks noChangeArrowheads="1"/>
          </p:cNvSpPr>
          <p:nvPr/>
        </p:nvSpPr>
        <p:spPr bwMode="auto">
          <a:xfrm>
            <a:off x="609600" y="1723072"/>
            <a:ext cx="8001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Changes in Arctic sea ice, duration of ice cover on lakes, mountain glaciers, snow cover, permafrost and the Greenland Ice Sheet have been observed;</a:t>
            </a:r>
          </a:p>
          <a:p>
            <a:pPr algn="l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ATM, </a:t>
            </a:r>
            <a:r>
              <a:rPr lang="en-US" sz="2000" dirty="0" err="1" smtClean="0">
                <a:solidFill>
                  <a:srgbClr val="002060"/>
                </a:solidFill>
              </a:rPr>
              <a:t>ICESat</a:t>
            </a:r>
            <a:r>
              <a:rPr lang="en-US" sz="2000" dirty="0" smtClean="0">
                <a:solidFill>
                  <a:srgbClr val="002060"/>
                </a:solidFill>
              </a:rPr>
              <a:t> and GRACE measurements show mass loss </a:t>
            </a:r>
            <a:r>
              <a:rPr lang="en-US" sz="2000" dirty="0" smtClean="0">
                <a:solidFill>
                  <a:srgbClr val="002060"/>
                </a:solidFill>
              </a:rPr>
              <a:t>of </a:t>
            </a:r>
            <a:r>
              <a:rPr lang="en-US" sz="2000" dirty="0" smtClean="0">
                <a:solidFill>
                  <a:srgbClr val="002060"/>
                </a:solidFill>
              </a:rPr>
              <a:t>the Greenland Ice Sheet below ~2000 m in elevation; </a:t>
            </a:r>
          </a:p>
        </p:txBody>
      </p:sp>
      <p:pic>
        <p:nvPicPr>
          <p:cNvPr id="5" name="Picture 6" descr="NASA logo cle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50" y="132557"/>
            <a:ext cx="762000" cy="629443"/>
          </a:xfrm>
          <a:prstGeom prst="rect">
            <a:avLst/>
          </a:prstGeom>
          <a:noFill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8105" y="76200"/>
            <a:ext cx="699695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dkhall1\Desktop\Papers\In Progress\Greenland CDR paper\Final Greenland IST CDR maps\2010\2010_monthly_mean_appended.png"/>
          <p:cNvPicPr/>
          <p:nvPr/>
        </p:nvPicPr>
        <p:blipFill>
          <a:blip r:embed="rId4" cstate="print"/>
          <a:srcRect l="75334" t="669" r="882" b="67242"/>
          <a:stretch>
            <a:fillRect/>
          </a:stretch>
        </p:blipFill>
        <p:spPr bwMode="auto">
          <a:xfrm>
            <a:off x="6896100" y="2895600"/>
            <a:ext cx="1943100" cy="38862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09600" y="3276600"/>
            <a:ext cx="62484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A consistent pattern of ice sheet warming and increasing melt extent has been observed with different instruments, though the magnitude of changes differs;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IST can validate skin-temperature output of models, and as input to ice dynamics models, to improve accuracy of  ice sheet mass balance and SLR estimates.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5970" name="Object 2"/>
          <p:cNvGraphicFramePr>
            <a:graphicFrameLocks noChangeAspect="1"/>
          </p:cNvGraphicFramePr>
          <p:nvPr/>
        </p:nvGraphicFramePr>
        <p:xfrm>
          <a:off x="1588" y="0"/>
          <a:ext cx="9142412" cy="6858000"/>
        </p:xfrm>
        <a:graphic>
          <a:graphicData uri="http://schemas.openxmlformats.org/presentationml/2006/ole">
            <p:oleObj spid="_x0000_s197634" name="PhotoImpact" r:id="rId3" imgW="9142857" imgH="6603175" progId="">
              <p:embed/>
            </p:oleObj>
          </a:graphicData>
        </a:graphic>
      </p:graphicFrame>
      <p:sp>
        <p:nvSpPr>
          <p:cNvPr id="595971" name="Text Box 3"/>
          <p:cNvSpPr txBox="1">
            <a:spLocks noChangeArrowheads="1"/>
          </p:cNvSpPr>
          <p:nvPr/>
        </p:nvSpPr>
        <p:spPr bwMode="auto">
          <a:xfrm>
            <a:off x="6934200" y="6400800"/>
            <a:ext cx="18288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800" dirty="0">
                <a:solidFill>
                  <a:schemeClr val="bg1"/>
                </a:solidFill>
              </a:rPr>
              <a:t>NASA Visible Earth</a:t>
            </a:r>
          </a:p>
        </p:txBody>
      </p:sp>
      <p:sp>
        <p:nvSpPr>
          <p:cNvPr id="595972" name="Text Box 4"/>
          <p:cNvSpPr txBox="1">
            <a:spLocks noChangeArrowheads="1"/>
          </p:cNvSpPr>
          <p:nvPr/>
        </p:nvSpPr>
        <p:spPr bwMode="auto">
          <a:xfrm>
            <a:off x="2514600" y="42672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United States</a:t>
            </a:r>
          </a:p>
        </p:txBody>
      </p:sp>
      <p:sp>
        <p:nvSpPr>
          <p:cNvPr id="595973" name="Text Box 5"/>
          <p:cNvSpPr txBox="1">
            <a:spLocks noChangeArrowheads="1"/>
          </p:cNvSpPr>
          <p:nvPr/>
        </p:nvSpPr>
        <p:spPr bwMode="auto">
          <a:xfrm>
            <a:off x="5410200" y="3154363"/>
            <a:ext cx="1066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0000"/>
                </a:solidFill>
              </a:rPr>
              <a:t>Greenland</a:t>
            </a:r>
          </a:p>
        </p:txBody>
      </p:sp>
      <p:sp>
        <p:nvSpPr>
          <p:cNvPr id="595974" name="Text Box 6"/>
          <p:cNvSpPr txBox="1">
            <a:spLocks noChangeArrowheads="1"/>
          </p:cNvSpPr>
          <p:nvPr/>
        </p:nvSpPr>
        <p:spPr bwMode="auto">
          <a:xfrm>
            <a:off x="5638800" y="2193925"/>
            <a:ext cx="45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73211"/>
                </a:solidFill>
              </a:rPr>
              <a:t>.</a:t>
            </a:r>
          </a:p>
        </p:txBody>
      </p:sp>
      <p:sp>
        <p:nvSpPr>
          <p:cNvPr id="595975" name="Text Box 7"/>
          <p:cNvSpPr txBox="1">
            <a:spLocks noChangeArrowheads="1"/>
          </p:cNvSpPr>
          <p:nvPr/>
        </p:nvSpPr>
        <p:spPr bwMode="auto">
          <a:xfrm>
            <a:off x="5486400" y="2133600"/>
            <a:ext cx="838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00000"/>
                </a:solidFill>
              </a:rPr>
              <a:t>North Pole</a:t>
            </a:r>
          </a:p>
        </p:txBody>
      </p:sp>
      <p:sp>
        <p:nvSpPr>
          <p:cNvPr id="8" name="Text Box 1027"/>
          <p:cNvSpPr txBox="1">
            <a:spLocks noChangeArrowheads="1"/>
          </p:cNvSpPr>
          <p:nvPr/>
        </p:nvSpPr>
        <p:spPr bwMode="auto">
          <a:xfrm>
            <a:off x="990600" y="-36731"/>
            <a:ext cx="7239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</a:t>
            </a:r>
            <a:r>
              <a:rPr lang="en-US" sz="36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Cryosphere</a:t>
            </a:r>
            <a:endParaRPr lang="en-US" sz="36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4200" y="1092875"/>
            <a:ext cx="2286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Seasonal snow cover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Mountain glaciers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Ice sheets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Frozen lakes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Sea ice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Permafrost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9" name="Text Box 3"/>
          <p:cNvSpPr txBox="1">
            <a:spLocks noChangeArrowheads="1"/>
          </p:cNvSpPr>
          <p:nvPr/>
        </p:nvSpPr>
        <p:spPr bwMode="auto">
          <a:xfrm>
            <a:off x="304800" y="569893"/>
            <a:ext cx="8534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+mj-lt"/>
              </a:rPr>
              <a:t>Evidence of Climate Warming 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has been </a:t>
            </a:r>
            <a:r>
              <a:rPr lang="en-US" sz="2800" b="1" dirty="0" smtClean="0">
                <a:solidFill>
                  <a:srgbClr val="002060"/>
                </a:solidFill>
                <a:latin typeface="+mj-lt"/>
              </a:rPr>
              <a:t>Dramatic in 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the </a:t>
            </a:r>
            <a:r>
              <a:rPr lang="en-US" sz="2800" b="1" dirty="0" smtClean="0">
                <a:solidFill>
                  <a:srgbClr val="002060"/>
                </a:solidFill>
                <a:latin typeface="+mj-lt"/>
              </a:rPr>
              <a:t>High Latitudes of the Northern Hemisphere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6581001"/>
            <a:ext cx="11597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Klaus </a:t>
            </a:r>
            <a:r>
              <a:rPr lang="en-US" sz="1200" dirty="0" err="1" smtClean="0">
                <a:solidFill>
                  <a:schemeClr val="bg1"/>
                </a:solidFill>
              </a:rPr>
              <a:t>Thymann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76200" y="1869534"/>
            <a:ext cx="8610600" cy="4455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2" algn="l">
              <a:spcBef>
                <a:spcPct val="50000"/>
              </a:spcBef>
              <a:buFontTx/>
              <a:buChar char="•"/>
            </a:pPr>
            <a:r>
              <a:rPr lang="en-US" sz="2100" dirty="0">
                <a:solidFill>
                  <a:srgbClr val="002060"/>
                </a:solidFill>
                <a:latin typeface="+mj-lt"/>
              </a:rPr>
              <a:t>In the Northern Hemisphere </a:t>
            </a:r>
            <a:r>
              <a:rPr lang="en-US" sz="2100" dirty="0" smtClean="0">
                <a:solidFill>
                  <a:srgbClr val="002060"/>
                </a:solidFill>
                <a:latin typeface="+mj-lt"/>
              </a:rPr>
              <a:t>there has been a decrease in:</a:t>
            </a:r>
            <a:endParaRPr lang="en-US" sz="2100" dirty="0">
              <a:solidFill>
                <a:srgbClr val="002060"/>
              </a:solidFill>
              <a:latin typeface="+mj-lt"/>
            </a:endParaRPr>
          </a:p>
          <a:p>
            <a:pPr lvl="4" algn="l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Duration of lake 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ice over 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the 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last 150 years</a:t>
            </a:r>
          </a:p>
          <a:p>
            <a:pPr lvl="4" algn="l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Extent of sea ice 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since 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1979</a:t>
            </a:r>
          </a:p>
          <a:p>
            <a:pPr lvl="4" algn="l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Extent of snow 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cover since 1966                     </a:t>
            </a:r>
          </a:p>
          <a:p>
            <a:pPr lvl="2" algn="l">
              <a:spcBef>
                <a:spcPct val="50000"/>
              </a:spcBef>
              <a:buFontTx/>
              <a:buChar char="•"/>
            </a:pPr>
            <a:r>
              <a:rPr lang="en-US" sz="2100" dirty="0">
                <a:solidFill>
                  <a:srgbClr val="002060"/>
                </a:solidFill>
                <a:latin typeface="+mj-lt"/>
              </a:rPr>
              <a:t>Permafrost is warming and thawing in </a:t>
            </a:r>
            <a:r>
              <a:rPr lang="en-US" sz="2100" dirty="0" smtClean="0">
                <a:solidFill>
                  <a:srgbClr val="002060"/>
                </a:solidFill>
                <a:latin typeface="+mj-lt"/>
              </a:rPr>
              <a:t>many  areas</a:t>
            </a:r>
            <a:endParaRPr lang="en-US" sz="2100" dirty="0">
              <a:solidFill>
                <a:srgbClr val="002060"/>
              </a:solidFill>
              <a:latin typeface="+mj-lt"/>
            </a:endParaRPr>
          </a:p>
          <a:p>
            <a:pPr lvl="2" algn="l">
              <a:spcBef>
                <a:spcPct val="50000"/>
              </a:spcBef>
              <a:buFontTx/>
              <a:buChar char="•"/>
            </a:pPr>
            <a:r>
              <a:rPr lang="en-US" sz="2100" dirty="0">
                <a:solidFill>
                  <a:srgbClr val="002060"/>
                </a:solidFill>
                <a:latin typeface="+mj-lt"/>
              </a:rPr>
              <a:t>Small glaciers are shrinking </a:t>
            </a:r>
            <a:r>
              <a:rPr lang="en-US" sz="2100" dirty="0" smtClean="0">
                <a:solidFill>
                  <a:srgbClr val="002060"/>
                </a:solidFill>
                <a:latin typeface="+mj-lt"/>
              </a:rPr>
              <a:t>(globally)</a:t>
            </a:r>
            <a:endParaRPr lang="en-US" sz="2100" dirty="0">
              <a:solidFill>
                <a:srgbClr val="002060"/>
              </a:solidFill>
              <a:latin typeface="+mj-lt"/>
            </a:endParaRP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sz="2100" dirty="0">
                <a:solidFill>
                  <a:srgbClr val="002060"/>
                </a:solidFill>
                <a:latin typeface="+mj-lt"/>
              </a:rPr>
              <a:t>Melt on the Greenland Ice </a:t>
            </a:r>
            <a:r>
              <a:rPr lang="en-US" sz="2100" dirty="0" smtClean="0">
                <a:solidFill>
                  <a:srgbClr val="002060"/>
                </a:solidFill>
                <a:latin typeface="+mj-lt"/>
              </a:rPr>
              <a:t>Sheet has                                                   been accelerating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endParaRPr lang="en-US" sz="2200" b="1" dirty="0">
              <a:solidFill>
                <a:srgbClr val="002060"/>
              </a:solidFill>
              <a:latin typeface="+mj-lt"/>
            </a:endParaRPr>
          </a:p>
          <a:p>
            <a:pPr algn="l">
              <a:spcBef>
                <a:spcPct val="50000"/>
              </a:spcBef>
            </a:pPr>
            <a:endParaRPr lang="en-US" sz="2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0" y="6629400"/>
            <a:ext cx="1752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Photo by Kimberly Casey/NASA</a:t>
            </a:r>
            <a:endParaRPr lang="en-US" sz="9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181600" y="4027714"/>
            <a:ext cx="3962400" cy="2830286"/>
            <a:chOff x="5181600" y="4027714"/>
            <a:chExt cx="3962400" cy="2830286"/>
          </a:xfrm>
        </p:grpSpPr>
        <p:pic>
          <p:nvPicPr>
            <p:cNvPr id="21811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81600" y="4027714"/>
              <a:ext cx="3962400" cy="2830286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5638800" y="6096000"/>
              <a:ext cx="990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Source: NSIDC</a:t>
              </a:r>
              <a:endParaRPr lang="en-US" sz="1100" dirty="0"/>
            </a:p>
          </p:txBody>
        </p:sp>
      </p:grpSp>
      <p:pic>
        <p:nvPicPr>
          <p:cNvPr id="21913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943350"/>
            <a:ext cx="3886200" cy="29146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9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9" name="Object 7"/>
          <p:cNvGraphicFramePr>
            <a:graphicFrameLocks noChangeAspect="1"/>
          </p:cNvGraphicFramePr>
          <p:nvPr/>
        </p:nvGraphicFramePr>
        <p:xfrm>
          <a:off x="-457200" y="0"/>
          <a:ext cx="9753600" cy="6858000"/>
        </p:xfrm>
        <a:graphic>
          <a:graphicData uri="http://schemas.openxmlformats.org/presentationml/2006/ole">
            <p:oleObj spid="_x0000_s193538" name="PhotoImpact" r:id="rId3" imgW="2923810" imgH="1942857" progId="">
              <p:embed/>
            </p:oleObj>
          </a:graphicData>
        </a:graphic>
      </p:graphicFrame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7200" y="1745159"/>
            <a:ext cx="8229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smtClean="0">
                <a:solidFill>
                  <a:srgbClr val="FFFF00"/>
                </a:solidFill>
              </a:rPr>
              <a:t>Seasonal </a:t>
            </a:r>
            <a:r>
              <a:rPr lang="en-US" sz="4400" b="1" dirty="0">
                <a:solidFill>
                  <a:srgbClr val="FFFF00"/>
                </a:solidFill>
              </a:rPr>
              <a:t>Snow Cover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33528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MODIS monthly snow-cover map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2286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Satellite Snow-Cover Products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51816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National Ice Center (NIC) snow-cover map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 t="66244" r="85455"/>
          <a:stretch>
            <a:fillRect/>
          </a:stretch>
        </p:blipFill>
        <p:spPr bwMode="auto">
          <a:xfrm>
            <a:off x="8305799" y="990600"/>
            <a:ext cx="568349" cy="23622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486400" y="33528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Northeastern U.S. MODIS swath fractional snow-cover map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33400" y="914400"/>
            <a:ext cx="4762500" cy="2381250"/>
            <a:chOff x="533400" y="990600"/>
            <a:chExt cx="4762500" cy="2381250"/>
          </a:xfrm>
        </p:grpSpPr>
        <p:pic>
          <p:nvPicPr>
            <p:cNvPr id="1966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990600"/>
              <a:ext cx="4762500" cy="2381250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609600" y="25908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Feb. 2004</a:t>
              </a:r>
              <a:endParaRPr lang="en-US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15000" y="914400"/>
            <a:ext cx="2514600" cy="2443077"/>
            <a:chOff x="5715000" y="990600"/>
            <a:chExt cx="2514600" cy="2443077"/>
          </a:xfrm>
        </p:grpSpPr>
        <p:pic>
          <p:nvPicPr>
            <p:cNvPr id="227329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39273" t="67056"/>
            <a:stretch>
              <a:fillRect/>
            </a:stretch>
          </p:blipFill>
          <p:spPr bwMode="auto">
            <a:xfrm>
              <a:off x="5715000" y="990600"/>
              <a:ext cx="2514600" cy="2443077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5791200" y="2819400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28 Dec. 2010</a:t>
              </a:r>
              <a:endParaRPr lang="en-US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29000" y="4038600"/>
            <a:ext cx="2895600" cy="2667000"/>
            <a:chOff x="3429000" y="3962400"/>
            <a:chExt cx="2895600" cy="2667000"/>
          </a:xfrm>
        </p:grpSpPr>
        <p:pic>
          <p:nvPicPr>
            <p:cNvPr id="6" name="Picture 5" descr="ims2012043_usa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9000" y="3962400"/>
              <a:ext cx="2667000" cy="2667000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4648200" y="5867400"/>
              <a:ext cx="1676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IMS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12 </a:t>
              </a:r>
              <a:r>
                <a:rPr lang="en-US" b="1" dirty="0" smtClean="0">
                  <a:solidFill>
                    <a:schemeClr val="bg1"/>
                  </a:solidFill>
                </a:rPr>
                <a:t>Feb. 2012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/>
          <a:srcRect t="6172"/>
          <a:stretch>
            <a:fillRect/>
          </a:stretch>
        </p:blipFill>
        <p:spPr bwMode="auto">
          <a:xfrm>
            <a:off x="0" y="914400"/>
            <a:ext cx="912107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31646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Northern Hemisphere Snow Cover Anomalies – Departure from 30-year Mean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572000" y="1447800"/>
            <a:ext cx="35814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002060"/>
                </a:solidFill>
              </a:rPr>
              <a:t>Northern Hemisphere snow-cover record; snow cover extent has decreased by ~10% since the record began, mainly due to earlier melt of spring snow cover</a:t>
            </a:r>
          </a:p>
          <a:p>
            <a:pPr>
              <a:spcBef>
                <a:spcPct val="50000"/>
              </a:spcBef>
            </a:pPr>
            <a:endParaRPr lang="en-US" sz="2000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876800" y="5410200"/>
            <a:ext cx="365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2060"/>
                </a:solidFill>
              </a:rPr>
              <a:t>Data courtesy Dave Robinson / Rutgers Univ.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257800" y="6553200"/>
            <a:ext cx="4114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/>
              <a:t>Figure from Hall &amp; Foster, 2007, Our Changing Planet, King et al. (eds.)</a:t>
            </a:r>
          </a:p>
        </p:txBody>
      </p:sp>
      <p:graphicFrame>
        <p:nvGraphicFramePr>
          <p:cNvPr id="91137" name="Object 1"/>
          <p:cNvGraphicFramePr>
            <a:graphicFrameLocks noChangeAspect="1"/>
          </p:cNvGraphicFramePr>
          <p:nvPr/>
        </p:nvGraphicFramePr>
        <p:xfrm>
          <a:off x="838200" y="838200"/>
          <a:ext cx="2438400" cy="2438400"/>
        </p:xfrm>
        <a:graphic>
          <a:graphicData uri="http://schemas.openxmlformats.org/presentationml/2006/ole">
            <p:oleObj spid="_x0000_s266242" name="PhotoImpact" r:id="rId4" imgW="3900952" imgH="3900952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6069</TotalTime>
  <Words>2028</Words>
  <Application>Microsoft Office PowerPoint</Application>
  <PresentationFormat>On-screen Show (4:3)</PresentationFormat>
  <Paragraphs>260</Paragraphs>
  <Slides>43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Office Theme</vt:lpstr>
      <vt:lpstr>PhotoImpact</vt:lpstr>
      <vt:lpstr>Bitmap Image</vt:lpstr>
      <vt:lpstr>Chart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dkhall1</dc:creator>
  <cp:lastModifiedBy>Dorothy</cp:lastModifiedBy>
  <cp:revision>354</cp:revision>
  <dcterms:created xsi:type="dcterms:W3CDTF">2011-08-05T17:00:11Z</dcterms:created>
  <dcterms:modified xsi:type="dcterms:W3CDTF">2012-05-08T12:05:46Z</dcterms:modified>
</cp:coreProperties>
</file>