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42" r:id="rId1"/>
  </p:sldMasterIdLst>
  <p:notesMasterIdLst>
    <p:notesMasterId r:id="rId30"/>
  </p:notesMasterIdLst>
  <p:handoutMasterIdLst>
    <p:handoutMasterId r:id="rId31"/>
  </p:handoutMasterIdLst>
  <p:sldIdLst>
    <p:sldId id="992" r:id="rId2"/>
    <p:sldId id="1272" r:id="rId3"/>
    <p:sldId id="1273" r:id="rId4"/>
    <p:sldId id="1281" r:id="rId5"/>
    <p:sldId id="1288" r:id="rId6"/>
    <p:sldId id="1284" r:id="rId7"/>
    <p:sldId id="1289" r:id="rId8"/>
    <p:sldId id="1290" r:id="rId9"/>
    <p:sldId id="1285" r:id="rId10"/>
    <p:sldId id="1286" r:id="rId11"/>
    <p:sldId id="1291" r:id="rId12"/>
    <p:sldId id="1292" r:id="rId13"/>
    <p:sldId id="1296" r:id="rId14"/>
    <p:sldId id="1293" r:id="rId15"/>
    <p:sldId id="1294" r:id="rId16"/>
    <p:sldId id="1300" r:id="rId17"/>
    <p:sldId id="1297" r:id="rId18"/>
    <p:sldId id="1298" r:id="rId19"/>
    <p:sldId id="1262" r:id="rId20"/>
    <p:sldId id="1263" r:id="rId21"/>
    <p:sldId id="1303" r:id="rId22"/>
    <p:sldId id="1304" r:id="rId23"/>
    <p:sldId id="1305" r:id="rId24"/>
    <p:sldId id="1309" r:id="rId25"/>
    <p:sldId id="1311" r:id="rId26"/>
    <p:sldId id="1314" r:id="rId27"/>
    <p:sldId id="1317" r:id="rId28"/>
    <p:sldId id="1306" r:id="rId29"/>
  </p:sldIdLst>
  <p:sldSz cx="9144000" cy="6858000" type="screen4x3"/>
  <p:notesSz cx="6985000" cy="9271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Arial Black" pitchFamily="34" charset="0"/>
      <p:bold r:id="rId36"/>
    </p:embeddedFont>
    <p:embeddedFont>
      <p:font typeface="Aharoni" pitchFamily="2" charset="-79"/>
      <p:bold r:id="rId37"/>
    </p:embeddedFont>
    <p:embeddedFont>
      <p:font typeface="Tahoma" pitchFamily="34" charset="0"/>
      <p:regular r:id="rId38"/>
      <p:bold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  <a:srgbClr val="336600"/>
    <a:srgbClr val="D9F348"/>
    <a:srgbClr val="0071C2"/>
    <a:srgbClr val="3399FF"/>
    <a:srgbClr val="02CE15"/>
    <a:srgbClr val="996600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4" autoAdjust="0"/>
    <p:restoredTop sz="77255" autoAdjust="0"/>
  </p:normalViewPr>
  <p:slideViewPr>
    <p:cSldViewPr>
      <p:cViewPr>
        <p:scale>
          <a:sx n="60" d="100"/>
          <a:sy n="60" d="100"/>
        </p:scale>
        <p:origin x="-162" y="-126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75" d="100"/>
          <a:sy n="75" d="100"/>
        </p:scale>
        <p:origin x="-2568" y="-10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1E75247-3078-443A-8DD8-BA87EB24D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9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D05B7B-C939-483F-AC1D-BB969295D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9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5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5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10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23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8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6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6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6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6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01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29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0573" indent="-284836" defTabSz="92729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39342" indent="-227868" defTabSz="92729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595079" indent="-227868" defTabSz="92729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0816" indent="-227868" defTabSz="92729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CC72F607-A16E-4968-9FB7-DFBE041615ED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5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0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05B7B-C939-483F-AC1D-BB969295D5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4CD7-D693-4C26-9789-B526B0333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ED08-4A7D-4248-84E1-E43F716D6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4ED7-5BB3-48F7-84DF-1C610B0BB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DB39-A206-4FF5-AB2A-297494F9E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BEF0-FB1B-46C1-9F82-65EE5614B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1528-6BED-4AA9-ABBE-912DBFBAD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543A-B601-4F24-8406-451DF66B0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BD6D-0EE5-476C-BB7D-881617D49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C835-0241-4391-9417-A5EB3C318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CB77-CC03-42C6-9AD2-2EA1B8D98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DC41-7054-4C38-B1A8-BEEF23759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MEASURES VIPESDRs Science Review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D8E54F-10D6-488F-AF81-33264F68D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41002" y="492637"/>
            <a:ext cx="861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MODIS Science Team Meeting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Silver  Spring, MD - April 15-16, 2013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MODIS VI Product Suite Status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From C5 to C6</a:t>
            </a:r>
          </a:p>
        </p:txBody>
      </p:sp>
      <p:pic>
        <p:nvPicPr>
          <p:cNvPr id="5" name="Picture 15" descr="VIP_Lab_Logo_09_20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738" y="4800600"/>
            <a:ext cx="5629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8"/>
          <p:cNvSpPr txBox="1">
            <a:spLocks/>
          </p:cNvSpPr>
          <p:nvPr/>
        </p:nvSpPr>
        <p:spPr bwMode="auto">
          <a:xfrm>
            <a:off x="457200" y="3200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800" b="1" dirty="0" smtClean="0">
                <a:latin typeface="AvantGarde"/>
                <a:cs typeface="Tahoma" pitchFamily="34" charset="0"/>
              </a:rPr>
              <a:t>Kamel Didan &amp; Armando Barreto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600" b="1" dirty="0" smtClean="0">
                <a:latin typeface="AvantGarde"/>
                <a:cs typeface="Tahoma" pitchFamily="34" charset="0"/>
              </a:rPr>
              <a:t>Work inherited from Alfredo Huete and Kamel Didan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latin typeface="AvantGarde"/>
                <a:cs typeface="Tahoma" pitchFamily="34" charset="0"/>
              </a:rPr>
              <a:t>The University of Arizona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b="1" dirty="0">
              <a:latin typeface="AvantGarde"/>
              <a:cs typeface="Tahoma" pitchFamily="34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latin typeface="AvantGarde"/>
              </a:rPr>
              <a:t> </a:t>
            </a:r>
            <a:r>
              <a:rPr lang="en-US" sz="2000" b="1" dirty="0">
                <a:latin typeface="AvantGarde"/>
                <a:cs typeface="Tahoma" pitchFamily="34" charset="0"/>
              </a:rPr>
              <a:t/>
            </a:r>
            <a:br>
              <a:rPr lang="en-US" sz="2000" b="1" dirty="0">
                <a:latin typeface="AvantGarde"/>
                <a:cs typeface="Tahoma" pitchFamily="34" charset="0"/>
              </a:rPr>
            </a:br>
            <a:endParaRPr lang="en-US" sz="2000" b="1" dirty="0">
              <a:latin typeface="AvantGarde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 Evaluation (Winter scene, 2003001)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r>
              <a:rPr lang="en-US" sz="1600" dirty="0" smtClean="0"/>
              <a:t>Evaluation results  based on [OLD-NEW</a:t>
            </a:r>
            <a:r>
              <a:rPr lang="en-US" sz="1600" dirty="0"/>
              <a:t>]</a:t>
            </a:r>
          </a:p>
          <a:p>
            <a:r>
              <a:rPr lang="en-US" sz="1600" dirty="0" smtClean="0"/>
              <a:t>Largest observed change (&gt;+/-10%) over tropics and high latitude regions</a:t>
            </a:r>
          </a:p>
          <a:p>
            <a:r>
              <a:rPr lang="en-US" sz="1600" dirty="0" smtClean="0"/>
              <a:t>NDVI and EVI changed differently 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http://vip.arizona.edu/hdfexplorer/tmpfiles/output4.jpg?r=5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199"/>
            <a:ext cx="4114800" cy="2057401"/>
          </a:xfrm>
          <a:prstGeom prst="rect">
            <a:avLst/>
          </a:prstGeom>
          <a:noFill/>
        </p:spPr>
      </p:pic>
      <p:pic>
        <p:nvPicPr>
          <p:cNvPr id="9" name="Picture 8" descr="http://vip.arizona.edu/hdfexplorer/tmpfiles/histo_tmp.png?r=58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055" y="2743200"/>
            <a:ext cx="3137545" cy="1858129"/>
          </a:xfrm>
          <a:prstGeom prst="rect">
            <a:avLst/>
          </a:prstGeom>
          <a:noFill/>
        </p:spPr>
      </p:pic>
      <p:pic>
        <p:nvPicPr>
          <p:cNvPr id="10" name="Picture 2" descr="http://vip.arizona.edu/hdfexplorer/tmpfiles/output20.jpg?r=23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4672427"/>
            <a:ext cx="4114801" cy="2057401"/>
          </a:xfrm>
          <a:prstGeom prst="rect">
            <a:avLst/>
          </a:prstGeom>
          <a:noFill/>
        </p:spPr>
      </p:pic>
      <p:pic>
        <p:nvPicPr>
          <p:cNvPr id="11" name="Picture 10" descr="http://vip.arizona.edu/hdfexplorer/tmpfiles/histo_tmp.png?r=8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6924" y="4716980"/>
            <a:ext cx="3142676" cy="186340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230769"/>
            <a:ext cx="441664" cy="31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06670" y="3601878"/>
            <a:ext cx="8002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NDVI </a:t>
            </a:r>
          </a:p>
          <a:p>
            <a:pPr algn="ctr"/>
            <a:r>
              <a:rPr lang="en-US" dirty="0" smtClean="0"/>
              <a:t>Diff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EVI</a:t>
            </a:r>
          </a:p>
          <a:p>
            <a:pPr algn="ctr"/>
            <a:r>
              <a:rPr lang="en-US" dirty="0" smtClean="0"/>
              <a:t>Diff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C6 VI Evaluation </a:t>
            </a:r>
            <a:r>
              <a:rPr lang="en-US" sz="3200" dirty="0"/>
              <a:t>(Winter </a:t>
            </a:r>
            <a:r>
              <a:rPr lang="en-US" sz="3200" dirty="0" smtClean="0"/>
              <a:t>scene, </a:t>
            </a:r>
            <a:r>
              <a:rPr lang="en-US" sz="3200" dirty="0"/>
              <a:t>2003001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http://vip.arizona.edu/hdfexplorer/tmpfiles/histo_tmp.png?r=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614056"/>
            <a:ext cx="3386820" cy="1975645"/>
          </a:xfrm>
          <a:prstGeom prst="rect">
            <a:avLst/>
          </a:prstGeom>
          <a:noFill/>
        </p:spPr>
      </p:pic>
      <p:pic>
        <p:nvPicPr>
          <p:cNvPr id="9" name="Picture 8" descr="http://vip.arizona.edu/hdfexplorer/tmpfiles/histo_tmp.png?r=25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4687509"/>
            <a:ext cx="3386820" cy="19756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2286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NDVI                                                                  EVI</a:t>
            </a:r>
            <a:endParaRPr lang="en-US" dirty="0"/>
          </a:p>
        </p:txBody>
      </p:sp>
      <p:pic>
        <p:nvPicPr>
          <p:cNvPr id="11" name="Picture 10" descr="http://vip.arizona.edu/hdfexplorer/tmpfiles/histo_tmp.png?r=41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2590800"/>
            <a:ext cx="3386820" cy="1975645"/>
          </a:xfrm>
          <a:prstGeom prst="rect">
            <a:avLst/>
          </a:prstGeom>
          <a:noFill/>
        </p:spPr>
      </p:pic>
      <p:pic>
        <p:nvPicPr>
          <p:cNvPr id="15" name="Picture 14" descr="http://vip.arizona.edu/hdfexplorer/tmpfiles/histo_tmp.png?r=20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2" y="4653756"/>
            <a:ext cx="3386820" cy="18574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62400" y="3601878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 Histogram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C6 LSR Evaluation </a:t>
            </a:r>
            <a:r>
              <a:rPr lang="en-US" sz="3200" dirty="0"/>
              <a:t>(Winter </a:t>
            </a:r>
            <a:r>
              <a:rPr lang="en-US" sz="3200" dirty="0" smtClean="0"/>
              <a:t>scene, </a:t>
            </a:r>
            <a:r>
              <a:rPr lang="en-US" sz="3200" dirty="0"/>
              <a:t>2003001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SR Histogram </a:t>
            </a:r>
            <a:r>
              <a:rPr lang="en-US" dirty="0"/>
              <a:t>distribution</a:t>
            </a:r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286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                                      NIR                                        Blue</a:t>
            </a:r>
            <a:endParaRPr lang="en-US" dirty="0"/>
          </a:p>
        </p:txBody>
      </p:sp>
      <p:pic>
        <p:nvPicPr>
          <p:cNvPr id="12" name="Picture 11" descr="http://vip.arizona.edu/hdfexplorer/tmpfiles/histo_tmp.png?r=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55332"/>
            <a:ext cx="2857500" cy="1666875"/>
          </a:xfrm>
          <a:prstGeom prst="rect">
            <a:avLst/>
          </a:prstGeom>
          <a:noFill/>
        </p:spPr>
      </p:pic>
      <p:pic>
        <p:nvPicPr>
          <p:cNvPr id="13" name="Picture 12" descr="http://vip.arizona.edu/hdfexplorer/tmpfiles/histo_tmp.png?r=44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7904" y="2655331"/>
            <a:ext cx="2857500" cy="1666875"/>
          </a:xfrm>
          <a:prstGeom prst="rect">
            <a:avLst/>
          </a:prstGeom>
          <a:noFill/>
        </p:spPr>
      </p:pic>
      <p:pic>
        <p:nvPicPr>
          <p:cNvPr id="14" name="Picture 13" descr="http://vip.arizona.edu/hdfexplorer/tmpfiles/histo_tmp.png?r=33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3312" y="2655331"/>
            <a:ext cx="2857500" cy="1666875"/>
          </a:xfrm>
          <a:prstGeom prst="rect">
            <a:avLst/>
          </a:prstGeom>
          <a:noFill/>
        </p:spPr>
      </p:pic>
      <p:pic>
        <p:nvPicPr>
          <p:cNvPr id="15" name="Picture 14" descr="http://vip.arizona.edu/hdfexplorer/tmpfiles/histo_tmp.png?r=14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648200"/>
            <a:ext cx="2900362" cy="1585912"/>
          </a:xfrm>
          <a:prstGeom prst="rect">
            <a:avLst/>
          </a:prstGeom>
          <a:noFill/>
        </p:spPr>
      </p:pic>
      <p:pic>
        <p:nvPicPr>
          <p:cNvPr id="16" name="Picture 15" descr="http://vip.arizona.edu/hdfexplorer/tmpfiles/histo_tmp.png?r=38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7952" y="4643438"/>
            <a:ext cx="2900361" cy="1590674"/>
          </a:xfrm>
          <a:prstGeom prst="rect">
            <a:avLst/>
          </a:prstGeom>
          <a:noFill/>
        </p:spPr>
      </p:pic>
      <p:pic>
        <p:nvPicPr>
          <p:cNvPr id="17" name="Picture 16" descr="http://vip.arizona.edu/hdfexplorer/tmpfiles/histo_tmp.png?r=28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1509" y="4663208"/>
            <a:ext cx="2864313" cy="1570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482656" y="4038600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C6 Evaluation Composite DOY (Winter scene)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Slight shift to selection of earlier days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 descr="http://vip.arizona.edu/hdfexplorer/tmpfiles/histo_tmp.png?r=1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512129" cy="2632075"/>
          </a:xfrm>
          <a:prstGeom prst="rect">
            <a:avLst/>
          </a:prstGeom>
          <a:noFill/>
        </p:spPr>
      </p:pic>
      <p:pic>
        <p:nvPicPr>
          <p:cNvPr id="18" name="Picture 2" descr="http://vip.arizona.edu/hdfexplorer/tmpfiles/output2.jpg?r=4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00286"/>
            <a:ext cx="6152866" cy="3076433"/>
          </a:xfrm>
          <a:prstGeom prst="rect">
            <a:avLst/>
          </a:prstGeom>
          <a:noFill/>
        </p:spPr>
      </p:pic>
      <p:pic>
        <p:nvPicPr>
          <p:cNvPr id="20" name="Picture 2" descr="http://vip.arizona.edu/webtools/legends/sa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71853"/>
            <a:ext cx="929739" cy="320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1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 Evaluation (Summer scene, 2003193)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6670" y="3601878"/>
            <a:ext cx="8002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NDVI </a:t>
            </a:r>
          </a:p>
          <a:p>
            <a:pPr algn="ctr"/>
            <a:r>
              <a:rPr lang="en-US" dirty="0" smtClean="0"/>
              <a:t>Diff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EVI</a:t>
            </a:r>
          </a:p>
          <a:p>
            <a:pPr algn="ctr"/>
            <a:r>
              <a:rPr lang="en-US" dirty="0" smtClean="0"/>
              <a:t>Diff</a:t>
            </a:r>
            <a:endParaRPr lang="en-US" dirty="0"/>
          </a:p>
        </p:txBody>
      </p:sp>
      <p:pic>
        <p:nvPicPr>
          <p:cNvPr id="12" name="Picture 2" descr="http://vip.arizona.edu/hdfexplorer/tmpfiles/output18.jpg?r=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55504"/>
            <a:ext cx="4078070" cy="2039035"/>
          </a:xfrm>
          <a:prstGeom prst="rect">
            <a:avLst/>
          </a:prstGeom>
          <a:noFill/>
        </p:spPr>
      </p:pic>
      <p:pic>
        <p:nvPicPr>
          <p:cNvPr id="13" name="Picture 12" descr="http://vip.arizona.edu/hdfexplorer/tmpfiles/histo_tmp.png?r=36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151" y="2590800"/>
            <a:ext cx="3581399" cy="2089149"/>
          </a:xfrm>
          <a:prstGeom prst="rect">
            <a:avLst/>
          </a:prstGeom>
          <a:noFill/>
        </p:spPr>
      </p:pic>
      <p:pic>
        <p:nvPicPr>
          <p:cNvPr id="14" name="Picture 2" descr="http://vip.arizona.edu/hdfexplorer/tmpfiles/output20.jpg?r=38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64157"/>
            <a:ext cx="4078070" cy="203903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124200"/>
            <a:ext cx="441664" cy="31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vip.arizona.edu/hdfexplorer/tmpfiles/histo_tmp.png?r=57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8151" y="4539529"/>
            <a:ext cx="3584836" cy="2091154"/>
          </a:xfrm>
          <a:prstGeom prst="rect">
            <a:avLst/>
          </a:prstGeom>
          <a:noFill/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z="1600" dirty="0" smtClean="0"/>
              <a:t>Again OLD-NEW</a:t>
            </a:r>
          </a:p>
          <a:p>
            <a:r>
              <a:rPr lang="en-US" sz="1600" dirty="0" smtClean="0"/>
              <a:t>Largest observed change over tropics</a:t>
            </a:r>
          </a:p>
          <a:p>
            <a:r>
              <a:rPr lang="en-US" sz="1600" dirty="0" smtClean="0"/>
              <a:t>NDVI and EVI changed differently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88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C6 VI Evaluation (Summer scene</a:t>
            </a:r>
            <a:r>
              <a:rPr lang="en-US" sz="3200" dirty="0"/>
              <a:t> , 2003193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386" y="1524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NDVI                                                                 EVI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71186" y="2916078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Old</a:t>
            </a:r>
            <a:endParaRPr lang="en-US" dirty="0"/>
          </a:p>
        </p:txBody>
      </p:sp>
      <p:pic>
        <p:nvPicPr>
          <p:cNvPr id="12" name="Picture 11" descr="http://vip.arizona.edu/hdfexplorer/tmpfiles/histo_tmp.png?r=3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70" y="1828800"/>
            <a:ext cx="3542616" cy="2066526"/>
          </a:xfrm>
          <a:prstGeom prst="rect">
            <a:avLst/>
          </a:prstGeom>
          <a:noFill/>
        </p:spPr>
      </p:pic>
      <p:pic>
        <p:nvPicPr>
          <p:cNvPr id="13" name="Picture 12" descr="http://vip.arizona.edu/hdfexplorer/tmpfiles/histo_tmp.png?r=5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186" y="1828800"/>
            <a:ext cx="3601214" cy="2100708"/>
          </a:xfrm>
          <a:prstGeom prst="rect">
            <a:avLst/>
          </a:prstGeom>
          <a:noFill/>
        </p:spPr>
      </p:pic>
      <p:pic>
        <p:nvPicPr>
          <p:cNvPr id="14" name="Picture 13" descr="http://vip.arizona.edu/hdfexplorer/tmpfiles/histo_tmp.png?r=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170" y="3836033"/>
            <a:ext cx="3542616" cy="2066525"/>
          </a:xfrm>
          <a:prstGeom prst="rect">
            <a:avLst/>
          </a:prstGeom>
          <a:noFill/>
        </p:spPr>
      </p:pic>
      <p:pic>
        <p:nvPicPr>
          <p:cNvPr id="17" name="Picture 16" descr="http://vip.arizona.edu/hdfexplorer/tmpfiles/histo_tmp.png?r=37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186" y="3801850"/>
            <a:ext cx="3601214" cy="210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4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C6 LSR Evaluation (Summer scene</a:t>
            </a:r>
            <a:r>
              <a:rPr lang="en-US" sz="3200" dirty="0"/>
              <a:t> , 2003193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                                      NIR                                        Blue</a:t>
            </a:r>
            <a:endParaRPr lang="en-US" dirty="0"/>
          </a:p>
        </p:txBody>
      </p:sp>
      <p:pic>
        <p:nvPicPr>
          <p:cNvPr id="12" name="Picture 2" descr="http://vip.arizona.edu/hdfexplorer/tmpfiles/output7.jpg?r=5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047998" cy="1523999"/>
          </a:xfrm>
          <a:prstGeom prst="rect">
            <a:avLst/>
          </a:prstGeom>
          <a:noFill/>
        </p:spPr>
      </p:pic>
      <p:pic>
        <p:nvPicPr>
          <p:cNvPr id="13" name="Picture 2" descr="http://vip.arizona.edu/hdfexplorer/tmpfiles/output14.jpg?r=5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3047999" cy="1524000"/>
          </a:xfrm>
          <a:prstGeom prst="rect">
            <a:avLst/>
          </a:prstGeom>
          <a:noFill/>
        </p:spPr>
      </p:pic>
      <p:pic>
        <p:nvPicPr>
          <p:cNvPr id="14" name="Picture 2" descr="http://vip.arizona.edu/hdfexplorer/tmpfiles/output11.jpg?r=8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28799"/>
            <a:ext cx="3048000" cy="1524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r>
              <a:rPr lang="en-US" sz="2400" dirty="0" smtClean="0"/>
              <a:t>All SR values increased around the tropics (not proportionally)</a:t>
            </a:r>
            <a:endParaRPr lang="en-US" sz="2800" dirty="0"/>
          </a:p>
        </p:txBody>
      </p:sp>
      <p:pic>
        <p:nvPicPr>
          <p:cNvPr id="11" name="Picture 10" descr="http://vip.arizona.edu/hdfexplorer/tmpfiles/histo_tmp.png?r=10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76" y="5012138"/>
            <a:ext cx="2857500" cy="1567168"/>
          </a:xfrm>
          <a:prstGeom prst="rect">
            <a:avLst/>
          </a:prstGeom>
          <a:noFill/>
        </p:spPr>
      </p:pic>
      <p:pic>
        <p:nvPicPr>
          <p:cNvPr id="15" name="Picture 14" descr="http://vip.arizona.edu/hdfexplorer/tmpfiles/histo_tmp.png?r=48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779" y="5012138"/>
            <a:ext cx="2857500" cy="1567168"/>
          </a:xfrm>
          <a:prstGeom prst="rect">
            <a:avLst/>
          </a:prstGeom>
          <a:noFill/>
        </p:spPr>
      </p:pic>
      <p:pic>
        <p:nvPicPr>
          <p:cNvPr id="16" name="Picture 15" descr="http://vip.arizona.edu/hdfexplorer/tmpfiles/histo_tmp.png?r=13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8128" y="5016737"/>
            <a:ext cx="2857500" cy="1567168"/>
          </a:xfrm>
          <a:prstGeom prst="rect">
            <a:avLst/>
          </a:prstGeom>
          <a:noFill/>
        </p:spPr>
      </p:pic>
      <p:pic>
        <p:nvPicPr>
          <p:cNvPr id="17" name="Picture 16" descr="http://vip.arizona.edu/hdfexplorer/tmpfiles/histo_tmp.png?r=16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236" y="3253177"/>
            <a:ext cx="2840440" cy="1592368"/>
          </a:xfrm>
          <a:prstGeom prst="rect">
            <a:avLst/>
          </a:prstGeom>
          <a:noFill/>
        </p:spPr>
      </p:pic>
      <p:pic>
        <p:nvPicPr>
          <p:cNvPr id="18" name="Picture 17" descr="http://vip.arizona.edu/hdfexplorer/tmpfiles/histo_tmp.png?r=17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1779" y="3254841"/>
            <a:ext cx="2840440" cy="1597150"/>
          </a:xfrm>
          <a:prstGeom prst="rect">
            <a:avLst/>
          </a:prstGeom>
          <a:noFill/>
        </p:spPr>
      </p:pic>
      <p:pic>
        <p:nvPicPr>
          <p:cNvPr id="19" name="Picture 18" descr="http://vip.arizona.edu/hdfexplorer/tmpfiles/histo_tmp.png?r=28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32346" y="3259623"/>
            <a:ext cx="2840440" cy="159236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482656" y="4245380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vip.arizona.edu/hdfexplorer/tmpfiles/histo_tmp.png?r=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862" y="4114800"/>
            <a:ext cx="4177538" cy="2436897"/>
          </a:xfrm>
          <a:prstGeom prst="rect">
            <a:avLst/>
          </a:prstGeom>
          <a:noFill/>
        </p:spPr>
      </p:pic>
      <p:pic>
        <p:nvPicPr>
          <p:cNvPr id="11" name="Picture 2" descr="http://vip.arizona.edu/hdfexplorer/tmpfiles/output4.jpg?r=3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9" y="2209800"/>
            <a:ext cx="6677021" cy="33385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C6 Evaluation Composite DOY </a:t>
            </a:r>
            <a:r>
              <a:rPr lang="en-US" sz="2400" dirty="0"/>
              <a:t> (Summer </a:t>
            </a:r>
            <a:r>
              <a:rPr lang="en-US" sz="2400" dirty="0" smtClean="0"/>
              <a:t>scene, </a:t>
            </a:r>
            <a:r>
              <a:rPr lang="en-US" sz="2400" dirty="0"/>
              <a:t>2003193)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C6 slight shift to earlier days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2" descr="http://vip.arizona.edu/webtools/legends/sa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71853"/>
            <a:ext cx="929739" cy="320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5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dirty="0" smtClean="0"/>
              <a:t>C6 Evaluation</a:t>
            </a:r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9" y="1664732"/>
            <a:ext cx="18202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" y="3486108"/>
            <a:ext cx="182451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" y="1660183"/>
            <a:ext cx="182451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60" y="3486108"/>
            <a:ext cx="1820254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163969" y="5391619"/>
            <a:ext cx="4037844" cy="0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480801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~10% shift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93" y="1664732"/>
            <a:ext cx="1794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22" y="1664732"/>
            <a:ext cx="182007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10" y="3488804"/>
            <a:ext cx="179421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93" y="3469754"/>
            <a:ext cx="181350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80385" y="5306793"/>
            <a:ext cx="40378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03922" y="5230593"/>
            <a:ext cx="3761822" cy="0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01859" y="5069567"/>
            <a:ext cx="37782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5983" y="461066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~10% shift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0686" y="1295400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                       NEW                                         OLD                      NEW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71959" y="6324600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                                                                       EVI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SCF Work focused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Error and Uncertainty” analysis of the full MODIS VI data record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Improving the data Filtering</a:t>
            </a:r>
          </a:p>
          <a:p>
            <a:pPr lvl="2"/>
            <a:r>
              <a:rPr lang="en-US" sz="2000" dirty="0" smtClean="0"/>
              <a:t>Based on data ranking</a:t>
            </a:r>
          </a:p>
          <a:p>
            <a:pPr lvl="2"/>
            <a:r>
              <a:rPr lang="en-US" sz="2000" dirty="0" smtClean="0"/>
              <a:t>And long term confidence interval (to eliminate residual noise)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Implemented EVI2 for forward and backward compatibility</a:t>
            </a:r>
          </a:p>
          <a:p>
            <a:pPr lvl="2"/>
            <a:r>
              <a:rPr lang="en-US" sz="2000" dirty="0" smtClean="0"/>
              <a:t>A full EVI2 MODIS record is now available (at CMG resolution)</a:t>
            </a:r>
          </a:p>
          <a:p>
            <a:pPr lvl="2"/>
            <a:r>
              <a:rPr lang="en-US" sz="2000" dirty="0" smtClean="0"/>
              <a:t>We’re producing a full 1km record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Developed the “First good observation” compositing scheme to generate high temporal frequency Vegetation Index data in support of phenology and detection of fast change/disturbance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Reanalyzed the  full Terra and Aqua MODIS VI Data records to generate reference long term VI ESDRs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VIs</a:t>
            </a:r>
          </a:p>
          <a:p>
            <a:r>
              <a:rPr lang="en-US" sz="2800" dirty="0" smtClean="0"/>
              <a:t>C5 approach</a:t>
            </a:r>
          </a:p>
          <a:p>
            <a:r>
              <a:rPr lang="en-US" sz="2800" dirty="0" smtClean="0"/>
              <a:t>C6 approach</a:t>
            </a:r>
          </a:p>
          <a:p>
            <a:r>
              <a:rPr lang="en-US" sz="2800" dirty="0" smtClean="0"/>
              <a:t>C6 Tests Evaluation</a:t>
            </a:r>
          </a:p>
          <a:p>
            <a:r>
              <a:rPr lang="en-US" sz="2800" dirty="0" smtClean="0"/>
              <a:t>PI SCF Work</a:t>
            </a:r>
          </a:p>
          <a:p>
            <a:pPr lvl="1"/>
            <a:r>
              <a:rPr lang="en-US" sz="2000" dirty="0" smtClean="0"/>
              <a:t>MODIS VI Error Analysis</a:t>
            </a:r>
          </a:p>
          <a:p>
            <a:r>
              <a:rPr lang="en-US" sz="2800" dirty="0" smtClean="0"/>
              <a:t>Conclusions</a:t>
            </a:r>
          </a:p>
          <a:p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objective is to help eliminate poor quality data and noise</a:t>
            </a:r>
          </a:p>
          <a:p>
            <a:pPr marL="857250" lvl="1" indent="-457200"/>
            <a:r>
              <a:rPr lang="en-US" sz="2000" dirty="0" smtClean="0"/>
              <a:t>Based on Pixel QA ranking</a:t>
            </a:r>
          </a:p>
          <a:p>
            <a:pPr marL="1257300" lvl="2" indent="-457200"/>
            <a:r>
              <a:rPr lang="en-US" sz="1600" dirty="0" smtClean="0"/>
              <a:t>Simplify post-processing</a:t>
            </a:r>
          </a:p>
          <a:p>
            <a:pPr marL="1257300" lvl="2" indent="-457200"/>
            <a:r>
              <a:rPr lang="en-US" sz="1600" dirty="0" smtClean="0"/>
              <a:t>Categorize the data </a:t>
            </a:r>
          </a:p>
          <a:p>
            <a:pPr marL="1257300" lvl="2" indent="-457200"/>
            <a:r>
              <a:rPr lang="en-US" sz="1600" dirty="0" smtClean="0"/>
              <a:t>Automate data filtering  </a:t>
            </a:r>
          </a:p>
          <a:p>
            <a:pPr marL="857250" lvl="1" indent="-457200"/>
            <a:r>
              <a:rPr lang="en-US" sz="2000" dirty="0" smtClean="0"/>
              <a:t>Long term confidence interval</a:t>
            </a:r>
          </a:p>
          <a:p>
            <a:pPr marL="1257300" lvl="2" indent="-457200"/>
            <a:r>
              <a:rPr lang="en-US" sz="1600" dirty="0" smtClean="0"/>
              <a:t>Lots of QA error, especially with clouds, snow/ice</a:t>
            </a:r>
          </a:p>
          <a:p>
            <a:pPr marL="1257300" lvl="2" indent="-457200"/>
            <a:r>
              <a:rPr lang="en-US" sz="1600" dirty="0" smtClean="0"/>
              <a:t>Mislabeling</a:t>
            </a:r>
          </a:p>
          <a:p>
            <a:pPr marL="1257300" lvl="2" indent="-457200"/>
            <a:r>
              <a:rPr lang="en-US" sz="1600" dirty="0" smtClean="0"/>
              <a:t>Residual noise impact change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0719"/>
            <a:ext cx="2590800" cy="174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0825"/>
            <a:ext cx="2302117" cy="228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vip.arizona.edu/vipweb/quicklooks/V2/DAILY/INPUTDATA/2008/small/VIP01P1.A2008225.002.ND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26055"/>
            <a:ext cx="1981201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vip.arizona.edu/vipweb/quicklooks/V2/DAILY/FILTEREDDATA/2008/small/VIP01P2.A2008225.002.NDV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30" y="4505507"/>
            <a:ext cx="19812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91" y="5562600"/>
            <a:ext cx="1531420" cy="95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76991" y="6163494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Input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4998" y="5788980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Filtered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2279" y="5638800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Final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17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Error Characterization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/>
          <a:lstStyle/>
          <a:p>
            <a:r>
              <a:rPr lang="en-US" sz="2400" dirty="0" smtClean="0"/>
              <a:t>Error related to input (1)</a:t>
            </a:r>
          </a:p>
          <a:p>
            <a:pPr lvl="1"/>
            <a:r>
              <a:rPr lang="en-US" sz="1800" dirty="0" smtClean="0"/>
              <a:t>Based on accurate field validation (sunphotometers)</a:t>
            </a:r>
            <a:endParaRPr lang="en-US" sz="1800" dirty="0"/>
          </a:p>
          <a:p>
            <a:r>
              <a:rPr lang="en-US" sz="2400" dirty="0" smtClean="0"/>
              <a:t>Departure from normal/expected profile (2)</a:t>
            </a:r>
          </a:p>
          <a:p>
            <a:pPr lvl="1"/>
            <a:r>
              <a:rPr lang="en-US" sz="1800" dirty="0" smtClean="0"/>
              <a:t>Based on long term standard deviations</a:t>
            </a:r>
            <a:endParaRPr lang="en-US" sz="1800" dirty="0"/>
          </a:p>
          <a:p>
            <a:r>
              <a:rPr lang="en-US" sz="2400" dirty="0" smtClean="0"/>
              <a:t>Temporal profile stability (3) </a:t>
            </a:r>
          </a:p>
          <a:p>
            <a:pPr lvl="1"/>
            <a:r>
              <a:rPr lang="en-US" sz="1800" dirty="0" smtClean="0"/>
              <a:t>Based on change about normal/mean</a:t>
            </a:r>
            <a:endParaRPr lang="en-US" sz="1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302993"/>
            <a:ext cx="5334000" cy="20978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472862" y="4683993"/>
            <a:ext cx="0" cy="457200"/>
          </a:xfrm>
          <a:prstGeom prst="straightConnector1">
            <a:avLst/>
          </a:prstGeom>
          <a:ln>
            <a:solidFill>
              <a:srgbClr val="000099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15579" y="4701245"/>
            <a:ext cx="4573" cy="38100"/>
          </a:xfrm>
          <a:prstGeom prst="straightConnector1">
            <a:avLst/>
          </a:prstGeom>
          <a:ln>
            <a:solidFill>
              <a:srgbClr val="7030A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59126" y="43202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7456" y="4328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2326" y="47718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78126" y="4531593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060230" y="5522193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873326" y="5064993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084674" y="4845019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73326" y="5480497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339926" y="5141193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374430" y="5556697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76250" y="4685139"/>
            <a:ext cx="181417" cy="30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90396" y="5138151"/>
            <a:ext cx="181417" cy="30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771900" y="4666750"/>
            <a:ext cx="5157997" cy="772330"/>
          </a:xfrm>
          <a:custGeom>
            <a:avLst/>
            <a:gdLst>
              <a:gd name="connsiteX0" fmla="*/ 0 w 5157997"/>
              <a:gd name="connsiteY0" fmla="*/ 543425 h 772330"/>
              <a:gd name="connsiteX1" fmla="*/ 685800 w 5157997"/>
              <a:gd name="connsiteY1" fmla="*/ 772025 h 772330"/>
              <a:gd name="connsiteX2" fmla="*/ 1019175 w 5157997"/>
              <a:gd name="connsiteY2" fmla="*/ 581525 h 772330"/>
              <a:gd name="connsiteX3" fmla="*/ 1581150 w 5157997"/>
              <a:gd name="connsiteY3" fmla="*/ 152900 h 772330"/>
              <a:gd name="connsiteX4" fmla="*/ 2047875 w 5157997"/>
              <a:gd name="connsiteY4" fmla="*/ 29075 h 772330"/>
              <a:gd name="connsiteX5" fmla="*/ 3571875 w 5157997"/>
              <a:gd name="connsiteY5" fmla="*/ 57650 h 772330"/>
              <a:gd name="connsiteX6" fmla="*/ 4943475 w 5157997"/>
              <a:gd name="connsiteY6" fmla="*/ 619625 h 772330"/>
              <a:gd name="connsiteX7" fmla="*/ 5133975 w 5157997"/>
              <a:gd name="connsiteY7" fmla="*/ 686300 h 7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7997" h="772330">
                <a:moveTo>
                  <a:pt x="0" y="543425"/>
                </a:moveTo>
                <a:cubicBezTo>
                  <a:pt x="257969" y="654550"/>
                  <a:pt x="515938" y="765675"/>
                  <a:pt x="685800" y="772025"/>
                </a:cubicBezTo>
                <a:cubicBezTo>
                  <a:pt x="855662" y="778375"/>
                  <a:pt x="869950" y="684712"/>
                  <a:pt x="1019175" y="581525"/>
                </a:cubicBezTo>
                <a:cubicBezTo>
                  <a:pt x="1168400" y="478338"/>
                  <a:pt x="1409700" y="244975"/>
                  <a:pt x="1581150" y="152900"/>
                </a:cubicBezTo>
                <a:cubicBezTo>
                  <a:pt x="1752600" y="60825"/>
                  <a:pt x="1716088" y="44950"/>
                  <a:pt x="2047875" y="29075"/>
                </a:cubicBezTo>
                <a:cubicBezTo>
                  <a:pt x="2379663" y="13200"/>
                  <a:pt x="3089275" y="-40775"/>
                  <a:pt x="3571875" y="57650"/>
                </a:cubicBezTo>
                <a:cubicBezTo>
                  <a:pt x="4054475" y="156075"/>
                  <a:pt x="4683125" y="514850"/>
                  <a:pt x="4943475" y="619625"/>
                </a:cubicBezTo>
                <a:cubicBezTo>
                  <a:pt x="5203825" y="724400"/>
                  <a:pt x="5168900" y="705350"/>
                  <a:pt x="5133975" y="686300"/>
                </a:cubicBezTo>
              </a:path>
            </a:pathLst>
          </a:custGeom>
          <a:noFill/>
          <a:ln w="19050"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3704845"/>
            <a:ext cx="3553647" cy="1348070"/>
            <a:chOff x="4572000" y="4572000"/>
            <a:chExt cx="4204001" cy="1729590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648200"/>
              <a:ext cx="4204001" cy="16533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5448300" y="4895850"/>
              <a:ext cx="838200" cy="52189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  <a:alpha val="69000"/>
                </a:schemeClr>
              </a:solidFill>
              <a:tailEnd type="stealth" w="lg" len="lg"/>
            </a:ln>
            <a:effectLst>
              <a:glow rad="63500">
                <a:schemeClr val="tx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086600" y="4909148"/>
              <a:ext cx="1613201" cy="565747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  <a:alpha val="69000"/>
                </a:schemeClr>
              </a:solidFill>
              <a:tailEnd type="stealth" w="lg" len="lg"/>
            </a:ln>
            <a:effectLst>
              <a:glow rad="63500">
                <a:schemeClr val="tx1">
                  <a:lumMod val="8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6497731" y="4801496"/>
              <a:ext cx="352538" cy="400050"/>
            </a:xfrm>
            <a:custGeom>
              <a:avLst/>
              <a:gdLst>
                <a:gd name="connsiteX0" fmla="*/ 0 w 352538"/>
                <a:gd name="connsiteY0" fmla="*/ 9525 h 400050"/>
                <a:gd name="connsiteX1" fmla="*/ 66675 w 352538"/>
                <a:gd name="connsiteY1" fmla="*/ 104775 h 400050"/>
                <a:gd name="connsiteX2" fmla="*/ 85725 w 352538"/>
                <a:gd name="connsiteY2" fmla="*/ 133350 h 400050"/>
                <a:gd name="connsiteX3" fmla="*/ 95250 w 352538"/>
                <a:gd name="connsiteY3" fmla="*/ 161925 h 400050"/>
                <a:gd name="connsiteX4" fmla="*/ 142875 w 352538"/>
                <a:gd name="connsiteY4" fmla="*/ 247650 h 400050"/>
                <a:gd name="connsiteX5" fmla="*/ 171450 w 352538"/>
                <a:gd name="connsiteY5" fmla="*/ 342900 h 400050"/>
                <a:gd name="connsiteX6" fmla="*/ 180975 w 352538"/>
                <a:gd name="connsiteY6" fmla="*/ 371475 h 400050"/>
                <a:gd name="connsiteX7" fmla="*/ 190500 w 352538"/>
                <a:gd name="connsiteY7" fmla="*/ 400050 h 400050"/>
                <a:gd name="connsiteX8" fmla="*/ 209550 w 352538"/>
                <a:gd name="connsiteY8" fmla="*/ 171450 h 400050"/>
                <a:gd name="connsiteX9" fmla="*/ 228600 w 352538"/>
                <a:gd name="connsiteY9" fmla="*/ 0 h 400050"/>
                <a:gd name="connsiteX10" fmla="*/ 266700 w 352538"/>
                <a:gd name="connsiteY10" fmla="*/ 57150 h 400050"/>
                <a:gd name="connsiteX11" fmla="*/ 295275 w 352538"/>
                <a:gd name="connsiteY11" fmla="*/ 85725 h 400050"/>
                <a:gd name="connsiteX12" fmla="*/ 304800 w 352538"/>
                <a:gd name="connsiteY12" fmla="*/ 114300 h 400050"/>
                <a:gd name="connsiteX13" fmla="*/ 323850 w 352538"/>
                <a:gd name="connsiteY13" fmla="*/ 142875 h 400050"/>
                <a:gd name="connsiteX14" fmla="*/ 333375 w 352538"/>
                <a:gd name="connsiteY14" fmla="*/ 190500 h 400050"/>
                <a:gd name="connsiteX15" fmla="*/ 342900 w 352538"/>
                <a:gd name="connsiteY15" fmla="*/ 219075 h 400050"/>
                <a:gd name="connsiteX16" fmla="*/ 352425 w 352538"/>
                <a:gd name="connsiteY16" fmla="*/ 29527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538" h="400050">
                  <a:moveTo>
                    <a:pt x="0" y="9525"/>
                  </a:moveTo>
                  <a:cubicBezTo>
                    <a:pt x="80641" y="106294"/>
                    <a:pt x="22835" y="28056"/>
                    <a:pt x="66675" y="104775"/>
                  </a:cubicBezTo>
                  <a:cubicBezTo>
                    <a:pt x="72355" y="114714"/>
                    <a:pt x="80605" y="123111"/>
                    <a:pt x="85725" y="133350"/>
                  </a:cubicBezTo>
                  <a:cubicBezTo>
                    <a:pt x="90215" y="142330"/>
                    <a:pt x="90374" y="153148"/>
                    <a:pt x="95250" y="161925"/>
                  </a:cubicBezTo>
                  <a:cubicBezTo>
                    <a:pt x="135381" y="234162"/>
                    <a:pt x="127661" y="194402"/>
                    <a:pt x="142875" y="247650"/>
                  </a:cubicBezTo>
                  <a:cubicBezTo>
                    <a:pt x="171665" y="348417"/>
                    <a:pt x="126179" y="207087"/>
                    <a:pt x="171450" y="342900"/>
                  </a:cubicBezTo>
                  <a:lnTo>
                    <a:pt x="180975" y="371475"/>
                  </a:lnTo>
                  <a:lnTo>
                    <a:pt x="190500" y="400050"/>
                  </a:lnTo>
                  <a:cubicBezTo>
                    <a:pt x="222337" y="304539"/>
                    <a:pt x="191545" y="405510"/>
                    <a:pt x="209550" y="171450"/>
                  </a:cubicBezTo>
                  <a:cubicBezTo>
                    <a:pt x="213960" y="114118"/>
                    <a:pt x="222250" y="57150"/>
                    <a:pt x="228600" y="0"/>
                  </a:cubicBezTo>
                  <a:cubicBezTo>
                    <a:pt x="319757" y="91157"/>
                    <a:pt x="211561" y="-25558"/>
                    <a:pt x="266700" y="57150"/>
                  </a:cubicBezTo>
                  <a:cubicBezTo>
                    <a:pt x="274172" y="68358"/>
                    <a:pt x="285750" y="76200"/>
                    <a:pt x="295275" y="85725"/>
                  </a:cubicBezTo>
                  <a:cubicBezTo>
                    <a:pt x="298450" y="95250"/>
                    <a:pt x="300310" y="105320"/>
                    <a:pt x="304800" y="114300"/>
                  </a:cubicBezTo>
                  <a:cubicBezTo>
                    <a:pt x="309920" y="124539"/>
                    <a:pt x="319830" y="132156"/>
                    <a:pt x="323850" y="142875"/>
                  </a:cubicBezTo>
                  <a:cubicBezTo>
                    <a:pt x="329534" y="158034"/>
                    <a:pt x="329448" y="174794"/>
                    <a:pt x="333375" y="190500"/>
                  </a:cubicBezTo>
                  <a:cubicBezTo>
                    <a:pt x="335810" y="200240"/>
                    <a:pt x="340465" y="209335"/>
                    <a:pt x="342900" y="219075"/>
                  </a:cubicBezTo>
                  <a:cubicBezTo>
                    <a:pt x="354293" y="264647"/>
                    <a:pt x="352425" y="257214"/>
                    <a:pt x="352425" y="295275"/>
                  </a:cubicBezTo>
                </a:path>
              </a:pathLst>
            </a:custGeom>
            <a:noFill/>
            <a:ln w="15875">
              <a:solidFill>
                <a:schemeClr val="accent2">
                  <a:lumMod val="75000"/>
                </a:schemeClr>
              </a:solidFill>
              <a:tailEnd type="stealth" w="lg" len="lg"/>
            </a:ln>
            <a:effectLst>
              <a:glow rad="63500">
                <a:schemeClr val="tx1">
                  <a:lumMod val="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9544449">
              <a:off x="5294194" y="4806793"/>
              <a:ext cx="77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Trend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184211">
              <a:off x="7532374" y="4768854"/>
              <a:ext cx="77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Trend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19800" y="4572000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Change/Noise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4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LSR Input related error</a:t>
            </a:r>
            <a:br>
              <a:rPr lang="en-US" dirty="0" smtClean="0"/>
            </a:br>
            <a:r>
              <a:rPr lang="en-US" sz="1400" dirty="0" smtClean="0"/>
              <a:t>Land Surface Reflectance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590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99"/>
                </a:solidFill>
              </a:rPr>
              <a:t>NDVI = (N-R)/(N+R)</a:t>
            </a:r>
          </a:p>
          <a:p>
            <a:r>
              <a:rPr lang="en-US" sz="2000" dirty="0" smtClean="0"/>
              <a:t>We’re not concerned with the VI formulation but the error in the input to this equation.  In other words, how close we are to the TOC (Atm. Corr. Performance)</a:t>
            </a:r>
          </a:p>
          <a:p>
            <a:pPr lvl="1"/>
            <a:r>
              <a:rPr lang="en-US" sz="1800" dirty="0" smtClean="0"/>
              <a:t>Approach: Use Surface Reflectance validation results &amp; Error analysis over sunphotometers sites (ex: EOS Core sites, LPV). Although, the reported average error is about 2-5% in Red &amp; NIR, we will  estimate the impact of a 10%  error in Red/NIR on the VI estimation.</a:t>
            </a:r>
          </a:p>
        </p:txBody>
      </p:sp>
      <p:pic>
        <p:nvPicPr>
          <p:cNvPr id="9" name="Picture 6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883025"/>
            <a:ext cx="4191000" cy="279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4572000"/>
            <a:ext cx="363567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Max. VI input related Error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     </a:t>
            </a:r>
            <a:r>
              <a:rPr lang="en-US" sz="1400" dirty="0" smtClean="0">
                <a:solidFill>
                  <a:srgbClr val="336600"/>
                </a:solidFill>
              </a:rPr>
              <a:t> Vegetated </a:t>
            </a:r>
            <a:r>
              <a:rPr lang="en-US" sz="1400" dirty="0" smtClean="0">
                <a:solidFill>
                  <a:srgbClr val="000099"/>
                </a:solidFill>
              </a:rPr>
              <a:t>= 0.04-0.05 VI Unit (~1-5-%)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Non-vegetated</a:t>
            </a:r>
            <a:r>
              <a:rPr lang="en-US" sz="1400" dirty="0" smtClean="0">
                <a:solidFill>
                  <a:srgbClr val="000099"/>
                </a:solidFill>
              </a:rPr>
              <a:t> </a:t>
            </a:r>
            <a:r>
              <a:rPr lang="en-US" sz="1400" dirty="0">
                <a:solidFill>
                  <a:srgbClr val="000099"/>
                </a:solidFill>
              </a:rPr>
              <a:t>= </a:t>
            </a:r>
            <a:r>
              <a:rPr lang="en-US" sz="1400" dirty="0" smtClean="0">
                <a:solidFill>
                  <a:srgbClr val="000099"/>
                </a:solidFill>
              </a:rPr>
              <a:t>0.11 </a:t>
            </a:r>
            <a:r>
              <a:rPr lang="en-US" sz="1400" dirty="0">
                <a:solidFill>
                  <a:srgbClr val="000099"/>
                </a:solidFill>
              </a:rPr>
              <a:t>VI </a:t>
            </a:r>
            <a:r>
              <a:rPr lang="en-US" sz="1400" dirty="0" smtClean="0">
                <a:solidFill>
                  <a:srgbClr val="000099"/>
                </a:solidFill>
              </a:rPr>
              <a:t>Unit (~100%)</a:t>
            </a:r>
            <a:endParaRPr lang="en-US" sz="1400" dirty="0">
              <a:solidFill>
                <a:srgbClr val="000099"/>
              </a:solidFill>
            </a:endParaRP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365750" y="396875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NDVI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200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Max Envelope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59040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Min Envelope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090328"/>
            <a:ext cx="8229600" cy="890872"/>
          </a:xfrm>
        </p:spPr>
        <p:txBody>
          <a:bodyPr/>
          <a:lstStyle/>
          <a:p>
            <a:r>
              <a:rPr lang="en-US" sz="2800" dirty="0" smtClean="0"/>
              <a:t>Apply previous results to Long Term Avg. VI</a:t>
            </a:r>
            <a:endParaRPr lang="en-US" sz="2800" dirty="0"/>
          </a:p>
        </p:txBody>
      </p:sp>
      <p:pic>
        <p:nvPicPr>
          <p:cNvPr id="5" name="Picture 89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64" y="2057400"/>
            <a:ext cx="5181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125" y="4002529"/>
            <a:ext cx="4955875" cy="24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90775"/>
            <a:ext cx="500932" cy="22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880" y="4233639"/>
            <a:ext cx="500932" cy="22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6275" y="2483867"/>
            <a:ext cx="57018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0.01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0.04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0.08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0.09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0.11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7675" y="4326940"/>
            <a:ext cx="61331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1%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25%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50%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75%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100%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5467" y="429721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0126" y="611851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</a:t>
            </a:r>
            <a:endParaRPr lang="en-US" dirty="0"/>
          </a:p>
        </p:txBody>
      </p:sp>
      <p:pic>
        <p:nvPicPr>
          <p:cNvPr id="15" name="Picture 60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2819400"/>
            <a:ext cx="1600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endCxn id="5" idx="3"/>
          </p:cNvCxnSpPr>
          <p:nvPr/>
        </p:nvCxnSpPr>
        <p:spPr>
          <a:xfrm flipH="1">
            <a:off x="5420264" y="3352800"/>
            <a:ext cx="88528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vip.arizona.edu/vipweb/quicklooks/V2/DAILY/FILTEREDDATA_LTAVG/FILLED/2000_2010/small/VIP01P2.A226.LTAVG.2000_2010.NDVI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569" y="1573359"/>
            <a:ext cx="1936162" cy="9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1026" idx="2"/>
            <a:endCxn id="15" idx="0"/>
          </p:cNvCxnSpPr>
          <p:nvPr/>
        </p:nvCxnSpPr>
        <p:spPr>
          <a:xfrm>
            <a:off x="7105650" y="2541441"/>
            <a:ext cx="0" cy="27795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77200" y="2019300"/>
            <a:ext cx="73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Aug. </a:t>
            </a:r>
            <a:br>
              <a:rPr lang="en-US" sz="1400" dirty="0" smtClean="0"/>
            </a:br>
            <a:r>
              <a:rPr lang="en-US" sz="1400" dirty="0" smtClean="0"/>
              <a:t>LTAVG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38854" y="2819400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 Error </a:t>
            </a:r>
            <a:br>
              <a:rPr lang="en-US" sz="1400" dirty="0" smtClean="0"/>
            </a:br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LSR Input Error Global Propagation</a:t>
            </a:r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07" y="914400"/>
            <a:ext cx="3465093" cy="136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vip.arizona.edu/vipweb/quicklooks/MISC/Kamel_AGU/StDev/LongTerm.CONT.NDVI.STDEV.STATS.1980_2010.OND.NDVI_STDEV.AV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423" y="5086350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vip.arizona.edu/vipweb/quicklooks/MISC/Kamel_AGU/StDev/LongTerm.CONT.NDVI.STDEV.STATS.1980_2010.AMJ.NDVI_STDEV.AV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423" y="3625908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vip.arizona.edu/vipweb/quicklooks/MISC/Kamel_AGU/StDev/LongTerm.CONT.NDVI.STDEV.STATS.1980_2010.JFM.NDVI_STDEV.AVG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648463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78" y="907187"/>
            <a:ext cx="8229600" cy="2369413"/>
          </a:xfrm>
        </p:spPr>
        <p:txBody>
          <a:bodyPr/>
          <a:lstStyle/>
          <a:p>
            <a:r>
              <a:rPr lang="en-US" sz="2400" dirty="0"/>
              <a:t>Departure from normal/expected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profile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Approach is to estimate error by long </a:t>
            </a:r>
            <a:br>
              <a:rPr lang="en-US" sz="2400" dirty="0" smtClean="0"/>
            </a:br>
            <a:r>
              <a:rPr lang="en-US" sz="2400" dirty="0" smtClean="0"/>
              <a:t>term </a:t>
            </a:r>
            <a:r>
              <a:rPr lang="en-US" sz="2400" dirty="0"/>
              <a:t>standard </a:t>
            </a:r>
            <a:r>
              <a:rPr lang="en-US" sz="2400" dirty="0" smtClean="0"/>
              <a:t>deviation analysis</a:t>
            </a:r>
          </a:p>
          <a:p>
            <a:pPr lvl="1">
              <a:spcBef>
                <a:spcPts val="1200"/>
              </a:spcBef>
            </a:pPr>
            <a:r>
              <a:rPr lang="en-US" sz="1400" b="1" dirty="0" smtClean="0"/>
              <a:t>Error = 0.05 for vegetated and 0.005 for non-vegetated</a:t>
            </a:r>
          </a:p>
          <a:p>
            <a:pPr lvl="1"/>
            <a:r>
              <a:rPr lang="en-US" sz="1400" b="1" dirty="0" smtClean="0"/>
              <a:t>Largest over vegetated area and during winter (snow/ice cover)</a:t>
            </a:r>
            <a:endParaRPr lang="en-US" sz="14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4677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Departure from Normal Related Error</a:t>
            </a:r>
            <a:endParaRPr lang="en-US" sz="3200" dirty="0"/>
          </a:p>
        </p:txBody>
      </p:sp>
      <p:pic>
        <p:nvPicPr>
          <p:cNvPr id="2055" name="Picture 7" descr="http://vip.arizona.edu/vipweb/quicklooks/MISC/Kamel_AGU/StDev/LongTerm.CONT.NDVI.STDEV.STATS.1980_2010.JAS.NDVI_STDEV.AV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086350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43000" y="4735898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JFM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0080" y="4745423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AMJ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6190982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JAS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81980" y="6215390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OND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2643" y="1887748"/>
            <a:ext cx="810235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9"/>
                </a:solidFill>
              </a:rPr>
              <a:t>JFM</a:t>
            </a:r>
            <a:endParaRPr lang="en-US" sz="1100" dirty="0">
              <a:solidFill>
                <a:srgbClr val="000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6635" y="1887748"/>
            <a:ext cx="810235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9"/>
                </a:solidFill>
              </a:rPr>
              <a:t>AMJ</a:t>
            </a:r>
            <a:endParaRPr lang="en-US" sz="1100" dirty="0">
              <a:solidFill>
                <a:srgbClr val="0000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4962" y="1886311"/>
            <a:ext cx="810235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9"/>
                </a:solidFill>
              </a:rPr>
              <a:t>JAS</a:t>
            </a:r>
            <a:endParaRPr lang="en-US" sz="1100" dirty="0">
              <a:solidFill>
                <a:srgbClr val="0000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3823" y="1884874"/>
            <a:ext cx="810235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9"/>
                </a:solidFill>
              </a:rPr>
              <a:t>OND</a:t>
            </a:r>
            <a:endParaRPr lang="en-US" sz="1100" dirty="0">
              <a:solidFill>
                <a:srgbClr val="000099"/>
              </a:solidFill>
            </a:endParaRPr>
          </a:p>
        </p:txBody>
      </p:sp>
      <p:pic>
        <p:nvPicPr>
          <p:cNvPr id="2063" name="Picture 15" descr="http://vip.arizona.edu/vipweb/quicklooks/MISC/Kamel_AGU/Legend_LongTerm_STDEV.A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983" y="3870001"/>
            <a:ext cx="915925" cy="24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81" y="762000"/>
            <a:ext cx="3465093" cy="136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7187"/>
            <a:ext cx="8229600" cy="693013"/>
          </a:xfrm>
        </p:spPr>
        <p:txBody>
          <a:bodyPr/>
          <a:lstStyle/>
          <a:p>
            <a:r>
              <a:rPr lang="en-US" sz="2400" dirty="0"/>
              <a:t>Number of  peaks and valleys (</a:t>
            </a:r>
            <a:r>
              <a:rPr lang="en-US" sz="2400" dirty="0">
                <a:solidFill>
                  <a:srgbClr val="C00000"/>
                </a:solidFill>
              </a:rPr>
              <a:t>3</a:t>
            </a:r>
            <a:r>
              <a:rPr lang="en-US" sz="2400" dirty="0"/>
              <a:t>) </a:t>
            </a:r>
          </a:p>
          <a:p>
            <a:pPr lvl="1"/>
            <a:r>
              <a:rPr lang="en-US" sz="1800" dirty="0" smtClean="0"/>
              <a:t>Assess the number of time the profile crosses </a:t>
            </a:r>
            <a:br>
              <a:rPr lang="en-US" sz="1800" dirty="0" smtClean="0"/>
            </a:br>
            <a:r>
              <a:rPr lang="en-US" sz="1800" dirty="0" smtClean="0"/>
              <a:t>the normal/expected profile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Impact on cumulative VI (proxy of Carbon sequestration)  </a:t>
            </a:r>
          </a:p>
          <a:p>
            <a:pPr lvl="1"/>
            <a:r>
              <a:rPr lang="en-US" sz="1800" dirty="0" smtClean="0"/>
              <a:t>Showing only Start of Growing Season (AMJ) and </a:t>
            </a:r>
            <a:br>
              <a:rPr lang="en-US" sz="1800" dirty="0" smtClean="0"/>
            </a:br>
            <a:r>
              <a:rPr lang="en-US" sz="1800" dirty="0" smtClean="0"/>
              <a:t>Start of Senescence (OND)</a:t>
            </a:r>
          </a:p>
          <a:p>
            <a:pPr lvl="1"/>
            <a:r>
              <a:rPr lang="en-US" sz="1800" dirty="0" smtClean="0"/>
              <a:t>Insets are standard deviation</a:t>
            </a:r>
          </a:p>
          <a:p>
            <a:pPr lvl="1"/>
            <a:r>
              <a:rPr lang="en-US" sz="1800" dirty="0" smtClean="0"/>
              <a:t>AMJ : Lowest over vegetated</a:t>
            </a:r>
            <a:br>
              <a:rPr lang="en-US" sz="1800" dirty="0" smtClean="0"/>
            </a:br>
            <a:r>
              <a:rPr lang="en-US" sz="1800" dirty="0" smtClean="0"/>
              <a:t>areas and highest over </a:t>
            </a:r>
            <a:br>
              <a:rPr lang="en-US" sz="1800" dirty="0" smtClean="0"/>
            </a:br>
            <a:r>
              <a:rPr lang="en-US" sz="1800" dirty="0" smtClean="0"/>
              <a:t>non-veg and high latitude.</a:t>
            </a:r>
          </a:p>
          <a:p>
            <a:pPr lvl="1"/>
            <a:r>
              <a:rPr lang="en-US" sz="1800" dirty="0" smtClean="0"/>
              <a:t>OND : Lowest over vegetated</a:t>
            </a:r>
            <a:br>
              <a:rPr lang="en-US" sz="1800" dirty="0" smtClean="0"/>
            </a:br>
            <a:r>
              <a:rPr lang="en-US" sz="1800" dirty="0" smtClean="0"/>
              <a:t>areas and highest over non-</a:t>
            </a:r>
            <a:br>
              <a:rPr lang="en-US" sz="1800" dirty="0" smtClean="0"/>
            </a:br>
            <a:r>
              <a:rPr lang="en-US" sz="1800" dirty="0" smtClean="0"/>
              <a:t>veg.</a:t>
            </a:r>
            <a:endParaRPr lang="en-US" sz="18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4677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Stability of Time Series Profiles</a:t>
            </a:r>
            <a:endParaRPr lang="en-US" dirty="0"/>
          </a:p>
        </p:txBody>
      </p:sp>
      <p:pic>
        <p:nvPicPr>
          <p:cNvPr id="5124" name="Picture 4" descr="http://vip.arizona.edu/vipweb/quicklooks/MISC/Kamel_AGU/UpDown/BeforeContinuity/10percentVI/DataErrors.NDVI.AMJ.STATS.1980_2010.DOWN_AV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895600"/>
            <a:ext cx="36576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ip.arizona.edu/vipweb/quicklooks/MISC/Kamel_AGU/UpDown/BeforeContinuity/10percentVI/DataErrors.NDVI.AMJ.STATS.1980_2010.DOWN_STD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8288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vip.arizona.edu/vipweb/quicklooks/MISC/Kamel_AGU/UpDown/BeforeContinuity/10percentVI/DataErrors.NDVI.OND.STATS.1980_2010.DOWN_AV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24400"/>
            <a:ext cx="36576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vip.arizona.edu/vipweb/quicklooks/MISC/Kamel_AGU/UpDown/BeforeContinuity/10percentVI/DataErrors.NDVI.OND.STATS.1980_2010.DOWN_STDE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288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5711" y="6183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5710" y="427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8828" y="1676400"/>
            <a:ext cx="722376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9"/>
                </a:solidFill>
              </a:rPr>
              <a:t>AMJ</a:t>
            </a:r>
            <a:endParaRPr lang="en-US" sz="1100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3580" y="1676400"/>
            <a:ext cx="722376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99"/>
                </a:solidFill>
              </a:rPr>
              <a:t>OND</a:t>
            </a:r>
            <a:endParaRPr lang="en-US" sz="1100" dirty="0">
              <a:solidFill>
                <a:srgbClr val="000099"/>
              </a:solidFill>
            </a:endParaRPr>
          </a:p>
        </p:txBody>
      </p:sp>
      <p:pic>
        <p:nvPicPr>
          <p:cNvPr id="5136" name="Picture 16" descr="http://vip.arizona.edu/vipweb/quicklooks/MISC/Kamel_AGU/Legend_UpDown_A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519488"/>
            <a:ext cx="418206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vip.arizona.edu/vipweb/quicklooks/MISC/Kamel_AGU/Legend_UpDown_STDEV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75" y="2686305"/>
            <a:ext cx="344000" cy="19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1800" dirty="0" smtClean="0"/>
              <a:t>C6 is different than all previous collections</a:t>
            </a:r>
            <a:endParaRPr lang="en-US" sz="1800" dirty="0"/>
          </a:p>
          <a:p>
            <a:pPr lvl="1"/>
            <a:r>
              <a:rPr lang="en-US" sz="1600" dirty="0" smtClean="0"/>
              <a:t>From a VI perspective it is hard </a:t>
            </a:r>
            <a:r>
              <a:rPr lang="en-US" sz="1600" dirty="0"/>
              <a:t>to </a:t>
            </a:r>
            <a:r>
              <a:rPr lang="en-US" sz="1600" dirty="0" smtClean="0"/>
              <a:t>say which is better  </a:t>
            </a:r>
          </a:p>
          <a:p>
            <a:pPr lvl="1"/>
            <a:r>
              <a:rPr lang="en-US" sz="1600" dirty="0" smtClean="0"/>
              <a:t>There </a:t>
            </a:r>
            <a:r>
              <a:rPr lang="en-US" sz="1600" dirty="0"/>
              <a:t>was no </a:t>
            </a:r>
            <a:r>
              <a:rPr lang="en-US" sz="1600" dirty="0" smtClean="0"/>
              <a:t>clear convergence in C6.  Differences cannot </a:t>
            </a:r>
            <a:r>
              <a:rPr lang="en-US" sz="1600" dirty="0"/>
              <a:t>be </a:t>
            </a:r>
            <a:r>
              <a:rPr lang="en-US" sz="1600" dirty="0" smtClean="0"/>
              <a:t>attributed to </a:t>
            </a:r>
            <a:r>
              <a:rPr lang="en-US" sz="1600" dirty="0"/>
              <a:t>a </a:t>
            </a:r>
            <a:r>
              <a:rPr lang="en-US" sz="1600" dirty="0" smtClean="0"/>
              <a:t>particular improvement</a:t>
            </a:r>
            <a:endParaRPr lang="en-US" sz="1600" dirty="0"/>
          </a:p>
          <a:p>
            <a:pPr lvl="1"/>
            <a:r>
              <a:rPr lang="en-US" sz="1600" dirty="0"/>
              <a:t>They are simply </a:t>
            </a:r>
            <a:r>
              <a:rPr lang="en-US" sz="1600" dirty="0" smtClean="0"/>
              <a:t>slightly different </a:t>
            </a:r>
            <a:r>
              <a:rPr lang="en-US" sz="1600" dirty="0"/>
              <a:t>data </a:t>
            </a:r>
            <a:r>
              <a:rPr lang="en-US" sz="1600" dirty="0" smtClean="0"/>
              <a:t>sets</a:t>
            </a:r>
          </a:p>
          <a:p>
            <a:pPr lvl="1"/>
            <a:r>
              <a:rPr lang="en-US" sz="1600" dirty="0" smtClean="0"/>
              <a:t>We will be able to answer this with a full time series record</a:t>
            </a:r>
            <a:endParaRPr lang="en-US" sz="1600" dirty="0"/>
          </a:p>
          <a:p>
            <a:r>
              <a:rPr lang="en-US" sz="1800" dirty="0"/>
              <a:t>Is C5 better?</a:t>
            </a:r>
          </a:p>
          <a:p>
            <a:pPr lvl="1"/>
            <a:r>
              <a:rPr lang="en-US" sz="1600" dirty="0" smtClean="0"/>
              <a:t>In some ways may be (consistency) </a:t>
            </a:r>
          </a:p>
          <a:p>
            <a:pPr lvl="1"/>
            <a:r>
              <a:rPr lang="en-US" sz="1600" dirty="0" smtClean="0"/>
              <a:t>C6 did </a:t>
            </a:r>
            <a:r>
              <a:rPr lang="en-US" sz="1600" dirty="0"/>
              <a:t>not build </a:t>
            </a:r>
            <a:r>
              <a:rPr lang="en-US" sz="1600" dirty="0" smtClean="0"/>
              <a:t>on previous work</a:t>
            </a:r>
            <a:endParaRPr lang="en-US" sz="1600" dirty="0"/>
          </a:p>
          <a:p>
            <a:r>
              <a:rPr lang="en-US" sz="1800" dirty="0" smtClean="0"/>
              <a:t>Error due to input is well constrained (absolute max ~0.05 or +/-5%). With Small impact on  both NDVI and EVI.  With EVI showing a slightly larger error</a:t>
            </a:r>
          </a:p>
          <a:p>
            <a:r>
              <a:rPr lang="en-US" sz="1800" dirty="0" smtClean="0"/>
              <a:t>Largest error is due to noise (0.1 absolute , 100% over sparsely vegetated areas)</a:t>
            </a:r>
          </a:p>
          <a:p>
            <a:r>
              <a:rPr lang="en-US" sz="1800" dirty="0" smtClean="0"/>
              <a:t>Impact on physical/biophysical parameters estimation</a:t>
            </a:r>
          </a:p>
          <a:p>
            <a:pPr lvl="1"/>
            <a:r>
              <a:rPr lang="en-US" sz="1600" dirty="0" smtClean="0"/>
              <a:t>8-10% on Sum-VI (proxy of GPP)</a:t>
            </a:r>
          </a:p>
          <a:p>
            <a:pPr lvl="1"/>
            <a:r>
              <a:rPr lang="en-US" sz="1600" dirty="0" smtClean="0"/>
              <a:t>The error is largest during winter (cloud/snow)</a:t>
            </a:r>
          </a:p>
          <a:p>
            <a:pPr lvl="1"/>
            <a:r>
              <a:rPr lang="en-US" sz="1600" dirty="0" smtClean="0"/>
              <a:t>Impact on estimating the exact day of event (10-40 days – analysis not shown here)</a:t>
            </a:r>
          </a:p>
          <a:p>
            <a:r>
              <a:rPr lang="en-US" sz="1800" dirty="0" smtClean="0"/>
              <a:t>PI SCF is generate a high frequency (quasi-daily) data record</a:t>
            </a:r>
            <a:endParaRPr lang="en-US" sz="20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46778" y="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78" y="1272450"/>
            <a:ext cx="8229600" cy="5052150"/>
          </a:xfrm>
        </p:spPr>
        <p:txBody>
          <a:bodyPr/>
          <a:lstStyle/>
          <a:p>
            <a:r>
              <a:rPr lang="en-US" sz="2800" dirty="0" smtClean="0"/>
              <a:t>EVI Seasonal Error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Largest error During winter  and Over barren, sparsely, or snow/ice covered land</a:t>
            </a:r>
            <a:endParaRPr lang="en-US" sz="2800" dirty="0"/>
          </a:p>
        </p:txBody>
      </p:sp>
      <p:pic>
        <p:nvPicPr>
          <p:cNvPr id="11" name="Picture 10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68" y="1733914"/>
            <a:ext cx="365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968" y="1733914"/>
            <a:ext cx="365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68" y="3638914"/>
            <a:ext cx="365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968" y="3638914"/>
            <a:ext cx="365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894" y="2439300"/>
            <a:ext cx="500932" cy="22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9631" y="2541017"/>
            <a:ext cx="46488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0.01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0.04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0.08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0.09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0.11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942" y="3309730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JFM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4972" y="3315750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AMJ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942" y="5209907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JAS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2461" y="5171540"/>
            <a:ext cx="55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OND</a:t>
            </a: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LSR Input Error Global Propagation</a:t>
            </a:r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000" dirty="0" smtClean="0"/>
              <a:t>Vegetation makes up most of the Earth land cover and plays a key role in the biosphere and atmosphere functioning</a:t>
            </a:r>
          </a:p>
          <a:p>
            <a:pPr eaLnBrk="1" hangingPunct="1"/>
            <a:r>
              <a:rPr lang="en-US" sz="2000" dirty="0"/>
              <a:t>Vegetation Indices : Not a physical parameters, but can proxy a long list of physical/biophysical parameters (LAI, fPAR, GPP, LC, Biomass, etc…)</a:t>
            </a:r>
          </a:p>
          <a:p>
            <a:pPr lvl="1" eaLnBrk="1" hangingPunct="1"/>
            <a:r>
              <a:rPr lang="en-US" sz="1800" dirty="0"/>
              <a:t>NDVI : Strong history </a:t>
            </a:r>
            <a:r>
              <a:rPr lang="en-US" sz="1800" dirty="0" smtClean="0"/>
              <a:t>(Google : 70+K </a:t>
            </a:r>
            <a:r>
              <a:rPr lang="en-US" sz="1800" dirty="0"/>
              <a:t>pubs, </a:t>
            </a:r>
            <a:r>
              <a:rPr lang="en-US" sz="1800" dirty="0" smtClean="0"/>
              <a:t> 100K</a:t>
            </a:r>
            <a:r>
              <a:rPr lang="en-US" sz="1800" dirty="0"/>
              <a:t>+ of </a:t>
            </a:r>
            <a:r>
              <a:rPr lang="en-US" sz="1800" dirty="0" smtClean="0"/>
              <a:t>users</a:t>
            </a:r>
            <a:r>
              <a:rPr lang="en-US" sz="1800" dirty="0"/>
              <a:t>, </a:t>
            </a:r>
            <a:r>
              <a:rPr lang="en-US" sz="1800" dirty="0" smtClean="0"/>
              <a:t>1.1 M hits in Google).  Plus </a:t>
            </a:r>
            <a:r>
              <a:rPr lang="en-US" sz="1800" dirty="0"/>
              <a:t>historical value of AVHRR (30+ yrs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 eaLnBrk="1" hangingPunct="1"/>
            <a:r>
              <a:rPr lang="en-US" sz="1800" dirty="0"/>
              <a:t>EVI an improved/enhanced version </a:t>
            </a:r>
            <a:r>
              <a:rPr lang="en-US" sz="1800" dirty="0" smtClean="0"/>
              <a:t>that with strong </a:t>
            </a:r>
            <a:r>
              <a:rPr lang="en-US" sz="1800" dirty="0"/>
              <a:t>correlation with biomass/Carbon, structure, less background noise</a:t>
            </a:r>
          </a:p>
          <a:p>
            <a:pPr lvl="1" eaLnBrk="1" hangingPunct="1"/>
            <a:r>
              <a:rPr lang="en-US" sz="1800" dirty="0" smtClean="0"/>
              <a:t>Requires </a:t>
            </a:r>
            <a:r>
              <a:rPr lang="en-US" sz="1800" dirty="0"/>
              <a:t>backward compatibility </a:t>
            </a:r>
            <a:r>
              <a:rPr lang="en-US" sz="1800" dirty="0" smtClean="0"/>
              <a:t> </a:t>
            </a:r>
            <a:r>
              <a:rPr lang="en-US" sz="1800" dirty="0"/>
              <a:t>- EVI2 (2 bands </a:t>
            </a:r>
            <a:r>
              <a:rPr lang="en-US" sz="1800" dirty="0" smtClean="0"/>
              <a:t>only)</a:t>
            </a:r>
            <a:endParaRPr lang="en-US" sz="1800" dirty="0"/>
          </a:p>
          <a:p>
            <a:r>
              <a:rPr lang="en-US" sz="2000" dirty="0" smtClean="0"/>
              <a:t>The value of the Vegetation index data record (30+) to science and research is supported by: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Science </a:t>
            </a:r>
            <a:r>
              <a:rPr lang="en-US" sz="1800" dirty="0"/>
              <a:t>claims based on </a:t>
            </a:r>
            <a:r>
              <a:rPr lang="en-US" sz="1800" dirty="0" smtClean="0"/>
              <a:t>these </a:t>
            </a:r>
            <a:r>
              <a:rPr lang="en-US" sz="1800" dirty="0"/>
              <a:t>data </a:t>
            </a:r>
            <a:r>
              <a:rPr lang="en-US" sz="1800" dirty="0" smtClean="0"/>
              <a:t>record, applications, Ease of access and use, and consistent reliability,  no assumption about observations (TOC, TOA, etc…). Can derive Land </a:t>
            </a:r>
            <a:r>
              <a:rPr lang="en-US" sz="1800" dirty="0"/>
              <a:t>Surface Phenology (or growing season characterization) from </a:t>
            </a:r>
            <a:r>
              <a:rPr lang="en-US" sz="1800" dirty="0" smtClean="0"/>
              <a:t>VI data. An excellent </a:t>
            </a:r>
            <a:r>
              <a:rPr lang="en-US" sz="1800" dirty="0"/>
              <a:t>Integrator of climate impact and </a:t>
            </a:r>
            <a:r>
              <a:rPr lang="en-US" sz="1800" dirty="0" smtClean="0"/>
              <a:t>a barometer </a:t>
            </a:r>
            <a:r>
              <a:rPr lang="en-US" sz="1800" dirty="0"/>
              <a:t>of </a:t>
            </a:r>
            <a:r>
              <a:rPr lang="en-US" sz="1800" dirty="0" smtClean="0"/>
              <a:t>change</a:t>
            </a:r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 Indices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91400" cy="3657600"/>
          </a:xfrm>
        </p:spPr>
        <p:txBody>
          <a:bodyPr/>
          <a:lstStyle/>
          <a:p>
            <a:r>
              <a:rPr lang="en-US" sz="2800" dirty="0" smtClean="0"/>
              <a:t>NDVI – W</a:t>
            </a:r>
            <a:r>
              <a:rPr lang="en-US" sz="2400" dirty="0" smtClean="0"/>
              <a:t>idely used but has some issues</a:t>
            </a:r>
          </a:p>
          <a:p>
            <a:r>
              <a:rPr lang="en-US" sz="2400" dirty="0" smtClean="0"/>
              <a:t>EVI – A complimentary Index that works better over dense canopies/vegetation and addresses background noise</a:t>
            </a:r>
          </a:p>
          <a:p>
            <a:pPr lvl="1"/>
            <a:r>
              <a:rPr lang="en-US" sz="2000" dirty="0" smtClean="0"/>
              <a:t>But requires the blue band (not available sometimes), and when available has a poor S/N ratio</a:t>
            </a:r>
          </a:p>
          <a:p>
            <a:pPr lvl="1"/>
            <a:r>
              <a:rPr lang="en-US" sz="2000" dirty="0" smtClean="0"/>
              <a:t>EVI has also some issues:</a:t>
            </a:r>
          </a:p>
          <a:p>
            <a:pPr lvl="2"/>
            <a:r>
              <a:rPr lang="en-US" sz="1600" dirty="0" smtClean="0"/>
              <a:t>Small dynamic range</a:t>
            </a:r>
          </a:p>
          <a:p>
            <a:pPr lvl="2"/>
            <a:r>
              <a:rPr lang="en-US" sz="1600" dirty="0" smtClean="0"/>
              <a:t>Poor performance over areas with residual cloud, sub-pixel snow, and  due to blue band noise (prone to noise)</a:t>
            </a:r>
            <a:endParaRPr lang="en-US" sz="2000" dirty="0" smtClean="0"/>
          </a:p>
        </p:txBody>
      </p:sp>
      <p:pic>
        <p:nvPicPr>
          <p:cNvPr id="24580" name="Picture 3" descr="NDVI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1075"/>
            <a:ext cx="2327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EVI_Blue_0.0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10125"/>
            <a:ext cx="2373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EVI_B02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10125"/>
            <a:ext cx="2327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390651" y="6324600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600" dirty="0"/>
              <a:t>  </a:t>
            </a:r>
            <a:r>
              <a:rPr lang="en-US" sz="1600" dirty="0" smtClean="0"/>
              <a:t>NDVI                                  EVI </a:t>
            </a:r>
            <a:r>
              <a:rPr lang="en-US" sz="1600" dirty="0"/>
              <a:t>(b~0.2)          </a:t>
            </a:r>
            <a:r>
              <a:rPr lang="en-US" sz="1600" dirty="0" smtClean="0"/>
              <a:t>              EVI (b~0.02)</a:t>
            </a:r>
            <a:endParaRPr lang="en-US" sz="1600" dirty="0"/>
          </a:p>
        </p:txBody>
      </p:sp>
      <p:sp>
        <p:nvSpPr>
          <p:cNvPr id="9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generating consistent VI data 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C2, C3, C4, and  currently C5 (Limit changes to necessary  and consistency drives the change)</a:t>
            </a:r>
          </a:p>
          <a:p>
            <a:pPr lvl="1"/>
            <a:r>
              <a:rPr lang="en-US" sz="1600" dirty="0" smtClean="0"/>
              <a:t>Improved compositing:  Not only simple MVC (prone to noise and disadvantageous to EVI). Introduced a simple  and effective QA driven Compositing scheme:</a:t>
            </a:r>
          </a:p>
          <a:p>
            <a:pPr lvl="2"/>
            <a:r>
              <a:rPr lang="en-US" sz="1600" dirty="0" smtClean="0"/>
              <a:t>Eliminates poor quality data first (since most methods are blind to poor data)</a:t>
            </a:r>
          </a:p>
          <a:p>
            <a:pPr lvl="2"/>
            <a:r>
              <a:rPr lang="en-US" sz="1600" dirty="0" smtClean="0"/>
              <a:t>MVC is the last step</a:t>
            </a:r>
          </a:p>
          <a:p>
            <a:pPr lvl="1"/>
            <a:r>
              <a:rPr lang="en-US" sz="1600" dirty="0" smtClean="0"/>
              <a:t>From Collection to Collection we kept changes consistent and aimed </a:t>
            </a:r>
            <a:r>
              <a:rPr lang="en-US" sz="1600" dirty="0"/>
              <a:t>at converging towards a stable </a:t>
            </a:r>
            <a:r>
              <a:rPr lang="en-US" sz="1600" dirty="0" smtClean="0"/>
              <a:t>product suite</a:t>
            </a:r>
            <a:r>
              <a:rPr lang="en-US" sz="1600" dirty="0"/>
              <a:t>, irrespective of input related  errors and uncertainty (consistency only</a:t>
            </a:r>
            <a:r>
              <a:rPr lang="en-US" sz="1600" dirty="0" smtClean="0"/>
              <a:t>).  We learned many lessons:</a:t>
            </a:r>
            <a:endParaRPr lang="en-US" sz="1600" dirty="0"/>
          </a:p>
          <a:p>
            <a:pPr lvl="2"/>
            <a:r>
              <a:rPr lang="en-US" sz="1200" dirty="0"/>
              <a:t>We learned that QA is key to compositing because MVC performs poorly when poor quality data is </a:t>
            </a:r>
            <a:r>
              <a:rPr lang="en-US" sz="1200" dirty="0" smtClean="0"/>
              <a:t> not filtered (</a:t>
            </a:r>
            <a:r>
              <a:rPr lang="en-US" sz="1200" dirty="0"/>
              <a:t>show example of EVI over cloud and Snow/Ice/Thick Aerosols)</a:t>
            </a:r>
          </a:p>
          <a:p>
            <a:pPr lvl="2"/>
            <a:r>
              <a:rPr lang="en-US" sz="1200" dirty="0"/>
              <a:t>We also learned that the MODIS observations are stored in a rather peculiar fashion making them not fully representative of the grid (percent </a:t>
            </a:r>
            <a:r>
              <a:rPr lang="en-US" sz="1200" dirty="0" smtClean="0"/>
              <a:t>cover that changes from orbit to orbit) </a:t>
            </a:r>
          </a:p>
          <a:p>
            <a:pPr lvl="2"/>
            <a:r>
              <a:rPr lang="en-US" sz="1200" dirty="0" smtClean="0"/>
              <a:t>Addressed </a:t>
            </a:r>
            <a:r>
              <a:rPr lang="en-US" sz="1200" dirty="0"/>
              <a:t>this by reconstructing </a:t>
            </a:r>
            <a:r>
              <a:rPr lang="en-US" sz="1200" dirty="0" smtClean="0"/>
              <a:t>the pixel/grid value from </a:t>
            </a:r>
            <a:r>
              <a:rPr lang="en-US" sz="1200" dirty="0"/>
              <a:t>all available </a:t>
            </a:r>
            <a:r>
              <a:rPr lang="en-US" sz="1200" dirty="0" smtClean="0"/>
              <a:t>observations (weighing scheme)</a:t>
            </a:r>
            <a:endParaRPr lang="en-US" sz="1200" dirty="0"/>
          </a:p>
          <a:p>
            <a:pPr lvl="1"/>
            <a:r>
              <a:rPr lang="en-US" sz="1600" dirty="0" smtClean="0"/>
              <a:t>Introduced a simpler user friendly approach to QA via the “Pixel reliability”, a simple measure of usefulness (No need for bit manipulation)</a:t>
            </a:r>
            <a:endParaRPr lang="en-US" sz="1600" dirty="0"/>
          </a:p>
          <a:p>
            <a:pPr lvl="1"/>
            <a:r>
              <a:rPr lang="en-US" sz="1600" dirty="0"/>
              <a:t>VI </a:t>
            </a:r>
            <a:r>
              <a:rPr lang="en-US" sz="1600" dirty="0" smtClean="0"/>
              <a:t>Global Error </a:t>
            </a:r>
            <a:r>
              <a:rPr lang="en-US" sz="1600" dirty="0"/>
              <a:t>and Uncertainty analysis </a:t>
            </a:r>
            <a:r>
              <a:rPr lang="en-US" sz="1600" dirty="0" smtClean="0"/>
              <a:t>shows a </a:t>
            </a:r>
            <a:r>
              <a:rPr lang="en-US" sz="1600" dirty="0"/>
              <a:t>global input </a:t>
            </a:r>
            <a:r>
              <a:rPr lang="en-US" sz="1600" dirty="0" smtClean="0"/>
              <a:t>related </a:t>
            </a:r>
            <a:r>
              <a:rPr lang="en-US" sz="1600" dirty="0"/>
              <a:t>error range of +/-</a:t>
            </a:r>
            <a:r>
              <a:rPr lang="en-US" sz="1600" dirty="0" smtClean="0"/>
              <a:t>5</a:t>
            </a:r>
            <a:r>
              <a:rPr lang="en-US" sz="1600" dirty="0"/>
              <a:t>%</a:t>
            </a:r>
          </a:p>
          <a:p>
            <a:pPr lvl="1"/>
            <a:endParaRPr lang="en-US" sz="1600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VI Algorithm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3705225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2550"/>
            <a:ext cx="42291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4114800"/>
            <a:ext cx="447675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1026" idx="3"/>
            <a:endCxn id="1027" idx="1"/>
          </p:cNvCxnSpPr>
          <p:nvPr/>
        </p:nvCxnSpPr>
        <p:spPr>
          <a:xfrm>
            <a:off x="4162425" y="2495550"/>
            <a:ext cx="333375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27" idx="2"/>
            <a:endCxn id="1028" idx="0"/>
          </p:cNvCxnSpPr>
          <p:nvPr/>
        </p:nvCxnSpPr>
        <p:spPr>
          <a:xfrm flipH="1">
            <a:off x="4652962" y="3638550"/>
            <a:ext cx="1957388" cy="4762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coverage issue</a:t>
            </a:r>
            <a:endParaRPr lang="en-US" dirty="0"/>
          </a:p>
        </p:txBody>
      </p:sp>
      <p:pic>
        <p:nvPicPr>
          <p:cNvPr id="2050" name="Picture 2" descr="OLD_Zoom8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8849"/>
            <a:ext cx="1981200" cy="24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ld_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30701"/>
            <a:ext cx="2114928" cy="17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_Zoom8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4313"/>
            <a:ext cx="2057400" cy="24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ew_La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5832"/>
            <a:ext cx="1984375" cy="17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2440359"/>
            <a:ext cx="4119563" cy="25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295400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2782" y="3810000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Using only the observation</a:t>
            </a:r>
          </a:p>
          <a:p>
            <a:pPr algn="ctr"/>
            <a:r>
              <a:rPr lang="en-US" sz="1400" dirty="0" smtClean="0"/>
              <a:t>with highest overlap/cover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7824" y="3810000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Reconstructing a new value </a:t>
            </a:r>
          </a:p>
          <a:p>
            <a:pPr algn="ctr"/>
            <a:r>
              <a:rPr lang="en-US" sz="1400" dirty="0" smtClean="0"/>
              <a:t>from all observations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2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towards a consistent product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sz="2400" dirty="0" smtClean="0"/>
              <a:t>This is key to good science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47" y="4495800"/>
            <a:ext cx="3971924" cy="21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2057401"/>
            <a:ext cx="361514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92" y="2057399"/>
            <a:ext cx="4640678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C6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2200" dirty="0" smtClean="0"/>
              <a:t>The Algorithm changed </a:t>
            </a:r>
            <a:r>
              <a:rPr lang="en-US" sz="2200" dirty="0"/>
              <a:t>hands due to funding </a:t>
            </a:r>
            <a:r>
              <a:rPr lang="en-US" sz="2200" dirty="0" smtClean="0"/>
              <a:t>and resources</a:t>
            </a:r>
          </a:p>
          <a:p>
            <a:r>
              <a:rPr lang="en-US" sz="2200" dirty="0" smtClean="0"/>
              <a:t>MODAPS maintains the Algorithm code</a:t>
            </a:r>
          </a:p>
          <a:p>
            <a:pPr lvl="1"/>
            <a:r>
              <a:rPr lang="en-US" sz="2200" dirty="0" smtClean="0"/>
              <a:t>Started using a new method for compositing</a:t>
            </a:r>
          </a:p>
          <a:p>
            <a:pPr lvl="1"/>
            <a:r>
              <a:rPr lang="en-US" sz="2200" dirty="0" smtClean="0"/>
              <a:t>No longer QA </a:t>
            </a:r>
            <a:r>
              <a:rPr lang="en-US" sz="2200" dirty="0"/>
              <a:t>based </a:t>
            </a:r>
            <a:r>
              <a:rPr lang="en-US" sz="2200" dirty="0" smtClean="0"/>
              <a:t>compositing (hallmark </a:t>
            </a:r>
            <a:r>
              <a:rPr lang="en-US" sz="2200" dirty="0"/>
              <a:t>of MODIS VI suite, as it was very effective at eliminating </a:t>
            </a:r>
            <a:r>
              <a:rPr lang="en-US" sz="2200" dirty="0" smtClean="0"/>
              <a:t> poor data)  </a:t>
            </a:r>
          </a:p>
          <a:p>
            <a:pPr lvl="1"/>
            <a:r>
              <a:rPr lang="en-US" sz="2200" dirty="0" smtClean="0"/>
              <a:t>Used minimum </a:t>
            </a:r>
            <a:r>
              <a:rPr lang="en-US" sz="2200" dirty="0"/>
              <a:t>blue </a:t>
            </a:r>
            <a:r>
              <a:rPr lang="en-US" sz="2200" dirty="0" smtClean="0"/>
              <a:t>compositing (aimed at minimizing aerosol)</a:t>
            </a:r>
            <a:endParaRPr lang="en-US" sz="2200" dirty="0"/>
          </a:p>
          <a:p>
            <a:pPr lvl="1"/>
            <a:r>
              <a:rPr lang="en-US" sz="2200" dirty="0" smtClean="0"/>
              <a:t>VI started using a pre-composited 8-day surface reflectance as input (2x 8-Day)</a:t>
            </a:r>
          </a:p>
          <a:p>
            <a:r>
              <a:rPr lang="en-US" sz="2200" dirty="0" smtClean="0"/>
              <a:t>PI-SCF effort focused on</a:t>
            </a:r>
          </a:p>
          <a:p>
            <a:pPr lvl="1"/>
            <a:r>
              <a:rPr lang="en-US" sz="1800" dirty="0" smtClean="0"/>
              <a:t>Error Analysis </a:t>
            </a:r>
          </a:p>
          <a:p>
            <a:pPr lvl="1"/>
            <a:r>
              <a:rPr lang="en-US" sz="1800" dirty="0" smtClean="0"/>
              <a:t>Creation </a:t>
            </a:r>
            <a:r>
              <a:rPr lang="en-US" sz="1800" dirty="0"/>
              <a:t>of </a:t>
            </a:r>
            <a:r>
              <a:rPr lang="en-US" sz="1800" dirty="0" smtClean="0"/>
              <a:t>Value </a:t>
            </a:r>
            <a:r>
              <a:rPr lang="en-US" sz="1800" dirty="0"/>
              <a:t>added </a:t>
            </a:r>
            <a:r>
              <a:rPr lang="en-US" sz="1800" dirty="0" smtClean="0"/>
              <a:t>VI Data Records</a:t>
            </a:r>
          </a:p>
        </p:txBody>
      </p:sp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4953001" y="6663154"/>
            <a:ext cx="4191000" cy="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MODIS Science Team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Meeting - Silver Spring, MD. April 15-16, 2013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18650</TotalTime>
  <Words>1853</Words>
  <Application>Microsoft Office PowerPoint</Application>
  <PresentationFormat>On-screen Show (4:3)</PresentationFormat>
  <Paragraphs>336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AvantGarde</vt:lpstr>
      <vt:lpstr>Wingdings</vt:lpstr>
      <vt:lpstr>Calibri</vt:lpstr>
      <vt:lpstr>Arial Black</vt:lpstr>
      <vt:lpstr>Aharoni</vt:lpstr>
      <vt:lpstr>Times New Roman</vt:lpstr>
      <vt:lpstr>Tahoma</vt:lpstr>
      <vt:lpstr>Office Theme</vt:lpstr>
      <vt:lpstr>PowerPoint Presentation</vt:lpstr>
      <vt:lpstr>Outline</vt:lpstr>
      <vt:lpstr>Background</vt:lpstr>
      <vt:lpstr>Vegetation Indices</vt:lpstr>
      <vt:lpstr>Our approach to generating consistent VI data  records</vt:lpstr>
      <vt:lpstr>C5 VI Algorithm</vt:lpstr>
      <vt:lpstr>Observation coverage issue</vt:lpstr>
      <vt:lpstr>Convergence towards a consistent product suite</vt:lpstr>
      <vt:lpstr>Starting C6</vt:lpstr>
      <vt:lpstr>C6 Evaluation (Winter scene, 2003001)</vt:lpstr>
      <vt:lpstr>C6 VI Evaluation (Winter scene, 2003001)</vt:lpstr>
      <vt:lpstr>C6 LSR Evaluation (Winter scene, 2003001)</vt:lpstr>
      <vt:lpstr>C6 Evaluation Composite DOY (Winter scene) </vt:lpstr>
      <vt:lpstr>C6 Evaluation (Summer scene, 2003193)</vt:lpstr>
      <vt:lpstr>C6 VI Evaluation (Summer scene , 2003193)</vt:lpstr>
      <vt:lpstr>C6 LSR Evaluation (Summer scene , 2003193)</vt:lpstr>
      <vt:lpstr>C6 Evaluation Composite DOY  (Summer scene, 2003193)</vt:lpstr>
      <vt:lpstr>C6 Evaluation</vt:lpstr>
      <vt:lpstr>PI SCF Work focused on</vt:lpstr>
      <vt:lpstr>Improved Filtering</vt:lpstr>
      <vt:lpstr>Error Characterization Framework</vt:lpstr>
      <vt:lpstr>LSR Input related error Land Surface Reflectance</vt:lpstr>
      <vt:lpstr>LSR Input Error Global Propagation</vt:lpstr>
      <vt:lpstr>PowerPoint Presentation</vt:lpstr>
      <vt:lpstr>PowerPoint Presentation</vt:lpstr>
      <vt:lpstr>PowerPoint Presentation</vt:lpstr>
      <vt:lpstr>Backup slides</vt:lpstr>
      <vt:lpstr>LSR Input Error Global Propagation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Kamel Didan</dc:creator>
  <cp:lastModifiedBy>Office User</cp:lastModifiedBy>
  <cp:revision>2650</cp:revision>
  <cp:lastPrinted>1601-01-01T00:00:00Z</cp:lastPrinted>
  <dcterms:created xsi:type="dcterms:W3CDTF">2001-10-28T18:26:49Z</dcterms:created>
  <dcterms:modified xsi:type="dcterms:W3CDTF">2013-04-15T22:35:30Z</dcterms:modified>
</cp:coreProperties>
</file>