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0" r:id="rId5"/>
    <p:sldId id="259" r:id="rId6"/>
    <p:sldId id="261" r:id="rId7"/>
    <p:sldId id="262" r:id="rId8"/>
    <p:sldId id="265" r:id="rId9"/>
    <p:sldId id="266" r:id="rId10"/>
    <p:sldId id="263"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77CC4-7651-459F-A514-457FBBC711A3}" type="datetimeFigureOut">
              <a:rPr lang="en-US" smtClean="0"/>
              <a:t>4/16/2013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4F7B76-F6A6-4498-B8DD-27FDE73F4FB9}" type="slidenum">
              <a:rPr lang="en-US" smtClean="0"/>
              <a:t>‹#›</a:t>
            </a:fld>
            <a:endParaRPr lang="en-US"/>
          </a:p>
        </p:txBody>
      </p:sp>
    </p:spTree>
    <p:extLst>
      <p:ext uri="{BB962C8B-B14F-4D97-AF65-F5344CB8AC3E}">
        <p14:creationId xmlns:p14="http://schemas.microsoft.com/office/powerpoint/2010/main" val="2530161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delivered version 1 with the percent tree</a:t>
            </a:r>
            <a:r>
              <a:rPr lang="en-US" baseline="0" dirty="0" smtClean="0"/>
              <a:t> cover layer last year.  We have received good feedback from users.  </a:t>
            </a:r>
            <a:endParaRPr lang="en-US" dirty="0"/>
          </a:p>
        </p:txBody>
      </p:sp>
      <p:sp>
        <p:nvSpPr>
          <p:cNvPr id="4" name="Slide Number Placeholder 3"/>
          <p:cNvSpPr>
            <a:spLocks noGrp="1"/>
          </p:cNvSpPr>
          <p:nvPr>
            <p:ph type="sldNum" sz="quarter" idx="10"/>
          </p:nvPr>
        </p:nvSpPr>
        <p:spPr/>
        <p:txBody>
          <a:bodyPr/>
          <a:lstStyle/>
          <a:p>
            <a:fld id="{064F7B76-F6A6-4498-B8DD-27FDE73F4FB9}" type="slidenum">
              <a:rPr lang="en-US" smtClean="0"/>
              <a:t>2</a:t>
            </a:fld>
            <a:endParaRPr lang="en-US"/>
          </a:p>
        </p:txBody>
      </p:sp>
    </p:spTree>
    <p:extLst>
      <p:ext uri="{BB962C8B-B14F-4D97-AF65-F5344CB8AC3E}">
        <p14:creationId xmlns:p14="http://schemas.microsoft.com/office/powerpoint/2010/main" val="25528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dark green represents fully vegetated pixels and the tan pixels</a:t>
            </a:r>
            <a:r>
              <a:rPr lang="en-US" baseline="0" dirty="0" smtClean="0"/>
              <a:t> with no green vegetation.</a:t>
            </a:r>
            <a:endParaRPr lang="en-US" dirty="0"/>
          </a:p>
        </p:txBody>
      </p:sp>
      <p:sp>
        <p:nvSpPr>
          <p:cNvPr id="4" name="Slide Number Placeholder 3"/>
          <p:cNvSpPr>
            <a:spLocks noGrp="1"/>
          </p:cNvSpPr>
          <p:nvPr>
            <p:ph type="sldNum" sz="quarter" idx="10"/>
          </p:nvPr>
        </p:nvSpPr>
        <p:spPr/>
        <p:txBody>
          <a:bodyPr/>
          <a:lstStyle/>
          <a:p>
            <a:fld id="{064F7B76-F6A6-4498-B8DD-27FDE73F4FB9}" type="slidenum">
              <a:rPr lang="en-US" smtClean="0"/>
              <a:t>3</a:t>
            </a:fld>
            <a:endParaRPr lang="en-US"/>
          </a:p>
        </p:txBody>
      </p:sp>
    </p:spTree>
    <p:extLst>
      <p:ext uri="{BB962C8B-B14F-4D97-AF65-F5344CB8AC3E}">
        <p14:creationId xmlns:p14="http://schemas.microsoft.com/office/powerpoint/2010/main" val="339225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Zooming on Western Australia…</a:t>
            </a:r>
          </a:p>
          <a:p>
            <a:endParaRPr lang="en-US" dirty="0"/>
          </a:p>
        </p:txBody>
      </p:sp>
      <p:sp>
        <p:nvSpPr>
          <p:cNvPr id="4" name="Slide Number Placeholder 3"/>
          <p:cNvSpPr>
            <a:spLocks noGrp="1"/>
          </p:cNvSpPr>
          <p:nvPr>
            <p:ph type="sldNum" sz="quarter" idx="10"/>
          </p:nvPr>
        </p:nvSpPr>
        <p:spPr/>
        <p:txBody>
          <a:bodyPr/>
          <a:lstStyle/>
          <a:p>
            <a:fld id="{064F7B76-F6A6-4498-B8DD-27FDE73F4FB9}" type="slidenum">
              <a:rPr lang="en-US" smtClean="0"/>
              <a:t>4</a:t>
            </a:fld>
            <a:endParaRPr lang="en-US"/>
          </a:p>
        </p:txBody>
      </p:sp>
    </p:spTree>
    <p:extLst>
      <p:ext uri="{BB962C8B-B14F-4D97-AF65-F5344CB8AC3E}">
        <p14:creationId xmlns:p14="http://schemas.microsoft.com/office/powerpoint/2010/main" val="976017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detail achieved by the 250m VCF is evident.</a:t>
            </a:r>
            <a:endParaRPr lang="en-US" dirty="0"/>
          </a:p>
        </p:txBody>
      </p:sp>
      <p:sp>
        <p:nvSpPr>
          <p:cNvPr id="4" name="Slide Number Placeholder 3"/>
          <p:cNvSpPr>
            <a:spLocks noGrp="1"/>
          </p:cNvSpPr>
          <p:nvPr>
            <p:ph type="sldNum" sz="quarter" idx="10"/>
          </p:nvPr>
        </p:nvSpPr>
        <p:spPr/>
        <p:txBody>
          <a:bodyPr/>
          <a:lstStyle/>
          <a:p>
            <a:fld id="{064F7B76-F6A6-4498-B8DD-27FDE73F4FB9}" type="slidenum">
              <a:rPr lang="en-US" smtClean="0"/>
              <a:t>5</a:t>
            </a:fld>
            <a:endParaRPr lang="en-US"/>
          </a:p>
        </p:txBody>
      </p:sp>
    </p:spTree>
    <p:extLst>
      <p:ext uri="{BB962C8B-B14F-4D97-AF65-F5344CB8AC3E}">
        <p14:creationId xmlns:p14="http://schemas.microsoft.com/office/powerpoint/2010/main" val="2671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collection 6, our code is done and delivered. </a:t>
            </a:r>
            <a:r>
              <a:rPr lang="en-US" baseline="0" dirty="0" smtClean="0"/>
              <a:t> Our intermediate compositing code was changed to run with the L2G lite.  We expect the VCF code to run without change.  We are looking forward to seeing test data.</a:t>
            </a:r>
            <a:endParaRPr lang="en-US" dirty="0"/>
          </a:p>
        </p:txBody>
      </p:sp>
      <p:sp>
        <p:nvSpPr>
          <p:cNvPr id="4" name="Slide Number Placeholder 3"/>
          <p:cNvSpPr>
            <a:spLocks noGrp="1"/>
          </p:cNvSpPr>
          <p:nvPr>
            <p:ph type="sldNum" sz="quarter" idx="10"/>
          </p:nvPr>
        </p:nvSpPr>
        <p:spPr/>
        <p:txBody>
          <a:bodyPr/>
          <a:lstStyle/>
          <a:p>
            <a:fld id="{064F7B76-F6A6-4498-B8DD-27FDE73F4FB9}" type="slidenum">
              <a:rPr lang="en-US" smtClean="0"/>
              <a:t>6</a:t>
            </a:fld>
            <a:endParaRPr lang="en-US"/>
          </a:p>
        </p:txBody>
      </p:sp>
    </p:spTree>
    <p:extLst>
      <p:ext uri="{BB962C8B-B14F-4D97-AF65-F5344CB8AC3E}">
        <p14:creationId xmlns:p14="http://schemas.microsoft.com/office/powerpoint/2010/main" val="168173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year we hope</a:t>
            </a:r>
            <a:r>
              <a:rPr lang="en-US" baseline="0" dirty="0" smtClean="0"/>
              <a:t> to complete an evaluation of all the layers.  We have begun evaluation of the tree cover layer.  We would like to improve the sparsely wooded drylands by adding some additional training data for those areas.  We are also working on improving areas of persistent clouds in the tropics.</a:t>
            </a:r>
            <a:endParaRPr lang="en-US" dirty="0"/>
          </a:p>
        </p:txBody>
      </p:sp>
      <p:sp>
        <p:nvSpPr>
          <p:cNvPr id="4" name="Slide Number Placeholder 3"/>
          <p:cNvSpPr>
            <a:spLocks noGrp="1"/>
          </p:cNvSpPr>
          <p:nvPr>
            <p:ph type="sldNum" sz="quarter" idx="10"/>
          </p:nvPr>
        </p:nvSpPr>
        <p:spPr/>
        <p:txBody>
          <a:bodyPr/>
          <a:lstStyle/>
          <a:p>
            <a:fld id="{064F7B76-F6A6-4498-B8DD-27FDE73F4FB9}" type="slidenum">
              <a:rPr lang="en-US" smtClean="0"/>
              <a:t>7</a:t>
            </a:fld>
            <a:endParaRPr lang="en-US"/>
          </a:p>
        </p:txBody>
      </p:sp>
    </p:spTree>
    <p:extLst>
      <p:ext uri="{BB962C8B-B14F-4D97-AF65-F5344CB8AC3E}">
        <p14:creationId xmlns:p14="http://schemas.microsoft.com/office/powerpoint/2010/main" val="4210958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a:t>
            </a:r>
            <a:r>
              <a:rPr lang="en-US" baseline="0" dirty="0" smtClean="0"/>
              <a:t>vegetation continuous fields product has been developed by the Global Land Cover Facility at Maryland by downscaling MODIS VCF using Landsat reflectance data to map tree cover at 30-m resolution.  This product should be available for download within 2 months.  Two time periods:  2000 and 2005, planning to do 2010 if funded.  There is a forthcoming paper in the International Journal of Digital Earth.    </a:t>
            </a:r>
            <a:endParaRPr lang="en-US" dirty="0"/>
          </a:p>
        </p:txBody>
      </p:sp>
      <p:sp>
        <p:nvSpPr>
          <p:cNvPr id="4" name="Slide Number Placeholder 3"/>
          <p:cNvSpPr>
            <a:spLocks noGrp="1"/>
          </p:cNvSpPr>
          <p:nvPr>
            <p:ph type="sldNum" sz="quarter" idx="10"/>
          </p:nvPr>
        </p:nvSpPr>
        <p:spPr/>
        <p:txBody>
          <a:bodyPr/>
          <a:lstStyle/>
          <a:p>
            <a:fld id="{71E829E2-254D-4E5C-812E-256BDD36796E}" type="slidenum">
              <a:rPr lang="en-US" smtClean="0"/>
              <a:pPr/>
              <a:t>8</a:t>
            </a:fld>
            <a:endParaRPr lang="en-US"/>
          </a:p>
        </p:txBody>
      </p:sp>
    </p:spTree>
    <p:extLst>
      <p:ext uri="{BB962C8B-B14F-4D97-AF65-F5344CB8AC3E}">
        <p14:creationId xmlns:p14="http://schemas.microsoft.com/office/powerpoint/2010/main" val="2020666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GLCF has developed a method to use </a:t>
            </a:r>
            <a:r>
              <a:rPr lang="en-US" baseline="0" dirty="0" err="1" smtClean="0"/>
              <a:t>Lidar</a:t>
            </a:r>
            <a:r>
              <a:rPr lang="en-US" baseline="0" dirty="0" smtClean="0"/>
              <a:t> to validate and calibrate the MODIS and the Landsat VCFs and has tested it on four sites.  We have hopes of expanding this project to more sites to allow a global VCF calibration dataset.  </a:t>
            </a:r>
            <a:r>
              <a:rPr lang="en-US" dirty="0" smtClean="0"/>
              <a:t>Data points, which were sampled with intensity of approximately 13 points/m</a:t>
            </a:r>
            <a:r>
              <a:rPr lang="en-US" baseline="30000" dirty="0" smtClean="0"/>
              <a:t>2</a:t>
            </a:r>
            <a:r>
              <a:rPr lang="en-US" dirty="0" smtClean="0"/>
              <a:t>, are classified by height into tree (pink) and non-tree (yellow) classes. The red box in the upper-right corner shows the area of one 30-m Landsat pixel.</a:t>
            </a:r>
          </a:p>
          <a:p>
            <a:endParaRPr lang="en-US" dirty="0"/>
          </a:p>
        </p:txBody>
      </p:sp>
      <p:sp>
        <p:nvSpPr>
          <p:cNvPr id="4" name="Slide Number Placeholder 3"/>
          <p:cNvSpPr>
            <a:spLocks noGrp="1"/>
          </p:cNvSpPr>
          <p:nvPr>
            <p:ph type="sldNum" sz="quarter" idx="10"/>
          </p:nvPr>
        </p:nvSpPr>
        <p:spPr/>
        <p:txBody>
          <a:bodyPr/>
          <a:lstStyle/>
          <a:p>
            <a:fld id="{71E829E2-254D-4E5C-812E-256BDD36796E}" type="slidenum">
              <a:rPr lang="en-US" smtClean="0"/>
              <a:pPr/>
              <a:t>9</a:t>
            </a:fld>
            <a:endParaRPr lang="en-US"/>
          </a:p>
        </p:txBody>
      </p:sp>
    </p:spTree>
    <p:extLst>
      <p:ext uri="{BB962C8B-B14F-4D97-AF65-F5344CB8AC3E}">
        <p14:creationId xmlns:p14="http://schemas.microsoft.com/office/powerpoint/2010/main" val="2520900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C5234A-6581-47F4-B4C9-CD99CBA143C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4F880-FE13-4D46-BC9E-F7C2424E8516}" type="slidenum">
              <a:rPr lang="en-US" smtClean="0"/>
              <a:t>‹#›</a:t>
            </a:fld>
            <a:endParaRPr lang="en-US"/>
          </a:p>
        </p:txBody>
      </p:sp>
    </p:spTree>
    <p:extLst>
      <p:ext uri="{BB962C8B-B14F-4D97-AF65-F5344CB8AC3E}">
        <p14:creationId xmlns:p14="http://schemas.microsoft.com/office/powerpoint/2010/main" val="266988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5234A-6581-47F4-B4C9-CD99CBA143C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4F880-FE13-4D46-BC9E-F7C2424E8516}" type="slidenum">
              <a:rPr lang="en-US" smtClean="0"/>
              <a:t>‹#›</a:t>
            </a:fld>
            <a:endParaRPr lang="en-US"/>
          </a:p>
        </p:txBody>
      </p:sp>
    </p:spTree>
    <p:extLst>
      <p:ext uri="{BB962C8B-B14F-4D97-AF65-F5344CB8AC3E}">
        <p14:creationId xmlns:p14="http://schemas.microsoft.com/office/powerpoint/2010/main" val="26635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5234A-6581-47F4-B4C9-CD99CBA143C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4F880-FE13-4D46-BC9E-F7C2424E8516}" type="slidenum">
              <a:rPr lang="en-US" smtClean="0"/>
              <a:t>‹#›</a:t>
            </a:fld>
            <a:endParaRPr lang="en-US"/>
          </a:p>
        </p:txBody>
      </p:sp>
    </p:spTree>
    <p:extLst>
      <p:ext uri="{BB962C8B-B14F-4D97-AF65-F5344CB8AC3E}">
        <p14:creationId xmlns:p14="http://schemas.microsoft.com/office/powerpoint/2010/main" val="407739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C5234A-6581-47F4-B4C9-CD99CBA143C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4F880-FE13-4D46-BC9E-F7C2424E8516}" type="slidenum">
              <a:rPr lang="en-US" smtClean="0"/>
              <a:t>‹#›</a:t>
            </a:fld>
            <a:endParaRPr lang="en-US"/>
          </a:p>
        </p:txBody>
      </p:sp>
    </p:spTree>
    <p:extLst>
      <p:ext uri="{BB962C8B-B14F-4D97-AF65-F5344CB8AC3E}">
        <p14:creationId xmlns:p14="http://schemas.microsoft.com/office/powerpoint/2010/main" val="679273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C5234A-6581-47F4-B4C9-CD99CBA143C7}" type="datetimeFigureOut">
              <a:rPr lang="en-US" smtClean="0"/>
              <a:t>4/16/2013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84F880-FE13-4D46-BC9E-F7C2424E8516}" type="slidenum">
              <a:rPr lang="en-US" smtClean="0"/>
              <a:t>‹#›</a:t>
            </a:fld>
            <a:endParaRPr lang="en-US"/>
          </a:p>
        </p:txBody>
      </p:sp>
    </p:spTree>
    <p:extLst>
      <p:ext uri="{BB962C8B-B14F-4D97-AF65-F5344CB8AC3E}">
        <p14:creationId xmlns:p14="http://schemas.microsoft.com/office/powerpoint/2010/main" val="387221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C5234A-6581-47F4-B4C9-CD99CBA143C7}"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4F880-FE13-4D46-BC9E-F7C2424E8516}" type="slidenum">
              <a:rPr lang="en-US" smtClean="0"/>
              <a:t>‹#›</a:t>
            </a:fld>
            <a:endParaRPr lang="en-US"/>
          </a:p>
        </p:txBody>
      </p:sp>
    </p:spTree>
    <p:extLst>
      <p:ext uri="{BB962C8B-B14F-4D97-AF65-F5344CB8AC3E}">
        <p14:creationId xmlns:p14="http://schemas.microsoft.com/office/powerpoint/2010/main" val="181773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C5234A-6581-47F4-B4C9-CD99CBA143C7}" type="datetimeFigureOut">
              <a:rPr lang="en-US" smtClean="0"/>
              <a:t>4/16/2013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84F880-FE13-4D46-BC9E-F7C2424E8516}" type="slidenum">
              <a:rPr lang="en-US" smtClean="0"/>
              <a:t>‹#›</a:t>
            </a:fld>
            <a:endParaRPr lang="en-US"/>
          </a:p>
        </p:txBody>
      </p:sp>
    </p:spTree>
    <p:extLst>
      <p:ext uri="{BB962C8B-B14F-4D97-AF65-F5344CB8AC3E}">
        <p14:creationId xmlns:p14="http://schemas.microsoft.com/office/powerpoint/2010/main" val="183235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C5234A-6581-47F4-B4C9-CD99CBA143C7}" type="datetimeFigureOut">
              <a:rPr lang="en-US" smtClean="0"/>
              <a:t>4/16/2013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84F880-FE13-4D46-BC9E-F7C2424E8516}" type="slidenum">
              <a:rPr lang="en-US" smtClean="0"/>
              <a:t>‹#›</a:t>
            </a:fld>
            <a:endParaRPr lang="en-US"/>
          </a:p>
        </p:txBody>
      </p:sp>
    </p:spTree>
    <p:extLst>
      <p:ext uri="{BB962C8B-B14F-4D97-AF65-F5344CB8AC3E}">
        <p14:creationId xmlns:p14="http://schemas.microsoft.com/office/powerpoint/2010/main" val="92054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5234A-6581-47F4-B4C9-CD99CBA143C7}" type="datetimeFigureOut">
              <a:rPr lang="en-US" smtClean="0"/>
              <a:t>4/16/2013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84F880-FE13-4D46-BC9E-F7C2424E8516}" type="slidenum">
              <a:rPr lang="en-US" smtClean="0"/>
              <a:t>‹#›</a:t>
            </a:fld>
            <a:endParaRPr lang="en-US"/>
          </a:p>
        </p:txBody>
      </p:sp>
    </p:spTree>
    <p:extLst>
      <p:ext uri="{BB962C8B-B14F-4D97-AF65-F5344CB8AC3E}">
        <p14:creationId xmlns:p14="http://schemas.microsoft.com/office/powerpoint/2010/main" val="323203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5234A-6581-47F4-B4C9-CD99CBA143C7}"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4F880-FE13-4D46-BC9E-F7C2424E8516}" type="slidenum">
              <a:rPr lang="en-US" smtClean="0"/>
              <a:t>‹#›</a:t>
            </a:fld>
            <a:endParaRPr lang="en-US"/>
          </a:p>
        </p:txBody>
      </p:sp>
    </p:spTree>
    <p:extLst>
      <p:ext uri="{BB962C8B-B14F-4D97-AF65-F5344CB8AC3E}">
        <p14:creationId xmlns:p14="http://schemas.microsoft.com/office/powerpoint/2010/main" val="3941600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5234A-6581-47F4-B4C9-CD99CBA143C7}" type="datetimeFigureOut">
              <a:rPr lang="en-US" smtClean="0"/>
              <a:t>4/16/2013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84F880-FE13-4D46-BC9E-F7C2424E8516}" type="slidenum">
              <a:rPr lang="en-US" smtClean="0"/>
              <a:t>‹#›</a:t>
            </a:fld>
            <a:endParaRPr lang="en-US"/>
          </a:p>
        </p:txBody>
      </p:sp>
    </p:spTree>
    <p:extLst>
      <p:ext uri="{BB962C8B-B14F-4D97-AF65-F5344CB8AC3E}">
        <p14:creationId xmlns:p14="http://schemas.microsoft.com/office/powerpoint/2010/main" val="417814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5234A-6581-47F4-B4C9-CD99CBA143C7}" type="datetimeFigureOut">
              <a:rPr lang="en-US" smtClean="0"/>
              <a:t>4/16/2013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4F880-FE13-4D46-BC9E-F7C2424E8516}" type="slidenum">
              <a:rPr lang="en-US" smtClean="0"/>
              <a:t>‹#›</a:t>
            </a:fld>
            <a:endParaRPr lang="en-US"/>
          </a:p>
        </p:txBody>
      </p:sp>
    </p:spTree>
    <p:extLst>
      <p:ext uri="{BB962C8B-B14F-4D97-AF65-F5344CB8AC3E}">
        <p14:creationId xmlns:p14="http://schemas.microsoft.com/office/powerpoint/2010/main" val="255356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5.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828799"/>
          </a:xfrm>
        </p:spPr>
        <p:txBody>
          <a:bodyPr>
            <a:noAutofit/>
          </a:bodyPr>
          <a:lstStyle/>
          <a:p>
            <a:r>
              <a:rPr lang="en-US" sz="6000" dirty="0" smtClean="0"/>
              <a:t>Vegetation Continuous Fields:  C5/6 Updates</a:t>
            </a:r>
            <a:endParaRPr lang="en-US" sz="6000" dirty="0"/>
          </a:p>
        </p:txBody>
      </p:sp>
      <p:sp>
        <p:nvSpPr>
          <p:cNvPr id="3" name="Subtitle 2"/>
          <p:cNvSpPr>
            <a:spLocks noGrp="1"/>
          </p:cNvSpPr>
          <p:nvPr>
            <p:ph type="subTitle" idx="1"/>
          </p:nvPr>
        </p:nvSpPr>
        <p:spPr/>
        <p:txBody>
          <a:bodyPr>
            <a:normAutofit fontScale="85000" lnSpcReduction="10000"/>
          </a:bodyPr>
          <a:lstStyle/>
          <a:p>
            <a:pPr>
              <a:spcBef>
                <a:spcPts val="0"/>
              </a:spcBef>
            </a:pPr>
            <a:r>
              <a:rPr lang="en-US" dirty="0"/>
              <a:t>Charlene DiMiceli </a:t>
            </a:r>
            <a:r>
              <a:rPr lang="en-US" dirty="0" smtClean="0"/>
              <a:t>, John Townshend, </a:t>
            </a:r>
          </a:p>
          <a:p>
            <a:pPr>
              <a:spcBef>
                <a:spcPts val="0"/>
              </a:spcBef>
            </a:pPr>
            <a:r>
              <a:rPr lang="en-US" dirty="0" smtClean="0"/>
              <a:t>Matt Hansen, Rob Sohlberg,</a:t>
            </a:r>
            <a:endParaRPr lang="en-US" dirty="0"/>
          </a:p>
          <a:p>
            <a:pPr>
              <a:spcBef>
                <a:spcPts val="0"/>
              </a:spcBef>
            </a:pPr>
            <a:r>
              <a:rPr lang="en-US" dirty="0" smtClean="0"/>
              <a:t>University of Maryland</a:t>
            </a:r>
          </a:p>
          <a:p>
            <a:r>
              <a:rPr lang="en-US" dirty="0" smtClean="0"/>
              <a:t>Mark Carroll, Sigma Space, NASA Goddard</a:t>
            </a:r>
          </a:p>
          <a:p>
            <a:endParaRPr lang="en-US" dirty="0"/>
          </a:p>
        </p:txBody>
      </p:sp>
    </p:spTree>
    <p:extLst>
      <p:ext uri="{BB962C8B-B14F-4D97-AF65-F5344CB8AC3E}">
        <p14:creationId xmlns:p14="http://schemas.microsoft.com/office/powerpoint/2010/main" val="8852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VCF—Long-term Data </a:t>
            </a:r>
            <a:r>
              <a:rPr lang="en-US" dirty="0" smtClean="0"/>
              <a:t>Records</a:t>
            </a:r>
            <a:br>
              <a:rPr lang="en-US" dirty="0" smtClean="0"/>
            </a:br>
            <a:r>
              <a:rPr lang="en-US" sz="2800" dirty="0" err="1" smtClean="0"/>
              <a:t>MEaSURES</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r>
              <a:rPr lang="en-US" dirty="0" smtClean="0"/>
              <a:t>Annual product, </a:t>
            </a:r>
            <a:r>
              <a:rPr lang="en-US" dirty="0" smtClean="0"/>
              <a:t>0.05°</a:t>
            </a:r>
            <a:r>
              <a:rPr lang="en-US" dirty="0" smtClean="0"/>
              <a:t> </a:t>
            </a:r>
            <a:r>
              <a:rPr lang="en-US" dirty="0" smtClean="0"/>
              <a:t>resolution</a:t>
            </a:r>
          </a:p>
          <a:p>
            <a:r>
              <a:rPr lang="en-US" dirty="0" smtClean="0"/>
              <a:t>Uses Land Long-term Data Record of Surface Reflectance (Eric Vermote, NASA Goddard)</a:t>
            </a:r>
          </a:p>
          <a:p>
            <a:r>
              <a:rPr lang="en-US" dirty="0" smtClean="0"/>
              <a:t>AVHRR, MODIS</a:t>
            </a:r>
          </a:p>
          <a:p>
            <a:r>
              <a:rPr lang="en-US" dirty="0" smtClean="0"/>
              <a:t>7 </a:t>
            </a:r>
            <a:r>
              <a:rPr lang="en-US" dirty="0" smtClean="0"/>
              <a:t>layers—including </a:t>
            </a:r>
            <a:r>
              <a:rPr lang="en-US" dirty="0" err="1" smtClean="0"/>
              <a:t>needleleaf</a:t>
            </a:r>
            <a:r>
              <a:rPr lang="en-US" dirty="0" smtClean="0"/>
              <a:t>, </a:t>
            </a:r>
            <a:r>
              <a:rPr lang="en-US" dirty="0" smtClean="0"/>
              <a:t>evergreen</a:t>
            </a:r>
            <a:r>
              <a:rPr lang="en-US" smtClean="0"/>
              <a:t>, broadleaf, </a:t>
            </a:r>
            <a:r>
              <a:rPr lang="en-US" dirty="0" smtClean="0"/>
              <a:t>deciduous</a:t>
            </a:r>
          </a:p>
          <a:p>
            <a:r>
              <a:rPr lang="en-US" dirty="0" smtClean="0"/>
              <a:t>Annual regression tree models overcome instrument differences</a:t>
            </a:r>
          </a:p>
          <a:p>
            <a:r>
              <a:rPr lang="en-US" dirty="0" smtClean="0"/>
              <a:t>Smoothing to remove noisy data for change detection</a:t>
            </a:r>
            <a:endParaRPr lang="en-US" dirty="0"/>
          </a:p>
        </p:txBody>
      </p:sp>
    </p:spTree>
    <p:extLst>
      <p:ext uri="{BB962C8B-B14F-4D97-AF65-F5344CB8AC3E}">
        <p14:creationId xmlns:p14="http://schemas.microsoft.com/office/powerpoint/2010/main" val="2225303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09600"/>
            <a:ext cx="7696200" cy="4648200"/>
          </a:xfrm>
          <a:prstGeom prst="rect">
            <a:avLst/>
          </a:prstGeom>
          <a:ln>
            <a:solidFill>
              <a:schemeClr val="tx1"/>
            </a:solidFill>
          </a:ln>
        </p:spPr>
      </p:pic>
      <p:sp>
        <p:nvSpPr>
          <p:cNvPr id="3" name="TextBox 2"/>
          <p:cNvSpPr txBox="1"/>
          <p:nvPr/>
        </p:nvSpPr>
        <p:spPr>
          <a:xfrm>
            <a:off x="1573237" y="5974080"/>
            <a:ext cx="6272102" cy="369332"/>
          </a:xfrm>
          <a:prstGeom prst="rect">
            <a:avLst/>
          </a:prstGeom>
          <a:noFill/>
        </p:spPr>
        <p:txBody>
          <a:bodyPr wrap="none" rtlCol="0">
            <a:spAutoFit/>
          </a:bodyPr>
          <a:lstStyle/>
          <a:p>
            <a:r>
              <a:rPr lang="en-US" b="1" dirty="0" smtClean="0"/>
              <a:t>Percent tree cover, Amazon Basin, 1990--L</a:t>
            </a:r>
            <a:r>
              <a:rPr lang="nn-NO" b="1" dirty="0" smtClean="0"/>
              <a:t>and LTDR AVHRR data</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769" y="5358591"/>
            <a:ext cx="5531038" cy="622816"/>
          </a:xfrm>
          <a:prstGeom prst="rect">
            <a:avLst/>
          </a:prstGeom>
        </p:spPr>
      </p:pic>
    </p:spTree>
    <p:extLst>
      <p:ext uri="{BB962C8B-B14F-4D97-AF65-F5344CB8AC3E}">
        <p14:creationId xmlns:p14="http://schemas.microsoft.com/office/powerpoint/2010/main" val="3014609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09600"/>
            <a:ext cx="7696200" cy="4648200"/>
          </a:xfrm>
          <a:prstGeom prst="rect">
            <a:avLst/>
          </a:prstGeom>
        </p:spPr>
      </p:pic>
      <p:sp>
        <p:nvSpPr>
          <p:cNvPr id="3" name="TextBox 2"/>
          <p:cNvSpPr txBox="1"/>
          <p:nvPr/>
        </p:nvSpPr>
        <p:spPr>
          <a:xfrm>
            <a:off x="1573237" y="5974080"/>
            <a:ext cx="5832815" cy="369332"/>
          </a:xfrm>
          <a:prstGeom prst="rect">
            <a:avLst/>
          </a:prstGeom>
          <a:noFill/>
        </p:spPr>
        <p:txBody>
          <a:bodyPr wrap="none" rtlCol="0">
            <a:spAutoFit/>
          </a:bodyPr>
          <a:lstStyle/>
          <a:p>
            <a:r>
              <a:rPr lang="en-US" b="1" dirty="0" smtClean="0"/>
              <a:t>Percent tree cover, Amazon Basin, 2000—MODIS CMG</a:t>
            </a:r>
            <a:r>
              <a:rPr lang="nn-NO" b="1" dirty="0" smtClean="0"/>
              <a:t> data</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769" y="5358591"/>
            <a:ext cx="5531038" cy="6228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609600"/>
            <a:ext cx="7696200" cy="4648201"/>
          </a:xfrm>
          <a:prstGeom prst="rect">
            <a:avLst/>
          </a:prstGeom>
          <a:ln>
            <a:solidFill>
              <a:schemeClr val="tx1"/>
            </a:solidFill>
          </a:ln>
        </p:spPr>
      </p:pic>
    </p:spTree>
    <p:extLst>
      <p:ext uri="{BB962C8B-B14F-4D97-AF65-F5344CB8AC3E}">
        <p14:creationId xmlns:p14="http://schemas.microsoft.com/office/powerpoint/2010/main" val="178727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09600"/>
            <a:ext cx="7696200" cy="4648200"/>
          </a:xfrm>
          <a:prstGeom prst="rect">
            <a:avLst/>
          </a:prstGeom>
        </p:spPr>
      </p:pic>
      <p:sp>
        <p:nvSpPr>
          <p:cNvPr id="3" name="TextBox 2"/>
          <p:cNvSpPr txBox="1"/>
          <p:nvPr/>
        </p:nvSpPr>
        <p:spPr>
          <a:xfrm>
            <a:off x="1573237" y="5974080"/>
            <a:ext cx="5765489" cy="369332"/>
          </a:xfrm>
          <a:prstGeom prst="rect">
            <a:avLst/>
          </a:prstGeom>
          <a:noFill/>
        </p:spPr>
        <p:txBody>
          <a:bodyPr wrap="none" rtlCol="0">
            <a:spAutoFit/>
          </a:bodyPr>
          <a:lstStyle/>
          <a:p>
            <a:r>
              <a:rPr lang="en-US" b="1" dirty="0" smtClean="0"/>
              <a:t>Percent tree cover, Amazon Basin, 2010--MODIS CMG</a:t>
            </a:r>
            <a:r>
              <a:rPr lang="nn-NO" b="1" dirty="0" smtClean="0"/>
              <a:t> data</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769" y="5358591"/>
            <a:ext cx="5531038" cy="6228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609600"/>
            <a:ext cx="7696199" cy="4648200"/>
          </a:xfrm>
          <a:prstGeom prst="rect">
            <a:avLst/>
          </a:prstGeom>
          <a:ln>
            <a:solidFill>
              <a:schemeClr val="tx1"/>
            </a:solidFill>
          </a:ln>
        </p:spPr>
      </p:pic>
    </p:spTree>
    <p:extLst>
      <p:ext uri="{BB962C8B-B14F-4D97-AF65-F5344CB8AC3E}">
        <p14:creationId xmlns:p14="http://schemas.microsoft.com/office/powerpoint/2010/main" val="290236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b="1" dirty="0" smtClean="0"/>
              <a:t>Vegetation Continuous Fields—C5</a:t>
            </a:r>
            <a:endParaRPr lang="en-US" b="1" dirty="0"/>
          </a:p>
        </p:txBody>
      </p:sp>
      <p:sp>
        <p:nvSpPr>
          <p:cNvPr id="3" name="Content Placeholder 2"/>
          <p:cNvSpPr>
            <a:spLocks noGrp="1"/>
          </p:cNvSpPr>
          <p:nvPr>
            <p:ph idx="1"/>
          </p:nvPr>
        </p:nvSpPr>
        <p:spPr>
          <a:xfrm>
            <a:off x="457200" y="1905000"/>
            <a:ext cx="8229600" cy="4525963"/>
          </a:xfrm>
        </p:spPr>
        <p:txBody>
          <a:bodyPr>
            <a:normAutofit fontScale="92500"/>
          </a:bodyPr>
          <a:lstStyle/>
          <a:p>
            <a:r>
              <a:rPr lang="en-US" dirty="0" smtClean="0"/>
              <a:t>Version 1 at LP-DAAC—percent tree cover</a:t>
            </a:r>
          </a:p>
          <a:p>
            <a:r>
              <a:rPr lang="en-US" dirty="0" smtClean="0"/>
              <a:t>250m resolution, annual</a:t>
            </a:r>
          </a:p>
          <a:p>
            <a:endParaRPr lang="en-US" dirty="0"/>
          </a:p>
          <a:p>
            <a:r>
              <a:rPr lang="en-US" dirty="0" smtClean="0"/>
              <a:t>New layers—percent bare, percent herbaceous</a:t>
            </a:r>
          </a:p>
          <a:p>
            <a:r>
              <a:rPr lang="en-US" dirty="0" smtClean="0"/>
              <a:t>Code and models delivered/tested</a:t>
            </a:r>
          </a:p>
          <a:p>
            <a:r>
              <a:rPr lang="en-US" dirty="0" smtClean="0"/>
              <a:t>Minor improvements to bare models ready for testing</a:t>
            </a:r>
          </a:p>
          <a:p>
            <a:r>
              <a:rPr lang="en-US" dirty="0" smtClean="0"/>
              <a:t>Products available in </a:t>
            </a:r>
            <a:r>
              <a:rPr lang="en-US" dirty="0" smtClean="0"/>
              <a:t>2-3 </a:t>
            </a:r>
            <a:r>
              <a:rPr lang="en-US" dirty="0" smtClean="0"/>
              <a:t>months</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52043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VCF Bare Ground Layer</a:t>
            </a:r>
            <a:br>
              <a:rPr lang="en-US" dirty="0" smtClean="0"/>
            </a:br>
            <a:r>
              <a:rPr lang="en-US" dirty="0" smtClean="0"/>
              <a:t>Australia 2010</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524000"/>
            <a:ext cx="8318235" cy="4990941"/>
          </a:xfr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0537" y="2275820"/>
            <a:ext cx="238125" cy="952500"/>
          </a:xfrm>
          <a:prstGeom prst="rect">
            <a:avLst/>
          </a:prstGeom>
        </p:spPr>
      </p:pic>
      <p:sp>
        <p:nvSpPr>
          <p:cNvPr id="6" name="TextBox 5"/>
          <p:cNvSpPr txBox="1"/>
          <p:nvPr/>
        </p:nvSpPr>
        <p:spPr>
          <a:xfrm>
            <a:off x="7765914" y="1632802"/>
            <a:ext cx="927370" cy="523220"/>
          </a:xfrm>
          <a:prstGeom prst="rect">
            <a:avLst/>
          </a:prstGeom>
          <a:noFill/>
        </p:spPr>
        <p:txBody>
          <a:bodyPr wrap="none" rtlCol="0">
            <a:spAutoFit/>
          </a:bodyPr>
          <a:lstStyle/>
          <a:p>
            <a:pPr algn="ctr"/>
            <a:r>
              <a:rPr lang="en-US" sz="1400" b="1" dirty="0" smtClean="0"/>
              <a:t>Percent</a:t>
            </a:r>
          </a:p>
          <a:p>
            <a:pPr algn="ctr"/>
            <a:r>
              <a:rPr lang="en-US" sz="1400" b="1" dirty="0" smtClean="0"/>
              <a:t>Vegetated</a:t>
            </a:r>
            <a:endParaRPr lang="en-US" sz="1400" b="1" dirty="0"/>
          </a:p>
        </p:txBody>
      </p:sp>
      <p:sp>
        <p:nvSpPr>
          <p:cNvPr id="7" name="TextBox 6"/>
          <p:cNvSpPr txBox="1"/>
          <p:nvPr/>
        </p:nvSpPr>
        <p:spPr>
          <a:xfrm>
            <a:off x="7698480" y="2130622"/>
            <a:ext cx="458780" cy="307777"/>
          </a:xfrm>
          <a:prstGeom prst="rect">
            <a:avLst/>
          </a:prstGeom>
          <a:noFill/>
        </p:spPr>
        <p:txBody>
          <a:bodyPr wrap="none" rtlCol="0">
            <a:spAutoFit/>
          </a:bodyPr>
          <a:lstStyle/>
          <a:p>
            <a:r>
              <a:rPr lang="en-US" sz="1400" b="1" dirty="0" smtClean="0"/>
              <a:t>100</a:t>
            </a:r>
            <a:endParaRPr lang="en-US" sz="1400" b="1" dirty="0"/>
          </a:p>
        </p:txBody>
      </p:sp>
      <p:sp>
        <p:nvSpPr>
          <p:cNvPr id="8" name="TextBox 7"/>
          <p:cNvSpPr txBox="1"/>
          <p:nvPr/>
        </p:nvSpPr>
        <p:spPr>
          <a:xfrm>
            <a:off x="7840749" y="3074431"/>
            <a:ext cx="276038" cy="307777"/>
          </a:xfrm>
          <a:prstGeom prst="rect">
            <a:avLst/>
          </a:prstGeom>
          <a:noFill/>
        </p:spPr>
        <p:txBody>
          <a:bodyPr wrap="none" rtlCol="0">
            <a:spAutoFit/>
          </a:bodyPr>
          <a:lstStyle/>
          <a:p>
            <a:r>
              <a:rPr lang="en-US" sz="1400" b="1" dirty="0" smtClean="0"/>
              <a:t>0</a:t>
            </a:r>
            <a:endParaRPr lang="en-US" sz="1400" b="1" dirty="0"/>
          </a:p>
        </p:txBody>
      </p:sp>
    </p:spTree>
    <p:extLst>
      <p:ext uri="{BB962C8B-B14F-4D97-AF65-F5344CB8AC3E}">
        <p14:creationId xmlns:p14="http://schemas.microsoft.com/office/powerpoint/2010/main" val="391733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VCF Bare Ground Layer</a:t>
            </a:r>
            <a:br>
              <a:rPr lang="en-US" dirty="0" smtClean="0"/>
            </a:br>
            <a:r>
              <a:rPr lang="en-US" dirty="0" smtClean="0"/>
              <a:t>Australia 2010</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524000"/>
            <a:ext cx="8318235" cy="4990941"/>
          </a:xfrm>
          <a:ln>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0537" y="2275820"/>
            <a:ext cx="238125" cy="952500"/>
          </a:xfrm>
          <a:prstGeom prst="rect">
            <a:avLst/>
          </a:prstGeom>
        </p:spPr>
      </p:pic>
      <p:sp>
        <p:nvSpPr>
          <p:cNvPr id="6" name="TextBox 5"/>
          <p:cNvSpPr txBox="1"/>
          <p:nvPr/>
        </p:nvSpPr>
        <p:spPr>
          <a:xfrm>
            <a:off x="7765914" y="1632802"/>
            <a:ext cx="927370" cy="523220"/>
          </a:xfrm>
          <a:prstGeom prst="rect">
            <a:avLst/>
          </a:prstGeom>
          <a:noFill/>
        </p:spPr>
        <p:txBody>
          <a:bodyPr wrap="none" rtlCol="0">
            <a:spAutoFit/>
          </a:bodyPr>
          <a:lstStyle/>
          <a:p>
            <a:pPr algn="ctr"/>
            <a:r>
              <a:rPr lang="en-US" sz="1400" b="1" dirty="0" smtClean="0"/>
              <a:t>Percent</a:t>
            </a:r>
          </a:p>
          <a:p>
            <a:pPr algn="ctr"/>
            <a:r>
              <a:rPr lang="en-US" sz="1400" b="1" dirty="0" smtClean="0"/>
              <a:t>Vegetated</a:t>
            </a:r>
            <a:endParaRPr lang="en-US" sz="1400" b="1" dirty="0"/>
          </a:p>
        </p:txBody>
      </p:sp>
      <p:sp>
        <p:nvSpPr>
          <p:cNvPr id="7" name="TextBox 6"/>
          <p:cNvSpPr txBox="1"/>
          <p:nvPr/>
        </p:nvSpPr>
        <p:spPr>
          <a:xfrm>
            <a:off x="7698480" y="2130622"/>
            <a:ext cx="458780" cy="307777"/>
          </a:xfrm>
          <a:prstGeom prst="rect">
            <a:avLst/>
          </a:prstGeom>
          <a:noFill/>
        </p:spPr>
        <p:txBody>
          <a:bodyPr wrap="none" rtlCol="0">
            <a:spAutoFit/>
          </a:bodyPr>
          <a:lstStyle/>
          <a:p>
            <a:r>
              <a:rPr lang="en-US" sz="1400" b="1" dirty="0" smtClean="0"/>
              <a:t>100</a:t>
            </a:r>
            <a:endParaRPr lang="en-US" sz="1400" b="1" dirty="0"/>
          </a:p>
        </p:txBody>
      </p:sp>
      <p:sp>
        <p:nvSpPr>
          <p:cNvPr id="8" name="TextBox 7"/>
          <p:cNvSpPr txBox="1"/>
          <p:nvPr/>
        </p:nvSpPr>
        <p:spPr>
          <a:xfrm>
            <a:off x="7840749" y="3074431"/>
            <a:ext cx="276038" cy="307777"/>
          </a:xfrm>
          <a:prstGeom prst="rect">
            <a:avLst/>
          </a:prstGeom>
          <a:noFill/>
        </p:spPr>
        <p:txBody>
          <a:bodyPr wrap="none" rtlCol="0">
            <a:spAutoFit/>
          </a:bodyPr>
          <a:lstStyle/>
          <a:p>
            <a:r>
              <a:rPr lang="en-US" sz="1400" b="1" dirty="0" smtClean="0"/>
              <a:t>0</a:t>
            </a:r>
            <a:endParaRPr lang="en-US" sz="1400" b="1" dirty="0"/>
          </a:p>
        </p:txBody>
      </p:sp>
      <p:sp>
        <p:nvSpPr>
          <p:cNvPr id="3" name="Rectangle 2"/>
          <p:cNvSpPr/>
          <p:nvPr/>
        </p:nvSpPr>
        <p:spPr>
          <a:xfrm>
            <a:off x="1371600" y="3505200"/>
            <a:ext cx="9144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86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533400"/>
            <a:ext cx="7556536" cy="5745163"/>
          </a:xfrm>
          <a:ln>
            <a:solidFill>
              <a:schemeClr val="tx1"/>
            </a:solidFill>
          </a:ln>
        </p:spPr>
      </p:pic>
    </p:spTree>
    <p:extLst>
      <p:ext uri="{BB962C8B-B14F-4D97-AF65-F5344CB8AC3E}">
        <p14:creationId xmlns:p14="http://schemas.microsoft.com/office/powerpoint/2010/main" val="1516251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Vegetation Continuous Fields—C6</a:t>
            </a:r>
            <a:endParaRPr lang="en-US" dirty="0"/>
          </a:p>
        </p:txBody>
      </p:sp>
      <p:sp>
        <p:nvSpPr>
          <p:cNvPr id="3" name="Content Placeholder 2"/>
          <p:cNvSpPr>
            <a:spLocks noGrp="1"/>
          </p:cNvSpPr>
          <p:nvPr>
            <p:ph idx="1"/>
          </p:nvPr>
        </p:nvSpPr>
        <p:spPr>
          <a:xfrm>
            <a:off x="457200" y="2353808"/>
            <a:ext cx="8229600" cy="4525963"/>
          </a:xfrm>
        </p:spPr>
        <p:txBody>
          <a:bodyPr/>
          <a:lstStyle/>
          <a:p>
            <a:r>
              <a:rPr lang="en-US" dirty="0" smtClean="0"/>
              <a:t>MOD44C compositing code—L2G lite version in place</a:t>
            </a:r>
          </a:p>
          <a:p>
            <a:r>
              <a:rPr lang="en-US" dirty="0" smtClean="0"/>
              <a:t>VCF—no code changes</a:t>
            </a:r>
          </a:p>
          <a:p>
            <a:pPr>
              <a:buFont typeface="Arial" charset="0"/>
              <a:buChar char="•"/>
            </a:pPr>
            <a:r>
              <a:rPr lang="en-US" dirty="0" smtClean="0"/>
              <a:t>Testing requires 1 year of MOD09</a:t>
            </a:r>
          </a:p>
          <a:p>
            <a:pPr marL="0" indent="0">
              <a:buNone/>
            </a:pPr>
            <a:endParaRPr lang="en-US" dirty="0" smtClean="0"/>
          </a:p>
        </p:txBody>
      </p:sp>
    </p:spTree>
    <p:extLst>
      <p:ext uri="{BB962C8B-B14F-4D97-AF65-F5344CB8AC3E}">
        <p14:creationId xmlns:p14="http://schemas.microsoft.com/office/powerpoint/2010/main" val="197501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dirty="0" smtClean="0"/>
              <a:t>VCF—Next steps</a:t>
            </a:r>
            <a:endParaRPr lang="en-US" dirty="0"/>
          </a:p>
        </p:txBody>
      </p:sp>
      <p:sp>
        <p:nvSpPr>
          <p:cNvPr id="3" name="Content Placeholder 2"/>
          <p:cNvSpPr>
            <a:spLocks noGrp="1"/>
          </p:cNvSpPr>
          <p:nvPr>
            <p:ph idx="1"/>
          </p:nvPr>
        </p:nvSpPr>
        <p:spPr>
          <a:xfrm>
            <a:off x="457200" y="2342923"/>
            <a:ext cx="8229600" cy="4525963"/>
          </a:xfrm>
        </p:spPr>
        <p:txBody>
          <a:bodyPr/>
          <a:lstStyle/>
          <a:p>
            <a:r>
              <a:rPr lang="en-US" dirty="0" smtClean="0"/>
              <a:t>Evaluation of tree cover layer in progress</a:t>
            </a:r>
          </a:p>
          <a:p>
            <a:r>
              <a:rPr lang="en-US" dirty="0" smtClean="0"/>
              <a:t>Tree cover layer improvements:</a:t>
            </a:r>
          </a:p>
          <a:p>
            <a:pPr marL="0" indent="-1463040">
              <a:buNone/>
            </a:pPr>
            <a:r>
              <a:rPr lang="en-US" dirty="0"/>
              <a:t>	</a:t>
            </a:r>
            <a:r>
              <a:rPr lang="en-US" dirty="0" smtClean="0"/>
              <a:t>--update training for sparsely wooded</a:t>
            </a:r>
          </a:p>
          <a:p>
            <a:pPr marL="0" indent="-1463040">
              <a:spcBef>
                <a:spcPts val="0"/>
              </a:spcBef>
              <a:buNone/>
            </a:pPr>
            <a:r>
              <a:rPr lang="en-US" dirty="0"/>
              <a:t>	</a:t>
            </a:r>
            <a:r>
              <a:rPr lang="en-US" dirty="0" smtClean="0"/>
              <a:t>   drylands</a:t>
            </a:r>
          </a:p>
          <a:p>
            <a:pPr marL="0" indent="-1463040">
              <a:buNone/>
            </a:pPr>
            <a:r>
              <a:rPr lang="en-US" dirty="0"/>
              <a:t>	</a:t>
            </a:r>
            <a:r>
              <a:rPr lang="en-US" dirty="0" smtClean="0"/>
              <a:t>--improve persistently cloudy tropics</a:t>
            </a:r>
          </a:p>
          <a:p>
            <a:pPr>
              <a:buFont typeface="Arial" charset="0"/>
              <a:buChar char="•"/>
            </a:pPr>
            <a:r>
              <a:rPr lang="en-US" dirty="0" smtClean="0"/>
              <a:t>Evaluation of bare and </a:t>
            </a:r>
            <a:r>
              <a:rPr lang="en-US" dirty="0" smtClean="0"/>
              <a:t>herbaceous</a:t>
            </a:r>
            <a:r>
              <a:rPr lang="en-US" dirty="0" smtClean="0"/>
              <a:t> </a:t>
            </a:r>
            <a:r>
              <a:rPr lang="en-US" dirty="0" smtClean="0"/>
              <a:t>layers</a:t>
            </a:r>
          </a:p>
          <a:p>
            <a:pPr>
              <a:buFont typeface="Arial" charset="0"/>
              <a:buChar char="•"/>
            </a:pPr>
            <a:endParaRPr lang="en-US" dirty="0" smtClean="0"/>
          </a:p>
          <a:p>
            <a:pPr marL="0" indent="-1463040">
              <a:buFont typeface="Arial" charset="0"/>
              <a:buChar char="•"/>
            </a:pPr>
            <a:endParaRPr lang="en-US" dirty="0" smtClean="0"/>
          </a:p>
          <a:p>
            <a:endParaRPr lang="en-US" dirty="0" smtClean="0"/>
          </a:p>
        </p:txBody>
      </p:sp>
    </p:spTree>
    <p:extLst>
      <p:ext uri="{BB962C8B-B14F-4D97-AF65-F5344CB8AC3E}">
        <p14:creationId xmlns:p14="http://schemas.microsoft.com/office/powerpoint/2010/main" val="1003973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610600" cy="892552"/>
          </a:xfrm>
          <a:prstGeom prst="rect">
            <a:avLst/>
          </a:prstGeom>
        </p:spPr>
        <p:txBody>
          <a:bodyPr wrap="square">
            <a:spAutoFit/>
          </a:bodyPr>
          <a:lstStyle/>
          <a:p>
            <a:pPr algn="ctr"/>
            <a:r>
              <a:rPr lang="en-US" sz="2600" b="1" dirty="0"/>
              <a:t>A global percent tree cover map at Landsat resolution by reflectance-based downscaling of MODIS continuous fields</a:t>
            </a:r>
            <a:endParaRPr lang="en-US" sz="2600" dirty="0"/>
          </a:p>
        </p:txBody>
      </p:sp>
      <p:sp>
        <p:nvSpPr>
          <p:cNvPr id="5" name="Rectangle 4"/>
          <p:cNvSpPr/>
          <p:nvPr/>
        </p:nvSpPr>
        <p:spPr>
          <a:xfrm>
            <a:off x="465139" y="1349752"/>
            <a:ext cx="8186184" cy="995144"/>
          </a:xfrm>
          <a:prstGeom prst="rect">
            <a:avLst/>
          </a:prstGeom>
        </p:spPr>
        <p:txBody>
          <a:bodyPr wrap="square">
            <a:spAutoFit/>
          </a:bodyPr>
          <a:lstStyle/>
          <a:p>
            <a:pPr algn="ctr"/>
            <a:r>
              <a:rPr lang="en-GB" sz="1600" dirty="0" smtClean="0">
                <a:latin typeface="+mj-lt"/>
                <a:cs typeface="Times New Roman" pitchFamily="18" charset="0"/>
              </a:rPr>
              <a:t>J. O. Sexton, Xiao-</a:t>
            </a:r>
            <a:r>
              <a:rPr lang="en-GB" sz="1600" dirty="0" err="1" smtClean="0">
                <a:latin typeface="+mj-lt"/>
                <a:cs typeface="Times New Roman" pitchFamily="18" charset="0"/>
              </a:rPr>
              <a:t>Peng</a:t>
            </a:r>
            <a:r>
              <a:rPr lang="en-GB" sz="1600" dirty="0" smtClean="0">
                <a:latin typeface="+mj-lt"/>
                <a:cs typeface="Times New Roman" pitchFamily="18" charset="0"/>
              </a:rPr>
              <a:t> Song, </a:t>
            </a:r>
            <a:r>
              <a:rPr lang="en-GB" sz="1600" dirty="0" smtClean="0"/>
              <a:t>M. </a:t>
            </a:r>
            <a:r>
              <a:rPr lang="en-GB" sz="1600" dirty="0" err="1" smtClean="0"/>
              <a:t>Feng</a:t>
            </a:r>
            <a:r>
              <a:rPr lang="en-GB" sz="1600" dirty="0" smtClean="0"/>
              <a:t>, P. </a:t>
            </a:r>
            <a:r>
              <a:rPr lang="en-GB" sz="1600" dirty="0" err="1" smtClean="0"/>
              <a:t>Noojipady</a:t>
            </a:r>
            <a:r>
              <a:rPr lang="en-GB" sz="1600" dirty="0" smtClean="0"/>
              <a:t>, A. </a:t>
            </a:r>
            <a:r>
              <a:rPr lang="en-GB" sz="1600" dirty="0" err="1" smtClean="0"/>
              <a:t>Anand</a:t>
            </a:r>
            <a:r>
              <a:rPr lang="en-GB" sz="1600" dirty="0" smtClean="0"/>
              <a:t>, D.H. Kim, D. Song, K.M. Collins, C. </a:t>
            </a:r>
            <a:r>
              <a:rPr lang="en-GB" sz="1600" dirty="0" err="1" smtClean="0"/>
              <a:t>DiMiceli</a:t>
            </a:r>
            <a:r>
              <a:rPr lang="en-GB" sz="1600" dirty="0" smtClean="0"/>
              <a:t>, C. Huang, S. </a:t>
            </a:r>
            <a:r>
              <a:rPr lang="en-GB" sz="1600" dirty="0" err="1" smtClean="0"/>
              <a:t>Channan</a:t>
            </a:r>
            <a:r>
              <a:rPr lang="en-GB" sz="1600" dirty="0" smtClean="0"/>
              <a:t> and J. R. Townshend</a:t>
            </a:r>
            <a:endParaRPr lang="en-US" sz="1600" dirty="0">
              <a:latin typeface="+mj-lt"/>
              <a:cs typeface="Times New Roman" pitchFamily="18" charset="0"/>
            </a:endParaRPr>
          </a:p>
          <a:p>
            <a:pPr algn="ctr"/>
            <a:endParaRPr lang="en-GB" sz="1600" baseline="30000" dirty="0" err="1">
              <a:latin typeface="+mj-lt"/>
              <a:cs typeface="Times New Roman" pitchFamily="18" charset="0"/>
            </a:endParaRPr>
          </a:p>
          <a:p>
            <a:pPr algn="ctr"/>
            <a:r>
              <a:rPr lang="en-GB" sz="1600" dirty="0" smtClean="0">
                <a:latin typeface="+mj-lt"/>
                <a:cs typeface="Times New Roman" pitchFamily="18" charset="0"/>
              </a:rPr>
              <a:t>Global </a:t>
            </a:r>
            <a:r>
              <a:rPr lang="en-GB" sz="1600" dirty="0">
                <a:latin typeface="+mj-lt"/>
                <a:cs typeface="Times New Roman" pitchFamily="18" charset="0"/>
              </a:rPr>
              <a:t>Land Cover Facility, </a:t>
            </a:r>
            <a:r>
              <a:rPr lang="en-GB" sz="1600" dirty="0" smtClean="0">
                <a:latin typeface="+mj-lt"/>
                <a:cs typeface="Times New Roman" pitchFamily="18" charset="0"/>
              </a:rPr>
              <a:t>University </a:t>
            </a:r>
            <a:r>
              <a:rPr lang="en-GB" sz="1600" dirty="0">
                <a:latin typeface="+mj-lt"/>
                <a:cs typeface="Times New Roman" pitchFamily="18" charset="0"/>
              </a:rPr>
              <a:t>of </a:t>
            </a:r>
            <a:r>
              <a:rPr lang="en-GB" sz="1600" dirty="0" smtClean="0">
                <a:latin typeface="+mj-lt"/>
                <a:cs typeface="Times New Roman" pitchFamily="18" charset="0"/>
              </a:rPr>
              <a:t>Maryland</a:t>
            </a:r>
            <a:endParaRPr lang="en-US" sz="1600" dirty="0">
              <a:latin typeface="+mj-lt"/>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9" y="2438400"/>
            <a:ext cx="8186057" cy="409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045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rmAutofit fontScale="90000"/>
          </a:bodyPr>
          <a:lstStyle/>
          <a:p>
            <a:r>
              <a:rPr lang="en-US" sz="3200" dirty="0" smtClean="0"/>
              <a:t>Error estimation based on </a:t>
            </a:r>
            <a:r>
              <a:rPr lang="en-US" sz="3200" dirty="0"/>
              <a:t>l</a:t>
            </a:r>
            <a:r>
              <a:rPr lang="en-US" sz="3200" dirty="0" smtClean="0"/>
              <a:t>idar-measured tree cover</a:t>
            </a:r>
            <a:endParaRPr lang="en-US" sz="32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963536"/>
            <a:ext cx="3765848" cy="3765848"/>
          </a:xfrm>
          <a:prstGeom prst="rect">
            <a:avLst/>
          </a:prstGeom>
          <a:noFill/>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 y="1935480"/>
            <a:ext cx="3821961" cy="3821961"/>
          </a:xfrm>
          <a:prstGeom prst="rect">
            <a:avLst/>
          </a:prstGeom>
          <a:noFill/>
        </p:spPr>
      </p:pic>
      <p:sp>
        <p:nvSpPr>
          <p:cNvPr id="6" name="Content Placeholder 5"/>
          <p:cNvSpPr>
            <a:spLocks noGrp="1"/>
          </p:cNvSpPr>
          <p:nvPr>
            <p:ph idx="1"/>
          </p:nvPr>
        </p:nvSpPr>
        <p:spPr>
          <a:xfrm>
            <a:off x="685800" y="5943600"/>
            <a:ext cx="8001000" cy="1066800"/>
          </a:xfrm>
        </p:spPr>
        <p:txBody>
          <a:bodyPr>
            <a:noAutofit/>
          </a:bodyPr>
          <a:lstStyle/>
          <a:p>
            <a:pPr marL="0" indent="0">
              <a:buNone/>
            </a:pPr>
            <a:r>
              <a:rPr lang="en-US" sz="1400" dirty="0"/>
              <a:t>Three-dimensional </a:t>
            </a:r>
            <a:r>
              <a:rPr lang="en-US" sz="1400" dirty="0" smtClean="0"/>
              <a:t>distribution of lidar returns within one MODIS pixel (Sierra Nevada, CA test site).</a:t>
            </a:r>
            <a:endParaRPr lang="en-US" sz="1400" dirty="0"/>
          </a:p>
        </p:txBody>
      </p:sp>
      <p:sp>
        <p:nvSpPr>
          <p:cNvPr id="5" name="TextBox 4"/>
          <p:cNvSpPr txBox="1"/>
          <p:nvPr/>
        </p:nvSpPr>
        <p:spPr>
          <a:xfrm>
            <a:off x="2260790" y="1613254"/>
            <a:ext cx="671979" cy="369332"/>
          </a:xfrm>
          <a:prstGeom prst="rect">
            <a:avLst/>
          </a:prstGeom>
          <a:noFill/>
        </p:spPr>
        <p:txBody>
          <a:bodyPr wrap="none" rtlCol="0">
            <a:spAutoFit/>
          </a:bodyPr>
          <a:lstStyle/>
          <a:p>
            <a:r>
              <a:rPr lang="en-US" dirty="0" smtClean="0"/>
              <a:t>nadir</a:t>
            </a:r>
            <a:endParaRPr lang="en-US" dirty="0"/>
          </a:p>
        </p:txBody>
      </p:sp>
      <p:sp>
        <p:nvSpPr>
          <p:cNvPr id="8" name="TextBox 7"/>
          <p:cNvSpPr txBox="1"/>
          <p:nvPr/>
        </p:nvSpPr>
        <p:spPr>
          <a:xfrm>
            <a:off x="6271334" y="1616783"/>
            <a:ext cx="893193" cy="369332"/>
          </a:xfrm>
          <a:prstGeom prst="rect">
            <a:avLst/>
          </a:prstGeom>
          <a:noFill/>
        </p:spPr>
        <p:txBody>
          <a:bodyPr wrap="none" rtlCol="0">
            <a:spAutoFit/>
          </a:bodyPr>
          <a:lstStyle/>
          <a:p>
            <a:r>
              <a:rPr lang="en-US" dirty="0" smtClean="0"/>
              <a:t>oblique</a:t>
            </a:r>
            <a:endParaRPr lang="en-US" dirty="0"/>
          </a:p>
        </p:txBody>
      </p:sp>
    </p:spTree>
    <p:extLst>
      <p:ext uri="{BB962C8B-B14F-4D97-AF65-F5344CB8AC3E}">
        <p14:creationId xmlns:p14="http://schemas.microsoft.com/office/powerpoint/2010/main" val="3073322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1484</TotalTime>
  <Words>622</Words>
  <Application>Microsoft Office PowerPoint</Application>
  <PresentationFormat>On-screen Show (4:3)</PresentationFormat>
  <Paragraphs>69</Paragraphs>
  <Slides>13</Slides>
  <Notes>8</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Vegetation Continuous Fields:  C5/6 Updates</vt:lpstr>
      <vt:lpstr>Vegetation Continuous Fields—C5</vt:lpstr>
      <vt:lpstr>VCF Bare Ground Layer Australia 2010</vt:lpstr>
      <vt:lpstr>VCF Bare Ground Layer Australia 2010</vt:lpstr>
      <vt:lpstr>PowerPoint Presentation</vt:lpstr>
      <vt:lpstr>Vegetation Continuous Fields—C6</vt:lpstr>
      <vt:lpstr>VCF—Next steps</vt:lpstr>
      <vt:lpstr>PowerPoint Presentation</vt:lpstr>
      <vt:lpstr>Error estimation based on lidar-measured tree cover</vt:lpstr>
      <vt:lpstr>VCF—Long-term Data Records MEaSURES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Vegetation Continuous Fields:  C5/6 Updates</dc:title>
  <dc:creator>cdimicel</dc:creator>
  <cp:lastModifiedBy>User</cp:lastModifiedBy>
  <cp:revision>26</cp:revision>
  <dcterms:created xsi:type="dcterms:W3CDTF">2013-04-08T13:57:00Z</dcterms:created>
  <dcterms:modified xsi:type="dcterms:W3CDTF">2013-04-16T10:03:56Z</dcterms:modified>
</cp:coreProperties>
</file>