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116" r:id="rId1"/>
    <p:sldMasterId id="2147484128" r:id="rId2"/>
    <p:sldMasterId id="2147484132" r:id="rId3"/>
    <p:sldMasterId id="2147484136" r:id="rId4"/>
    <p:sldMasterId id="2147484140" r:id="rId5"/>
    <p:sldMasterId id="2147484142" r:id="rId6"/>
    <p:sldMasterId id="2147484144" r:id="rId7"/>
    <p:sldMasterId id="2147484162" r:id="rId8"/>
    <p:sldMasterId id="2147484164" r:id="rId9"/>
    <p:sldMasterId id="2147484166" r:id="rId10"/>
    <p:sldMasterId id="2147484168" r:id="rId11"/>
    <p:sldMasterId id="2147484173" r:id="rId12"/>
  </p:sldMasterIdLst>
  <p:notesMasterIdLst>
    <p:notesMasterId r:id="rId25"/>
  </p:notesMasterIdLst>
  <p:handoutMasterIdLst>
    <p:handoutMasterId r:id="rId26"/>
  </p:handoutMasterIdLst>
  <p:sldIdLst>
    <p:sldId id="890" r:id="rId13"/>
    <p:sldId id="913" r:id="rId14"/>
    <p:sldId id="922" r:id="rId15"/>
    <p:sldId id="914" r:id="rId16"/>
    <p:sldId id="915" r:id="rId17"/>
    <p:sldId id="917" r:id="rId18"/>
    <p:sldId id="896" r:id="rId19"/>
    <p:sldId id="903" r:id="rId20"/>
    <p:sldId id="898" r:id="rId21"/>
    <p:sldId id="904" r:id="rId22"/>
    <p:sldId id="900" r:id="rId23"/>
    <p:sldId id="902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D5D18"/>
    <a:srgbClr val="DC6334"/>
    <a:srgbClr val="D58113"/>
    <a:srgbClr val="2407F9"/>
    <a:srgbClr val="1C9E12"/>
    <a:srgbClr val="E5C23C"/>
    <a:srgbClr val="6A81FF"/>
    <a:srgbClr val="D58B3F"/>
    <a:srgbClr val="DBDBDB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22" autoAdjust="0"/>
  </p:normalViewPr>
  <p:slideViewPr>
    <p:cSldViewPr snapToGrid="0">
      <p:cViewPr varScale="1">
        <p:scale>
          <a:sx n="47" d="100"/>
          <a:sy n="47" d="100"/>
        </p:scale>
        <p:origin x="-1056" y="-72"/>
      </p:cViewPr>
      <p:guideLst>
        <p:guide orient="horz" pos="419"/>
        <p:guide pos="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94"/>
    </p:cViewPr>
  </p:sorterViewPr>
  <p:notesViewPr>
    <p:cSldViewPr snapToGrid="0">
      <p:cViewPr varScale="1">
        <p:scale>
          <a:sx n="92" d="100"/>
          <a:sy n="92" d="100"/>
        </p:scale>
        <p:origin x="-2544" y="-11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AppData\Local\Microsoft\Windows\Temporary%20Internet%20Files\Content.Outlook\7QEJU9MF\HollY_Degn_ESD_Budgets_non-Fl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AppData\Local\Microsoft\Windows\Temporary%20Internet%20Files\Content.Outlook\7QEJU9MF\HollY_Degn_ESD_Budgets_non-Fl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spPr>
            <a:ln w="63500" cmpd="sng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Lit>
              <c:formatCode>General</c:formatCode>
              <c:ptCount val="7"/>
              <c:pt idx="0">
                <c:v>7</c:v>
              </c:pt>
              <c:pt idx="1">
                <c:v>8</c:v>
              </c:pt>
              <c:pt idx="2">
                <c:v>9</c:v>
              </c:pt>
              <c:pt idx="3">
                <c:v>10</c:v>
              </c:pt>
              <c:pt idx="4">
                <c:v>11</c:v>
              </c:pt>
              <c:pt idx="5">
                <c:v>12</c:v>
              </c:pt>
              <c:pt idx="6">
                <c:v>13</c:v>
              </c:pt>
            </c:numLit>
          </c:cat>
          <c:val>
            <c:numRef>
              <c:f>SAPBW_DOWNLOAD!$D$606:$J$606</c:f>
              <c:numCache>
                <c:formatCode>0%</c:formatCode>
                <c:ptCount val="7"/>
                <c:pt idx="0">
                  <c:v>0.44153910983493805</c:v>
                </c:pt>
                <c:pt idx="1">
                  <c:v>0.40250887499384003</c:v>
                </c:pt>
                <c:pt idx="2">
                  <c:v>0.37277626714058604</c:v>
                </c:pt>
                <c:pt idx="3">
                  <c:v>0.39272070020496969</c:v>
                </c:pt>
                <c:pt idx="4">
                  <c:v>0.36247377193058533</c:v>
                </c:pt>
                <c:pt idx="5">
                  <c:v>0.39028147476258296</c:v>
                </c:pt>
                <c:pt idx="6">
                  <c:v>0.38251486961354808</c:v>
                </c:pt>
              </c:numCache>
            </c:numRef>
          </c:val>
        </c:ser>
        <c:marker val="1"/>
        <c:axId val="62035456"/>
        <c:axId val="62037376"/>
      </c:lineChart>
      <c:catAx>
        <c:axId val="62035456"/>
        <c:scaling>
          <c:orientation val="minMax"/>
        </c:scaling>
        <c:axPos val="b"/>
        <c:numFmt formatCode="0#" sourceLinked="0"/>
        <c:tickLblPos val="nextTo"/>
        <c:crossAx val="62037376"/>
        <c:crosses val="autoZero"/>
        <c:auto val="1"/>
        <c:lblAlgn val="ctr"/>
        <c:lblOffset val="100"/>
      </c:catAx>
      <c:valAx>
        <c:axId val="62037376"/>
        <c:scaling>
          <c:orientation val="minMax"/>
          <c:min val="0.2"/>
        </c:scaling>
        <c:axPos val="l"/>
        <c:majorGridlines/>
        <c:numFmt formatCode="0%" sourceLinked="1"/>
        <c:tickLblPos val="nextTo"/>
        <c:crossAx val="620354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spPr>
            <a:ln w="63500" cmpd="sng">
              <a:solidFill>
                <a:srgbClr val="FF0000"/>
              </a:solidFill>
            </a:ln>
          </c:spPr>
          <c:marker>
            <c:symbol val="none"/>
          </c:marker>
          <c:cat>
            <c:numLit>
              <c:formatCode>General</c:formatCode>
              <c:ptCount val="7"/>
              <c:pt idx="0">
                <c:v>7</c:v>
              </c:pt>
              <c:pt idx="1">
                <c:v>8</c:v>
              </c:pt>
              <c:pt idx="2">
                <c:v>9</c:v>
              </c:pt>
              <c:pt idx="3">
                <c:v>10</c:v>
              </c:pt>
              <c:pt idx="4">
                <c:v>11</c:v>
              </c:pt>
              <c:pt idx="5">
                <c:v>12</c:v>
              </c:pt>
              <c:pt idx="6">
                <c:v>13</c:v>
              </c:pt>
            </c:numLit>
          </c:cat>
          <c:val>
            <c:numRef>
              <c:f>SAPBW_DOWNLOAD!$D$603:$J$603</c:f>
              <c:numCache>
                <c:formatCode>"$"#,##0.0</c:formatCode>
                <c:ptCount val="7"/>
                <c:pt idx="0">
                  <c:v>508788849</c:v>
                </c:pt>
                <c:pt idx="1">
                  <c:v>498181612</c:v>
                </c:pt>
                <c:pt idx="2">
                  <c:v>633953424</c:v>
                </c:pt>
                <c:pt idx="3">
                  <c:v>565930999.76999998</c:v>
                </c:pt>
                <c:pt idx="4">
                  <c:v>622257000</c:v>
                </c:pt>
                <c:pt idx="5">
                  <c:v>689120000</c:v>
                </c:pt>
                <c:pt idx="6">
                  <c:v>682730900</c:v>
                </c:pt>
              </c:numCache>
            </c:numRef>
          </c:val>
        </c:ser>
        <c:marker val="1"/>
        <c:axId val="62619008"/>
        <c:axId val="62493824"/>
      </c:lineChart>
      <c:catAx>
        <c:axId val="62619008"/>
        <c:scaling>
          <c:orientation val="minMax"/>
        </c:scaling>
        <c:axPos val="b"/>
        <c:numFmt formatCode="0#" sourceLinked="0"/>
        <c:tickLblPos val="nextTo"/>
        <c:crossAx val="62493824"/>
        <c:crosses val="autoZero"/>
        <c:auto val="1"/>
        <c:lblAlgn val="ctr"/>
        <c:lblOffset val="100"/>
      </c:catAx>
      <c:valAx>
        <c:axId val="62493824"/>
        <c:scaling>
          <c:orientation val="minMax"/>
          <c:max val="800000000"/>
          <c:min val="400000000"/>
        </c:scaling>
        <c:axPos val="l"/>
        <c:majorGridlines/>
        <c:numFmt formatCode="&quot;$&quot;#,##0" sourceLinked="0"/>
        <c:tickLblPos val="nextTo"/>
        <c:crossAx val="6261900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182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820" y="0"/>
            <a:ext cx="2971181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63"/>
            <a:ext cx="2971182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820" y="8832063"/>
            <a:ext cx="2971181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A608404D-8325-4F39-8628-9CE1F8ED0D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182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20" y="0"/>
            <a:ext cx="2971181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091" y="4416835"/>
            <a:ext cx="5029819" cy="4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63"/>
            <a:ext cx="2971182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20" y="8832063"/>
            <a:ext cx="2971181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BF889223-7EA5-408C-987B-4F3786A641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C9AA-6E49-406B-8B5C-9C572240EBC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1906" name="Rectangle 7"/>
          <p:cNvSpPr txBox="1">
            <a:spLocks noGrp="1" noChangeArrowheads="1"/>
          </p:cNvSpPr>
          <p:nvPr/>
        </p:nvSpPr>
        <p:spPr bwMode="auto">
          <a:xfrm>
            <a:off x="3885580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C83083-F740-4176-8210-FC5F128737D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4838"/>
            <a:ext cx="5028579" cy="4184650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C9AA-6E49-406B-8B5C-9C572240EBC2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1906" name="Rectangle 7"/>
          <p:cNvSpPr txBox="1">
            <a:spLocks noGrp="1" noChangeArrowheads="1"/>
          </p:cNvSpPr>
          <p:nvPr/>
        </p:nvSpPr>
        <p:spPr bwMode="auto">
          <a:xfrm>
            <a:off x="3885580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C83083-F740-4176-8210-FC5F128737D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4838"/>
            <a:ext cx="5028579" cy="4184650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222402" indent="-36773751" defTabSz="922226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4865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89730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459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79460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6CB14B5-F771-9741-A4FA-88D44EC783EA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F6ABB619-EC48-4183-B4CF-1BE68BF45D9D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defTabSz="936625"/>
              <a:t>3</a:t>
            </a:fld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ヒラギノ角ゴ Pro W3" charset="-128"/>
              </a:rPr>
              <a:t>The final FY13 budget numbers are still pending.  The</a:t>
            </a:r>
            <a:r>
              <a:rPr lang="en-US" baseline="0" dirty="0" smtClean="0">
                <a:latin typeface="Times" charset="0"/>
                <a:ea typeface="ヒラギノ角ゴ Pro W3" charset="-128"/>
              </a:rPr>
              <a:t> CR included $5115.9M for Science, but this does not include the ~2% </a:t>
            </a:r>
            <a:r>
              <a:rPr lang="en-US" baseline="0" dirty="0" err="1" smtClean="0">
                <a:latin typeface="Times" charset="0"/>
                <a:ea typeface="ヒラギノ角ゴ Pro W3" charset="-128"/>
              </a:rPr>
              <a:t>recission</a:t>
            </a:r>
            <a:r>
              <a:rPr lang="en-US" baseline="0" dirty="0" smtClean="0">
                <a:latin typeface="Times" charset="0"/>
                <a:ea typeface="ヒラギノ角ゴ Pro W3" charset="-128"/>
              </a:rPr>
              <a:t> to comply with the Budget Control Act, nor does it include the ~5% reduction for sequester.  The actual FY13 funding level for Science will be on the order of $4.8B.</a:t>
            </a:r>
            <a:endParaRPr lang="en-US" dirty="0" smtClean="0">
              <a:latin typeface="Times" charset="0"/>
              <a:ea typeface="ヒラギノ角ゴ Pro W3" charset="-128"/>
            </a:endParaRPr>
          </a:p>
          <a:p>
            <a:pPr eaLnBrk="1" hangingPunct="1"/>
            <a:endParaRPr lang="en-US" dirty="0" smtClean="0">
              <a:latin typeface="Times" charset="0"/>
              <a:ea typeface="ヒラギノ角ゴ Pro W3" charset="-128"/>
            </a:endParaRPr>
          </a:p>
          <a:p>
            <a:pPr eaLnBrk="1" hangingPunct="1"/>
            <a:r>
              <a:rPr lang="en-US" dirty="0" smtClean="0">
                <a:latin typeface="Times" charset="0"/>
                <a:ea typeface="ヒラギノ角ゴ Pro W3" charset="-128"/>
              </a:rPr>
              <a:t>The FY13 Budget Request included $4914.4M</a:t>
            </a:r>
            <a:r>
              <a:rPr lang="en-US" baseline="0" dirty="0" smtClean="0">
                <a:latin typeface="Times" charset="0"/>
                <a:ea typeface="ヒラギノ角ゴ Pro W3" charset="-128"/>
              </a:rPr>
              <a:t> for Science in FY14.  The FY14 Budget Request is over $100M higher.</a:t>
            </a:r>
          </a:p>
          <a:p>
            <a:pPr eaLnBrk="1" hangingPunct="1"/>
            <a:endParaRPr lang="en-US" baseline="0" dirty="0" smtClean="0">
              <a:latin typeface="Times" charset="0"/>
              <a:ea typeface="ヒラギノ角ゴ Pro W3" charset="-128"/>
            </a:endParaRPr>
          </a:p>
          <a:p>
            <a:pPr eaLnBrk="1" hangingPunct="1"/>
            <a:endParaRPr lang="en-US" dirty="0" smtClean="0">
              <a:latin typeface="Times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May want to mention that the</a:t>
            </a:r>
            <a:r>
              <a:rPr lang="en-US" baseline="0" dirty="0" smtClean="0"/>
              <a:t> increased funding for Earth Science helps to cover the increased cost of the ICESat-2 launch vehicle.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6D33A-16D1-4E79-88E6-B2C9295EC5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4AC5E-CC68-4909-A618-15ECD95F58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992DA-2A20-4255-8A3D-5BE33F5EBC35}" type="slidenum">
              <a:rPr lang="en-US" smtClean="0">
                <a:solidFill>
                  <a:srgbClr val="000000"/>
                </a:solidFill>
                <a:latin typeface="Times" pitchFamily="-11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C9AA-6E49-406B-8B5C-9C572240EBC2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1906" name="Rectangle 7"/>
          <p:cNvSpPr txBox="1">
            <a:spLocks noGrp="1" noChangeArrowheads="1"/>
          </p:cNvSpPr>
          <p:nvPr/>
        </p:nvSpPr>
        <p:spPr bwMode="auto">
          <a:xfrm>
            <a:off x="3885581" y="8831268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C83083-F740-4176-8210-FC5F128737D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414838"/>
            <a:ext cx="5028579" cy="4184650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C9AA-6E49-406B-8B5C-9C572240EBC2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1906" name="Rectangle 7"/>
          <p:cNvSpPr txBox="1">
            <a:spLocks noGrp="1" noChangeArrowheads="1"/>
          </p:cNvSpPr>
          <p:nvPr/>
        </p:nvSpPr>
        <p:spPr bwMode="auto">
          <a:xfrm>
            <a:off x="3885581" y="8831268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C83083-F740-4176-8210-FC5F128737D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414838"/>
            <a:ext cx="5028579" cy="4184650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5950-5770-5B4B-99CF-D5EF450ED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39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3BD0-9AAA-480B-B897-A7DF9121C6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4438-36D8-4D4A-9656-C530607864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0BEC-C80C-42B1-9BBB-F75245DC8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F735-11F8-412F-B0CC-509CFC3CE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0"/>
            <a:ext cx="8031162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8513" y="1023938"/>
            <a:ext cx="7832725" cy="50228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04BE-5198-2946-A7CF-1560F12F4D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D27F-9C31-9241-BFD5-4FC96F17EE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9928-CA10-9D49-A3B2-D42520A73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7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04BE-5198-2946-A7CF-1560F12F4D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8989"/>
                </a:solidFill>
                <a:latin typeface="Calibri" charset="0"/>
              </a:defRPr>
            </a:lvl1pPr>
          </a:lstStyle>
          <a:p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DDD9C"/>
                </a:solidFill>
                <a:latin typeface="Calibri" charset="0"/>
              </a:defRPr>
            </a:lvl1pPr>
          </a:lstStyle>
          <a:p>
            <a:fld id="{6528B056-0776-0647-AFE0-E4E337C5D823}" type="slidenum">
              <a:rPr lang="en-US" smtClean="0">
                <a:ea typeface="ＭＳ Ｐゴシック" charset="0"/>
                <a:cs typeface="Arial" charset="0"/>
              </a:rPr>
              <a:pPr/>
              <a:t>‹#›</a:t>
            </a:fld>
            <a:endParaRPr lang="en-US" dirty="0">
              <a:ea typeface="ＭＳ Ｐゴシック" charset="0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8265A-8E68-40E8-99D8-50A8CF1780A7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4/14/2013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CBF44-FFF5-46E7-BF75-FC14DD59818B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8265A-8E68-40E8-99D8-50A8CF1780A7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4/14/2013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CBF44-FFF5-46E7-BF75-FC14DD59818B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 PPT Templat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600"/>
            <a:ext cx="8229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D804BE-5198-2946-A7CF-1560F12F4DF1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50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FOR INTERNAL NASA USE ONLY</a:t>
            </a:r>
            <a:endParaRPr lang="en-US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inde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DD36DC4-F754-4076-92A4-3A7E9E169573}" type="slidenum">
              <a:rPr lang="en-US" sz="1400">
                <a:solidFill>
                  <a:srgbClr val="000000"/>
                </a:solidFill>
                <a:ea typeface="+mn-ea"/>
              </a:rPr>
              <a:pPr algn="r" eaLnBrk="0" hangingPunct="0"/>
              <a:t>‹#›</a:t>
            </a:fld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inde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DD36DC4-F754-4076-92A4-3A7E9E169573}" type="slidenum">
              <a:rPr lang="en-US" sz="1400">
                <a:solidFill>
                  <a:srgbClr val="000000"/>
                </a:solidFill>
                <a:ea typeface="+mn-ea"/>
              </a:rPr>
              <a:pPr algn="r" eaLnBrk="0" hangingPunct="0"/>
              <a:t>‹#›</a:t>
            </a:fld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inde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DD36DC4-F754-4076-92A4-3A7E9E169573}" type="slidenum">
              <a:rPr lang="en-US" sz="1400">
                <a:solidFill>
                  <a:srgbClr val="000000"/>
                </a:solidFill>
                <a:ea typeface="+mn-ea"/>
              </a:rPr>
              <a:pPr algn="r" eaLnBrk="0" hangingPunct="0"/>
              <a:t>‹#›</a:t>
            </a:fld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inde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DD36DC4-F754-4076-92A4-3A7E9E169573}" type="slidenum">
              <a:rPr lang="en-US" sz="1400">
                <a:solidFill>
                  <a:srgbClr val="000000"/>
                </a:solidFill>
                <a:ea typeface="+mn-ea"/>
              </a:rPr>
              <a:pPr algn="r" eaLnBrk="0" hangingPunct="0"/>
              <a:t>‹#›</a:t>
            </a:fld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3825"/>
            <a:ext cx="8604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5183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endParaRPr lang="en-US" sz="330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95515F6-93A0-4628-BD55-9591514BFC66}" type="slidenum">
              <a:rPr lang="en-US" sz="140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pPr algn="r" eaLnBrk="0" hangingPunct="0"/>
              <a:t>‹#›</a:t>
            </a:fld>
            <a:endParaRPr lang="en-US" sz="140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406400" indent="-406400" algn="l" rtl="0" eaLnBrk="0" fontAlgn="base" hangingPunct="0">
        <a:lnSpc>
          <a:spcPct val="85000"/>
        </a:lnSpc>
        <a:spcBef>
          <a:spcPts val="200"/>
        </a:spcBef>
        <a:spcAft>
          <a:spcPct val="0"/>
        </a:spcAft>
        <a:buClr>
          <a:srgbClr val="A40303"/>
        </a:buClr>
        <a:buSzPct val="75000"/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914400" indent="-393700" algn="l" rtl="0" eaLnBrk="0" fontAlgn="base" hangingPunct="0">
        <a:lnSpc>
          <a:spcPct val="85000"/>
        </a:lnSpc>
        <a:spcBef>
          <a:spcPts val="200"/>
        </a:spcBef>
        <a:spcAft>
          <a:spcPct val="0"/>
        </a:spcAft>
        <a:buClr>
          <a:srgbClr val="0000FF"/>
        </a:buClr>
        <a:buSzPct val="75000"/>
        <a:buFont typeface="Zapf Dingbats" charset="2"/>
        <a:buChar char=""/>
        <a:defRPr sz="20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2pPr>
      <a:lvl3pPr marL="1371600" indent="-342900" algn="l" rtl="0" eaLnBrk="0" fontAlgn="base" hangingPunct="0">
        <a:lnSpc>
          <a:spcPct val="85000"/>
        </a:lnSpc>
        <a:spcBef>
          <a:spcPts val="200"/>
        </a:spcBef>
        <a:spcAft>
          <a:spcPct val="0"/>
        </a:spcAft>
        <a:buClr>
          <a:srgbClr val="008000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3pPr>
      <a:lvl4pPr marL="1828800" indent="-342900" algn="l" rtl="0" eaLnBrk="0" fontAlgn="base" hangingPunct="0">
        <a:lnSpc>
          <a:spcPct val="85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4pPr>
      <a:lvl5pPr marL="2286000" indent="-342900" algn="l" rtl="0" eaLnBrk="0" fontAlgn="base" hangingPunct="0">
        <a:lnSpc>
          <a:spcPct val="85000"/>
        </a:lnSpc>
        <a:spcBef>
          <a:spcPts val="2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8" charset="-128"/>
        </a:defRPr>
      </a:lvl5pPr>
      <a:lvl6pPr marL="27432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6pPr>
      <a:lvl7pPr marL="32004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7pPr>
      <a:lvl8pPr marL="36576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8pPr>
      <a:lvl9pPr marL="4114800" indent="-3429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inde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4DD36DC4-F754-4076-92A4-3A7E9E169573}" type="slidenum">
              <a:rPr lang="en-US" sz="1400">
                <a:solidFill>
                  <a:srgbClr val="000000"/>
                </a:solidFill>
                <a:ea typeface="+mn-ea"/>
              </a:rPr>
              <a:pPr algn="r" eaLnBrk="0" hangingPunct="0"/>
              <a:t>‹#›</a:t>
            </a:fld>
            <a:endParaRPr lang="en-US" sz="14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D9AD27F-9C31-9241-BFD5-4FC96F17EE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6E99928-CA10-9D49-A3B2-D42520A73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6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 PPT Templat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600"/>
            <a:ext cx="8229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D804BE-5198-2946-A7CF-1560F12F4DF1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50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FOR INTERNAL NASA USE ONLY</a:t>
            </a:r>
            <a:endParaRPr lang="en-US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46" y="4868485"/>
            <a:ext cx="3526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AMS Washington Forum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Federal Panel 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Michael H. Freilich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4 April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3318" y="6134804"/>
            <a:ext cx="18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  <a:cs typeface="Arial" charset="0"/>
              </a:rPr>
              <a:t>Suomi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 NPP VIIRS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Visible Composite</a:t>
            </a: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332" y="1881445"/>
            <a:ext cx="2069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cs typeface="Arial" charset="0"/>
              </a:rPr>
              <a:t>NASA</a:t>
            </a:r>
          </a:p>
        </p:txBody>
      </p:sp>
      <p:pic>
        <p:nvPicPr>
          <p:cNvPr id="7" name="Picture 6" descr="Earth Science1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18760" y="60316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LDCM First-Light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OLI False-Color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Fort Collins area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" name="Picture 9" descr="tirs_cropFields_arabia1.png"/>
          <p:cNvPicPr>
            <a:picLocks noChangeAspect="1"/>
          </p:cNvPicPr>
          <p:nvPr/>
        </p:nvPicPr>
        <p:blipFill>
          <a:blip r:embed="rId4" cstate="print"/>
          <a:srcRect t="28571"/>
          <a:stretch>
            <a:fillRect/>
          </a:stretch>
        </p:blipFill>
        <p:spPr>
          <a:xfrm>
            <a:off x="6285187" y="1355834"/>
            <a:ext cx="2581720" cy="2133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68254" y="3179327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TIRS – Saudi Arabia</a:t>
            </a:r>
            <a:endParaRPr lang="en-US" sz="12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54" y="3740946"/>
            <a:ext cx="4035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the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President’s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2014 Budget Request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31" y="30837"/>
            <a:ext cx="8142287" cy="854075"/>
          </a:xfrm>
        </p:spPr>
        <p:txBody>
          <a:bodyPr/>
          <a:lstStyle/>
          <a:p>
            <a:pPr algn="ctr"/>
            <a:r>
              <a:rPr lang="en-US" dirty="0" smtClean="0"/>
              <a:t>Earth Observations from the ISS: </a:t>
            </a:r>
            <a:br>
              <a:rPr lang="en-US" dirty="0" smtClean="0"/>
            </a:br>
            <a:r>
              <a:rPr lang="en-US" dirty="0" smtClean="0"/>
              <a:t>NASA/ESD Status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3188"/>
            <a:ext cx="9066510" cy="5761083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On-orbit instruments funded by non-ESD sources, ESD funding for analysis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HICO (</a:t>
            </a:r>
            <a:r>
              <a:rPr lang="en-US" sz="1600" dirty="0" err="1" smtClean="0"/>
              <a:t>Hyperspectral</a:t>
            </a:r>
            <a:r>
              <a:rPr lang="en-US" sz="1600" dirty="0" smtClean="0"/>
              <a:t> Imager for the Coastal Ocean)</a:t>
            </a:r>
          </a:p>
          <a:p>
            <a:pPr marL="977900" lvl="2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1600" dirty="0" smtClean="0"/>
              <a:t>Launched September, 2009 on HTV; mounted on JEM-EF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ISERV (Digital Camera and Telescope)</a:t>
            </a:r>
          </a:p>
          <a:p>
            <a:pPr marL="977900" lvl="2" indent="-342900">
              <a:buClr>
                <a:schemeClr val="tx1"/>
              </a:buClr>
              <a:buFont typeface="Courier New" pitchFamily="49" charset="0"/>
              <a:buChar char="o"/>
              <a:tabLst>
                <a:tab pos="2232025" algn="l"/>
              </a:tabLst>
            </a:pPr>
            <a:r>
              <a:rPr lang="en-US" sz="1600" dirty="0" smtClean="0"/>
              <a:t>Launched July, 2012 on HTV-3; mounted internally on WORF</a:t>
            </a:r>
            <a:endParaRPr lang="en-US" sz="1600" dirty="0"/>
          </a:p>
          <a:p>
            <a:pPr marL="0" indent="0">
              <a:buClr>
                <a:schemeClr val="tx1"/>
              </a:buClr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Planned instruments funded by NASA/HEOMD, ESD funding for analysis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CATS (Cloud-Aerosol Transport System for ISS)</a:t>
            </a:r>
          </a:p>
          <a:p>
            <a:pPr marL="977900" lvl="2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1600" dirty="0" smtClean="0"/>
              <a:t>LIDAR, summer 2013, HTV, JEM-EF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Rapid-Scat (Ku-band </a:t>
            </a:r>
            <a:r>
              <a:rPr lang="en-US" sz="1600" dirty="0" err="1" smtClean="0"/>
              <a:t>scatterometer</a:t>
            </a:r>
            <a:r>
              <a:rPr lang="en-US" sz="1600" dirty="0" smtClean="0"/>
              <a:t>)</a:t>
            </a:r>
          </a:p>
          <a:p>
            <a:pPr marL="977900" lvl="2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1600" dirty="0" smtClean="0"/>
              <a:t>Launch early CY2014, Falcon/Dragon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i="1" dirty="0" smtClean="0"/>
              <a:t>Lightning Imaging Sensor  (under consideration)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i="1" dirty="0" err="1" smtClean="0"/>
              <a:t>Hyperspectral</a:t>
            </a:r>
            <a:r>
              <a:rPr lang="en-US" sz="1600" i="1" dirty="0" smtClean="0"/>
              <a:t> Follow-on to HICO  (under consideration)</a:t>
            </a:r>
            <a:endParaRPr lang="en-US" sz="1600" i="1" dirty="0"/>
          </a:p>
          <a:p>
            <a:pPr marL="0" indent="0">
              <a:buClr>
                <a:schemeClr val="tx1"/>
              </a:buClr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Approved instruments funded by ESD</a:t>
            </a:r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SAGE-III (Stratospheric Aerosol and Gas </a:t>
            </a:r>
            <a:r>
              <a:rPr lang="en-US" sz="1600" dirty="0" err="1" smtClean="0"/>
              <a:t>Expt</a:t>
            </a:r>
            <a:r>
              <a:rPr lang="en-US" sz="1600" dirty="0" smtClean="0"/>
              <a:t>)</a:t>
            </a:r>
          </a:p>
          <a:p>
            <a:pPr marL="977900" lvl="2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dirty="0" smtClean="0"/>
              <a:t>In Phase-C; 12/2014 Launch on Falcon/Dragon; ESA provides hexapod pointing </a:t>
            </a:r>
            <a:r>
              <a:rPr lang="en-US" sz="1600" dirty="0" err="1" smtClean="0"/>
              <a:t>p’form</a:t>
            </a:r>
            <a:endParaRPr lang="en-US" sz="1600" dirty="0" smtClean="0"/>
          </a:p>
          <a:p>
            <a:pPr marL="696913" lvl="1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i="1" dirty="0" smtClean="0"/>
              <a:t>OCO-3  (Orbiting Carbon Observatory-3 instrument only)</a:t>
            </a:r>
          </a:p>
          <a:p>
            <a:pPr marL="977900" lvl="2" indent="-342900">
              <a:buClr>
                <a:schemeClr val="tx1"/>
              </a:buClr>
              <a:buFont typeface="Arial" pitchFamily="34" charset="0"/>
              <a:buChar char="–"/>
            </a:pPr>
            <a:r>
              <a:rPr lang="en-US" sz="1600" i="1" dirty="0" smtClean="0"/>
              <a:t>Phase-A November 2012; Launch Fall, 2017 </a:t>
            </a:r>
          </a:p>
          <a:p>
            <a:pPr marL="342900" indent="-342900">
              <a:buClr>
                <a:schemeClr val="tx1"/>
              </a:buClr>
            </a:pPr>
            <a:endParaRPr lang="en-US" sz="2400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19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032" y="-162790"/>
            <a:ext cx="8458200" cy="1143000"/>
          </a:xfrm>
        </p:spPr>
        <p:txBody>
          <a:bodyPr/>
          <a:lstStyle/>
          <a:p>
            <a:r>
              <a:rPr lang="en-US" dirty="0" smtClean="0"/>
              <a:t>Reinvigorate On-Orbit Constellation (1 of 2)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476" y="975135"/>
            <a:ext cx="9067800" cy="61722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OSTM/Jason-2		Launched   6/2008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strike="sngStrike" dirty="0" smtClean="0"/>
              <a:t>OCO			Launched   2/2009</a:t>
            </a:r>
            <a:r>
              <a:rPr lang="en-US" sz="2400" dirty="0" smtClean="0"/>
              <a:t>  (LV Failure)</a:t>
            </a:r>
            <a:endParaRPr lang="en-US" sz="2400" strike="sngStrike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strike="sngStrike" dirty="0" smtClean="0"/>
              <a:t>Glory			Launched   3/2011</a:t>
            </a:r>
            <a:r>
              <a:rPr lang="en-US" sz="2400" dirty="0" smtClean="0"/>
              <a:t>  (LV Failure)</a:t>
            </a:r>
            <a:endParaRPr lang="en-US" sz="2400" strike="sngStrike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Aquarius/SAC-D	Launched   6/2011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NPP			Launched 11/2011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LDCM			Launched   2/2013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24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GPM			On Schedule for 2/15/2014 Launch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OCO-2			On Schedule for 7/1-7/2014 Launch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SMAP			On Schedule for 10/31/2014 Launch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SAGE-III/ISS		On Schedule for 12/2014 Launch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032" y="-162790"/>
            <a:ext cx="8458200" cy="1143000"/>
          </a:xfrm>
        </p:spPr>
        <p:txBody>
          <a:bodyPr/>
          <a:lstStyle/>
          <a:p>
            <a:r>
              <a:rPr lang="en-US" dirty="0" smtClean="0"/>
              <a:t>Reinvigorate On-Orbit Constellation (2 of 2)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476" y="975135"/>
            <a:ext cx="9067800" cy="61722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GRACE-FO		Formulation for launch 8/2016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ICESAT-2		Confirmed for launch 12/2016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CYGNSS (EVM)	Formulation for launch late 2016/17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OCO-3/ISS		Formulation for launch 2017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TEMPO (EVI)		Formulation for launch 2017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PACE			Acquisition Strategy under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 smtClean="0"/>
              <a:t>					evaluation, launch 2020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SWOT			Formulation for launch 2020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45451" y="63500"/>
            <a:ext cx="8142287" cy="8540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Earth Science Budget –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FY14 Request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17575"/>
            <a:ext cx="8865246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338763" y="3817937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FY10 request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49963" y="1481137"/>
            <a:ext cx="1621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216921"/>
                </a:solidFill>
              </a:rPr>
              <a:t>FY11 </a:t>
            </a:r>
            <a:r>
              <a:rPr lang="en-US" sz="1800" b="1" dirty="0">
                <a:solidFill>
                  <a:srgbClr val="216921"/>
                </a:solidFill>
              </a:rPr>
              <a:t>request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652396" y="5253037"/>
            <a:ext cx="1633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</a:rPr>
              <a:t>FY09 request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79646">
                    <a:lumMod val="75000"/>
                  </a:srgbClr>
                </a:solidFill>
              </a:rPr>
              <a:t>(previous Admin)</a:t>
            </a:r>
            <a:endParaRPr lang="en-US" sz="1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469063" y="2611437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00"/>
                </a:solidFill>
              </a:rPr>
              <a:t>FY14 </a:t>
            </a:r>
            <a:r>
              <a:rPr lang="en-US" sz="1800" b="1" dirty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592763" y="3352799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</a:rPr>
              <a:t>FY12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</a:rPr>
              <a:t>request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7375526" y="3318210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030A0"/>
                </a:solidFill>
              </a:rPr>
              <a:t>FY13 </a:t>
            </a:r>
            <a:r>
              <a:rPr lang="en-US" sz="1800" b="1" dirty="0">
                <a:solidFill>
                  <a:srgbClr val="7030A0"/>
                </a:solidFill>
              </a:rPr>
              <a:t>request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1324996" y="2991404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Appropriation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11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159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Science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Budget Request Summary</a:t>
            </a:r>
            <a:endParaRPr lang="en-US" sz="2800" kern="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935189" y="2291999"/>
            <a:ext cx="22088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FY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2015-FY 2018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estimates</a:t>
            </a:r>
          </a:p>
          <a:p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are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notional</a:t>
            </a:r>
          </a:p>
          <a:p>
            <a:endParaRPr lang="en-US" sz="1800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FY13 numbers are not shown, and not fully determined at this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64560"/>
          <a:stretch>
            <a:fillRect/>
          </a:stretch>
        </p:blipFill>
        <p:spPr bwMode="auto">
          <a:xfrm>
            <a:off x="323222" y="2118562"/>
            <a:ext cx="6250106" cy="19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334986" y="6270171"/>
            <a:ext cx="44577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0821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Budget Features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04BE-5198-2946-A7CF-1560F12F4D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876"/>
            <a:ext cx="8229600" cy="5834124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Initiates new Land Imaging project for development of a national sustained Land Imaging Satellite System (with USGS) 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Expands </a:t>
            </a:r>
            <a:r>
              <a:rPr lang="en-US" sz="1900" dirty="0">
                <a:solidFill>
                  <a:srgbClr val="000000"/>
                </a:solidFill>
              </a:rPr>
              <a:t>Venture-Class competitive flight </a:t>
            </a:r>
            <a:r>
              <a:rPr lang="en-US" sz="1900" dirty="0" smtClean="0">
                <a:solidFill>
                  <a:srgbClr val="000000"/>
                </a:solidFill>
              </a:rPr>
              <a:t>program  </a:t>
            </a:r>
            <a:endParaRPr lang="en-US" sz="1900" dirty="0">
              <a:solidFill>
                <a:srgbClr val="000000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Initiates </a:t>
            </a:r>
            <a:r>
              <a:rPr lang="en-US" sz="1900" b="1" dirty="0" smtClean="0"/>
              <a:t>development of a program </a:t>
            </a:r>
            <a:r>
              <a:rPr lang="en-US" sz="1900" dirty="0" smtClean="0"/>
              <a:t>for TSIS, OMPS-Limb, and “CERES” measurements starting in the JPSS-2 time frame – ex-NOAA climate sensors 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Completes integration of DSCOVR Earth observing instruments (EPIC and NISTAR) and initiates ground data system development in preparation for 2014 launch 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Ops funding for QSCAT, Jason-1, </a:t>
            </a:r>
            <a:r>
              <a:rPr lang="en-US" sz="1900" dirty="0" err="1" smtClean="0">
                <a:solidFill>
                  <a:srgbClr val="000000"/>
                </a:solidFill>
              </a:rPr>
              <a:t>CloudSat</a:t>
            </a:r>
            <a:r>
              <a:rPr lang="en-US" sz="1900" dirty="0" smtClean="0">
                <a:solidFill>
                  <a:srgbClr val="000000"/>
                </a:solidFill>
              </a:rPr>
              <a:t>, GRACE, SORCE in FY14 – ends all by FY18</a:t>
            </a:r>
          </a:p>
          <a:p>
            <a:pPr>
              <a:lnSpc>
                <a:spcPct val="108000"/>
              </a:lnSpc>
              <a:spcBef>
                <a:spcPts val="0"/>
              </a:spcBef>
              <a:buNone/>
              <a:defRPr/>
            </a:pPr>
            <a:endParaRPr lang="en-US" sz="1900" dirty="0" smtClean="0"/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Advances </a:t>
            </a:r>
            <a:r>
              <a:rPr lang="en-US" sz="1900" dirty="0">
                <a:solidFill>
                  <a:srgbClr val="000000"/>
                </a:solidFill>
              </a:rPr>
              <a:t>development of </a:t>
            </a:r>
            <a:r>
              <a:rPr lang="en-US" sz="1900" dirty="0" smtClean="0">
                <a:solidFill>
                  <a:srgbClr val="000000"/>
                </a:solidFill>
              </a:rPr>
              <a:t>SMAP, SAGE </a:t>
            </a:r>
            <a:r>
              <a:rPr lang="en-US" sz="1900" dirty="0">
                <a:solidFill>
                  <a:srgbClr val="000000"/>
                </a:solidFill>
              </a:rPr>
              <a:t>III/ISS, GRACE-FO, SWOT, CYGNSS, OCO-3, </a:t>
            </a:r>
            <a:r>
              <a:rPr lang="en-US" sz="1900" dirty="0" smtClean="0">
                <a:solidFill>
                  <a:srgbClr val="000000"/>
                </a:solidFill>
              </a:rPr>
              <a:t>TEMPO, </a:t>
            </a:r>
            <a:r>
              <a:rPr lang="en-US" sz="1900" dirty="0">
                <a:solidFill>
                  <a:srgbClr val="000000"/>
                </a:solidFill>
              </a:rPr>
              <a:t>and ICESat-2 for launch before 2021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Pre-formulation </a:t>
            </a:r>
            <a:r>
              <a:rPr lang="en-US" sz="1900" dirty="0"/>
              <a:t>studies will continue for PACE, L-band SAR, and other Decadal survey-recommended  and climate architecture missions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Funds </a:t>
            </a:r>
            <a:r>
              <a:rPr lang="en-US" sz="1900" dirty="0"/>
              <a:t>Carbon Monitoring System at $</a:t>
            </a:r>
            <a:r>
              <a:rPr lang="en-US" sz="1900" dirty="0" smtClean="0"/>
              <a:t>10M/year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E/PO funding removed – GLOBE “protected”</a:t>
            </a:r>
          </a:p>
          <a:p>
            <a:pPr>
              <a:lnSpc>
                <a:spcPct val="108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900" dirty="0" smtClean="0"/>
              <a:t>Space Geodesy acceleration for station final development/test</a:t>
            </a: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2018320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r="2440"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3021" y="4335510"/>
            <a:ext cx="2877711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+mn-ea"/>
              </a:rPr>
              <a:t>Bi-annual Senior Review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ea typeface="+mn-ea"/>
              </a:rPr>
              <a:t>Ongoing in 2013</a:t>
            </a:r>
            <a:endParaRPr lang="en-US" sz="18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5155" y="1489989"/>
            <a:ext cx="1936709" cy="890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58531" y="1957709"/>
            <a:ext cx="1282393" cy="890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42463" y="4679967"/>
            <a:ext cx="1282393" cy="890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83163" y="5273815"/>
            <a:ext cx="1282393" cy="890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79149" y="5604900"/>
            <a:ext cx="1282393" cy="12530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14288"/>
            <a:ext cx="9129712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87575" y="3638550"/>
            <a:ext cx="4733925" cy="3127375"/>
            <a:chOff x="2187575" y="3638550"/>
            <a:chExt cx="4734180" cy="3127803"/>
          </a:xfrm>
        </p:grpSpPr>
        <p:pic>
          <p:nvPicPr>
            <p:cNvPr id="6164" name="Picture 10" descr="Untitled-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3657600"/>
              <a:ext cx="3797555" cy="310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TextBox 28"/>
            <p:cNvSpPr txBox="1">
              <a:spLocks noChangeArrowheads="1"/>
            </p:cNvSpPr>
            <p:nvPr/>
          </p:nvSpPr>
          <p:spPr bwMode="auto">
            <a:xfrm>
              <a:off x="5602288" y="6167438"/>
              <a:ext cx="1062037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SMAP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2014</a:t>
              </a:r>
            </a:p>
          </p:txBody>
        </p:sp>
        <p:sp>
          <p:nvSpPr>
            <p:cNvPr id="6166" name="TextBox 29"/>
            <p:cNvSpPr txBox="1">
              <a:spLocks noChangeArrowheads="1"/>
            </p:cNvSpPr>
            <p:nvPr/>
          </p:nvSpPr>
          <p:spPr bwMode="auto">
            <a:xfrm>
              <a:off x="4135438" y="5997575"/>
              <a:ext cx="10604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ICESat-2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2016</a:t>
              </a:r>
            </a:p>
          </p:txBody>
        </p:sp>
        <p:sp>
          <p:nvSpPr>
            <p:cNvPr id="6167" name="TextBox 30"/>
            <p:cNvSpPr txBox="1">
              <a:spLocks noChangeArrowheads="1"/>
            </p:cNvSpPr>
            <p:nvPr/>
          </p:nvSpPr>
          <p:spPr bwMode="auto">
            <a:xfrm>
              <a:off x="3043238" y="5602288"/>
              <a:ext cx="10620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SWOT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2020</a:t>
              </a:r>
            </a:p>
          </p:txBody>
        </p:sp>
        <p:sp>
          <p:nvSpPr>
            <p:cNvPr id="6168" name="TextBox 31"/>
            <p:cNvSpPr txBox="1">
              <a:spLocks noChangeArrowheads="1"/>
            </p:cNvSpPr>
            <p:nvPr/>
          </p:nvSpPr>
          <p:spPr bwMode="auto">
            <a:xfrm>
              <a:off x="2422525" y="5199063"/>
              <a:ext cx="1062038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PACE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2020</a:t>
              </a:r>
            </a:p>
          </p:txBody>
        </p:sp>
        <p:sp>
          <p:nvSpPr>
            <p:cNvPr id="6169" name="TextBox 32"/>
            <p:cNvSpPr txBox="1">
              <a:spLocks noChangeArrowheads="1"/>
            </p:cNvSpPr>
            <p:nvPr/>
          </p:nvSpPr>
          <p:spPr bwMode="auto">
            <a:xfrm>
              <a:off x="2187575" y="4427538"/>
              <a:ext cx="1060450" cy="61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prstClr val="white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L-Band SAR</a:t>
              </a:r>
            </a:p>
            <a:p>
              <a:pPr algn="ctr"/>
              <a:r>
                <a:rPr lang="en-US" sz="1000" b="1">
                  <a:solidFill>
                    <a:prstClr val="white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NET 2021</a:t>
              </a:r>
            </a:p>
          </p:txBody>
        </p:sp>
        <p:sp>
          <p:nvSpPr>
            <p:cNvPr id="6170" name="TextBox 33"/>
            <p:cNvSpPr txBox="1">
              <a:spLocks noChangeArrowheads="1"/>
            </p:cNvSpPr>
            <p:nvPr/>
          </p:nvSpPr>
          <p:spPr bwMode="auto">
            <a:xfrm>
              <a:off x="2424113" y="3638550"/>
              <a:ext cx="106203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CLARREO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(on ISS) NET 2023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54250" y="717550"/>
            <a:ext cx="5299075" cy="2901950"/>
            <a:chOff x="2254250" y="717550"/>
            <a:chExt cx="5299075" cy="2901950"/>
          </a:xfrm>
        </p:grpSpPr>
        <p:pic>
          <p:nvPicPr>
            <p:cNvPr id="6159" name="Picture 6" descr="Climat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936" y="717550"/>
              <a:ext cx="5230389" cy="290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TextBox 1"/>
            <p:cNvSpPr txBox="1">
              <a:spLocks noChangeArrowheads="1"/>
            </p:cNvSpPr>
            <p:nvPr/>
          </p:nvSpPr>
          <p:spPr bwMode="auto">
            <a:xfrm>
              <a:off x="5786438" y="931863"/>
              <a:ext cx="836612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OCO-2</a:t>
              </a:r>
              <a:b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</a:br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2014</a:t>
              </a:r>
            </a:p>
          </p:txBody>
        </p:sp>
        <p:sp>
          <p:nvSpPr>
            <p:cNvPr id="6161" name="TextBox 16"/>
            <p:cNvSpPr txBox="1">
              <a:spLocks noChangeArrowheads="1"/>
            </p:cNvSpPr>
            <p:nvPr/>
          </p:nvSpPr>
          <p:spPr bwMode="auto">
            <a:xfrm>
              <a:off x="3689350" y="1328738"/>
              <a:ext cx="1062038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SAGE-III</a:t>
              </a:r>
              <a:b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</a:br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(on ISS) 2014</a:t>
              </a:r>
            </a:p>
          </p:txBody>
        </p:sp>
        <p:sp>
          <p:nvSpPr>
            <p:cNvPr id="6162" name="TextBox 19"/>
            <p:cNvSpPr txBox="1">
              <a:spLocks noChangeArrowheads="1"/>
            </p:cNvSpPr>
            <p:nvPr/>
          </p:nvSpPr>
          <p:spPr bwMode="auto">
            <a:xfrm>
              <a:off x="2676525" y="2027238"/>
              <a:ext cx="106045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GRACE-FO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2017</a:t>
              </a:r>
            </a:p>
          </p:txBody>
        </p:sp>
        <p:sp>
          <p:nvSpPr>
            <p:cNvPr id="6163" name="TextBox 20"/>
            <p:cNvSpPr txBox="1">
              <a:spLocks noChangeArrowheads="1"/>
            </p:cNvSpPr>
            <p:nvPr/>
          </p:nvSpPr>
          <p:spPr bwMode="auto">
            <a:xfrm>
              <a:off x="2254250" y="2809875"/>
              <a:ext cx="1060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OCO-3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(on ISS) 2017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65163" y="4706938"/>
            <a:ext cx="1903412" cy="1041400"/>
            <a:chOff x="664571" y="4706525"/>
            <a:chExt cx="1903355" cy="1040788"/>
          </a:xfrm>
        </p:grpSpPr>
        <p:pic>
          <p:nvPicPr>
            <p:cNvPr id="6157" name="Picture 2" descr="Foundational.png"/>
            <p:cNvPicPr>
              <a:picLocks noChangeAspect="1"/>
            </p:cNvPicPr>
            <p:nvPr/>
          </p:nvPicPr>
          <p:blipFill>
            <a:blip r:embed="rId6" cstate="print"/>
            <a:srcRect b="42896"/>
            <a:stretch>
              <a:fillRect/>
            </a:stretch>
          </p:blipFill>
          <p:spPr bwMode="auto">
            <a:xfrm>
              <a:off x="684388" y="4706525"/>
              <a:ext cx="1883538" cy="104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TextBox 21"/>
            <p:cNvSpPr txBox="1">
              <a:spLocks noChangeArrowheads="1"/>
            </p:cNvSpPr>
            <p:nvPr/>
          </p:nvSpPr>
          <p:spPr bwMode="auto">
            <a:xfrm>
              <a:off x="664571" y="5217732"/>
              <a:ext cx="1060418" cy="430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GPM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2014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292600" y="4191000"/>
            <a:ext cx="4851400" cy="1957388"/>
            <a:chOff x="4291907" y="4191000"/>
            <a:chExt cx="4852093" cy="1956686"/>
          </a:xfrm>
        </p:grpSpPr>
        <p:pic>
          <p:nvPicPr>
            <p:cNvPr id="6151" name="Picture 8" descr="Untitled-4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91907" y="4191000"/>
              <a:ext cx="4852093" cy="195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23"/>
            <p:cNvSpPr txBox="1">
              <a:spLocks noChangeArrowheads="1"/>
            </p:cNvSpPr>
            <p:nvPr/>
          </p:nvSpPr>
          <p:spPr bwMode="auto">
            <a:xfrm>
              <a:off x="7246938" y="5657850"/>
              <a:ext cx="1062037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CYGNSS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EVM-1, 2016</a:t>
              </a:r>
            </a:p>
          </p:txBody>
        </p:sp>
        <p:sp>
          <p:nvSpPr>
            <p:cNvPr id="6153" name="TextBox 24"/>
            <p:cNvSpPr txBox="1">
              <a:spLocks noChangeArrowheads="1"/>
            </p:cNvSpPr>
            <p:nvPr/>
          </p:nvSpPr>
          <p:spPr bwMode="auto">
            <a:xfrm>
              <a:off x="6138863" y="5395913"/>
              <a:ext cx="1062037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TEMPO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EVI-1, 2019</a:t>
              </a:r>
            </a:p>
          </p:txBody>
        </p:sp>
        <p:sp>
          <p:nvSpPr>
            <p:cNvPr id="6154" name="TextBox 25"/>
            <p:cNvSpPr txBox="1">
              <a:spLocks noChangeArrowheads="1"/>
            </p:cNvSpPr>
            <p:nvPr/>
          </p:nvSpPr>
          <p:spPr bwMode="auto">
            <a:xfrm>
              <a:off x="5462588" y="5199063"/>
              <a:ext cx="106045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EVI-2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2020</a:t>
              </a:r>
            </a:p>
          </p:txBody>
        </p:sp>
        <p:sp>
          <p:nvSpPr>
            <p:cNvPr id="6155" name="TextBox 26"/>
            <p:cNvSpPr txBox="1">
              <a:spLocks noChangeArrowheads="1"/>
            </p:cNvSpPr>
            <p:nvPr/>
          </p:nvSpPr>
          <p:spPr bwMode="auto">
            <a:xfrm>
              <a:off x="4927600" y="5030788"/>
              <a:ext cx="106203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EVM-2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2021</a:t>
              </a:r>
            </a:p>
          </p:txBody>
        </p:sp>
        <p:sp>
          <p:nvSpPr>
            <p:cNvPr id="6156" name="TextBox 27"/>
            <p:cNvSpPr txBox="1">
              <a:spLocks noChangeArrowheads="1"/>
            </p:cNvSpPr>
            <p:nvPr/>
          </p:nvSpPr>
          <p:spPr bwMode="auto">
            <a:xfrm>
              <a:off x="4295775" y="4633913"/>
              <a:ext cx="10604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EVI-3</a:t>
              </a:r>
            </a:p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2022</a:t>
              </a:r>
            </a:p>
          </p:txBody>
        </p:sp>
      </p:grpSp>
      <p:sp>
        <p:nvSpPr>
          <p:cNvPr id="27" name="Oval 26"/>
          <p:cNvSpPr/>
          <p:nvPr/>
        </p:nvSpPr>
        <p:spPr bwMode="auto">
          <a:xfrm rot="19644248">
            <a:off x="5616348" y="722615"/>
            <a:ext cx="2095861" cy="9939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531476" y="1103586"/>
            <a:ext cx="2188957" cy="11280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04396" y="4769217"/>
            <a:ext cx="1936709" cy="9939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817470" y="5801708"/>
            <a:ext cx="1411097" cy="9932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latin typeface="Arial" pitchFamily="-65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860" y="-162790"/>
            <a:ext cx="8458200" cy="1143000"/>
          </a:xfrm>
        </p:spPr>
        <p:txBody>
          <a:bodyPr/>
          <a:lstStyle/>
          <a:p>
            <a:r>
              <a:rPr lang="en-US" dirty="0" smtClean="0"/>
              <a:t>VENTURE-CLASS UPDATE/STATUS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36660" y="840555"/>
            <a:ext cx="9480660" cy="61722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/>
              <a:t>EV-1 (“EV-S” -  Suborbital, Airborne)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All 5 investigations have completed at least 1 sustained field campaign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All EV-1 investigations will fly during 2013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</a:t>
            </a:r>
            <a:r>
              <a:rPr lang="en-US" sz="1800" b="1" dirty="0" smtClean="0"/>
              <a:t>Second EV-S solicitation funded, in preparation for release on schedule in mid-2013</a:t>
            </a:r>
          </a:p>
          <a:p>
            <a:pPr lvl="2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/>
              <a:t>EV-2 (“EV-M” - Small-sat)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CYGNSS PI team and NASA program office making good progress, under contract 7 Dec 2012 (planned 2016-2017 launch)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ESD/SMD developing detailed “Class D” management approaches and processes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endParaRPr lang="en-US" sz="18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EV-I (Instrument)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b="1" dirty="0" smtClean="0"/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TEMPO selected for GEO hosted payload opportunity (2017 launch)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dirty="0" smtClean="0"/>
              <a:t>  ESD initiating formal host selection/negotiation process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–"/>
            </a:pPr>
            <a:r>
              <a:rPr lang="en-US" sz="1800" b="1" dirty="0" smtClean="0"/>
              <a:t>  Second “EV-I/2” solicitation funded, on schedule for release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pace Station lay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476250" y="4762500"/>
            <a:ext cx="2352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ESD/SAGE III (2014)</a:t>
            </a: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6934200" y="5105400"/>
            <a:ext cx="2185214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ESD/OCO-3 (2017)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ISS/CATS (2014)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ISS/HICO (2009)</a:t>
            </a: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3429000" y="5638800"/>
            <a:ext cx="25495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ISS/RapidSCAT (2014)</a:t>
            </a:r>
          </a:p>
        </p:txBody>
      </p:sp>
      <p:sp>
        <p:nvSpPr>
          <p:cNvPr id="41989" name="Oval 8"/>
          <p:cNvSpPr>
            <a:spLocks noChangeArrowheads="1"/>
          </p:cNvSpPr>
          <p:nvPr/>
        </p:nvSpPr>
        <p:spPr bwMode="auto">
          <a:xfrm>
            <a:off x="1962150" y="3581400"/>
            <a:ext cx="765175" cy="40163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3048000" y="3581400"/>
            <a:ext cx="1143000" cy="450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41991" name="Oval 10"/>
          <p:cNvSpPr>
            <a:spLocks noChangeArrowheads="1"/>
          </p:cNvSpPr>
          <p:nvPr/>
        </p:nvSpPr>
        <p:spPr bwMode="auto">
          <a:xfrm>
            <a:off x="5867400" y="3581400"/>
            <a:ext cx="838200" cy="457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  <a:ea typeface="ヒラギノ角ゴ Pro W3" charset="-128"/>
            </a:endParaRPr>
          </a:p>
        </p:txBody>
      </p:sp>
      <p:cxnSp>
        <p:nvCxnSpPr>
          <p:cNvPr id="41992" name="Curved Connector 13"/>
          <p:cNvCxnSpPr>
            <a:cxnSpLocks noChangeShapeType="1"/>
            <a:stCxn id="41986" idx="0"/>
            <a:endCxn id="41989" idx="3"/>
          </p:cNvCxnSpPr>
          <p:nvPr/>
        </p:nvCxnSpPr>
        <p:spPr bwMode="auto">
          <a:xfrm rot="5400000" flipH="1" flipV="1">
            <a:off x="1444626" y="4132262"/>
            <a:ext cx="838200" cy="4222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1993" name="Curved Connector 18"/>
          <p:cNvCxnSpPr>
            <a:cxnSpLocks noChangeShapeType="1"/>
            <a:stCxn id="41987" idx="1"/>
          </p:cNvCxnSpPr>
          <p:nvPr/>
        </p:nvCxnSpPr>
        <p:spPr bwMode="auto">
          <a:xfrm rot="10800000">
            <a:off x="6324600" y="4038600"/>
            <a:ext cx="609600" cy="1466140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1994" name="Curved Connector 19"/>
          <p:cNvCxnSpPr>
            <a:cxnSpLocks noChangeShapeType="1"/>
            <a:stCxn id="41988" idx="0"/>
            <a:endCxn id="41990" idx="4"/>
          </p:cNvCxnSpPr>
          <p:nvPr/>
        </p:nvCxnSpPr>
        <p:spPr bwMode="auto">
          <a:xfrm rot="16200000" flipV="1">
            <a:off x="3358357" y="4293393"/>
            <a:ext cx="1606550" cy="10842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" name="TextBox 1"/>
          <p:cNvSpPr txBox="1"/>
          <p:nvPr/>
        </p:nvSpPr>
        <p:spPr>
          <a:xfrm rot="20307004">
            <a:off x="2189163" y="1195388"/>
            <a:ext cx="1220787" cy="536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300" dirty="0">
                <a:solidFill>
                  <a:srgbClr val="FFFFFF">
                    <a:lumMod val="95000"/>
                  </a:srgbClr>
                </a:solidFill>
                <a:latin typeface="Marker Felt"/>
                <a:ea typeface="ヒラギノ角ゴ Pro W3" charset="0"/>
                <a:cs typeface="Marker Felt"/>
              </a:rPr>
              <a:t>Earth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61560" y="4892040"/>
            <a:ext cx="1603965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ISERV (2012)</a:t>
            </a:r>
          </a:p>
        </p:txBody>
      </p:sp>
      <p:cxnSp>
        <p:nvCxnSpPr>
          <p:cNvPr id="14" name="Curved Connector 18"/>
          <p:cNvCxnSpPr>
            <a:cxnSpLocks noChangeShapeType="1"/>
          </p:cNvCxnSpPr>
          <p:nvPr/>
        </p:nvCxnSpPr>
        <p:spPr bwMode="auto">
          <a:xfrm rot="16200000" flipV="1">
            <a:off x="4320540" y="3909060"/>
            <a:ext cx="1173480" cy="6096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4362" y="-162790"/>
            <a:ext cx="8458200" cy="1143000"/>
          </a:xfrm>
        </p:spPr>
        <p:txBody>
          <a:bodyPr/>
          <a:lstStyle/>
          <a:p>
            <a:r>
              <a:rPr lang="en-US" dirty="0" smtClean="0"/>
              <a:t>Non-Flight Budgets:   2007-2013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97239" y="974362"/>
          <a:ext cx="4549516" cy="30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4369" y="1049312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+mn-ea"/>
              </a:rPr>
              <a:t>Non-Flight Fraction of ESD Budget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798435" y="3031594"/>
          <a:ext cx="4074160" cy="337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3489" y="3135422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+mn-ea"/>
              </a:rPr>
              <a:t>Non-Flight Funding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920" y="1203960"/>
            <a:ext cx="3404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 R &amp; 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 Applied Sciences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 Technology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 Competed Science Teams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MG Black">
      <a:dk1>
        <a:srgbClr val="000000"/>
      </a:dk1>
      <a:lt1>
        <a:srgbClr val="FF0000"/>
      </a:lt1>
      <a:dk2>
        <a:srgbClr val="000000"/>
      </a:dk2>
      <a:lt2>
        <a:srgbClr val="FF0000"/>
      </a:lt2>
      <a:accent1>
        <a:srgbClr val="4F81BD"/>
      </a:accent1>
      <a:accent2>
        <a:srgbClr val="FF0000"/>
      </a:accent2>
      <a:accent3>
        <a:srgbClr val="9BBB5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22548</TotalTime>
  <Words>754</Words>
  <Application>Microsoft Office PowerPoint</Application>
  <PresentationFormat>On-screen Show (4:3)</PresentationFormat>
  <Paragraphs>163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Office Theme</vt:lpstr>
      <vt:lpstr>11_Blank</vt:lpstr>
      <vt:lpstr>13_Blank</vt:lpstr>
      <vt:lpstr>14_Blank</vt:lpstr>
      <vt:lpstr>16_Blank</vt:lpstr>
      <vt:lpstr>17_Blank</vt:lpstr>
      <vt:lpstr>18_Blank</vt:lpstr>
      <vt:lpstr>3_Office Theme</vt:lpstr>
      <vt:lpstr>5_Office Theme</vt:lpstr>
      <vt:lpstr>1_Office Theme</vt:lpstr>
      <vt:lpstr>2_Office Theme</vt:lpstr>
      <vt:lpstr>4_Office Theme</vt:lpstr>
      <vt:lpstr>Slide 1</vt:lpstr>
      <vt:lpstr>Earth Science Budget – FY14 Request</vt:lpstr>
      <vt:lpstr>Slide 3</vt:lpstr>
      <vt:lpstr>Earth Science Budget Features</vt:lpstr>
      <vt:lpstr>Slide 5</vt:lpstr>
      <vt:lpstr>Slide 6</vt:lpstr>
      <vt:lpstr>VENTURE-CLASS UPDATE/STATUS</vt:lpstr>
      <vt:lpstr>Slide 8</vt:lpstr>
      <vt:lpstr>Non-Flight Budgets:   2007-2013</vt:lpstr>
      <vt:lpstr>Earth Observations from the ISS:  NASA/ESD Status and Plans</vt:lpstr>
      <vt:lpstr>Reinvigorate On-Orbit Constellation (1 of 2)</vt:lpstr>
      <vt:lpstr>Reinvigorate On-Orbit Constellation (2 of 2)</vt:lpstr>
    </vt:vector>
  </TitlesOfParts>
  <Company>NASA HQ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 Protecting Our Home Planet</dc:title>
  <dc:creator>SAIC ODIN</dc:creator>
  <cp:lastModifiedBy>Michael H. Freilich</cp:lastModifiedBy>
  <cp:revision>434</cp:revision>
  <cp:lastPrinted>2011-02-11T17:42:15Z</cp:lastPrinted>
  <dcterms:created xsi:type="dcterms:W3CDTF">2012-02-12T16:58:01Z</dcterms:created>
  <dcterms:modified xsi:type="dcterms:W3CDTF">2013-04-15T01:58:46Z</dcterms:modified>
</cp:coreProperties>
</file>