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1" r:id="rId2"/>
    <p:sldId id="303" r:id="rId3"/>
    <p:sldId id="313" r:id="rId4"/>
    <p:sldId id="266" r:id="rId5"/>
    <p:sldId id="290" r:id="rId6"/>
    <p:sldId id="323" r:id="rId7"/>
    <p:sldId id="307" r:id="rId8"/>
    <p:sldId id="280" r:id="rId9"/>
    <p:sldId id="308" r:id="rId10"/>
    <p:sldId id="281" r:id="rId11"/>
    <p:sldId id="309" r:id="rId12"/>
    <p:sldId id="284" r:id="rId13"/>
    <p:sldId id="310" r:id="rId14"/>
    <p:sldId id="282" r:id="rId15"/>
    <p:sldId id="311" r:id="rId16"/>
    <p:sldId id="283" r:id="rId17"/>
    <p:sldId id="270" r:id="rId18"/>
    <p:sldId id="315" r:id="rId19"/>
    <p:sldId id="321" r:id="rId20"/>
    <p:sldId id="326" r:id="rId21"/>
    <p:sldId id="324" r:id="rId22"/>
    <p:sldId id="264" r:id="rId23"/>
    <p:sldId id="325" r:id="rId24"/>
    <p:sldId id="317" r:id="rId25"/>
    <p:sldId id="328" r:id="rId26"/>
    <p:sldId id="327" r:id="rId27"/>
    <p:sldId id="304" r:id="rId28"/>
    <p:sldId id="294" r:id="rId29"/>
    <p:sldId id="301" r:id="rId30"/>
    <p:sldId id="312" r:id="rId31"/>
    <p:sldId id="319" r:id="rId32"/>
    <p:sldId id="314" r:id="rId33"/>
    <p:sldId id="318" r:id="rId34"/>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00FFFF"/>
    <a:srgbClr val="FD8B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9266" autoAdjust="0"/>
  </p:normalViewPr>
  <p:slideViewPr>
    <p:cSldViewPr>
      <p:cViewPr>
        <p:scale>
          <a:sx n="79" d="100"/>
          <a:sy n="79" d="100"/>
        </p:scale>
        <p:origin x="-58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A565FB11-2B53-4D15-9099-F82905F486B0}" type="datetimeFigureOut">
              <a:rPr lang="en-US" smtClean="0"/>
              <a:pPr/>
              <a:t>4/15/2013</a:t>
            </a:fld>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7BA83E5B-71E1-4E50-9594-F1AFC218FA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a:t>
            </a:r>
            <a:r>
              <a:rPr lang="en-US" baseline="0" dirty="0" smtClean="0"/>
              <a:t> the daily products then 8-day then monthly.  </a:t>
            </a:r>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 location of maximum annual snow cover extent in the Northern Hemisphere (NH) when a cell is reported to contain 40% or greater snow cover.</a:t>
            </a:r>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Trend numbers in 10</a:t>
            </a:r>
            <a:r>
              <a:rPr lang="en-US" baseline="30000" dirty="0" smtClean="0"/>
              <a:t>6</a:t>
            </a:r>
            <a:r>
              <a:rPr lang="en-US" dirty="0" smtClean="0"/>
              <a:t> km</a:t>
            </a:r>
            <a:r>
              <a:rPr lang="en-US" baseline="30000" dirty="0" smtClean="0"/>
              <a:t>2</a:t>
            </a:r>
            <a:r>
              <a:rPr lang="en-US" dirty="0" smtClean="0"/>
              <a:t/>
            </a:r>
            <a:br>
              <a:rPr lang="en-US" dirty="0" smtClean="0"/>
            </a:br>
            <a:r>
              <a:rPr lang="en-US" dirty="0" smtClean="0"/>
              <a:t/>
            </a:r>
            <a:br>
              <a:rPr lang="en-US" dirty="0" smtClean="0"/>
            </a:br>
            <a:r>
              <a:rPr lang="en-US" dirty="0" smtClean="0"/>
              <a:t>2000-2012: </a:t>
            </a:r>
            <a:br>
              <a:rPr lang="en-US" dirty="0" smtClean="0"/>
            </a:br>
            <a:r>
              <a:rPr lang="en-US" dirty="0" smtClean="0"/>
              <a:t>-0.163710 NH</a:t>
            </a:r>
            <a:br>
              <a:rPr lang="en-US" dirty="0" smtClean="0"/>
            </a:br>
            <a:r>
              <a:rPr lang="en-US" dirty="0" smtClean="0"/>
              <a:t>-0.103702 EA</a:t>
            </a:r>
            <a:br>
              <a:rPr lang="en-US" dirty="0" smtClean="0"/>
            </a:br>
            <a:r>
              <a:rPr lang="en-US" dirty="0" smtClean="0"/>
              <a:t>-0.058545 NA</a:t>
            </a:r>
            <a:br>
              <a:rPr lang="en-US" dirty="0" smtClean="0"/>
            </a:br>
            <a:r>
              <a:rPr lang="en-US" dirty="0" smtClean="0"/>
              <a:t/>
            </a:r>
            <a:br>
              <a:rPr lang="en-US" dirty="0" smtClean="0"/>
            </a:br>
            <a:r>
              <a:rPr lang="en-US" dirty="0" smtClean="0"/>
              <a:t>Just looking at 2004-2012:</a:t>
            </a:r>
            <a:br>
              <a:rPr lang="en-US" dirty="0" smtClean="0"/>
            </a:br>
            <a:r>
              <a:rPr lang="en-US" dirty="0" smtClean="0"/>
              <a:t>-0.273574 NH</a:t>
            </a:r>
            <a:br>
              <a:rPr lang="en-US" dirty="0" smtClean="0"/>
            </a:br>
            <a:r>
              <a:rPr lang="en-US" dirty="0" smtClean="0"/>
              <a:t>-0.275210 EA</a:t>
            </a:r>
            <a:br>
              <a:rPr lang="en-US" dirty="0" smtClean="0"/>
            </a:br>
            <a:r>
              <a:rPr lang="en-US" dirty="0" smtClean="0"/>
              <a:t> 0.000156 NA </a:t>
            </a:r>
            <a:r>
              <a:rPr lang="en-US" dirty="0" err="1" smtClean="0"/>
              <a:t>Derksen</a:t>
            </a:r>
            <a:r>
              <a:rPr lang="en-US" dirty="0" smtClean="0"/>
              <a:t> and Brown (2012) show increasingly negative SCE anomalies for the spring (Apr – Jun) in the NH</a:t>
            </a:r>
          </a:p>
          <a:p>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a:t>
            </a:r>
            <a:r>
              <a:rPr lang="en-US" dirty="0" smtClean="0"/>
              <a:t> the RUCL data plots.</a:t>
            </a:r>
            <a:br>
              <a:rPr lang="en-US" dirty="0" smtClean="0"/>
            </a:br>
            <a:r>
              <a:rPr lang="en-US" dirty="0" smtClean="0"/>
              <a:t/>
            </a:r>
            <a:br>
              <a:rPr lang="en-US" dirty="0" smtClean="0"/>
            </a:br>
            <a:r>
              <a:rPr lang="en-US" dirty="0" smtClean="0"/>
              <a:t>The trend values (in 10^6 km sq):</a:t>
            </a:r>
            <a:br>
              <a:rPr lang="en-US" dirty="0" smtClean="0"/>
            </a:br>
            <a:r>
              <a:rPr lang="en-US" dirty="0" smtClean="0"/>
              <a:t/>
            </a:r>
            <a:br>
              <a:rPr lang="en-US" dirty="0" smtClean="0"/>
            </a:br>
            <a:r>
              <a:rPr lang="en-US" dirty="0" smtClean="0"/>
              <a:t>2000-2012</a:t>
            </a:r>
            <a:br>
              <a:rPr lang="en-US" dirty="0" smtClean="0"/>
            </a:br>
            <a:r>
              <a:rPr lang="en-US" dirty="0" smtClean="0"/>
              <a:t> -0.280110 NH</a:t>
            </a:r>
            <a:br>
              <a:rPr lang="en-US" dirty="0" smtClean="0"/>
            </a:br>
            <a:r>
              <a:rPr lang="en-US" dirty="0" smtClean="0"/>
              <a:t> -0.181923 EA</a:t>
            </a:r>
            <a:br>
              <a:rPr lang="en-US" dirty="0" smtClean="0"/>
            </a:br>
            <a:r>
              <a:rPr lang="en-US" dirty="0" smtClean="0"/>
              <a:t> -0.098022 NA</a:t>
            </a:r>
            <a:br>
              <a:rPr lang="en-US" dirty="0" smtClean="0"/>
            </a:br>
            <a:r>
              <a:rPr lang="en-US" dirty="0" smtClean="0"/>
              <a:t/>
            </a:r>
            <a:br>
              <a:rPr lang="en-US" dirty="0" smtClean="0"/>
            </a:br>
            <a:r>
              <a:rPr lang="en-US" dirty="0" smtClean="0"/>
              <a:t>2004-2012</a:t>
            </a:r>
            <a:br>
              <a:rPr lang="en-US" dirty="0" smtClean="0"/>
            </a:br>
            <a:r>
              <a:rPr lang="en-US" dirty="0" smtClean="0"/>
              <a:t> -0.399833 NH</a:t>
            </a:r>
            <a:br>
              <a:rPr lang="en-US" dirty="0" smtClean="0"/>
            </a:br>
            <a:r>
              <a:rPr lang="en-US" dirty="0" smtClean="0"/>
              <a:t> -0.341500 EA</a:t>
            </a:r>
            <a:br>
              <a:rPr lang="en-US" dirty="0" smtClean="0"/>
            </a:br>
            <a:r>
              <a:rPr lang="en-US" dirty="0" smtClean="0"/>
              <a:t> -0.057833 NA</a:t>
            </a:r>
          </a:p>
          <a:p>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 or greater per pixel snow cover in </a:t>
            </a:r>
            <a:r>
              <a:rPr lang="en-US" dirty="0" err="1" smtClean="0"/>
              <a:t>modis</a:t>
            </a:r>
            <a:endParaRPr lang="en-US" dirty="0" smtClean="0"/>
          </a:p>
          <a:p>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Result is a “clear” view of snow cover extent on the current day. </a:t>
            </a:r>
          </a:p>
        </p:txBody>
      </p:sp>
      <p:sp>
        <p:nvSpPr>
          <p:cNvPr id="4" name="Slide Number Placeholder 3"/>
          <p:cNvSpPr>
            <a:spLocks noGrp="1"/>
          </p:cNvSpPr>
          <p:nvPr>
            <p:ph type="sldNum" sz="quarter" idx="10"/>
          </p:nvPr>
        </p:nvSpPr>
        <p:spPr/>
        <p:txBody>
          <a:bodyPr/>
          <a:lstStyle/>
          <a:p>
            <a:fld id="{7BA83E5B-71E1-4E50-9594-F1AFC218FA0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Result is a “clear” view of snow cover extent on the current day. </a:t>
            </a:r>
          </a:p>
        </p:txBody>
      </p:sp>
      <p:sp>
        <p:nvSpPr>
          <p:cNvPr id="4" name="Slide Number Placeholder 3"/>
          <p:cNvSpPr>
            <a:spLocks noGrp="1"/>
          </p:cNvSpPr>
          <p:nvPr>
            <p:ph type="sldNum" sz="quarter" idx="10"/>
          </p:nvPr>
        </p:nvSpPr>
        <p:spPr/>
        <p:txBody>
          <a:bodyPr/>
          <a:lstStyle/>
          <a:p>
            <a:fld id="{7BA83E5B-71E1-4E50-9594-F1AFC218FA0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the </a:t>
            </a:r>
            <a:r>
              <a:rPr lang="en-US" dirty="0" smtClean="0"/>
              <a:t>map of</a:t>
            </a:r>
            <a:r>
              <a:rPr lang="en-US" baseline="0" dirty="0" smtClean="0"/>
              <a:t> snow cover first, then this cloud persistence map to talk about how this info can help to assess the quality of the snow map.  Maybe fade from snow map to this cloud map.  </a:t>
            </a:r>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 that using two cloud masks</a:t>
            </a:r>
            <a:r>
              <a:rPr lang="en-US" baseline="0" dirty="0" smtClean="0"/>
              <a:t> reduces snow-cloud confusion – cloud if both masks say </a:t>
            </a:r>
            <a:r>
              <a:rPr lang="en-US" baseline="0" dirty="0" smtClean="0"/>
              <a:t>cloudy. </a:t>
            </a:r>
            <a:r>
              <a:rPr lang="en-US" sz="1200" dirty="0" smtClean="0">
                <a:solidFill>
                  <a:srgbClr val="002060"/>
                </a:solidFill>
              </a:rPr>
              <a:t>MOD10A1S </a:t>
            </a:r>
          </a:p>
          <a:p>
            <a:r>
              <a:rPr lang="en-US" sz="1200" dirty="0" smtClean="0">
                <a:solidFill>
                  <a:srgbClr val="002060"/>
                </a:solidFill>
              </a:rPr>
              <a:t>MOD09GA is input, snow cover algorithm same as MOD10_L2,  cloud/snow confusion reduced with use of both cloud masks in MOD09GA.  Snow detection ability improved in some situations.</a:t>
            </a:r>
          </a:p>
          <a:p>
            <a:r>
              <a:rPr lang="en-US" sz="1200" dirty="0" smtClean="0">
                <a:solidFill>
                  <a:srgbClr val="002060"/>
                </a:solidFill>
              </a:rPr>
              <a:t>The QA data includes basic QA and flags specific to screens, and cloud detection in the algorithm.  </a:t>
            </a:r>
          </a:p>
          <a:p>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turbid water, clouds, can be confused &amp; therefore new screens were needed.</a:t>
            </a:r>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turbid water, clouds, can be confused &amp; therefore new screens were needed.</a:t>
            </a:r>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C6 : </a:t>
            </a:r>
            <a:r>
              <a:rPr lang="en-US" dirty="0" err="1" smtClean="0"/>
              <a:t>mcst</a:t>
            </a:r>
            <a:r>
              <a:rPr lang="en-US" dirty="0" smtClean="0"/>
              <a:t> decided not to fill missing data; in C5 we’ve been using Aqua band 7 and we adjusted the thresholds but quality wasn’t as good as with</a:t>
            </a:r>
            <a:r>
              <a:rPr lang="en-US" baseline="0" dirty="0" smtClean="0"/>
              <a:t> Terra; </a:t>
            </a:r>
            <a:r>
              <a:rPr lang="en-US" dirty="0" smtClean="0"/>
              <a:t>Lake superior </a:t>
            </a:r>
            <a:r>
              <a:rPr lang="en-US" dirty="0" smtClean="0"/>
              <a:t>?? In C5 the Aqua snow algorithm uses band7 instead of band6 because of the non-functional band6 detectors.  The QIR restores band6 image so that it can be used in the snow algorithm, and has the potential to be used by other algorithms or alone to make usable band 6 imagery.  </a:t>
            </a:r>
          </a:p>
          <a:p>
            <a:r>
              <a:rPr lang="en-US" dirty="0" smtClean="0"/>
              <a:t>The QIR algorithm has been successfully tested by MODAPS but there are technical implementation issues to be resolved to make it operational in MODAPS.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turbid water, clouds, can be confused &amp; therefore new screens were needed.</a:t>
            </a:r>
            <a:endParaRPr lang="en-US" dirty="0"/>
          </a:p>
        </p:txBody>
      </p:sp>
      <p:sp>
        <p:nvSpPr>
          <p:cNvPr id="4" name="Slide Number Placeholder 3"/>
          <p:cNvSpPr>
            <a:spLocks noGrp="1"/>
          </p:cNvSpPr>
          <p:nvPr>
            <p:ph type="sldNum" sz="quarter" idx="10"/>
          </p:nvPr>
        </p:nvSpPr>
        <p:spPr/>
        <p:txBody>
          <a:bodyPr/>
          <a:lstStyle/>
          <a:p>
            <a:fld id="{7BA83E5B-71E1-4E50-9594-F1AFC218FA04}"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4E0A3A-5BC5-4BA3-9AD7-5B752123CF17}"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E0A3A-5BC5-4BA3-9AD7-5B752123CF17}"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E0A3A-5BC5-4BA3-9AD7-5B752123CF17}"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E0A3A-5BC5-4BA3-9AD7-5B752123CF17}"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E0A3A-5BC5-4BA3-9AD7-5B752123CF17}"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E0A3A-5BC5-4BA3-9AD7-5B752123CF17}"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4E0A3A-5BC5-4BA3-9AD7-5B752123CF17}" type="datetimeFigureOut">
              <a:rPr lang="en-US" smtClean="0"/>
              <a:pPr/>
              <a:t>4/15/2013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E0A3A-5BC5-4BA3-9AD7-5B752123CF17}" type="datetimeFigureOut">
              <a:rPr lang="en-US" smtClean="0"/>
              <a:pPr/>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E0A3A-5BC5-4BA3-9AD7-5B752123CF17}" type="datetimeFigureOut">
              <a:rPr lang="en-US" smtClean="0"/>
              <a:pPr/>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E0A3A-5BC5-4BA3-9AD7-5B752123CF17}"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E0A3A-5BC5-4BA3-9AD7-5B752123CF17}"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3923-A301-4C33-A624-5B85A5CE9E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3000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E0A3A-5BC5-4BA3-9AD7-5B752123CF17}" type="datetimeFigureOut">
              <a:rPr lang="en-US" smtClean="0"/>
              <a:pPr/>
              <a:t>4/15/2013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3923-A301-4C33-A624-5B85A5CE9E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1323439"/>
          </a:xfrm>
          <a:prstGeom prst="rect">
            <a:avLst/>
          </a:prstGeom>
          <a:noFill/>
        </p:spPr>
        <p:txBody>
          <a:bodyPr wrap="square" rtlCol="0">
            <a:spAutoFit/>
          </a:bodyPr>
          <a:lstStyle/>
          <a:p>
            <a:pPr algn="ctr"/>
            <a:r>
              <a:rPr lang="en-US" sz="4000" b="1" dirty="0" smtClean="0">
                <a:solidFill>
                  <a:srgbClr val="002060"/>
                </a:solidFill>
              </a:rPr>
              <a:t>MODIS Collection-6 Standard Snow-Cover Product Suite</a:t>
            </a:r>
            <a:endParaRPr lang="en-US" sz="4000" b="1" dirty="0">
              <a:solidFill>
                <a:srgbClr val="002060"/>
              </a:solidFill>
            </a:endParaRPr>
          </a:p>
        </p:txBody>
      </p:sp>
      <p:sp>
        <p:nvSpPr>
          <p:cNvPr id="3" name="TextBox 2"/>
          <p:cNvSpPr txBox="1"/>
          <p:nvPr/>
        </p:nvSpPr>
        <p:spPr>
          <a:xfrm>
            <a:off x="990600" y="2514600"/>
            <a:ext cx="7315200" cy="1200329"/>
          </a:xfrm>
          <a:prstGeom prst="rect">
            <a:avLst/>
          </a:prstGeom>
          <a:noFill/>
        </p:spPr>
        <p:txBody>
          <a:bodyPr wrap="square" rtlCol="0">
            <a:spAutoFit/>
          </a:bodyPr>
          <a:lstStyle/>
          <a:p>
            <a:pPr algn="ctr"/>
            <a:r>
              <a:rPr lang="en-US" sz="2400" b="1" dirty="0" smtClean="0">
                <a:solidFill>
                  <a:srgbClr val="002060"/>
                </a:solidFill>
              </a:rPr>
              <a:t>Dorothy K. Hall</a:t>
            </a:r>
            <a:r>
              <a:rPr lang="en-US" sz="2400" b="1" baseline="30000" dirty="0" smtClean="0">
                <a:solidFill>
                  <a:srgbClr val="002060"/>
                </a:solidFill>
              </a:rPr>
              <a:t>1</a:t>
            </a:r>
          </a:p>
          <a:p>
            <a:pPr algn="ctr"/>
            <a:r>
              <a:rPr lang="en-US" sz="2400" b="1" dirty="0" smtClean="0">
                <a:solidFill>
                  <a:srgbClr val="002060"/>
                </a:solidFill>
              </a:rPr>
              <a:t>and</a:t>
            </a:r>
          </a:p>
          <a:p>
            <a:pPr algn="ctr"/>
            <a:r>
              <a:rPr lang="en-US" sz="2400" b="1" dirty="0" smtClean="0">
                <a:solidFill>
                  <a:srgbClr val="002060"/>
                </a:solidFill>
              </a:rPr>
              <a:t>George A. Riggs</a:t>
            </a:r>
            <a:r>
              <a:rPr lang="en-US" sz="2400" b="1" baseline="30000" dirty="0" smtClean="0">
                <a:solidFill>
                  <a:srgbClr val="002060"/>
                </a:solidFill>
              </a:rPr>
              <a:t>1,2</a:t>
            </a:r>
            <a:endParaRPr lang="en-US" sz="2400" b="1" baseline="30000" dirty="0">
              <a:solidFill>
                <a:srgbClr val="002060"/>
              </a:solidFill>
            </a:endParaRPr>
          </a:p>
        </p:txBody>
      </p:sp>
      <p:sp>
        <p:nvSpPr>
          <p:cNvPr id="4" name="TextBox 3"/>
          <p:cNvSpPr txBox="1"/>
          <p:nvPr/>
        </p:nvSpPr>
        <p:spPr>
          <a:xfrm>
            <a:off x="914400" y="4419600"/>
            <a:ext cx="7315200" cy="830997"/>
          </a:xfrm>
          <a:prstGeom prst="rect">
            <a:avLst/>
          </a:prstGeom>
          <a:noFill/>
        </p:spPr>
        <p:txBody>
          <a:bodyPr wrap="square" rtlCol="0">
            <a:spAutoFit/>
          </a:bodyPr>
          <a:lstStyle/>
          <a:p>
            <a:pPr algn="ctr"/>
            <a:r>
              <a:rPr lang="en-US" sz="1600" baseline="30000" dirty="0" smtClean="0">
                <a:solidFill>
                  <a:srgbClr val="002060"/>
                </a:solidFill>
              </a:rPr>
              <a:t>1</a:t>
            </a:r>
            <a:r>
              <a:rPr lang="en-US" sz="1600" dirty="0" smtClean="0">
                <a:solidFill>
                  <a:srgbClr val="002060"/>
                </a:solidFill>
              </a:rPr>
              <a:t>Cryospheric Sciences Laboratory, NASA / GSFC, Greenbelt, Md. USA                              </a:t>
            </a:r>
            <a:r>
              <a:rPr lang="en-US" sz="1600" baseline="30000" dirty="0" smtClean="0">
                <a:solidFill>
                  <a:srgbClr val="002060"/>
                </a:solidFill>
              </a:rPr>
              <a:t>2</a:t>
            </a:r>
            <a:r>
              <a:rPr lang="en-US" sz="1600" dirty="0" smtClean="0">
                <a:solidFill>
                  <a:srgbClr val="002060"/>
                </a:solidFill>
              </a:rPr>
              <a:t>SSAI, Lanham, Md. USA</a:t>
            </a:r>
          </a:p>
          <a:p>
            <a:pPr algn="ctr"/>
            <a:endParaRPr lang="en-US" sz="1600" dirty="0" smtClean="0">
              <a:solidFill>
                <a:srgbClr val="002060"/>
              </a:solidFill>
            </a:endParaRPr>
          </a:p>
        </p:txBody>
      </p:sp>
      <p:sp>
        <p:nvSpPr>
          <p:cNvPr id="5" name="TextBox 4"/>
          <p:cNvSpPr txBox="1"/>
          <p:nvPr/>
        </p:nvSpPr>
        <p:spPr>
          <a:xfrm>
            <a:off x="2971800" y="5867400"/>
            <a:ext cx="3124200" cy="830997"/>
          </a:xfrm>
          <a:prstGeom prst="rect">
            <a:avLst/>
          </a:prstGeom>
          <a:noFill/>
        </p:spPr>
        <p:txBody>
          <a:bodyPr wrap="square" rtlCol="0">
            <a:spAutoFit/>
          </a:bodyPr>
          <a:lstStyle/>
          <a:p>
            <a:pPr algn="ctr"/>
            <a:r>
              <a:rPr lang="en-US" sz="1200" dirty="0" smtClean="0">
                <a:solidFill>
                  <a:srgbClr val="002060"/>
                </a:solidFill>
              </a:rPr>
              <a:t>MODIS Science Team Meeting                               Silver Spring Civic Building                                      Silver Spring, Md.                                                           15 April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khall1\Desktop\CGF snow maps\2013003_NA_greyalt_big.png"/>
          <p:cNvPicPr>
            <a:picLocks noChangeAspect="1" noChangeArrowheads="1"/>
          </p:cNvPicPr>
          <p:nvPr/>
        </p:nvPicPr>
        <p:blipFill>
          <a:blip r:embed="rId2" cstate="print"/>
          <a:srcRect/>
          <a:stretch>
            <a:fillRect/>
          </a:stretch>
        </p:blipFill>
        <p:spPr bwMode="auto">
          <a:xfrm>
            <a:off x="1" y="2420040"/>
            <a:ext cx="9144000" cy="3675960"/>
          </a:xfrm>
          <a:prstGeom prst="rect">
            <a:avLst/>
          </a:prstGeom>
          <a:noFill/>
          <a:ln>
            <a:solidFill>
              <a:schemeClr val="accent1"/>
            </a:solidFill>
          </a:ln>
        </p:spPr>
      </p:pic>
      <p:sp>
        <p:nvSpPr>
          <p:cNvPr id="4" name="TextBox 3"/>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3  Jan 2013</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khall1\Desktop\Completed Travel &amp; Meetings\2013\Toronto Jan 2013\Presentation\CPC maps from Jeff Miller\CPM1\2013004_NA_greyalt_big_CPM1.png"/>
          <p:cNvPicPr>
            <a:picLocks noChangeAspect="1" noChangeArrowheads="1"/>
          </p:cNvPicPr>
          <p:nvPr/>
        </p:nvPicPr>
        <p:blipFill>
          <a:blip r:embed="rId2" cstate="print"/>
          <a:srcRect/>
          <a:stretch>
            <a:fillRect/>
          </a:stretch>
        </p:blipFill>
        <p:spPr bwMode="auto">
          <a:xfrm>
            <a:off x="0" y="2420040"/>
            <a:ext cx="9144000" cy="3675960"/>
          </a:xfrm>
          <a:prstGeom prst="rect">
            <a:avLst/>
          </a:prstGeom>
          <a:noFill/>
        </p:spPr>
      </p:pic>
      <p:sp>
        <p:nvSpPr>
          <p:cNvPr id="3" name="TextBox 2"/>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4  Jan 2013</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khall1\Desktop\CGF snow maps\2013004_NA_greyalt_big.png"/>
          <p:cNvPicPr>
            <a:picLocks noChangeAspect="1" noChangeArrowheads="1"/>
          </p:cNvPicPr>
          <p:nvPr/>
        </p:nvPicPr>
        <p:blipFill>
          <a:blip r:embed="rId2" cstate="print"/>
          <a:srcRect/>
          <a:stretch>
            <a:fillRect/>
          </a:stretch>
        </p:blipFill>
        <p:spPr bwMode="auto">
          <a:xfrm>
            <a:off x="0" y="2420040"/>
            <a:ext cx="9144000" cy="3675960"/>
          </a:xfrm>
          <a:prstGeom prst="rect">
            <a:avLst/>
          </a:prstGeom>
          <a:noFill/>
          <a:ln>
            <a:solidFill>
              <a:schemeClr val="accent1"/>
            </a:solidFill>
          </a:ln>
        </p:spPr>
      </p:pic>
      <p:sp>
        <p:nvSpPr>
          <p:cNvPr id="4" name="TextBox 3"/>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4  Jan 2013</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khall1\Desktop\Completed Travel &amp; Meetings\2013\Toronto Jan 2013\Presentation\CPC maps from Jeff Miller\CPM1\2013005_NA_greyalt_big_CPM1.png"/>
          <p:cNvPicPr>
            <a:picLocks noChangeAspect="1" noChangeArrowheads="1"/>
          </p:cNvPicPr>
          <p:nvPr/>
        </p:nvPicPr>
        <p:blipFill>
          <a:blip r:embed="rId2" cstate="print"/>
          <a:srcRect/>
          <a:stretch>
            <a:fillRect/>
          </a:stretch>
        </p:blipFill>
        <p:spPr bwMode="auto">
          <a:xfrm>
            <a:off x="0" y="2420040"/>
            <a:ext cx="9144000" cy="3675960"/>
          </a:xfrm>
          <a:prstGeom prst="rect">
            <a:avLst/>
          </a:prstGeom>
          <a:noFill/>
        </p:spPr>
      </p:pic>
      <p:sp>
        <p:nvSpPr>
          <p:cNvPr id="3" name="TextBox 2"/>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5  Jan 2013</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khall1\Desktop\CGF snow maps\2013005_NA_greyalt_big.png"/>
          <p:cNvPicPr>
            <a:picLocks noChangeAspect="1" noChangeArrowheads="1"/>
          </p:cNvPicPr>
          <p:nvPr/>
        </p:nvPicPr>
        <p:blipFill>
          <a:blip r:embed="rId2" cstate="print"/>
          <a:srcRect/>
          <a:stretch>
            <a:fillRect/>
          </a:stretch>
        </p:blipFill>
        <p:spPr bwMode="auto">
          <a:xfrm>
            <a:off x="0" y="2420040"/>
            <a:ext cx="9144000" cy="3675960"/>
          </a:xfrm>
          <a:prstGeom prst="rect">
            <a:avLst/>
          </a:prstGeom>
          <a:noFill/>
          <a:ln>
            <a:solidFill>
              <a:schemeClr val="accent1"/>
            </a:solidFill>
          </a:ln>
        </p:spPr>
      </p:pic>
      <p:sp>
        <p:nvSpPr>
          <p:cNvPr id="4" name="TextBox 3"/>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5  Jan 2013</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khall1\Desktop\Completed Travel &amp; Meetings\2013\Toronto Jan 2013\Presentation\CPC maps from Jeff Miller\CPM1\2013006_NA_greyalt_big_CPM1.png"/>
          <p:cNvPicPr>
            <a:picLocks noChangeAspect="1" noChangeArrowheads="1"/>
          </p:cNvPicPr>
          <p:nvPr/>
        </p:nvPicPr>
        <p:blipFill>
          <a:blip r:embed="rId2" cstate="print"/>
          <a:srcRect/>
          <a:stretch>
            <a:fillRect/>
          </a:stretch>
        </p:blipFill>
        <p:spPr bwMode="auto">
          <a:xfrm>
            <a:off x="0" y="2420040"/>
            <a:ext cx="9144000" cy="3675960"/>
          </a:xfrm>
          <a:prstGeom prst="rect">
            <a:avLst/>
          </a:prstGeom>
          <a:noFill/>
        </p:spPr>
      </p:pic>
      <p:sp>
        <p:nvSpPr>
          <p:cNvPr id="3" name="TextBox 2"/>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6  Jan 2013</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khall1\Desktop\CGF snow maps\2013006_NA_greyalt_big.png"/>
          <p:cNvPicPr>
            <a:picLocks noChangeAspect="1" noChangeArrowheads="1"/>
          </p:cNvPicPr>
          <p:nvPr/>
        </p:nvPicPr>
        <p:blipFill>
          <a:blip r:embed="rId2" cstate="print"/>
          <a:srcRect/>
          <a:stretch>
            <a:fillRect/>
          </a:stretch>
        </p:blipFill>
        <p:spPr bwMode="auto">
          <a:xfrm>
            <a:off x="0" y="2420040"/>
            <a:ext cx="9144000" cy="3675960"/>
          </a:xfrm>
          <a:prstGeom prst="rect">
            <a:avLst/>
          </a:prstGeom>
          <a:noFill/>
          <a:ln>
            <a:solidFill>
              <a:schemeClr val="accent1"/>
            </a:solidFill>
          </a:ln>
        </p:spPr>
      </p:pic>
      <p:sp>
        <p:nvSpPr>
          <p:cNvPr id="4" name="TextBox 3"/>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6  Jan 2013</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46" y="457200"/>
            <a:ext cx="8305800" cy="523220"/>
          </a:xfrm>
          <a:prstGeom prst="rect">
            <a:avLst/>
          </a:prstGeom>
          <a:noFill/>
        </p:spPr>
        <p:txBody>
          <a:bodyPr wrap="square" rtlCol="0">
            <a:spAutoFit/>
          </a:bodyPr>
          <a:lstStyle/>
          <a:p>
            <a:pPr algn="ctr"/>
            <a:r>
              <a:rPr lang="en-US" sz="2800" b="1" dirty="0" smtClean="0">
                <a:solidFill>
                  <a:srgbClr val="002060"/>
                </a:solidFill>
              </a:rPr>
              <a:t>500 m cloud-gap-filled (CGF) daily snow cover</a:t>
            </a:r>
            <a:endParaRPr lang="en-US" sz="2800" b="1" dirty="0">
              <a:solidFill>
                <a:srgbClr val="002060"/>
              </a:solidFill>
            </a:endParaRPr>
          </a:p>
        </p:txBody>
      </p:sp>
      <p:pic>
        <p:nvPicPr>
          <p:cNvPr id="3" name="Picture 478"/>
          <p:cNvPicPr>
            <a:picLocks noChangeAspect="1" noChangeArrowheads="1"/>
          </p:cNvPicPr>
          <p:nvPr/>
        </p:nvPicPr>
        <p:blipFill>
          <a:blip r:embed="rId3" cstate="print"/>
          <a:srcRect/>
          <a:stretch>
            <a:fillRect/>
          </a:stretch>
        </p:blipFill>
        <p:spPr bwMode="auto">
          <a:xfrm>
            <a:off x="457200" y="1166677"/>
            <a:ext cx="8255495" cy="4624523"/>
          </a:xfrm>
          <a:prstGeom prst="rect">
            <a:avLst/>
          </a:prstGeom>
          <a:noFill/>
          <a:ln w="9525" algn="ctr">
            <a:solidFill>
              <a:schemeClr val="tx1"/>
            </a:solidFill>
            <a:miter lim="800000"/>
            <a:headEnd/>
            <a:tailEnd/>
          </a:ln>
        </p:spPr>
      </p:pic>
      <p:sp>
        <p:nvSpPr>
          <p:cNvPr id="4" name="TextBox 18"/>
          <p:cNvSpPr txBox="1">
            <a:spLocks noChangeArrowheads="1"/>
          </p:cNvSpPr>
          <p:nvPr/>
        </p:nvSpPr>
        <p:spPr bwMode="auto">
          <a:xfrm>
            <a:off x="914400" y="5953780"/>
            <a:ext cx="7315200" cy="523220"/>
          </a:xfrm>
          <a:prstGeom prst="rect">
            <a:avLst/>
          </a:prstGeom>
          <a:noFill/>
          <a:ln w="9525">
            <a:noFill/>
            <a:miter lim="800000"/>
            <a:headEnd/>
            <a:tailEnd/>
          </a:ln>
        </p:spPr>
        <p:txBody>
          <a:bodyPr wrap="square">
            <a:prstTxWarp prst="textNoShape">
              <a:avLst/>
            </a:prstTxWarp>
            <a:spAutoFit/>
          </a:bodyPr>
          <a:lstStyle/>
          <a:p>
            <a:pPr algn="ctr"/>
            <a:r>
              <a:rPr lang="en-US" sz="1400" dirty="0" smtClean="0">
                <a:solidFill>
                  <a:srgbClr val="002060"/>
                </a:solidFill>
                <a:latin typeface="Arial Rounded MT Bold" charset="0"/>
              </a:rPr>
              <a:t>Cloud-gap filled (CGF) cloud-persistence count (CPC) snow-cover map.  The CPC provides quality assurance (QA) information in each pixel or cell.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057400"/>
            <a:ext cx="7620000" cy="2800767"/>
          </a:xfrm>
          <a:prstGeom prst="rect">
            <a:avLst/>
          </a:prstGeom>
          <a:noFill/>
        </p:spPr>
        <p:txBody>
          <a:bodyPr wrap="square" rtlCol="0">
            <a:spAutoFit/>
          </a:bodyPr>
          <a:lstStyle/>
          <a:p>
            <a:r>
              <a:rPr lang="en-US" sz="2800" dirty="0" smtClean="0">
                <a:solidFill>
                  <a:srgbClr val="002060"/>
                </a:solidFill>
              </a:rPr>
              <a:t>New snow-cover products will use MOD09 surface reflectance instead of TOA reflectance as input;</a:t>
            </a:r>
          </a:p>
          <a:p>
            <a:endParaRPr lang="en-US" sz="2800" dirty="0" smtClean="0">
              <a:solidFill>
                <a:srgbClr val="002060"/>
              </a:solidFill>
            </a:endParaRPr>
          </a:p>
          <a:p>
            <a:pPr lvl="1">
              <a:buFont typeface="Arial" pitchFamily="34" charset="0"/>
              <a:buChar char="•"/>
            </a:pPr>
            <a:r>
              <a:rPr lang="en-US" sz="2400" dirty="0" smtClean="0">
                <a:solidFill>
                  <a:srgbClr val="002060"/>
                </a:solidFill>
              </a:rPr>
              <a:t>This change results in a small improvement in mapping snow cover in some areas, especially under less-than-ideal viewing conditions.</a:t>
            </a:r>
          </a:p>
          <a:p>
            <a:endParaRPr lang="en-US" sz="2000" dirty="0" smtClean="0">
              <a:solidFill>
                <a:srgbClr val="002060"/>
              </a:solidFill>
            </a:endParaRPr>
          </a:p>
        </p:txBody>
      </p:sp>
      <p:sp>
        <p:nvSpPr>
          <p:cNvPr id="4" name="TextBox 3"/>
          <p:cNvSpPr txBox="1"/>
          <p:nvPr/>
        </p:nvSpPr>
        <p:spPr>
          <a:xfrm>
            <a:off x="990600" y="838200"/>
            <a:ext cx="7315200" cy="707886"/>
          </a:xfrm>
          <a:prstGeom prst="rect">
            <a:avLst/>
          </a:prstGeom>
          <a:noFill/>
        </p:spPr>
        <p:txBody>
          <a:bodyPr wrap="square" rtlCol="0">
            <a:spAutoFit/>
          </a:bodyPr>
          <a:lstStyle/>
          <a:p>
            <a:pPr algn="ctr"/>
            <a:r>
              <a:rPr lang="en-US" sz="4000" b="1" dirty="0" smtClean="0">
                <a:solidFill>
                  <a:srgbClr val="002060"/>
                </a:solidFill>
              </a:rPr>
              <a:t>Surface Reflectance vs. TOA</a:t>
            </a:r>
            <a:endParaRPr lang="en-US" sz="4000"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09GA.A2012043.h10v04.005.2012244065420.146.png"/>
          <p:cNvPicPr>
            <a:picLocks noChangeAspect="1"/>
          </p:cNvPicPr>
          <p:nvPr/>
        </p:nvPicPr>
        <p:blipFill>
          <a:blip r:embed="rId3" cstate="print"/>
          <a:stretch>
            <a:fillRect/>
          </a:stretch>
        </p:blipFill>
        <p:spPr>
          <a:xfrm>
            <a:off x="533400" y="1600200"/>
            <a:ext cx="2514600" cy="2514600"/>
          </a:xfrm>
          <a:prstGeom prst="rect">
            <a:avLst/>
          </a:prstGeom>
        </p:spPr>
      </p:pic>
      <p:pic>
        <p:nvPicPr>
          <p:cNvPr id="5" name="Picture 4" descr="MOD10A1S.2012043.h10v04.v0.snowcleared.png"/>
          <p:cNvPicPr>
            <a:picLocks noChangeAspect="1"/>
          </p:cNvPicPr>
          <p:nvPr/>
        </p:nvPicPr>
        <p:blipFill>
          <a:blip r:embed="rId4" cstate="print"/>
          <a:stretch>
            <a:fillRect/>
          </a:stretch>
        </p:blipFill>
        <p:spPr>
          <a:xfrm>
            <a:off x="4876800" y="4343400"/>
            <a:ext cx="1066802" cy="1066800"/>
          </a:xfrm>
          <a:prstGeom prst="rect">
            <a:avLst/>
          </a:prstGeom>
          <a:ln w="12700">
            <a:solidFill>
              <a:schemeClr val="tx1"/>
            </a:solidFill>
          </a:ln>
        </p:spPr>
      </p:pic>
      <p:pic>
        <p:nvPicPr>
          <p:cNvPr id="6" name="Picture 5" descr="MOD10A1S.2012043.h10v04.v1.1.snowcleard.png"/>
          <p:cNvPicPr>
            <a:picLocks noChangeAspect="1"/>
          </p:cNvPicPr>
          <p:nvPr/>
        </p:nvPicPr>
        <p:blipFill>
          <a:blip r:embed="rId5" cstate="print"/>
          <a:stretch>
            <a:fillRect/>
          </a:stretch>
        </p:blipFill>
        <p:spPr>
          <a:xfrm>
            <a:off x="7696200" y="4419600"/>
            <a:ext cx="1084504" cy="1084504"/>
          </a:xfrm>
          <a:prstGeom prst="rect">
            <a:avLst/>
          </a:prstGeom>
          <a:ln w="12700">
            <a:solidFill>
              <a:schemeClr val="tx1"/>
            </a:solidFill>
          </a:ln>
        </p:spPr>
      </p:pic>
      <p:pic>
        <p:nvPicPr>
          <p:cNvPr id="17" name="Picture 16" descr="MOD10A1S.2012043.h10v04.v1.1.fsc.png"/>
          <p:cNvPicPr>
            <a:picLocks noChangeAspect="1"/>
          </p:cNvPicPr>
          <p:nvPr/>
        </p:nvPicPr>
        <p:blipFill>
          <a:blip r:embed="rId6" cstate="print"/>
          <a:stretch>
            <a:fillRect/>
          </a:stretch>
        </p:blipFill>
        <p:spPr>
          <a:xfrm>
            <a:off x="6019800" y="1600200"/>
            <a:ext cx="2514600" cy="2514600"/>
          </a:xfrm>
          <a:prstGeom prst="rect">
            <a:avLst/>
          </a:prstGeom>
        </p:spPr>
      </p:pic>
      <p:pic>
        <p:nvPicPr>
          <p:cNvPr id="18" name="Picture 17" descr="MOD10A1S.2012043.h10v04.v0.fsc.png"/>
          <p:cNvPicPr>
            <a:picLocks noChangeAspect="1"/>
          </p:cNvPicPr>
          <p:nvPr/>
        </p:nvPicPr>
        <p:blipFill>
          <a:blip r:embed="rId7" cstate="print"/>
          <a:stretch>
            <a:fillRect/>
          </a:stretch>
        </p:blipFill>
        <p:spPr>
          <a:xfrm>
            <a:off x="3276600" y="1600200"/>
            <a:ext cx="2507328" cy="2507328"/>
          </a:xfrm>
          <a:prstGeom prst="rect">
            <a:avLst/>
          </a:prstGeom>
        </p:spPr>
      </p:pic>
      <p:sp>
        <p:nvSpPr>
          <p:cNvPr id="20" name="Rectangle 19"/>
          <p:cNvSpPr/>
          <p:nvPr/>
        </p:nvSpPr>
        <p:spPr>
          <a:xfrm>
            <a:off x="4267200" y="2743200"/>
            <a:ext cx="381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TextBox 7"/>
          <p:cNvSpPr txBox="1"/>
          <p:nvPr/>
        </p:nvSpPr>
        <p:spPr>
          <a:xfrm>
            <a:off x="756308" y="4198203"/>
            <a:ext cx="2215492" cy="830997"/>
          </a:xfrm>
          <a:prstGeom prst="rect">
            <a:avLst/>
          </a:prstGeom>
          <a:noFill/>
        </p:spPr>
        <p:txBody>
          <a:bodyPr wrap="square" rtlCol="0">
            <a:spAutoFit/>
          </a:bodyPr>
          <a:lstStyle/>
          <a:p>
            <a:r>
              <a:rPr lang="en-US" sz="1600" dirty="0" smtClean="0">
                <a:solidFill>
                  <a:srgbClr val="002060"/>
                </a:solidFill>
              </a:rPr>
              <a:t>MOD09GA -- RGB bands 1,4,6. Snow appears in hues of yellow.</a:t>
            </a:r>
            <a:endParaRPr lang="en-US" sz="1600" dirty="0">
              <a:solidFill>
                <a:srgbClr val="002060"/>
              </a:solidFill>
            </a:endParaRPr>
          </a:p>
        </p:txBody>
      </p:sp>
      <p:sp>
        <p:nvSpPr>
          <p:cNvPr id="9" name="TextBox 8"/>
          <p:cNvSpPr txBox="1"/>
          <p:nvPr/>
        </p:nvSpPr>
        <p:spPr>
          <a:xfrm>
            <a:off x="2895601" y="4191000"/>
            <a:ext cx="1828799" cy="1077218"/>
          </a:xfrm>
          <a:prstGeom prst="rect">
            <a:avLst/>
          </a:prstGeom>
          <a:noFill/>
        </p:spPr>
        <p:txBody>
          <a:bodyPr wrap="square" rtlCol="0">
            <a:spAutoFit/>
          </a:bodyPr>
          <a:lstStyle/>
          <a:p>
            <a:pPr algn="r"/>
            <a:r>
              <a:rPr lang="en-US" sz="1600" dirty="0" smtClean="0">
                <a:solidFill>
                  <a:srgbClr val="002060"/>
                </a:solidFill>
              </a:rPr>
              <a:t>Fractional snow map, using only MOD35_L2 cloud mask. </a:t>
            </a:r>
            <a:endParaRPr lang="en-US" sz="1600" dirty="0">
              <a:solidFill>
                <a:srgbClr val="002060"/>
              </a:solidFill>
            </a:endParaRPr>
          </a:p>
        </p:txBody>
      </p:sp>
      <p:sp>
        <p:nvSpPr>
          <p:cNvPr id="10" name="TextBox 9"/>
          <p:cNvSpPr txBox="1"/>
          <p:nvPr/>
        </p:nvSpPr>
        <p:spPr>
          <a:xfrm>
            <a:off x="6014108" y="4244876"/>
            <a:ext cx="1682092" cy="2308324"/>
          </a:xfrm>
          <a:prstGeom prst="rect">
            <a:avLst/>
          </a:prstGeom>
          <a:noFill/>
        </p:spPr>
        <p:txBody>
          <a:bodyPr wrap="square" rtlCol="0">
            <a:spAutoFit/>
          </a:bodyPr>
          <a:lstStyle/>
          <a:p>
            <a:pPr algn="r"/>
            <a:r>
              <a:rPr lang="en-US" sz="1600" dirty="0" smtClean="0">
                <a:solidFill>
                  <a:srgbClr val="002060"/>
                </a:solidFill>
              </a:rPr>
              <a:t>Fractional snow map, using  combination of MOD35_L2 and MOD09GA land mask flags alleviate some snow/cloud confusion. </a:t>
            </a:r>
            <a:endParaRPr lang="en-US" sz="1600" dirty="0">
              <a:solidFill>
                <a:srgbClr val="002060"/>
              </a:solidFill>
            </a:endParaRPr>
          </a:p>
        </p:txBody>
      </p:sp>
      <p:sp>
        <p:nvSpPr>
          <p:cNvPr id="15" name="TextBox 14"/>
          <p:cNvSpPr txBox="1"/>
          <p:nvPr/>
        </p:nvSpPr>
        <p:spPr>
          <a:xfrm>
            <a:off x="421155" y="6324600"/>
            <a:ext cx="1788645" cy="338554"/>
          </a:xfrm>
          <a:prstGeom prst="rect">
            <a:avLst/>
          </a:prstGeom>
          <a:noFill/>
        </p:spPr>
        <p:txBody>
          <a:bodyPr wrap="square" rtlCol="0">
            <a:spAutoFit/>
          </a:bodyPr>
          <a:lstStyle/>
          <a:p>
            <a:r>
              <a:rPr lang="en-US" sz="800" dirty="0" smtClean="0">
                <a:solidFill>
                  <a:srgbClr val="002060"/>
                </a:solidFill>
              </a:rPr>
              <a:t>MOD10SR.2010187.h08v05</a:t>
            </a:r>
          </a:p>
          <a:p>
            <a:r>
              <a:rPr lang="en-US" sz="800" dirty="0" smtClean="0">
                <a:solidFill>
                  <a:srgbClr val="002060"/>
                </a:solidFill>
              </a:rPr>
              <a:t>No low visible reflectance screen</a:t>
            </a:r>
            <a:endParaRPr lang="en-US" sz="800" dirty="0">
              <a:solidFill>
                <a:srgbClr val="002060"/>
              </a:solidFill>
            </a:endParaRPr>
          </a:p>
        </p:txBody>
      </p:sp>
      <p:pic>
        <p:nvPicPr>
          <p:cNvPr id="16" name="Picture 15" descr="FSClegendblue.png"/>
          <p:cNvPicPr>
            <a:picLocks noChangeAspect="1"/>
          </p:cNvPicPr>
          <p:nvPr/>
        </p:nvPicPr>
        <p:blipFill>
          <a:blip r:embed="rId8" cstate="print"/>
          <a:srcRect r="58758"/>
          <a:stretch>
            <a:fillRect/>
          </a:stretch>
        </p:blipFill>
        <p:spPr>
          <a:xfrm>
            <a:off x="8395912" y="1600200"/>
            <a:ext cx="748088" cy="1426730"/>
          </a:xfrm>
          <a:prstGeom prst="rect">
            <a:avLst/>
          </a:prstGeom>
          <a:ln>
            <a:solidFill>
              <a:srgbClr val="002060"/>
            </a:solidFill>
          </a:ln>
        </p:spPr>
      </p:pic>
      <p:sp>
        <p:nvSpPr>
          <p:cNvPr id="21" name="TextBox 20"/>
          <p:cNvSpPr txBox="1"/>
          <p:nvPr/>
        </p:nvSpPr>
        <p:spPr>
          <a:xfrm>
            <a:off x="76200" y="304800"/>
            <a:ext cx="8915400" cy="1077218"/>
          </a:xfrm>
          <a:prstGeom prst="rect">
            <a:avLst/>
          </a:prstGeom>
          <a:noFill/>
        </p:spPr>
        <p:txBody>
          <a:bodyPr wrap="square" rtlCol="0">
            <a:spAutoFit/>
          </a:bodyPr>
          <a:lstStyle/>
          <a:p>
            <a:endParaRPr lang="en-US" sz="1600" dirty="0">
              <a:solidFill>
                <a:srgbClr val="002060"/>
              </a:solidFill>
            </a:endParaRPr>
          </a:p>
          <a:p>
            <a:pPr algn="ctr"/>
            <a:r>
              <a:rPr lang="en-US" sz="2400" b="1" dirty="0" smtClean="0">
                <a:solidFill>
                  <a:srgbClr val="002060"/>
                </a:solidFill>
              </a:rPr>
              <a:t>Combined use of the M*D09</a:t>
            </a:r>
            <a:r>
              <a:rPr lang="en-US" sz="2400" b="1" baseline="30000" dirty="0" smtClean="0">
                <a:solidFill>
                  <a:srgbClr val="002060"/>
                </a:solidFill>
              </a:rPr>
              <a:t>+</a:t>
            </a:r>
            <a:r>
              <a:rPr lang="en-US" sz="2400" b="1" dirty="0" smtClean="0">
                <a:solidFill>
                  <a:srgbClr val="002060"/>
                </a:solidFill>
              </a:rPr>
              <a:t> and M*D35 cloud masks can reduce cloud/snow confusion in some situations MOD09GA</a:t>
            </a:r>
            <a:endParaRPr lang="en-US" sz="2400" b="1" dirty="0">
              <a:solidFill>
                <a:srgbClr val="002060"/>
              </a:solidFill>
            </a:endParaRPr>
          </a:p>
        </p:txBody>
      </p:sp>
      <p:sp>
        <p:nvSpPr>
          <p:cNvPr id="23" name="TextBox 22"/>
          <p:cNvSpPr txBox="1"/>
          <p:nvPr/>
        </p:nvSpPr>
        <p:spPr>
          <a:xfrm>
            <a:off x="0" y="5562600"/>
            <a:ext cx="3657600" cy="381000"/>
          </a:xfrm>
          <a:prstGeom prst="rect">
            <a:avLst/>
          </a:prstGeom>
          <a:noFill/>
        </p:spPr>
        <p:txBody>
          <a:bodyPr wrap="square" rtlCol="0">
            <a:spAutoFit/>
          </a:bodyPr>
          <a:lstStyle/>
          <a:p>
            <a:r>
              <a:rPr lang="en-US" b="1" baseline="30000" dirty="0" smtClean="0">
                <a:solidFill>
                  <a:srgbClr val="002060"/>
                </a:solidFill>
              </a:rPr>
              <a:t>+ </a:t>
            </a:r>
            <a:r>
              <a:rPr lang="en-US" dirty="0" smtClean="0">
                <a:solidFill>
                  <a:srgbClr val="002060"/>
                </a:solidFill>
              </a:rPr>
              <a:t>Based on M*D35</a:t>
            </a:r>
            <a:endParaRPr lang="en-US" dirty="0">
              <a:solidFill>
                <a:srgbClr val="002060"/>
              </a:solidFill>
            </a:endParaRPr>
          </a:p>
        </p:txBody>
      </p:sp>
      <p:sp>
        <p:nvSpPr>
          <p:cNvPr id="24" name="TextBox 23"/>
          <p:cNvSpPr txBox="1"/>
          <p:nvPr/>
        </p:nvSpPr>
        <p:spPr>
          <a:xfrm>
            <a:off x="5943600" y="1600200"/>
            <a:ext cx="1828800" cy="215444"/>
          </a:xfrm>
          <a:prstGeom prst="rect">
            <a:avLst/>
          </a:prstGeom>
          <a:noFill/>
        </p:spPr>
        <p:txBody>
          <a:bodyPr wrap="square" rtlCol="0">
            <a:spAutoFit/>
          </a:bodyPr>
          <a:lstStyle/>
          <a:p>
            <a:r>
              <a:rPr lang="en-US" sz="800" dirty="0" smtClean="0">
                <a:solidFill>
                  <a:srgbClr val="002060"/>
                </a:solidFill>
              </a:rPr>
              <a:t>MOD10A1S.A2012043.h10v04.v1.1</a:t>
            </a:r>
            <a:endParaRPr lang="en-US" sz="800" dirty="0">
              <a:solidFill>
                <a:srgbClr val="002060"/>
              </a:solidFill>
            </a:endParaRPr>
          </a:p>
        </p:txBody>
      </p:sp>
      <p:sp>
        <p:nvSpPr>
          <p:cNvPr id="25" name="TextBox 24"/>
          <p:cNvSpPr txBox="1"/>
          <p:nvPr/>
        </p:nvSpPr>
        <p:spPr>
          <a:xfrm>
            <a:off x="3276600" y="1600200"/>
            <a:ext cx="1828800" cy="215444"/>
          </a:xfrm>
          <a:prstGeom prst="rect">
            <a:avLst/>
          </a:prstGeom>
          <a:noFill/>
        </p:spPr>
        <p:txBody>
          <a:bodyPr wrap="square" rtlCol="0">
            <a:spAutoFit/>
          </a:bodyPr>
          <a:lstStyle/>
          <a:p>
            <a:r>
              <a:rPr lang="en-US" sz="800" dirty="0" smtClean="0">
                <a:solidFill>
                  <a:srgbClr val="002060"/>
                </a:solidFill>
              </a:rPr>
              <a:t>MOD10A1S.A2012043.h10v04.v0.0</a:t>
            </a:r>
            <a:endParaRPr lang="en-US" sz="800" dirty="0">
              <a:solidFill>
                <a:srgbClr val="002060"/>
              </a:solidFill>
            </a:endParaRPr>
          </a:p>
        </p:txBody>
      </p:sp>
      <p:sp>
        <p:nvSpPr>
          <p:cNvPr id="26" name="TextBox 25"/>
          <p:cNvSpPr txBox="1"/>
          <p:nvPr/>
        </p:nvSpPr>
        <p:spPr>
          <a:xfrm>
            <a:off x="533400" y="1600200"/>
            <a:ext cx="1828800" cy="338554"/>
          </a:xfrm>
          <a:prstGeom prst="rect">
            <a:avLst/>
          </a:prstGeom>
          <a:noFill/>
        </p:spPr>
        <p:txBody>
          <a:bodyPr wrap="square" rtlCol="0">
            <a:spAutoFit/>
          </a:bodyPr>
          <a:lstStyle/>
          <a:p>
            <a:r>
              <a:rPr lang="en-US" sz="800" dirty="0" smtClean="0">
                <a:solidFill>
                  <a:srgbClr val="002060"/>
                </a:solidFill>
              </a:rPr>
              <a:t>MOD09GA.A2012043.h10v04.005.*.</a:t>
            </a:r>
            <a:r>
              <a:rPr lang="en-US" sz="800" dirty="0" err="1" smtClean="0">
                <a:solidFill>
                  <a:srgbClr val="002060"/>
                </a:solidFill>
              </a:rPr>
              <a:t>hdf</a:t>
            </a:r>
            <a:r>
              <a:rPr lang="en-US" sz="800" dirty="0" smtClean="0">
                <a:solidFill>
                  <a:srgbClr val="002060"/>
                </a:solidFill>
              </a:rPr>
              <a:t>,</a:t>
            </a:r>
            <a:endParaRPr lang="en-US" sz="800" dirty="0">
              <a:solidFill>
                <a:srgbClr val="002060"/>
              </a:solidFill>
            </a:endParaRPr>
          </a:p>
        </p:txBody>
      </p:sp>
      <p:cxnSp>
        <p:nvCxnSpPr>
          <p:cNvPr id="28" name="Straight Connector 27"/>
          <p:cNvCxnSpPr/>
          <p:nvPr/>
        </p:nvCxnSpPr>
        <p:spPr>
          <a:xfrm>
            <a:off x="7391400" y="3276600"/>
            <a:ext cx="914400" cy="9906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48200" y="3276600"/>
            <a:ext cx="762001" cy="9906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010400" y="2743200"/>
            <a:ext cx="381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53070"/>
            <a:ext cx="7772400" cy="769441"/>
          </a:xfrm>
          <a:prstGeom prst="rect">
            <a:avLst/>
          </a:prstGeom>
          <a:noFill/>
        </p:spPr>
        <p:txBody>
          <a:bodyPr wrap="square" rtlCol="0">
            <a:spAutoFit/>
          </a:bodyPr>
          <a:lstStyle/>
          <a:p>
            <a:pPr algn="ctr"/>
            <a:r>
              <a:rPr lang="en-US" sz="4400" b="1" dirty="0" smtClean="0">
                <a:solidFill>
                  <a:srgbClr val="002060"/>
                </a:solidFill>
              </a:rPr>
              <a:t>Collaborators</a:t>
            </a:r>
            <a:endParaRPr lang="en-US" sz="4400" b="1" dirty="0">
              <a:solidFill>
                <a:srgbClr val="002060"/>
              </a:solidFill>
            </a:endParaRPr>
          </a:p>
        </p:txBody>
      </p:sp>
      <p:sp>
        <p:nvSpPr>
          <p:cNvPr id="3" name="TextBox 2"/>
          <p:cNvSpPr txBox="1"/>
          <p:nvPr/>
        </p:nvSpPr>
        <p:spPr>
          <a:xfrm>
            <a:off x="685800" y="1850172"/>
            <a:ext cx="7772400" cy="4093428"/>
          </a:xfrm>
          <a:prstGeom prst="rect">
            <a:avLst/>
          </a:prstGeom>
          <a:noFill/>
        </p:spPr>
        <p:txBody>
          <a:bodyPr wrap="square" rtlCol="0">
            <a:spAutoFit/>
          </a:bodyPr>
          <a:lstStyle/>
          <a:p>
            <a:pPr algn="ctr"/>
            <a:r>
              <a:rPr lang="en-US" sz="2800" b="1" dirty="0" err="1" smtClean="0">
                <a:solidFill>
                  <a:srgbClr val="002060"/>
                </a:solidFill>
              </a:rPr>
              <a:t>Nicolo</a:t>
            </a:r>
            <a:r>
              <a:rPr lang="en-US" sz="2800" b="1" dirty="0" smtClean="0">
                <a:solidFill>
                  <a:srgbClr val="002060"/>
                </a:solidFill>
              </a:rPr>
              <a:t> E. </a:t>
            </a:r>
            <a:r>
              <a:rPr lang="en-US" sz="2800" b="1" dirty="0" err="1" smtClean="0">
                <a:solidFill>
                  <a:srgbClr val="002060"/>
                </a:solidFill>
              </a:rPr>
              <a:t>DiGirolamo</a:t>
            </a:r>
            <a:endParaRPr lang="en-US" sz="2800" b="1" dirty="0" smtClean="0">
              <a:solidFill>
                <a:srgbClr val="002060"/>
              </a:solidFill>
            </a:endParaRPr>
          </a:p>
          <a:p>
            <a:pPr algn="ctr"/>
            <a:r>
              <a:rPr lang="en-US" sz="2000" b="1" dirty="0" smtClean="0">
                <a:solidFill>
                  <a:srgbClr val="002060"/>
                </a:solidFill>
              </a:rPr>
              <a:t>SSAI, Lanham, Md. &amp; NASA/GSFC </a:t>
            </a:r>
            <a:r>
              <a:rPr lang="en-US" sz="2000" b="1" dirty="0" err="1" smtClean="0">
                <a:solidFill>
                  <a:srgbClr val="002060"/>
                </a:solidFill>
              </a:rPr>
              <a:t>Cryospheric</a:t>
            </a:r>
            <a:r>
              <a:rPr lang="en-US" sz="2000" b="1" dirty="0" smtClean="0">
                <a:solidFill>
                  <a:srgbClr val="002060"/>
                </a:solidFill>
              </a:rPr>
              <a:t> Sciences Lab</a:t>
            </a:r>
          </a:p>
          <a:p>
            <a:pPr algn="ctr"/>
            <a:endParaRPr lang="en-US" sz="2000" b="1" dirty="0" smtClean="0">
              <a:solidFill>
                <a:srgbClr val="002060"/>
              </a:solidFill>
            </a:endParaRPr>
          </a:p>
          <a:p>
            <a:pPr algn="ctr"/>
            <a:r>
              <a:rPr lang="en-US" sz="2800" b="1" dirty="0" smtClean="0">
                <a:solidFill>
                  <a:srgbClr val="002060"/>
                </a:solidFill>
              </a:rPr>
              <a:t>Jody A. </a:t>
            </a:r>
            <a:r>
              <a:rPr lang="en-US" sz="2800" b="1" dirty="0" err="1" smtClean="0">
                <a:solidFill>
                  <a:srgbClr val="002060"/>
                </a:solidFill>
              </a:rPr>
              <a:t>Hoon</a:t>
            </a:r>
            <a:r>
              <a:rPr lang="en-US" sz="2800" b="1" dirty="0" smtClean="0">
                <a:solidFill>
                  <a:srgbClr val="002060"/>
                </a:solidFill>
              </a:rPr>
              <a:t>-Starr</a:t>
            </a:r>
          </a:p>
          <a:p>
            <a:pPr algn="ctr"/>
            <a:r>
              <a:rPr lang="en-US" sz="2000" b="1" dirty="0" smtClean="0">
                <a:solidFill>
                  <a:srgbClr val="002060"/>
                </a:solidFill>
              </a:rPr>
              <a:t>UMCP &amp; SSAI, Lanham, Md. &amp; NASA/GSFC </a:t>
            </a:r>
            <a:r>
              <a:rPr lang="en-US" sz="2000" b="1" dirty="0" err="1" smtClean="0">
                <a:solidFill>
                  <a:srgbClr val="002060"/>
                </a:solidFill>
              </a:rPr>
              <a:t>Cryospheric</a:t>
            </a:r>
            <a:r>
              <a:rPr lang="en-US" sz="2000" b="1" dirty="0" smtClean="0">
                <a:solidFill>
                  <a:srgbClr val="002060"/>
                </a:solidFill>
              </a:rPr>
              <a:t> Sciences Lab</a:t>
            </a:r>
          </a:p>
          <a:p>
            <a:pPr algn="ctr"/>
            <a:endParaRPr lang="en-US" sz="2800" b="1" dirty="0" smtClean="0">
              <a:solidFill>
                <a:srgbClr val="002060"/>
              </a:solidFill>
            </a:endParaRPr>
          </a:p>
          <a:p>
            <a:pPr algn="ctr"/>
            <a:r>
              <a:rPr lang="en-US" sz="2800" b="1" dirty="0" smtClean="0">
                <a:solidFill>
                  <a:srgbClr val="002060"/>
                </a:solidFill>
              </a:rPr>
              <a:t>Jeffrey A. Miller</a:t>
            </a:r>
            <a:r>
              <a:rPr lang="en-US" sz="3600" b="1" dirty="0" smtClean="0">
                <a:solidFill>
                  <a:srgbClr val="002060"/>
                </a:solidFill>
              </a:rPr>
              <a:t>                                                                                                         </a:t>
            </a:r>
            <a:r>
              <a:rPr lang="en-US" sz="2000" b="1" dirty="0" smtClean="0">
                <a:solidFill>
                  <a:srgbClr val="002060"/>
                </a:solidFill>
              </a:rPr>
              <a:t>Wyle Information Services &amp; NASA/GSFC </a:t>
            </a:r>
            <a:r>
              <a:rPr lang="en-US" sz="2000" b="1" dirty="0" err="1" smtClean="0">
                <a:solidFill>
                  <a:srgbClr val="002060"/>
                </a:solidFill>
              </a:rPr>
              <a:t>Cryospheric</a:t>
            </a:r>
            <a:r>
              <a:rPr lang="en-US" sz="2000" b="1" dirty="0" smtClean="0">
                <a:solidFill>
                  <a:srgbClr val="002060"/>
                </a:solidFill>
              </a:rPr>
              <a:t> Sciences Lab</a:t>
            </a:r>
          </a:p>
          <a:p>
            <a:pPr algn="ctr"/>
            <a:endParaRPr lang="en-US" sz="2000" b="1" dirty="0" smtClean="0">
              <a:solidFill>
                <a:srgbClr val="002060"/>
              </a:solidFill>
            </a:endParaRPr>
          </a:p>
          <a:p>
            <a:pPr algn="ctr"/>
            <a:endParaRPr lang="en-US" sz="2000" b="1" dirty="0" smtClean="0">
              <a:solidFill>
                <a:srgbClr val="002060"/>
              </a:solidFill>
            </a:endParaRPr>
          </a:p>
          <a:p>
            <a:pPr algn="ctr"/>
            <a:endParaRPr lang="en-US" sz="2000" b="1" dirty="0" smtClean="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990600"/>
            <a:ext cx="5486400" cy="3539430"/>
          </a:xfrm>
          <a:prstGeom prst="rect">
            <a:avLst/>
          </a:prstGeom>
          <a:noFill/>
        </p:spPr>
        <p:txBody>
          <a:bodyPr wrap="square" rtlCol="0">
            <a:spAutoFit/>
          </a:bodyPr>
          <a:lstStyle/>
          <a:p>
            <a:pPr algn="ctr"/>
            <a:r>
              <a:rPr lang="en-US" sz="4000" b="1" dirty="0" smtClean="0">
                <a:solidFill>
                  <a:srgbClr val="002060"/>
                </a:solidFill>
              </a:rPr>
              <a:t>Outline</a:t>
            </a:r>
          </a:p>
          <a:p>
            <a:pPr algn="ctr"/>
            <a:endParaRPr lang="en-US" sz="4000" b="1" dirty="0" smtClean="0">
              <a:solidFill>
                <a:srgbClr val="002060"/>
              </a:solidFill>
            </a:endParaRPr>
          </a:p>
          <a:p>
            <a:pPr>
              <a:buFont typeface="Arial" pitchFamily="34" charset="0"/>
              <a:buChar char="•"/>
            </a:pPr>
            <a:r>
              <a:rPr lang="en-US" sz="2400" dirty="0" smtClean="0">
                <a:solidFill>
                  <a:srgbClr val="002060"/>
                </a:solidFill>
              </a:rPr>
              <a:t>New C6 products</a:t>
            </a:r>
          </a:p>
          <a:p>
            <a:pPr>
              <a:buFont typeface="Arial" pitchFamily="34" charset="0"/>
              <a:buChar char="•"/>
            </a:pPr>
            <a:endParaRPr lang="en-US" sz="2400" dirty="0" smtClean="0">
              <a:solidFill>
                <a:srgbClr val="002060"/>
              </a:solidFill>
            </a:endParaRPr>
          </a:p>
          <a:p>
            <a:pPr>
              <a:buFont typeface="Arial" pitchFamily="34" charset="0"/>
              <a:buChar char="•"/>
            </a:pPr>
            <a:r>
              <a:rPr lang="en-US" sz="2400" b="1" dirty="0" smtClean="0">
                <a:solidFill>
                  <a:srgbClr val="FF0000"/>
                </a:solidFill>
              </a:rPr>
              <a:t>C6 improvements</a:t>
            </a:r>
          </a:p>
          <a:p>
            <a:pPr>
              <a:buFont typeface="Arial" pitchFamily="34" charset="0"/>
              <a:buChar char="•"/>
            </a:pPr>
            <a:endParaRPr lang="en-US" sz="2400" dirty="0" smtClean="0">
              <a:solidFill>
                <a:srgbClr val="002060"/>
              </a:solidFill>
            </a:endParaRPr>
          </a:p>
          <a:p>
            <a:pPr>
              <a:buFont typeface="Arial" pitchFamily="34" charset="0"/>
              <a:buChar char="•"/>
            </a:pPr>
            <a:r>
              <a:rPr lang="en-US" sz="2400" dirty="0" smtClean="0">
                <a:solidFill>
                  <a:srgbClr val="002060"/>
                </a:solidFill>
              </a:rPr>
              <a:t>Northern Hemisphere snow cover time series from MODIS</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58225"/>
            <a:ext cx="7315200" cy="584775"/>
          </a:xfrm>
          <a:prstGeom prst="rect">
            <a:avLst/>
          </a:prstGeom>
          <a:noFill/>
        </p:spPr>
        <p:txBody>
          <a:bodyPr wrap="square" rtlCol="0">
            <a:spAutoFit/>
          </a:bodyPr>
          <a:lstStyle/>
          <a:p>
            <a:pPr algn="ctr"/>
            <a:r>
              <a:rPr lang="en-US" sz="3200" b="1" dirty="0" smtClean="0">
                <a:solidFill>
                  <a:srgbClr val="002060"/>
                </a:solidFill>
              </a:rPr>
              <a:t>Collection-6 (C6) Algorithm Improvements</a:t>
            </a:r>
            <a:endParaRPr lang="en-US" sz="3200" b="1" dirty="0">
              <a:solidFill>
                <a:srgbClr val="002060"/>
              </a:solidFill>
            </a:endParaRPr>
          </a:p>
        </p:txBody>
      </p:sp>
      <p:sp>
        <p:nvSpPr>
          <p:cNvPr id="3" name="TextBox 2"/>
          <p:cNvSpPr txBox="1"/>
          <p:nvPr/>
        </p:nvSpPr>
        <p:spPr>
          <a:xfrm>
            <a:off x="914400" y="1447800"/>
            <a:ext cx="7315200" cy="5324535"/>
          </a:xfrm>
          <a:prstGeom prst="rect">
            <a:avLst/>
          </a:prstGeom>
          <a:noFill/>
        </p:spPr>
        <p:txBody>
          <a:bodyPr wrap="square" rtlCol="0">
            <a:spAutoFit/>
          </a:bodyPr>
          <a:lstStyle/>
          <a:p>
            <a:pPr>
              <a:buFont typeface="Arial" pitchFamily="34" charset="0"/>
              <a:buChar char="•"/>
            </a:pPr>
            <a:r>
              <a:rPr lang="en-US" sz="2000" b="1" dirty="0" smtClean="0">
                <a:solidFill>
                  <a:srgbClr val="002060"/>
                </a:solidFill>
              </a:rPr>
              <a:t>Dropped the surface temperature screen that erroneously reversed snow detection on some mountains during spring and summer in C5;</a:t>
            </a:r>
          </a:p>
          <a:p>
            <a:endParaRPr lang="en-US" sz="2000" dirty="0" smtClean="0">
              <a:solidFill>
                <a:srgbClr val="002060"/>
              </a:solidFill>
            </a:endParaRPr>
          </a:p>
          <a:p>
            <a:pPr>
              <a:buFont typeface="Arial" pitchFamily="34" charset="0"/>
              <a:buChar char="•"/>
            </a:pPr>
            <a:r>
              <a:rPr lang="en-US" sz="2000" dirty="0" smtClean="0">
                <a:solidFill>
                  <a:srgbClr val="002060"/>
                </a:solidFill>
              </a:rPr>
              <a:t>For Aqua products, we are in the process of implementing the QIR (</a:t>
            </a:r>
            <a:r>
              <a:rPr lang="en-US" sz="2000" dirty="0" err="1" smtClean="0">
                <a:solidFill>
                  <a:srgbClr val="002060"/>
                </a:solidFill>
              </a:rPr>
              <a:t>Gladkova</a:t>
            </a:r>
            <a:r>
              <a:rPr lang="en-US" sz="2000" dirty="0" smtClean="0">
                <a:solidFill>
                  <a:srgbClr val="002060"/>
                </a:solidFill>
              </a:rPr>
              <a:t> et al.) to improve snow mapping using Aqua MODIS (with non-functional B6 detectors);</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Dropped the binary snow product in C5 –only fractional snow algorithm will be provided using the full range of NDSI from 0.0 – 1.0; no binary product will be distributed;</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Added new screens to alleviate snow commission errors;</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Increased data information content in the QA data to enable better evaluation of the snow cover; QA flags set for screens applied.</a:t>
            </a:r>
          </a:p>
          <a:p>
            <a:pPr>
              <a:buFont typeface="Arial" pitchFamily="34" charset="0"/>
              <a:buChar char="•"/>
            </a:pP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066800" y="1066800"/>
            <a:ext cx="7001435" cy="5410200"/>
          </a:xfrm>
          <a:prstGeom prst="rect">
            <a:avLst/>
          </a:prstGeom>
          <a:noFill/>
          <a:ln w="9525">
            <a:solidFill>
              <a:schemeClr val="accent1"/>
            </a:solidFill>
            <a:miter lim="800000"/>
            <a:headEnd/>
            <a:tailEnd/>
          </a:ln>
        </p:spPr>
      </p:pic>
      <p:sp>
        <p:nvSpPr>
          <p:cNvPr id="3" name="TextBox 2"/>
          <p:cNvSpPr txBox="1"/>
          <p:nvPr/>
        </p:nvSpPr>
        <p:spPr>
          <a:xfrm>
            <a:off x="914400" y="228600"/>
            <a:ext cx="7315200" cy="707886"/>
          </a:xfrm>
          <a:prstGeom prst="rect">
            <a:avLst/>
          </a:prstGeom>
          <a:noFill/>
        </p:spPr>
        <p:txBody>
          <a:bodyPr wrap="square" rtlCol="0">
            <a:spAutoFit/>
          </a:bodyPr>
          <a:lstStyle/>
          <a:p>
            <a:pPr algn="ctr"/>
            <a:r>
              <a:rPr lang="en-US" sz="2000" b="1" dirty="0" smtClean="0">
                <a:solidFill>
                  <a:srgbClr val="002060"/>
                </a:solidFill>
              </a:rPr>
              <a:t>Deleterious Effect of the C5 Surface-Temperature Screen on Spring Snow-Cover Mapping in the Sierra Nevada Mts., USA</a:t>
            </a:r>
            <a:endParaRPr lang="en-US" sz="2000" b="1" dirty="0">
              <a:solidFill>
                <a:srgbClr val="002060"/>
              </a:solidFill>
            </a:endParaRPr>
          </a:p>
        </p:txBody>
      </p:sp>
      <p:sp>
        <p:nvSpPr>
          <p:cNvPr id="4" name="TextBox 3"/>
          <p:cNvSpPr txBox="1"/>
          <p:nvPr/>
        </p:nvSpPr>
        <p:spPr>
          <a:xfrm>
            <a:off x="2667000" y="6172200"/>
            <a:ext cx="3810000" cy="369332"/>
          </a:xfrm>
          <a:prstGeom prst="rect">
            <a:avLst/>
          </a:prstGeom>
          <a:noFill/>
        </p:spPr>
        <p:txBody>
          <a:bodyPr wrap="square" rtlCol="0">
            <a:spAutoFit/>
          </a:bodyPr>
          <a:lstStyle/>
          <a:p>
            <a:pPr algn="ctr"/>
            <a:r>
              <a:rPr lang="en-US" b="1" dirty="0" smtClean="0">
                <a:solidFill>
                  <a:srgbClr val="002060"/>
                </a:solidFill>
              </a:rPr>
              <a:t>3 May 2010</a:t>
            </a:r>
            <a:endParaRPr lang="en-US" b="1" dirty="0">
              <a:solidFill>
                <a:srgbClr val="002060"/>
              </a:solidFill>
            </a:endParaRPr>
          </a:p>
        </p:txBody>
      </p:sp>
      <p:grpSp>
        <p:nvGrpSpPr>
          <p:cNvPr id="9" name="Group 8"/>
          <p:cNvGrpSpPr/>
          <p:nvPr/>
        </p:nvGrpSpPr>
        <p:grpSpPr>
          <a:xfrm>
            <a:off x="6781800" y="1600200"/>
            <a:ext cx="2438400" cy="2862322"/>
            <a:chOff x="6781800" y="1600200"/>
            <a:chExt cx="2438400" cy="2862322"/>
          </a:xfrm>
        </p:grpSpPr>
        <p:cxnSp>
          <p:nvCxnSpPr>
            <p:cNvPr id="7" name="Straight Arrow Connector 6"/>
            <p:cNvCxnSpPr/>
            <p:nvPr/>
          </p:nvCxnSpPr>
          <p:spPr>
            <a:xfrm flipH="1">
              <a:off x="6781800" y="2362200"/>
              <a:ext cx="1219200" cy="1066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01000" y="1600200"/>
              <a:ext cx="1219200" cy="2862322"/>
            </a:xfrm>
            <a:prstGeom prst="rect">
              <a:avLst/>
            </a:prstGeom>
            <a:noFill/>
          </p:spPr>
          <p:txBody>
            <a:bodyPr wrap="square" rtlCol="0">
              <a:spAutoFit/>
            </a:bodyPr>
            <a:lstStyle/>
            <a:p>
              <a:r>
                <a:rPr lang="en-US" dirty="0" smtClean="0">
                  <a:solidFill>
                    <a:srgbClr val="002060"/>
                  </a:solidFill>
                </a:rPr>
                <a:t>Red shows how much snow was “</a:t>
              </a:r>
              <a:r>
                <a:rPr lang="en-US" b="1" dirty="0" smtClean="0">
                  <a:solidFill>
                    <a:srgbClr val="002060"/>
                  </a:solidFill>
                </a:rPr>
                <a:t>screened out “</a:t>
              </a:r>
              <a:r>
                <a:rPr lang="en-US" dirty="0" smtClean="0">
                  <a:solidFill>
                    <a:srgbClr val="002060"/>
                  </a:solidFill>
                </a:rPr>
                <a:t>due to the tempera-</a:t>
              </a:r>
              <a:r>
                <a:rPr lang="en-US" dirty="0" err="1" smtClean="0">
                  <a:solidFill>
                    <a:srgbClr val="002060"/>
                  </a:solidFill>
                </a:rPr>
                <a:t>ture</a:t>
              </a:r>
              <a:r>
                <a:rPr lang="en-US" dirty="0" smtClean="0">
                  <a:solidFill>
                    <a:srgbClr val="002060"/>
                  </a:solidFill>
                </a:rPr>
                <a:t> screen in C5</a:t>
              </a:r>
              <a:endParaRPr lang="en-US" dirty="0">
                <a:solidFill>
                  <a:srgbClr val="002060"/>
                </a:solidFill>
              </a:endParaRPr>
            </a:p>
          </p:txBody>
        </p:sp>
      </p:grpSp>
      <p:sp>
        <p:nvSpPr>
          <p:cNvPr id="10" name="TextBox 9"/>
          <p:cNvSpPr txBox="1"/>
          <p:nvPr/>
        </p:nvSpPr>
        <p:spPr>
          <a:xfrm>
            <a:off x="1295400" y="1447800"/>
            <a:ext cx="2286000" cy="369332"/>
          </a:xfrm>
          <a:prstGeom prst="rect">
            <a:avLst/>
          </a:prstGeom>
          <a:noFill/>
        </p:spPr>
        <p:txBody>
          <a:bodyPr wrap="square" rtlCol="0">
            <a:spAutoFit/>
          </a:bodyPr>
          <a:lstStyle/>
          <a:p>
            <a:r>
              <a:rPr lang="en-US" b="1" dirty="0" smtClean="0">
                <a:solidFill>
                  <a:srgbClr val="002060"/>
                </a:solidFill>
              </a:rPr>
              <a:t>Collection 6 FSC Map</a:t>
            </a:r>
            <a:endParaRPr lang="en-US" b="1" dirty="0">
              <a:solidFill>
                <a:srgbClr val="002060"/>
              </a:solidFill>
            </a:endParaRPr>
          </a:p>
        </p:txBody>
      </p:sp>
      <p:sp>
        <p:nvSpPr>
          <p:cNvPr id="11" name="TextBox 10"/>
          <p:cNvSpPr txBox="1"/>
          <p:nvPr/>
        </p:nvSpPr>
        <p:spPr>
          <a:xfrm>
            <a:off x="3505200" y="1447800"/>
            <a:ext cx="2362200" cy="369332"/>
          </a:xfrm>
          <a:prstGeom prst="rect">
            <a:avLst/>
          </a:prstGeom>
          <a:noFill/>
        </p:spPr>
        <p:txBody>
          <a:bodyPr wrap="square" rtlCol="0">
            <a:spAutoFit/>
          </a:bodyPr>
          <a:lstStyle/>
          <a:p>
            <a:r>
              <a:rPr lang="en-US" b="1" dirty="0" smtClean="0">
                <a:solidFill>
                  <a:srgbClr val="002060"/>
                </a:solidFill>
              </a:rPr>
              <a:t>Collection 5 FSC Map</a:t>
            </a:r>
            <a:endParaRPr lang="en-US" b="1" dirty="0">
              <a:solidFill>
                <a:srgbClr val="002060"/>
              </a:solidFill>
            </a:endParaRPr>
          </a:p>
        </p:txBody>
      </p:sp>
      <p:sp>
        <p:nvSpPr>
          <p:cNvPr id="12" name="TextBox 11"/>
          <p:cNvSpPr txBox="1"/>
          <p:nvPr/>
        </p:nvSpPr>
        <p:spPr>
          <a:xfrm>
            <a:off x="5715000" y="1447800"/>
            <a:ext cx="2362200" cy="369332"/>
          </a:xfrm>
          <a:prstGeom prst="rect">
            <a:avLst/>
          </a:prstGeom>
          <a:noFill/>
        </p:spPr>
        <p:txBody>
          <a:bodyPr wrap="square" rtlCol="0">
            <a:spAutoFit/>
          </a:bodyPr>
          <a:lstStyle/>
          <a:p>
            <a:r>
              <a:rPr lang="en-US" b="1" dirty="0" smtClean="0">
                <a:solidFill>
                  <a:srgbClr val="002060"/>
                </a:solidFill>
              </a:rPr>
              <a:t>C5 / C6 difference</a:t>
            </a:r>
            <a:endParaRPr lang="en-US" b="1" dirty="0">
              <a:solidFill>
                <a:srgbClr val="002060"/>
              </a:solidFill>
            </a:endParaRPr>
          </a:p>
        </p:txBody>
      </p:sp>
      <p:sp>
        <p:nvSpPr>
          <p:cNvPr id="13" name="TextBox 12"/>
          <p:cNvSpPr txBox="1"/>
          <p:nvPr/>
        </p:nvSpPr>
        <p:spPr>
          <a:xfrm>
            <a:off x="1524000" y="2895600"/>
            <a:ext cx="1828800"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Corrected in C6</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58225"/>
            <a:ext cx="7315200" cy="584775"/>
          </a:xfrm>
          <a:prstGeom prst="rect">
            <a:avLst/>
          </a:prstGeom>
          <a:noFill/>
        </p:spPr>
        <p:txBody>
          <a:bodyPr wrap="square" rtlCol="0">
            <a:spAutoFit/>
          </a:bodyPr>
          <a:lstStyle/>
          <a:p>
            <a:pPr algn="ctr"/>
            <a:r>
              <a:rPr lang="en-US" sz="3200" b="1" dirty="0" smtClean="0">
                <a:solidFill>
                  <a:srgbClr val="002060"/>
                </a:solidFill>
              </a:rPr>
              <a:t>Collection-6 (C6) Algorithm Improvements</a:t>
            </a:r>
            <a:endParaRPr lang="en-US" sz="3200" b="1" dirty="0">
              <a:solidFill>
                <a:srgbClr val="002060"/>
              </a:solidFill>
            </a:endParaRPr>
          </a:p>
        </p:txBody>
      </p:sp>
      <p:sp>
        <p:nvSpPr>
          <p:cNvPr id="3" name="TextBox 2"/>
          <p:cNvSpPr txBox="1"/>
          <p:nvPr/>
        </p:nvSpPr>
        <p:spPr>
          <a:xfrm>
            <a:off x="914400" y="1447800"/>
            <a:ext cx="7315200" cy="5016758"/>
          </a:xfrm>
          <a:prstGeom prst="rect">
            <a:avLst/>
          </a:prstGeom>
          <a:noFill/>
        </p:spPr>
        <p:txBody>
          <a:bodyPr wrap="square" rtlCol="0">
            <a:spAutoFit/>
          </a:bodyPr>
          <a:lstStyle/>
          <a:p>
            <a:pPr>
              <a:buFont typeface="Arial" pitchFamily="34" charset="0"/>
              <a:buChar char="•"/>
            </a:pPr>
            <a:r>
              <a:rPr lang="en-US" sz="2000" dirty="0" smtClean="0">
                <a:solidFill>
                  <a:srgbClr val="002060"/>
                </a:solidFill>
              </a:rPr>
              <a:t>Dropped the surface temperature screen that erroneously reversed snow detection on some mountains during spring and summer in C5;</a:t>
            </a:r>
          </a:p>
          <a:p>
            <a:endParaRPr lang="en-US" sz="2000" dirty="0" smtClean="0">
              <a:solidFill>
                <a:srgbClr val="002060"/>
              </a:solidFill>
            </a:endParaRPr>
          </a:p>
          <a:p>
            <a:pPr>
              <a:buFont typeface="Arial" pitchFamily="34" charset="0"/>
              <a:buChar char="•"/>
            </a:pPr>
            <a:r>
              <a:rPr lang="en-US" sz="2000" b="1" dirty="0" smtClean="0">
                <a:solidFill>
                  <a:srgbClr val="002060"/>
                </a:solidFill>
              </a:rPr>
              <a:t>For Aqua products, we are in the process of implementing the </a:t>
            </a:r>
            <a:r>
              <a:rPr lang="en-US" sz="2000" b="1" dirty="0" smtClean="0">
                <a:solidFill>
                  <a:srgbClr val="002060"/>
                </a:solidFill>
              </a:rPr>
              <a:t>Quantitative Image Restoration, QIR </a:t>
            </a:r>
            <a:r>
              <a:rPr lang="en-US" sz="2000" b="1" dirty="0" smtClean="0">
                <a:solidFill>
                  <a:srgbClr val="002060"/>
                </a:solidFill>
              </a:rPr>
              <a:t>(</a:t>
            </a:r>
            <a:r>
              <a:rPr lang="en-US" sz="2000" b="1" dirty="0" err="1" smtClean="0">
                <a:solidFill>
                  <a:srgbClr val="002060"/>
                </a:solidFill>
              </a:rPr>
              <a:t>Gladkova</a:t>
            </a:r>
            <a:r>
              <a:rPr lang="en-US" sz="2000" b="1" dirty="0" smtClean="0">
                <a:solidFill>
                  <a:srgbClr val="002060"/>
                </a:solidFill>
              </a:rPr>
              <a:t> et al</a:t>
            </a:r>
            <a:r>
              <a:rPr lang="en-US" sz="2000" b="1" dirty="0" smtClean="0">
                <a:solidFill>
                  <a:srgbClr val="002060"/>
                </a:solidFill>
              </a:rPr>
              <a:t>.), </a:t>
            </a:r>
            <a:r>
              <a:rPr lang="en-US" sz="2000" b="1" dirty="0" smtClean="0">
                <a:solidFill>
                  <a:srgbClr val="002060"/>
                </a:solidFill>
              </a:rPr>
              <a:t>to improve snow mapping </a:t>
            </a:r>
            <a:r>
              <a:rPr lang="en-US" sz="2000" b="1" dirty="0" smtClean="0">
                <a:solidFill>
                  <a:srgbClr val="002060"/>
                </a:solidFill>
              </a:rPr>
              <a:t>using Aqua </a:t>
            </a:r>
            <a:r>
              <a:rPr lang="en-US" sz="2000" b="1" dirty="0" smtClean="0">
                <a:solidFill>
                  <a:srgbClr val="002060"/>
                </a:solidFill>
              </a:rPr>
              <a:t>MODIS </a:t>
            </a:r>
            <a:r>
              <a:rPr lang="en-US" sz="2000" b="1" dirty="0" smtClean="0">
                <a:solidFill>
                  <a:srgbClr val="002060"/>
                </a:solidFill>
              </a:rPr>
              <a:t>data</a:t>
            </a:r>
            <a:r>
              <a:rPr lang="en-US" sz="2000" b="1" dirty="0" smtClean="0">
                <a:solidFill>
                  <a:srgbClr val="002060"/>
                </a:solidFill>
              </a:rPr>
              <a:t>.</a:t>
            </a:r>
            <a:endParaRPr lang="en-US" sz="2000" b="1" dirty="0" smtClean="0">
              <a:solidFill>
                <a:srgbClr val="002060"/>
              </a:solidFill>
            </a:endParaRP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Dropped the binary snow product in C5 –only fractional snow algorithm will be provided using the full range of NDSI from 0.0 – 1.0; no binary product will be distributed;</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Added new screens to alleviate snow commission errors;</a:t>
            </a:r>
          </a:p>
          <a:p>
            <a:pPr>
              <a:buFont typeface="Arial" pitchFamily="34" charset="0"/>
              <a:buChar char="•"/>
            </a:pPr>
            <a:endParaRPr lang="en-US" sz="2000" dirty="0" smtClean="0">
              <a:solidFill>
                <a:srgbClr val="002060"/>
              </a:solidFill>
            </a:endParaRPr>
          </a:p>
          <a:p>
            <a:pPr>
              <a:buFont typeface="Arial" pitchFamily="34" charset="0"/>
              <a:buChar char="•"/>
            </a:pPr>
            <a:r>
              <a:rPr lang="en-US" sz="2000" dirty="0" smtClean="0">
                <a:solidFill>
                  <a:srgbClr val="002060"/>
                </a:solidFill>
              </a:rPr>
              <a:t>Increased data information content in the QA data to enable better evaluation of the snow cover; QA flags set for screens applied.</a:t>
            </a:r>
          </a:p>
          <a:p>
            <a:pPr>
              <a:buFont typeface="Arial" pitchFamily="34" charset="0"/>
              <a:buChar char="•"/>
            </a:pP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29161"/>
            <a:ext cx="8305800" cy="769441"/>
          </a:xfrm>
          <a:prstGeom prst="rect">
            <a:avLst/>
          </a:prstGeom>
          <a:noFill/>
        </p:spPr>
        <p:txBody>
          <a:bodyPr wrap="square" rtlCol="0">
            <a:spAutoFit/>
          </a:bodyPr>
          <a:lstStyle/>
          <a:p>
            <a:pPr algn="ctr"/>
            <a:r>
              <a:rPr lang="en-US" sz="2400" b="1" dirty="0" smtClean="0">
                <a:solidFill>
                  <a:srgbClr val="002060"/>
                </a:solidFill>
              </a:rPr>
              <a:t>Quantitative Image Restoration (QIR) applied to Aqua Band 6</a:t>
            </a:r>
          </a:p>
          <a:p>
            <a:pPr algn="ctr"/>
            <a:r>
              <a:rPr lang="en-US" sz="2000" dirty="0" smtClean="0">
                <a:solidFill>
                  <a:srgbClr val="002060"/>
                </a:solidFill>
              </a:rPr>
              <a:t>To enable the same snow algorithm to be used with both Terra and Aqua</a:t>
            </a:r>
            <a:endParaRPr lang="en-US" sz="2000" dirty="0">
              <a:solidFill>
                <a:srgbClr val="002060"/>
              </a:solidFill>
            </a:endParaRPr>
          </a:p>
        </p:txBody>
      </p:sp>
      <p:pic>
        <p:nvPicPr>
          <p:cNvPr id="4" name="Picture 3" descr="QIR.MYD02HKM.A2012043.1845.006.2012096122551.band6_box.png"/>
          <p:cNvPicPr>
            <a:picLocks noChangeAspect="1"/>
          </p:cNvPicPr>
          <p:nvPr/>
        </p:nvPicPr>
        <p:blipFill>
          <a:blip r:embed="rId3" cstate="print"/>
          <a:stretch>
            <a:fillRect/>
          </a:stretch>
        </p:blipFill>
        <p:spPr>
          <a:xfrm>
            <a:off x="4724400" y="2133600"/>
            <a:ext cx="2743200" cy="2743200"/>
          </a:xfrm>
          <a:prstGeom prst="rect">
            <a:avLst/>
          </a:prstGeom>
        </p:spPr>
      </p:pic>
      <p:pic>
        <p:nvPicPr>
          <p:cNvPr id="5" name="Picture 4" descr="MYD02HKM.A2012043.1845.006.2012096122551.band6.box.png"/>
          <p:cNvPicPr>
            <a:picLocks noChangeAspect="1"/>
          </p:cNvPicPr>
          <p:nvPr/>
        </p:nvPicPr>
        <p:blipFill>
          <a:blip r:embed="rId4" cstate="print"/>
          <a:stretch>
            <a:fillRect/>
          </a:stretch>
        </p:blipFill>
        <p:spPr>
          <a:xfrm>
            <a:off x="1676400" y="2133600"/>
            <a:ext cx="2743200" cy="2743200"/>
          </a:xfrm>
          <a:prstGeom prst="rect">
            <a:avLst/>
          </a:prstGeom>
          <a:ln w="6350">
            <a:solidFill>
              <a:schemeClr val="tx1"/>
            </a:solidFill>
          </a:ln>
        </p:spPr>
      </p:pic>
      <p:sp>
        <p:nvSpPr>
          <p:cNvPr id="6" name="TextBox 5"/>
          <p:cNvSpPr txBox="1"/>
          <p:nvPr/>
        </p:nvSpPr>
        <p:spPr>
          <a:xfrm>
            <a:off x="1600200" y="4953000"/>
            <a:ext cx="3124200" cy="1169551"/>
          </a:xfrm>
          <a:prstGeom prst="rect">
            <a:avLst/>
          </a:prstGeom>
          <a:noFill/>
        </p:spPr>
        <p:txBody>
          <a:bodyPr wrap="square" rtlCol="0">
            <a:spAutoFit/>
          </a:bodyPr>
          <a:lstStyle/>
          <a:p>
            <a:r>
              <a:rPr lang="en-US" sz="1400" dirty="0" smtClean="0"/>
              <a:t>MYD02HKM C6 band6 has fill value for non-functional detectors.  A sub image from MYD02HKM.A.2012043.1845.006*.</a:t>
            </a:r>
            <a:r>
              <a:rPr lang="en-US" sz="1400" dirty="0" err="1" smtClean="0"/>
              <a:t>hdf</a:t>
            </a:r>
            <a:r>
              <a:rPr lang="en-US" sz="1400" dirty="0" smtClean="0"/>
              <a:t> shown above.  </a:t>
            </a:r>
          </a:p>
        </p:txBody>
      </p:sp>
      <p:sp>
        <p:nvSpPr>
          <p:cNvPr id="7" name="TextBox 6"/>
          <p:cNvSpPr txBox="1"/>
          <p:nvPr/>
        </p:nvSpPr>
        <p:spPr>
          <a:xfrm>
            <a:off x="5181600" y="6227802"/>
            <a:ext cx="3962400" cy="553998"/>
          </a:xfrm>
          <a:prstGeom prst="rect">
            <a:avLst/>
          </a:prstGeom>
          <a:noFill/>
        </p:spPr>
        <p:txBody>
          <a:bodyPr wrap="square" rtlCol="0">
            <a:spAutoFit/>
          </a:bodyPr>
          <a:lstStyle/>
          <a:p>
            <a:r>
              <a:rPr lang="en-US" sz="1000" dirty="0" err="1" smtClean="0"/>
              <a:t>Gladkova</a:t>
            </a:r>
            <a:r>
              <a:rPr lang="en-US" sz="1000" dirty="0" smtClean="0"/>
              <a:t>, I., M. </a:t>
            </a:r>
            <a:r>
              <a:rPr lang="en-US" sz="1000" dirty="0" err="1" smtClean="0"/>
              <a:t>Grossberg</a:t>
            </a:r>
            <a:r>
              <a:rPr lang="en-US" sz="1000" dirty="0" smtClean="0"/>
              <a:t>, G. </a:t>
            </a:r>
            <a:r>
              <a:rPr lang="en-US" sz="1000" dirty="0" err="1" smtClean="0"/>
              <a:t>Bonev</a:t>
            </a:r>
            <a:r>
              <a:rPr lang="en-US" sz="1000" dirty="0" smtClean="0"/>
              <a:t>, P. Romanov, G. Riggs and D. Hall, 2012: A full snow season in Yellowstone: a database of restored Aqua Band 6, </a:t>
            </a:r>
            <a:r>
              <a:rPr lang="en-US" sz="1000" i="1" dirty="0" smtClean="0"/>
              <a:t>IEEE GSL,</a:t>
            </a:r>
            <a:r>
              <a:rPr lang="en-US" sz="1000" dirty="0" smtClean="0"/>
              <a:t> doi:10.1109/LGRS.2012.2213063. </a:t>
            </a:r>
            <a:endParaRPr lang="en-US" sz="1000" dirty="0"/>
          </a:p>
        </p:txBody>
      </p:sp>
      <p:sp>
        <p:nvSpPr>
          <p:cNvPr id="9" name="TextBox 8"/>
          <p:cNvSpPr txBox="1"/>
          <p:nvPr/>
        </p:nvSpPr>
        <p:spPr>
          <a:xfrm>
            <a:off x="4876800" y="4953000"/>
            <a:ext cx="2590800" cy="954107"/>
          </a:xfrm>
          <a:prstGeom prst="rect">
            <a:avLst/>
          </a:prstGeom>
          <a:noFill/>
        </p:spPr>
        <p:txBody>
          <a:bodyPr wrap="square" rtlCol="0">
            <a:spAutoFit/>
          </a:bodyPr>
          <a:lstStyle/>
          <a:p>
            <a:r>
              <a:rPr lang="en-US" sz="1400" dirty="0" smtClean="0"/>
              <a:t>MYD10_L2  with Quantitative Image Restoration (QIR) applied to MODIS Aqua band 6 data. QIR band6 restored shown above.</a:t>
            </a:r>
          </a:p>
        </p:txBody>
      </p:sp>
      <p:sp>
        <p:nvSpPr>
          <p:cNvPr id="10" name="TextBox 9"/>
          <p:cNvSpPr txBox="1"/>
          <p:nvPr/>
        </p:nvSpPr>
        <p:spPr>
          <a:xfrm>
            <a:off x="381000" y="1334869"/>
            <a:ext cx="8305800" cy="646331"/>
          </a:xfrm>
          <a:prstGeom prst="rect">
            <a:avLst/>
          </a:prstGeom>
          <a:noFill/>
        </p:spPr>
        <p:txBody>
          <a:bodyPr wrap="square" rtlCol="0">
            <a:spAutoFit/>
          </a:bodyPr>
          <a:lstStyle/>
          <a:p>
            <a:pPr algn="ctr"/>
            <a:r>
              <a:rPr lang="en-US" b="1" dirty="0" smtClean="0">
                <a:solidFill>
                  <a:srgbClr val="002060"/>
                </a:solidFill>
              </a:rPr>
              <a:t>Technique is based on </a:t>
            </a:r>
            <a:r>
              <a:rPr lang="en-US" b="1" dirty="0" err="1" smtClean="0">
                <a:solidFill>
                  <a:srgbClr val="002060"/>
                </a:solidFill>
              </a:rPr>
              <a:t>multilinear</a:t>
            </a:r>
            <a:r>
              <a:rPr lang="en-US" b="1" dirty="0" smtClean="0">
                <a:solidFill>
                  <a:srgbClr val="002060"/>
                </a:solidFill>
              </a:rPr>
              <a:t> regression over both spatial and spectral windows using Bands 1 – 5 and 7, to estimate value in Band 6</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58225"/>
            <a:ext cx="7315200" cy="584775"/>
          </a:xfrm>
          <a:prstGeom prst="rect">
            <a:avLst/>
          </a:prstGeom>
          <a:noFill/>
        </p:spPr>
        <p:txBody>
          <a:bodyPr wrap="square" rtlCol="0">
            <a:spAutoFit/>
          </a:bodyPr>
          <a:lstStyle/>
          <a:p>
            <a:pPr algn="ctr"/>
            <a:r>
              <a:rPr lang="en-US" sz="3200" b="1" dirty="0" smtClean="0">
                <a:solidFill>
                  <a:srgbClr val="002060"/>
                </a:solidFill>
              </a:rPr>
              <a:t>Collection-6 (C6) Algorithm Improvements</a:t>
            </a:r>
            <a:endParaRPr lang="en-US" sz="3200" b="1" dirty="0">
              <a:solidFill>
                <a:srgbClr val="002060"/>
              </a:solidFill>
            </a:endParaRPr>
          </a:p>
        </p:txBody>
      </p:sp>
      <p:sp>
        <p:nvSpPr>
          <p:cNvPr id="3" name="TextBox 2"/>
          <p:cNvSpPr txBox="1"/>
          <p:nvPr/>
        </p:nvSpPr>
        <p:spPr>
          <a:xfrm>
            <a:off x="914400" y="1447800"/>
            <a:ext cx="7315200" cy="5016758"/>
          </a:xfrm>
          <a:prstGeom prst="rect">
            <a:avLst/>
          </a:prstGeom>
          <a:noFill/>
        </p:spPr>
        <p:txBody>
          <a:bodyPr wrap="square" rtlCol="0">
            <a:spAutoFit/>
          </a:bodyPr>
          <a:lstStyle/>
          <a:p>
            <a:pPr>
              <a:buFont typeface="Arial" pitchFamily="34" charset="0"/>
              <a:buChar char="•"/>
            </a:pPr>
            <a:r>
              <a:rPr lang="en-US" sz="2000" dirty="0" smtClean="0">
                <a:solidFill>
                  <a:srgbClr val="002060"/>
                </a:solidFill>
              </a:rPr>
              <a:t>Dropped the surface temperature screen that erroneously reversed snow detection on some mountains during spring and summer in C5;</a:t>
            </a:r>
          </a:p>
          <a:p>
            <a:endParaRPr lang="en-US" sz="2000" dirty="0" smtClean="0">
              <a:solidFill>
                <a:srgbClr val="002060"/>
              </a:solidFill>
            </a:endParaRPr>
          </a:p>
          <a:p>
            <a:pPr>
              <a:buFont typeface="Arial" pitchFamily="34" charset="0"/>
              <a:buChar char="•"/>
            </a:pPr>
            <a:r>
              <a:rPr lang="en-US" sz="2000" dirty="0" smtClean="0">
                <a:solidFill>
                  <a:srgbClr val="002060"/>
                </a:solidFill>
              </a:rPr>
              <a:t>For Aqua products, we are in the process of implementing the QIR (</a:t>
            </a:r>
            <a:r>
              <a:rPr lang="en-US" sz="2000" dirty="0" err="1" smtClean="0">
                <a:solidFill>
                  <a:srgbClr val="002060"/>
                </a:solidFill>
              </a:rPr>
              <a:t>Gladkova</a:t>
            </a:r>
            <a:r>
              <a:rPr lang="en-US" sz="2000" dirty="0" smtClean="0">
                <a:solidFill>
                  <a:srgbClr val="002060"/>
                </a:solidFill>
              </a:rPr>
              <a:t> et al.) to improve snow mapping using MODIS band 6.</a:t>
            </a:r>
          </a:p>
          <a:p>
            <a:pPr>
              <a:buFont typeface="Arial" pitchFamily="34" charset="0"/>
              <a:buChar char="•"/>
            </a:pPr>
            <a:endParaRPr lang="en-US" sz="2000" dirty="0" smtClean="0">
              <a:solidFill>
                <a:srgbClr val="002060"/>
              </a:solidFill>
            </a:endParaRPr>
          </a:p>
          <a:p>
            <a:pPr>
              <a:buFont typeface="Arial" pitchFamily="34" charset="0"/>
              <a:buChar char="•"/>
            </a:pPr>
            <a:r>
              <a:rPr lang="en-US" sz="2000" b="1" dirty="0" smtClean="0">
                <a:solidFill>
                  <a:srgbClr val="002060"/>
                </a:solidFill>
              </a:rPr>
              <a:t>Dropped the binary snow product in C5 –only fractional snow algorithm will be provided using the full range of NDSI from 0.0 – 1.0; no binary product will be distributed;</a:t>
            </a:r>
          </a:p>
          <a:p>
            <a:pPr>
              <a:buFont typeface="Arial" pitchFamily="34" charset="0"/>
              <a:buChar char="•"/>
            </a:pPr>
            <a:endParaRPr lang="en-US" sz="2000" b="1" dirty="0" smtClean="0">
              <a:solidFill>
                <a:srgbClr val="002060"/>
              </a:solidFill>
            </a:endParaRPr>
          </a:p>
          <a:p>
            <a:pPr>
              <a:buFont typeface="Arial" pitchFamily="34" charset="0"/>
              <a:buChar char="•"/>
            </a:pPr>
            <a:r>
              <a:rPr lang="en-US" sz="2000" b="1" dirty="0" smtClean="0">
                <a:solidFill>
                  <a:srgbClr val="002060"/>
                </a:solidFill>
              </a:rPr>
              <a:t>Added new screens to alleviate snow commission errors;</a:t>
            </a:r>
          </a:p>
          <a:p>
            <a:pPr>
              <a:buFont typeface="Arial" pitchFamily="34" charset="0"/>
              <a:buChar char="•"/>
            </a:pPr>
            <a:endParaRPr lang="en-US" sz="2000" b="1" dirty="0" smtClean="0">
              <a:solidFill>
                <a:srgbClr val="002060"/>
              </a:solidFill>
            </a:endParaRPr>
          </a:p>
          <a:p>
            <a:pPr>
              <a:buFont typeface="Arial" pitchFamily="34" charset="0"/>
              <a:buChar char="•"/>
            </a:pPr>
            <a:r>
              <a:rPr lang="en-US" sz="2000" b="1" dirty="0" smtClean="0">
                <a:solidFill>
                  <a:srgbClr val="002060"/>
                </a:solidFill>
              </a:rPr>
              <a:t>Increased data information content in the QA data to enable better evaluation of the snow cover; QA flags set for screens applied.</a:t>
            </a:r>
          </a:p>
          <a:p>
            <a:pPr>
              <a:buFont typeface="Arial" pitchFamily="34" charset="0"/>
              <a:buChar char="•"/>
            </a:pP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990600"/>
            <a:ext cx="5486400" cy="3539430"/>
          </a:xfrm>
          <a:prstGeom prst="rect">
            <a:avLst/>
          </a:prstGeom>
          <a:noFill/>
        </p:spPr>
        <p:txBody>
          <a:bodyPr wrap="square" rtlCol="0">
            <a:spAutoFit/>
          </a:bodyPr>
          <a:lstStyle/>
          <a:p>
            <a:pPr algn="ctr"/>
            <a:r>
              <a:rPr lang="en-US" sz="4000" b="1" dirty="0" smtClean="0">
                <a:solidFill>
                  <a:srgbClr val="002060"/>
                </a:solidFill>
              </a:rPr>
              <a:t>Outline</a:t>
            </a:r>
          </a:p>
          <a:p>
            <a:pPr algn="ctr"/>
            <a:endParaRPr lang="en-US" sz="4000" b="1" dirty="0" smtClean="0">
              <a:solidFill>
                <a:srgbClr val="002060"/>
              </a:solidFill>
            </a:endParaRPr>
          </a:p>
          <a:p>
            <a:pPr>
              <a:buFont typeface="Arial" pitchFamily="34" charset="0"/>
              <a:buChar char="•"/>
            </a:pPr>
            <a:r>
              <a:rPr lang="en-US" sz="2400" dirty="0" smtClean="0">
                <a:solidFill>
                  <a:srgbClr val="002060"/>
                </a:solidFill>
              </a:rPr>
              <a:t>New C6 products</a:t>
            </a:r>
          </a:p>
          <a:p>
            <a:pPr>
              <a:buFont typeface="Arial" pitchFamily="34" charset="0"/>
              <a:buChar char="•"/>
            </a:pPr>
            <a:endParaRPr lang="en-US" sz="2400" dirty="0" smtClean="0">
              <a:solidFill>
                <a:srgbClr val="002060"/>
              </a:solidFill>
            </a:endParaRPr>
          </a:p>
          <a:p>
            <a:pPr>
              <a:buFont typeface="Arial" pitchFamily="34" charset="0"/>
              <a:buChar char="•"/>
            </a:pPr>
            <a:r>
              <a:rPr lang="en-US" sz="2400" dirty="0" smtClean="0">
                <a:solidFill>
                  <a:srgbClr val="002060"/>
                </a:solidFill>
              </a:rPr>
              <a:t>C6 improvements</a:t>
            </a:r>
          </a:p>
          <a:p>
            <a:pPr>
              <a:buFont typeface="Arial" pitchFamily="34" charset="0"/>
              <a:buChar char="•"/>
            </a:pPr>
            <a:endParaRPr lang="en-US" sz="2400" dirty="0" smtClean="0">
              <a:solidFill>
                <a:srgbClr val="002060"/>
              </a:solidFill>
            </a:endParaRPr>
          </a:p>
          <a:p>
            <a:pPr>
              <a:buFont typeface="Arial" pitchFamily="34" charset="0"/>
              <a:buChar char="•"/>
            </a:pPr>
            <a:r>
              <a:rPr lang="en-US" sz="2400" b="1" dirty="0" smtClean="0">
                <a:solidFill>
                  <a:srgbClr val="FF0000"/>
                </a:solidFill>
              </a:rPr>
              <a:t>Northern Hemisphere snow cover time series from MODIS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1200329"/>
          </a:xfrm>
          <a:prstGeom prst="rect">
            <a:avLst/>
          </a:prstGeom>
          <a:noFill/>
        </p:spPr>
        <p:txBody>
          <a:bodyPr wrap="square" rtlCol="0">
            <a:spAutoFit/>
          </a:bodyPr>
          <a:lstStyle/>
          <a:p>
            <a:pPr algn="ctr"/>
            <a:r>
              <a:rPr lang="en-US" sz="3600" b="1" dirty="0" smtClean="0">
                <a:solidFill>
                  <a:srgbClr val="002060"/>
                </a:solidFill>
              </a:rPr>
              <a:t>Snow-Cover Trends in the Northern Hemisphere</a:t>
            </a:r>
            <a:endParaRPr lang="en-US" sz="3600" b="1" dirty="0">
              <a:solidFill>
                <a:srgbClr val="002060"/>
              </a:solidFill>
            </a:endParaRPr>
          </a:p>
        </p:txBody>
      </p:sp>
      <p:sp>
        <p:nvSpPr>
          <p:cNvPr id="3" name="TextBox 2"/>
          <p:cNvSpPr txBox="1"/>
          <p:nvPr/>
        </p:nvSpPr>
        <p:spPr>
          <a:xfrm>
            <a:off x="1066800" y="2133600"/>
            <a:ext cx="7239000" cy="2308324"/>
          </a:xfrm>
          <a:prstGeom prst="rect">
            <a:avLst/>
          </a:prstGeom>
          <a:noFill/>
        </p:spPr>
        <p:txBody>
          <a:bodyPr wrap="square" rtlCol="0">
            <a:spAutoFit/>
          </a:bodyPr>
          <a:lstStyle/>
          <a:p>
            <a:pPr>
              <a:buFont typeface="Arial" pitchFamily="34" charset="0"/>
              <a:buChar char="•"/>
            </a:pPr>
            <a:r>
              <a:rPr lang="en-US" dirty="0" smtClean="0">
                <a:solidFill>
                  <a:srgbClr val="002060"/>
                </a:solidFill>
              </a:rPr>
              <a:t>13 winters of MODIS snow-cover maps are available to study short-term trends in snow-cover extent (SCE)</a:t>
            </a:r>
          </a:p>
          <a:p>
            <a:pPr lvl="1">
              <a:buFont typeface="Arial" pitchFamily="34" charset="0"/>
              <a:buChar char="•"/>
            </a:pPr>
            <a:r>
              <a:rPr lang="en-US" dirty="0" smtClean="0">
                <a:solidFill>
                  <a:srgbClr val="002060"/>
                </a:solidFill>
              </a:rPr>
              <a:t>Northern Hemisphere (North America &amp; Eurasia separately)</a:t>
            </a:r>
          </a:p>
          <a:p>
            <a:pPr lvl="1">
              <a:buFont typeface="Arial" pitchFamily="34" charset="0"/>
              <a:buChar char="•"/>
            </a:pPr>
            <a:r>
              <a:rPr lang="en-US" dirty="0" smtClean="0">
                <a:solidFill>
                  <a:srgbClr val="002060"/>
                </a:solidFill>
              </a:rPr>
              <a:t>Regional studies</a:t>
            </a:r>
          </a:p>
          <a:p>
            <a:endParaRPr lang="en-US" dirty="0" smtClean="0">
              <a:solidFill>
                <a:srgbClr val="002060"/>
              </a:solidFill>
            </a:endParaRPr>
          </a:p>
          <a:p>
            <a:pPr>
              <a:buFont typeface="Arial" pitchFamily="34" charset="0"/>
              <a:buChar char="•"/>
            </a:pPr>
            <a:r>
              <a:rPr lang="en-US" dirty="0" smtClean="0">
                <a:solidFill>
                  <a:srgbClr val="002060"/>
                </a:solidFill>
              </a:rPr>
              <a:t>MODIS Terra maps of total SCE compare well with Rutgers University Climate Lab (RUCL) CDR maps, but MODIS maps have better spatial resolution (and other differences)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khall1\Dropbox\Papers in progress\Chapters\WIRE with Joey\Figures\snowextent_13yrmean_cutoff40_modified.png"/>
          <p:cNvPicPr>
            <a:picLocks noChangeAspect="1" noChangeArrowheads="1"/>
          </p:cNvPicPr>
          <p:nvPr/>
        </p:nvPicPr>
        <p:blipFill>
          <a:blip r:embed="rId3" cstate="print"/>
          <a:srcRect/>
          <a:stretch>
            <a:fillRect/>
          </a:stretch>
        </p:blipFill>
        <p:spPr bwMode="auto">
          <a:xfrm>
            <a:off x="1138238" y="-4763"/>
            <a:ext cx="6867525" cy="6867526"/>
          </a:xfrm>
          <a:prstGeom prst="rect">
            <a:avLst/>
          </a:prstGeom>
          <a:noFill/>
        </p:spPr>
      </p:pic>
      <p:sp>
        <p:nvSpPr>
          <p:cNvPr id="3" name="TextBox 2"/>
          <p:cNvSpPr txBox="1"/>
          <p:nvPr/>
        </p:nvSpPr>
        <p:spPr>
          <a:xfrm>
            <a:off x="914400" y="0"/>
            <a:ext cx="7239000" cy="1107996"/>
          </a:xfrm>
          <a:prstGeom prst="rect">
            <a:avLst/>
          </a:prstGeom>
          <a:noFill/>
        </p:spPr>
        <p:txBody>
          <a:bodyPr wrap="square" rtlCol="0">
            <a:spAutoFit/>
          </a:bodyPr>
          <a:lstStyle/>
          <a:p>
            <a:pPr algn="ctr"/>
            <a:r>
              <a:rPr lang="en-US" sz="2300" b="1" dirty="0" smtClean="0">
                <a:solidFill>
                  <a:schemeClr val="bg1"/>
                </a:solidFill>
              </a:rPr>
              <a:t>Average Maximum Snowline from MODIS, 2001 – 2012 </a:t>
            </a:r>
            <a:r>
              <a:rPr lang="en-US" sz="2000" b="1" dirty="0" smtClean="0">
                <a:solidFill>
                  <a:schemeClr val="bg1"/>
                </a:solidFill>
                <a:effectLst>
                  <a:outerShdw blurRad="38100" dist="38100" dir="2700000" algn="tl">
                    <a:srgbClr val="000000">
                      <a:alpha val="43137"/>
                    </a:srgbClr>
                  </a:outerShdw>
                </a:effectLst>
              </a:rPr>
              <a:t>Derived from MOD10CM standard data products</a:t>
            </a:r>
          </a:p>
          <a:p>
            <a:pPr algn="ctr"/>
            <a:r>
              <a:rPr lang="en-US" sz="2300" b="1" dirty="0" smtClean="0">
                <a:solidFill>
                  <a:schemeClr val="bg1"/>
                </a:solidFill>
              </a:rPr>
              <a:t> </a:t>
            </a:r>
            <a:endParaRPr lang="en-US" sz="2300" b="1" dirty="0">
              <a:solidFill>
                <a:schemeClr val="bg1"/>
              </a:solidFill>
            </a:endParaRPr>
          </a:p>
        </p:txBody>
      </p:sp>
      <p:sp>
        <p:nvSpPr>
          <p:cNvPr id="4" name="TextBox 3"/>
          <p:cNvSpPr txBox="1"/>
          <p:nvPr/>
        </p:nvSpPr>
        <p:spPr>
          <a:xfrm>
            <a:off x="1143000" y="6400800"/>
            <a:ext cx="32004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rPr>
              <a:t>Derived from MOD10CM standard data products</a:t>
            </a:r>
            <a:endParaRPr lang="en-US" sz="1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r="4352" b="6114"/>
          <a:stretch>
            <a:fillRect/>
          </a:stretch>
        </p:blipFill>
        <p:spPr bwMode="auto">
          <a:xfrm>
            <a:off x="24588" y="1676400"/>
            <a:ext cx="9119412" cy="2731478"/>
          </a:xfrm>
          <a:prstGeom prst="rect">
            <a:avLst/>
          </a:prstGeom>
          <a:noFill/>
          <a:ln w="9525">
            <a:solidFill>
              <a:srgbClr val="002060"/>
            </a:solidFill>
            <a:miter lim="800000"/>
            <a:headEnd/>
            <a:tailEnd/>
          </a:ln>
        </p:spPr>
      </p:pic>
      <p:sp>
        <p:nvSpPr>
          <p:cNvPr id="3" name="TextBox 2"/>
          <p:cNvSpPr txBox="1"/>
          <p:nvPr/>
        </p:nvSpPr>
        <p:spPr>
          <a:xfrm>
            <a:off x="381000" y="5257800"/>
            <a:ext cx="8382000" cy="646331"/>
          </a:xfrm>
          <a:prstGeom prst="rect">
            <a:avLst/>
          </a:prstGeom>
          <a:noFill/>
        </p:spPr>
        <p:txBody>
          <a:bodyPr wrap="square" rtlCol="0">
            <a:spAutoFit/>
          </a:bodyPr>
          <a:lstStyle/>
          <a:p>
            <a:r>
              <a:rPr lang="en-US" dirty="0" smtClean="0"/>
              <a:t>(a) snow-cover extent (SCE) anomaly time series from the NOAA snow chart CDR for (a) April, (b) May, and (c) June.  Solid line denotes 5-yr running mean.</a:t>
            </a:r>
            <a:endParaRPr lang="en-US" dirty="0"/>
          </a:p>
        </p:txBody>
      </p:sp>
      <p:sp>
        <p:nvSpPr>
          <p:cNvPr id="4" name="TextBox 3"/>
          <p:cNvSpPr txBox="1"/>
          <p:nvPr/>
        </p:nvSpPr>
        <p:spPr>
          <a:xfrm>
            <a:off x="914400" y="304800"/>
            <a:ext cx="7315200" cy="830997"/>
          </a:xfrm>
          <a:prstGeom prst="rect">
            <a:avLst/>
          </a:prstGeom>
          <a:noFill/>
        </p:spPr>
        <p:txBody>
          <a:bodyPr wrap="square" rtlCol="0">
            <a:spAutoFit/>
          </a:bodyPr>
          <a:lstStyle/>
          <a:p>
            <a:pPr algn="ctr"/>
            <a:r>
              <a:rPr lang="en-US" sz="2400" b="1" dirty="0" smtClean="0">
                <a:solidFill>
                  <a:srgbClr val="002060"/>
                </a:solidFill>
              </a:rPr>
              <a:t>Snow Cover in Northern Hemisphere Declines in Springtime</a:t>
            </a:r>
            <a:endParaRPr lang="en-US" sz="2400" b="1" dirty="0">
              <a:solidFill>
                <a:srgbClr val="002060"/>
              </a:solidFill>
            </a:endParaRPr>
          </a:p>
        </p:txBody>
      </p:sp>
      <p:sp>
        <p:nvSpPr>
          <p:cNvPr id="5" name="TextBox 4"/>
          <p:cNvSpPr txBox="1"/>
          <p:nvPr/>
        </p:nvSpPr>
        <p:spPr>
          <a:xfrm>
            <a:off x="6248400" y="4495800"/>
            <a:ext cx="2667000" cy="307777"/>
          </a:xfrm>
          <a:prstGeom prst="rect">
            <a:avLst/>
          </a:prstGeom>
          <a:noFill/>
        </p:spPr>
        <p:txBody>
          <a:bodyPr wrap="square" rtlCol="0">
            <a:spAutoFit/>
          </a:bodyPr>
          <a:lstStyle/>
          <a:p>
            <a:r>
              <a:rPr lang="en-US" sz="1400" dirty="0" smtClean="0"/>
              <a:t>(</a:t>
            </a:r>
            <a:r>
              <a:rPr lang="en-US" sz="1400" dirty="0" err="1" smtClean="0"/>
              <a:t>Derksen</a:t>
            </a:r>
            <a:r>
              <a:rPr lang="en-US" sz="1400" dirty="0" smtClean="0"/>
              <a:t> and Brown, 2012, </a:t>
            </a:r>
            <a:r>
              <a:rPr lang="en-US" sz="1400" i="1" dirty="0" smtClean="0"/>
              <a:t>GRL</a:t>
            </a:r>
            <a:r>
              <a:rPr lang="en-US" sz="1400" dirty="0" smtClean="0"/>
              <a:t>)</a:t>
            </a:r>
            <a:endParaRPr lang="en-US" sz="1400" dirty="0"/>
          </a:p>
        </p:txBody>
      </p:sp>
      <p:grpSp>
        <p:nvGrpSpPr>
          <p:cNvPr id="9" name="Group 8"/>
          <p:cNvGrpSpPr/>
          <p:nvPr/>
        </p:nvGrpSpPr>
        <p:grpSpPr>
          <a:xfrm>
            <a:off x="5715000" y="838200"/>
            <a:ext cx="3124200" cy="1524000"/>
            <a:chOff x="6019800" y="914400"/>
            <a:chExt cx="3124200" cy="1524000"/>
          </a:xfrm>
        </p:grpSpPr>
        <p:sp>
          <p:nvSpPr>
            <p:cNvPr id="6" name="TextBox 5"/>
            <p:cNvSpPr txBox="1"/>
            <p:nvPr/>
          </p:nvSpPr>
          <p:spPr>
            <a:xfrm>
              <a:off x="6019800" y="914400"/>
              <a:ext cx="3124200" cy="923330"/>
            </a:xfrm>
            <a:prstGeom prst="rect">
              <a:avLst/>
            </a:prstGeom>
            <a:solidFill>
              <a:schemeClr val="bg1"/>
            </a:solidFill>
            <a:ln>
              <a:solidFill>
                <a:srgbClr val="002060"/>
              </a:solidFill>
            </a:ln>
          </p:spPr>
          <p:txBody>
            <a:bodyPr wrap="square" rtlCol="0">
              <a:spAutoFit/>
            </a:bodyPr>
            <a:lstStyle/>
            <a:p>
              <a:r>
                <a:rPr lang="en-US" b="1" dirty="0" smtClean="0">
                  <a:solidFill>
                    <a:srgbClr val="002060"/>
                  </a:solidFill>
                </a:rPr>
                <a:t>June snow-cover reductions at a rate of -17.8% / decade between 1979 and 2011</a:t>
              </a:r>
              <a:endParaRPr lang="en-US" b="1" dirty="0">
                <a:solidFill>
                  <a:srgbClr val="002060"/>
                </a:solidFill>
              </a:endParaRPr>
            </a:p>
          </p:txBody>
        </p:sp>
        <p:cxnSp>
          <p:nvCxnSpPr>
            <p:cNvPr id="8" name="Straight Arrow Connector 7"/>
            <p:cNvCxnSpPr/>
            <p:nvPr/>
          </p:nvCxnSpPr>
          <p:spPr>
            <a:xfrm>
              <a:off x="8610600" y="1828800"/>
              <a:ext cx="76200" cy="6096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90600"/>
            <a:ext cx="5486400" cy="3539430"/>
          </a:xfrm>
          <a:prstGeom prst="rect">
            <a:avLst/>
          </a:prstGeom>
          <a:noFill/>
        </p:spPr>
        <p:txBody>
          <a:bodyPr wrap="square" rtlCol="0">
            <a:spAutoFit/>
          </a:bodyPr>
          <a:lstStyle/>
          <a:p>
            <a:r>
              <a:rPr lang="en-US" sz="4000" b="1" dirty="0" smtClean="0">
                <a:solidFill>
                  <a:srgbClr val="002060"/>
                </a:solidFill>
              </a:rPr>
              <a:t>            Outline</a:t>
            </a:r>
          </a:p>
          <a:p>
            <a:pPr algn="ctr"/>
            <a:endParaRPr lang="en-US" sz="4000" b="1" dirty="0" smtClean="0">
              <a:solidFill>
                <a:srgbClr val="002060"/>
              </a:solidFill>
            </a:endParaRPr>
          </a:p>
          <a:p>
            <a:pPr>
              <a:buFont typeface="Arial" pitchFamily="34" charset="0"/>
              <a:buChar char="•"/>
            </a:pPr>
            <a:r>
              <a:rPr lang="en-US" sz="2400" b="1" dirty="0" smtClean="0">
                <a:solidFill>
                  <a:srgbClr val="FF0000"/>
                </a:solidFill>
              </a:rPr>
              <a:t>New C6 products</a:t>
            </a:r>
          </a:p>
          <a:p>
            <a:pPr>
              <a:buFont typeface="Arial" pitchFamily="34" charset="0"/>
              <a:buChar char="•"/>
            </a:pPr>
            <a:endParaRPr lang="en-US" sz="2400" dirty="0" smtClean="0">
              <a:solidFill>
                <a:srgbClr val="002060"/>
              </a:solidFill>
            </a:endParaRPr>
          </a:p>
          <a:p>
            <a:pPr>
              <a:buFont typeface="Arial" pitchFamily="34" charset="0"/>
              <a:buChar char="•"/>
            </a:pPr>
            <a:r>
              <a:rPr lang="en-US" sz="2400" dirty="0" smtClean="0">
                <a:solidFill>
                  <a:srgbClr val="002060"/>
                </a:solidFill>
              </a:rPr>
              <a:t>C6 improvements</a:t>
            </a:r>
          </a:p>
          <a:p>
            <a:pPr>
              <a:buFont typeface="Arial" pitchFamily="34" charset="0"/>
              <a:buChar char="•"/>
            </a:pPr>
            <a:endParaRPr lang="en-US" sz="2400" dirty="0" smtClean="0">
              <a:solidFill>
                <a:srgbClr val="002060"/>
              </a:solidFill>
            </a:endParaRPr>
          </a:p>
          <a:p>
            <a:pPr>
              <a:buFont typeface="Arial" pitchFamily="34" charset="0"/>
              <a:buChar char="•"/>
            </a:pPr>
            <a:r>
              <a:rPr lang="en-US" sz="2400" dirty="0" smtClean="0">
                <a:solidFill>
                  <a:srgbClr val="002060"/>
                </a:solidFill>
              </a:rPr>
              <a:t>Northern Hemisphere snow cover time series from MODIS</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62800" y="0"/>
            <a:ext cx="1981200" cy="646331"/>
          </a:xfrm>
          <a:prstGeom prst="rect">
            <a:avLst/>
          </a:prstGeom>
          <a:noFill/>
        </p:spPr>
        <p:txBody>
          <a:bodyPr wrap="square" rtlCol="0">
            <a:spAutoFit/>
          </a:bodyPr>
          <a:lstStyle/>
          <a:p>
            <a:r>
              <a:rPr lang="en-US" dirty="0" smtClean="0"/>
              <a:t/>
            </a:r>
            <a:br>
              <a:rPr lang="en-US" dirty="0" smtClean="0"/>
            </a:br>
            <a:endParaRPr lang="en-US" dirty="0"/>
          </a:p>
        </p:txBody>
      </p:sp>
      <p:pic>
        <p:nvPicPr>
          <p:cNvPr id="1026" name="Picture 2" descr="C:\Users\dkhall1\Desktop\snow_extents_plots_may.png"/>
          <p:cNvPicPr>
            <a:picLocks noChangeAspect="1" noChangeArrowheads="1"/>
          </p:cNvPicPr>
          <p:nvPr/>
        </p:nvPicPr>
        <p:blipFill>
          <a:blip r:embed="rId3" cstate="print"/>
          <a:srcRect/>
          <a:stretch>
            <a:fillRect/>
          </a:stretch>
        </p:blipFill>
        <p:spPr bwMode="auto">
          <a:xfrm>
            <a:off x="1600200" y="762000"/>
            <a:ext cx="5867400" cy="5867399"/>
          </a:xfrm>
          <a:prstGeom prst="rect">
            <a:avLst/>
          </a:prstGeom>
          <a:noFill/>
          <a:ln>
            <a:solidFill>
              <a:srgbClr val="002060"/>
            </a:solidFill>
          </a:ln>
        </p:spPr>
      </p:pic>
      <p:sp>
        <p:nvSpPr>
          <p:cNvPr id="5" name="TextBox 4"/>
          <p:cNvSpPr txBox="1"/>
          <p:nvPr/>
        </p:nvSpPr>
        <p:spPr>
          <a:xfrm>
            <a:off x="1524000" y="152400"/>
            <a:ext cx="6019800" cy="646331"/>
          </a:xfrm>
          <a:prstGeom prst="rect">
            <a:avLst/>
          </a:prstGeom>
          <a:noFill/>
        </p:spPr>
        <p:txBody>
          <a:bodyPr wrap="square" rtlCol="0">
            <a:spAutoFit/>
          </a:bodyPr>
          <a:lstStyle/>
          <a:p>
            <a:pPr algn="ctr"/>
            <a:r>
              <a:rPr lang="en-US" sz="3600" b="1" dirty="0" smtClean="0">
                <a:solidFill>
                  <a:srgbClr val="002060"/>
                </a:solidFill>
              </a:rPr>
              <a:t>MODIS Monthly Data</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52600" y="914400"/>
            <a:ext cx="5638800" cy="5638800"/>
          </a:xfrm>
          <a:prstGeom prst="rect">
            <a:avLst/>
          </a:prstGeom>
          <a:noFill/>
          <a:ln w="9525">
            <a:solidFill>
              <a:srgbClr val="002060"/>
            </a:solidFill>
            <a:miter lim="800000"/>
            <a:headEnd/>
            <a:tailEnd/>
          </a:ln>
        </p:spPr>
      </p:pic>
      <p:sp>
        <p:nvSpPr>
          <p:cNvPr id="4" name="TextBox 3"/>
          <p:cNvSpPr txBox="1"/>
          <p:nvPr/>
        </p:nvSpPr>
        <p:spPr>
          <a:xfrm>
            <a:off x="1600200" y="191869"/>
            <a:ext cx="6019800" cy="646331"/>
          </a:xfrm>
          <a:prstGeom prst="rect">
            <a:avLst/>
          </a:prstGeom>
          <a:noFill/>
        </p:spPr>
        <p:txBody>
          <a:bodyPr wrap="square" rtlCol="0">
            <a:spAutoFit/>
          </a:bodyPr>
          <a:lstStyle/>
          <a:p>
            <a:pPr algn="ctr"/>
            <a:r>
              <a:rPr lang="en-US" sz="3600" b="1" dirty="0" smtClean="0">
                <a:solidFill>
                  <a:srgbClr val="002060"/>
                </a:solidFill>
              </a:rPr>
              <a:t>Rutgers (RUCL) Monthly Data</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rothy\Desktop\snow_extents_plots_may_modis25_and_rucl.png"/>
          <p:cNvPicPr>
            <a:picLocks noChangeAspect="1" noChangeArrowheads="1"/>
          </p:cNvPicPr>
          <p:nvPr/>
        </p:nvPicPr>
        <p:blipFill>
          <a:blip r:embed="rId3" cstate="print"/>
          <a:srcRect/>
          <a:stretch>
            <a:fillRect/>
          </a:stretch>
        </p:blipFill>
        <p:spPr bwMode="auto">
          <a:xfrm>
            <a:off x="1676400" y="838200"/>
            <a:ext cx="5791200" cy="5791200"/>
          </a:xfrm>
          <a:prstGeom prst="rect">
            <a:avLst/>
          </a:prstGeom>
          <a:noFill/>
          <a:ln>
            <a:solidFill>
              <a:srgbClr val="002060"/>
            </a:solidFill>
          </a:ln>
        </p:spPr>
      </p:pic>
      <p:sp>
        <p:nvSpPr>
          <p:cNvPr id="5" name="TextBox 4"/>
          <p:cNvSpPr txBox="1"/>
          <p:nvPr/>
        </p:nvSpPr>
        <p:spPr>
          <a:xfrm>
            <a:off x="1524000" y="152400"/>
            <a:ext cx="6019800" cy="646331"/>
          </a:xfrm>
          <a:prstGeom prst="rect">
            <a:avLst/>
          </a:prstGeom>
          <a:noFill/>
        </p:spPr>
        <p:txBody>
          <a:bodyPr wrap="square" rtlCol="0">
            <a:spAutoFit/>
          </a:bodyPr>
          <a:lstStyle/>
          <a:p>
            <a:pPr algn="ctr"/>
            <a:r>
              <a:rPr lang="en-US" sz="3600" b="1" dirty="0" smtClean="0">
                <a:solidFill>
                  <a:srgbClr val="002060"/>
                </a:solidFill>
              </a:rPr>
              <a:t>Comparison of MODIS &amp; RUCL</a:t>
            </a:r>
            <a:endParaRPr lang="en-US" sz="3600" b="1" dirty="0">
              <a:solidFill>
                <a:srgbClr val="002060"/>
              </a:solidFill>
            </a:endParaRPr>
          </a:p>
        </p:txBody>
      </p:sp>
      <p:sp>
        <p:nvSpPr>
          <p:cNvPr id="6" name="TextBox 5"/>
          <p:cNvSpPr txBox="1"/>
          <p:nvPr/>
        </p:nvSpPr>
        <p:spPr>
          <a:xfrm>
            <a:off x="7543800" y="4343400"/>
            <a:ext cx="914400" cy="923330"/>
          </a:xfrm>
          <a:prstGeom prst="rect">
            <a:avLst/>
          </a:prstGeom>
          <a:noFill/>
        </p:spPr>
        <p:txBody>
          <a:bodyPr wrap="square" rtlCol="0">
            <a:spAutoFit/>
          </a:bodyPr>
          <a:lstStyle/>
          <a:p>
            <a:r>
              <a:rPr lang="en-US" dirty="0" smtClean="0"/>
              <a:t>Key:</a:t>
            </a:r>
          </a:p>
          <a:p>
            <a:r>
              <a:rPr lang="en-US" b="1" dirty="0" err="1" smtClean="0">
                <a:solidFill>
                  <a:srgbClr val="0000FF"/>
                </a:solidFill>
              </a:rPr>
              <a:t>Modis</a:t>
            </a:r>
            <a:endParaRPr lang="en-US" b="1" dirty="0" smtClean="0"/>
          </a:p>
          <a:p>
            <a:r>
              <a:rPr lang="en-US" b="1" dirty="0" smtClean="0">
                <a:solidFill>
                  <a:srgbClr val="008000"/>
                </a:solidFill>
              </a:rPr>
              <a:t>RUCL</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707886"/>
          </a:xfrm>
          <a:prstGeom prst="rect">
            <a:avLst/>
          </a:prstGeom>
          <a:noFill/>
        </p:spPr>
        <p:txBody>
          <a:bodyPr wrap="square" rtlCol="0">
            <a:spAutoFit/>
          </a:bodyPr>
          <a:lstStyle/>
          <a:p>
            <a:pPr algn="ctr"/>
            <a:r>
              <a:rPr lang="en-US" sz="4000" b="1" dirty="0" smtClean="0">
                <a:solidFill>
                  <a:srgbClr val="002060"/>
                </a:solidFill>
              </a:rPr>
              <a:t>Conclusions</a:t>
            </a:r>
            <a:endParaRPr lang="en-US" sz="4000" b="1" dirty="0">
              <a:solidFill>
                <a:srgbClr val="002060"/>
              </a:solidFill>
            </a:endParaRPr>
          </a:p>
        </p:txBody>
      </p:sp>
      <p:sp>
        <p:nvSpPr>
          <p:cNvPr id="3" name="TextBox 2"/>
          <p:cNvSpPr txBox="1"/>
          <p:nvPr/>
        </p:nvSpPr>
        <p:spPr>
          <a:xfrm>
            <a:off x="1066800" y="1600200"/>
            <a:ext cx="7620000" cy="4616648"/>
          </a:xfrm>
          <a:prstGeom prst="rect">
            <a:avLst/>
          </a:prstGeom>
          <a:noFill/>
        </p:spPr>
        <p:txBody>
          <a:bodyPr wrap="square" rtlCol="0">
            <a:spAutoFit/>
          </a:bodyPr>
          <a:lstStyle/>
          <a:p>
            <a:pPr>
              <a:buFont typeface="Arial" pitchFamily="34" charset="0"/>
              <a:buChar char="•"/>
            </a:pPr>
            <a:r>
              <a:rPr lang="en-US" sz="2800" b="1" dirty="0" smtClean="0">
                <a:solidFill>
                  <a:srgbClr val="002060"/>
                </a:solidFill>
              </a:rPr>
              <a:t>Snow cover and sea ice algorithms were mature in </a:t>
            </a:r>
            <a:r>
              <a:rPr lang="en-US" sz="2800" b="1" dirty="0" smtClean="0">
                <a:solidFill>
                  <a:srgbClr val="002060"/>
                </a:solidFill>
              </a:rPr>
              <a:t>C5, but improvements have been made;</a:t>
            </a:r>
            <a:endParaRPr lang="en-US" sz="2800" b="1" dirty="0" smtClean="0">
              <a:solidFill>
                <a:srgbClr val="002060"/>
              </a:solidFill>
            </a:endParaRPr>
          </a:p>
          <a:p>
            <a:pPr>
              <a:buFont typeface="Arial" pitchFamily="34" charset="0"/>
              <a:buChar char="•"/>
            </a:pPr>
            <a:r>
              <a:rPr lang="en-US" sz="2800" b="1" dirty="0" smtClean="0">
                <a:solidFill>
                  <a:srgbClr val="002060"/>
                </a:solidFill>
              </a:rPr>
              <a:t>New products will be added to C6:</a:t>
            </a:r>
          </a:p>
          <a:p>
            <a:pPr lvl="1">
              <a:buFont typeface="Arial" pitchFamily="34" charset="0"/>
              <a:buChar char="•"/>
            </a:pPr>
            <a:r>
              <a:rPr lang="en-US" sz="2000" b="1" dirty="0" smtClean="0">
                <a:solidFill>
                  <a:srgbClr val="002060"/>
                </a:solidFill>
              </a:rPr>
              <a:t>Cloud-gap filled snow maps;</a:t>
            </a:r>
          </a:p>
          <a:p>
            <a:pPr lvl="1">
              <a:buFont typeface="Arial" pitchFamily="34" charset="0"/>
              <a:buChar char="•"/>
            </a:pPr>
            <a:r>
              <a:rPr lang="en-US" sz="2000" b="1" dirty="0" smtClean="0">
                <a:solidFill>
                  <a:srgbClr val="002060"/>
                </a:solidFill>
              </a:rPr>
              <a:t>Maps based on surface reflectance (instead of TOA</a:t>
            </a:r>
            <a:r>
              <a:rPr lang="en-US" sz="2000" b="1" dirty="0" smtClean="0">
                <a:solidFill>
                  <a:srgbClr val="002060"/>
                </a:solidFill>
              </a:rPr>
              <a:t>).</a:t>
            </a:r>
            <a:endParaRPr lang="en-US" sz="2000" b="1" dirty="0" smtClean="0">
              <a:solidFill>
                <a:srgbClr val="002060"/>
              </a:solidFill>
            </a:endParaRPr>
          </a:p>
          <a:p>
            <a:pPr>
              <a:buFont typeface="Arial" pitchFamily="34" charset="0"/>
              <a:buChar char="•"/>
            </a:pPr>
            <a:r>
              <a:rPr lang="en-US" sz="2800" b="1" dirty="0" smtClean="0">
                <a:solidFill>
                  <a:srgbClr val="002060"/>
                </a:solidFill>
              </a:rPr>
              <a:t>Standard snow product improvements:</a:t>
            </a:r>
          </a:p>
          <a:p>
            <a:pPr lvl="1">
              <a:buFont typeface="Arial" pitchFamily="34" charset="0"/>
              <a:buChar char="•"/>
            </a:pPr>
            <a:r>
              <a:rPr lang="en-US" sz="2000" b="1" dirty="0" smtClean="0">
                <a:solidFill>
                  <a:srgbClr val="002060"/>
                </a:solidFill>
              </a:rPr>
              <a:t>Removed surface temperature screen;</a:t>
            </a:r>
          </a:p>
          <a:p>
            <a:pPr lvl="1">
              <a:buFont typeface="Arial" pitchFamily="34" charset="0"/>
              <a:buChar char="•"/>
            </a:pPr>
            <a:r>
              <a:rPr lang="en-US" sz="2000" b="1" dirty="0" smtClean="0">
                <a:solidFill>
                  <a:srgbClr val="002060"/>
                </a:solidFill>
              </a:rPr>
              <a:t>Added screens to reduce snow commission </a:t>
            </a:r>
            <a:r>
              <a:rPr lang="en-US" sz="2000" b="1" dirty="0" smtClean="0">
                <a:solidFill>
                  <a:srgbClr val="002060"/>
                </a:solidFill>
              </a:rPr>
              <a:t>errors.</a:t>
            </a:r>
            <a:endParaRPr lang="en-US" sz="2000" b="1" dirty="0" smtClean="0">
              <a:solidFill>
                <a:srgbClr val="002060"/>
              </a:solidFill>
            </a:endParaRPr>
          </a:p>
          <a:p>
            <a:pPr>
              <a:buFont typeface="Arial" pitchFamily="34" charset="0"/>
              <a:buChar char="•"/>
            </a:pPr>
            <a:r>
              <a:rPr lang="en-US" sz="2800" b="1" dirty="0" smtClean="0">
                <a:solidFill>
                  <a:srgbClr val="002060"/>
                </a:solidFill>
              </a:rPr>
              <a:t>13-yr time series is especially useful for regional and snow-cover global studies and creation of a CDR which can be continued in the VIIRS era.</a:t>
            </a:r>
            <a:endParaRPr lang="en-US" sz="2800" dirty="0" smtClean="0">
              <a:solidFill>
                <a:srgbClr val="00206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752600"/>
            <a:ext cx="7620000" cy="3170099"/>
          </a:xfrm>
          <a:prstGeom prst="rect">
            <a:avLst/>
          </a:prstGeom>
          <a:noFill/>
        </p:spPr>
        <p:txBody>
          <a:bodyPr wrap="square" rtlCol="0">
            <a:spAutoFit/>
          </a:bodyPr>
          <a:lstStyle/>
          <a:p>
            <a:pPr>
              <a:buFont typeface="Arial" pitchFamily="34" charset="0"/>
              <a:buChar char="•"/>
            </a:pPr>
            <a:r>
              <a:rPr lang="en-US" sz="2000" dirty="0" smtClean="0">
                <a:solidFill>
                  <a:srgbClr val="002060"/>
                </a:solidFill>
              </a:rPr>
              <a:t>500-m resolution daily snow cover at the swath level, M*D10_L2</a:t>
            </a:r>
          </a:p>
          <a:p>
            <a:pPr>
              <a:buFont typeface="Arial" pitchFamily="34" charset="0"/>
              <a:buChar char="•"/>
            </a:pPr>
            <a:r>
              <a:rPr lang="en-US" sz="2000" dirty="0" smtClean="0">
                <a:solidFill>
                  <a:srgbClr val="002060"/>
                </a:solidFill>
              </a:rPr>
              <a:t>500-m daily snow-cover tile products – gridded to sinusoidal projection, M*D10A1</a:t>
            </a:r>
          </a:p>
          <a:p>
            <a:pPr>
              <a:buFont typeface="Arial" pitchFamily="34" charset="0"/>
              <a:buChar char="•"/>
            </a:pPr>
            <a:r>
              <a:rPr lang="en-US" sz="2000" dirty="0" smtClean="0">
                <a:solidFill>
                  <a:srgbClr val="002060"/>
                </a:solidFill>
              </a:rPr>
              <a:t>5-km daily climate-modeling grid (CMG) snow cover, M*D10C1</a:t>
            </a:r>
          </a:p>
          <a:p>
            <a:pPr>
              <a:buFont typeface="Arial" pitchFamily="34" charset="0"/>
              <a:buChar char="•"/>
            </a:pPr>
            <a:r>
              <a:rPr lang="en-US" sz="2000" dirty="0" smtClean="0">
                <a:solidFill>
                  <a:srgbClr val="002060"/>
                </a:solidFill>
              </a:rPr>
              <a:t>500-m 8-day composite snow-cover tile products – gridded to sinusoidal projection, M*D10A2</a:t>
            </a:r>
          </a:p>
          <a:p>
            <a:pPr>
              <a:buFont typeface="Arial" pitchFamily="34" charset="0"/>
              <a:buChar char="•"/>
            </a:pPr>
            <a:r>
              <a:rPr lang="en-US" sz="2000" dirty="0" smtClean="0">
                <a:solidFill>
                  <a:srgbClr val="002060"/>
                </a:solidFill>
              </a:rPr>
              <a:t>5-km 8-day composite climate-modeling grid (CMG) snow cover, M*D10C2</a:t>
            </a:r>
          </a:p>
          <a:p>
            <a:pPr>
              <a:buFont typeface="Arial" pitchFamily="34" charset="0"/>
              <a:buChar char="•"/>
            </a:pPr>
            <a:r>
              <a:rPr lang="en-US" sz="2000" dirty="0" smtClean="0">
                <a:solidFill>
                  <a:srgbClr val="002060"/>
                </a:solidFill>
              </a:rPr>
              <a:t>5-km monthly snow cover, M*D10CM</a:t>
            </a:r>
          </a:p>
          <a:p>
            <a:endParaRPr lang="en-US" sz="2000" dirty="0" smtClean="0">
              <a:solidFill>
                <a:srgbClr val="002060"/>
              </a:solidFill>
            </a:endParaRPr>
          </a:p>
        </p:txBody>
      </p:sp>
      <p:sp>
        <p:nvSpPr>
          <p:cNvPr id="5" name="TextBox 4"/>
          <p:cNvSpPr txBox="1"/>
          <p:nvPr/>
        </p:nvSpPr>
        <p:spPr>
          <a:xfrm>
            <a:off x="914400" y="457200"/>
            <a:ext cx="7315200" cy="1323439"/>
          </a:xfrm>
          <a:prstGeom prst="rect">
            <a:avLst/>
          </a:prstGeom>
          <a:noFill/>
        </p:spPr>
        <p:txBody>
          <a:bodyPr wrap="square" rtlCol="0">
            <a:spAutoFit/>
          </a:bodyPr>
          <a:lstStyle/>
          <a:p>
            <a:pPr algn="ctr"/>
            <a:r>
              <a:rPr lang="en-US" sz="4000" b="1" dirty="0" smtClean="0">
                <a:solidFill>
                  <a:srgbClr val="002060"/>
                </a:solidFill>
              </a:rPr>
              <a:t>MODIS Collection-6 Standard Snow-Cover Products*</a:t>
            </a:r>
            <a:endParaRPr lang="en-US" sz="4000" b="1" dirty="0">
              <a:solidFill>
                <a:srgbClr val="002060"/>
              </a:solidFill>
            </a:endParaRPr>
          </a:p>
        </p:txBody>
      </p:sp>
      <p:sp>
        <p:nvSpPr>
          <p:cNvPr id="4" name="TextBox 3"/>
          <p:cNvSpPr txBox="1"/>
          <p:nvPr/>
        </p:nvSpPr>
        <p:spPr>
          <a:xfrm>
            <a:off x="914400" y="4724400"/>
            <a:ext cx="7620000" cy="1754326"/>
          </a:xfrm>
          <a:prstGeom prst="rect">
            <a:avLst/>
          </a:prstGeom>
          <a:noFill/>
        </p:spPr>
        <p:txBody>
          <a:bodyPr wrap="square" rtlCol="0">
            <a:spAutoFit/>
          </a:bodyPr>
          <a:lstStyle/>
          <a:p>
            <a:r>
              <a:rPr lang="en-US" b="1" dirty="0" smtClean="0">
                <a:solidFill>
                  <a:srgbClr val="FF0000"/>
                </a:solidFill>
              </a:rPr>
              <a:t>New!</a:t>
            </a:r>
          </a:p>
          <a:p>
            <a:pPr>
              <a:buFont typeface="Arial" pitchFamily="34" charset="0"/>
              <a:buChar char="•"/>
            </a:pPr>
            <a:r>
              <a:rPr lang="en-US" dirty="0" smtClean="0">
                <a:solidFill>
                  <a:srgbClr val="FF0000"/>
                </a:solidFill>
              </a:rPr>
              <a:t>500 m cloud-gap-filled (CGF) daily snow cover, M*D10A1F</a:t>
            </a:r>
          </a:p>
          <a:p>
            <a:pPr>
              <a:buFont typeface="Arial" pitchFamily="34" charset="0"/>
              <a:buChar char="•"/>
            </a:pPr>
            <a:r>
              <a:rPr lang="en-US" dirty="0" smtClean="0">
                <a:solidFill>
                  <a:srgbClr val="FF0000"/>
                </a:solidFill>
              </a:rPr>
              <a:t>5 km cloud-gap-filled (CGF) daily snow cover, M*D10C1F</a:t>
            </a:r>
          </a:p>
          <a:p>
            <a:pPr>
              <a:buFont typeface="Arial" pitchFamily="34" charset="0"/>
              <a:buChar char="•"/>
            </a:pPr>
            <a:r>
              <a:rPr lang="en-US" dirty="0" smtClean="0">
                <a:solidFill>
                  <a:srgbClr val="FF0000"/>
                </a:solidFill>
              </a:rPr>
              <a:t>500 m snow cover extent using surface reflectance input, MOD10A1S (Terra MODIS only for now)</a:t>
            </a:r>
          </a:p>
          <a:p>
            <a:endParaRPr lang="en-US" dirty="0"/>
          </a:p>
        </p:txBody>
      </p:sp>
      <p:sp>
        <p:nvSpPr>
          <p:cNvPr id="6" name="TextBox 5"/>
          <p:cNvSpPr txBox="1"/>
          <p:nvPr/>
        </p:nvSpPr>
        <p:spPr>
          <a:xfrm>
            <a:off x="762000" y="6397823"/>
            <a:ext cx="7620000" cy="307777"/>
          </a:xfrm>
          <a:prstGeom prst="rect">
            <a:avLst/>
          </a:prstGeom>
          <a:noFill/>
        </p:spPr>
        <p:txBody>
          <a:bodyPr wrap="square" rtlCol="0">
            <a:spAutoFit/>
          </a:bodyPr>
          <a:lstStyle/>
          <a:p>
            <a:r>
              <a:rPr lang="en-US" sz="1400" dirty="0" smtClean="0">
                <a:solidFill>
                  <a:srgbClr val="002060"/>
                </a:solidFill>
              </a:rPr>
              <a:t>*No significant changes to sea ice algorithms</a:t>
            </a:r>
            <a:endParaRPr lang="en-US" sz="1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8600"/>
            <a:ext cx="7315200" cy="1815882"/>
          </a:xfrm>
          <a:prstGeom prst="rect">
            <a:avLst/>
          </a:prstGeom>
          <a:noFill/>
        </p:spPr>
        <p:txBody>
          <a:bodyPr wrap="square" rtlCol="0">
            <a:spAutoFit/>
          </a:bodyPr>
          <a:lstStyle/>
          <a:p>
            <a:pPr algn="ctr"/>
            <a:r>
              <a:rPr lang="en-US" sz="4400" b="1" dirty="0" smtClean="0">
                <a:solidFill>
                  <a:srgbClr val="002060"/>
                </a:solidFill>
              </a:rPr>
              <a:t>Sequence of MODIS Snow Maps (CGF)                                  </a:t>
            </a:r>
            <a:r>
              <a:rPr lang="en-US" sz="2400" b="1" dirty="0" smtClean="0">
                <a:solidFill>
                  <a:srgbClr val="002060"/>
                </a:solidFill>
              </a:rPr>
              <a:t>1 – 6 January 2013</a:t>
            </a:r>
            <a:endParaRPr lang="en-US" sz="2400" b="1" dirty="0">
              <a:solidFill>
                <a:srgbClr val="002060"/>
              </a:solidFill>
            </a:endParaRPr>
          </a:p>
        </p:txBody>
      </p:sp>
      <p:sp>
        <p:nvSpPr>
          <p:cNvPr id="4" name="TextBox 3"/>
          <p:cNvSpPr txBox="1"/>
          <p:nvPr/>
        </p:nvSpPr>
        <p:spPr>
          <a:xfrm>
            <a:off x="1219200" y="5486400"/>
            <a:ext cx="1981200" cy="369332"/>
          </a:xfrm>
          <a:prstGeom prst="rect">
            <a:avLst/>
          </a:prstGeom>
          <a:noFill/>
        </p:spPr>
        <p:txBody>
          <a:bodyPr wrap="square" rtlCol="0">
            <a:spAutoFit/>
          </a:bodyPr>
          <a:lstStyle/>
          <a:p>
            <a:r>
              <a:rPr lang="en-US" b="1" dirty="0" smtClean="0">
                <a:solidFill>
                  <a:srgbClr val="002060"/>
                </a:solidFill>
              </a:rPr>
              <a:t>1  Jan 2013</a:t>
            </a:r>
            <a:endParaRPr lang="en-US" dirty="0"/>
          </a:p>
        </p:txBody>
      </p:sp>
      <p:grpSp>
        <p:nvGrpSpPr>
          <p:cNvPr id="11" name="Group 10"/>
          <p:cNvGrpSpPr/>
          <p:nvPr/>
        </p:nvGrpSpPr>
        <p:grpSpPr>
          <a:xfrm>
            <a:off x="0" y="2438400"/>
            <a:ext cx="9144001" cy="3675960"/>
            <a:chOff x="-381000" y="2438400"/>
            <a:chExt cx="9144001" cy="3675960"/>
          </a:xfrm>
        </p:grpSpPr>
        <p:grpSp>
          <p:nvGrpSpPr>
            <p:cNvPr id="7" name="Group 6"/>
            <p:cNvGrpSpPr/>
            <p:nvPr/>
          </p:nvGrpSpPr>
          <p:grpSpPr>
            <a:xfrm>
              <a:off x="-381000" y="2438400"/>
              <a:ext cx="9144001" cy="3675960"/>
              <a:chOff x="-381001" y="2438400"/>
              <a:chExt cx="9144001" cy="3675960"/>
            </a:xfrm>
          </p:grpSpPr>
          <p:pic>
            <p:nvPicPr>
              <p:cNvPr id="1026" name="Picture 2" descr="C:\Users\Hall\Dropbox\Travel misc\Toronto Jan 2013\Presentation\CPC maps from Jeff Miller\CPM1\2013001_NA_greyalt_big_CPM1.png"/>
              <p:cNvPicPr>
                <a:picLocks noChangeAspect="1" noChangeArrowheads="1"/>
              </p:cNvPicPr>
              <p:nvPr/>
            </p:nvPicPr>
            <p:blipFill>
              <a:blip r:embed="rId3" cstate="print"/>
              <a:srcRect/>
              <a:stretch>
                <a:fillRect/>
              </a:stretch>
            </p:blipFill>
            <p:spPr bwMode="auto">
              <a:xfrm>
                <a:off x="-381001" y="2438400"/>
                <a:ext cx="9144001" cy="3675960"/>
              </a:xfrm>
              <a:prstGeom prst="rect">
                <a:avLst/>
              </a:prstGeom>
              <a:noFill/>
            </p:spPr>
          </p:pic>
          <p:sp>
            <p:nvSpPr>
              <p:cNvPr id="6" name="TextBox 5"/>
              <p:cNvSpPr txBox="1"/>
              <p:nvPr/>
            </p:nvSpPr>
            <p:spPr>
              <a:xfrm>
                <a:off x="1219200" y="5486400"/>
                <a:ext cx="1981200" cy="369332"/>
              </a:xfrm>
              <a:prstGeom prst="rect">
                <a:avLst/>
              </a:prstGeom>
              <a:noFill/>
            </p:spPr>
            <p:txBody>
              <a:bodyPr wrap="square" rtlCol="0">
                <a:spAutoFit/>
              </a:bodyPr>
              <a:lstStyle/>
              <a:p>
                <a:r>
                  <a:rPr lang="en-US" b="1" dirty="0" smtClean="0">
                    <a:solidFill>
                      <a:srgbClr val="002060"/>
                    </a:solidFill>
                  </a:rPr>
                  <a:t>1  Jan 2013</a:t>
                </a:r>
                <a:endParaRPr lang="en-US" dirty="0"/>
              </a:p>
            </p:txBody>
          </p:sp>
        </p:grpSp>
        <p:grpSp>
          <p:nvGrpSpPr>
            <p:cNvPr id="10" name="Group 9"/>
            <p:cNvGrpSpPr/>
            <p:nvPr/>
          </p:nvGrpSpPr>
          <p:grpSpPr>
            <a:xfrm>
              <a:off x="1447800" y="3810000"/>
              <a:ext cx="914400" cy="338554"/>
              <a:chOff x="1447800" y="3810000"/>
              <a:chExt cx="914400" cy="338554"/>
            </a:xfrm>
          </p:grpSpPr>
          <p:sp>
            <p:nvSpPr>
              <p:cNvPr id="8" name="Rectangle 7"/>
              <p:cNvSpPr/>
              <p:nvPr/>
            </p:nvSpPr>
            <p:spPr>
              <a:xfrm>
                <a:off x="1447800" y="3870960"/>
                <a:ext cx="304800" cy="243840"/>
              </a:xfrm>
              <a:prstGeom prst="rect">
                <a:avLst/>
              </a:prstGeom>
              <a:solidFill>
                <a:srgbClr val="FD8BF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76400" y="3810000"/>
                <a:ext cx="685800" cy="338554"/>
              </a:xfrm>
              <a:prstGeom prst="rect">
                <a:avLst/>
              </a:prstGeom>
              <a:noFill/>
            </p:spPr>
            <p:txBody>
              <a:bodyPr wrap="square" rtlCol="0">
                <a:spAutoFit/>
              </a:bodyPr>
              <a:lstStyle/>
              <a:p>
                <a:r>
                  <a:rPr lang="en-US" sz="1600" dirty="0" smtClean="0">
                    <a:solidFill>
                      <a:schemeClr val="bg1"/>
                    </a:solidFill>
                  </a:rPr>
                  <a:t>cloud</a:t>
                </a:r>
                <a:endParaRPr lang="en-US" sz="1600" dirty="0">
                  <a:solidFill>
                    <a:schemeClr val="bg1"/>
                  </a:solidFill>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khall1\Desktop\CGF snow maps\2013001_NA_greyalt_big.png"/>
          <p:cNvPicPr>
            <a:picLocks noChangeAspect="1" noChangeArrowheads="1"/>
          </p:cNvPicPr>
          <p:nvPr/>
        </p:nvPicPr>
        <p:blipFill>
          <a:blip r:embed="rId3" cstate="print"/>
          <a:srcRect/>
          <a:stretch>
            <a:fillRect/>
          </a:stretch>
        </p:blipFill>
        <p:spPr bwMode="auto">
          <a:xfrm>
            <a:off x="1" y="2420040"/>
            <a:ext cx="9144000" cy="3675960"/>
          </a:xfrm>
          <a:prstGeom prst="rect">
            <a:avLst/>
          </a:prstGeom>
          <a:noFill/>
          <a:ln>
            <a:solidFill>
              <a:schemeClr val="accent1"/>
            </a:solidFill>
          </a:ln>
        </p:spPr>
      </p:pic>
      <p:sp>
        <p:nvSpPr>
          <p:cNvPr id="3" name="TextBox 2"/>
          <p:cNvSpPr txBox="1"/>
          <p:nvPr/>
        </p:nvSpPr>
        <p:spPr>
          <a:xfrm>
            <a:off x="914400" y="228600"/>
            <a:ext cx="7315200" cy="1815882"/>
          </a:xfrm>
          <a:prstGeom prst="rect">
            <a:avLst/>
          </a:prstGeom>
          <a:noFill/>
        </p:spPr>
        <p:txBody>
          <a:bodyPr wrap="square" rtlCol="0">
            <a:spAutoFit/>
          </a:bodyPr>
          <a:lstStyle/>
          <a:p>
            <a:pPr algn="ctr"/>
            <a:r>
              <a:rPr lang="en-US" sz="4400" b="1" dirty="0" smtClean="0">
                <a:solidFill>
                  <a:srgbClr val="002060"/>
                </a:solidFill>
              </a:rPr>
              <a:t>Sequence of MODIS Snow Maps (CGF)                                  </a:t>
            </a:r>
            <a:r>
              <a:rPr lang="en-US" sz="2400" b="1" dirty="0" smtClean="0">
                <a:solidFill>
                  <a:srgbClr val="002060"/>
                </a:solidFill>
              </a:rPr>
              <a:t>1 – 6 January 2013</a:t>
            </a:r>
            <a:endParaRPr lang="en-US" sz="2400" b="1" dirty="0">
              <a:solidFill>
                <a:srgbClr val="002060"/>
              </a:solidFill>
            </a:endParaRPr>
          </a:p>
        </p:txBody>
      </p:sp>
      <p:sp>
        <p:nvSpPr>
          <p:cNvPr id="4" name="TextBox 3"/>
          <p:cNvSpPr txBox="1"/>
          <p:nvPr/>
        </p:nvSpPr>
        <p:spPr>
          <a:xfrm>
            <a:off x="1219200" y="5486400"/>
            <a:ext cx="1981200" cy="369332"/>
          </a:xfrm>
          <a:prstGeom prst="rect">
            <a:avLst/>
          </a:prstGeom>
          <a:noFill/>
        </p:spPr>
        <p:txBody>
          <a:bodyPr wrap="square" rtlCol="0">
            <a:spAutoFit/>
          </a:bodyPr>
          <a:lstStyle/>
          <a:p>
            <a:r>
              <a:rPr lang="en-US" b="1" dirty="0" smtClean="0">
                <a:solidFill>
                  <a:srgbClr val="002060"/>
                </a:solidFill>
              </a:rPr>
              <a:t>1  Jan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khall1\Desktop\Completed Travel &amp; Meetings\2013\Toronto Jan 2013\Presentation\CPC maps from Jeff Miller\CPM1\2013002_NA_greyalt_big_CPM1.png"/>
          <p:cNvPicPr>
            <a:picLocks noChangeAspect="1" noChangeArrowheads="1"/>
          </p:cNvPicPr>
          <p:nvPr/>
        </p:nvPicPr>
        <p:blipFill>
          <a:blip r:embed="rId2" cstate="print"/>
          <a:srcRect/>
          <a:stretch>
            <a:fillRect/>
          </a:stretch>
        </p:blipFill>
        <p:spPr bwMode="auto">
          <a:xfrm>
            <a:off x="0" y="2431615"/>
            <a:ext cx="9144000" cy="3675960"/>
          </a:xfrm>
          <a:prstGeom prst="rect">
            <a:avLst/>
          </a:prstGeom>
          <a:noFill/>
        </p:spPr>
      </p:pic>
      <p:sp>
        <p:nvSpPr>
          <p:cNvPr id="3" name="TextBox 2"/>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2  Jan 2013</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khall1\Desktop\CGF snow maps\2013002_NA_greyalt_big.png"/>
          <p:cNvPicPr>
            <a:picLocks noChangeAspect="1" noChangeArrowheads="1"/>
          </p:cNvPicPr>
          <p:nvPr/>
        </p:nvPicPr>
        <p:blipFill>
          <a:blip r:embed="rId2" cstate="print"/>
          <a:srcRect/>
          <a:stretch>
            <a:fillRect/>
          </a:stretch>
        </p:blipFill>
        <p:spPr bwMode="auto">
          <a:xfrm>
            <a:off x="0" y="2420040"/>
            <a:ext cx="9144000" cy="3675960"/>
          </a:xfrm>
          <a:prstGeom prst="rect">
            <a:avLst/>
          </a:prstGeom>
          <a:noFill/>
          <a:ln>
            <a:solidFill>
              <a:schemeClr val="accent1"/>
            </a:solidFill>
          </a:ln>
        </p:spPr>
      </p:pic>
      <p:sp>
        <p:nvSpPr>
          <p:cNvPr id="4" name="TextBox 3"/>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2  Jan 2013</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khall1\Desktop\Completed Travel &amp; Meetings\2013\Toronto Jan 2013\Presentation\CPC maps from Jeff Miller\CPM1\2013003_NA_greyalt_big_CPM1.png"/>
          <p:cNvPicPr>
            <a:picLocks noChangeAspect="1" noChangeArrowheads="1"/>
          </p:cNvPicPr>
          <p:nvPr/>
        </p:nvPicPr>
        <p:blipFill>
          <a:blip r:embed="rId2" cstate="print"/>
          <a:srcRect/>
          <a:stretch>
            <a:fillRect/>
          </a:stretch>
        </p:blipFill>
        <p:spPr bwMode="auto">
          <a:xfrm>
            <a:off x="0" y="2420040"/>
            <a:ext cx="9144000" cy="3675960"/>
          </a:xfrm>
          <a:prstGeom prst="rect">
            <a:avLst/>
          </a:prstGeom>
          <a:noFill/>
        </p:spPr>
      </p:pic>
      <p:sp>
        <p:nvSpPr>
          <p:cNvPr id="3" name="TextBox 2"/>
          <p:cNvSpPr txBox="1"/>
          <p:nvPr/>
        </p:nvSpPr>
        <p:spPr>
          <a:xfrm>
            <a:off x="2286000" y="685800"/>
            <a:ext cx="4572000" cy="707886"/>
          </a:xfrm>
          <a:prstGeom prst="rect">
            <a:avLst/>
          </a:prstGeom>
          <a:noFill/>
        </p:spPr>
        <p:txBody>
          <a:bodyPr wrap="square" rtlCol="0">
            <a:spAutoFit/>
          </a:bodyPr>
          <a:lstStyle/>
          <a:p>
            <a:pPr algn="ctr"/>
            <a:r>
              <a:rPr lang="en-US" sz="4000" b="1" dirty="0" smtClean="0">
                <a:solidFill>
                  <a:srgbClr val="002060"/>
                </a:solidFill>
              </a:rPr>
              <a:t>3  Jan 2013</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4645</TotalTime>
  <Words>1675</Words>
  <Application>Microsoft Office PowerPoint</Application>
  <PresentationFormat>On-screen Show (4:3)</PresentationFormat>
  <Paragraphs>182</Paragraphs>
  <Slides>33</Slides>
  <Notes>13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dkhall1</dc:creator>
  <cp:lastModifiedBy>Dorothy</cp:lastModifiedBy>
  <cp:revision>148</cp:revision>
  <dcterms:created xsi:type="dcterms:W3CDTF">2013-01-17T17:00:37Z</dcterms:created>
  <dcterms:modified xsi:type="dcterms:W3CDTF">2013-04-15T18:59:22Z</dcterms:modified>
</cp:coreProperties>
</file>