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7" r:id="rId12"/>
    <p:sldId id="266" r:id="rId13"/>
    <p:sldId id="268"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5" d="100"/>
          <a:sy n="165" d="100"/>
        </p:scale>
        <p:origin x="-11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16BFDC-C4B4-4A41-B2FA-6B27D4671B76}"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325639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6BFDC-C4B4-4A41-B2FA-6B27D4671B76}"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255075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6BFDC-C4B4-4A41-B2FA-6B27D4671B76}"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13643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6BFDC-C4B4-4A41-B2FA-6B27D4671B76}"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321448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16BFDC-C4B4-4A41-B2FA-6B27D4671B76}"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215459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16BFDC-C4B4-4A41-B2FA-6B27D4671B76}"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15733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16BFDC-C4B4-4A41-B2FA-6B27D4671B76}" type="datetimeFigureOut">
              <a:rPr lang="en-US" smtClean="0"/>
              <a:t>4/15/13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17481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16BFDC-C4B4-4A41-B2FA-6B27D4671B76}" type="datetimeFigureOut">
              <a:rPr lang="en-US" smtClean="0"/>
              <a:t>4/15/13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3498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6BFDC-C4B4-4A41-B2FA-6B27D4671B76}" type="datetimeFigureOut">
              <a:rPr lang="en-US" smtClean="0"/>
              <a:t>4/15/13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53658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6BFDC-C4B4-4A41-B2FA-6B27D4671B76}"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221438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6BFDC-C4B4-4A41-B2FA-6B27D4671B76}"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99989-2567-DE4E-80D9-9C0E17E7365B}" type="slidenum">
              <a:rPr lang="en-US" smtClean="0"/>
              <a:t>‹#›</a:t>
            </a:fld>
            <a:endParaRPr lang="en-US"/>
          </a:p>
        </p:txBody>
      </p:sp>
    </p:spTree>
    <p:extLst>
      <p:ext uri="{BB962C8B-B14F-4D97-AF65-F5344CB8AC3E}">
        <p14:creationId xmlns:p14="http://schemas.microsoft.com/office/powerpoint/2010/main" val="37941865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6BFDC-C4B4-4A41-B2FA-6B27D4671B76}" type="datetimeFigureOut">
              <a:rPr lang="en-US" smtClean="0"/>
              <a:t>4/15/13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99989-2567-DE4E-80D9-9C0E17E7365B}" type="slidenum">
              <a:rPr lang="en-US" smtClean="0"/>
              <a:t>‹#›</a:t>
            </a:fld>
            <a:endParaRPr lang="en-US"/>
          </a:p>
        </p:txBody>
      </p:sp>
    </p:spTree>
    <p:extLst>
      <p:ext uri="{BB962C8B-B14F-4D97-AF65-F5344CB8AC3E}">
        <p14:creationId xmlns:p14="http://schemas.microsoft.com/office/powerpoint/2010/main" val="21374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tonuniversity_logo.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6112" y="6119778"/>
            <a:ext cx="2010337" cy="738222"/>
          </a:xfrm>
          <a:prstGeom prst="rect">
            <a:avLst/>
          </a:prstGeom>
        </p:spPr>
      </p:pic>
      <p:pic>
        <p:nvPicPr>
          <p:cNvPr id="5" name="Picture 4" descr="Screen shot 2013-04-09 at 12.34.0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400895" y="1720411"/>
            <a:ext cx="8584401" cy="2031325"/>
          </a:xfrm>
          <a:prstGeom prst="rect">
            <a:avLst/>
          </a:prstGeom>
          <a:noFill/>
        </p:spPr>
        <p:txBody>
          <a:bodyPr wrap="none" rtlCol="0">
            <a:spAutoFit/>
          </a:bodyPr>
          <a:lstStyle/>
          <a:p>
            <a:pPr algn="ctr"/>
            <a:r>
              <a:rPr lang="en-US" dirty="0" smtClean="0">
                <a:latin typeface="Cambria"/>
                <a:cs typeface="Cambria"/>
              </a:rPr>
              <a:t>MODIS Leaf Area Index (LAI) and Fraction of Vegetation Absorbed </a:t>
            </a:r>
            <a:r>
              <a:rPr lang="en-US" dirty="0" err="1" smtClean="0">
                <a:latin typeface="Cambria"/>
                <a:cs typeface="Cambria"/>
              </a:rPr>
              <a:t>Photosynthetically</a:t>
            </a:r>
            <a:r>
              <a:rPr lang="en-US" dirty="0" smtClean="0">
                <a:latin typeface="Cambria"/>
                <a:cs typeface="Cambria"/>
              </a:rPr>
              <a:t> </a:t>
            </a:r>
          </a:p>
          <a:p>
            <a:pPr algn="ctr"/>
            <a:r>
              <a:rPr lang="en-US" dirty="0" smtClean="0">
                <a:latin typeface="Cambria"/>
                <a:cs typeface="Cambria"/>
              </a:rPr>
              <a:t>Active Radiation Products (FPAR) Products – An Update</a:t>
            </a:r>
          </a:p>
          <a:p>
            <a:pPr algn="ctr"/>
            <a:endParaRPr lang="en-US" dirty="0" smtClean="0">
              <a:latin typeface="Cambria"/>
              <a:cs typeface="Cambria"/>
            </a:endParaRPr>
          </a:p>
          <a:p>
            <a:pPr algn="ctr"/>
            <a:endParaRPr lang="en-US" dirty="0" smtClean="0">
              <a:latin typeface="Cambria"/>
              <a:cs typeface="Cambria"/>
            </a:endParaRPr>
          </a:p>
          <a:p>
            <a:pPr algn="ctr"/>
            <a:r>
              <a:rPr lang="en-US" dirty="0" smtClean="0">
                <a:latin typeface="Cambria"/>
                <a:cs typeface="Cambria"/>
              </a:rPr>
              <a:t>Ranga B. Myneni</a:t>
            </a:r>
          </a:p>
          <a:p>
            <a:pPr algn="ctr"/>
            <a:r>
              <a:rPr lang="en-US" dirty="0" smtClean="0">
                <a:latin typeface="Cambria"/>
                <a:cs typeface="Cambria"/>
              </a:rPr>
              <a:t>Department of Earth &amp; Environment</a:t>
            </a:r>
          </a:p>
          <a:p>
            <a:pPr algn="ctr"/>
            <a:r>
              <a:rPr lang="en-US" dirty="0" smtClean="0">
                <a:latin typeface="Cambria"/>
                <a:cs typeface="Cambria"/>
              </a:rPr>
              <a:t>Boston University</a:t>
            </a:r>
          </a:p>
        </p:txBody>
      </p:sp>
    </p:spTree>
    <p:extLst>
      <p:ext uri="{BB962C8B-B14F-4D97-AF65-F5344CB8AC3E}">
        <p14:creationId xmlns:p14="http://schemas.microsoft.com/office/powerpoint/2010/main" val="284555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2698175" cy="400110"/>
          </a:xfrm>
          <a:prstGeom prst="rect">
            <a:avLst/>
          </a:prstGeom>
          <a:noFill/>
        </p:spPr>
        <p:txBody>
          <a:bodyPr wrap="none" rtlCol="0">
            <a:spAutoFit/>
          </a:bodyPr>
          <a:lstStyle/>
          <a:p>
            <a:r>
              <a:rPr lang="en-US" sz="2000" b="1" dirty="0" smtClean="0">
                <a:solidFill>
                  <a:srgbClr val="FF0000"/>
                </a:solidFill>
                <a:latin typeface="Cambria"/>
                <a:cs typeface="Cambria"/>
              </a:rPr>
              <a:t>2. Scientific Activities</a:t>
            </a:r>
          </a:p>
        </p:txBody>
      </p:sp>
      <p:sp>
        <p:nvSpPr>
          <p:cNvPr id="7" name="Rectangle 2"/>
          <p:cNvSpPr txBox="1">
            <a:spLocks noChangeArrowheads="1"/>
          </p:cNvSpPr>
          <p:nvPr/>
        </p:nvSpPr>
        <p:spPr>
          <a:xfrm>
            <a:off x="125509" y="1411150"/>
            <a:ext cx="8854120" cy="503230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1313" algn="ctr">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b="1" u="sng" dirty="0" smtClean="0">
                <a:solidFill>
                  <a:srgbClr val="0000FF"/>
                </a:solidFill>
                <a:latin typeface="Cambria"/>
                <a:cs typeface="Cambria"/>
              </a:rPr>
              <a:t>Published Articles</a:t>
            </a:r>
          </a:p>
          <a:p>
            <a:pPr>
              <a:buAutoNum type="arabicParenBoth"/>
            </a:pPr>
            <a:r>
              <a:rPr lang="en-US" sz="1400" dirty="0" smtClean="0">
                <a:latin typeface="Cambria"/>
                <a:cs typeface="Cambria"/>
              </a:rPr>
              <a:t>Fang et al., 2013. Characterization and </a:t>
            </a:r>
            <a:r>
              <a:rPr lang="en-US" sz="1400" dirty="0" err="1" smtClean="0">
                <a:latin typeface="Cambria"/>
                <a:cs typeface="Cambria"/>
              </a:rPr>
              <a:t>Intercomparison</a:t>
            </a:r>
            <a:r>
              <a:rPr lang="en-US" sz="1400" dirty="0" smtClean="0">
                <a:latin typeface="Cambria"/>
                <a:cs typeface="Cambria"/>
              </a:rPr>
              <a:t> of Global Moderate Resolution Leaf Area Index (LAI) Products: Analysis of </a:t>
            </a:r>
            <a:r>
              <a:rPr lang="en-US" sz="1400" dirty="0" err="1" smtClean="0">
                <a:latin typeface="Cambria"/>
                <a:cs typeface="Cambria"/>
              </a:rPr>
              <a:t>Climatologies</a:t>
            </a:r>
            <a:r>
              <a:rPr lang="en-US" sz="1400" dirty="0" smtClean="0">
                <a:latin typeface="Cambria"/>
                <a:cs typeface="Cambria"/>
              </a:rPr>
              <a:t> and Theoretical Uncertainties, J. </a:t>
            </a:r>
            <a:r>
              <a:rPr lang="en-US" sz="1400" dirty="0" err="1" smtClean="0">
                <a:latin typeface="Cambria"/>
                <a:cs typeface="Cambria"/>
              </a:rPr>
              <a:t>Geophys</a:t>
            </a:r>
            <a:r>
              <a:rPr lang="en-US" sz="1400" dirty="0" smtClean="0">
                <a:latin typeface="Cambria"/>
                <a:cs typeface="Cambria"/>
              </a:rPr>
              <a:t>. Res. (</a:t>
            </a:r>
            <a:r>
              <a:rPr lang="en-US" sz="1400" dirty="0" err="1" smtClean="0">
                <a:latin typeface="Cambria"/>
                <a:cs typeface="Cambria"/>
              </a:rPr>
              <a:t>Biogeosciences</a:t>
            </a:r>
            <a:r>
              <a:rPr lang="en-US" sz="1400" dirty="0" smtClean="0">
                <a:latin typeface="Cambria"/>
                <a:cs typeface="Cambria"/>
              </a:rPr>
              <a:t>), </a:t>
            </a:r>
            <a:r>
              <a:rPr lang="en-US" sz="1400" dirty="0" err="1" smtClean="0">
                <a:latin typeface="Cambria"/>
                <a:cs typeface="Cambria"/>
              </a:rPr>
              <a:t>doi</a:t>
            </a:r>
            <a:r>
              <a:rPr lang="en-US" sz="1400" dirty="0" smtClean="0">
                <a:latin typeface="Cambria"/>
                <a:cs typeface="Cambria"/>
              </a:rPr>
              <a:t>: 10.1002/jgrg.20051</a:t>
            </a:r>
          </a:p>
          <a:p>
            <a:pPr>
              <a:buAutoNum type="arabicParenBoth"/>
            </a:pPr>
            <a:endParaRPr lang="en-US" sz="1400" dirty="0" smtClean="0">
              <a:latin typeface="Cambria"/>
              <a:cs typeface="Cambria"/>
            </a:endParaRP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400" dirty="0" smtClean="0">
                <a:latin typeface="Cambria"/>
                <a:cs typeface="Cambria"/>
              </a:rPr>
              <a:t>Mao et al., 2013. Global Latitudinal-Asymmetric Vegetation Growth Trends and Their Driving Mechanisms 1982-2009, Remote Sens. 2013, 5, 1484-1497; doi:10.3390/rs5031484</a:t>
            </a: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400" dirty="0" smtClean="0">
              <a:latin typeface="Cambria"/>
              <a:cs typeface="Cambria"/>
            </a:endParaRP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400" dirty="0" smtClean="0">
                <a:latin typeface="Cambria"/>
                <a:cs typeface="Cambria"/>
              </a:rPr>
              <a:t>Zhu et al., 2013. Global Data Sets of Vegetation Leaf Area Index (LAI)3g and Fraction of </a:t>
            </a:r>
            <a:r>
              <a:rPr lang="en-US" sz="1400" dirty="0" err="1" smtClean="0">
                <a:latin typeface="Cambria"/>
                <a:cs typeface="Cambria"/>
              </a:rPr>
              <a:t>Photosynthetically</a:t>
            </a:r>
            <a:r>
              <a:rPr lang="en-US" sz="1400" dirty="0" smtClean="0">
                <a:latin typeface="Cambria"/>
                <a:cs typeface="Cambria"/>
              </a:rPr>
              <a:t> Active Radiation (FPAR)3g Derived from Global Inventory Modeling and Mapping Studies (GIMMS) Normalized Difference Vegetation Index (NDVI3g) for the Period 1981 to 2011, Remote Sens. 2013, 5, 927-948; doi:10.3390/rs5020927</a:t>
            </a: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400" dirty="0" smtClean="0">
              <a:latin typeface="Cambria"/>
              <a:cs typeface="Cambria"/>
            </a:endParaRP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400" dirty="0" smtClean="0">
                <a:latin typeface="Cambria"/>
                <a:cs typeface="Cambria"/>
              </a:rPr>
              <a:t>Fang et al., 2013. The Impact of Potential Land Cover Misclassification on MODIS Leaf Area Index (LAI) Estimation: A Statistical Perspective, Remote Sens. 2013, 5, 830-844; doi:10.3390/rs5020830 </a:t>
            </a: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400" dirty="0" smtClean="0">
              <a:latin typeface="Cambria"/>
              <a:cs typeface="Cambria"/>
            </a:endParaRP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400" dirty="0" err="1" smtClean="0">
                <a:latin typeface="Cambria"/>
                <a:cs typeface="Cambria"/>
              </a:rPr>
              <a:t>Samanta</a:t>
            </a:r>
            <a:r>
              <a:rPr lang="en-US" sz="1400" dirty="0" smtClean="0">
                <a:latin typeface="Cambria"/>
                <a:cs typeface="Cambria"/>
              </a:rPr>
              <a:t> et al. 2012. Seasonal changes in leaf area of Amazon forests from leaf flushing and abscission, J. </a:t>
            </a:r>
            <a:r>
              <a:rPr lang="en-US" sz="1400" dirty="0" err="1" smtClean="0">
                <a:latin typeface="Cambria"/>
                <a:cs typeface="Cambria"/>
              </a:rPr>
              <a:t>Geophys</a:t>
            </a:r>
            <a:r>
              <a:rPr lang="en-US" sz="1400" dirty="0" smtClean="0">
                <a:latin typeface="Cambria"/>
                <a:cs typeface="Cambria"/>
              </a:rPr>
              <a:t>. Res. VOL. 117, G01015, doi:10.1029/2011JG001818 </a:t>
            </a: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400" dirty="0" smtClean="0">
              <a:latin typeface="Cambria"/>
              <a:cs typeface="Cambria"/>
            </a:endParaRPr>
          </a:p>
          <a:p>
            <a:pPr marL="344487">
              <a:buFontTx/>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400" dirty="0" err="1" smtClean="0">
                <a:latin typeface="Cambria"/>
                <a:cs typeface="Cambria"/>
              </a:rPr>
              <a:t>Samanta</a:t>
            </a:r>
            <a:r>
              <a:rPr lang="en-US" sz="1400" dirty="0" smtClean="0">
                <a:latin typeface="Cambria"/>
                <a:cs typeface="Cambria"/>
              </a:rPr>
              <a:t> et al., 2011. Comment on "Drought-Induced Reduction in Global Terrestrial Net Primary Production from 2000 Through 2009", Science, Vol. 333, p. 1093, DOI: 10.1126/science.1199048, 2011. </a:t>
            </a:r>
            <a:endParaRPr lang="en-US" sz="1400" dirty="0">
              <a:latin typeface="Cambria"/>
              <a:cs typeface="Cambria"/>
            </a:endParaRPr>
          </a:p>
        </p:txBody>
      </p:sp>
    </p:spTree>
    <p:extLst>
      <p:ext uri="{BB962C8B-B14F-4D97-AF65-F5344CB8AC3E}">
        <p14:creationId xmlns:p14="http://schemas.microsoft.com/office/powerpoint/2010/main" val="12765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84" y="34423"/>
            <a:ext cx="9070935" cy="5933025"/>
          </a:xfrm>
          <a:prstGeom prst="rect">
            <a:avLst/>
          </a:prstGeom>
        </p:spPr>
      </p:pic>
      <p:sp>
        <p:nvSpPr>
          <p:cNvPr id="8" name="TextBox 7"/>
          <p:cNvSpPr txBox="1"/>
          <p:nvPr/>
        </p:nvSpPr>
        <p:spPr>
          <a:xfrm>
            <a:off x="110467" y="5930042"/>
            <a:ext cx="8805039" cy="646331"/>
          </a:xfrm>
          <a:prstGeom prst="rect">
            <a:avLst/>
          </a:prstGeom>
          <a:noFill/>
        </p:spPr>
        <p:txBody>
          <a:bodyPr wrap="none" rtlCol="0">
            <a:spAutoFit/>
          </a:bodyPr>
          <a:lstStyle/>
          <a:p>
            <a:r>
              <a:rPr lang="en-US" dirty="0"/>
              <a:t>The average uncertainties and relative uncertainties are in the order: MODIS (0.17, 11.5%) &lt; </a:t>
            </a:r>
            <a:endParaRPr lang="en-US" dirty="0" smtClean="0"/>
          </a:p>
          <a:p>
            <a:r>
              <a:rPr lang="en-US" dirty="0" smtClean="0"/>
              <a:t>GEOV1 </a:t>
            </a:r>
            <a:r>
              <a:rPr lang="en-US" dirty="0"/>
              <a:t>(0.24, 26.6%) &lt; Land-SAF (0.36, 37.8%) &lt; JRC-TIP (0.43, 114.3%</a:t>
            </a:r>
            <a:r>
              <a:rPr lang="en-US" dirty="0" smtClean="0"/>
              <a:t>) - (Fang et al., 2013). </a:t>
            </a:r>
            <a:endParaRPr lang="en-US" dirty="0"/>
          </a:p>
        </p:txBody>
      </p:sp>
    </p:spTree>
    <p:extLst>
      <p:ext uri="{BB962C8B-B14F-4D97-AF65-F5344CB8AC3E}">
        <p14:creationId xmlns:p14="http://schemas.microsoft.com/office/powerpoint/2010/main" val="245738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2698175" cy="400110"/>
          </a:xfrm>
          <a:prstGeom prst="rect">
            <a:avLst/>
          </a:prstGeom>
          <a:noFill/>
        </p:spPr>
        <p:txBody>
          <a:bodyPr wrap="none" rtlCol="0">
            <a:spAutoFit/>
          </a:bodyPr>
          <a:lstStyle/>
          <a:p>
            <a:r>
              <a:rPr lang="en-US" sz="2000" b="1" dirty="0" smtClean="0">
                <a:solidFill>
                  <a:srgbClr val="FF0000"/>
                </a:solidFill>
                <a:latin typeface="Cambria"/>
                <a:cs typeface="Cambria"/>
              </a:rPr>
              <a:t>2. Scientific Activities</a:t>
            </a:r>
          </a:p>
        </p:txBody>
      </p:sp>
      <p:sp>
        <p:nvSpPr>
          <p:cNvPr id="7" name="Rectangle 2"/>
          <p:cNvSpPr txBox="1">
            <a:spLocks noChangeArrowheads="1"/>
          </p:cNvSpPr>
          <p:nvPr/>
        </p:nvSpPr>
        <p:spPr>
          <a:xfrm>
            <a:off x="125509" y="1552093"/>
            <a:ext cx="8854120" cy="38673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1313" algn="ctr">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b="1" u="sng" dirty="0" smtClean="0">
                <a:solidFill>
                  <a:srgbClr val="0000FF"/>
                </a:solidFill>
                <a:latin typeface="Cambria"/>
                <a:cs typeface="Cambria"/>
              </a:rPr>
              <a:t>Accepted/Submitted Articles</a:t>
            </a:r>
          </a:p>
          <a:p>
            <a:pPr indent="-341313" algn="ctr">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b="1" u="sng" dirty="0" smtClean="0">
              <a:solidFill>
                <a:srgbClr val="0000FF"/>
              </a:solidFill>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err="1" smtClean="0">
                <a:latin typeface="Cambria"/>
                <a:cs typeface="Cambria"/>
              </a:rPr>
              <a:t>Sitch</a:t>
            </a:r>
            <a:r>
              <a:rPr lang="en-US" sz="1600" dirty="0" smtClean="0">
                <a:latin typeface="Cambria"/>
                <a:cs typeface="Cambria"/>
              </a:rPr>
              <a:t> et al., 2013. Trends and Drivers of Regional Sources and Sinks of Carbon Dioxide over the Past Two Decades, Global Change Biology (accepted).</a:t>
            </a: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smtClean="0">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err="1" smtClean="0">
                <a:latin typeface="Cambria"/>
                <a:cs typeface="Cambria"/>
              </a:rPr>
              <a:t>Poulter</a:t>
            </a:r>
            <a:r>
              <a:rPr lang="en-US" sz="1600" dirty="0" smtClean="0">
                <a:latin typeface="Cambria"/>
                <a:cs typeface="Cambria"/>
              </a:rPr>
              <a:t> et al., 2013. </a:t>
            </a:r>
            <a:r>
              <a:rPr lang="en-US" sz="1600" dirty="0">
                <a:latin typeface="Cambria"/>
                <a:cs typeface="Cambria"/>
              </a:rPr>
              <a:t>Recent </a:t>
            </a:r>
            <a:r>
              <a:rPr lang="en-US" sz="1600" dirty="0" smtClean="0">
                <a:latin typeface="Cambria"/>
                <a:cs typeface="Cambria"/>
              </a:rPr>
              <a:t>Trends </a:t>
            </a:r>
            <a:r>
              <a:rPr lang="en-US" sz="1600" dirty="0">
                <a:latin typeface="Cambria"/>
                <a:cs typeface="Cambria"/>
              </a:rPr>
              <a:t>in Inner Asian </a:t>
            </a:r>
            <a:r>
              <a:rPr lang="en-US" sz="1600" dirty="0" smtClean="0">
                <a:latin typeface="Cambria"/>
                <a:cs typeface="Cambria"/>
              </a:rPr>
              <a:t>Forest </a:t>
            </a:r>
            <a:r>
              <a:rPr lang="en-US" sz="1600" dirty="0">
                <a:latin typeface="Cambria"/>
                <a:cs typeface="Cambria"/>
              </a:rPr>
              <a:t>D</a:t>
            </a:r>
            <a:r>
              <a:rPr lang="en-US" sz="1600" dirty="0" smtClean="0">
                <a:latin typeface="Cambria"/>
                <a:cs typeface="Cambria"/>
              </a:rPr>
              <a:t>ynamics </a:t>
            </a:r>
            <a:r>
              <a:rPr lang="en-US" sz="1600" dirty="0">
                <a:latin typeface="Cambria"/>
                <a:cs typeface="Cambria"/>
              </a:rPr>
              <a:t>to </a:t>
            </a:r>
            <a:r>
              <a:rPr lang="en-US" sz="1600" dirty="0" smtClean="0">
                <a:latin typeface="Cambria"/>
                <a:cs typeface="Cambria"/>
              </a:rPr>
              <a:t>Temperature </a:t>
            </a:r>
            <a:r>
              <a:rPr lang="en-US" sz="1600" dirty="0">
                <a:latin typeface="Cambria"/>
                <a:cs typeface="Cambria"/>
              </a:rPr>
              <a:t>and </a:t>
            </a:r>
            <a:r>
              <a:rPr lang="en-US" sz="1600" dirty="0" smtClean="0">
                <a:latin typeface="Cambria"/>
                <a:cs typeface="Cambria"/>
              </a:rPr>
              <a:t>Precipitation Indicate </a:t>
            </a:r>
            <a:r>
              <a:rPr lang="en-US" sz="1600" dirty="0">
                <a:latin typeface="Cambria"/>
                <a:cs typeface="Cambria"/>
              </a:rPr>
              <a:t>H</a:t>
            </a:r>
            <a:r>
              <a:rPr lang="en-US" sz="1600" dirty="0" smtClean="0">
                <a:latin typeface="Cambria"/>
                <a:cs typeface="Cambria"/>
              </a:rPr>
              <a:t>igh </a:t>
            </a:r>
            <a:r>
              <a:rPr lang="en-US" sz="1600" dirty="0">
                <a:latin typeface="Cambria"/>
                <a:cs typeface="Cambria"/>
              </a:rPr>
              <a:t>S</a:t>
            </a:r>
            <a:r>
              <a:rPr lang="en-US" sz="1600" dirty="0" smtClean="0">
                <a:latin typeface="Cambria"/>
                <a:cs typeface="Cambria"/>
              </a:rPr>
              <a:t>ensitivity </a:t>
            </a:r>
            <a:r>
              <a:rPr lang="en-US" sz="1600" dirty="0">
                <a:latin typeface="Cambria"/>
                <a:cs typeface="Cambria"/>
              </a:rPr>
              <a:t>to </a:t>
            </a:r>
            <a:r>
              <a:rPr lang="en-US" sz="1600" dirty="0" smtClean="0">
                <a:latin typeface="Cambria"/>
                <a:cs typeface="Cambria"/>
              </a:rPr>
              <a:t>Climate </a:t>
            </a:r>
            <a:r>
              <a:rPr lang="en-US" sz="1600" dirty="0">
                <a:latin typeface="Cambria"/>
                <a:cs typeface="Cambria"/>
              </a:rPr>
              <a:t>C</a:t>
            </a:r>
            <a:r>
              <a:rPr lang="en-US" sz="1600" dirty="0" smtClean="0">
                <a:latin typeface="Cambria"/>
                <a:cs typeface="Cambria"/>
              </a:rPr>
              <a:t>hange, Agric. Forest. </a:t>
            </a:r>
            <a:r>
              <a:rPr lang="en-US" sz="1600" dirty="0" err="1" smtClean="0">
                <a:latin typeface="Cambria"/>
                <a:cs typeface="Cambria"/>
              </a:rPr>
              <a:t>Meteorol</a:t>
            </a:r>
            <a:r>
              <a:rPr lang="en-US" sz="1600" dirty="0" smtClean="0">
                <a:latin typeface="Cambria"/>
                <a:cs typeface="Cambria"/>
              </a:rPr>
              <a:t>. (accepted).</a:t>
            </a: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smtClean="0">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Wang et al. 2013. Evaluation of CLM4 Solar Radiation Partitioning Scheme Using Remote Sensing and Site-level FPAR Data Sets, Remote Sensing (submitted).</a:t>
            </a: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smtClean="0">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err="1" smtClean="0">
                <a:latin typeface="Cambria"/>
                <a:cs typeface="Cambria"/>
              </a:rPr>
              <a:t>Anav</a:t>
            </a:r>
            <a:r>
              <a:rPr lang="en-US" sz="1600" dirty="0" smtClean="0">
                <a:latin typeface="Cambria"/>
                <a:cs typeface="Cambria"/>
              </a:rPr>
              <a:t> et al., 2013. Evaluation of the Carbon Cycle Components of CMIP5 Earth System Models, Remote Sensing, (submitted).</a:t>
            </a:r>
          </a:p>
          <a:p>
            <a:pPr indent="-341313">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400" dirty="0" smtClean="0">
              <a:latin typeface="Cambria"/>
              <a:cs typeface="Cambria"/>
            </a:endParaRPr>
          </a:p>
        </p:txBody>
      </p:sp>
    </p:spTree>
    <p:extLst>
      <p:ext uri="{BB962C8B-B14F-4D97-AF65-F5344CB8AC3E}">
        <p14:creationId xmlns:p14="http://schemas.microsoft.com/office/powerpoint/2010/main" val="139536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2839239" cy="400110"/>
          </a:xfrm>
          <a:prstGeom prst="rect">
            <a:avLst/>
          </a:prstGeom>
          <a:noFill/>
        </p:spPr>
        <p:txBody>
          <a:bodyPr wrap="none" rtlCol="0">
            <a:spAutoFit/>
          </a:bodyPr>
          <a:lstStyle/>
          <a:p>
            <a:r>
              <a:rPr lang="en-US" sz="2000" b="1" dirty="0">
                <a:solidFill>
                  <a:srgbClr val="FF0000"/>
                </a:solidFill>
                <a:latin typeface="Cambria"/>
                <a:cs typeface="Cambria"/>
              </a:rPr>
              <a:t>3</a:t>
            </a:r>
            <a:r>
              <a:rPr lang="en-US" sz="2000" b="1" dirty="0" smtClean="0">
                <a:solidFill>
                  <a:srgbClr val="FF0000"/>
                </a:solidFill>
                <a:latin typeface="Cambria"/>
                <a:cs typeface="Cambria"/>
              </a:rPr>
              <a:t>. Community Support</a:t>
            </a:r>
          </a:p>
        </p:txBody>
      </p:sp>
      <p:sp>
        <p:nvSpPr>
          <p:cNvPr id="7" name="Rectangle 2"/>
          <p:cNvSpPr txBox="1">
            <a:spLocks noChangeArrowheads="1"/>
          </p:cNvSpPr>
          <p:nvPr/>
        </p:nvSpPr>
        <p:spPr>
          <a:xfrm>
            <a:off x="125509" y="1552093"/>
            <a:ext cx="8854120" cy="38673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1313" algn="ctr">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b="1" u="sng" dirty="0" smtClean="0">
              <a:solidFill>
                <a:srgbClr val="0000FF"/>
              </a:solidFill>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Generating higher quality, but downscaled, MODIS LAI and FPAR products from standard MODIS products and distribution via the PI web site.</a:t>
            </a: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smtClean="0">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Producing “custom” products for certain class of users (CMIP5, Carbon/Ag/Hydrology/Atmospheric Chemistry/etc. modelers).</a:t>
            </a: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smtClean="0">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Research on developing a LAI/FPAR CDR (AVHRR-MODIS fused product time series) and distribution to the community – currently distributing a 30 year LAI/FPAR data set.</a:t>
            </a: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smtClean="0">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The long-term data sets seem to be in much demand by the vast majority of users where the</a:t>
            </a:r>
          </a:p>
          <a:p>
            <a:pPr marL="1587" inden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a:latin typeface="Cambria"/>
                <a:cs typeface="Cambria"/>
              </a:rPr>
              <a:t> </a:t>
            </a:r>
            <a:r>
              <a:rPr lang="en-US" sz="1600" dirty="0" smtClean="0">
                <a:latin typeface="Cambria"/>
                <a:cs typeface="Cambria"/>
              </a:rPr>
              <a:t>       focus is on climate change science needs.</a:t>
            </a:r>
          </a:p>
          <a:p>
            <a:pPr indent="-341313">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400" dirty="0" smtClean="0">
              <a:latin typeface="Cambria"/>
              <a:cs typeface="Cambria"/>
            </a:endParaRPr>
          </a:p>
        </p:txBody>
      </p:sp>
    </p:spTree>
    <p:extLst>
      <p:ext uri="{BB962C8B-B14F-4D97-AF65-F5344CB8AC3E}">
        <p14:creationId xmlns:p14="http://schemas.microsoft.com/office/powerpoint/2010/main" val="170861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2890535" cy="400110"/>
          </a:xfrm>
          <a:prstGeom prst="rect">
            <a:avLst/>
          </a:prstGeom>
          <a:noFill/>
        </p:spPr>
        <p:txBody>
          <a:bodyPr wrap="none" rtlCol="0">
            <a:spAutoFit/>
          </a:bodyPr>
          <a:lstStyle/>
          <a:p>
            <a:r>
              <a:rPr lang="en-US" sz="2000" b="1" dirty="0" smtClean="0">
                <a:solidFill>
                  <a:srgbClr val="FF0000"/>
                </a:solidFill>
                <a:latin typeface="Cambria"/>
                <a:cs typeface="Cambria"/>
              </a:rPr>
              <a:t>4. Concluding Remarks</a:t>
            </a:r>
          </a:p>
        </p:txBody>
      </p:sp>
      <p:sp>
        <p:nvSpPr>
          <p:cNvPr id="7" name="Rectangle 2"/>
          <p:cNvSpPr txBox="1">
            <a:spLocks noChangeArrowheads="1"/>
          </p:cNvSpPr>
          <p:nvPr/>
        </p:nvSpPr>
        <p:spPr>
          <a:xfrm>
            <a:off x="125509" y="1552093"/>
            <a:ext cx="8854120" cy="38673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1313" algn="ctr">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b="1" u="sng" dirty="0" smtClean="0">
              <a:solidFill>
                <a:srgbClr val="0000FF"/>
              </a:solidFill>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a:latin typeface="Cambria"/>
                <a:cs typeface="Cambria"/>
              </a:rPr>
              <a:t>The Project can do limited science testing and provide diagnostics, but </a:t>
            </a:r>
            <a:r>
              <a:rPr lang="en-US" sz="1600" dirty="0" smtClean="0">
                <a:latin typeface="Cambria"/>
                <a:cs typeface="Cambria"/>
              </a:rPr>
              <a:t>the </a:t>
            </a:r>
            <a:r>
              <a:rPr lang="en-US" sz="1600" dirty="0">
                <a:latin typeface="Cambria"/>
                <a:cs typeface="Cambria"/>
              </a:rPr>
              <a:t>science team member can perform comprehensive analysis and </a:t>
            </a:r>
            <a:r>
              <a:rPr lang="en-US" sz="1600" dirty="0" smtClean="0">
                <a:latin typeface="Cambria"/>
                <a:cs typeface="Cambria"/>
              </a:rPr>
              <a:t>develop </a:t>
            </a:r>
            <a:r>
              <a:rPr lang="en-US" sz="1600" dirty="0">
                <a:latin typeface="Cambria"/>
                <a:cs typeface="Cambria"/>
              </a:rPr>
              <a:t>needed algorithm refinements to maintain the integrity of the products</a:t>
            </a:r>
            <a:r>
              <a:rPr lang="en-US" sz="1600" dirty="0" smtClean="0">
                <a:latin typeface="Cambria"/>
                <a:cs typeface="Cambria"/>
              </a:rPr>
              <a:t>. This is clearly the case with C6 MODIS LAI/FPAR</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MODIS LAI/FPAR products are the “best” of the current crop of LAI/FPAR products.</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Product “quality” cannot be assured without the PI as the “gate keeper”</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As the length of the time series is increasing, the scientific community is increasingly reaping the rewards from MODIS.</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latin typeface="Cambria"/>
                <a:cs typeface="Cambria"/>
              </a:rPr>
              <a:t>We need to continue the “tried and tested” model of a science team behind a live MODIS mission.</a:t>
            </a:r>
            <a:endParaRPr lang="en-US" sz="1600" dirty="0">
              <a:latin typeface="Cambria"/>
              <a:cs typeface="Cambria"/>
            </a:endParaRPr>
          </a:p>
          <a:p>
            <a:pPr marL="344487">
              <a:buAutoNum type="arabicParenBoth"/>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dirty="0" smtClean="0">
              <a:latin typeface="Cambria"/>
              <a:cs typeface="Cambria"/>
            </a:endParaRPr>
          </a:p>
        </p:txBody>
      </p:sp>
    </p:spTree>
    <p:extLst>
      <p:ext uri="{BB962C8B-B14F-4D97-AF65-F5344CB8AC3E}">
        <p14:creationId xmlns:p14="http://schemas.microsoft.com/office/powerpoint/2010/main" val="296803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1230385" y="2051463"/>
            <a:ext cx="6865982" cy="2246769"/>
          </a:xfrm>
          <a:prstGeom prst="rect">
            <a:avLst/>
          </a:prstGeom>
          <a:noFill/>
        </p:spPr>
        <p:txBody>
          <a:bodyPr wrap="none" rtlCol="0">
            <a:spAutoFit/>
          </a:bodyPr>
          <a:lstStyle/>
          <a:p>
            <a:pPr marL="342900" indent="-342900">
              <a:buAutoNum type="arabicPeriod"/>
            </a:pPr>
            <a:r>
              <a:rPr lang="en-US" sz="2000" dirty="0" smtClean="0">
                <a:latin typeface="Cambria"/>
                <a:cs typeface="Cambria"/>
              </a:rPr>
              <a:t>C6 Science Test Results (Credit: Drs. </a:t>
            </a:r>
            <a:r>
              <a:rPr lang="en-US" sz="2000" dirty="0" err="1" smtClean="0">
                <a:latin typeface="Cambria"/>
                <a:cs typeface="Cambria"/>
              </a:rPr>
              <a:t>Sarkar</a:t>
            </a:r>
            <a:r>
              <a:rPr lang="en-US" sz="2000" dirty="0" smtClean="0">
                <a:latin typeface="Cambria"/>
                <a:cs typeface="Cambria"/>
              </a:rPr>
              <a:t> and </a:t>
            </a:r>
            <a:r>
              <a:rPr lang="en-US" sz="2000" dirty="0" err="1" smtClean="0">
                <a:latin typeface="Cambria"/>
                <a:cs typeface="Cambria"/>
              </a:rPr>
              <a:t>Devadiga</a:t>
            </a:r>
            <a:r>
              <a:rPr lang="en-US" sz="2000" dirty="0" smtClean="0">
                <a:latin typeface="Cambria"/>
                <a:cs typeface="Cambria"/>
              </a:rPr>
              <a:t>) </a:t>
            </a:r>
          </a:p>
          <a:p>
            <a:pPr marL="342900" indent="-342900">
              <a:buAutoNum type="arabicPeriod"/>
            </a:pPr>
            <a:endParaRPr lang="en-US" sz="2000" dirty="0" smtClean="0">
              <a:latin typeface="Cambria"/>
              <a:cs typeface="Cambria"/>
            </a:endParaRPr>
          </a:p>
          <a:p>
            <a:pPr marL="342900" indent="-342900">
              <a:buAutoNum type="arabicPeriod"/>
            </a:pPr>
            <a:r>
              <a:rPr lang="en-US" sz="2000" dirty="0" smtClean="0">
                <a:latin typeface="Cambria"/>
                <a:cs typeface="Cambria"/>
              </a:rPr>
              <a:t>Scientific Activities</a:t>
            </a:r>
          </a:p>
          <a:p>
            <a:pPr marL="342900" indent="-342900">
              <a:buAutoNum type="arabicPeriod"/>
            </a:pPr>
            <a:endParaRPr lang="en-US" sz="2000" dirty="0">
              <a:latin typeface="Cambria"/>
              <a:cs typeface="Cambria"/>
            </a:endParaRPr>
          </a:p>
          <a:p>
            <a:pPr marL="342900" indent="-342900">
              <a:buAutoNum type="arabicPeriod"/>
            </a:pPr>
            <a:r>
              <a:rPr lang="en-US" sz="2000" dirty="0" smtClean="0">
                <a:latin typeface="Cambria"/>
                <a:cs typeface="Cambria"/>
              </a:rPr>
              <a:t>Community Support</a:t>
            </a:r>
          </a:p>
          <a:p>
            <a:pPr marL="342900" indent="-342900">
              <a:buAutoNum type="arabicPeriod"/>
            </a:pPr>
            <a:endParaRPr lang="en-US" sz="2000" dirty="0" smtClean="0">
              <a:latin typeface="Cambria"/>
              <a:cs typeface="Cambria"/>
            </a:endParaRPr>
          </a:p>
          <a:p>
            <a:pPr marL="342900" indent="-342900">
              <a:buAutoNum type="arabicPeriod"/>
            </a:pPr>
            <a:r>
              <a:rPr lang="en-US" sz="2000" dirty="0" smtClean="0">
                <a:latin typeface="Cambria"/>
                <a:cs typeface="Cambria"/>
              </a:rPr>
              <a:t>Concluding Remarks</a:t>
            </a:r>
          </a:p>
        </p:txBody>
      </p:sp>
    </p:spTree>
    <p:extLst>
      <p:ext uri="{BB962C8B-B14F-4D97-AF65-F5344CB8AC3E}">
        <p14:creationId xmlns:p14="http://schemas.microsoft.com/office/powerpoint/2010/main" val="216170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135786" y="998341"/>
            <a:ext cx="3223959" cy="400110"/>
          </a:xfrm>
          <a:prstGeom prst="rect">
            <a:avLst/>
          </a:prstGeom>
          <a:noFill/>
        </p:spPr>
        <p:txBody>
          <a:bodyPr wrap="none" rtlCol="0">
            <a:spAutoFit/>
          </a:bodyPr>
          <a:lstStyle/>
          <a:p>
            <a:pPr marL="342900" indent="-342900">
              <a:buAutoNum type="arabicPeriod"/>
            </a:pPr>
            <a:r>
              <a:rPr lang="en-US" sz="2000" b="1" dirty="0" smtClean="0">
                <a:solidFill>
                  <a:srgbClr val="FF0000"/>
                </a:solidFill>
                <a:latin typeface="Cambria"/>
                <a:cs typeface="Cambria"/>
              </a:rPr>
              <a:t>C6 Science Test Results</a:t>
            </a:r>
          </a:p>
        </p:txBody>
      </p:sp>
      <p:sp>
        <p:nvSpPr>
          <p:cNvPr id="2" name="TextBox 1"/>
          <p:cNvSpPr txBox="1"/>
          <p:nvPr/>
        </p:nvSpPr>
        <p:spPr>
          <a:xfrm>
            <a:off x="162120" y="1846513"/>
            <a:ext cx="9042184" cy="4185762"/>
          </a:xfrm>
          <a:prstGeom prst="rect">
            <a:avLst/>
          </a:prstGeom>
          <a:noFill/>
        </p:spPr>
        <p:txBody>
          <a:bodyPr wrap="none" rtlCol="0">
            <a:spAutoFit/>
          </a:bodyPr>
          <a:lstStyle/>
          <a:p>
            <a:pPr>
              <a:spcBef>
                <a:spcPts val="600"/>
              </a:spcBef>
              <a:buFont typeface="Arial" charset="0"/>
              <a:buChar char="•"/>
            </a:pPr>
            <a:r>
              <a:rPr lang="en-US" dirty="0" smtClean="0">
                <a:solidFill>
                  <a:srgbClr val="000000"/>
                </a:solidFill>
              </a:rPr>
              <a:t> </a:t>
            </a:r>
            <a:r>
              <a:rPr lang="en-US" dirty="0" smtClean="0">
                <a:solidFill>
                  <a:srgbClr val="000000"/>
                </a:solidFill>
                <a:latin typeface="Cambria"/>
                <a:cs typeface="Cambria"/>
              </a:rPr>
              <a:t>Used </a:t>
            </a:r>
            <a:r>
              <a:rPr lang="en-US" u="sng" dirty="0" smtClean="0">
                <a:solidFill>
                  <a:srgbClr val="0000FF"/>
                </a:solidFill>
                <a:latin typeface="Cambria"/>
                <a:cs typeface="Cambria"/>
              </a:rPr>
              <a:t>L2G–lite surface reflectance at 500m resolution </a:t>
            </a:r>
            <a:r>
              <a:rPr lang="en-US" dirty="0" smtClean="0">
                <a:solidFill>
                  <a:srgbClr val="000000"/>
                </a:solidFill>
                <a:latin typeface="Cambria"/>
                <a:cs typeface="Cambria"/>
              </a:rPr>
              <a:t>as (MOD09GA) input in place of </a:t>
            </a:r>
          </a:p>
          <a:p>
            <a:pPr>
              <a:spcBef>
                <a:spcPts val="600"/>
              </a:spcBef>
            </a:pPr>
            <a:r>
              <a:rPr lang="en-US" dirty="0">
                <a:solidFill>
                  <a:srgbClr val="000000"/>
                </a:solidFill>
                <a:latin typeface="Cambria"/>
                <a:cs typeface="Cambria"/>
              </a:rPr>
              <a:t> </a:t>
            </a:r>
            <a:r>
              <a:rPr lang="en-US" dirty="0" smtClean="0">
                <a:solidFill>
                  <a:srgbClr val="000000"/>
                </a:solidFill>
                <a:latin typeface="Cambria"/>
                <a:cs typeface="Cambria"/>
              </a:rPr>
              <a:t>  reflectance at 1km resolution (MODAGAGG).</a:t>
            </a:r>
          </a:p>
          <a:p>
            <a:pPr>
              <a:spcBef>
                <a:spcPts val="600"/>
              </a:spcBef>
            </a:pPr>
            <a:endParaRPr lang="en-US" dirty="0" smtClean="0">
              <a:solidFill>
                <a:srgbClr val="000000"/>
              </a:solidFill>
              <a:latin typeface="Cambria"/>
              <a:cs typeface="Cambria"/>
            </a:endParaRPr>
          </a:p>
          <a:p>
            <a:pPr>
              <a:spcBef>
                <a:spcPts val="600"/>
              </a:spcBef>
              <a:buFont typeface="Arial" charset="0"/>
              <a:buChar char="•"/>
            </a:pPr>
            <a:r>
              <a:rPr lang="en-US" dirty="0" smtClean="0">
                <a:solidFill>
                  <a:srgbClr val="000000"/>
                </a:solidFill>
                <a:latin typeface="Cambria"/>
                <a:cs typeface="Cambria"/>
              </a:rPr>
              <a:t> An intermediate daily surface reflectance product  (MOD15IP) at 500m resolution is </a:t>
            </a:r>
          </a:p>
          <a:p>
            <a:pPr>
              <a:spcBef>
                <a:spcPts val="600"/>
              </a:spcBef>
            </a:pPr>
            <a:r>
              <a:rPr lang="en-US" dirty="0">
                <a:solidFill>
                  <a:srgbClr val="000000"/>
                </a:solidFill>
                <a:latin typeface="Cambria"/>
                <a:cs typeface="Cambria"/>
              </a:rPr>
              <a:t> </a:t>
            </a:r>
            <a:r>
              <a:rPr lang="en-US" dirty="0" smtClean="0">
                <a:solidFill>
                  <a:srgbClr val="000000"/>
                </a:solidFill>
                <a:latin typeface="Cambria"/>
                <a:cs typeface="Cambria"/>
              </a:rPr>
              <a:t>  created from MOD09GA before being used by the LAI/FPAR PGE. </a:t>
            </a:r>
          </a:p>
          <a:p>
            <a:pPr>
              <a:spcBef>
                <a:spcPts val="600"/>
              </a:spcBef>
            </a:pPr>
            <a:endParaRPr lang="en-US" dirty="0" smtClean="0">
              <a:solidFill>
                <a:srgbClr val="000000"/>
              </a:solidFill>
              <a:latin typeface="Cambria"/>
              <a:cs typeface="Cambria"/>
            </a:endParaRPr>
          </a:p>
          <a:p>
            <a:pPr>
              <a:spcBef>
                <a:spcPts val="600"/>
              </a:spcBef>
              <a:buFont typeface="Arial" charset="0"/>
              <a:buChar char="•"/>
            </a:pPr>
            <a:r>
              <a:rPr lang="en-US" dirty="0" smtClean="0">
                <a:solidFill>
                  <a:srgbClr val="000000"/>
                </a:solidFill>
                <a:latin typeface="Cambria"/>
                <a:cs typeface="Cambria"/>
              </a:rPr>
              <a:t> Uses the </a:t>
            </a:r>
            <a:r>
              <a:rPr lang="en-US" u="sng" dirty="0" smtClean="0">
                <a:solidFill>
                  <a:srgbClr val="0000FF"/>
                </a:solidFill>
                <a:latin typeface="Cambria"/>
                <a:cs typeface="Cambria"/>
              </a:rPr>
              <a:t>new multi-year land cover product at 500m resolution </a:t>
            </a:r>
            <a:r>
              <a:rPr lang="en-US" dirty="0" smtClean="0">
                <a:solidFill>
                  <a:srgbClr val="000000"/>
                </a:solidFill>
                <a:latin typeface="Cambria"/>
                <a:cs typeface="Cambria"/>
              </a:rPr>
              <a:t>in place of the 1km </a:t>
            </a:r>
          </a:p>
          <a:p>
            <a:pPr>
              <a:spcBef>
                <a:spcPts val="600"/>
              </a:spcBef>
            </a:pPr>
            <a:r>
              <a:rPr lang="en-US" dirty="0">
                <a:solidFill>
                  <a:srgbClr val="000000"/>
                </a:solidFill>
                <a:latin typeface="Cambria"/>
                <a:cs typeface="Cambria"/>
              </a:rPr>
              <a:t> </a:t>
            </a:r>
            <a:r>
              <a:rPr lang="en-US" dirty="0" smtClean="0">
                <a:solidFill>
                  <a:srgbClr val="000000"/>
                </a:solidFill>
                <a:latin typeface="Cambria"/>
                <a:cs typeface="Cambria"/>
              </a:rPr>
              <a:t>  resolution land cover product used in the C5 operational processing. The new land cover </a:t>
            </a:r>
          </a:p>
          <a:p>
            <a:pPr>
              <a:spcBef>
                <a:spcPts val="600"/>
              </a:spcBef>
            </a:pPr>
            <a:r>
              <a:rPr lang="en-US" dirty="0">
                <a:solidFill>
                  <a:srgbClr val="000000"/>
                </a:solidFill>
                <a:latin typeface="Cambria"/>
                <a:cs typeface="Cambria"/>
              </a:rPr>
              <a:t> </a:t>
            </a:r>
            <a:r>
              <a:rPr lang="en-US" dirty="0" smtClean="0">
                <a:solidFill>
                  <a:srgbClr val="000000"/>
                </a:solidFill>
                <a:latin typeface="Cambria"/>
                <a:cs typeface="Cambria"/>
              </a:rPr>
              <a:t>  product is expected to be more accurate.</a:t>
            </a:r>
          </a:p>
          <a:p>
            <a:pPr>
              <a:spcBef>
                <a:spcPts val="600"/>
              </a:spcBef>
            </a:pPr>
            <a:endParaRPr lang="en-US" dirty="0" smtClean="0">
              <a:solidFill>
                <a:srgbClr val="000000"/>
              </a:solidFill>
              <a:latin typeface="Cambria"/>
              <a:cs typeface="Cambria"/>
            </a:endParaRPr>
          </a:p>
          <a:p>
            <a:pPr>
              <a:spcBef>
                <a:spcPts val="600"/>
              </a:spcBef>
              <a:buFont typeface="Arial" charset="0"/>
              <a:buChar char="•"/>
            </a:pPr>
            <a:r>
              <a:rPr lang="en-US" dirty="0" smtClean="0">
                <a:solidFill>
                  <a:srgbClr val="000000"/>
                </a:solidFill>
                <a:latin typeface="Cambria"/>
                <a:cs typeface="Cambria"/>
              </a:rPr>
              <a:t> Uses the </a:t>
            </a:r>
            <a:r>
              <a:rPr lang="en-US" u="sng" dirty="0" smtClean="0">
                <a:solidFill>
                  <a:srgbClr val="0000FF"/>
                </a:solidFill>
                <a:latin typeface="Cambria"/>
                <a:cs typeface="Cambria"/>
              </a:rPr>
              <a:t>C5 science algorithm and LUT</a:t>
            </a:r>
            <a:r>
              <a:rPr lang="en-US" dirty="0" smtClean="0">
                <a:solidFill>
                  <a:srgbClr val="000000"/>
                </a:solidFill>
                <a:latin typeface="Cambria"/>
                <a:cs typeface="Cambria"/>
              </a:rPr>
              <a:t>. </a:t>
            </a:r>
          </a:p>
          <a:p>
            <a:endParaRPr lang="en-US" dirty="0"/>
          </a:p>
        </p:txBody>
      </p:sp>
    </p:spTree>
    <p:extLst>
      <p:ext uri="{BB962C8B-B14F-4D97-AF65-F5344CB8AC3E}">
        <p14:creationId xmlns:p14="http://schemas.microsoft.com/office/powerpoint/2010/main" val="213086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81745" y="998341"/>
            <a:ext cx="3223959" cy="400110"/>
          </a:xfrm>
          <a:prstGeom prst="rect">
            <a:avLst/>
          </a:prstGeom>
          <a:noFill/>
        </p:spPr>
        <p:txBody>
          <a:bodyPr wrap="none" rtlCol="0">
            <a:spAutoFit/>
          </a:bodyPr>
          <a:lstStyle/>
          <a:p>
            <a:pPr marL="342900" indent="-342900">
              <a:buAutoNum type="arabicPeriod"/>
            </a:pPr>
            <a:r>
              <a:rPr lang="en-US" sz="2000" b="1" dirty="0" smtClean="0">
                <a:solidFill>
                  <a:srgbClr val="FF0000"/>
                </a:solidFill>
                <a:latin typeface="Cambria"/>
                <a:cs typeface="Cambria"/>
              </a:rPr>
              <a:t>C6 Science Test Results</a:t>
            </a:r>
          </a:p>
        </p:txBody>
      </p:sp>
      <p:sp>
        <p:nvSpPr>
          <p:cNvPr id="2" name="TextBox 1"/>
          <p:cNvSpPr txBox="1"/>
          <p:nvPr/>
        </p:nvSpPr>
        <p:spPr>
          <a:xfrm>
            <a:off x="0" y="1837504"/>
            <a:ext cx="9584675" cy="4316566"/>
          </a:xfrm>
          <a:prstGeom prst="rect">
            <a:avLst/>
          </a:prstGeom>
          <a:noFill/>
        </p:spPr>
        <p:txBody>
          <a:bodyPr wrap="none" rtlCol="0">
            <a:spAutoFit/>
          </a:bodyPr>
          <a:lstStyle/>
          <a:p>
            <a:pPr>
              <a:spcBef>
                <a:spcPts val="600"/>
              </a:spcBef>
              <a:buSzPct val="45000"/>
              <a:buFont typeface="Wingdings" charset="0"/>
              <a:buChar char=""/>
            </a:pPr>
            <a:r>
              <a:rPr lang="en-US" dirty="0" smtClean="0">
                <a:solidFill>
                  <a:srgbClr val="000000"/>
                </a:solidFill>
                <a:latin typeface="Cambria"/>
                <a:cs typeface="Cambria"/>
              </a:rPr>
              <a:t> </a:t>
            </a:r>
            <a:r>
              <a:rPr lang="en-US" sz="2400" u="sng" dirty="0" smtClean="0">
                <a:solidFill>
                  <a:srgbClr val="0000FF"/>
                </a:solidFill>
                <a:latin typeface="Cambria"/>
                <a:cs typeface="Cambria"/>
              </a:rPr>
              <a:t>Test Data period</a:t>
            </a:r>
          </a:p>
          <a:p>
            <a:pPr lvl="1">
              <a:spcBef>
                <a:spcPts val="500"/>
              </a:spcBef>
              <a:buSzPct val="45000"/>
              <a:buFont typeface="Wingdings" charset="0"/>
              <a:buChar char=""/>
            </a:pPr>
            <a:r>
              <a:rPr lang="en-US" sz="2000" dirty="0" smtClean="0">
                <a:solidFill>
                  <a:srgbClr val="000000"/>
                </a:solidFill>
                <a:latin typeface="Cambria"/>
                <a:ea typeface="ＭＳ Ｐゴシック" charset="0"/>
                <a:cs typeface="Cambria"/>
              </a:rPr>
              <a:t> Processed </a:t>
            </a:r>
            <a:r>
              <a:rPr lang="en-US" sz="2000" u="sng" dirty="0" smtClean="0">
                <a:solidFill>
                  <a:srgbClr val="0000FF"/>
                </a:solidFill>
                <a:latin typeface="Cambria"/>
                <a:ea typeface="ＭＳ Ｐゴシック" charset="0"/>
                <a:cs typeface="Cambria"/>
              </a:rPr>
              <a:t>two 16-day periods </a:t>
            </a:r>
            <a:r>
              <a:rPr lang="en-US" sz="2000" dirty="0" smtClean="0">
                <a:solidFill>
                  <a:srgbClr val="000000"/>
                </a:solidFill>
                <a:latin typeface="Cambria"/>
                <a:ea typeface="ＭＳ Ｐゴシック" charset="0"/>
                <a:cs typeface="Cambria"/>
              </a:rPr>
              <a:t>starting with data day 2003-001 and 2003-193 </a:t>
            </a:r>
          </a:p>
          <a:p>
            <a:pPr lvl="1">
              <a:spcBef>
                <a:spcPts val="500"/>
              </a:spcBef>
              <a:buSzPct val="45000"/>
              <a:buFont typeface="Wingdings" charset="0"/>
              <a:buChar char=""/>
            </a:pPr>
            <a:r>
              <a:rPr lang="en-US" sz="2000" dirty="0" smtClean="0">
                <a:solidFill>
                  <a:srgbClr val="000000"/>
                </a:solidFill>
                <a:latin typeface="Cambria"/>
                <a:ea typeface="ＭＳ Ｐゴシック" charset="0"/>
                <a:cs typeface="Cambria"/>
              </a:rPr>
              <a:t> Processed Terra and Aqua</a:t>
            </a:r>
          </a:p>
          <a:p>
            <a:pPr lvl="1">
              <a:spcBef>
                <a:spcPts val="500"/>
              </a:spcBef>
              <a:buSzPct val="45000"/>
              <a:buFont typeface="Wingdings" charset="0"/>
              <a:buChar char=""/>
            </a:pPr>
            <a:endParaRPr lang="en-US" sz="2000" dirty="0" smtClean="0">
              <a:solidFill>
                <a:srgbClr val="000000"/>
              </a:solidFill>
              <a:latin typeface="Cambria"/>
              <a:ea typeface="ＭＳ Ｐゴシック" charset="0"/>
              <a:cs typeface="Cambria"/>
            </a:endParaRPr>
          </a:p>
          <a:p>
            <a:pPr>
              <a:spcBef>
                <a:spcPts val="600"/>
              </a:spcBef>
              <a:buSzPct val="45000"/>
              <a:buFont typeface="Wingdings" charset="0"/>
              <a:buChar char=""/>
            </a:pPr>
            <a:r>
              <a:rPr lang="en-US" sz="2400" dirty="0" smtClean="0">
                <a:solidFill>
                  <a:srgbClr val="000000"/>
                </a:solidFill>
                <a:latin typeface="Cambria"/>
                <a:cs typeface="Cambria"/>
              </a:rPr>
              <a:t> </a:t>
            </a:r>
            <a:r>
              <a:rPr lang="en-US" sz="2400" u="sng" dirty="0" smtClean="0">
                <a:solidFill>
                  <a:srgbClr val="0000FF"/>
                </a:solidFill>
                <a:latin typeface="Cambria"/>
                <a:cs typeface="Cambria"/>
              </a:rPr>
              <a:t>Baseline data </a:t>
            </a:r>
            <a:r>
              <a:rPr lang="en-US" sz="2400" dirty="0" smtClean="0">
                <a:solidFill>
                  <a:srgbClr val="000000"/>
                </a:solidFill>
                <a:latin typeface="Cambria"/>
                <a:cs typeface="Cambria"/>
              </a:rPr>
              <a:t>(AS 825)</a:t>
            </a:r>
          </a:p>
          <a:p>
            <a:pPr lvl="1">
              <a:spcBef>
                <a:spcPts val="500"/>
              </a:spcBef>
              <a:buSzPct val="45000"/>
              <a:buFont typeface="Wingdings" charset="0"/>
              <a:buChar char=""/>
            </a:pPr>
            <a:r>
              <a:rPr lang="en-US" sz="2000" dirty="0" smtClean="0">
                <a:solidFill>
                  <a:srgbClr val="000000"/>
                </a:solidFill>
                <a:latin typeface="Cambria"/>
                <a:ea typeface="ＭＳ Ｐゴシック" charset="0"/>
                <a:cs typeface="Cambria"/>
              </a:rPr>
              <a:t> Input is C5 MODAGAGG and Land Cover from C5 processing (Land Cover 3)</a:t>
            </a:r>
          </a:p>
          <a:p>
            <a:pPr lvl="1">
              <a:spcBef>
                <a:spcPts val="500"/>
              </a:spcBef>
              <a:buSzPct val="45000"/>
              <a:buFont typeface="Wingdings" charset="0"/>
              <a:buChar char=""/>
            </a:pPr>
            <a:r>
              <a:rPr lang="en-US" sz="2000" dirty="0" smtClean="0">
                <a:solidFill>
                  <a:srgbClr val="000000"/>
                </a:solidFill>
                <a:latin typeface="Cambria"/>
                <a:ea typeface="ＭＳ Ｐゴシック" charset="0"/>
                <a:cs typeface="Cambria"/>
              </a:rPr>
              <a:t> Ran C5 operational version of PGE33/34/94</a:t>
            </a:r>
          </a:p>
          <a:p>
            <a:pPr lvl="1">
              <a:spcBef>
                <a:spcPts val="500"/>
              </a:spcBef>
              <a:buSzPct val="45000"/>
              <a:buFont typeface="Wingdings" charset="0"/>
              <a:buChar char=""/>
            </a:pPr>
            <a:endParaRPr lang="en-US" sz="2000" dirty="0" smtClean="0">
              <a:solidFill>
                <a:srgbClr val="000000"/>
              </a:solidFill>
              <a:latin typeface="Cambria"/>
              <a:ea typeface="ＭＳ Ｐゴシック" charset="0"/>
              <a:cs typeface="Cambria"/>
            </a:endParaRPr>
          </a:p>
          <a:p>
            <a:pPr>
              <a:spcBef>
                <a:spcPts val="500"/>
              </a:spcBef>
              <a:buSzPct val="45000"/>
              <a:buFont typeface="Wingdings" charset="0"/>
              <a:buChar char=""/>
            </a:pPr>
            <a:r>
              <a:rPr lang="en-US" sz="2400" dirty="0" smtClean="0">
                <a:solidFill>
                  <a:srgbClr val="000000"/>
                </a:solidFill>
                <a:latin typeface="Cambria"/>
                <a:cs typeface="Cambria"/>
              </a:rPr>
              <a:t> </a:t>
            </a:r>
            <a:r>
              <a:rPr lang="en-US" sz="2400" u="sng" dirty="0" smtClean="0">
                <a:solidFill>
                  <a:srgbClr val="0000FF"/>
                </a:solidFill>
                <a:latin typeface="Cambria"/>
                <a:cs typeface="Cambria"/>
              </a:rPr>
              <a:t>Test data </a:t>
            </a:r>
            <a:r>
              <a:rPr lang="en-US" sz="2400" dirty="0" smtClean="0">
                <a:solidFill>
                  <a:srgbClr val="000000"/>
                </a:solidFill>
                <a:latin typeface="Cambria"/>
                <a:cs typeface="Cambria"/>
              </a:rPr>
              <a:t>(AS 827)</a:t>
            </a:r>
          </a:p>
          <a:p>
            <a:pPr lvl="1">
              <a:spcBef>
                <a:spcPts val="500"/>
              </a:spcBef>
              <a:buSzPct val="45000"/>
              <a:buFont typeface="Wingdings" charset="0"/>
              <a:buChar char=""/>
            </a:pPr>
            <a:r>
              <a:rPr lang="en-US" sz="2000" dirty="0" smtClean="0">
                <a:solidFill>
                  <a:srgbClr val="000000"/>
                </a:solidFill>
                <a:latin typeface="Cambria"/>
                <a:ea typeface="ＭＳ Ｐゴシック" charset="0"/>
                <a:cs typeface="Cambria"/>
              </a:rPr>
              <a:t> Input is C5 L2G-lite MOD09GA and Land Cover Type 1</a:t>
            </a:r>
          </a:p>
          <a:p>
            <a:pPr lvl="1">
              <a:spcBef>
                <a:spcPts val="500"/>
              </a:spcBef>
              <a:buSzPct val="45000"/>
              <a:buFont typeface="Wingdings" charset="0"/>
              <a:buChar char=""/>
            </a:pPr>
            <a:r>
              <a:rPr lang="en-US" sz="2000" dirty="0" smtClean="0">
                <a:solidFill>
                  <a:srgbClr val="000000"/>
                </a:solidFill>
                <a:latin typeface="Cambria"/>
                <a:ea typeface="ＭＳ Ｐゴシック" charset="0"/>
                <a:cs typeface="Cambria"/>
              </a:rPr>
              <a:t> Ran C6 version of PGE33/34/94</a:t>
            </a:r>
          </a:p>
        </p:txBody>
      </p:sp>
    </p:spTree>
    <p:extLst>
      <p:ext uri="{BB962C8B-B14F-4D97-AF65-F5344CB8AC3E}">
        <p14:creationId xmlns:p14="http://schemas.microsoft.com/office/powerpoint/2010/main" val="382083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5586" y="1755827"/>
            <a:ext cx="4233862"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Screen shot 2013-04-09 at 12.34.0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77261" y="991639"/>
            <a:ext cx="3223959" cy="400110"/>
          </a:xfrm>
          <a:prstGeom prst="rect">
            <a:avLst/>
          </a:prstGeom>
          <a:noFill/>
        </p:spPr>
        <p:txBody>
          <a:bodyPr wrap="none" rtlCol="0">
            <a:spAutoFit/>
          </a:bodyPr>
          <a:lstStyle/>
          <a:p>
            <a:pPr marL="342900" indent="-342900">
              <a:buAutoNum type="arabicPeriod"/>
            </a:pPr>
            <a:r>
              <a:rPr lang="en-US" sz="2000" b="1" dirty="0" smtClean="0">
                <a:solidFill>
                  <a:srgbClr val="FF0000"/>
                </a:solidFill>
                <a:latin typeface="Cambria"/>
                <a:cs typeface="Cambria"/>
              </a:rPr>
              <a:t>C6 Science Test Results</a:t>
            </a:r>
          </a:p>
        </p:txBody>
      </p:sp>
      <p:pic>
        <p:nvPicPr>
          <p:cNvPr id="16"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150" y="2968677"/>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5378" y="4686352"/>
            <a:ext cx="423386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 name="Text Box 5"/>
          <p:cNvSpPr txBox="1">
            <a:spLocks noChangeArrowheads="1"/>
          </p:cNvSpPr>
          <p:nvPr/>
        </p:nvSpPr>
        <p:spPr bwMode="auto">
          <a:xfrm>
            <a:off x="14288" y="1547070"/>
            <a:ext cx="11430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r>
              <a:rPr lang="en-US" b="1" dirty="0">
                <a:solidFill>
                  <a:srgbClr val="000000"/>
                </a:solidFill>
              </a:rPr>
              <a:t>C5-LAI</a:t>
            </a:r>
          </a:p>
        </p:txBody>
      </p:sp>
      <p:sp>
        <p:nvSpPr>
          <p:cNvPr id="20" name="Text Box 6"/>
          <p:cNvSpPr txBox="1">
            <a:spLocks noChangeArrowheads="1"/>
          </p:cNvSpPr>
          <p:nvPr/>
        </p:nvSpPr>
        <p:spPr bwMode="auto">
          <a:xfrm>
            <a:off x="125830" y="4632343"/>
            <a:ext cx="1119188"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r>
              <a:rPr lang="en-US" b="1" dirty="0">
                <a:solidFill>
                  <a:srgbClr val="000000"/>
                </a:solidFill>
              </a:rPr>
              <a:t>C6-LAI</a:t>
            </a:r>
          </a:p>
        </p:txBody>
      </p:sp>
      <p:pic>
        <p:nvPicPr>
          <p:cNvPr id="21"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38" y="3792589"/>
            <a:ext cx="14446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41988" y="5491938"/>
            <a:ext cx="27162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 name="Text Box 9"/>
          <p:cNvSpPr txBox="1">
            <a:spLocks noChangeArrowheads="1"/>
          </p:cNvSpPr>
          <p:nvPr/>
        </p:nvSpPr>
        <p:spPr bwMode="auto">
          <a:xfrm>
            <a:off x="5943600" y="2068564"/>
            <a:ext cx="1828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r>
              <a:rPr lang="en-US" sz="1600" b="1">
                <a:solidFill>
                  <a:srgbClr val="000000"/>
                </a:solidFill>
              </a:rPr>
              <a:t>Relative Diff.</a:t>
            </a:r>
          </a:p>
          <a:p>
            <a:pPr eaLnBrk="1"/>
            <a:r>
              <a:rPr lang="en-US" sz="1200" b="1">
                <a:solidFill>
                  <a:srgbClr val="000000"/>
                </a:solidFill>
              </a:rPr>
              <a:t>((C6-C5)/C5)*100</a:t>
            </a:r>
          </a:p>
        </p:txBody>
      </p:sp>
      <p:sp>
        <p:nvSpPr>
          <p:cNvPr id="3" name="TextBox 2"/>
          <p:cNvSpPr txBox="1"/>
          <p:nvPr/>
        </p:nvSpPr>
        <p:spPr>
          <a:xfrm>
            <a:off x="5523378" y="1681224"/>
            <a:ext cx="2194982" cy="369332"/>
          </a:xfrm>
          <a:prstGeom prst="rect">
            <a:avLst/>
          </a:prstGeom>
          <a:noFill/>
        </p:spPr>
        <p:txBody>
          <a:bodyPr wrap="none" rtlCol="0">
            <a:spAutoFit/>
          </a:bodyPr>
          <a:lstStyle/>
          <a:p>
            <a:r>
              <a:rPr lang="en-US" b="1" u="sng" dirty="0" smtClean="0">
                <a:solidFill>
                  <a:srgbClr val="0000FF"/>
                </a:solidFill>
                <a:latin typeface="Cambria"/>
                <a:cs typeface="Cambria"/>
              </a:rPr>
              <a:t>Year 2013 Day 002</a:t>
            </a:r>
            <a:endParaRPr lang="en-US" b="1" u="sng" dirty="0">
              <a:solidFill>
                <a:srgbClr val="0000FF"/>
              </a:solidFill>
              <a:latin typeface="Cambria"/>
              <a:cs typeface="Cambria"/>
            </a:endParaRPr>
          </a:p>
        </p:txBody>
      </p:sp>
    </p:spTree>
    <p:extLst>
      <p:ext uri="{BB962C8B-B14F-4D97-AF65-F5344CB8AC3E}">
        <p14:creationId xmlns:p14="http://schemas.microsoft.com/office/powerpoint/2010/main" val="81150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3223959" cy="400110"/>
          </a:xfrm>
          <a:prstGeom prst="rect">
            <a:avLst/>
          </a:prstGeom>
          <a:noFill/>
        </p:spPr>
        <p:txBody>
          <a:bodyPr wrap="none" rtlCol="0">
            <a:spAutoFit/>
          </a:bodyPr>
          <a:lstStyle/>
          <a:p>
            <a:pPr marL="342900" indent="-342900">
              <a:buAutoNum type="arabicPeriod"/>
            </a:pPr>
            <a:r>
              <a:rPr lang="en-US" sz="2000" b="1" dirty="0" smtClean="0">
                <a:solidFill>
                  <a:srgbClr val="FF0000"/>
                </a:solidFill>
                <a:latin typeface="Cambria"/>
                <a:cs typeface="Cambria"/>
              </a:rPr>
              <a:t>C6 Science Test Results</a:t>
            </a:r>
          </a:p>
        </p:txBody>
      </p:sp>
      <p:pic>
        <p:nvPicPr>
          <p:cNvPr id="2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6425" y="2936793"/>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4575093"/>
            <a:ext cx="423386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3875" y="1649330"/>
            <a:ext cx="423386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 name="Text Box 5"/>
          <p:cNvSpPr txBox="1">
            <a:spLocks noChangeArrowheads="1"/>
          </p:cNvSpPr>
          <p:nvPr/>
        </p:nvSpPr>
        <p:spPr bwMode="auto">
          <a:xfrm>
            <a:off x="14288" y="1611230"/>
            <a:ext cx="11430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r>
              <a:rPr lang="en-US" b="1">
                <a:solidFill>
                  <a:srgbClr val="000000"/>
                </a:solidFill>
              </a:rPr>
              <a:t>C5-LAI</a:t>
            </a:r>
          </a:p>
        </p:txBody>
      </p:sp>
      <p:sp>
        <p:nvSpPr>
          <p:cNvPr id="28" name="Text Box 6"/>
          <p:cNvSpPr txBox="1">
            <a:spLocks noChangeArrowheads="1"/>
          </p:cNvSpPr>
          <p:nvPr/>
        </p:nvSpPr>
        <p:spPr bwMode="auto">
          <a:xfrm>
            <a:off x="215900" y="4551280"/>
            <a:ext cx="1119188"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r>
              <a:rPr lang="en-US" b="1">
                <a:solidFill>
                  <a:srgbClr val="000000"/>
                </a:solidFill>
              </a:rPr>
              <a:t>C6-LAI</a:t>
            </a:r>
          </a:p>
        </p:txBody>
      </p:sp>
      <p:pic>
        <p:nvPicPr>
          <p:cNvPr id="2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38" y="3684505"/>
            <a:ext cx="14446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41988" y="5645068"/>
            <a:ext cx="27162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 name="Text Box 9"/>
          <p:cNvSpPr txBox="1">
            <a:spLocks noChangeArrowheads="1"/>
          </p:cNvSpPr>
          <p:nvPr/>
        </p:nvSpPr>
        <p:spPr bwMode="auto">
          <a:xfrm>
            <a:off x="5943600" y="1960480"/>
            <a:ext cx="1828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r>
              <a:rPr lang="en-US" sz="1600" b="1">
                <a:solidFill>
                  <a:srgbClr val="000000"/>
                </a:solidFill>
              </a:rPr>
              <a:t>Relative Diff.</a:t>
            </a:r>
          </a:p>
          <a:p>
            <a:pPr eaLnBrk="1"/>
            <a:r>
              <a:rPr lang="en-US" sz="1200" b="1">
                <a:solidFill>
                  <a:srgbClr val="000000"/>
                </a:solidFill>
              </a:rPr>
              <a:t>((C6-C5)/C5)*100</a:t>
            </a:r>
          </a:p>
        </p:txBody>
      </p:sp>
      <p:sp>
        <p:nvSpPr>
          <p:cNvPr id="32" name="TextBox 31"/>
          <p:cNvSpPr txBox="1"/>
          <p:nvPr/>
        </p:nvSpPr>
        <p:spPr>
          <a:xfrm>
            <a:off x="5523378" y="1608072"/>
            <a:ext cx="2194982" cy="369332"/>
          </a:xfrm>
          <a:prstGeom prst="rect">
            <a:avLst/>
          </a:prstGeom>
          <a:noFill/>
        </p:spPr>
        <p:txBody>
          <a:bodyPr wrap="none" rtlCol="0">
            <a:spAutoFit/>
          </a:bodyPr>
          <a:lstStyle/>
          <a:p>
            <a:r>
              <a:rPr lang="en-US" b="1" u="sng" dirty="0" smtClean="0">
                <a:solidFill>
                  <a:srgbClr val="0000FF"/>
                </a:solidFill>
                <a:latin typeface="Cambria"/>
                <a:cs typeface="Cambria"/>
              </a:rPr>
              <a:t>Year 2013 Day 193</a:t>
            </a:r>
            <a:endParaRPr lang="en-US" b="1" u="sng" dirty="0">
              <a:solidFill>
                <a:srgbClr val="0000FF"/>
              </a:solidFill>
              <a:latin typeface="Cambria"/>
              <a:cs typeface="Cambria"/>
            </a:endParaRPr>
          </a:p>
        </p:txBody>
      </p:sp>
    </p:spTree>
    <p:extLst>
      <p:ext uri="{BB962C8B-B14F-4D97-AF65-F5344CB8AC3E}">
        <p14:creationId xmlns:p14="http://schemas.microsoft.com/office/powerpoint/2010/main" val="27204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3223959" cy="400110"/>
          </a:xfrm>
          <a:prstGeom prst="rect">
            <a:avLst/>
          </a:prstGeom>
          <a:noFill/>
        </p:spPr>
        <p:txBody>
          <a:bodyPr wrap="none" rtlCol="0">
            <a:spAutoFit/>
          </a:bodyPr>
          <a:lstStyle/>
          <a:p>
            <a:pPr marL="342900" indent="-342900">
              <a:buAutoNum type="arabicPeriod"/>
            </a:pPr>
            <a:r>
              <a:rPr lang="en-US" sz="2000" b="1" dirty="0" smtClean="0">
                <a:solidFill>
                  <a:srgbClr val="FF0000"/>
                </a:solidFill>
                <a:latin typeface="Cambria"/>
                <a:cs typeface="Cambria"/>
              </a:rPr>
              <a:t>C6 Science Test Results</a:t>
            </a:r>
          </a:p>
        </p:txBody>
      </p:sp>
      <p:sp>
        <p:nvSpPr>
          <p:cNvPr id="13" name="Text Box 2"/>
          <p:cNvSpPr txBox="1">
            <a:spLocks noChangeArrowheads="1"/>
          </p:cNvSpPr>
          <p:nvPr/>
        </p:nvSpPr>
        <p:spPr bwMode="auto">
          <a:xfrm>
            <a:off x="0" y="1683444"/>
            <a:ext cx="9024662" cy="454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ＭＳ Ｐゴシック" charset="0"/>
                <a:cs typeface="DejaVu Sans" charset="0"/>
              </a:defRPr>
            </a:lvl1pPr>
            <a:lvl2pPr marL="1484313" indent="-568325"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2pPr>
            <a:lvl3pPr marL="2284413" indent="-454025"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DejaVu Sans" charset="0"/>
                <a:cs typeface="DejaVu Sans" charset="0"/>
              </a:defRPr>
            </a:lvl9pPr>
          </a:lstStyle>
          <a:p>
            <a:pPr eaLnBrk="1">
              <a:spcBef>
                <a:spcPts val="600"/>
              </a:spcBef>
              <a:buSzPct val="45000"/>
              <a:buFont typeface="Wingdings" charset="0"/>
              <a:buNone/>
            </a:pPr>
            <a:r>
              <a:rPr lang="en-US" u="sng" dirty="0">
                <a:solidFill>
                  <a:srgbClr val="0000FF"/>
                </a:solidFill>
                <a:latin typeface="Cambria"/>
                <a:cs typeface="Cambria"/>
              </a:rPr>
              <a:t>Globally the C6 500M inputs seem to produce outputs comparable with C5 1KM version</a:t>
            </a:r>
            <a:r>
              <a:rPr lang="en-US" u="sng" dirty="0" smtClean="0">
                <a:solidFill>
                  <a:srgbClr val="0000FF"/>
                </a:solidFill>
                <a:latin typeface="Cambria"/>
                <a:cs typeface="Cambria"/>
              </a:rPr>
              <a:t>.</a:t>
            </a:r>
          </a:p>
          <a:p>
            <a:pPr marL="915988" lvl="1" indent="0" eaLnBrk="1">
              <a:spcAft>
                <a:spcPts val="975"/>
              </a:spcAft>
            </a:pPr>
            <a:endParaRPr lang="en-US" dirty="0" smtClean="0">
              <a:solidFill>
                <a:srgbClr val="000000"/>
              </a:solidFill>
              <a:latin typeface="Cambria"/>
              <a:cs typeface="Cambria"/>
            </a:endParaRPr>
          </a:p>
          <a:p>
            <a:pPr marL="1201738" lvl="1" indent="-285750" eaLnBrk="1">
              <a:spcAft>
                <a:spcPts val="975"/>
              </a:spcAft>
              <a:buFont typeface="Arial"/>
              <a:buChar char="•"/>
            </a:pPr>
            <a:r>
              <a:rPr lang="en-US" dirty="0" smtClean="0">
                <a:solidFill>
                  <a:srgbClr val="000000"/>
                </a:solidFill>
                <a:latin typeface="Cambria"/>
                <a:ea typeface="ＭＳ Ｐゴシック" charset="0"/>
                <a:cs typeface="Cambria"/>
              </a:rPr>
              <a:t>The </a:t>
            </a:r>
            <a:r>
              <a:rPr lang="en-US" dirty="0">
                <a:solidFill>
                  <a:srgbClr val="000000"/>
                </a:solidFill>
                <a:latin typeface="Cambria"/>
                <a:ea typeface="ＭＳ Ｐゴシック" charset="0"/>
                <a:cs typeface="Cambria"/>
              </a:rPr>
              <a:t>relative differences are mostly biased towards negative suggesting that the new </a:t>
            </a:r>
            <a:r>
              <a:rPr lang="en-US" u="sng" dirty="0">
                <a:solidFill>
                  <a:srgbClr val="0000FF"/>
                </a:solidFill>
                <a:latin typeface="Cambria"/>
                <a:ea typeface="ＭＳ Ｐゴシック" charset="0"/>
                <a:cs typeface="Cambria"/>
              </a:rPr>
              <a:t>C6 products are underestimating </a:t>
            </a:r>
            <a:r>
              <a:rPr lang="en-US" dirty="0">
                <a:solidFill>
                  <a:srgbClr val="000000"/>
                </a:solidFill>
                <a:latin typeface="Cambria"/>
                <a:ea typeface="ＭＳ Ｐゴシック" charset="0"/>
                <a:cs typeface="Cambria"/>
              </a:rPr>
              <a:t>the LAI/FPAR values compared to C5</a:t>
            </a:r>
            <a:r>
              <a:rPr lang="en-US" dirty="0" smtClean="0">
                <a:solidFill>
                  <a:srgbClr val="000000"/>
                </a:solidFill>
                <a:latin typeface="Cambria"/>
                <a:ea typeface="ＭＳ Ｐゴシック" charset="0"/>
                <a:cs typeface="Cambria"/>
              </a:rPr>
              <a:t>.</a:t>
            </a:r>
          </a:p>
          <a:p>
            <a:pPr marL="1201738" lvl="1" indent="-285750" eaLnBrk="1">
              <a:spcAft>
                <a:spcPts val="975"/>
              </a:spcAft>
              <a:buFont typeface="Arial"/>
              <a:buChar char="•"/>
            </a:pPr>
            <a:r>
              <a:rPr lang="en-US" dirty="0" smtClean="0">
                <a:solidFill>
                  <a:srgbClr val="000000"/>
                </a:solidFill>
                <a:latin typeface="Cambria"/>
                <a:ea typeface="ＭＳ Ｐゴシック" charset="0"/>
                <a:cs typeface="Cambria"/>
              </a:rPr>
              <a:t>Over </a:t>
            </a:r>
            <a:r>
              <a:rPr lang="en-US" dirty="0">
                <a:solidFill>
                  <a:srgbClr val="000000"/>
                </a:solidFill>
                <a:latin typeface="Cambria"/>
                <a:ea typeface="ＭＳ Ｐゴシック" charset="0"/>
                <a:cs typeface="Cambria"/>
              </a:rPr>
              <a:t>the entire global the absolute difference in FPAR is generally within C5 ± 0.04 and that for LAI is C5 ± 0.4</a:t>
            </a:r>
          </a:p>
          <a:p>
            <a:pPr eaLnBrk="1">
              <a:spcAft>
                <a:spcPts val="1213"/>
              </a:spcAft>
              <a:buSzPct val="45000"/>
              <a:buFont typeface="Wingdings" charset="0"/>
              <a:buNone/>
            </a:pPr>
            <a:r>
              <a:rPr lang="en-US" dirty="0">
                <a:solidFill>
                  <a:srgbClr val="000000"/>
                </a:solidFill>
                <a:latin typeface="Cambria"/>
                <a:cs typeface="Cambria"/>
              </a:rPr>
              <a:t>Noticed a few other issues:</a:t>
            </a:r>
          </a:p>
          <a:p>
            <a:pPr marL="1201738" lvl="1" indent="-285750" eaLnBrk="1">
              <a:spcAft>
                <a:spcPts val="975"/>
              </a:spcAft>
              <a:buFont typeface="Arial"/>
              <a:buChar char="•"/>
            </a:pPr>
            <a:r>
              <a:rPr lang="en-US" u="sng" dirty="0">
                <a:solidFill>
                  <a:srgbClr val="0000FF"/>
                </a:solidFill>
                <a:latin typeface="Cambria"/>
                <a:ea typeface="ＭＳ Ｐゴシック" charset="0"/>
                <a:cs typeface="Cambria"/>
              </a:rPr>
              <a:t>Extra coverage </a:t>
            </a:r>
            <a:r>
              <a:rPr lang="en-US" dirty="0">
                <a:solidFill>
                  <a:srgbClr val="000000"/>
                </a:solidFill>
                <a:latin typeface="Cambria"/>
                <a:ea typeface="ＭＳ Ｐゴシック" charset="0"/>
                <a:cs typeface="Cambria"/>
              </a:rPr>
              <a:t>of ~5º in the north which is resulting from difference in threshold for solar zenith while using MODAGAGG or L2G-lite as </a:t>
            </a:r>
            <a:r>
              <a:rPr lang="en-US" dirty="0" smtClean="0">
                <a:solidFill>
                  <a:srgbClr val="000000"/>
                </a:solidFill>
                <a:latin typeface="Cambria"/>
                <a:ea typeface="ＭＳ Ｐゴシック" charset="0"/>
                <a:cs typeface="Cambria"/>
              </a:rPr>
              <a:t>input</a:t>
            </a:r>
            <a:endParaRPr lang="en-US" dirty="0">
              <a:solidFill>
                <a:srgbClr val="000000"/>
              </a:solidFill>
              <a:latin typeface="Cambria"/>
              <a:ea typeface="ＭＳ Ｐゴシック" charset="0"/>
              <a:cs typeface="Cambria"/>
            </a:endParaRPr>
          </a:p>
          <a:p>
            <a:pPr marL="1201738" lvl="1" indent="-285750" eaLnBrk="1">
              <a:spcAft>
                <a:spcPts val="975"/>
              </a:spcAft>
              <a:buFont typeface="Arial"/>
              <a:buChar char="•"/>
            </a:pPr>
            <a:r>
              <a:rPr lang="en-US" dirty="0">
                <a:solidFill>
                  <a:srgbClr val="000000"/>
                </a:solidFill>
                <a:latin typeface="Cambria"/>
                <a:ea typeface="ＭＳ Ｐゴシック" charset="0"/>
                <a:cs typeface="Cambria"/>
              </a:rPr>
              <a:t>Large scale difference over areas near the Arctic circle, like Greenland mainly due to differences in the underlying land cover types used in C5 and C6. </a:t>
            </a:r>
          </a:p>
        </p:txBody>
      </p:sp>
    </p:spTree>
    <p:extLst>
      <p:ext uri="{BB962C8B-B14F-4D97-AF65-F5344CB8AC3E}">
        <p14:creationId xmlns:p14="http://schemas.microsoft.com/office/powerpoint/2010/main" val="214086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3223959" cy="400110"/>
          </a:xfrm>
          <a:prstGeom prst="rect">
            <a:avLst/>
          </a:prstGeom>
          <a:noFill/>
        </p:spPr>
        <p:txBody>
          <a:bodyPr wrap="none" rtlCol="0">
            <a:spAutoFit/>
          </a:bodyPr>
          <a:lstStyle/>
          <a:p>
            <a:pPr marL="342900" indent="-342900">
              <a:buAutoNum type="arabicPeriod"/>
            </a:pPr>
            <a:r>
              <a:rPr lang="en-US" sz="2000" b="1" dirty="0" smtClean="0">
                <a:solidFill>
                  <a:srgbClr val="FF0000"/>
                </a:solidFill>
                <a:latin typeface="Cambria"/>
                <a:cs typeface="Cambria"/>
              </a:rPr>
              <a:t>C6 Science Test Results</a:t>
            </a:r>
          </a:p>
        </p:txBody>
      </p:sp>
      <p:sp>
        <p:nvSpPr>
          <p:cNvPr id="7" name="Rectangle 2"/>
          <p:cNvSpPr txBox="1">
            <a:spLocks noChangeArrowheads="1"/>
          </p:cNvSpPr>
          <p:nvPr/>
        </p:nvSpPr>
        <p:spPr>
          <a:xfrm>
            <a:off x="125509" y="1411150"/>
            <a:ext cx="8854120" cy="503230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1313" algn="ctr">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b="1" u="sng" dirty="0" smtClean="0">
                <a:solidFill>
                  <a:srgbClr val="0000FF"/>
                </a:solidFill>
                <a:latin typeface="Cambria"/>
                <a:cs typeface="Cambria"/>
              </a:rPr>
              <a:t>Tile-based Analysis</a:t>
            </a:r>
          </a:p>
          <a:p>
            <a:pPr indent="-341313">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dirty="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u="sng" dirty="0" smtClean="0">
                <a:solidFill>
                  <a:srgbClr val="0000FF"/>
                </a:solidFill>
                <a:latin typeface="Cambria"/>
                <a:cs typeface="Cambria"/>
              </a:rPr>
              <a:t>Significant difference </a:t>
            </a:r>
            <a:r>
              <a:rPr lang="en-US" sz="2000" dirty="0" smtClean="0">
                <a:latin typeface="Cambria"/>
                <a:cs typeface="Cambria"/>
              </a:rPr>
              <a:t>in both LAI and FPAR seen during summer in test tiles from central and mid-west region of US, Amazon and African Savannah.</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dirty="0" smtClean="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latin typeface="Cambria"/>
                <a:cs typeface="Cambria"/>
              </a:rPr>
              <a:t>In general </a:t>
            </a:r>
            <a:r>
              <a:rPr lang="en-US" sz="2000" u="sng" dirty="0" smtClean="0">
                <a:solidFill>
                  <a:srgbClr val="0000FF"/>
                </a:solidFill>
                <a:latin typeface="Cambria"/>
                <a:cs typeface="Cambria"/>
              </a:rPr>
              <a:t>C5 output shows higher values than C6</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dirty="0" smtClean="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u="sng" dirty="0" smtClean="0">
                <a:solidFill>
                  <a:srgbClr val="0000FF"/>
                </a:solidFill>
                <a:latin typeface="Cambria"/>
                <a:cs typeface="Cambria"/>
              </a:rPr>
              <a:t>The bands (channel 1 and 2) </a:t>
            </a:r>
            <a:r>
              <a:rPr lang="en-US" sz="2000" dirty="0" smtClean="0">
                <a:latin typeface="Cambria"/>
                <a:cs typeface="Cambria"/>
              </a:rPr>
              <a:t>for the two input data sets MODAGAGG (C5) and MOD15IP (C6) seem to be </a:t>
            </a:r>
            <a:r>
              <a:rPr lang="en-US" sz="2000" u="sng" dirty="0" smtClean="0">
                <a:solidFill>
                  <a:srgbClr val="0000FF"/>
                </a:solidFill>
                <a:latin typeface="Cambria"/>
                <a:cs typeface="Cambria"/>
              </a:rPr>
              <a:t>quite comparable</a:t>
            </a:r>
            <a:r>
              <a:rPr lang="en-US" sz="2000" dirty="0" smtClean="0">
                <a:latin typeface="Cambria"/>
                <a:cs typeface="Cambria"/>
              </a:rPr>
              <a:t>. </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dirty="0" smtClean="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latin typeface="Cambria"/>
                <a:cs typeface="Cambria"/>
              </a:rPr>
              <a:t>The Red bands from the two datasets are more closely related than the NIR band. </a:t>
            </a: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dirty="0" smtClean="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latin typeface="Cambria"/>
                <a:cs typeface="Cambria"/>
              </a:rPr>
              <a:t>The significant differences seen in LAI and FPAR values seems to come from the</a:t>
            </a:r>
            <a:r>
              <a:rPr lang="en-US" sz="2000" u="sng" dirty="0" smtClean="0">
                <a:solidFill>
                  <a:srgbClr val="0000FF"/>
                </a:solidFill>
                <a:latin typeface="Cambria"/>
                <a:cs typeface="Cambria"/>
              </a:rPr>
              <a:t> difference in Land Cover</a:t>
            </a:r>
            <a:r>
              <a:rPr lang="en-US" sz="2000" dirty="0" smtClean="0">
                <a:latin typeface="Cambria"/>
                <a:cs typeface="Cambria"/>
              </a:rPr>
              <a:t> used in the baseline C5 and the new test C6.</a:t>
            </a:r>
          </a:p>
          <a:p>
            <a:pPr marL="1587" inden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dirty="0">
              <a:latin typeface="Cambria"/>
              <a:cs typeface="Cambria"/>
            </a:endParaRPr>
          </a:p>
          <a:p>
            <a:pPr marL="344487">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solidFill>
                  <a:srgbClr val="0000FF"/>
                </a:solidFill>
                <a:latin typeface="Cambria"/>
                <a:cs typeface="Cambria"/>
              </a:rPr>
              <a:t>The Project can do limited science testing and provide diagnostics, but only the science team member can perform comprehensive analysis and develop any needed algorithm refinements to maintain the integrity of the products.</a:t>
            </a:r>
            <a:endParaRPr lang="en-US" sz="2000" dirty="0">
              <a:solidFill>
                <a:srgbClr val="0000FF"/>
              </a:solidFill>
              <a:latin typeface="Cambria"/>
              <a:cs typeface="Cambria"/>
            </a:endParaRPr>
          </a:p>
        </p:txBody>
      </p:sp>
    </p:spTree>
    <p:extLst>
      <p:ext uri="{BB962C8B-B14F-4D97-AF65-F5344CB8AC3E}">
        <p14:creationId xmlns:p14="http://schemas.microsoft.com/office/powerpoint/2010/main" val="424764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12.34.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470" y="45038"/>
            <a:ext cx="4590663" cy="953303"/>
          </a:xfrm>
          <a:prstGeom prst="rect">
            <a:avLst/>
          </a:prstGeom>
        </p:spPr>
      </p:pic>
      <p:sp>
        <p:nvSpPr>
          <p:cNvPr id="6" name="TextBox 5"/>
          <p:cNvSpPr txBox="1"/>
          <p:nvPr/>
        </p:nvSpPr>
        <p:spPr>
          <a:xfrm>
            <a:off x="3036712" y="998341"/>
            <a:ext cx="3223959" cy="400110"/>
          </a:xfrm>
          <a:prstGeom prst="rect">
            <a:avLst/>
          </a:prstGeom>
          <a:noFill/>
        </p:spPr>
        <p:txBody>
          <a:bodyPr wrap="none" rtlCol="0">
            <a:spAutoFit/>
          </a:bodyPr>
          <a:lstStyle/>
          <a:p>
            <a:pPr marL="342900" indent="-342900">
              <a:buAutoNum type="arabicPeriod"/>
            </a:pPr>
            <a:r>
              <a:rPr lang="en-US" sz="2000" b="1" dirty="0" smtClean="0">
                <a:solidFill>
                  <a:srgbClr val="FF0000"/>
                </a:solidFill>
                <a:latin typeface="Cambria"/>
                <a:cs typeface="Cambria"/>
              </a:rPr>
              <a:t>C6 Science Test Results</a:t>
            </a:r>
          </a:p>
        </p:txBody>
      </p:sp>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4908" y="1966964"/>
            <a:ext cx="26447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583" y="1941564"/>
            <a:ext cx="26447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4908" y="4546652"/>
            <a:ext cx="2644775"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1108" y="4470452"/>
            <a:ext cx="26447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Text Box 4"/>
          <p:cNvSpPr txBox="1">
            <a:spLocks noChangeArrowheads="1"/>
          </p:cNvSpPr>
          <p:nvPr/>
        </p:nvSpPr>
        <p:spPr bwMode="auto">
          <a:xfrm>
            <a:off x="58738" y="1393094"/>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500" b="1" dirty="0">
                <a:solidFill>
                  <a:srgbClr val="000000"/>
                </a:solidFill>
              </a:rPr>
              <a:t>Scatter plot of Red </a:t>
            </a:r>
            <a:r>
              <a:rPr lang="en-US" sz="1500" b="1" dirty="0" err="1">
                <a:solidFill>
                  <a:srgbClr val="000000"/>
                </a:solidFill>
              </a:rPr>
              <a:t>vs</a:t>
            </a:r>
            <a:r>
              <a:rPr lang="en-US" sz="1500" b="1" dirty="0">
                <a:solidFill>
                  <a:srgbClr val="000000"/>
                </a:solidFill>
              </a:rPr>
              <a:t> </a:t>
            </a:r>
            <a:r>
              <a:rPr lang="en-US" sz="1500" b="1" dirty="0" smtClean="0">
                <a:solidFill>
                  <a:srgbClr val="000000"/>
                </a:solidFill>
              </a:rPr>
              <a:t>NIR</a:t>
            </a:r>
          </a:p>
          <a:p>
            <a:pPr eaLnBrk="1">
              <a:buClrTx/>
              <a:buFontTx/>
              <a:buNone/>
            </a:pPr>
            <a:r>
              <a:rPr lang="en-US" sz="1500" b="1" dirty="0" smtClean="0">
                <a:solidFill>
                  <a:srgbClr val="000000"/>
                </a:solidFill>
              </a:rPr>
              <a:t>H12v03 – Mid-West USA </a:t>
            </a:r>
            <a:endParaRPr lang="en-US" sz="1500" dirty="0">
              <a:solidFill>
                <a:srgbClr val="000000"/>
              </a:solidFill>
            </a:endParaRPr>
          </a:p>
        </p:txBody>
      </p:sp>
      <p:sp>
        <p:nvSpPr>
          <p:cNvPr id="13" name="Text Box 4"/>
          <p:cNvSpPr txBox="1">
            <a:spLocks noChangeArrowheads="1"/>
          </p:cNvSpPr>
          <p:nvPr/>
        </p:nvSpPr>
        <p:spPr bwMode="auto">
          <a:xfrm>
            <a:off x="2421108" y="424185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500" b="1">
                <a:solidFill>
                  <a:srgbClr val="000000"/>
                </a:solidFill>
              </a:rPr>
              <a:t>Scatter plot of NIR</a:t>
            </a:r>
          </a:p>
        </p:txBody>
      </p:sp>
      <p:sp>
        <p:nvSpPr>
          <p:cNvPr id="14" name="Text Box 4"/>
          <p:cNvSpPr txBox="1">
            <a:spLocks noChangeArrowheads="1"/>
          </p:cNvSpPr>
          <p:nvPr/>
        </p:nvSpPr>
        <p:spPr bwMode="auto">
          <a:xfrm>
            <a:off x="2649708" y="1651052"/>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200" b="1">
                <a:solidFill>
                  <a:srgbClr val="000000"/>
                </a:solidFill>
              </a:rPr>
              <a:t>MODAGAGG – C5	</a:t>
            </a:r>
            <a:endParaRPr lang="en-US" sz="1200">
              <a:solidFill>
                <a:srgbClr val="000000"/>
              </a:solidFill>
            </a:endParaRPr>
          </a:p>
        </p:txBody>
      </p:sp>
      <p:sp>
        <p:nvSpPr>
          <p:cNvPr id="15" name="Text Box 4"/>
          <p:cNvSpPr txBox="1">
            <a:spLocks noChangeArrowheads="1"/>
          </p:cNvSpPr>
          <p:nvPr/>
        </p:nvSpPr>
        <p:spPr bwMode="auto">
          <a:xfrm>
            <a:off x="6916908" y="1651052"/>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200" b="1">
                <a:solidFill>
                  <a:srgbClr val="000000"/>
                </a:solidFill>
              </a:rPr>
              <a:t>MOD15IP – C6</a:t>
            </a:r>
            <a:endParaRPr lang="en-US" sz="1200">
              <a:solidFill>
                <a:srgbClr val="000000"/>
              </a:solidFill>
            </a:endParaRPr>
          </a:p>
        </p:txBody>
      </p:sp>
      <p:sp>
        <p:nvSpPr>
          <p:cNvPr id="16" name="Text Box 4"/>
          <p:cNvSpPr txBox="1">
            <a:spLocks noChangeArrowheads="1"/>
          </p:cNvSpPr>
          <p:nvPr/>
        </p:nvSpPr>
        <p:spPr bwMode="auto">
          <a:xfrm>
            <a:off x="6764508" y="416565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500" b="1">
                <a:solidFill>
                  <a:srgbClr val="000000"/>
                </a:solidFill>
              </a:rPr>
              <a:t>Scatter plot of Red</a:t>
            </a:r>
          </a:p>
        </p:txBody>
      </p:sp>
      <p:sp>
        <p:nvSpPr>
          <p:cNvPr id="17" name="Text Box 4"/>
          <p:cNvSpPr txBox="1">
            <a:spLocks noChangeArrowheads="1"/>
          </p:cNvSpPr>
          <p:nvPr/>
        </p:nvSpPr>
        <p:spPr bwMode="auto">
          <a:xfrm>
            <a:off x="2725908" y="6527852"/>
            <a:ext cx="16002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200" b="1">
                <a:solidFill>
                  <a:srgbClr val="000000"/>
                </a:solidFill>
              </a:rPr>
              <a:t>MODAGAGG – C5	</a:t>
            </a:r>
            <a:endParaRPr lang="en-US" sz="1200">
              <a:solidFill>
                <a:srgbClr val="000000"/>
              </a:solidFill>
            </a:endParaRPr>
          </a:p>
        </p:txBody>
      </p:sp>
      <p:sp>
        <p:nvSpPr>
          <p:cNvPr id="18" name="Text Box 4"/>
          <p:cNvSpPr txBox="1">
            <a:spLocks noChangeArrowheads="1"/>
          </p:cNvSpPr>
          <p:nvPr/>
        </p:nvSpPr>
        <p:spPr bwMode="auto">
          <a:xfrm>
            <a:off x="7221708" y="6527852"/>
            <a:ext cx="16002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200" b="1">
                <a:solidFill>
                  <a:srgbClr val="000000"/>
                </a:solidFill>
              </a:rPr>
              <a:t>MODAGAGG – C5	</a:t>
            </a:r>
            <a:endParaRPr lang="en-US" sz="1200">
              <a:solidFill>
                <a:srgbClr val="000000"/>
              </a:solidFill>
            </a:endParaRPr>
          </a:p>
        </p:txBody>
      </p:sp>
      <p:sp>
        <p:nvSpPr>
          <p:cNvPr id="19" name="Text Box 4"/>
          <p:cNvSpPr txBox="1">
            <a:spLocks noChangeArrowheads="1"/>
          </p:cNvSpPr>
          <p:nvPr/>
        </p:nvSpPr>
        <p:spPr bwMode="auto">
          <a:xfrm rot="5400000">
            <a:off x="1506708" y="5537252"/>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200" b="1">
                <a:solidFill>
                  <a:srgbClr val="000000"/>
                </a:solidFill>
              </a:rPr>
              <a:t>MOD15IP – C6</a:t>
            </a:r>
            <a:endParaRPr lang="en-US" sz="1200">
              <a:solidFill>
                <a:srgbClr val="000000"/>
              </a:solidFill>
            </a:endParaRPr>
          </a:p>
        </p:txBody>
      </p:sp>
      <p:sp>
        <p:nvSpPr>
          <p:cNvPr id="20" name="Text Box 4"/>
          <p:cNvSpPr txBox="1">
            <a:spLocks noChangeArrowheads="1"/>
          </p:cNvSpPr>
          <p:nvPr/>
        </p:nvSpPr>
        <p:spPr bwMode="auto">
          <a:xfrm rot="5400000">
            <a:off x="5392908" y="5384852"/>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0"/>
                <a:cs typeface="DejaVu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Sans" charset="0"/>
                <a:cs typeface="DejaVu Sans" charset="0"/>
              </a:defRPr>
            </a:lvl9pPr>
          </a:lstStyle>
          <a:p>
            <a:pPr eaLnBrk="1">
              <a:buClrTx/>
              <a:buFontTx/>
              <a:buNone/>
            </a:pPr>
            <a:r>
              <a:rPr lang="en-US" sz="1200" b="1">
                <a:solidFill>
                  <a:srgbClr val="000000"/>
                </a:solidFill>
              </a:rPr>
              <a:t>MOD15IP – C6</a:t>
            </a:r>
            <a:endParaRPr lang="en-US" sz="1200">
              <a:solidFill>
                <a:srgbClr val="000000"/>
              </a:solidFill>
            </a:endParaRPr>
          </a:p>
        </p:txBody>
      </p:sp>
    </p:spTree>
    <p:extLst>
      <p:ext uri="{BB962C8B-B14F-4D97-AF65-F5344CB8AC3E}">
        <p14:creationId xmlns:p14="http://schemas.microsoft.com/office/powerpoint/2010/main" val="719505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TotalTime>
  <Words>1356</Words>
  <Application>Microsoft Macintosh PowerPoint</Application>
  <PresentationFormat>On-screen Show (4:3)</PresentationFormat>
  <Paragraphs>129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Ranga Myneni</dc:creator>
  <cp:lastModifiedBy>Ranga Myneni</cp:lastModifiedBy>
  <cp:revision>36</cp:revision>
  <dcterms:created xsi:type="dcterms:W3CDTF">2013-04-09T16:32:11Z</dcterms:created>
  <dcterms:modified xsi:type="dcterms:W3CDTF">2013-04-15T23:51:41Z</dcterms:modified>
</cp:coreProperties>
</file>