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338" r:id="rId3"/>
    <p:sldId id="297" r:id="rId4"/>
    <p:sldId id="284" r:id="rId5"/>
    <p:sldId id="325" r:id="rId6"/>
    <p:sldId id="326" r:id="rId7"/>
    <p:sldId id="327" r:id="rId8"/>
    <p:sldId id="336" r:id="rId9"/>
    <p:sldId id="328" r:id="rId10"/>
    <p:sldId id="283" r:id="rId11"/>
    <p:sldId id="300" r:id="rId12"/>
    <p:sldId id="333" r:id="rId13"/>
    <p:sldId id="334" r:id="rId14"/>
    <p:sldId id="309" r:id="rId15"/>
    <p:sldId id="311" r:id="rId16"/>
    <p:sldId id="335" r:id="rId17"/>
    <p:sldId id="258" r:id="rId18"/>
    <p:sldId id="341" r:id="rId19"/>
    <p:sldId id="277" r:id="rId20"/>
    <p:sldId id="293" r:id="rId21"/>
    <p:sldId id="322" r:id="rId22"/>
    <p:sldId id="319" r:id="rId23"/>
    <p:sldId id="320" r:id="rId24"/>
    <p:sldId id="281" r:id="rId25"/>
    <p:sldId id="342" r:id="rId26"/>
    <p:sldId id="329" r:id="rId27"/>
    <p:sldId id="315" r:id="rId28"/>
    <p:sldId id="261" r:id="rId29"/>
    <p:sldId id="294"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27" autoAdjust="0"/>
  </p:normalViewPr>
  <p:slideViewPr>
    <p:cSldViewPr snapToGrid="0" snapToObjects="1">
      <p:cViewPr varScale="1">
        <p:scale>
          <a:sx n="99" d="100"/>
          <a:sy n="99" d="100"/>
        </p:scale>
        <p:origin x="-1176"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093A05-13F2-394D-94BB-50700F49817E}" type="datetimeFigureOut">
              <a:rPr lang="en-US" smtClean="0"/>
              <a:t>5/21/15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9116BD-C010-F248-AF99-CA49C9E30CA3}" type="slidenum">
              <a:rPr lang="en-US" smtClean="0"/>
              <a:t>‹#›</a:t>
            </a:fld>
            <a:endParaRPr lang="en-US"/>
          </a:p>
        </p:txBody>
      </p:sp>
    </p:spTree>
    <p:extLst>
      <p:ext uri="{BB962C8B-B14F-4D97-AF65-F5344CB8AC3E}">
        <p14:creationId xmlns:p14="http://schemas.microsoft.com/office/powerpoint/2010/main" val="14779430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r>
              <a:rPr lang="en-US" dirty="0" smtClean="0">
                <a:ea typeface="ＭＳ Ｐゴシック" charset="-128"/>
              </a:rPr>
              <a:t>1500 </a:t>
            </a:r>
            <a:r>
              <a:rPr lang="en-US" dirty="0" err="1" smtClean="0">
                <a:ea typeface="ＭＳ Ｐゴシック" charset="-128"/>
              </a:rPr>
              <a:t>landsat</a:t>
            </a:r>
            <a:r>
              <a:rPr lang="en-US" dirty="0" smtClean="0">
                <a:ea typeface="ＭＳ Ｐゴシック" charset="-128"/>
              </a:rPr>
              <a:t> scenes</a:t>
            </a:r>
            <a:r>
              <a:rPr lang="en-US" baseline="0" dirty="0" smtClean="0">
                <a:ea typeface="ＭＳ Ｐゴシック" charset="-128"/>
              </a:rPr>
              <a:t> to cover East Asia</a:t>
            </a:r>
          </a:p>
          <a:p>
            <a:r>
              <a:rPr lang="en-US" baseline="0" dirty="0" smtClean="0">
                <a:ea typeface="ＭＳ Ｐゴシック" charset="-128"/>
              </a:rPr>
              <a:t>30-50 </a:t>
            </a:r>
            <a:r>
              <a:rPr lang="en-US" baseline="0" dirty="0" err="1" smtClean="0">
                <a:ea typeface="ＭＳ Ｐゴシック" charset="-128"/>
              </a:rPr>
              <a:t>landsat</a:t>
            </a:r>
            <a:r>
              <a:rPr lang="en-US" baseline="0" dirty="0" smtClean="0">
                <a:ea typeface="ＭＳ Ｐゴシック" charset="-128"/>
              </a:rPr>
              <a:t> footprints</a:t>
            </a:r>
          </a:p>
          <a:p>
            <a:r>
              <a:rPr lang="en-US" baseline="0" dirty="0" smtClean="0">
                <a:ea typeface="ＭＳ Ｐゴシック" charset="-128"/>
              </a:rPr>
              <a:t>problem with cloud cover, etc.</a:t>
            </a:r>
          </a:p>
          <a:p>
            <a:endParaRPr lang="en-US" baseline="0" dirty="0" smtClean="0">
              <a:ea typeface="ＭＳ Ｐゴシック" charset="-128"/>
            </a:endParaRPr>
          </a:p>
          <a:p>
            <a:r>
              <a:rPr lang="en-US" baseline="0" dirty="0" smtClean="0">
                <a:ea typeface="ＭＳ Ｐゴシック" charset="-128"/>
              </a:rPr>
              <a:t>add ERL citation?</a:t>
            </a:r>
            <a:endParaRPr lang="en-US" dirty="0" smtClean="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Map of the East Asia region illustrating the </a:t>
            </a:r>
            <a:r>
              <a:rPr lang="en-US" sz="1200" b="1" kern="1200" dirty="0" smtClean="0">
                <a:solidFill>
                  <a:schemeClr val="tx1"/>
                </a:solidFill>
                <a:latin typeface="+mn-lt"/>
                <a:ea typeface="+mn-ea"/>
                <a:cs typeface="+mn-cs"/>
              </a:rPr>
              <a:t>study area extent defined by known locations of urban land</a:t>
            </a: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Merge c 2001 MODIS map of global urban extent with all available global- and country-level point datasets on cities and metropolitan areas (GRUMP, UN, etc.)</a:t>
            </a:r>
          </a:p>
          <a:p>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949B9D9-738D-4A7B-9033-395F548C4453}" type="slidenum">
              <a:rPr lang="en-US" smtClean="0"/>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Map of the East Asia region illustrating the </a:t>
            </a:r>
            <a:r>
              <a:rPr lang="en-US" sz="1200" b="1" kern="1200" dirty="0" smtClean="0">
                <a:solidFill>
                  <a:schemeClr val="tx1"/>
                </a:solidFill>
                <a:latin typeface="+mn-lt"/>
                <a:ea typeface="+mn-ea"/>
                <a:cs typeface="+mn-cs"/>
              </a:rPr>
              <a:t>study area extent defined by known locations of urban land</a:t>
            </a: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Merge c 2001 MODIS map of global urban extent with all available global- and country-level point datasets on cities and metropolitan areas (GRUMP, UN, etc.)</a:t>
            </a:r>
          </a:p>
          <a:p>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949B9D9-738D-4A7B-9033-395F548C4453}" type="slidenum">
              <a:rPr lang="en-US" smtClean="0"/>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dirty="0" smtClean="0"/>
              <a:t>to choose breakpoints for urban change and stable urban classes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Capitalizing on our assumption that urban land does not become ‘undeveloped’, the 2010 urban extent map was used to spatially constrain the change detection process.  The change detection method used ten years of growing season maximum EVI data (2001-2010) as input to a boosted decision tree algorithm (C4.5) to classify circa 2010 urban extent as: (1) urban areas built up in 2000 that remained built‐up throughout the period; and (2) areas that belonged to a non-urban land cover class in 2000 (e.g., agriculture, grassland, forest) that became urbanized during the 2000‐2010 period.  The pixel-based training data collected for the logistic regression (Figure 3c) were revisited, and all urban sites were labeled as existent urban land, or newly developed urban land, 2000-2010 (Figure 3d).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This approach relies on the observed relationship between maximum EVI and urban areas described above: any conversion from a non-urban land cover to developed land is detectable through changes in vegetation content.  The premise is similar to that of EVI trajectory analysis that has been widely employed for change detection (Kennedy et al., 2007; </a:t>
            </a:r>
            <a:r>
              <a:rPr lang="en-US" sz="1200" kern="1200" dirty="0" err="1" smtClean="0">
                <a:solidFill>
                  <a:schemeClr val="tx1"/>
                </a:solidFill>
                <a:latin typeface="+mn-lt"/>
                <a:ea typeface="+mn-ea"/>
                <a:cs typeface="+mn-cs"/>
              </a:rPr>
              <a:t>Verbesslt</a:t>
            </a:r>
            <a:r>
              <a:rPr lang="en-US" sz="1200" kern="1200" dirty="0" smtClean="0">
                <a:solidFill>
                  <a:schemeClr val="tx1"/>
                </a:solidFill>
                <a:latin typeface="+mn-lt"/>
                <a:ea typeface="+mn-ea"/>
                <a:cs typeface="+mn-cs"/>
              </a:rPr>
              <a:t> et al., 2010, Clark et al., 2013).  Here, the use of growing season metrics and supervised multi-date composite classification of changed areas help address the challenges associated with the large amount of cloud-contaminated data in East Asia.  Similar to the procedure used for the 2010 urban extent map, the decision tree output probabilities for the urban expansion class were iteratively </a:t>
            </a:r>
            <a:r>
              <a:rPr lang="en-US" sz="1200" kern="1200" dirty="0" err="1" smtClean="0">
                <a:solidFill>
                  <a:schemeClr val="tx1"/>
                </a:solidFill>
                <a:latin typeface="+mn-lt"/>
                <a:ea typeface="+mn-ea"/>
                <a:cs typeface="+mn-cs"/>
              </a:rPr>
              <a:t>thresholded</a:t>
            </a:r>
            <a:r>
              <a:rPr lang="en-US" sz="1200" kern="1200" dirty="0" smtClean="0">
                <a:solidFill>
                  <a:schemeClr val="tx1"/>
                </a:solidFill>
                <a:latin typeface="+mn-lt"/>
                <a:ea typeface="+mn-ea"/>
                <a:cs typeface="+mn-cs"/>
              </a:rPr>
              <a:t> and compared to c 2010 Google Earth VHR imagery on a regional basis to choose breakpoints for the urban change and stable urban classes.</a:t>
            </a:r>
          </a:p>
          <a:p>
            <a:r>
              <a:rPr lang="en-US" sz="1200" kern="1200" dirty="0" smtClean="0">
                <a:solidFill>
                  <a:schemeClr val="tx1"/>
                </a:solidFill>
                <a:latin typeface="+mn-lt"/>
                <a:ea typeface="+mn-ea"/>
                <a:cs typeface="+mn-cs"/>
              </a:rPr>
              <a:t> (Figure 5).</a:t>
            </a:r>
          </a:p>
          <a:p>
            <a:endParaRPr lang="en-US" dirty="0"/>
          </a:p>
        </p:txBody>
      </p:sp>
      <p:sp>
        <p:nvSpPr>
          <p:cNvPr id="4" name="Slide Number Placeholder 3"/>
          <p:cNvSpPr>
            <a:spLocks noGrp="1"/>
          </p:cNvSpPr>
          <p:nvPr>
            <p:ph type="sldNum" sz="quarter" idx="10"/>
          </p:nvPr>
        </p:nvSpPr>
        <p:spPr/>
        <p:txBody>
          <a:bodyPr/>
          <a:lstStyle/>
          <a:p>
            <a:fld id="{F949B9D9-738D-4A7B-9033-395F548C4453}"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dirty="0" smtClean="0"/>
              <a:t>to choose breakpoints for urban change and stable urban classes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Capitalizing on our assumption that urban land does not become ‘undeveloped’, the 2010 urban extent map was used to spatially constrain the change detection process.  The change detection method used ten years of growing season maximum EVI data (2001-2010) as input to a boosted decision tree algorithm (C4.5) to classify circa 2010 urban extent as: (1) urban areas built up in 2000 that remained built‐up throughout the period; and (2) areas that belonged to a non-urban land cover class in 2000 (e.g., agriculture, grassland, forest) that became urbanized during the 2000‐2010 period.  The pixel-based training data collected for the logistic regression (Figure 3c) were revisited, and all urban sites were labeled as existent urban land, or newly developed urban land, 2000-2010 (Figure 3d).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This approach relies on the observed relationship between maximum EVI and urban areas described above: any conversion from a non-urban land cover to developed land is detectable through changes in vegetation content.  The premise is similar to that of EVI trajectory analysis that has been widely employed for change detection (Kennedy et al., 2007; </a:t>
            </a:r>
            <a:r>
              <a:rPr lang="en-US" sz="1200" kern="1200" dirty="0" err="1" smtClean="0">
                <a:solidFill>
                  <a:schemeClr val="tx1"/>
                </a:solidFill>
                <a:latin typeface="+mn-lt"/>
                <a:ea typeface="+mn-ea"/>
                <a:cs typeface="+mn-cs"/>
              </a:rPr>
              <a:t>Verbesslt</a:t>
            </a:r>
            <a:r>
              <a:rPr lang="en-US" sz="1200" kern="1200" dirty="0" smtClean="0">
                <a:solidFill>
                  <a:schemeClr val="tx1"/>
                </a:solidFill>
                <a:latin typeface="+mn-lt"/>
                <a:ea typeface="+mn-ea"/>
                <a:cs typeface="+mn-cs"/>
              </a:rPr>
              <a:t> et al., 2010, Clark et al., 2013).  Here, the use of growing season metrics and supervised multi-date composite classification of changed areas help address the challenges associated with the large amount of cloud-contaminated data in East Asia.  Similar to the procedure used for the 2010 urban extent map, the decision tree output probabilities for the urban expansion class were iteratively </a:t>
            </a:r>
            <a:r>
              <a:rPr lang="en-US" sz="1200" kern="1200" dirty="0" err="1" smtClean="0">
                <a:solidFill>
                  <a:schemeClr val="tx1"/>
                </a:solidFill>
                <a:latin typeface="+mn-lt"/>
                <a:ea typeface="+mn-ea"/>
                <a:cs typeface="+mn-cs"/>
              </a:rPr>
              <a:t>thresholded</a:t>
            </a:r>
            <a:r>
              <a:rPr lang="en-US" sz="1200" kern="1200" dirty="0" smtClean="0">
                <a:solidFill>
                  <a:schemeClr val="tx1"/>
                </a:solidFill>
                <a:latin typeface="+mn-lt"/>
                <a:ea typeface="+mn-ea"/>
                <a:cs typeface="+mn-cs"/>
              </a:rPr>
              <a:t> and compared to c 2010 Google Earth VHR imagery on a regional basis to choose breakpoints for the urban change and stable urban classes.</a:t>
            </a:r>
          </a:p>
          <a:p>
            <a:r>
              <a:rPr lang="en-US" sz="1200" kern="1200" dirty="0" smtClean="0">
                <a:solidFill>
                  <a:schemeClr val="tx1"/>
                </a:solidFill>
                <a:latin typeface="+mn-lt"/>
                <a:ea typeface="+mn-ea"/>
                <a:cs typeface="+mn-cs"/>
              </a:rPr>
              <a:t> (Figure 5).</a:t>
            </a:r>
          </a:p>
          <a:p>
            <a:endParaRPr lang="en-US" dirty="0"/>
          </a:p>
        </p:txBody>
      </p:sp>
      <p:sp>
        <p:nvSpPr>
          <p:cNvPr id="4" name="Slide Number Placeholder 3"/>
          <p:cNvSpPr>
            <a:spLocks noGrp="1"/>
          </p:cNvSpPr>
          <p:nvPr>
            <p:ph type="sldNum" sz="quarter" idx="10"/>
          </p:nvPr>
        </p:nvSpPr>
        <p:spPr/>
        <p:txBody>
          <a:bodyPr/>
          <a:lstStyle/>
          <a:p>
            <a:fld id="{F949B9D9-738D-4A7B-9033-395F548C4453}"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116BD-C010-F248-AF99-CA49C9E30CA3}" type="slidenum">
              <a:rPr lang="en-US" smtClean="0"/>
              <a:t>22</a:t>
            </a:fld>
            <a:endParaRPr lang="en-US"/>
          </a:p>
        </p:txBody>
      </p:sp>
    </p:spTree>
    <p:extLst>
      <p:ext uri="{BB962C8B-B14F-4D97-AF65-F5344CB8AC3E}">
        <p14:creationId xmlns:p14="http://schemas.microsoft.com/office/powerpoint/2010/main" val="2661019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116BD-C010-F248-AF99-CA49C9E30CA3}" type="slidenum">
              <a:rPr lang="en-US" smtClean="0"/>
              <a:t>23</a:t>
            </a:fld>
            <a:endParaRPr lang="en-US"/>
          </a:p>
        </p:txBody>
      </p:sp>
    </p:spTree>
    <p:extLst>
      <p:ext uri="{BB962C8B-B14F-4D97-AF65-F5344CB8AC3E}">
        <p14:creationId xmlns:p14="http://schemas.microsoft.com/office/powerpoint/2010/main" val="266101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116BD-C010-F248-AF99-CA49C9E30CA3}" type="slidenum">
              <a:rPr lang="en-US" smtClean="0"/>
              <a:t>24</a:t>
            </a:fld>
            <a:endParaRPr lang="en-US"/>
          </a:p>
        </p:txBody>
      </p:sp>
    </p:spTree>
    <p:extLst>
      <p:ext uri="{BB962C8B-B14F-4D97-AF65-F5344CB8AC3E}">
        <p14:creationId xmlns:p14="http://schemas.microsoft.com/office/powerpoint/2010/main" val="2120896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FD4942-4721-F548-8E7C-CFD2B20C4A10}" type="datetimeFigureOut">
              <a:rPr lang="en-US" smtClean="0"/>
              <a:t>5/21/15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A961D-5944-7F4C-8457-6EB0532097EB}" type="slidenum">
              <a:rPr lang="en-US" smtClean="0"/>
              <a:t>‹#›</a:t>
            </a:fld>
            <a:endParaRPr lang="en-US"/>
          </a:p>
        </p:txBody>
      </p:sp>
    </p:spTree>
    <p:extLst>
      <p:ext uri="{BB962C8B-B14F-4D97-AF65-F5344CB8AC3E}">
        <p14:creationId xmlns:p14="http://schemas.microsoft.com/office/powerpoint/2010/main" val="301002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FD4942-4721-F548-8E7C-CFD2B20C4A10}" type="datetimeFigureOut">
              <a:rPr lang="en-US" smtClean="0"/>
              <a:t>5/21/15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A961D-5944-7F4C-8457-6EB0532097EB}" type="slidenum">
              <a:rPr lang="en-US" smtClean="0"/>
              <a:t>‹#›</a:t>
            </a:fld>
            <a:endParaRPr lang="en-US"/>
          </a:p>
        </p:txBody>
      </p:sp>
    </p:spTree>
    <p:extLst>
      <p:ext uri="{BB962C8B-B14F-4D97-AF65-F5344CB8AC3E}">
        <p14:creationId xmlns:p14="http://schemas.microsoft.com/office/powerpoint/2010/main" val="101120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FD4942-4721-F548-8E7C-CFD2B20C4A10}" type="datetimeFigureOut">
              <a:rPr lang="en-US" smtClean="0"/>
              <a:t>5/21/15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A961D-5944-7F4C-8457-6EB0532097EB}" type="slidenum">
              <a:rPr lang="en-US" smtClean="0"/>
              <a:t>‹#›</a:t>
            </a:fld>
            <a:endParaRPr lang="en-US"/>
          </a:p>
        </p:txBody>
      </p:sp>
    </p:spTree>
    <p:extLst>
      <p:ext uri="{BB962C8B-B14F-4D97-AF65-F5344CB8AC3E}">
        <p14:creationId xmlns:p14="http://schemas.microsoft.com/office/powerpoint/2010/main" val="564414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7013" y="228600"/>
            <a:ext cx="8688387"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7013" y="1143000"/>
            <a:ext cx="42672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143000"/>
            <a:ext cx="4268787"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294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FD4942-4721-F548-8E7C-CFD2B20C4A10}" type="datetimeFigureOut">
              <a:rPr lang="en-US" smtClean="0"/>
              <a:t>5/21/15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A961D-5944-7F4C-8457-6EB0532097EB}" type="slidenum">
              <a:rPr lang="en-US" smtClean="0"/>
              <a:t>‹#›</a:t>
            </a:fld>
            <a:endParaRPr lang="en-US"/>
          </a:p>
        </p:txBody>
      </p:sp>
    </p:spTree>
    <p:extLst>
      <p:ext uri="{BB962C8B-B14F-4D97-AF65-F5344CB8AC3E}">
        <p14:creationId xmlns:p14="http://schemas.microsoft.com/office/powerpoint/2010/main" val="3326422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FD4942-4721-F548-8E7C-CFD2B20C4A10}" type="datetimeFigureOut">
              <a:rPr lang="en-US" smtClean="0"/>
              <a:t>5/21/15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A961D-5944-7F4C-8457-6EB0532097EB}" type="slidenum">
              <a:rPr lang="en-US" smtClean="0"/>
              <a:t>‹#›</a:t>
            </a:fld>
            <a:endParaRPr lang="en-US"/>
          </a:p>
        </p:txBody>
      </p:sp>
    </p:spTree>
    <p:extLst>
      <p:ext uri="{BB962C8B-B14F-4D97-AF65-F5344CB8AC3E}">
        <p14:creationId xmlns:p14="http://schemas.microsoft.com/office/powerpoint/2010/main" val="1430375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FD4942-4721-F548-8E7C-CFD2B20C4A10}" type="datetimeFigureOut">
              <a:rPr lang="en-US" smtClean="0"/>
              <a:t>5/21/15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A961D-5944-7F4C-8457-6EB0532097EB}" type="slidenum">
              <a:rPr lang="en-US" smtClean="0"/>
              <a:t>‹#›</a:t>
            </a:fld>
            <a:endParaRPr lang="en-US"/>
          </a:p>
        </p:txBody>
      </p:sp>
    </p:spTree>
    <p:extLst>
      <p:ext uri="{BB962C8B-B14F-4D97-AF65-F5344CB8AC3E}">
        <p14:creationId xmlns:p14="http://schemas.microsoft.com/office/powerpoint/2010/main" val="2999684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FD4942-4721-F548-8E7C-CFD2B20C4A10}" type="datetimeFigureOut">
              <a:rPr lang="en-US" smtClean="0"/>
              <a:t>5/21/15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8A961D-5944-7F4C-8457-6EB0532097EB}" type="slidenum">
              <a:rPr lang="en-US" smtClean="0"/>
              <a:t>‹#›</a:t>
            </a:fld>
            <a:endParaRPr lang="en-US"/>
          </a:p>
        </p:txBody>
      </p:sp>
    </p:spTree>
    <p:extLst>
      <p:ext uri="{BB962C8B-B14F-4D97-AF65-F5344CB8AC3E}">
        <p14:creationId xmlns:p14="http://schemas.microsoft.com/office/powerpoint/2010/main" val="3381959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FD4942-4721-F548-8E7C-CFD2B20C4A10}" type="datetimeFigureOut">
              <a:rPr lang="en-US" smtClean="0"/>
              <a:t>5/21/15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8A961D-5944-7F4C-8457-6EB0532097EB}" type="slidenum">
              <a:rPr lang="en-US" smtClean="0"/>
              <a:t>‹#›</a:t>
            </a:fld>
            <a:endParaRPr lang="en-US"/>
          </a:p>
        </p:txBody>
      </p:sp>
    </p:spTree>
    <p:extLst>
      <p:ext uri="{BB962C8B-B14F-4D97-AF65-F5344CB8AC3E}">
        <p14:creationId xmlns:p14="http://schemas.microsoft.com/office/powerpoint/2010/main" val="1188759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D4942-4721-F548-8E7C-CFD2B20C4A10}" type="datetimeFigureOut">
              <a:rPr lang="en-US" smtClean="0"/>
              <a:t>5/21/15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8A961D-5944-7F4C-8457-6EB0532097EB}" type="slidenum">
              <a:rPr lang="en-US" smtClean="0"/>
              <a:t>‹#›</a:t>
            </a:fld>
            <a:endParaRPr lang="en-US"/>
          </a:p>
        </p:txBody>
      </p:sp>
    </p:spTree>
    <p:extLst>
      <p:ext uri="{BB962C8B-B14F-4D97-AF65-F5344CB8AC3E}">
        <p14:creationId xmlns:p14="http://schemas.microsoft.com/office/powerpoint/2010/main" val="1037806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FD4942-4721-F548-8E7C-CFD2B20C4A10}" type="datetimeFigureOut">
              <a:rPr lang="en-US" smtClean="0"/>
              <a:t>5/21/15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A961D-5944-7F4C-8457-6EB0532097EB}" type="slidenum">
              <a:rPr lang="en-US" smtClean="0"/>
              <a:t>‹#›</a:t>
            </a:fld>
            <a:endParaRPr lang="en-US"/>
          </a:p>
        </p:txBody>
      </p:sp>
    </p:spTree>
    <p:extLst>
      <p:ext uri="{BB962C8B-B14F-4D97-AF65-F5344CB8AC3E}">
        <p14:creationId xmlns:p14="http://schemas.microsoft.com/office/powerpoint/2010/main" val="1768860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FD4942-4721-F548-8E7C-CFD2B20C4A10}" type="datetimeFigureOut">
              <a:rPr lang="en-US" smtClean="0"/>
              <a:t>5/21/15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A961D-5944-7F4C-8457-6EB0532097EB}" type="slidenum">
              <a:rPr lang="en-US" smtClean="0"/>
              <a:t>‹#›</a:t>
            </a:fld>
            <a:endParaRPr lang="en-US"/>
          </a:p>
        </p:txBody>
      </p:sp>
    </p:spTree>
    <p:extLst>
      <p:ext uri="{BB962C8B-B14F-4D97-AF65-F5344CB8AC3E}">
        <p14:creationId xmlns:p14="http://schemas.microsoft.com/office/powerpoint/2010/main" val="39485890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D4942-4721-F548-8E7C-CFD2B20C4A10}" type="datetimeFigureOut">
              <a:rPr lang="en-US" smtClean="0"/>
              <a:t>5/21/15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A961D-5944-7F4C-8457-6EB0532097EB}" type="slidenum">
              <a:rPr lang="en-US" smtClean="0"/>
              <a:t>‹#›</a:t>
            </a:fld>
            <a:endParaRPr lang="en-US"/>
          </a:p>
        </p:txBody>
      </p:sp>
    </p:spTree>
    <p:extLst>
      <p:ext uri="{BB962C8B-B14F-4D97-AF65-F5344CB8AC3E}">
        <p14:creationId xmlns:p14="http://schemas.microsoft.com/office/powerpoint/2010/main" val="1240735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3000"/>
            <a:ext cx="9144000" cy="5418919"/>
          </a:xfrm>
          <a:prstGeom prst="rect">
            <a:avLst/>
          </a:prstGeom>
          <a:noFill/>
        </p:spPr>
        <p:txBody>
          <a:bodyPr wrap="square" rtlCol="0">
            <a:spAutoFit/>
          </a:bodyPr>
          <a:lstStyle/>
          <a:p>
            <a:pPr algn="ctr"/>
            <a:r>
              <a:rPr lang="en-US" sz="4000" dirty="0" smtClean="0">
                <a:solidFill>
                  <a:schemeClr val="tx1"/>
                </a:solidFill>
              </a:rPr>
              <a:t>Multi-Sensor Analysis of Global Daytime and Nighttime Urban Heat Islands</a:t>
            </a:r>
          </a:p>
          <a:p>
            <a:pPr algn="ctr"/>
            <a:r>
              <a:rPr lang="en-US" sz="4000" dirty="0" smtClean="0">
                <a:solidFill>
                  <a:schemeClr val="tx1"/>
                </a:solidFill>
              </a:rPr>
              <a:t> </a:t>
            </a:r>
            <a:endParaRPr lang="en-CA" sz="600" b="1" dirty="0" smtClean="0">
              <a:solidFill>
                <a:schemeClr val="tx1"/>
              </a:solidFill>
            </a:endParaRPr>
          </a:p>
          <a:p>
            <a:pPr algn="ctr">
              <a:lnSpc>
                <a:spcPct val="140000"/>
              </a:lnSpc>
            </a:pPr>
            <a:r>
              <a:rPr lang="en-US" sz="2800" dirty="0" smtClean="0">
                <a:solidFill>
                  <a:schemeClr val="tx1"/>
                </a:solidFill>
              </a:rPr>
              <a:t>Steve Frolking</a:t>
            </a:r>
            <a:r>
              <a:rPr lang="en-US" sz="2800" baseline="30000" dirty="0" smtClean="0">
                <a:solidFill>
                  <a:schemeClr val="tx1"/>
                </a:solidFill>
              </a:rPr>
              <a:t>1</a:t>
            </a:r>
            <a:r>
              <a:rPr lang="en-US" sz="2800" dirty="0" smtClean="0">
                <a:solidFill>
                  <a:schemeClr val="tx1"/>
                </a:solidFill>
              </a:rPr>
              <a:t>, Annemarie Schneider</a:t>
            </a:r>
            <a:r>
              <a:rPr lang="en-US" sz="2800" baseline="30000" dirty="0" smtClean="0">
                <a:solidFill>
                  <a:schemeClr val="tx1"/>
                </a:solidFill>
              </a:rPr>
              <a:t>2</a:t>
            </a:r>
            <a:r>
              <a:rPr lang="en-US" sz="2800" dirty="0" smtClean="0">
                <a:solidFill>
                  <a:schemeClr val="tx1"/>
                </a:solidFill>
              </a:rPr>
              <a:t>, </a:t>
            </a:r>
            <a:r>
              <a:rPr lang="en-US" sz="2800" dirty="0" err="1" smtClean="0">
                <a:solidFill>
                  <a:schemeClr val="tx1"/>
                </a:solidFill>
              </a:rPr>
              <a:t>Jingfeng</a:t>
            </a:r>
            <a:r>
              <a:rPr lang="en-US" sz="2800" dirty="0" smtClean="0">
                <a:solidFill>
                  <a:schemeClr val="tx1"/>
                </a:solidFill>
              </a:rPr>
              <a:t> Xiao</a:t>
            </a:r>
            <a:r>
              <a:rPr lang="en-US" sz="2800" baseline="30000" dirty="0" smtClean="0">
                <a:solidFill>
                  <a:schemeClr val="tx1"/>
                </a:solidFill>
              </a:rPr>
              <a:t>1</a:t>
            </a:r>
            <a:r>
              <a:rPr lang="en-US" sz="2800" dirty="0" smtClean="0">
                <a:solidFill>
                  <a:schemeClr val="tx1"/>
                </a:solidFill>
              </a:rPr>
              <a:t>, </a:t>
            </a:r>
          </a:p>
          <a:p>
            <a:pPr algn="ctr">
              <a:lnSpc>
                <a:spcPct val="140000"/>
              </a:lnSpc>
            </a:pPr>
            <a:r>
              <a:rPr lang="en-US" sz="2800" dirty="0" smtClean="0">
                <a:solidFill>
                  <a:schemeClr val="tx1"/>
                </a:solidFill>
              </a:rPr>
              <a:t>Tom Milliman</a:t>
            </a:r>
            <a:r>
              <a:rPr lang="en-US" sz="2800" baseline="30000" dirty="0" smtClean="0">
                <a:solidFill>
                  <a:schemeClr val="tx1"/>
                </a:solidFill>
              </a:rPr>
              <a:t>1</a:t>
            </a:r>
            <a:r>
              <a:rPr lang="en-US" sz="2800" dirty="0" smtClean="0">
                <a:solidFill>
                  <a:schemeClr val="tx1"/>
                </a:solidFill>
              </a:rPr>
              <a:t>, Leah Cheek</a:t>
            </a:r>
            <a:r>
              <a:rPr lang="en-US" sz="2800" baseline="30000" dirty="0" smtClean="0">
                <a:solidFill>
                  <a:schemeClr val="tx1"/>
                </a:solidFill>
              </a:rPr>
              <a:t>3</a:t>
            </a:r>
            <a:r>
              <a:rPr lang="en-US" sz="2800" dirty="0" smtClean="0">
                <a:solidFill>
                  <a:schemeClr val="tx1"/>
                </a:solidFill>
              </a:rPr>
              <a:t>, Mark Friedl</a:t>
            </a:r>
            <a:r>
              <a:rPr lang="en-US" sz="2800" baseline="30000" dirty="0" smtClean="0">
                <a:solidFill>
                  <a:schemeClr val="tx1"/>
                </a:solidFill>
              </a:rPr>
              <a:t>3</a:t>
            </a:r>
          </a:p>
          <a:p>
            <a:pPr algn="ctr">
              <a:lnSpc>
                <a:spcPct val="140000"/>
              </a:lnSpc>
            </a:pPr>
            <a:endParaRPr lang="en-US" sz="2800" baseline="30000" dirty="0" smtClean="0">
              <a:solidFill>
                <a:schemeClr val="tx1"/>
              </a:solidFill>
            </a:endParaRPr>
          </a:p>
          <a:p>
            <a:pPr algn="ctr">
              <a:lnSpc>
                <a:spcPct val="130000"/>
              </a:lnSpc>
            </a:pPr>
            <a:r>
              <a:rPr lang="en-CA" sz="2400" dirty="0" smtClean="0">
                <a:solidFill>
                  <a:schemeClr val="tx1"/>
                </a:solidFill>
              </a:rPr>
              <a:t>1. University of New Hampshire, Durham</a:t>
            </a:r>
          </a:p>
          <a:p>
            <a:pPr algn="ctr">
              <a:lnSpc>
                <a:spcPct val="130000"/>
              </a:lnSpc>
            </a:pPr>
            <a:r>
              <a:rPr lang="en-CA" sz="2400" dirty="0" smtClean="0">
                <a:solidFill>
                  <a:schemeClr val="tx1"/>
                </a:solidFill>
              </a:rPr>
              <a:t>2. University of Wisconsin, Madison</a:t>
            </a:r>
          </a:p>
          <a:p>
            <a:pPr algn="ctr">
              <a:lnSpc>
                <a:spcPct val="130000"/>
              </a:lnSpc>
            </a:pPr>
            <a:r>
              <a:rPr lang="en-CA" sz="2400" dirty="0" smtClean="0">
                <a:solidFill>
                  <a:schemeClr val="tx1"/>
                </a:solidFill>
              </a:rPr>
              <a:t>3. Boston University</a:t>
            </a:r>
          </a:p>
          <a:p>
            <a:endParaRPr lang="en-US" dirty="0"/>
          </a:p>
        </p:txBody>
      </p:sp>
    </p:spTree>
    <p:extLst>
      <p:ext uri="{BB962C8B-B14F-4D97-AF65-F5344CB8AC3E}">
        <p14:creationId xmlns:p14="http://schemas.microsoft.com/office/powerpoint/2010/main" val="37348202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89779" y="4185507"/>
            <a:ext cx="1591462" cy="2109490"/>
          </a:xfrm>
          <a:prstGeom prst="rect">
            <a:avLst/>
          </a:prstGeom>
          <a:ln>
            <a:solidFill>
              <a:srgbClr val="000000"/>
            </a:solidFill>
          </a:ln>
        </p:spPr>
      </p:pic>
      <p:sp>
        <p:nvSpPr>
          <p:cNvPr id="4" name="TextBox 3"/>
          <p:cNvSpPr txBox="1"/>
          <p:nvPr/>
        </p:nvSpPr>
        <p:spPr>
          <a:xfrm>
            <a:off x="4033479" y="234860"/>
            <a:ext cx="3065888" cy="707886"/>
          </a:xfrm>
          <a:prstGeom prst="rect">
            <a:avLst/>
          </a:prstGeom>
          <a:solidFill>
            <a:schemeClr val="bg1"/>
          </a:solidFill>
          <a:ln>
            <a:solidFill>
              <a:srgbClr val="000000"/>
            </a:solidFill>
          </a:ln>
        </p:spPr>
        <p:txBody>
          <a:bodyPr wrap="square" rtlCol="0">
            <a:spAutoFit/>
          </a:bodyPr>
          <a:lstStyle/>
          <a:p>
            <a:pPr algn="ctr"/>
            <a:r>
              <a:rPr lang="en-US" sz="2000" b="1" dirty="0" smtClean="0">
                <a:solidFill>
                  <a:srgbClr val="000000"/>
                </a:solidFill>
              </a:rPr>
              <a:t>MODIS</a:t>
            </a:r>
            <a:r>
              <a:rPr lang="en-US" sz="2000" dirty="0" smtClean="0">
                <a:solidFill>
                  <a:srgbClr val="000000"/>
                </a:solidFill>
              </a:rPr>
              <a:t>: map global urban expansion 2000-2010</a:t>
            </a:r>
            <a:endParaRPr lang="en-US" sz="2000" dirty="0">
              <a:solidFill>
                <a:srgbClr val="000000"/>
              </a:solidFill>
            </a:endParaRPr>
          </a:p>
        </p:txBody>
      </p:sp>
      <p:sp>
        <p:nvSpPr>
          <p:cNvPr id="5" name="TextBox 4"/>
          <p:cNvSpPr txBox="1"/>
          <p:nvPr/>
        </p:nvSpPr>
        <p:spPr>
          <a:xfrm>
            <a:off x="2358705" y="1743141"/>
            <a:ext cx="3275724" cy="830997"/>
          </a:xfrm>
          <a:prstGeom prst="rect">
            <a:avLst/>
          </a:prstGeom>
          <a:solidFill>
            <a:schemeClr val="bg1"/>
          </a:solidFill>
          <a:ln>
            <a:solidFill>
              <a:srgbClr val="000000"/>
            </a:solidFill>
          </a:ln>
        </p:spPr>
        <p:txBody>
          <a:bodyPr wrap="square" rtlCol="0">
            <a:spAutoFit/>
          </a:bodyPr>
          <a:lstStyle/>
          <a:p>
            <a:r>
              <a:rPr lang="en-US" sz="1600" b="1" dirty="0" smtClean="0"/>
              <a:t>MODIS</a:t>
            </a:r>
            <a:r>
              <a:rPr lang="en-US" sz="1600" dirty="0"/>
              <a:t>: </a:t>
            </a:r>
            <a:r>
              <a:rPr lang="en-US" sz="1600" dirty="0" smtClean="0"/>
              <a:t>Land Surface Temperature</a:t>
            </a:r>
          </a:p>
          <a:p>
            <a:r>
              <a:rPr lang="en-US" sz="1600" dirty="0" smtClean="0"/>
              <a:t>  • Daytime and Nighttime LSTs</a:t>
            </a:r>
          </a:p>
          <a:p>
            <a:r>
              <a:rPr lang="en-US" sz="1600" dirty="0" smtClean="0"/>
              <a:t>  • Urban-Rural LST differences</a:t>
            </a:r>
          </a:p>
        </p:txBody>
      </p:sp>
      <p:sp>
        <p:nvSpPr>
          <p:cNvPr id="6" name="TextBox 5"/>
          <p:cNvSpPr txBox="1"/>
          <p:nvPr/>
        </p:nvSpPr>
        <p:spPr>
          <a:xfrm>
            <a:off x="5829216" y="1270767"/>
            <a:ext cx="2852025" cy="1815882"/>
          </a:xfrm>
          <a:prstGeom prst="rect">
            <a:avLst/>
          </a:prstGeom>
          <a:solidFill>
            <a:schemeClr val="bg1"/>
          </a:solidFill>
          <a:ln>
            <a:solidFill>
              <a:srgbClr val="000000"/>
            </a:solidFill>
          </a:ln>
        </p:spPr>
        <p:txBody>
          <a:bodyPr wrap="square" rtlCol="0">
            <a:spAutoFit/>
          </a:bodyPr>
          <a:lstStyle/>
          <a:p>
            <a:r>
              <a:rPr lang="en-US" sz="1600" b="1" dirty="0" smtClean="0"/>
              <a:t>Global Annual Urban Metrics</a:t>
            </a:r>
          </a:p>
          <a:p>
            <a:r>
              <a:rPr lang="en-US" sz="1600" dirty="0" smtClean="0">
                <a:solidFill>
                  <a:srgbClr val="000000"/>
                </a:solidFill>
              </a:rPr>
              <a:t>  • </a:t>
            </a:r>
            <a:r>
              <a:rPr lang="en-US" sz="1600" b="1" dirty="0" smtClean="0">
                <a:solidFill>
                  <a:srgbClr val="000000"/>
                </a:solidFill>
              </a:rPr>
              <a:t>MODIS</a:t>
            </a:r>
            <a:r>
              <a:rPr lang="en-US" sz="1600" dirty="0" smtClean="0">
                <a:solidFill>
                  <a:srgbClr val="000000"/>
                </a:solidFill>
              </a:rPr>
              <a:t>: urban extent</a:t>
            </a:r>
          </a:p>
          <a:p>
            <a:r>
              <a:rPr lang="en-US" sz="1600" dirty="0" smtClean="0">
                <a:solidFill>
                  <a:srgbClr val="000000"/>
                </a:solidFill>
              </a:rPr>
              <a:t>  • </a:t>
            </a:r>
            <a:r>
              <a:rPr lang="en-US" sz="1600" b="1" dirty="0" smtClean="0">
                <a:solidFill>
                  <a:srgbClr val="000000"/>
                </a:solidFill>
              </a:rPr>
              <a:t>SeaWinds</a:t>
            </a:r>
            <a:r>
              <a:rPr lang="en-US" sz="1600" dirty="0" smtClean="0">
                <a:solidFill>
                  <a:srgbClr val="000000"/>
                </a:solidFill>
              </a:rPr>
              <a:t>: urban backscatter</a:t>
            </a:r>
          </a:p>
          <a:p>
            <a:r>
              <a:rPr lang="en-US" sz="1600" dirty="0" smtClean="0">
                <a:solidFill>
                  <a:srgbClr val="000000"/>
                </a:solidFill>
              </a:rPr>
              <a:t>  • </a:t>
            </a:r>
            <a:r>
              <a:rPr lang="en-US" sz="1600" b="1" dirty="0" smtClean="0">
                <a:solidFill>
                  <a:srgbClr val="000000"/>
                </a:solidFill>
              </a:rPr>
              <a:t>DMSP/OLS</a:t>
            </a:r>
            <a:r>
              <a:rPr lang="en-US" sz="1600" dirty="0" smtClean="0">
                <a:solidFill>
                  <a:srgbClr val="000000"/>
                </a:solidFill>
              </a:rPr>
              <a:t>: nighttime lights</a:t>
            </a:r>
          </a:p>
          <a:p>
            <a:r>
              <a:rPr lang="en-US" sz="1600" dirty="0" smtClean="0">
                <a:solidFill>
                  <a:srgbClr val="000000"/>
                </a:solidFill>
              </a:rPr>
              <a:t>  • </a:t>
            </a:r>
            <a:r>
              <a:rPr lang="en-US" sz="1600" b="1" dirty="0" smtClean="0">
                <a:solidFill>
                  <a:srgbClr val="000000"/>
                </a:solidFill>
              </a:rPr>
              <a:t>MODIS</a:t>
            </a:r>
            <a:r>
              <a:rPr lang="en-US" sz="1600" dirty="0" smtClean="0">
                <a:solidFill>
                  <a:srgbClr val="000000"/>
                </a:solidFill>
              </a:rPr>
              <a:t>: % vegetation cover</a:t>
            </a:r>
          </a:p>
          <a:p>
            <a:r>
              <a:rPr lang="en-US" sz="1600" dirty="0" smtClean="0">
                <a:solidFill>
                  <a:srgbClr val="000000"/>
                </a:solidFill>
              </a:rPr>
              <a:t>  • </a:t>
            </a:r>
            <a:r>
              <a:rPr lang="en-US" sz="1600" b="1" dirty="0" smtClean="0">
                <a:solidFill>
                  <a:srgbClr val="000000"/>
                </a:solidFill>
              </a:rPr>
              <a:t>MODIS</a:t>
            </a:r>
            <a:r>
              <a:rPr lang="en-US" sz="1600" dirty="0" smtClean="0">
                <a:solidFill>
                  <a:srgbClr val="000000"/>
                </a:solidFill>
              </a:rPr>
              <a:t>: EVI</a:t>
            </a:r>
          </a:p>
          <a:p>
            <a:r>
              <a:rPr lang="en-US" sz="1600" dirty="0" smtClean="0">
                <a:solidFill>
                  <a:srgbClr val="000000"/>
                </a:solidFill>
              </a:rPr>
              <a:t>  • </a:t>
            </a:r>
            <a:r>
              <a:rPr lang="en-US" sz="1600" b="1" dirty="0" smtClean="0">
                <a:solidFill>
                  <a:srgbClr val="000000"/>
                </a:solidFill>
              </a:rPr>
              <a:t>MODIS</a:t>
            </a:r>
            <a:r>
              <a:rPr lang="en-US" sz="1600" dirty="0" smtClean="0">
                <a:solidFill>
                  <a:srgbClr val="000000"/>
                </a:solidFill>
              </a:rPr>
              <a:t>: rural landcover</a:t>
            </a:r>
          </a:p>
        </p:txBody>
      </p:sp>
      <p:sp>
        <p:nvSpPr>
          <p:cNvPr id="12" name="TextBox 11"/>
          <p:cNvSpPr txBox="1"/>
          <p:nvPr/>
        </p:nvSpPr>
        <p:spPr>
          <a:xfrm>
            <a:off x="4707411" y="3839622"/>
            <a:ext cx="1927858" cy="1323439"/>
          </a:xfrm>
          <a:prstGeom prst="rect">
            <a:avLst/>
          </a:prstGeom>
          <a:solidFill>
            <a:schemeClr val="bg1"/>
          </a:solidFill>
          <a:ln>
            <a:solidFill>
              <a:srgbClr val="000000"/>
            </a:solidFill>
          </a:ln>
        </p:spPr>
        <p:txBody>
          <a:bodyPr wrap="square" rtlCol="0">
            <a:spAutoFit/>
          </a:bodyPr>
          <a:lstStyle/>
          <a:p>
            <a:r>
              <a:rPr lang="en-US" sz="1600" b="1" dirty="0" smtClean="0"/>
              <a:t>Empirical Analyses</a:t>
            </a:r>
            <a:r>
              <a:rPr lang="en-US" sz="1600" dirty="0" smtClean="0"/>
              <a:t>:</a:t>
            </a:r>
          </a:p>
          <a:p>
            <a:pPr marL="228600" indent="-228600"/>
            <a:r>
              <a:rPr lang="en-US" sz="1600" dirty="0" smtClean="0"/>
              <a:t>• stepwise multiple regression; </a:t>
            </a:r>
          </a:p>
          <a:p>
            <a:pPr marL="228600" indent="-228600"/>
            <a:r>
              <a:rPr lang="en-US" sz="1600" dirty="0" smtClean="0"/>
              <a:t>• classification &amp; regression tree</a:t>
            </a:r>
            <a:endParaRPr lang="en-US" sz="1600" dirty="0"/>
          </a:p>
        </p:txBody>
      </p:sp>
      <p:sp>
        <p:nvSpPr>
          <p:cNvPr id="19" name="TextBox 18"/>
          <p:cNvSpPr txBox="1"/>
          <p:nvPr/>
        </p:nvSpPr>
        <p:spPr>
          <a:xfrm>
            <a:off x="4502940" y="5397188"/>
            <a:ext cx="2351477" cy="1323439"/>
          </a:xfrm>
          <a:prstGeom prst="rect">
            <a:avLst/>
          </a:prstGeom>
          <a:solidFill>
            <a:schemeClr val="bg1"/>
          </a:solidFill>
          <a:ln>
            <a:solidFill>
              <a:srgbClr val="000000"/>
            </a:solidFill>
          </a:ln>
        </p:spPr>
        <p:txBody>
          <a:bodyPr wrap="square" rtlCol="0">
            <a:spAutoFit/>
          </a:bodyPr>
          <a:lstStyle/>
          <a:p>
            <a:pPr algn="ctr"/>
            <a:r>
              <a:rPr lang="en-US" sz="1600" dirty="0" smtClean="0">
                <a:solidFill>
                  <a:srgbClr val="000000"/>
                </a:solidFill>
              </a:rPr>
              <a:t>Explanatory power for daytime and nighttime urban heat islands for each urban metric, with confidence intervals. </a:t>
            </a:r>
            <a:endParaRPr lang="en-US" sz="1600" dirty="0">
              <a:solidFill>
                <a:srgbClr val="000000"/>
              </a:solidFill>
            </a:endParaRPr>
          </a:p>
        </p:txBody>
      </p:sp>
      <p:cxnSp>
        <p:nvCxnSpPr>
          <p:cNvPr id="24" name="Straight Arrow Connector 23"/>
          <p:cNvCxnSpPr/>
          <p:nvPr/>
        </p:nvCxnSpPr>
        <p:spPr>
          <a:xfrm flipH="1">
            <a:off x="5671340" y="5163061"/>
            <a:ext cx="1" cy="23033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808409" y="940580"/>
            <a:ext cx="3628232" cy="751761"/>
            <a:chOff x="2654744" y="1159253"/>
            <a:chExt cx="2120568" cy="751761"/>
          </a:xfrm>
        </p:grpSpPr>
        <p:cxnSp>
          <p:nvCxnSpPr>
            <p:cNvPr id="8" name="Straight Arrow Connector 7"/>
            <p:cNvCxnSpPr/>
            <p:nvPr/>
          </p:nvCxnSpPr>
          <p:spPr>
            <a:xfrm>
              <a:off x="2654744" y="1299686"/>
              <a:ext cx="0" cy="61132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775312" y="1282841"/>
              <a:ext cx="0" cy="20659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2654744" y="1291596"/>
              <a:ext cx="2120568" cy="8759"/>
            </a:xfrm>
            <a:prstGeom prst="straightConnector1">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3687379" y="1159253"/>
              <a:ext cx="0" cy="124296"/>
            </a:xfrm>
            <a:prstGeom prst="straightConnector1">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64" name="Straight Arrow Connector 63"/>
          <p:cNvCxnSpPr>
            <a:endCxn id="6" idx="2"/>
          </p:cNvCxnSpPr>
          <p:nvPr/>
        </p:nvCxnSpPr>
        <p:spPr>
          <a:xfrm flipV="1">
            <a:off x="6700868" y="3086649"/>
            <a:ext cx="554361" cy="548813"/>
          </a:xfrm>
          <a:prstGeom prst="straightConnector1">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738288" y="3635462"/>
            <a:ext cx="1962580" cy="4239"/>
          </a:xfrm>
          <a:prstGeom prst="straightConnector1">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5671340" y="3644618"/>
            <a:ext cx="0" cy="215740"/>
          </a:xfrm>
          <a:prstGeom prst="straightConnector1">
            <a:avLst/>
          </a:prstGeom>
          <a:ln>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grpSp>
        <p:nvGrpSpPr>
          <p:cNvPr id="79" name="Group 78"/>
          <p:cNvGrpSpPr/>
          <p:nvPr/>
        </p:nvGrpSpPr>
        <p:grpSpPr>
          <a:xfrm>
            <a:off x="2358705" y="4241727"/>
            <a:ext cx="1893641" cy="1842668"/>
            <a:chOff x="1651740" y="2965603"/>
            <a:chExt cx="905964" cy="949291"/>
          </a:xfrm>
        </p:grpSpPr>
        <p:pic>
          <p:nvPicPr>
            <p:cNvPr id="70" name="Picture 69"/>
            <p:cNvPicPr>
              <a:picLocks noChangeAspect="1"/>
            </p:cNvPicPr>
            <p:nvPr/>
          </p:nvPicPr>
          <p:blipFill rotWithShape="1">
            <a:blip r:embed="rId3"/>
            <a:srcRect l="20865" t="27585" r="15869" b="4146"/>
            <a:stretch/>
          </p:blipFill>
          <p:spPr>
            <a:xfrm>
              <a:off x="1676400" y="2965603"/>
              <a:ext cx="843392" cy="914400"/>
            </a:xfrm>
            <a:prstGeom prst="rect">
              <a:avLst/>
            </a:prstGeom>
          </p:spPr>
        </p:pic>
        <p:sp>
          <p:nvSpPr>
            <p:cNvPr id="71" name="Rectangle 70"/>
            <p:cNvSpPr/>
            <p:nvPr/>
          </p:nvSpPr>
          <p:spPr>
            <a:xfrm>
              <a:off x="1651740" y="2965603"/>
              <a:ext cx="905964" cy="949291"/>
            </a:xfrm>
            <a:prstGeom prst="rect">
              <a:avLst/>
            </a:prstGeom>
            <a:solidFill>
              <a:schemeClr val="bg1">
                <a:lumMod val="85000"/>
                <a:alpha val="36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73" name="TextBox 72"/>
          <p:cNvSpPr txBox="1"/>
          <p:nvPr/>
        </p:nvSpPr>
        <p:spPr>
          <a:xfrm>
            <a:off x="6997767" y="3785397"/>
            <a:ext cx="1904933" cy="400110"/>
          </a:xfrm>
          <a:prstGeom prst="rect">
            <a:avLst/>
          </a:prstGeom>
          <a:noFill/>
        </p:spPr>
        <p:txBody>
          <a:bodyPr wrap="square" rtlCol="0">
            <a:spAutoFit/>
          </a:bodyPr>
          <a:lstStyle/>
          <a:p>
            <a:r>
              <a:rPr lang="en-US" sz="2000" dirty="0" smtClean="0"/>
              <a:t>Spatial patterns</a:t>
            </a:r>
            <a:endParaRPr lang="en-US" sz="2000" dirty="0"/>
          </a:p>
        </p:txBody>
      </p:sp>
      <p:cxnSp>
        <p:nvCxnSpPr>
          <p:cNvPr id="82" name="Straight Arrow Connector 81"/>
          <p:cNvCxnSpPr>
            <a:endCxn id="5" idx="2"/>
          </p:cNvCxnSpPr>
          <p:nvPr/>
        </p:nvCxnSpPr>
        <p:spPr>
          <a:xfrm flipH="1" flipV="1">
            <a:off x="3996567" y="2574138"/>
            <a:ext cx="741721" cy="1070480"/>
          </a:xfrm>
          <a:prstGeom prst="straightConnector1">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358705" y="3785397"/>
            <a:ext cx="1904933" cy="400110"/>
          </a:xfrm>
          <a:prstGeom prst="rect">
            <a:avLst/>
          </a:prstGeom>
          <a:noFill/>
        </p:spPr>
        <p:txBody>
          <a:bodyPr wrap="square" rtlCol="0">
            <a:spAutoFit/>
          </a:bodyPr>
          <a:lstStyle/>
          <a:p>
            <a:r>
              <a:rPr lang="en-US" sz="2000" dirty="0" smtClean="0"/>
              <a:t>Temporal trends</a:t>
            </a:r>
            <a:endParaRPr lang="en-US" sz="2000" dirty="0"/>
          </a:p>
        </p:txBody>
      </p:sp>
      <p:sp>
        <p:nvSpPr>
          <p:cNvPr id="20" name="TextBox 19"/>
          <p:cNvSpPr txBox="1"/>
          <p:nvPr/>
        </p:nvSpPr>
        <p:spPr>
          <a:xfrm>
            <a:off x="0" y="0"/>
            <a:ext cx="3043622" cy="584776"/>
          </a:xfrm>
          <a:prstGeom prst="rect">
            <a:avLst/>
          </a:prstGeom>
          <a:solidFill>
            <a:srgbClr val="D9D9D9"/>
          </a:solidFill>
          <a:ln>
            <a:solidFill>
              <a:srgbClr val="000000"/>
            </a:solidFill>
          </a:ln>
        </p:spPr>
        <p:txBody>
          <a:bodyPr wrap="none" rtlCol="0">
            <a:spAutoFit/>
          </a:bodyPr>
          <a:lstStyle/>
          <a:p>
            <a:r>
              <a:rPr lang="en-US" sz="3200" dirty="0" smtClean="0"/>
              <a:t>Project Overview</a:t>
            </a:r>
            <a:endParaRPr lang="en-US" sz="3200" dirty="0"/>
          </a:p>
        </p:txBody>
      </p:sp>
    </p:spTree>
    <p:extLst>
      <p:ext uri="{BB962C8B-B14F-4D97-AF65-F5344CB8AC3E}">
        <p14:creationId xmlns:p14="http://schemas.microsoft.com/office/powerpoint/2010/main" val="320741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chengdu_40km_1988_300dpi"/>
          <p:cNvPicPr>
            <a:picLocks noChangeAspect="1" noChangeArrowheads="1"/>
          </p:cNvPicPr>
          <p:nvPr/>
        </p:nvPicPr>
        <p:blipFill>
          <a:blip r:embed="rId3" cstate="print"/>
          <a:srcRect/>
          <a:stretch>
            <a:fillRect/>
          </a:stretch>
        </p:blipFill>
        <p:spPr bwMode="auto">
          <a:xfrm>
            <a:off x="3198813" y="1389063"/>
            <a:ext cx="5715000" cy="5237162"/>
          </a:xfrm>
          <a:prstGeom prst="rect">
            <a:avLst/>
          </a:prstGeom>
          <a:noFill/>
          <a:ln w="9525">
            <a:noFill/>
            <a:miter lim="800000"/>
            <a:headEnd/>
            <a:tailEnd/>
          </a:ln>
        </p:spPr>
      </p:pic>
      <p:sp>
        <p:nvSpPr>
          <p:cNvPr id="43012" name="Text Box 4"/>
          <p:cNvSpPr txBox="1">
            <a:spLocks noChangeArrowheads="1"/>
          </p:cNvSpPr>
          <p:nvPr/>
        </p:nvSpPr>
        <p:spPr bwMode="auto">
          <a:xfrm>
            <a:off x="8207375" y="6234113"/>
            <a:ext cx="692150" cy="366712"/>
          </a:xfrm>
          <a:prstGeom prst="rect">
            <a:avLst/>
          </a:prstGeom>
          <a:solidFill>
            <a:srgbClr val="FFFFFF"/>
          </a:solidFill>
          <a:ln w="12700">
            <a:noFill/>
            <a:miter lim="800000"/>
            <a:headEnd/>
            <a:tailEnd/>
          </a:ln>
        </p:spPr>
        <p:txBody>
          <a:bodyPr wrap="none">
            <a:spAutoFit/>
          </a:bodyPr>
          <a:lstStyle/>
          <a:p>
            <a:pPr eaLnBrk="0" hangingPunct="0"/>
            <a:r>
              <a:rPr lang="en-US" sz="1800" b="0">
                <a:solidFill>
                  <a:srgbClr val="000000"/>
                </a:solidFill>
                <a:latin typeface="Arial" charset="0"/>
              </a:rPr>
              <a:t>1988</a:t>
            </a:r>
          </a:p>
        </p:txBody>
      </p:sp>
      <p:pic>
        <p:nvPicPr>
          <p:cNvPr id="194565" name="Picture 5" descr="chengdu_40km_1995_red_300dpi"/>
          <p:cNvPicPr>
            <a:picLocks noChangeAspect="1" noChangeArrowheads="1"/>
          </p:cNvPicPr>
          <p:nvPr/>
        </p:nvPicPr>
        <p:blipFill>
          <a:blip r:embed="rId4" cstate="print"/>
          <a:srcRect/>
          <a:stretch>
            <a:fillRect/>
          </a:stretch>
        </p:blipFill>
        <p:spPr bwMode="auto">
          <a:xfrm>
            <a:off x="3198813" y="1389063"/>
            <a:ext cx="5715000" cy="5237162"/>
          </a:xfrm>
          <a:prstGeom prst="rect">
            <a:avLst/>
          </a:prstGeom>
          <a:noFill/>
          <a:ln w="9525">
            <a:noFill/>
            <a:miter lim="800000"/>
            <a:headEnd/>
            <a:tailEnd/>
          </a:ln>
        </p:spPr>
      </p:pic>
      <p:sp>
        <p:nvSpPr>
          <p:cNvPr id="194566" name="Text Box 6"/>
          <p:cNvSpPr txBox="1">
            <a:spLocks noChangeArrowheads="1"/>
          </p:cNvSpPr>
          <p:nvPr/>
        </p:nvSpPr>
        <p:spPr bwMode="auto">
          <a:xfrm>
            <a:off x="8207375" y="6234113"/>
            <a:ext cx="692150" cy="366712"/>
          </a:xfrm>
          <a:prstGeom prst="rect">
            <a:avLst/>
          </a:prstGeom>
          <a:solidFill>
            <a:srgbClr val="FFFFFF"/>
          </a:solidFill>
          <a:ln w="12700">
            <a:noFill/>
            <a:miter lim="800000"/>
            <a:headEnd/>
            <a:tailEnd/>
          </a:ln>
        </p:spPr>
        <p:txBody>
          <a:bodyPr wrap="none">
            <a:spAutoFit/>
          </a:bodyPr>
          <a:lstStyle/>
          <a:p>
            <a:pPr eaLnBrk="0" hangingPunct="0"/>
            <a:r>
              <a:rPr lang="en-US" sz="1800" b="0">
                <a:solidFill>
                  <a:srgbClr val="000000"/>
                </a:solidFill>
                <a:latin typeface="Arial" charset="0"/>
              </a:rPr>
              <a:t>1995</a:t>
            </a:r>
          </a:p>
        </p:txBody>
      </p:sp>
      <p:pic>
        <p:nvPicPr>
          <p:cNvPr id="194567" name="Picture 7" descr="chengdu_40km_2000_red_300dpi"/>
          <p:cNvPicPr>
            <a:picLocks noChangeAspect="1" noChangeArrowheads="1"/>
          </p:cNvPicPr>
          <p:nvPr/>
        </p:nvPicPr>
        <p:blipFill>
          <a:blip r:embed="rId5" cstate="print"/>
          <a:srcRect/>
          <a:stretch>
            <a:fillRect/>
          </a:stretch>
        </p:blipFill>
        <p:spPr bwMode="auto">
          <a:xfrm>
            <a:off x="3198813" y="1389063"/>
            <a:ext cx="5715000" cy="5237162"/>
          </a:xfrm>
          <a:prstGeom prst="rect">
            <a:avLst/>
          </a:prstGeom>
          <a:noFill/>
          <a:ln w="9525">
            <a:noFill/>
            <a:miter lim="800000"/>
            <a:headEnd/>
            <a:tailEnd/>
          </a:ln>
        </p:spPr>
      </p:pic>
      <p:pic>
        <p:nvPicPr>
          <p:cNvPr id="194568" name="Picture 8" descr="chengdu_40km_2003_red_300dpi"/>
          <p:cNvPicPr>
            <a:picLocks noChangeAspect="1" noChangeArrowheads="1"/>
          </p:cNvPicPr>
          <p:nvPr/>
        </p:nvPicPr>
        <p:blipFill>
          <a:blip r:embed="rId6" cstate="print"/>
          <a:srcRect/>
          <a:stretch>
            <a:fillRect/>
          </a:stretch>
        </p:blipFill>
        <p:spPr bwMode="auto">
          <a:xfrm>
            <a:off x="3198813" y="1389063"/>
            <a:ext cx="5715000" cy="5237162"/>
          </a:xfrm>
          <a:prstGeom prst="rect">
            <a:avLst/>
          </a:prstGeom>
          <a:noFill/>
          <a:ln w="9525">
            <a:noFill/>
            <a:miter lim="800000"/>
            <a:headEnd/>
            <a:tailEnd/>
          </a:ln>
        </p:spPr>
      </p:pic>
      <p:sp>
        <p:nvSpPr>
          <p:cNvPr id="194569" name="Text Box 9"/>
          <p:cNvSpPr txBox="1">
            <a:spLocks noChangeArrowheads="1"/>
          </p:cNvSpPr>
          <p:nvPr/>
        </p:nvSpPr>
        <p:spPr bwMode="auto">
          <a:xfrm>
            <a:off x="8207375" y="6234113"/>
            <a:ext cx="692150" cy="366712"/>
          </a:xfrm>
          <a:prstGeom prst="rect">
            <a:avLst/>
          </a:prstGeom>
          <a:solidFill>
            <a:srgbClr val="FFFFFF"/>
          </a:solidFill>
          <a:ln w="12700">
            <a:noFill/>
            <a:miter lim="800000"/>
            <a:headEnd/>
            <a:tailEnd/>
          </a:ln>
        </p:spPr>
        <p:txBody>
          <a:bodyPr wrap="none">
            <a:spAutoFit/>
          </a:bodyPr>
          <a:lstStyle/>
          <a:p>
            <a:pPr eaLnBrk="0" hangingPunct="0"/>
            <a:r>
              <a:rPr lang="en-US" sz="1800" b="0">
                <a:solidFill>
                  <a:srgbClr val="000000"/>
                </a:solidFill>
                <a:latin typeface="Arial" charset="0"/>
              </a:rPr>
              <a:t>2000</a:t>
            </a:r>
          </a:p>
        </p:txBody>
      </p:sp>
      <p:sp>
        <p:nvSpPr>
          <p:cNvPr id="194570" name="Text Box 10"/>
          <p:cNvSpPr txBox="1">
            <a:spLocks noChangeArrowheads="1"/>
          </p:cNvSpPr>
          <p:nvPr/>
        </p:nvSpPr>
        <p:spPr bwMode="auto">
          <a:xfrm>
            <a:off x="8207375" y="6234113"/>
            <a:ext cx="692150" cy="366712"/>
          </a:xfrm>
          <a:prstGeom prst="rect">
            <a:avLst/>
          </a:prstGeom>
          <a:solidFill>
            <a:srgbClr val="FFFFFF"/>
          </a:solidFill>
          <a:ln w="12700">
            <a:noFill/>
            <a:miter lim="800000"/>
            <a:headEnd/>
            <a:tailEnd/>
          </a:ln>
        </p:spPr>
        <p:txBody>
          <a:bodyPr wrap="none">
            <a:spAutoFit/>
          </a:bodyPr>
          <a:lstStyle/>
          <a:p>
            <a:pPr eaLnBrk="0" hangingPunct="0"/>
            <a:r>
              <a:rPr lang="en-US" sz="1800" b="0">
                <a:solidFill>
                  <a:srgbClr val="000000"/>
                </a:solidFill>
                <a:latin typeface="Arial" charset="0"/>
              </a:rPr>
              <a:t>2003</a:t>
            </a:r>
          </a:p>
        </p:txBody>
      </p:sp>
      <p:pic>
        <p:nvPicPr>
          <p:cNvPr id="194571" name="Picture 11" descr="chengdu_40km_2006_red_300dpi"/>
          <p:cNvPicPr>
            <a:picLocks noChangeAspect="1" noChangeArrowheads="1"/>
          </p:cNvPicPr>
          <p:nvPr/>
        </p:nvPicPr>
        <p:blipFill>
          <a:blip r:embed="rId7" cstate="print"/>
          <a:srcRect/>
          <a:stretch>
            <a:fillRect/>
          </a:stretch>
        </p:blipFill>
        <p:spPr bwMode="auto">
          <a:xfrm>
            <a:off x="3198813" y="1389063"/>
            <a:ext cx="5715000" cy="5237162"/>
          </a:xfrm>
          <a:prstGeom prst="rect">
            <a:avLst/>
          </a:prstGeom>
          <a:noFill/>
          <a:ln w="9525">
            <a:noFill/>
            <a:miter lim="800000"/>
            <a:headEnd/>
            <a:tailEnd/>
          </a:ln>
        </p:spPr>
      </p:pic>
      <p:sp>
        <p:nvSpPr>
          <p:cNvPr id="194572" name="Text Box 12"/>
          <p:cNvSpPr txBox="1">
            <a:spLocks noChangeArrowheads="1"/>
          </p:cNvSpPr>
          <p:nvPr/>
        </p:nvSpPr>
        <p:spPr bwMode="auto">
          <a:xfrm>
            <a:off x="8207375" y="6234113"/>
            <a:ext cx="692150" cy="366712"/>
          </a:xfrm>
          <a:prstGeom prst="rect">
            <a:avLst/>
          </a:prstGeom>
          <a:solidFill>
            <a:srgbClr val="FFFFFF"/>
          </a:solidFill>
          <a:ln w="12700">
            <a:noFill/>
            <a:miter lim="800000"/>
            <a:headEnd/>
            <a:tailEnd/>
          </a:ln>
        </p:spPr>
        <p:txBody>
          <a:bodyPr wrap="none">
            <a:spAutoFit/>
          </a:bodyPr>
          <a:lstStyle/>
          <a:p>
            <a:pPr eaLnBrk="0" hangingPunct="0"/>
            <a:r>
              <a:rPr lang="en-US" sz="1800" b="0">
                <a:solidFill>
                  <a:srgbClr val="000000"/>
                </a:solidFill>
                <a:latin typeface="Arial" charset="0"/>
              </a:rPr>
              <a:t>2006</a:t>
            </a:r>
          </a:p>
        </p:txBody>
      </p:sp>
      <p:pic>
        <p:nvPicPr>
          <p:cNvPr id="194573" name="Picture 13" descr="chengdu_40km_2009_red_300dpi"/>
          <p:cNvPicPr>
            <a:picLocks noChangeAspect="1" noChangeArrowheads="1"/>
          </p:cNvPicPr>
          <p:nvPr/>
        </p:nvPicPr>
        <p:blipFill>
          <a:blip r:embed="rId8" cstate="print"/>
          <a:srcRect/>
          <a:stretch>
            <a:fillRect/>
          </a:stretch>
        </p:blipFill>
        <p:spPr bwMode="auto">
          <a:xfrm>
            <a:off x="3198813" y="1389063"/>
            <a:ext cx="5715000" cy="5237162"/>
          </a:xfrm>
          <a:prstGeom prst="rect">
            <a:avLst/>
          </a:prstGeom>
          <a:noFill/>
          <a:ln w="9525">
            <a:noFill/>
            <a:miter lim="800000"/>
            <a:headEnd/>
            <a:tailEnd/>
          </a:ln>
        </p:spPr>
      </p:pic>
      <p:sp>
        <p:nvSpPr>
          <p:cNvPr id="194574" name="Text Box 14"/>
          <p:cNvSpPr txBox="1">
            <a:spLocks noChangeArrowheads="1"/>
          </p:cNvSpPr>
          <p:nvPr/>
        </p:nvSpPr>
        <p:spPr bwMode="auto">
          <a:xfrm>
            <a:off x="8207375" y="6234113"/>
            <a:ext cx="692150" cy="366712"/>
          </a:xfrm>
          <a:prstGeom prst="rect">
            <a:avLst/>
          </a:prstGeom>
          <a:solidFill>
            <a:srgbClr val="FFFFFF"/>
          </a:solidFill>
          <a:ln w="12700">
            <a:noFill/>
            <a:miter lim="800000"/>
            <a:headEnd/>
            <a:tailEnd/>
          </a:ln>
        </p:spPr>
        <p:txBody>
          <a:bodyPr wrap="none">
            <a:spAutoFit/>
          </a:bodyPr>
          <a:lstStyle/>
          <a:p>
            <a:pPr eaLnBrk="0" hangingPunct="0"/>
            <a:r>
              <a:rPr lang="en-US" sz="1800" b="0">
                <a:solidFill>
                  <a:srgbClr val="000000"/>
                </a:solidFill>
                <a:latin typeface="Arial" charset="0"/>
              </a:rPr>
              <a:t>2009</a:t>
            </a:r>
          </a:p>
        </p:txBody>
      </p:sp>
      <p:pic>
        <p:nvPicPr>
          <p:cNvPr id="194575" name="Picture 15" descr="chengdu_40km_2009_300dpi"/>
          <p:cNvPicPr>
            <a:picLocks noChangeAspect="1" noChangeArrowheads="1"/>
          </p:cNvPicPr>
          <p:nvPr/>
        </p:nvPicPr>
        <p:blipFill>
          <a:blip r:embed="rId9" cstate="print"/>
          <a:srcRect/>
          <a:stretch>
            <a:fillRect/>
          </a:stretch>
        </p:blipFill>
        <p:spPr bwMode="auto">
          <a:xfrm>
            <a:off x="3198813" y="1389063"/>
            <a:ext cx="5715000" cy="5238750"/>
          </a:xfrm>
          <a:prstGeom prst="rect">
            <a:avLst/>
          </a:prstGeom>
          <a:noFill/>
          <a:ln w="9525">
            <a:noFill/>
            <a:miter lim="800000"/>
            <a:headEnd/>
            <a:tailEnd/>
          </a:ln>
        </p:spPr>
      </p:pic>
      <p:sp>
        <p:nvSpPr>
          <p:cNvPr id="194576" name="Text Box 16"/>
          <p:cNvSpPr txBox="1">
            <a:spLocks noChangeArrowheads="1"/>
          </p:cNvSpPr>
          <p:nvPr/>
        </p:nvSpPr>
        <p:spPr bwMode="auto">
          <a:xfrm>
            <a:off x="7623175" y="6234113"/>
            <a:ext cx="1277938" cy="366712"/>
          </a:xfrm>
          <a:prstGeom prst="rect">
            <a:avLst/>
          </a:prstGeom>
          <a:solidFill>
            <a:srgbClr val="FFFFFF"/>
          </a:solidFill>
          <a:ln w="12700">
            <a:noFill/>
            <a:miter lim="800000"/>
            <a:headEnd/>
            <a:tailEnd/>
          </a:ln>
        </p:spPr>
        <p:txBody>
          <a:bodyPr wrap="none">
            <a:spAutoFit/>
          </a:bodyPr>
          <a:lstStyle/>
          <a:p>
            <a:pPr eaLnBrk="0" hangingPunct="0"/>
            <a:r>
              <a:rPr lang="en-US" sz="1800" b="0">
                <a:solidFill>
                  <a:srgbClr val="000000"/>
                </a:solidFill>
                <a:latin typeface="Arial" charset="0"/>
              </a:rPr>
              <a:t>1988-2009</a:t>
            </a:r>
          </a:p>
        </p:txBody>
      </p:sp>
      <p:sp>
        <p:nvSpPr>
          <p:cNvPr id="43025" name="Rectangle 17"/>
          <p:cNvSpPr>
            <a:spLocks noChangeArrowheads="1"/>
          </p:cNvSpPr>
          <p:nvPr/>
        </p:nvSpPr>
        <p:spPr bwMode="auto">
          <a:xfrm>
            <a:off x="228600" y="914400"/>
            <a:ext cx="4343400" cy="5715000"/>
          </a:xfrm>
          <a:prstGeom prst="rect">
            <a:avLst/>
          </a:prstGeom>
          <a:noFill/>
          <a:ln w="9525">
            <a:noFill/>
            <a:miter lim="800000"/>
            <a:headEnd/>
            <a:tailEnd/>
          </a:ln>
        </p:spPr>
        <p:txBody>
          <a:bodyPr tIns="91440"/>
          <a:lstStyle/>
          <a:p>
            <a:pPr marL="285750" indent="-285750" eaLnBrk="0" hangingPunct="0">
              <a:spcBef>
                <a:spcPct val="20000"/>
              </a:spcBef>
              <a:buClr>
                <a:schemeClr val="tx1"/>
              </a:buClr>
              <a:buSzPct val="90000"/>
              <a:buFont typeface="Wingdings" charset="2"/>
              <a:buNone/>
              <a:tabLst>
                <a:tab pos="288925" algn="l"/>
              </a:tabLst>
            </a:pPr>
            <a:r>
              <a:rPr lang="en-US" sz="1600" b="0" dirty="0">
                <a:solidFill>
                  <a:srgbClr val="000000"/>
                </a:solidFill>
                <a:latin typeface="Arial" charset="0"/>
              </a:rPr>
              <a:t>Previous work in China and Southeast Asia</a:t>
            </a:r>
          </a:p>
          <a:p>
            <a:pPr marL="285750" indent="-285750" eaLnBrk="0" hangingPunct="0">
              <a:spcBef>
                <a:spcPct val="20000"/>
              </a:spcBef>
              <a:buClr>
                <a:schemeClr val="tx1"/>
              </a:buClr>
              <a:buSzPct val="90000"/>
              <a:buFont typeface="Wingdings" charset="2"/>
              <a:buChar char="§"/>
              <a:tabLst>
                <a:tab pos="288925" algn="l"/>
              </a:tabLst>
            </a:pPr>
            <a:endParaRPr lang="en-US" sz="1000" b="0" dirty="0">
              <a:solidFill>
                <a:srgbClr val="000000"/>
              </a:solidFill>
              <a:latin typeface="Arial" charset="0"/>
            </a:endParaRPr>
          </a:p>
          <a:p>
            <a:pPr marL="285750" indent="-285750" eaLnBrk="0" hangingPunct="0">
              <a:spcBef>
                <a:spcPct val="20000"/>
              </a:spcBef>
              <a:buClr>
                <a:schemeClr val="accent1"/>
              </a:buClr>
              <a:buSzPct val="90000"/>
              <a:buFont typeface="Wingdings" charset="2"/>
              <a:buChar char="§"/>
              <a:tabLst>
                <a:tab pos="288925" algn="l"/>
              </a:tabLst>
            </a:pPr>
            <a:r>
              <a:rPr lang="en-US" sz="1400" b="0" dirty="0">
                <a:solidFill>
                  <a:srgbClr val="000000"/>
                </a:solidFill>
                <a:latin typeface="Arial" charset="0"/>
              </a:rPr>
              <a:t>Change detection using </a:t>
            </a:r>
            <a:r>
              <a:rPr lang="en-US" sz="1400" b="0" dirty="0" smtClean="0">
                <a:solidFill>
                  <a:srgbClr val="000000"/>
                </a:solidFill>
                <a:latin typeface="Arial" charset="0"/>
              </a:rPr>
              <a:t/>
            </a:r>
            <a:br>
              <a:rPr lang="en-US" sz="1400" b="0" dirty="0" smtClean="0">
                <a:solidFill>
                  <a:srgbClr val="000000"/>
                </a:solidFill>
                <a:latin typeface="Arial" charset="0"/>
              </a:rPr>
            </a:br>
            <a:r>
              <a:rPr lang="en-US" sz="1400" b="0" dirty="0" smtClean="0">
                <a:solidFill>
                  <a:srgbClr val="000000"/>
                </a:solidFill>
                <a:latin typeface="Arial" charset="0"/>
              </a:rPr>
              <a:t>Landsat satellite data</a:t>
            </a:r>
            <a:endParaRPr lang="en-US" sz="1400" b="0" dirty="0">
              <a:solidFill>
                <a:srgbClr val="000000"/>
              </a:solidFill>
              <a:latin typeface="Arial" charset="0"/>
            </a:endParaRPr>
          </a:p>
          <a:p>
            <a:pPr marL="285750" indent="-285750" eaLnBrk="0" hangingPunct="0">
              <a:spcBef>
                <a:spcPct val="20000"/>
              </a:spcBef>
              <a:buClr>
                <a:schemeClr val="accent1"/>
              </a:buClr>
              <a:buSzPct val="90000"/>
              <a:buFont typeface="Wingdings" charset="2"/>
              <a:buChar char="§"/>
              <a:tabLst>
                <a:tab pos="288925" algn="l"/>
              </a:tabLst>
            </a:pPr>
            <a:endParaRPr lang="en-US" sz="900" b="0" dirty="0">
              <a:solidFill>
                <a:srgbClr val="000000"/>
              </a:solidFill>
              <a:latin typeface="Arial" charset="0"/>
            </a:endParaRPr>
          </a:p>
          <a:p>
            <a:pPr marL="285750" indent="-285750" eaLnBrk="0" hangingPunct="0">
              <a:spcBef>
                <a:spcPct val="20000"/>
              </a:spcBef>
              <a:buClr>
                <a:schemeClr val="accent1"/>
              </a:buClr>
              <a:buSzPct val="90000"/>
              <a:buFont typeface="Wingdings" charset="2"/>
              <a:buChar char="§"/>
              <a:tabLst>
                <a:tab pos="288925" algn="l"/>
              </a:tabLst>
            </a:pPr>
            <a:r>
              <a:rPr lang="en-US" sz="1400" b="0" dirty="0">
                <a:solidFill>
                  <a:srgbClr val="000000"/>
                </a:solidFill>
                <a:latin typeface="Arial" charset="0"/>
              </a:rPr>
              <a:t>Assess trajectory of </a:t>
            </a:r>
            <a:r>
              <a:rPr lang="en-US" sz="1400" b="0" dirty="0" smtClean="0">
                <a:solidFill>
                  <a:srgbClr val="000000"/>
                </a:solidFill>
                <a:latin typeface="Arial" charset="0"/>
              </a:rPr>
              <a:t/>
            </a:r>
            <a:br>
              <a:rPr lang="en-US" sz="1400" b="0" dirty="0" smtClean="0">
                <a:solidFill>
                  <a:srgbClr val="000000"/>
                </a:solidFill>
                <a:latin typeface="Arial" charset="0"/>
              </a:rPr>
            </a:br>
            <a:r>
              <a:rPr lang="en-US" sz="1400" b="0" dirty="0" smtClean="0">
                <a:solidFill>
                  <a:srgbClr val="000000"/>
                </a:solidFill>
                <a:latin typeface="Arial" charset="0"/>
              </a:rPr>
              <a:t>multiple </a:t>
            </a:r>
            <a:r>
              <a:rPr lang="en-US" sz="1400" b="0" dirty="0">
                <a:solidFill>
                  <a:srgbClr val="000000"/>
                </a:solidFill>
                <a:latin typeface="Arial" charset="0"/>
              </a:rPr>
              <a:t>time </a:t>
            </a:r>
            <a:r>
              <a:rPr lang="en-US" sz="1400" b="0" dirty="0" smtClean="0">
                <a:solidFill>
                  <a:srgbClr val="000000"/>
                </a:solidFill>
                <a:latin typeface="Arial" charset="0"/>
              </a:rPr>
              <a:t>points </a:t>
            </a:r>
            <a:endParaRPr lang="en-US" sz="1400" b="0" dirty="0">
              <a:solidFill>
                <a:srgbClr val="000000"/>
              </a:solidFill>
              <a:latin typeface="Arial" charset="0"/>
            </a:endParaRPr>
          </a:p>
          <a:p>
            <a:pPr marL="285750" indent="-285750" eaLnBrk="0" hangingPunct="0">
              <a:spcBef>
                <a:spcPct val="20000"/>
              </a:spcBef>
              <a:buClr>
                <a:schemeClr val="accent1"/>
              </a:buClr>
              <a:buSzPct val="90000"/>
              <a:buFont typeface="Wingdings" charset="2"/>
              <a:buChar char="§"/>
              <a:tabLst>
                <a:tab pos="288925" algn="l"/>
              </a:tabLst>
            </a:pPr>
            <a:endParaRPr lang="en-US" sz="900" b="0" dirty="0">
              <a:solidFill>
                <a:srgbClr val="000000"/>
              </a:solidFill>
              <a:latin typeface="Arial" charset="0"/>
            </a:endParaRPr>
          </a:p>
          <a:p>
            <a:pPr marL="285750" indent="-285750" eaLnBrk="0" hangingPunct="0">
              <a:spcBef>
                <a:spcPct val="20000"/>
              </a:spcBef>
              <a:buClr>
                <a:schemeClr val="accent1"/>
              </a:buClr>
              <a:buSzPct val="90000"/>
              <a:buFont typeface="Wingdings" charset="2"/>
              <a:buChar char="§"/>
              <a:tabLst>
                <a:tab pos="288925" algn="l"/>
              </a:tabLst>
            </a:pPr>
            <a:r>
              <a:rPr lang="en-US" sz="1400" b="0" dirty="0" err="1" smtClean="0">
                <a:solidFill>
                  <a:srgbClr val="000000"/>
                </a:solidFill>
                <a:latin typeface="Arial" charset="0"/>
              </a:rPr>
              <a:t>Multitemporal</a:t>
            </a:r>
            <a:r>
              <a:rPr lang="en-US" sz="1400" b="0" dirty="0" smtClean="0">
                <a:solidFill>
                  <a:srgbClr val="000000"/>
                </a:solidFill>
                <a:latin typeface="Arial" charset="0"/>
              </a:rPr>
              <a:t> data is key,                                                but requires large amoun</a:t>
            </a:r>
            <a:r>
              <a:rPr lang="en-US" sz="1400" dirty="0" smtClean="0">
                <a:solidFill>
                  <a:srgbClr val="000000"/>
                </a:solidFill>
                <a:latin typeface="Arial" charset="0"/>
              </a:rPr>
              <a:t>t of                                        data processing</a:t>
            </a:r>
          </a:p>
          <a:p>
            <a:pPr marL="285750" indent="-285750" eaLnBrk="0" hangingPunct="0">
              <a:spcBef>
                <a:spcPct val="20000"/>
              </a:spcBef>
              <a:buClr>
                <a:schemeClr val="accent1"/>
              </a:buClr>
              <a:buSzPct val="90000"/>
              <a:buFont typeface="Wingdings" charset="2"/>
              <a:buChar char="§"/>
              <a:tabLst>
                <a:tab pos="288925" algn="l"/>
              </a:tabLst>
            </a:pPr>
            <a:endParaRPr lang="en-US" sz="900" b="0" dirty="0" smtClean="0">
              <a:solidFill>
                <a:srgbClr val="000000"/>
              </a:solidFill>
              <a:latin typeface="Arial" charset="0"/>
            </a:endParaRPr>
          </a:p>
          <a:p>
            <a:pPr marL="285750" indent="-285750" eaLnBrk="0" hangingPunct="0">
              <a:spcBef>
                <a:spcPct val="20000"/>
              </a:spcBef>
              <a:buClr>
                <a:schemeClr val="accent1"/>
              </a:buClr>
              <a:buSzPct val="90000"/>
              <a:buFont typeface="Wingdings" charset="2"/>
              <a:buChar char="§"/>
              <a:tabLst>
                <a:tab pos="288925" algn="l"/>
              </a:tabLst>
            </a:pPr>
            <a:r>
              <a:rPr lang="en-US" sz="1400" dirty="0" smtClean="0">
                <a:solidFill>
                  <a:srgbClr val="000000"/>
                </a:solidFill>
                <a:latin typeface="Arial" charset="0"/>
              </a:rPr>
              <a:t>Rely instead on coarse                                               resolution datasets                                                           (250m–1km)</a:t>
            </a:r>
            <a:endParaRPr lang="en-US" sz="1400" b="0" dirty="0">
              <a:solidFill>
                <a:srgbClr val="000000"/>
              </a:solidFill>
              <a:latin typeface="Arial" charset="0"/>
            </a:endParaRPr>
          </a:p>
          <a:p>
            <a:pPr marL="285750" indent="-285750" eaLnBrk="0" hangingPunct="0">
              <a:spcBef>
                <a:spcPct val="20000"/>
              </a:spcBef>
              <a:buClr>
                <a:schemeClr val="accent1"/>
              </a:buClr>
              <a:buSzPct val="90000"/>
              <a:buFont typeface="Wingdings" charset="2"/>
              <a:buChar char="§"/>
              <a:tabLst>
                <a:tab pos="288925" algn="l"/>
              </a:tabLst>
            </a:pPr>
            <a:endParaRPr lang="en-US" sz="500" b="0" dirty="0">
              <a:solidFill>
                <a:srgbClr val="000000"/>
              </a:solidFill>
              <a:latin typeface="Arial" charset="0"/>
            </a:endParaRPr>
          </a:p>
          <a:p>
            <a:pPr marL="285750" indent="-285750" eaLnBrk="0" hangingPunct="0">
              <a:spcBef>
                <a:spcPct val="20000"/>
              </a:spcBef>
              <a:buClr>
                <a:schemeClr val="accent1"/>
              </a:buClr>
              <a:buSzPct val="90000"/>
              <a:buFont typeface="Wingdings" charset="2"/>
              <a:buNone/>
              <a:tabLst>
                <a:tab pos="288925" algn="l"/>
              </a:tabLst>
            </a:pPr>
            <a:endParaRPr lang="en-US" sz="1600" b="0" dirty="0">
              <a:solidFill>
                <a:srgbClr val="000000"/>
              </a:solidFill>
              <a:latin typeface="Arial" charset="0"/>
            </a:endParaRPr>
          </a:p>
          <a:p>
            <a:pPr marL="285750" indent="-285750" eaLnBrk="0" hangingPunct="0">
              <a:spcBef>
                <a:spcPct val="20000"/>
              </a:spcBef>
              <a:buClr>
                <a:schemeClr val="accent1"/>
              </a:buClr>
              <a:buSzPct val="90000"/>
              <a:buFont typeface="Wingdings" charset="2"/>
              <a:buNone/>
              <a:tabLst>
                <a:tab pos="288925" algn="l"/>
              </a:tabLst>
            </a:pPr>
            <a:endParaRPr lang="en-US" sz="1600" b="0" dirty="0">
              <a:solidFill>
                <a:srgbClr val="000000"/>
              </a:solidFill>
              <a:latin typeface="Arial" charset="0"/>
            </a:endParaRPr>
          </a:p>
        </p:txBody>
      </p:sp>
      <p:sp>
        <p:nvSpPr>
          <p:cNvPr id="43026" name="Text Box 16"/>
          <p:cNvSpPr txBox="1">
            <a:spLocks noChangeArrowheads="1"/>
          </p:cNvSpPr>
          <p:nvPr/>
        </p:nvSpPr>
        <p:spPr bwMode="auto">
          <a:xfrm>
            <a:off x="228600" y="5562600"/>
            <a:ext cx="2590800" cy="1569660"/>
          </a:xfrm>
          <a:prstGeom prst="rect">
            <a:avLst/>
          </a:prstGeom>
          <a:noFill/>
          <a:ln w="9525">
            <a:noFill/>
            <a:miter lim="800000"/>
            <a:headEnd/>
            <a:tailEnd/>
          </a:ln>
        </p:spPr>
        <p:txBody>
          <a:bodyPr wrap="square" lIns="45720" rIns="0">
            <a:spAutoFit/>
          </a:bodyPr>
          <a:lstStyle/>
          <a:p>
            <a:pPr>
              <a:tabLst>
                <a:tab pos="177800" algn="l"/>
                <a:tab pos="342900" algn="l"/>
              </a:tabLst>
            </a:pPr>
            <a:endParaRPr lang="en-US" sz="1200" b="0" dirty="0">
              <a:solidFill>
                <a:srgbClr val="000000"/>
              </a:solidFill>
              <a:latin typeface="Arial" charset="0"/>
            </a:endParaRPr>
          </a:p>
          <a:p>
            <a:pPr>
              <a:tabLst>
                <a:tab pos="177800" algn="l"/>
                <a:tab pos="342900" algn="l"/>
              </a:tabLst>
            </a:pPr>
            <a:r>
              <a:rPr lang="en-US" sz="1200" b="0" dirty="0">
                <a:solidFill>
                  <a:srgbClr val="000000"/>
                </a:solidFill>
                <a:latin typeface="Arial" charset="0"/>
              </a:rPr>
              <a:t>	</a:t>
            </a:r>
          </a:p>
          <a:p>
            <a:pPr>
              <a:tabLst>
                <a:tab pos="177800" algn="l"/>
                <a:tab pos="342900" algn="l"/>
              </a:tabLst>
            </a:pPr>
            <a:r>
              <a:rPr lang="en-US" sz="1200" b="0" dirty="0">
                <a:solidFill>
                  <a:srgbClr val="000000"/>
                </a:solidFill>
                <a:latin typeface="Arial" charset="0"/>
              </a:rPr>
              <a:t>	Chengdu, Western </a:t>
            </a:r>
            <a:r>
              <a:rPr lang="en-US" sz="1200" b="0" dirty="0" smtClean="0">
                <a:solidFill>
                  <a:srgbClr val="000000"/>
                </a:solidFill>
                <a:latin typeface="Arial" charset="0"/>
              </a:rPr>
              <a:t>China:</a:t>
            </a:r>
            <a:endParaRPr lang="en-US" sz="1200" b="0" dirty="0">
              <a:solidFill>
                <a:srgbClr val="000000"/>
              </a:solidFill>
              <a:latin typeface="Arial" charset="0"/>
            </a:endParaRPr>
          </a:p>
          <a:p>
            <a:pPr>
              <a:tabLst>
                <a:tab pos="177800" algn="l"/>
                <a:tab pos="342900" algn="l"/>
              </a:tabLst>
            </a:pPr>
            <a:r>
              <a:rPr lang="en-US" sz="1200" b="0" dirty="0">
                <a:solidFill>
                  <a:srgbClr val="000000"/>
                </a:solidFill>
                <a:latin typeface="Arial" charset="0"/>
              </a:rPr>
              <a:t>	</a:t>
            </a:r>
            <a:r>
              <a:rPr lang="en-US" sz="1200" b="0" dirty="0" smtClean="0">
                <a:solidFill>
                  <a:srgbClr val="000000"/>
                </a:solidFill>
                <a:latin typeface="Arial" charset="0"/>
              </a:rPr>
              <a:t>400</a:t>
            </a:r>
            <a:r>
              <a:rPr lang="en-US" sz="1200" b="0" dirty="0">
                <a:solidFill>
                  <a:srgbClr val="000000"/>
                </a:solidFill>
                <a:latin typeface="Arial" charset="0"/>
              </a:rPr>
              <a:t>% increase 	</a:t>
            </a:r>
          </a:p>
          <a:p>
            <a:pPr>
              <a:tabLst>
                <a:tab pos="177800" algn="l"/>
                <a:tab pos="342900" algn="l"/>
              </a:tabLst>
            </a:pPr>
            <a:r>
              <a:rPr lang="en-US" sz="1200" b="0" dirty="0">
                <a:solidFill>
                  <a:srgbClr val="000000"/>
                </a:solidFill>
                <a:latin typeface="Arial" charset="0"/>
              </a:rPr>
              <a:t>	in urban </a:t>
            </a:r>
            <a:r>
              <a:rPr lang="en-US" sz="1200" b="0" dirty="0" smtClean="0">
                <a:solidFill>
                  <a:srgbClr val="000000"/>
                </a:solidFill>
                <a:latin typeface="Arial" charset="0"/>
              </a:rPr>
              <a:t>land, 1988-2009</a:t>
            </a:r>
          </a:p>
          <a:p>
            <a:pPr>
              <a:tabLst>
                <a:tab pos="177800" algn="l"/>
                <a:tab pos="342900" algn="l"/>
              </a:tabLst>
            </a:pPr>
            <a:endParaRPr lang="en-US" sz="1200" b="0" dirty="0">
              <a:solidFill>
                <a:srgbClr val="000000"/>
              </a:solidFill>
              <a:latin typeface="Arial" charset="0"/>
            </a:endParaRPr>
          </a:p>
          <a:p>
            <a:pPr>
              <a:tabLst>
                <a:tab pos="177800" algn="l"/>
                <a:tab pos="342900" algn="l"/>
              </a:tabLst>
            </a:pPr>
            <a:endParaRPr lang="en-US" sz="1200" dirty="0">
              <a:solidFill>
                <a:srgbClr val="000000"/>
              </a:solidFill>
              <a:latin typeface="Arial" charset="0"/>
            </a:endParaRPr>
          </a:p>
          <a:p>
            <a:pPr>
              <a:tabLst>
                <a:tab pos="177800" algn="l"/>
                <a:tab pos="342900" algn="l"/>
              </a:tabLst>
            </a:pPr>
            <a:endParaRPr lang="en-US" sz="1200" dirty="0">
              <a:solidFill>
                <a:srgbClr val="000000"/>
              </a:solidFill>
              <a:latin typeface="Arial" charset="0"/>
            </a:endParaRPr>
          </a:p>
        </p:txBody>
      </p:sp>
      <p:sp>
        <p:nvSpPr>
          <p:cNvPr id="33" name="Rectangle 31"/>
          <p:cNvSpPr>
            <a:spLocks noChangeArrowheads="1"/>
          </p:cNvSpPr>
          <p:nvPr/>
        </p:nvSpPr>
        <p:spPr bwMode="auto">
          <a:xfrm>
            <a:off x="2667000" y="5041900"/>
            <a:ext cx="1447800" cy="1447800"/>
          </a:xfrm>
          <a:prstGeom prst="rect">
            <a:avLst/>
          </a:prstGeom>
          <a:solidFill>
            <a:schemeClr val="bg1"/>
          </a:solidFill>
          <a:ln w="12700">
            <a:solidFill>
              <a:schemeClr val="bg1"/>
            </a:solidFill>
            <a:miter lim="800000"/>
            <a:headEnd/>
            <a:tailEnd/>
          </a:ln>
        </p:spPr>
        <p:txBody>
          <a:bodyPr wrap="none" anchor="ctr"/>
          <a:lstStyle/>
          <a:p>
            <a:endParaRPr lang="en-US"/>
          </a:p>
        </p:txBody>
      </p:sp>
      <p:sp>
        <p:nvSpPr>
          <p:cNvPr id="35" name="Rectangle 17"/>
          <p:cNvSpPr>
            <a:spLocks noChangeArrowheads="1"/>
          </p:cNvSpPr>
          <p:nvPr/>
        </p:nvSpPr>
        <p:spPr bwMode="auto">
          <a:xfrm>
            <a:off x="2743200" y="5132388"/>
            <a:ext cx="381000" cy="109537"/>
          </a:xfrm>
          <a:prstGeom prst="rect">
            <a:avLst/>
          </a:prstGeom>
          <a:solidFill>
            <a:schemeClr val="tx1">
              <a:lumMod val="75000"/>
              <a:lumOff val="25000"/>
            </a:schemeClr>
          </a:solidFill>
          <a:ln w="9525">
            <a:noFill/>
            <a:miter lim="800000"/>
            <a:headEnd/>
            <a:tailEnd/>
          </a:ln>
        </p:spPr>
        <p:txBody>
          <a:bodyPr wrap="none" anchor="ctr"/>
          <a:lstStyle/>
          <a:p>
            <a:endParaRPr lang="en-US"/>
          </a:p>
        </p:txBody>
      </p:sp>
      <p:sp>
        <p:nvSpPr>
          <p:cNvPr id="36" name="Rectangle 18"/>
          <p:cNvSpPr>
            <a:spLocks noChangeArrowheads="1"/>
          </p:cNvSpPr>
          <p:nvPr/>
        </p:nvSpPr>
        <p:spPr bwMode="auto">
          <a:xfrm>
            <a:off x="2743200" y="5360988"/>
            <a:ext cx="381000" cy="109537"/>
          </a:xfrm>
          <a:prstGeom prst="rect">
            <a:avLst/>
          </a:prstGeom>
          <a:solidFill>
            <a:srgbClr val="800080"/>
          </a:solidFill>
          <a:ln w="9525">
            <a:noFill/>
            <a:miter lim="800000"/>
            <a:headEnd/>
            <a:tailEnd/>
          </a:ln>
        </p:spPr>
        <p:txBody>
          <a:bodyPr wrap="none" anchor="ctr"/>
          <a:lstStyle/>
          <a:p>
            <a:endParaRPr lang="en-US"/>
          </a:p>
        </p:txBody>
      </p:sp>
      <p:sp>
        <p:nvSpPr>
          <p:cNvPr id="37" name="Rectangle 19"/>
          <p:cNvSpPr>
            <a:spLocks noChangeArrowheads="1"/>
          </p:cNvSpPr>
          <p:nvPr/>
        </p:nvSpPr>
        <p:spPr bwMode="auto">
          <a:xfrm>
            <a:off x="2743200" y="5589588"/>
            <a:ext cx="381000" cy="109537"/>
          </a:xfrm>
          <a:prstGeom prst="rect">
            <a:avLst/>
          </a:prstGeom>
          <a:solidFill>
            <a:srgbClr val="FFFF66"/>
          </a:solidFill>
          <a:ln w="9525">
            <a:noFill/>
            <a:miter lim="800000"/>
            <a:headEnd/>
            <a:tailEnd/>
          </a:ln>
        </p:spPr>
        <p:txBody>
          <a:bodyPr wrap="none" anchor="ctr"/>
          <a:lstStyle/>
          <a:p>
            <a:endParaRPr lang="en-US"/>
          </a:p>
        </p:txBody>
      </p:sp>
      <p:sp>
        <p:nvSpPr>
          <p:cNvPr id="38" name="Rectangle 20"/>
          <p:cNvSpPr>
            <a:spLocks noChangeArrowheads="1"/>
          </p:cNvSpPr>
          <p:nvPr/>
        </p:nvSpPr>
        <p:spPr bwMode="auto">
          <a:xfrm>
            <a:off x="2743200" y="6275388"/>
            <a:ext cx="381000" cy="109537"/>
          </a:xfrm>
          <a:prstGeom prst="rect">
            <a:avLst/>
          </a:prstGeom>
          <a:solidFill>
            <a:srgbClr val="800000"/>
          </a:solidFill>
          <a:ln w="9525">
            <a:noFill/>
            <a:miter lim="800000"/>
            <a:headEnd/>
            <a:tailEnd/>
          </a:ln>
        </p:spPr>
        <p:txBody>
          <a:bodyPr wrap="none" anchor="ctr"/>
          <a:lstStyle/>
          <a:p>
            <a:endParaRPr lang="en-US"/>
          </a:p>
        </p:txBody>
      </p:sp>
      <p:sp>
        <p:nvSpPr>
          <p:cNvPr id="39" name="Rectangle 21"/>
          <p:cNvSpPr>
            <a:spLocks noChangeArrowheads="1"/>
          </p:cNvSpPr>
          <p:nvPr/>
        </p:nvSpPr>
        <p:spPr bwMode="auto">
          <a:xfrm>
            <a:off x="2743200" y="6046788"/>
            <a:ext cx="381000" cy="109537"/>
          </a:xfrm>
          <a:prstGeom prst="rect">
            <a:avLst/>
          </a:prstGeom>
          <a:solidFill>
            <a:srgbClr val="FF3300"/>
          </a:solidFill>
          <a:ln w="9525">
            <a:noFill/>
            <a:miter lim="800000"/>
            <a:headEnd/>
            <a:tailEnd/>
          </a:ln>
        </p:spPr>
        <p:txBody>
          <a:bodyPr wrap="none" anchor="ctr"/>
          <a:lstStyle/>
          <a:p>
            <a:endParaRPr lang="en-US"/>
          </a:p>
        </p:txBody>
      </p:sp>
      <p:sp>
        <p:nvSpPr>
          <p:cNvPr id="40" name="Rectangle 22"/>
          <p:cNvSpPr>
            <a:spLocks noChangeArrowheads="1"/>
          </p:cNvSpPr>
          <p:nvPr/>
        </p:nvSpPr>
        <p:spPr bwMode="auto">
          <a:xfrm>
            <a:off x="2743200" y="5818188"/>
            <a:ext cx="381000" cy="109537"/>
          </a:xfrm>
          <a:prstGeom prst="rect">
            <a:avLst/>
          </a:prstGeom>
          <a:solidFill>
            <a:srgbClr val="FFC000"/>
          </a:solidFill>
          <a:ln w="9525">
            <a:noFill/>
            <a:miter lim="800000"/>
            <a:headEnd/>
            <a:tailEnd/>
          </a:ln>
        </p:spPr>
        <p:txBody>
          <a:bodyPr wrap="none" anchor="ctr"/>
          <a:lstStyle/>
          <a:p>
            <a:endParaRPr lang="en-US"/>
          </a:p>
        </p:txBody>
      </p:sp>
      <p:sp>
        <p:nvSpPr>
          <p:cNvPr id="41" name="Text Box 24"/>
          <p:cNvSpPr txBox="1">
            <a:spLocks noChangeArrowheads="1"/>
          </p:cNvSpPr>
          <p:nvPr/>
        </p:nvSpPr>
        <p:spPr bwMode="auto">
          <a:xfrm>
            <a:off x="3200400" y="5029200"/>
            <a:ext cx="998537" cy="274638"/>
          </a:xfrm>
          <a:prstGeom prst="rect">
            <a:avLst/>
          </a:prstGeom>
          <a:noFill/>
          <a:ln w="9525">
            <a:noFill/>
            <a:miter lim="800000"/>
            <a:headEnd/>
            <a:tailEnd/>
          </a:ln>
        </p:spPr>
        <p:txBody>
          <a:bodyPr wrap="none" lIns="0">
            <a:spAutoFit/>
          </a:bodyPr>
          <a:lstStyle/>
          <a:p>
            <a:pPr eaLnBrk="1" hangingPunct="1"/>
            <a:r>
              <a:rPr lang="en-US" sz="1200" b="1" dirty="0">
                <a:solidFill>
                  <a:srgbClr val="000000"/>
                </a:solidFill>
                <a:latin typeface="Arial" charset="0"/>
              </a:rPr>
              <a:t>stable urban</a:t>
            </a:r>
          </a:p>
        </p:txBody>
      </p:sp>
      <p:sp>
        <p:nvSpPr>
          <p:cNvPr id="42" name="Text Box 25"/>
          <p:cNvSpPr txBox="1">
            <a:spLocks noChangeArrowheads="1"/>
          </p:cNvSpPr>
          <p:nvPr/>
        </p:nvSpPr>
        <p:spPr bwMode="auto">
          <a:xfrm>
            <a:off x="3200400" y="5270500"/>
            <a:ext cx="904875" cy="274638"/>
          </a:xfrm>
          <a:prstGeom prst="rect">
            <a:avLst/>
          </a:prstGeom>
          <a:noFill/>
          <a:ln w="9525">
            <a:noFill/>
            <a:miter lim="800000"/>
            <a:headEnd/>
            <a:tailEnd/>
          </a:ln>
        </p:spPr>
        <p:txBody>
          <a:bodyPr wrap="none" lIns="0">
            <a:spAutoFit/>
          </a:bodyPr>
          <a:lstStyle/>
          <a:p>
            <a:pPr eaLnBrk="1" hangingPunct="1"/>
            <a:r>
              <a:rPr lang="en-US" sz="1200" b="1">
                <a:solidFill>
                  <a:srgbClr val="000000"/>
                </a:solidFill>
                <a:latin typeface="Arial" charset="0"/>
              </a:rPr>
              <a:t>1988 - 1995</a:t>
            </a:r>
          </a:p>
        </p:txBody>
      </p:sp>
      <p:sp>
        <p:nvSpPr>
          <p:cNvPr id="43" name="Text Box 26"/>
          <p:cNvSpPr txBox="1">
            <a:spLocks noChangeArrowheads="1"/>
          </p:cNvSpPr>
          <p:nvPr/>
        </p:nvSpPr>
        <p:spPr bwMode="auto">
          <a:xfrm>
            <a:off x="3200400" y="5499100"/>
            <a:ext cx="904875" cy="274638"/>
          </a:xfrm>
          <a:prstGeom prst="rect">
            <a:avLst/>
          </a:prstGeom>
          <a:noFill/>
          <a:ln w="9525">
            <a:noFill/>
            <a:miter lim="800000"/>
            <a:headEnd/>
            <a:tailEnd/>
          </a:ln>
        </p:spPr>
        <p:txBody>
          <a:bodyPr wrap="none" lIns="0">
            <a:spAutoFit/>
          </a:bodyPr>
          <a:lstStyle/>
          <a:p>
            <a:pPr eaLnBrk="1" hangingPunct="1"/>
            <a:r>
              <a:rPr lang="en-US" sz="1200" b="1">
                <a:solidFill>
                  <a:srgbClr val="000000"/>
                </a:solidFill>
                <a:latin typeface="Arial" charset="0"/>
              </a:rPr>
              <a:t>1995 - 2000</a:t>
            </a:r>
          </a:p>
        </p:txBody>
      </p:sp>
      <p:sp>
        <p:nvSpPr>
          <p:cNvPr id="44" name="Text Box 27"/>
          <p:cNvSpPr txBox="1">
            <a:spLocks noChangeArrowheads="1"/>
          </p:cNvSpPr>
          <p:nvPr/>
        </p:nvSpPr>
        <p:spPr bwMode="auto">
          <a:xfrm>
            <a:off x="3200400" y="5727700"/>
            <a:ext cx="904875" cy="274638"/>
          </a:xfrm>
          <a:prstGeom prst="rect">
            <a:avLst/>
          </a:prstGeom>
          <a:noFill/>
          <a:ln w="9525">
            <a:noFill/>
            <a:miter lim="800000"/>
            <a:headEnd/>
            <a:tailEnd/>
          </a:ln>
        </p:spPr>
        <p:txBody>
          <a:bodyPr wrap="none" lIns="0">
            <a:spAutoFit/>
          </a:bodyPr>
          <a:lstStyle/>
          <a:p>
            <a:pPr eaLnBrk="1" hangingPunct="1"/>
            <a:r>
              <a:rPr lang="en-US" sz="1200" b="1">
                <a:solidFill>
                  <a:srgbClr val="000000"/>
                </a:solidFill>
                <a:latin typeface="Arial" charset="0"/>
              </a:rPr>
              <a:t>2000 - 2003</a:t>
            </a:r>
          </a:p>
        </p:txBody>
      </p:sp>
      <p:sp>
        <p:nvSpPr>
          <p:cNvPr id="45" name="Text Box 28"/>
          <p:cNvSpPr txBox="1">
            <a:spLocks noChangeArrowheads="1"/>
          </p:cNvSpPr>
          <p:nvPr/>
        </p:nvSpPr>
        <p:spPr bwMode="auto">
          <a:xfrm>
            <a:off x="3200400" y="5964238"/>
            <a:ext cx="904875" cy="274637"/>
          </a:xfrm>
          <a:prstGeom prst="rect">
            <a:avLst/>
          </a:prstGeom>
          <a:noFill/>
          <a:ln w="9525">
            <a:noFill/>
            <a:miter lim="800000"/>
            <a:headEnd/>
            <a:tailEnd/>
          </a:ln>
        </p:spPr>
        <p:txBody>
          <a:bodyPr wrap="none" lIns="0">
            <a:spAutoFit/>
          </a:bodyPr>
          <a:lstStyle/>
          <a:p>
            <a:pPr eaLnBrk="1" hangingPunct="1"/>
            <a:r>
              <a:rPr lang="en-US" sz="1200" b="1">
                <a:solidFill>
                  <a:srgbClr val="000000"/>
                </a:solidFill>
                <a:latin typeface="Arial" charset="0"/>
              </a:rPr>
              <a:t>2003 - 2006</a:t>
            </a:r>
          </a:p>
        </p:txBody>
      </p:sp>
      <p:sp>
        <p:nvSpPr>
          <p:cNvPr id="46" name="Text Box 29"/>
          <p:cNvSpPr txBox="1">
            <a:spLocks noChangeArrowheads="1"/>
          </p:cNvSpPr>
          <p:nvPr/>
        </p:nvSpPr>
        <p:spPr bwMode="auto">
          <a:xfrm>
            <a:off x="3200400" y="6184900"/>
            <a:ext cx="904875" cy="274638"/>
          </a:xfrm>
          <a:prstGeom prst="rect">
            <a:avLst/>
          </a:prstGeom>
          <a:noFill/>
          <a:ln w="9525">
            <a:noFill/>
            <a:miter lim="800000"/>
            <a:headEnd/>
            <a:tailEnd/>
          </a:ln>
        </p:spPr>
        <p:txBody>
          <a:bodyPr wrap="none" lIns="0">
            <a:spAutoFit/>
          </a:bodyPr>
          <a:lstStyle/>
          <a:p>
            <a:pPr eaLnBrk="1" hangingPunct="1"/>
            <a:r>
              <a:rPr lang="en-US" sz="1200" b="1">
                <a:solidFill>
                  <a:srgbClr val="000000"/>
                </a:solidFill>
                <a:latin typeface="Arial" charset="0"/>
              </a:rPr>
              <a:t>2006 - 2009</a:t>
            </a:r>
          </a:p>
        </p:txBody>
      </p:sp>
      <p:sp>
        <p:nvSpPr>
          <p:cNvPr id="2" name="TextBox 1"/>
          <p:cNvSpPr txBox="1"/>
          <p:nvPr/>
        </p:nvSpPr>
        <p:spPr>
          <a:xfrm>
            <a:off x="5613400" y="6546334"/>
            <a:ext cx="875134" cy="369332"/>
          </a:xfrm>
          <a:prstGeom prst="rect">
            <a:avLst/>
          </a:prstGeom>
          <a:noFill/>
        </p:spPr>
        <p:txBody>
          <a:bodyPr wrap="none" rtlCol="0">
            <a:spAutoFit/>
          </a:bodyPr>
          <a:lstStyle/>
          <a:p>
            <a:r>
              <a:rPr lang="en-US" dirty="0" smtClean="0"/>
              <a:t>~40 km</a:t>
            </a:r>
            <a:endParaRPr lang="en-US" dirty="0"/>
          </a:p>
        </p:txBody>
      </p:sp>
      <p:cxnSp>
        <p:nvCxnSpPr>
          <p:cNvPr id="4" name="Straight Arrow Connector 3"/>
          <p:cNvCxnSpPr/>
          <p:nvPr/>
        </p:nvCxnSpPr>
        <p:spPr>
          <a:xfrm flipV="1">
            <a:off x="6578600" y="6718300"/>
            <a:ext cx="2320925" cy="25400"/>
          </a:xfrm>
          <a:prstGeom prst="straightConnector1">
            <a:avLst/>
          </a:prstGeom>
          <a:ln w="9525"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3198813" y="6718300"/>
            <a:ext cx="2320925" cy="25400"/>
          </a:xfrm>
          <a:prstGeom prst="straightConnector1">
            <a:avLst/>
          </a:prstGeom>
          <a:ln w="9525"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0" y="-8930"/>
            <a:ext cx="7469427" cy="954107"/>
          </a:xfrm>
          <a:prstGeom prst="rect">
            <a:avLst/>
          </a:prstGeom>
          <a:solidFill>
            <a:schemeClr val="bg1">
              <a:lumMod val="85000"/>
            </a:schemeClr>
          </a:solidFill>
          <a:ln w="12700" cmpd="sng">
            <a:solidFill>
              <a:srgbClr val="595959"/>
            </a:solidFill>
          </a:ln>
        </p:spPr>
        <p:txBody>
          <a:bodyPr wrap="square">
            <a:spAutoFit/>
          </a:bodyPr>
          <a:lstStyle/>
          <a:p>
            <a:r>
              <a:rPr lang="en-US" sz="2800" dirty="0">
                <a:ea typeface="ＭＳ Ｐゴシック" charset="-128"/>
              </a:rPr>
              <a:t>Mapping urban growth – an example for one </a:t>
            </a:r>
            <a:r>
              <a:rPr lang="en-US" sz="2800" dirty="0" smtClean="0">
                <a:ea typeface="ＭＳ Ｐゴシック" charset="-128"/>
              </a:rPr>
              <a:t>city</a:t>
            </a:r>
          </a:p>
          <a:p>
            <a:r>
              <a:rPr lang="en-US" sz="2800" dirty="0" smtClean="0">
                <a:ea typeface="ＭＳ Ｐゴシック" charset="-128"/>
              </a:rPr>
              <a:t>	</a:t>
            </a:r>
            <a:r>
              <a:rPr lang="en-US" sz="2800" dirty="0">
                <a:ea typeface="ＭＳ Ｐゴシック" charset="-128"/>
              </a:rPr>
              <a:t>	</a:t>
            </a:r>
            <a:r>
              <a:rPr lang="en-US" sz="2000" i="1" dirty="0" smtClean="0">
                <a:ea typeface="ＭＳ Ｐゴシック" charset="-128"/>
              </a:rPr>
              <a:t>from Annemarie Schneider</a:t>
            </a:r>
            <a:endParaRPr lang="en-US" sz="2800" i="1" dirty="0"/>
          </a:p>
        </p:txBody>
      </p:sp>
    </p:spTree>
    <p:extLst>
      <p:ext uri="{BB962C8B-B14F-4D97-AF65-F5344CB8AC3E}">
        <p14:creationId xmlns:p14="http://schemas.microsoft.com/office/powerpoint/2010/main" val="300393288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6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000"/>
                                  </p:stCondLst>
                                  <p:childTnLst>
                                    <p:set>
                                      <p:cBhvr>
                                        <p:cTn id="11" dur="1" fill="hold">
                                          <p:stCondLst>
                                            <p:cond delay="0"/>
                                          </p:stCondLst>
                                        </p:cTn>
                                        <p:tgtEl>
                                          <p:spTgt spid="194567"/>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94569"/>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1000"/>
                                  </p:stCondLst>
                                  <p:childTnLst>
                                    <p:set>
                                      <p:cBhvr>
                                        <p:cTn id="17" dur="1" fill="hold">
                                          <p:stCondLst>
                                            <p:cond delay="0"/>
                                          </p:stCondLst>
                                        </p:cTn>
                                        <p:tgtEl>
                                          <p:spTgt spid="194568"/>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194570"/>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1000"/>
                                  </p:stCondLst>
                                  <p:childTnLst>
                                    <p:set>
                                      <p:cBhvr>
                                        <p:cTn id="23" dur="1" fill="hold">
                                          <p:stCondLst>
                                            <p:cond delay="0"/>
                                          </p:stCondLst>
                                        </p:cTn>
                                        <p:tgtEl>
                                          <p:spTgt spid="194571"/>
                                        </p:tgtEl>
                                        <p:attrNameLst>
                                          <p:attrName>style.visibility</p:attrName>
                                        </p:attrNameLst>
                                      </p:cBhvr>
                                      <p:to>
                                        <p:strVal val="visible"/>
                                      </p:to>
                                    </p:set>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0"/>
                                          </p:stCondLst>
                                        </p:cTn>
                                        <p:tgtEl>
                                          <p:spTgt spid="194572"/>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1000"/>
                                  </p:stCondLst>
                                  <p:childTnLst>
                                    <p:set>
                                      <p:cBhvr>
                                        <p:cTn id="29" dur="1" fill="hold">
                                          <p:stCondLst>
                                            <p:cond delay="0"/>
                                          </p:stCondLst>
                                        </p:cTn>
                                        <p:tgtEl>
                                          <p:spTgt spid="194573"/>
                                        </p:tgtEl>
                                        <p:attrNameLst>
                                          <p:attrName>style.visibility</p:attrName>
                                        </p:attrNameLst>
                                      </p:cBhvr>
                                      <p:to>
                                        <p:strVal val="visible"/>
                                      </p:to>
                                    </p:set>
                                  </p:childTnLst>
                                </p:cTn>
                              </p:par>
                            </p:childTnLst>
                          </p:cTn>
                        </p:par>
                        <p:par>
                          <p:cTn id="30" fill="hold">
                            <p:stCondLst>
                              <p:cond delay="4000"/>
                            </p:stCondLst>
                            <p:childTnLst>
                              <p:par>
                                <p:cTn id="31" presetID="1" presetClass="entr" presetSubtype="0" fill="hold" grpId="0" nodeType="afterEffect">
                                  <p:stCondLst>
                                    <p:cond delay="0"/>
                                  </p:stCondLst>
                                  <p:childTnLst>
                                    <p:set>
                                      <p:cBhvr>
                                        <p:cTn id="32" dur="1" fill="hold">
                                          <p:stCondLst>
                                            <p:cond delay="0"/>
                                          </p:stCondLst>
                                        </p:cTn>
                                        <p:tgtEl>
                                          <p:spTgt spid="194574"/>
                                        </p:tgtEl>
                                        <p:attrNameLst>
                                          <p:attrName>style.visibility</p:attrName>
                                        </p:attrNameLst>
                                      </p:cBhvr>
                                      <p:to>
                                        <p:strVal val="visible"/>
                                      </p:to>
                                    </p:set>
                                  </p:childTnLst>
                                </p:cTn>
                              </p:par>
                            </p:childTnLst>
                          </p:cTn>
                        </p:par>
                        <p:par>
                          <p:cTn id="33" fill="hold">
                            <p:stCondLst>
                              <p:cond delay="4000"/>
                            </p:stCondLst>
                            <p:childTnLst>
                              <p:par>
                                <p:cTn id="34" presetID="1" presetClass="entr" presetSubtype="0" fill="hold" nodeType="afterEffect">
                                  <p:stCondLst>
                                    <p:cond delay="1000"/>
                                  </p:stCondLst>
                                  <p:childTnLst>
                                    <p:set>
                                      <p:cBhvr>
                                        <p:cTn id="35" dur="1" fill="hold">
                                          <p:stCondLst>
                                            <p:cond delay="0"/>
                                          </p:stCondLst>
                                        </p:cTn>
                                        <p:tgtEl>
                                          <p:spTgt spid="194575"/>
                                        </p:tgtEl>
                                        <p:attrNameLst>
                                          <p:attrName>style.visibility</p:attrName>
                                        </p:attrNameLst>
                                      </p:cBhvr>
                                      <p:to>
                                        <p:strVal val="visible"/>
                                      </p:to>
                                    </p:set>
                                  </p:childTnLst>
                                </p:cTn>
                              </p:par>
                            </p:childTnLst>
                          </p:cTn>
                        </p:par>
                        <p:par>
                          <p:cTn id="36" fill="hold">
                            <p:stCondLst>
                              <p:cond delay="5000"/>
                            </p:stCondLst>
                            <p:childTnLst>
                              <p:par>
                                <p:cTn id="37" presetID="1" presetClass="entr" presetSubtype="0" fill="hold" grpId="0" nodeType="afterEffect">
                                  <p:stCondLst>
                                    <p:cond delay="0"/>
                                  </p:stCondLst>
                                  <p:childTnLst>
                                    <p:set>
                                      <p:cBhvr>
                                        <p:cTn id="38" dur="1" fill="hold">
                                          <p:stCondLst>
                                            <p:cond delay="0"/>
                                          </p:stCondLst>
                                        </p:cTn>
                                        <p:tgtEl>
                                          <p:spTgt spid="1945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6" grpId="0" animBg="1"/>
      <p:bldP spid="194569" grpId="0" animBg="1"/>
      <p:bldP spid="194570" grpId="0" animBg="1"/>
      <p:bldP spid="194572" grpId="0" animBg="1"/>
      <p:bldP spid="194574" grpId="0" animBg="1"/>
      <p:bldP spid="194576" grpId="0" animBg="1"/>
      <p:bldP spid="33" grpId="0" animBg="1"/>
      <p:bldP spid="35" grpId="0" animBg="1"/>
      <p:bldP spid="36" grpId="0" animBg="1"/>
      <p:bldP spid="37" grpId="0" animBg="1"/>
      <p:bldP spid="38" grpId="0" animBg="1"/>
      <p:bldP spid="39" grpId="0" animBg="1"/>
      <p:bldP spid="40" grpId="0" animBg="1"/>
      <p:bldP spid="41" grpId="0"/>
      <p:bldP spid="42" grpId="0"/>
      <p:bldP spid="43" grpId="0"/>
      <p:bldP spid="44"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16256"/>
            <a:ext cx="8877300" cy="696152"/>
          </a:xfrm>
          <a:solidFill>
            <a:srgbClr val="D9D9D9"/>
          </a:solidFill>
          <a:ln>
            <a:solidFill>
              <a:srgbClr val="000000"/>
            </a:solidFill>
          </a:ln>
        </p:spPr>
        <p:txBody>
          <a:bodyPr>
            <a:normAutofit/>
          </a:bodyPr>
          <a:lstStyle/>
          <a:p>
            <a:r>
              <a:rPr lang="en-US" sz="3600" dirty="0" smtClean="0"/>
              <a:t>Methods for mapping global urban expansion</a:t>
            </a:r>
            <a:endParaRPr lang="en-US" sz="3600" dirty="0"/>
          </a:p>
        </p:txBody>
      </p:sp>
      <p:pic>
        <p:nvPicPr>
          <p:cNvPr id="11" name="Picture 2" descr="C:\research\east_asia_methods\figures\figure01_study_extent_&amp;_biomes\presentation_pngs\figure01_study_extent_no_legend.png"/>
          <p:cNvPicPr>
            <a:picLocks noChangeAspect="1" noChangeArrowheads="1"/>
          </p:cNvPicPr>
          <p:nvPr/>
        </p:nvPicPr>
        <p:blipFill>
          <a:blip r:embed="rId3" cstate="print"/>
          <a:srcRect/>
          <a:stretch>
            <a:fillRect/>
          </a:stretch>
        </p:blipFill>
        <p:spPr bwMode="auto">
          <a:xfrm>
            <a:off x="5226456" y="730696"/>
            <a:ext cx="3511143" cy="3180904"/>
          </a:xfrm>
          <a:prstGeom prst="rect">
            <a:avLst/>
          </a:prstGeom>
          <a:noFill/>
        </p:spPr>
      </p:pic>
      <p:sp>
        <p:nvSpPr>
          <p:cNvPr id="6" name="Content Placeholder 2"/>
          <p:cNvSpPr>
            <a:spLocks noGrp="1"/>
          </p:cNvSpPr>
          <p:nvPr/>
        </p:nvSpPr>
        <p:spPr>
          <a:xfrm>
            <a:off x="-25400" y="825500"/>
            <a:ext cx="5251856" cy="3200400"/>
          </a:xfrm>
          <a:prstGeom prst="rect">
            <a:avLst/>
          </a:prstGeom>
        </p:spPr>
        <p:txBody>
          <a:bodyPr vert="horz" lIns="91440" tIns="45720" rIns="91440" bIns="45720" rtlCol="0">
            <a:normAutofit lnSpcReduction="10000"/>
          </a:bodyPr>
          <a:lstStyle>
            <a:lvl1pPr marL="2857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1pPr>
            <a:lvl2pPr marL="573088" indent="-287338" algn="l" defTabSz="914400" rtl="0" eaLnBrk="1" latinLnBrk="0" hangingPunct="1">
              <a:spcBef>
                <a:spcPct val="20000"/>
              </a:spcBef>
              <a:buClr>
                <a:schemeClr val="accent5">
                  <a:lumMod val="75000"/>
                </a:schemeClr>
              </a:buClr>
              <a:buSzPct val="90000"/>
              <a:buFont typeface="Wingdings" pitchFamily="2" charset="2"/>
              <a:buChar char="§"/>
              <a:tabLst>
                <a:tab pos="573088" algn="l"/>
              </a:tabLst>
              <a:defRPr sz="2000" kern="1200">
                <a:solidFill>
                  <a:schemeClr val="bg1"/>
                </a:solidFill>
                <a:latin typeface="+mn-lt"/>
                <a:ea typeface="+mn-ea"/>
                <a:cs typeface="+mn-cs"/>
              </a:defRPr>
            </a:lvl2pPr>
            <a:lvl3pPr marL="914400" indent="-231775"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255713" indent="-231775" algn="l" defTabSz="914400" rtl="0" eaLnBrk="1" latinLnBrk="0" hangingPunct="1">
              <a:spcBef>
                <a:spcPct val="20000"/>
              </a:spcBef>
              <a:buClr>
                <a:schemeClr val="accent5">
                  <a:lumMod val="50000"/>
                </a:schemeClr>
              </a:buClr>
              <a:buSzPct val="90000"/>
              <a:buFont typeface="Wingdings" pitchFamily="2" charset="2"/>
              <a:buChar char="§"/>
              <a:defRPr sz="1600" kern="1200">
                <a:solidFill>
                  <a:schemeClr val="bg1"/>
                </a:solidFill>
                <a:latin typeface="+mn-lt"/>
                <a:ea typeface="+mn-ea"/>
                <a:cs typeface="+mn-cs"/>
              </a:defRPr>
            </a:lvl4pPr>
            <a:lvl5pPr marL="1719263" indent="-231775" algn="l" defTabSz="914400" rtl="0" eaLnBrk="1" latinLnBrk="0" hangingPunct="1">
              <a:spcBef>
                <a:spcPct val="20000"/>
              </a:spcBef>
              <a:buClrTx/>
              <a:buSzPct val="70000"/>
              <a:buFont typeface="Courier New" pitchFamily="49" charset="0"/>
              <a:buChar char="o"/>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600"/>
              </a:spcBef>
              <a:buClr>
                <a:schemeClr val="accent1"/>
              </a:buClr>
              <a:buSzPct val="76000"/>
              <a:buNone/>
            </a:pPr>
            <a:r>
              <a:rPr lang="en-US" sz="2000" b="1" dirty="0" smtClean="0">
                <a:solidFill>
                  <a:srgbClr val="000000"/>
                </a:solidFill>
                <a:latin typeface="Arial" pitchFamily="34" charset="0"/>
                <a:cs typeface="Arial" pitchFamily="34" charset="0"/>
              </a:rPr>
              <a:t>Step 1:    Delineate study area extent</a:t>
            </a:r>
          </a:p>
          <a:p>
            <a:pPr marL="566738" lvl="1" indent="-334963" eaLnBrk="0" hangingPunct="0">
              <a:buClr>
                <a:schemeClr val="accent1"/>
              </a:buClr>
              <a:buSzPct val="110000"/>
              <a:buFontTx/>
              <a:buChar char="•"/>
            </a:pPr>
            <a:endParaRPr lang="en-US" sz="800" b="0" dirty="0" smtClean="0">
              <a:solidFill>
                <a:srgbClr val="000000"/>
              </a:solidFill>
              <a:latin typeface="Arial" pitchFamily="34" charset="0"/>
              <a:cs typeface="Arial" pitchFamily="34" charset="0"/>
            </a:endParaRPr>
          </a:p>
          <a:p>
            <a:pPr marL="615632" lvl="2" indent="-274320">
              <a:spcBef>
                <a:spcPts val="600"/>
              </a:spcBef>
              <a:buClr>
                <a:schemeClr val="accent1"/>
              </a:buClr>
              <a:buSzPct val="90000"/>
              <a:buFont typeface="Wingdings" pitchFamily="2" charset="2"/>
              <a:buChar char="§"/>
            </a:pPr>
            <a:r>
              <a:rPr lang="en-US" dirty="0" smtClean="0">
                <a:solidFill>
                  <a:srgbClr val="000000"/>
                </a:solidFill>
                <a:latin typeface="Arial" pitchFamily="34" charset="0"/>
                <a:cs typeface="Arial" pitchFamily="34" charset="0"/>
              </a:rPr>
              <a:t>Merge 2001 MODIS map of urban extent with all point datasets on cities (GRUMP, UN, etc.).</a:t>
            </a:r>
          </a:p>
          <a:p>
            <a:pPr marL="615632" lvl="2" indent="-274320">
              <a:spcBef>
                <a:spcPts val="600"/>
              </a:spcBef>
              <a:buClr>
                <a:schemeClr val="accent1"/>
              </a:buClr>
              <a:buSzPct val="90000"/>
              <a:buFont typeface="Wingdings" pitchFamily="2" charset="2"/>
              <a:buChar char="§"/>
            </a:pPr>
            <a:r>
              <a:rPr lang="en-US" sz="400" dirty="0" smtClean="0">
                <a:solidFill>
                  <a:srgbClr val="000000"/>
                </a:solidFill>
                <a:latin typeface="Arial" pitchFamily="34" charset="0"/>
                <a:cs typeface="Arial" pitchFamily="34" charset="0"/>
              </a:rPr>
              <a:t>\</a:t>
            </a:r>
          </a:p>
          <a:p>
            <a:pPr marL="615632" lvl="2" indent="-274320">
              <a:spcBef>
                <a:spcPts val="600"/>
              </a:spcBef>
              <a:buClr>
                <a:schemeClr val="accent1"/>
              </a:buClr>
              <a:buSzPct val="90000"/>
              <a:buFont typeface="Wingdings" pitchFamily="2" charset="2"/>
              <a:buChar char="§"/>
            </a:pPr>
            <a:r>
              <a:rPr lang="en-US" dirty="0" smtClean="0">
                <a:solidFill>
                  <a:srgbClr val="000000"/>
                </a:solidFill>
                <a:latin typeface="Arial" pitchFamily="34" charset="0"/>
                <a:cs typeface="Arial" pitchFamily="34" charset="0"/>
              </a:rPr>
              <a:t>Categorize urban patches into three classes based on areal extent and population.</a:t>
            </a:r>
          </a:p>
          <a:p>
            <a:pPr marL="615632" lvl="2" indent="-274320">
              <a:spcBef>
                <a:spcPts val="600"/>
              </a:spcBef>
              <a:buClr>
                <a:schemeClr val="accent1"/>
              </a:buClr>
              <a:buSzPct val="90000"/>
              <a:buFont typeface="Wingdings" pitchFamily="2" charset="2"/>
              <a:buChar char="§"/>
            </a:pPr>
            <a:endParaRPr lang="en-US" sz="400" dirty="0" smtClean="0">
              <a:solidFill>
                <a:srgbClr val="000000"/>
              </a:solidFill>
              <a:latin typeface="Arial" pitchFamily="34" charset="0"/>
              <a:cs typeface="Arial" pitchFamily="34" charset="0"/>
            </a:endParaRPr>
          </a:p>
          <a:p>
            <a:pPr marL="615632" lvl="2" indent="-274320">
              <a:spcBef>
                <a:spcPts val="600"/>
              </a:spcBef>
              <a:buClr>
                <a:schemeClr val="accent1"/>
              </a:buClr>
              <a:buSzPct val="90000"/>
              <a:buFont typeface="Wingdings" pitchFamily="2" charset="2"/>
              <a:buChar char="§"/>
            </a:pPr>
            <a:r>
              <a:rPr lang="en-US" dirty="0" smtClean="0">
                <a:solidFill>
                  <a:srgbClr val="000000"/>
                </a:solidFill>
                <a:latin typeface="Arial" pitchFamily="34" charset="0"/>
                <a:cs typeface="Arial" pitchFamily="34" charset="0"/>
              </a:rPr>
              <a:t>Buffer by small, medium, and large urban areas by 5, 25, and 100 km, respectively.</a:t>
            </a:r>
          </a:p>
        </p:txBody>
      </p:sp>
      <p:sp>
        <p:nvSpPr>
          <p:cNvPr id="8" name="TextBox 7"/>
          <p:cNvSpPr txBox="1"/>
          <p:nvPr/>
        </p:nvSpPr>
        <p:spPr>
          <a:xfrm>
            <a:off x="7360126" y="6396335"/>
            <a:ext cx="1783874" cy="461665"/>
          </a:xfrm>
          <a:prstGeom prst="rect">
            <a:avLst/>
          </a:prstGeom>
          <a:solidFill>
            <a:srgbClr val="D9D9D9"/>
          </a:solidFill>
          <a:ln>
            <a:solidFill>
              <a:srgbClr val="000000"/>
            </a:solidFill>
          </a:ln>
        </p:spPr>
        <p:txBody>
          <a:bodyPr wrap="none" rtlCol="0">
            <a:spAutoFit/>
          </a:bodyPr>
          <a:lstStyle/>
          <a:p>
            <a:r>
              <a:rPr lang="en-US" sz="1200" dirty="0" smtClean="0"/>
              <a:t>Schneider et al. 2015 </a:t>
            </a:r>
            <a:r>
              <a:rPr lang="en-US" sz="1200" i="1" dirty="0" smtClean="0"/>
              <a:t>ERL</a:t>
            </a:r>
          </a:p>
          <a:p>
            <a:r>
              <a:rPr lang="en-US" sz="1200" dirty="0" err="1" smtClean="0"/>
              <a:t>Mertes</a:t>
            </a:r>
            <a:r>
              <a:rPr lang="en-US" sz="1200" dirty="0" smtClean="0"/>
              <a:t> et al. 2015 </a:t>
            </a:r>
            <a:r>
              <a:rPr lang="en-US" sz="1200" i="1" dirty="0" smtClean="0"/>
              <a:t>RSE</a:t>
            </a:r>
            <a:endParaRPr lang="en-US" sz="1200" i="1" dirty="0"/>
          </a:p>
        </p:txBody>
      </p:sp>
      <p:sp>
        <p:nvSpPr>
          <p:cNvPr id="7" name="TextBox 6"/>
          <p:cNvSpPr txBox="1"/>
          <p:nvPr/>
        </p:nvSpPr>
        <p:spPr>
          <a:xfrm>
            <a:off x="5382831" y="3920393"/>
            <a:ext cx="3143088" cy="584776"/>
          </a:xfrm>
          <a:prstGeom prst="rect">
            <a:avLst/>
          </a:prstGeom>
          <a:solidFill>
            <a:srgbClr val="D9D9D9"/>
          </a:solidFill>
          <a:ln>
            <a:solidFill>
              <a:srgbClr val="000000"/>
            </a:solidFill>
          </a:ln>
        </p:spPr>
        <p:txBody>
          <a:bodyPr wrap="square" rtlCol="0">
            <a:spAutoFit/>
          </a:bodyPr>
          <a:lstStyle/>
          <a:p>
            <a:pPr marL="0" lvl="2"/>
            <a:r>
              <a:rPr lang="en-US" sz="1600" dirty="0"/>
              <a:t>Study extent </a:t>
            </a:r>
            <a:r>
              <a:rPr lang="en-US" sz="1600" dirty="0" smtClean="0"/>
              <a:t>(white) represents </a:t>
            </a:r>
            <a:r>
              <a:rPr lang="en-US" sz="1600" dirty="0"/>
              <a:t>30% of total land area in the </a:t>
            </a:r>
            <a:r>
              <a:rPr lang="en-US" sz="1600" dirty="0" smtClean="0"/>
              <a:t>region</a:t>
            </a:r>
            <a:endParaRPr lang="en-US" sz="1600" dirty="0"/>
          </a:p>
        </p:txBody>
      </p:sp>
    </p:spTree>
    <p:extLst>
      <p:ext uri="{BB962C8B-B14F-4D97-AF65-F5344CB8AC3E}">
        <p14:creationId xmlns:p14="http://schemas.microsoft.com/office/powerpoint/2010/main" val="2381245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nvSpPr>
        <p:spPr>
          <a:xfrm>
            <a:off x="-25400" y="825500"/>
            <a:ext cx="5251856" cy="6032500"/>
          </a:xfrm>
          <a:prstGeom prst="rect">
            <a:avLst/>
          </a:prstGeom>
        </p:spPr>
        <p:txBody>
          <a:bodyPr vert="horz" lIns="91440" tIns="45720" rIns="91440" bIns="45720" rtlCol="0">
            <a:normAutofit lnSpcReduction="10000"/>
          </a:bodyPr>
          <a:lstStyle>
            <a:lvl1pPr marL="2857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1pPr>
            <a:lvl2pPr marL="573088" indent="-287338" algn="l" defTabSz="914400" rtl="0" eaLnBrk="1" latinLnBrk="0" hangingPunct="1">
              <a:spcBef>
                <a:spcPct val="20000"/>
              </a:spcBef>
              <a:buClr>
                <a:schemeClr val="accent5">
                  <a:lumMod val="75000"/>
                </a:schemeClr>
              </a:buClr>
              <a:buSzPct val="90000"/>
              <a:buFont typeface="Wingdings" pitchFamily="2" charset="2"/>
              <a:buChar char="§"/>
              <a:tabLst>
                <a:tab pos="573088" algn="l"/>
              </a:tabLst>
              <a:defRPr sz="2000" kern="1200">
                <a:solidFill>
                  <a:schemeClr val="bg1"/>
                </a:solidFill>
                <a:latin typeface="+mn-lt"/>
                <a:ea typeface="+mn-ea"/>
                <a:cs typeface="+mn-cs"/>
              </a:defRPr>
            </a:lvl2pPr>
            <a:lvl3pPr marL="914400" indent="-231775"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255713" indent="-231775" algn="l" defTabSz="914400" rtl="0" eaLnBrk="1" latinLnBrk="0" hangingPunct="1">
              <a:spcBef>
                <a:spcPct val="20000"/>
              </a:spcBef>
              <a:buClr>
                <a:schemeClr val="accent5">
                  <a:lumMod val="50000"/>
                </a:schemeClr>
              </a:buClr>
              <a:buSzPct val="90000"/>
              <a:buFont typeface="Wingdings" pitchFamily="2" charset="2"/>
              <a:buChar char="§"/>
              <a:defRPr sz="1600" kern="1200">
                <a:solidFill>
                  <a:schemeClr val="bg1"/>
                </a:solidFill>
                <a:latin typeface="+mn-lt"/>
                <a:ea typeface="+mn-ea"/>
                <a:cs typeface="+mn-cs"/>
              </a:defRPr>
            </a:lvl4pPr>
            <a:lvl5pPr marL="1719263" indent="-231775" algn="l" defTabSz="914400" rtl="0" eaLnBrk="1" latinLnBrk="0" hangingPunct="1">
              <a:spcBef>
                <a:spcPct val="20000"/>
              </a:spcBef>
              <a:buClrTx/>
              <a:buSzPct val="70000"/>
              <a:buFont typeface="Courier New" pitchFamily="49" charset="0"/>
              <a:buChar char="o"/>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600"/>
              </a:spcBef>
              <a:buClr>
                <a:schemeClr val="accent1"/>
              </a:buClr>
              <a:buSzPct val="76000"/>
              <a:buNone/>
            </a:pPr>
            <a:r>
              <a:rPr lang="en-US" sz="2000" b="1" dirty="0" smtClean="0">
                <a:solidFill>
                  <a:srgbClr val="000000"/>
                </a:solidFill>
                <a:latin typeface="Arial" pitchFamily="34" charset="0"/>
                <a:cs typeface="Arial" pitchFamily="34" charset="0"/>
              </a:rPr>
              <a:t>Step 1:    Delineate study area extent</a:t>
            </a:r>
          </a:p>
          <a:p>
            <a:pPr marL="566738" lvl="1" indent="-334963" eaLnBrk="0" hangingPunct="0">
              <a:buClr>
                <a:schemeClr val="accent1"/>
              </a:buClr>
              <a:buSzPct val="110000"/>
              <a:buFontTx/>
              <a:buChar char="•"/>
            </a:pPr>
            <a:endParaRPr lang="en-US" sz="800" b="0" dirty="0" smtClean="0">
              <a:solidFill>
                <a:srgbClr val="000000"/>
              </a:solidFill>
              <a:latin typeface="Arial" pitchFamily="34" charset="0"/>
              <a:cs typeface="Arial" pitchFamily="34" charset="0"/>
            </a:endParaRPr>
          </a:p>
          <a:p>
            <a:pPr marL="615632" lvl="2" indent="-274320">
              <a:spcBef>
                <a:spcPts val="600"/>
              </a:spcBef>
              <a:buClr>
                <a:schemeClr val="accent1"/>
              </a:buClr>
              <a:buSzPct val="90000"/>
              <a:buFont typeface="Wingdings" pitchFamily="2" charset="2"/>
              <a:buChar char="§"/>
            </a:pPr>
            <a:r>
              <a:rPr lang="en-US" dirty="0" smtClean="0">
                <a:solidFill>
                  <a:srgbClr val="000000"/>
                </a:solidFill>
                <a:latin typeface="Arial" pitchFamily="34" charset="0"/>
                <a:cs typeface="Arial" pitchFamily="34" charset="0"/>
              </a:rPr>
              <a:t>Merge 2001 MODIS map of urban extent with all point datasets on cities (GRUMP, UN, etc.).</a:t>
            </a:r>
          </a:p>
          <a:p>
            <a:pPr marL="615632" lvl="2" indent="-274320">
              <a:spcBef>
                <a:spcPts val="600"/>
              </a:spcBef>
              <a:buClr>
                <a:schemeClr val="accent1"/>
              </a:buClr>
              <a:buSzPct val="90000"/>
              <a:buFont typeface="Wingdings" pitchFamily="2" charset="2"/>
              <a:buChar char="§"/>
            </a:pPr>
            <a:r>
              <a:rPr lang="en-US" sz="400" dirty="0" smtClean="0">
                <a:solidFill>
                  <a:srgbClr val="000000"/>
                </a:solidFill>
                <a:latin typeface="Arial" pitchFamily="34" charset="0"/>
                <a:cs typeface="Arial" pitchFamily="34" charset="0"/>
              </a:rPr>
              <a:t>\</a:t>
            </a:r>
          </a:p>
          <a:p>
            <a:pPr marL="615632" lvl="2" indent="-274320">
              <a:spcBef>
                <a:spcPts val="600"/>
              </a:spcBef>
              <a:buClr>
                <a:schemeClr val="accent1"/>
              </a:buClr>
              <a:buSzPct val="90000"/>
              <a:buFont typeface="Wingdings" pitchFamily="2" charset="2"/>
              <a:buChar char="§"/>
            </a:pPr>
            <a:r>
              <a:rPr lang="en-US" dirty="0" smtClean="0">
                <a:solidFill>
                  <a:srgbClr val="000000"/>
                </a:solidFill>
                <a:latin typeface="Arial" pitchFamily="34" charset="0"/>
                <a:cs typeface="Arial" pitchFamily="34" charset="0"/>
              </a:rPr>
              <a:t>Categorize urban patches into three classes based on areal extent and population.</a:t>
            </a:r>
          </a:p>
          <a:p>
            <a:pPr marL="615632" lvl="2" indent="-274320">
              <a:spcBef>
                <a:spcPts val="600"/>
              </a:spcBef>
              <a:buClr>
                <a:schemeClr val="accent1"/>
              </a:buClr>
              <a:buSzPct val="90000"/>
              <a:buFont typeface="Wingdings" pitchFamily="2" charset="2"/>
              <a:buChar char="§"/>
            </a:pPr>
            <a:endParaRPr lang="en-US" sz="400" dirty="0" smtClean="0">
              <a:solidFill>
                <a:srgbClr val="000000"/>
              </a:solidFill>
              <a:latin typeface="Arial" pitchFamily="34" charset="0"/>
              <a:cs typeface="Arial" pitchFamily="34" charset="0"/>
            </a:endParaRPr>
          </a:p>
          <a:p>
            <a:pPr marL="615632" lvl="2" indent="-274320">
              <a:spcBef>
                <a:spcPts val="600"/>
              </a:spcBef>
              <a:buClr>
                <a:schemeClr val="accent1"/>
              </a:buClr>
              <a:buSzPct val="90000"/>
              <a:buFont typeface="Wingdings" pitchFamily="2" charset="2"/>
              <a:buChar char="§"/>
            </a:pPr>
            <a:r>
              <a:rPr lang="en-US" dirty="0" smtClean="0">
                <a:solidFill>
                  <a:srgbClr val="000000"/>
                </a:solidFill>
                <a:latin typeface="Arial" pitchFamily="34" charset="0"/>
                <a:cs typeface="Arial" pitchFamily="34" charset="0"/>
              </a:rPr>
              <a:t>Buffer by small, medium, and large urban areas by 5, 25, and 100 km, respectively.</a:t>
            </a:r>
          </a:p>
          <a:p>
            <a:pPr marL="615632" lvl="2" indent="-274320">
              <a:spcBef>
                <a:spcPts val="600"/>
              </a:spcBef>
              <a:buClr>
                <a:schemeClr val="accent1"/>
              </a:buClr>
              <a:buSzPct val="90000"/>
              <a:buFont typeface="Wingdings" pitchFamily="2" charset="2"/>
              <a:buChar char="§"/>
            </a:pPr>
            <a:endParaRPr lang="en-US" sz="300" dirty="0" smtClean="0">
              <a:solidFill>
                <a:srgbClr val="000000"/>
              </a:solidFill>
              <a:latin typeface="Arial" pitchFamily="34" charset="0"/>
              <a:cs typeface="Arial" pitchFamily="34" charset="0"/>
            </a:endParaRPr>
          </a:p>
          <a:p>
            <a:pPr marL="341312" lvl="2" indent="0">
              <a:spcBef>
                <a:spcPts val="600"/>
              </a:spcBef>
              <a:buClr>
                <a:schemeClr val="accent1"/>
              </a:buClr>
              <a:buSzPct val="90000"/>
              <a:buNone/>
            </a:pPr>
            <a:endParaRPr lang="en-US" sz="1600" dirty="0">
              <a:solidFill>
                <a:srgbClr val="000000"/>
              </a:solidFill>
              <a:latin typeface="Arial" pitchFamily="34" charset="0"/>
              <a:cs typeface="Arial" pitchFamily="34" charset="0"/>
            </a:endParaRPr>
          </a:p>
          <a:p>
            <a:pPr>
              <a:spcBef>
                <a:spcPts val="1200"/>
              </a:spcBef>
              <a:buNone/>
            </a:pPr>
            <a:r>
              <a:rPr lang="en-US" sz="2000" b="1" dirty="0">
                <a:solidFill>
                  <a:srgbClr val="000000"/>
                </a:solidFill>
                <a:latin typeface="Arial"/>
                <a:cs typeface="Arial"/>
              </a:rPr>
              <a:t>Step 2: Map c. 2010 urban extent</a:t>
            </a:r>
            <a:endParaRPr lang="en-US" sz="600" b="1" dirty="0">
              <a:solidFill>
                <a:srgbClr val="000000"/>
              </a:solidFill>
              <a:latin typeface="Arial"/>
              <a:cs typeface="Arial"/>
            </a:endParaRPr>
          </a:p>
          <a:p>
            <a:pPr marL="615632" lvl="2" indent="-274320">
              <a:spcBef>
                <a:spcPts val="1200"/>
              </a:spcBef>
              <a:buClr>
                <a:schemeClr val="accent1"/>
              </a:buClr>
            </a:pPr>
            <a:r>
              <a:rPr lang="en-US" dirty="0">
                <a:solidFill>
                  <a:srgbClr val="000000"/>
                </a:solidFill>
                <a:latin typeface="Arial"/>
                <a:cs typeface="Arial"/>
              </a:rPr>
              <a:t>Supervised decision tree classification </a:t>
            </a:r>
            <a:r>
              <a:rPr lang="en-US" dirty="0" smtClean="0">
                <a:solidFill>
                  <a:srgbClr val="000000"/>
                </a:solidFill>
                <a:latin typeface="Arial"/>
                <a:cs typeface="Arial"/>
              </a:rPr>
              <a:t>of 500-m multispectral </a:t>
            </a:r>
            <a:r>
              <a:rPr lang="en-US" dirty="0">
                <a:solidFill>
                  <a:srgbClr val="000000"/>
                </a:solidFill>
                <a:latin typeface="Arial"/>
                <a:cs typeface="Arial"/>
              </a:rPr>
              <a:t>data </a:t>
            </a:r>
            <a:r>
              <a:rPr lang="en-US" dirty="0" smtClean="0">
                <a:solidFill>
                  <a:srgbClr val="000000"/>
                </a:solidFill>
                <a:latin typeface="Arial"/>
                <a:cs typeface="Arial"/>
              </a:rPr>
              <a:t>–– </a:t>
            </a:r>
            <a:r>
              <a:rPr lang="en-US" dirty="0">
                <a:solidFill>
                  <a:srgbClr val="000000"/>
                </a:solidFill>
                <a:latin typeface="Arial"/>
                <a:cs typeface="Arial"/>
              </a:rPr>
              <a:t>probability of urban </a:t>
            </a:r>
            <a:r>
              <a:rPr lang="en-US" dirty="0" smtClean="0">
                <a:solidFill>
                  <a:srgbClr val="000000"/>
                </a:solidFill>
                <a:latin typeface="Arial"/>
                <a:cs typeface="Arial"/>
              </a:rPr>
              <a:t>extent.</a:t>
            </a:r>
            <a:endParaRPr lang="en-US" sz="500" dirty="0">
              <a:solidFill>
                <a:srgbClr val="000000"/>
              </a:solidFill>
              <a:latin typeface="Arial"/>
              <a:cs typeface="Arial"/>
            </a:endParaRPr>
          </a:p>
          <a:p>
            <a:pPr marL="615632" lvl="2" indent="-274320">
              <a:spcBef>
                <a:spcPts val="1200"/>
              </a:spcBef>
              <a:buClr>
                <a:schemeClr val="accent1"/>
              </a:buClr>
            </a:pPr>
            <a:r>
              <a:rPr lang="en-US" dirty="0">
                <a:solidFill>
                  <a:srgbClr val="000000"/>
                </a:solidFill>
                <a:latin typeface="Arial"/>
                <a:cs typeface="Arial"/>
              </a:rPr>
              <a:t>Prior probability surface of urban land </a:t>
            </a:r>
            <a:r>
              <a:rPr lang="en-US" dirty="0" smtClean="0">
                <a:solidFill>
                  <a:srgbClr val="000000"/>
                </a:solidFill>
                <a:latin typeface="Arial"/>
                <a:cs typeface="Arial"/>
              </a:rPr>
              <a:t>––               250-m </a:t>
            </a:r>
            <a:r>
              <a:rPr lang="en-US" dirty="0">
                <a:solidFill>
                  <a:srgbClr val="000000"/>
                </a:solidFill>
                <a:latin typeface="Arial"/>
                <a:cs typeface="Arial"/>
              </a:rPr>
              <a:t>vegetation index </a:t>
            </a:r>
            <a:r>
              <a:rPr lang="en-US" dirty="0" smtClean="0">
                <a:solidFill>
                  <a:srgbClr val="000000"/>
                </a:solidFill>
                <a:latin typeface="Arial"/>
                <a:cs typeface="Arial"/>
              </a:rPr>
              <a:t>data.</a:t>
            </a:r>
            <a:endParaRPr lang="en-US" sz="500" dirty="0">
              <a:solidFill>
                <a:srgbClr val="000000"/>
              </a:solidFill>
              <a:latin typeface="Arial"/>
              <a:cs typeface="Arial"/>
            </a:endParaRPr>
          </a:p>
          <a:p>
            <a:pPr marL="615632" lvl="2" indent="-274320">
              <a:spcBef>
                <a:spcPts val="1200"/>
              </a:spcBef>
              <a:buClr>
                <a:schemeClr val="accent1"/>
              </a:buClr>
            </a:pPr>
            <a:r>
              <a:rPr lang="en-US" dirty="0">
                <a:solidFill>
                  <a:srgbClr val="000000"/>
                </a:solidFill>
                <a:latin typeface="Arial"/>
                <a:cs typeface="Arial"/>
              </a:rPr>
              <a:t>Combine probabilities using data fusion  (Bayes’ Rule</a:t>
            </a:r>
            <a:r>
              <a:rPr lang="en-US" dirty="0" smtClean="0">
                <a:solidFill>
                  <a:srgbClr val="000000"/>
                </a:solidFill>
                <a:latin typeface="Arial"/>
                <a:cs typeface="Arial"/>
              </a:rPr>
              <a:t>).</a:t>
            </a:r>
            <a:endParaRPr lang="en-US" dirty="0">
              <a:solidFill>
                <a:srgbClr val="000000"/>
              </a:solidFill>
              <a:latin typeface="Arial"/>
              <a:cs typeface="Arial"/>
            </a:endParaRPr>
          </a:p>
          <a:p>
            <a:pPr marL="0" indent="0">
              <a:buNone/>
            </a:pPr>
            <a:endParaRPr lang="en-US" sz="2000" dirty="0">
              <a:solidFill>
                <a:srgbClr val="000000"/>
              </a:solidFill>
              <a:latin typeface="Arial" pitchFamily="34" charset="0"/>
              <a:cs typeface="Arial" pitchFamily="34" charset="0"/>
            </a:endParaRPr>
          </a:p>
        </p:txBody>
      </p:sp>
      <p:pic>
        <p:nvPicPr>
          <p:cNvPr id="11" name="Picture 2" descr="C:\research\east_asia_methods\figures\figure01_study_extent_&amp;_biomes\presentation_pngs\figure01_study_extent_no_legend.png"/>
          <p:cNvPicPr>
            <a:picLocks noChangeAspect="1" noChangeArrowheads="1"/>
          </p:cNvPicPr>
          <p:nvPr/>
        </p:nvPicPr>
        <p:blipFill>
          <a:blip r:embed="rId3" cstate="print"/>
          <a:srcRect/>
          <a:stretch>
            <a:fillRect/>
          </a:stretch>
        </p:blipFill>
        <p:spPr bwMode="auto">
          <a:xfrm>
            <a:off x="5226456" y="730696"/>
            <a:ext cx="3511143" cy="3180904"/>
          </a:xfrm>
          <a:prstGeom prst="rect">
            <a:avLst/>
          </a:prstGeom>
          <a:noFill/>
        </p:spPr>
      </p:pic>
      <p:sp>
        <p:nvSpPr>
          <p:cNvPr id="3" name="TextBox 2"/>
          <p:cNvSpPr txBox="1"/>
          <p:nvPr/>
        </p:nvSpPr>
        <p:spPr>
          <a:xfrm>
            <a:off x="5382831" y="3935511"/>
            <a:ext cx="3143088" cy="584776"/>
          </a:xfrm>
          <a:prstGeom prst="rect">
            <a:avLst/>
          </a:prstGeom>
          <a:solidFill>
            <a:srgbClr val="D9D9D9"/>
          </a:solidFill>
          <a:ln>
            <a:solidFill>
              <a:srgbClr val="000000"/>
            </a:solidFill>
          </a:ln>
        </p:spPr>
        <p:txBody>
          <a:bodyPr wrap="square" rtlCol="0">
            <a:spAutoFit/>
          </a:bodyPr>
          <a:lstStyle/>
          <a:p>
            <a:pPr marL="0" lvl="2"/>
            <a:r>
              <a:rPr lang="en-US" sz="1600" dirty="0"/>
              <a:t>Study extent </a:t>
            </a:r>
            <a:r>
              <a:rPr lang="en-US" sz="1600" dirty="0" smtClean="0"/>
              <a:t>(white) represents </a:t>
            </a:r>
            <a:r>
              <a:rPr lang="en-US" sz="1600" dirty="0"/>
              <a:t>30% of total land area in the </a:t>
            </a:r>
            <a:r>
              <a:rPr lang="en-US" sz="1600" dirty="0" smtClean="0"/>
              <a:t>region</a:t>
            </a:r>
            <a:endParaRPr lang="en-US" sz="1600" dirty="0"/>
          </a:p>
        </p:txBody>
      </p:sp>
      <p:sp>
        <p:nvSpPr>
          <p:cNvPr id="8" name="Title 1"/>
          <p:cNvSpPr txBox="1">
            <a:spLocks/>
          </p:cNvSpPr>
          <p:nvPr/>
        </p:nvSpPr>
        <p:spPr>
          <a:xfrm>
            <a:off x="-25400" y="-16256"/>
            <a:ext cx="8877300" cy="696152"/>
          </a:xfrm>
          <a:prstGeom prst="rect">
            <a:avLst/>
          </a:prstGeom>
          <a:solidFill>
            <a:srgbClr val="D9D9D9"/>
          </a:solidFill>
          <a:ln>
            <a:solidFill>
              <a:srgbClr val="000000"/>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t>Methods for mapping global urban expansion</a:t>
            </a:r>
            <a:endParaRPr lang="en-US" sz="3600" dirty="0"/>
          </a:p>
        </p:txBody>
      </p:sp>
      <p:sp>
        <p:nvSpPr>
          <p:cNvPr id="10" name="TextBox 9"/>
          <p:cNvSpPr txBox="1"/>
          <p:nvPr/>
        </p:nvSpPr>
        <p:spPr>
          <a:xfrm>
            <a:off x="7360126" y="6396335"/>
            <a:ext cx="1783874" cy="461665"/>
          </a:xfrm>
          <a:prstGeom prst="rect">
            <a:avLst/>
          </a:prstGeom>
          <a:solidFill>
            <a:srgbClr val="D9D9D9"/>
          </a:solidFill>
          <a:ln>
            <a:solidFill>
              <a:srgbClr val="000000"/>
            </a:solidFill>
          </a:ln>
        </p:spPr>
        <p:txBody>
          <a:bodyPr wrap="none" rtlCol="0">
            <a:spAutoFit/>
          </a:bodyPr>
          <a:lstStyle/>
          <a:p>
            <a:r>
              <a:rPr lang="en-US" sz="1200" dirty="0" smtClean="0"/>
              <a:t>Schneider et al. 2015 </a:t>
            </a:r>
            <a:r>
              <a:rPr lang="en-US" sz="1200" i="1" dirty="0" smtClean="0"/>
              <a:t>ERL</a:t>
            </a:r>
          </a:p>
          <a:p>
            <a:r>
              <a:rPr lang="en-US" sz="1200" dirty="0" err="1" smtClean="0"/>
              <a:t>Mertes</a:t>
            </a:r>
            <a:r>
              <a:rPr lang="en-US" sz="1200" dirty="0" smtClean="0"/>
              <a:t> et al. 2015 </a:t>
            </a:r>
            <a:r>
              <a:rPr lang="en-US" sz="1200" i="1" dirty="0" smtClean="0"/>
              <a:t>RSE</a:t>
            </a:r>
            <a:endParaRPr lang="en-US" sz="1200" i="1" dirty="0"/>
          </a:p>
        </p:txBody>
      </p:sp>
    </p:spTree>
    <p:extLst>
      <p:ext uri="{BB962C8B-B14F-4D97-AF65-F5344CB8AC3E}">
        <p14:creationId xmlns:p14="http://schemas.microsoft.com/office/powerpoint/2010/main" val="34253077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research\east_asia_methods\figures\figure05_change_detection\presentation_pngs\figure05_change_panel_a_22april2014.png"/>
          <p:cNvPicPr>
            <a:picLocks noChangeAspect="1" noChangeArrowheads="1"/>
          </p:cNvPicPr>
          <p:nvPr/>
        </p:nvPicPr>
        <p:blipFill>
          <a:blip r:embed="rId3" cstate="print"/>
          <a:srcRect/>
          <a:stretch>
            <a:fillRect/>
          </a:stretch>
        </p:blipFill>
        <p:spPr bwMode="auto">
          <a:xfrm>
            <a:off x="304800" y="228600"/>
            <a:ext cx="4297680" cy="3108178"/>
          </a:xfrm>
          <a:prstGeom prst="rect">
            <a:avLst/>
          </a:prstGeom>
          <a:noFill/>
        </p:spPr>
      </p:pic>
      <p:sp>
        <p:nvSpPr>
          <p:cNvPr id="2" name="Title 1"/>
          <p:cNvSpPr>
            <a:spLocks noGrp="1"/>
          </p:cNvSpPr>
          <p:nvPr>
            <p:ph type="title"/>
          </p:nvPr>
        </p:nvSpPr>
        <p:spPr>
          <a:xfrm>
            <a:off x="4724400" y="38100"/>
            <a:ext cx="4419600" cy="609600"/>
          </a:xfrm>
          <a:solidFill>
            <a:srgbClr val="D9D9D9"/>
          </a:solidFill>
          <a:ln>
            <a:solidFill>
              <a:srgbClr val="000000"/>
            </a:solidFill>
          </a:ln>
        </p:spPr>
        <p:txBody>
          <a:bodyPr>
            <a:noAutofit/>
          </a:bodyPr>
          <a:lstStyle/>
          <a:p>
            <a:r>
              <a:rPr lang="en-US" sz="3200" dirty="0" smtClean="0"/>
              <a:t>Step 3: urban expansion</a:t>
            </a:r>
            <a:endParaRPr lang="en-US" sz="3200" dirty="0"/>
          </a:p>
        </p:txBody>
      </p:sp>
      <p:pic>
        <p:nvPicPr>
          <p:cNvPr id="5" name="Picture 6" descr="C:\Users\schneider\Desktop\thesis_defense_slides\expansion_trajectories_fig5-01_300dpi.png"/>
          <p:cNvPicPr>
            <a:picLocks noChangeAspect="1" noChangeArrowheads="1"/>
          </p:cNvPicPr>
          <p:nvPr/>
        </p:nvPicPr>
        <p:blipFill rotWithShape="1">
          <a:blip r:embed="rId4" cstate="print"/>
          <a:srcRect l="5792" t="6062" r="3927" b="4675"/>
          <a:stretch/>
        </p:blipFill>
        <p:spPr bwMode="auto">
          <a:xfrm>
            <a:off x="0" y="3670300"/>
            <a:ext cx="5040501" cy="3086100"/>
          </a:xfrm>
          <a:prstGeom prst="rect">
            <a:avLst/>
          </a:prstGeom>
          <a:noFill/>
          <a:ln>
            <a:solidFill>
              <a:srgbClr val="000000"/>
            </a:solidFill>
          </a:ln>
        </p:spPr>
      </p:pic>
      <p:sp>
        <p:nvSpPr>
          <p:cNvPr id="3" name="TextBox 2"/>
          <p:cNvSpPr txBox="1"/>
          <p:nvPr/>
        </p:nvSpPr>
        <p:spPr>
          <a:xfrm>
            <a:off x="723900" y="3733800"/>
            <a:ext cx="3569043" cy="369332"/>
          </a:xfrm>
          <a:prstGeom prst="rect">
            <a:avLst/>
          </a:prstGeom>
          <a:noFill/>
        </p:spPr>
        <p:txBody>
          <a:bodyPr wrap="none" rtlCol="0">
            <a:spAutoFit/>
          </a:bodyPr>
          <a:lstStyle/>
          <a:p>
            <a:r>
              <a:rPr lang="en-US" dirty="0"/>
              <a:t>Maximum EVI trajectories over </a:t>
            </a:r>
            <a:r>
              <a:rPr lang="en-US" dirty="0" smtClean="0"/>
              <a:t>time</a:t>
            </a:r>
            <a:endParaRPr lang="en-US" dirty="0"/>
          </a:p>
        </p:txBody>
      </p:sp>
      <p:sp>
        <p:nvSpPr>
          <p:cNvPr id="7" name="TextBox 6"/>
          <p:cNvSpPr txBox="1"/>
          <p:nvPr/>
        </p:nvSpPr>
        <p:spPr>
          <a:xfrm>
            <a:off x="5000055" y="647700"/>
            <a:ext cx="4103500" cy="3185488"/>
          </a:xfrm>
          <a:prstGeom prst="rect">
            <a:avLst/>
          </a:prstGeom>
          <a:noFill/>
        </p:spPr>
        <p:txBody>
          <a:bodyPr wrap="square" rtlCol="0">
            <a:spAutoFit/>
          </a:bodyPr>
          <a:lstStyle/>
          <a:p>
            <a:pPr>
              <a:spcBef>
                <a:spcPts val="1200"/>
              </a:spcBef>
              <a:spcAft>
                <a:spcPts val="600"/>
              </a:spcAft>
              <a:buNone/>
            </a:pPr>
            <a:r>
              <a:rPr lang="en-US" sz="2400" dirty="0"/>
              <a:t>Change </a:t>
            </a:r>
            <a:r>
              <a:rPr lang="en-US" sz="2400" dirty="0" smtClean="0"/>
              <a:t>detection</a:t>
            </a:r>
          </a:p>
          <a:p>
            <a:pPr marL="228600" indent="-228600">
              <a:spcBef>
                <a:spcPts val="1200"/>
              </a:spcBef>
              <a:spcAft>
                <a:spcPts val="600"/>
              </a:spcAft>
              <a:buNone/>
            </a:pPr>
            <a:r>
              <a:rPr lang="en-US" dirty="0" smtClean="0">
                <a:solidFill>
                  <a:srgbClr val="FF0000"/>
                </a:solidFill>
              </a:rPr>
              <a:t>• Work </a:t>
            </a:r>
            <a:r>
              <a:rPr lang="en-US" dirty="0">
                <a:solidFill>
                  <a:srgbClr val="FF0000"/>
                </a:solidFill>
              </a:rPr>
              <a:t>backwards:</a:t>
            </a:r>
            <a:r>
              <a:rPr lang="en-US" dirty="0"/>
              <a:t> were </a:t>
            </a:r>
            <a:r>
              <a:rPr lang="en-US" dirty="0" smtClean="0"/>
              <a:t>2010 urban areas urban in </a:t>
            </a:r>
            <a:r>
              <a:rPr lang="en-US" dirty="0"/>
              <a:t>2000, or did they </a:t>
            </a:r>
            <a:r>
              <a:rPr lang="en-US" dirty="0" smtClean="0"/>
              <a:t>urbanize </a:t>
            </a:r>
            <a:r>
              <a:rPr lang="en-US" dirty="0"/>
              <a:t>between 2000 and 2010</a:t>
            </a:r>
            <a:r>
              <a:rPr lang="en-US" dirty="0" smtClean="0"/>
              <a:t>?</a:t>
            </a:r>
          </a:p>
          <a:p>
            <a:pPr marL="228600" indent="-228600">
              <a:spcBef>
                <a:spcPts val="1200"/>
              </a:spcBef>
              <a:spcAft>
                <a:spcPts val="600"/>
              </a:spcAft>
              <a:buNone/>
            </a:pPr>
            <a:r>
              <a:rPr lang="en-US" dirty="0" smtClean="0"/>
              <a:t>• Use </a:t>
            </a:r>
            <a:r>
              <a:rPr lang="en-US" dirty="0"/>
              <a:t>2010 urban map to constrain change detection</a:t>
            </a:r>
            <a:r>
              <a:rPr lang="en-US" dirty="0" smtClean="0"/>
              <a:t>.</a:t>
            </a:r>
          </a:p>
          <a:p>
            <a:pPr marL="228600" indent="-228600">
              <a:spcBef>
                <a:spcPts val="1200"/>
              </a:spcBef>
              <a:spcAft>
                <a:spcPts val="600"/>
              </a:spcAft>
              <a:buNone/>
            </a:pPr>
            <a:r>
              <a:rPr lang="en-US" dirty="0" smtClean="0"/>
              <a:t>• 10</a:t>
            </a:r>
            <a:r>
              <a:rPr lang="en-US" dirty="0"/>
              <a:t>-y growing season max EVI data; stacked, multi-date </a:t>
            </a:r>
            <a:r>
              <a:rPr lang="en-US" dirty="0" smtClean="0"/>
              <a:t>composite.</a:t>
            </a:r>
            <a:endParaRPr lang="en-US" dirty="0"/>
          </a:p>
        </p:txBody>
      </p:sp>
      <p:sp>
        <p:nvSpPr>
          <p:cNvPr id="10" name="TextBox 9"/>
          <p:cNvSpPr txBox="1"/>
          <p:nvPr/>
        </p:nvSpPr>
        <p:spPr>
          <a:xfrm>
            <a:off x="7360126" y="6396335"/>
            <a:ext cx="1783874" cy="461665"/>
          </a:xfrm>
          <a:prstGeom prst="rect">
            <a:avLst/>
          </a:prstGeom>
          <a:solidFill>
            <a:srgbClr val="D9D9D9"/>
          </a:solidFill>
          <a:ln>
            <a:solidFill>
              <a:srgbClr val="000000"/>
            </a:solidFill>
          </a:ln>
        </p:spPr>
        <p:txBody>
          <a:bodyPr wrap="none" rtlCol="0">
            <a:spAutoFit/>
          </a:bodyPr>
          <a:lstStyle/>
          <a:p>
            <a:r>
              <a:rPr lang="en-US" sz="1200" dirty="0" smtClean="0"/>
              <a:t>Schneider et al. 2015 </a:t>
            </a:r>
            <a:r>
              <a:rPr lang="en-US" sz="1200" i="1" dirty="0" smtClean="0"/>
              <a:t>ERL</a:t>
            </a:r>
          </a:p>
          <a:p>
            <a:r>
              <a:rPr lang="en-US" sz="1200" dirty="0" err="1" smtClean="0"/>
              <a:t>Mertes</a:t>
            </a:r>
            <a:r>
              <a:rPr lang="en-US" sz="1200" dirty="0" smtClean="0"/>
              <a:t> et al. 2015 </a:t>
            </a:r>
            <a:r>
              <a:rPr lang="en-US" sz="1200" i="1" dirty="0" smtClean="0"/>
              <a:t>RSE</a:t>
            </a:r>
            <a:endParaRPr lang="en-US" sz="1200" i="1" dirty="0"/>
          </a:p>
        </p:txBody>
      </p:sp>
      <p:sp>
        <p:nvSpPr>
          <p:cNvPr id="4" name="TextBox 3"/>
          <p:cNvSpPr txBox="1"/>
          <p:nvPr/>
        </p:nvSpPr>
        <p:spPr>
          <a:xfrm>
            <a:off x="3513820" y="2645093"/>
            <a:ext cx="1037326" cy="646331"/>
          </a:xfrm>
          <a:prstGeom prst="rect">
            <a:avLst/>
          </a:prstGeom>
          <a:noFill/>
        </p:spPr>
        <p:txBody>
          <a:bodyPr wrap="none" rtlCol="0">
            <a:spAutoFit/>
          </a:bodyPr>
          <a:lstStyle/>
          <a:p>
            <a:pPr algn="r"/>
            <a:r>
              <a:rPr lang="en-US" dirty="0" smtClean="0"/>
              <a:t>Shanghai</a:t>
            </a:r>
            <a:endParaRPr lang="en-US" dirty="0"/>
          </a:p>
          <a:p>
            <a:pPr algn="r"/>
            <a:r>
              <a:rPr lang="en-US" dirty="0" smtClean="0"/>
              <a:t>region</a:t>
            </a:r>
            <a:endParaRPr lang="en-US" dirty="0"/>
          </a:p>
        </p:txBody>
      </p:sp>
    </p:spTree>
    <p:extLst>
      <p:ext uri="{BB962C8B-B14F-4D97-AF65-F5344CB8AC3E}">
        <p14:creationId xmlns:p14="http://schemas.microsoft.com/office/powerpoint/2010/main" val="37862416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research\east_asia_methods\figures\figure05_change_detection\presentation_pngs\figure05_change_panel_a_22april2014.png"/>
          <p:cNvPicPr>
            <a:picLocks noChangeAspect="1" noChangeArrowheads="1"/>
          </p:cNvPicPr>
          <p:nvPr/>
        </p:nvPicPr>
        <p:blipFill>
          <a:blip r:embed="rId3" cstate="print"/>
          <a:srcRect/>
          <a:stretch>
            <a:fillRect/>
          </a:stretch>
        </p:blipFill>
        <p:spPr bwMode="auto">
          <a:xfrm>
            <a:off x="304800" y="228600"/>
            <a:ext cx="4297680" cy="3108178"/>
          </a:xfrm>
          <a:prstGeom prst="rect">
            <a:avLst/>
          </a:prstGeom>
          <a:noFill/>
        </p:spPr>
      </p:pic>
      <p:pic>
        <p:nvPicPr>
          <p:cNvPr id="5" name="Picture 2" descr="C:\research\east_asia_methods\figures\figure05_change_detection\presentation_pngs\figure05_change_panel_c_22april2014.png"/>
          <p:cNvPicPr>
            <a:picLocks noChangeAspect="1" noChangeArrowheads="1"/>
          </p:cNvPicPr>
          <p:nvPr/>
        </p:nvPicPr>
        <p:blipFill>
          <a:blip r:embed="rId4" cstate="print"/>
          <a:srcRect/>
          <a:stretch>
            <a:fillRect/>
          </a:stretch>
        </p:blipFill>
        <p:spPr bwMode="auto">
          <a:xfrm>
            <a:off x="304800" y="228600"/>
            <a:ext cx="4297680" cy="3108179"/>
          </a:xfrm>
          <a:prstGeom prst="rect">
            <a:avLst/>
          </a:prstGeom>
          <a:noFill/>
        </p:spPr>
      </p:pic>
      <p:pic>
        <p:nvPicPr>
          <p:cNvPr id="7" name="Picture 4" descr="C:\research\east_asia_methods\figures\figure05_change_detection\presentation_pngs\figure05_change_panel_b_22april2014.png"/>
          <p:cNvPicPr>
            <a:picLocks noChangeAspect="1" noChangeArrowheads="1"/>
          </p:cNvPicPr>
          <p:nvPr/>
        </p:nvPicPr>
        <p:blipFill>
          <a:blip r:embed="rId5" cstate="print"/>
          <a:srcRect/>
          <a:stretch>
            <a:fillRect/>
          </a:stretch>
        </p:blipFill>
        <p:spPr bwMode="auto">
          <a:xfrm>
            <a:off x="304800" y="3505200"/>
            <a:ext cx="4297680" cy="3108179"/>
          </a:xfrm>
          <a:prstGeom prst="rect">
            <a:avLst/>
          </a:prstGeom>
          <a:noFill/>
        </p:spPr>
      </p:pic>
      <p:pic>
        <p:nvPicPr>
          <p:cNvPr id="8" name="Picture 2" descr="C:\research\east_asia_methods\figures\figure04_data_fusion\figure04_data_fusion_7in_14march2014.png"/>
          <p:cNvPicPr>
            <a:picLocks noChangeAspect="1" noChangeArrowheads="1"/>
          </p:cNvPicPr>
          <p:nvPr/>
        </p:nvPicPr>
        <p:blipFill>
          <a:blip r:embed="rId6" cstate="print"/>
          <a:srcRect l="6544" t="92664" r="67610"/>
          <a:stretch>
            <a:fillRect/>
          </a:stretch>
        </p:blipFill>
        <p:spPr bwMode="auto">
          <a:xfrm>
            <a:off x="3048000" y="6232494"/>
            <a:ext cx="1399032" cy="249396"/>
          </a:xfrm>
          <a:prstGeom prst="rect">
            <a:avLst/>
          </a:prstGeom>
          <a:noFill/>
        </p:spPr>
      </p:pic>
      <p:pic>
        <p:nvPicPr>
          <p:cNvPr id="82947" name="Picture 3" descr="C:\research\east_asia_methods\figures\figure05_change_detection\presentation_pngs\figure05_legend_panel_c_22april2014.png"/>
          <p:cNvPicPr>
            <a:picLocks noChangeAspect="1" noChangeArrowheads="1"/>
          </p:cNvPicPr>
          <p:nvPr/>
        </p:nvPicPr>
        <p:blipFill>
          <a:blip r:embed="rId7" cstate="print"/>
          <a:srcRect/>
          <a:stretch>
            <a:fillRect/>
          </a:stretch>
        </p:blipFill>
        <p:spPr bwMode="auto">
          <a:xfrm>
            <a:off x="2590800" y="381000"/>
            <a:ext cx="1792411" cy="138806"/>
          </a:xfrm>
          <a:prstGeom prst="rect">
            <a:avLst/>
          </a:prstGeom>
          <a:noFill/>
        </p:spPr>
      </p:pic>
      <p:sp>
        <p:nvSpPr>
          <p:cNvPr id="10" name="Title 1"/>
          <p:cNvSpPr txBox="1">
            <a:spLocks/>
          </p:cNvSpPr>
          <p:nvPr/>
        </p:nvSpPr>
        <p:spPr>
          <a:xfrm>
            <a:off x="4724400" y="38100"/>
            <a:ext cx="4419600" cy="609600"/>
          </a:xfrm>
          <a:prstGeom prst="rect">
            <a:avLst/>
          </a:prstGeom>
          <a:solidFill>
            <a:srgbClr val="D9D9D9"/>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smtClean="0"/>
              <a:t>Step 3: urban expansion</a:t>
            </a:r>
            <a:endParaRPr lang="en-US" sz="3200" dirty="0"/>
          </a:p>
        </p:txBody>
      </p:sp>
      <p:sp>
        <p:nvSpPr>
          <p:cNvPr id="13" name="TextBox 12"/>
          <p:cNvSpPr txBox="1"/>
          <p:nvPr/>
        </p:nvSpPr>
        <p:spPr>
          <a:xfrm>
            <a:off x="5000055" y="647700"/>
            <a:ext cx="4103500" cy="6001644"/>
          </a:xfrm>
          <a:prstGeom prst="rect">
            <a:avLst/>
          </a:prstGeom>
          <a:noFill/>
        </p:spPr>
        <p:txBody>
          <a:bodyPr wrap="square" rtlCol="0">
            <a:spAutoFit/>
          </a:bodyPr>
          <a:lstStyle/>
          <a:p>
            <a:pPr>
              <a:spcBef>
                <a:spcPts val="1200"/>
              </a:spcBef>
              <a:spcAft>
                <a:spcPts val="600"/>
              </a:spcAft>
              <a:buNone/>
            </a:pPr>
            <a:r>
              <a:rPr lang="en-US" sz="2400" dirty="0"/>
              <a:t>Change </a:t>
            </a:r>
            <a:r>
              <a:rPr lang="en-US" sz="2400" dirty="0" smtClean="0"/>
              <a:t>detection</a:t>
            </a:r>
          </a:p>
          <a:p>
            <a:pPr marL="228600" indent="-228600">
              <a:spcBef>
                <a:spcPts val="1200"/>
              </a:spcBef>
              <a:spcAft>
                <a:spcPts val="600"/>
              </a:spcAft>
              <a:buNone/>
            </a:pPr>
            <a:r>
              <a:rPr lang="en-US" dirty="0">
                <a:solidFill>
                  <a:srgbClr val="FF0000"/>
                </a:solidFill>
              </a:rPr>
              <a:t>• Work backwards:</a:t>
            </a:r>
            <a:r>
              <a:rPr lang="en-US" dirty="0"/>
              <a:t> were 2010 urban areas urban in 2000, or did they urbanize between 2000 and 2010?</a:t>
            </a:r>
          </a:p>
          <a:p>
            <a:pPr marL="228600" indent="-228600">
              <a:spcBef>
                <a:spcPts val="1200"/>
              </a:spcBef>
              <a:spcAft>
                <a:spcPts val="600"/>
              </a:spcAft>
              <a:buNone/>
            </a:pPr>
            <a:r>
              <a:rPr lang="en-US" dirty="0" smtClean="0"/>
              <a:t>• Use </a:t>
            </a:r>
            <a:r>
              <a:rPr lang="en-US" dirty="0"/>
              <a:t>2010 urban map to constrain change detection</a:t>
            </a:r>
            <a:r>
              <a:rPr lang="en-US" dirty="0" smtClean="0"/>
              <a:t>.</a:t>
            </a:r>
          </a:p>
          <a:p>
            <a:pPr marL="228600" indent="-228600">
              <a:spcBef>
                <a:spcPts val="1200"/>
              </a:spcBef>
              <a:spcAft>
                <a:spcPts val="600"/>
              </a:spcAft>
              <a:buNone/>
            </a:pPr>
            <a:r>
              <a:rPr lang="en-US" dirty="0" smtClean="0"/>
              <a:t>• 10</a:t>
            </a:r>
            <a:r>
              <a:rPr lang="en-US" dirty="0"/>
              <a:t>-y growing season max EVI data; stacked, multi-date </a:t>
            </a:r>
            <a:r>
              <a:rPr lang="en-US" dirty="0" smtClean="0"/>
              <a:t>composite.</a:t>
            </a:r>
            <a:endParaRPr lang="en-US" dirty="0"/>
          </a:p>
          <a:p>
            <a:pPr marL="228600" indent="-228600">
              <a:spcBef>
                <a:spcPts val="1200"/>
              </a:spcBef>
              <a:spcAft>
                <a:spcPts val="600"/>
              </a:spcAft>
              <a:buNone/>
            </a:pPr>
            <a:r>
              <a:rPr lang="en-US" dirty="0"/>
              <a:t>• Supervised boosted decision tree algorithm (C4.5).</a:t>
            </a:r>
          </a:p>
          <a:p>
            <a:pPr marL="228600" indent="-228600">
              <a:spcBef>
                <a:spcPts val="1200"/>
              </a:spcBef>
              <a:spcAft>
                <a:spcPts val="600"/>
              </a:spcAft>
              <a:buNone/>
            </a:pPr>
            <a:r>
              <a:rPr lang="en-US" dirty="0"/>
              <a:t>• Local training data revisited, urban sites labeled as </a:t>
            </a:r>
            <a:r>
              <a:rPr lang="en-US" i="1" dirty="0"/>
              <a:t>(1) stable urban areas</a:t>
            </a:r>
            <a:r>
              <a:rPr lang="en-US" dirty="0"/>
              <a:t>, or</a:t>
            </a:r>
            <a:r>
              <a:rPr lang="en-US" i="1" dirty="0"/>
              <a:t> </a:t>
            </a:r>
            <a:br>
              <a:rPr lang="en-US" i="1" dirty="0"/>
            </a:br>
            <a:r>
              <a:rPr lang="en-US" i="1" dirty="0"/>
              <a:t>(2) areas urbanized, 2000-2010. </a:t>
            </a:r>
          </a:p>
          <a:p>
            <a:pPr marL="228600" indent="-228600">
              <a:spcBef>
                <a:spcPts val="1200"/>
              </a:spcBef>
              <a:spcAft>
                <a:spcPts val="600"/>
              </a:spcAft>
              <a:buNone/>
            </a:pPr>
            <a:r>
              <a:rPr lang="en-US" i="1" dirty="0"/>
              <a:t>• </a:t>
            </a:r>
            <a:r>
              <a:rPr lang="en-US" dirty="0"/>
              <a:t>Output probabilities iteratively </a:t>
            </a:r>
            <a:r>
              <a:rPr lang="en-US" dirty="0" err="1"/>
              <a:t>thresholded</a:t>
            </a:r>
            <a:r>
              <a:rPr lang="en-US" dirty="0"/>
              <a:t>, compared to c2010 Google Earth imagery</a:t>
            </a:r>
            <a:r>
              <a:rPr lang="en-US" dirty="0" smtClean="0"/>
              <a:t>.</a:t>
            </a:r>
            <a:endParaRPr lang="en-US" dirty="0"/>
          </a:p>
        </p:txBody>
      </p:sp>
      <p:sp>
        <p:nvSpPr>
          <p:cNvPr id="11" name="TextBox 10"/>
          <p:cNvSpPr txBox="1"/>
          <p:nvPr/>
        </p:nvSpPr>
        <p:spPr>
          <a:xfrm>
            <a:off x="7360126" y="6396335"/>
            <a:ext cx="1783874" cy="461665"/>
          </a:xfrm>
          <a:prstGeom prst="rect">
            <a:avLst/>
          </a:prstGeom>
          <a:solidFill>
            <a:srgbClr val="D9D9D9"/>
          </a:solidFill>
          <a:ln>
            <a:solidFill>
              <a:srgbClr val="000000"/>
            </a:solidFill>
          </a:ln>
        </p:spPr>
        <p:txBody>
          <a:bodyPr wrap="none" rtlCol="0">
            <a:spAutoFit/>
          </a:bodyPr>
          <a:lstStyle/>
          <a:p>
            <a:r>
              <a:rPr lang="en-US" sz="1200" dirty="0" smtClean="0"/>
              <a:t>Schneider et al. 2015 </a:t>
            </a:r>
            <a:r>
              <a:rPr lang="en-US" sz="1200" i="1" dirty="0" smtClean="0"/>
              <a:t>ERL</a:t>
            </a:r>
          </a:p>
          <a:p>
            <a:r>
              <a:rPr lang="en-US" sz="1200" dirty="0" err="1" smtClean="0"/>
              <a:t>Mertes</a:t>
            </a:r>
            <a:r>
              <a:rPr lang="en-US" sz="1200" dirty="0" smtClean="0"/>
              <a:t> et al. 2015 </a:t>
            </a:r>
            <a:r>
              <a:rPr lang="en-US" sz="1200" i="1" dirty="0" smtClean="0"/>
              <a:t>RSE</a:t>
            </a:r>
            <a:endParaRPr lang="en-US" sz="1200" i="1" dirty="0"/>
          </a:p>
        </p:txBody>
      </p:sp>
      <p:sp>
        <p:nvSpPr>
          <p:cNvPr id="12" name="TextBox 11"/>
          <p:cNvSpPr txBox="1"/>
          <p:nvPr/>
        </p:nvSpPr>
        <p:spPr>
          <a:xfrm>
            <a:off x="3513820" y="2645093"/>
            <a:ext cx="1037326" cy="646331"/>
          </a:xfrm>
          <a:prstGeom prst="rect">
            <a:avLst/>
          </a:prstGeom>
          <a:noFill/>
        </p:spPr>
        <p:txBody>
          <a:bodyPr wrap="none" rtlCol="0">
            <a:spAutoFit/>
          </a:bodyPr>
          <a:lstStyle/>
          <a:p>
            <a:pPr algn="r"/>
            <a:r>
              <a:rPr lang="en-US" dirty="0" smtClean="0"/>
              <a:t>Shanghai</a:t>
            </a:r>
            <a:endParaRPr lang="en-US" dirty="0"/>
          </a:p>
          <a:p>
            <a:pPr algn="r"/>
            <a:r>
              <a:rPr lang="en-US" dirty="0" smtClean="0"/>
              <a:t>region</a:t>
            </a:r>
            <a:endParaRPr lang="en-US" dirty="0"/>
          </a:p>
        </p:txBody>
      </p:sp>
    </p:spTree>
    <p:extLst>
      <p:ext uri="{BB962C8B-B14F-4D97-AF65-F5344CB8AC3E}">
        <p14:creationId xmlns:p14="http://schemas.microsoft.com/office/powerpoint/2010/main" val="354814259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chneider\Desktop\map_results_manila.png"/>
          <p:cNvPicPr>
            <a:picLocks noChangeAspect="1" noChangeArrowheads="1"/>
          </p:cNvPicPr>
          <p:nvPr/>
        </p:nvPicPr>
        <p:blipFill>
          <a:blip r:embed="rId2" cstate="print"/>
          <a:srcRect/>
          <a:stretch>
            <a:fillRect/>
          </a:stretch>
        </p:blipFill>
        <p:spPr bwMode="auto">
          <a:xfrm>
            <a:off x="0" y="1"/>
            <a:ext cx="4480560" cy="3600026"/>
          </a:xfrm>
          <a:prstGeom prst="rect">
            <a:avLst/>
          </a:prstGeom>
          <a:noFill/>
          <a:ln w="28575" cmpd="sng">
            <a:solidFill>
              <a:srgbClr val="000000"/>
            </a:solidFill>
          </a:ln>
        </p:spPr>
      </p:pic>
      <p:pic>
        <p:nvPicPr>
          <p:cNvPr id="6" name="Picture 3" descr="C:\Users\schneider\Desktop\map_results_singapore.png"/>
          <p:cNvPicPr>
            <a:picLocks noChangeAspect="1" noChangeArrowheads="1"/>
          </p:cNvPicPr>
          <p:nvPr/>
        </p:nvPicPr>
        <p:blipFill>
          <a:blip r:embed="rId3" cstate="print"/>
          <a:srcRect/>
          <a:stretch>
            <a:fillRect/>
          </a:stretch>
        </p:blipFill>
        <p:spPr bwMode="auto">
          <a:xfrm>
            <a:off x="4663440" y="1"/>
            <a:ext cx="4480560" cy="3600027"/>
          </a:xfrm>
          <a:prstGeom prst="rect">
            <a:avLst/>
          </a:prstGeom>
          <a:noFill/>
          <a:ln w="28575" cmpd="sng">
            <a:solidFill>
              <a:srgbClr val="000000"/>
            </a:solidFill>
          </a:ln>
        </p:spPr>
      </p:pic>
      <p:pic>
        <p:nvPicPr>
          <p:cNvPr id="7" name="Picture 4" descr="C:\Users\schneider\Desktop\map_results_chongqing.png"/>
          <p:cNvPicPr>
            <a:picLocks noChangeAspect="1" noChangeArrowheads="1"/>
          </p:cNvPicPr>
          <p:nvPr/>
        </p:nvPicPr>
        <p:blipFill>
          <a:blip r:embed="rId4" cstate="print"/>
          <a:srcRect/>
          <a:stretch>
            <a:fillRect/>
          </a:stretch>
        </p:blipFill>
        <p:spPr bwMode="auto">
          <a:xfrm>
            <a:off x="2844800" y="3257974"/>
            <a:ext cx="4480560" cy="3600026"/>
          </a:xfrm>
          <a:prstGeom prst="rect">
            <a:avLst/>
          </a:prstGeom>
          <a:noFill/>
          <a:ln w="28575" cmpd="sng">
            <a:solidFill>
              <a:srgbClr val="000000"/>
            </a:solidFill>
          </a:ln>
        </p:spPr>
      </p:pic>
      <p:sp>
        <p:nvSpPr>
          <p:cNvPr id="9" name="TextBox 8"/>
          <p:cNvSpPr txBox="1"/>
          <p:nvPr/>
        </p:nvSpPr>
        <p:spPr>
          <a:xfrm>
            <a:off x="7360126" y="6396335"/>
            <a:ext cx="1783874" cy="461665"/>
          </a:xfrm>
          <a:prstGeom prst="rect">
            <a:avLst/>
          </a:prstGeom>
          <a:solidFill>
            <a:srgbClr val="D9D9D9"/>
          </a:solidFill>
          <a:ln>
            <a:solidFill>
              <a:srgbClr val="000000"/>
            </a:solidFill>
          </a:ln>
        </p:spPr>
        <p:txBody>
          <a:bodyPr wrap="none" rtlCol="0">
            <a:spAutoFit/>
          </a:bodyPr>
          <a:lstStyle/>
          <a:p>
            <a:r>
              <a:rPr lang="en-US" sz="1200" dirty="0" smtClean="0"/>
              <a:t>Schneider et al. 2015 </a:t>
            </a:r>
            <a:r>
              <a:rPr lang="en-US" sz="1200" i="1" dirty="0" smtClean="0"/>
              <a:t>ERL</a:t>
            </a:r>
          </a:p>
          <a:p>
            <a:r>
              <a:rPr lang="en-US" sz="1200" dirty="0" err="1" smtClean="0"/>
              <a:t>Mertes</a:t>
            </a:r>
            <a:r>
              <a:rPr lang="en-US" sz="1200" dirty="0" smtClean="0"/>
              <a:t> et al. 2015 </a:t>
            </a:r>
            <a:r>
              <a:rPr lang="en-US" sz="1200" i="1" dirty="0" smtClean="0"/>
              <a:t>RSE</a:t>
            </a:r>
            <a:endParaRPr lang="en-US" sz="1200" i="1" dirty="0"/>
          </a:p>
        </p:txBody>
      </p:sp>
    </p:spTree>
    <p:extLst>
      <p:ext uri="{BB962C8B-B14F-4D97-AF65-F5344CB8AC3E}">
        <p14:creationId xmlns:p14="http://schemas.microsoft.com/office/powerpoint/2010/main" val="12202154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5382691" cy="430887"/>
          </a:xfrm>
          <a:prstGeom prst="rect">
            <a:avLst/>
          </a:prstGeom>
          <a:solidFill>
            <a:schemeClr val="bg1">
              <a:lumMod val="85000"/>
            </a:schemeClr>
          </a:solidFill>
          <a:ln>
            <a:solidFill>
              <a:srgbClr val="000000"/>
            </a:solidFill>
          </a:ln>
        </p:spPr>
        <p:txBody>
          <a:bodyPr wrap="none" rtlCol="0">
            <a:spAutoFit/>
          </a:bodyPr>
          <a:lstStyle/>
          <a:p>
            <a:r>
              <a:rPr lang="en-US" sz="2200" dirty="0" smtClean="0"/>
              <a:t>Chengdu –was the urban core ‘stable urban’?</a:t>
            </a:r>
            <a:endParaRPr lang="en-US" sz="2200" dirty="0"/>
          </a:p>
        </p:txBody>
      </p:sp>
      <p:pic>
        <p:nvPicPr>
          <p:cNvPr id="15" name="Picture 15" descr="chengdu_40km_2009_300dpi"/>
          <p:cNvPicPr>
            <a:picLocks noChangeAspect="1" noChangeArrowheads="1"/>
          </p:cNvPicPr>
          <p:nvPr/>
        </p:nvPicPr>
        <p:blipFill>
          <a:blip r:embed="rId2" cstate="print"/>
          <a:srcRect/>
          <a:stretch>
            <a:fillRect/>
          </a:stretch>
        </p:blipFill>
        <p:spPr bwMode="auto">
          <a:xfrm>
            <a:off x="152676" y="496824"/>
            <a:ext cx="4393348" cy="4027236"/>
          </a:xfrm>
          <a:prstGeom prst="rect">
            <a:avLst/>
          </a:prstGeom>
          <a:noFill/>
          <a:ln w="9525">
            <a:noFill/>
            <a:miter lim="800000"/>
            <a:headEnd/>
            <a:tailEnd/>
          </a:ln>
        </p:spPr>
      </p:pic>
      <p:sp>
        <p:nvSpPr>
          <p:cNvPr id="16" name="Oval 15"/>
          <p:cNvSpPr/>
          <p:nvPr/>
        </p:nvSpPr>
        <p:spPr>
          <a:xfrm>
            <a:off x="2013240" y="2045289"/>
            <a:ext cx="1207383" cy="1129535"/>
          </a:xfrm>
          <a:prstGeom prst="ellipse">
            <a:avLst/>
          </a:prstGeom>
          <a:noFill/>
          <a:ln w="3810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0" y="4956892"/>
            <a:ext cx="1485900" cy="1435100"/>
          </a:xfrm>
          <a:prstGeom prst="rect">
            <a:avLst/>
          </a:prstGeom>
          <a:ln>
            <a:solidFill>
              <a:srgbClr val="000000"/>
            </a:solidFill>
          </a:ln>
        </p:spPr>
      </p:pic>
      <p:sp>
        <p:nvSpPr>
          <p:cNvPr id="18" name="TextBox 17"/>
          <p:cNvSpPr txBox="1"/>
          <p:nvPr/>
        </p:nvSpPr>
        <p:spPr>
          <a:xfrm>
            <a:off x="1772233" y="4587560"/>
            <a:ext cx="875134" cy="369332"/>
          </a:xfrm>
          <a:prstGeom prst="rect">
            <a:avLst/>
          </a:prstGeom>
          <a:noFill/>
        </p:spPr>
        <p:txBody>
          <a:bodyPr wrap="none" rtlCol="0">
            <a:spAutoFit/>
          </a:bodyPr>
          <a:lstStyle/>
          <a:p>
            <a:r>
              <a:rPr lang="en-US" dirty="0" smtClean="0"/>
              <a:t>~40 km</a:t>
            </a:r>
            <a:endParaRPr lang="en-US" dirty="0"/>
          </a:p>
        </p:txBody>
      </p:sp>
      <p:cxnSp>
        <p:nvCxnSpPr>
          <p:cNvPr id="19" name="Straight Arrow Connector 18"/>
          <p:cNvCxnSpPr/>
          <p:nvPr/>
        </p:nvCxnSpPr>
        <p:spPr>
          <a:xfrm>
            <a:off x="2647367" y="4772226"/>
            <a:ext cx="1898657" cy="0"/>
          </a:xfrm>
          <a:prstGeom prst="straightConnector1">
            <a:avLst/>
          </a:prstGeom>
          <a:ln w="9525"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52677" y="4759526"/>
            <a:ext cx="1625323" cy="0"/>
          </a:xfrm>
          <a:prstGeom prst="straightConnector1">
            <a:avLst/>
          </a:prstGeom>
          <a:ln w="9525"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855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35834" cy="430887"/>
          </a:xfrm>
          <a:prstGeom prst="rect">
            <a:avLst/>
          </a:prstGeom>
          <a:solidFill>
            <a:schemeClr val="bg1">
              <a:lumMod val="85000"/>
            </a:schemeClr>
          </a:solidFill>
          <a:ln>
            <a:solidFill>
              <a:srgbClr val="000000"/>
            </a:solidFill>
          </a:ln>
        </p:spPr>
        <p:txBody>
          <a:bodyPr wrap="none" rtlCol="0">
            <a:spAutoFit/>
          </a:bodyPr>
          <a:lstStyle/>
          <a:p>
            <a:r>
              <a:rPr lang="en-US" sz="2200" dirty="0" smtClean="0"/>
              <a:t>Chengdu – the urban core got ‘brighter’, both nighttime lights and backscatter</a:t>
            </a:r>
            <a:endParaRPr lang="en-US" sz="2200" dirty="0"/>
          </a:p>
        </p:txBody>
      </p:sp>
      <p:pic>
        <p:nvPicPr>
          <p:cNvPr id="7" name="Picture 15" descr="chengdu_40km_2009_300dpi"/>
          <p:cNvPicPr>
            <a:picLocks noChangeAspect="1" noChangeArrowheads="1"/>
          </p:cNvPicPr>
          <p:nvPr/>
        </p:nvPicPr>
        <p:blipFill>
          <a:blip r:embed="rId2" cstate="print"/>
          <a:srcRect/>
          <a:stretch>
            <a:fillRect/>
          </a:stretch>
        </p:blipFill>
        <p:spPr bwMode="auto">
          <a:xfrm>
            <a:off x="152676" y="496824"/>
            <a:ext cx="4393348" cy="4027236"/>
          </a:xfrm>
          <a:prstGeom prst="rect">
            <a:avLst/>
          </a:prstGeom>
          <a:noFill/>
          <a:ln w="9525">
            <a:noFill/>
            <a:miter lim="800000"/>
            <a:headEnd/>
            <a:tailEnd/>
          </a:ln>
        </p:spPr>
      </p:pic>
      <p:grpSp>
        <p:nvGrpSpPr>
          <p:cNvPr id="11" name="Group 10"/>
          <p:cNvGrpSpPr/>
          <p:nvPr/>
        </p:nvGrpSpPr>
        <p:grpSpPr>
          <a:xfrm>
            <a:off x="4946457" y="496824"/>
            <a:ext cx="4184843" cy="4070102"/>
            <a:chOff x="5346700" y="1333500"/>
            <a:chExt cx="3797300" cy="3740940"/>
          </a:xfrm>
        </p:grpSpPr>
        <p:pic>
          <p:nvPicPr>
            <p:cNvPr id="6" name="Picture 5"/>
            <p:cNvPicPr>
              <a:picLocks noChangeAspect="1"/>
            </p:cNvPicPr>
            <p:nvPr/>
          </p:nvPicPr>
          <p:blipFill rotWithShape="1">
            <a:blip r:embed="rId3"/>
            <a:srcRect t="9243"/>
            <a:stretch/>
          </p:blipFill>
          <p:spPr>
            <a:xfrm>
              <a:off x="5346700" y="1333500"/>
              <a:ext cx="3797300" cy="3740940"/>
            </a:xfrm>
            <a:prstGeom prst="rect">
              <a:avLst/>
            </a:prstGeom>
          </p:spPr>
        </p:pic>
        <p:pic>
          <p:nvPicPr>
            <p:cNvPr id="9" name="Picture 8"/>
            <p:cNvPicPr>
              <a:picLocks noChangeAspect="1"/>
            </p:cNvPicPr>
            <p:nvPr/>
          </p:nvPicPr>
          <p:blipFill>
            <a:blip r:embed="rId4"/>
            <a:stretch>
              <a:fillRect/>
            </a:stretch>
          </p:blipFill>
          <p:spPr>
            <a:xfrm>
              <a:off x="5697617" y="1496794"/>
              <a:ext cx="2013064" cy="1421994"/>
            </a:xfrm>
            <a:prstGeom prst="rect">
              <a:avLst/>
            </a:prstGeom>
          </p:spPr>
        </p:pic>
        <p:pic>
          <p:nvPicPr>
            <p:cNvPr id="10" name="Picture 9"/>
            <p:cNvPicPr>
              <a:picLocks noChangeAspect="1"/>
            </p:cNvPicPr>
            <p:nvPr/>
          </p:nvPicPr>
          <p:blipFill>
            <a:blip r:embed="rId5"/>
            <a:stretch>
              <a:fillRect/>
            </a:stretch>
          </p:blipFill>
          <p:spPr>
            <a:xfrm>
              <a:off x="7905164" y="1422401"/>
              <a:ext cx="1044353" cy="1295400"/>
            </a:xfrm>
            <a:prstGeom prst="rect">
              <a:avLst/>
            </a:prstGeom>
          </p:spPr>
        </p:pic>
      </p:grpSp>
      <p:sp>
        <p:nvSpPr>
          <p:cNvPr id="13" name="Oval 12"/>
          <p:cNvSpPr/>
          <p:nvPr/>
        </p:nvSpPr>
        <p:spPr>
          <a:xfrm rot="18529074">
            <a:off x="7786686" y="2860466"/>
            <a:ext cx="1458693" cy="596760"/>
          </a:xfrm>
          <a:prstGeom prst="ellipse">
            <a:avLst/>
          </a:prstGeom>
          <a:noFill/>
          <a:ln w="3810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343827" y="1733529"/>
            <a:ext cx="729601" cy="357812"/>
          </a:xfrm>
          <a:prstGeom prst="ellipse">
            <a:avLst/>
          </a:prstGeom>
          <a:noFill/>
          <a:ln w="3810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061753" y="5005587"/>
            <a:ext cx="6065370" cy="1518877"/>
          </a:xfrm>
          <a:prstGeom prst="rect">
            <a:avLst/>
          </a:prstGeom>
          <a:solidFill>
            <a:srgbClr val="D9D9D9"/>
          </a:solidFill>
          <a:ln>
            <a:solidFill>
              <a:schemeClr val="tx1"/>
            </a:solidFill>
          </a:ln>
        </p:spPr>
        <p:txBody>
          <a:bodyPr wrap="none" rtlCol="0">
            <a:spAutoFit/>
          </a:bodyPr>
          <a:lstStyle/>
          <a:p>
            <a:pPr>
              <a:lnSpc>
                <a:spcPct val="130000"/>
              </a:lnSpc>
            </a:pPr>
            <a:r>
              <a:rPr lang="en-US" dirty="0" smtClean="0"/>
              <a:t>• 11 x 11 grid (0.05°) centered on Chengdu (approx. 40x50 km)</a:t>
            </a:r>
          </a:p>
          <a:p>
            <a:pPr>
              <a:lnSpc>
                <a:spcPct val="130000"/>
              </a:lnSpc>
            </a:pPr>
            <a:r>
              <a:rPr lang="en-US" dirty="0" smtClean="0"/>
              <a:t>• summer mean backscatter; annual mean night time lights.</a:t>
            </a:r>
          </a:p>
          <a:p>
            <a:pPr>
              <a:lnSpc>
                <a:spcPct val="130000"/>
              </a:lnSpc>
            </a:pPr>
            <a:r>
              <a:rPr lang="en-US" dirty="0"/>
              <a:t>• arrows point from NL and PR in 1999 to NL and PR in 2009.</a:t>
            </a:r>
          </a:p>
          <a:p>
            <a:pPr>
              <a:lnSpc>
                <a:spcPct val="130000"/>
              </a:lnSpc>
            </a:pPr>
            <a:r>
              <a:rPr lang="en-US" dirty="0" smtClean="0"/>
              <a:t>• urban fraction (arrow color) from MODIS land cover product.</a:t>
            </a:r>
          </a:p>
        </p:txBody>
      </p:sp>
      <p:sp>
        <p:nvSpPr>
          <p:cNvPr id="16" name="TextBox 15"/>
          <p:cNvSpPr txBox="1"/>
          <p:nvPr/>
        </p:nvSpPr>
        <p:spPr>
          <a:xfrm>
            <a:off x="4945985" y="4558118"/>
            <a:ext cx="4222543" cy="369332"/>
          </a:xfrm>
          <a:prstGeom prst="rect">
            <a:avLst/>
          </a:prstGeom>
          <a:noFill/>
        </p:spPr>
        <p:txBody>
          <a:bodyPr wrap="none" rtlCol="0">
            <a:spAutoFit/>
          </a:bodyPr>
          <a:lstStyle/>
          <a:p>
            <a:r>
              <a:rPr lang="en-US" dirty="0" smtClean="0"/>
              <a:t>DMSP/OLS night time lights (NL; max. = 63)</a:t>
            </a:r>
            <a:endParaRPr lang="en-US" dirty="0"/>
          </a:p>
        </p:txBody>
      </p:sp>
      <p:sp>
        <p:nvSpPr>
          <p:cNvPr id="17" name="TextBox 16"/>
          <p:cNvSpPr txBox="1"/>
          <p:nvPr/>
        </p:nvSpPr>
        <p:spPr>
          <a:xfrm rot="16200000">
            <a:off x="2977549" y="2313634"/>
            <a:ext cx="3599263" cy="338554"/>
          </a:xfrm>
          <a:prstGeom prst="rect">
            <a:avLst/>
          </a:prstGeom>
          <a:noFill/>
        </p:spPr>
        <p:txBody>
          <a:bodyPr wrap="none" rtlCol="0">
            <a:spAutoFit/>
          </a:bodyPr>
          <a:lstStyle/>
          <a:p>
            <a:r>
              <a:rPr lang="en-US" sz="1600" dirty="0" err="1" smtClean="0"/>
              <a:t>SeaWinds</a:t>
            </a:r>
            <a:r>
              <a:rPr lang="en-US" sz="1600" dirty="0" smtClean="0"/>
              <a:t> power return (PR = 10^(</a:t>
            </a:r>
            <a:r>
              <a:rPr lang="en-US" sz="1600" dirty="0" smtClean="0">
                <a:latin typeface="Symbol" charset="2"/>
                <a:cs typeface="Symbol" charset="2"/>
              </a:rPr>
              <a:t>s</a:t>
            </a:r>
            <a:r>
              <a:rPr lang="en-US" sz="1600" baseline="30000" dirty="0" smtClean="0"/>
              <a:t>0</a:t>
            </a:r>
            <a:r>
              <a:rPr lang="en-US" sz="1600" dirty="0" smtClean="0"/>
              <a:t>/10)</a:t>
            </a:r>
            <a:endParaRPr lang="en-US" sz="1600" dirty="0"/>
          </a:p>
        </p:txBody>
      </p:sp>
      <p:sp>
        <p:nvSpPr>
          <p:cNvPr id="18" name="TextBox 17"/>
          <p:cNvSpPr txBox="1"/>
          <p:nvPr/>
        </p:nvSpPr>
        <p:spPr>
          <a:xfrm>
            <a:off x="1772233" y="4587560"/>
            <a:ext cx="875134" cy="369332"/>
          </a:xfrm>
          <a:prstGeom prst="rect">
            <a:avLst/>
          </a:prstGeom>
          <a:noFill/>
        </p:spPr>
        <p:txBody>
          <a:bodyPr wrap="none" rtlCol="0">
            <a:spAutoFit/>
          </a:bodyPr>
          <a:lstStyle/>
          <a:p>
            <a:r>
              <a:rPr lang="en-US" dirty="0" smtClean="0"/>
              <a:t>~40 km</a:t>
            </a:r>
            <a:endParaRPr lang="en-US" dirty="0"/>
          </a:p>
        </p:txBody>
      </p:sp>
      <p:cxnSp>
        <p:nvCxnSpPr>
          <p:cNvPr id="19" name="Straight Arrow Connector 18"/>
          <p:cNvCxnSpPr/>
          <p:nvPr/>
        </p:nvCxnSpPr>
        <p:spPr>
          <a:xfrm>
            <a:off x="2647367" y="4772226"/>
            <a:ext cx="1898657" cy="0"/>
          </a:xfrm>
          <a:prstGeom prst="straightConnector1">
            <a:avLst/>
          </a:prstGeom>
          <a:ln w="9525"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52677" y="4759526"/>
            <a:ext cx="1625323" cy="0"/>
          </a:xfrm>
          <a:prstGeom prst="straightConnector1">
            <a:avLst/>
          </a:prstGeom>
          <a:ln w="9525" cmpd="sng">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481461" y="6594788"/>
            <a:ext cx="1662822" cy="276999"/>
          </a:xfrm>
          <a:prstGeom prst="rect">
            <a:avLst/>
          </a:prstGeom>
          <a:solidFill>
            <a:srgbClr val="D9D9D9"/>
          </a:solidFill>
          <a:ln>
            <a:solidFill>
              <a:srgbClr val="000000"/>
            </a:solidFill>
          </a:ln>
        </p:spPr>
        <p:txBody>
          <a:bodyPr wrap="none" rtlCol="0">
            <a:spAutoFit/>
          </a:bodyPr>
          <a:lstStyle/>
          <a:p>
            <a:r>
              <a:rPr lang="en-US" sz="1200" dirty="0" smtClean="0"/>
              <a:t>Frolking et al. 2013 </a:t>
            </a:r>
            <a:r>
              <a:rPr lang="en-US" sz="1200" i="1" dirty="0" smtClean="0"/>
              <a:t>ERL</a:t>
            </a:r>
            <a:endParaRPr lang="en-US" sz="1200" i="1" dirty="0"/>
          </a:p>
        </p:txBody>
      </p:sp>
      <p:pic>
        <p:nvPicPr>
          <p:cNvPr id="23" name="Picture 22"/>
          <p:cNvPicPr>
            <a:picLocks noChangeAspect="1"/>
          </p:cNvPicPr>
          <p:nvPr/>
        </p:nvPicPr>
        <p:blipFill>
          <a:blip r:embed="rId6"/>
          <a:stretch>
            <a:fillRect/>
          </a:stretch>
        </p:blipFill>
        <p:spPr>
          <a:xfrm>
            <a:off x="0" y="4956892"/>
            <a:ext cx="1485900" cy="1435100"/>
          </a:xfrm>
          <a:prstGeom prst="rect">
            <a:avLst/>
          </a:prstGeom>
          <a:ln>
            <a:solidFill>
              <a:srgbClr val="000000"/>
            </a:solidFill>
          </a:ln>
        </p:spPr>
      </p:pic>
      <p:grpSp>
        <p:nvGrpSpPr>
          <p:cNvPr id="49" name="Group 48"/>
          <p:cNvGrpSpPr/>
          <p:nvPr/>
        </p:nvGrpSpPr>
        <p:grpSpPr>
          <a:xfrm>
            <a:off x="152677" y="632887"/>
            <a:ext cx="4380796" cy="3733432"/>
            <a:chOff x="152677" y="496821"/>
            <a:chExt cx="4393347" cy="4027239"/>
          </a:xfrm>
        </p:grpSpPr>
        <p:cxnSp>
          <p:nvCxnSpPr>
            <p:cNvPr id="50" name="Straight Connector 49"/>
            <p:cNvCxnSpPr/>
            <p:nvPr/>
          </p:nvCxnSpPr>
          <p:spPr>
            <a:xfrm>
              <a:off x="152677" y="496824"/>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546024" y="496824"/>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52072" y="496824"/>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951467" y="496824"/>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350862" y="496824"/>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750257" y="496824"/>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149652" y="496824"/>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549047" y="496824"/>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948442" y="496824"/>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747232" y="496824"/>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146627" y="496824"/>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347837" y="496824"/>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nvGrpSpPr>
            <p:cNvPr id="62" name="Group 61"/>
            <p:cNvGrpSpPr/>
            <p:nvPr/>
          </p:nvGrpSpPr>
          <p:grpSpPr>
            <a:xfrm rot="16200000">
              <a:off x="335732" y="313767"/>
              <a:ext cx="4027237" cy="4393346"/>
              <a:chOff x="5067971" y="2346178"/>
              <a:chExt cx="4393347" cy="4027236"/>
            </a:xfrm>
          </p:grpSpPr>
          <p:cxnSp>
            <p:nvCxnSpPr>
              <p:cNvPr id="63" name="Straight Connector 62"/>
              <p:cNvCxnSpPr/>
              <p:nvPr/>
            </p:nvCxnSpPr>
            <p:spPr>
              <a:xfrm>
                <a:off x="5067971" y="2346178"/>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9461318" y="2346178"/>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467366" y="2346178"/>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866761" y="2346178"/>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266156" y="2346178"/>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665551" y="2346178"/>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064946" y="2346178"/>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464341" y="2346178"/>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863736" y="2346178"/>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662526" y="2346178"/>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9061921" y="2346178"/>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63131" y="2346178"/>
                <a:ext cx="0" cy="402723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5" name="Oval 74"/>
          <p:cNvSpPr/>
          <p:nvPr/>
        </p:nvSpPr>
        <p:spPr>
          <a:xfrm>
            <a:off x="2013240" y="2045289"/>
            <a:ext cx="1207383" cy="1129535"/>
          </a:xfrm>
          <a:prstGeom prst="ellipse">
            <a:avLst/>
          </a:prstGeom>
          <a:noFill/>
          <a:ln w="3810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11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images_Assessment Reports_AR5 - WG3_Chapter 12_15_figure_12.15.png"/>
          <p:cNvPicPr>
            <a:picLocks noChangeAspect="1"/>
          </p:cNvPicPr>
          <p:nvPr/>
        </p:nvPicPr>
        <p:blipFill rotWithShape="1">
          <a:blip r:embed="rId2" cstate="print">
            <a:extLst>
              <a:ext uri="{28A0092B-C50C-407E-A947-70E740481C1C}">
                <a14:useLocalDpi xmlns:a14="http://schemas.microsoft.com/office/drawing/2010/main" val="0"/>
              </a:ext>
            </a:extLst>
          </a:blip>
          <a:srcRect l="1489" r="75640" b="81723"/>
          <a:stretch/>
        </p:blipFill>
        <p:spPr>
          <a:xfrm>
            <a:off x="260890" y="698500"/>
            <a:ext cx="2968960" cy="3191385"/>
          </a:xfrm>
          <a:prstGeom prst="rect">
            <a:avLst/>
          </a:prstGeom>
          <a:ln>
            <a:noFill/>
          </a:ln>
        </p:spPr>
      </p:pic>
      <p:pic>
        <p:nvPicPr>
          <p:cNvPr id="4" name="Picture 3" descr="_images_Assessment Reports_AR5 - WG3_Chapter 12_15_figure_12.15.png"/>
          <p:cNvPicPr>
            <a:picLocks noChangeAspect="1"/>
          </p:cNvPicPr>
          <p:nvPr/>
        </p:nvPicPr>
        <p:blipFill rotWithShape="1">
          <a:blip r:embed="rId2" cstate="print">
            <a:extLst>
              <a:ext uri="{28A0092B-C50C-407E-A947-70E740481C1C}">
                <a14:useLocalDpi xmlns:a14="http://schemas.microsoft.com/office/drawing/2010/main" val="0"/>
              </a:ext>
            </a:extLst>
          </a:blip>
          <a:srcRect l="27067" t="41139" r="50489" b="40584"/>
          <a:stretch/>
        </p:blipFill>
        <p:spPr>
          <a:xfrm>
            <a:off x="3239309" y="698500"/>
            <a:ext cx="3018949" cy="3191385"/>
          </a:xfrm>
          <a:prstGeom prst="rect">
            <a:avLst/>
          </a:prstGeom>
          <a:ln>
            <a:solidFill>
              <a:srgbClr val="FFFFFF"/>
            </a:solidFill>
          </a:ln>
        </p:spPr>
      </p:pic>
      <p:pic>
        <p:nvPicPr>
          <p:cNvPr id="5" name="Picture 4" descr="_images_Assessment Reports_AR5 - WG3_Chapter 12_15_figure_12.15.png"/>
          <p:cNvPicPr>
            <a:picLocks noChangeAspect="1"/>
          </p:cNvPicPr>
          <p:nvPr/>
        </p:nvPicPr>
        <p:blipFill rotWithShape="1">
          <a:blip r:embed="rId2" cstate="print">
            <a:extLst>
              <a:ext uri="{28A0092B-C50C-407E-A947-70E740481C1C}">
                <a14:useLocalDpi xmlns:a14="http://schemas.microsoft.com/office/drawing/2010/main" val="0"/>
              </a:ext>
            </a:extLst>
          </a:blip>
          <a:srcRect l="77651" b="81356"/>
          <a:stretch/>
        </p:blipFill>
        <p:spPr>
          <a:xfrm>
            <a:off x="6196992" y="698500"/>
            <a:ext cx="2947008" cy="3191385"/>
          </a:xfrm>
          <a:prstGeom prst="rect">
            <a:avLst/>
          </a:prstGeom>
          <a:ln>
            <a:solidFill>
              <a:srgbClr val="FFFFFF"/>
            </a:solidFill>
          </a:ln>
        </p:spPr>
      </p:pic>
      <p:pic>
        <p:nvPicPr>
          <p:cNvPr id="2" name="Picture 1"/>
          <p:cNvPicPr>
            <a:picLocks noChangeAspect="1"/>
          </p:cNvPicPr>
          <p:nvPr/>
        </p:nvPicPr>
        <p:blipFill>
          <a:blip r:embed="rId3"/>
          <a:stretch>
            <a:fillRect/>
          </a:stretch>
        </p:blipFill>
        <p:spPr>
          <a:xfrm>
            <a:off x="6936453" y="4690203"/>
            <a:ext cx="2013064" cy="1421994"/>
          </a:xfrm>
          <a:prstGeom prst="rect">
            <a:avLst/>
          </a:prstGeom>
        </p:spPr>
      </p:pic>
      <p:sp>
        <p:nvSpPr>
          <p:cNvPr id="6" name="TextBox 5"/>
          <p:cNvSpPr txBox="1"/>
          <p:nvPr/>
        </p:nvSpPr>
        <p:spPr>
          <a:xfrm>
            <a:off x="131622" y="4492442"/>
            <a:ext cx="6065370" cy="1878976"/>
          </a:xfrm>
          <a:prstGeom prst="rect">
            <a:avLst/>
          </a:prstGeom>
          <a:solidFill>
            <a:srgbClr val="D9D9D9"/>
          </a:solidFill>
          <a:ln>
            <a:solidFill>
              <a:schemeClr val="tx1"/>
            </a:solidFill>
          </a:ln>
        </p:spPr>
        <p:txBody>
          <a:bodyPr wrap="none" rtlCol="0">
            <a:spAutoFit/>
          </a:bodyPr>
          <a:lstStyle/>
          <a:p>
            <a:pPr>
              <a:lnSpc>
                <a:spcPct val="130000"/>
              </a:lnSpc>
            </a:pPr>
            <a:r>
              <a:rPr lang="en-US" dirty="0" smtClean="0"/>
              <a:t>• 11 x 11 grid (0.05°) centered on each city (approx. 50x50 km)</a:t>
            </a:r>
          </a:p>
          <a:p>
            <a:pPr>
              <a:lnSpc>
                <a:spcPct val="130000"/>
              </a:lnSpc>
            </a:pPr>
            <a:r>
              <a:rPr lang="en-US" dirty="0" smtClean="0"/>
              <a:t>• summer mean backscatter; annual mean night time lights.</a:t>
            </a:r>
          </a:p>
          <a:p>
            <a:pPr>
              <a:lnSpc>
                <a:spcPct val="130000"/>
              </a:lnSpc>
            </a:pPr>
            <a:r>
              <a:rPr lang="en-US" dirty="0"/>
              <a:t>• arrows point from NL and PR in 1999 to NL and PR in 2009.</a:t>
            </a:r>
          </a:p>
          <a:p>
            <a:pPr>
              <a:lnSpc>
                <a:spcPct val="130000"/>
              </a:lnSpc>
            </a:pPr>
            <a:r>
              <a:rPr lang="en-US" dirty="0" smtClean="0"/>
              <a:t>• urban fraction (arrow color) from MODIS land cover product.</a:t>
            </a:r>
          </a:p>
          <a:p>
            <a:pPr>
              <a:lnSpc>
                <a:spcPct val="130000"/>
              </a:lnSpc>
            </a:pPr>
            <a:r>
              <a:rPr lang="en-US" dirty="0" smtClean="0"/>
              <a:t>• water grid cells masked out.</a:t>
            </a:r>
          </a:p>
        </p:txBody>
      </p:sp>
      <p:sp>
        <p:nvSpPr>
          <p:cNvPr id="7" name="TextBox 6"/>
          <p:cNvSpPr txBox="1"/>
          <p:nvPr/>
        </p:nvSpPr>
        <p:spPr>
          <a:xfrm>
            <a:off x="2596850" y="3916905"/>
            <a:ext cx="4748966" cy="400110"/>
          </a:xfrm>
          <a:prstGeom prst="rect">
            <a:avLst/>
          </a:prstGeom>
          <a:noFill/>
        </p:spPr>
        <p:txBody>
          <a:bodyPr wrap="none" rtlCol="0">
            <a:spAutoFit/>
          </a:bodyPr>
          <a:lstStyle/>
          <a:p>
            <a:r>
              <a:rPr lang="en-US" sz="2000" dirty="0" smtClean="0"/>
              <a:t>DMSP/OLS night time lights (NL; max. = 63)</a:t>
            </a:r>
            <a:endParaRPr lang="en-US" sz="2000" dirty="0"/>
          </a:p>
        </p:txBody>
      </p:sp>
      <p:sp>
        <p:nvSpPr>
          <p:cNvPr id="8" name="TextBox 7"/>
          <p:cNvSpPr txBox="1"/>
          <p:nvPr/>
        </p:nvSpPr>
        <p:spPr>
          <a:xfrm rot="16200000">
            <a:off x="-1630353" y="2205012"/>
            <a:ext cx="3599263" cy="338554"/>
          </a:xfrm>
          <a:prstGeom prst="rect">
            <a:avLst/>
          </a:prstGeom>
          <a:noFill/>
        </p:spPr>
        <p:txBody>
          <a:bodyPr wrap="none" rtlCol="0">
            <a:spAutoFit/>
          </a:bodyPr>
          <a:lstStyle/>
          <a:p>
            <a:r>
              <a:rPr lang="en-US" sz="1600" dirty="0" err="1" smtClean="0"/>
              <a:t>SeaWinds</a:t>
            </a:r>
            <a:r>
              <a:rPr lang="en-US" sz="1600" dirty="0" smtClean="0"/>
              <a:t> power return (PR = 10^(</a:t>
            </a:r>
            <a:r>
              <a:rPr lang="en-US" sz="1600" dirty="0" smtClean="0">
                <a:latin typeface="Symbol" charset="2"/>
                <a:cs typeface="Symbol" charset="2"/>
              </a:rPr>
              <a:t>s</a:t>
            </a:r>
            <a:r>
              <a:rPr lang="en-US" sz="1600" baseline="30000" dirty="0" smtClean="0"/>
              <a:t>0</a:t>
            </a:r>
            <a:r>
              <a:rPr lang="en-US" sz="1600" dirty="0" smtClean="0"/>
              <a:t>/10)</a:t>
            </a:r>
            <a:endParaRPr lang="en-US" sz="1600" dirty="0"/>
          </a:p>
        </p:txBody>
      </p:sp>
      <p:sp>
        <p:nvSpPr>
          <p:cNvPr id="10" name="TextBox 9"/>
          <p:cNvSpPr txBox="1"/>
          <p:nvPr/>
        </p:nvSpPr>
        <p:spPr>
          <a:xfrm>
            <a:off x="0" y="0"/>
            <a:ext cx="8529047" cy="461665"/>
          </a:xfrm>
          <a:prstGeom prst="rect">
            <a:avLst/>
          </a:prstGeom>
          <a:solidFill>
            <a:schemeClr val="bg1">
              <a:lumMod val="85000"/>
            </a:schemeClr>
          </a:solidFill>
          <a:ln>
            <a:solidFill>
              <a:schemeClr val="tx1"/>
            </a:solidFill>
          </a:ln>
        </p:spPr>
        <p:txBody>
          <a:bodyPr wrap="none" rtlCol="0">
            <a:spAutoFit/>
          </a:bodyPr>
          <a:lstStyle/>
          <a:p>
            <a:r>
              <a:rPr lang="en-US" sz="2400" b="1" dirty="0" smtClean="0"/>
              <a:t>1999-2009 change in night time lights and microwave backscatter</a:t>
            </a:r>
            <a:endParaRPr lang="en-US" sz="2400" b="1" dirty="0"/>
          </a:p>
        </p:txBody>
      </p:sp>
      <p:sp>
        <p:nvSpPr>
          <p:cNvPr id="11" name="TextBox 10"/>
          <p:cNvSpPr txBox="1"/>
          <p:nvPr/>
        </p:nvSpPr>
        <p:spPr>
          <a:xfrm>
            <a:off x="7481461" y="6594788"/>
            <a:ext cx="1662822" cy="276999"/>
          </a:xfrm>
          <a:prstGeom prst="rect">
            <a:avLst/>
          </a:prstGeom>
          <a:solidFill>
            <a:srgbClr val="D9D9D9"/>
          </a:solidFill>
          <a:ln>
            <a:solidFill>
              <a:srgbClr val="000000"/>
            </a:solidFill>
          </a:ln>
        </p:spPr>
        <p:txBody>
          <a:bodyPr wrap="none" rtlCol="0">
            <a:spAutoFit/>
          </a:bodyPr>
          <a:lstStyle/>
          <a:p>
            <a:r>
              <a:rPr lang="en-US" sz="1200" dirty="0" smtClean="0"/>
              <a:t>Frolking et al. 2013 </a:t>
            </a:r>
            <a:r>
              <a:rPr lang="en-US" sz="1200" i="1" dirty="0" smtClean="0"/>
              <a:t>ERL</a:t>
            </a:r>
            <a:endParaRPr lang="en-US" sz="1200" i="1" dirty="0"/>
          </a:p>
        </p:txBody>
      </p:sp>
    </p:spTree>
    <p:extLst>
      <p:ext uri="{BB962C8B-B14F-4D97-AF65-F5344CB8AC3E}">
        <p14:creationId xmlns:p14="http://schemas.microsoft.com/office/powerpoint/2010/main" val="236108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Winds_on_QuikSCAT_PGlobe_annotated.png"/>
          <p:cNvPicPr>
            <a:picLocks noChangeAspect="1"/>
          </p:cNvPicPr>
          <p:nvPr/>
        </p:nvPicPr>
        <p:blipFill rotWithShape="1">
          <a:blip r:embed="rId2">
            <a:extLst>
              <a:ext uri="{28A0092B-C50C-407E-A947-70E740481C1C}">
                <a14:useLocalDpi xmlns:a14="http://schemas.microsoft.com/office/drawing/2010/main" val="0"/>
              </a:ext>
            </a:extLst>
          </a:blip>
          <a:srcRect l="2910" r="2910"/>
          <a:stretch/>
        </p:blipFill>
        <p:spPr>
          <a:xfrm>
            <a:off x="4838" y="0"/>
            <a:ext cx="3444724" cy="3657600"/>
          </a:xfrm>
          <a:prstGeom prst="rect">
            <a:avLst/>
          </a:prstGeom>
        </p:spPr>
      </p:pic>
      <p:pic>
        <p:nvPicPr>
          <p:cNvPr id="3" name="Picture 2"/>
          <p:cNvPicPr>
            <a:picLocks noChangeAspect="1"/>
          </p:cNvPicPr>
          <p:nvPr/>
        </p:nvPicPr>
        <p:blipFill>
          <a:blip r:embed="rId3"/>
          <a:stretch>
            <a:fillRect/>
          </a:stretch>
        </p:blipFill>
        <p:spPr>
          <a:xfrm>
            <a:off x="3606847" y="105352"/>
            <a:ext cx="5457293" cy="3739432"/>
          </a:xfrm>
          <a:prstGeom prst="rect">
            <a:avLst/>
          </a:prstGeom>
          <a:ln>
            <a:solidFill>
              <a:schemeClr val="tx1"/>
            </a:solidFill>
          </a:ln>
        </p:spPr>
      </p:pic>
      <p:sp>
        <p:nvSpPr>
          <p:cNvPr id="4" name="TextBox 3"/>
          <p:cNvSpPr txBox="1"/>
          <p:nvPr/>
        </p:nvSpPr>
        <p:spPr>
          <a:xfrm>
            <a:off x="7404100" y="101600"/>
            <a:ext cx="1663700" cy="1015663"/>
          </a:xfrm>
          <a:prstGeom prst="rect">
            <a:avLst/>
          </a:prstGeom>
          <a:solidFill>
            <a:srgbClr val="D9D9D9"/>
          </a:solidFill>
          <a:ln>
            <a:solidFill>
              <a:srgbClr val="000000"/>
            </a:solidFill>
          </a:ln>
        </p:spPr>
        <p:txBody>
          <a:bodyPr wrap="square" rtlCol="0">
            <a:spAutoFit/>
          </a:bodyPr>
          <a:lstStyle/>
          <a:p>
            <a:pPr algn="r"/>
            <a:r>
              <a:rPr lang="en-US" sz="2000" dirty="0" smtClean="0"/>
              <a:t>Ku-band</a:t>
            </a:r>
          </a:p>
          <a:p>
            <a:pPr algn="r"/>
            <a:r>
              <a:rPr lang="en-US" sz="2000" dirty="0" smtClean="0"/>
              <a:t>microwave</a:t>
            </a:r>
          </a:p>
          <a:p>
            <a:pPr algn="r"/>
            <a:r>
              <a:rPr lang="en-US" sz="2000" dirty="0" err="1" smtClean="0"/>
              <a:t>scatterometer</a:t>
            </a:r>
            <a:endParaRPr lang="en-US" sz="2000" dirty="0"/>
          </a:p>
        </p:txBody>
      </p:sp>
      <p:sp>
        <p:nvSpPr>
          <p:cNvPr id="5" name="TextBox 4"/>
          <p:cNvSpPr txBox="1"/>
          <p:nvPr/>
        </p:nvSpPr>
        <p:spPr>
          <a:xfrm>
            <a:off x="15121" y="3703966"/>
            <a:ext cx="3502882" cy="584776"/>
          </a:xfrm>
          <a:prstGeom prst="rect">
            <a:avLst/>
          </a:prstGeom>
          <a:solidFill>
            <a:srgbClr val="D9D9D9"/>
          </a:solidFill>
          <a:ln>
            <a:solidFill>
              <a:srgbClr val="595959"/>
            </a:solidFill>
          </a:ln>
        </p:spPr>
        <p:txBody>
          <a:bodyPr wrap="none" rtlCol="0">
            <a:spAutoFit/>
          </a:bodyPr>
          <a:lstStyle/>
          <a:p>
            <a:r>
              <a:rPr lang="en-US" sz="1600" dirty="0" smtClean="0"/>
              <a:t>NASA </a:t>
            </a:r>
            <a:r>
              <a:rPr lang="en-US" sz="1600" dirty="0" err="1" smtClean="0"/>
              <a:t>Scatterometer</a:t>
            </a:r>
            <a:r>
              <a:rPr lang="en-US" sz="1600" dirty="0" smtClean="0"/>
              <a:t> Climate Pathfinder</a:t>
            </a:r>
          </a:p>
          <a:p>
            <a:r>
              <a:rPr lang="en-US" sz="1600" dirty="0" err="1" smtClean="0"/>
              <a:t>D.Long</a:t>
            </a:r>
            <a:r>
              <a:rPr lang="en-US" sz="1600" dirty="0" smtClean="0"/>
              <a:t>, Brigham Young University</a:t>
            </a:r>
            <a:endParaRPr lang="en-US" sz="1600" dirty="0"/>
          </a:p>
        </p:txBody>
      </p:sp>
    </p:spTree>
    <p:extLst>
      <p:ext uri="{BB962C8B-B14F-4D97-AF65-F5344CB8AC3E}">
        <p14:creationId xmlns:p14="http://schemas.microsoft.com/office/powerpoint/2010/main" val="40446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images_Assessment Reports_AR5 - WG3_Chapter 12_15_figure_12.15.png"/>
          <p:cNvPicPr>
            <a:picLocks noChangeAspect="1"/>
          </p:cNvPicPr>
          <p:nvPr/>
        </p:nvPicPr>
        <p:blipFill rotWithShape="1">
          <a:blip r:embed="rId2" cstate="print">
            <a:extLst>
              <a:ext uri="{28A0092B-C50C-407E-A947-70E740481C1C}">
                <a14:useLocalDpi xmlns:a14="http://schemas.microsoft.com/office/drawing/2010/main" val="0"/>
              </a:ext>
            </a:extLst>
          </a:blip>
          <a:srcRect l="52695" t="41021" r="24434" b="40702"/>
          <a:stretch/>
        </p:blipFill>
        <p:spPr>
          <a:xfrm>
            <a:off x="260890" y="698500"/>
            <a:ext cx="2968960" cy="3191385"/>
          </a:xfrm>
          <a:prstGeom prst="rect">
            <a:avLst/>
          </a:prstGeom>
          <a:ln>
            <a:noFill/>
          </a:ln>
        </p:spPr>
      </p:pic>
      <p:pic>
        <p:nvPicPr>
          <p:cNvPr id="4" name="Picture 3" descr="_images_Assessment Reports_AR5 - WG3_Chapter 12_15_figure_12.15.png"/>
          <p:cNvPicPr>
            <a:picLocks noChangeAspect="1"/>
          </p:cNvPicPr>
          <p:nvPr/>
        </p:nvPicPr>
        <p:blipFill rotWithShape="1">
          <a:blip r:embed="rId2" cstate="print">
            <a:extLst>
              <a:ext uri="{28A0092B-C50C-407E-A947-70E740481C1C}">
                <a14:useLocalDpi xmlns:a14="http://schemas.microsoft.com/office/drawing/2010/main" val="0"/>
              </a:ext>
            </a:extLst>
          </a:blip>
          <a:srcRect l="26869" t="20525" r="50687" b="61198"/>
          <a:stretch/>
        </p:blipFill>
        <p:spPr>
          <a:xfrm>
            <a:off x="3239309" y="698500"/>
            <a:ext cx="3018949" cy="3191385"/>
          </a:xfrm>
          <a:prstGeom prst="rect">
            <a:avLst/>
          </a:prstGeom>
          <a:ln>
            <a:solidFill>
              <a:srgbClr val="FFFFFF"/>
            </a:solidFill>
          </a:ln>
        </p:spPr>
      </p:pic>
      <p:pic>
        <p:nvPicPr>
          <p:cNvPr id="5" name="Picture 4" descr="_images_Assessment Reports_AR5 - WG3_Chapter 12_15_figure_12.15.png"/>
          <p:cNvPicPr>
            <a:picLocks noChangeAspect="1"/>
          </p:cNvPicPr>
          <p:nvPr/>
        </p:nvPicPr>
        <p:blipFill rotWithShape="1">
          <a:blip r:embed="rId2" cstate="print">
            <a:extLst>
              <a:ext uri="{28A0092B-C50C-407E-A947-70E740481C1C}">
                <a14:useLocalDpi xmlns:a14="http://schemas.microsoft.com/office/drawing/2010/main" val="0"/>
              </a:ext>
            </a:extLst>
          </a:blip>
          <a:srcRect l="52825" t="20180" r="25115" b="61176"/>
          <a:stretch/>
        </p:blipFill>
        <p:spPr>
          <a:xfrm>
            <a:off x="6235092" y="698500"/>
            <a:ext cx="2908908" cy="3191385"/>
          </a:xfrm>
          <a:prstGeom prst="rect">
            <a:avLst/>
          </a:prstGeom>
          <a:ln>
            <a:solidFill>
              <a:srgbClr val="FFFFFF"/>
            </a:solidFill>
          </a:ln>
        </p:spPr>
      </p:pic>
      <p:pic>
        <p:nvPicPr>
          <p:cNvPr id="2" name="Picture 1"/>
          <p:cNvPicPr>
            <a:picLocks noChangeAspect="1"/>
          </p:cNvPicPr>
          <p:nvPr/>
        </p:nvPicPr>
        <p:blipFill>
          <a:blip r:embed="rId3"/>
          <a:stretch>
            <a:fillRect/>
          </a:stretch>
        </p:blipFill>
        <p:spPr>
          <a:xfrm>
            <a:off x="6936453" y="4690203"/>
            <a:ext cx="2013064" cy="1421994"/>
          </a:xfrm>
          <a:prstGeom prst="rect">
            <a:avLst/>
          </a:prstGeom>
        </p:spPr>
      </p:pic>
      <p:sp>
        <p:nvSpPr>
          <p:cNvPr id="6" name="TextBox 5"/>
          <p:cNvSpPr txBox="1"/>
          <p:nvPr/>
        </p:nvSpPr>
        <p:spPr>
          <a:xfrm>
            <a:off x="131622" y="4492442"/>
            <a:ext cx="6065370" cy="1878976"/>
          </a:xfrm>
          <a:prstGeom prst="rect">
            <a:avLst/>
          </a:prstGeom>
          <a:solidFill>
            <a:srgbClr val="D9D9D9"/>
          </a:solidFill>
          <a:ln>
            <a:solidFill>
              <a:schemeClr val="tx1"/>
            </a:solidFill>
          </a:ln>
        </p:spPr>
        <p:txBody>
          <a:bodyPr wrap="none" rtlCol="0">
            <a:spAutoFit/>
          </a:bodyPr>
          <a:lstStyle/>
          <a:p>
            <a:pPr>
              <a:lnSpc>
                <a:spcPct val="130000"/>
              </a:lnSpc>
            </a:pPr>
            <a:r>
              <a:rPr lang="en-US" dirty="0" smtClean="0"/>
              <a:t>• 11 x 11 grid (0.05°) centered on each city.</a:t>
            </a:r>
          </a:p>
          <a:p>
            <a:pPr>
              <a:lnSpc>
                <a:spcPct val="130000"/>
              </a:lnSpc>
            </a:pPr>
            <a:r>
              <a:rPr lang="en-US" dirty="0"/>
              <a:t>• summer mean backscatter; annual mean night time lights.</a:t>
            </a:r>
          </a:p>
          <a:p>
            <a:pPr>
              <a:lnSpc>
                <a:spcPct val="130000"/>
              </a:lnSpc>
            </a:pPr>
            <a:r>
              <a:rPr lang="en-US" dirty="0" smtClean="0"/>
              <a:t>• </a:t>
            </a:r>
            <a:r>
              <a:rPr lang="en-US" dirty="0"/>
              <a:t>arrows point from NL and PR in 1999 to NL and PR in 2009.</a:t>
            </a:r>
          </a:p>
          <a:p>
            <a:pPr>
              <a:lnSpc>
                <a:spcPct val="130000"/>
              </a:lnSpc>
            </a:pPr>
            <a:r>
              <a:rPr lang="en-US" dirty="0" smtClean="0"/>
              <a:t>• urban fraction (arrow color) from MODIS land cover product.</a:t>
            </a:r>
          </a:p>
          <a:p>
            <a:pPr>
              <a:lnSpc>
                <a:spcPct val="130000"/>
              </a:lnSpc>
            </a:pPr>
            <a:r>
              <a:rPr lang="en-US" dirty="0" smtClean="0"/>
              <a:t>• water grid cells masked out.</a:t>
            </a:r>
          </a:p>
        </p:txBody>
      </p:sp>
      <p:sp>
        <p:nvSpPr>
          <p:cNvPr id="7" name="TextBox 6"/>
          <p:cNvSpPr txBox="1"/>
          <p:nvPr/>
        </p:nvSpPr>
        <p:spPr>
          <a:xfrm>
            <a:off x="2596850" y="3916905"/>
            <a:ext cx="4748966" cy="400110"/>
          </a:xfrm>
          <a:prstGeom prst="rect">
            <a:avLst/>
          </a:prstGeom>
          <a:noFill/>
        </p:spPr>
        <p:txBody>
          <a:bodyPr wrap="none" rtlCol="0">
            <a:spAutoFit/>
          </a:bodyPr>
          <a:lstStyle/>
          <a:p>
            <a:r>
              <a:rPr lang="en-US" sz="2000" dirty="0" smtClean="0"/>
              <a:t>DMSP/OLS night time lights (NL; max. = 63)</a:t>
            </a:r>
            <a:endParaRPr lang="en-US" sz="2000" dirty="0"/>
          </a:p>
        </p:txBody>
      </p:sp>
      <p:sp>
        <p:nvSpPr>
          <p:cNvPr id="8" name="TextBox 7"/>
          <p:cNvSpPr txBox="1"/>
          <p:nvPr/>
        </p:nvSpPr>
        <p:spPr>
          <a:xfrm rot="16200000">
            <a:off x="-1630353" y="2205012"/>
            <a:ext cx="3599263" cy="338554"/>
          </a:xfrm>
          <a:prstGeom prst="rect">
            <a:avLst/>
          </a:prstGeom>
          <a:noFill/>
        </p:spPr>
        <p:txBody>
          <a:bodyPr wrap="none" rtlCol="0">
            <a:spAutoFit/>
          </a:bodyPr>
          <a:lstStyle/>
          <a:p>
            <a:r>
              <a:rPr lang="en-US" sz="1600" dirty="0" err="1" smtClean="0"/>
              <a:t>SeaWinds</a:t>
            </a:r>
            <a:r>
              <a:rPr lang="en-US" sz="1600" dirty="0" smtClean="0"/>
              <a:t> power return (PR = 10^(</a:t>
            </a:r>
            <a:r>
              <a:rPr lang="en-US" sz="1600" dirty="0" smtClean="0">
                <a:latin typeface="Symbol" charset="2"/>
                <a:cs typeface="Symbol" charset="2"/>
              </a:rPr>
              <a:t>s</a:t>
            </a:r>
            <a:r>
              <a:rPr lang="en-US" sz="1600" baseline="30000" dirty="0" smtClean="0"/>
              <a:t>0</a:t>
            </a:r>
            <a:r>
              <a:rPr lang="en-US" sz="1600" dirty="0" smtClean="0"/>
              <a:t>/10)</a:t>
            </a:r>
            <a:endParaRPr lang="en-US" sz="1600" dirty="0"/>
          </a:p>
        </p:txBody>
      </p:sp>
      <p:pic>
        <p:nvPicPr>
          <p:cNvPr id="10" name="Picture 9"/>
          <p:cNvPicPr>
            <a:picLocks noChangeAspect="1"/>
          </p:cNvPicPr>
          <p:nvPr/>
        </p:nvPicPr>
        <p:blipFill>
          <a:blip r:embed="rId4"/>
          <a:stretch>
            <a:fillRect/>
          </a:stretch>
        </p:blipFill>
        <p:spPr>
          <a:xfrm>
            <a:off x="6553200" y="1079501"/>
            <a:ext cx="1044353" cy="1295400"/>
          </a:xfrm>
          <a:prstGeom prst="rect">
            <a:avLst/>
          </a:prstGeom>
        </p:spPr>
      </p:pic>
      <p:sp>
        <p:nvSpPr>
          <p:cNvPr id="11" name="TextBox 10"/>
          <p:cNvSpPr txBox="1"/>
          <p:nvPr/>
        </p:nvSpPr>
        <p:spPr>
          <a:xfrm>
            <a:off x="0" y="0"/>
            <a:ext cx="8529047" cy="461665"/>
          </a:xfrm>
          <a:prstGeom prst="rect">
            <a:avLst/>
          </a:prstGeom>
          <a:solidFill>
            <a:schemeClr val="bg1">
              <a:lumMod val="85000"/>
            </a:schemeClr>
          </a:solidFill>
          <a:ln>
            <a:solidFill>
              <a:schemeClr val="tx1"/>
            </a:solidFill>
          </a:ln>
        </p:spPr>
        <p:txBody>
          <a:bodyPr wrap="none" rtlCol="0">
            <a:spAutoFit/>
          </a:bodyPr>
          <a:lstStyle/>
          <a:p>
            <a:r>
              <a:rPr lang="en-US" sz="2400" b="1" dirty="0" smtClean="0"/>
              <a:t>1999-2009 change in night time lights and microwave backscatter</a:t>
            </a:r>
            <a:endParaRPr lang="en-US" sz="2400" b="1" dirty="0"/>
          </a:p>
        </p:txBody>
      </p:sp>
      <p:sp>
        <p:nvSpPr>
          <p:cNvPr id="12" name="TextBox 11"/>
          <p:cNvSpPr txBox="1"/>
          <p:nvPr/>
        </p:nvSpPr>
        <p:spPr>
          <a:xfrm>
            <a:off x="7481461" y="6594788"/>
            <a:ext cx="1662822" cy="276999"/>
          </a:xfrm>
          <a:prstGeom prst="rect">
            <a:avLst/>
          </a:prstGeom>
          <a:solidFill>
            <a:srgbClr val="D9D9D9"/>
          </a:solidFill>
          <a:ln>
            <a:solidFill>
              <a:srgbClr val="000000"/>
            </a:solidFill>
          </a:ln>
        </p:spPr>
        <p:txBody>
          <a:bodyPr wrap="none" rtlCol="0">
            <a:spAutoFit/>
          </a:bodyPr>
          <a:lstStyle/>
          <a:p>
            <a:r>
              <a:rPr lang="en-US" sz="1200" dirty="0" smtClean="0"/>
              <a:t>Frolking et al. 2013 </a:t>
            </a:r>
            <a:r>
              <a:rPr lang="en-US" sz="1200" i="1" dirty="0" smtClean="0"/>
              <a:t>ERL</a:t>
            </a:r>
            <a:endParaRPr lang="en-US" sz="1200" i="1" dirty="0"/>
          </a:p>
        </p:txBody>
      </p:sp>
    </p:spTree>
    <p:extLst>
      <p:ext uri="{BB962C8B-B14F-4D97-AF65-F5344CB8AC3E}">
        <p14:creationId xmlns:p14="http://schemas.microsoft.com/office/powerpoint/2010/main" val="34587682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5788" y="823304"/>
            <a:ext cx="5158808" cy="4787869"/>
          </a:xfrm>
          <a:prstGeom prst="rect">
            <a:avLst/>
          </a:prstGeom>
        </p:spPr>
      </p:pic>
      <p:pic>
        <p:nvPicPr>
          <p:cNvPr id="4" name="Picture 3"/>
          <p:cNvPicPr>
            <a:picLocks noChangeAspect="1"/>
          </p:cNvPicPr>
          <p:nvPr/>
        </p:nvPicPr>
        <p:blipFill>
          <a:blip r:embed="rId3"/>
          <a:stretch>
            <a:fillRect/>
          </a:stretch>
        </p:blipFill>
        <p:spPr>
          <a:xfrm>
            <a:off x="6807201" y="852238"/>
            <a:ext cx="1678078" cy="2081463"/>
          </a:xfrm>
          <a:prstGeom prst="rect">
            <a:avLst/>
          </a:prstGeom>
        </p:spPr>
      </p:pic>
      <p:sp>
        <p:nvSpPr>
          <p:cNvPr id="5" name="TextBox 4"/>
          <p:cNvSpPr txBox="1"/>
          <p:nvPr/>
        </p:nvSpPr>
        <p:spPr>
          <a:xfrm>
            <a:off x="0" y="0"/>
            <a:ext cx="8485278" cy="430887"/>
          </a:xfrm>
          <a:prstGeom prst="rect">
            <a:avLst/>
          </a:prstGeom>
          <a:solidFill>
            <a:schemeClr val="bg1">
              <a:lumMod val="85000"/>
            </a:schemeClr>
          </a:solidFill>
          <a:ln>
            <a:solidFill>
              <a:srgbClr val="000000"/>
            </a:solidFill>
          </a:ln>
        </p:spPr>
        <p:txBody>
          <a:bodyPr wrap="none" rtlCol="0">
            <a:spAutoFit/>
          </a:bodyPr>
          <a:lstStyle/>
          <a:p>
            <a:r>
              <a:rPr lang="en-US" sz="2200" dirty="0" smtClean="0"/>
              <a:t>Mean change in NL and PR as function of urban cover for 100 large cities.</a:t>
            </a:r>
            <a:endParaRPr lang="en-US" sz="2200" dirty="0"/>
          </a:p>
        </p:txBody>
      </p:sp>
      <p:sp>
        <p:nvSpPr>
          <p:cNvPr id="7" name="TextBox 6"/>
          <p:cNvSpPr txBox="1"/>
          <p:nvPr/>
        </p:nvSpPr>
        <p:spPr>
          <a:xfrm>
            <a:off x="0" y="0"/>
            <a:ext cx="8529047" cy="461665"/>
          </a:xfrm>
          <a:prstGeom prst="rect">
            <a:avLst/>
          </a:prstGeom>
          <a:solidFill>
            <a:schemeClr val="bg1">
              <a:lumMod val="85000"/>
            </a:schemeClr>
          </a:solidFill>
          <a:ln>
            <a:solidFill>
              <a:schemeClr val="tx1"/>
            </a:solidFill>
          </a:ln>
        </p:spPr>
        <p:txBody>
          <a:bodyPr wrap="none" rtlCol="0">
            <a:spAutoFit/>
          </a:bodyPr>
          <a:lstStyle/>
          <a:p>
            <a:r>
              <a:rPr lang="en-US" sz="2400" b="1" dirty="0" smtClean="0"/>
              <a:t>1999-2009 change in night time lights and microwave backscatter</a:t>
            </a:r>
            <a:endParaRPr lang="en-US" sz="2400" b="1" dirty="0"/>
          </a:p>
        </p:txBody>
      </p:sp>
      <p:sp>
        <p:nvSpPr>
          <p:cNvPr id="3" name="TextBox 2"/>
          <p:cNvSpPr txBox="1"/>
          <p:nvPr/>
        </p:nvSpPr>
        <p:spPr>
          <a:xfrm>
            <a:off x="1227231" y="5611173"/>
            <a:ext cx="6341969" cy="830997"/>
          </a:xfrm>
          <a:prstGeom prst="rect">
            <a:avLst/>
          </a:prstGeom>
          <a:solidFill>
            <a:srgbClr val="D9D9D9"/>
          </a:solidFill>
          <a:ln>
            <a:solidFill>
              <a:srgbClr val="000000"/>
            </a:solidFill>
          </a:ln>
        </p:spPr>
        <p:txBody>
          <a:bodyPr wrap="square" rtlCol="0">
            <a:spAutoFit/>
          </a:bodyPr>
          <a:lstStyle/>
          <a:p>
            <a:r>
              <a:rPr lang="en-US" sz="2400" dirty="0" smtClean="0"/>
              <a:t>Mean of 121 grid cells (0.05°) for 100 large cities, disaggregated by percent urban cover.</a:t>
            </a:r>
            <a:endParaRPr lang="en-US" sz="2400" dirty="0"/>
          </a:p>
        </p:txBody>
      </p:sp>
      <p:sp>
        <p:nvSpPr>
          <p:cNvPr id="8" name="TextBox 7"/>
          <p:cNvSpPr txBox="1"/>
          <p:nvPr/>
        </p:nvSpPr>
        <p:spPr>
          <a:xfrm>
            <a:off x="7481461" y="6594788"/>
            <a:ext cx="1662822" cy="276999"/>
          </a:xfrm>
          <a:prstGeom prst="rect">
            <a:avLst/>
          </a:prstGeom>
          <a:solidFill>
            <a:srgbClr val="D9D9D9"/>
          </a:solidFill>
          <a:ln>
            <a:solidFill>
              <a:srgbClr val="000000"/>
            </a:solidFill>
          </a:ln>
        </p:spPr>
        <p:txBody>
          <a:bodyPr wrap="none" rtlCol="0">
            <a:spAutoFit/>
          </a:bodyPr>
          <a:lstStyle/>
          <a:p>
            <a:r>
              <a:rPr lang="en-US" sz="1200" dirty="0" smtClean="0"/>
              <a:t>Frolking et al. 2013 </a:t>
            </a:r>
            <a:r>
              <a:rPr lang="en-US" sz="1200" i="1" dirty="0" smtClean="0"/>
              <a:t>ERL</a:t>
            </a:r>
            <a:endParaRPr lang="en-US" sz="1200" i="1" dirty="0"/>
          </a:p>
        </p:txBody>
      </p:sp>
    </p:spTree>
    <p:extLst>
      <p:ext uri="{BB962C8B-B14F-4D97-AF65-F5344CB8AC3E}">
        <p14:creationId xmlns:p14="http://schemas.microsoft.com/office/powerpoint/2010/main" val="182148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ijing_PR_dynamics_2009.pdf"/>
          <p:cNvPicPr>
            <a:picLocks noChangeAspect="1"/>
          </p:cNvPicPr>
          <p:nvPr/>
        </p:nvPicPr>
        <p:blipFill rotWithShape="1">
          <a:blip r:embed="rId3">
            <a:extLst>
              <a:ext uri="{28A0092B-C50C-407E-A947-70E740481C1C}">
                <a14:useLocalDpi xmlns:a14="http://schemas.microsoft.com/office/drawing/2010/main" val="0"/>
              </a:ext>
            </a:extLst>
          </a:blip>
          <a:srcRect l="9721" t="11389" r="11715" b="10000"/>
          <a:stretch/>
        </p:blipFill>
        <p:spPr>
          <a:xfrm>
            <a:off x="2095538" y="1334525"/>
            <a:ext cx="1654893" cy="1592283"/>
          </a:xfrm>
          <a:prstGeom prst="rect">
            <a:avLst/>
          </a:prstGeom>
        </p:spPr>
      </p:pic>
      <p:pic>
        <p:nvPicPr>
          <p:cNvPr id="7" name="Picture 6" descr="Delhi_(National_Captal_Region)_PR_dynamics_1999.pdf"/>
          <p:cNvPicPr>
            <a:picLocks noChangeAspect="1"/>
          </p:cNvPicPr>
          <p:nvPr/>
        </p:nvPicPr>
        <p:blipFill rotWithShape="1">
          <a:blip r:embed="rId4">
            <a:extLst>
              <a:ext uri="{28A0092B-C50C-407E-A947-70E740481C1C}">
                <a14:useLocalDpi xmlns:a14="http://schemas.microsoft.com/office/drawing/2010/main" val="0"/>
              </a:ext>
            </a:extLst>
          </a:blip>
          <a:srcRect l="9712" t="11156" r="12500" b="9677"/>
          <a:stretch/>
        </p:blipFill>
        <p:spPr>
          <a:xfrm>
            <a:off x="2114927" y="3515501"/>
            <a:ext cx="1638546" cy="1718395"/>
          </a:xfrm>
          <a:prstGeom prst="rect">
            <a:avLst/>
          </a:prstGeom>
        </p:spPr>
      </p:pic>
      <p:pic>
        <p:nvPicPr>
          <p:cNvPr id="8" name="Picture 7" descr="Beijing_NL_dynamics_2009.pdf"/>
          <p:cNvPicPr>
            <a:picLocks noChangeAspect="1"/>
          </p:cNvPicPr>
          <p:nvPr/>
        </p:nvPicPr>
        <p:blipFill rotWithShape="1">
          <a:blip r:embed="rId5">
            <a:extLst>
              <a:ext uri="{28A0092B-C50C-407E-A947-70E740481C1C}">
                <a14:useLocalDpi xmlns:a14="http://schemas.microsoft.com/office/drawing/2010/main" val="0"/>
              </a:ext>
            </a:extLst>
          </a:blip>
          <a:srcRect l="9721" t="11388" r="11716" b="10000"/>
          <a:stretch/>
        </p:blipFill>
        <p:spPr>
          <a:xfrm>
            <a:off x="424105" y="1334525"/>
            <a:ext cx="1654893" cy="1592283"/>
          </a:xfrm>
          <a:prstGeom prst="rect">
            <a:avLst/>
          </a:prstGeom>
        </p:spPr>
      </p:pic>
      <p:pic>
        <p:nvPicPr>
          <p:cNvPr id="9" name="Picture 8" descr="Delhi_(National_Captal_Region)_NL_dynamics_2009.pdf"/>
          <p:cNvPicPr>
            <a:picLocks noChangeAspect="1"/>
          </p:cNvPicPr>
          <p:nvPr/>
        </p:nvPicPr>
        <p:blipFill rotWithShape="1">
          <a:blip r:embed="rId6">
            <a:extLst>
              <a:ext uri="{28A0092B-C50C-407E-A947-70E740481C1C}">
                <a14:useLocalDpi xmlns:a14="http://schemas.microsoft.com/office/drawing/2010/main" val="0"/>
              </a:ext>
            </a:extLst>
          </a:blip>
          <a:srcRect l="9991" t="10770" r="11446" b="9677"/>
          <a:stretch/>
        </p:blipFill>
        <p:spPr>
          <a:xfrm>
            <a:off x="424105" y="3494994"/>
            <a:ext cx="1654893" cy="1724754"/>
          </a:xfrm>
          <a:prstGeom prst="rect">
            <a:avLst/>
          </a:prstGeom>
        </p:spPr>
      </p:pic>
      <p:pic>
        <p:nvPicPr>
          <p:cNvPr id="10" name="Picture 9"/>
          <p:cNvPicPr>
            <a:picLocks/>
          </p:cNvPicPr>
          <p:nvPr/>
        </p:nvPicPr>
        <p:blipFill>
          <a:blip r:embed="rId7"/>
          <a:stretch>
            <a:fillRect/>
          </a:stretch>
        </p:blipFill>
        <p:spPr>
          <a:xfrm>
            <a:off x="2159044" y="5404266"/>
            <a:ext cx="1516647" cy="212312"/>
          </a:xfrm>
          <a:prstGeom prst="rect">
            <a:avLst/>
          </a:prstGeom>
        </p:spPr>
      </p:pic>
      <p:sp>
        <p:nvSpPr>
          <p:cNvPr id="11" name="TextBox 10"/>
          <p:cNvSpPr txBox="1"/>
          <p:nvPr/>
        </p:nvSpPr>
        <p:spPr>
          <a:xfrm>
            <a:off x="2078998" y="5553083"/>
            <a:ext cx="252913" cy="253916"/>
          </a:xfrm>
          <a:prstGeom prst="rect">
            <a:avLst/>
          </a:prstGeom>
          <a:noFill/>
        </p:spPr>
        <p:txBody>
          <a:bodyPr wrap="none" rtlCol="0">
            <a:spAutoFit/>
          </a:bodyPr>
          <a:lstStyle/>
          <a:p>
            <a:r>
              <a:rPr lang="en-US" sz="1050" dirty="0" smtClean="0"/>
              <a:t>0</a:t>
            </a:r>
            <a:endParaRPr lang="en-US" sz="1050" dirty="0"/>
          </a:p>
        </p:txBody>
      </p:sp>
      <p:sp>
        <p:nvSpPr>
          <p:cNvPr id="12" name="TextBox 11"/>
          <p:cNvSpPr txBox="1"/>
          <p:nvPr/>
        </p:nvSpPr>
        <p:spPr>
          <a:xfrm>
            <a:off x="2787645" y="5616578"/>
            <a:ext cx="485730" cy="369332"/>
          </a:xfrm>
          <a:prstGeom prst="rect">
            <a:avLst/>
          </a:prstGeom>
          <a:noFill/>
        </p:spPr>
        <p:txBody>
          <a:bodyPr wrap="none" rtlCol="0">
            <a:spAutoFit/>
          </a:bodyPr>
          <a:lstStyle/>
          <a:p>
            <a:r>
              <a:rPr lang="en-US" i="1" dirty="0" smtClean="0"/>
              <a:t>PR</a:t>
            </a:r>
            <a:endParaRPr lang="en-US" i="1" dirty="0"/>
          </a:p>
        </p:txBody>
      </p:sp>
      <p:pic>
        <p:nvPicPr>
          <p:cNvPr id="13" name="Picture 12"/>
          <p:cNvPicPr>
            <a:picLocks/>
          </p:cNvPicPr>
          <p:nvPr/>
        </p:nvPicPr>
        <p:blipFill rotWithShape="1">
          <a:blip r:embed="rId8"/>
          <a:srcRect t="23891" r="645" b="-1"/>
          <a:stretch/>
        </p:blipFill>
        <p:spPr>
          <a:xfrm>
            <a:off x="430105" y="5420543"/>
            <a:ext cx="1516647" cy="164834"/>
          </a:xfrm>
          <a:prstGeom prst="rect">
            <a:avLst/>
          </a:prstGeom>
        </p:spPr>
      </p:pic>
      <p:sp>
        <p:nvSpPr>
          <p:cNvPr id="14" name="TextBox 13"/>
          <p:cNvSpPr txBox="1"/>
          <p:nvPr/>
        </p:nvSpPr>
        <p:spPr>
          <a:xfrm>
            <a:off x="857704" y="5579375"/>
            <a:ext cx="615078" cy="369332"/>
          </a:xfrm>
          <a:prstGeom prst="rect">
            <a:avLst/>
          </a:prstGeom>
          <a:noFill/>
        </p:spPr>
        <p:txBody>
          <a:bodyPr wrap="square" rtlCol="0">
            <a:spAutoFit/>
          </a:bodyPr>
          <a:lstStyle/>
          <a:p>
            <a:r>
              <a:rPr lang="en-US" i="1" dirty="0" smtClean="0"/>
              <a:t>NTL</a:t>
            </a:r>
            <a:endParaRPr lang="en-US" i="1" dirty="0"/>
          </a:p>
        </p:txBody>
      </p:sp>
      <p:sp>
        <p:nvSpPr>
          <p:cNvPr id="15" name="TextBox 14"/>
          <p:cNvSpPr txBox="1"/>
          <p:nvPr/>
        </p:nvSpPr>
        <p:spPr>
          <a:xfrm>
            <a:off x="248284" y="2852750"/>
            <a:ext cx="501033" cy="204530"/>
          </a:xfrm>
          <a:prstGeom prst="rect">
            <a:avLst/>
          </a:prstGeom>
          <a:noFill/>
        </p:spPr>
        <p:txBody>
          <a:bodyPr wrap="none" rtlCol="0">
            <a:spAutoFit/>
          </a:bodyPr>
          <a:lstStyle/>
          <a:p>
            <a:r>
              <a:rPr lang="en-US" sz="900" dirty="0" smtClean="0"/>
              <a:t>116.0°E</a:t>
            </a:r>
            <a:endParaRPr lang="en-US" sz="900" dirty="0"/>
          </a:p>
        </p:txBody>
      </p:sp>
      <p:sp>
        <p:nvSpPr>
          <p:cNvPr id="17" name="TextBox 16"/>
          <p:cNvSpPr txBox="1"/>
          <p:nvPr/>
        </p:nvSpPr>
        <p:spPr>
          <a:xfrm>
            <a:off x="52372" y="2728512"/>
            <a:ext cx="463407" cy="204530"/>
          </a:xfrm>
          <a:prstGeom prst="rect">
            <a:avLst/>
          </a:prstGeom>
          <a:noFill/>
        </p:spPr>
        <p:txBody>
          <a:bodyPr wrap="none" rtlCol="0">
            <a:spAutoFit/>
          </a:bodyPr>
          <a:lstStyle/>
          <a:p>
            <a:r>
              <a:rPr lang="en-US" sz="900" dirty="0" smtClean="0"/>
              <a:t>39.6°N</a:t>
            </a:r>
            <a:endParaRPr lang="en-US" sz="900" dirty="0"/>
          </a:p>
        </p:txBody>
      </p:sp>
      <p:sp>
        <p:nvSpPr>
          <p:cNvPr id="18" name="TextBox 17"/>
          <p:cNvSpPr txBox="1"/>
          <p:nvPr/>
        </p:nvSpPr>
        <p:spPr>
          <a:xfrm>
            <a:off x="52372" y="1277546"/>
            <a:ext cx="463407" cy="204530"/>
          </a:xfrm>
          <a:prstGeom prst="rect">
            <a:avLst/>
          </a:prstGeom>
          <a:noFill/>
        </p:spPr>
        <p:txBody>
          <a:bodyPr wrap="none" rtlCol="0">
            <a:spAutoFit/>
          </a:bodyPr>
          <a:lstStyle/>
          <a:p>
            <a:r>
              <a:rPr lang="en-US" sz="900" dirty="0" smtClean="0"/>
              <a:t>40.4°N</a:t>
            </a:r>
            <a:endParaRPr lang="en-US" sz="900" dirty="0"/>
          </a:p>
        </p:txBody>
      </p:sp>
      <p:sp>
        <p:nvSpPr>
          <p:cNvPr id="20" name="TextBox 19"/>
          <p:cNvSpPr txBox="1"/>
          <p:nvPr/>
        </p:nvSpPr>
        <p:spPr>
          <a:xfrm>
            <a:off x="3467977" y="2844943"/>
            <a:ext cx="501033" cy="204530"/>
          </a:xfrm>
          <a:prstGeom prst="rect">
            <a:avLst/>
          </a:prstGeom>
          <a:noFill/>
        </p:spPr>
        <p:txBody>
          <a:bodyPr wrap="none" rtlCol="0">
            <a:spAutoFit/>
          </a:bodyPr>
          <a:lstStyle/>
          <a:p>
            <a:r>
              <a:rPr lang="en-US" sz="900" dirty="0" smtClean="0"/>
              <a:t>116.8°E</a:t>
            </a:r>
            <a:endParaRPr lang="en-US" sz="900" dirty="0"/>
          </a:p>
        </p:txBody>
      </p:sp>
      <p:sp>
        <p:nvSpPr>
          <p:cNvPr id="21" name="TextBox 20"/>
          <p:cNvSpPr txBox="1"/>
          <p:nvPr/>
        </p:nvSpPr>
        <p:spPr>
          <a:xfrm>
            <a:off x="10367" y="4866885"/>
            <a:ext cx="463407" cy="204530"/>
          </a:xfrm>
          <a:prstGeom prst="rect">
            <a:avLst/>
          </a:prstGeom>
          <a:noFill/>
        </p:spPr>
        <p:txBody>
          <a:bodyPr wrap="none" rtlCol="0">
            <a:spAutoFit/>
          </a:bodyPr>
          <a:lstStyle/>
          <a:p>
            <a:r>
              <a:rPr lang="en-US" sz="900" dirty="0" smtClean="0"/>
              <a:t>28.2°N</a:t>
            </a:r>
            <a:endParaRPr lang="en-US" sz="900" dirty="0"/>
          </a:p>
        </p:txBody>
      </p:sp>
      <p:sp>
        <p:nvSpPr>
          <p:cNvPr id="22" name="TextBox 21"/>
          <p:cNvSpPr txBox="1"/>
          <p:nvPr/>
        </p:nvSpPr>
        <p:spPr>
          <a:xfrm>
            <a:off x="35767" y="3441318"/>
            <a:ext cx="463407" cy="204530"/>
          </a:xfrm>
          <a:prstGeom prst="rect">
            <a:avLst/>
          </a:prstGeom>
          <a:noFill/>
        </p:spPr>
        <p:txBody>
          <a:bodyPr wrap="none" rtlCol="0">
            <a:spAutoFit/>
          </a:bodyPr>
          <a:lstStyle/>
          <a:p>
            <a:r>
              <a:rPr lang="en-US" sz="900" dirty="0" smtClean="0"/>
              <a:t>29.0°N</a:t>
            </a:r>
            <a:endParaRPr lang="en-US" sz="900" dirty="0"/>
          </a:p>
        </p:txBody>
      </p:sp>
      <p:sp>
        <p:nvSpPr>
          <p:cNvPr id="23" name="TextBox 22"/>
          <p:cNvSpPr txBox="1"/>
          <p:nvPr/>
        </p:nvSpPr>
        <p:spPr>
          <a:xfrm>
            <a:off x="258619" y="5129518"/>
            <a:ext cx="446685" cy="204530"/>
          </a:xfrm>
          <a:prstGeom prst="rect">
            <a:avLst/>
          </a:prstGeom>
          <a:noFill/>
        </p:spPr>
        <p:txBody>
          <a:bodyPr wrap="none" rtlCol="0">
            <a:spAutoFit/>
          </a:bodyPr>
          <a:lstStyle/>
          <a:p>
            <a:r>
              <a:rPr lang="en-US" sz="900" dirty="0" smtClean="0"/>
              <a:t>76.8°E</a:t>
            </a:r>
            <a:endParaRPr lang="en-US" sz="900" dirty="0"/>
          </a:p>
        </p:txBody>
      </p:sp>
      <p:sp>
        <p:nvSpPr>
          <p:cNvPr id="26" name="TextBox 25"/>
          <p:cNvSpPr txBox="1"/>
          <p:nvPr/>
        </p:nvSpPr>
        <p:spPr>
          <a:xfrm>
            <a:off x="3510786" y="5156366"/>
            <a:ext cx="446685" cy="204530"/>
          </a:xfrm>
          <a:prstGeom prst="rect">
            <a:avLst/>
          </a:prstGeom>
          <a:noFill/>
        </p:spPr>
        <p:txBody>
          <a:bodyPr wrap="none" rtlCol="0">
            <a:spAutoFit/>
          </a:bodyPr>
          <a:lstStyle/>
          <a:p>
            <a:r>
              <a:rPr lang="en-US" sz="900" dirty="0" smtClean="0"/>
              <a:t>77.6°E</a:t>
            </a:r>
            <a:endParaRPr lang="en-US" sz="900" dirty="0"/>
          </a:p>
        </p:txBody>
      </p:sp>
      <p:sp>
        <p:nvSpPr>
          <p:cNvPr id="27" name="TextBox 26"/>
          <p:cNvSpPr txBox="1"/>
          <p:nvPr/>
        </p:nvSpPr>
        <p:spPr>
          <a:xfrm>
            <a:off x="3513656" y="5560243"/>
            <a:ext cx="355151" cy="253916"/>
          </a:xfrm>
          <a:prstGeom prst="rect">
            <a:avLst/>
          </a:prstGeom>
          <a:noFill/>
        </p:spPr>
        <p:txBody>
          <a:bodyPr wrap="none" rtlCol="0">
            <a:spAutoFit/>
          </a:bodyPr>
          <a:lstStyle/>
          <a:p>
            <a:r>
              <a:rPr lang="en-US" sz="1050" dirty="0" smtClean="0"/>
              <a:t>0.6</a:t>
            </a:r>
            <a:endParaRPr lang="en-US" sz="1050" dirty="0"/>
          </a:p>
        </p:txBody>
      </p:sp>
      <p:sp>
        <p:nvSpPr>
          <p:cNvPr id="28" name="TextBox 27"/>
          <p:cNvSpPr txBox="1"/>
          <p:nvPr/>
        </p:nvSpPr>
        <p:spPr>
          <a:xfrm>
            <a:off x="331904" y="5534733"/>
            <a:ext cx="252913" cy="253916"/>
          </a:xfrm>
          <a:prstGeom prst="rect">
            <a:avLst/>
          </a:prstGeom>
          <a:noFill/>
        </p:spPr>
        <p:txBody>
          <a:bodyPr wrap="none" rtlCol="0">
            <a:spAutoFit/>
          </a:bodyPr>
          <a:lstStyle/>
          <a:p>
            <a:r>
              <a:rPr lang="en-US" sz="1050" dirty="0" smtClean="0"/>
              <a:t>0</a:t>
            </a:r>
            <a:endParaRPr lang="en-US" sz="1050" dirty="0"/>
          </a:p>
        </p:txBody>
      </p:sp>
      <p:sp>
        <p:nvSpPr>
          <p:cNvPr id="29" name="TextBox 28"/>
          <p:cNvSpPr txBox="1"/>
          <p:nvPr/>
        </p:nvSpPr>
        <p:spPr>
          <a:xfrm>
            <a:off x="1785097" y="5505143"/>
            <a:ext cx="321159" cy="253916"/>
          </a:xfrm>
          <a:prstGeom prst="rect">
            <a:avLst/>
          </a:prstGeom>
          <a:noFill/>
        </p:spPr>
        <p:txBody>
          <a:bodyPr wrap="none" rtlCol="0">
            <a:spAutoFit/>
          </a:bodyPr>
          <a:lstStyle/>
          <a:p>
            <a:r>
              <a:rPr lang="en-US" sz="1050" dirty="0" smtClean="0"/>
              <a:t>63</a:t>
            </a:r>
          </a:p>
        </p:txBody>
      </p:sp>
      <p:sp>
        <p:nvSpPr>
          <p:cNvPr id="34" name="TextBox 33"/>
          <p:cNvSpPr txBox="1"/>
          <p:nvPr/>
        </p:nvSpPr>
        <p:spPr>
          <a:xfrm>
            <a:off x="584817" y="953698"/>
            <a:ext cx="1133644" cy="338554"/>
          </a:xfrm>
          <a:prstGeom prst="rect">
            <a:avLst/>
          </a:prstGeom>
          <a:noFill/>
        </p:spPr>
        <p:txBody>
          <a:bodyPr wrap="none" rtlCol="0">
            <a:spAutoFit/>
          </a:bodyPr>
          <a:lstStyle/>
          <a:p>
            <a:r>
              <a:rPr lang="en-US" sz="1600" dirty="0" smtClean="0"/>
              <a:t>Night lights</a:t>
            </a:r>
            <a:endParaRPr lang="en-US" sz="1600" dirty="0"/>
          </a:p>
        </p:txBody>
      </p:sp>
      <p:sp>
        <p:nvSpPr>
          <p:cNvPr id="35" name="TextBox 34"/>
          <p:cNvSpPr txBox="1"/>
          <p:nvPr/>
        </p:nvSpPr>
        <p:spPr>
          <a:xfrm>
            <a:off x="2040617" y="995971"/>
            <a:ext cx="1726354" cy="338554"/>
          </a:xfrm>
          <a:prstGeom prst="rect">
            <a:avLst/>
          </a:prstGeom>
          <a:noFill/>
        </p:spPr>
        <p:txBody>
          <a:bodyPr wrap="none" rtlCol="0">
            <a:spAutoFit/>
          </a:bodyPr>
          <a:lstStyle/>
          <a:p>
            <a:r>
              <a:rPr lang="en-US" sz="1600" dirty="0" smtClean="0"/>
              <a:t>Backscatter power</a:t>
            </a:r>
            <a:endParaRPr lang="en-US" sz="1600" dirty="0"/>
          </a:p>
        </p:txBody>
      </p:sp>
      <p:sp>
        <p:nvSpPr>
          <p:cNvPr id="36" name="TextBox 35"/>
          <p:cNvSpPr txBox="1"/>
          <p:nvPr/>
        </p:nvSpPr>
        <p:spPr>
          <a:xfrm>
            <a:off x="1736742" y="638177"/>
            <a:ext cx="704640" cy="400110"/>
          </a:xfrm>
          <a:prstGeom prst="rect">
            <a:avLst/>
          </a:prstGeom>
          <a:noFill/>
        </p:spPr>
        <p:txBody>
          <a:bodyPr wrap="none" rtlCol="0">
            <a:spAutoFit/>
          </a:bodyPr>
          <a:lstStyle/>
          <a:p>
            <a:r>
              <a:rPr lang="en-US" sz="2000" dirty="0" smtClean="0"/>
              <a:t>2009</a:t>
            </a:r>
            <a:endParaRPr lang="en-US" sz="2000" dirty="0"/>
          </a:p>
        </p:txBody>
      </p:sp>
      <p:sp>
        <p:nvSpPr>
          <p:cNvPr id="37" name="TextBox 36"/>
          <p:cNvSpPr txBox="1"/>
          <p:nvPr/>
        </p:nvSpPr>
        <p:spPr>
          <a:xfrm>
            <a:off x="0" y="0"/>
            <a:ext cx="6914698" cy="430887"/>
          </a:xfrm>
          <a:prstGeom prst="rect">
            <a:avLst/>
          </a:prstGeom>
          <a:solidFill>
            <a:schemeClr val="bg1">
              <a:lumMod val="85000"/>
            </a:schemeClr>
          </a:solidFill>
          <a:ln>
            <a:solidFill>
              <a:srgbClr val="000000"/>
            </a:solidFill>
          </a:ln>
        </p:spPr>
        <p:txBody>
          <a:bodyPr wrap="none" rtlCol="0">
            <a:spAutoFit/>
          </a:bodyPr>
          <a:lstStyle/>
          <a:p>
            <a:r>
              <a:rPr lang="en-US" sz="2200" dirty="0" smtClean="0"/>
              <a:t>Night lights &amp; backscatter – different urban characteristics.</a:t>
            </a:r>
            <a:endParaRPr lang="en-US" sz="2200" dirty="0"/>
          </a:p>
        </p:txBody>
      </p:sp>
      <p:cxnSp>
        <p:nvCxnSpPr>
          <p:cNvPr id="41" name="Straight Connector 40"/>
          <p:cNvCxnSpPr/>
          <p:nvPr/>
        </p:nvCxnSpPr>
        <p:spPr>
          <a:xfrm>
            <a:off x="10367" y="3206503"/>
            <a:ext cx="878616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913964" y="1481147"/>
            <a:ext cx="1026693" cy="461665"/>
          </a:xfrm>
          <a:prstGeom prst="rect">
            <a:avLst/>
          </a:prstGeom>
          <a:noFill/>
        </p:spPr>
        <p:txBody>
          <a:bodyPr wrap="none" rtlCol="0">
            <a:spAutoFit/>
          </a:bodyPr>
          <a:lstStyle/>
          <a:p>
            <a:r>
              <a:rPr lang="en-US" sz="2400" dirty="0" smtClean="0"/>
              <a:t>Beijing</a:t>
            </a:r>
            <a:endParaRPr lang="en-US" sz="2400" dirty="0"/>
          </a:p>
        </p:txBody>
      </p:sp>
      <p:sp>
        <p:nvSpPr>
          <p:cNvPr id="43" name="TextBox 42"/>
          <p:cNvSpPr txBox="1"/>
          <p:nvPr/>
        </p:nvSpPr>
        <p:spPr>
          <a:xfrm>
            <a:off x="3969010" y="3415015"/>
            <a:ext cx="830125" cy="461665"/>
          </a:xfrm>
          <a:prstGeom prst="rect">
            <a:avLst/>
          </a:prstGeom>
          <a:noFill/>
        </p:spPr>
        <p:txBody>
          <a:bodyPr wrap="none" rtlCol="0">
            <a:spAutoFit/>
          </a:bodyPr>
          <a:lstStyle/>
          <a:p>
            <a:r>
              <a:rPr lang="en-US" sz="2400" dirty="0" smtClean="0"/>
              <a:t>Delhi</a:t>
            </a:r>
            <a:endParaRPr lang="en-US" sz="2400" dirty="0"/>
          </a:p>
        </p:txBody>
      </p:sp>
      <p:sp>
        <p:nvSpPr>
          <p:cNvPr id="2" name="TextBox 1"/>
          <p:cNvSpPr txBox="1"/>
          <p:nvPr/>
        </p:nvSpPr>
        <p:spPr>
          <a:xfrm>
            <a:off x="248284" y="6056868"/>
            <a:ext cx="3663934" cy="400110"/>
          </a:xfrm>
          <a:prstGeom prst="rect">
            <a:avLst/>
          </a:prstGeom>
          <a:solidFill>
            <a:srgbClr val="D9D9D9"/>
          </a:solidFill>
          <a:ln>
            <a:solidFill>
              <a:srgbClr val="000000"/>
            </a:solidFill>
          </a:ln>
        </p:spPr>
        <p:txBody>
          <a:bodyPr wrap="none" rtlCol="0">
            <a:spAutoFit/>
          </a:bodyPr>
          <a:lstStyle/>
          <a:p>
            <a:r>
              <a:rPr lang="en-US" sz="2000" dirty="0" smtClean="0"/>
              <a:t>Plan view: 21x21 grid cells (0.05°)</a:t>
            </a:r>
            <a:endParaRPr lang="en-US" sz="2000" dirty="0"/>
          </a:p>
        </p:txBody>
      </p:sp>
    </p:spTree>
    <p:extLst>
      <p:ext uri="{BB962C8B-B14F-4D97-AF65-F5344CB8AC3E}">
        <p14:creationId xmlns:p14="http://schemas.microsoft.com/office/powerpoint/2010/main" val="175477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ijing_PR_dynamics_2009.pdf"/>
          <p:cNvPicPr>
            <a:picLocks noChangeAspect="1"/>
          </p:cNvPicPr>
          <p:nvPr/>
        </p:nvPicPr>
        <p:blipFill rotWithShape="1">
          <a:blip r:embed="rId3">
            <a:extLst>
              <a:ext uri="{28A0092B-C50C-407E-A947-70E740481C1C}">
                <a14:useLocalDpi xmlns:a14="http://schemas.microsoft.com/office/drawing/2010/main" val="0"/>
              </a:ext>
            </a:extLst>
          </a:blip>
          <a:srcRect l="9721" t="11389" r="11715" b="10000"/>
          <a:stretch/>
        </p:blipFill>
        <p:spPr>
          <a:xfrm>
            <a:off x="2095538" y="1334525"/>
            <a:ext cx="1654893" cy="1592283"/>
          </a:xfrm>
          <a:prstGeom prst="rect">
            <a:avLst/>
          </a:prstGeom>
        </p:spPr>
      </p:pic>
      <p:pic>
        <p:nvPicPr>
          <p:cNvPr id="7" name="Picture 6" descr="Delhi_(National_Captal_Region)_PR_dynamics_1999.pdf"/>
          <p:cNvPicPr>
            <a:picLocks noChangeAspect="1"/>
          </p:cNvPicPr>
          <p:nvPr/>
        </p:nvPicPr>
        <p:blipFill rotWithShape="1">
          <a:blip r:embed="rId4">
            <a:extLst>
              <a:ext uri="{28A0092B-C50C-407E-A947-70E740481C1C}">
                <a14:useLocalDpi xmlns:a14="http://schemas.microsoft.com/office/drawing/2010/main" val="0"/>
              </a:ext>
            </a:extLst>
          </a:blip>
          <a:srcRect l="9712" t="11156" r="12500" b="9677"/>
          <a:stretch/>
        </p:blipFill>
        <p:spPr>
          <a:xfrm>
            <a:off x="2114927" y="3515501"/>
            <a:ext cx="1638546" cy="1718395"/>
          </a:xfrm>
          <a:prstGeom prst="rect">
            <a:avLst/>
          </a:prstGeom>
        </p:spPr>
      </p:pic>
      <p:pic>
        <p:nvPicPr>
          <p:cNvPr id="8" name="Picture 7" descr="Beijing_NL_dynamics_2009.pdf"/>
          <p:cNvPicPr>
            <a:picLocks noChangeAspect="1"/>
          </p:cNvPicPr>
          <p:nvPr/>
        </p:nvPicPr>
        <p:blipFill rotWithShape="1">
          <a:blip r:embed="rId5">
            <a:extLst>
              <a:ext uri="{28A0092B-C50C-407E-A947-70E740481C1C}">
                <a14:useLocalDpi xmlns:a14="http://schemas.microsoft.com/office/drawing/2010/main" val="0"/>
              </a:ext>
            </a:extLst>
          </a:blip>
          <a:srcRect l="9721" t="11388" r="11716" b="10000"/>
          <a:stretch/>
        </p:blipFill>
        <p:spPr>
          <a:xfrm>
            <a:off x="424105" y="1334525"/>
            <a:ext cx="1654893" cy="1592283"/>
          </a:xfrm>
          <a:prstGeom prst="rect">
            <a:avLst/>
          </a:prstGeom>
        </p:spPr>
      </p:pic>
      <p:pic>
        <p:nvPicPr>
          <p:cNvPr id="9" name="Picture 8" descr="Delhi_(National_Captal_Region)_NL_dynamics_2009.pdf"/>
          <p:cNvPicPr>
            <a:picLocks noChangeAspect="1"/>
          </p:cNvPicPr>
          <p:nvPr/>
        </p:nvPicPr>
        <p:blipFill rotWithShape="1">
          <a:blip r:embed="rId6">
            <a:extLst>
              <a:ext uri="{28A0092B-C50C-407E-A947-70E740481C1C}">
                <a14:useLocalDpi xmlns:a14="http://schemas.microsoft.com/office/drawing/2010/main" val="0"/>
              </a:ext>
            </a:extLst>
          </a:blip>
          <a:srcRect l="9991" t="10770" r="11446" b="9677"/>
          <a:stretch/>
        </p:blipFill>
        <p:spPr>
          <a:xfrm>
            <a:off x="424105" y="3494994"/>
            <a:ext cx="1654893" cy="1724754"/>
          </a:xfrm>
          <a:prstGeom prst="rect">
            <a:avLst/>
          </a:prstGeom>
        </p:spPr>
      </p:pic>
      <p:pic>
        <p:nvPicPr>
          <p:cNvPr id="10" name="Picture 9"/>
          <p:cNvPicPr>
            <a:picLocks/>
          </p:cNvPicPr>
          <p:nvPr/>
        </p:nvPicPr>
        <p:blipFill>
          <a:blip r:embed="rId7"/>
          <a:stretch>
            <a:fillRect/>
          </a:stretch>
        </p:blipFill>
        <p:spPr>
          <a:xfrm>
            <a:off x="2159044" y="5404266"/>
            <a:ext cx="1516647" cy="212312"/>
          </a:xfrm>
          <a:prstGeom prst="rect">
            <a:avLst/>
          </a:prstGeom>
        </p:spPr>
      </p:pic>
      <p:sp>
        <p:nvSpPr>
          <p:cNvPr id="11" name="TextBox 10"/>
          <p:cNvSpPr txBox="1"/>
          <p:nvPr/>
        </p:nvSpPr>
        <p:spPr>
          <a:xfrm>
            <a:off x="2078998" y="5553083"/>
            <a:ext cx="252913" cy="253916"/>
          </a:xfrm>
          <a:prstGeom prst="rect">
            <a:avLst/>
          </a:prstGeom>
          <a:noFill/>
        </p:spPr>
        <p:txBody>
          <a:bodyPr wrap="none" rtlCol="0">
            <a:spAutoFit/>
          </a:bodyPr>
          <a:lstStyle/>
          <a:p>
            <a:r>
              <a:rPr lang="en-US" sz="1050" dirty="0" smtClean="0"/>
              <a:t>0</a:t>
            </a:r>
            <a:endParaRPr lang="en-US" sz="1050" dirty="0"/>
          </a:p>
        </p:txBody>
      </p:sp>
      <p:sp>
        <p:nvSpPr>
          <p:cNvPr id="12" name="TextBox 11"/>
          <p:cNvSpPr txBox="1"/>
          <p:nvPr/>
        </p:nvSpPr>
        <p:spPr>
          <a:xfrm>
            <a:off x="2787645" y="5616578"/>
            <a:ext cx="485730" cy="369332"/>
          </a:xfrm>
          <a:prstGeom prst="rect">
            <a:avLst/>
          </a:prstGeom>
          <a:noFill/>
        </p:spPr>
        <p:txBody>
          <a:bodyPr wrap="none" rtlCol="0">
            <a:spAutoFit/>
          </a:bodyPr>
          <a:lstStyle/>
          <a:p>
            <a:r>
              <a:rPr lang="en-US" i="1" dirty="0" smtClean="0"/>
              <a:t>PR</a:t>
            </a:r>
            <a:endParaRPr lang="en-US" i="1" dirty="0"/>
          </a:p>
        </p:txBody>
      </p:sp>
      <p:pic>
        <p:nvPicPr>
          <p:cNvPr id="13" name="Picture 12"/>
          <p:cNvPicPr>
            <a:picLocks/>
          </p:cNvPicPr>
          <p:nvPr/>
        </p:nvPicPr>
        <p:blipFill rotWithShape="1">
          <a:blip r:embed="rId8"/>
          <a:srcRect t="23891" r="645" b="-1"/>
          <a:stretch/>
        </p:blipFill>
        <p:spPr>
          <a:xfrm>
            <a:off x="430105" y="5420543"/>
            <a:ext cx="1516647" cy="164834"/>
          </a:xfrm>
          <a:prstGeom prst="rect">
            <a:avLst/>
          </a:prstGeom>
        </p:spPr>
      </p:pic>
      <p:sp>
        <p:nvSpPr>
          <p:cNvPr id="14" name="TextBox 13"/>
          <p:cNvSpPr txBox="1"/>
          <p:nvPr/>
        </p:nvSpPr>
        <p:spPr>
          <a:xfrm>
            <a:off x="857704" y="5579375"/>
            <a:ext cx="615078" cy="369332"/>
          </a:xfrm>
          <a:prstGeom prst="rect">
            <a:avLst/>
          </a:prstGeom>
          <a:noFill/>
        </p:spPr>
        <p:txBody>
          <a:bodyPr wrap="square" rtlCol="0">
            <a:spAutoFit/>
          </a:bodyPr>
          <a:lstStyle/>
          <a:p>
            <a:r>
              <a:rPr lang="en-US" i="1" dirty="0" smtClean="0"/>
              <a:t>NTL</a:t>
            </a:r>
            <a:endParaRPr lang="en-US" i="1" dirty="0"/>
          </a:p>
        </p:txBody>
      </p:sp>
      <p:sp>
        <p:nvSpPr>
          <p:cNvPr id="15" name="TextBox 14"/>
          <p:cNvSpPr txBox="1"/>
          <p:nvPr/>
        </p:nvSpPr>
        <p:spPr>
          <a:xfrm>
            <a:off x="248284" y="2852750"/>
            <a:ext cx="501033" cy="204530"/>
          </a:xfrm>
          <a:prstGeom prst="rect">
            <a:avLst/>
          </a:prstGeom>
          <a:noFill/>
        </p:spPr>
        <p:txBody>
          <a:bodyPr wrap="none" rtlCol="0">
            <a:spAutoFit/>
          </a:bodyPr>
          <a:lstStyle/>
          <a:p>
            <a:r>
              <a:rPr lang="en-US" sz="900" dirty="0" smtClean="0"/>
              <a:t>116.0°E</a:t>
            </a:r>
            <a:endParaRPr lang="en-US" sz="900" dirty="0"/>
          </a:p>
        </p:txBody>
      </p:sp>
      <p:sp>
        <p:nvSpPr>
          <p:cNvPr id="17" name="TextBox 16"/>
          <p:cNvSpPr txBox="1"/>
          <p:nvPr/>
        </p:nvSpPr>
        <p:spPr>
          <a:xfrm>
            <a:off x="52372" y="2728512"/>
            <a:ext cx="463407" cy="204530"/>
          </a:xfrm>
          <a:prstGeom prst="rect">
            <a:avLst/>
          </a:prstGeom>
          <a:noFill/>
        </p:spPr>
        <p:txBody>
          <a:bodyPr wrap="none" rtlCol="0">
            <a:spAutoFit/>
          </a:bodyPr>
          <a:lstStyle/>
          <a:p>
            <a:r>
              <a:rPr lang="en-US" sz="900" dirty="0" smtClean="0"/>
              <a:t>39.6°N</a:t>
            </a:r>
            <a:endParaRPr lang="en-US" sz="900" dirty="0"/>
          </a:p>
        </p:txBody>
      </p:sp>
      <p:sp>
        <p:nvSpPr>
          <p:cNvPr id="18" name="TextBox 17"/>
          <p:cNvSpPr txBox="1"/>
          <p:nvPr/>
        </p:nvSpPr>
        <p:spPr>
          <a:xfrm>
            <a:off x="52372" y="1277546"/>
            <a:ext cx="463407" cy="204530"/>
          </a:xfrm>
          <a:prstGeom prst="rect">
            <a:avLst/>
          </a:prstGeom>
          <a:noFill/>
        </p:spPr>
        <p:txBody>
          <a:bodyPr wrap="none" rtlCol="0">
            <a:spAutoFit/>
          </a:bodyPr>
          <a:lstStyle/>
          <a:p>
            <a:r>
              <a:rPr lang="en-US" sz="900" dirty="0" smtClean="0"/>
              <a:t>40.4°N</a:t>
            </a:r>
            <a:endParaRPr lang="en-US" sz="900" dirty="0"/>
          </a:p>
        </p:txBody>
      </p:sp>
      <p:sp>
        <p:nvSpPr>
          <p:cNvPr id="20" name="TextBox 19"/>
          <p:cNvSpPr txBox="1"/>
          <p:nvPr/>
        </p:nvSpPr>
        <p:spPr>
          <a:xfrm>
            <a:off x="3467977" y="2844943"/>
            <a:ext cx="501033" cy="204530"/>
          </a:xfrm>
          <a:prstGeom prst="rect">
            <a:avLst/>
          </a:prstGeom>
          <a:noFill/>
        </p:spPr>
        <p:txBody>
          <a:bodyPr wrap="none" rtlCol="0">
            <a:spAutoFit/>
          </a:bodyPr>
          <a:lstStyle/>
          <a:p>
            <a:r>
              <a:rPr lang="en-US" sz="900" dirty="0" smtClean="0"/>
              <a:t>116.8°E</a:t>
            </a:r>
            <a:endParaRPr lang="en-US" sz="900" dirty="0"/>
          </a:p>
        </p:txBody>
      </p:sp>
      <p:sp>
        <p:nvSpPr>
          <p:cNvPr id="21" name="TextBox 20"/>
          <p:cNvSpPr txBox="1"/>
          <p:nvPr/>
        </p:nvSpPr>
        <p:spPr>
          <a:xfrm>
            <a:off x="10367" y="4866885"/>
            <a:ext cx="463407" cy="204530"/>
          </a:xfrm>
          <a:prstGeom prst="rect">
            <a:avLst/>
          </a:prstGeom>
          <a:noFill/>
        </p:spPr>
        <p:txBody>
          <a:bodyPr wrap="none" rtlCol="0">
            <a:spAutoFit/>
          </a:bodyPr>
          <a:lstStyle/>
          <a:p>
            <a:r>
              <a:rPr lang="en-US" sz="900" dirty="0" smtClean="0"/>
              <a:t>28.2°N</a:t>
            </a:r>
            <a:endParaRPr lang="en-US" sz="900" dirty="0"/>
          </a:p>
        </p:txBody>
      </p:sp>
      <p:sp>
        <p:nvSpPr>
          <p:cNvPr id="22" name="TextBox 21"/>
          <p:cNvSpPr txBox="1"/>
          <p:nvPr/>
        </p:nvSpPr>
        <p:spPr>
          <a:xfrm>
            <a:off x="35767" y="3441318"/>
            <a:ext cx="463407" cy="204530"/>
          </a:xfrm>
          <a:prstGeom prst="rect">
            <a:avLst/>
          </a:prstGeom>
          <a:noFill/>
        </p:spPr>
        <p:txBody>
          <a:bodyPr wrap="none" rtlCol="0">
            <a:spAutoFit/>
          </a:bodyPr>
          <a:lstStyle/>
          <a:p>
            <a:r>
              <a:rPr lang="en-US" sz="900" dirty="0" smtClean="0"/>
              <a:t>29.0°N</a:t>
            </a:r>
            <a:endParaRPr lang="en-US" sz="900" dirty="0"/>
          </a:p>
        </p:txBody>
      </p:sp>
      <p:sp>
        <p:nvSpPr>
          <p:cNvPr id="23" name="TextBox 22"/>
          <p:cNvSpPr txBox="1"/>
          <p:nvPr/>
        </p:nvSpPr>
        <p:spPr>
          <a:xfrm>
            <a:off x="258619" y="5129518"/>
            <a:ext cx="446685" cy="204530"/>
          </a:xfrm>
          <a:prstGeom prst="rect">
            <a:avLst/>
          </a:prstGeom>
          <a:noFill/>
        </p:spPr>
        <p:txBody>
          <a:bodyPr wrap="none" rtlCol="0">
            <a:spAutoFit/>
          </a:bodyPr>
          <a:lstStyle/>
          <a:p>
            <a:r>
              <a:rPr lang="en-US" sz="900" dirty="0" smtClean="0"/>
              <a:t>76.8°E</a:t>
            </a:r>
            <a:endParaRPr lang="en-US" sz="900" dirty="0"/>
          </a:p>
        </p:txBody>
      </p:sp>
      <p:sp>
        <p:nvSpPr>
          <p:cNvPr id="26" name="TextBox 25"/>
          <p:cNvSpPr txBox="1"/>
          <p:nvPr/>
        </p:nvSpPr>
        <p:spPr>
          <a:xfrm>
            <a:off x="3510786" y="5156366"/>
            <a:ext cx="446685" cy="204530"/>
          </a:xfrm>
          <a:prstGeom prst="rect">
            <a:avLst/>
          </a:prstGeom>
          <a:noFill/>
        </p:spPr>
        <p:txBody>
          <a:bodyPr wrap="none" rtlCol="0">
            <a:spAutoFit/>
          </a:bodyPr>
          <a:lstStyle/>
          <a:p>
            <a:r>
              <a:rPr lang="en-US" sz="900" dirty="0" smtClean="0"/>
              <a:t>77.6°E</a:t>
            </a:r>
            <a:endParaRPr lang="en-US" sz="900" dirty="0"/>
          </a:p>
        </p:txBody>
      </p:sp>
      <p:sp>
        <p:nvSpPr>
          <p:cNvPr id="27" name="TextBox 26"/>
          <p:cNvSpPr txBox="1"/>
          <p:nvPr/>
        </p:nvSpPr>
        <p:spPr>
          <a:xfrm>
            <a:off x="3513656" y="5560243"/>
            <a:ext cx="355151" cy="253916"/>
          </a:xfrm>
          <a:prstGeom prst="rect">
            <a:avLst/>
          </a:prstGeom>
          <a:noFill/>
        </p:spPr>
        <p:txBody>
          <a:bodyPr wrap="none" rtlCol="0">
            <a:spAutoFit/>
          </a:bodyPr>
          <a:lstStyle/>
          <a:p>
            <a:r>
              <a:rPr lang="en-US" sz="1050" dirty="0" smtClean="0"/>
              <a:t>0.6</a:t>
            </a:r>
            <a:endParaRPr lang="en-US" sz="1050" dirty="0"/>
          </a:p>
        </p:txBody>
      </p:sp>
      <p:sp>
        <p:nvSpPr>
          <p:cNvPr id="28" name="TextBox 27"/>
          <p:cNvSpPr txBox="1"/>
          <p:nvPr/>
        </p:nvSpPr>
        <p:spPr>
          <a:xfrm>
            <a:off x="331904" y="5534733"/>
            <a:ext cx="252913" cy="253916"/>
          </a:xfrm>
          <a:prstGeom prst="rect">
            <a:avLst/>
          </a:prstGeom>
          <a:noFill/>
        </p:spPr>
        <p:txBody>
          <a:bodyPr wrap="none" rtlCol="0">
            <a:spAutoFit/>
          </a:bodyPr>
          <a:lstStyle/>
          <a:p>
            <a:r>
              <a:rPr lang="en-US" sz="1050" dirty="0" smtClean="0"/>
              <a:t>0</a:t>
            </a:r>
            <a:endParaRPr lang="en-US" sz="1050" dirty="0"/>
          </a:p>
        </p:txBody>
      </p:sp>
      <p:sp>
        <p:nvSpPr>
          <p:cNvPr id="29" name="TextBox 28"/>
          <p:cNvSpPr txBox="1"/>
          <p:nvPr/>
        </p:nvSpPr>
        <p:spPr>
          <a:xfrm>
            <a:off x="1785097" y="5505143"/>
            <a:ext cx="321159" cy="253916"/>
          </a:xfrm>
          <a:prstGeom prst="rect">
            <a:avLst/>
          </a:prstGeom>
          <a:noFill/>
        </p:spPr>
        <p:txBody>
          <a:bodyPr wrap="none" rtlCol="0">
            <a:spAutoFit/>
          </a:bodyPr>
          <a:lstStyle/>
          <a:p>
            <a:r>
              <a:rPr lang="en-US" sz="1050" dirty="0" smtClean="0"/>
              <a:t>63</a:t>
            </a:r>
          </a:p>
        </p:txBody>
      </p:sp>
      <p:sp>
        <p:nvSpPr>
          <p:cNvPr id="34" name="TextBox 33"/>
          <p:cNvSpPr txBox="1"/>
          <p:nvPr/>
        </p:nvSpPr>
        <p:spPr>
          <a:xfrm>
            <a:off x="584817" y="953698"/>
            <a:ext cx="1133644" cy="338554"/>
          </a:xfrm>
          <a:prstGeom prst="rect">
            <a:avLst/>
          </a:prstGeom>
          <a:noFill/>
        </p:spPr>
        <p:txBody>
          <a:bodyPr wrap="none" rtlCol="0">
            <a:spAutoFit/>
          </a:bodyPr>
          <a:lstStyle/>
          <a:p>
            <a:r>
              <a:rPr lang="en-US" sz="1600" dirty="0" smtClean="0"/>
              <a:t>Night lights</a:t>
            </a:r>
            <a:endParaRPr lang="en-US" sz="1600" dirty="0"/>
          </a:p>
        </p:txBody>
      </p:sp>
      <p:sp>
        <p:nvSpPr>
          <p:cNvPr id="35" name="TextBox 34"/>
          <p:cNvSpPr txBox="1"/>
          <p:nvPr/>
        </p:nvSpPr>
        <p:spPr>
          <a:xfrm>
            <a:off x="2040617" y="995971"/>
            <a:ext cx="1726354" cy="338554"/>
          </a:xfrm>
          <a:prstGeom prst="rect">
            <a:avLst/>
          </a:prstGeom>
          <a:noFill/>
        </p:spPr>
        <p:txBody>
          <a:bodyPr wrap="none" rtlCol="0">
            <a:spAutoFit/>
          </a:bodyPr>
          <a:lstStyle/>
          <a:p>
            <a:r>
              <a:rPr lang="en-US" sz="1600" dirty="0" smtClean="0"/>
              <a:t>Backscatter power</a:t>
            </a:r>
            <a:endParaRPr lang="en-US" sz="1600" dirty="0"/>
          </a:p>
        </p:txBody>
      </p:sp>
      <p:sp>
        <p:nvSpPr>
          <p:cNvPr id="36" name="TextBox 35"/>
          <p:cNvSpPr txBox="1"/>
          <p:nvPr/>
        </p:nvSpPr>
        <p:spPr>
          <a:xfrm>
            <a:off x="1736742" y="638177"/>
            <a:ext cx="704640" cy="400110"/>
          </a:xfrm>
          <a:prstGeom prst="rect">
            <a:avLst/>
          </a:prstGeom>
          <a:noFill/>
        </p:spPr>
        <p:txBody>
          <a:bodyPr wrap="none" rtlCol="0">
            <a:spAutoFit/>
          </a:bodyPr>
          <a:lstStyle/>
          <a:p>
            <a:r>
              <a:rPr lang="en-US" sz="2000" dirty="0" smtClean="0"/>
              <a:t>2009</a:t>
            </a:r>
            <a:endParaRPr lang="en-US" sz="2000" dirty="0"/>
          </a:p>
        </p:txBody>
      </p:sp>
      <p:cxnSp>
        <p:nvCxnSpPr>
          <p:cNvPr id="41" name="Straight Connector 40"/>
          <p:cNvCxnSpPr/>
          <p:nvPr/>
        </p:nvCxnSpPr>
        <p:spPr>
          <a:xfrm>
            <a:off x="10367" y="3206503"/>
            <a:ext cx="878616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2" name="Picture 31" descr="ERL_461458_LET_figure_4.png"/>
          <p:cNvPicPr>
            <a:picLocks noChangeAspect="1"/>
          </p:cNvPicPr>
          <p:nvPr/>
        </p:nvPicPr>
        <p:blipFill rotWithShape="1">
          <a:blip r:embed="rId9">
            <a:extLst>
              <a:ext uri="{28A0092B-C50C-407E-A947-70E740481C1C}">
                <a14:useLocalDpi xmlns:a14="http://schemas.microsoft.com/office/drawing/2010/main" val="0"/>
              </a:ext>
            </a:extLst>
          </a:blip>
          <a:srcRect l="19104" t="2465" r="17369" b="69846"/>
          <a:stretch/>
        </p:blipFill>
        <p:spPr>
          <a:xfrm>
            <a:off x="5207000" y="717055"/>
            <a:ext cx="3365500" cy="2332418"/>
          </a:xfrm>
          <a:prstGeom prst="rect">
            <a:avLst/>
          </a:prstGeom>
        </p:spPr>
      </p:pic>
      <p:pic>
        <p:nvPicPr>
          <p:cNvPr id="33" name="Picture 32" descr="ERL_461458_LET_figure_4.png"/>
          <p:cNvPicPr>
            <a:picLocks noChangeAspect="1"/>
          </p:cNvPicPr>
          <p:nvPr/>
        </p:nvPicPr>
        <p:blipFill rotWithShape="1">
          <a:blip r:embed="rId9">
            <a:extLst>
              <a:ext uri="{28A0092B-C50C-407E-A947-70E740481C1C}">
                <a14:useLocalDpi xmlns:a14="http://schemas.microsoft.com/office/drawing/2010/main" val="0"/>
              </a:ext>
            </a:extLst>
          </a:blip>
          <a:srcRect l="19104" t="51097" r="17369" b="28922"/>
          <a:stretch/>
        </p:blipFill>
        <p:spPr>
          <a:xfrm>
            <a:off x="5207000" y="3389329"/>
            <a:ext cx="3365500" cy="1830419"/>
          </a:xfrm>
          <a:prstGeom prst="rect">
            <a:avLst/>
          </a:prstGeom>
        </p:spPr>
      </p:pic>
      <p:pic>
        <p:nvPicPr>
          <p:cNvPr id="40" name="Picture 39" descr="ERL_461458_LET_figure_4.png"/>
          <p:cNvPicPr>
            <a:picLocks noChangeAspect="1"/>
          </p:cNvPicPr>
          <p:nvPr/>
        </p:nvPicPr>
        <p:blipFill rotWithShape="1">
          <a:blip r:embed="rId9">
            <a:extLst>
              <a:ext uri="{28A0092B-C50C-407E-A947-70E740481C1C}">
                <a14:useLocalDpi xmlns:a14="http://schemas.microsoft.com/office/drawing/2010/main" val="0"/>
              </a:ext>
            </a:extLst>
          </a:blip>
          <a:srcRect l="24138" t="90991" r="22643"/>
          <a:stretch/>
        </p:blipFill>
        <p:spPr>
          <a:xfrm>
            <a:off x="4426657" y="5445370"/>
            <a:ext cx="4526843" cy="992034"/>
          </a:xfrm>
          <a:prstGeom prst="rect">
            <a:avLst/>
          </a:prstGeom>
        </p:spPr>
      </p:pic>
      <p:sp>
        <p:nvSpPr>
          <p:cNvPr id="42" name="TextBox 41"/>
          <p:cNvSpPr txBox="1"/>
          <p:nvPr/>
        </p:nvSpPr>
        <p:spPr>
          <a:xfrm>
            <a:off x="3913964" y="1481147"/>
            <a:ext cx="1026693" cy="461665"/>
          </a:xfrm>
          <a:prstGeom prst="rect">
            <a:avLst/>
          </a:prstGeom>
          <a:noFill/>
        </p:spPr>
        <p:txBody>
          <a:bodyPr wrap="none" rtlCol="0">
            <a:spAutoFit/>
          </a:bodyPr>
          <a:lstStyle/>
          <a:p>
            <a:r>
              <a:rPr lang="en-US" sz="2400" dirty="0" smtClean="0"/>
              <a:t>Beijing</a:t>
            </a:r>
            <a:endParaRPr lang="en-US" sz="2400" dirty="0"/>
          </a:p>
        </p:txBody>
      </p:sp>
      <p:sp>
        <p:nvSpPr>
          <p:cNvPr id="43" name="TextBox 42"/>
          <p:cNvSpPr txBox="1"/>
          <p:nvPr/>
        </p:nvSpPr>
        <p:spPr>
          <a:xfrm>
            <a:off x="3969010" y="3415015"/>
            <a:ext cx="830125" cy="461665"/>
          </a:xfrm>
          <a:prstGeom prst="rect">
            <a:avLst/>
          </a:prstGeom>
          <a:noFill/>
        </p:spPr>
        <p:txBody>
          <a:bodyPr wrap="none" rtlCol="0">
            <a:spAutoFit/>
          </a:bodyPr>
          <a:lstStyle/>
          <a:p>
            <a:r>
              <a:rPr lang="en-US" sz="2400" dirty="0" smtClean="0"/>
              <a:t>Delhi</a:t>
            </a:r>
            <a:endParaRPr lang="en-US" sz="2400" dirty="0"/>
          </a:p>
        </p:txBody>
      </p:sp>
      <p:sp>
        <p:nvSpPr>
          <p:cNvPr id="39" name="TextBox 38"/>
          <p:cNvSpPr txBox="1"/>
          <p:nvPr/>
        </p:nvSpPr>
        <p:spPr>
          <a:xfrm>
            <a:off x="248284" y="6056868"/>
            <a:ext cx="3663934" cy="400110"/>
          </a:xfrm>
          <a:prstGeom prst="rect">
            <a:avLst/>
          </a:prstGeom>
          <a:solidFill>
            <a:srgbClr val="D9D9D9"/>
          </a:solidFill>
          <a:ln>
            <a:solidFill>
              <a:srgbClr val="000000"/>
            </a:solidFill>
          </a:ln>
        </p:spPr>
        <p:txBody>
          <a:bodyPr wrap="none" rtlCol="0">
            <a:spAutoFit/>
          </a:bodyPr>
          <a:lstStyle/>
          <a:p>
            <a:r>
              <a:rPr lang="en-US" sz="2000" dirty="0" smtClean="0"/>
              <a:t>Plan view: 21x21 grid cells (0.05°)</a:t>
            </a:r>
            <a:endParaRPr lang="en-US" sz="2000" dirty="0"/>
          </a:p>
        </p:txBody>
      </p:sp>
      <p:sp>
        <p:nvSpPr>
          <p:cNvPr id="45" name="TextBox 44"/>
          <p:cNvSpPr txBox="1"/>
          <p:nvPr/>
        </p:nvSpPr>
        <p:spPr>
          <a:xfrm>
            <a:off x="0" y="0"/>
            <a:ext cx="9194319" cy="430887"/>
          </a:xfrm>
          <a:prstGeom prst="rect">
            <a:avLst/>
          </a:prstGeom>
          <a:solidFill>
            <a:schemeClr val="bg1">
              <a:lumMod val="85000"/>
            </a:schemeClr>
          </a:solidFill>
          <a:ln>
            <a:solidFill>
              <a:srgbClr val="000000"/>
            </a:solidFill>
          </a:ln>
        </p:spPr>
        <p:txBody>
          <a:bodyPr wrap="none" rtlCol="0">
            <a:spAutoFit/>
          </a:bodyPr>
          <a:lstStyle/>
          <a:p>
            <a:r>
              <a:rPr lang="en-US" sz="2200" dirty="0" smtClean="0"/>
              <a:t>Night lights &amp; backscatter – different urban characteristics &amp; modes of change.</a:t>
            </a:r>
            <a:endParaRPr lang="en-US" sz="2200" dirty="0"/>
          </a:p>
        </p:txBody>
      </p:sp>
      <p:sp>
        <p:nvSpPr>
          <p:cNvPr id="2" name="TextBox 1"/>
          <p:cNvSpPr txBox="1"/>
          <p:nvPr/>
        </p:nvSpPr>
        <p:spPr>
          <a:xfrm>
            <a:off x="5700356" y="362840"/>
            <a:ext cx="2303761" cy="400110"/>
          </a:xfrm>
          <a:prstGeom prst="rect">
            <a:avLst/>
          </a:prstGeom>
          <a:noFill/>
        </p:spPr>
        <p:txBody>
          <a:bodyPr wrap="none" rtlCol="0">
            <a:spAutoFit/>
          </a:bodyPr>
          <a:lstStyle/>
          <a:p>
            <a:r>
              <a:rPr lang="en-US" sz="2000" dirty="0" smtClean="0"/>
              <a:t>Change 1999 – 2009 </a:t>
            </a:r>
            <a:endParaRPr lang="en-US" sz="2000" dirty="0"/>
          </a:p>
        </p:txBody>
      </p:sp>
    </p:spTree>
    <p:extLst>
      <p:ext uri="{BB962C8B-B14F-4D97-AF65-F5344CB8AC3E}">
        <p14:creationId xmlns:p14="http://schemas.microsoft.com/office/powerpoint/2010/main" val="17727544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0805"/>
            <a:ext cx="9144000" cy="6794679"/>
          </a:xfrm>
          <a:prstGeom prst="rect">
            <a:avLst/>
          </a:prstGeom>
          <a:noFill/>
        </p:spPr>
        <p:txBody>
          <a:bodyPr wrap="square" rtlCol="0">
            <a:spAutoFit/>
          </a:bodyPr>
          <a:lstStyle/>
          <a:p>
            <a:r>
              <a:rPr lang="en-US" sz="2800" b="1" dirty="0" smtClean="0"/>
              <a:t>Still to do:</a:t>
            </a:r>
          </a:p>
          <a:p>
            <a:endParaRPr lang="en-US" sz="1200" dirty="0" smtClean="0"/>
          </a:p>
          <a:p>
            <a:r>
              <a:rPr lang="en-US" sz="2800" dirty="0" smtClean="0"/>
              <a:t>The proposed urban </a:t>
            </a:r>
            <a:r>
              <a:rPr lang="en-US" sz="2800" dirty="0"/>
              <a:t>h</a:t>
            </a:r>
            <a:r>
              <a:rPr lang="en-US" sz="2800" dirty="0" smtClean="0"/>
              <a:t>eat </a:t>
            </a:r>
            <a:r>
              <a:rPr lang="en-US" sz="2800" dirty="0"/>
              <a:t>i</a:t>
            </a:r>
            <a:r>
              <a:rPr lang="en-US" sz="2800" dirty="0" smtClean="0"/>
              <a:t>sland analyses.  Specific questions we plan to address:</a:t>
            </a:r>
          </a:p>
          <a:p>
            <a:endParaRPr lang="en-US" sz="1200" dirty="0" smtClean="0"/>
          </a:p>
          <a:p>
            <a:pPr marL="457200" indent="-457200">
              <a:lnSpc>
                <a:spcPct val="110000"/>
              </a:lnSpc>
              <a:spcAft>
                <a:spcPts val="1200"/>
              </a:spcAft>
              <a:buAutoNum type="arabicPeriod"/>
            </a:pPr>
            <a:r>
              <a:rPr lang="en-US" sz="2800" dirty="0" smtClean="0"/>
              <a:t>Comparing eastern Asia with eastern North America, are there differing trends in UHI that can be associated with different rates and types of 2000</a:t>
            </a:r>
            <a:r>
              <a:rPr lang="en-US" sz="2800" dirty="0"/>
              <a:t>-2010 urban </a:t>
            </a:r>
            <a:r>
              <a:rPr lang="en-US" sz="2800" dirty="0" smtClean="0"/>
              <a:t>growth – lateral expansion, night lights, and/or backscatter?</a:t>
            </a:r>
          </a:p>
          <a:p>
            <a:pPr marL="457200" indent="-457200">
              <a:lnSpc>
                <a:spcPct val="110000"/>
              </a:lnSpc>
              <a:spcAft>
                <a:spcPts val="1200"/>
              </a:spcAft>
              <a:buAutoNum type="arabicPeriod"/>
            </a:pPr>
            <a:r>
              <a:rPr lang="en-US" sz="2800" dirty="0" smtClean="0"/>
              <a:t>What does UHI seasonal hysteresis </a:t>
            </a:r>
            <a:r>
              <a:rPr lang="en-US" sz="2800" dirty="0"/>
              <a:t/>
            </a:r>
            <a:br>
              <a:rPr lang="en-US" sz="2800" dirty="0"/>
            </a:br>
            <a:r>
              <a:rPr lang="en-US" sz="2800" dirty="0" smtClean="0"/>
              <a:t>spatial variability, as </a:t>
            </a:r>
            <a:r>
              <a:rPr lang="en-US" sz="2800" dirty="0"/>
              <a:t>reported </a:t>
            </a:r>
            <a:r>
              <a:rPr lang="en-US" sz="2800" dirty="0" smtClean="0"/>
              <a:t>by Zhou </a:t>
            </a:r>
            <a:br>
              <a:rPr lang="en-US" sz="2800" dirty="0" smtClean="0"/>
            </a:br>
            <a:r>
              <a:rPr lang="en-US" sz="2800" dirty="0" smtClean="0"/>
              <a:t>et al. (2013, </a:t>
            </a:r>
            <a:r>
              <a:rPr lang="en-US" sz="2800" i="1" dirty="0" smtClean="0"/>
              <a:t>GRL</a:t>
            </a:r>
            <a:r>
              <a:rPr lang="en-US" sz="2800" dirty="0" smtClean="0"/>
              <a:t>), correlate with?</a:t>
            </a:r>
          </a:p>
          <a:p>
            <a:pPr marL="457200" indent="-457200">
              <a:lnSpc>
                <a:spcPct val="110000"/>
              </a:lnSpc>
              <a:spcAft>
                <a:spcPts val="1200"/>
              </a:spcAft>
              <a:buAutoNum type="arabicPeriod"/>
            </a:pPr>
            <a:r>
              <a:rPr lang="en-US" sz="2800" dirty="0" smtClean="0"/>
              <a:t>Do we see a relationship between UHI and urban ‘roughness’, as simulated by Zhao et al. (2014, </a:t>
            </a:r>
            <a:r>
              <a:rPr lang="en-US" sz="2800" i="1" dirty="0" smtClean="0"/>
              <a:t>Nature</a:t>
            </a:r>
            <a:r>
              <a:rPr lang="en-US" sz="2800" dirty="0" smtClean="0"/>
              <a:t>), </a:t>
            </a:r>
            <a:br>
              <a:rPr lang="en-US" sz="2800" dirty="0" smtClean="0"/>
            </a:br>
            <a:r>
              <a:rPr lang="en-US" sz="2800" dirty="0" smtClean="0"/>
              <a:t>using backscatter as remote sensing </a:t>
            </a:r>
            <a:r>
              <a:rPr lang="en-US" sz="2800" dirty="0"/>
              <a:t>metric </a:t>
            </a:r>
            <a:r>
              <a:rPr lang="en-US" sz="2800" dirty="0" smtClean="0"/>
              <a:t>of ‘roughness’?</a:t>
            </a:r>
          </a:p>
        </p:txBody>
      </p:sp>
      <p:cxnSp>
        <p:nvCxnSpPr>
          <p:cNvPr id="14" name="Straight Arrow Connector 13"/>
          <p:cNvCxnSpPr/>
          <p:nvPr/>
        </p:nvCxnSpPr>
        <p:spPr>
          <a:xfrm>
            <a:off x="5768983" y="4012243"/>
            <a:ext cx="1064217" cy="33059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6908800" y="3992051"/>
            <a:ext cx="2235199" cy="1174193"/>
            <a:chOff x="6908800" y="3372191"/>
            <a:chExt cx="2235199" cy="1174193"/>
          </a:xfrm>
        </p:grpSpPr>
        <p:pic>
          <p:nvPicPr>
            <p:cNvPr id="3" name="Picture 2" descr="Screen Shot 2015-02-19 at 5.18.58 PM.png"/>
            <p:cNvPicPr>
              <a:picLocks noChangeAspect="1"/>
            </p:cNvPicPr>
            <p:nvPr/>
          </p:nvPicPr>
          <p:blipFill rotWithShape="1">
            <a:blip r:embed="rId3">
              <a:extLst>
                <a:ext uri="{28A0092B-C50C-407E-A947-70E740481C1C}">
                  <a14:useLocalDpi xmlns:a14="http://schemas.microsoft.com/office/drawing/2010/main" val="0"/>
                </a:ext>
              </a:extLst>
            </a:blip>
            <a:srcRect l="3514" t="12801" b="36100"/>
            <a:stretch/>
          </p:blipFill>
          <p:spPr>
            <a:xfrm>
              <a:off x="6908800" y="3462370"/>
              <a:ext cx="2235199" cy="941282"/>
            </a:xfrm>
            <a:prstGeom prst="rect">
              <a:avLst/>
            </a:prstGeom>
            <a:ln>
              <a:noFill/>
            </a:ln>
          </p:spPr>
        </p:pic>
        <p:cxnSp>
          <p:nvCxnSpPr>
            <p:cNvPr id="5" name="Straight Connector 4"/>
            <p:cNvCxnSpPr/>
            <p:nvPr/>
          </p:nvCxnSpPr>
          <p:spPr>
            <a:xfrm>
              <a:off x="7062003" y="4360321"/>
              <a:ext cx="2014249" cy="0"/>
            </a:xfrm>
            <a:prstGeom prst="line">
              <a:avLst/>
            </a:prstGeom>
            <a:ln w="3175" cmpd="sng">
              <a:solidFill>
                <a:schemeClr val="tx1">
                  <a:lumMod val="50000"/>
                  <a:lumOff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265824" y="4157351"/>
              <a:ext cx="229644" cy="261610"/>
            </a:xfrm>
            <a:prstGeom prst="rect">
              <a:avLst/>
            </a:prstGeom>
            <a:noFill/>
          </p:spPr>
          <p:txBody>
            <a:bodyPr wrap="none" rtlCol="0">
              <a:spAutoFit/>
            </a:bodyPr>
            <a:lstStyle/>
            <a:p>
              <a:r>
                <a:rPr lang="en-US" sz="1100" dirty="0" smtClean="0">
                  <a:solidFill>
                    <a:srgbClr val="E5040B"/>
                  </a:solidFill>
                </a:rPr>
                <a:t>J</a:t>
              </a:r>
              <a:endParaRPr lang="en-US" sz="1100" dirty="0">
                <a:solidFill>
                  <a:srgbClr val="E5040B"/>
                </a:solidFill>
              </a:endParaRPr>
            </a:p>
          </p:txBody>
        </p:sp>
        <p:sp>
          <p:nvSpPr>
            <p:cNvPr id="8" name="TextBox 7"/>
            <p:cNvSpPr txBox="1"/>
            <p:nvPr/>
          </p:nvSpPr>
          <p:spPr>
            <a:xfrm>
              <a:off x="7431001" y="3986096"/>
              <a:ext cx="249481" cy="261610"/>
            </a:xfrm>
            <a:prstGeom prst="rect">
              <a:avLst/>
            </a:prstGeom>
            <a:noFill/>
          </p:spPr>
          <p:txBody>
            <a:bodyPr wrap="none" rtlCol="0">
              <a:spAutoFit/>
            </a:bodyPr>
            <a:lstStyle/>
            <a:p>
              <a:r>
                <a:rPr lang="en-US" sz="1100" dirty="0" smtClean="0">
                  <a:solidFill>
                    <a:schemeClr val="accent6">
                      <a:lumMod val="75000"/>
                    </a:schemeClr>
                  </a:solidFill>
                </a:rPr>
                <a:t>F</a:t>
              </a:r>
              <a:endParaRPr lang="en-US" sz="1100" dirty="0">
                <a:solidFill>
                  <a:schemeClr val="accent6">
                    <a:lumMod val="75000"/>
                  </a:schemeClr>
                </a:solidFill>
              </a:endParaRPr>
            </a:p>
          </p:txBody>
        </p:sp>
        <p:sp>
          <p:nvSpPr>
            <p:cNvPr id="9" name="TextBox 8"/>
            <p:cNvSpPr txBox="1"/>
            <p:nvPr/>
          </p:nvSpPr>
          <p:spPr>
            <a:xfrm>
              <a:off x="8270553" y="3722978"/>
              <a:ext cx="274434" cy="261610"/>
            </a:xfrm>
            <a:prstGeom prst="rect">
              <a:avLst/>
            </a:prstGeom>
            <a:noFill/>
          </p:spPr>
          <p:txBody>
            <a:bodyPr wrap="none" rtlCol="0">
              <a:spAutoFit/>
            </a:bodyPr>
            <a:lstStyle/>
            <a:p>
              <a:r>
                <a:rPr lang="en-US" sz="1100" dirty="0" smtClean="0">
                  <a:solidFill>
                    <a:srgbClr val="00FF00"/>
                  </a:solidFill>
                </a:rPr>
                <a:t>A</a:t>
              </a:r>
              <a:endParaRPr lang="en-US" sz="1100" dirty="0">
                <a:solidFill>
                  <a:srgbClr val="00FF00"/>
                </a:solidFill>
              </a:endParaRPr>
            </a:p>
          </p:txBody>
        </p:sp>
        <p:sp>
          <p:nvSpPr>
            <p:cNvPr id="10" name="TextBox 9"/>
            <p:cNvSpPr txBox="1"/>
            <p:nvPr/>
          </p:nvSpPr>
          <p:spPr>
            <a:xfrm>
              <a:off x="8578157" y="3986519"/>
              <a:ext cx="249481" cy="261610"/>
            </a:xfrm>
            <a:prstGeom prst="rect">
              <a:avLst/>
            </a:prstGeom>
            <a:noFill/>
          </p:spPr>
          <p:txBody>
            <a:bodyPr wrap="none" rtlCol="0">
              <a:spAutoFit/>
            </a:bodyPr>
            <a:lstStyle/>
            <a:p>
              <a:r>
                <a:rPr lang="en-US" sz="1100" dirty="0" smtClean="0">
                  <a:solidFill>
                    <a:srgbClr val="0000FF"/>
                  </a:solidFill>
                </a:rPr>
                <a:t>S</a:t>
              </a:r>
              <a:endParaRPr lang="en-US" sz="1100" dirty="0">
                <a:solidFill>
                  <a:srgbClr val="0000FF"/>
                </a:solidFill>
              </a:endParaRPr>
            </a:p>
          </p:txBody>
        </p:sp>
        <p:sp>
          <p:nvSpPr>
            <p:cNvPr id="11" name="TextBox 10"/>
            <p:cNvSpPr txBox="1"/>
            <p:nvPr/>
          </p:nvSpPr>
          <p:spPr>
            <a:xfrm>
              <a:off x="8039749" y="4142042"/>
              <a:ext cx="275724" cy="261610"/>
            </a:xfrm>
            <a:prstGeom prst="rect">
              <a:avLst/>
            </a:prstGeom>
            <a:noFill/>
          </p:spPr>
          <p:txBody>
            <a:bodyPr wrap="none" rtlCol="0">
              <a:spAutoFit/>
            </a:bodyPr>
            <a:lstStyle/>
            <a:p>
              <a:r>
                <a:rPr lang="en-US" sz="1100" dirty="0" smtClean="0">
                  <a:solidFill>
                    <a:srgbClr val="CC66FF"/>
                  </a:solidFill>
                </a:rPr>
                <a:t>N</a:t>
              </a:r>
              <a:endParaRPr lang="en-US" sz="1100" dirty="0">
                <a:solidFill>
                  <a:srgbClr val="CC66FF"/>
                </a:solidFill>
              </a:endParaRPr>
            </a:p>
          </p:txBody>
        </p:sp>
        <p:sp>
          <p:nvSpPr>
            <p:cNvPr id="12" name="TextBox 11"/>
            <p:cNvSpPr txBox="1"/>
            <p:nvPr/>
          </p:nvSpPr>
          <p:spPr>
            <a:xfrm>
              <a:off x="7050157" y="3372191"/>
              <a:ext cx="2093842" cy="461665"/>
            </a:xfrm>
            <a:prstGeom prst="rect">
              <a:avLst/>
            </a:prstGeom>
            <a:noFill/>
          </p:spPr>
          <p:txBody>
            <a:bodyPr wrap="none" rtlCol="0">
              <a:spAutoFit/>
            </a:bodyPr>
            <a:lstStyle/>
            <a:p>
              <a:pPr algn="ctr"/>
              <a:r>
                <a:rPr lang="en-US" sz="1200" dirty="0" smtClean="0"/>
                <a:t>weak UHI hysteresis in Boston</a:t>
              </a:r>
            </a:p>
            <a:p>
              <a:pPr algn="ctr"/>
              <a:r>
                <a:rPr lang="en-US" sz="1200" dirty="0" smtClean="0"/>
                <a:t>(preliminary)</a:t>
              </a:r>
              <a:endParaRPr lang="en-US" sz="1200" dirty="0"/>
            </a:p>
          </p:txBody>
        </p:sp>
        <p:pic>
          <p:nvPicPr>
            <p:cNvPr id="15" name="Picture 14" descr="Screen Shot 2015-02-19 at 5.18.58 PM.png"/>
            <p:cNvPicPr>
              <a:picLocks noChangeAspect="1"/>
            </p:cNvPicPr>
            <p:nvPr/>
          </p:nvPicPr>
          <p:blipFill rotWithShape="1">
            <a:blip r:embed="rId3">
              <a:extLst>
                <a:ext uri="{28A0092B-C50C-407E-A947-70E740481C1C}">
                  <a14:useLocalDpi xmlns:a14="http://schemas.microsoft.com/office/drawing/2010/main" val="0"/>
                </a:ext>
              </a:extLst>
            </a:blip>
            <a:srcRect l="3625" t="85772" b="4566"/>
            <a:stretch/>
          </p:blipFill>
          <p:spPr>
            <a:xfrm>
              <a:off x="6908800" y="4368412"/>
              <a:ext cx="2232619" cy="177972"/>
            </a:xfrm>
            <a:prstGeom prst="rect">
              <a:avLst/>
            </a:prstGeom>
            <a:ln>
              <a:noFill/>
            </a:ln>
          </p:spPr>
        </p:pic>
      </p:grpSp>
      <p:sp>
        <p:nvSpPr>
          <p:cNvPr id="16" name="TextBox 15"/>
          <p:cNvSpPr txBox="1"/>
          <p:nvPr/>
        </p:nvSpPr>
        <p:spPr>
          <a:xfrm>
            <a:off x="7363722" y="5085256"/>
            <a:ext cx="1352053" cy="276999"/>
          </a:xfrm>
          <a:prstGeom prst="rect">
            <a:avLst/>
          </a:prstGeom>
          <a:noFill/>
        </p:spPr>
        <p:txBody>
          <a:bodyPr wrap="none" rtlCol="0">
            <a:spAutoFit/>
          </a:bodyPr>
          <a:lstStyle/>
          <a:p>
            <a:r>
              <a:rPr lang="en-US" sz="1200" dirty="0" smtClean="0"/>
              <a:t>non-urban LST (°C)</a:t>
            </a:r>
            <a:endParaRPr lang="en-US" sz="1200" dirty="0"/>
          </a:p>
        </p:txBody>
      </p:sp>
      <p:sp>
        <p:nvSpPr>
          <p:cNvPr id="18" name="TextBox 17"/>
          <p:cNvSpPr txBox="1"/>
          <p:nvPr/>
        </p:nvSpPr>
        <p:spPr>
          <a:xfrm rot="16200000">
            <a:off x="6480119" y="4560136"/>
            <a:ext cx="680370" cy="276999"/>
          </a:xfrm>
          <a:prstGeom prst="rect">
            <a:avLst/>
          </a:prstGeom>
          <a:noFill/>
        </p:spPr>
        <p:txBody>
          <a:bodyPr wrap="none" rtlCol="0">
            <a:spAutoFit/>
          </a:bodyPr>
          <a:lstStyle/>
          <a:p>
            <a:r>
              <a:rPr lang="en-US" sz="1200" dirty="0" smtClean="0"/>
              <a:t>UHI (°C)</a:t>
            </a:r>
            <a:endParaRPr lang="en-US" sz="1200" dirty="0"/>
          </a:p>
        </p:txBody>
      </p:sp>
    </p:spTree>
    <p:extLst>
      <p:ext uri="{BB962C8B-B14F-4D97-AF65-F5344CB8AC3E}">
        <p14:creationId xmlns:p14="http://schemas.microsoft.com/office/powerpoint/2010/main" val="11523206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7430" y="3044982"/>
            <a:ext cx="2340705" cy="707886"/>
          </a:xfrm>
          <a:prstGeom prst="rect">
            <a:avLst/>
          </a:prstGeom>
          <a:noFill/>
        </p:spPr>
        <p:txBody>
          <a:bodyPr wrap="none" rtlCol="0">
            <a:spAutoFit/>
          </a:bodyPr>
          <a:lstStyle/>
          <a:p>
            <a:r>
              <a:rPr lang="en-US" sz="4000" dirty="0" smtClean="0"/>
              <a:t>Thank you</a:t>
            </a:r>
            <a:endParaRPr lang="en-US" sz="4000" dirty="0"/>
          </a:p>
        </p:txBody>
      </p:sp>
    </p:spTree>
    <p:extLst>
      <p:ext uri="{BB962C8B-B14F-4D97-AF65-F5344CB8AC3E}">
        <p14:creationId xmlns:p14="http://schemas.microsoft.com/office/powerpoint/2010/main" val="17559251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6217" y="2789695"/>
            <a:ext cx="2456923" cy="584776"/>
          </a:xfrm>
          <a:prstGeom prst="rect">
            <a:avLst/>
          </a:prstGeom>
          <a:noFill/>
        </p:spPr>
        <p:txBody>
          <a:bodyPr wrap="none" rtlCol="0">
            <a:spAutoFit/>
          </a:bodyPr>
          <a:lstStyle/>
          <a:p>
            <a:r>
              <a:rPr lang="en-US" sz="3200" dirty="0" smtClean="0"/>
              <a:t>EXTRA SLIDES</a:t>
            </a:r>
            <a:endParaRPr lang="en-US" sz="3200" dirty="0"/>
          </a:p>
        </p:txBody>
      </p:sp>
    </p:spTree>
    <p:extLst>
      <p:ext uri="{BB962C8B-B14F-4D97-AF65-F5344CB8AC3E}">
        <p14:creationId xmlns:p14="http://schemas.microsoft.com/office/powerpoint/2010/main" val="25649582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043"/>
            <a:ext cx="6184900" cy="741362"/>
          </a:xfrm>
          <a:solidFill>
            <a:srgbClr val="D9D9D9"/>
          </a:solidFill>
          <a:ln>
            <a:solidFill>
              <a:srgbClr val="000000"/>
            </a:solidFill>
          </a:ln>
        </p:spPr>
        <p:txBody>
          <a:bodyPr>
            <a:normAutofit fontScale="90000"/>
          </a:bodyPr>
          <a:lstStyle/>
          <a:p>
            <a:r>
              <a:rPr lang="en-US" dirty="0" smtClean="0"/>
              <a:t>Step 4: </a:t>
            </a:r>
            <a:r>
              <a:rPr lang="en-US" sz="3600" dirty="0" smtClean="0"/>
              <a:t>accuracy</a:t>
            </a:r>
            <a:r>
              <a:rPr lang="en-US" dirty="0" smtClean="0"/>
              <a:t> assessment</a:t>
            </a:r>
            <a:endParaRPr lang="en-US" dirty="0"/>
          </a:p>
        </p:txBody>
      </p:sp>
      <p:sp>
        <p:nvSpPr>
          <p:cNvPr id="3" name="Content Placeholder 2"/>
          <p:cNvSpPr>
            <a:spLocks noGrp="1"/>
          </p:cNvSpPr>
          <p:nvPr>
            <p:ph idx="1"/>
          </p:nvPr>
        </p:nvSpPr>
        <p:spPr>
          <a:xfrm>
            <a:off x="0" y="1219200"/>
            <a:ext cx="9144000" cy="5562600"/>
          </a:xfrm>
        </p:spPr>
        <p:txBody>
          <a:bodyPr>
            <a:noAutofit/>
          </a:bodyPr>
          <a:lstStyle/>
          <a:p>
            <a:pPr>
              <a:spcBef>
                <a:spcPts val="1200"/>
              </a:spcBef>
              <a:spcAft>
                <a:spcPts val="600"/>
              </a:spcAft>
              <a:buNone/>
            </a:pPr>
            <a:r>
              <a:rPr lang="en-US" sz="2000" dirty="0" smtClean="0"/>
              <a:t>Assessing map accuracy</a:t>
            </a:r>
          </a:p>
          <a:p>
            <a:pPr marL="336550" indent="-285750">
              <a:spcBef>
                <a:spcPts val="1200"/>
              </a:spcBef>
              <a:spcAft>
                <a:spcPts val="600"/>
              </a:spcAft>
              <a:buNone/>
            </a:pPr>
            <a:endParaRPr lang="en-US" sz="200" dirty="0" smtClean="0"/>
          </a:p>
          <a:p>
            <a:pPr marL="50800" lvl="1" indent="0">
              <a:spcBef>
                <a:spcPts val="1200"/>
              </a:spcBef>
              <a:buNone/>
            </a:pPr>
            <a:r>
              <a:rPr lang="en-US" sz="2000" dirty="0" smtClean="0"/>
              <a:t>• Maps assessed using two-tier approach</a:t>
            </a:r>
          </a:p>
          <a:p>
            <a:pPr marL="50800" lvl="2" indent="0">
              <a:spcBef>
                <a:spcPts val="1200"/>
              </a:spcBef>
              <a:buNone/>
            </a:pPr>
            <a:r>
              <a:rPr lang="en-US" sz="2000" dirty="0" smtClean="0"/>
              <a:t>    Tier 1: assess c2010 urban extent</a:t>
            </a:r>
          </a:p>
          <a:p>
            <a:pPr marL="50800" lvl="2" indent="0">
              <a:spcBef>
                <a:spcPts val="1200"/>
              </a:spcBef>
              <a:buNone/>
            </a:pPr>
            <a:r>
              <a:rPr lang="en-US" sz="2000" dirty="0" smtClean="0"/>
              <a:t>    Tier 2: assess maps of urban expansion</a:t>
            </a:r>
          </a:p>
          <a:p>
            <a:pPr marL="336550" lvl="2" indent="-285750">
              <a:spcBef>
                <a:spcPts val="1200"/>
              </a:spcBef>
              <a:buFont typeface="+mj-lt"/>
              <a:buAutoNum type="arabicPeriod"/>
            </a:pPr>
            <a:endParaRPr lang="en-US" sz="900" dirty="0" smtClean="0"/>
          </a:p>
          <a:p>
            <a:pPr marL="228600" lvl="1" indent="-177800">
              <a:spcBef>
                <a:spcPts val="1200"/>
              </a:spcBef>
              <a:buNone/>
            </a:pPr>
            <a:r>
              <a:rPr lang="en-US" sz="2000" dirty="0" smtClean="0"/>
              <a:t>• Approach: stratified random sample of </a:t>
            </a:r>
            <a:br>
              <a:rPr lang="en-US" sz="2000" dirty="0" smtClean="0"/>
            </a:br>
            <a:r>
              <a:rPr lang="en-US" sz="2000" dirty="0" smtClean="0"/>
              <a:t>sites</a:t>
            </a:r>
            <a:r>
              <a:rPr lang="en-US" sz="2000" dirty="0"/>
              <a:t> </a:t>
            </a:r>
            <a:r>
              <a:rPr lang="en-US" sz="2000" dirty="0" smtClean="0"/>
              <a:t>labeled by multiple analysts, </a:t>
            </a:r>
            <a:br>
              <a:rPr lang="en-US" sz="2000" dirty="0" smtClean="0"/>
            </a:br>
            <a:r>
              <a:rPr lang="en-US" sz="2000" dirty="0" smtClean="0"/>
              <a:t>double-blind procedure.</a:t>
            </a:r>
          </a:p>
          <a:p>
            <a:pPr marL="336550" lvl="1">
              <a:spcBef>
                <a:spcPts val="1200"/>
              </a:spcBef>
            </a:pPr>
            <a:endParaRPr lang="en-US" sz="900" baseline="30000" dirty="0" smtClean="0"/>
          </a:p>
          <a:p>
            <a:pPr marL="50800" lvl="1" indent="0">
              <a:spcBef>
                <a:spcPts val="1200"/>
              </a:spcBef>
              <a:buNone/>
            </a:pPr>
            <a:r>
              <a:rPr lang="en-US" sz="2000" dirty="0" smtClean="0"/>
              <a:t>• Results for overall accuracy, country-level:</a:t>
            </a:r>
          </a:p>
          <a:p>
            <a:pPr marL="336550" lvl="1">
              <a:spcBef>
                <a:spcPts val="1200"/>
              </a:spcBef>
              <a:buNone/>
            </a:pPr>
            <a:r>
              <a:rPr lang="en-US" sz="2000" dirty="0" smtClean="0"/>
              <a:t>	Tier 1 (extent):   79-93% (</a:t>
            </a:r>
            <a:r>
              <a:rPr lang="en-US" sz="2000" i="1" dirty="0" smtClean="0"/>
              <a:t>mostly commission errors – overestimating urban</a:t>
            </a:r>
            <a:r>
              <a:rPr lang="en-US" sz="2000" dirty="0" smtClean="0"/>
              <a:t>)</a:t>
            </a:r>
          </a:p>
          <a:p>
            <a:pPr marL="336550" lvl="1">
              <a:spcBef>
                <a:spcPts val="1200"/>
              </a:spcBef>
              <a:buNone/>
            </a:pPr>
            <a:r>
              <a:rPr lang="en-US" sz="2000" dirty="0" smtClean="0"/>
              <a:t>	Tier 2 (expansion):   70-91% (</a:t>
            </a:r>
            <a:r>
              <a:rPr lang="en-US" sz="2000" i="1" dirty="0"/>
              <a:t>mostly commission errors – </a:t>
            </a:r>
            <a:r>
              <a:rPr lang="en-US" sz="2000" i="1" dirty="0" smtClean="0"/>
              <a:t>overestimating expansion</a:t>
            </a:r>
            <a:r>
              <a:rPr lang="en-US" sz="2000" dirty="0" smtClean="0"/>
              <a:t>)</a:t>
            </a:r>
            <a:endParaRPr lang="en-US" sz="2000" dirty="0"/>
          </a:p>
          <a:p>
            <a:pPr marL="336550" lvl="1">
              <a:spcBef>
                <a:spcPts val="1200"/>
              </a:spcBef>
              <a:buNone/>
            </a:pPr>
            <a:r>
              <a:rPr lang="en-US" sz="2000" dirty="0" smtClean="0"/>
              <a:t>• errors propagate – start with a good classification!</a:t>
            </a:r>
          </a:p>
          <a:p>
            <a:endParaRPr lang="en-US" sz="2000" dirty="0"/>
          </a:p>
        </p:txBody>
      </p:sp>
      <p:pic>
        <p:nvPicPr>
          <p:cNvPr id="90115" name="Picture 3" descr="C:\research\east_asia_methods\figures\figure07-08_bar_graphs\figure07_layout_powerpoint_22april2014.png"/>
          <p:cNvPicPr>
            <a:picLocks noChangeAspect="1" noChangeArrowheads="1"/>
          </p:cNvPicPr>
          <p:nvPr/>
        </p:nvPicPr>
        <p:blipFill>
          <a:blip r:embed="rId2" cstate="print"/>
          <a:srcRect/>
          <a:stretch>
            <a:fillRect/>
          </a:stretch>
        </p:blipFill>
        <p:spPr bwMode="auto">
          <a:xfrm>
            <a:off x="4476880" y="714576"/>
            <a:ext cx="4667120" cy="4314625"/>
          </a:xfrm>
          <a:prstGeom prst="rect">
            <a:avLst/>
          </a:prstGeom>
          <a:noFill/>
        </p:spPr>
      </p:pic>
      <p:sp>
        <p:nvSpPr>
          <p:cNvPr id="5" name="Text Box 9"/>
          <p:cNvSpPr txBox="1">
            <a:spLocks noChangeArrowheads="1"/>
          </p:cNvSpPr>
          <p:nvPr/>
        </p:nvSpPr>
        <p:spPr bwMode="auto">
          <a:xfrm>
            <a:off x="4648200" y="666754"/>
            <a:ext cx="4343400" cy="307777"/>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latin typeface="Arial" pitchFamily="34" charset="0"/>
                <a:cs typeface="Arial" pitchFamily="34" charset="0"/>
              </a:rPr>
              <a:t>Overall accuracy by country, two-tier assessment</a:t>
            </a:r>
            <a:endParaRPr lang="en-US" sz="1000" b="0" dirty="0">
              <a:latin typeface="Arial" pitchFamily="34" charset="0"/>
              <a:cs typeface="Arial" pitchFamily="34" charset="0"/>
            </a:endParaRPr>
          </a:p>
        </p:txBody>
      </p:sp>
    </p:spTree>
    <p:extLst>
      <p:ext uri="{BB962C8B-B14F-4D97-AF65-F5344CB8AC3E}">
        <p14:creationId xmlns:p14="http://schemas.microsoft.com/office/powerpoint/2010/main" val="28973477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ij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453" y="0"/>
            <a:ext cx="2412968" cy="2331720"/>
          </a:xfrm>
          <a:prstGeom prst="rect">
            <a:avLst/>
          </a:prstGeom>
          <a:ln>
            <a:solidFill>
              <a:srgbClr val="000000"/>
            </a:solidFill>
          </a:ln>
        </p:spPr>
      </p:pic>
      <p:pic>
        <p:nvPicPr>
          <p:cNvPr id="3" name="Picture 2" descr="SaoPau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452" y="4617720"/>
            <a:ext cx="2412968" cy="2240280"/>
          </a:xfrm>
          <a:prstGeom prst="rect">
            <a:avLst/>
          </a:prstGeom>
          <a:ln>
            <a:solidFill>
              <a:srgbClr val="000000"/>
            </a:solidFill>
          </a:ln>
        </p:spPr>
      </p:pic>
      <p:pic>
        <p:nvPicPr>
          <p:cNvPr id="4" name="Picture 3" descr="MexicoCit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452" y="2331720"/>
            <a:ext cx="2412968" cy="2286000"/>
          </a:xfrm>
          <a:prstGeom prst="rect">
            <a:avLst/>
          </a:prstGeom>
          <a:ln>
            <a:solidFill>
              <a:srgbClr val="000000"/>
            </a:solidFill>
          </a:ln>
        </p:spPr>
      </p:pic>
      <p:pic>
        <p:nvPicPr>
          <p:cNvPr id="5" name="Picture 4"/>
          <p:cNvPicPr>
            <a:picLocks noChangeAspect="1"/>
          </p:cNvPicPr>
          <p:nvPr/>
        </p:nvPicPr>
        <p:blipFill>
          <a:blip r:embed="rId5"/>
          <a:stretch>
            <a:fillRect/>
          </a:stretch>
        </p:blipFill>
        <p:spPr>
          <a:xfrm>
            <a:off x="4378564" y="64374"/>
            <a:ext cx="2085907" cy="2103120"/>
          </a:xfrm>
          <a:prstGeom prst="rect">
            <a:avLst/>
          </a:prstGeom>
        </p:spPr>
      </p:pic>
      <p:pic>
        <p:nvPicPr>
          <p:cNvPr id="6" name="Picture 5"/>
          <p:cNvPicPr>
            <a:picLocks noChangeAspect="1"/>
          </p:cNvPicPr>
          <p:nvPr/>
        </p:nvPicPr>
        <p:blipFill>
          <a:blip r:embed="rId6"/>
          <a:stretch>
            <a:fillRect/>
          </a:stretch>
        </p:blipFill>
        <p:spPr>
          <a:xfrm>
            <a:off x="4378564" y="2385288"/>
            <a:ext cx="2146385" cy="2103120"/>
          </a:xfrm>
          <a:prstGeom prst="rect">
            <a:avLst/>
          </a:prstGeom>
        </p:spPr>
      </p:pic>
      <p:pic>
        <p:nvPicPr>
          <p:cNvPr id="7" name="Picture 6"/>
          <p:cNvPicPr>
            <a:picLocks noChangeAspect="1"/>
          </p:cNvPicPr>
          <p:nvPr/>
        </p:nvPicPr>
        <p:blipFill>
          <a:blip r:embed="rId7"/>
          <a:stretch>
            <a:fillRect/>
          </a:stretch>
        </p:blipFill>
        <p:spPr>
          <a:xfrm>
            <a:off x="4378564" y="4671476"/>
            <a:ext cx="2146385" cy="2103120"/>
          </a:xfrm>
          <a:prstGeom prst="rect">
            <a:avLst/>
          </a:prstGeom>
        </p:spPr>
      </p:pic>
      <p:sp>
        <p:nvSpPr>
          <p:cNvPr id="8" name="TextBox 7"/>
          <p:cNvSpPr txBox="1"/>
          <p:nvPr/>
        </p:nvSpPr>
        <p:spPr>
          <a:xfrm>
            <a:off x="3332771" y="57494"/>
            <a:ext cx="1026693" cy="461665"/>
          </a:xfrm>
          <a:prstGeom prst="rect">
            <a:avLst/>
          </a:prstGeom>
          <a:noFill/>
        </p:spPr>
        <p:txBody>
          <a:bodyPr wrap="none" rtlCol="0">
            <a:spAutoFit/>
          </a:bodyPr>
          <a:lstStyle/>
          <a:p>
            <a:r>
              <a:rPr lang="en-US" sz="2400" dirty="0" smtClean="0"/>
              <a:t>Beijing</a:t>
            </a:r>
            <a:endParaRPr lang="en-US" sz="2400" dirty="0"/>
          </a:p>
        </p:txBody>
      </p:sp>
      <p:sp>
        <p:nvSpPr>
          <p:cNvPr id="9" name="TextBox 8"/>
          <p:cNvSpPr txBox="1"/>
          <p:nvPr/>
        </p:nvSpPr>
        <p:spPr>
          <a:xfrm>
            <a:off x="3332771" y="2270267"/>
            <a:ext cx="1097326" cy="830997"/>
          </a:xfrm>
          <a:prstGeom prst="rect">
            <a:avLst/>
          </a:prstGeom>
          <a:noFill/>
        </p:spPr>
        <p:txBody>
          <a:bodyPr wrap="none" rtlCol="0">
            <a:spAutoFit/>
          </a:bodyPr>
          <a:lstStyle/>
          <a:p>
            <a:r>
              <a:rPr lang="en-US" sz="2400" dirty="0" smtClean="0"/>
              <a:t>Mexico</a:t>
            </a:r>
          </a:p>
          <a:p>
            <a:r>
              <a:rPr lang="en-US" sz="2400" dirty="0" smtClean="0"/>
              <a:t> City</a:t>
            </a:r>
            <a:endParaRPr lang="en-US" sz="2400" dirty="0"/>
          </a:p>
        </p:txBody>
      </p:sp>
      <p:sp>
        <p:nvSpPr>
          <p:cNvPr id="10" name="TextBox 9"/>
          <p:cNvSpPr txBox="1"/>
          <p:nvPr/>
        </p:nvSpPr>
        <p:spPr>
          <a:xfrm>
            <a:off x="3332771" y="4678117"/>
            <a:ext cx="955310" cy="830997"/>
          </a:xfrm>
          <a:prstGeom prst="rect">
            <a:avLst/>
          </a:prstGeom>
          <a:noFill/>
        </p:spPr>
        <p:txBody>
          <a:bodyPr wrap="none" rtlCol="0">
            <a:spAutoFit/>
          </a:bodyPr>
          <a:lstStyle/>
          <a:p>
            <a:r>
              <a:rPr lang="en-US" sz="2400" dirty="0" smtClean="0"/>
              <a:t>São</a:t>
            </a:r>
          </a:p>
          <a:p>
            <a:r>
              <a:rPr lang="en-US" sz="2400" dirty="0" smtClean="0"/>
              <a:t> Paulo</a:t>
            </a:r>
            <a:endParaRPr lang="en-US" sz="2400" dirty="0"/>
          </a:p>
        </p:txBody>
      </p:sp>
      <p:sp>
        <p:nvSpPr>
          <p:cNvPr id="11" name="TextBox 10"/>
          <p:cNvSpPr txBox="1"/>
          <p:nvPr/>
        </p:nvSpPr>
        <p:spPr>
          <a:xfrm rot="16200000">
            <a:off x="-856682" y="3265030"/>
            <a:ext cx="2887730" cy="400110"/>
          </a:xfrm>
          <a:prstGeom prst="rect">
            <a:avLst/>
          </a:prstGeom>
          <a:solidFill>
            <a:srgbClr val="F2F2F2"/>
          </a:solidFill>
          <a:ln>
            <a:solidFill>
              <a:srgbClr val="000000"/>
            </a:solidFill>
          </a:ln>
        </p:spPr>
        <p:txBody>
          <a:bodyPr wrap="none" rtlCol="0">
            <a:spAutoFit/>
          </a:bodyPr>
          <a:lstStyle/>
          <a:p>
            <a:r>
              <a:rPr lang="en-US" sz="2000" dirty="0" smtClean="0"/>
              <a:t>www.OpenStreetMap.org</a:t>
            </a:r>
            <a:endParaRPr lang="en-US" sz="2000" dirty="0"/>
          </a:p>
        </p:txBody>
      </p:sp>
      <p:sp>
        <p:nvSpPr>
          <p:cNvPr id="13" name="TextBox 12"/>
          <p:cNvSpPr txBox="1"/>
          <p:nvPr/>
        </p:nvSpPr>
        <p:spPr>
          <a:xfrm>
            <a:off x="6195657" y="0"/>
            <a:ext cx="2948343" cy="369332"/>
          </a:xfrm>
          <a:prstGeom prst="rect">
            <a:avLst/>
          </a:prstGeom>
          <a:solidFill>
            <a:srgbClr val="F2F2F2"/>
          </a:solidFill>
          <a:ln>
            <a:solidFill>
              <a:srgbClr val="000000"/>
            </a:solidFill>
          </a:ln>
        </p:spPr>
        <p:txBody>
          <a:bodyPr wrap="none" rtlCol="0">
            <a:spAutoFit/>
          </a:bodyPr>
          <a:lstStyle/>
          <a:p>
            <a:r>
              <a:rPr lang="en-US" dirty="0" err="1" smtClean="0"/>
              <a:t>Quikscat</a:t>
            </a:r>
            <a:r>
              <a:rPr lang="en-US" dirty="0" smtClean="0"/>
              <a:t> level 1b backscatter</a:t>
            </a:r>
            <a:endParaRPr lang="en-US" dirty="0"/>
          </a:p>
        </p:txBody>
      </p:sp>
      <p:sp>
        <p:nvSpPr>
          <p:cNvPr id="14" name="TextBox 13"/>
          <p:cNvSpPr txBox="1"/>
          <p:nvPr/>
        </p:nvSpPr>
        <p:spPr>
          <a:xfrm>
            <a:off x="7250182" y="6488668"/>
            <a:ext cx="1893818" cy="369332"/>
          </a:xfrm>
          <a:prstGeom prst="rect">
            <a:avLst/>
          </a:prstGeom>
          <a:noFill/>
        </p:spPr>
        <p:txBody>
          <a:bodyPr wrap="none" rtlCol="0">
            <a:spAutoFit/>
          </a:bodyPr>
          <a:lstStyle/>
          <a:p>
            <a:r>
              <a:rPr lang="en-US" dirty="0"/>
              <a:t>Paget et al. (2015)</a:t>
            </a:r>
          </a:p>
        </p:txBody>
      </p:sp>
      <p:sp>
        <p:nvSpPr>
          <p:cNvPr id="15" name="TextBox 14"/>
          <p:cNvSpPr txBox="1"/>
          <p:nvPr/>
        </p:nvSpPr>
        <p:spPr>
          <a:xfrm>
            <a:off x="6626846" y="1061044"/>
            <a:ext cx="2490558" cy="4247317"/>
          </a:xfrm>
          <a:prstGeom prst="rect">
            <a:avLst/>
          </a:prstGeom>
          <a:solidFill>
            <a:srgbClr val="D9D9D9"/>
          </a:solidFill>
          <a:ln>
            <a:solidFill>
              <a:srgbClr val="000000"/>
            </a:solidFill>
          </a:ln>
        </p:spPr>
        <p:txBody>
          <a:bodyPr wrap="square" rtlCol="0">
            <a:spAutoFit/>
          </a:bodyPr>
          <a:lstStyle/>
          <a:p>
            <a:r>
              <a:rPr lang="en-US" dirty="0" smtClean="0"/>
              <a:t>Azimuthal dependence of individual backscatter returns vary by city (high to none).  Averaging over one or more months fully samples azimuthal range.  </a:t>
            </a:r>
          </a:p>
          <a:p>
            <a:endParaRPr lang="en-US" dirty="0"/>
          </a:p>
          <a:p>
            <a:r>
              <a:rPr lang="en-US" dirty="0" smtClean="0"/>
              <a:t>Although urban backscatter magnitude changed over 1999-2009, there was no trend in azimuthal dependence for several large cities we sampled.</a:t>
            </a:r>
            <a:endParaRPr lang="en-US" dirty="0"/>
          </a:p>
        </p:txBody>
      </p:sp>
      <p:sp>
        <p:nvSpPr>
          <p:cNvPr id="16" name="Oval 15"/>
          <p:cNvSpPr/>
          <p:nvPr/>
        </p:nvSpPr>
        <p:spPr>
          <a:xfrm>
            <a:off x="7145415" y="5679878"/>
            <a:ext cx="676573" cy="673690"/>
          </a:xfrm>
          <a:prstGeom prst="ellipse">
            <a:avLst/>
          </a:prstGeom>
          <a:noFill/>
          <a:ln w="19050" cmpd="sng">
            <a:solidFill>
              <a:srgbClr val="00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6971360" y="5512069"/>
            <a:ext cx="533660" cy="493114"/>
          </a:xfrm>
          <a:custGeom>
            <a:avLst/>
            <a:gdLst>
              <a:gd name="connsiteX0" fmla="*/ 533660 w 533660"/>
              <a:gd name="connsiteY0" fmla="*/ 0 h 614704"/>
              <a:gd name="connsiteX1" fmla="*/ 385046 w 533660"/>
              <a:gd name="connsiteY1" fmla="*/ 195895 h 614704"/>
              <a:gd name="connsiteX2" fmla="*/ 195900 w 533660"/>
              <a:gd name="connsiteY2" fmla="*/ 405299 h 614704"/>
              <a:gd name="connsiteX3" fmla="*/ 0 w 533660"/>
              <a:gd name="connsiteY3" fmla="*/ 614704 h 614704"/>
            </a:gdLst>
            <a:ahLst/>
            <a:cxnLst>
              <a:cxn ang="0">
                <a:pos x="connsiteX0" y="connsiteY0"/>
              </a:cxn>
              <a:cxn ang="0">
                <a:pos x="connsiteX1" y="connsiteY1"/>
              </a:cxn>
              <a:cxn ang="0">
                <a:pos x="connsiteX2" y="connsiteY2"/>
              </a:cxn>
              <a:cxn ang="0">
                <a:pos x="connsiteX3" y="connsiteY3"/>
              </a:cxn>
            </a:cxnLst>
            <a:rect l="l" t="t" r="r" b="b"/>
            <a:pathLst>
              <a:path w="533660" h="614704">
                <a:moveTo>
                  <a:pt x="533660" y="0"/>
                </a:moveTo>
                <a:cubicBezTo>
                  <a:pt x="487499" y="64172"/>
                  <a:pt x="441339" y="128345"/>
                  <a:pt x="385046" y="195895"/>
                </a:cubicBezTo>
                <a:cubicBezTo>
                  <a:pt x="328753" y="263445"/>
                  <a:pt x="260074" y="335498"/>
                  <a:pt x="195900" y="405299"/>
                </a:cubicBezTo>
                <a:cubicBezTo>
                  <a:pt x="131726" y="475100"/>
                  <a:pt x="0" y="614704"/>
                  <a:pt x="0" y="614704"/>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rot="16200000">
            <a:off x="6971352" y="6032211"/>
            <a:ext cx="533660" cy="493114"/>
          </a:xfrm>
          <a:custGeom>
            <a:avLst/>
            <a:gdLst>
              <a:gd name="connsiteX0" fmla="*/ 533660 w 533660"/>
              <a:gd name="connsiteY0" fmla="*/ 0 h 614704"/>
              <a:gd name="connsiteX1" fmla="*/ 385046 w 533660"/>
              <a:gd name="connsiteY1" fmla="*/ 195895 h 614704"/>
              <a:gd name="connsiteX2" fmla="*/ 195900 w 533660"/>
              <a:gd name="connsiteY2" fmla="*/ 405299 h 614704"/>
              <a:gd name="connsiteX3" fmla="*/ 0 w 533660"/>
              <a:gd name="connsiteY3" fmla="*/ 614704 h 614704"/>
            </a:gdLst>
            <a:ahLst/>
            <a:cxnLst>
              <a:cxn ang="0">
                <a:pos x="connsiteX0" y="connsiteY0"/>
              </a:cxn>
              <a:cxn ang="0">
                <a:pos x="connsiteX1" y="connsiteY1"/>
              </a:cxn>
              <a:cxn ang="0">
                <a:pos x="connsiteX2" y="connsiteY2"/>
              </a:cxn>
              <a:cxn ang="0">
                <a:pos x="connsiteX3" y="connsiteY3"/>
              </a:cxn>
            </a:cxnLst>
            <a:rect l="l" t="t" r="r" b="b"/>
            <a:pathLst>
              <a:path w="533660" h="614704">
                <a:moveTo>
                  <a:pt x="533660" y="0"/>
                </a:moveTo>
                <a:cubicBezTo>
                  <a:pt x="487499" y="64172"/>
                  <a:pt x="441339" y="128345"/>
                  <a:pt x="385046" y="195895"/>
                </a:cubicBezTo>
                <a:cubicBezTo>
                  <a:pt x="328753" y="263445"/>
                  <a:pt x="260074" y="335498"/>
                  <a:pt x="195900" y="405299"/>
                </a:cubicBezTo>
                <a:cubicBezTo>
                  <a:pt x="131726" y="475100"/>
                  <a:pt x="0" y="614704"/>
                  <a:pt x="0" y="614704"/>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flipH="1">
            <a:off x="7481775" y="5515859"/>
            <a:ext cx="533660" cy="493114"/>
          </a:xfrm>
          <a:custGeom>
            <a:avLst/>
            <a:gdLst>
              <a:gd name="connsiteX0" fmla="*/ 533660 w 533660"/>
              <a:gd name="connsiteY0" fmla="*/ 0 h 614704"/>
              <a:gd name="connsiteX1" fmla="*/ 385046 w 533660"/>
              <a:gd name="connsiteY1" fmla="*/ 195895 h 614704"/>
              <a:gd name="connsiteX2" fmla="*/ 195900 w 533660"/>
              <a:gd name="connsiteY2" fmla="*/ 405299 h 614704"/>
              <a:gd name="connsiteX3" fmla="*/ 0 w 533660"/>
              <a:gd name="connsiteY3" fmla="*/ 614704 h 614704"/>
            </a:gdLst>
            <a:ahLst/>
            <a:cxnLst>
              <a:cxn ang="0">
                <a:pos x="connsiteX0" y="connsiteY0"/>
              </a:cxn>
              <a:cxn ang="0">
                <a:pos x="connsiteX1" y="connsiteY1"/>
              </a:cxn>
              <a:cxn ang="0">
                <a:pos x="connsiteX2" y="connsiteY2"/>
              </a:cxn>
              <a:cxn ang="0">
                <a:pos x="connsiteX3" y="connsiteY3"/>
              </a:cxn>
            </a:cxnLst>
            <a:rect l="l" t="t" r="r" b="b"/>
            <a:pathLst>
              <a:path w="533660" h="614704">
                <a:moveTo>
                  <a:pt x="533660" y="0"/>
                </a:moveTo>
                <a:cubicBezTo>
                  <a:pt x="487499" y="64172"/>
                  <a:pt x="441339" y="128345"/>
                  <a:pt x="385046" y="195895"/>
                </a:cubicBezTo>
                <a:cubicBezTo>
                  <a:pt x="328753" y="263445"/>
                  <a:pt x="260074" y="335498"/>
                  <a:pt x="195900" y="405299"/>
                </a:cubicBezTo>
                <a:cubicBezTo>
                  <a:pt x="131726" y="475100"/>
                  <a:pt x="0" y="614704"/>
                  <a:pt x="0" y="614704"/>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rot="5400000" flipH="1">
            <a:off x="7481767" y="6036001"/>
            <a:ext cx="533660" cy="493114"/>
          </a:xfrm>
          <a:custGeom>
            <a:avLst/>
            <a:gdLst>
              <a:gd name="connsiteX0" fmla="*/ 533660 w 533660"/>
              <a:gd name="connsiteY0" fmla="*/ 0 h 614704"/>
              <a:gd name="connsiteX1" fmla="*/ 385046 w 533660"/>
              <a:gd name="connsiteY1" fmla="*/ 195895 h 614704"/>
              <a:gd name="connsiteX2" fmla="*/ 195900 w 533660"/>
              <a:gd name="connsiteY2" fmla="*/ 405299 h 614704"/>
              <a:gd name="connsiteX3" fmla="*/ 0 w 533660"/>
              <a:gd name="connsiteY3" fmla="*/ 614704 h 614704"/>
            </a:gdLst>
            <a:ahLst/>
            <a:cxnLst>
              <a:cxn ang="0">
                <a:pos x="connsiteX0" y="connsiteY0"/>
              </a:cxn>
              <a:cxn ang="0">
                <a:pos x="connsiteX1" y="connsiteY1"/>
              </a:cxn>
              <a:cxn ang="0">
                <a:pos x="connsiteX2" y="connsiteY2"/>
              </a:cxn>
              <a:cxn ang="0">
                <a:pos x="connsiteX3" y="connsiteY3"/>
              </a:cxn>
            </a:cxnLst>
            <a:rect l="l" t="t" r="r" b="b"/>
            <a:pathLst>
              <a:path w="533660" h="614704">
                <a:moveTo>
                  <a:pt x="533660" y="0"/>
                </a:moveTo>
                <a:cubicBezTo>
                  <a:pt x="487499" y="64172"/>
                  <a:pt x="441339" y="128345"/>
                  <a:pt x="385046" y="195895"/>
                </a:cubicBezTo>
                <a:cubicBezTo>
                  <a:pt x="328753" y="263445"/>
                  <a:pt x="260074" y="335498"/>
                  <a:pt x="195900" y="405299"/>
                </a:cubicBezTo>
                <a:cubicBezTo>
                  <a:pt x="131726" y="475100"/>
                  <a:pt x="0" y="614704"/>
                  <a:pt x="0" y="614704"/>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p:cNvSpPr txBox="1"/>
          <p:nvPr/>
        </p:nvSpPr>
        <p:spPr>
          <a:xfrm>
            <a:off x="8200806" y="5788341"/>
            <a:ext cx="556563" cy="307777"/>
          </a:xfrm>
          <a:prstGeom prst="rect">
            <a:avLst/>
          </a:prstGeom>
          <a:noFill/>
        </p:spPr>
        <p:txBody>
          <a:bodyPr wrap="none" rtlCol="0">
            <a:spAutoFit/>
          </a:bodyPr>
          <a:lstStyle/>
          <a:p>
            <a:r>
              <a:rPr lang="en-US" sz="1400" dirty="0" smtClean="0">
                <a:solidFill>
                  <a:srgbClr val="00FFFF"/>
                </a:solidFill>
                <a:latin typeface="Cambria"/>
                <a:cs typeface="Cambria"/>
              </a:rPr>
              <a:t>floor</a:t>
            </a:r>
            <a:endParaRPr lang="en-US" sz="1400" dirty="0">
              <a:solidFill>
                <a:srgbClr val="00FFFF"/>
              </a:solidFill>
              <a:latin typeface="Cambria"/>
              <a:cs typeface="Cambria"/>
            </a:endParaRPr>
          </a:p>
        </p:txBody>
      </p:sp>
      <p:sp>
        <p:nvSpPr>
          <p:cNvPr id="34" name="TextBox 33"/>
          <p:cNvSpPr txBox="1"/>
          <p:nvPr/>
        </p:nvSpPr>
        <p:spPr>
          <a:xfrm>
            <a:off x="7917983" y="6088681"/>
            <a:ext cx="1290200" cy="307777"/>
          </a:xfrm>
          <a:prstGeom prst="rect">
            <a:avLst/>
          </a:prstGeom>
          <a:noFill/>
          <a:ln>
            <a:noFill/>
          </a:ln>
        </p:spPr>
        <p:txBody>
          <a:bodyPr wrap="none" rtlCol="0">
            <a:spAutoFit/>
          </a:bodyPr>
          <a:lstStyle/>
          <a:p>
            <a:r>
              <a:rPr lang="en-US" sz="1400" dirty="0">
                <a:solidFill>
                  <a:srgbClr val="0000FF"/>
                </a:solidFill>
                <a:latin typeface="Cambria"/>
                <a:cs typeface="Cambria"/>
              </a:rPr>
              <a:t>m</a:t>
            </a:r>
            <a:r>
              <a:rPr lang="en-US" sz="1400" dirty="0" smtClean="0">
                <a:solidFill>
                  <a:srgbClr val="0000FF"/>
                </a:solidFill>
                <a:latin typeface="Cambria"/>
                <a:cs typeface="Cambria"/>
              </a:rPr>
              <a:t>ean by angle</a:t>
            </a:r>
            <a:endParaRPr lang="en-US" sz="1400" dirty="0">
              <a:solidFill>
                <a:srgbClr val="0000FF"/>
              </a:solidFill>
              <a:latin typeface="Cambria"/>
              <a:cs typeface="Cambria"/>
            </a:endParaRPr>
          </a:p>
        </p:txBody>
      </p:sp>
    </p:spTree>
    <p:extLst>
      <p:ext uri="{BB962C8B-B14F-4D97-AF65-F5344CB8AC3E}">
        <p14:creationId xmlns:p14="http://schemas.microsoft.com/office/powerpoint/2010/main" val="20388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images_Assessment Reports_AR5 - WG3_Chapter 12_15_figure_12.15.png"/>
          <p:cNvPicPr>
            <a:picLocks noChangeAspect="1"/>
          </p:cNvPicPr>
          <p:nvPr/>
        </p:nvPicPr>
        <p:blipFill rotWithShape="1">
          <a:blip r:embed="rId2" cstate="print">
            <a:extLst>
              <a:ext uri="{28A0092B-C50C-407E-A947-70E740481C1C}">
                <a14:useLocalDpi xmlns:a14="http://schemas.microsoft.com/office/drawing/2010/main" val="0"/>
              </a:ext>
            </a:extLst>
          </a:blip>
          <a:srcRect l="52010" t="20511" r="25119" b="61212"/>
          <a:stretch/>
        </p:blipFill>
        <p:spPr>
          <a:xfrm>
            <a:off x="260890" y="698500"/>
            <a:ext cx="2968960" cy="3191385"/>
          </a:xfrm>
          <a:prstGeom prst="rect">
            <a:avLst/>
          </a:prstGeom>
          <a:ln>
            <a:noFill/>
          </a:ln>
        </p:spPr>
      </p:pic>
      <p:pic>
        <p:nvPicPr>
          <p:cNvPr id="4" name="Picture 3" descr="_images_Assessment Reports_AR5 - WG3_Chapter 12_15_figure_12.15.png"/>
          <p:cNvPicPr>
            <a:picLocks noChangeAspect="1"/>
          </p:cNvPicPr>
          <p:nvPr/>
        </p:nvPicPr>
        <p:blipFill rotWithShape="1">
          <a:blip r:embed="rId2" cstate="print">
            <a:extLst>
              <a:ext uri="{28A0092B-C50C-407E-A947-70E740481C1C}">
                <a14:useLocalDpi xmlns:a14="http://schemas.microsoft.com/office/drawing/2010/main" val="0"/>
              </a:ext>
            </a:extLst>
          </a:blip>
          <a:srcRect l="78010" t="20656" r="-454" b="61067"/>
          <a:stretch/>
        </p:blipFill>
        <p:spPr>
          <a:xfrm>
            <a:off x="3239309" y="698500"/>
            <a:ext cx="3018949" cy="3191385"/>
          </a:xfrm>
          <a:prstGeom prst="rect">
            <a:avLst/>
          </a:prstGeom>
          <a:ln>
            <a:solidFill>
              <a:srgbClr val="FFFFFF"/>
            </a:solidFill>
          </a:ln>
        </p:spPr>
      </p:pic>
      <p:pic>
        <p:nvPicPr>
          <p:cNvPr id="5" name="Picture 4" descr="_images_Assessment Reports_AR5 - WG3_Chapter 12_15_figure_12.15.png"/>
          <p:cNvPicPr>
            <a:picLocks noChangeAspect="1"/>
          </p:cNvPicPr>
          <p:nvPr/>
        </p:nvPicPr>
        <p:blipFill rotWithShape="1">
          <a:blip r:embed="rId2" cstate="print">
            <a:extLst>
              <a:ext uri="{28A0092B-C50C-407E-A947-70E740481C1C}">
                <a14:useLocalDpi xmlns:a14="http://schemas.microsoft.com/office/drawing/2010/main" val="0"/>
              </a:ext>
            </a:extLst>
          </a:blip>
          <a:srcRect l="1563" t="40880" r="76088" b="40476"/>
          <a:stretch/>
        </p:blipFill>
        <p:spPr>
          <a:xfrm>
            <a:off x="6196992" y="698500"/>
            <a:ext cx="2947008" cy="3191385"/>
          </a:xfrm>
          <a:prstGeom prst="rect">
            <a:avLst/>
          </a:prstGeom>
          <a:ln>
            <a:solidFill>
              <a:srgbClr val="FFFFFF"/>
            </a:solidFill>
          </a:ln>
        </p:spPr>
      </p:pic>
      <p:pic>
        <p:nvPicPr>
          <p:cNvPr id="2" name="Picture 1"/>
          <p:cNvPicPr>
            <a:picLocks noChangeAspect="1"/>
          </p:cNvPicPr>
          <p:nvPr/>
        </p:nvPicPr>
        <p:blipFill>
          <a:blip r:embed="rId3"/>
          <a:stretch>
            <a:fillRect/>
          </a:stretch>
        </p:blipFill>
        <p:spPr>
          <a:xfrm>
            <a:off x="6936453" y="4690203"/>
            <a:ext cx="2013064" cy="1421994"/>
          </a:xfrm>
          <a:prstGeom prst="rect">
            <a:avLst/>
          </a:prstGeom>
        </p:spPr>
      </p:pic>
      <p:sp>
        <p:nvSpPr>
          <p:cNvPr id="6" name="TextBox 5"/>
          <p:cNvSpPr txBox="1"/>
          <p:nvPr/>
        </p:nvSpPr>
        <p:spPr>
          <a:xfrm>
            <a:off x="131622" y="4492442"/>
            <a:ext cx="6065370" cy="1878976"/>
          </a:xfrm>
          <a:prstGeom prst="rect">
            <a:avLst/>
          </a:prstGeom>
          <a:solidFill>
            <a:srgbClr val="D9D9D9"/>
          </a:solidFill>
          <a:ln>
            <a:solidFill>
              <a:schemeClr val="tx1"/>
            </a:solidFill>
          </a:ln>
        </p:spPr>
        <p:txBody>
          <a:bodyPr wrap="none" rtlCol="0">
            <a:spAutoFit/>
          </a:bodyPr>
          <a:lstStyle/>
          <a:p>
            <a:pPr>
              <a:lnSpc>
                <a:spcPct val="130000"/>
              </a:lnSpc>
            </a:pPr>
            <a:r>
              <a:rPr lang="en-US" dirty="0" smtClean="0"/>
              <a:t>• 11 x 11 grid (0.05°) centered on each city.</a:t>
            </a:r>
          </a:p>
          <a:p>
            <a:pPr>
              <a:lnSpc>
                <a:spcPct val="130000"/>
              </a:lnSpc>
            </a:pPr>
            <a:r>
              <a:rPr lang="en-US" dirty="0"/>
              <a:t>• summer mean backscatter; annual mean night time lights.</a:t>
            </a:r>
          </a:p>
          <a:p>
            <a:pPr>
              <a:lnSpc>
                <a:spcPct val="130000"/>
              </a:lnSpc>
            </a:pPr>
            <a:r>
              <a:rPr lang="en-US" dirty="0" smtClean="0"/>
              <a:t>• </a:t>
            </a:r>
            <a:r>
              <a:rPr lang="en-US" dirty="0"/>
              <a:t>arrows point from NL and PR in 1999 to NL and PR in 2009.</a:t>
            </a:r>
          </a:p>
          <a:p>
            <a:pPr>
              <a:lnSpc>
                <a:spcPct val="130000"/>
              </a:lnSpc>
            </a:pPr>
            <a:r>
              <a:rPr lang="en-US" dirty="0" smtClean="0"/>
              <a:t>• urban fraction (arrow color) from MODIS land cover product.</a:t>
            </a:r>
          </a:p>
          <a:p>
            <a:pPr>
              <a:lnSpc>
                <a:spcPct val="130000"/>
              </a:lnSpc>
            </a:pPr>
            <a:r>
              <a:rPr lang="en-US" dirty="0" smtClean="0"/>
              <a:t>• water grid cells masked out.</a:t>
            </a:r>
          </a:p>
        </p:txBody>
      </p:sp>
      <p:sp>
        <p:nvSpPr>
          <p:cNvPr id="7" name="TextBox 6"/>
          <p:cNvSpPr txBox="1"/>
          <p:nvPr/>
        </p:nvSpPr>
        <p:spPr>
          <a:xfrm>
            <a:off x="2596850" y="3916905"/>
            <a:ext cx="4748966" cy="400110"/>
          </a:xfrm>
          <a:prstGeom prst="rect">
            <a:avLst/>
          </a:prstGeom>
          <a:noFill/>
        </p:spPr>
        <p:txBody>
          <a:bodyPr wrap="none" rtlCol="0">
            <a:spAutoFit/>
          </a:bodyPr>
          <a:lstStyle/>
          <a:p>
            <a:r>
              <a:rPr lang="en-US" sz="2000" dirty="0" smtClean="0"/>
              <a:t>DMSP/OLS night time lights (NL; max. = 63)</a:t>
            </a:r>
            <a:endParaRPr lang="en-US" sz="2000" dirty="0"/>
          </a:p>
        </p:txBody>
      </p:sp>
      <p:sp>
        <p:nvSpPr>
          <p:cNvPr id="8" name="TextBox 7"/>
          <p:cNvSpPr txBox="1"/>
          <p:nvPr/>
        </p:nvSpPr>
        <p:spPr>
          <a:xfrm rot="16200000">
            <a:off x="-1580410" y="2205012"/>
            <a:ext cx="3499375" cy="338554"/>
          </a:xfrm>
          <a:prstGeom prst="rect">
            <a:avLst/>
          </a:prstGeom>
          <a:noFill/>
        </p:spPr>
        <p:txBody>
          <a:bodyPr wrap="none" rtlCol="0">
            <a:spAutoFit/>
          </a:bodyPr>
          <a:lstStyle/>
          <a:p>
            <a:r>
              <a:rPr lang="en-US" sz="1600" dirty="0" err="1" smtClean="0"/>
              <a:t>Quikscat</a:t>
            </a:r>
            <a:r>
              <a:rPr lang="en-US" sz="1600" dirty="0" smtClean="0"/>
              <a:t> power return (PR = 10^(</a:t>
            </a:r>
            <a:r>
              <a:rPr lang="en-US" sz="1600" dirty="0" smtClean="0">
                <a:latin typeface="Symbol" charset="2"/>
                <a:cs typeface="Symbol" charset="2"/>
              </a:rPr>
              <a:t>s</a:t>
            </a:r>
            <a:r>
              <a:rPr lang="en-US" sz="1600" baseline="30000" dirty="0" smtClean="0"/>
              <a:t>0</a:t>
            </a:r>
            <a:r>
              <a:rPr lang="en-US" sz="1600" dirty="0" smtClean="0"/>
              <a:t>/10)</a:t>
            </a:r>
            <a:endParaRPr lang="en-US" sz="1600" dirty="0"/>
          </a:p>
        </p:txBody>
      </p:sp>
      <p:pic>
        <p:nvPicPr>
          <p:cNvPr id="10" name="Picture 9"/>
          <p:cNvPicPr>
            <a:picLocks noChangeAspect="1"/>
          </p:cNvPicPr>
          <p:nvPr/>
        </p:nvPicPr>
        <p:blipFill>
          <a:blip r:embed="rId4"/>
          <a:stretch>
            <a:fillRect/>
          </a:stretch>
        </p:blipFill>
        <p:spPr>
          <a:xfrm>
            <a:off x="6553200" y="1079501"/>
            <a:ext cx="1044353" cy="1295400"/>
          </a:xfrm>
          <a:prstGeom prst="rect">
            <a:avLst/>
          </a:prstGeom>
        </p:spPr>
      </p:pic>
      <p:sp>
        <p:nvSpPr>
          <p:cNvPr id="11" name="TextBox 10"/>
          <p:cNvSpPr txBox="1"/>
          <p:nvPr/>
        </p:nvSpPr>
        <p:spPr>
          <a:xfrm>
            <a:off x="0" y="0"/>
            <a:ext cx="8529047" cy="461665"/>
          </a:xfrm>
          <a:prstGeom prst="rect">
            <a:avLst/>
          </a:prstGeom>
          <a:solidFill>
            <a:schemeClr val="bg1">
              <a:lumMod val="85000"/>
            </a:schemeClr>
          </a:solidFill>
          <a:ln>
            <a:solidFill>
              <a:schemeClr val="tx1"/>
            </a:solidFill>
          </a:ln>
        </p:spPr>
        <p:txBody>
          <a:bodyPr wrap="none" rtlCol="0">
            <a:spAutoFit/>
          </a:bodyPr>
          <a:lstStyle/>
          <a:p>
            <a:r>
              <a:rPr lang="en-US" sz="2400" b="1" dirty="0" smtClean="0"/>
              <a:t>1999-2009 change in night time lights and microwave backscatter</a:t>
            </a:r>
            <a:endParaRPr lang="en-US" sz="2400" b="1" dirty="0"/>
          </a:p>
        </p:txBody>
      </p:sp>
    </p:spTree>
    <p:extLst>
      <p:ext uri="{BB962C8B-B14F-4D97-AF65-F5344CB8AC3E}">
        <p14:creationId xmlns:p14="http://schemas.microsoft.com/office/powerpoint/2010/main" val="6033677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Winds_on_QuikSCAT_PGlobe_annotated.png"/>
          <p:cNvPicPr>
            <a:picLocks noChangeAspect="1"/>
          </p:cNvPicPr>
          <p:nvPr/>
        </p:nvPicPr>
        <p:blipFill rotWithShape="1">
          <a:blip r:embed="rId2">
            <a:extLst>
              <a:ext uri="{28A0092B-C50C-407E-A947-70E740481C1C}">
                <a14:useLocalDpi xmlns:a14="http://schemas.microsoft.com/office/drawing/2010/main" val="0"/>
              </a:ext>
            </a:extLst>
          </a:blip>
          <a:srcRect l="2910" r="2910"/>
          <a:stretch/>
        </p:blipFill>
        <p:spPr>
          <a:xfrm>
            <a:off x="4838" y="0"/>
            <a:ext cx="3444724" cy="3657600"/>
          </a:xfrm>
          <a:prstGeom prst="rect">
            <a:avLst/>
          </a:prstGeom>
        </p:spPr>
      </p:pic>
      <p:pic>
        <p:nvPicPr>
          <p:cNvPr id="3" name="Picture 2"/>
          <p:cNvPicPr>
            <a:picLocks noChangeAspect="1"/>
          </p:cNvPicPr>
          <p:nvPr/>
        </p:nvPicPr>
        <p:blipFill>
          <a:blip r:embed="rId3"/>
          <a:stretch>
            <a:fillRect/>
          </a:stretch>
        </p:blipFill>
        <p:spPr>
          <a:xfrm>
            <a:off x="3606847" y="105352"/>
            <a:ext cx="5457293" cy="3739432"/>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2672345" y="4035574"/>
            <a:ext cx="4082723" cy="2698452"/>
          </a:xfrm>
          <a:prstGeom prst="rect">
            <a:avLst/>
          </a:prstGeom>
          <a:ln>
            <a:solidFill>
              <a:schemeClr val="tx1"/>
            </a:solidFill>
          </a:ln>
        </p:spPr>
      </p:pic>
      <p:sp>
        <p:nvSpPr>
          <p:cNvPr id="7" name="TextBox 6"/>
          <p:cNvSpPr txBox="1"/>
          <p:nvPr/>
        </p:nvSpPr>
        <p:spPr>
          <a:xfrm>
            <a:off x="6783498" y="4573126"/>
            <a:ext cx="2280642" cy="923330"/>
          </a:xfrm>
          <a:prstGeom prst="rect">
            <a:avLst/>
          </a:prstGeom>
          <a:noFill/>
        </p:spPr>
        <p:txBody>
          <a:bodyPr wrap="none" rtlCol="0">
            <a:spAutoFit/>
          </a:bodyPr>
          <a:lstStyle/>
          <a:p>
            <a:r>
              <a:rPr lang="en-US" dirty="0" smtClean="0"/>
              <a:t>A – specular reflection</a:t>
            </a:r>
          </a:p>
          <a:p>
            <a:r>
              <a:rPr lang="en-US" dirty="0" smtClean="0"/>
              <a:t>B – diffuse scattering</a:t>
            </a:r>
          </a:p>
          <a:p>
            <a:r>
              <a:rPr lang="en-US" dirty="0" smtClean="0"/>
              <a:t>C – corner reflector</a:t>
            </a:r>
            <a:endParaRPr lang="en-US" dirty="0"/>
          </a:p>
        </p:txBody>
      </p:sp>
      <p:pic>
        <p:nvPicPr>
          <p:cNvPr id="8" name="Picture 7" descr="SeaWinds_on_QuikSCAT_PGlobe_annotated.png"/>
          <p:cNvPicPr>
            <a:picLocks noChangeAspect="1"/>
          </p:cNvPicPr>
          <p:nvPr/>
        </p:nvPicPr>
        <p:blipFill rotWithShape="1">
          <a:blip r:embed="rId2">
            <a:extLst>
              <a:ext uri="{28A0092B-C50C-407E-A947-70E740481C1C}">
                <a14:useLocalDpi xmlns:a14="http://schemas.microsoft.com/office/drawing/2010/main" val="0"/>
              </a:ext>
            </a:extLst>
          </a:blip>
          <a:srcRect l="44229" t="26491" r="43396" b="63351"/>
          <a:stretch/>
        </p:blipFill>
        <p:spPr>
          <a:xfrm>
            <a:off x="682273" y="4078535"/>
            <a:ext cx="1676170" cy="1375914"/>
          </a:xfrm>
          <a:prstGeom prst="rect">
            <a:avLst/>
          </a:prstGeom>
        </p:spPr>
      </p:pic>
      <p:sp>
        <p:nvSpPr>
          <p:cNvPr id="9" name="TextBox 8"/>
          <p:cNvSpPr txBox="1"/>
          <p:nvPr/>
        </p:nvSpPr>
        <p:spPr>
          <a:xfrm>
            <a:off x="1536665" y="5716194"/>
            <a:ext cx="624390" cy="307777"/>
          </a:xfrm>
          <a:prstGeom prst="rect">
            <a:avLst/>
          </a:prstGeom>
          <a:noFill/>
        </p:spPr>
        <p:txBody>
          <a:bodyPr wrap="none" rtlCol="0">
            <a:spAutoFit/>
          </a:bodyPr>
          <a:lstStyle/>
          <a:p>
            <a:r>
              <a:rPr lang="en-US" sz="1400" dirty="0" smtClean="0"/>
              <a:t>Tokyo</a:t>
            </a:r>
            <a:endParaRPr lang="en-US" sz="1400" dirty="0"/>
          </a:p>
        </p:txBody>
      </p:sp>
      <p:sp>
        <p:nvSpPr>
          <p:cNvPr id="10" name="TextBox 9"/>
          <p:cNvSpPr txBox="1"/>
          <p:nvPr/>
        </p:nvSpPr>
        <p:spPr>
          <a:xfrm>
            <a:off x="-8672" y="4368987"/>
            <a:ext cx="586694" cy="307777"/>
          </a:xfrm>
          <a:prstGeom prst="rect">
            <a:avLst/>
          </a:prstGeom>
          <a:noFill/>
        </p:spPr>
        <p:txBody>
          <a:bodyPr wrap="none" rtlCol="0">
            <a:spAutoFit/>
          </a:bodyPr>
          <a:lstStyle/>
          <a:p>
            <a:r>
              <a:rPr lang="en-US" sz="1400" dirty="0" smtClean="0"/>
              <a:t>Seoul</a:t>
            </a:r>
            <a:endParaRPr lang="en-US" sz="1400" dirty="0"/>
          </a:p>
        </p:txBody>
      </p:sp>
      <p:cxnSp>
        <p:nvCxnSpPr>
          <p:cNvPr id="14" name="Straight Connector 13"/>
          <p:cNvCxnSpPr/>
          <p:nvPr/>
        </p:nvCxnSpPr>
        <p:spPr>
          <a:xfrm flipV="1">
            <a:off x="492119" y="4522876"/>
            <a:ext cx="198826" cy="1730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697700" y="4397908"/>
            <a:ext cx="186221" cy="195895"/>
          </a:xfrm>
          <a:prstGeom prst="ellipse">
            <a:avLst/>
          </a:prstGeom>
          <a:no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762052" y="4578816"/>
            <a:ext cx="186221" cy="195895"/>
          </a:xfrm>
          <a:prstGeom prst="ellipse">
            <a:avLst/>
          </a:prstGeom>
          <a:no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1848860" y="4774711"/>
            <a:ext cx="0" cy="1025682"/>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1517854" y="972718"/>
            <a:ext cx="398555" cy="376802"/>
          </a:xfrm>
          <a:prstGeom prst="rect">
            <a:avLst/>
          </a:prstGeom>
          <a:no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H="1" flipV="1">
            <a:off x="1916409" y="1349520"/>
            <a:ext cx="442034" cy="2729015"/>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97700" y="1349521"/>
            <a:ext cx="820154" cy="2729014"/>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672" y="6023971"/>
            <a:ext cx="2617517" cy="830997"/>
          </a:xfrm>
          <a:prstGeom prst="rect">
            <a:avLst/>
          </a:prstGeom>
          <a:solidFill>
            <a:schemeClr val="bg1">
              <a:lumMod val="85000"/>
            </a:schemeClr>
          </a:solidFill>
          <a:ln>
            <a:solidFill>
              <a:schemeClr val="tx1"/>
            </a:solidFill>
          </a:ln>
        </p:spPr>
        <p:txBody>
          <a:bodyPr wrap="square" rtlCol="0">
            <a:spAutoFit/>
          </a:bodyPr>
          <a:lstStyle/>
          <a:p>
            <a:r>
              <a:rPr lang="en-US" sz="2400" dirty="0" smtClean="0"/>
              <a:t>Big cities have strong backscatter.</a:t>
            </a:r>
            <a:endParaRPr lang="en-US" sz="2400" dirty="0"/>
          </a:p>
        </p:txBody>
      </p:sp>
      <p:sp>
        <p:nvSpPr>
          <p:cNvPr id="19" name="TextBox 18"/>
          <p:cNvSpPr txBox="1"/>
          <p:nvPr/>
        </p:nvSpPr>
        <p:spPr>
          <a:xfrm>
            <a:off x="7404100" y="101600"/>
            <a:ext cx="1663700" cy="1015663"/>
          </a:xfrm>
          <a:prstGeom prst="rect">
            <a:avLst/>
          </a:prstGeom>
          <a:solidFill>
            <a:srgbClr val="D9D9D9"/>
          </a:solidFill>
          <a:ln>
            <a:solidFill>
              <a:srgbClr val="000000"/>
            </a:solidFill>
          </a:ln>
        </p:spPr>
        <p:txBody>
          <a:bodyPr wrap="square" rtlCol="0">
            <a:spAutoFit/>
          </a:bodyPr>
          <a:lstStyle/>
          <a:p>
            <a:pPr algn="r"/>
            <a:r>
              <a:rPr lang="en-US" sz="2000" dirty="0" smtClean="0"/>
              <a:t>Ku-band</a:t>
            </a:r>
          </a:p>
          <a:p>
            <a:pPr algn="r"/>
            <a:r>
              <a:rPr lang="en-US" sz="2000" dirty="0" smtClean="0"/>
              <a:t>microwave</a:t>
            </a:r>
          </a:p>
          <a:p>
            <a:pPr algn="r"/>
            <a:r>
              <a:rPr lang="en-US" sz="2000" dirty="0" err="1" smtClean="0"/>
              <a:t>scatterometer</a:t>
            </a:r>
            <a:endParaRPr lang="en-US" sz="2000" dirty="0"/>
          </a:p>
        </p:txBody>
      </p:sp>
      <p:sp>
        <p:nvSpPr>
          <p:cNvPr id="22" name="TextBox 21"/>
          <p:cNvSpPr txBox="1"/>
          <p:nvPr/>
        </p:nvSpPr>
        <p:spPr>
          <a:xfrm>
            <a:off x="4483100" y="4086037"/>
            <a:ext cx="2044700" cy="400110"/>
          </a:xfrm>
          <a:prstGeom prst="rect">
            <a:avLst/>
          </a:prstGeom>
          <a:solidFill>
            <a:srgbClr val="D9D9D9"/>
          </a:solidFill>
          <a:ln>
            <a:solidFill>
              <a:srgbClr val="000000"/>
            </a:solidFill>
          </a:ln>
        </p:spPr>
        <p:txBody>
          <a:bodyPr wrap="square" rtlCol="0">
            <a:spAutoFit/>
          </a:bodyPr>
          <a:lstStyle/>
          <a:p>
            <a:r>
              <a:rPr lang="en-US" sz="2000" dirty="0" smtClean="0"/>
              <a:t>surface scattering</a:t>
            </a:r>
            <a:endParaRPr lang="en-US" sz="2000" dirty="0"/>
          </a:p>
        </p:txBody>
      </p:sp>
    </p:spTree>
    <p:extLst>
      <p:ext uri="{BB962C8B-B14F-4D97-AF65-F5344CB8AC3E}">
        <p14:creationId xmlns:p14="http://schemas.microsoft.com/office/powerpoint/2010/main" val="7882049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314073"/>
            <a:ext cx="9144000" cy="492443"/>
          </a:xfrm>
          <a:prstGeom prst="rect">
            <a:avLst/>
          </a:prstGeom>
          <a:noFill/>
        </p:spPr>
        <p:txBody>
          <a:bodyPr wrap="square" rtlCol="0">
            <a:spAutoFit/>
          </a:bodyPr>
          <a:lstStyle/>
          <a:p>
            <a:r>
              <a:rPr lang="en-US" sz="2600" dirty="0" smtClean="0"/>
              <a:t>Where is growth occurring? With what effect on urban structure?</a:t>
            </a:r>
          </a:p>
        </p:txBody>
      </p:sp>
      <p:sp>
        <p:nvSpPr>
          <p:cNvPr id="8" name="TextBox 7"/>
          <p:cNvSpPr txBox="1"/>
          <p:nvPr/>
        </p:nvSpPr>
        <p:spPr>
          <a:xfrm>
            <a:off x="0" y="0"/>
            <a:ext cx="9207669" cy="954107"/>
          </a:xfrm>
          <a:prstGeom prst="rect">
            <a:avLst/>
          </a:prstGeom>
          <a:solidFill>
            <a:srgbClr val="D9D9D9"/>
          </a:solidFill>
          <a:ln>
            <a:solidFill>
              <a:srgbClr val="000000"/>
            </a:solidFill>
          </a:ln>
        </p:spPr>
        <p:txBody>
          <a:bodyPr wrap="none" rtlCol="0">
            <a:spAutoFit/>
          </a:bodyPr>
          <a:lstStyle/>
          <a:p>
            <a:pPr algn="ctr"/>
            <a:r>
              <a:rPr lang="en-US" sz="2800" b="1" dirty="0"/>
              <a:t>1.3 million new urban residents per week globally until 2050 </a:t>
            </a:r>
          </a:p>
          <a:p>
            <a:pPr algn="ctr"/>
            <a:r>
              <a:rPr lang="en-US" sz="2800" i="1" dirty="0"/>
              <a:t>Essentially all population growth in the coming </a:t>
            </a:r>
            <a:r>
              <a:rPr lang="en-US" sz="2800" i="1" dirty="0" smtClean="0"/>
              <a:t>3.5 decades.</a:t>
            </a:r>
            <a:endParaRPr lang="en-US" sz="2800" i="1" dirty="0"/>
          </a:p>
        </p:txBody>
      </p:sp>
    </p:spTree>
    <p:extLst>
      <p:ext uri="{BB962C8B-B14F-4D97-AF65-F5344CB8AC3E}">
        <p14:creationId xmlns:p14="http://schemas.microsoft.com/office/powerpoint/2010/main" val="40812997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314073"/>
            <a:ext cx="9144000" cy="4062651"/>
          </a:xfrm>
          <a:prstGeom prst="rect">
            <a:avLst/>
          </a:prstGeom>
          <a:noFill/>
        </p:spPr>
        <p:txBody>
          <a:bodyPr wrap="square" rtlCol="0">
            <a:spAutoFit/>
          </a:bodyPr>
          <a:lstStyle/>
          <a:p>
            <a:r>
              <a:rPr lang="en-US" sz="2600" dirty="0"/>
              <a:t>Where is growth occurring? With what effect on urban structure?</a:t>
            </a:r>
          </a:p>
          <a:p>
            <a:r>
              <a:rPr lang="en-US" sz="2800" dirty="0" smtClean="0">
                <a:solidFill>
                  <a:srgbClr val="0000FF"/>
                </a:solidFill>
              </a:rPr>
              <a:t>   horizontal spread/sprawl</a:t>
            </a:r>
          </a:p>
          <a:p>
            <a:endParaRPr lang="en-US" sz="2800" dirty="0"/>
          </a:p>
          <a:p>
            <a:endParaRPr lang="en-US" sz="2800" dirty="0" smtClean="0"/>
          </a:p>
          <a:p>
            <a:endParaRPr lang="en-US" sz="2800" dirty="0"/>
          </a:p>
          <a:p>
            <a:endParaRPr lang="en-US" sz="2800" dirty="0" smtClean="0"/>
          </a:p>
          <a:p>
            <a:endParaRPr lang="en-US" sz="2800" dirty="0" smtClean="0"/>
          </a:p>
          <a:p>
            <a:endParaRPr lang="en-US" sz="2800" dirty="0"/>
          </a:p>
          <a:p>
            <a:endParaRPr lang="en-US" sz="2000" dirty="0" smtClean="0"/>
          </a:p>
          <a:p>
            <a:r>
              <a:rPr lang="en-US" sz="1600" dirty="0" smtClean="0">
                <a:latin typeface="+mj-lt"/>
              </a:rPr>
              <a:t>Mexico City; Photo: Pablo Lopez </a:t>
            </a:r>
            <a:r>
              <a:rPr lang="en-US" sz="1600" dirty="0">
                <a:latin typeface="+mj-lt"/>
              </a:rPr>
              <a:t>Luz </a:t>
            </a:r>
            <a:r>
              <a:rPr lang="en-US" sz="1600" dirty="0" smtClean="0">
                <a:latin typeface="+mj-lt"/>
              </a:rPr>
              <a:t>			   	</a:t>
            </a:r>
            <a:endParaRPr lang="en-US" sz="1100" dirty="0" smtClean="0"/>
          </a:p>
        </p:txBody>
      </p:sp>
      <p:pic>
        <p:nvPicPr>
          <p:cNvPr id="5" name="Picture 4"/>
          <p:cNvPicPr>
            <a:picLocks noChangeAspect="1"/>
          </p:cNvPicPr>
          <p:nvPr/>
        </p:nvPicPr>
        <p:blipFill>
          <a:blip r:embed="rId2"/>
          <a:stretch>
            <a:fillRect/>
          </a:stretch>
        </p:blipFill>
        <p:spPr>
          <a:xfrm>
            <a:off x="0" y="2273300"/>
            <a:ext cx="4614333" cy="2768600"/>
          </a:xfrm>
          <a:prstGeom prst="rect">
            <a:avLst/>
          </a:prstGeom>
          <a:ln w="19050" cmpd="sng">
            <a:solidFill>
              <a:srgbClr val="000000"/>
            </a:solidFill>
          </a:ln>
        </p:spPr>
      </p:pic>
      <p:sp>
        <p:nvSpPr>
          <p:cNvPr id="8" name="TextBox 7"/>
          <p:cNvSpPr txBox="1"/>
          <p:nvPr/>
        </p:nvSpPr>
        <p:spPr>
          <a:xfrm>
            <a:off x="0" y="0"/>
            <a:ext cx="9207669" cy="954107"/>
          </a:xfrm>
          <a:prstGeom prst="rect">
            <a:avLst/>
          </a:prstGeom>
          <a:solidFill>
            <a:srgbClr val="D9D9D9"/>
          </a:solidFill>
          <a:ln>
            <a:solidFill>
              <a:srgbClr val="000000"/>
            </a:solidFill>
          </a:ln>
        </p:spPr>
        <p:txBody>
          <a:bodyPr wrap="none" rtlCol="0">
            <a:spAutoFit/>
          </a:bodyPr>
          <a:lstStyle/>
          <a:p>
            <a:pPr algn="ctr"/>
            <a:r>
              <a:rPr lang="en-US" sz="2800" b="1" dirty="0"/>
              <a:t>1.3 million new urban residents per week globally until 2050 </a:t>
            </a:r>
          </a:p>
          <a:p>
            <a:pPr algn="ctr"/>
            <a:r>
              <a:rPr lang="en-US" sz="2800" i="1" dirty="0"/>
              <a:t>Essentially all population growth in the coming 3.5 decades</a:t>
            </a:r>
            <a:r>
              <a:rPr lang="en-US" sz="2800" i="1" dirty="0" smtClean="0"/>
              <a:t>.</a:t>
            </a:r>
            <a:endParaRPr lang="en-US" sz="2800" i="1" dirty="0"/>
          </a:p>
        </p:txBody>
      </p:sp>
    </p:spTree>
    <p:extLst>
      <p:ext uri="{BB962C8B-B14F-4D97-AF65-F5344CB8AC3E}">
        <p14:creationId xmlns:p14="http://schemas.microsoft.com/office/powerpoint/2010/main" val="26589614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314073"/>
            <a:ext cx="9144000" cy="4231928"/>
          </a:xfrm>
          <a:prstGeom prst="rect">
            <a:avLst/>
          </a:prstGeom>
          <a:noFill/>
        </p:spPr>
        <p:txBody>
          <a:bodyPr wrap="square" rtlCol="0">
            <a:spAutoFit/>
          </a:bodyPr>
          <a:lstStyle/>
          <a:p>
            <a:r>
              <a:rPr lang="en-US" sz="2600" dirty="0" smtClean="0"/>
              <a:t>Where is growth occurring? With </a:t>
            </a:r>
            <a:r>
              <a:rPr lang="en-US" sz="2600" dirty="0"/>
              <a:t>w</a:t>
            </a:r>
            <a:r>
              <a:rPr lang="en-US" sz="2600" dirty="0" smtClean="0"/>
              <a:t>hat effect on urban structure?</a:t>
            </a:r>
          </a:p>
          <a:p>
            <a:r>
              <a:rPr lang="en-US" sz="2800" dirty="0">
                <a:solidFill>
                  <a:srgbClr val="0000FF"/>
                </a:solidFill>
              </a:rPr>
              <a:t> </a:t>
            </a:r>
            <a:r>
              <a:rPr lang="en-US" sz="2800" dirty="0" smtClean="0">
                <a:solidFill>
                  <a:srgbClr val="0000FF"/>
                </a:solidFill>
              </a:rPr>
              <a:t>  horizontal spread/sprawl     </a:t>
            </a:r>
            <a:r>
              <a:rPr lang="en-US" sz="2800" dirty="0" smtClean="0"/>
              <a:t>-or-    </a:t>
            </a:r>
            <a:r>
              <a:rPr lang="en-US" sz="2800" dirty="0" smtClean="0">
                <a:solidFill>
                  <a:srgbClr val="0000FF"/>
                </a:solidFill>
              </a:rPr>
              <a:t>vertical rise/densification?</a:t>
            </a:r>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000" dirty="0" smtClean="0"/>
          </a:p>
          <a:p>
            <a:r>
              <a:rPr lang="en-US" sz="1600" dirty="0" smtClean="0">
                <a:latin typeface="+mj-lt"/>
              </a:rPr>
              <a:t>Mexico City; Photo: Pablo Lopez </a:t>
            </a:r>
            <a:r>
              <a:rPr lang="en-US" sz="1600" dirty="0">
                <a:latin typeface="+mj-lt"/>
              </a:rPr>
              <a:t>Luz </a:t>
            </a:r>
            <a:r>
              <a:rPr lang="en-US" sz="1600" dirty="0" smtClean="0">
                <a:latin typeface="+mj-lt"/>
              </a:rPr>
              <a:t>			   	    Chongqing, China; </a:t>
            </a:r>
            <a:r>
              <a:rPr lang="en-US" sz="1600" dirty="0" smtClean="0">
                <a:latin typeface="Calibri" charset="0"/>
              </a:rPr>
              <a:t>Photo : </a:t>
            </a:r>
            <a:r>
              <a:rPr lang="en-US" sz="1600" dirty="0">
                <a:latin typeface="Calibri" charset="0"/>
              </a:rPr>
              <a:t>Matthew </a:t>
            </a:r>
            <a:r>
              <a:rPr lang="en-US" sz="1600" dirty="0" err="1">
                <a:latin typeface="Calibri" charset="0"/>
              </a:rPr>
              <a:t>Niederhauser</a:t>
            </a:r>
            <a:endParaRPr lang="en-US" sz="1600" dirty="0">
              <a:latin typeface="+mj-lt"/>
            </a:endParaRPr>
          </a:p>
          <a:p>
            <a:endParaRPr lang="en-US" sz="1100" dirty="0" smtClean="0"/>
          </a:p>
        </p:txBody>
      </p:sp>
      <p:pic>
        <p:nvPicPr>
          <p:cNvPr id="5" name="Picture 4"/>
          <p:cNvPicPr>
            <a:picLocks noChangeAspect="1"/>
          </p:cNvPicPr>
          <p:nvPr/>
        </p:nvPicPr>
        <p:blipFill>
          <a:blip r:embed="rId2"/>
          <a:stretch>
            <a:fillRect/>
          </a:stretch>
        </p:blipFill>
        <p:spPr>
          <a:xfrm>
            <a:off x="0" y="2273300"/>
            <a:ext cx="4614333" cy="2768600"/>
          </a:xfrm>
          <a:prstGeom prst="rect">
            <a:avLst/>
          </a:prstGeom>
          <a:ln w="19050" cmpd="sng">
            <a:solidFill>
              <a:srgbClr val="000000"/>
            </a:solidFill>
          </a:ln>
        </p:spPr>
      </p:pic>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799" y="2273301"/>
            <a:ext cx="4244975" cy="2779254"/>
          </a:xfrm>
          <a:prstGeom prst="rect">
            <a:avLst/>
          </a:prstGeom>
          <a:noFill/>
          <a:ln w="190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0"/>
            <a:ext cx="9207669" cy="954107"/>
          </a:xfrm>
          <a:prstGeom prst="rect">
            <a:avLst/>
          </a:prstGeom>
          <a:solidFill>
            <a:srgbClr val="D9D9D9"/>
          </a:solidFill>
          <a:ln>
            <a:solidFill>
              <a:srgbClr val="000000"/>
            </a:solidFill>
          </a:ln>
        </p:spPr>
        <p:txBody>
          <a:bodyPr wrap="none" rtlCol="0">
            <a:spAutoFit/>
          </a:bodyPr>
          <a:lstStyle/>
          <a:p>
            <a:pPr algn="ctr"/>
            <a:r>
              <a:rPr lang="en-US" sz="2800" b="1" dirty="0"/>
              <a:t>1.3 million new urban residents per week globally until 2050 </a:t>
            </a:r>
          </a:p>
          <a:p>
            <a:pPr algn="ctr"/>
            <a:r>
              <a:rPr lang="en-US" sz="2800" i="1" dirty="0"/>
              <a:t>Essentially all population growth in the coming 3.5 decades</a:t>
            </a:r>
            <a:r>
              <a:rPr lang="en-US" sz="2800" i="1" dirty="0" smtClean="0"/>
              <a:t>.</a:t>
            </a:r>
            <a:endParaRPr lang="en-US" sz="2800" i="1" dirty="0"/>
          </a:p>
        </p:txBody>
      </p:sp>
    </p:spTree>
    <p:extLst>
      <p:ext uri="{BB962C8B-B14F-4D97-AF65-F5344CB8AC3E}">
        <p14:creationId xmlns:p14="http://schemas.microsoft.com/office/powerpoint/2010/main" val="911651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314073"/>
            <a:ext cx="9144000" cy="5524590"/>
          </a:xfrm>
          <a:prstGeom prst="rect">
            <a:avLst/>
          </a:prstGeom>
          <a:noFill/>
        </p:spPr>
        <p:txBody>
          <a:bodyPr wrap="square" rtlCol="0">
            <a:spAutoFit/>
          </a:bodyPr>
          <a:lstStyle/>
          <a:p>
            <a:r>
              <a:rPr lang="en-US" sz="2600" dirty="0"/>
              <a:t>Where is growth occurring? With what effect on urban structure?</a:t>
            </a:r>
          </a:p>
          <a:p>
            <a:r>
              <a:rPr lang="en-US" sz="2800" dirty="0" smtClean="0"/>
              <a:t>   </a:t>
            </a:r>
            <a:r>
              <a:rPr lang="en-US" sz="2800" dirty="0" smtClean="0">
                <a:solidFill>
                  <a:srgbClr val="0000FF"/>
                </a:solidFill>
              </a:rPr>
              <a:t>horizontal spread/sprawl     </a:t>
            </a:r>
            <a:r>
              <a:rPr lang="en-US" sz="2800" dirty="0" smtClean="0"/>
              <a:t>-or</a:t>
            </a:r>
            <a:r>
              <a:rPr lang="en-US" sz="2800" dirty="0" smtClean="0">
                <a:solidFill>
                  <a:srgbClr val="0000FF"/>
                </a:solidFill>
              </a:rPr>
              <a:t>-    vertical rise/densification?</a:t>
            </a:r>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000" dirty="0" smtClean="0"/>
          </a:p>
          <a:p>
            <a:r>
              <a:rPr lang="en-US" sz="1600" dirty="0" smtClean="0">
                <a:latin typeface="+mj-lt"/>
              </a:rPr>
              <a:t>Mexico City; Photo: Pablo Lopez </a:t>
            </a:r>
            <a:r>
              <a:rPr lang="en-US" sz="1600" dirty="0">
                <a:latin typeface="+mj-lt"/>
              </a:rPr>
              <a:t>Luz </a:t>
            </a:r>
            <a:r>
              <a:rPr lang="en-US" sz="1600" dirty="0" smtClean="0">
                <a:latin typeface="+mj-lt"/>
              </a:rPr>
              <a:t>			   	    Chongqing, China; </a:t>
            </a:r>
            <a:r>
              <a:rPr lang="en-US" sz="1600" dirty="0" smtClean="0">
                <a:latin typeface="Calibri" charset="0"/>
              </a:rPr>
              <a:t>Photo : </a:t>
            </a:r>
            <a:r>
              <a:rPr lang="en-US" sz="1600" dirty="0">
                <a:latin typeface="Calibri" charset="0"/>
              </a:rPr>
              <a:t>Matthew </a:t>
            </a:r>
            <a:r>
              <a:rPr lang="en-US" sz="1600" dirty="0" err="1">
                <a:latin typeface="Calibri" charset="0"/>
              </a:rPr>
              <a:t>Niederhauser</a:t>
            </a:r>
            <a:endParaRPr lang="en-US" sz="1600" dirty="0">
              <a:latin typeface="+mj-lt"/>
            </a:endParaRPr>
          </a:p>
          <a:p>
            <a:endParaRPr lang="en-US" sz="1100" dirty="0" smtClean="0"/>
          </a:p>
          <a:p>
            <a:r>
              <a:rPr lang="en-US" sz="2800" dirty="0" smtClean="0"/>
              <a:t>What are the consequences?</a:t>
            </a:r>
          </a:p>
          <a:p>
            <a:r>
              <a:rPr lang="en-US" sz="2800" dirty="0"/>
              <a:t>	</a:t>
            </a:r>
            <a:r>
              <a:rPr lang="en-US" sz="2800" dirty="0" smtClean="0"/>
              <a:t>1. energy and resource use, etc.</a:t>
            </a:r>
          </a:p>
          <a:p>
            <a:r>
              <a:rPr lang="en-US" sz="2800" dirty="0"/>
              <a:t>	</a:t>
            </a:r>
            <a:r>
              <a:rPr lang="en-US" sz="2800" dirty="0" smtClean="0"/>
              <a:t>2. urban heat islands.</a:t>
            </a:r>
          </a:p>
        </p:txBody>
      </p:sp>
      <p:pic>
        <p:nvPicPr>
          <p:cNvPr id="5" name="Picture 4"/>
          <p:cNvPicPr>
            <a:picLocks noChangeAspect="1"/>
          </p:cNvPicPr>
          <p:nvPr/>
        </p:nvPicPr>
        <p:blipFill>
          <a:blip r:embed="rId2"/>
          <a:stretch>
            <a:fillRect/>
          </a:stretch>
        </p:blipFill>
        <p:spPr>
          <a:xfrm>
            <a:off x="0" y="2273300"/>
            <a:ext cx="4614333" cy="2768600"/>
          </a:xfrm>
          <a:prstGeom prst="rect">
            <a:avLst/>
          </a:prstGeom>
          <a:ln w="19050" cmpd="sng">
            <a:solidFill>
              <a:srgbClr val="000000"/>
            </a:solidFill>
          </a:ln>
        </p:spPr>
      </p:pic>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799" y="2273301"/>
            <a:ext cx="4244975" cy="2779254"/>
          </a:xfrm>
          <a:prstGeom prst="rect">
            <a:avLst/>
          </a:prstGeom>
          <a:noFill/>
          <a:ln w="190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9207669" cy="954107"/>
          </a:xfrm>
          <a:prstGeom prst="rect">
            <a:avLst/>
          </a:prstGeom>
          <a:solidFill>
            <a:srgbClr val="D9D9D9"/>
          </a:solidFill>
          <a:ln>
            <a:solidFill>
              <a:srgbClr val="000000"/>
            </a:solidFill>
          </a:ln>
        </p:spPr>
        <p:txBody>
          <a:bodyPr wrap="none" rtlCol="0">
            <a:spAutoFit/>
          </a:bodyPr>
          <a:lstStyle/>
          <a:p>
            <a:pPr algn="ctr"/>
            <a:r>
              <a:rPr lang="en-US" sz="2800" b="1" dirty="0"/>
              <a:t>1.3 million new urban residents per week globally until 2050 </a:t>
            </a:r>
          </a:p>
          <a:p>
            <a:pPr algn="ctr"/>
            <a:r>
              <a:rPr lang="en-US" sz="2800" i="1" dirty="0"/>
              <a:t>Essentially all population growth in the coming 3.5 decades</a:t>
            </a:r>
            <a:r>
              <a:rPr lang="en-US" sz="2800" i="1" dirty="0" smtClean="0"/>
              <a:t>.</a:t>
            </a:r>
            <a:endParaRPr lang="en-US" sz="2800" i="1" dirty="0"/>
          </a:p>
        </p:txBody>
      </p:sp>
    </p:spTree>
    <p:extLst>
      <p:ext uri="{BB962C8B-B14F-4D97-AF65-F5344CB8AC3E}">
        <p14:creationId xmlns:p14="http://schemas.microsoft.com/office/powerpoint/2010/main" val="40959230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rotWithShape="1">
          <a:blip r:embed="rId2">
            <a:extLst>
              <a:ext uri="{28A0092B-C50C-407E-A947-70E740481C1C}">
                <a14:useLocalDpi xmlns:a14="http://schemas.microsoft.com/office/drawing/2010/main" val="0"/>
              </a:ext>
            </a:extLst>
          </a:blip>
          <a:srcRect l="21912" t="63333" r="16771"/>
          <a:stretch/>
        </p:blipFill>
        <p:spPr bwMode="auto">
          <a:xfrm>
            <a:off x="0" y="901875"/>
            <a:ext cx="4480560" cy="1854025"/>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p:cNvPicPr>
            <a:picLocks noChangeAspect="1"/>
          </p:cNvPicPr>
          <p:nvPr/>
        </p:nvPicPr>
        <p:blipFill rotWithShape="1">
          <a:blip r:embed="rId3">
            <a:extLst>
              <a:ext uri="{28A0092B-C50C-407E-A947-70E740481C1C}">
                <a14:useLocalDpi xmlns:a14="http://schemas.microsoft.com/office/drawing/2010/main" val="0"/>
              </a:ext>
            </a:extLst>
          </a:blip>
          <a:srcRect l="21113" t="63333" r="17659"/>
          <a:stretch/>
        </p:blipFill>
        <p:spPr bwMode="auto">
          <a:xfrm>
            <a:off x="0" y="3797300"/>
            <a:ext cx="4480560" cy="1854025"/>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
          <p:cNvPicPr>
            <a:picLocks noChangeAspect="1"/>
          </p:cNvPicPr>
          <p:nvPr/>
        </p:nvPicPr>
        <p:blipFill rotWithShape="1">
          <a:blip r:embed="rId4">
            <a:extLst>
              <a:ext uri="{28A0092B-C50C-407E-A947-70E740481C1C}">
                <a14:useLocalDpi xmlns:a14="http://schemas.microsoft.com/office/drawing/2010/main" val="0"/>
              </a:ext>
            </a:extLst>
          </a:blip>
          <a:srcRect l="23747" t="37501" r="25344" b="17777"/>
          <a:stretch/>
        </p:blipFill>
        <p:spPr bwMode="auto">
          <a:xfrm>
            <a:off x="5295898" y="558800"/>
            <a:ext cx="3657600" cy="2549235"/>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p:cNvPicPr>
            <a:picLocks noChangeAspect="1"/>
          </p:cNvPicPr>
          <p:nvPr/>
        </p:nvPicPr>
        <p:blipFill rotWithShape="1">
          <a:blip r:embed="rId5">
            <a:extLst>
              <a:ext uri="{28A0092B-C50C-407E-A947-70E740481C1C}">
                <a14:useLocalDpi xmlns:a14="http://schemas.microsoft.com/office/drawing/2010/main" val="0"/>
              </a:ext>
            </a:extLst>
          </a:blip>
          <a:srcRect l="23261" t="37222" r="25166" b="17222"/>
          <a:stretch/>
        </p:blipFill>
        <p:spPr bwMode="auto">
          <a:xfrm>
            <a:off x="5295898" y="3783520"/>
            <a:ext cx="3657600" cy="2567560"/>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
          <p:cNvPicPr>
            <a:picLocks noChangeAspect="1"/>
          </p:cNvPicPr>
          <p:nvPr/>
        </p:nvPicPr>
        <p:blipFill rotWithShape="1">
          <a:blip r:embed="rId4">
            <a:extLst>
              <a:ext uri="{28A0092B-C50C-407E-A947-70E740481C1C}">
                <a14:useLocalDpi xmlns:a14="http://schemas.microsoft.com/office/drawing/2010/main" val="0"/>
              </a:ext>
            </a:extLst>
          </a:blip>
          <a:srcRect l="81971" t="66642" r="1944" b="1943"/>
          <a:stretch/>
        </p:blipFill>
        <p:spPr bwMode="auto">
          <a:xfrm>
            <a:off x="3902710" y="5067300"/>
            <a:ext cx="1155700" cy="1790700"/>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8775700" cy="430887"/>
          </a:xfrm>
          <a:prstGeom prst="rect">
            <a:avLst/>
          </a:prstGeom>
          <a:solidFill>
            <a:srgbClr val="D9D9D9"/>
          </a:solidFill>
          <a:ln>
            <a:solidFill>
              <a:srgbClr val="000000"/>
            </a:solidFill>
          </a:ln>
        </p:spPr>
        <p:txBody>
          <a:bodyPr wrap="square" rtlCol="0">
            <a:spAutoFit/>
          </a:bodyPr>
          <a:lstStyle/>
          <a:p>
            <a:r>
              <a:rPr lang="en-US" sz="2200" dirty="0" smtClean="0"/>
              <a:t>Mean July-Sept. </a:t>
            </a:r>
            <a:r>
              <a:rPr lang="en-US" sz="2200" dirty="0" err="1" smtClean="0"/>
              <a:t>SeaWinds</a:t>
            </a:r>
            <a:r>
              <a:rPr lang="en-US" sz="2200" dirty="0" smtClean="0"/>
              <a:t> Ku-band microwave backscatter in 1999 &amp; 2009</a:t>
            </a:r>
            <a:endParaRPr lang="en-US" sz="2200" dirty="0"/>
          </a:p>
        </p:txBody>
      </p:sp>
      <p:sp>
        <p:nvSpPr>
          <p:cNvPr id="8" name="TextBox 7"/>
          <p:cNvSpPr txBox="1"/>
          <p:nvPr/>
        </p:nvSpPr>
        <p:spPr>
          <a:xfrm>
            <a:off x="0" y="2232680"/>
            <a:ext cx="912630" cy="523220"/>
          </a:xfrm>
          <a:prstGeom prst="rect">
            <a:avLst/>
          </a:prstGeom>
          <a:noFill/>
        </p:spPr>
        <p:txBody>
          <a:bodyPr wrap="none" rtlCol="0">
            <a:spAutoFit/>
          </a:bodyPr>
          <a:lstStyle/>
          <a:p>
            <a:r>
              <a:rPr lang="en-US" sz="2800" dirty="0" smtClean="0">
                <a:solidFill>
                  <a:schemeClr val="bg1">
                    <a:lumMod val="95000"/>
                  </a:schemeClr>
                </a:solidFill>
              </a:rPr>
              <a:t>1999</a:t>
            </a:r>
            <a:endParaRPr lang="en-US" sz="2800" dirty="0">
              <a:solidFill>
                <a:schemeClr val="bg1">
                  <a:lumMod val="95000"/>
                </a:schemeClr>
              </a:solidFill>
            </a:endParaRPr>
          </a:p>
        </p:txBody>
      </p:sp>
      <p:sp>
        <p:nvSpPr>
          <p:cNvPr id="9" name="TextBox 8"/>
          <p:cNvSpPr txBox="1"/>
          <p:nvPr/>
        </p:nvSpPr>
        <p:spPr>
          <a:xfrm>
            <a:off x="8040868" y="2610215"/>
            <a:ext cx="912630" cy="523220"/>
          </a:xfrm>
          <a:prstGeom prst="rect">
            <a:avLst/>
          </a:prstGeom>
          <a:noFill/>
        </p:spPr>
        <p:txBody>
          <a:bodyPr wrap="none" rtlCol="0">
            <a:spAutoFit/>
          </a:bodyPr>
          <a:lstStyle/>
          <a:p>
            <a:r>
              <a:rPr lang="en-US" sz="2800" dirty="0" smtClean="0">
                <a:solidFill>
                  <a:schemeClr val="bg1">
                    <a:lumMod val="95000"/>
                  </a:schemeClr>
                </a:solidFill>
              </a:rPr>
              <a:t>1999</a:t>
            </a:r>
            <a:endParaRPr lang="en-US" sz="2800" dirty="0">
              <a:solidFill>
                <a:schemeClr val="bg1">
                  <a:lumMod val="95000"/>
                </a:schemeClr>
              </a:solidFill>
            </a:endParaRPr>
          </a:p>
        </p:txBody>
      </p:sp>
      <p:sp>
        <p:nvSpPr>
          <p:cNvPr id="10" name="TextBox 9"/>
          <p:cNvSpPr txBox="1"/>
          <p:nvPr/>
        </p:nvSpPr>
        <p:spPr>
          <a:xfrm>
            <a:off x="0" y="5140805"/>
            <a:ext cx="912630" cy="523220"/>
          </a:xfrm>
          <a:prstGeom prst="rect">
            <a:avLst/>
          </a:prstGeom>
          <a:noFill/>
        </p:spPr>
        <p:txBody>
          <a:bodyPr wrap="none" rtlCol="0">
            <a:spAutoFit/>
          </a:bodyPr>
          <a:lstStyle/>
          <a:p>
            <a:r>
              <a:rPr lang="en-US" sz="2800" dirty="0" smtClean="0">
                <a:solidFill>
                  <a:schemeClr val="bg1">
                    <a:lumMod val="95000"/>
                  </a:schemeClr>
                </a:solidFill>
              </a:rPr>
              <a:t>2009</a:t>
            </a:r>
            <a:endParaRPr lang="en-US" sz="2800" dirty="0">
              <a:solidFill>
                <a:schemeClr val="bg1">
                  <a:lumMod val="95000"/>
                </a:schemeClr>
              </a:solidFill>
            </a:endParaRPr>
          </a:p>
        </p:txBody>
      </p:sp>
      <p:sp>
        <p:nvSpPr>
          <p:cNvPr id="11" name="TextBox 10"/>
          <p:cNvSpPr txBox="1"/>
          <p:nvPr/>
        </p:nvSpPr>
        <p:spPr>
          <a:xfrm>
            <a:off x="8077198" y="5827860"/>
            <a:ext cx="912630" cy="523220"/>
          </a:xfrm>
          <a:prstGeom prst="rect">
            <a:avLst/>
          </a:prstGeom>
          <a:noFill/>
        </p:spPr>
        <p:txBody>
          <a:bodyPr wrap="none" rtlCol="0">
            <a:spAutoFit/>
          </a:bodyPr>
          <a:lstStyle/>
          <a:p>
            <a:r>
              <a:rPr lang="en-US" sz="2800" dirty="0" smtClean="0">
                <a:solidFill>
                  <a:schemeClr val="bg1">
                    <a:lumMod val="95000"/>
                  </a:schemeClr>
                </a:solidFill>
              </a:rPr>
              <a:t>2009</a:t>
            </a:r>
            <a:endParaRPr lang="en-US" sz="2800" dirty="0">
              <a:solidFill>
                <a:schemeClr val="bg1">
                  <a:lumMod val="95000"/>
                </a:schemeClr>
              </a:solidFill>
            </a:endParaRPr>
          </a:p>
        </p:txBody>
      </p:sp>
      <p:sp>
        <p:nvSpPr>
          <p:cNvPr id="12" name="TextBox 11"/>
          <p:cNvSpPr txBox="1"/>
          <p:nvPr/>
        </p:nvSpPr>
        <p:spPr>
          <a:xfrm>
            <a:off x="0" y="3045767"/>
            <a:ext cx="1646605" cy="461665"/>
          </a:xfrm>
          <a:prstGeom prst="rect">
            <a:avLst/>
          </a:prstGeom>
          <a:solidFill>
            <a:srgbClr val="D9D9D9"/>
          </a:solidFill>
          <a:ln>
            <a:solidFill>
              <a:srgbClr val="000000"/>
            </a:solidFill>
          </a:ln>
        </p:spPr>
        <p:txBody>
          <a:bodyPr wrap="none" rtlCol="0">
            <a:spAutoFit/>
          </a:bodyPr>
          <a:lstStyle/>
          <a:p>
            <a:r>
              <a:rPr lang="en-US" sz="2400" dirty="0" smtClean="0"/>
              <a:t>Mexico City</a:t>
            </a:r>
            <a:endParaRPr lang="en-US" sz="2400" dirty="0"/>
          </a:p>
        </p:txBody>
      </p:sp>
      <p:cxnSp>
        <p:nvCxnSpPr>
          <p:cNvPr id="14" name="Straight Arrow Connector 13"/>
          <p:cNvCxnSpPr/>
          <p:nvPr/>
        </p:nvCxnSpPr>
        <p:spPr>
          <a:xfrm flipV="1">
            <a:off x="977900" y="2477416"/>
            <a:ext cx="791739" cy="55442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77900" y="3511249"/>
            <a:ext cx="863600" cy="171422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699000" y="3187410"/>
            <a:ext cx="1518364" cy="461665"/>
          </a:xfrm>
          <a:prstGeom prst="rect">
            <a:avLst/>
          </a:prstGeom>
          <a:solidFill>
            <a:srgbClr val="D9D9D9"/>
          </a:solidFill>
          <a:ln>
            <a:solidFill>
              <a:srgbClr val="000000"/>
            </a:solidFill>
          </a:ln>
        </p:spPr>
        <p:txBody>
          <a:bodyPr wrap="none" rtlCol="0">
            <a:spAutoFit/>
          </a:bodyPr>
          <a:lstStyle/>
          <a:p>
            <a:r>
              <a:rPr lang="en-US" sz="2400" dirty="0" smtClean="0"/>
              <a:t>Chongqing</a:t>
            </a:r>
            <a:endParaRPr lang="en-US" sz="2400" dirty="0"/>
          </a:p>
        </p:txBody>
      </p:sp>
      <p:cxnSp>
        <p:nvCxnSpPr>
          <p:cNvPr id="21" name="Straight Arrow Connector 20"/>
          <p:cNvCxnSpPr/>
          <p:nvPr/>
        </p:nvCxnSpPr>
        <p:spPr>
          <a:xfrm flipV="1">
            <a:off x="5627280" y="2172076"/>
            <a:ext cx="431800" cy="101562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676900" y="3659832"/>
            <a:ext cx="431800" cy="162261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0" y="6339883"/>
            <a:ext cx="1563198" cy="523220"/>
          </a:xfrm>
          <a:prstGeom prst="rect">
            <a:avLst/>
          </a:prstGeom>
          <a:noFill/>
        </p:spPr>
        <p:txBody>
          <a:bodyPr wrap="none" rtlCol="0">
            <a:spAutoFit/>
          </a:bodyPr>
          <a:lstStyle/>
          <a:p>
            <a:r>
              <a:rPr lang="en-US" sz="1400" i="1" dirty="0" err="1" smtClean="0"/>
              <a:t>quev</a:t>
            </a:r>
            <a:r>
              <a:rPr lang="en-US" sz="1400" dirty="0" smtClean="0"/>
              <a:t> data </a:t>
            </a:r>
          </a:p>
          <a:p>
            <a:r>
              <a:rPr lang="en-US" sz="1400" dirty="0" smtClean="0"/>
              <a:t>http</a:t>
            </a:r>
            <a:r>
              <a:rPr lang="en-US" sz="1400" dirty="0"/>
              <a:t>://</a:t>
            </a:r>
            <a:r>
              <a:rPr lang="en-US" sz="1400" dirty="0" err="1"/>
              <a:t>scp.byu.edu</a:t>
            </a:r>
            <a:endParaRPr lang="en-US" sz="1400" dirty="0"/>
          </a:p>
        </p:txBody>
      </p:sp>
      <p:sp>
        <p:nvSpPr>
          <p:cNvPr id="29" name="TextBox 28"/>
          <p:cNvSpPr txBox="1"/>
          <p:nvPr/>
        </p:nvSpPr>
        <p:spPr>
          <a:xfrm>
            <a:off x="333108" y="5954125"/>
            <a:ext cx="184666" cy="369332"/>
          </a:xfrm>
          <a:prstGeom prst="rect">
            <a:avLst/>
          </a:prstGeom>
          <a:noFill/>
        </p:spPr>
        <p:txBody>
          <a:bodyPr wrap="none" rtlCol="0">
            <a:spAutoFit/>
          </a:bodyPr>
          <a:lstStyle/>
          <a:p>
            <a:endParaRPr lang="en-US" dirty="0"/>
          </a:p>
        </p:txBody>
      </p:sp>
      <p:pic>
        <p:nvPicPr>
          <p:cNvPr id="2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39300" y="5744751"/>
            <a:ext cx="1700353" cy="1113249"/>
          </a:xfrm>
          <a:prstGeom prst="rect">
            <a:avLst/>
          </a:prstGeom>
          <a:noFill/>
          <a:ln w="190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7"/>
          <a:stretch>
            <a:fillRect/>
          </a:stretch>
        </p:blipFill>
        <p:spPr>
          <a:xfrm>
            <a:off x="2159860" y="5744751"/>
            <a:ext cx="1661960" cy="1105557"/>
          </a:xfrm>
          <a:prstGeom prst="rect">
            <a:avLst/>
          </a:prstGeom>
          <a:ln w="19050" cmpd="sng">
            <a:solidFill>
              <a:srgbClr val="000000"/>
            </a:solidFill>
          </a:ln>
        </p:spPr>
      </p:pic>
    </p:spTree>
    <p:extLst>
      <p:ext uri="{BB962C8B-B14F-4D97-AF65-F5344CB8AC3E}">
        <p14:creationId xmlns:p14="http://schemas.microsoft.com/office/powerpoint/2010/main" val="24966458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584776"/>
            <a:ext cx="9144000" cy="6432530"/>
          </a:xfrm>
          <a:prstGeom prst="rect">
            <a:avLst/>
          </a:prstGeom>
          <a:noFill/>
        </p:spPr>
        <p:txBody>
          <a:bodyPr wrap="square" rtlCol="0">
            <a:spAutoFit/>
          </a:bodyPr>
          <a:lstStyle/>
          <a:p>
            <a:r>
              <a:rPr lang="en-US" sz="2400" b="1" i="1" u="sng" dirty="0" smtClean="0"/>
              <a:t>Causes – Daytime</a:t>
            </a:r>
            <a:r>
              <a:rPr lang="en-US" sz="2400" dirty="0" smtClean="0"/>
              <a:t>: </a:t>
            </a:r>
          </a:p>
          <a:p>
            <a:r>
              <a:rPr lang="en-US" sz="2400" dirty="0" smtClean="0"/>
              <a:t>energy </a:t>
            </a:r>
            <a:r>
              <a:rPr lang="en-US" sz="2400" dirty="0"/>
              <a:t>balance </a:t>
            </a:r>
            <a:r>
              <a:rPr lang="en-US" sz="2400" dirty="0" smtClean="0"/>
              <a:t>driven </a:t>
            </a:r>
            <a:r>
              <a:rPr lang="en-US" sz="2400" dirty="0"/>
              <a:t>by incoming </a:t>
            </a:r>
            <a:endParaRPr lang="en-US" sz="2400" dirty="0" smtClean="0"/>
          </a:p>
          <a:p>
            <a:r>
              <a:rPr lang="en-US" sz="2400" dirty="0" smtClean="0"/>
              <a:t>solar radiation; land surface </a:t>
            </a:r>
          </a:p>
          <a:p>
            <a:r>
              <a:rPr lang="en-US" sz="2400" b="1" dirty="0" smtClean="0"/>
              <a:t>albedo</a:t>
            </a:r>
            <a:r>
              <a:rPr lang="en-US" sz="2400" dirty="0" smtClean="0"/>
              <a:t> </a:t>
            </a:r>
            <a:r>
              <a:rPr lang="en-US" sz="2400" dirty="0"/>
              <a:t>and </a:t>
            </a:r>
            <a:r>
              <a:rPr lang="en-US" sz="2400" dirty="0" smtClean="0"/>
              <a:t>capacity </a:t>
            </a:r>
            <a:r>
              <a:rPr lang="en-US" sz="2400" dirty="0"/>
              <a:t>to </a:t>
            </a:r>
            <a:r>
              <a:rPr lang="en-US" sz="2400" b="1" dirty="0"/>
              <a:t>evaporate</a:t>
            </a:r>
            <a:r>
              <a:rPr lang="en-US" sz="2400" dirty="0"/>
              <a:t> </a:t>
            </a:r>
            <a:endParaRPr lang="en-US" sz="2400" dirty="0" smtClean="0"/>
          </a:p>
          <a:p>
            <a:r>
              <a:rPr lang="en-US" sz="2400" dirty="0" smtClean="0"/>
              <a:t>water (land cover)</a:t>
            </a:r>
            <a:r>
              <a:rPr lang="en-US" sz="2400" dirty="0"/>
              <a:t>.  </a:t>
            </a:r>
            <a:endParaRPr lang="en-US" sz="2400" dirty="0" smtClean="0"/>
          </a:p>
          <a:p>
            <a:endParaRPr lang="en-US" sz="1200" dirty="0" smtClean="0"/>
          </a:p>
          <a:p>
            <a:r>
              <a:rPr lang="en-US" sz="2400" b="1" i="1" u="sng" dirty="0"/>
              <a:t>Causes – Nighttime</a:t>
            </a:r>
            <a:r>
              <a:rPr lang="en-US" sz="2400" dirty="0" smtClean="0"/>
              <a:t>: </a:t>
            </a:r>
          </a:p>
          <a:p>
            <a:r>
              <a:rPr lang="en-US" sz="2400" dirty="0" smtClean="0"/>
              <a:t>cooling often </a:t>
            </a:r>
            <a:r>
              <a:rPr lang="en-US" sz="2400" dirty="0"/>
              <a:t>inhibited by </a:t>
            </a:r>
            <a:r>
              <a:rPr lang="en-US" sz="2400" b="1" dirty="0" smtClean="0"/>
              <a:t>thermal </a:t>
            </a:r>
          </a:p>
          <a:p>
            <a:r>
              <a:rPr lang="en-US" sz="2400" b="1" dirty="0" smtClean="0"/>
              <a:t>inertia </a:t>
            </a:r>
            <a:r>
              <a:rPr lang="en-US" sz="2400" b="1" dirty="0"/>
              <a:t>of </a:t>
            </a:r>
            <a:r>
              <a:rPr lang="en-US" sz="2400" b="1" dirty="0" smtClean="0"/>
              <a:t>built environment </a:t>
            </a:r>
            <a:r>
              <a:rPr lang="en-US" sz="2400" dirty="0"/>
              <a:t>and </a:t>
            </a:r>
            <a:endParaRPr lang="en-US" sz="2400" dirty="0" smtClean="0"/>
          </a:p>
          <a:p>
            <a:r>
              <a:rPr lang="en-US" sz="2400" b="1" dirty="0"/>
              <a:t>w</a:t>
            </a:r>
            <a:r>
              <a:rPr lang="en-US" sz="2400" b="1" dirty="0" smtClean="0"/>
              <a:t>aste heat </a:t>
            </a:r>
            <a:r>
              <a:rPr lang="en-US" sz="2400" b="1" dirty="0"/>
              <a:t>exhaust </a:t>
            </a:r>
            <a:r>
              <a:rPr lang="en-US" sz="2400" dirty="0"/>
              <a:t>from </a:t>
            </a:r>
            <a:endParaRPr lang="en-US" sz="2400" dirty="0" smtClean="0"/>
          </a:p>
          <a:p>
            <a:r>
              <a:rPr lang="en-US" sz="2400" dirty="0" smtClean="0"/>
              <a:t>energy </a:t>
            </a:r>
            <a:r>
              <a:rPr lang="en-US" sz="2400" dirty="0"/>
              <a:t>use. </a:t>
            </a:r>
            <a:r>
              <a:rPr lang="en-US" sz="2400" dirty="0" smtClean="0"/>
              <a:t> </a:t>
            </a:r>
          </a:p>
          <a:p>
            <a:endParaRPr lang="en-US" sz="1600" dirty="0" smtClean="0"/>
          </a:p>
          <a:p>
            <a:r>
              <a:rPr lang="en-US" sz="1600" dirty="0"/>
              <a:t/>
            </a:r>
            <a:br>
              <a:rPr lang="en-US" sz="1600" dirty="0"/>
            </a:br>
            <a:endParaRPr lang="en-US" sz="1100" dirty="0"/>
          </a:p>
          <a:p>
            <a:r>
              <a:rPr lang="en-US" sz="2400" b="1" dirty="0" smtClean="0"/>
              <a:t>Mortality risk in US cities </a:t>
            </a:r>
            <a:r>
              <a:rPr lang="en-US" sz="2400" b="1" dirty="0"/>
              <a:t>increased by ~2.5% per °F </a:t>
            </a:r>
            <a:r>
              <a:rPr lang="en-US" sz="2400" dirty="0"/>
              <a:t>during prolonged periods of extreme heat </a:t>
            </a:r>
            <a:r>
              <a:rPr lang="en-US" sz="2400" dirty="0" smtClean="0"/>
              <a:t>(</a:t>
            </a:r>
            <a:r>
              <a:rPr lang="en-US" sz="2400" dirty="0"/>
              <a:t>Anderson &amp; Bell </a:t>
            </a:r>
            <a:r>
              <a:rPr lang="en-US" sz="2400" dirty="0" smtClean="0"/>
              <a:t>2011). </a:t>
            </a:r>
          </a:p>
          <a:p>
            <a:endParaRPr lang="en-US" sz="1600" dirty="0"/>
          </a:p>
          <a:p>
            <a:r>
              <a:rPr lang="en-US" sz="2400" b="1" dirty="0" smtClean="0"/>
              <a:t>Lack </a:t>
            </a:r>
            <a:r>
              <a:rPr lang="en-US" sz="2400" b="1" dirty="0"/>
              <a:t>of nocturnal cooling can critically affect the amount of heat stress </a:t>
            </a:r>
            <a:r>
              <a:rPr lang="en-US" sz="2400" dirty="0"/>
              <a:t>in large city core regions (</a:t>
            </a:r>
            <a:r>
              <a:rPr lang="en-US" sz="2400" dirty="0" err="1"/>
              <a:t>Changnon</a:t>
            </a:r>
            <a:r>
              <a:rPr lang="en-US" sz="2400" dirty="0"/>
              <a:t> et al. 1996).  </a:t>
            </a:r>
          </a:p>
        </p:txBody>
      </p:sp>
      <p:pic>
        <p:nvPicPr>
          <p:cNvPr id="7" name="Picture 6"/>
          <p:cNvPicPr>
            <a:picLocks noChangeAspect="1"/>
          </p:cNvPicPr>
          <p:nvPr/>
        </p:nvPicPr>
        <p:blipFill rotWithShape="1">
          <a:blip r:embed="rId2"/>
          <a:srcRect r="9976"/>
          <a:stretch/>
        </p:blipFill>
        <p:spPr>
          <a:xfrm>
            <a:off x="4432301" y="-25400"/>
            <a:ext cx="4699000" cy="5144722"/>
          </a:xfrm>
          <a:prstGeom prst="rect">
            <a:avLst/>
          </a:prstGeom>
          <a:ln>
            <a:solidFill>
              <a:srgbClr val="000000"/>
            </a:solidFill>
          </a:ln>
        </p:spPr>
      </p:pic>
      <p:sp>
        <p:nvSpPr>
          <p:cNvPr id="2" name="TextBox 1"/>
          <p:cNvSpPr txBox="1"/>
          <p:nvPr/>
        </p:nvSpPr>
        <p:spPr>
          <a:xfrm>
            <a:off x="0" y="0"/>
            <a:ext cx="3295293" cy="584776"/>
          </a:xfrm>
          <a:prstGeom prst="rect">
            <a:avLst/>
          </a:prstGeom>
          <a:solidFill>
            <a:srgbClr val="D9D9D9"/>
          </a:solidFill>
          <a:ln>
            <a:solidFill>
              <a:srgbClr val="000000"/>
            </a:solidFill>
          </a:ln>
        </p:spPr>
        <p:txBody>
          <a:bodyPr wrap="none" rtlCol="0">
            <a:spAutoFit/>
          </a:bodyPr>
          <a:lstStyle/>
          <a:p>
            <a:r>
              <a:rPr lang="en-US" sz="3200" dirty="0" smtClean="0"/>
              <a:t>Urban heat islands</a:t>
            </a:r>
            <a:endParaRPr lang="en-US" sz="3200" dirty="0"/>
          </a:p>
        </p:txBody>
      </p:sp>
      <p:sp>
        <p:nvSpPr>
          <p:cNvPr id="5" name="TextBox 4"/>
          <p:cNvSpPr txBox="1"/>
          <p:nvPr/>
        </p:nvSpPr>
        <p:spPr>
          <a:xfrm>
            <a:off x="4749800" y="107127"/>
            <a:ext cx="3080328" cy="646331"/>
          </a:xfrm>
          <a:prstGeom prst="rect">
            <a:avLst/>
          </a:prstGeom>
          <a:solidFill>
            <a:schemeClr val="tx1">
              <a:lumMod val="50000"/>
              <a:lumOff val="50000"/>
              <a:alpha val="74000"/>
            </a:schemeClr>
          </a:solidFill>
          <a:ln>
            <a:solidFill>
              <a:srgbClr val="000000"/>
            </a:solidFill>
          </a:ln>
        </p:spPr>
        <p:txBody>
          <a:bodyPr wrap="none" rtlCol="0">
            <a:spAutoFit/>
          </a:bodyPr>
          <a:lstStyle/>
          <a:p>
            <a:r>
              <a:rPr lang="en-US" dirty="0" smtClean="0">
                <a:solidFill>
                  <a:schemeClr val="bg1"/>
                </a:solidFill>
              </a:rPr>
              <a:t>MODIS TERRA daytime LST (°C)</a:t>
            </a:r>
          </a:p>
          <a:p>
            <a:r>
              <a:rPr lang="en-US" dirty="0" smtClean="0">
                <a:solidFill>
                  <a:schemeClr val="bg1"/>
                </a:solidFill>
              </a:rPr>
              <a:t>20 July 2001</a:t>
            </a:r>
            <a:endParaRPr lang="en-US" dirty="0">
              <a:solidFill>
                <a:schemeClr val="bg1"/>
              </a:solidFill>
            </a:endParaRPr>
          </a:p>
        </p:txBody>
      </p:sp>
      <p:sp>
        <p:nvSpPr>
          <p:cNvPr id="6" name="TextBox 5"/>
          <p:cNvSpPr txBox="1"/>
          <p:nvPr/>
        </p:nvSpPr>
        <p:spPr>
          <a:xfrm>
            <a:off x="8140700" y="2477532"/>
            <a:ext cx="842561" cy="369332"/>
          </a:xfrm>
          <a:prstGeom prst="rect">
            <a:avLst/>
          </a:prstGeom>
          <a:noFill/>
        </p:spPr>
        <p:txBody>
          <a:bodyPr wrap="none" rtlCol="0">
            <a:spAutoFit/>
          </a:bodyPr>
          <a:lstStyle/>
          <a:p>
            <a:r>
              <a:rPr lang="en-US" dirty="0" smtClean="0"/>
              <a:t>Boston</a:t>
            </a:r>
            <a:endParaRPr lang="en-US" dirty="0"/>
          </a:p>
        </p:txBody>
      </p:sp>
      <p:cxnSp>
        <p:nvCxnSpPr>
          <p:cNvPr id="8" name="Straight Connector 7"/>
          <p:cNvCxnSpPr>
            <a:stCxn id="6" idx="1"/>
          </p:cNvCxnSpPr>
          <p:nvPr/>
        </p:nvCxnSpPr>
        <p:spPr>
          <a:xfrm flipH="1" flipV="1">
            <a:off x="7099300" y="2336800"/>
            <a:ext cx="1041400" cy="32539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59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11160</TotalTime>
  <Words>2252</Words>
  <Application>Microsoft Macintosh PowerPoint</Application>
  <PresentationFormat>On-screen Show (4:3)</PresentationFormat>
  <Paragraphs>360</Paragraphs>
  <Slides>29</Slides>
  <Notes>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 for mapping global urban expansion</vt:lpstr>
      <vt:lpstr>PowerPoint Presentation</vt:lpstr>
      <vt:lpstr>Step 3: urban expansion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4: accuracy assessment</vt:lpstr>
      <vt:lpstr>PowerPoint Presentation</vt:lpstr>
      <vt:lpstr>PowerPoint Presentation</vt:lpstr>
    </vt:vector>
  </TitlesOfParts>
  <Company>Complex Systems Research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Frolking</dc:creator>
  <cp:lastModifiedBy>Michael King</cp:lastModifiedBy>
  <cp:revision>98</cp:revision>
  <dcterms:created xsi:type="dcterms:W3CDTF">2015-04-27T17:45:05Z</dcterms:created>
  <dcterms:modified xsi:type="dcterms:W3CDTF">2015-05-21T18:01:00Z</dcterms:modified>
</cp:coreProperties>
</file>