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80" r:id="rId2"/>
    <p:sldId id="290" r:id="rId3"/>
    <p:sldId id="380" r:id="rId4"/>
    <p:sldId id="292" r:id="rId5"/>
    <p:sldId id="386" r:id="rId6"/>
    <p:sldId id="329" r:id="rId7"/>
    <p:sldId id="356" r:id="rId8"/>
    <p:sldId id="357" r:id="rId9"/>
    <p:sldId id="363" r:id="rId10"/>
    <p:sldId id="365" r:id="rId11"/>
    <p:sldId id="366" r:id="rId12"/>
    <p:sldId id="368" r:id="rId13"/>
    <p:sldId id="379" r:id="rId14"/>
    <p:sldId id="330" r:id="rId15"/>
    <p:sldId id="326" r:id="rId16"/>
    <p:sldId id="312" r:id="rId17"/>
    <p:sldId id="403" r:id="rId18"/>
    <p:sldId id="349" r:id="rId19"/>
    <p:sldId id="385" r:id="rId20"/>
    <p:sldId id="391" r:id="rId21"/>
    <p:sldId id="393" r:id="rId22"/>
    <p:sldId id="390" r:id="rId23"/>
    <p:sldId id="37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53FFA1"/>
    <a:srgbClr val="FFFF99"/>
  </p:clrMru>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85402" autoAdjust="0"/>
  </p:normalViewPr>
  <p:slideViewPr>
    <p:cSldViewPr snapToGrid="0">
      <p:cViewPr varScale="1">
        <p:scale>
          <a:sx n="84" d="100"/>
          <a:sy n="84" d="100"/>
        </p:scale>
        <p:origin x="-690" y="-102"/>
      </p:cViewPr>
      <p:guideLst>
        <p:guide orient="horz" pos="2160"/>
        <p:guide pos="2880"/>
      </p:guideLst>
    </p:cSldViewPr>
  </p:slideViewPr>
  <p:outlineViewPr>
    <p:cViewPr>
      <p:scale>
        <a:sx n="33" d="100"/>
        <a:sy n="33" d="100"/>
      </p:scale>
      <p:origin x="0" y="7524"/>
    </p:cViewPr>
  </p:outlineViewPr>
  <p:notesTextViewPr>
    <p:cViewPr>
      <p:scale>
        <a:sx n="100" d="100"/>
        <a:sy n="100" d="100"/>
      </p:scale>
      <p:origin x="0" y="0"/>
    </p:cViewPr>
  </p:notesTextViewPr>
  <p:sorterViewPr>
    <p:cViewPr>
      <p:scale>
        <a:sx n="66" d="100"/>
        <a:sy n="66" d="100"/>
      </p:scale>
      <p:origin x="0" y="0"/>
    </p:cViewPr>
  </p:sorterViewPr>
  <p:gridSpacing cx="93633925" cy="936339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7BCF2-4253-474E-B8DE-8B8AC42DF042}" type="datetimeFigureOut">
              <a:rPr lang="en-US" smtClean="0"/>
              <a:pPr/>
              <a:t>5/20/2015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DC00F4-95CC-4A5C-B394-F844688B87A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Global climate change is increasing the occurrence of extreme weather events. As the climate continues to evolve, droughts are expected to become more frequent and more severe in some regions, as evidenced by both observations and model simulations.</a:t>
            </a:r>
          </a:p>
          <a:p>
            <a:endParaRPr lang="en-US" sz="1200" kern="1200" dirty="0" smtClean="0">
              <a:solidFill>
                <a:schemeClr val="tx1"/>
              </a:solidFill>
              <a:latin typeface="+mn-lt"/>
              <a:ea typeface="+mn-ea"/>
              <a:cs typeface="+mn-cs"/>
            </a:endParaRPr>
          </a:p>
          <a:p>
            <a:r>
              <a:rPr lang="en-US" dirty="0" smtClean="0"/>
              <a:t>such as crop type, soil texture, water management approach (rain-fed or irrigated cropping system, tile drainage) and crop growth stage</a:t>
            </a:r>
            <a:endParaRPr lang="en-US" dirty="0"/>
          </a:p>
        </p:txBody>
      </p:sp>
      <p:sp>
        <p:nvSpPr>
          <p:cNvPr id="4" name="Slide Number Placeholder 3"/>
          <p:cNvSpPr>
            <a:spLocks noGrp="1"/>
          </p:cNvSpPr>
          <p:nvPr>
            <p:ph type="sldNum" sz="quarter" idx="10"/>
          </p:nvPr>
        </p:nvSpPr>
        <p:spPr/>
        <p:txBody>
          <a:bodyPr/>
          <a:lstStyle/>
          <a:p>
            <a:fld id="{E8DC00F4-95CC-4A5C-B394-F844688B87A9}"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B08B073-084C-4B6C-AAE6-02EB57DFCEBB}" type="slidenum">
              <a:rPr lang="en-US" smtClean="0"/>
              <a:pPr/>
              <a:t>21</a:t>
            </a:fld>
            <a:endParaRPr lang="en-US" smtClean="0"/>
          </a:p>
        </p:txBody>
      </p:sp>
      <p:sp>
        <p:nvSpPr>
          <p:cNvPr id="47107" name="Rectangle 2"/>
          <p:cNvSpPr>
            <a:spLocks noGrp="1" noRot="1" noChangeAspect="1" noChangeArrowheads="1" noTextEdit="1"/>
          </p:cNvSpPr>
          <p:nvPr>
            <p:ph type="sldImg"/>
          </p:nvPr>
        </p:nvSpPr>
        <p:spPr>
          <a:xfrm>
            <a:off x="1193800" y="722313"/>
            <a:ext cx="4473575" cy="3355975"/>
          </a:xfrm>
          <a:ln/>
        </p:spPr>
      </p:sp>
      <p:sp>
        <p:nvSpPr>
          <p:cNvPr id="4710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B08B073-084C-4B6C-AAE6-02EB57DFCEBB}" type="slidenum">
              <a:rPr lang="en-US" smtClean="0"/>
              <a:pPr/>
              <a:t>22</a:t>
            </a:fld>
            <a:endParaRPr lang="en-US" smtClean="0"/>
          </a:p>
        </p:txBody>
      </p:sp>
      <p:sp>
        <p:nvSpPr>
          <p:cNvPr id="47107" name="Rectangle 2"/>
          <p:cNvSpPr>
            <a:spLocks noGrp="1" noRot="1" noChangeAspect="1" noChangeArrowheads="1" noTextEdit="1"/>
          </p:cNvSpPr>
          <p:nvPr>
            <p:ph type="sldImg"/>
          </p:nvPr>
        </p:nvSpPr>
        <p:spPr>
          <a:xfrm>
            <a:off x="1193800" y="722313"/>
            <a:ext cx="4473575" cy="3355975"/>
          </a:xfrm>
          <a:ln/>
        </p:spPr>
      </p:sp>
      <p:sp>
        <p:nvSpPr>
          <p:cNvPr id="4710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B08B073-084C-4B6C-AAE6-02EB57DFCEBB}" type="slidenum">
              <a:rPr lang="en-US" smtClean="0"/>
              <a:pPr/>
              <a:t>4</a:t>
            </a:fld>
            <a:endParaRPr lang="en-US" smtClean="0"/>
          </a:p>
        </p:txBody>
      </p:sp>
      <p:sp>
        <p:nvSpPr>
          <p:cNvPr id="47107" name="Rectangle 2"/>
          <p:cNvSpPr>
            <a:spLocks noGrp="1" noRot="1" noChangeAspect="1" noChangeArrowheads="1" noTextEdit="1"/>
          </p:cNvSpPr>
          <p:nvPr>
            <p:ph type="sldImg"/>
          </p:nvPr>
        </p:nvSpPr>
        <p:spPr>
          <a:xfrm>
            <a:off x="1193800" y="722313"/>
            <a:ext cx="4473575" cy="3355975"/>
          </a:xfrm>
          <a:ln/>
        </p:spPr>
      </p:sp>
      <p:sp>
        <p:nvSpPr>
          <p:cNvPr id="47108" name="Rectangle 3"/>
          <p:cNvSpPr>
            <a:spLocks noGrp="1" noChangeArrowheads="1"/>
          </p:cNvSpPr>
          <p:nvPr>
            <p:ph type="body" idx="1"/>
          </p:nvPr>
        </p:nvSpPr>
        <p:spPr>
          <a:noFill/>
          <a:ln/>
        </p:spPr>
        <p:txBody>
          <a:bodyPr/>
          <a:lstStyle/>
          <a:p>
            <a:endParaRPr lang="en-US" baseline="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B08B073-084C-4B6C-AAE6-02EB57DFCEBB}" type="slidenum">
              <a:rPr lang="en-US" smtClean="0"/>
              <a:pPr/>
              <a:t>7</a:t>
            </a:fld>
            <a:endParaRPr lang="en-US" smtClean="0"/>
          </a:p>
        </p:txBody>
      </p:sp>
      <p:sp>
        <p:nvSpPr>
          <p:cNvPr id="47107" name="Rectangle 2"/>
          <p:cNvSpPr>
            <a:spLocks noGrp="1" noRot="1" noChangeAspect="1" noChangeArrowheads="1" noTextEdit="1"/>
          </p:cNvSpPr>
          <p:nvPr>
            <p:ph type="sldImg"/>
          </p:nvPr>
        </p:nvSpPr>
        <p:spPr>
          <a:xfrm>
            <a:off x="1193800" y="722313"/>
            <a:ext cx="4473575" cy="3355975"/>
          </a:xfrm>
          <a:ln/>
        </p:spPr>
      </p:sp>
      <p:sp>
        <p:nvSpPr>
          <p:cNvPr id="4710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dirty="0" smtClean="0"/>
              <a:t>Consistent data set should be processed in surface reflectance. However, even with perfect calibration and atmospheric correction, direct comparison of surface reflectance from different sensors are still limited by viewing and illumination geometries, spectral band response function and </a:t>
            </a:r>
            <a:r>
              <a:rPr lang="en-US" dirty="0" err="1" smtClean="0"/>
              <a:t>geolocation</a:t>
            </a:r>
            <a:r>
              <a:rPr lang="en-US" dirty="0" smtClean="0"/>
              <a:t> accuracy and </a:t>
            </a:r>
            <a:r>
              <a:rPr lang="en-US" dirty="0" err="1" smtClean="0"/>
              <a:t>resampling</a:t>
            </a:r>
            <a:r>
              <a:rPr lang="en-US" dirty="0" smtClean="0"/>
              <a:t> approaches. </a:t>
            </a:r>
          </a:p>
          <a:p>
            <a:endParaRPr lang="en-US" dirty="0" smtClean="0"/>
          </a:p>
        </p:txBody>
      </p:sp>
      <p:sp>
        <p:nvSpPr>
          <p:cNvPr id="79876" name="Slide Number Placeholder 3"/>
          <p:cNvSpPr>
            <a:spLocks noGrp="1"/>
          </p:cNvSpPr>
          <p:nvPr>
            <p:ph type="sldNum" sz="quarter" idx="5"/>
          </p:nvPr>
        </p:nvSpPr>
        <p:spPr>
          <a:noFill/>
        </p:spPr>
        <p:txBody>
          <a:bodyPr/>
          <a:lstStyle/>
          <a:p>
            <a:fld id="{5EAF9579-BC0A-40B1-A058-A99DCFFBB932}" type="slidenum">
              <a:rPr lang="zh-CN" altLang="en-US" smtClean="0"/>
              <a:pPr/>
              <a:t>8</a:t>
            </a:fld>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D1F3105-C6FE-4EEB-BE5B-3FE2887C5227}" type="slidenum">
              <a:rPr lang="en-US" smtClean="0"/>
              <a:pPr>
                <a:defRPr/>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B08B073-084C-4B6C-AAE6-02EB57DFCEBB}" type="slidenum">
              <a:rPr lang="en-US" smtClean="0"/>
              <a:pPr/>
              <a:t>15</a:t>
            </a:fld>
            <a:endParaRPr lang="en-US" smtClean="0"/>
          </a:p>
        </p:txBody>
      </p:sp>
      <p:sp>
        <p:nvSpPr>
          <p:cNvPr id="47107" name="Rectangle 2"/>
          <p:cNvSpPr>
            <a:spLocks noGrp="1" noRot="1" noChangeAspect="1" noChangeArrowheads="1" noTextEdit="1"/>
          </p:cNvSpPr>
          <p:nvPr>
            <p:ph type="sldImg"/>
          </p:nvPr>
        </p:nvSpPr>
        <p:spPr>
          <a:xfrm>
            <a:off x="1193800" y="722313"/>
            <a:ext cx="4473575" cy="3355975"/>
          </a:xfrm>
          <a:ln/>
        </p:spPr>
      </p:sp>
      <p:sp>
        <p:nvSpPr>
          <p:cNvPr id="4710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B08B073-084C-4B6C-AAE6-02EB57DFCEBB}" type="slidenum">
              <a:rPr lang="en-US" smtClean="0"/>
              <a:pPr/>
              <a:t>16</a:t>
            </a:fld>
            <a:endParaRPr lang="en-US" smtClean="0"/>
          </a:p>
        </p:txBody>
      </p:sp>
      <p:sp>
        <p:nvSpPr>
          <p:cNvPr id="47107" name="Rectangle 2"/>
          <p:cNvSpPr>
            <a:spLocks noGrp="1" noRot="1" noChangeAspect="1" noChangeArrowheads="1" noTextEdit="1"/>
          </p:cNvSpPr>
          <p:nvPr>
            <p:ph type="sldImg"/>
          </p:nvPr>
        </p:nvSpPr>
        <p:spPr>
          <a:xfrm>
            <a:off x="1193800" y="722313"/>
            <a:ext cx="4473575" cy="3355975"/>
          </a:xfrm>
          <a:ln/>
        </p:spPr>
      </p:sp>
      <p:sp>
        <p:nvSpPr>
          <p:cNvPr id="4710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B08B073-084C-4B6C-AAE6-02EB57DFCEBB}" type="slidenum">
              <a:rPr lang="en-US" smtClean="0"/>
              <a:pPr/>
              <a:t>18</a:t>
            </a:fld>
            <a:endParaRPr lang="en-US" smtClean="0"/>
          </a:p>
        </p:txBody>
      </p:sp>
      <p:sp>
        <p:nvSpPr>
          <p:cNvPr id="47107" name="Rectangle 2"/>
          <p:cNvSpPr>
            <a:spLocks noGrp="1" noRot="1" noChangeAspect="1" noChangeArrowheads="1" noTextEdit="1"/>
          </p:cNvSpPr>
          <p:nvPr>
            <p:ph type="sldImg"/>
          </p:nvPr>
        </p:nvSpPr>
        <p:spPr>
          <a:xfrm>
            <a:off x="1193800" y="722313"/>
            <a:ext cx="4473575" cy="3355975"/>
          </a:xfrm>
          <a:ln/>
        </p:spPr>
      </p:sp>
      <p:sp>
        <p:nvSpPr>
          <p:cNvPr id="4710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B08B073-084C-4B6C-AAE6-02EB57DFCEBB}" type="slidenum">
              <a:rPr lang="en-US" smtClean="0"/>
              <a:pPr/>
              <a:t>20</a:t>
            </a:fld>
            <a:endParaRPr lang="en-US" smtClean="0"/>
          </a:p>
        </p:txBody>
      </p:sp>
      <p:sp>
        <p:nvSpPr>
          <p:cNvPr id="47107" name="Rectangle 2"/>
          <p:cNvSpPr>
            <a:spLocks noGrp="1" noRot="1" noChangeAspect="1" noChangeArrowheads="1" noTextEdit="1"/>
          </p:cNvSpPr>
          <p:nvPr>
            <p:ph type="sldImg"/>
          </p:nvPr>
        </p:nvSpPr>
        <p:spPr>
          <a:xfrm>
            <a:off x="1193800" y="722313"/>
            <a:ext cx="4473575" cy="3355975"/>
          </a:xfrm>
          <a:ln/>
        </p:spPr>
      </p:sp>
      <p:sp>
        <p:nvSpPr>
          <p:cNvPr id="4710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86FF4296-71A4-4069-AD42-D80B566F8C1C}" type="datetimeFigureOut">
              <a:rPr lang="en-US" smtClean="0"/>
              <a:pPr/>
              <a:t>5/20/2015</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9A4616A-0851-4D04-82EE-BFF9B389E7A2}"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6FF4296-71A4-4069-AD42-D80B566F8C1C}" type="datetimeFigureOut">
              <a:rPr lang="en-US" smtClean="0"/>
              <a:pPr/>
              <a:t>5/20/2015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6FF4296-71A4-4069-AD42-D80B566F8C1C}" type="datetimeFigureOut">
              <a:rPr lang="en-US" smtClean="0"/>
              <a:pPr/>
              <a:t>5/20/2015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6FF4296-71A4-4069-AD42-D80B566F8C1C}" type="datetimeFigureOut">
              <a:rPr lang="en-US" smtClean="0"/>
              <a:pPr/>
              <a:t>5/20/2015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6FF4296-71A4-4069-AD42-D80B566F8C1C}" type="datetimeFigureOut">
              <a:rPr lang="en-US" smtClean="0"/>
              <a:pPr/>
              <a:t>5/20/2015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9A4616A-0851-4D04-82EE-BFF9B389E7A2}"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6FF4296-71A4-4069-AD42-D80B566F8C1C}" type="datetimeFigureOut">
              <a:rPr lang="en-US" smtClean="0"/>
              <a:pPr/>
              <a:t>5/20/2015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6FF4296-71A4-4069-AD42-D80B566F8C1C}" type="datetimeFigureOut">
              <a:rPr lang="en-US" smtClean="0"/>
              <a:pPr/>
              <a:t>5/20/2015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86FF4296-71A4-4069-AD42-D80B566F8C1C}" type="datetimeFigureOut">
              <a:rPr lang="en-US" smtClean="0"/>
              <a:pPr/>
              <a:t>5/20/2015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86FF4296-71A4-4069-AD42-D80B566F8C1C}" type="datetimeFigureOut">
              <a:rPr lang="en-US" smtClean="0"/>
              <a:pPr/>
              <a:t>5/20/2015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9A4616A-0851-4D04-82EE-BFF9B389E7A2}"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6FF4296-71A4-4069-AD42-D80B566F8C1C}" type="datetimeFigureOut">
              <a:rPr lang="en-US" smtClean="0"/>
              <a:pPr/>
              <a:t>5/20/2015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86FF4296-71A4-4069-AD42-D80B566F8C1C}" type="datetimeFigureOut">
              <a:rPr lang="en-US" smtClean="0"/>
              <a:pPr/>
              <a:t>5/20/2015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9A4616A-0851-4D04-82EE-BFF9B389E7A2}"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86FF4296-71A4-4069-AD42-D80B566F8C1C}" type="datetimeFigureOut">
              <a:rPr lang="en-US" smtClean="0"/>
              <a:pPr/>
              <a:t>5/20/2015</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9A4616A-0851-4D04-82EE-BFF9B389E7A2}"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6.xml"/><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wmf"/><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wmf"/></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7.jpe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1718" y="1755412"/>
            <a:ext cx="8272387" cy="1821151"/>
          </a:xfrm>
        </p:spPr>
        <p:txBody>
          <a:bodyPr>
            <a:normAutofit fontScale="90000"/>
          </a:bodyPr>
          <a:lstStyle/>
          <a:p>
            <a:r>
              <a:rPr lang="en-US" sz="3400" b="1" dirty="0" smtClean="0"/>
              <a:t>Fusing MODIS, Landsat and Geostationary </a:t>
            </a:r>
            <a:br>
              <a:rPr lang="en-US" sz="3400" b="1" dirty="0" smtClean="0"/>
            </a:br>
            <a:r>
              <a:rPr lang="en-US" sz="3400" b="1" dirty="0" smtClean="0"/>
              <a:t>Data for Daily Monitoring of Crop </a:t>
            </a:r>
            <a:br>
              <a:rPr lang="en-US" sz="3400" b="1" dirty="0" smtClean="0"/>
            </a:br>
            <a:r>
              <a:rPr lang="en-US" sz="3400" b="1" dirty="0" smtClean="0"/>
              <a:t>Condition and Water Use at Field Scales</a:t>
            </a:r>
            <a:r>
              <a:rPr lang="en-US" sz="4000" b="1" dirty="0" smtClean="0"/>
              <a:t/>
            </a:r>
            <a:br>
              <a:rPr lang="en-US" sz="4000" b="1" dirty="0" smtClean="0"/>
            </a:br>
            <a:r>
              <a:rPr lang="en-US" b="1" dirty="0" smtClean="0"/>
              <a:t> </a:t>
            </a:r>
            <a:br>
              <a:rPr lang="en-US" b="1" dirty="0" smtClean="0"/>
            </a:br>
            <a:endParaRPr lang="en-US" dirty="0"/>
          </a:p>
        </p:txBody>
      </p:sp>
      <p:sp>
        <p:nvSpPr>
          <p:cNvPr id="5" name="TextBox 4"/>
          <p:cNvSpPr txBox="1"/>
          <p:nvPr/>
        </p:nvSpPr>
        <p:spPr>
          <a:xfrm>
            <a:off x="2732991" y="6187185"/>
            <a:ext cx="4837927" cy="369332"/>
          </a:xfrm>
          <a:prstGeom prst="rect">
            <a:avLst/>
          </a:prstGeom>
          <a:noFill/>
        </p:spPr>
        <p:txBody>
          <a:bodyPr wrap="none" rtlCol="0">
            <a:spAutoFit/>
          </a:bodyPr>
          <a:lstStyle/>
          <a:p>
            <a:r>
              <a:rPr lang="en-US" i="1" dirty="0" smtClean="0">
                <a:solidFill>
                  <a:srgbClr val="0000FF"/>
                </a:solidFill>
              </a:rPr>
              <a:t>USDA is an equal opportunity provider and employer</a:t>
            </a:r>
            <a:endParaRPr lang="en-US" i="1" dirty="0">
              <a:solidFill>
                <a:srgbClr val="0000FF"/>
              </a:solidFill>
            </a:endParaRPr>
          </a:p>
        </p:txBody>
      </p:sp>
      <p:sp>
        <p:nvSpPr>
          <p:cNvPr id="9" name="Subtitle 2"/>
          <p:cNvSpPr>
            <a:spLocks noGrp="1"/>
          </p:cNvSpPr>
          <p:nvPr>
            <p:ph type="subTitle" idx="1"/>
          </p:nvPr>
        </p:nvSpPr>
        <p:spPr>
          <a:xfrm>
            <a:off x="1227345" y="2883659"/>
            <a:ext cx="7645663" cy="3285816"/>
          </a:xfrm>
        </p:spPr>
        <p:txBody>
          <a:bodyPr>
            <a:normAutofit fontScale="32500" lnSpcReduction="20000"/>
          </a:bodyPr>
          <a:lstStyle/>
          <a:p>
            <a:pPr eaLnBrk="0" hangingPunct="0">
              <a:lnSpc>
                <a:spcPct val="120000"/>
              </a:lnSpc>
              <a:spcBef>
                <a:spcPts val="0"/>
              </a:spcBef>
            </a:pPr>
            <a:r>
              <a:rPr lang="en-US" sz="7400" dirty="0" smtClean="0">
                <a:solidFill>
                  <a:srgbClr val="000000"/>
                </a:solidFill>
                <a:latin typeface="Arial" pitchFamily="34" charset="0"/>
                <a:cs typeface="Arial" pitchFamily="34" charset="0"/>
              </a:rPr>
              <a:t>PIs: </a:t>
            </a:r>
            <a:r>
              <a:rPr lang="en-US" sz="7400" b="1" dirty="0" smtClean="0">
                <a:solidFill>
                  <a:srgbClr val="000000"/>
                </a:solidFill>
                <a:latin typeface="Arial" pitchFamily="34" charset="0"/>
                <a:cs typeface="Arial" pitchFamily="34" charset="0"/>
              </a:rPr>
              <a:t>Feng Gao and Martha Anderson</a:t>
            </a:r>
          </a:p>
          <a:p>
            <a:pPr eaLnBrk="0" hangingPunct="0">
              <a:lnSpc>
                <a:spcPct val="120000"/>
              </a:lnSpc>
              <a:spcBef>
                <a:spcPts val="0"/>
              </a:spcBef>
            </a:pPr>
            <a:endParaRPr lang="en-US" i="1" dirty="0" smtClean="0">
              <a:solidFill>
                <a:srgbClr val="000000"/>
              </a:solidFill>
              <a:latin typeface="Arial" charset="0"/>
            </a:endParaRPr>
          </a:p>
          <a:p>
            <a:pPr eaLnBrk="0" hangingPunct="0">
              <a:lnSpc>
                <a:spcPct val="120000"/>
              </a:lnSpc>
              <a:spcBef>
                <a:spcPts val="0"/>
              </a:spcBef>
            </a:pPr>
            <a:r>
              <a:rPr lang="en-US" sz="5500" dirty="0" smtClean="0">
                <a:solidFill>
                  <a:srgbClr val="000000"/>
                </a:solidFill>
                <a:latin typeface="Arial" charset="0"/>
              </a:rPr>
              <a:t>USDA-Agricultural Research Service (ARS), Hydrology and Remote Sensing Laboratory, Beltsville, MD 20705</a:t>
            </a:r>
          </a:p>
          <a:p>
            <a:pPr eaLnBrk="0" hangingPunct="0">
              <a:lnSpc>
                <a:spcPct val="120000"/>
              </a:lnSpc>
              <a:spcBef>
                <a:spcPts val="0"/>
              </a:spcBef>
            </a:pPr>
            <a:endParaRPr lang="en-US" sz="5500" dirty="0" smtClean="0">
              <a:solidFill>
                <a:srgbClr val="000000"/>
              </a:solidFill>
              <a:latin typeface="Arial" pitchFamily="34" charset="0"/>
              <a:cs typeface="Arial" pitchFamily="34" charset="0"/>
            </a:endParaRPr>
          </a:p>
          <a:p>
            <a:pPr>
              <a:lnSpc>
                <a:spcPct val="120000"/>
              </a:lnSpc>
              <a:spcBef>
                <a:spcPts val="0"/>
              </a:spcBef>
            </a:pPr>
            <a:r>
              <a:rPr lang="en-US" sz="5500" dirty="0" smtClean="0">
                <a:solidFill>
                  <a:srgbClr val="000000"/>
                </a:solidFill>
                <a:latin typeface="Arial" pitchFamily="34" charset="0"/>
                <a:cs typeface="Arial" pitchFamily="34" charset="0"/>
              </a:rPr>
              <a:t>Co-Is: </a:t>
            </a:r>
            <a:r>
              <a:rPr lang="en-US" sz="5500" b="1" dirty="0" smtClean="0">
                <a:latin typeface="Arial" pitchFamily="34" charset="0"/>
                <a:cs typeface="Arial" pitchFamily="34" charset="0"/>
              </a:rPr>
              <a:t>Christopher Hain </a:t>
            </a:r>
            <a:r>
              <a:rPr lang="en-US" sz="5500" dirty="0" smtClean="0">
                <a:latin typeface="Arial" pitchFamily="34" charset="0"/>
                <a:cs typeface="Arial" pitchFamily="34" charset="0"/>
              </a:rPr>
              <a:t>(University of Maryland and NOAA NESDIS); </a:t>
            </a:r>
            <a:r>
              <a:rPr lang="en-US" sz="5500" b="1" dirty="0" smtClean="0">
                <a:latin typeface="Arial" pitchFamily="34" charset="0"/>
                <a:cs typeface="Arial" pitchFamily="34" charset="0"/>
              </a:rPr>
              <a:t>Bill Kustas</a:t>
            </a:r>
            <a:r>
              <a:rPr lang="en-US" sz="5500" dirty="0" smtClean="0">
                <a:latin typeface="Arial" pitchFamily="34" charset="0"/>
                <a:cs typeface="Arial" pitchFamily="34" charset="0"/>
              </a:rPr>
              <a:t> (USDA ARS;) </a:t>
            </a:r>
            <a:r>
              <a:rPr lang="en-US" sz="5500" b="1" dirty="0" smtClean="0">
                <a:latin typeface="Arial" pitchFamily="34" charset="0"/>
                <a:cs typeface="Arial" pitchFamily="34" charset="0"/>
              </a:rPr>
              <a:t>Joe Alfieri</a:t>
            </a:r>
            <a:r>
              <a:rPr lang="en-US" sz="5500" dirty="0" smtClean="0">
                <a:latin typeface="Arial" pitchFamily="34" charset="0"/>
                <a:cs typeface="Arial" pitchFamily="34" charset="0"/>
              </a:rPr>
              <a:t> (USDA ARS); </a:t>
            </a:r>
            <a:r>
              <a:rPr lang="en-US" sz="5500" b="1" dirty="0" smtClean="0">
                <a:latin typeface="Arial" pitchFamily="34" charset="0"/>
                <a:cs typeface="Arial" pitchFamily="34" charset="0"/>
              </a:rPr>
              <a:t>Iliana Mladenova</a:t>
            </a:r>
            <a:r>
              <a:rPr lang="en-US" sz="5500" dirty="0" smtClean="0">
                <a:latin typeface="Arial" pitchFamily="34" charset="0"/>
                <a:cs typeface="Arial" pitchFamily="34" charset="0"/>
              </a:rPr>
              <a:t> (USDA ARS)</a:t>
            </a:r>
          </a:p>
          <a:p>
            <a:pPr>
              <a:lnSpc>
                <a:spcPct val="120000"/>
              </a:lnSpc>
              <a:spcBef>
                <a:spcPts val="0"/>
              </a:spcBef>
            </a:pPr>
            <a:endParaRPr lang="en-US" sz="5500" dirty="0" smtClean="0">
              <a:latin typeface="Arial" pitchFamily="34" charset="0"/>
              <a:cs typeface="Arial" pitchFamily="34" charset="0"/>
            </a:endParaRPr>
          </a:p>
          <a:p>
            <a:pPr>
              <a:lnSpc>
                <a:spcPct val="120000"/>
              </a:lnSpc>
              <a:spcBef>
                <a:spcPts val="0"/>
              </a:spcBef>
            </a:pPr>
            <a:r>
              <a:rPr lang="en-US" sz="5500" dirty="0" smtClean="0">
                <a:latin typeface="Arial" pitchFamily="34" charset="0"/>
                <a:cs typeface="Arial" pitchFamily="34" charset="0"/>
              </a:rPr>
              <a:t>Collaborators: </a:t>
            </a:r>
            <a:r>
              <a:rPr lang="en-US" sz="5500" b="1" dirty="0" smtClean="0">
                <a:latin typeface="Arial" pitchFamily="34" charset="0"/>
                <a:cs typeface="Arial" pitchFamily="34" charset="0"/>
              </a:rPr>
              <a:t>Rick Mueller,  Zhengwei Yang,  Dave Johnson,  Noemi Guindin</a:t>
            </a:r>
            <a:r>
              <a:rPr lang="en-US" sz="5500" dirty="0" smtClean="0">
                <a:latin typeface="Arial" pitchFamily="34" charset="0"/>
                <a:cs typeface="Arial" pitchFamily="34" charset="0"/>
              </a:rPr>
              <a:t> (USDA  National Agricultural Statistics Service)</a:t>
            </a:r>
            <a:endParaRPr lang="en-US" dirty="0" smtClean="0">
              <a:latin typeface="Arial" pitchFamily="34" charset="0"/>
              <a:cs typeface="Arial" pitchFamily="34" charset="0"/>
            </a:endParaRPr>
          </a:p>
          <a:p>
            <a:pPr eaLnBrk="0" hangingPunct="0"/>
            <a:endParaRPr lang="en-US" dirty="0" smtClean="0">
              <a:solidFill>
                <a:srgbClr val="000000"/>
              </a:solidFill>
              <a:latin typeface="Arial" charset="0"/>
            </a:endParaRPr>
          </a:p>
          <a:p>
            <a:endParaRPr lang="en-US" dirty="0"/>
          </a:p>
        </p:txBody>
      </p:sp>
      <p:sp>
        <p:nvSpPr>
          <p:cNvPr id="6" name="TextBox 5"/>
          <p:cNvSpPr txBox="1"/>
          <p:nvPr/>
        </p:nvSpPr>
        <p:spPr>
          <a:xfrm>
            <a:off x="1205803" y="180876"/>
            <a:ext cx="6090578" cy="369332"/>
          </a:xfrm>
          <a:prstGeom prst="rect">
            <a:avLst/>
          </a:prstGeom>
          <a:noFill/>
        </p:spPr>
        <p:txBody>
          <a:bodyPr wrap="none" rtlCol="0">
            <a:spAutoFit/>
          </a:bodyPr>
          <a:lstStyle/>
          <a:p>
            <a:r>
              <a:rPr lang="en-US" i="1" dirty="0" smtClean="0">
                <a:solidFill>
                  <a:srgbClr val="0000FF"/>
                </a:solidFill>
              </a:rPr>
              <a:t>MODIS Science Team Meeting, May 18-22, 2015, Silver Spring,  MD</a:t>
            </a:r>
            <a:endParaRPr lang="en-US" i="1" dirty="0">
              <a:solidFill>
                <a:srgbClr val="0000FF"/>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l_Iowa2011.jpg"/>
          <p:cNvPicPr>
            <a:picLocks noChangeAspect="1"/>
          </p:cNvPicPr>
          <p:nvPr/>
        </p:nvPicPr>
        <p:blipFill>
          <a:blip r:embed="rId3" cstate="print"/>
          <a:srcRect r="951"/>
          <a:stretch>
            <a:fillRect/>
          </a:stretch>
        </p:blipFill>
        <p:spPr>
          <a:xfrm>
            <a:off x="4851501" y="1438385"/>
            <a:ext cx="4200030" cy="4240373"/>
          </a:xfrm>
          <a:prstGeom prst="rect">
            <a:avLst/>
          </a:prstGeom>
        </p:spPr>
      </p:pic>
      <p:pic>
        <p:nvPicPr>
          <p:cNvPr id="4" name="Picture 3" descr="study_areas.p26r31.20020623.jpg"/>
          <p:cNvPicPr>
            <a:picLocks noChangeAspect="1"/>
          </p:cNvPicPr>
          <p:nvPr/>
        </p:nvPicPr>
        <p:blipFill>
          <a:blip r:embed="rId4" cstate="print"/>
          <a:stretch>
            <a:fillRect/>
          </a:stretch>
        </p:blipFill>
        <p:spPr>
          <a:xfrm>
            <a:off x="10272" y="1456314"/>
            <a:ext cx="4714654" cy="4212287"/>
          </a:xfrm>
          <a:prstGeom prst="rect">
            <a:avLst/>
          </a:prstGeom>
        </p:spPr>
      </p:pic>
      <p:sp>
        <p:nvSpPr>
          <p:cNvPr id="6" name="Rectangle 5"/>
          <p:cNvSpPr/>
          <p:nvPr/>
        </p:nvSpPr>
        <p:spPr>
          <a:xfrm>
            <a:off x="1640604" y="2221816"/>
            <a:ext cx="288210" cy="29911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179314" y="0"/>
            <a:ext cx="7772400" cy="1143000"/>
          </a:xfrm>
        </p:spPr>
        <p:txBody>
          <a:bodyPr>
            <a:normAutofit/>
          </a:bodyPr>
          <a:lstStyle/>
          <a:p>
            <a:r>
              <a:rPr lang="en-US" sz="3600" dirty="0" smtClean="0"/>
              <a:t>An Example: South Fork, Iowa</a:t>
            </a:r>
            <a:endParaRPr lang="en-US" sz="3600" dirty="0"/>
          </a:p>
        </p:txBody>
      </p:sp>
      <p:sp>
        <p:nvSpPr>
          <p:cNvPr id="8" name="TextBox 7"/>
          <p:cNvSpPr txBox="1"/>
          <p:nvPr/>
        </p:nvSpPr>
        <p:spPr>
          <a:xfrm flipH="1">
            <a:off x="692146" y="5780782"/>
            <a:ext cx="8620020" cy="677108"/>
          </a:xfrm>
          <a:prstGeom prst="rect">
            <a:avLst/>
          </a:prstGeom>
          <a:noFill/>
        </p:spPr>
        <p:txBody>
          <a:bodyPr wrap="square" rtlCol="0">
            <a:spAutoFit/>
          </a:bodyPr>
          <a:lstStyle/>
          <a:p>
            <a:r>
              <a:rPr lang="en-US" dirty="0" smtClean="0">
                <a:solidFill>
                  <a:srgbClr val="000000"/>
                </a:solidFill>
              </a:rPr>
              <a:t>WRS-2 Path 26 Row 31	         		        Cropland Data Layer (2011)</a:t>
            </a:r>
          </a:p>
          <a:p>
            <a:r>
              <a:rPr lang="en-US" sz="2000" dirty="0" smtClean="0">
                <a:solidFill>
                  <a:srgbClr val="000000"/>
                </a:solidFill>
              </a:rPr>
              <a:t>(six pairs of Landsat and MODIS images from July 2 to Nov. 7, 2011)	</a:t>
            </a:r>
            <a:r>
              <a:rPr lang="en-US" sz="2000" dirty="0" smtClean="0"/>
              <a:t>	 </a:t>
            </a:r>
            <a:endParaRPr lang="en-US" sz="20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216" descr="ndvi2011.gif"/>
          <p:cNvPicPr>
            <a:picLocks noChangeAspect="1"/>
          </p:cNvPicPr>
          <p:nvPr/>
        </p:nvPicPr>
        <p:blipFill>
          <a:blip r:embed="rId2" cstate="print"/>
          <a:stretch>
            <a:fillRect/>
          </a:stretch>
        </p:blipFill>
        <p:spPr>
          <a:xfrm>
            <a:off x="1387009" y="41096"/>
            <a:ext cx="6308332" cy="6308332"/>
          </a:xfrm>
          <a:prstGeom prst="rect">
            <a:avLst/>
          </a:prstGeom>
        </p:spPr>
      </p:pic>
      <p:pic>
        <p:nvPicPr>
          <p:cNvPr id="219" name="Picture 218" descr="Mac_style.jpg"/>
          <p:cNvPicPr/>
          <p:nvPr/>
        </p:nvPicPr>
        <p:blipFill>
          <a:blip r:embed="rId3" cstate="print"/>
          <a:srcRect/>
          <a:stretch>
            <a:fillRect/>
          </a:stretch>
        </p:blipFill>
        <p:spPr>
          <a:xfrm rot="16200000">
            <a:off x="5368494" y="3008636"/>
            <a:ext cx="5599416" cy="260235"/>
          </a:xfrm>
          <a:prstGeom prst="rect">
            <a:avLst/>
          </a:prstGeom>
        </p:spPr>
      </p:pic>
      <p:sp>
        <p:nvSpPr>
          <p:cNvPr id="220" name="TextBox 219"/>
          <p:cNvSpPr txBox="1"/>
          <p:nvPr/>
        </p:nvSpPr>
        <p:spPr>
          <a:xfrm rot="16200000">
            <a:off x="5421049" y="2927424"/>
            <a:ext cx="6054863" cy="369332"/>
          </a:xfrm>
          <a:prstGeom prst="rect">
            <a:avLst/>
          </a:prstGeom>
          <a:noFill/>
        </p:spPr>
        <p:txBody>
          <a:bodyPr wrap="none" rtlCol="0">
            <a:spAutoFit/>
          </a:bodyPr>
          <a:lstStyle/>
          <a:p>
            <a:r>
              <a:rPr lang="en-US" sz="1800" b="1" dirty="0" smtClean="0"/>
              <a:t>0.0			0.5			1.0</a:t>
            </a:r>
            <a:endParaRPr lang="en-US" sz="1800" b="1" dirty="0"/>
          </a:p>
        </p:txBody>
      </p:sp>
      <p:sp>
        <p:nvSpPr>
          <p:cNvPr id="221" name="Rectangle 220"/>
          <p:cNvSpPr/>
          <p:nvPr/>
        </p:nvSpPr>
        <p:spPr>
          <a:xfrm>
            <a:off x="1339704" y="6396335"/>
            <a:ext cx="6527749" cy="461665"/>
          </a:xfrm>
          <a:prstGeom prst="rect">
            <a:avLst/>
          </a:prstGeom>
        </p:spPr>
        <p:txBody>
          <a:bodyPr wrap="none">
            <a:spAutoFit/>
          </a:bodyPr>
          <a:lstStyle/>
          <a:p>
            <a:r>
              <a:rPr lang="en-US" sz="2400" dirty="0" smtClean="0">
                <a:solidFill>
                  <a:srgbClr val="000000"/>
                </a:solidFill>
              </a:rPr>
              <a:t>Smoothed Daily NDVI, Apr. 1 – Nov. 1, 2011</a:t>
            </a:r>
          </a:p>
        </p:txBody>
      </p:sp>
      <p:sp>
        <p:nvSpPr>
          <p:cNvPr id="7" name="TextBox 6"/>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81566" y="854702"/>
            <a:ext cx="7094868" cy="36893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itle 2"/>
          <p:cNvSpPr>
            <a:spLocks noGrp="1"/>
          </p:cNvSpPr>
          <p:nvPr>
            <p:ph type="title"/>
          </p:nvPr>
        </p:nvSpPr>
        <p:spPr>
          <a:xfrm>
            <a:off x="1344378" y="-21020"/>
            <a:ext cx="7787059" cy="714703"/>
          </a:xfrm>
        </p:spPr>
        <p:txBody>
          <a:bodyPr>
            <a:noAutofit/>
          </a:bodyPr>
          <a:lstStyle/>
          <a:p>
            <a:r>
              <a:rPr lang="en-US" sz="2400" b="1" dirty="0" smtClean="0"/>
              <a:t>Crop Growth Stages &amp; Remote Sensing Phenology</a:t>
            </a:r>
            <a:endParaRPr lang="en-US" sz="2400" b="1" dirty="0"/>
          </a:p>
        </p:txBody>
      </p:sp>
      <p:sp>
        <p:nvSpPr>
          <p:cNvPr id="4" name="TextBox 3"/>
          <p:cNvSpPr txBox="1"/>
          <p:nvPr/>
        </p:nvSpPr>
        <p:spPr>
          <a:xfrm rot="10800000">
            <a:off x="174171" y="498916"/>
            <a:ext cx="553998" cy="6131679"/>
          </a:xfrm>
          <a:prstGeom prst="rect">
            <a:avLst/>
          </a:prstGeom>
          <a:noFill/>
        </p:spPr>
        <p:txBody>
          <a:bodyPr vert="eaVert" wrap="none" rtlCol="0">
            <a:spAutoFit/>
          </a:bodyPr>
          <a:lstStyle/>
          <a:p>
            <a:r>
              <a:rPr lang="en-US" sz="2400" dirty="0" smtClean="0">
                <a:solidFill>
                  <a:schemeClr val="tx2">
                    <a:lumMod val="60000"/>
                    <a:lumOff val="40000"/>
                  </a:schemeClr>
                </a:solidFill>
              </a:rPr>
              <a:t>Crop Growth Stages and Conditions Monitoring</a:t>
            </a:r>
            <a:endParaRPr lang="en-US" sz="2400" dirty="0">
              <a:solidFill>
                <a:schemeClr val="tx2">
                  <a:lumMod val="60000"/>
                  <a:lumOff val="40000"/>
                </a:schemeClr>
              </a:solidFill>
            </a:endParaRPr>
          </a:p>
        </p:txBody>
      </p:sp>
      <p:pic>
        <p:nvPicPr>
          <p:cNvPr id="5" name="Picture 2" descr="http://weedsoft.unl.edu/documents/growthstagesmodule/soybean/Soy.jpg"/>
          <p:cNvPicPr>
            <a:picLocks noChangeAspect="1" noChangeArrowheads="1"/>
          </p:cNvPicPr>
          <p:nvPr/>
        </p:nvPicPr>
        <p:blipFill>
          <a:blip r:embed="rId3" cstate="print"/>
          <a:srcRect/>
          <a:stretch>
            <a:fillRect/>
          </a:stretch>
        </p:blipFill>
        <p:spPr bwMode="auto">
          <a:xfrm>
            <a:off x="1076694" y="4714141"/>
            <a:ext cx="4110331" cy="2103120"/>
          </a:xfrm>
          <a:prstGeom prst="rect">
            <a:avLst/>
          </a:prstGeom>
          <a:noFill/>
          <a:ln>
            <a:solidFill>
              <a:schemeClr val="accent4">
                <a:lumMod val="50000"/>
              </a:schemeClr>
            </a:solidFill>
          </a:ln>
        </p:spPr>
      </p:pic>
      <p:pic>
        <p:nvPicPr>
          <p:cNvPr id="8" name="Picture 2" descr="http://weedsoft.unl.edu/documents/growthstagesmodule/corn/Corn2%20copy.jpg"/>
          <p:cNvPicPr>
            <a:picLocks noChangeAspect="1" noChangeArrowheads="1"/>
          </p:cNvPicPr>
          <p:nvPr/>
        </p:nvPicPr>
        <p:blipFill>
          <a:blip r:embed="rId4" cstate="print"/>
          <a:srcRect/>
          <a:stretch>
            <a:fillRect/>
          </a:stretch>
        </p:blipFill>
        <p:spPr bwMode="auto">
          <a:xfrm>
            <a:off x="5373953" y="4720623"/>
            <a:ext cx="3637224" cy="2103120"/>
          </a:xfrm>
          <a:prstGeom prst="rect">
            <a:avLst/>
          </a:prstGeom>
          <a:noFill/>
          <a:ln>
            <a:solidFill>
              <a:schemeClr val="accent4">
                <a:lumMod val="50000"/>
              </a:schemeClr>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6390" y="315884"/>
            <a:ext cx="7498080" cy="1143000"/>
          </a:xfrm>
        </p:spPr>
        <p:txBody>
          <a:bodyPr>
            <a:normAutofit fontScale="90000"/>
          </a:bodyPr>
          <a:lstStyle/>
          <a:p>
            <a:r>
              <a:rPr lang="en-US" sz="3600" dirty="0" smtClean="0"/>
              <a:t>Remote Sensing Phenology vs. </a:t>
            </a:r>
            <a:br>
              <a:rPr lang="en-US" sz="3600" dirty="0" smtClean="0"/>
            </a:br>
            <a:r>
              <a:rPr lang="en-US" sz="3600" dirty="0" smtClean="0"/>
              <a:t>NASS Crop Progress Report</a:t>
            </a:r>
            <a:r>
              <a:rPr lang="en-US" dirty="0" smtClean="0"/>
              <a:t/>
            </a:r>
            <a:br>
              <a:rPr lang="en-US" dirty="0" smtClean="0"/>
            </a:br>
            <a:r>
              <a:rPr lang="en-US" sz="3100" dirty="0" smtClean="0"/>
              <a:t>(Landsat p026r031, central Iowa, soybean)</a:t>
            </a:r>
            <a:endParaRPr lang="en-US" sz="3600" dirty="0"/>
          </a:p>
        </p:txBody>
      </p:sp>
      <p:pic>
        <p:nvPicPr>
          <p:cNvPr id="1026" name="Picture 2"/>
          <p:cNvPicPr>
            <a:picLocks noChangeAspect="1" noChangeArrowheads="1"/>
          </p:cNvPicPr>
          <p:nvPr/>
        </p:nvPicPr>
        <p:blipFill>
          <a:blip r:embed="rId2" cstate="print"/>
          <a:srcRect/>
          <a:stretch>
            <a:fillRect/>
          </a:stretch>
        </p:blipFill>
        <p:spPr bwMode="auto">
          <a:xfrm>
            <a:off x="1262915" y="1985387"/>
            <a:ext cx="7696200" cy="4473575"/>
          </a:xfrm>
          <a:prstGeom prst="rect">
            <a:avLst/>
          </a:prstGeom>
          <a:noFill/>
          <a:ln w="9525">
            <a:noFill/>
            <a:miter lim="800000"/>
            <a:headEnd/>
            <a:tailEnd/>
          </a:ln>
          <a:effectLst/>
        </p:spPr>
      </p:pic>
      <p:sp>
        <p:nvSpPr>
          <p:cNvPr id="4" name="TextBox 3"/>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8350" y="3182238"/>
            <a:ext cx="7406640" cy="1472184"/>
          </a:xfrm>
        </p:spPr>
        <p:txBody>
          <a:bodyPr>
            <a:noAutofit/>
          </a:bodyPr>
          <a:lstStyle/>
          <a:p>
            <a:r>
              <a:rPr lang="en-US" sz="4400" b="1" dirty="0" smtClean="0">
                <a:solidFill>
                  <a:schemeClr val="tx2">
                    <a:lumMod val="75000"/>
                  </a:schemeClr>
                </a:solidFill>
                <a:effectLst>
                  <a:outerShdw blurRad="38100" dist="38100" dir="2700000" algn="tl">
                    <a:srgbClr val="000000">
                      <a:alpha val="43137"/>
                    </a:srgbClr>
                  </a:outerShdw>
                </a:effectLst>
              </a:rPr>
              <a:t>Task II. Mapping </a:t>
            </a:r>
            <a:r>
              <a:rPr lang="en-US" sz="4400" b="1" dirty="0" smtClean="0">
                <a:solidFill>
                  <a:schemeClr val="tx2">
                    <a:lumMod val="75000"/>
                  </a:schemeClr>
                </a:solidFill>
                <a:effectLst>
                  <a:outerShdw blurRad="38100" dist="38100" dir="2700000" algn="tl">
                    <a:srgbClr val="000000">
                      <a:alpha val="43137"/>
                    </a:srgbClr>
                  </a:outerShdw>
                </a:effectLst>
                <a:latin typeface="Century Gothic" pitchFamily="34" charset="0"/>
              </a:rPr>
              <a:t>Daily </a:t>
            </a:r>
            <a:r>
              <a:rPr lang="en-US" sz="4400" b="1" dirty="0" err="1" smtClean="0">
                <a:solidFill>
                  <a:schemeClr val="tx2">
                    <a:lumMod val="75000"/>
                  </a:schemeClr>
                </a:solidFill>
                <a:effectLst>
                  <a:outerShdw blurRad="38100" dist="38100" dir="2700000" algn="tl">
                    <a:srgbClr val="000000">
                      <a:alpha val="43137"/>
                    </a:srgbClr>
                  </a:outerShdw>
                </a:effectLst>
                <a:latin typeface="Century Gothic" pitchFamily="34" charset="0"/>
              </a:rPr>
              <a:t>Evapotranspiration</a:t>
            </a:r>
            <a:r>
              <a:rPr lang="en-US" sz="4400" b="1" dirty="0" smtClean="0">
                <a:solidFill>
                  <a:schemeClr val="tx2">
                    <a:lumMod val="75000"/>
                  </a:schemeClr>
                </a:solidFill>
                <a:effectLst>
                  <a:outerShdw blurRad="38100" dist="38100" dir="2700000" algn="tl">
                    <a:srgbClr val="000000">
                      <a:alpha val="43137"/>
                    </a:srgbClr>
                  </a:outerShdw>
                </a:effectLst>
                <a:latin typeface="Century Gothic" pitchFamily="34" charset="0"/>
              </a:rPr>
              <a:t> and Stress at Field Scale</a:t>
            </a:r>
            <a:r>
              <a:rPr lang="en-US" sz="4800" b="1" dirty="0" smtClean="0">
                <a:solidFill>
                  <a:schemeClr val="tx2">
                    <a:lumMod val="75000"/>
                  </a:schemeClr>
                </a:solidFill>
                <a:effectLst>
                  <a:outerShdw blurRad="38100" dist="38100" dir="2700000" algn="tl">
                    <a:srgbClr val="000000">
                      <a:alpha val="43137"/>
                    </a:srgbClr>
                  </a:outerShdw>
                </a:effectLst>
                <a:latin typeface="Century Gothic" pitchFamily="34" charset="0"/>
              </a:rPr>
              <a:t/>
            </a:r>
            <a:br>
              <a:rPr lang="en-US" sz="4800" b="1" dirty="0" smtClean="0">
                <a:solidFill>
                  <a:schemeClr val="tx2">
                    <a:lumMod val="75000"/>
                  </a:schemeClr>
                </a:solidFill>
                <a:effectLst>
                  <a:outerShdw blurRad="38100" dist="38100" dir="2700000" algn="tl">
                    <a:srgbClr val="000000">
                      <a:alpha val="43137"/>
                    </a:srgbClr>
                  </a:outerShdw>
                </a:effectLst>
                <a:latin typeface="Century Gothic" pitchFamily="34" charset="0"/>
              </a:rPr>
            </a:br>
            <a:endParaRPr lang="en-US" sz="4800" b="1" dirty="0">
              <a:solidFill>
                <a:schemeClr val="tx2">
                  <a:lumMod val="75000"/>
                </a:schemeClr>
              </a:solidFill>
              <a:effectLst>
                <a:outerShdw blurRad="38100" dist="38100" dir="2700000" algn="tl">
                  <a:srgbClr val="000000">
                    <a:alpha val="43137"/>
                  </a:srgbClr>
                </a:outerShdw>
              </a:effectLst>
            </a:endParaRPr>
          </a:p>
        </p:txBody>
      </p:sp>
      <p:sp>
        <p:nvSpPr>
          <p:cNvPr id="3" name="TextBox 2"/>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5"/>
          <p:cNvSpPr>
            <a:spLocks noChangeArrowheads="1"/>
          </p:cNvSpPr>
          <p:nvPr/>
        </p:nvSpPr>
        <p:spPr bwMode="auto">
          <a:xfrm>
            <a:off x="1381124" y="4369283"/>
            <a:ext cx="7239001" cy="1643062"/>
          </a:xfrm>
          <a:prstGeom prst="cube">
            <a:avLst>
              <a:gd name="adj" fmla="val 87866"/>
            </a:avLst>
          </a:prstGeom>
          <a:solidFill>
            <a:srgbClr val="CC9900"/>
          </a:solidFill>
          <a:ln w="9525">
            <a:solidFill>
              <a:schemeClr val="tx1"/>
            </a:solidFill>
            <a:miter lim="800000"/>
            <a:headEnd/>
            <a:tailEnd/>
          </a:ln>
          <a:effectLst/>
        </p:spPr>
        <p:txBody>
          <a:bodyPr wrap="none" anchor="ctr"/>
          <a:lstStyle/>
          <a:p>
            <a:endParaRPr lang="en-US">
              <a:solidFill>
                <a:srgbClr val="336699"/>
              </a:solidFill>
            </a:endParaRPr>
          </a:p>
        </p:txBody>
      </p:sp>
      <p:sp>
        <p:nvSpPr>
          <p:cNvPr id="61" name="Freeform 60"/>
          <p:cNvSpPr/>
          <p:nvPr/>
        </p:nvSpPr>
        <p:spPr bwMode="auto">
          <a:xfrm>
            <a:off x="1833176" y="1120613"/>
            <a:ext cx="5730961" cy="4141057"/>
          </a:xfrm>
          <a:custGeom>
            <a:avLst/>
            <a:gdLst>
              <a:gd name="connsiteX0" fmla="*/ 0 w 4495800"/>
              <a:gd name="connsiteY0" fmla="*/ 0 h 3409950"/>
              <a:gd name="connsiteX1" fmla="*/ 133350 w 4495800"/>
              <a:gd name="connsiteY1" fmla="*/ 3409950 h 3409950"/>
              <a:gd name="connsiteX2" fmla="*/ 4495800 w 4495800"/>
              <a:gd name="connsiteY2" fmla="*/ 3362325 h 3409950"/>
              <a:gd name="connsiteX3" fmla="*/ 0 w 4495800"/>
              <a:gd name="connsiteY3" fmla="*/ 0 h 3409950"/>
              <a:gd name="connsiteX0" fmla="*/ 0 w 4503592"/>
              <a:gd name="connsiteY0" fmla="*/ 0 h 3409950"/>
              <a:gd name="connsiteX1" fmla="*/ 133350 w 4503592"/>
              <a:gd name="connsiteY1" fmla="*/ 3409950 h 3409950"/>
              <a:gd name="connsiteX2" fmla="*/ 4503592 w 4503592"/>
              <a:gd name="connsiteY2" fmla="*/ 3149757 h 3409950"/>
              <a:gd name="connsiteX3" fmla="*/ 0 w 4503592"/>
              <a:gd name="connsiteY3" fmla="*/ 0 h 3409950"/>
              <a:gd name="connsiteX0" fmla="*/ 0 w 4503592"/>
              <a:gd name="connsiteY0" fmla="*/ 0 h 3401093"/>
              <a:gd name="connsiteX1" fmla="*/ 242434 w 4503592"/>
              <a:gd name="connsiteY1" fmla="*/ 3401093 h 3401093"/>
              <a:gd name="connsiteX2" fmla="*/ 4503592 w 4503592"/>
              <a:gd name="connsiteY2" fmla="*/ 3149757 h 3401093"/>
              <a:gd name="connsiteX3" fmla="*/ 0 w 4503592"/>
              <a:gd name="connsiteY3" fmla="*/ 0 h 3401093"/>
              <a:gd name="connsiteX0" fmla="*/ 0 w 4503592"/>
              <a:gd name="connsiteY0" fmla="*/ 0 h 3347951"/>
              <a:gd name="connsiteX1" fmla="*/ 273601 w 4503592"/>
              <a:gd name="connsiteY1" fmla="*/ 3347951 h 3347951"/>
              <a:gd name="connsiteX2" fmla="*/ 4503592 w 4503592"/>
              <a:gd name="connsiteY2" fmla="*/ 3149757 h 3347951"/>
              <a:gd name="connsiteX3" fmla="*/ 0 w 4503592"/>
              <a:gd name="connsiteY3" fmla="*/ 0 h 3347951"/>
              <a:gd name="connsiteX0" fmla="*/ 0 w 4534759"/>
              <a:gd name="connsiteY0" fmla="*/ 0 h 3153097"/>
              <a:gd name="connsiteX1" fmla="*/ 304768 w 4534759"/>
              <a:gd name="connsiteY1" fmla="*/ 3153097 h 3153097"/>
              <a:gd name="connsiteX2" fmla="*/ 4534759 w 4534759"/>
              <a:gd name="connsiteY2" fmla="*/ 2954903 h 3153097"/>
              <a:gd name="connsiteX3" fmla="*/ 0 w 4534759"/>
              <a:gd name="connsiteY3" fmla="*/ 0 h 3153097"/>
              <a:gd name="connsiteX0" fmla="*/ 0 w 4799676"/>
              <a:gd name="connsiteY0" fmla="*/ 0 h 3383379"/>
              <a:gd name="connsiteX1" fmla="*/ 569685 w 4799676"/>
              <a:gd name="connsiteY1" fmla="*/ 3383379 h 3383379"/>
              <a:gd name="connsiteX2" fmla="*/ 4799676 w 4799676"/>
              <a:gd name="connsiteY2" fmla="*/ 3185185 h 3383379"/>
              <a:gd name="connsiteX3" fmla="*/ 0 w 4799676"/>
              <a:gd name="connsiteY3" fmla="*/ 0 h 3383379"/>
              <a:gd name="connsiteX0" fmla="*/ 0 w 4745134"/>
              <a:gd name="connsiteY0" fmla="*/ 0 h 3383379"/>
              <a:gd name="connsiteX1" fmla="*/ 515143 w 4745134"/>
              <a:gd name="connsiteY1" fmla="*/ 3383379 h 3383379"/>
              <a:gd name="connsiteX2" fmla="*/ 4745134 w 4745134"/>
              <a:gd name="connsiteY2" fmla="*/ 3185185 h 3383379"/>
              <a:gd name="connsiteX3" fmla="*/ 0 w 4745134"/>
              <a:gd name="connsiteY3" fmla="*/ 0 h 3383379"/>
              <a:gd name="connsiteX0" fmla="*/ 0 w 4721759"/>
              <a:gd name="connsiteY0" fmla="*/ 0 h 3383379"/>
              <a:gd name="connsiteX1" fmla="*/ 515143 w 4721759"/>
              <a:gd name="connsiteY1" fmla="*/ 3383379 h 3383379"/>
              <a:gd name="connsiteX2" fmla="*/ 4721759 w 4721759"/>
              <a:gd name="connsiteY2" fmla="*/ 3247184 h 3383379"/>
              <a:gd name="connsiteX3" fmla="*/ 0 w 4721759"/>
              <a:gd name="connsiteY3" fmla="*/ 0 h 3383379"/>
              <a:gd name="connsiteX0" fmla="*/ 0 w 4728498"/>
              <a:gd name="connsiteY0" fmla="*/ 0 h 3919588"/>
              <a:gd name="connsiteX1" fmla="*/ 521882 w 4728498"/>
              <a:gd name="connsiteY1" fmla="*/ 3919588 h 3919588"/>
              <a:gd name="connsiteX2" fmla="*/ 4728498 w 4728498"/>
              <a:gd name="connsiteY2" fmla="*/ 3783393 h 3919588"/>
              <a:gd name="connsiteX3" fmla="*/ 0 w 4728498"/>
              <a:gd name="connsiteY3" fmla="*/ 0 h 3919588"/>
              <a:gd name="connsiteX0" fmla="*/ 0 w 4620678"/>
              <a:gd name="connsiteY0" fmla="*/ 0 h 3743405"/>
              <a:gd name="connsiteX1" fmla="*/ 414062 w 4620678"/>
              <a:gd name="connsiteY1" fmla="*/ 3743405 h 3743405"/>
              <a:gd name="connsiteX2" fmla="*/ 4620678 w 4620678"/>
              <a:gd name="connsiteY2" fmla="*/ 3607210 h 3743405"/>
              <a:gd name="connsiteX3" fmla="*/ 0 w 4620678"/>
              <a:gd name="connsiteY3" fmla="*/ 0 h 3743405"/>
              <a:gd name="connsiteX0" fmla="*/ 0 w 4613939"/>
              <a:gd name="connsiteY0" fmla="*/ 0 h 3758726"/>
              <a:gd name="connsiteX1" fmla="*/ 407323 w 4613939"/>
              <a:gd name="connsiteY1" fmla="*/ 3758726 h 3758726"/>
              <a:gd name="connsiteX2" fmla="*/ 4613939 w 4613939"/>
              <a:gd name="connsiteY2" fmla="*/ 3622531 h 3758726"/>
              <a:gd name="connsiteX3" fmla="*/ 0 w 4613939"/>
              <a:gd name="connsiteY3" fmla="*/ 0 h 3758726"/>
              <a:gd name="connsiteX0" fmla="*/ 0 w 4694804"/>
              <a:gd name="connsiteY0" fmla="*/ 0 h 3804687"/>
              <a:gd name="connsiteX1" fmla="*/ 488188 w 4694804"/>
              <a:gd name="connsiteY1" fmla="*/ 3804687 h 3804687"/>
              <a:gd name="connsiteX2" fmla="*/ 4694804 w 4694804"/>
              <a:gd name="connsiteY2" fmla="*/ 3668492 h 3804687"/>
              <a:gd name="connsiteX3" fmla="*/ 0 w 4694804"/>
              <a:gd name="connsiteY3" fmla="*/ 0 h 3804687"/>
              <a:gd name="connsiteX0" fmla="*/ 0 w 4694804"/>
              <a:gd name="connsiteY0" fmla="*/ 0 h 3881288"/>
              <a:gd name="connsiteX1" fmla="*/ 494927 w 4694804"/>
              <a:gd name="connsiteY1" fmla="*/ 3881288 h 3881288"/>
              <a:gd name="connsiteX2" fmla="*/ 4694804 w 4694804"/>
              <a:gd name="connsiteY2" fmla="*/ 3668492 h 3881288"/>
              <a:gd name="connsiteX3" fmla="*/ 0 w 4694804"/>
              <a:gd name="connsiteY3" fmla="*/ 0 h 3881288"/>
              <a:gd name="connsiteX0" fmla="*/ 0 w 4694804"/>
              <a:gd name="connsiteY0" fmla="*/ 0 h 3850647"/>
              <a:gd name="connsiteX1" fmla="*/ 515143 w 4694804"/>
              <a:gd name="connsiteY1" fmla="*/ 3850647 h 3850647"/>
              <a:gd name="connsiteX2" fmla="*/ 4694804 w 4694804"/>
              <a:gd name="connsiteY2" fmla="*/ 3668492 h 3850647"/>
              <a:gd name="connsiteX3" fmla="*/ 0 w 4694804"/>
              <a:gd name="connsiteY3" fmla="*/ 0 h 3850647"/>
              <a:gd name="connsiteX0" fmla="*/ 0 w 4694804"/>
              <a:gd name="connsiteY0" fmla="*/ 0 h 3850647"/>
              <a:gd name="connsiteX1" fmla="*/ 515143 w 4694804"/>
              <a:gd name="connsiteY1" fmla="*/ 3850647 h 3850647"/>
              <a:gd name="connsiteX2" fmla="*/ 4694804 w 4694804"/>
              <a:gd name="connsiteY2" fmla="*/ 3722112 h 3850647"/>
              <a:gd name="connsiteX3" fmla="*/ 0 w 4694804"/>
              <a:gd name="connsiteY3" fmla="*/ 0 h 3850647"/>
              <a:gd name="connsiteX0" fmla="*/ 0 w 4688065"/>
              <a:gd name="connsiteY0" fmla="*/ 0 h 3850647"/>
              <a:gd name="connsiteX1" fmla="*/ 515143 w 4688065"/>
              <a:gd name="connsiteY1" fmla="*/ 3850647 h 3850647"/>
              <a:gd name="connsiteX2" fmla="*/ 4688065 w 4688065"/>
              <a:gd name="connsiteY2" fmla="*/ 3683811 h 3850647"/>
              <a:gd name="connsiteX3" fmla="*/ 0 w 4688065"/>
              <a:gd name="connsiteY3" fmla="*/ 0 h 3850647"/>
            </a:gdLst>
            <a:ahLst/>
            <a:cxnLst>
              <a:cxn ang="0">
                <a:pos x="connsiteX0" y="connsiteY0"/>
              </a:cxn>
              <a:cxn ang="0">
                <a:pos x="connsiteX1" y="connsiteY1"/>
              </a:cxn>
              <a:cxn ang="0">
                <a:pos x="connsiteX2" y="connsiteY2"/>
              </a:cxn>
              <a:cxn ang="0">
                <a:pos x="connsiteX3" y="connsiteY3"/>
              </a:cxn>
            </a:cxnLst>
            <a:rect l="l" t="t" r="r" b="b"/>
            <a:pathLst>
              <a:path w="4688065" h="3850647">
                <a:moveTo>
                  <a:pt x="0" y="0"/>
                </a:moveTo>
                <a:lnTo>
                  <a:pt x="515143" y="3850647"/>
                </a:lnTo>
                <a:lnTo>
                  <a:pt x="4688065" y="3683811"/>
                </a:lnTo>
                <a:lnTo>
                  <a:pt x="0" y="0"/>
                </a:lnTo>
                <a:close/>
              </a:path>
            </a:pathLst>
          </a:custGeom>
          <a:gradFill flip="none" rotWithShape="1">
            <a:gsLst>
              <a:gs pos="0">
                <a:srgbClr val="8488C4"/>
              </a:gs>
              <a:gs pos="53000">
                <a:srgbClr val="D4DEFF"/>
              </a:gs>
              <a:gs pos="83000">
                <a:srgbClr val="D4DEFF"/>
              </a:gs>
              <a:gs pos="100000">
                <a:srgbClr val="96AB94"/>
              </a:gs>
            </a:gsLst>
            <a:lin ang="2700000" scaled="0"/>
            <a:tileRect/>
          </a:gradFill>
          <a:ln w="12700" cap="flat" cmpd="sng" algn="ctr">
            <a:noFill/>
            <a:prstDash val="solid"/>
            <a:round/>
            <a:headEnd type="none" w="sm" len="sm"/>
            <a:tailEnd type="none" w="sm" len="sm"/>
          </a:ln>
          <a:effectLst/>
          <a:scene3d>
            <a:camera prst="perspectiveContrastingRightFacing"/>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pic>
        <p:nvPicPr>
          <p:cNvPr id="8" name="Picture 2" descr="PICT0011_small"/>
          <p:cNvPicPr>
            <a:picLocks noChangeAspect="1" noChangeArrowheads="1"/>
          </p:cNvPicPr>
          <p:nvPr/>
        </p:nvPicPr>
        <p:blipFill>
          <a:blip r:embed="rId4" cstate="print"/>
          <a:srcRect/>
          <a:stretch>
            <a:fillRect/>
          </a:stretch>
        </p:blipFill>
        <p:spPr bwMode="auto">
          <a:xfrm>
            <a:off x="1" y="6477018"/>
            <a:ext cx="9143999" cy="389458"/>
          </a:xfrm>
          <a:prstGeom prst="rect">
            <a:avLst/>
          </a:prstGeom>
          <a:noFill/>
          <a:ln w="9525">
            <a:noFill/>
            <a:miter lim="800000"/>
            <a:headEnd/>
            <a:tailEnd/>
          </a:ln>
        </p:spPr>
      </p:pic>
      <p:sp>
        <p:nvSpPr>
          <p:cNvPr id="9" name="Rectangle 8"/>
          <p:cNvSpPr/>
          <p:nvPr/>
        </p:nvSpPr>
        <p:spPr bwMode="auto">
          <a:xfrm>
            <a:off x="0" y="6400810"/>
            <a:ext cx="9144000" cy="76200"/>
          </a:xfrm>
          <a:prstGeom prst="rect">
            <a:avLst/>
          </a:prstGeom>
          <a:solidFill>
            <a:srgbClr val="336699"/>
          </a:solidFill>
          <a:ln w="12700" cap="flat" cmpd="sng" algn="ctr">
            <a:noFill/>
            <a:prstDash val="solid"/>
            <a:round/>
            <a:headEnd type="none" w="sm" len="sm"/>
            <a:tailEnd type="none" w="sm" len="sm"/>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2" name="TextBox 11"/>
          <p:cNvSpPr txBox="1"/>
          <p:nvPr/>
        </p:nvSpPr>
        <p:spPr>
          <a:xfrm>
            <a:off x="33864" y="3058404"/>
            <a:ext cx="461665" cy="3008196"/>
          </a:xfrm>
          <a:prstGeom prst="rect">
            <a:avLst/>
          </a:prstGeom>
          <a:noFill/>
        </p:spPr>
        <p:txBody>
          <a:bodyPr vert="vert270" wrap="none" rtlCol="0">
            <a:spAutoFit/>
          </a:bodyPr>
          <a:lstStyle/>
          <a:p>
            <a:r>
              <a:rPr lang="en-US" dirty="0" smtClean="0">
                <a:effectLst>
                  <a:outerShdw blurRad="38100" dist="38100" dir="2700000" algn="tl">
                    <a:srgbClr val="000000">
                      <a:alpha val="43137"/>
                    </a:srgbClr>
                  </a:outerShdw>
                </a:effectLst>
                <a:latin typeface="Century Gothic" pitchFamily="34" charset="0"/>
              </a:rPr>
              <a:t>Energy balance modeling</a:t>
            </a:r>
            <a:endParaRPr lang="en-US" dirty="0">
              <a:effectLst>
                <a:outerShdw blurRad="38100" dist="38100" dir="2700000" algn="tl">
                  <a:srgbClr val="000000">
                    <a:alpha val="43137"/>
                  </a:srgbClr>
                </a:outerShdw>
              </a:effectLst>
              <a:latin typeface="Century Gothic" pitchFamily="34" charset="0"/>
            </a:endParaRPr>
          </a:p>
        </p:txBody>
      </p:sp>
      <p:pic>
        <p:nvPicPr>
          <p:cNvPr id="28" name="Picture 11" descr="C:\Documents and Settings\anderson\Application Data\Microsoft\Media Catalog\Downloaded Clips\cl0\NA00636_.wmf"/>
          <p:cNvPicPr>
            <a:picLocks noChangeAspect="1" noChangeArrowheads="1"/>
          </p:cNvPicPr>
          <p:nvPr/>
        </p:nvPicPr>
        <p:blipFill>
          <a:blip r:embed="rId5" cstate="print"/>
          <a:srcRect/>
          <a:stretch>
            <a:fillRect/>
          </a:stretch>
        </p:blipFill>
        <p:spPr bwMode="auto">
          <a:xfrm>
            <a:off x="2803525" y="2707170"/>
            <a:ext cx="1580415" cy="2030413"/>
          </a:xfrm>
          <a:prstGeom prst="rect">
            <a:avLst/>
          </a:prstGeom>
          <a:noFill/>
          <a:effectLst>
            <a:outerShdw blurRad="50800" dist="38100" dir="2700000" algn="tl" rotWithShape="0">
              <a:prstClr val="black">
                <a:alpha val="40000"/>
              </a:prstClr>
            </a:outerShdw>
          </a:effectLst>
        </p:spPr>
      </p:pic>
      <p:pic>
        <p:nvPicPr>
          <p:cNvPr id="32" name="Picture 15"/>
          <p:cNvPicPr>
            <a:picLocks noChangeAspect="1" noChangeArrowheads="1"/>
          </p:cNvPicPr>
          <p:nvPr/>
        </p:nvPicPr>
        <p:blipFill>
          <a:blip r:embed="rId6" cstate="print"/>
          <a:srcRect/>
          <a:stretch>
            <a:fillRect/>
          </a:stretch>
        </p:blipFill>
        <p:spPr bwMode="auto">
          <a:xfrm>
            <a:off x="7480300" y="611670"/>
            <a:ext cx="1447800" cy="1447800"/>
          </a:xfrm>
          <a:prstGeom prst="rect">
            <a:avLst/>
          </a:prstGeom>
          <a:noFill/>
          <a:ln w="9525">
            <a:noFill/>
            <a:miter lim="800000"/>
            <a:headEnd/>
            <a:tailEnd/>
          </a:ln>
          <a:effectLst/>
        </p:spPr>
      </p:pic>
      <p:pic>
        <p:nvPicPr>
          <p:cNvPr id="33" name="Picture 16" descr="C:\Documents and Settings\anderson\Application Data\Microsoft\Media Catalog\Downloaded Clips\cl0\NA02275_.wmf"/>
          <p:cNvPicPr>
            <a:picLocks noChangeAspect="1" noChangeArrowheads="1"/>
          </p:cNvPicPr>
          <p:nvPr/>
        </p:nvPicPr>
        <p:blipFill>
          <a:blip r:embed="rId7" cstate="print"/>
          <a:srcRect/>
          <a:stretch>
            <a:fillRect/>
          </a:stretch>
        </p:blipFill>
        <p:spPr bwMode="auto">
          <a:xfrm>
            <a:off x="6238875" y="1389544"/>
            <a:ext cx="1509713" cy="1036685"/>
          </a:xfrm>
          <a:prstGeom prst="rect">
            <a:avLst/>
          </a:prstGeom>
          <a:noFill/>
        </p:spPr>
      </p:pic>
      <p:sp>
        <p:nvSpPr>
          <p:cNvPr id="34" name="AutoShape 17"/>
          <p:cNvSpPr>
            <a:spLocks noChangeArrowheads="1"/>
          </p:cNvSpPr>
          <p:nvPr/>
        </p:nvSpPr>
        <p:spPr bwMode="auto">
          <a:xfrm rot="17361097">
            <a:off x="7567959" y="2058546"/>
            <a:ext cx="728453" cy="300504"/>
          </a:xfrm>
          <a:prstGeom prst="leftArrow">
            <a:avLst>
              <a:gd name="adj1" fmla="val 50000"/>
              <a:gd name="adj2" fmla="val 84722"/>
            </a:avLst>
          </a:prstGeom>
          <a:gradFill rotWithShape="0">
            <a:gsLst>
              <a:gs pos="0">
                <a:srgbClr val="FFFF00"/>
              </a:gs>
              <a:gs pos="100000">
                <a:srgbClr val="FF9900"/>
              </a:gs>
            </a:gsLst>
            <a:lin ang="5400000" scaled="1"/>
          </a:gradFill>
          <a:ln w="9525">
            <a:solidFill>
              <a:schemeClr val="tx1"/>
            </a:solidFill>
            <a:miter lim="800000"/>
            <a:headEnd/>
            <a:tailEnd/>
          </a:ln>
          <a:effectLst/>
        </p:spPr>
        <p:txBody>
          <a:bodyPr wrap="none" anchor="ctr"/>
          <a:lstStyle/>
          <a:p>
            <a:endParaRPr lang="en-US">
              <a:solidFill>
                <a:srgbClr val="336699"/>
              </a:solidFill>
            </a:endParaRPr>
          </a:p>
        </p:txBody>
      </p:sp>
      <p:sp>
        <p:nvSpPr>
          <p:cNvPr id="35" name="AutoShape 18"/>
          <p:cNvSpPr>
            <a:spLocks noChangeArrowheads="1"/>
          </p:cNvSpPr>
          <p:nvPr/>
        </p:nvSpPr>
        <p:spPr bwMode="auto">
          <a:xfrm rot="4587266">
            <a:off x="7058831" y="4253872"/>
            <a:ext cx="832557" cy="309544"/>
          </a:xfrm>
          <a:prstGeom prst="leftArrow">
            <a:avLst>
              <a:gd name="adj1" fmla="val 50000"/>
              <a:gd name="adj2" fmla="val 84722"/>
            </a:avLst>
          </a:prstGeom>
          <a:gradFill rotWithShape="0">
            <a:gsLst>
              <a:gs pos="0">
                <a:srgbClr val="FFFF00"/>
              </a:gs>
              <a:gs pos="100000">
                <a:srgbClr val="FF9900"/>
              </a:gs>
            </a:gsLst>
            <a:lin ang="5400000" scaled="1"/>
          </a:gradFill>
          <a:ln w="9525">
            <a:solidFill>
              <a:schemeClr val="tx1"/>
            </a:solidFill>
            <a:miter lim="800000"/>
            <a:headEnd/>
            <a:tailEnd/>
          </a:ln>
          <a:effectLst/>
        </p:spPr>
        <p:txBody>
          <a:bodyPr wrap="none" anchor="ctr"/>
          <a:lstStyle/>
          <a:p>
            <a:endParaRPr lang="en-US">
              <a:solidFill>
                <a:srgbClr val="336699"/>
              </a:solidFill>
            </a:endParaRPr>
          </a:p>
        </p:txBody>
      </p:sp>
      <p:pic>
        <p:nvPicPr>
          <p:cNvPr id="36" name="Picture 19" descr="C:\Program Files\Microsoft Office\Clipart\standard\stddir2\DD01613_.wmf"/>
          <p:cNvPicPr>
            <a:picLocks noChangeAspect="1" noChangeArrowheads="1"/>
          </p:cNvPicPr>
          <p:nvPr/>
        </p:nvPicPr>
        <p:blipFill>
          <a:blip r:embed="rId8" cstate="print"/>
          <a:srcRect/>
          <a:stretch>
            <a:fillRect/>
          </a:stretch>
        </p:blipFill>
        <p:spPr bwMode="auto">
          <a:xfrm>
            <a:off x="6870700" y="2351570"/>
            <a:ext cx="206375" cy="958726"/>
          </a:xfrm>
          <a:prstGeom prst="rect">
            <a:avLst/>
          </a:prstGeom>
          <a:noFill/>
        </p:spPr>
      </p:pic>
      <p:pic>
        <p:nvPicPr>
          <p:cNvPr id="37" name="Picture 20" descr="C:\Program Files\Microsoft Office\Clipart\standard\stddir2\DD01614_.wmf"/>
          <p:cNvPicPr>
            <a:picLocks noChangeAspect="1" noChangeArrowheads="1"/>
          </p:cNvPicPr>
          <p:nvPr/>
        </p:nvPicPr>
        <p:blipFill>
          <a:blip r:embed="rId9" cstate="print"/>
          <a:srcRect/>
          <a:stretch>
            <a:fillRect/>
          </a:stretch>
        </p:blipFill>
        <p:spPr bwMode="auto">
          <a:xfrm>
            <a:off x="6884988" y="3734628"/>
            <a:ext cx="239712" cy="1102968"/>
          </a:xfrm>
          <a:prstGeom prst="rect">
            <a:avLst/>
          </a:prstGeom>
          <a:noFill/>
        </p:spPr>
      </p:pic>
      <p:sp>
        <p:nvSpPr>
          <p:cNvPr id="45" name="Text Box 29"/>
          <p:cNvSpPr txBox="1">
            <a:spLocks noChangeArrowheads="1"/>
          </p:cNvSpPr>
          <p:nvPr/>
        </p:nvSpPr>
        <p:spPr bwMode="auto">
          <a:xfrm>
            <a:off x="7239000" y="3207603"/>
            <a:ext cx="2057400" cy="830997"/>
          </a:xfrm>
          <a:prstGeom prst="rect">
            <a:avLst/>
          </a:prstGeom>
          <a:noFill/>
          <a:ln w="9525">
            <a:noFill/>
            <a:miter lim="800000"/>
            <a:headEnd/>
            <a:tailEnd/>
          </a:ln>
          <a:effectLst/>
        </p:spPr>
        <p:txBody>
          <a:bodyPr>
            <a:spAutoFit/>
          </a:bodyPr>
          <a:lstStyle/>
          <a:p>
            <a:r>
              <a:rPr lang="en-US" dirty="0">
                <a:solidFill>
                  <a:srgbClr val="336699"/>
                </a:solidFill>
                <a:latin typeface="Verdana" pitchFamily="34" charset="0"/>
              </a:rPr>
              <a:t>Net radiation</a:t>
            </a:r>
            <a:endParaRPr lang="en-US" baseline="-25000" dirty="0">
              <a:solidFill>
                <a:srgbClr val="336699"/>
              </a:solidFill>
              <a:latin typeface="Verdana" pitchFamily="34" charset="0"/>
            </a:endParaRPr>
          </a:p>
        </p:txBody>
      </p:sp>
      <p:sp>
        <p:nvSpPr>
          <p:cNvPr id="47" name="AutoShape 36"/>
          <p:cNvSpPr>
            <a:spLocks noChangeArrowheads="1"/>
          </p:cNvSpPr>
          <p:nvPr/>
        </p:nvSpPr>
        <p:spPr bwMode="auto">
          <a:xfrm>
            <a:off x="5389563" y="4145445"/>
            <a:ext cx="395287" cy="709613"/>
          </a:xfrm>
          <a:prstGeom prst="upArrow">
            <a:avLst>
              <a:gd name="adj1" fmla="val 50000"/>
              <a:gd name="adj2" fmla="val 44880"/>
            </a:avLst>
          </a:prstGeom>
          <a:gradFill rotWithShape="0">
            <a:gsLst>
              <a:gs pos="0">
                <a:srgbClr val="66FFFF"/>
              </a:gs>
              <a:gs pos="100000">
                <a:schemeClr val="accent2"/>
              </a:gs>
            </a:gsLst>
            <a:lin ang="5400000" scaled="1"/>
          </a:gra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en-US">
              <a:solidFill>
                <a:srgbClr val="336699"/>
              </a:solidFill>
            </a:endParaRPr>
          </a:p>
        </p:txBody>
      </p:sp>
      <p:sp>
        <p:nvSpPr>
          <p:cNvPr id="50" name="Text Box 39"/>
          <p:cNvSpPr txBox="1">
            <a:spLocks noChangeArrowheads="1"/>
          </p:cNvSpPr>
          <p:nvPr/>
        </p:nvSpPr>
        <p:spPr bwMode="auto">
          <a:xfrm>
            <a:off x="3441702" y="2078520"/>
            <a:ext cx="2273298" cy="461665"/>
          </a:xfrm>
          <a:prstGeom prst="rect">
            <a:avLst/>
          </a:prstGeom>
          <a:noFill/>
          <a:ln w="9525">
            <a:noFill/>
            <a:miter lim="800000"/>
            <a:headEnd/>
            <a:tailEnd/>
          </a:ln>
          <a:effectLst/>
        </p:spPr>
        <p:txBody>
          <a:bodyPr wrap="square">
            <a:spAutoFit/>
          </a:bodyPr>
          <a:lstStyle/>
          <a:p>
            <a:r>
              <a:rPr lang="en-US" dirty="0" smtClean="0">
                <a:solidFill>
                  <a:srgbClr val="336699"/>
                </a:solidFill>
                <a:latin typeface="Verdana" pitchFamily="34" charset="0"/>
              </a:rPr>
              <a:t>Transpiration</a:t>
            </a:r>
            <a:endParaRPr lang="en-US" baseline="-25000" dirty="0">
              <a:solidFill>
                <a:srgbClr val="336699"/>
              </a:solidFill>
              <a:latin typeface="Verdana" pitchFamily="34" charset="0"/>
            </a:endParaRPr>
          </a:p>
        </p:txBody>
      </p:sp>
      <p:sp>
        <p:nvSpPr>
          <p:cNvPr id="51" name="AutoShape 36"/>
          <p:cNvSpPr>
            <a:spLocks noChangeArrowheads="1"/>
          </p:cNvSpPr>
          <p:nvPr/>
        </p:nvSpPr>
        <p:spPr bwMode="auto">
          <a:xfrm>
            <a:off x="2922588" y="2278545"/>
            <a:ext cx="395287" cy="709613"/>
          </a:xfrm>
          <a:prstGeom prst="upArrow">
            <a:avLst>
              <a:gd name="adj1" fmla="val 50000"/>
              <a:gd name="adj2" fmla="val 44880"/>
            </a:avLst>
          </a:prstGeom>
          <a:gradFill rotWithShape="0">
            <a:gsLst>
              <a:gs pos="0">
                <a:srgbClr val="66FFFF"/>
              </a:gs>
              <a:gs pos="100000">
                <a:schemeClr val="accent2"/>
              </a:gs>
            </a:gsLst>
            <a:lin ang="5400000" scaled="1"/>
          </a:gra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en-US">
              <a:solidFill>
                <a:srgbClr val="336699"/>
              </a:solidFill>
            </a:endParaRPr>
          </a:p>
        </p:txBody>
      </p:sp>
      <p:sp>
        <p:nvSpPr>
          <p:cNvPr id="52" name="Text Box 39"/>
          <p:cNvSpPr txBox="1">
            <a:spLocks noChangeArrowheads="1"/>
          </p:cNvSpPr>
          <p:nvPr/>
        </p:nvSpPr>
        <p:spPr bwMode="auto">
          <a:xfrm>
            <a:off x="4794252" y="3516795"/>
            <a:ext cx="2273298" cy="461665"/>
          </a:xfrm>
          <a:prstGeom prst="rect">
            <a:avLst/>
          </a:prstGeom>
          <a:noFill/>
          <a:ln w="9525">
            <a:noFill/>
            <a:miter lim="800000"/>
            <a:headEnd/>
            <a:tailEnd/>
          </a:ln>
          <a:effectLst/>
        </p:spPr>
        <p:txBody>
          <a:bodyPr wrap="square">
            <a:spAutoFit/>
          </a:bodyPr>
          <a:lstStyle/>
          <a:p>
            <a:r>
              <a:rPr lang="en-US" dirty="0" smtClean="0">
                <a:solidFill>
                  <a:srgbClr val="336699"/>
                </a:solidFill>
                <a:latin typeface="Verdana" pitchFamily="34" charset="0"/>
              </a:rPr>
              <a:t>Evaporation</a:t>
            </a:r>
            <a:endParaRPr lang="en-US" baseline="-25000" dirty="0">
              <a:solidFill>
                <a:srgbClr val="336699"/>
              </a:solidFill>
              <a:latin typeface="Verdana" pitchFamily="34" charset="0"/>
            </a:endParaRPr>
          </a:p>
        </p:txBody>
      </p:sp>
      <p:pic>
        <p:nvPicPr>
          <p:cNvPr id="54" name="Picture 11" descr="C:\Documents and Settings\anderson\Application Data\Microsoft\Media Catalog\Downloaded Clips\cl0\NA00636_.wmf"/>
          <p:cNvPicPr>
            <a:picLocks noChangeAspect="1" noChangeArrowheads="1"/>
          </p:cNvPicPr>
          <p:nvPr/>
        </p:nvPicPr>
        <p:blipFill>
          <a:blip r:embed="rId5" cstate="print"/>
          <a:srcRect/>
          <a:stretch>
            <a:fillRect/>
          </a:stretch>
        </p:blipFill>
        <p:spPr bwMode="auto">
          <a:xfrm>
            <a:off x="2193925" y="3240570"/>
            <a:ext cx="1580415" cy="2030413"/>
          </a:xfrm>
          <a:prstGeom prst="rect">
            <a:avLst/>
          </a:prstGeom>
          <a:noFill/>
          <a:effectLst>
            <a:outerShdw blurRad="50800" dist="38100" dir="2700000" algn="tl" rotWithShape="0">
              <a:prstClr val="black">
                <a:alpha val="40000"/>
              </a:prstClr>
            </a:outerShdw>
          </a:effectLst>
        </p:spPr>
      </p:pic>
      <p:pic>
        <p:nvPicPr>
          <p:cNvPr id="55" name="Picture 11" descr="C:\Documents and Settings\anderson\Application Data\Microsoft\Media Catalog\Downloaded Clips\cl0\NA00636_.wmf"/>
          <p:cNvPicPr>
            <a:picLocks noChangeAspect="1" noChangeArrowheads="1"/>
          </p:cNvPicPr>
          <p:nvPr/>
        </p:nvPicPr>
        <p:blipFill>
          <a:blip r:embed="rId5" cstate="print"/>
          <a:srcRect/>
          <a:stretch>
            <a:fillRect/>
          </a:stretch>
        </p:blipFill>
        <p:spPr bwMode="auto">
          <a:xfrm>
            <a:off x="3251200" y="2954820"/>
            <a:ext cx="1580415" cy="2030413"/>
          </a:xfrm>
          <a:prstGeom prst="rect">
            <a:avLst/>
          </a:prstGeom>
          <a:noFill/>
          <a:effectLst>
            <a:outerShdw blurRad="50800" dist="38100" dir="2700000" algn="tl" rotWithShape="0">
              <a:prstClr val="black">
                <a:alpha val="40000"/>
              </a:prstClr>
            </a:outerShdw>
          </a:effectLst>
        </p:spPr>
      </p:pic>
      <p:pic>
        <p:nvPicPr>
          <p:cNvPr id="56" name="Picture 11" descr="C:\Documents and Settings\anderson\Application Data\Microsoft\Media Catalog\Downloaded Clips\cl0\NA00636_.wmf"/>
          <p:cNvPicPr>
            <a:picLocks noChangeAspect="1" noChangeArrowheads="1"/>
          </p:cNvPicPr>
          <p:nvPr/>
        </p:nvPicPr>
        <p:blipFill>
          <a:blip r:embed="rId5" cstate="print"/>
          <a:srcRect/>
          <a:stretch>
            <a:fillRect/>
          </a:stretch>
        </p:blipFill>
        <p:spPr bwMode="auto">
          <a:xfrm>
            <a:off x="3194050" y="3221520"/>
            <a:ext cx="1580415" cy="2030413"/>
          </a:xfrm>
          <a:prstGeom prst="rect">
            <a:avLst/>
          </a:prstGeom>
          <a:noFill/>
          <a:effectLst>
            <a:outerShdw blurRad="50800" dist="38100" dir="2700000" algn="tl" rotWithShape="0">
              <a:prstClr val="black">
                <a:alpha val="40000"/>
              </a:prstClr>
            </a:outerShdw>
          </a:effectLst>
        </p:spPr>
      </p:pic>
      <p:pic>
        <p:nvPicPr>
          <p:cNvPr id="57" name="Picture 11" descr="C:\Documents and Settings\anderson\Application Data\Microsoft\Media Catalog\Downloaded Clips\cl0\NA00636_.wmf"/>
          <p:cNvPicPr>
            <a:picLocks noChangeAspect="1" noChangeArrowheads="1"/>
          </p:cNvPicPr>
          <p:nvPr/>
        </p:nvPicPr>
        <p:blipFill>
          <a:blip r:embed="rId5" cstate="print"/>
          <a:srcRect/>
          <a:stretch>
            <a:fillRect/>
          </a:stretch>
        </p:blipFill>
        <p:spPr bwMode="auto">
          <a:xfrm>
            <a:off x="2755900" y="3507270"/>
            <a:ext cx="1580415" cy="2030413"/>
          </a:xfrm>
          <a:prstGeom prst="rect">
            <a:avLst/>
          </a:prstGeom>
          <a:noFill/>
          <a:effectLst>
            <a:outerShdw blurRad="50800" dist="38100" dir="2700000" algn="tl" rotWithShape="0">
              <a:prstClr val="black">
                <a:alpha val="40000"/>
              </a:prstClr>
            </a:outerShdw>
          </a:effectLst>
        </p:spPr>
      </p:pic>
      <p:sp>
        <p:nvSpPr>
          <p:cNvPr id="53" name="Text Box 29"/>
          <p:cNvSpPr txBox="1">
            <a:spLocks noChangeArrowheads="1"/>
          </p:cNvSpPr>
          <p:nvPr/>
        </p:nvSpPr>
        <p:spPr bwMode="auto">
          <a:xfrm>
            <a:off x="3146425" y="3826358"/>
            <a:ext cx="1054100" cy="369332"/>
          </a:xfrm>
          <a:prstGeom prst="rect">
            <a:avLst/>
          </a:prstGeom>
          <a:noFill/>
          <a:ln w="9525">
            <a:noFill/>
            <a:miter lim="800000"/>
            <a:headEnd/>
            <a:tailEnd/>
          </a:ln>
          <a:effectLst>
            <a:glow rad="228600">
              <a:schemeClr val="accent1">
                <a:satMod val="175000"/>
                <a:alpha val="40000"/>
              </a:schemeClr>
            </a:glow>
            <a:outerShdw blurRad="50800" dist="38100" dir="2700000" algn="tl" rotWithShape="0">
              <a:prstClr val="black">
                <a:alpha val="40000"/>
              </a:prstClr>
            </a:outerShdw>
          </a:effectLst>
        </p:spPr>
        <p:txBody>
          <a:bodyPr wrap="square">
            <a:spAutoFit/>
          </a:bodyPr>
          <a:lstStyle/>
          <a:p>
            <a:r>
              <a:rPr lang="en-US" b="1" dirty="0" smtClean="0">
                <a:solidFill>
                  <a:schemeClr val="bg1"/>
                </a:solidFill>
                <a:latin typeface="Verdana" pitchFamily="34" charset="0"/>
              </a:rPr>
              <a:t>T</a:t>
            </a:r>
            <a:r>
              <a:rPr lang="en-US" b="1" baseline="-25000" dirty="0" smtClean="0">
                <a:solidFill>
                  <a:schemeClr val="bg1"/>
                </a:solidFill>
                <a:latin typeface="Verdana" pitchFamily="34" charset="0"/>
              </a:rPr>
              <a:t>VEG</a:t>
            </a:r>
            <a:endParaRPr lang="en-US" b="1" baseline="-25000" dirty="0">
              <a:solidFill>
                <a:schemeClr val="bg1"/>
              </a:solidFill>
              <a:latin typeface="Verdana" pitchFamily="34" charset="0"/>
            </a:endParaRPr>
          </a:p>
        </p:txBody>
      </p:sp>
      <p:sp>
        <p:nvSpPr>
          <p:cNvPr id="58" name="Text Box 29"/>
          <p:cNvSpPr txBox="1">
            <a:spLocks noChangeArrowheads="1"/>
          </p:cNvSpPr>
          <p:nvPr/>
        </p:nvSpPr>
        <p:spPr bwMode="auto">
          <a:xfrm>
            <a:off x="4975225" y="4874108"/>
            <a:ext cx="1054100" cy="369332"/>
          </a:xfrm>
          <a:prstGeom prst="rect">
            <a:avLst/>
          </a:prstGeom>
          <a:noFill/>
          <a:ln w="9525">
            <a:noFill/>
            <a:miter lim="800000"/>
            <a:headEnd/>
            <a:tailEnd/>
          </a:ln>
          <a:effectLst>
            <a:glow rad="228600">
              <a:schemeClr val="accent1">
                <a:satMod val="175000"/>
                <a:alpha val="40000"/>
              </a:schemeClr>
            </a:glow>
            <a:outerShdw blurRad="50800" dist="38100" dir="2700000" algn="tl" rotWithShape="0">
              <a:prstClr val="black">
                <a:alpha val="40000"/>
              </a:prstClr>
            </a:outerShdw>
          </a:effectLst>
        </p:spPr>
        <p:txBody>
          <a:bodyPr wrap="square">
            <a:spAutoFit/>
          </a:bodyPr>
          <a:lstStyle/>
          <a:p>
            <a:r>
              <a:rPr lang="en-US" b="1" dirty="0" smtClean="0">
                <a:solidFill>
                  <a:schemeClr val="bg1"/>
                </a:solidFill>
                <a:latin typeface="Verdana" pitchFamily="34" charset="0"/>
              </a:rPr>
              <a:t>T</a:t>
            </a:r>
            <a:r>
              <a:rPr lang="en-US" b="1" baseline="-25000" dirty="0" smtClean="0">
                <a:solidFill>
                  <a:schemeClr val="bg1"/>
                </a:solidFill>
                <a:latin typeface="Verdana" pitchFamily="34" charset="0"/>
              </a:rPr>
              <a:t>SOIL</a:t>
            </a:r>
            <a:endParaRPr lang="en-US" b="1" baseline="-25000" dirty="0">
              <a:solidFill>
                <a:schemeClr val="bg1"/>
              </a:solidFill>
              <a:latin typeface="Verdana" pitchFamily="34" charset="0"/>
            </a:endParaRPr>
          </a:p>
        </p:txBody>
      </p:sp>
      <p:sp>
        <p:nvSpPr>
          <p:cNvPr id="59" name="Text Box 29"/>
          <p:cNvSpPr txBox="1">
            <a:spLocks noChangeArrowheads="1"/>
          </p:cNvSpPr>
          <p:nvPr/>
        </p:nvSpPr>
        <p:spPr bwMode="auto">
          <a:xfrm>
            <a:off x="2294323" y="892143"/>
            <a:ext cx="1892301" cy="461665"/>
          </a:xfrm>
          <a:prstGeom prst="rect">
            <a:avLst/>
          </a:prstGeom>
          <a:noFill/>
          <a:ln w="9525">
            <a:noFill/>
            <a:miter lim="800000"/>
            <a:headEnd/>
            <a:tailEnd/>
          </a:ln>
          <a:effectLst>
            <a:glow rad="228600">
              <a:schemeClr val="accent1">
                <a:satMod val="175000"/>
                <a:alpha val="40000"/>
              </a:schemeClr>
            </a:glow>
            <a:outerShdw blurRad="50800" dist="38100" dir="2700000" algn="tl" rotWithShape="0">
              <a:prstClr val="black">
                <a:alpha val="40000"/>
              </a:prstClr>
            </a:outerShdw>
          </a:effectLst>
        </p:spPr>
        <p:txBody>
          <a:bodyPr wrap="square">
            <a:spAutoFit/>
          </a:bodyPr>
          <a:lstStyle/>
          <a:p>
            <a:r>
              <a:rPr lang="en-US" b="1" dirty="0" smtClean="0">
                <a:solidFill>
                  <a:srgbClr val="C00000"/>
                </a:solidFill>
                <a:latin typeface="Verdana" pitchFamily="34" charset="0"/>
              </a:rPr>
              <a:t>T</a:t>
            </a:r>
            <a:r>
              <a:rPr lang="en-US" b="1" baseline="-25000" dirty="0" smtClean="0">
                <a:solidFill>
                  <a:srgbClr val="C00000"/>
                </a:solidFill>
                <a:latin typeface="Verdana" pitchFamily="34" charset="0"/>
              </a:rPr>
              <a:t>SATELLITE</a:t>
            </a:r>
            <a:endParaRPr lang="en-US" b="1" baseline="-25000" dirty="0">
              <a:solidFill>
                <a:srgbClr val="C00000"/>
              </a:solidFill>
              <a:latin typeface="Verdana" pitchFamily="34" charset="0"/>
            </a:endParaRPr>
          </a:p>
        </p:txBody>
      </p:sp>
      <p:pic>
        <p:nvPicPr>
          <p:cNvPr id="60" name="Picture 59" descr="MC900434857.PNG"/>
          <p:cNvPicPr>
            <a:picLocks noChangeAspect="1"/>
          </p:cNvPicPr>
          <p:nvPr/>
        </p:nvPicPr>
        <p:blipFill>
          <a:blip r:embed="rId10" cstate="print"/>
          <a:stretch>
            <a:fillRect/>
          </a:stretch>
        </p:blipFill>
        <p:spPr>
          <a:xfrm>
            <a:off x="428768" y="-123682"/>
            <a:ext cx="2285714" cy="2285714"/>
          </a:xfrm>
          <a:prstGeom prst="rect">
            <a:avLst/>
          </a:prstGeom>
        </p:spPr>
      </p:pic>
      <p:sp>
        <p:nvSpPr>
          <p:cNvPr id="29" name="Title 1"/>
          <p:cNvSpPr txBox="1">
            <a:spLocks/>
          </p:cNvSpPr>
          <p:nvPr/>
        </p:nvSpPr>
        <p:spPr>
          <a:xfrm>
            <a:off x="3510455" y="165538"/>
            <a:ext cx="5097517"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5"/>
                </a:solidFill>
                <a:effectLst/>
                <a:uLnTx/>
                <a:uFillTx/>
                <a:latin typeface="+mj-lt"/>
                <a:ea typeface="+mj-ea"/>
                <a:cs typeface="+mj-cs"/>
              </a:rPr>
              <a:t>Water Use Estimation from Space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smtClean="0">
                <a:solidFill>
                  <a:schemeClr val="accent5"/>
                </a:solidFill>
                <a:latin typeface="+mj-lt"/>
                <a:ea typeface="+mj-ea"/>
                <a:cs typeface="+mj-cs"/>
              </a:rPr>
              <a:t>Using Energy Balance Model</a:t>
            </a:r>
            <a:endParaRPr kumimoji="0" lang="en-US" sz="2400" b="1" i="0" u="none" strike="noStrike" kern="1200" cap="none" spc="0" normalizeH="0" baseline="0" noProof="0" dirty="0">
              <a:ln>
                <a:noFill/>
              </a:ln>
              <a:solidFill>
                <a:schemeClr val="accent5"/>
              </a:solidFill>
              <a:effectLst/>
              <a:uLnTx/>
              <a:uFillTx/>
              <a:latin typeface="+mj-lt"/>
              <a:ea typeface="+mj-ea"/>
              <a:cs typeface="+mj-cs"/>
            </a:endParaRPr>
          </a:p>
        </p:txBody>
      </p:sp>
      <p:sp>
        <p:nvSpPr>
          <p:cNvPr id="30" name="TextBox 29"/>
          <p:cNvSpPr txBox="1"/>
          <p:nvPr/>
        </p:nvSpPr>
        <p:spPr>
          <a:xfrm>
            <a:off x="1125415" y="6032402"/>
            <a:ext cx="7824193" cy="338554"/>
          </a:xfrm>
          <a:prstGeom prst="rect">
            <a:avLst/>
          </a:prstGeom>
          <a:noFill/>
        </p:spPr>
        <p:txBody>
          <a:bodyPr wrap="none" rtlCol="0">
            <a:spAutoFit/>
          </a:bodyPr>
          <a:lstStyle/>
          <a:p>
            <a:r>
              <a:rPr lang="en-US" sz="1600" dirty="0" smtClean="0"/>
              <a:t>Two-Source Energy Balance (TSEB) and Atmosphere-Land </a:t>
            </a:r>
            <a:r>
              <a:rPr lang="en-US" sz="1600" dirty="0" err="1" smtClean="0"/>
              <a:t>EXchange</a:t>
            </a:r>
            <a:r>
              <a:rPr lang="en-US" sz="1600" dirty="0" smtClean="0"/>
              <a:t> Inverse (ALEXI) model</a:t>
            </a:r>
            <a:endParaRPr lang="en-US" sz="1600" dirty="0"/>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1275455" y="3379304"/>
            <a:ext cx="1417320" cy="539827"/>
          </a:xfrm>
          <a:prstGeom prst="roundRect">
            <a:avLst/>
          </a:prstGeom>
          <a:solidFill>
            <a:schemeClr val="bg2">
              <a:lumMod val="50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GEO</a:t>
            </a:r>
          </a:p>
        </p:txBody>
      </p:sp>
      <p:sp>
        <p:nvSpPr>
          <p:cNvPr id="21" name="Rounded Rectangle 20"/>
          <p:cNvSpPr/>
          <p:nvPr/>
        </p:nvSpPr>
        <p:spPr bwMode="auto">
          <a:xfrm>
            <a:off x="1275455" y="4027463"/>
            <a:ext cx="1417320" cy="539827"/>
          </a:xfrm>
          <a:prstGeom prst="roundRect">
            <a:avLst/>
          </a:prstGeom>
          <a:solidFill>
            <a:schemeClr val="bg2">
              <a:lumMod val="75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MODIS</a:t>
            </a:r>
          </a:p>
        </p:txBody>
      </p:sp>
      <p:sp>
        <p:nvSpPr>
          <p:cNvPr id="24" name="Rounded Rectangle 23"/>
          <p:cNvSpPr/>
          <p:nvPr/>
        </p:nvSpPr>
        <p:spPr bwMode="auto">
          <a:xfrm>
            <a:off x="1275455" y="4675622"/>
            <a:ext cx="1417320" cy="539827"/>
          </a:xfrm>
          <a:prstGeom prst="roundRect">
            <a:avLst/>
          </a:prstGeom>
          <a:solidFill>
            <a:schemeClr val="bg2">
              <a:lumMod val="90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Landsat</a:t>
            </a:r>
          </a:p>
        </p:txBody>
      </p:sp>
      <p:sp>
        <p:nvSpPr>
          <p:cNvPr id="25" name="Rectangle 24"/>
          <p:cNvSpPr/>
          <p:nvPr/>
        </p:nvSpPr>
        <p:spPr bwMode="auto">
          <a:xfrm>
            <a:off x="3900322" y="2954105"/>
            <a:ext cx="1421177" cy="594911"/>
          </a:xfrm>
          <a:prstGeom prst="rect">
            <a:avLst/>
          </a:prstGeom>
          <a:solidFill>
            <a:srgbClr val="00B05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STARFM</a:t>
            </a:r>
          </a:p>
        </p:txBody>
      </p:sp>
      <p:sp>
        <p:nvSpPr>
          <p:cNvPr id="26" name="Rectangle 25"/>
          <p:cNvSpPr/>
          <p:nvPr/>
        </p:nvSpPr>
        <p:spPr bwMode="auto">
          <a:xfrm>
            <a:off x="3900322" y="3646331"/>
            <a:ext cx="1417320" cy="594911"/>
          </a:xfrm>
          <a:prstGeom prst="rect">
            <a:avLst/>
          </a:prstGeom>
          <a:solidFill>
            <a:srgbClr val="C0000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DMS</a:t>
            </a:r>
          </a:p>
        </p:txBody>
      </p:sp>
      <p:sp>
        <p:nvSpPr>
          <p:cNvPr id="29" name="Rectangle 28"/>
          <p:cNvSpPr/>
          <p:nvPr/>
        </p:nvSpPr>
        <p:spPr bwMode="auto">
          <a:xfrm>
            <a:off x="3900322" y="4338558"/>
            <a:ext cx="1417320" cy="594911"/>
          </a:xfrm>
          <a:prstGeom prst="rect">
            <a:avLst/>
          </a:prstGeom>
          <a:solidFill>
            <a:schemeClr val="accent4">
              <a:lumMod val="60000"/>
              <a:lumOff val="40000"/>
            </a:schemeClr>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smtClean="0">
                <a:effectLst>
                  <a:outerShdw blurRad="38100" dist="38100" dir="2700000" algn="tl">
                    <a:srgbClr val="000000">
                      <a:alpha val="43137"/>
                    </a:srgbClr>
                  </a:outerShdw>
                </a:effectLst>
                <a:latin typeface="Century Gothic" pitchFamily="34" charset="0"/>
              </a:rPr>
              <a:t>LAI</a:t>
            </a:r>
            <a:endPar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endParaRPr>
          </a:p>
        </p:txBody>
      </p:sp>
      <p:sp>
        <p:nvSpPr>
          <p:cNvPr id="32" name="TextBox 31"/>
          <p:cNvSpPr txBox="1"/>
          <p:nvPr/>
        </p:nvSpPr>
        <p:spPr>
          <a:xfrm>
            <a:off x="1396601" y="2789802"/>
            <a:ext cx="1156086" cy="461665"/>
          </a:xfrm>
          <a:prstGeom prst="rect">
            <a:avLst/>
          </a:prstGeom>
          <a:noFill/>
        </p:spPr>
        <p:txBody>
          <a:bodyPr wrap="none" rtlCol="0">
            <a:spAutoFit/>
          </a:bodyPr>
          <a:lstStyle/>
          <a:p>
            <a:r>
              <a:rPr lang="en-US" dirty="0" smtClean="0">
                <a:solidFill>
                  <a:srgbClr val="000000"/>
                </a:solidFill>
                <a:latin typeface="Century Gothic" pitchFamily="34" charset="0"/>
              </a:rPr>
              <a:t>SW/TIR</a:t>
            </a:r>
            <a:endParaRPr lang="en-US" dirty="0">
              <a:solidFill>
                <a:srgbClr val="000000"/>
              </a:solidFill>
              <a:latin typeface="Century Gothic" pitchFamily="34" charset="0"/>
            </a:endParaRPr>
          </a:p>
        </p:txBody>
      </p:sp>
      <p:cxnSp>
        <p:nvCxnSpPr>
          <p:cNvPr id="33" name="Straight Arrow Connector 32"/>
          <p:cNvCxnSpPr>
            <a:stCxn id="34" idx="1"/>
          </p:cNvCxnSpPr>
          <p:nvPr/>
        </p:nvCxnSpPr>
        <p:spPr bwMode="auto">
          <a:xfrm flipV="1">
            <a:off x="2945728" y="4266353"/>
            <a:ext cx="879283" cy="195"/>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34" name="Right Brace 33"/>
          <p:cNvSpPr/>
          <p:nvPr/>
        </p:nvSpPr>
        <p:spPr bwMode="auto">
          <a:xfrm>
            <a:off x="2795121" y="3486619"/>
            <a:ext cx="150607" cy="1559858"/>
          </a:xfrm>
          <a:prstGeom prst="rightBrace">
            <a:avLst/>
          </a:prstGeom>
          <a:noFill/>
          <a:ln w="28575"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cxnSp>
        <p:nvCxnSpPr>
          <p:cNvPr id="35" name="Straight Arrow Connector 34"/>
          <p:cNvCxnSpPr>
            <a:endCxn id="41" idx="1"/>
          </p:cNvCxnSpPr>
          <p:nvPr/>
        </p:nvCxnSpPr>
        <p:spPr bwMode="auto">
          <a:xfrm flipV="1">
            <a:off x="5466736" y="4245968"/>
            <a:ext cx="1011795" cy="22850"/>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36" name="Right Brace 35"/>
          <p:cNvSpPr/>
          <p:nvPr/>
        </p:nvSpPr>
        <p:spPr bwMode="auto">
          <a:xfrm>
            <a:off x="5386789" y="3139724"/>
            <a:ext cx="109444" cy="2199193"/>
          </a:xfrm>
          <a:prstGeom prst="rightBrace">
            <a:avLst/>
          </a:prstGeom>
          <a:noFill/>
          <a:ln w="28575"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pic>
        <p:nvPicPr>
          <p:cNvPr id="41" name="Picture 40" descr="NASA_Irrigation_from_space_in_USA_large.jpg"/>
          <p:cNvPicPr>
            <a:picLocks noChangeAspect="1"/>
          </p:cNvPicPr>
          <p:nvPr/>
        </p:nvPicPr>
        <p:blipFill>
          <a:blip r:embed="rId3" cstate="print">
            <a:lum bright="-16000" contrast="-42000"/>
          </a:blip>
          <a:srcRect/>
          <a:stretch>
            <a:fillRect/>
          </a:stretch>
        </p:blipFill>
        <p:spPr>
          <a:xfrm>
            <a:off x="6478531" y="3734979"/>
            <a:ext cx="2087328" cy="1021978"/>
          </a:xfrm>
          <a:prstGeom prst="rect">
            <a:avLst/>
          </a:prstGeom>
          <a:ln>
            <a:noFill/>
          </a:ln>
          <a:effectLst>
            <a:outerShdw blurRad="292100" dist="139700" dir="2700000" algn="tl" rotWithShape="0">
              <a:srgbClr val="333333">
                <a:alpha val="65000"/>
              </a:srgbClr>
            </a:outerShdw>
          </a:effectLst>
        </p:spPr>
      </p:pic>
      <p:sp>
        <p:nvSpPr>
          <p:cNvPr id="42" name="TextBox 41"/>
          <p:cNvSpPr txBox="1"/>
          <p:nvPr/>
        </p:nvSpPr>
        <p:spPr>
          <a:xfrm>
            <a:off x="6159315" y="3020986"/>
            <a:ext cx="3004349" cy="461665"/>
          </a:xfrm>
          <a:prstGeom prst="rect">
            <a:avLst/>
          </a:prstGeom>
          <a:noFill/>
        </p:spPr>
        <p:txBody>
          <a:bodyPr wrap="none" rtlCol="0">
            <a:spAutoFit/>
          </a:bodyPr>
          <a:lstStyle/>
          <a:p>
            <a:r>
              <a:rPr lang="en-US" dirty="0" smtClean="0">
                <a:solidFill>
                  <a:srgbClr val="000000"/>
                </a:solidFill>
                <a:latin typeface="Century Gothic" pitchFamily="34" charset="0"/>
              </a:rPr>
              <a:t>Daily 30 m ET maps</a:t>
            </a:r>
            <a:endParaRPr lang="en-US" dirty="0">
              <a:solidFill>
                <a:srgbClr val="000000"/>
              </a:solidFill>
              <a:latin typeface="Century Gothic" pitchFamily="34" charset="0"/>
            </a:endParaRPr>
          </a:p>
        </p:txBody>
      </p:sp>
      <p:sp>
        <p:nvSpPr>
          <p:cNvPr id="23" name="TextBox 22"/>
          <p:cNvSpPr txBox="1"/>
          <p:nvPr/>
        </p:nvSpPr>
        <p:spPr>
          <a:xfrm>
            <a:off x="1595516" y="592272"/>
            <a:ext cx="6562165"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b="1" dirty="0" smtClean="0">
                <a:solidFill>
                  <a:schemeClr val="accent5"/>
                </a:solidFill>
                <a:latin typeface="Century Gothic" pitchFamily="34" charset="0"/>
              </a:rPr>
              <a:t>FIELD-SCALE </a:t>
            </a:r>
          </a:p>
          <a:p>
            <a:pPr algn="ctr"/>
            <a:r>
              <a:rPr lang="en-US" sz="3600" b="1" dirty="0" smtClean="0">
                <a:solidFill>
                  <a:schemeClr val="accent5"/>
                </a:solidFill>
                <a:latin typeface="Century Gothic" pitchFamily="34" charset="0"/>
              </a:rPr>
              <a:t>DAILY EVAPOTRANSPIRATION</a:t>
            </a:r>
            <a:endParaRPr lang="en-US" sz="3600" b="1" dirty="0">
              <a:solidFill>
                <a:schemeClr val="accent5"/>
              </a:solidFill>
              <a:latin typeface="Century Gothic" pitchFamily="34" charset="0"/>
            </a:endParaRPr>
          </a:p>
        </p:txBody>
      </p:sp>
      <p:sp>
        <p:nvSpPr>
          <p:cNvPr id="20" name="Rectangle 19"/>
          <p:cNvSpPr/>
          <p:nvPr/>
        </p:nvSpPr>
        <p:spPr bwMode="auto">
          <a:xfrm>
            <a:off x="3915071" y="5090726"/>
            <a:ext cx="1417320" cy="594911"/>
          </a:xfrm>
          <a:prstGeom prst="rect">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ALEXI</a:t>
            </a:r>
          </a:p>
        </p:txBody>
      </p:sp>
      <p:sp>
        <p:nvSpPr>
          <p:cNvPr id="17" name="TextBox 16"/>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6"/>
          <p:cNvSpPr txBox="1">
            <a:spLocks noChangeArrowheads="1"/>
          </p:cNvSpPr>
          <p:nvPr/>
        </p:nvSpPr>
        <p:spPr bwMode="auto">
          <a:xfrm>
            <a:off x="0" y="85725"/>
            <a:ext cx="9144000" cy="1016000"/>
          </a:xfrm>
          <a:prstGeom prst="rect">
            <a:avLst/>
          </a:prstGeom>
          <a:noFill/>
          <a:ln w="9525">
            <a:noFill/>
            <a:miter lim="800000"/>
            <a:headEnd/>
            <a:tailEnd/>
          </a:ln>
        </p:spPr>
        <p:txBody>
          <a:bodyPr>
            <a:spAutoFit/>
          </a:bodyPr>
          <a:lstStyle/>
          <a:p>
            <a:pPr algn="ctr"/>
            <a:r>
              <a:rPr lang="en-US" sz="2000" b="1" dirty="0">
                <a:solidFill>
                  <a:schemeClr val="accent5"/>
                </a:solidFill>
                <a:latin typeface="Arial Black" pitchFamily="34" charset="0"/>
              </a:rPr>
              <a:t>Monitoring </a:t>
            </a:r>
            <a:r>
              <a:rPr lang="en-US" sz="2000" b="1" dirty="0" err="1">
                <a:solidFill>
                  <a:schemeClr val="accent5"/>
                </a:solidFill>
                <a:latin typeface="Arial Black" pitchFamily="34" charset="0"/>
              </a:rPr>
              <a:t>Evapotranspiration</a:t>
            </a:r>
            <a:r>
              <a:rPr lang="en-US" sz="2000" b="1" dirty="0">
                <a:solidFill>
                  <a:schemeClr val="accent5"/>
                </a:solidFill>
                <a:latin typeface="Arial Black" pitchFamily="34" charset="0"/>
              </a:rPr>
              <a:t> (ET) and Drought</a:t>
            </a:r>
          </a:p>
          <a:p>
            <a:pPr algn="ctr"/>
            <a:r>
              <a:rPr lang="en-US" sz="2000" b="1" dirty="0">
                <a:solidFill>
                  <a:schemeClr val="accent5"/>
                </a:solidFill>
                <a:latin typeface="Arial Black" pitchFamily="34" charset="0"/>
              </a:rPr>
              <a:t>Using Thermal Remote Sensing</a:t>
            </a:r>
          </a:p>
          <a:p>
            <a:endParaRPr lang="en-US" sz="2000" b="1" dirty="0"/>
          </a:p>
        </p:txBody>
      </p:sp>
      <p:pic>
        <p:nvPicPr>
          <p:cNvPr id="8197" name="Picture 2"/>
          <p:cNvPicPr>
            <a:picLocks noChangeAspect="1" noChangeArrowheads="1"/>
          </p:cNvPicPr>
          <p:nvPr/>
        </p:nvPicPr>
        <p:blipFill>
          <a:blip r:embed="rId2" cstate="print"/>
          <a:srcRect/>
          <a:stretch>
            <a:fillRect/>
          </a:stretch>
        </p:blipFill>
        <p:spPr bwMode="auto">
          <a:xfrm>
            <a:off x="304800" y="990600"/>
            <a:ext cx="4502150" cy="5562600"/>
          </a:xfrm>
          <a:prstGeom prst="rect">
            <a:avLst/>
          </a:prstGeom>
          <a:noFill/>
          <a:ln w="9525">
            <a:noFill/>
            <a:miter lim="800000"/>
            <a:headEnd/>
            <a:tailEnd/>
          </a:ln>
        </p:spPr>
      </p:pic>
      <p:pic>
        <p:nvPicPr>
          <p:cNvPr id="15" name="Picture 14"/>
          <p:cNvPicPr/>
          <p:nvPr/>
        </p:nvPicPr>
        <p:blipFill>
          <a:blip r:embed="rId3" cstate="print"/>
          <a:srcRect t="1204" r="33500" b="991"/>
          <a:stretch>
            <a:fillRect/>
          </a:stretch>
        </p:blipFill>
        <p:spPr bwMode="auto">
          <a:xfrm>
            <a:off x="4440350" y="896456"/>
            <a:ext cx="4806908" cy="4071784"/>
          </a:xfrm>
          <a:prstGeom prst="rect">
            <a:avLst/>
          </a:prstGeom>
          <a:noFill/>
          <a:ln w="9525">
            <a:noFill/>
            <a:miter lim="800000"/>
            <a:headEnd/>
            <a:tailEnd/>
          </a:ln>
        </p:spPr>
      </p:pic>
      <p:sp>
        <p:nvSpPr>
          <p:cNvPr id="16" name="TextBox 15"/>
          <p:cNvSpPr txBox="1"/>
          <p:nvPr/>
        </p:nvSpPr>
        <p:spPr>
          <a:xfrm>
            <a:off x="4861561" y="4922520"/>
            <a:ext cx="4267199" cy="1813560"/>
          </a:xfrm>
          <a:prstGeom prst="rect">
            <a:avLst/>
          </a:prstGeom>
          <a:noFill/>
        </p:spPr>
        <p:txBody>
          <a:bodyPr wrap="square" rtlCol="0">
            <a:spAutoFit/>
          </a:bodyPr>
          <a:lstStyle/>
          <a:p>
            <a:r>
              <a:rPr lang="en-US" sz="1400" dirty="0" smtClean="0"/>
              <a:t>Comparison of monthly USDM drought classifications with maps of ESI, anomalies in NASS topsoil moisture data, and with the </a:t>
            </a:r>
            <a:r>
              <a:rPr lang="en-US" sz="1400" dirty="0" err="1" smtClean="0"/>
              <a:t>VegDRI</a:t>
            </a:r>
            <a:r>
              <a:rPr lang="en-US" sz="1400" dirty="0" smtClean="0"/>
              <a:t> index, primarily reflecting anomalies in NDVI.  Also shown are monthly changes in USDM drought class and standardized ESI change anomalies (Anderson et al., 2013).  The core of the drought impacted area is clearly delineated in the ESI change indicator in May.</a:t>
            </a:r>
            <a:endParaRPr lang="en-US"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pic>
        <p:nvPicPr>
          <p:cNvPr id="28" name="Picture 8"/>
          <p:cNvPicPr>
            <a:picLocks noChangeAspect="1" noChangeArrowheads="1"/>
          </p:cNvPicPr>
          <p:nvPr/>
        </p:nvPicPr>
        <p:blipFill>
          <a:blip r:embed="rId3" cstate="print"/>
          <a:srcRect/>
          <a:stretch>
            <a:fillRect/>
          </a:stretch>
        </p:blipFill>
        <p:spPr bwMode="auto">
          <a:xfrm>
            <a:off x="1583275" y="1514090"/>
            <a:ext cx="6364830" cy="4623245"/>
          </a:xfrm>
          <a:prstGeom prst="rect">
            <a:avLst/>
          </a:prstGeom>
          <a:noFill/>
          <a:ln w="9525">
            <a:noFill/>
            <a:miter lim="800000"/>
            <a:headEnd/>
            <a:tailEnd/>
          </a:ln>
          <a:effectLst/>
        </p:spPr>
      </p:pic>
      <p:pic>
        <p:nvPicPr>
          <p:cNvPr id="30" name="Picture 7"/>
          <p:cNvPicPr>
            <a:picLocks noChangeAspect="1" noChangeArrowheads="1"/>
          </p:cNvPicPr>
          <p:nvPr/>
        </p:nvPicPr>
        <p:blipFill>
          <a:blip r:embed="rId4" cstate="print"/>
          <a:srcRect l="5761" t="31023" b="11077"/>
          <a:stretch>
            <a:fillRect/>
          </a:stretch>
        </p:blipFill>
        <p:spPr bwMode="auto">
          <a:xfrm>
            <a:off x="1998657" y="525017"/>
            <a:ext cx="5986272" cy="2671568"/>
          </a:xfrm>
          <a:prstGeom prst="rect">
            <a:avLst/>
          </a:prstGeom>
          <a:noFill/>
          <a:ln w="9525">
            <a:noFill/>
            <a:miter lim="800000"/>
            <a:headEnd/>
            <a:tailEnd/>
          </a:ln>
          <a:effectLst/>
        </p:spPr>
      </p:pic>
      <p:sp>
        <p:nvSpPr>
          <p:cNvPr id="31" name="TextBox 30"/>
          <p:cNvSpPr txBox="1"/>
          <p:nvPr/>
        </p:nvSpPr>
        <p:spPr>
          <a:xfrm>
            <a:off x="2479098" y="3400040"/>
            <a:ext cx="1664238" cy="1107996"/>
          </a:xfrm>
          <a:prstGeom prst="rect">
            <a:avLst/>
          </a:prstGeom>
          <a:noFill/>
        </p:spPr>
        <p:txBody>
          <a:bodyPr wrap="none" rtlCol="0">
            <a:spAutoFit/>
          </a:bodyPr>
          <a:lstStyle/>
          <a:p>
            <a:r>
              <a:rPr lang="en-US" sz="1100" dirty="0" smtClean="0">
                <a:solidFill>
                  <a:srgbClr val="000000"/>
                </a:solidFill>
                <a:latin typeface="Century Gothic" pitchFamily="34" charset="0"/>
              </a:rPr>
              <a:t>Reference ET</a:t>
            </a:r>
          </a:p>
          <a:p>
            <a:r>
              <a:rPr lang="en-US" sz="1100" dirty="0" smtClean="0">
                <a:solidFill>
                  <a:srgbClr val="000000"/>
                </a:solidFill>
                <a:latin typeface="Century Gothic" pitchFamily="34" charset="0"/>
              </a:rPr>
              <a:t>Observed ET</a:t>
            </a:r>
          </a:p>
          <a:p>
            <a:r>
              <a:rPr lang="en-US" sz="1100" dirty="0" err="1" smtClean="0">
                <a:solidFill>
                  <a:srgbClr val="000000"/>
                </a:solidFill>
                <a:latin typeface="Century Gothic" pitchFamily="34" charset="0"/>
              </a:rPr>
              <a:t>Landsat</a:t>
            </a:r>
            <a:r>
              <a:rPr lang="en-US" sz="1100" dirty="0" smtClean="0">
                <a:solidFill>
                  <a:srgbClr val="000000"/>
                </a:solidFill>
                <a:latin typeface="Century Gothic" pitchFamily="34" charset="0"/>
              </a:rPr>
              <a:t> retrievals</a:t>
            </a:r>
          </a:p>
          <a:p>
            <a:r>
              <a:rPr lang="en-US" sz="1100" dirty="0" err="1" smtClean="0">
                <a:solidFill>
                  <a:srgbClr val="000000"/>
                </a:solidFill>
                <a:latin typeface="Century Gothic" pitchFamily="34" charset="0"/>
              </a:rPr>
              <a:t>Landsat</a:t>
            </a:r>
            <a:r>
              <a:rPr lang="en-US" sz="1100" dirty="0" smtClean="0">
                <a:solidFill>
                  <a:srgbClr val="000000"/>
                </a:solidFill>
                <a:latin typeface="Century Gothic" pitchFamily="34" charset="0"/>
              </a:rPr>
              <a:t>-only </a:t>
            </a:r>
          </a:p>
          <a:p>
            <a:r>
              <a:rPr lang="en-US" sz="1100" dirty="0" err="1" smtClean="0">
                <a:solidFill>
                  <a:srgbClr val="000000"/>
                </a:solidFill>
                <a:latin typeface="Century Gothic" pitchFamily="34" charset="0"/>
              </a:rPr>
              <a:t>Landsat</a:t>
            </a:r>
            <a:r>
              <a:rPr lang="en-US" sz="1100" dirty="0" smtClean="0">
                <a:solidFill>
                  <a:srgbClr val="000000"/>
                </a:solidFill>
                <a:latin typeface="Century Gothic" pitchFamily="34" charset="0"/>
              </a:rPr>
              <a:t>-MODIS fusion</a:t>
            </a:r>
          </a:p>
          <a:p>
            <a:endParaRPr lang="en-US" sz="1100" dirty="0">
              <a:solidFill>
                <a:srgbClr val="000000"/>
              </a:solidFill>
              <a:latin typeface="Century Gothic" pitchFamily="34" charset="0"/>
            </a:endParaRPr>
          </a:p>
        </p:txBody>
      </p:sp>
      <p:sp>
        <p:nvSpPr>
          <p:cNvPr id="32" name="Rectangle 31"/>
          <p:cNvSpPr/>
          <p:nvPr/>
        </p:nvSpPr>
        <p:spPr bwMode="auto">
          <a:xfrm>
            <a:off x="2383155" y="3847716"/>
            <a:ext cx="73152" cy="73152"/>
          </a:xfrm>
          <a:prstGeom prst="rect">
            <a:avLst/>
          </a:prstGeom>
          <a:solidFill>
            <a:srgbClr val="C000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cxnSp>
        <p:nvCxnSpPr>
          <p:cNvPr id="33" name="Straight Connector 32"/>
          <p:cNvCxnSpPr/>
          <p:nvPr/>
        </p:nvCxnSpPr>
        <p:spPr bwMode="auto">
          <a:xfrm>
            <a:off x="2355272" y="3523865"/>
            <a:ext cx="182880" cy="0"/>
          </a:xfrm>
          <a:prstGeom prst="line">
            <a:avLst/>
          </a:prstGeom>
          <a:solidFill>
            <a:srgbClr val="ECF2FE"/>
          </a:solidFill>
          <a:ln w="38100" cap="flat" cmpd="sng" algn="ctr">
            <a:solidFill>
              <a:schemeClr val="bg2">
                <a:lumMod val="60000"/>
                <a:lumOff val="40000"/>
              </a:schemeClr>
            </a:solidFill>
            <a:prstDash val="solid"/>
            <a:round/>
            <a:headEnd type="none" w="sm" len="sm"/>
            <a:tailEnd type="none" w="sm" len="sm"/>
          </a:ln>
          <a:effectLst/>
        </p:spPr>
      </p:cxnSp>
      <p:cxnSp>
        <p:nvCxnSpPr>
          <p:cNvPr id="34" name="Straight Connector 33"/>
          <p:cNvCxnSpPr/>
          <p:nvPr/>
        </p:nvCxnSpPr>
        <p:spPr bwMode="auto">
          <a:xfrm>
            <a:off x="2355272" y="3695315"/>
            <a:ext cx="182880" cy="0"/>
          </a:xfrm>
          <a:prstGeom prst="line">
            <a:avLst/>
          </a:prstGeom>
          <a:solidFill>
            <a:srgbClr val="ECF2FE"/>
          </a:solidFill>
          <a:ln w="38100" cap="flat" cmpd="sng" algn="ctr">
            <a:solidFill>
              <a:srgbClr val="336699"/>
            </a:solidFill>
            <a:prstDash val="solid"/>
            <a:round/>
            <a:headEnd type="none" w="sm" len="sm"/>
            <a:tailEnd type="none" w="sm" len="sm"/>
          </a:ln>
          <a:effectLst/>
        </p:spPr>
      </p:cxnSp>
      <p:cxnSp>
        <p:nvCxnSpPr>
          <p:cNvPr id="35" name="Straight Connector 34"/>
          <p:cNvCxnSpPr/>
          <p:nvPr/>
        </p:nvCxnSpPr>
        <p:spPr bwMode="auto">
          <a:xfrm>
            <a:off x="2355272" y="4038215"/>
            <a:ext cx="182880" cy="0"/>
          </a:xfrm>
          <a:prstGeom prst="line">
            <a:avLst/>
          </a:prstGeom>
          <a:solidFill>
            <a:srgbClr val="ECF2FE"/>
          </a:solidFill>
          <a:ln w="38100" cap="flat" cmpd="sng" algn="ctr">
            <a:solidFill>
              <a:srgbClr val="C00000"/>
            </a:solidFill>
            <a:prstDash val="sysDot"/>
            <a:round/>
            <a:headEnd type="none" w="sm" len="sm"/>
            <a:tailEnd type="none" w="sm" len="sm"/>
          </a:ln>
          <a:effectLst/>
        </p:spPr>
      </p:cxnSp>
      <p:cxnSp>
        <p:nvCxnSpPr>
          <p:cNvPr id="36" name="Straight Connector 35"/>
          <p:cNvCxnSpPr/>
          <p:nvPr/>
        </p:nvCxnSpPr>
        <p:spPr bwMode="auto">
          <a:xfrm>
            <a:off x="2355272" y="4219190"/>
            <a:ext cx="182880" cy="0"/>
          </a:xfrm>
          <a:prstGeom prst="line">
            <a:avLst/>
          </a:prstGeom>
          <a:solidFill>
            <a:srgbClr val="ECF2FE"/>
          </a:solidFill>
          <a:ln w="38100" cap="flat" cmpd="sng" algn="ctr">
            <a:solidFill>
              <a:srgbClr val="C00000"/>
            </a:solidFill>
            <a:prstDash val="solid"/>
            <a:round/>
            <a:headEnd type="none" w="sm" len="sm"/>
            <a:tailEnd type="none" w="sm" len="sm"/>
          </a:ln>
          <a:effectLst/>
        </p:spPr>
      </p:cxnSp>
      <p:sp>
        <p:nvSpPr>
          <p:cNvPr id="37" name="Up Arrow 36"/>
          <p:cNvSpPr/>
          <p:nvPr/>
        </p:nvSpPr>
        <p:spPr bwMode="auto">
          <a:xfrm>
            <a:off x="4517111" y="2608793"/>
            <a:ext cx="161364" cy="322729"/>
          </a:xfrm>
          <a:prstGeom prst="upArrow">
            <a:avLst/>
          </a:prstGeom>
          <a:solidFill>
            <a:srgbClr val="336699"/>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38" name="TextBox 37"/>
          <p:cNvSpPr txBox="1"/>
          <p:nvPr/>
        </p:nvSpPr>
        <p:spPr>
          <a:xfrm>
            <a:off x="3893299" y="2619552"/>
            <a:ext cx="720069" cy="369332"/>
          </a:xfrm>
          <a:prstGeom prst="rect">
            <a:avLst/>
          </a:prstGeom>
          <a:noFill/>
        </p:spPr>
        <p:txBody>
          <a:bodyPr wrap="none" rtlCol="0">
            <a:spAutoFit/>
          </a:bodyPr>
          <a:lstStyle/>
          <a:p>
            <a:r>
              <a:rPr lang="en-US" sz="1800" dirty="0" smtClean="0">
                <a:solidFill>
                  <a:srgbClr val="336699"/>
                </a:solidFill>
                <a:latin typeface="Century Gothic" pitchFamily="34" charset="0"/>
              </a:rPr>
              <a:t>RAIN</a:t>
            </a:r>
            <a:endParaRPr lang="en-US" sz="1800" dirty="0">
              <a:solidFill>
                <a:srgbClr val="336699"/>
              </a:solidFill>
              <a:latin typeface="Century Gothic" pitchFamily="34" charset="0"/>
            </a:endParaRPr>
          </a:p>
        </p:txBody>
      </p:sp>
      <p:sp>
        <p:nvSpPr>
          <p:cNvPr id="39" name="TextBox 38"/>
          <p:cNvSpPr txBox="1"/>
          <p:nvPr/>
        </p:nvSpPr>
        <p:spPr>
          <a:xfrm>
            <a:off x="2625144" y="219681"/>
            <a:ext cx="4381328" cy="400110"/>
          </a:xfrm>
          <a:prstGeom prst="rect">
            <a:avLst/>
          </a:prstGeom>
          <a:noFill/>
        </p:spPr>
        <p:txBody>
          <a:bodyPr wrap="none" rtlCol="0">
            <a:spAutoFit/>
          </a:bodyPr>
          <a:lstStyle/>
          <a:p>
            <a:r>
              <a:rPr lang="en-US" sz="2000" dirty="0" err="1" smtClean="0">
                <a:solidFill>
                  <a:srgbClr val="000000"/>
                </a:solidFill>
                <a:latin typeface="Century Gothic" pitchFamily="34" charset="0"/>
              </a:rPr>
              <a:t>Rainfed</a:t>
            </a:r>
            <a:r>
              <a:rPr lang="en-US" sz="2000" dirty="0" smtClean="0">
                <a:solidFill>
                  <a:srgbClr val="000000"/>
                </a:solidFill>
                <a:latin typeface="Century Gothic" pitchFamily="34" charset="0"/>
              </a:rPr>
              <a:t> soybean – SMEX02 (Iowa)</a:t>
            </a:r>
            <a:endParaRPr lang="en-US" sz="2000" dirty="0">
              <a:solidFill>
                <a:srgbClr val="000000"/>
              </a:solidFill>
              <a:latin typeface="Century Gothic" pitchFamily="34" charset="0"/>
            </a:endParaRPr>
          </a:p>
        </p:txBody>
      </p:sp>
      <p:sp>
        <p:nvSpPr>
          <p:cNvPr id="40" name="Right Brace 39"/>
          <p:cNvSpPr/>
          <p:nvPr/>
        </p:nvSpPr>
        <p:spPr bwMode="auto">
          <a:xfrm rot="5400000">
            <a:off x="5265265" y="1806054"/>
            <a:ext cx="109651" cy="1525123"/>
          </a:xfrm>
          <a:prstGeom prst="rightBrace">
            <a:avLst/>
          </a:prstGeom>
          <a:noFill/>
          <a:ln w="28575" cap="flat" cmpd="sng" algn="ctr">
            <a:solidFill>
              <a:srgbClr val="336699"/>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41" name="Up Arrow 40"/>
          <p:cNvSpPr/>
          <p:nvPr/>
        </p:nvSpPr>
        <p:spPr bwMode="auto">
          <a:xfrm>
            <a:off x="4535947" y="5185068"/>
            <a:ext cx="180242" cy="210540"/>
          </a:xfrm>
          <a:prstGeom prst="upArrow">
            <a:avLst/>
          </a:prstGeom>
          <a:solidFill>
            <a:srgbClr val="336699"/>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6" name="TextBox 15"/>
          <p:cNvSpPr txBox="1"/>
          <p:nvPr/>
        </p:nvSpPr>
        <p:spPr>
          <a:xfrm>
            <a:off x="1162758" y="5904090"/>
            <a:ext cx="7947377" cy="954107"/>
          </a:xfrm>
          <a:prstGeom prst="rect">
            <a:avLst/>
          </a:prstGeom>
          <a:noFill/>
        </p:spPr>
        <p:txBody>
          <a:bodyPr wrap="square" rtlCol="0">
            <a:spAutoFit/>
          </a:bodyPr>
          <a:lstStyle/>
          <a:p>
            <a:r>
              <a:rPr lang="en-US" sz="1400" dirty="0" smtClean="0"/>
              <a:t>Results of Landsat-MODIS ET data fusion (red solid line) compared to observations in a </a:t>
            </a:r>
            <a:r>
              <a:rPr lang="en-US" sz="1400" dirty="0" err="1" smtClean="0"/>
              <a:t>rainfed</a:t>
            </a:r>
            <a:r>
              <a:rPr lang="en-US" sz="1400" dirty="0" smtClean="0"/>
              <a:t> soybean field in Ames, Iowa (blue dots/line) and to a Landsat-only interpolation scheme (red dotted line). The fused MODIS data capture ET enhancements in response to a rainfall event that occurred between Landsat overpasses (red squares)</a:t>
            </a:r>
            <a:endParaRPr lang="en-US"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4926" y="1987422"/>
            <a:ext cx="7406640" cy="1472184"/>
          </a:xfrm>
        </p:spPr>
        <p:txBody>
          <a:bodyPr>
            <a:noAutofit/>
          </a:bodyPr>
          <a:lstStyle/>
          <a:p>
            <a:r>
              <a:rPr lang="en-US" sz="4400" b="1" dirty="0" smtClean="0">
                <a:solidFill>
                  <a:schemeClr val="tx2">
                    <a:lumMod val="75000"/>
                  </a:schemeClr>
                </a:solidFill>
                <a:effectLst>
                  <a:outerShdw blurRad="38100" dist="38100" dir="2700000" algn="tl">
                    <a:srgbClr val="000000">
                      <a:alpha val="43137"/>
                    </a:srgbClr>
                  </a:outerShdw>
                </a:effectLst>
              </a:rPr>
              <a:t>Task III. Evaluating Drought Impacts on Yield</a:t>
            </a:r>
            <a:endParaRPr lang="en-US" sz="4800" b="1" dirty="0">
              <a:solidFill>
                <a:schemeClr val="tx2">
                  <a:lumMod val="75000"/>
                </a:schemeClr>
              </a:solidFill>
              <a:effectLst>
                <a:outerShdw blurRad="38100" dist="38100" dir="2700000" algn="tl">
                  <a:srgbClr val="000000">
                    <a:alpha val="43137"/>
                  </a:srgbClr>
                </a:outerShdw>
              </a:effectLst>
            </a:endParaRPr>
          </a:p>
        </p:txBody>
      </p:sp>
      <p:sp>
        <p:nvSpPr>
          <p:cNvPr id="3" name="TextBox 2"/>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Background</a:t>
            </a:r>
            <a:endParaRPr lang="en-US" b="1" dirty="0"/>
          </a:p>
        </p:txBody>
      </p:sp>
      <p:sp>
        <p:nvSpPr>
          <p:cNvPr id="3" name="Content Placeholder 2"/>
          <p:cNvSpPr>
            <a:spLocks noGrp="1"/>
          </p:cNvSpPr>
          <p:nvPr>
            <p:ph sz="quarter" idx="1"/>
          </p:nvPr>
        </p:nvSpPr>
        <p:spPr>
          <a:xfrm>
            <a:off x="1394044" y="1458191"/>
            <a:ext cx="7498080" cy="5160818"/>
          </a:xfrm>
        </p:spPr>
        <p:txBody>
          <a:bodyPr>
            <a:normAutofit fontScale="85000" lnSpcReduction="10000"/>
          </a:bodyPr>
          <a:lstStyle/>
          <a:p>
            <a:r>
              <a:rPr lang="en-US" dirty="0" smtClean="0"/>
              <a:t>Droughts cause reductions in crop yields and impact livestock production</a:t>
            </a:r>
          </a:p>
          <a:p>
            <a:r>
              <a:rPr lang="en-US" dirty="0" smtClean="0"/>
              <a:t>The impacts from drought can vary widely depending on many factors (e.g., crop type, soil, water management, and crop growth stage)</a:t>
            </a:r>
          </a:p>
          <a:p>
            <a:r>
              <a:rPr lang="en-US" dirty="0" smtClean="0"/>
              <a:t>Variability in drought resilience across agricultural landscapes is most appropriately investigated at field scales</a:t>
            </a:r>
          </a:p>
          <a:p>
            <a:r>
              <a:rPr lang="en-US" dirty="0" smtClean="0"/>
              <a:t>In addition,  crop </a:t>
            </a:r>
            <a:r>
              <a:rPr lang="en-US" dirty="0" err="1" smtClean="0"/>
              <a:t>phenology</a:t>
            </a:r>
            <a:r>
              <a:rPr lang="en-US" dirty="0" smtClean="0"/>
              <a:t> has been changed in last several decades.  Accurately documenting shifts and variability in </a:t>
            </a:r>
            <a:r>
              <a:rPr lang="en-US" dirty="0" err="1" smtClean="0"/>
              <a:t>phenology</a:t>
            </a:r>
            <a:r>
              <a:rPr lang="en-US" dirty="0" smtClean="0"/>
              <a:t> require better temporal sampling than can currently be provided by a single high-resolution satellite platform. </a:t>
            </a:r>
          </a:p>
        </p:txBody>
      </p:sp>
      <p:sp>
        <p:nvSpPr>
          <p:cNvPr id="4" name="TextBox 3"/>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1337179" y="344009"/>
            <a:ext cx="5117106"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200" dirty="0" smtClean="0">
                <a:solidFill>
                  <a:srgbClr val="996633"/>
                </a:solidFill>
                <a:latin typeface="Century Gothic" pitchFamily="34" charset="0"/>
              </a:rPr>
              <a:t>Gallo Vineyards, Lodi CA</a:t>
            </a:r>
          </a:p>
        </p:txBody>
      </p:sp>
      <p:sp>
        <p:nvSpPr>
          <p:cNvPr id="47" name="Cross 46"/>
          <p:cNvSpPr/>
          <p:nvPr/>
        </p:nvSpPr>
        <p:spPr bwMode="auto">
          <a:xfrm>
            <a:off x="3030118" y="3398279"/>
            <a:ext cx="122832" cy="122831"/>
          </a:xfrm>
          <a:prstGeom prst="plus">
            <a:avLst>
              <a:gd name="adj" fmla="val 35812"/>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48" name="Cross 47"/>
          <p:cNvSpPr/>
          <p:nvPr/>
        </p:nvSpPr>
        <p:spPr bwMode="auto">
          <a:xfrm>
            <a:off x="3030118" y="3782695"/>
            <a:ext cx="122832" cy="122831"/>
          </a:xfrm>
          <a:prstGeom prst="plus">
            <a:avLst>
              <a:gd name="adj" fmla="val 35812"/>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7" name="TextBox 16"/>
          <p:cNvSpPr txBox="1"/>
          <p:nvPr/>
        </p:nvSpPr>
        <p:spPr>
          <a:xfrm>
            <a:off x="3090545" y="3123209"/>
            <a:ext cx="314510" cy="400110"/>
          </a:xfrm>
          <a:prstGeom prst="rect">
            <a:avLst/>
          </a:prstGeom>
          <a:noFill/>
        </p:spPr>
        <p:txBody>
          <a:bodyPr wrap="none" rtlCol="0">
            <a:spAutoFit/>
          </a:bodyPr>
          <a:lstStyle/>
          <a:p>
            <a:r>
              <a:rPr lang="en-US" sz="2000" dirty="0" smtClean="0">
                <a:solidFill>
                  <a:srgbClr val="FFFF00"/>
                </a:solidFill>
                <a:latin typeface="Calibri" pitchFamily="34" charset="0"/>
              </a:rPr>
              <a:t>1</a:t>
            </a:r>
            <a:endParaRPr lang="en-US" sz="2000" dirty="0">
              <a:solidFill>
                <a:srgbClr val="FFFF00"/>
              </a:solidFill>
              <a:latin typeface="Calibri" pitchFamily="34" charset="0"/>
            </a:endParaRPr>
          </a:p>
        </p:txBody>
      </p:sp>
      <p:sp>
        <p:nvSpPr>
          <p:cNvPr id="18" name="TextBox 17"/>
          <p:cNvSpPr txBox="1"/>
          <p:nvPr/>
        </p:nvSpPr>
        <p:spPr>
          <a:xfrm>
            <a:off x="3076690" y="3786251"/>
            <a:ext cx="314510" cy="400110"/>
          </a:xfrm>
          <a:prstGeom prst="rect">
            <a:avLst/>
          </a:prstGeom>
          <a:noFill/>
        </p:spPr>
        <p:txBody>
          <a:bodyPr wrap="none" rtlCol="0">
            <a:spAutoFit/>
          </a:bodyPr>
          <a:lstStyle/>
          <a:p>
            <a:r>
              <a:rPr lang="en-US" sz="2000" dirty="0" smtClean="0">
                <a:solidFill>
                  <a:srgbClr val="FFFF00"/>
                </a:solidFill>
                <a:latin typeface="Calibri" pitchFamily="34" charset="0"/>
              </a:rPr>
              <a:t>2</a:t>
            </a:r>
            <a:endParaRPr lang="en-US" sz="2000" dirty="0">
              <a:solidFill>
                <a:srgbClr val="FFFF00"/>
              </a:solidFill>
              <a:latin typeface="Calibri" pitchFamily="34" charset="0"/>
            </a:endParaRPr>
          </a:p>
        </p:txBody>
      </p:sp>
      <p:pic>
        <p:nvPicPr>
          <p:cNvPr id="13" name="Picture 12" descr="n_site_tower_lookingW2.jpg"/>
          <p:cNvPicPr>
            <a:picLocks noChangeAspect="1"/>
          </p:cNvPicPr>
          <p:nvPr/>
        </p:nvPicPr>
        <p:blipFill>
          <a:blip r:embed="rId4" cstate="print"/>
          <a:stretch>
            <a:fillRect/>
          </a:stretch>
        </p:blipFill>
        <p:spPr>
          <a:xfrm>
            <a:off x="5440731" y="1160813"/>
            <a:ext cx="3277590" cy="2458192"/>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5534891" y="1161802"/>
            <a:ext cx="2415533"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bg1"/>
                </a:solidFill>
                <a:latin typeface="Calibri" pitchFamily="34" charset="0"/>
              </a:rPr>
              <a:t>Site 1: 8-year Pinot Noir</a:t>
            </a:r>
            <a:endParaRPr lang="en-US" sz="1800" dirty="0">
              <a:solidFill>
                <a:schemeClr val="bg1"/>
              </a:solidFill>
              <a:latin typeface="Calibri" pitchFamily="34" charset="0"/>
            </a:endParaRPr>
          </a:p>
        </p:txBody>
      </p:sp>
      <p:grpSp>
        <p:nvGrpSpPr>
          <p:cNvPr id="2" name="Group 21"/>
          <p:cNvGrpSpPr/>
          <p:nvPr/>
        </p:nvGrpSpPr>
        <p:grpSpPr>
          <a:xfrm>
            <a:off x="5440731" y="3680656"/>
            <a:ext cx="3273552" cy="2459736"/>
            <a:chOff x="3665519" y="3776353"/>
            <a:chExt cx="3340924" cy="2505694"/>
          </a:xfrm>
          <a:effectLst/>
        </p:grpSpPr>
        <p:pic>
          <p:nvPicPr>
            <p:cNvPr id="14" name="Picture 13" descr="s_site_tower_lookingW2.jpg"/>
            <p:cNvPicPr>
              <a:picLocks noChangeAspect="1"/>
            </p:cNvPicPr>
            <p:nvPr/>
          </p:nvPicPr>
          <p:blipFill>
            <a:blip r:embed="rId5" cstate="print"/>
            <a:stretch>
              <a:fillRect/>
            </a:stretch>
          </p:blipFill>
          <p:spPr>
            <a:xfrm>
              <a:off x="3665519" y="3776353"/>
              <a:ext cx="3340924" cy="2505694"/>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3819884" y="3784270"/>
              <a:ext cx="2465246" cy="37623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bg1"/>
                  </a:solidFill>
                  <a:latin typeface="Calibri" pitchFamily="34" charset="0"/>
                </a:rPr>
                <a:t>Site 2: 5-year Pinot Noir</a:t>
              </a:r>
              <a:endParaRPr lang="en-US" sz="1800" dirty="0">
                <a:solidFill>
                  <a:schemeClr val="bg1"/>
                </a:solidFill>
                <a:latin typeface="Calibri" pitchFamily="34" charset="0"/>
              </a:endParaRPr>
            </a:p>
          </p:txBody>
        </p:sp>
      </p:grpSp>
      <p:sp>
        <p:nvSpPr>
          <p:cNvPr id="22" name="TextBox 21"/>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pic>
        <p:nvPicPr>
          <p:cNvPr id="15" name="Picture 14" descr="Gallo_2015.jpg"/>
          <p:cNvPicPr>
            <a:picLocks noChangeAspect="1"/>
          </p:cNvPicPr>
          <p:nvPr/>
        </p:nvPicPr>
        <p:blipFill>
          <a:blip r:embed="rId6" cstate="print"/>
          <a:stretch>
            <a:fillRect/>
          </a:stretch>
        </p:blipFill>
        <p:spPr>
          <a:xfrm>
            <a:off x="1310640" y="1158240"/>
            <a:ext cx="3760470" cy="5013960"/>
          </a:xfrm>
          <a:prstGeom prst="rect">
            <a:avLst/>
          </a:prstGeom>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4" cstate="print"/>
          <a:srcRect/>
          <a:stretch>
            <a:fillRect/>
          </a:stretch>
        </p:blipFill>
        <p:spPr bwMode="auto">
          <a:xfrm>
            <a:off x="1296852" y="1724231"/>
            <a:ext cx="3698543" cy="3748522"/>
          </a:xfrm>
          <a:prstGeom prst="rect">
            <a:avLst/>
          </a:prstGeom>
          <a:noFill/>
          <a:ln w="9525">
            <a:noFill/>
            <a:miter lim="800000"/>
            <a:headEnd/>
            <a:tailEnd/>
          </a:ln>
        </p:spPr>
      </p:pic>
      <p:sp>
        <p:nvSpPr>
          <p:cNvPr id="45" name="TextBox 44"/>
          <p:cNvSpPr txBox="1"/>
          <p:nvPr/>
        </p:nvSpPr>
        <p:spPr>
          <a:xfrm>
            <a:off x="1337179" y="587849"/>
            <a:ext cx="5117106"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200" dirty="0" smtClean="0">
                <a:solidFill>
                  <a:srgbClr val="996633"/>
                </a:solidFill>
                <a:latin typeface="Century Gothic" pitchFamily="34" charset="0"/>
              </a:rPr>
              <a:t>Gallo Vineyards, Lodi CA</a:t>
            </a:r>
          </a:p>
        </p:txBody>
      </p:sp>
      <p:sp>
        <p:nvSpPr>
          <p:cNvPr id="47" name="Cross 46"/>
          <p:cNvSpPr/>
          <p:nvPr/>
        </p:nvSpPr>
        <p:spPr bwMode="auto">
          <a:xfrm>
            <a:off x="3030118" y="3398279"/>
            <a:ext cx="122832" cy="122831"/>
          </a:xfrm>
          <a:prstGeom prst="plus">
            <a:avLst>
              <a:gd name="adj" fmla="val 35812"/>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48" name="Cross 47"/>
          <p:cNvSpPr/>
          <p:nvPr/>
        </p:nvSpPr>
        <p:spPr bwMode="auto">
          <a:xfrm>
            <a:off x="3030118" y="3782695"/>
            <a:ext cx="122832" cy="122831"/>
          </a:xfrm>
          <a:prstGeom prst="plus">
            <a:avLst>
              <a:gd name="adj" fmla="val 35812"/>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7" name="TextBox 16"/>
          <p:cNvSpPr txBox="1"/>
          <p:nvPr/>
        </p:nvSpPr>
        <p:spPr>
          <a:xfrm>
            <a:off x="3090545" y="3123209"/>
            <a:ext cx="314510" cy="400110"/>
          </a:xfrm>
          <a:prstGeom prst="rect">
            <a:avLst/>
          </a:prstGeom>
          <a:noFill/>
        </p:spPr>
        <p:txBody>
          <a:bodyPr wrap="none" rtlCol="0">
            <a:spAutoFit/>
          </a:bodyPr>
          <a:lstStyle/>
          <a:p>
            <a:r>
              <a:rPr lang="en-US" sz="2000" dirty="0" smtClean="0">
                <a:solidFill>
                  <a:srgbClr val="FFFF00"/>
                </a:solidFill>
                <a:latin typeface="Calibri" pitchFamily="34" charset="0"/>
              </a:rPr>
              <a:t>1</a:t>
            </a:r>
            <a:endParaRPr lang="en-US" sz="2000" dirty="0">
              <a:solidFill>
                <a:srgbClr val="FFFF00"/>
              </a:solidFill>
              <a:latin typeface="Calibri" pitchFamily="34" charset="0"/>
            </a:endParaRPr>
          </a:p>
        </p:txBody>
      </p:sp>
      <p:sp>
        <p:nvSpPr>
          <p:cNvPr id="18" name="TextBox 17"/>
          <p:cNvSpPr txBox="1"/>
          <p:nvPr/>
        </p:nvSpPr>
        <p:spPr>
          <a:xfrm>
            <a:off x="3076690" y="3786251"/>
            <a:ext cx="314510" cy="400110"/>
          </a:xfrm>
          <a:prstGeom prst="rect">
            <a:avLst/>
          </a:prstGeom>
          <a:noFill/>
        </p:spPr>
        <p:txBody>
          <a:bodyPr wrap="none" rtlCol="0">
            <a:spAutoFit/>
          </a:bodyPr>
          <a:lstStyle/>
          <a:p>
            <a:r>
              <a:rPr lang="en-US" sz="2000" dirty="0" smtClean="0">
                <a:solidFill>
                  <a:srgbClr val="FFFF00"/>
                </a:solidFill>
                <a:latin typeface="Calibri" pitchFamily="34" charset="0"/>
              </a:rPr>
              <a:t>2</a:t>
            </a:r>
            <a:endParaRPr lang="en-US" sz="2000" dirty="0">
              <a:solidFill>
                <a:srgbClr val="FFFF00"/>
              </a:solidFill>
              <a:latin typeface="Calibri" pitchFamily="34" charset="0"/>
            </a:endParaRPr>
          </a:p>
        </p:txBody>
      </p:sp>
      <p:sp>
        <p:nvSpPr>
          <p:cNvPr id="23" name="TextBox 22"/>
          <p:cNvSpPr txBox="1"/>
          <p:nvPr/>
        </p:nvSpPr>
        <p:spPr>
          <a:xfrm>
            <a:off x="1392386" y="5676406"/>
            <a:ext cx="3419526" cy="461665"/>
          </a:xfrm>
          <a:prstGeom prst="rect">
            <a:avLst/>
          </a:prstGeom>
          <a:noFill/>
        </p:spPr>
        <p:txBody>
          <a:bodyPr wrap="none" rtlCol="0">
            <a:spAutoFit/>
          </a:bodyPr>
          <a:lstStyle/>
          <a:p>
            <a:r>
              <a:rPr lang="en-US" dirty="0" smtClean="0">
                <a:solidFill>
                  <a:srgbClr val="000000"/>
                </a:solidFill>
                <a:latin typeface="Calibri" pitchFamily="34" charset="0"/>
              </a:rPr>
              <a:t>GRAPEX 2013, 2014, 2015</a:t>
            </a:r>
            <a:endParaRPr lang="en-US" dirty="0">
              <a:solidFill>
                <a:srgbClr val="000000"/>
              </a:solidFill>
              <a:latin typeface="Calibri" pitchFamily="34" charset="0"/>
            </a:endParaRPr>
          </a:p>
        </p:txBody>
      </p:sp>
      <p:sp>
        <p:nvSpPr>
          <p:cNvPr id="22" name="TextBox 21"/>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pic>
        <p:nvPicPr>
          <p:cNvPr id="15" name="Picture 14" descr="ETcum_2013250.jpg"/>
          <p:cNvPicPr>
            <a:picLocks noChangeAspect="1"/>
          </p:cNvPicPr>
          <p:nvPr/>
        </p:nvPicPr>
        <p:blipFill>
          <a:blip r:embed="rId5" cstate="print"/>
          <a:srcRect/>
          <a:stretch>
            <a:fillRect/>
          </a:stretch>
        </p:blipFill>
        <p:spPr>
          <a:xfrm>
            <a:off x="5057195" y="1421369"/>
            <a:ext cx="4086805" cy="4091145"/>
          </a:xfrm>
          <a:prstGeom prst="rect">
            <a:avLst/>
          </a:prstGeom>
        </p:spPr>
      </p:pic>
      <p:sp>
        <p:nvSpPr>
          <p:cNvPr id="16" name="TextBox 15"/>
          <p:cNvSpPr txBox="1"/>
          <p:nvPr/>
        </p:nvSpPr>
        <p:spPr>
          <a:xfrm>
            <a:off x="6762825" y="5502697"/>
            <a:ext cx="2182008"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dirty="0" err="1" smtClean="0">
                <a:solidFill>
                  <a:srgbClr val="996633"/>
                </a:solidFill>
                <a:latin typeface="Century Gothic" pitchFamily="34" charset="0"/>
              </a:rPr>
              <a:t>Landsat</a:t>
            </a:r>
            <a:r>
              <a:rPr lang="en-US" sz="2000" dirty="0" smtClean="0">
                <a:solidFill>
                  <a:srgbClr val="996633"/>
                </a:solidFill>
                <a:latin typeface="Century Gothic" pitchFamily="34" charset="0"/>
              </a:rPr>
              <a:t> 8 - 2013</a:t>
            </a: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td_Gallo_Cumul.jpg"/>
          <p:cNvPicPr>
            <a:picLocks noChangeAspect="1"/>
          </p:cNvPicPr>
          <p:nvPr/>
        </p:nvPicPr>
        <p:blipFill>
          <a:blip r:embed="rId3" cstate="print"/>
          <a:stretch>
            <a:fillRect/>
          </a:stretch>
        </p:blipFill>
        <p:spPr>
          <a:xfrm>
            <a:off x="3672821" y="804450"/>
            <a:ext cx="5044992" cy="5348177"/>
          </a:xfrm>
          <a:prstGeom prst="rect">
            <a:avLst/>
          </a:prstGeom>
        </p:spPr>
      </p:pic>
      <p:pic>
        <p:nvPicPr>
          <p:cNvPr id="19" name="Picture 18" descr="Yield_from_Google.PNG"/>
          <p:cNvPicPr>
            <a:picLocks noChangeAspect="1"/>
          </p:cNvPicPr>
          <p:nvPr/>
        </p:nvPicPr>
        <p:blipFill>
          <a:blip r:embed="rId4" cstate="print"/>
          <a:srcRect/>
          <a:stretch>
            <a:fillRect/>
          </a:stretch>
        </p:blipFill>
        <p:spPr>
          <a:xfrm>
            <a:off x="1654333" y="868857"/>
            <a:ext cx="1550970" cy="4837205"/>
          </a:xfrm>
          <a:prstGeom prst="rect">
            <a:avLst/>
          </a:prstGeom>
        </p:spPr>
      </p:pic>
      <p:sp>
        <p:nvSpPr>
          <p:cNvPr id="18" name="TextBox 17"/>
          <p:cNvSpPr txBox="1"/>
          <p:nvPr/>
        </p:nvSpPr>
        <p:spPr>
          <a:xfrm>
            <a:off x="3383693" y="392589"/>
            <a:ext cx="1861408"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800" dirty="0" smtClean="0">
                <a:solidFill>
                  <a:srgbClr val="996633"/>
                </a:solidFill>
                <a:latin typeface="Century Gothic" pitchFamily="34" charset="0"/>
              </a:rPr>
              <a:t>Aircraft ET (5m)</a:t>
            </a:r>
          </a:p>
        </p:txBody>
      </p:sp>
      <p:sp>
        <p:nvSpPr>
          <p:cNvPr id="21" name="TextBox 20"/>
          <p:cNvSpPr txBox="1"/>
          <p:nvPr/>
        </p:nvSpPr>
        <p:spPr>
          <a:xfrm>
            <a:off x="6042246" y="392589"/>
            <a:ext cx="2258952"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800" dirty="0" err="1" smtClean="0">
                <a:solidFill>
                  <a:srgbClr val="996633"/>
                </a:solidFill>
                <a:latin typeface="Century Gothic" pitchFamily="34" charset="0"/>
              </a:rPr>
              <a:t>Landsat</a:t>
            </a:r>
            <a:r>
              <a:rPr lang="en-US" sz="1800" dirty="0" smtClean="0">
                <a:solidFill>
                  <a:srgbClr val="996633"/>
                </a:solidFill>
                <a:latin typeface="Century Gothic" pitchFamily="34" charset="0"/>
              </a:rPr>
              <a:t> 8 ET (30m)</a:t>
            </a:r>
          </a:p>
        </p:txBody>
      </p:sp>
      <p:sp>
        <p:nvSpPr>
          <p:cNvPr id="22" name="TextBox 21"/>
          <p:cNvSpPr txBox="1"/>
          <p:nvPr/>
        </p:nvSpPr>
        <p:spPr>
          <a:xfrm>
            <a:off x="4301471" y="6146694"/>
            <a:ext cx="1518364"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dirty="0" smtClean="0">
                <a:solidFill>
                  <a:srgbClr val="996633"/>
                </a:solidFill>
                <a:latin typeface="Century Gothic" pitchFamily="34" charset="0"/>
              </a:rPr>
              <a:t>June 12, 2013</a:t>
            </a:r>
          </a:p>
        </p:txBody>
      </p:sp>
      <p:sp>
        <p:nvSpPr>
          <p:cNvPr id="24" name="TextBox 23"/>
          <p:cNvSpPr txBox="1"/>
          <p:nvPr/>
        </p:nvSpPr>
        <p:spPr>
          <a:xfrm>
            <a:off x="7175809" y="6128972"/>
            <a:ext cx="1332416"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dirty="0" smtClean="0">
                <a:solidFill>
                  <a:srgbClr val="996633"/>
                </a:solidFill>
                <a:latin typeface="Century Gothic" pitchFamily="34" charset="0"/>
              </a:rPr>
              <a:t>Cumulative</a:t>
            </a:r>
          </a:p>
        </p:txBody>
      </p:sp>
      <p:sp>
        <p:nvSpPr>
          <p:cNvPr id="25" name="TextBox 24"/>
          <p:cNvSpPr txBox="1"/>
          <p:nvPr/>
        </p:nvSpPr>
        <p:spPr>
          <a:xfrm>
            <a:off x="1772245" y="392589"/>
            <a:ext cx="1300356"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800" dirty="0" smtClean="0">
                <a:solidFill>
                  <a:srgbClr val="996633"/>
                </a:solidFill>
                <a:latin typeface="Century Gothic" pitchFamily="34" charset="0"/>
              </a:rPr>
              <a:t>2013 Yield</a:t>
            </a:r>
          </a:p>
        </p:txBody>
      </p:sp>
      <p:pic>
        <p:nvPicPr>
          <p:cNvPr id="26" name="Picture 25" descr="Yield_from_Google.PNG"/>
          <p:cNvPicPr>
            <a:picLocks noChangeAspect="1"/>
          </p:cNvPicPr>
          <p:nvPr/>
        </p:nvPicPr>
        <p:blipFill>
          <a:blip r:embed="rId5" cstate="print"/>
          <a:srcRect/>
          <a:stretch>
            <a:fillRect/>
          </a:stretch>
        </p:blipFill>
        <p:spPr>
          <a:xfrm>
            <a:off x="1202637" y="2435616"/>
            <a:ext cx="652146" cy="916854"/>
          </a:xfrm>
          <a:prstGeom prst="rect">
            <a:avLst/>
          </a:prstGeom>
          <a:effectLst>
            <a:outerShdw blurRad="50800" dist="38100" dir="2700000" algn="tl" rotWithShape="0">
              <a:prstClr val="black">
                <a:alpha val="40000"/>
              </a:prstClr>
            </a:outerShdw>
          </a:effectLst>
        </p:spPr>
      </p:pic>
      <p:pic>
        <p:nvPicPr>
          <p:cNvPr id="27" name="Picture 26" descr="Yield_from_Google.PNG"/>
          <p:cNvPicPr>
            <a:picLocks noChangeAspect="1"/>
          </p:cNvPicPr>
          <p:nvPr/>
        </p:nvPicPr>
        <p:blipFill>
          <a:blip r:embed="rId6" cstate="print"/>
          <a:srcRect/>
          <a:stretch>
            <a:fillRect/>
          </a:stretch>
        </p:blipFill>
        <p:spPr>
          <a:xfrm>
            <a:off x="1232161" y="5241310"/>
            <a:ext cx="649596" cy="906125"/>
          </a:xfrm>
          <a:prstGeom prst="rect">
            <a:avLst/>
          </a:prstGeom>
          <a:effectLst>
            <a:outerShdw blurRad="50800" dist="38100" dir="2700000" algn="tl" rotWithShape="0">
              <a:prstClr val="black">
                <a:alpha val="40000"/>
              </a:prstClr>
            </a:outerShdw>
          </a:effectLst>
        </p:spPr>
      </p:pic>
      <p:sp>
        <p:nvSpPr>
          <p:cNvPr id="16" name="TextBox 15"/>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Yield Comparisons</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3915" y="0"/>
            <a:ext cx="2924636" cy="1143000"/>
          </a:xfrm>
        </p:spPr>
        <p:txBody>
          <a:bodyPr>
            <a:normAutofit/>
          </a:bodyPr>
          <a:lstStyle/>
          <a:p>
            <a:r>
              <a:rPr lang="en-US" sz="5400" dirty="0" smtClean="0"/>
              <a:t>Summary</a:t>
            </a:r>
            <a:endParaRPr lang="en-US" sz="5400" dirty="0"/>
          </a:p>
        </p:txBody>
      </p:sp>
      <p:sp>
        <p:nvSpPr>
          <p:cNvPr id="6" name="TextBox 5"/>
          <p:cNvSpPr txBox="1"/>
          <p:nvPr/>
        </p:nvSpPr>
        <p:spPr>
          <a:xfrm>
            <a:off x="2278260" y="6368181"/>
            <a:ext cx="4807726" cy="307777"/>
          </a:xfrm>
          <a:prstGeom prst="rect">
            <a:avLst/>
          </a:prstGeom>
          <a:noFill/>
        </p:spPr>
        <p:txBody>
          <a:bodyPr wrap="none" rtlCol="0">
            <a:spAutoFit/>
          </a:bodyPr>
          <a:lstStyle/>
          <a:p>
            <a:r>
              <a:rPr lang="en-US" sz="1400" b="1" i="1" dirty="0" smtClean="0">
                <a:effectLst>
                  <a:outerShdw blurRad="38100" dist="38100" dir="2700000" algn="tl">
                    <a:srgbClr val="000000">
                      <a:alpha val="43137"/>
                    </a:srgbClr>
                  </a:outerShdw>
                </a:effectLst>
                <a:latin typeface="Century Gothic" pitchFamily="34" charset="0"/>
              </a:rPr>
              <a:t>USDA is an equal opportunity provider and employer.</a:t>
            </a:r>
            <a:endParaRPr lang="en-US" sz="1400" b="1" i="1" dirty="0">
              <a:effectLst>
                <a:outerShdw blurRad="38100" dist="38100" dir="2700000" algn="tl">
                  <a:srgbClr val="000000">
                    <a:alpha val="43137"/>
                  </a:srgbClr>
                </a:outerShdw>
              </a:effectLst>
              <a:latin typeface="Century Gothic" pitchFamily="34" charset="0"/>
            </a:endParaRPr>
          </a:p>
        </p:txBody>
      </p:sp>
      <p:grpSp>
        <p:nvGrpSpPr>
          <p:cNvPr id="9" name="Group 21"/>
          <p:cNvGrpSpPr/>
          <p:nvPr/>
        </p:nvGrpSpPr>
        <p:grpSpPr>
          <a:xfrm>
            <a:off x="1768869" y="1323882"/>
            <a:ext cx="7766919" cy="4037003"/>
            <a:chOff x="1075867" y="409477"/>
            <a:chExt cx="7766919" cy="4037003"/>
          </a:xfrm>
        </p:grpSpPr>
        <p:sp>
          <p:nvSpPr>
            <p:cNvPr id="10" name="Text Box 4"/>
            <p:cNvSpPr txBox="1">
              <a:spLocks noChangeArrowheads="1"/>
            </p:cNvSpPr>
            <p:nvPr/>
          </p:nvSpPr>
          <p:spPr bwMode="auto">
            <a:xfrm>
              <a:off x="1075867" y="409477"/>
              <a:ext cx="1441420" cy="584775"/>
            </a:xfrm>
            <a:prstGeom prst="rect">
              <a:avLst/>
            </a:prstGeom>
            <a:noFill/>
            <a:ln w="9525">
              <a:noFill/>
              <a:miter lim="800000"/>
              <a:headEnd/>
              <a:tailEnd/>
            </a:ln>
            <a:effectLst/>
          </p:spPr>
          <p:txBody>
            <a:bodyPr wrap="none">
              <a:spAutoFit/>
            </a:bodyPr>
            <a:lstStyle/>
            <a:p>
              <a:pPr eaLnBrk="1" hangingPunct="1">
                <a:defRPr/>
              </a:pPr>
              <a:r>
                <a:rPr lang="en-US" sz="3200" b="1" i="1" dirty="0" smtClean="0">
                  <a:solidFill>
                    <a:srgbClr val="2A547E"/>
                  </a:solidFill>
                  <a:latin typeface="Century Gothic" pitchFamily="34" charset="0"/>
                </a:rPr>
                <a:t>TOOLS</a:t>
              </a:r>
            </a:p>
          </p:txBody>
        </p:sp>
        <p:sp>
          <p:nvSpPr>
            <p:cNvPr id="11" name="Text Box 4"/>
            <p:cNvSpPr txBox="1">
              <a:spLocks noChangeArrowheads="1"/>
            </p:cNvSpPr>
            <p:nvPr/>
          </p:nvSpPr>
          <p:spPr bwMode="auto">
            <a:xfrm>
              <a:off x="1508408" y="989123"/>
              <a:ext cx="7334378" cy="3457357"/>
            </a:xfrm>
            <a:prstGeom prst="rect">
              <a:avLst/>
            </a:prstGeom>
            <a:noFill/>
            <a:ln w="9525">
              <a:noFill/>
              <a:miter lim="800000"/>
              <a:headEnd/>
              <a:tailEnd/>
            </a:ln>
            <a:effectLst/>
          </p:spPr>
          <p:txBody>
            <a:bodyPr wrap="square">
              <a:spAutoFit/>
            </a:bodyPr>
            <a:lstStyle/>
            <a:p>
              <a:pPr eaLnBrk="1" hangingPunct="1">
                <a:spcAft>
                  <a:spcPts val="1200"/>
                </a:spcAft>
                <a:defRPr/>
              </a:pPr>
              <a:r>
                <a:rPr lang="en-US" sz="2200" dirty="0" smtClean="0">
                  <a:solidFill>
                    <a:srgbClr val="2A547E"/>
                  </a:solidFill>
                  <a:latin typeface="Century Gothic" pitchFamily="34" charset="0"/>
                </a:rPr>
                <a:t>STARFM data fusion</a:t>
              </a:r>
            </a:p>
            <a:p>
              <a:pPr eaLnBrk="1" hangingPunct="1">
                <a:spcAft>
                  <a:spcPts val="1600"/>
                </a:spcAft>
                <a:defRPr/>
              </a:pPr>
              <a:r>
                <a:rPr lang="en-US" sz="2200" dirty="0" smtClean="0">
                  <a:solidFill>
                    <a:srgbClr val="2A547E"/>
                  </a:solidFill>
                  <a:latin typeface="Century Gothic" pitchFamily="34" charset="0"/>
                </a:rPr>
                <a:t>DMS TIR image sharpener</a:t>
              </a:r>
            </a:p>
            <a:p>
              <a:pPr eaLnBrk="1" hangingPunct="1">
                <a:spcAft>
                  <a:spcPts val="1600"/>
                </a:spcAft>
                <a:defRPr/>
              </a:pPr>
              <a:r>
                <a:rPr lang="en-US" sz="2200" dirty="0" smtClean="0">
                  <a:solidFill>
                    <a:srgbClr val="2A547E"/>
                  </a:solidFill>
                  <a:latin typeface="Century Gothic" pitchFamily="34" charset="0"/>
                </a:rPr>
                <a:t>ALEXI/</a:t>
              </a:r>
              <a:r>
                <a:rPr lang="en-US" sz="2200" dirty="0" err="1" smtClean="0">
                  <a:solidFill>
                    <a:srgbClr val="2A547E"/>
                  </a:solidFill>
                  <a:latin typeface="Century Gothic" pitchFamily="34" charset="0"/>
                </a:rPr>
                <a:t>DisALEXI</a:t>
              </a:r>
              <a:r>
                <a:rPr lang="en-US" sz="2200" dirty="0" smtClean="0">
                  <a:solidFill>
                    <a:srgbClr val="2A547E"/>
                  </a:solidFill>
                  <a:latin typeface="Century Gothic" pitchFamily="34" charset="0"/>
                </a:rPr>
                <a:t> ET modeling</a:t>
              </a:r>
            </a:p>
            <a:p>
              <a:pPr eaLnBrk="1" hangingPunct="1">
                <a:spcAft>
                  <a:spcPts val="1600"/>
                </a:spcAft>
                <a:defRPr/>
              </a:pPr>
              <a:r>
                <a:rPr lang="en-US" sz="2200" dirty="0" smtClean="0">
                  <a:solidFill>
                    <a:srgbClr val="2A547E"/>
                  </a:solidFill>
                  <a:latin typeface="Century Gothic" pitchFamily="34" charset="0"/>
                </a:rPr>
                <a:t>LAI, </a:t>
              </a:r>
              <a:r>
                <a:rPr lang="en-US" sz="2200" dirty="0" err="1" smtClean="0">
                  <a:solidFill>
                    <a:srgbClr val="2A547E"/>
                  </a:solidFill>
                  <a:latin typeface="Century Gothic" pitchFamily="34" charset="0"/>
                </a:rPr>
                <a:t>Phenology</a:t>
              </a:r>
              <a:r>
                <a:rPr lang="en-US" sz="2200" dirty="0" smtClean="0">
                  <a:solidFill>
                    <a:srgbClr val="2A547E"/>
                  </a:solidFill>
                  <a:latin typeface="Century Gothic" pitchFamily="34" charset="0"/>
                </a:rPr>
                <a:t> …</a:t>
              </a:r>
            </a:p>
            <a:p>
              <a:pPr eaLnBrk="1" hangingPunct="1">
                <a:spcAft>
                  <a:spcPts val="1600"/>
                </a:spcAft>
                <a:defRPr/>
              </a:pPr>
              <a:endParaRPr lang="en-US" dirty="0" smtClean="0">
                <a:solidFill>
                  <a:srgbClr val="2A547E"/>
                </a:solidFill>
                <a:latin typeface="Century Gothic" pitchFamily="34" charset="0"/>
              </a:endParaRPr>
            </a:p>
            <a:p>
              <a:pPr eaLnBrk="1" hangingPunct="1">
                <a:spcAft>
                  <a:spcPts val="1600"/>
                </a:spcAft>
                <a:defRPr/>
              </a:pPr>
              <a:endParaRPr lang="en-US" dirty="0" smtClean="0">
                <a:solidFill>
                  <a:srgbClr val="2A547E"/>
                </a:solidFill>
                <a:latin typeface="Century Gothic" pitchFamily="34" charset="0"/>
              </a:endParaRPr>
            </a:p>
            <a:p>
              <a:pPr eaLnBrk="1" hangingPunct="1">
                <a:spcAft>
                  <a:spcPts val="1600"/>
                </a:spcAft>
                <a:defRPr/>
              </a:pPr>
              <a:endParaRPr lang="en-US" dirty="0">
                <a:solidFill>
                  <a:srgbClr val="2A547E"/>
                </a:solidFill>
                <a:latin typeface="Century Gothic" pitchFamily="34" charset="0"/>
              </a:endParaRPr>
            </a:p>
          </p:txBody>
        </p:sp>
        <p:sp>
          <p:nvSpPr>
            <p:cNvPr id="12" name="Oval 11"/>
            <p:cNvSpPr>
              <a:spLocks noChangeAspect="1"/>
            </p:cNvSpPr>
            <p:nvPr/>
          </p:nvSpPr>
          <p:spPr bwMode="auto">
            <a:xfrm>
              <a:off x="1354878" y="1153878"/>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3" name="Oval 12"/>
            <p:cNvSpPr>
              <a:spLocks noChangeAspect="1"/>
            </p:cNvSpPr>
            <p:nvPr/>
          </p:nvSpPr>
          <p:spPr bwMode="auto">
            <a:xfrm>
              <a:off x="1354878" y="1645474"/>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4" name="Oval 13"/>
            <p:cNvSpPr>
              <a:spLocks noChangeAspect="1"/>
            </p:cNvSpPr>
            <p:nvPr/>
          </p:nvSpPr>
          <p:spPr bwMode="auto">
            <a:xfrm>
              <a:off x="1354878" y="2168376"/>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grpSp>
      <p:sp>
        <p:nvSpPr>
          <p:cNvPr id="17" name="Oval 16"/>
          <p:cNvSpPr>
            <a:spLocks noChangeAspect="1"/>
          </p:cNvSpPr>
          <p:nvPr/>
        </p:nvSpPr>
        <p:spPr bwMode="auto">
          <a:xfrm>
            <a:off x="2047880" y="3616181"/>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grpSp>
        <p:nvGrpSpPr>
          <p:cNvPr id="18" name="Group 23"/>
          <p:cNvGrpSpPr/>
          <p:nvPr/>
        </p:nvGrpSpPr>
        <p:grpSpPr>
          <a:xfrm>
            <a:off x="1701509" y="4024933"/>
            <a:ext cx="7837126" cy="3330994"/>
            <a:chOff x="1075867" y="2926584"/>
            <a:chExt cx="7837126" cy="3330994"/>
          </a:xfrm>
        </p:grpSpPr>
        <p:sp>
          <p:nvSpPr>
            <p:cNvPr id="19" name="Text Box 4"/>
            <p:cNvSpPr txBox="1">
              <a:spLocks noChangeArrowheads="1"/>
            </p:cNvSpPr>
            <p:nvPr/>
          </p:nvSpPr>
          <p:spPr bwMode="auto">
            <a:xfrm>
              <a:off x="1578615" y="3056702"/>
              <a:ext cx="7334378" cy="3200876"/>
            </a:xfrm>
            <a:prstGeom prst="rect">
              <a:avLst/>
            </a:prstGeom>
            <a:noFill/>
            <a:ln w="9525">
              <a:noFill/>
              <a:miter lim="800000"/>
              <a:headEnd/>
              <a:tailEnd/>
            </a:ln>
            <a:effectLst/>
          </p:spPr>
          <p:txBody>
            <a:bodyPr wrap="square">
              <a:spAutoFit/>
            </a:bodyPr>
            <a:lstStyle/>
            <a:p>
              <a:pPr eaLnBrk="1" hangingPunct="1">
                <a:spcAft>
                  <a:spcPts val="1200"/>
                </a:spcAft>
                <a:defRPr/>
              </a:pPr>
              <a:endParaRPr lang="en-US" sz="2200" dirty="0" smtClean="0">
                <a:solidFill>
                  <a:srgbClr val="2A547E"/>
                </a:solidFill>
                <a:latin typeface="Century Gothic" pitchFamily="34" charset="0"/>
              </a:endParaRPr>
            </a:p>
            <a:p>
              <a:pPr>
                <a:spcAft>
                  <a:spcPts val="1200"/>
                </a:spcAft>
                <a:defRPr/>
              </a:pPr>
              <a:r>
                <a:rPr lang="en-US" sz="2200" dirty="0" smtClean="0">
                  <a:solidFill>
                    <a:srgbClr val="2A547E"/>
                  </a:solidFill>
                  <a:latin typeface="Century Gothic" pitchFamily="34" charset="0"/>
                </a:rPr>
                <a:t>Crop phenology</a:t>
              </a:r>
            </a:p>
            <a:p>
              <a:pPr eaLnBrk="1" hangingPunct="1">
                <a:spcAft>
                  <a:spcPts val="1200"/>
                </a:spcAft>
                <a:defRPr/>
              </a:pPr>
              <a:r>
                <a:rPr lang="en-US" sz="2200" dirty="0" smtClean="0">
                  <a:solidFill>
                    <a:srgbClr val="2A547E"/>
                  </a:solidFill>
                  <a:latin typeface="Century Gothic" pitchFamily="34" charset="0"/>
                </a:rPr>
                <a:t>Daily crop water use and stress</a:t>
              </a:r>
            </a:p>
            <a:p>
              <a:pPr eaLnBrk="1" hangingPunct="1">
                <a:spcAft>
                  <a:spcPts val="1200"/>
                </a:spcAft>
                <a:defRPr/>
              </a:pPr>
              <a:r>
                <a:rPr lang="en-US" sz="2200" dirty="0" smtClean="0">
                  <a:solidFill>
                    <a:srgbClr val="2A547E"/>
                  </a:solidFill>
                  <a:latin typeface="Century Gothic" pitchFamily="34" charset="0"/>
                </a:rPr>
                <a:t>Drought Impact and early warning</a:t>
              </a:r>
            </a:p>
            <a:p>
              <a:pPr eaLnBrk="1" hangingPunct="1">
                <a:spcAft>
                  <a:spcPts val="1200"/>
                </a:spcAft>
                <a:defRPr/>
              </a:pPr>
              <a:endParaRPr lang="en-US" dirty="0" smtClean="0">
                <a:solidFill>
                  <a:srgbClr val="2A547E"/>
                </a:solidFill>
                <a:latin typeface="Century Gothic" pitchFamily="34" charset="0"/>
              </a:endParaRPr>
            </a:p>
            <a:p>
              <a:pPr eaLnBrk="1" hangingPunct="1">
                <a:spcAft>
                  <a:spcPts val="1200"/>
                </a:spcAft>
                <a:defRPr/>
              </a:pPr>
              <a:endParaRPr lang="en-US" dirty="0" smtClean="0">
                <a:solidFill>
                  <a:srgbClr val="2A547E"/>
                </a:solidFill>
                <a:latin typeface="Century Gothic" pitchFamily="34" charset="0"/>
              </a:endParaRPr>
            </a:p>
            <a:p>
              <a:pPr eaLnBrk="1" hangingPunct="1">
                <a:spcAft>
                  <a:spcPts val="1200"/>
                </a:spcAft>
                <a:defRPr/>
              </a:pPr>
              <a:endParaRPr lang="en-US" dirty="0">
                <a:solidFill>
                  <a:srgbClr val="2A547E"/>
                </a:solidFill>
                <a:latin typeface="Century Gothic" pitchFamily="34" charset="0"/>
              </a:endParaRPr>
            </a:p>
          </p:txBody>
        </p:sp>
        <p:grpSp>
          <p:nvGrpSpPr>
            <p:cNvPr id="20" name="Group 22"/>
            <p:cNvGrpSpPr/>
            <p:nvPr/>
          </p:nvGrpSpPr>
          <p:grpSpPr>
            <a:xfrm>
              <a:off x="1075867" y="2926584"/>
              <a:ext cx="5529078" cy="1413189"/>
              <a:chOff x="1075867" y="2916074"/>
              <a:chExt cx="5529078" cy="1413189"/>
            </a:xfrm>
          </p:grpSpPr>
          <p:sp>
            <p:nvSpPr>
              <p:cNvPr id="21" name="Text Box 4"/>
              <p:cNvSpPr txBox="1">
                <a:spLocks noChangeArrowheads="1"/>
              </p:cNvSpPr>
              <p:nvPr/>
            </p:nvSpPr>
            <p:spPr bwMode="auto">
              <a:xfrm>
                <a:off x="1075867" y="2916074"/>
                <a:ext cx="5529078" cy="584775"/>
              </a:xfrm>
              <a:prstGeom prst="rect">
                <a:avLst/>
              </a:prstGeom>
              <a:noFill/>
              <a:ln w="9525">
                <a:noFill/>
                <a:miter lim="800000"/>
                <a:headEnd/>
                <a:tailEnd/>
              </a:ln>
              <a:effectLst/>
            </p:spPr>
            <p:txBody>
              <a:bodyPr wrap="none">
                <a:spAutoFit/>
              </a:bodyPr>
              <a:lstStyle/>
              <a:p>
                <a:pPr eaLnBrk="1" hangingPunct="1">
                  <a:defRPr/>
                </a:pPr>
                <a:r>
                  <a:rPr lang="en-US" sz="3200" b="1" i="1" dirty="0" smtClean="0">
                    <a:solidFill>
                      <a:srgbClr val="2A547E"/>
                    </a:solidFill>
                    <a:latin typeface="Century Gothic" pitchFamily="34" charset="0"/>
                  </a:rPr>
                  <a:t>FIELD-SCALE APPLICATIONS</a:t>
                </a:r>
                <a:endParaRPr lang="en-US" sz="3200" b="1" i="1" dirty="0">
                  <a:solidFill>
                    <a:srgbClr val="2A547E"/>
                  </a:solidFill>
                  <a:latin typeface="Century Gothic" pitchFamily="34" charset="0"/>
                </a:endParaRPr>
              </a:p>
            </p:txBody>
          </p:sp>
          <p:sp>
            <p:nvSpPr>
              <p:cNvPr id="23" name="Oval 22"/>
              <p:cNvSpPr>
                <a:spLocks noChangeAspect="1"/>
              </p:cNvSpPr>
              <p:nvPr/>
            </p:nvSpPr>
            <p:spPr bwMode="auto">
              <a:xfrm>
                <a:off x="1425085" y="3703460"/>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4" name="Oval 23"/>
              <p:cNvSpPr>
                <a:spLocks noChangeAspect="1"/>
              </p:cNvSpPr>
              <p:nvPr/>
            </p:nvSpPr>
            <p:spPr bwMode="auto">
              <a:xfrm>
                <a:off x="1425085" y="4215604"/>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grpSp>
      </p:grpSp>
      <p:sp>
        <p:nvSpPr>
          <p:cNvPr id="26" name="Oval 25"/>
          <p:cNvSpPr>
            <a:spLocks noChangeAspect="1"/>
          </p:cNvSpPr>
          <p:nvPr/>
        </p:nvSpPr>
        <p:spPr bwMode="auto">
          <a:xfrm>
            <a:off x="2057653" y="5778202"/>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7" name="TextBox 26"/>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Objectives</a:t>
            </a:r>
            <a:endParaRPr lang="en-US" dirty="0"/>
          </a:p>
        </p:txBody>
      </p:sp>
      <p:sp>
        <p:nvSpPr>
          <p:cNvPr id="3" name="Content Placeholder 2"/>
          <p:cNvSpPr>
            <a:spLocks noGrp="1"/>
          </p:cNvSpPr>
          <p:nvPr>
            <p:ph idx="1"/>
          </p:nvPr>
        </p:nvSpPr>
        <p:spPr>
          <a:xfrm>
            <a:off x="1435608" y="1447800"/>
            <a:ext cx="7498080" cy="5410200"/>
          </a:xfrm>
        </p:spPr>
        <p:txBody>
          <a:bodyPr>
            <a:normAutofit fontScale="62500" lnSpcReduction="20000"/>
          </a:bodyPr>
          <a:lstStyle/>
          <a:p>
            <a:r>
              <a:rPr lang="en-US" dirty="0" smtClean="0"/>
              <a:t>Map crop progress, water use, and drought impacts at 30-m spatial resolution by fusing MODIS,  Landsat and geostationary satellites</a:t>
            </a:r>
          </a:p>
          <a:p>
            <a:r>
              <a:rPr lang="en-US" dirty="0" smtClean="0"/>
              <a:t>Specifically, we will </a:t>
            </a:r>
          </a:p>
          <a:p>
            <a:pPr lvl="1">
              <a:buFont typeface="Verdana" pitchFamily="34" charset="0"/>
              <a:buChar char="─"/>
            </a:pPr>
            <a:r>
              <a:rPr lang="en-US" dirty="0" smtClean="0"/>
              <a:t>improve the Spatial and Temporal Adaptive Reflectance Fusion Model (STARFM) algorithm for the complex regions; </a:t>
            </a:r>
          </a:p>
          <a:p>
            <a:pPr lvl="1">
              <a:buFont typeface="Verdana" pitchFamily="34" charset="0"/>
              <a:buChar char="─"/>
            </a:pPr>
            <a:r>
              <a:rPr lang="en-US" dirty="0" smtClean="0"/>
              <a:t>extend our thermal imagery Data Mining Sharpening (DMS) approach for sharpening Landsat and MODIS thermal imagery using shortwave reflectance bands; </a:t>
            </a:r>
          </a:p>
          <a:p>
            <a:pPr lvl="1">
              <a:buFont typeface="Verdana" pitchFamily="34" charset="0"/>
              <a:buChar char="─"/>
            </a:pPr>
            <a:r>
              <a:rPr lang="en-US" dirty="0" smtClean="0"/>
              <a:t>improve and evaluate our MODIS reference-based Landsat Leaf Area Index (LAI) retrieval approach over multiple biome types and regions; </a:t>
            </a:r>
          </a:p>
          <a:p>
            <a:pPr lvl="1">
              <a:buFont typeface="Verdana" pitchFamily="34" charset="0"/>
              <a:buChar char="─"/>
            </a:pPr>
            <a:r>
              <a:rPr lang="en-US" dirty="0" smtClean="0"/>
              <a:t>use dense time-series of fused MODIS-Landsat data, actual Landsat data and Landsat-like resolution data to derive crop phenological metrics at Landsat spatial resolution; </a:t>
            </a:r>
          </a:p>
          <a:p>
            <a:pPr lvl="1">
              <a:buFont typeface="Verdana" pitchFamily="34" charset="0"/>
              <a:buChar char="─"/>
            </a:pPr>
            <a:r>
              <a:rPr lang="en-US" dirty="0" smtClean="0"/>
              <a:t>fuse retrievals based on Landsat, MODIS and geostationary surface temperature data to map daily </a:t>
            </a:r>
            <a:r>
              <a:rPr lang="en-US" dirty="0" err="1" smtClean="0"/>
              <a:t>evapotranspiration</a:t>
            </a:r>
            <a:r>
              <a:rPr lang="en-US" dirty="0" smtClean="0"/>
              <a:t> (ET) and an associated Evaporative Stress Index (ESI) at 30-m resolution.</a:t>
            </a:r>
          </a:p>
          <a:p>
            <a:pPr lvl="1">
              <a:buFont typeface="Verdana" pitchFamily="34" charset="0"/>
              <a:buChar char="─"/>
            </a:pPr>
            <a:r>
              <a:rPr lang="en-US" dirty="0" smtClean="0"/>
              <a:t>study drought impacts on crop yield</a:t>
            </a:r>
          </a:p>
          <a:p>
            <a:r>
              <a:rPr lang="en-US" dirty="0" smtClean="0"/>
              <a:t>An end-to-end mapping system will be developed, integrating and refining several  models/tools developed by the team.  </a:t>
            </a:r>
          </a:p>
          <a:p>
            <a:pPr lvl="1"/>
            <a:endParaRPr lang="en-US" dirty="0" smtClean="0"/>
          </a:p>
          <a:p>
            <a:endParaRPr lang="en-US" dirty="0"/>
          </a:p>
        </p:txBody>
      </p:sp>
      <p:sp>
        <p:nvSpPr>
          <p:cNvPr id="4" name="TextBox 3"/>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8"/>
          <p:cNvGrpSpPr/>
          <p:nvPr/>
        </p:nvGrpSpPr>
        <p:grpSpPr>
          <a:xfrm>
            <a:off x="516363" y="411615"/>
            <a:ext cx="4163210" cy="2807746"/>
            <a:chOff x="666975" y="161365"/>
            <a:chExt cx="4163210" cy="2807746"/>
          </a:xfrm>
        </p:grpSpPr>
        <p:sp>
          <p:nvSpPr>
            <p:cNvPr id="38" name="Rounded Rectangle 37"/>
            <p:cNvSpPr/>
            <p:nvPr/>
          </p:nvSpPr>
          <p:spPr bwMode="auto">
            <a:xfrm>
              <a:off x="666975" y="161365"/>
              <a:ext cx="4163210" cy="2807746"/>
            </a:xfrm>
            <a:prstGeom prst="roundRect">
              <a:avLst>
                <a:gd name="adj" fmla="val 4406"/>
              </a:avLst>
            </a:prstGeom>
            <a:solidFill>
              <a:srgbClr val="ECF2FE"/>
            </a:solidFill>
            <a:ln w="28575" cap="flat" cmpd="sng" algn="ctr">
              <a:solidFill>
                <a:srgbClr val="336699"/>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2" name="TextBox 11"/>
            <p:cNvSpPr txBox="1"/>
            <p:nvPr/>
          </p:nvSpPr>
          <p:spPr>
            <a:xfrm>
              <a:off x="938127" y="235496"/>
              <a:ext cx="1125629" cy="461665"/>
            </a:xfrm>
            <a:prstGeom prst="rect">
              <a:avLst/>
            </a:prstGeom>
            <a:noFill/>
          </p:spPr>
          <p:txBody>
            <a:bodyPr wrap="none" rtlCol="0">
              <a:spAutoFit/>
            </a:bodyPr>
            <a:lstStyle/>
            <a:p>
              <a:r>
                <a:rPr lang="en-US" b="1" dirty="0" smtClean="0">
                  <a:solidFill>
                    <a:srgbClr val="000000"/>
                  </a:solidFill>
                  <a:latin typeface="Century Gothic" pitchFamily="34" charset="0"/>
                </a:rPr>
                <a:t>TOOLS</a:t>
              </a:r>
            </a:p>
          </p:txBody>
        </p:sp>
        <p:sp>
          <p:nvSpPr>
            <p:cNvPr id="17" name="TextBox 16"/>
            <p:cNvSpPr txBox="1"/>
            <p:nvPr/>
          </p:nvSpPr>
          <p:spPr>
            <a:xfrm>
              <a:off x="2368830" y="751733"/>
              <a:ext cx="2371162" cy="605294"/>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Multi-sensor data </a:t>
              </a:r>
            </a:p>
            <a:p>
              <a:pPr>
                <a:lnSpc>
                  <a:spcPts val="2000"/>
                </a:lnSpc>
              </a:pPr>
              <a:r>
                <a:rPr lang="en-US" sz="2000" dirty="0" smtClean="0">
                  <a:solidFill>
                    <a:srgbClr val="000000"/>
                  </a:solidFill>
                  <a:latin typeface="Century Gothic" pitchFamily="34" charset="0"/>
                </a:rPr>
                <a:t>fusion</a:t>
              </a:r>
            </a:p>
          </p:txBody>
        </p:sp>
        <p:sp>
          <p:nvSpPr>
            <p:cNvPr id="20" name="Rectangle 19"/>
            <p:cNvSpPr/>
            <p:nvPr/>
          </p:nvSpPr>
          <p:spPr bwMode="auto">
            <a:xfrm>
              <a:off x="793213" y="708190"/>
              <a:ext cx="1421177" cy="594911"/>
            </a:xfrm>
            <a:prstGeom prst="rect">
              <a:avLst/>
            </a:prstGeom>
            <a:solidFill>
              <a:srgbClr val="00B05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STARFM</a:t>
              </a:r>
            </a:p>
          </p:txBody>
        </p:sp>
        <p:sp>
          <p:nvSpPr>
            <p:cNvPr id="21" name="Rectangle 20"/>
            <p:cNvSpPr/>
            <p:nvPr/>
          </p:nvSpPr>
          <p:spPr bwMode="auto">
            <a:xfrm>
              <a:off x="793213" y="1400416"/>
              <a:ext cx="1417320" cy="594911"/>
            </a:xfrm>
            <a:prstGeom prst="rect">
              <a:avLst/>
            </a:prstGeom>
            <a:solidFill>
              <a:srgbClr val="C0000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DMS</a:t>
              </a:r>
            </a:p>
          </p:txBody>
        </p:sp>
        <p:sp>
          <p:nvSpPr>
            <p:cNvPr id="22" name="Rectangle 21"/>
            <p:cNvSpPr/>
            <p:nvPr/>
          </p:nvSpPr>
          <p:spPr bwMode="auto">
            <a:xfrm>
              <a:off x="793213" y="2092643"/>
              <a:ext cx="1417320" cy="594911"/>
            </a:xfrm>
            <a:prstGeom prst="rect">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ALEXI</a:t>
              </a:r>
            </a:p>
          </p:txBody>
        </p:sp>
        <p:sp>
          <p:nvSpPr>
            <p:cNvPr id="28" name="TextBox 27"/>
            <p:cNvSpPr txBox="1"/>
            <p:nvPr/>
          </p:nvSpPr>
          <p:spPr>
            <a:xfrm>
              <a:off x="2368830" y="1412203"/>
              <a:ext cx="2108269" cy="605294"/>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Thermal image </a:t>
              </a:r>
            </a:p>
            <a:p>
              <a:pPr>
                <a:lnSpc>
                  <a:spcPts val="2000"/>
                </a:lnSpc>
              </a:pPr>
              <a:r>
                <a:rPr lang="en-US" sz="2000" dirty="0" smtClean="0">
                  <a:solidFill>
                    <a:srgbClr val="000000"/>
                  </a:solidFill>
                  <a:latin typeface="Century Gothic" pitchFamily="34" charset="0"/>
                </a:rPr>
                <a:t>sharpening</a:t>
              </a:r>
            </a:p>
          </p:txBody>
        </p:sp>
        <p:sp>
          <p:nvSpPr>
            <p:cNvPr id="29" name="TextBox 28"/>
            <p:cNvSpPr txBox="1"/>
            <p:nvPr/>
          </p:nvSpPr>
          <p:spPr>
            <a:xfrm>
              <a:off x="2368830" y="2114152"/>
              <a:ext cx="1896673" cy="605294"/>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Multi-scale ET </a:t>
              </a:r>
            </a:p>
            <a:p>
              <a:pPr>
                <a:lnSpc>
                  <a:spcPts val="2000"/>
                </a:lnSpc>
              </a:pPr>
              <a:r>
                <a:rPr lang="en-US" sz="2000" dirty="0" smtClean="0">
                  <a:solidFill>
                    <a:srgbClr val="000000"/>
                  </a:solidFill>
                  <a:latin typeface="Century Gothic" pitchFamily="34" charset="0"/>
                </a:rPr>
                <a:t>modeling</a:t>
              </a:r>
            </a:p>
          </p:txBody>
        </p:sp>
      </p:grpSp>
      <p:grpSp>
        <p:nvGrpSpPr>
          <p:cNvPr id="3" name="Group 49"/>
          <p:cNvGrpSpPr/>
          <p:nvPr/>
        </p:nvGrpSpPr>
        <p:grpSpPr>
          <a:xfrm>
            <a:off x="516363" y="3359211"/>
            <a:ext cx="4163210" cy="3173506"/>
            <a:chOff x="666975" y="3108961"/>
            <a:chExt cx="4163210" cy="3173506"/>
          </a:xfrm>
        </p:grpSpPr>
        <p:sp>
          <p:nvSpPr>
            <p:cNvPr id="46" name="Rounded Rectangle 45"/>
            <p:cNvSpPr/>
            <p:nvPr/>
          </p:nvSpPr>
          <p:spPr bwMode="auto">
            <a:xfrm>
              <a:off x="666975" y="3108961"/>
              <a:ext cx="4163210" cy="3173506"/>
            </a:xfrm>
            <a:prstGeom prst="roundRect">
              <a:avLst>
                <a:gd name="adj" fmla="val 4673"/>
              </a:avLst>
            </a:prstGeom>
            <a:solidFill>
              <a:srgbClr val="ECF2FE"/>
            </a:solidFill>
            <a:ln w="28575" cap="flat" cmpd="sng" algn="ctr">
              <a:solidFill>
                <a:srgbClr val="336699"/>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6" name="TextBox 15"/>
            <p:cNvSpPr txBox="1"/>
            <p:nvPr/>
          </p:nvSpPr>
          <p:spPr>
            <a:xfrm>
              <a:off x="938127" y="3228031"/>
              <a:ext cx="1183337" cy="461665"/>
            </a:xfrm>
            <a:prstGeom prst="rect">
              <a:avLst/>
            </a:prstGeom>
            <a:noFill/>
          </p:spPr>
          <p:txBody>
            <a:bodyPr wrap="none" rtlCol="0">
              <a:spAutoFit/>
            </a:bodyPr>
            <a:lstStyle/>
            <a:p>
              <a:r>
                <a:rPr lang="en-US" b="1" dirty="0" smtClean="0">
                  <a:solidFill>
                    <a:srgbClr val="000000"/>
                  </a:solidFill>
                  <a:latin typeface="Century Gothic" pitchFamily="34" charset="0"/>
                </a:rPr>
                <a:t>ASSETS</a:t>
              </a:r>
            </a:p>
          </p:txBody>
        </p:sp>
        <p:sp>
          <p:nvSpPr>
            <p:cNvPr id="24" name="Rounded Rectangle 23"/>
            <p:cNvSpPr/>
            <p:nvPr/>
          </p:nvSpPr>
          <p:spPr bwMode="auto">
            <a:xfrm>
              <a:off x="793213" y="3668616"/>
              <a:ext cx="1417320" cy="539827"/>
            </a:xfrm>
            <a:prstGeom prst="roundRect">
              <a:avLst/>
            </a:prstGeom>
            <a:solidFill>
              <a:schemeClr val="bg2">
                <a:lumMod val="50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GEO</a:t>
              </a:r>
            </a:p>
          </p:txBody>
        </p:sp>
        <p:sp>
          <p:nvSpPr>
            <p:cNvPr id="25" name="Rounded Rectangle 24"/>
            <p:cNvSpPr/>
            <p:nvPr/>
          </p:nvSpPr>
          <p:spPr bwMode="auto">
            <a:xfrm>
              <a:off x="793213" y="4316775"/>
              <a:ext cx="1417320" cy="539827"/>
            </a:xfrm>
            <a:prstGeom prst="roundRect">
              <a:avLst/>
            </a:prstGeom>
            <a:solidFill>
              <a:schemeClr val="bg2">
                <a:lumMod val="75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MODIS</a:t>
              </a:r>
            </a:p>
          </p:txBody>
        </p:sp>
        <p:sp>
          <p:nvSpPr>
            <p:cNvPr id="26" name="Rounded Rectangle 25"/>
            <p:cNvSpPr/>
            <p:nvPr/>
          </p:nvSpPr>
          <p:spPr bwMode="auto">
            <a:xfrm>
              <a:off x="793213" y="4964934"/>
              <a:ext cx="1417320" cy="539827"/>
            </a:xfrm>
            <a:prstGeom prst="roundRect">
              <a:avLst/>
            </a:prstGeom>
            <a:solidFill>
              <a:schemeClr val="bg2">
                <a:lumMod val="90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Landsat</a:t>
              </a:r>
            </a:p>
          </p:txBody>
        </p:sp>
        <p:sp>
          <p:nvSpPr>
            <p:cNvPr id="27" name="Rounded Rectangle 26"/>
            <p:cNvSpPr/>
            <p:nvPr/>
          </p:nvSpPr>
          <p:spPr bwMode="auto">
            <a:xfrm>
              <a:off x="793213" y="5613093"/>
              <a:ext cx="1417320" cy="539827"/>
            </a:xfrm>
            <a:prstGeom prst="round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5400000" scaled="1"/>
              <a:tileRect/>
            </a:gra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Century Gothic" pitchFamily="34" charset="0"/>
                </a:rPr>
                <a:t>Lsat</a:t>
              </a: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-like</a:t>
              </a:r>
            </a:p>
          </p:txBody>
        </p:sp>
        <p:sp>
          <p:nvSpPr>
            <p:cNvPr id="30" name="TextBox 29"/>
            <p:cNvSpPr txBox="1"/>
            <p:nvPr/>
          </p:nvSpPr>
          <p:spPr>
            <a:xfrm>
              <a:off x="2368830" y="3716633"/>
              <a:ext cx="2278188" cy="369332"/>
            </a:xfrm>
            <a:prstGeom prst="rect">
              <a:avLst/>
            </a:prstGeom>
            <a:noFill/>
          </p:spPr>
          <p:txBody>
            <a:bodyPr wrap="none" rtlCol="0">
              <a:spAutoFit/>
            </a:bodyPr>
            <a:lstStyle/>
            <a:p>
              <a:r>
                <a:rPr lang="en-US" sz="1800" dirty="0" smtClean="0">
                  <a:solidFill>
                    <a:srgbClr val="000000"/>
                  </a:solidFill>
                  <a:latin typeface="Century Gothic" pitchFamily="34" charset="0"/>
                </a:rPr>
                <a:t>Hourly      5km/5km</a:t>
              </a:r>
            </a:p>
          </p:txBody>
        </p:sp>
        <p:sp>
          <p:nvSpPr>
            <p:cNvPr id="31" name="TextBox 30"/>
            <p:cNvSpPr txBox="1"/>
            <p:nvPr/>
          </p:nvSpPr>
          <p:spPr>
            <a:xfrm>
              <a:off x="2368830" y="4397842"/>
              <a:ext cx="2276585" cy="369332"/>
            </a:xfrm>
            <a:prstGeom prst="rect">
              <a:avLst/>
            </a:prstGeom>
            <a:noFill/>
          </p:spPr>
          <p:txBody>
            <a:bodyPr wrap="none" rtlCol="0">
              <a:spAutoFit/>
            </a:bodyPr>
            <a:lstStyle/>
            <a:p>
              <a:r>
                <a:rPr lang="en-US" sz="1800" dirty="0" smtClean="0">
                  <a:solidFill>
                    <a:srgbClr val="000000"/>
                  </a:solidFill>
                  <a:latin typeface="Century Gothic" pitchFamily="34" charset="0"/>
                </a:rPr>
                <a:t>Daily      250m/1km</a:t>
              </a:r>
            </a:p>
          </p:txBody>
        </p:sp>
        <p:sp>
          <p:nvSpPr>
            <p:cNvPr id="32" name="TextBox 31"/>
            <p:cNvSpPr txBox="1"/>
            <p:nvPr/>
          </p:nvSpPr>
          <p:spPr>
            <a:xfrm>
              <a:off x="2368830" y="5023968"/>
              <a:ext cx="2375971" cy="369332"/>
            </a:xfrm>
            <a:prstGeom prst="rect">
              <a:avLst/>
            </a:prstGeom>
            <a:noFill/>
          </p:spPr>
          <p:txBody>
            <a:bodyPr wrap="none" rtlCol="0">
              <a:spAutoFit/>
            </a:bodyPr>
            <a:lstStyle/>
            <a:p>
              <a:r>
                <a:rPr lang="en-US" sz="1800" dirty="0" smtClean="0">
                  <a:solidFill>
                    <a:srgbClr val="000000"/>
                  </a:solidFill>
                  <a:latin typeface="Century Gothic" pitchFamily="34" charset="0"/>
                </a:rPr>
                <a:t>16 day    30m/100m</a:t>
              </a:r>
            </a:p>
          </p:txBody>
        </p:sp>
        <p:sp>
          <p:nvSpPr>
            <p:cNvPr id="33" name="TextBox 32"/>
            <p:cNvSpPr txBox="1"/>
            <p:nvPr/>
          </p:nvSpPr>
          <p:spPr>
            <a:xfrm>
              <a:off x="2901113" y="5661111"/>
              <a:ext cx="1449436" cy="369332"/>
            </a:xfrm>
            <a:prstGeom prst="rect">
              <a:avLst/>
            </a:prstGeom>
            <a:noFill/>
          </p:spPr>
          <p:txBody>
            <a:bodyPr wrap="none" rtlCol="0">
              <a:spAutoFit/>
            </a:bodyPr>
            <a:lstStyle/>
            <a:p>
              <a:r>
                <a:rPr lang="en-US" sz="1800" dirty="0" smtClean="0">
                  <a:solidFill>
                    <a:srgbClr val="000000"/>
                  </a:solidFill>
                  <a:latin typeface="Century Gothic" pitchFamily="34" charset="0"/>
                </a:rPr>
                <a:t>~20-60m/ --</a:t>
              </a:r>
            </a:p>
          </p:txBody>
        </p:sp>
        <p:sp>
          <p:nvSpPr>
            <p:cNvPr id="37" name="TextBox 36"/>
            <p:cNvSpPr txBox="1"/>
            <p:nvPr/>
          </p:nvSpPr>
          <p:spPr>
            <a:xfrm>
              <a:off x="3505355" y="3318188"/>
              <a:ext cx="994183" cy="400110"/>
            </a:xfrm>
            <a:prstGeom prst="rect">
              <a:avLst/>
            </a:prstGeom>
            <a:noFill/>
          </p:spPr>
          <p:txBody>
            <a:bodyPr wrap="none" rtlCol="0">
              <a:spAutoFit/>
            </a:bodyPr>
            <a:lstStyle/>
            <a:p>
              <a:r>
                <a:rPr lang="en-US" sz="2000" u="sng" dirty="0" smtClean="0">
                  <a:solidFill>
                    <a:srgbClr val="000000"/>
                  </a:solidFill>
                  <a:latin typeface="Century Gothic" pitchFamily="34" charset="0"/>
                </a:rPr>
                <a:t>SW/TIR</a:t>
              </a:r>
            </a:p>
          </p:txBody>
        </p:sp>
      </p:grpSp>
      <p:sp>
        <p:nvSpPr>
          <p:cNvPr id="45" name="Right Arrow 44"/>
          <p:cNvSpPr/>
          <p:nvPr/>
        </p:nvSpPr>
        <p:spPr bwMode="auto">
          <a:xfrm>
            <a:off x="3921442" y="2853597"/>
            <a:ext cx="1032733" cy="903644"/>
          </a:xfrm>
          <a:prstGeom prst="rightArrow">
            <a:avLst>
              <a:gd name="adj1" fmla="val 41735"/>
              <a:gd name="adj2" fmla="val 50000"/>
            </a:avLst>
          </a:prstGeom>
          <a:solidFill>
            <a:srgbClr val="336699"/>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42" name="Title 1"/>
          <p:cNvSpPr txBox="1">
            <a:spLocks/>
          </p:cNvSpPr>
          <p:nvPr/>
        </p:nvSpPr>
        <p:spPr>
          <a:xfrm>
            <a:off x="5390704" y="240629"/>
            <a:ext cx="3233532"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Approach</a:t>
            </a:r>
            <a:endParaRPr kumimoji="0" lang="en-US" sz="4400"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grpSp>
        <p:nvGrpSpPr>
          <p:cNvPr id="48" name="Group 47"/>
          <p:cNvGrpSpPr/>
          <p:nvPr/>
        </p:nvGrpSpPr>
        <p:grpSpPr>
          <a:xfrm>
            <a:off x="4964924" y="1455106"/>
            <a:ext cx="4107317" cy="4336094"/>
            <a:chOff x="4964924" y="1455106"/>
            <a:chExt cx="4107317" cy="4336094"/>
          </a:xfrm>
        </p:grpSpPr>
        <p:grpSp>
          <p:nvGrpSpPr>
            <p:cNvPr id="4" name="Group 50"/>
            <p:cNvGrpSpPr/>
            <p:nvPr/>
          </p:nvGrpSpPr>
          <p:grpSpPr>
            <a:xfrm>
              <a:off x="4964924" y="1455106"/>
              <a:ext cx="4107317" cy="4336094"/>
              <a:chOff x="4980786" y="1204856"/>
              <a:chExt cx="4107317" cy="4091493"/>
            </a:xfrm>
          </p:grpSpPr>
          <p:sp>
            <p:nvSpPr>
              <p:cNvPr id="47" name="Rounded Rectangle 46"/>
              <p:cNvSpPr/>
              <p:nvPr/>
            </p:nvSpPr>
            <p:spPr bwMode="auto">
              <a:xfrm>
                <a:off x="4980786" y="1204856"/>
                <a:ext cx="4044875" cy="4091493"/>
              </a:xfrm>
              <a:prstGeom prst="roundRect">
                <a:avLst>
                  <a:gd name="adj" fmla="val 4167"/>
                </a:avLst>
              </a:prstGeom>
              <a:solidFill>
                <a:srgbClr val="ECF2FE"/>
              </a:solidFill>
              <a:ln w="28575" cap="flat" cmpd="sng" algn="ctr">
                <a:solidFill>
                  <a:srgbClr val="336699"/>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5" name="TextBox 14"/>
              <p:cNvSpPr txBox="1"/>
              <p:nvPr/>
            </p:nvSpPr>
            <p:spPr>
              <a:xfrm>
                <a:off x="5958036" y="1344945"/>
                <a:ext cx="2310248" cy="738664"/>
              </a:xfrm>
              <a:prstGeom prst="rect">
                <a:avLst/>
              </a:prstGeom>
              <a:noFill/>
            </p:spPr>
            <p:txBody>
              <a:bodyPr wrap="none" rtlCol="0">
                <a:spAutoFit/>
              </a:bodyPr>
              <a:lstStyle/>
              <a:p>
                <a:r>
                  <a:rPr lang="en-US" b="1" dirty="0" smtClean="0">
                    <a:solidFill>
                      <a:srgbClr val="000000"/>
                    </a:solidFill>
                    <a:latin typeface="Century Gothic" pitchFamily="34" charset="0"/>
                  </a:rPr>
                  <a:t>APPLICATIONS</a:t>
                </a:r>
              </a:p>
              <a:p>
                <a:r>
                  <a:rPr lang="en-US" sz="1800" i="1" dirty="0" smtClean="0">
                    <a:solidFill>
                      <a:srgbClr val="000000"/>
                    </a:solidFill>
                    <a:latin typeface="Century Gothic" pitchFamily="34" charset="0"/>
                  </a:rPr>
                  <a:t>(daily/30 m)</a:t>
                </a:r>
              </a:p>
            </p:txBody>
          </p:sp>
          <p:sp>
            <p:nvSpPr>
              <p:cNvPr id="34" name="TextBox 33"/>
              <p:cNvSpPr txBox="1"/>
              <p:nvPr/>
            </p:nvSpPr>
            <p:spPr>
              <a:xfrm>
                <a:off x="6261688" y="2174962"/>
                <a:ext cx="2238113" cy="605294"/>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Crop </a:t>
                </a:r>
                <a:r>
                  <a:rPr lang="en-US" sz="2000" dirty="0" err="1" smtClean="0">
                    <a:solidFill>
                      <a:srgbClr val="000000"/>
                    </a:solidFill>
                    <a:latin typeface="Century Gothic" pitchFamily="34" charset="0"/>
                  </a:rPr>
                  <a:t>phenology</a:t>
                </a:r>
                <a:endParaRPr lang="en-US" sz="2000" dirty="0" smtClean="0">
                  <a:solidFill>
                    <a:srgbClr val="000000"/>
                  </a:solidFill>
                  <a:latin typeface="Century Gothic" pitchFamily="34" charset="0"/>
                </a:endParaRPr>
              </a:p>
              <a:p>
                <a:pPr>
                  <a:lnSpc>
                    <a:spcPts val="2000"/>
                  </a:lnSpc>
                </a:pPr>
                <a:r>
                  <a:rPr lang="en-US" sz="2000" dirty="0" smtClean="0">
                    <a:solidFill>
                      <a:srgbClr val="000000"/>
                    </a:solidFill>
                    <a:latin typeface="Century Gothic" pitchFamily="34" charset="0"/>
                  </a:rPr>
                  <a:t>metrics</a:t>
                </a:r>
              </a:p>
            </p:txBody>
          </p:sp>
          <p:sp>
            <p:nvSpPr>
              <p:cNvPr id="35" name="TextBox 34"/>
              <p:cNvSpPr txBox="1"/>
              <p:nvPr/>
            </p:nvSpPr>
            <p:spPr>
              <a:xfrm>
                <a:off x="6261688" y="2830817"/>
                <a:ext cx="2452916" cy="605294"/>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Crop water use </a:t>
                </a:r>
              </a:p>
              <a:p>
                <a:pPr>
                  <a:lnSpc>
                    <a:spcPts val="2000"/>
                  </a:lnSpc>
                </a:pPr>
                <a:r>
                  <a:rPr lang="en-US" sz="1800" dirty="0" smtClean="0">
                    <a:solidFill>
                      <a:srgbClr val="000000"/>
                    </a:solidFill>
                    <a:latin typeface="Century Gothic" pitchFamily="34" charset="0"/>
                  </a:rPr>
                  <a:t>(</a:t>
                </a:r>
                <a:r>
                  <a:rPr lang="en-US" sz="1800" dirty="0" err="1" smtClean="0">
                    <a:solidFill>
                      <a:srgbClr val="000000"/>
                    </a:solidFill>
                    <a:latin typeface="Century Gothic" pitchFamily="34" charset="0"/>
                  </a:rPr>
                  <a:t>Evapotranspiration</a:t>
                </a:r>
                <a:r>
                  <a:rPr lang="en-US" sz="1800" dirty="0" smtClean="0">
                    <a:solidFill>
                      <a:srgbClr val="000000"/>
                    </a:solidFill>
                    <a:latin typeface="Century Gothic" pitchFamily="34" charset="0"/>
                  </a:rPr>
                  <a:t>)</a:t>
                </a:r>
              </a:p>
            </p:txBody>
          </p:sp>
          <p:sp>
            <p:nvSpPr>
              <p:cNvPr id="36" name="TextBox 35"/>
              <p:cNvSpPr txBox="1"/>
              <p:nvPr/>
            </p:nvSpPr>
            <p:spPr>
              <a:xfrm>
                <a:off x="6261688" y="3454400"/>
                <a:ext cx="2826415" cy="605294"/>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Crop stress </a:t>
                </a:r>
              </a:p>
              <a:p>
                <a:pPr>
                  <a:lnSpc>
                    <a:spcPts val="2000"/>
                  </a:lnSpc>
                </a:pPr>
                <a:r>
                  <a:rPr lang="en-US" sz="1800" dirty="0" smtClean="0">
                    <a:solidFill>
                      <a:srgbClr val="000000"/>
                    </a:solidFill>
                    <a:latin typeface="Century Gothic" pitchFamily="34" charset="0"/>
                  </a:rPr>
                  <a:t>(drought early warning)</a:t>
                </a:r>
              </a:p>
            </p:txBody>
          </p:sp>
          <p:pic>
            <p:nvPicPr>
              <p:cNvPr id="40" name="Picture 2"/>
              <p:cNvPicPr>
                <a:picLocks noChangeAspect="1" noChangeArrowheads="1"/>
              </p:cNvPicPr>
              <p:nvPr/>
            </p:nvPicPr>
            <p:blipFill>
              <a:blip r:embed="rId4" cstate="print"/>
              <a:srcRect/>
              <a:stretch>
                <a:fillRect/>
              </a:stretch>
            </p:blipFill>
            <p:spPr bwMode="auto">
              <a:xfrm>
                <a:off x="5314278" y="3494259"/>
                <a:ext cx="914400" cy="451807"/>
              </a:xfrm>
              <a:prstGeom prst="rect">
                <a:avLst/>
              </a:prstGeom>
              <a:ln>
                <a:noFill/>
              </a:ln>
              <a:effectLst>
                <a:outerShdw blurRad="292100" dist="139700" dir="2700000" algn="tl" rotWithShape="0">
                  <a:srgbClr val="333333">
                    <a:alpha val="65000"/>
                  </a:srgbClr>
                </a:outerShdw>
              </a:effectLst>
            </p:spPr>
          </p:pic>
          <p:pic>
            <p:nvPicPr>
              <p:cNvPr id="41" name="Picture 40" descr="NASA_Irrigation_from_space_in_USA_large.jpg"/>
              <p:cNvPicPr>
                <a:picLocks noChangeAspect="1"/>
              </p:cNvPicPr>
              <p:nvPr/>
            </p:nvPicPr>
            <p:blipFill>
              <a:blip r:embed="rId5" cstate="print">
                <a:lum bright="-16000" contrast="-42000"/>
              </a:blip>
              <a:srcRect/>
              <a:stretch>
                <a:fillRect/>
              </a:stretch>
            </p:blipFill>
            <p:spPr>
              <a:xfrm>
                <a:off x="5303520" y="2846148"/>
                <a:ext cx="914400" cy="447700"/>
              </a:xfrm>
              <a:prstGeom prst="rect">
                <a:avLst/>
              </a:prstGeom>
              <a:ln>
                <a:noFill/>
              </a:ln>
              <a:effectLst>
                <a:outerShdw blurRad="292100" dist="139700" dir="2700000" algn="tl" rotWithShape="0">
                  <a:srgbClr val="333333">
                    <a:alpha val="65000"/>
                  </a:srgbClr>
                </a:outerShdw>
              </a:effectLst>
            </p:spPr>
          </p:pic>
          <p:pic>
            <p:nvPicPr>
              <p:cNvPr id="39" name="Picture 38" descr="staging_corn_growth_1b.jpg"/>
              <p:cNvPicPr>
                <a:picLocks noChangeAspect="1"/>
              </p:cNvPicPr>
              <p:nvPr/>
            </p:nvPicPr>
            <p:blipFill>
              <a:blip r:embed="rId6" cstate="print"/>
              <a:stretch>
                <a:fillRect/>
              </a:stretch>
            </p:blipFill>
            <p:spPr>
              <a:xfrm>
                <a:off x="5314193" y="2198058"/>
                <a:ext cx="929426" cy="494851"/>
              </a:xfrm>
              <a:prstGeom prst="rect">
                <a:avLst/>
              </a:prstGeom>
              <a:ln>
                <a:noFill/>
              </a:ln>
              <a:effectLst>
                <a:outerShdw blurRad="292100" dist="139700" dir="2700000" algn="tl" rotWithShape="0">
                  <a:srgbClr val="333333">
                    <a:alpha val="65000"/>
                  </a:srgbClr>
                </a:outerShdw>
              </a:effectLst>
            </p:spPr>
          </p:pic>
        </p:grpSp>
        <p:sp>
          <p:nvSpPr>
            <p:cNvPr id="43" name="Down Arrow 42"/>
            <p:cNvSpPr/>
            <p:nvPr/>
          </p:nvSpPr>
          <p:spPr>
            <a:xfrm>
              <a:off x="6729984" y="4535424"/>
              <a:ext cx="829056" cy="4145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788370" y="5160719"/>
              <a:ext cx="2135521" cy="348813"/>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Impact on yield</a:t>
              </a:r>
            </a:p>
          </p:txBody>
        </p:sp>
        <p:pic>
          <p:nvPicPr>
            <p:cNvPr id="48130" name="Picture 2" descr="http://indianapublicmedia.org/eartheats/files/2012/12/wheat.jpg"/>
            <p:cNvPicPr>
              <a:picLocks noChangeAspect="1" noChangeArrowheads="1"/>
            </p:cNvPicPr>
            <p:nvPr/>
          </p:nvPicPr>
          <p:blipFill>
            <a:blip r:embed="rId7" cstate="print"/>
            <a:srcRect/>
            <a:stretch>
              <a:fillRect/>
            </a:stretch>
          </p:blipFill>
          <p:spPr bwMode="auto">
            <a:xfrm rot="10800000" flipV="1">
              <a:off x="5730853" y="4988052"/>
              <a:ext cx="1037356" cy="693420"/>
            </a:xfrm>
            <a:prstGeom prst="rect">
              <a:avLst/>
            </a:prstGeom>
            <a:noFill/>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435608" y="274638"/>
            <a:ext cx="749808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3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Study Area</a:t>
            </a:r>
            <a:endParaRPr kumimoji="0" lang="en-US" sz="43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pic>
        <p:nvPicPr>
          <p:cNvPr id="12" name="Picture 2"/>
          <p:cNvPicPr>
            <a:picLocks noChangeAspect="1" noChangeArrowheads="1"/>
          </p:cNvPicPr>
          <p:nvPr/>
        </p:nvPicPr>
        <p:blipFill>
          <a:blip r:embed="rId2" cstate="print"/>
          <a:srcRect/>
          <a:stretch>
            <a:fillRect/>
          </a:stretch>
        </p:blipFill>
        <p:spPr bwMode="auto">
          <a:xfrm>
            <a:off x="0" y="1526930"/>
            <a:ext cx="9156506" cy="4954245"/>
          </a:xfrm>
          <a:prstGeom prst="rect">
            <a:avLst/>
          </a:prstGeom>
          <a:noFill/>
          <a:ln w="9525">
            <a:noFill/>
            <a:miter lim="800000"/>
            <a:headEnd/>
            <a:tailEnd/>
          </a:ln>
        </p:spPr>
      </p:pic>
      <p:sp>
        <p:nvSpPr>
          <p:cNvPr id="13" name="5-Point Star 12"/>
          <p:cNvSpPr/>
          <p:nvPr/>
        </p:nvSpPr>
        <p:spPr>
          <a:xfrm>
            <a:off x="4879240" y="3101535"/>
            <a:ext cx="91440" cy="914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535065" y="4546295"/>
            <a:ext cx="91440" cy="914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7529185" y="3739790"/>
            <a:ext cx="91440" cy="914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418380" y="3331965"/>
            <a:ext cx="91440" cy="914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4941420" y="2549235"/>
            <a:ext cx="91440" cy="914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4903015" y="2986320"/>
            <a:ext cx="91440" cy="914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688686" y="2026195"/>
            <a:ext cx="2765160" cy="180503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564703" y="3930944"/>
            <a:ext cx="91440" cy="914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613591" y="3971206"/>
            <a:ext cx="91440" cy="914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7654153" y="3873902"/>
            <a:ext cx="91440" cy="914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2695" y="2481503"/>
            <a:ext cx="7406640" cy="1472184"/>
          </a:xfrm>
        </p:spPr>
        <p:txBody>
          <a:bodyPr>
            <a:noAutofit/>
          </a:bodyPr>
          <a:lstStyle/>
          <a:p>
            <a:r>
              <a:rPr lang="en-US" sz="4400" b="1" dirty="0" smtClean="0">
                <a:solidFill>
                  <a:schemeClr val="bg2">
                    <a:lumMod val="25000"/>
                  </a:schemeClr>
                </a:solidFill>
              </a:rPr>
              <a:t>Task I. Mapping Crop Phenology at Field Scale</a:t>
            </a:r>
            <a:endParaRPr lang="en-US" sz="4400" b="1" dirty="0">
              <a:solidFill>
                <a:schemeClr val="bg2">
                  <a:lumMod val="25000"/>
                </a:schemeClr>
              </a:solidFill>
            </a:endParaRPr>
          </a:p>
        </p:txBody>
      </p:sp>
      <p:sp>
        <p:nvSpPr>
          <p:cNvPr id="3" name="TextBox 2"/>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1440743" y="1897006"/>
            <a:ext cx="1417320" cy="539827"/>
          </a:xfrm>
          <a:prstGeom prst="roundRect">
            <a:avLst/>
          </a:prstGeom>
          <a:solidFill>
            <a:schemeClr val="bg2">
              <a:lumMod val="75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MODIS</a:t>
            </a:r>
          </a:p>
        </p:txBody>
      </p:sp>
      <p:sp>
        <p:nvSpPr>
          <p:cNvPr id="16" name="Rounded Rectangle 15"/>
          <p:cNvSpPr/>
          <p:nvPr/>
        </p:nvSpPr>
        <p:spPr bwMode="auto">
          <a:xfrm>
            <a:off x="1440743" y="2545165"/>
            <a:ext cx="1417320" cy="539827"/>
          </a:xfrm>
          <a:prstGeom prst="roundRect">
            <a:avLst/>
          </a:prstGeom>
          <a:solidFill>
            <a:schemeClr val="bg2">
              <a:lumMod val="90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Landsat</a:t>
            </a:r>
          </a:p>
        </p:txBody>
      </p:sp>
      <p:sp>
        <p:nvSpPr>
          <p:cNvPr id="17" name="Rounded Rectangle 16"/>
          <p:cNvSpPr/>
          <p:nvPr/>
        </p:nvSpPr>
        <p:spPr bwMode="auto">
          <a:xfrm>
            <a:off x="1440743" y="3193324"/>
            <a:ext cx="1417320" cy="539827"/>
          </a:xfrm>
          <a:prstGeom prst="roundRect">
            <a:avLst/>
          </a:prstGeom>
          <a:gradFill flip="none" rotWithShape="1">
            <a:gsLst>
              <a:gs pos="0">
                <a:schemeClr val="bg2"/>
              </a:gs>
              <a:gs pos="50000">
                <a:schemeClr val="bg2">
                  <a:lumMod val="50000"/>
                  <a:tint val="44500"/>
                  <a:satMod val="160000"/>
                </a:schemeClr>
              </a:gs>
              <a:gs pos="100000">
                <a:schemeClr val="bg2">
                  <a:lumMod val="50000"/>
                  <a:tint val="23500"/>
                  <a:satMod val="160000"/>
                </a:schemeClr>
              </a:gs>
            </a:gsLst>
            <a:lin ang="5400000" scaled="1"/>
            <a:tileRect/>
          </a:gra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Century Gothic" pitchFamily="34" charset="0"/>
              </a:rPr>
              <a:t>Lsat</a:t>
            </a: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-like</a:t>
            </a:r>
          </a:p>
        </p:txBody>
      </p:sp>
      <p:sp>
        <p:nvSpPr>
          <p:cNvPr id="22" name="Rectangle 21"/>
          <p:cNvSpPr/>
          <p:nvPr/>
        </p:nvSpPr>
        <p:spPr bwMode="auto">
          <a:xfrm>
            <a:off x="3979555" y="2104366"/>
            <a:ext cx="1421177" cy="594911"/>
          </a:xfrm>
          <a:prstGeom prst="rect">
            <a:avLst/>
          </a:prstGeom>
          <a:solidFill>
            <a:srgbClr val="00B05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STARFM</a:t>
            </a:r>
          </a:p>
        </p:txBody>
      </p:sp>
      <p:cxnSp>
        <p:nvCxnSpPr>
          <p:cNvPr id="32" name="Straight Arrow Connector 31"/>
          <p:cNvCxnSpPr>
            <a:stCxn id="37" idx="1"/>
            <a:endCxn id="22" idx="1"/>
          </p:cNvCxnSpPr>
          <p:nvPr/>
        </p:nvCxnSpPr>
        <p:spPr bwMode="auto">
          <a:xfrm flipV="1">
            <a:off x="3459523" y="2401822"/>
            <a:ext cx="520032" cy="10930"/>
          </a:xfrm>
          <a:prstGeom prst="straightConnector1">
            <a:avLst/>
          </a:prstGeom>
          <a:solidFill>
            <a:srgbClr val="ECF2FE"/>
          </a:solidFill>
          <a:ln w="28575" cap="flat" cmpd="sng" algn="ctr">
            <a:solidFill>
              <a:srgbClr val="000000"/>
            </a:solidFill>
            <a:prstDash val="solid"/>
            <a:round/>
            <a:headEnd type="none" w="sm" len="sm"/>
            <a:tailEnd type="arrow"/>
          </a:ln>
          <a:effectLst/>
        </p:spPr>
      </p:cxnSp>
      <p:cxnSp>
        <p:nvCxnSpPr>
          <p:cNvPr id="33" name="Straight Arrow Connector 32"/>
          <p:cNvCxnSpPr>
            <a:stCxn id="22" idx="3"/>
          </p:cNvCxnSpPr>
          <p:nvPr/>
        </p:nvCxnSpPr>
        <p:spPr bwMode="auto">
          <a:xfrm flipV="1">
            <a:off x="5400732" y="2398931"/>
            <a:ext cx="670839" cy="2891"/>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36" name="TextBox 35"/>
          <p:cNvSpPr txBox="1"/>
          <p:nvPr/>
        </p:nvSpPr>
        <p:spPr>
          <a:xfrm>
            <a:off x="1656923" y="242720"/>
            <a:ext cx="6877475"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b="1" dirty="0" smtClean="0">
                <a:solidFill>
                  <a:schemeClr val="accent5"/>
                </a:solidFill>
                <a:latin typeface="Century Gothic" pitchFamily="34" charset="0"/>
              </a:rPr>
              <a:t>Approach: </a:t>
            </a:r>
            <a:r>
              <a:rPr lang="en-US" sz="2800" b="1" dirty="0" smtClean="0">
                <a:solidFill>
                  <a:schemeClr val="accent5"/>
                </a:solidFill>
                <a:latin typeface="Century Gothic" pitchFamily="34" charset="0"/>
              </a:rPr>
              <a:t>extract crop phenology and growth stages at field-scale</a:t>
            </a:r>
            <a:endParaRPr lang="en-US" sz="3600" b="1" dirty="0">
              <a:solidFill>
                <a:schemeClr val="accent5"/>
              </a:solidFill>
              <a:latin typeface="Century Gothic" pitchFamily="34" charset="0"/>
            </a:endParaRPr>
          </a:p>
        </p:txBody>
      </p:sp>
      <p:sp>
        <p:nvSpPr>
          <p:cNvPr id="37" name="Right Brace 36"/>
          <p:cNvSpPr/>
          <p:nvPr/>
        </p:nvSpPr>
        <p:spPr bwMode="auto">
          <a:xfrm>
            <a:off x="2895878" y="2012383"/>
            <a:ext cx="563645" cy="1559858"/>
          </a:xfrm>
          <a:prstGeom prst="rightBrace">
            <a:avLst>
              <a:gd name="adj1" fmla="val 8333"/>
              <a:gd name="adj2" fmla="val 25667"/>
            </a:avLst>
          </a:prstGeom>
          <a:noFill/>
          <a:ln w="28575"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39" name="TextBox 38"/>
          <p:cNvSpPr txBox="1"/>
          <p:nvPr/>
        </p:nvSpPr>
        <p:spPr>
          <a:xfrm>
            <a:off x="6598257" y="4348431"/>
            <a:ext cx="2018501" cy="1785104"/>
          </a:xfrm>
          <a:prstGeom prst="rect">
            <a:avLst/>
          </a:prstGeom>
          <a:effectLst>
            <a:innerShdw blurRad="63500" dist="508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u="sng" dirty="0" smtClean="0">
                <a:solidFill>
                  <a:srgbClr val="000000"/>
                </a:solidFill>
                <a:latin typeface="Century Gothic" pitchFamily="34" charset="0"/>
              </a:rPr>
              <a:t>Phenology</a:t>
            </a:r>
          </a:p>
          <a:p>
            <a:pPr>
              <a:buFont typeface="Arial" pitchFamily="34" charset="0"/>
              <a:buChar char="•"/>
            </a:pPr>
            <a:r>
              <a:rPr lang="en-US" sz="2000" dirty="0" smtClean="0">
                <a:solidFill>
                  <a:srgbClr val="000000"/>
                </a:solidFill>
                <a:latin typeface="Century Gothic" pitchFamily="34" charset="0"/>
              </a:rPr>
              <a:t>  </a:t>
            </a:r>
            <a:r>
              <a:rPr lang="en-US" sz="1800" dirty="0" smtClean="0">
                <a:solidFill>
                  <a:srgbClr val="000000"/>
                </a:solidFill>
                <a:latin typeface="Century Gothic" pitchFamily="34" charset="0"/>
              </a:rPr>
              <a:t>start of season</a:t>
            </a:r>
          </a:p>
          <a:p>
            <a:pPr>
              <a:buFont typeface="Arial" pitchFamily="34" charset="0"/>
              <a:buChar char="•"/>
            </a:pPr>
            <a:r>
              <a:rPr lang="en-US" sz="1800" dirty="0" smtClean="0">
                <a:solidFill>
                  <a:srgbClr val="000000"/>
                </a:solidFill>
                <a:latin typeface="Century Gothic" pitchFamily="34" charset="0"/>
              </a:rPr>
              <a:t>  end of season</a:t>
            </a:r>
          </a:p>
          <a:p>
            <a:pPr>
              <a:buFont typeface="Arial" pitchFamily="34" charset="0"/>
              <a:buChar char="•"/>
            </a:pPr>
            <a:r>
              <a:rPr lang="en-US" sz="1800" dirty="0" smtClean="0">
                <a:solidFill>
                  <a:srgbClr val="000000"/>
                </a:solidFill>
                <a:latin typeface="Century Gothic" pitchFamily="34" charset="0"/>
              </a:rPr>
              <a:t>  emerged</a:t>
            </a:r>
          </a:p>
          <a:p>
            <a:pPr>
              <a:buFont typeface="Arial" pitchFamily="34" charset="0"/>
              <a:buChar char="•"/>
            </a:pPr>
            <a:r>
              <a:rPr lang="en-US" sz="1800" dirty="0" smtClean="0">
                <a:solidFill>
                  <a:srgbClr val="000000"/>
                </a:solidFill>
                <a:latin typeface="Century Gothic" pitchFamily="34" charset="0"/>
              </a:rPr>
              <a:t>  </a:t>
            </a:r>
            <a:r>
              <a:rPr lang="en-US" sz="1800" dirty="0" err="1" smtClean="0">
                <a:solidFill>
                  <a:srgbClr val="000000"/>
                </a:solidFill>
                <a:latin typeface="Century Gothic" pitchFamily="34" charset="0"/>
              </a:rPr>
              <a:t>silked</a:t>
            </a:r>
            <a:endParaRPr lang="en-US" sz="1800" dirty="0" smtClean="0">
              <a:solidFill>
                <a:srgbClr val="000000"/>
              </a:solidFill>
              <a:latin typeface="Century Gothic" pitchFamily="34" charset="0"/>
            </a:endParaRPr>
          </a:p>
          <a:p>
            <a:pPr>
              <a:buFont typeface="Arial" pitchFamily="34" charset="0"/>
              <a:buChar char="•"/>
            </a:pPr>
            <a:r>
              <a:rPr lang="en-US" sz="1800" dirty="0" smtClean="0">
                <a:solidFill>
                  <a:srgbClr val="000000"/>
                </a:solidFill>
                <a:latin typeface="Century Gothic" pitchFamily="34" charset="0"/>
              </a:rPr>
              <a:t>  … …</a:t>
            </a:r>
            <a:endParaRPr lang="en-US" sz="1800" dirty="0">
              <a:solidFill>
                <a:srgbClr val="000000"/>
              </a:solidFill>
              <a:latin typeface="Century Gothic" pitchFamily="34" charset="0"/>
            </a:endParaRPr>
          </a:p>
        </p:txBody>
      </p:sp>
      <p:cxnSp>
        <p:nvCxnSpPr>
          <p:cNvPr id="34" name="Straight Arrow Connector 33"/>
          <p:cNvCxnSpPr/>
          <p:nvPr/>
        </p:nvCxnSpPr>
        <p:spPr bwMode="auto">
          <a:xfrm>
            <a:off x="7590347" y="3750645"/>
            <a:ext cx="965" cy="566395"/>
          </a:xfrm>
          <a:prstGeom prst="straightConnector1">
            <a:avLst/>
          </a:prstGeom>
          <a:solidFill>
            <a:srgbClr val="ECF2FE"/>
          </a:solidFill>
          <a:ln w="28575" cap="flat" cmpd="sng" algn="ctr">
            <a:solidFill>
              <a:srgbClr val="000000"/>
            </a:solidFill>
            <a:prstDash val="solid"/>
            <a:round/>
            <a:headEnd type="none" w="sm" len="sm"/>
            <a:tailEnd type="arrow"/>
          </a:ln>
          <a:effectLst/>
        </p:spPr>
      </p:cxnSp>
      <p:pic>
        <p:nvPicPr>
          <p:cNvPr id="41" name="Picture 40" descr="staging_corn_growth_1b.jpg"/>
          <p:cNvPicPr>
            <a:picLocks noChangeAspect="1"/>
          </p:cNvPicPr>
          <p:nvPr/>
        </p:nvPicPr>
        <p:blipFill>
          <a:blip r:embed="rId3" cstate="print"/>
          <a:stretch>
            <a:fillRect/>
          </a:stretch>
        </p:blipFill>
        <p:spPr>
          <a:xfrm>
            <a:off x="1085700" y="4608728"/>
            <a:ext cx="2141248" cy="1140057"/>
          </a:xfrm>
          <a:prstGeom prst="rect">
            <a:avLst/>
          </a:prstGeom>
          <a:ln>
            <a:solidFill>
              <a:schemeClr val="tx1">
                <a:lumMod val="50000"/>
              </a:schemeClr>
            </a:solidFill>
          </a:ln>
          <a:effectLst>
            <a:outerShdw blurRad="292100" dist="139700" dir="2700000" algn="tl" rotWithShape="0">
              <a:srgbClr val="333333">
                <a:alpha val="65000"/>
              </a:srgbClr>
            </a:outerShdw>
          </a:effectLst>
        </p:spPr>
      </p:pic>
      <p:cxnSp>
        <p:nvCxnSpPr>
          <p:cNvPr id="43" name="Straight Arrow Connector 42"/>
          <p:cNvCxnSpPr>
            <a:stCxn id="51" idx="1"/>
          </p:cNvCxnSpPr>
          <p:nvPr/>
        </p:nvCxnSpPr>
        <p:spPr bwMode="auto">
          <a:xfrm flipV="1">
            <a:off x="5740264" y="5079314"/>
            <a:ext cx="528019" cy="26607"/>
          </a:xfrm>
          <a:prstGeom prst="straightConnector1">
            <a:avLst/>
          </a:prstGeom>
          <a:solidFill>
            <a:srgbClr val="ECF2FE"/>
          </a:solidFill>
          <a:ln w="28575" cap="flat" cmpd="sng" algn="ctr">
            <a:solidFill>
              <a:srgbClr val="000000"/>
            </a:solidFill>
            <a:prstDash val="solid"/>
            <a:round/>
            <a:headEnd type="none" w="sm" len="sm"/>
            <a:tailEnd type="arrow"/>
          </a:ln>
          <a:effectLst/>
        </p:spPr>
      </p:cxnSp>
      <p:cxnSp>
        <p:nvCxnSpPr>
          <p:cNvPr id="48" name="Straight Arrow Connector 47"/>
          <p:cNvCxnSpPr/>
          <p:nvPr/>
        </p:nvCxnSpPr>
        <p:spPr bwMode="auto">
          <a:xfrm flipV="1">
            <a:off x="2969911" y="3213488"/>
            <a:ext cx="3110135" cy="5135"/>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50" name="Rectangle 49"/>
          <p:cNvSpPr/>
          <p:nvPr/>
        </p:nvSpPr>
        <p:spPr bwMode="auto">
          <a:xfrm>
            <a:off x="1373385" y="2517746"/>
            <a:ext cx="1551398" cy="1304818"/>
          </a:xfrm>
          <a:prstGeom prst="rect">
            <a:avLst/>
          </a:prstGeom>
          <a:noFill/>
          <a:ln w="25400" cap="flat" cmpd="sng" algn="ctr">
            <a:solidFill>
              <a:srgbClr val="00000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entury Schoolbook" pitchFamily="18" charset="0"/>
            </a:endParaRPr>
          </a:p>
        </p:txBody>
      </p:sp>
      <p:pic>
        <p:nvPicPr>
          <p:cNvPr id="3074" name="Picture 2"/>
          <p:cNvPicPr>
            <a:picLocks noChangeAspect="1" noChangeArrowheads="1"/>
          </p:cNvPicPr>
          <p:nvPr/>
        </p:nvPicPr>
        <p:blipFill>
          <a:blip r:embed="rId4" cstate="print"/>
          <a:srcRect/>
          <a:stretch>
            <a:fillRect/>
          </a:stretch>
        </p:blipFill>
        <p:spPr bwMode="auto">
          <a:xfrm>
            <a:off x="6065265" y="1859219"/>
            <a:ext cx="3055937" cy="1828800"/>
          </a:xfrm>
          <a:prstGeom prst="rect">
            <a:avLst/>
          </a:prstGeom>
          <a:noFill/>
          <a:ln w="9525">
            <a:noFill/>
            <a:miter lim="800000"/>
            <a:headEnd/>
            <a:tailEnd/>
          </a:ln>
          <a:effectLst/>
        </p:spPr>
      </p:pic>
      <p:pic>
        <p:nvPicPr>
          <p:cNvPr id="23" name="Picture 4"/>
          <p:cNvPicPr>
            <a:picLocks noChangeAspect="1" noChangeArrowheads="1"/>
          </p:cNvPicPr>
          <p:nvPr/>
        </p:nvPicPr>
        <p:blipFill>
          <a:blip r:embed="rId5" cstate="print"/>
          <a:srcRect/>
          <a:stretch>
            <a:fillRect/>
          </a:stretch>
        </p:blipFill>
        <p:spPr bwMode="auto">
          <a:xfrm>
            <a:off x="3900639" y="3631258"/>
            <a:ext cx="1191987" cy="1488857"/>
          </a:xfrm>
          <a:prstGeom prst="rect">
            <a:avLst/>
          </a:prstGeom>
          <a:noFill/>
          <a:ln w="9525">
            <a:noFill/>
            <a:miter lim="800000"/>
            <a:headEnd/>
            <a:tailEnd/>
          </a:ln>
        </p:spPr>
      </p:pic>
      <p:cxnSp>
        <p:nvCxnSpPr>
          <p:cNvPr id="27" name="Straight Arrow Connector 26"/>
          <p:cNvCxnSpPr>
            <a:stCxn id="41" idx="0"/>
            <a:endCxn id="50" idx="2"/>
          </p:cNvCxnSpPr>
          <p:nvPr/>
        </p:nvCxnSpPr>
        <p:spPr bwMode="auto">
          <a:xfrm flipH="1" flipV="1">
            <a:off x="2149084" y="3822564"/>
            <a:ext cx="7240" cy="786164"/>
          </a:xfrm>
          <a:prstGeom prst="straightConnector1">
            <a:avLst/>
          </a:prstGeom>
          <a:solidFill>
            <a:srgbClr val="ECF2FE"/>
          </a:solidFill>
          <a:ln w="28575" cap="flat" cmpd="sng" algn="ctr">
            <a:solidFill>
              <a:srgbClr val="000000"/>
            </a:solidFill>
            <a:prstDash val="solid"/>
            <a:round/>
            <a:headEnd type="none" w="sm" len="sm"/>
            <a:tailEnd type="arrow"/>
          </a:ln>
          <a:effectLst/>
        </p:spPr>
      </p:cxnSp>
      <p:cxnSp>
        <p:nvCxnSpPr>
          <p:cNvPr id="40" name="Straight Arrow Connector 39"/>
          <p:cNvCxnSpPr>
            <a:endCxn id="23" idx="1"/>
          </p:cNvCxnSpPr>
          <p:nvPr/>
        </p:nvCxnSpPr>
        <p:spPr bwMode="auto">
          <a:xfrm flipV="1">
            <a:off x="3288438" y="4375687"/>
            <a:ext cx="612201" cy="749858"/>
          </a:xfrm>
          <a:prstGeom prst="straightConnector1">
            <a:avLst/>
          </a:prstGeom>
          <a:solidFill>
            <a:srgbClr val="ECF2FE"/>
          </a:solidFill>
          <a:ln w="28575" cap="flat" cmpd="sng" algn="ctr">
            <a:solidFill>
              <a:srgbClr val="000000"/>
            </a:solidFill>
            <a:prstDash val="solid"/>
            <a:round/>
            <a:headEnd type="none" w="sm" len="sm"/>
            <a:tailEnd type="arrow"/>
          </a:ln>
          <a:effectLst/>
        </p:spPr>
      </p:cxnSp>
      <p:cxnSp>
        <p:nvCxnSpPr>
          <p:cNvPr id="46" name="Straight Arrow Connector 45"/>
          <p:cNvCxnSpPr/>
          <p:nvPr/>
        </p:nvCxnSpPr>
        <p:spPr bwMode="auto">
          <a:xfrm>
            <a:off x="3329140" y="5275257"/>
            <a:ext cx="604155" cy="660423"/>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51" name="Right Brace 50"/>
          <p:cNvSpPr/>
          <p:nvPr/>
        </p:nvSpPr>
        <p:spPr bwMode="auto">
          <a:xfrm>
            <a:off x="5176619" y="4311870"/>
            <a:ext cx="563645" cy="1557055"/>
          </a:xfrm>
          <a:prstGeom prst="rightBrace">
            <a:avLst>
              <a:gd name="adj1" fmla="val 8333"/>
              <a:gd name="adj2" fmla="val 50997"/>
            </a:avLst>
          </a:prstGeom>
          <a:noFill/>
          <a:ln w="28575"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4338" name="AutoShape 2" descr="data:image/jpeg;base64,/9j/4AAQSkZJRgABAQAAAQABAAD/2wCEAAkGBhQSERUUEhQWFRUWGBoXGBUWFh4YGxYYGBoXGBcXGxseHCYeHR0jGRcaHy8iJCcpLC0tHB8xNTAqNSYrLCwBCQoKDgwOGg8PGi4kHyQ1LDApLSopMCwsLC0sLyw0LCwsLCwsLCksLCwsKSwtLCwsKSwsLCwsLCwsLCwsLCwsLP/AABEIALoAuAMBIgACEQEDEQH/xAAcAAACAgMBAQAAAAAAAAAAAAAABQYHAQMEAgj/xABGEAACAQMBBAYHBAcHAgcAAAABAgMABBEhBQYSMQcTIkFRYRQjMnGBkaEkUnKxMzRCYnOSwRUlNVOCsvBDwhdUY8PR0uH/xAAaAQADAQEBAQAAAAAAAAAAAAAAAgMBBAUG/8QALhEAAgECBAMHBAMBAAAAAAAAAAECAxESITFBBCJRMmFxkbHB0QUTgfAUoeFS/9oADAMBAAIRAxEAPwC8aKKKACiiigAorGa1xXKsWVSCV0YDuJGcHzwQceYoA20p2jvAkcnVKryzEZ6qMZIH3mJIVR5sRTRqg/Rhd9bHcSP+lebifPPBUcI9w7QHuNY3sRqTalGC3v8A0PLDbM5nWOe26lXDcDdYJMsuDwnAwp4cn4U9NYxQj51FaUimsm7kD3qh4dqWahnCyntoHYBsE8wGx4fKpVt+1D2soI5RuQfukK2CPMVGN/z1V5YXDaRo5Vm7lyVOvw4j/pNSXeC/RLSZ2YBerbBzocqQuPHJIxSrc5IWTqp/uRybiqPQYGHNkyxOpJyQSTzPKn70m3OtGisbdGGGEYyDzGctj612bd2j1FvLL9xCwz447I/mxWrQvT5aSb6L0EO7e8s1xcTxcKNHA/B1uSrHUj2QCpPZP3RyqWLUQ6MNn9XYhz7UzNIT5eyv0X61MBRHQzh3J01KWrzMZrNR/bVpMha4juQgRTmKRR1RUanix2g37w92K0bub9w3KrxAxO2gV/ZcjQhH5Ng93Pyoub92Klhlk9u8k9FYBrNaWCiiigAooooAKKKKACivLtjWuKx23DMSsUsbleYVgSPOgxtJ2Z03VvxoVJYA96nhPwI1FQHYty2zL5raVibe4biikbuY6anxJ7J8+E99WIaRb4burd2zIcBl7SOdOFgO8+BGh/8Ayla6EK9Nu049pafH5HY1qB3u7V1Z3b3NgFkSQ5kgJxzOTjyySQeYz3im24+0bmS3Tr4+HAx1jNrIP2W4efLvOM8xmpOKNQcY14qWa3XVEbG1r6ZeFLRYGOheaUMF8wqjLfSm+xdnmCCOIuXKLgsebHmT9a7SKV3u30RI3VWlErBY+rx2iQSNSQByOppkmUjDC7t3/e47r2xSZCkih1PNWGQaWWu5tpGyssQypyoJZgh8VViQPlXE290uZlFnNmJQx7cX7Slhnt+XdmkG9PShNaQQS+iEdcM+sdcewG7PASe/vAqipSk7JGSUHzSX9Fi8NJd6d3jdwmITNGDjOFDA4ORnkefgRVYw9P8AKD27RCP3ZWX80NO9n9PFq+BNDNF5jEi/QhvpTy4aotjJSpzTi9GSXZ0N7BHHAI4XReFOuVyvCg0JMZXVuHwOM1KBSbYu9lpd/q86SH7ucOP9Jw30ptKmVIyRkYyNCPd51DC45MaEcKydyDb+7QeeWPZ8B7chDSn7qcwD8ix9w8aksm7MLWotSPVhQByyMa8Wo0Y66+ZpfsDdL0a7mmZzL1o0d/bXXLKdMHOmox7OMVJ8UqW7I0qbblOos3lbuPMMQUBVGABgDwA0A+Ves1y7T2lHBGZJWCovMn8gO8nwqI7tbwXN1cyTRxYtDhe0cEkaca50LY9oDTAA5itvsUnVjCSjuyc0UUVpYKKKKACsGs1igCFb+bVkQIGgdrQMOvZTguPu+ITPM6ZxjI711/HZwm2vrPT1gUxxZJkQghxwcwyjny8+6rEkiDAg4IOhB1BHgR4VX22d2ZNnSm8sQCgB62EjOF0LcJ58OmdNR5jSkkjz+IpyTc9V4ZxtuvgZr0mwM3CsNwWOgUR6k+HOpTZuzIC68DEarnPD5Z8a5tjXzzRCR4zFxDIRjlgMc27h/wDGM4NdF5erEjPIcKoyT/zzNMjqpKVrylf8WNssgUEsQAOZJwB8aj21t6o+o4oJ4wzSLHxEqSuZRE7BSe7UgnTTOorlutsTvddW1m7IYSxiaSEgkSKA+r405fGo+qfY1/u8frXt5g/84exzz+54fCrxp7v2Hcug1gd/S5h/aWAIoDxYgwcvc5GOHhyMDUa9oZzgUptQfRbD7dj1kXZ4YPV9l+17OdPPxppbx/bZv7tB9Tb9jMHZ7d12vaxry017OvdSq1j+y2H2AHMkXbzD6zsvpzzrz18Kqvjp0E/dzsOetvf7wH6NNeGD1nq309nGnLTxqFdJefQbHNz12g7GIx1fql+4AfLWpqyHrb3+7hpGmmYPV+rfXn389PCoV0lJixsfsoh0Hb9X6z1S/cPF561Sj21/nQSfZf7uVvRRRXqHMeo5CpBBIIOQQcEHxB5g1Pt0+mK6tiEuM3MXLtH1ijyf9r3N8xVf0Yqc6cZq0kMpOOh9V7ubz299F1lu4YD2l5Mh8GXmP691Nia+U9i7RubN1uIONMft8J4GHerdzA+FfQW4e/cW0YcjCTIB1kWeX7y+KE/LkfPyq/Dunms0dcKmLJ6ii72c20dpSpMSLa1KjgBxxswz9cHJ8Bgc6nDSRW8WSVjijHuVQKWbQ2PIs3pFqUEjALJG+eCULnhJI1Vxk4OvOl7btT3cga+dBEpyttETwk9xkY6t/wA5a541kQipU27K8m9du7Pu6Gzd7bk9zM8iRH0RsBGY4bIBBdVP7B8Pj41Ka8RxAAAYAGgA0wK9E1qOmEXFWbuZorANZrRzDHSo7sXa1zPI0ipGLUnEZYsJGUaFxgEYJGQDj31271uwsrgp7XVP/tOfpmtuxJ43t4mhx1fAoXB5AADHvGMVm5GTbmo37/E5Y97oPSJLdpEV0IADHHESATgnTIJxjOabvCGGGGQeYOoNRXerdeyFu8ksYBUMeNTh2YkkAn9oljyOedPN3LJobWGNvaWNQ3vxqPgdKFcWEp43Gdvx6M7Z5FRWZiFVQWLMcAAakk+AFV5vJvPBc285F6IyrFFiSWPEiq64fVSxyNdD3VLdr7UmSeGKGNJOsWVjxycGOr4MYIVvv+HdUTubm59DvPUx8PXycR685B6xcgDq9QD310Uo6P3KSZ2bOCT3/qb6SbFu2WR4mK+tTs9lMa86djc9erEfX3HCH6zHEvt9YZeL2M+2c1z2U0zbR9dGiH0ZsBJC+fWpzyq4qUClnJo1JEEumjgvpRNfyQ5ggKlpIlL9u5yO1HqF8vvHPkhtdoQei2IO0SCJI+JOth9UOF8n2MjHLXPOpjLNMu0JupjSTNvb8XHKY8esu8YwjZzr4chSrY8F3LZ2fDFFiIpICZyCwUMMEdVpni86qnlfw6dBWhc20bfrbz+8zrGnCeth9Yerfs+xrg6aY51DukW6jaysgl2Z2AHFHxxt1Xql7kUEeGuatCS2vQ1y/Uw+uRRj0huzwIy5/Ra881XXSjLMbCwEsaIoA4Sshct6pOYKDGmvM1Wi7zX+dBJrlZWNFFON3N07i+k4LdOLHtOdETzZu73anyr0nJRV2cyVxPUv6Ktjx3O0o1lUMiq0nCdQxUdnI7xk5xTLeLoXu7dOOEi5AHaVBwuD34UntD3HPlWnoccJtVVc8JKSKA2h4sZ4cHv0OnlUJ1YzptxY8YtSSZ9ByQgqVIBBGCO4jwxyxXzvveTsrbDtZng4eGRV/Zw65aMjvXOdPMeAr6LNfO3TN/isn8OL/bXDwmc2trHRW0uXfunvNHf2yzx6Z0dOZjcc1P5g94INOCa+cejDe82N4A5xBNhJB3L9yT/STr5E19B7UseuidMlSw0YHBVv2WB8jipV6X2pW22NhPFG61Ne1t4ILYZmkVPAE5Y+5RqflUTl3/kmdHgt5PRom4pZiMDg1VtOWADxYyTpyHOle1904LSzM1wXlupOELxNkiU4OANeLGDqSdB5022xdbQlh9Hjslj41CtIJFKKCMMFGnD4d+OWDzrlbZxTrVG2nlvZK77rvYnSNkaUVz7LtTFDHGTkoioT48KgZ+lFOeitMzodcggjIPd41ArrcO5t5GfZ1x1asc9UxOB5DQgj3jNT7irVc3SIvE7KqjmWIUfM6VjVyVWlCoubbfQiex90bhpVl2hP1xQ8SRD2FbuYjABI7tKlN7drFG8j6LGrOx8lBY/QVq2RtdLhWeI8SBioYcmwBkjyycfCl2/If+z7rg4c9TJnizjh4DxYx345VsErpBTjGEbx+bkb2jf2j3sLekXABWYth514T6rAUAdkc8gaaClE81t6JdfaLjPXScI6yfBHWLgsMYJx461KbwXvplvn0bi6ufH6TGMw5zr7sfGlNyLv0O8/QcPXycX6TPF1i5x3YzXXF6fPf4AxpsGSE7QPUyyyD0c5615GI9amMdZr8qmQqMWPX/2j6/q8+jNjq+LGOtTOeL+lScVz1NSkSGbXkhG0JOulmj+zwcPVPIufWXWeLqx7sZ8TjvpzuUfsFt/CX8q4phP/AGhN6P1X6vb8XWcf+Zd4xw/HOfKu3cs/YLb+EtNLs+XoYtRpeDsN+E/kaobpEkhNlZCKWV2wOJZHkYL6tfZD9ka/dq+bs9hvwn8jVJ9KHX+gWHW9VwcI4ODiz+iX2uLTl4VXhe2hKuhFNwt0m2hdrHgiNe3Kw7kB5e9joPie6vpLZey47eMRwosaLyVRge/zPmdTUT6H9jxw7NikUdufMjt3k5KqPcANPefGpxWcTVc522RtKGFBUC6TtzDcR+lWw4buA9YrLo0gXXhz3sMZX3Y76ntYxUITcHdFGrqzIzuBvcu0LVZNBKvZlUdz+I/dbmPl3VTnTN/isn8OL/bVmbD3fFptycxjhiuLbrQo9kOJUDgd3Mk+XHVZ9Mv+Kyfw4v8AbXdw6iq3Lo0QqXwZkIr6R6Ld4Dd7OjLHLxepfzKY4SfehU1862WzpZm4YY3kbwRC5+Sg1dfQxsC7tRcC4haJJOBk4iM8S8QbsgkjQrzxyq3GKLh3iUb4iS7X2MZtpWzPrFHG7qvd1qsOfwZT/oqUgVqknVccRxkhR7zyFeJ9oxp7ciL+JgPzNeRoXjGMG31Omiks299qGVUmjkZ2VQqOGOWIHdnxrFF0MpxejI5vTf7SRzqkNvk+uiQyFV7i/Nh7wAKX7H3Rhurh+uunu0WNH4w+BxOXHDzJGAniDrVm8NR/aG6MbOZYGa2m/wAyLQH8aeyw/wCZpXE46nDNyxPmXRv02/oabJ2VHbx9XCvCmScZJ1PPmc0g6RjGbOYSJKx6mUoUWQqrcBGXKaAfi0p3u/FItugmPFIOLjbxPE2o8Bjl5YpTv7HKbS4KSoiC3l4kaLjZuw3JusXh005Hx8qtT7SOpdjJWElxYWxuIWW1vOrCSh/V3PM9Xwd+e5uVLL2xgS1ueK3ulYyuyExzgcBdeHOTjl461aSrSXfVfsM2MA4GuM47S93fVY1XdL3BxyFOwY4RtA9THLGPRjkSrICT1qYx1h/KpmKiuz45RtD10qSn0ZsFIurwOtTn6x8n5VKRU6mo0dCGbWihN/J10c0nqIOHqVlbHrLrPF1Z79MZ8D5053K/ULb+Ev5VwXMUx2hN1MscXqLfi44us4vWXeMesTGNfHn5V37l/qFt/CWml2fL0MWo0vPYb8J/I1Q/SLHCLKy6qOZGwOIyLIFb1a+yX7J18Kvi89hvwn8jVIdJ8cosLDrJY3XA4VSLgK+qTmesbOmnIVThe2hKujLM6L/8KtP4f/c1Sqor0X/4Vafw/wDuapVUKnbfiUjogoornvL5Il4pHVF8XYKPmaQ1u2bPTWqlw+O0Ayg+AYqWHxKL8qT3m41nNcG4mhWSUhRlyWACjAwpPD9KWbS6UbSPRGaU/uLgfNsVF9o9L8zaQxJGPFiXPv7gPkaz7mHRnJU4yhDV38My04LZIxwoqqv3VAUfIaUNcKCFLAE8gSMn3CqH2hvleTe3cPg9yngHyXFbtxpCdo25JyS51Op9lu+k+5c5l9SjKajGOpa2/wBCG2fOD3AH3YZTmoztno4tILWSRTIzhDwEtnLY7OFVRnNWJPbq6lXUMrDBUjII8CK82tokahUUKo5AchTOKZ11OHjUk3JbW8NfkhO0d17WKCOa2t3MnHE6lVkkbAdGbPMjs5znFYqeYoowo3+Ok+V28EZooopjpCol0iW8ZtZma2MzCCUCQKh6rCkgkswI1OeyDyNS2ke+GzpZ7SaOFirtHIOEKp6zKMBH2tFySNdDTwdpJiy0HScvDy8PKkm+/wCoT5GRwjTx7S6a6a07UUl32/UZ9cdka+HaXXXTSsh2kbLQVbEhRdoertWtvsxyGWNeL1qa9h2GnnUwFRHY8mdofrIuPszagRjh9amnY/rUuFNU1MjoQ7akEbbQl6y0a6+zwY4Vjbg9ZdZ/SOuM6cs+z7qb7lfqFt3eqXTw8qV7QfG0JcXS2+YLfmIzx+sutBx+Ge771N90oWSyt1cEMsaggjBBx3jurZdny9DFqMrodhvwn8jUF/8ADe3vLa062JrcxqpdFVUeQ8CjDMCcDIz4+41Nr7aEcKF5XVFHMscD/nlUC270tIuVtE4z/mPoPgvM/HFTVRw0ZKtWp01zsnNjYxWsKxxgRxRjABOijnqSfqTUc2x0nWkORGTO3/p+z/OdPlmqq2pt24um9dI7nuXuHuUafSu7Z24d7NqsLKPvSdgfI9r6VF1G9DzZ8fUqZUY+4x2t0oXcuRGVhX9zVv5j/QCopc3TyNxSOzt4sSx+tWDs/odc6zTqPKNc/U4/KpJY9GNlH7SNKfGRyfouF+lZhk9SP8Tiq2c35v2KUFMLPd+4l/RwSsPEIcfPGKvm02NBF+jhjT8KAH54zXZTfbLR+lf9S8kUna9Gl8//AEgn43UfkSak26fRrPb3Mc8rx4TJ4VJJyQQOYx31Y/FjnQsgPLX3VqgkdVP6fSg087o9UUUU56AUUUUAFFFFABWCKzRQAUj32/UZtM9kaePaXTWnlIt9z9gnycDhGvLHaXXPlTQ7SMegv2Vxf2h2rdbf7M2isjcXrU17IqWCovsK0DXJniuTcxdUY+MyI+H41bhHAoHIZPvFONqbXWADPEzNokaDidz4KB+Z0Hea2bzFuoq7PMmyoxM9w/CSUjXtgYQRGRgwJ5HMhyfIVEt4+lGOPMdoBK/LjOeAHyHNvy99dF3u5d35zdyejw91vGeJj+NvZz8x5U92Ruva2gzHGoI5yNq3v4jy+lSbbOaTq1Mocq6vXy+StI919o7QYSTZAPJpjwgD91MZHwAqUbJ6JYE1ndpT4DsL9O0fmKbbW6Q7ODI6zrG+7F2vm3s/WodtTpdmbIgiWMfebtt8tFHxzScqONx4Wi7zeJ+f+eZZOz9iwQDEMSR+aqAfiedc+0d6bWDPWTxqR+zxcTfyrk/SqS2jvLcz/pZnYeHFhf5RgUsox9BJfU0sqcf3wLfvelu1T9GkknwCj6nP0pFedMMx/RQRr5uWf8uGq9opcTOSfH15b28CUXPSTfPylCDwRFH1IJ+tK596bt/auJT/AKyPypXRWXZzSrVJayfmb3vZG9qRz72J/M1d24mxfRrONWGHcdY/vbkPguBVZdH27npV0GYeqiw7+BP7CfE/QGrvAp4Lc9b6bSedWX4M0UUVU9kKKKKACiiigAoorGaAM0v2/s4z27xKQCwGCeWjA/0rvzRmtTtmBgVwbS2hBbgyTOkedOJjqR4DvPuFRjpB3qubXAhi4Ub/AK57WD90DkD+L4VU15fPKxeV2djzLHJqcp2yPN4nj1SeFK7LH210uKMrax8R/wAyTQe8KNT8SK5t0AdqtOL2R3CBCqq5RRkvnsrgdw51XVTvo0Pqr7+CP9stIm28zz6PETr1Uqmazy20ObZG5qrtP0S4BZOF2UgleJQMowI+o8c0ssNgCbaRtlB4BM6nXURozZ1/CMZqwtyNpJerFLIftNsCjHvdXGAx8jjPvB8a4N07ZIJb+9mbgUTSxqxBOPWEscAZOvANPA0YVkWXDwkotaNt37raP0EPSBunFbCKS2z1bFkbtFsOCcak94DDHitdNnu3aW9lFc3Ucs5lx2YyQEByRnhI7hzJ56U5htbe52dPa29wbhkzKpZGVgxJccwM5YMMj71ceynv7S0he3K3cMgB6sIWMeRkqCDnGcg8wCOWtbbM10oKbmo5NbWaT3y3E2093LSWS29CmGJ3CNEXDPFkZyRniGMEYbvxrrTa+2Psu3nFtNHMpIH2hnKqC3I5yFx58OBXbvBshJ4rSUoLK5klVfAg9ojOMa5AIJ1GfOumPaV+k4t7i2F1FkDrhHgcJxlydUGNdNOVFhlSipO8VnbO11p01Vystu2McM7pFIssY9l1IOQRnUjTI5H3Vo2bs555ViiHE7HAH9T4Ad5qR737vD+0TBaJksFPAvJWOrDyHI+VWJuZuYllHk4aZh238Bz4F8vPv+VKo3Zy0+DlVqtaJPP4Qx3Z2AtnbrEup5s33mPM/wBAPACm9eOOvdXPoYxUUorYKKKKBgooooAKKKKACq93835nS5Sw2eoa5fBZiMiMEZGAdM47RJyAO45qwqrrZdgIt47lpBrNAHhJ78dWHA8xwn4ZqtK123shJ30R27N3V2lEvGdpGSbmY5Iw0JP3e5wP3hg+VP8Ad7eAXIdXXqp4W4JoSclG5gg/tIw1Vu/yIIpwRSiy3dRLua7JzJKqoOYCxrjC4zqSwySfIad+OWK+I21tBlcWiyKUdQysMFSMgjzqtd5eikgl7M5HPqmOo/Cx/I/OrNkmVdWIHvOKyjAjIIIPeNak431JVuHhWVpI+cLuyeJikiMjDuYEH617s9pyxBhFIyBxhgpI4hrofHmfnX0Hf7LinXhljSQeDKDj3eFRLaPRPavrE0kR8AeNfk2v1qTg9jyKn02pF3pv2ZVFjtKWFuKKRo2IxlDwnHhp7q2TbandDG0rlCSxQscFixYnHiWJNTW46HpQfVzxsP3lKn6Zrl/8I7v78P8AM3/1rMLOb+LxKVrMiFhtOWAloZGjJGCUOCRzx8xXTYbyXMGeqmdASSQDkEnmcHTNSuLoguD7UsS+7ib+gprZdD0Y/Szu3kihfqc/lQoyGhwnE7Jr8lcbQ2rNO3FNIznkCxzj3Du+FTfdmw2rcKB18sMP33Pax+6D2j79BU62RudaW2scK8Q/bbtt8znHwxTrIGpp1DqehQ4CUXiqS8n7irYO7cVqpCAl21eRjxO5/eP9KasKil1vr1rvDs5BdTLoz8XDBETnBeTv5eymScHWpFs6WRokMq8EmO2oOQG5HB7wTqO/BFVcXFZnpQUUrRK92Ltuxmdrq8uhFdpM6qjzmIwIjlREseQGBUdokHiJPgMTbZG9VrckrbzxyMNSqtlgPHh5486Xbd3A2fO7TTwLxYLMys6ZwMktwMMn35NRbaO6tlHcWL7NIW4MyMBFIzhoM5mZu0cLwZGdMkgVfkn19heaJaNFFFc5UKKKKACiiigApRvBu6l0oyWjkQ8UUyHDxNyyp8DyIOhGlN6K1OzugFGwrC5jBN1cLM3IcEQjUAftEakse/UDwHfXVtraa29vLM/sxozkePCM4+J0+NdtLN5dlek2k0GcGRGUHwJGh92cVqzeZmiyK+3D3fO1OLaG0R13ExWGF9YkVTqQh0Ougz4E6k6NN89n/wBmQ+mWAEXVsvWwLpDMjHhOU5KwzkMoBrp6LdohbRbOQdXc2xKSRNo2CzFXA71IPMaUn6XNtmcR7NtfWTzOpdV14FXUBj3ZOCfBVJPdXTzSq22/qxLJQ7/csPZO0lnhjmT2ZEVx4gMAcHzHKtc+8FsknVvPEj/cdwp94BOtGwtli2toYAc9UipnxKjBPxOTUA36XrtubMhIyFzIQdR7TH/2hUIQUpNbZjttIswSggEEYPI5555V6zSjekKtlcFlBVYZGwRp2UYj60t6NbDg2bbscl3jDuxJJYkkjJJ7gRilw8uIa+diU8YrxNKFUk5ONcAEn4AamoP0s2sht4JIZDHJHcxhZASOHrMx5JHdxMuedcewekx4pfRNrR+jzjQTYxHJ3BjjQZ+8Oz+GnVJyjij5CuaTsyXbE3mjunmWNJB1LcDl1CYfnw8JPFy1yQBWjbm6/pc6GWRzbhCGtw5VJH4gVLge0vCWBBONB50t2GBFte8QezcQw3K45Hh4onI95K/KpkKV8r5TVmsyp9twDYu1Y7qMcNnderlVRhYzpyHIAYDj/WKtaNwQCDkEcxyPnSXfPYKXdlNE+dVLKQpYq66oQBkk50wOYJFLujqzvYrSOO8CLwLhRktJw/sh/wBkYGmhJ5edPJ44qT1WXiKlhdtiWMKX7O3fgt2keGGONpDxOyqAWPmfrjlTKio3KBRRRQAUUUUAFFFFABRRRQAVgis0UALtqbu29zjr4UkI5MR2l8cMO0Pga8bJ3ZtrXJt4UjLe0yjtN72Op+dNKK3E7WuZZGDVZ72sLXbtndzdm3aMxdYfZR+2BxHu9oHXz8DVm1quLdXUq6qykaqwBB94OlNCWFmSVyIdIm2kNi8ELrJNcgRRRowZnLkZIAPshcknkKlGyLHqYIos56uNEz48Chc/HFc2ydhW8LM0MEMbcuJI1U48MgCmtEmrYUCW5G+kOx63Zl0o5iIuPIx9vI/lrVDa2u17GIzKkgeNWOD2o3Ze1gjVTxZ9/mKc7at1eLhdVdSygqwBB17wdDXTa2UcYxGiIPBFCj6ChStHLUGsyut2txLqw2jEyyGe0CSRgk9qEN2gpXw4wPZ0z3CrLFGKzRObm7sIxUdArAFZopBgooooAKKKKACiiig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0" name="AutoShape 4" descr="data:image/jpeg;base64,/9j/4AAQSkZJRgABAQAAAQABAAD/2wCEAAkGBhQSERUUEhQWFRUWGBoXGBUWFh4YGxYYGBoXGBcXGxseHCYeHR0jGRcaHy8iJCcpLC0tHB8xNTAqNSYrLCwBCQoKDgwOGg8PGi4kHyQ1LDApLSopMCwsLC0sLyw0LCwsLCwsLCksLCwsKSwtLCwsKSwsLCwsLCwsLCwsLCwsLP/AABEIALoAuAMBIgACEQEDEQH/xAAcAAACAgMBAQAAAAAAAAAAAAAABQYHAQMEAgj/xABGEAACAQMBBAYHBAcHAgcAAAABAgMABBEhBQYSMQcTIkFRYRQjMnGBkaEkUnKxMzRCYnOSwRUlNVOCsvBDwhdUY8PR0uH/xAAaAQADAQEBAQAAAAAAAAAAAAAAAgMBBAUG/8QALhEAAgECBAMHBAMBAAAAAAAAAAECAxESITFBBCJRMmFxkbHB0QUTgfAUoeFS/9oADAMBAAIRAxEAPwC8aKKKACiiigAorGa1xXKsWVSCV0YDuJGcHzwQceYoA20p2jvAkcnVKryzEZ6qMZIH3mJIVR5sRTRqg/Rhd9bHcSP+lebifPPBUcI9w7QHuNY3sRqTalGC3v8A0PLDbM5nWOe26lXDcDdYJMsuDwnAwp4cn4U9NYxQj51FaUimsm7kD3qh4dqWahnCyntoHYBsE8wGx4fKpVt+1D2soI5RuQfukK2CPMVGN/z1V5YXDaRo5Vm7lyVOvw4j/pNSXeC/RLSZ2YBerbBzocqQuPHJIxSrc5IWTqp/uRybiqPQYGHNkyxOpJyQSTzPKn70m3OtGisbdGGGEYyDzGctj612bd2j1FvLL9xCwz447I/mxWrQvT5aSb6L0EO7e8s1xcTxcKNHA/B1uSrHUj2QCpPZP3RyqWLUQ6MNn9XYhz7UzNIT5eyv0X61MBRHQzh3J01KWrzMZrNR/bVpMha4juQgRTmKRR1RUanix2g37w92K0bub9w3KrxAxO2gV/ZcjQhH5Ng93Pyoub92Klhlk9u8k9FYBrNaWCiiigAooooAKKKKACivLtjWuKx23DMSsUsbleYVgSPOgxtJ2Z03VvxoVJYA96nhPwI1FQHYty2zL5raVibe4biikbuY6anxJ7J8+E99WIaRb4burd2zIcBl7SOdOFgO8+BGh/8Ayla6EK9Nu049pafH5HY1qB3u7V1Z3b3NgFkSQ5kgJxzOTjyySQeYz3im24+0bmS3Tr4+HAx1jNrIP2W4efLvOM8xmpOKNQcY14qWa3XVEbG1r6ZeFLRYGOheaUMF8wqjLfSm+xdnmCCOIuXKLgsebHmT9a7SKV3u30RI3VWlErBY+rx2iQSNSQByOppkmUjDC7t3/e47r2xSZCkih1PNWGQaWWu5tpGyssQypyoJZgh8VViQPlXE290uZlFnNmJQx7cX7Slhnt+XdmkG9PShNaQQS+iEdcM+sdcewG7PASe/vAqipSk7JGSUHzSX9Fi8NJd6d3jdwmITNGDjOFDA4ORnkefgRVYw9P8AKD27RCP3ZWX80NO9n9PFq+BNDNF5jEi/QhvpTy4aotjJSpzTi9GSXZ0N7BHHAI4XReFOuVyvCg0JMZXVuHwOM1KBSbYu9lpd/q86SH7ucOP9Jw30ptKmVIyRkYyNCPd51DC45MaEcKydyDb+7QeeWPZ8B7chDSn7qcwD8ix9w8aksm7MLWotSPVhQByyMa8Wo0Y66+ZpfsDdL0a7mmZzL1o0d/bXXLKdMHOmox7OMVJ8UqW7I0qbblOos3lbuPMMQUBVGABgDwA0A+Ves1y7T2lHBGZJWCovMn8gO8nwqI7tbwXN1cyTRxYtDhe0cEkaca50LY9oDTAA5itvsUnVjCSjuyc0UUVpYKKKKACsGs1igCFb+bVkQIGgdrQMOvZTguPu+ITPM6ZxjI711/HZwm2vrPT1gUxxZJkQghxwcwyjny8+6rEkiDAg4IOhB1BHgR4VX22d2ZNnSm8sQCgB62EjOF0LcJ58OmdNR5jSkkjz+IpyTc9V4ZxtuvgZr0mwM3CsNwWOgUR6k+HOpTZuzIC68DEarnPD5Z8a5tjXzzRCR4zFxDIRjlgMc27h/wDGM4NdF5erEjPIcKoyT/zzNMjqpKVrylf8WNssgUEsQAOZJwB8aj21t6o+o4oJ4wzSLHxEqSuZRE7BSe7UgnTTOorlutsTvddW1m7IYSxiaSEgkSKA+r405fGo+qfY1/u8frXt5g/84exzz+54fCrxp7v2Hcug1gd/S5h/aWAIoDxYgwcvc5GOHhyMDUa9oZzgUptQfRbD7dj1kXZ4YPV9l+17OdPPxppbx/bZv7tB9Tb9jMHZ7d12vaxry017OvdSq1j+y2H2AHMkXbzD6zsvpzzrz18Kqvjp0E/dzsOetvf7wH6NNeGD1nq309nGnLTxqFdJefQbHNz12g7GIx1fql+4AfLWpqyHrb3+7hpGmmYPV+rfXn389PCoV0lJixsfsoh0Hb9X6z1S/cPF561Sj21/nQSfZf7uVvRRRXqHMeo5CpBBIIOQQcEHxB5g1Pt0+mK6tiEuM3MXLtH1ijyf9r3N8xVf0Yqc6cZq0kMpOOh9V7ubz299F1lu4YD2l5Mh8GXmP691Nia+U9i7RubN1uIONMft8J4GHerdzA+FfQW4e/cW0YcjCTIB1kWeX7y+KE/LkfPyq/Dunms0dcKmLJ6ii72c20dpSpMSLa1KjgBxxswz9cHJ8Bgc6nDSRW8WSVjijHuVQKWbQ2PIs3pFqUEjALJG+eCULnhJI1Vxk4OvOl7btT3cga+dBEpyttETwk9xkY6t/wA5a541kQipU27K8m9du7Pu6Gzd7bk9zM8iRH0RsBGY4bIBBdVP7B8Pj41Ka8RxAAAYAGgA0wK9E1qOmEXFWbuZorANZrRzDHSo7sXa1zPI0ipGLUnEZYsJGUaFxgEYJGQDj31271uwsrgp7XVP/tOfpmtuxJ43t4mhx1fAoXB5AADHvGMVm5GTbmo37/E5Y97oPSJLdpEV0IADHHESATgnTIJxjOabvCGGGGQeYOoNRXerdeyFu8ksYBUMeNTh2YkkAn9oljyOedPN3LJobWGNvaWNQ3vxqPgdKFcWEp43Gdvx6M7Z5FRWZiFVQWLMcAAakk+AFV5vJvPBc285F6IyrFFiSWPEiq64fVSxyNdD3VLdr7UmSeGKGNJOsWVjxycGOr4MYIVvv+HdUTubm59DvPUx8PXycR685B6xcgDq9QD310Uo6P3KSZ2bOCT3/qb6SbFu2WR4mK+tTs9lMa86djc9erEfX3HCH6zHEvt9YZeL2M+2c1z2U0zbR9dGiH0ZsBJC+fWpzyq4qUClnJo1JEEumjgvpRNfyQ5ggKlpIlL9u5yO1HqF8vvHPkhtdoQei2IO0SCJI+JOth9UOF8n2MjHLXPOpjLNMu0JupjSTNvb8XHKY8esu8YwjZzr4chSrY8F3LZ2fDFFiIpICZyCwUMMEdVpni86qnlfw6dBWhc20bfrbz+8zrGnCeth9Yerfs+xrg6aY51DukW6jaysgl2Z2AHFHxxt1Xql7kUEeGuatCS2vQ1y/Uw+uRRj0huzwIy5/Ra881XXSjLMbCwEsaIoA4Sshct6pOYKDGmvM1Wi7zX+dBJrlZWNFFON3N07i+k4LdOLHtOdETzZu73anyr0nJRV2cyVxPUv6Ktjx3O0o1lUMiq0nCdQxUdnI7xk5xTLeLoXu7dOOEi5AHaVBwuD34UntD3HPlWnoccJtVVc8JKSKA2h4sZ4cHv0OnlUJ1YzptxY8YtSSZ9ByQgqVIBBGCO4jwxyxXzvveTsrbDtZng4eGRV/Zw65aMjvXOdPMeAr6LNfO3TN/isn8OL/bXDwmc2trHRW0uXfunvNHf2yzx6Z0dOZjcc1P5g94INOCa+cejDe82N4A5xBNhJB3L9yT/STr5E19B7UseuidMlSw0YHBVv2WB8jipV6X2pW22NhPFG61Ne1t4ILYZmkVPAE5Y+5RqflUTl3/kmdHgt5PRom4pZiMDg1VtOWADxYyTpyHOle1904LSzM1wXlupOELxNkiU4OANeLGDqSdB5022xdbQlh9Hjslj41CtIJFKKCMMFGnD4d+OWDzrlbZxTrVG2nlvZK77rvYnSNkaUVz7LtTFDHGTkoioT48KgZ+lFOeitMzodcggjIPd41ArrcO5t5GfZ1x1asc9UxOB5DQgj3jNT7irVc3SIvE7KqjmWIUfM6VjVyVWlCoubbfQiex90bhpVl2hP1xQ8SRD2FbuYjABI7tKlN7drFG8j6LGrOx8lBY/QVq2RtdLhWeI8SBioYcmwBkjyycfCl2/If+z7rg4c9TJnizjh4DxYx345VsErpBTjGEbx+bkb2jf2j3sLekXABWYth514T6rAUAdkc8gaaClE81t6JdfaLjPXScI6yfBHWLgsMYJx461KbwXvplvn0bi6ufH6TGMw5zr7sfGlNyLv0O8/QcPXycX6TPF1i5x3YzXXF6fPf4AxpsGSE7QPUyyyD0c5615GI9amMdZr8qmQqMWPX/2j6/q8+jNjq+LGOtTOeL+lScVz1NSkSGbXkhG0JOulmj+zwcPVPIufWXWeLqx7sZ8TjvpzuUfsFt/CX8q4phP/AGhN6P1X6vb8XWcf+Zd4xw/HOfKu3cs/YLb+EtNLs+XoYtRpeDsN+E/kaobpEkhNlZCKWV2wOJZHkYL6tfZD9ka/dq+bs9hvwn8jVJ9KHX+gWHW9VwcI4ODiz+iX2uLTl4VXhe2hKuhFNwt0m2hdrHgiNe3Kw7kB5e9joPie6vpLZey47eMRwosaLyVRge/zPmdTUT6H9jxw7NikUdufMjt3k5KqPcANPefGpxWcTVc522RtKGFBUC6TtzDcR+lWw4buA9YrLo0gXXhz3sMZX3Y76ntYxUITcHdFGrqzIzuBvcu0LVZNBKvZlUdz+I/dbmPl3VTnTN/isn8OL/bVmbD3fFptycxjhiuLbrQo9kOJUDgd3Mk+XHVZ9Mv+Kyfw4v8AbXdw6iq3Lo0QqXwZkIr6R6Ld4Dd7OjLHLxepfzKY4SfehU1862WzpZm4YY3kbwRC5+Sg1dfQxsC7tRcC4haJJOBk4iM8S8QbsgkjQrzxyq3GKLh3iUb4iS7X2MZtpWzPrFHG7qvd1qsOfwZT/oqUgVqknVccRxkhR7zyFeJ9oxp7ciL+JgPzNeRoXjGMG31Omiks299qGVUmjkZ2VQqOGOWIHdnxrFF0MpxejI5vTf7SRzqkNvk+uiQyFV7i/Nh7wAKX7H3Rhurh+uunu0WNH4w+BxOXHDzJGAniDrVm8NR/aG6MbOZYGa2m/wAyLQH8aeyw/wCZpXE46nDNyxPmXRv02/oabJ2VHbx9XCvCmScZJ1PPmc0g6RjGbOYSJKx6mUoUWQqrcBGXKaAfi0p3u/FItugmPFIOLjbxPE2o8Bjl5YpTv7HKbS4KSoiC3l4kaLjZuw3JusXh005Hx8qtT7SOpdjJWElxYWxuIWW1vOrCSh/V3PM9Xwd+e5uVLL2xgS1ueK3ulYyuyExzgcBdeHOTjl461aSrSXfVfsM2MA4GuM47S93fVY1XdL3BxyFOwY4RtA9THLGPRjkSrICT1qYx1h/KpmKiuz45RtD10qSn0ZsFIurwOtTn6x8n5VKRU6mo0dCGbWihN/J10c0nqIOHqVlbHrLrPF1Z79MZ8D5053K/ULb+Ev5VwXMUx2hN1MscXqLfi44us4vWXeMesTGNfHn5V37l/qFt/CWml2fL0MWo0vPYb8J/I1Q/SLHCLKy6qOZGwOIyLIFb1a+yX7J18Kvi89hvwn8jVIdJ8cosLDrJY3XA4VSLgK+qTmesbOmnIVThe2hKujLM6L/8KtP4f/c1Sqor0X/4Vafw/wDuapVUKnbfiUjogoornvL5Il4pHVF8XYKPmaQ1u2bPTWqlw+O0Ayg+AYqWHxKL8qT3m41nNcG4mhWSUhRlyWACjAwpPD9KWbS6UbSPRGaU/uLgfNsVF9o9L8zaQxJGPFiXPv7gPkaz7mHRnJU4yhDV38My04LZIxwoqqv3VAUfIaUNcKCFLAE8gSMn3CqH2hvleTe3cPg9yngHyXFbtxpCdo25JyS51Op9lu+k+5c5l9SjKajGOpa2/wBCG2fOD3AH3YZTmoztno4tILWSRTIzhDwEtnLY7OFVRnNWJPbq6lXUMrDBUjII8CK82tokahUUKo5AchTOKZ11OHjUk3JbW8NfkhO0d17WKCOa2t3MnHE6lVkkbAdGbPMjs5znFYqeYoowo3+Ok+V28EZooopjpCol0iW8ZtZma2MzCCUCQKh6rCkgkswI1OeyDyNS2ke+GzpZ7SaOFirtHIOEKp6zKMBH2tFySNdDTwdpJiy0HScvDy8PKkm+/wCoT5GRwjTx7S6a6a07UUl32/UZ9cdka+HaXXXTSsh2kbLQVbEhRdoertWtvsxyGWNeL1qa9h2GnnUwFRHY8mdofrIuPszagRjh9amnY/rUuFNU1MjoQ7akEbbQl6y0a6+zwY4Vjbg9ZdZ/SOuM6cs+z7qb7lfqFt3eqXTw8qV7QfG0JcXS2+YLfmIzx+sutBx+Ge771N90oWSyt1cEMsaggjBBx3jurZdny9DFqMrodhvwn8jUF/8ADe3vLa062JrcxqpdFVUeQ8CjDMCcDIz4+41Nr7aEcKF5XVFHMscD/nlUC270tIuVtE4z/mPoPgvM/HFTVRw0ZKtWp01zsnNjYxWsKxxgRxRjABOijnqSfqTUc2x0nWkORGTO3/p+z/OdPlmqq2pt24um9dI7nuXuHuUafSu7Z24d7NqsLKPvSdgfI9r6VF1G9DzZ8fUqZUY+4x2t0oXcuRGVhX9zVv5j/QCopc3TyNxSOzt4sSx+tWDs/odc6zTqPKNc/U4/KpJY9GNlH7SNKfGRyfouF+lZhk9SP8Tiq2c35v2KUFMLPd+4l/RwSsPEIcfPGKvm02NBF+jhjT8KAH54zXZTfbLR+lf9S8kUna9Gl8//AEgn43UfkSak26fRrPb3Mc8rx4TJ4VJJyQQOYx31Y/FjnQsgPLX3VqgkdVP6fSg087o9UUUU56AUUUUAFFFFABWCKzRQAUj32/UZtM9kaePaXTWnlIt9z9gnycDhGvLHaXXPlTQ7SMegv2Vxf2h2rdbf7M2isjcXrU17IqWCovsK0DXJniuTcxdUY+MyI+H41bhHAoHIZPvFONqbXWADPEzNokaDidz4KB+Z0Hea2bzFuoq7PMmyoxM9w/CSUjXtgYQRGRgwJ5HMhyfIVEt4+lGOPMdoBK/LjOeAHyHNvy99dF3u5d35zdyejw91vGeJj+NvZz8x5U92Ruva2gzHGoI5yNq3v4jy+lSbbOaTq1Mocq6vXy+StI919o7QYSTZAPJpjwgD91MZHwAqUbJ6JYE1ndpT4DsL9O0fmKbbW6Q7ODI6zrG+7F2vm3s/WodtTpdmbIgiWMfebtt8tFHxzScqONx4Wi7zeJ+f+eZZOz9iwQDEMSR+aqAfiedc+0d6bWDPWTxqR+zxcTfyrk/SqS2jvLcz/pZnYeHFhf5RgUsox9BJfU0sqcf3wLfvelu1T9GkknwCj6nP0pFedMMx/RQRr5uWf8uGq9opcTOSfH15b28CUXPSTfPylCDwRFH1IJ+tK596bt/auJT/AKyPypXRWXZzSrVJayfmb3vZG9qRz72J/M1d24mxfRrONWGHcdY/vbkPguBVZdH27npV0GYeqiw7+BP7CfE/QGrvAp4Lc9b6bSedWX4M0UUVU9kKKKKACiiigAoorGaAM0v2/s4z27xKQCwGCeWjA/0rvzRmtTtmBgVwbS2hBbgyTOkedOJjqR4DvPuFRjpB3qubXAhi4Ub/AK57WD90DkD+L4VU15fPKxeV2djzLHJqcp2yPN4nj1SeFK7LH210uKMrax8R/wAyTQe8KNT8SK5t0AdqtOL2R3CBCqq5RRkvnsrgdw51XVTvo0Pqr7+CP9stIm28zz6PETr1Uqmazy20ObZG5qrtP0S4BZOF2UgleJQMowI+o8c0ssNgCbaRtlB4BM6nXURozZ1/CMZqwtyNpJerFLIftNsCjHvdXGAx8jjPvB8a4N07ZIJb+9mbgUTSxqxBOPWEscAZOvANPA0YVkWXDwkotaNt37raP0EPSBunFbCKS2z1bFkbtFsOCcak94DDHitdNnu3aW9lFc3Ucs5lx2YyQEByRnhI7hzJ56U5htbe52dPa29wbhkzKpZGVgxJccwM5YMMj71ceynv7S0he3K3cMgB6sIWMeRkqCDnGcg8wCOWtbbM10oKbmo5NbWaT3y3E2093LSWS29CmGJ3CNEXDPFkZyRniGMEYbvxrrTa+2Psu3nFtNHMpIH2hnKqC3I5yFx58OBXbvBshJ4rSUoLK5klVfAg9ojOMa5AIJ1GfOumPaV+k4t7i2F1FkDrhHgcJxlydUGNdNOVFhlSipO8VnbO11p01Vystu2McM7pFIssY9l1IOQRnUjTI5H3Vo2bs555ViiHE7HAH9T4Ad5qR737vD+0TBaJksFPAvJWOrDyHI+VWJuZuYllHk4aZh238Bz4F8vPv+VKo3Zy0+DlVqtaJPP4Qx3Z2AtnbrEup5s33mPM/wBAPACm9eOOvdXPoYxUUorYKKKKBgooooAKKKKACq93835nS5Sw2eoa5fBZiMiMEZGAdM47RJyAO45qwqrrZdgIt47lpBrNAHhJ78dWHA8xwn4ZqtK123shJ30R27N3V2lEvGdpGSbmY5Iw0JP3e5wP3hg+VP8Ad7eAXIdXXqp4W4JoSclG5gg/tIw1Vu/yIIpwRSiy3dRLua7JzJKqoOYCxrjC4zqSwySfIad+OWK+I21tBlcWiyKUdQysMFSMgjzqtd5eikgl7M5HPqmOo/Cx/I/OrNkmVdWIHvOKyjAjIIIPeNak431JVuHhWVpI+cLuyeJikiMjDuYEH617s9pyxBhFIyBxhgpI4hrofHmfnX0Hf7LinXhljSQeDKDj3eFRLaPRPavrE0kR8AeNfk2v1qTg9jyKn02pF3pv2ZVFjtKWFuKKRo2IxlDwnHhp7q2TbandDG0rlCSxQscFixYnHiWJNTW46HpQfVzxsP3lKn6Zrl/8I7v78P8AM3/1rMLOb+LxKVrMiFhtOWAloZGjJGCUOCRzx8xXTYbyXMGeqmdASSQDkEnmcHTNSuLoguD7UsS+7ib+gprZdD0Y/Szu3kihfqc/lQoyGhwnE7Jr8lcbQ2rNO3FNIznkCxzj3Du+FTfdmw2rcKB18sMP33Pax+6D2j79BU62RudaW2scK8Q/bbtt8znHwxTrIGpp1DqehQ4CUXiqS8n7irYO7cVqpCAl21eRjxO5/eP9KasKil1vr1rvDs5BdTLoz8XDBETnBeTv5eymScHWpFs6WRokMq8EmO2oOQG5HB7wTqO/BFVcXFZnpQUUrRK92Ltuxmdrq8uhFdpM6qjzmIwIjlREseQGBUdokHiJPgMTbZG9VrckrbzxyMNSqtlgPHh5486Xbd3A2fO7TTwLxYLMys6ZwMktwMMn35NRbaO6tlHcWL7NIW4MyMBFIzhoM5mZu0cLwZGdMkgVfkn19heaJaNFFFc5UKKKKACiiigApRvBu6l0oyWjkQ8UUyHDxNyyp8DyIOhGlN6K1OzugFGwrC5jBN1cLM3IcEQjUAftEakse/UDwHfXVtraa29vLM/sxozkePCM4+J0+NdtLN5dlek2k0GcGRGUHwJGh92cVqzeZmiyK+3D3fO1OLaG0R13ExWGF9YkVTqQh0Ougz4E6k6NN89n/wBmQ+mWAEXVsvWwLpDMjHhOU5KwzkMoBrp6LdohbRbOQdXc2xKSRNo2CzFXA71IPMaUn6XNtmcR7NtfWTzOpdV14FXUBj3ZOCfBVJPdXTzSq22/qxLJQ7/csPZO0lnhjmT2ZEVx4gMAcHzHKtc+8FsknVvPEj/cdwp94BOtGwtli2toYAc9UipnxKjBPxOTUA36XrtubMhIyFzIQdR7TH/2hUIQUpNbZjttIswSggEEYPI5555V6zSjekKtlcFlBVYZGwRp2UYj60t6NbDg2bbscl3jDuxJJYkkjJJ7gRilw8uIa+diU8YrxNKFUk5ONcAEn4AamoP0s2sht4JIZDHJHcxhZASOHrMx5JHdxMuedcewekx4pfRNrR+jzjQTYxHJ3BjjQZ+8Oz+GnVJyjij5CuaTsyXbE3mjunmWNJB1LcDl1CYfnw8JPFy1yQBWjbm6/pc6GWRzbhCGtw5VJH4gVLge0vCWBBONB50t2GBFte8QezcQw3K45Hh4onI95K/KpkKV8r5TVmsyp9twDYu1Y7qMcNnderlVRhYzpyHIAYDj/WKtaNwQCDkEcxyPnSXfPYKXdlNE+dVLKQpYq66oQBkk50wOYJFLujqzvYrSOO8CLwLhRktJw/sh/wBkYGmhJ5edPJ44qT1WXiKlhdtiWMKX7O3fgt2keGGONpDxOyqAWPmfrjlTKio3KBRRRQAUUUUAFFFFABRRRQAVgis0UALtqbu29zjr4UkI5MR2l8cMO0Pga8bJ3ZtrXJt4UjLe0yjtN72Op+dNKK3E7WuZZGDVZ72sLXbtndzdm3aMxdYfZR+2BxHu9oHXz8DVm1quLdXUq6qykaqwBB94OlNCWFmSVyIdIm2kNi8ELrJNcgRRRowZnLkZIAPshcknkKlGyLHqYIos56uNEz48Chc/HFc2ydhW8LM0MEMbcuJI1U48MgCmtEmrYUCW5G+kOx63Zl0o5iIuPIx9vI/lrVDa2u17GIzKkgeNWOD2o3Ze1gjVTxZ9/mKc7at1eLhdVdSygqwBB17wdDXTa2UcYxGiIPBFCj6ChStHLUGsyut2txLqw2jEyyGe0CSRgk9qEN2gpXw4wPZ0z3CrLFGKzRObm7sIxUdArAFZopBgooooAKKKKACiiig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2" name="AutoShape 6" descr="data:image/jpeg;base64,/9j/4AAQSkZJRgABAQAAAQABAAD/2wCEAAkGBhQSERUUEhQWFRUWGBoXGBUWFh4YGxYYGBoXGBcXGxseHCYeHR0jGRcaHy8iJCcpLC0tHB8xNTAqNSYrLCwBCQoKDgwOGg8PGi4kHyQ1LDApLSopMCwsLC0sLyw0LCwsLCwsLCksLCwsKSwtLCwsKSwsLCwsLCwsLCwsLCwsLP/AABEIALoAuAMBIgACEQEDEQH/xAAcAAACAgMBAQAAAAAAAAAAAAAABQYHAQMEAgj/xABGEAACAQMBBAYHBAcHAgcAAAABAgMABBEhBQYSMQcTIkFRYRQjMnGBkaEkUnKxMzRCYnOSwRUlNVOCsvBDwhdUY8PR0uH/xAAaAQADAQEBAQAAAAAAAAAAAAAAAgMBBAUG/8QALhEAAgECBAMHBAMBAAAAAAAAAAECAxESITFBBCJRMmFxkbHB0QUTgfAUoeFS/9oADAMBAAIRAxEAPwC8aKKKACiiigAorGa1xXKsWVSCV0YDuJGcHzwQceYoA20p2jvAkcnVKryzEZ6qMZIH3mJIVR5sRTRqg/Rhd9bHcSP+lebifPPBUcI9w7QHuNY3sRqTalGC3v8A0PLDbM5nWOe26lXDcDdYJMsuDwnAwp4cn4U9NYxQj51FaUimsm7kD3qh4dqWahnCyntoHYBsE8wGx4fKpVt+1D2soI5RuQfukK2CPMVGN/z1V5YXDaRo5Vm7lyVOvw4j/pNSXeC/RLSZ2YBerbBzocqQuPHJIxSrc5IWTqp/uRybiqPQYGHNkyxOpJyQSTzPKn70m3OtGisbdGGGEYyDzGctj612bd2j1FvLL9xCwz447I/mxWrQvT5aSb6L0EO7e8s1xcTxcKNHA/B1uSrHUj2QCpPZP3RyqWLUQ6MNn9XYhz7UzNIT5eyv0X61MBRHQzh3J01KWrzMZrNR/bVpMha4juQgRTmKRR1RUanix2g37w92K0bub9w3KrxAxO2gV/ZcjQhH5Ng93Pyoub92Klhlk9u8k9FYBrNaWCiiigAooooAKKKKACivLtjWuKx23DMSsUsbleYVgSPOgxtJ2Z03VvxoVJYA96nhPwI1FQHYty2zL5raVibe4biikbuY6anxJ7J8+E99WIaRb4burd2zIcBl7SOdOFgO8+BGh/8Ayla6EK9Nu049pafH5HY1qB3u7V1Z3b3NgFkSQ5kgJxzOTjyySQeYz3im24+0bmS3Tr4+HAx1jNrIP2W4efLvOM8xmpOKNQcY14qWa3XVEbG1r6ZeFLRYGOheaUMF8wqjLfSm+xdnmCCOIuXKLgsebHmT9a7SKV3u30RI3VWlErBY+rx2iQSNSQByOppkmUjDC7t3/e47r2xSZCkih1PNWGQaWWu5tpGyssQypyoJZgh8VViQPlXE290uZlFnNmJQx7cX7Slhnt+XdmkG9PShNaQQS+iEdcM+sdcewG7PASe/vAqipSk7JGSUHzSX9Fi8NJd6d3jdwmITNGDjOFDA4ORnkefgRVYw9P8AKD27RCP3ZWX80NO9n9PFq+BNDNF5jEi/QhvpTy4aotjJSpzTi9GSXZ0N7BHHAI4XReFOuVyvCg0JMZXVuHwOM1KBSbYu9lpd/q86SH7ucOP9Jw30ptKmVIyRkYyNCPd51DC45MaEcKydyDb+7QeeWPZ8B7chDSn7qcwD8ix9w8aksm7MLWotSPVhQByyMa8Wo0Y66+ZpfsDdL0a7mmZzL1o0d/bXXLKdMHOmox7OMVJ8UqW7I0qbblOos3lbuPMMQUBVGABgDwA0A+Ves1y7T2lHBGZJWCovMn8gO8nwqI7tbwXN1cyTRxYtDhe0cEkaca50LY9oDTAA5itvsUnVjCSjuyc0UUVpYKKKKACsGs1igCFb+bVkQIGgdrQMOvZTguPu+ITPM6ZxjI711/HZwm2vrPT1gUxxZJkQghxwcwyjny8+6rEkiDAg4IOhB1BHgR4VX22d2ZNnSm8sQCgB62EjOF0LcJ58OmdNR5jSkkjz+IpyTc9V4ZxtuvgZr0mwM3CsNwWOgUR6k+HOpTZuzIC68DEarnPD5Z8a5tjXzzRCR4zFxDIRjlgMc27h/wDGM4NdF5erEjPIcKoyT/zzNMjqpKVrylf8WNssgUEsQAOZJwB8aj21t6o+o4oJ4wzSLHxEqSuZRE7BSe7UgnTTOorlutsTvddW1m7IYSxiaSEgkSKA+r405fGo+qfY1/u8frXt5g/84exzz+54fCrxp7v2Hcug1gd/S5h/aWAIoDxYgwcvc5GOHhyMDUa9oZzgUptQfRbD7dj1kXZ4YPV9l+17OdPPxppbx/bZv7tB9Tb9jMHZ7d12vaxry017OvdSq1j+y2H2AHMkXbzD6zsvpzzrz18Kqvjp0E/dzsOetvf7wH6NNeGD1nq309nGnLTxqFdJefQbHNz12g7GIx1fql+4AfLWpqyHrb3+7hpGmmYPV+rfXn389PCoV0lJixsfsoh0Hb9X6z1S/cPF561Sj21/nQSfZf7uVvRRRXqHMeo5CpBBIIOQQcEHxB5g1Pt0+mK6tiEuM3MXLtH1ijyf9r3N8xVf0Yqc6cZq0kMpOOh9V7ubz299F1lu4YD2l5Mh8GXmP691Nia+U9i7RubN1uIONMft8J4GHerdzA+FfQW4e/cW0YcjCTIB1kWeX7y+KE/LkfPyq/Dunms0dcKmLJ6ii72c20dpSpMSLa1KjgBxxswz9cHJ8Bgc6nDSRW8WSVjijHuVQKWbQ2PIs3pFqUEjALJG+eCULnhJI1Vxk4OvOl7btT3cga+dBEpyttETwk9xkY6t/wA5a541kQipU27K8m9du7Pu6Gzd7bk9zM8iRH0RsBGY4bIBBdVP7B8Pj41Ka8RxAAAYAGgA0wK9E1qOmEXFWbuZorANZrRzDHSo7sXa1zPI0ipGLUnEZYsJGUaFxgEYJGQDj31271uwsrgp7XVP/tOfpmtuxJ43t4mhx1fAoXB5AADHvGMVm5GTbmo37/E5Y97oPSJLdpEV0IADHHESATgnTIJxjOabvCGGGGQeYOoNRXerdeyFu8ksYBUMeNTh2YkkAn9oljyOedPN3LJobWGNvaWNQ3vxqPgdKFcWEp43Gdvx6M7Z5FRWZiFVQWLMcAAakk+AFV5vJvPBc285F6IyrFFiSWPEiq64fVSxyNdD3VLdr7UmSeGKGNJOsWVjxycGOr4MYIVvv+HdUTubm59DvPUx8PXycR685B6xcgDq9QD310Uo6P3KSZ2bOCT3/qb6SbFu2WR4mK+tTs9lMa86djc9erEfX3HCH6zHEvt9YZeL2M+2c1z2U0zbR9dGiH0ZsBJC+fWpzyq4qUClnJo1JEEumjgvpRNfyQ5ggKlpIlL9u5yO1HqF8vvHPkhtdoQei2IO0SCJI+JOth9UOF8n2MjHLXPOpjLNMu0JupjSTNvb8XHKY8esu8YwjZzr4chSrY8F3LZ2fDFFiIpICZyCwUMMEdVpni86qnlfw6dBWhc20bfrbz+8zrGnCeth9Yerfs+xrg6aY51DukW6jaysgl2Z2AHFHxxt1Xql7kUEeGuatCS2vQ1y/Uw+uRRj0huzwIy5/Ra881XXSjLMbCwEsaIoA4Sshct6pOYKDGmvM1Wi7zX+dBJrlZWNFFON3N07i+k4LdOLHtOdETzZu73anyr0nJRV2cyVxPUv6Ktjx3O0o1lUMiq0nCdQxUdnI7xk5xTLeLoXu7dOOEi5AHaVBwuD34UntD3HPlWnoccJtVVc8JKSKA2h4sZ4cHv0OnlUJ1YzptxY8YtSSZ9ByQgqVIBBGCO4jwxyxXzvveTsrbDtZng4eGRV/Zw65aMjvXOdPMeAr6LNfO3TN/isn8OL/bXDwmc2trHRW0uXfunvNHf2yzx6Z0dOZjcc1P5g94INOCa+cejDe82N4A5xBNhJB3L9yT/STr5E19B7UseuidMlSw0YHBVv2WB8jipV6X2pW22NhPFG61Ne1t4ILYZmkVPAE5Y+5RqflUTl3/kmdHgt5PRom4pZiMDg1VtOWADxYyTpyHOle1904LSzM1wXlupOELxNkiU4OANeLGDqSdB5022xdbQlh9Hjslj41CtIJFKKCMMFGnD4d+OWDzrlbZxTrVG2nlvZK77rvYnSNkaUVz7LtTFDHGTkoioT48KgZ+lFOeitMzodcggjIPd41ArrcO5t5GfZ1x1asc9UxOB5DQgj3jNT7irVc3SIvE7KqjmWIUfM6VjVyVWlCoubbfQiex90bhpVl2hP1xQ8SRD2FbuYjABI7tKlN7drFG8j6LGrOx8lBY/QVq2RtdLhWeI8SBioYcmwBkjyycfCl2/If+z7rg4c9TJnizjh4DxYx345VsErpBTjGEbx+bkb2jf2j3sLekXABWYth514T6rAUAdkc8gaaClE81t6JdfaLjPXScI6yfBHWLgsMYJx461KbwXvplvn0bi6ufH6TGMw5zr7sfGlNyLv0O8/QcPXycX6TPF1i5x3YzXXF6fPf4AxpsGSE7QPUyyyD0c5615GI9amMdZr8qmQqMWPX/2j6/q8+jNjq+LGOtTOeL+lScVz1NSkSGbXkhG0JOulmj+zwcPVPIufWXWeLqx7sZ8TjvpzuUfsFt/CX8q4phP/AGhN6P1X6vb8XWcf+Zd4xw/HOfKu3cs/YLb+EtNLs+XoYtRpeDsN+E/kaobpEkhNlZCKWV2wOJZHkYL6tfZD9ka/dq+bs9hvwn8jVJ9KHX+gWHW9VwcI4ODiz+iX2uLTl4VXhe2hKuhFNwt0m2hdrHgiNe3Kw7kB5e9joPie6vpLZey47eMRwosaLyVRge/zPmdTUT6H9jxw7NikUdufMjt3k5KqPcANPefGpxWcTVc522RtKGFBUC6TtzDcR+lWw4buA9YrLo0gXXhz3sMZX3Y76ntYxUITcHdFGrqzIzuBvcu0LVZNBKvZlUdz+I/dbmPl3VTnTN/isn8OL/bVmbD3fFptycxjhiuLbrQo9kOJUDgd3Mk+XHVZ9Mv+Kyfw4v8AbXdw6iq3Lo0QqXwZkIr6R6Ld4Dd7OjLHLxepfzKY4SfehU1862WzpZm4YY3kbwRC5+Sg1dfQxsC7tRcC4haJJOBk4iM8S8QbsgkjQrzxyq3GKLh3iUb4iS7X2MZtpWzPrFHG7qvd1qsOfwZT/oqUgVqknVccRxkhR7zyFeJ9oxp7ciL+JgPzNeRoXjGMG31Omiks299qGVUmjkZ2VQqOGOWIHdnxrFF0MpxejI5vTf7SRzqkNvk+uiQyFV7i/Nh7wAKX7H3Rhurh+uunu0WNH4w+BxOXHDzJGAniDrVm8NR/aG6MbOZYGa2m/wAyLQH8aeyw/wCZpXE46nDNyxPmXRv02/oabJ2VHbx9XCvCmScZJ1PPmc0g6RjGbOYSJKx6mUoUWQqrcBGXKaAfi0p3u/FItugmPFIOLjbxPE2o8Bjl5YpTv7HKbS4KSoiC3l4kaLjZuw3JusXh005Hx8qtT7SOpdjJWElxYWxuIWW1vOrCSh/V3PM9Xwd+e5uVLL2xgS1ueK3ulYyuyExzgcBdeHOTjl461aSrSXfVfsM2MA4GuM47S93fVY1XdL3BxyFOwY4RtA9THLGPRjkSrICT1qYx1h/KpmKiuz45RtD10qSn0ZsFIurwOtTn6x8n5VKRU6mo0dCGbWihN/J10c0nqIOHqVlbHrLrPF1Z79MZ8D5053K/ULb+Ev5VwXMUx2hN1MscXqLfi44us4vWXeMesTGNfHn5V37l/qFt/CWml2fL0MWo0vPYb8J/I1Q/SLHCLKy6qOZGwOIyLIFb1a+yX7J18Kvi89hvwn8jVIdJ8cosLDrJY3XA4VSLgK+qTmesbOmnIVThe2hKujLM6L/8KtP4f/c1Sqor0X/4Vafw/wDuapVUKnbfiUjogoornvL5Il4pHVF8XYKPmaQ1u2bPTWqlw+O0Ayg+AYqWHxKL8qT3m41nNcG4mhWSUhRlyWACjAwpPD9KWbS6UbSPRGaU/uLgfNsVF9o9L8zaQxJGPFiXPv7gPkaz7mHRnJU4yhDV38My04LZIxwoqqv3VAUfIaUNcKCFLAE8gSMn3CqH2hvleTe3cPg9yngHyXFbtxpCdo25JyS51Op9lu+k+5c5l9SjKajGOpa2/wBCG2fOD3AH3YZTmoztno4tILWSRTIzhDwEtnLY7OFVRnNWJPbq6lXUMrDBUjII8CK82tokahUUKo5AchTOKZ11OHjUk3JbW8NfkhO0d17WKCOa2t3MnHE6lVkkbAdGbPMjs5znFYqeYoowo3+Ok+V28EZooopjpCol0iW8ZtZma2MzCCUCQKh6rCkgkswI1OeyDyNS2ke+GzpZ7SaOFirtHIOEKp6zKMBH2tFySNdDTwdpJiy0HScvDy8PKkm+/wCoT5GRwjTx7S6a6a07UUl32/UZ9cdka+HaXXXTSsh2kbLQVbEhRdoertWtvsxyGWNeL1qa9h2GnnUwFRHY8mdofrIuPszagRjh9amnY/rUuFNU1MjoQ7akEbbQl6y0a6+zwY4Vjbg9ZdZ/SOuM6cs+z7qb7lfqFt3eqXTw8qV7QfG0JcXS2+YLfmIzx+sutBx+Ge771N90oWSyt1cEMsaggjBBx3jurZdny9DFqMrodhvwn8jUF/8ADe3vLa062JrcxqpdFVUeQ8CjDMCcDIz4+41Nr7aEcKF5XVFHMscD/nlUC270tIuVtE4z/mPoPgvM/HFTVRw0ZKtWp01zsnNjYxWsKxxgRxRjABOijnqSfqTUc2x0nWkORGTO3/p+z/OdPlmqq2pt24um9dI7nuXuHuUafSu7Z24d7NqsLKPvSdgfI9r6VF1G9DzZ8fUqZUY+4x2t0oXcuRGVhX9zVv5j/QCopc3TyNxSOzt4sSx+tWDs/odc6zTqPKNc/U4/KpJY9GNlH7SNKfGRyfouF+lZhk9SP8Tiq2c35v2KUFMLPd+4l/RwSsPEIcfPGKvm02NBF+jhjT8KAH54zXZTfbLR+lf9S8kUna9Gl8//AEgn43UfkSak26fRrPb3Mc8rx4TJ4VJJyQQOYx31Y/FjnQsgPLX3VqgkdVP6fSg087o9UUUU56AUUUUAFFFFABWCKzRQAUj32/UZtM9kaePaXTWnlIt9z9gnycDhGvLHaXXPlTQ7SMegv2Vxf2h2rdbf7M2isjcXrU17IqWCovsK0DXJniuTcxdUY+MyI+H41bhHAoHIZPvFONqbXWADPEzNokaDidz4KB+Z0Hea2bzFuoq7PMmyoxM9w/CSUjXtgYQRGRgwJ5HMhyfIVEt4+lGOPMdoBK/LjOeAHyHNvy99dF3u5d35zdyejw91vGeJj+NvZz8x5U92Ruva2gzHGoI5yNq3v4jy+lSbbOaTq1Mocq6vXy+StI919o7QYSTZAPJpjwgD91MZHwAqUbJ6JYE1ndpT4DsL9O0fmKbbW6Q7ODI6zrG+7F2vm3s/WodtTpdmbIgiWMfebtt8tFHxzScqONx4Wi7zeJ+f+eZZOz9iwQDEMSR+aqAfiedc+0d6bWDPWTxqR+zxcTfyrk/SqS2jvLcz/pZnYeHFhf5RgUsox9BJfU0sqcf3wLfvelu1T9GkknwCj6nP0pFedMMx/RQRr5uWf8uGq9opcTOSfH15b28CUXPSTfPylCDwRFH1IJ+tK596bt/auJT/AKyPypXRWXZzSrVJayfmb3vZG9qRz72J/M1d24mxfRrONWGHcdY/vbkPguBVZdH27npV0GYeqiw7+BP7CfE/QGrvAp4Lc9b6bSedWX4M0UUVU9kKKKKACiiigAoorGaAM0v2/s4z27xKQCwGCeWjA/0rvzRmtTtmBgVwbS2hBbgyTOkedOJjqR4DvPuFRjpB3qubXAhi4Ub/AK57WD90DkD+L4VU15fPKxeV2djzLHJqcp2yPN4nj1SeFK7LH210uKMrax8R/wAyTQe8KNT8SK5t0AdqtOL2R3CBCqq5RRkvnsrgdw51XVTvo0Pqr7+CP9stIm28zz6PETr1Uqmazy20ObZG5qrtP0S4BZOF2UgleJQMowI+o8c0ssNgCbaRtlB4BM6nXURozZ1/CMZqwtyNpJerFLIftNsCjHvdXGAx8jjPvB8a4N07ZIJb+9mbgUTSxqxBOPWEscAZOvANPA0YVkWXDwkotaNt37raP0EPSBunFbCKS2z1bFkbtFsOCcak94DDHitdNnu3aW9lFc3Ucs5lx2YyQEByRnhI7hzJ56U5htbe52dPa29wbhkzKpZGVgxJccwM5YMMj71ceynv7S0he3K3cMgB6sIWMeRkqCDnGcg8wCOWtbbM10oKbmo5NbWaT3y3E2093LSWS29CmGJ3CNEXDPFkZyRniGMEYbvxrrTa+2Psu3nFtNHMpIH2hnKqC3I5yFx58OBXbvBshJ4rSUoLK5klVfAg9ojOMa5AIJ1GfOumPaV+k4t7i2F1FkDrhHgcJxlydUGNdNOVFhlSipO8VnbO11p01Vystu2McM7pFIssY9l1IOQRnUjTI5H3Vo2bs555ViiHE7HAH9T4Ad5qR737vD+0TBaJksFPAvJWOrDyHI+VWJuZuYllHk4aZh238Bz4F8vPv+VKo3Zy0+DlVqtaJPP4Qx3Z2AtnbrEup5s33mPM/wBAPACm9eOOvdXPoYxUUorYKKKKBgooooAKKKKACq93835nS5Sw2eoa5fBZiMiMEZGAdM47RJyAO45qwqrrZdgIt47lpBrNAHhJ78dWHA8xwn4ZqtK123shJ30R27N3V2lEvGdpGSbmY5Iw0JP3e5wP3hg+VP8Ad7eAXIdXXqp4W4JoSclG5gg/tIw1Vu/yIIpwRSiy3dRLua7JzJKqoOYCxrjC4zqSwySfIad+OWK+I21tBlcWiyKUdQysMFSMgjzqtd5eikgl7M5HPqmOo/Cx/I/OrNkmVdWIHvOKyjAjIIIPeNak431JVuHhWVpI+cLuyeJikiMjDuYEH617s9pyxBhFIyBxhgpI4hrofHmfnX0Hf7LinXhljSQeDKDj3eFRLaPRPavrE0kR8AeNfk2v1qTg9jyKn02pF3pv2ZVFjtKWFuKKRo2IxlDwnHhp7q2TbandDG0rlCSxQscFixYnHiWJNTW46HpQfVzxsP3lKn6Zrl/8I7v78P8AM3/1rMLOb+LxKVrMiFhtOWAloZGjJGCUOCRzx8xXTYbyXMGeqmdASSQDkEnmcHTNSuLoguD7UsS+7ib+gprZdD0Y/Szu3kihfqc/lQoyGhwnE7Jr8lcbQ2rNO3FNIznkCxzj3Du+FTfdmw2rcKB18sMP33Pax+6D2j79BU62RudaW2scK8Q/bbtt8znHwxTrIGpp1DqehQ4CUXiqS8n7irYO7cVqpCAl21eRjxO5/eP9KasKil1vr1rvDs5BdTLoz8XDBETnBeTv5eymScHWpFs6WRokMq8EmO2oOQG5HB7wTqO/BFVcXFZnpQUUrRK92Ltuxmdrq8uhFdpM6qjzmIwIjlREseQGBUdokHiJPgMTbZG9VrckrbzxyMNSqtlgPHh5486Xbd3A2fO7TTwLxYLMys6ZwMktwMMn35NRbaO6tlHcWL7NIW4MyMBFIzhoM5mZu0cLwZGdMkgVfkn19heaJaNFFFc5UKKKKACiiigApRvBu6l0oyWjkQ8UUyHDxNyyp8DyIOhGlN6K1OzugFGwrC5jBN1cLM3IcEQjUAftEakse/UDwHfXVtraa29vLM/sxozkePCM4+J0+NdtLN5dlek2k0GcGRGUHwJGh92cVqzeZmiyK+3D3fO1OLaG0R13ExWGF9YkVTqQh0Ougz4E6k6NN89n/wBmQ+mWAEXVsvWwLpDMjHhOU5KwzkMoBrp6LdohbRbOQdXc2xKSRNo2CzFXA71IPMaUn6XNtmcR7NtfWTzOpdV14FXUBj3ZOCfBVJPdXTzSq22/qxLJQ7/csPZO0lnhjmT2ZEVx4gMAcHzHKtc+8FsknVvPEj/cdwp94BOtGwtli2toYAc9UipnxKjBPxOTUA36XrtubMhIyFzIQdR7TH/2hUIQUpNbZjttIswSggEEYPI5555V6zSjekKtlcFlBVYZGwRp2UYj60t6NbDg2bbscl3jDuxJJYkkjJJ7gRilw8uIa+diU8YrxNKFUk5ONcAEn4AamoP0s2sht4JIZDHJHcxhZASOHrMx5JHdxMuedcewekx4pfRNrR+jzjQTYxHJ3BjjQZ+8Oz+GnVJyjij5CuaTsyXbE3mjunmWNJB1LcDl1CYfnw8JPFy1yQBWjbm6/pc6GWRzbhCGtw5VJH4gVLge0vCWBBONB50t2GBFte8QezcQw3K45Hh4onI95K/KpkKV8r5TVmsyp9twDYu1Y7qMcNnderlVRhYzpyHIAYDj/WKtaNwQCDkEcxyPnSXfPYKXdlNE+dVLKQpYq66oQBkk50wOYJFLujqzvYrSOO8CLwLhRktJw/sh/wBkYGmhJ5edPJ44qT1WXiKlhdtiWMKX7O3fgt2keGGONpDxOyqAWPmfrjlTKio3KBRRRQAUUUUAFFFFABRRRQAVgis0UALtqbu29zjr4UkI5MR2l8cMO0Pga8bJ3ZtrXJt4UjLe0yjtN72Op+dNKK3E7WuZZGDVZ72sLXbtndzdm3aMxdYfZR+2BxHu9oHXz8DVm1quLdXUq6qykaqwBB94OlNCWFmSVyIdIm2kNi8ELrJNcgRRRowZnLkZIAPshcknkKlGyLHqYIos56uNEz48Chc/HFc2ydhW8LM0MEMbcuJI1U48MgCmtEmrYUCW5G+kOx63Zl0o5iIuPIx9vI/lrVDa2u17GIzKkgeNWOD2o3Ze1gjVTxZ9/mKc7at1eLhdVdSygqwBB17wdDXTa2UcYxGiIPBFCj6ChStHLUGsyut2txLqw2jEyyGe0CSRgk9qEN2gpXw4wPZ0z3CrLFGKzRObm7sIxUdArAFZopBgooooAKKKKACiiig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343" name="Picture 7" descr="C:\Users\fgao\Desktop\imgres.jpg"/>
          <p:cNvPicPr>
            <a:picLocks noChangeAspect="1" noChangeArrowheads="1"/>
          </p:cNvPicPr>
          <p:nvPr/>
        </p:nvPicPr>
        <p:blipFill>
          <a:blip r:embed="rId6" cstate="print"/>
          <a:srcRect/>
          <a:stretch>
            <a:fillRect/>
          </a:stretch>
        </p:blipFill>
        <p:spPr bwMode="auto">
          <a:xfrm>
            <a:off x="3925005" y="5209942"/>
            <a:ext cx="1195322" cy="1208315"/>
          </a:xfrm>
          <a:prstGeom prst="rect">
            <a:avLst/>
          </a:prstGeom>
          <a:noFill/>
        </p:spPr>
      </p:pic>
      <p:sp>
        <p:nvSpPr>
          <p:cNvPr id="28" name="Rectangle 27"/>
          <p:cNvSpPr/>
          <p:nvPr/>
        </p:nvSpPr>
        <p:spPr bwMode="auto">
          <a:xfrm>
            <a:off x="3528511" y="2934512"/>
            <a:ext cx="2226833" cy="594911"/>
          </a:xfrm>
          <a:prstGeom prst="rect">
            <a:avLst/>
          </a:prstGeom>
          <a:solidFill>
            <a:srgbClr val="00B05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Normalization</a:t>
            </a:r>
          </a:p>
        </p:txBody>
      </p:sp>
      <p:sp>
        <p:nvSpPr>
          <p:cNvPr id="29" name="TextBox 28"/>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8700" y="436109"/>
            <a:ext cx="808412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b="1" dirty="0" smtClean="0">
                <a:solidFill>
                  <a:schemeClr val="accent5"/>
                </a:solidFill>
                <a:latin typeface="Century Gothic" pitchFamily="34" charset="0"/>
              </a:rPr>
              <a:t>Method 1: Image Normalization using MODIS</a:t>
            </a:r>
            <a:endParaRPr lang="en-US" sz="2800" b="1" dirty="0">
              <a:solidFill>
                <a:schemeClr val="accent5"/>
              </a:solidFill>
              <a:latin typeface="Century Gothic" pitchFamily="34" charset="0"/>
            </a:endParaRPr>
          </a:p>
        </p:txBody>
      </p:sp>
      <p:sp>
        <p:nvSpPr>
          <p:cNvPr id="5" name="Rectangle 27"/>
          <p:cNvSpPr>
            <a:spLocks noChangeArrowheads="1"/>
          </p:cNvSpPr>
          <p:nvPr/>
        </p:nvSpPr>
        <p:spPr bwMode="auto">
          <a:xfrm>
            <a:off x="1132242" y="5762161"/>
            <a:ext cx="7969718" cy="830997"/>
          </a:xfrm>
          <a:prstGeom prst="rect">
            <a:avLst/>
          </a:prstGeom>
          <a:noFill/>
          <a:ln w="9525">
            <a:noFill/>
            <a:miter lim="800000"/>
            <a:headEnd/>
            <a:tailEnd/>
          </a:ln>
        </p:spPr>
        <p:txBody>
          <a:bodyPr wrap="square">
            <a:spAutoFit/>
          </a:bodyPr>
          <a:lstStyle/>
          <a:p>
            <a:r>
              <a:rPr lang="en-US" sz="1600" i="1" dirty="0">
                <a:latin typeface="Times New Roman" pitchFamily="18" charset="0"/>
                <a:cs typeface="Times New Roman" pitchFamily="18" charset="0"/>
              </a:rPr>
              <a:t>Gao, F., J. Masek, R. Wolfe, C. Huang, Building consistent medium resolution satellite data set using MODIS products as reference, Journal of Applied Remote Sensing, Vol. 4, 043526, </a:t>
            </a:r>
            <a:r>
              <a:rPr lang="en-US" sz="1600" i="1" dirty="0" err="1">
                <a:latin typeface="Times New Roman" pitchFamily="18" charset="0"/>
                <a:cs typeface="Times New Roman" pitchFamily="18" charset="0"/>
              </a:rPr>
              <a:t>doi</a:t>
            </a:r>
            <a:r>
              <a:rPr lang="en-US" sz="1600" i="1" dirty="0">
                <a:latin typeface="Times New Roman" pitchFamily="18" charset="0"/>
                <a:cs typeface="Times New Roman" pitchFamily="18" charset="0"/>
              </a:rPr>
              <a:t>: 10.1117/1.3430002, 2010</a:t>
            </a:r>
          </a:p>
        </p:txBody>
      </p:sp>
      <p:sp>
        <p:nvSpPr>
          <p:cNvPr id="7" name="TextBox 6"/>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pic>
        <p:nvPicPr>
          <p:cNvPr id="9" name="Picture 8"/>
          <p:cNvPicPr>
            <a:picLocks noChangeAspect="1"/>
          </p:cNvPicPr>
          <p:nvPr/>
        </p:nvPicPr>
        <p:blipFill>
          <a:blip r:embed="rId3" cstate="print"/>
          <a:srcRect b="39455"/>
          <a:stretch>
            <a:fillRect/>
          </a:stretch>
        </p:blipFill>
        <p:spPr bwMode="auto">
          <a:xfrm>
            <a:off x="1096333" y="1470668"/>
            <a:ext cx="7935477" cy="3922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
        <p:nvSpPr>
          <p:cNvPr id="29" name="TextBox 28"/>
          <p:cNvSpPr txBox="1"/>
          <p:nvPr/>
        </p:nvSpPr>
        <p:spPr>
          <a:xfrm>
            <a:off x="654627" y="52679"/>
            <a:ext cx="8842664"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b="1" dirty="0" smtClean="0">
                <a:solidFill>
                  <a:schemeClr val="accent5"/>
                </a:solidFill>
                <a:latin typeface="Century Gothic" pitchFamily="34" charset="0"/>
              </a:rPr>
              <a:t>Method 2: STARFM - Fusing MODIS and Landsat</a:t>
            </a:r>
            <a:endParaRPr lang="en-US" sz="2800" b="1" dirty="0">
              <a:solidFill>
                <a:schemeClr val="accent5"/>
              </a:solidFill>
              <a:latin typeface="Century Gothic" pitchFamily="34" charset="0"/>
            </a:endParaRPr>
          </a:p>
        </p:txBody>
      </p:sp>
      <p:sp>
        <p:nvSpPr>
          <p:cNvPr id="31" name="Text Box 15"/>
          <p:cNvSpPr txBox="1">
            <a:spLocks noChangeArrowheads="1"/>
          </p:cNvSpPr>
          <p:nvPr/>
        </p:nvSpPr>
        <p:spPr bwMode="auto">
          <a:xfrm>
            <a:off x="1032734" y="6092143"/>
            <a:ext cx="8111266" cy="738664"/>
          </a:xfrm>
          <a:prstGeom prst="rect">
            <a:avLst/>
          </a:prstGeom>
          <a:noFill/>
          <a:ln w="9525">
            <a:noFill/>
            <a:miter lim="800000"/>
            <a:headEnd/>
            <a:tailEnd/>
          </a:ln>
        </p:spPr>
        <p:txBody>
          <a:bodyPr wrap="square">
            <a:spAutoFit/>
          </a:bodyPr>
          <a:lstStyle/>
          <a:p>
            <a:r>
              <a:rPr lang="en-US" altLang="zh-CN" sz="1400" i="1" dirty="0">
                <a:latin typeface="Times New Roman" pitchFamily="18" charset="0"/>
                <a:ea typeface="宋体" pitchFamily="28" charset="-122"/>
                <a:cs typeface="Times New Roman" pitchFamily="18" charset="0"/>
              </a:rPr>
              <a:t>Gao, F., J. Masek, M. </a:t>
            </a:r>
            <a:r>
              <a:rPr lang="en-US" altLang="zh-CN" sz="1400" i="1" dirty="0" err="1">
                <a:latin typeface="Times New Roman" pitchFamily="18" charset="0"/>
                <a:ea typeface="宋体" pitchFamily="28" charset="-122"/>
                <a:cs typeface="Times New Roman" pitchFamily="18" charset="0"/>
              </a:rPr>
              <a:t>Schwaller</a:t>
            </a:r>
            <a:r>
              <a:rPr lang="en-US" altLang="zh-CN" sz="1400" i="1" dirty="0">
                <a:latin typeface="Times New Roman" pitchFamily="18" charset="0"/>
                <a:ea typeface="宋体" pitchFamily="28" charset="-122"/>
                <a:cs typeface="Times New Roman" pitchFamily="18" charset="0"/>
              </a:rPr>
              <a:t> and F. Hall, On the Blending of the Landsat and MODIS Surface Reflectance: Predict Daily Landsat Surface Reflectance, IEEE  Transactions on </a:t>
            </a:r>
            <a:r>
              <a:rPr lang="en-US" altLang="zh-CN" sz="1400" i="1" dirty="0" err="1">
                <a:latin typeface="Times New Roman" pitchFamily="18" charset="0"/>
                <a:ea typeface="宋体" pitchFamily="28" charset="-122"/>
                <a:cs typeface="Times New Roman" pitchFamily="18" charset="0"/>
              </a:rPr>
              <a:t>Geoscience</a:t>
            </a:r>
            <a:r>
              <a:rPr lang="en-US" altLang="zh-CN" sz="1400" i="1" dirty="0">
                <a:latin typeface="Times New Roman" pitchFamily="18" charset="0"/>
                <a:ea typeface="宋体" pitchFamily="28" charset="-122"/>
                <a:cs typeface="Times New Roman" pitchFamily="18" charset="0"/>
              </a:rPr>
              <a:t> and Remote Sensing, vol. 44, no. 8, pp. 2207-2218, 2006 </a:t>
            </a:r>
          </a:p>
        </p:txBody>
      </p:sp>
      <p:pic>
        <p:nvPicPr>
          <p:cNvPr id="27" name="Picture 26" descr="fig2.jpg"/>
          <p:cNvPicPr>
            <a:picLocks noChangeAspect="1"/>
          </p:cNvPicPr>
          <p:nvPr/>
        </p:nvPicPr>
        <p:blipFill>
          <a:blip r:embed="rId2" cstate="print"/>
          <a:srcRect l="6364" t="9091" r="9545" b="6970"/>
          <a:stretch>
            <a:fillRect/>
          </a:stretch>
        </p:blipFill>
        <p:spPr>
          <a:xfrm>
            <a:off x="1319646" y="540325"/>
            <a:ext cx="7453320" cy="5579917"/>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8|35"/>
</p:tagLst>
</file>

<file path=ppt/tags/tag2.xml><?xml version="1.0" encoding="utf-8"?>
<p:tagLst xmlns:a="http://schemas.openxmlformats.org/drawingml/2006/main" xmlns:r="http://schemas.openxmlformats.org/officeDocument/2006/relationships" xmlns:p="http://schemas.openxmlformats.org/presentationml/2006/main">
  <p:tag name="TIMING" val="|11.5|2.1|7.2|2.2|5.7"/>
</p:tagLst>
</file>

<file path=ppt/tags/tag3.xml><?xml version="1.0" encoding="utf-8"?>
<p:tagLst xmlns:a="http://schemas.openxmlformats.org/drawingml/2006/main" xmlns:r="http://schemas.openxmlformats.org/officeDocument/2006/relationships" xmlns:p="http://schemas.openxmlformats.org/presentationml/2006/main">
  <p:tag name="TIMING" val="|48.9"/>
</p:tagLst>
</file>

<file path=ppt/tags/tag4.xml><?xml version="1.0" encoding="utf-8"?>
<p:tagLst xmlns:a="http://schemas.openxmlformats.org/drawingml/2006/main" xmlns:r="http://schemas.openxmlformats.org/officeDocument/2006/relationships" xmlns:p="http://schemas.openxmlformats.org/presentationml/2006/main">
  <p:tag name="TIMING" val="|48.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44180</TotalTime>
  <Words>1155</Words>
  <Application>Microsoft Office PowerPoint</Application>
  <PresentationFormat>On-screen Show (4:3)</PresentationFormat>
  <Paragraphs>175</Paragraphs>
  <Slides>23</Slides>
  <Notes>11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Solstice</vt:lpstr>
      <vt:lpstr>Fusing MODIS, Landsat and Geostationary  Data for Daily Monitoring of Crop  Condition and Water Use at Field Scales   </vt:lpstr>
      <vt:lpstr>Background</vt:lpstr>
      <vt:lpstr>Project Objectives</vt:lpstr>
      <vt:lpstr>Slide 4</vt:lpstr>
      <vt:lpstr>Slide 5</vt:lpstr>
      <vt:lpstr>Task I. Mapping Crop Phenology at Field Scale</vt:lpstr>
      <vt:lpstr>Slide 7</vt:lpstr>
      <vt:lpstr>Slide 8</vt:lpstr>
      <vt:lpstr>Slide 9</vt:lpstr>
      <vt:lpstr>An Example: South Fork, Iowa</vt:lpstr>
      <vt:lpstr>Slide 11</vt:lpstr>
      <vt:lpstr>Crop Growth Stages &amp; Remote Sensing Phenology</vt:lpstr>
      <vt:lpstr>Remote Sensing Phenology vs.  NASS Crop Progress Report (Landsat p026r031, central Iowa, soybean)</vt:lpstr>
      <vt:lpstr>Task II. Mapping Daily Evapotranspiration and Stress at Field Scale </vt:lpstr>
      <vt:lpstr>Slide 15</vt:lpstr>
      <vt:lpstr>Slide 16</vt:lpstr>
      <vt:lpstr>Slide 17</vt:lpstr>
      <vt:lpstr>Slide 18</vt:lpstr>
      <vt:lpstr>Task III. Evaluating Drought Impacts on Yield</vt:lpstr>
      <vt:lpstr>Slide 20</vt:lpstr>
      <vt:lpstr>Slide 21</vt:lpstr>
      <vt:lpstr>Slide 22</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fgao</dc:creator>
  <cp:lastModifiedBy>fgao</cp:lastModifiedBy>
  <cp:revision>1519</cp:revision>
  <dcterms:created xsi:type="dcterms:W3CDTF">2013-04-22T14:43:54Z</dcterms:created>
  <dcterms:modified xsi:type="dcterms:W3CDTF">2015-05-20T12:38:38Z</dcterms:modified>
</cp:coreProperties>
</file>