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14" r:id="rId4"/>
  </p:sldMasterIdLst>
  <p:notesMasterIdLst>
    <p:notesMasterId r:id="rId22"/>
  </p:notesMasterIdLst>
  <p:sldIdLst>
    <p:sldId id="256" r:id="rId5"/>
    <p:sldId id="257" r:id="rId6"/>
    <p:sldId id="295" r:id="rId7"/>
    <p:sldId id="296" r:id="rId8"/>
    <p:sldId id="297" r:id="rId9"/>
    <p:sldId id="299" r:id="rId10"/>
    <p:sldId id="303" r:id="rId11"/>
    <p:sldId id="304" r:id="rId12"/>
    <p:sldId id="305" r:id="rId13"/>
    <p:sldId id="306" r:id="rId14"/>
    <p:sldId id="308" r:id="rId15"/>
    <p:sldId id="309" r:id="rId16"/>
    <p:sldId id="310" r:id="rId17"/>
    <p:sldId id="279" r:id="rId18"/>
    <p:sldId id="280" r:id="rId19"/>
    <p:sldId id="311" r:id="rId20"/>
    <p:sldId id="29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72" d="100"/>
          <a:sy n="172" d="100"/>
        </p:scale>
        <p:origin x="-11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AF1B1-4B24-4D47-9535-C1DC96D7582D}" type="datetimeFigureOut">
              <a:rPr lang="en-US" smtClean="0"/>
              <a:t>5/19/15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51CA2-D297-4F3A-B8FC-7E8CCA10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7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F7EDC-E262-4F2B-AD33-CA09C8F770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72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4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2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94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FAE721-E6FF-4258-A1F3-6287E2C5A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682CB-8025-4FD1-8D55-9B30DFEB7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30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322DCC-21B8-4EEA-8942-75DA38DBA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15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145D43-F24A-4D46-826B-18C693D582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B79E-5407-4F16-BD69-0D39332844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14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128DCD-F51D-4558-97AC-752219F41B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30DF-F9B4-4BD2-92C0-5583E931E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74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B52E1-8E30-413E-8304-DCF5F4742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082A1-5790-4F29-AABC-07432F0355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52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501A8-E59D-4EF0-9F8E-25EC6B2D11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A653A-A0E9-418E-9169-9A0252212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55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EB83AA-077D-4BE6-A73F-572688D56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93A8E-5C69-498E-8EBD-DCFB0F899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17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8AE6C-68FD-4659-B16B-AD87A02F2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5138-64A4-403B-A111-D86EEC4616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7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2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59031-7E24-43C9-B482-34824FF74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C5B79-8A9E-41B0-8598-F7B45E8E5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29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17128E-6A68-4C2B-89ED-D4FFF03F15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F6EB9-C80D-43F4-B003-4045C139A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16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4AE43D-53AD-4B68-8026-6B9F0AC863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6D74E-A5AC-4936-BFF3-CFD9751C4A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74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FAE721-E6FF-4258-A1F3-6287E2C5A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682CB-8025-4FD1-8D55-9B30DFEB7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322DCC-21B8-4EEA-8942-75DA38DBA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61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145D43-F24A-4D46-826B-18C693D582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B79E-5407-4F16-BD69-0D39332844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46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128DCD-F51D-4558-97AC-752219F41B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30DF-F9B4-4BD2-92C0-5583E931E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87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B52E1-8E30-413E-8304-DCF5F4742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082A1-5790-4F29-AABC-07432F0355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58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501A8-E59D-4EF0-9F8E-25EC6B2D11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A653A-A0E9-418E-9169-9A0252212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53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EB83AA-077D-4BE6-A73F-572688D56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93A8E-5C69-498E-8EBD-DCFB0F899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1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46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8AE6C-68FD-4659-B16B-AD87A02F2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5138-64A4-403B-A111-D86EEC4616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01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59031-7E24-43C9-B482-34824FF74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C5B79-8A9E-41B0-8598-F7B45E8E5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71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17128E-6A68-4C2B-89ED-D4FFF03F15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F6EB9-C80D-43F4-B003-4045C139A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97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4AE43D-53AD-4B68-8026-6B9F0AC863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6D74E-A5AC-4936-BFF3-CFD9751C4A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768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FAE721-E6FF-4258-A1F3-6287E2C5A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682CB-8025-4FD1-8D55-9B30DFEB7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52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322DCC-21B8-4EEA-8942-75DA38DBA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2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145D43-F24A-4D46-826B-18C693D582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B79E-5407-4F16-BD69-0D39332844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14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128DCD-F51D-4558-97AC-752219F41B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30DF-F9B4-4BD2-92C0-5583E931E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74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B52E1-8E30-413E-8304-DCF5F4742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082A1-5790-4F29-AABC-07432F0355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8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501A8-E59D-4EF0-9F8E-25EC6B2D11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A653A-A0E9-418E-9169-9A0252212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2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89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EB83AA-077D-4BE6-A73F-572688D56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93A8E-5C69-498E-8EBD-DCFB0F899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75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8AE6C-68FD-4659-B16B-AD87A02F2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5138-64A4-403B-A111-D86EEC4616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03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59031-7E24-43C9-B482-34824FF74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C5B79-8A9E-41B0-8598-F7B45E8E5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87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17128E-6A68-4C2B-89ED-D4FFF03F15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F6EB9-C80D-43F4-B003-4045C139A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92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4AE43D-53AD-4B68-8026-6B9F0AC863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6D74E-A5AC-4936-BFF3-CFD9751C4A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2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1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0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23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7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EDC44-EDE6-4E05-AD64-BA1672A79F1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3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B373B-1D7C-4542-876E-DD490A4661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C626B9-AB1F-476A-BB91-1FADFDA5BC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37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B373B-1D7C-4542-876E-DD490A4661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C626B9-AB1F-476A-BB91-1FADFDA5BC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1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B373B-1D7C-4542-876E-DD490A4661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5/19/15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C626B9-AB1F-476A-BB91-1FADFDA5BC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4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andrew.molthan@nas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Applications </a:t>
            </a:r>
            <a:r>
              <a:rPr lang="en-US" sz="4000" dirty="0" smtClean="0"/>
              <a:t>of </a:t>
            </a:r>
            <a:r>
              <a:rPr lang="en-US" sz="4000" dirty="0" smtClean="0"/>
              <a:t>MODIS and VIIRS Products for Disaster Response at </a:t>
            </a:r>
            <a:r>
              <a:rPr lang="en-US" sz="4000" dirty="0" err="1" smtClean="0"/>
              <a:t>SPoRT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404" y="3509963"/>
            <a:ext cx="8031192" cy="1655762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Andrew Molthan</a:t>
            </a:r>
          </a:p>
          <a:p>
            <a:r>
              <a:rPr lang="en-US" dirty="0" smtClean="0"/>
              <a:t>(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andrew.molthan@nasa.gov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Research Meteorologist</a:t>
            </a:r>
          </a:p>
          <a:p>
            <a:r>
              <a:rPr lang="en-US" dirty="0" smtClean="0"/>
              <a:t>NASA Marshall Space Flight Center / Earth Science Office / </a:t>
            </a:r>
            <a:r>
              <a:rPr lang="en-US" dirty="0" err="1" smtClean="0"/>
              <a:t>SPoRT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5" name="Group 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" name="Picture 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7" name="Picture 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356312" y="5539359"/>
            <a:ext cx="640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MODIS-VIIRS Science Team Meeting 2015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25" name="Group 2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6" name="Picture 2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27" name="Picture 2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990600" y="2208749"/>
            <a:ext cx="716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aseline="30000" dirty="0" smtClean="0">
              <a:solidFill>
                <a:prstClr val="black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0600" y="3285516"/>
            <a:ext cx="716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Integration with NOAA/NWS</a:t>
            </a:r>
            <a:br>
              <a:rPr lang="en-US" dirty="0" smtClean="0"/>
            </a:br>
            <a:r>
              <a:rPr lang="en-US" sz="1800" dirty="0" smtClean="0"/>
              <a:t>Damage Assessment Toolkit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57" y="1506029"/>
            <a:ext cx="5891133" cy="44183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80716" y="1736642"/>
            <a:ext cx="3197402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Imagery within the DAT can be viewed and corroborated with other storm reports and surveys.</a:t>
            </a:r>
            <a:endParaRPr lang="en-US" sz="1600" dirty="0"/>
          </a:p>
        </p:txBody>
      </p:sp>
      <p:sp>
        <p:nvSpPr>
          <p:cNvPr id="2" name="Freeform 1"/>
          <p:cNvSpPr/>
          <p:nvPr/>
        </p:nvSpPr>
        <p:spPr>
          <a:xfrm>
            <a:off x="3780061" y="3696742"/>
            <a:ext cx="1984134" cy="1208952"/>
          </a:xfrm>
          <a:custGeom>
            <a:avLst/>
            <a:gdLst>
              <a:gd name="connsiteX0" fmla="*/ 4955 w 1984134"/>
              <a:gd name="connsiteY0" fmla="*/ 133245 h 1208952"/>
              <a:gd name="connsiteX1" fmla="*/ 282273 w 1984134"/>
              <a:gd name="connsiteY1" fmla="*/ 395573 h 1208952"/>
              <a:gd name="connsiteX2" fmla="*/ 1084247 w 1984134"/>
              <a:gd name="connsiteY2" fmla="*/ 905238 h 1208952"/>
              <a:gd name="connsiteX3" fmla="*/ 1264129 w 1984134"/>
              <a:gd name="connsiteY3" fmla="*/ 935219 h 1208952"/>
              <a:gd name="connsiteX4" fmla="*/ 1751309 w 1984134"/>
              <a:gd name="connsiteY4" fmla="*/ 1190051 h 1208952"/>
              <a:gd name="connsiteX5" fmla="*/ 1953677 w 1984134"/>
              <a:gd name="connsiteY5" fmla="*/ 1167566 h 1208952"/>
              <a:gd name="connsiteX6" fmla="*/ 1901211 w 1984134"/>
              <a:gd name="connsiteY6" fmla="*/ 987684 h 1208952"/>
              <a:gd name="connsiteX7" fmla="*/ 1196673 w 1984134"/>
              <a:gd name="connsiteY7" fmla="*/ 567960 h 1208952"/>
              <a:gd name="connsiteX8" fmla="*/ 514621 w 1984134"/>
              <a:gd name="connsiteY8" fmla="*/ 163225 h 1208952"/>
              <a:gd name="connsiteX9" fmla="*/ 289769 w 1984134"/>
              <a:gd name="connsiteY9" fmla="*/ 20819 h 1208952"/>
              <a:gd name="connsiteX10" fmla="*/ 117382 w 1984134"/>
              <a:gd name="connsiteY10" fmla="*/ 13324 h 1208952"/>
              <a:gd name="connsiteX11" fmla="*/ 4955 w 1984134"/>
              <a:gd name="connsiteY11" fmla="*/ 133245 h 120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84134" h="1208952">
                <a:moveTo>
                  <a:pt x="4955" y="133245"/>
                </a:moveTo>
                <a:cubicBezTo>
                  <a:pt x="32437" y="196953"/>
                  <a:pt x="102391" y="266908"/>
                  <a:pt x="282273" y="395573"/>
                </a:cubicBezTo>
                <a:cubicBezTo>
                  <a:pt x="462155" y="524238"/>
                  <a:pt x="920604" y="815297"/>
                  <a:pt x="1084247" y="905238"/>
                </a:cubicBezTo>
                <a:cubicBezTo>
                  <a:pt x="1247890" y="995179"/>
                  <a:pt x="1152952" y="887750"/>
                  <a:pt x="1264129" y="935219"/>
                </a:cubicBezTo>
                <a:cubicBezTo>
                  <a:pt x="1375306" y="982688"/>
                  <a:pt x="1636384" y="1151327"/>
                  <a:pt x="1751309" y="1190051"/>
                </a:cubicBezTo>
                <a:cubicBezTo>
                  <a:pt x="1866234" y="1228775"/>
                  <a:pt x="1928693" y="1201294"/>
                  <a:pt x="1953677" y="1167566"/>
                </a:cubicBezTo>
                <a:cubicBezTo>
                  <a:pt x="1978661" y="1133838"/>
                  <a:pt x="2027378" y="1087618"/>
                  <a:pt x="1901211" y="987684"/>
                </a:cubicBezTo>
                <a:cubicBezTo>
                  <a:pt x="1775044" y="887750"/>
                  <a:pt x="1196673" y="567960"/>
                  <a:pt x="1196673" y="567960"/>
                </a:cubicBezTo>
                <a:lnTo>
                  <a:pt x="514621" y="163225"/>
                </a:lnTo>
                <a:cubicBezTo>
                  <a:pt x="363470" y="72035"/>
                  <a:pt x="355975" y="45802"/>
                  <a:pt x="289769" y="20819"/>
                </a:cubicBezTo>
                <a:cubicBezTo>
                  <a:pt x="223563" y="-4164"/>
                  <a:pt x="163602" y="-6663"/>
                  <a:pt x="117382" y="13324"/>
                </a:cubicBezTo>
                <a:cubicBezTo>
                  <a:pt x="71162" y="33311"/>
                  <a:pt x="-22527" y="69537"/>
                  <a:pt x="4955" y="133245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074170" y="2593298"/>
            <a:ext cx="2218933" cy="1267191"/>
          </a:xfrm>
          <a:custGeom>
            <a:avLst/>
            <a:gdLst>
              <a:gd name="connsiteX0" fmla="*/ 0 w 2218933"/>
              <a:gd name="connsiteY0" fmla="*/ 0 h 1267191"/>
              <a:gd name="connsiteX1" fmla="*/ 809469 w 2218933"/>
              <a:gd name="connsiteY1" fmla="*/ 652072 h 1267191"/>
              <a:gd name="connsiteX2" fmla="*/ 1626433 w 2218933"/>
              <a:gd name="connsiteY2" fmla="*/ 1139253 h 1267191"/>
              <a:gd name="connsiteX3" fmla="*/ 2016178 w 2218933"/>
              <a:gd name="connsiteY3" fmla="*/ 1266669 h 1267191"/>
              <a:gd name="connsiteX4" fmla="*/ 2218545 w 2218933"/>
              <a:gd name="connsiteY4" fmla="*/ 1109272 h 1267191"/>
              <a:gd name="connsiteX5" fmla="*/ 2046158 w 2218933"/>
              <a:gd name="connsiteY5" fmla="*/ 891915 h 1267191"/>
              <a:gd name="connsiteX6" fmla="*/ 1409076 w 2218933"/>
              <a:gd name="connsiteY6" fmla="*/ 569627 h 1267191"/>
              <a:gd name="connsiteX7" fmla="*/ 974361 w 2218933"/>
              <a:gd name="connsiteY7" fmla="*/ 322289 h 1267191"/>
              <a:gd name="connsiteX8" fmla="*/ 637082 w 2218933"/>
              <a:gd name="connsiteY8" fmla="*/ 112427 h 1267191"/>
              <a:gd name="connsiteX9" fmla="*/ 464696 w 2218933"/>
              <a:gd name="connsiteY9" fmla="*/ 0 h 126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8933" h="1267191">
                <a:moveTo>
                  <a:pt x="0" y="0"/>
                </a:moveTo>
                <a:cubicBezTo>
                  <a:pt x="269198" y="231098"/>
                  <a:pt x="538397" y="462197"/>
                  <a:pt x="809469" y="652072"/>
                </a:cubicBezTo>
                <a:cubicBezTo>
                  <a:pt x="1080541" y="841948"/>
                  <a:pt x="1425315" y="1036820"/>
                  <a:pt x="1626433" y="1139253"/>
                </a:cubicBezTo>
                <a:cubicBezTo>
                  <a:pt x="1827551" y="1241686"/>
                  <a:pt x="1917493" y="1271666"/>
                  <a:pt x="2016178" y="1266669"/>
                </a:cubicBezTo>
                <a:cubicBezTo>
                  <a:pt x="2114863" y="1261672"/>
                  <a:pt x="2213548" y="1171731"/>
                  <a:pt x="2218545" y="1109272"/>
                </a:cubicBezTo>
                <a:cubicBezTo>
                  <a:pt x="2223542" y="1046813"/>
                  <a:pt x="2181070" y="981856"/>
                  <a:pt x="2046158" y="891915"/>
                </a:cubicBezTo>
                <a:cubicBezTo>
                  <a:pt x="1911247" y="801974"/>
                  <a:pt x="1587709" y="664565"/>
                  <a:pt x="1409076" y="569627"/>
                </a:cubicBezTo>
                <a:cubicBezTo>
                  <a:pt x="1230443" y="474689"/>
                  <a:pt x="1103027" y="398489"/>
                  <a:pt x="974361" y="322289"/>
                </a:cubicBezTo>
                <a:cubicBezTo>
                  <a:pt x="845695" y="246089"/>
                  <a:pt x="722026" y="166142"/>
                  <a:pt x="637082" y="112427"/>
                </a:cubicBezTo>
                <a:cubicBezTo>
                  <a:pt x="552138" y="58712"/>
                  <a:pt x="508417" y="29356"/>
                  <a:pt x="464696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48382" y="4994085"/>
            <a:ext cx="3986759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Goal: Use imagery and algorithms to identify damage areas (J. Bell, UAH)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8592406" y="64567"/>
            <a:ext cx="45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10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23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Hail Detection Algorithm</a:t>
            </a:r>
            <a:endParaRPr lang="en-US" dirty="0"/>
          </a:p>
        </p:txBody>
      </p:sp>
      <p:sp>
        <p:nvSpPr>
          <p:cNvPr id="4100" name="Content Placeholder 16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As with tornado track detection, hail causes significant damage to vegetation </a:t>
            </a:r>
          </a:p>
          <a:p>
            <a:r>
              <a:rPr lang="en-US" sz="2000" dirty="0" smtClean="0"/>
              <a:t>Damage can be identified as changes in vegetation index (e.g. NDVI) and land surface temperature, but manual analysis is too time consuming</a:t>
            </a:r>
          </a:p>
          <a:p>
            <a:r>
              <a:rPr lang="en-US" sz="2000" dirty="0" smtClean="0"/>
              <a:t>Develop algorithm to identify damage areas</a:t>
            </a:r>
          </a:p>
          <a:p>
            <a:pPr lvl="1"/>
            <a:r>
              <a:rPr lang="en-US" sz="1800" dirty="0"/>
              <a:t>Currently focused on using NDVI &amp; LST to develop algorithm from case study analysis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573549" y="64567"/>
            <a:ext cx="47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11</a:t>
            </a:r>
            <a:endParaRPr lang="en-US" dirty="0">
              <a:latin typeface="+mn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01" y="1818293"/>
            <a:ext cx="4172274" cy="228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71501" y="4095297"/>
            <a:ext cx="41722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prstClr val="black"/>
                </a:solidFill>
                <a:latin typeface="+mn-lt"/>
              </a:rPr>
              <a:t>An example of short-term NDVI change with hail streaks evident in Iowa and Missouri, with possible manual analysis via GIS and hand-drawn shapefiles.</a:t>
            </a:r>
            <a:endParaRPr lang="en-US" sz="1400" i="1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677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Hail Detection Algorithm</a:t>
            </a:r>
            <a:endParaRPr lang="en-US" dirty="0"/>
          </a:p>
        </p:txBody>
      </p:sp>
      <p:sp>
        <p:nvSpPr>
          <p:cNvPr id="4100" name="Content Placeholder 16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As with tornado track detection, hail causes significant damage to vegetation </a:t>
            </a:r>
          </a:p>
          <a:p>
            <a:r>
              <a:rPr lang="en-US" sz="2000" dirty="0" smtClean="0"/>
              <a:t>Damage can be identified as changes in vegetation index (e.g. NDVI) and land surface temperature, but manual analysis is too time consuming</a:t>
            </a:r>
          </a:p>
          <a:p>
            <a:r>
              <a:rPr lang="en-US" sz="2000" dirty="0" smtClean="0"/>
              <a:t>Develop algorithm to identify damage areas</a:t>
            </a:r>
          </a:p>
          <a:p>
            <a:pPr lvl="1"/>
            <a:r>
              <a:rPr lang="en-US" sz="1800" dirty="0" smtClean="0"/>
              <a:t>Currently focused on using NDVI &amp; LST to develop algorithm from case study analysis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583783" y="64567"/>
            <a:ext cx="46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12</a:t>
            </a:r>
            <a:endParaRPr lang="en-US" dirty="0">
              <a:latin typeface="+mn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5651949" y="3258128"/>
            <a:ext cx="194459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+mn-lt"/>
              </a:rPr>
              <a:t>Confirm Hail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+mn-lt"/>
              </a:rPr>
              <a:t>w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/Radar and 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SPC</a:t>
            </a: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1949" y="2454412"/>
            <a:ext cx="194459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+mn-lt"/>
              </a:rPr>
              <a:t>Identify Possible Damage</a:t>
            </a: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51948" y="4854657"/>
            <a:ext cx="194459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+mn-lt"/>
              </a:rPr>
              <a:t>Output to WMS/DAT</a:t>
            </a: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1949" y="1656732"/>
            <a:ext cx="194459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+mn-lt"/>
              </a:rPr>
              <a:t>MODIS/VIIRS </a:t>
            </a:r>
            <a:r>
              <a:rPr lang="el-GR" sz="1600" dirty="0">
                <a:solidFill>
                  <a:prstClr val="black"/>
                </a:solidFill>
                <a:latin typeface="+mn-lt"/>
              </a:rPr>
              <a:t>Δ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NDVI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+mn-lt"/>
              </a:rPr>
              <a:t>MODIS/VIIRS </a:t>
            </a:r>
            <a:r>
              <a:rPr lang="el-GR" sz="1600" dirty="0">
                <a:solidFill>
                  <a:prstClr val="black"/>
                </a:solidFill>
                <a:latin typeface="+mn-lt"/>
              </a:rPr>
              <a:t>Δ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LST</a:t>
            </a: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1948" y="4049222"/>
            <a:ext cx="194459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+mn-lt"/>
              </a:rPr>
              <a:t>Constrain to Likely Hail-Damaged Pixels</a:t>
            </a: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>
            <a:stCxn id="19" idx="2"/>
            <a:endCxn id="17" idx="0"/>
          </p:cNvCxnSpPr>
          <p:nvPr/>
        </p:nvCxnSpPr>
        <p:spPr>
          <a:xfrm>
            <a:off x="6624245" y="2241507"/>
            <a:ext cx="0" cy="212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624243" y="3045223"/>
            <a:ext cx="0" cy="212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624243" y="3842903"/>
            <a:ext cx="0" cy="212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634326" y="4633997"/>
            <a:ext cx="0" cy="212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27811" y="5259976"/>
            <a:ext cx="3655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prstClr val="black"/>
                </a:solidFill>
                <a:latin typeface="+mn-lt"/>
              </a:rPr>
              <a:t>Conceptual algorithm envisioned for the identification of hail-damage pixels using near real-time MODIS imagery.</a:t>
            </a:r>
            <a:endParaRPr lang="en-US" sz="1400" i="1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689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27515" y="65292"/>
            <a:ext cx="8260672" cy="103942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28" name="Group 27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9" name="Picture 28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30" name="Picture 29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Hail Detection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46" name="Content Placeholder 4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Longer-term goal is to establish a viable algorithm to aid in damage detection, for inclusion in the DAT.</a:t>
            </a:r>
          </a:p>
          <a:p>
            <a:r>
              <a:rPr lang="en-US" dirty="0" smtClean="0"/>
              <a:t>NWS meteorologists do not routinely perform hail damage surveys, some offices do keep detailed </a:t>
            </a:r>
          </a:p>
          <a:p>
            <a:r>
              <a:rPr lang="en-US" dirty="0" smtClean="0"/>
              <a:t>Additional info can be provided to </a:t>
            </a:r>
          </a:p>
          <a:p>
            <a:pPr lvl="1"/>
            <a:r>
              <a:rPr lang="en-US" sz="2100" dirty="0"/>
              <a:t>E</a:t>
            </a:r>
            <a:r>
              <a:rPr lang="en-US" sz="2100" dirty="0" smtClean="0"/>
              <a:t>nd users (NWS, USDA, USGS) </a:t>
            </a:r>
          </a:p>
          <a:p>
            <a:pPr lvl="1"/>
            <a:r>
              <a:rPr lang="en-US" sz="2100" dirty="0"/>
              <a:t>E</a:t>
            </a:r>
            <a:r>
              <a:rPr lang="en-US" sz="2100" dirty="0" smtClean="0"/>
              <a:t>mergency managers</a:t>
            </a:r>
          </a:p>
          <a:p>
            <a:pPr lvl="1"/>
            <a:r>
              <a:rPr lang="en-US" sz="2100" dirty="0" smtClean="0"/>
              <a:t>Interested parties to aid in damage assessments</a:t>
            </a:r>
            <a:r>
              <a:rPr lang="en-US" dirty="0" smtClean="0"/>
              <a:t>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580366" y="1707733"/>
            <a:ext cx="4259731" cy="3277491"/>
            <a:chOff x="4588317" y="1371600"/>
            <a:chExt cx="4555683" cy="35052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317" y="1371600"/>
              <a:ext cx="4555683" cy="35052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086" y="1676400"/>
              <a:ext cx="3810000" cy="28194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69" t="28506" r="32635" b="28732"/>
            <a:stretch/>
          </p:blipFill>
          <p:spPr>
            <a:xfrm>
              <a:off x="5916472" y="1730044"/>
              <a:ext cx="2836905" cy="2765854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4557851" y="5092294"/>
            <a:ext cx="4212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prstClr val="black"/>
                </a:solidFill>
                <a:latin typeface="+mn-lt"/>
              </a:rPr>
              <a:t>When completed, the hail detection algorithm can be incorporated as an additional near real-time product for inclusion in the DAT, supplementing radar-based products that identify hail fall regions.</a:t>
            </a:r>
            <a:endParaRPr lang="en-US" sz="14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83783" y="64567"/>
            <a:ext cx="46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13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260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support the use of imagery within the DAT, the proposal team has developed multiple forms of training:</a:t>
            </a:r>
          </a:p>
          <a:p>
            <a:pPr lvl="1"/>
            <a:r>
              <a:rPr lang="en-US" dirty="0" err="1" smtClean="0"/>
              <a:t>Teletraining</a:t>
            </a:r>
            <a:r>
              <a:rPr lang="en-US" dirty="0" smtClean="0"/>
              <a:t> completed with partnering Southern Region WFOs during the Fall 2014 season, rollout to Central Region planned for Spring 2015</a:t>
            </a:r>
          </a:p>
          <a:p>
            <a:pPr lvl="1"/>
            <a:r>
              <a:rPr lang="en-US" dirty="0" smtClean="0"/>
              <a:t>Quick Guides, or one-page highlights of products available and examples of their usage</a:t>
            </a:r>
          </a:p>
          <a:p>
            <a:pPr lvl="1"/>
            <a:r>
              <a:rPr lang="en-US" dirty="0" smtClean="0"/>
              <a:t>Narrated slide presentations (e.g. Articulate) will eventually be developed for viewing within the mobile client or web viewer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5" name="Group 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" name="Picture 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7" name="Picture 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576331" y="64567"/>
            <a:ext cx="46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/>
          <p:cNvSpPr txBox="1">
            <a:spLocks/>
          </p:cNvSpPr>
          <p:nvPr/>
        </p:nvSpPr>
        <p:spPr>
          <a:xfrm>
            <a:off x="457200" y="274638"/>
            <a:ext cx="294012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Quick Guide Example</a:t>
            </a:r>
            <a:endParaRPr lang="en-US" sz="2000" dirty="0"/>
          </a:p>
        </p:txBody>
      </p:sp>
      <p:sp>
        <p:nvSpPr>
          <p:cNvPr id="25" name="Title 2"/>
          <p:cNvSpPr txBox="1">
            <a:spLocks/>
          </p:cNvSpPr>
          <p:nvPr/>
        </p:nvSpPr>
        <p:spPr>
          <a:xfrm>
            <a:off x="457199" y="1900596"/>
            <a:ext cx="2940121" cy="4237876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Quick guides have been provided for each product disseminated in near real-time to the DAT.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Short-term goal to work with NWS developer to integrated training directly within the DAT.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Other future opportunities for derived products (NDVI change) or automated techniques (damage detection)</a:t>
            </a:r>
          </a:p>
          <a:p>
            <a:pPr algn="l"/>
            <a:endParaRPr lang="en-US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95" y="0"/>
            <a:ext cx="514813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1008" y="64567"/>
            <a:ext cx="42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15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9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Wish List!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Gridded products are quite helpful, as they allow a user to download information from a known area without concern about stitching of granules.</a:t>
            </a:r>
          </a:p>
          <a:p>
            <a:pPr lvl="1"/>
            <a:r>
              <a:rPr lang="en-US" dirty="0" smtClean="0"/>
              <a:t>Products in </a:t>
            </a:r>
            <a:r>
              <a:rPr lang="en-US" dirty="0" err="1" smtClean="0"/>
              <a:t>GeoTIFF</a:t>
            </a:r>
            <a:r>
              <a:rPr lang="en-US" dirty="0" smtClean="0"/>
              <a:t> format, including raster (byte, </a:t>
            </a:r>
            <a:r>
              <a:rPr lang="en-US" dirty="0" err="1" smtClean="0"/>
              <a:t>uint</a:t>
            </a:r>
            <a:r>
              <a:rPr lang="en-US" dirty="0" smtClean="0"/>
              <a:t>, etc.) with conversion to a physical value, are helpful for data processing.</a:t>
            </a:r>
          </a:p>
          <a:p>
            <a:pPr lvl="2"/>
            <a:r>
              <a:rPr lang="en-US" dirty="0" smtClean="0"/>
              <a:t>Alternatively, tools to convert from granule or grid to </a:t>
            </a:r>
            <a:r>
              <a:rPr lang="en-US" dirty="0" err="1" smtClean="0"/>
              <a:t>GeoTIFF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Include ancillary information that assist with product generation: for example, a cloud mask to accompany a DNB product or land surface information.</a:t>
            </a:r>
          </a:p>
          <a:p>
            <a:pPr lvl="1"/>
            <a:r>
              <a:rPr lang="en-US" dirty="0" smtClean="0"/>
              <a:t>Quantitative, long-term information from the DNB is helpful to establish a “climatology” and separate variability from signal when detecting outage areas.</a:t>
            </a:r>
          </a:p>
          <a:p>
            <a:pPr lvl="1"/>
            <a:r>
              <a:rPr lang="en-US" dirty="0" smtClean="0"/>
              <a:t>Reduced latency (</a:t>
            </a:r>
            <a:r>
              <a:rPr lang="en-US" dirty="0" err="1" smtClean="0"/>
              <a:t>e.g</a:t>
            </a:r>
            <a:r>
              <a:rPr lang="en-US" dirty="0" smtClean="0"/>
              <a:t> LANCE) is key for near real-time applications, especially for timely disaster information.</a:t>
            </a:r>
            <a:endParaRPr lang="en-US" dirty="0" smtClean="0"/>
          </a:p>
          <a:p>
            <a:pPr lvl="1"/>
            <a:endParaRPr lang="en-US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5" name="Group 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" name="Picture 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7" name="Picture 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632595" y="64567"/>
            <a:ext cx="411937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16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3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i="1" dirty="0" smtClean="0">
                <a:hlinkClick r:id="rId2"/>
              </a:rPr>
              <a:t>andrew.molthan@nasa.gov</a:t>
            </a:r>
            <a:endParaRPr lang="en-US" i="1" dirty="0" smtClean="0"/>
          </a:p>
          <a:p>
            <a:pPr lvl="1"/>
            <a:endParaRPr lang="en-US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5" name="Group 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" name="Picture 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7" name="Picture 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608483" y="64567"/>
            <a:ext cx="43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17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8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SPoRT</a:t>
            </a:r>
            <a:r>
              <a:rPr lang="en-US" dirty="0" smtClean="0"/>
              <a:t> has a well-established presence in supporting the NASA Applied Sciences: Disasters emphasis area, </a:t>
            </a:r>
            <a:r>
              <a:rPr lang="en-US" dirty="0" smtClean="0"/>
              <a:t>incorporating </a:t>
            </a:r>
            <a:r>
              <a:rPr lang="en-US" dirty="0" smtClean="0"/>
              <a:t>observations from </a:t>
            </a:r>
            <a:r>
              <a:rPr lang="en-US" dirty="0" smtClean="0"/>
              <a:t>Aqua/Terra MODIS and S</a:t>
            </a:r>
            <a:r>
              <a:rPr lang="en-US" dirty="0" smtClean="0"/>
              <a:t>-NPP / </a:t>
            </a:r>
            <a:r>
              <a:rPr lang="en-US" dirty="0" smtClean="0"/>
              <a:t>VIIRS.  </a:t>
            </a:r>
            <a:endParaRPr lang="en-US" dirty="0" smtClean="0"/>
          </a:p>
          <a:p>
            <a:r>
              <a:rPr lang="en-US" dirty="0" smtClean="0"/>
              <a:t>Selected Examples:</a:t>
            </a:r>
          </a:p>
          <a:p>
            <a:pPr lvl="1"/>
            <a:r>
              <a:rPr lang="en-US" dirty="0" smtClean="0"/>
              <a:t>Early applications </a:t>
            </a:r>
            <a:r>
              <a:rPr lang="en-US" dirty="0" smtClean="0"/>
              <a:t>of the VIIRS DNB in response to </a:t>
            </a:r>
            <a:r>
              <a:rPr lang="en-US" dirty="0" err="1" smtClean="0"/>
              <a:t>Superstorm</a:t>
            </a:r>
            <a:r>
              <a:rPr lang="en-US" dirty="0" smtClean="0"/>
              <a:t> Sandy – data used by Department of Defense in civil response, acknowledged in 2012 annual report</a:t>
            </a:r>
          </a:p>
          <a:p>
            <a:pPr lvl="1"/>
            <a:r>
              <a:rPr lang="en-US" dirty="0" smtClean="0"/>
              <a:t>Recent applications of DNB outage detection for the Nepal Earthquake</a:t>
            </a:r>
            <a:endParaRPr lang="en-US" dirty="0" smtClean="0"/>
          </a:p>
          <a:p>
            <a:pPr lvl="1"/>
            <a:r>
              <a:rPr lang="en-US" dirty="0"/>
              <a:t>Integration of </a:t>
            </a:r>
            <a:r>
              <a:rPr lang="en-US" dirty="0" smtClean="0"/>
              <a:t>MODIS and VIIRS </a:t>
            </a:r>
            <a:r>
              <a:rPr lang="en-US" dirty="0"/>
              <a:t>observations for severe storm damage within the NOAA/NWS Damage Assessment </a:t>
            </a:r>
            <a:r>
              <a:rPr lang="en-US" dirty="0" smtClean="0"/>
              <a:t>Toolkit, as part of ongoing “Decisions” award from ROSES 2011: Disasters solicitation</a:t>
            </a:r>
          </a:p>
          <a:p>
            <a:pPr lvl="1"/>
            <a:r>
              <a:rPr lang="en-US" dirty="0" smtClean="0"/>
              <a:t>Storm damage detection identified through short-term changes in vegetation index and increases in land surface temperature.</a:t>
            </a:r>
            <a:endParaRPr lang="en-US" dirty="0" smtClean="0"/>
          </a:p>
          <a:p>
            <a:r>
              <a:rPr lang="en-US" dirty="0" smtClean="0"/>
              <a:t>In 2014, our successes were acknowledged by an agency-wide </a:t>
            </a:r>
            <a:r>
              <a:rPr lang="en-US" i="1" dirty="0" smtClean="0"/>
              <a:t>Group Achievement Award</a:t>
            </a:r>
            <a:r>
              <a:rPr lang="en-US" dirty="0" smtClean="0"/>
              <a:t> to the </a:t>
            </a:r>
            <a:r>
              <a:rPr lang="en-US" dirty="0" err="1" smtClean="0"/>
              <a:t>SPoRT</a:t>
            </a:r>
            <a:r>
              <a:rPr lang="en-US" dirty="0" smtClean="0"/>
              <a:t> Disaster Response Team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5" name="Group 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" name="Picture 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7" name="Picture 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811008" y="64567"/>
            <a:ext cx="23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8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the VIIRS DNB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4724" y="1127234"/>
            <a:ext cx="8418786" cy="4635069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Since the VIIRS DNB observes light emitted from human activities, we focus on the loss or change in pre-event light in order to identify affected areas and recovery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Two concepts have been explored to date: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False color RGB compositing to highlight changes in light</a:t>
            </a:r>
          </a:p>
          <a:p>
            <a:pPr marL="973138" lvl="2" indent="-173038">
              <a:spcBef>
                <a:spcPts val="600"/>
              </a:spcBef>
            </a:pPr>
            <a:r>
              <a:rPr lang="en-US" sz="1600" dirty="0" smtClean="0"/>
              <a:t>Using a composite where R and G are pre-event, and B as post-event, missing lights are highlighted in shades of yellow.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Differencing pre- and post-event to produce a “percent of normal light”</a:t>
            </a:r>
          </a:p>
          <a:p>
            <a:pPr marL="973138" lvl="2" indent="-173038">
              <a:spcBef>
                <a:spcPts val="600"/>
              </a:spcBef>
            </a:pPr>
            <a:r>
              <a:rPr lang="en-US" sz="1600" dirty="0" smtClean="0"/>
              <a:t>In a more quantitative approach, dividing current emissions by a reasonable pre-event baseline allows for monitoring current light conditions and trends toward normal during recovery efforts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Disaster response can be further supported by identifying populations and infrastructure located within outage areas.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3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48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Concepts Applied to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Superstorm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Sandy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8" y="1147168"/>
            <a:ext cx="4363199" cy="438163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2494" y="5495031"/>
            <a:ext cx="4469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prstClr val="black"/>
                </a:solidFill>
              </a:rPr>
              <a:t>False color composite of pre- and post-storm VIIRS DNB imagery over New York and New Jersey following </a:t>
            </a:r>
            <a:r>
              <a:rPr lang="en-US" sz="1400" i="1" dirty="0" err="1" smtClean="0">
                <a:solidFill>
                  <a:prstClr val="black"/>
                </a:solidFill>
              </a:rPr>
              <a:t>Superstorm</a:t>
            </a:r>
            <a:r>
              <a:rPr lang="en-US" sz="1400" i="1" dirty="0" smtClean="0">
                <a:solidFill>
                  <a:prstClr val="black"/>
                </a:solidFill>
              </a:rPr>
              <a:t> Sandy (reproduced from Molthan et al. 2013)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04265" y="5478145"/>
            <a:ext cx="4469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 smtClean="0">
                <a:solidFill>
                  <a:prstClr val="black"/>
                </a:solidFill>
              </a:rPr>
              <a:t>SPoRT</a:t>
            </a:r>
            <a:r>
              <a:rPr lang="en-US" sz="1400" i="1" dirty="0" smtClean="0">
                <a:solidFill>
                  <a:prstClr val="black"/>
                </a:solidFill>
              </a:rPr>
              <a:t> provided U.S. Northern Command with daily VIIRS DNB and guidance on deriving “percent of baseline” light emissions used by </a:t>
            </a:r>
            <a:r>
              <a:rPr lang="en-US" sz="1400" i="1" dirty="0" err="1" smtClean="0">
                <a:solidFill>
                  <a:prstClr val="black"/>
                </a:solidFill>
              </a:rPr>
              <a:t>DoD</a:t>
            </a:r>
            <a:r>
              <a:rPr lang="en-US" sz="1400" i="1" dirty="0" smtClean="0">
                <a:solidFill>
                  <a:prstClr val="black"/>
                </a:solidFill>
              </a:rPr>
              <a:t> in recovery efforts.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4" b="6640"/>
          <a:stretch/>
        </p:blipFill>
        <p:spPr>
          <a:xfrm>
            <a:off x="4812974" y="1185279"/>
            <a:ext cx="3893701" cy="43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9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Outages from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Nepal Earthquake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5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12559" y="5668206"/>
            <a:ext cx="8819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 smtClean="0">
                <a:solidFill>
                  <a:prstClr val="black"/>
                </a:solidFill>
              </a:rPr>
              <a:t>SPoRT</a:t>
            </a:r>
            <a:r>
              <a:rPr lang="en-US" sz="1400" i="1" dirty="0" smtClean="0">
                <a:solidFill>
                  <a:prstClr val="black"/>
                </a:solidFill>
              </a:rPr>
              <a:t> currently uses the NOAA DNB SDRs and terr</a:t>
            </a:r>
            <a:r>
              <a:rPr lang="en-US" sz="1400" i="1" dirty="0" smtClean="0">
                <a:solidFill>
                  <a:prstClr val="black"/>
                </a:solidFill>
              </a:rPr>
              <a:t>ain-corrected </a:t>
            </a:r>
            <a:r>
              <a:rPr lang="en-US" sz="1400" i="1" dirty="0" err="1" smtClean="0">
                <a:solidFill>
                  <a:prstClr val="black"/>
                </a:solidFill>
              </a:rPr>
              <a:t>geolocation</a:t>
            </a:r>
            <a:r>
              <a:rPr lang="en-US" sz="1400" i="1" dirty="0" smtClean="0">
                <a:solidFill>
                  <a:prstClr val="black"/>
                </a:solidFill>
              </a:rPr>
              <a:t> to difference pre- and post-event imagery.  The team would greatly appreciate gridded, daily products that are cloud-free and with lunar contribution removed.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900" y="1261888"/>
            <a:ext cx="5652177" cy="43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7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</a:t>
            </a:r>
            <a:r>
              <a:rPr lang="en-US" smtClean="0"/>
              <a:t>Vegetation Information</a:t>
            </a:r>
            <a:endParaRPr lang="en-US" dirty="0"/>
          </a:p>
        </p:txBody>
      </p:sp>
      <p:sp>
        <p:nvSpPr>
          <p:cNvPr id="4100" name="Content Placeholder 16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As with tornado track detection, hail causes significant damage to vegetation </a:t>
            </a:r>
          </a:p>
          <a:p>
            <a:r>
              <a:rPr lang="en-US" sz="2000" dirty="0" smtClean="0"/>
              <a:t>Damage can be identified as changes in vegetation index (e.g. NDVI) and land surface temperature, but manual analysis is too time consuming</a:t>
            </a:r>
          </a:p>
          <a:p>
            <a:r>
              <a:rPr lang="en-US" sz="2000" dirty="0" smtClean="0"/>
              <a:t>Develop algorithm to identify damage areas</a:t>
            </a:r>
          </a:p>
          <a:p>
            <a:pPr lvl="1"/>
            <a:r>
              <a:rPr lang="en-US" sz="1800" dirty="0" smtClean="0"/>
              <a:t>Incorporate NDVI and land surface temperature to </a:t>
            </a:r>
            <a:r>
              <a:rPr lang="en-US" sz="1800" i="1" dirty="0" smtClean="0"/>
              <a:t>objectively</a:t>
            </a:r>
            <a:r>
              <a:rPr lang="en-US" sz="1800" dirty="0" smtClean="0"/>
              <a:t> identify scars</a:t>
            </a:r>
          </a:p>
          <a:p>
            <a:pPr lvl="1"/>
            <a:r>
              <a:rPr lang="en-US" sz="1800" dirty="0" smtClean="0"/>
              <a:t>Extract as geospatial features</a:t>
            </a:r>
            <a:endParaRPr lang="en-US" sz="20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6" b="7978"/>
          <a:stretch/>
        </p:blipFill>
        <p:spPr>
          <a:xfrm>
            <a:off x="4839288" y="1506029"/>
            <a:ext cx="3414215" cy="3703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0196" y="5279049"/>
            <a:ext cx="3592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Hail damage scars across Nebraska and Iowa from a mid-June severe weather event in 2014</a:t>
            </a:r>
            <a:endParaRPr lang="en-US" sz="1400" dirty="0"/>
          </a:p>
        </p:txBody>
      </p:sp>
      <p:sp>
        <p:nvSpPr>
          <p:cNvPr id="4" name="Freeform 3"/>
          <p:cNvSpPr/>
          <p:nvPr/>
        </p:nvSpPr>
        <p:spPr>
          <a:xfrm>
            <a:off x="5052060" y="3192780"/>
            <a:ext cx="1330431" cy="569284"/>
          </a:xfrm>
          <a:custGeom>
            <a:avLst/>
            <a:gdLst>
              <a:gd name="connsiteX0" fmla="*/ 0 w 1330431"/>
              <a:gd name="connsiteY0" fmla="*/ 0 h 569284"/>
              <a:gd name="connsiteX1" fmla="*/ 365760 w 1330431"/>
              <a:gd name="connsiteY1" fmla="*/ 182880 h 569284"/>
              <a:gd name="connsiteX2" fmla="*/ 762000 w 1330431"/>
              <a:gd name="connsiteY2" fmla="*/ 373380 h 569284"/>
              <a:gd name="connsiteX3" fmla="*/ 1013460 w 1330431"/>
              <a:gd name="connsiteY3" fmla="*/ 487680 h 569284"/>
              <a:gd name="connsiteX4" fmla="*/ 1211580 w 1330431"/>
              <a:gd name="connsiteY4" fmla="*/ 556260 h 569284"/>
              <a:gd name="connsiteX5" fmla="*/ 1295400 w 1330431"/>
              <a:gd name="connsiteY5" fmla="*/ 563880 h 569284"/>
              <a:gd name="connsiteX6" fmla="*/ 1303020 w 1330431"/>
              <a:gd name="connsiteY6" fmla="*/ 495300 h 569284"/>
              <a:gd name="connsiteX7" fmla="*/ 944880 w 1330431"/>
              <a:gd name="connsiteY7" fmla="*/ 274320 h 569284"/>
              <a:gd name="connsiteX8" fmla="*/ 624840 w 1330431"/>
              <a:gd name="connsiteY8" fmla="*/ 160020 h 569284"/>
              <a:gd name="connsiteX9" fmla="*/ 335280 w 1330431"/>
              <a:gd name="connsiteY9" fmla="*/ 22860 h 569284"/>
              <a:gd name="connsiteX10" fmla="*/ 220980 w 1330431"/>
              <a:gd name="connsiteY10" fmla="*/ 15240 h 569284"/>
              <a:gd name="connsiteX11" fmla="*/ 0 w 1330431"/>
              <a:gd name="connsiteY11" fmla="*/ 0 h 56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30431" h="569284">
                <a:moveTo>
                  <a:pt x="0" y="0"/>
                </a:moveTo>
                <a:lnTo>
                  <a:pt x="365760" y="182880"/>
                </a:lnTo>
                <a:lnTo>
                  <a:pt x="762000" y="373380"/>
                </a:lnTo>
                <a:cubicBezTo>
                  <a:pt x="869950" y="424180"/>
                  <a:pt x="938530" y="457200"/>
                  <a:pt x="1013460" y="487680"/>
                </a:cubicBezTo>
                <a:cubicBezTo>
                  <a:pt x="1088390" y="518160"/>
                  <a:pt x="1164590" y="543560"/>
                  <a:pt x="1211580" y="556260"/>
                </a:cubicBezTo>
                <a:cubicBezTo>
                  <a:pt x="1258570" y="568960"/>
                  <a:pt x="1280160" y="574040"/>
                  <a:pt x="1295400" y="563880"/>
                </a:cubicBezTo>
                <a:cubicBezTo>
                  <a:pt x="1310640" y="553720"/>
                  <a:pt x="1361440" y="543560"/>
                  <a:pt x="1303020" y="495300"/>
                </a:cubicBezTo>
                <a:cubicBezTo>
                  <a:pt x="1244600" y="447040"/>
                  <a:pt x="1057910" y="330200"/>
                  <a:pt x="944880" y="274320"/>
                </a:cubicBezTo>
                <a:cubicBezTo>
                  <a:pt x="831850" y="218440"/>
                  <a:pt x="726440" y="201930"/>
                  <a:pt x="624840" y="160020"/>
                </a:cubicBezTo>
                <a:cubicBezTo>
                  <a:pt x="523240" y="118110"/>
                  <a:pt x="402590" y="46990"/>
                  <a:pt x="335280" y="22860"/>
                </a:cubicBezTo>
                <a:cubicBezTo>
                  <a:pt x="267970" y="-1270"/>
                  <a:pt x="273050" y="20320"/>
                  <a:pt x="220980" y="15240"/>
                </a:cubicBezTo>
                <a:cubicBezTo>
                  <a:pt x="168910" y="10160"/>
                  <a:pt x="95885" y="1270"/>
                  <a:pt x="0" y="0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853258" y="2660355"/>
            <a:ext cx="1810947" cy="792775"/>
          </a:xfrm>
          <a:custGeom>
            <a:avLst/>
            <a:gdLst>
              <a:gd name="connsiteX0" fmla="*/ 29382 w 1810947"/>
              <a:gd name="connsiteY0" fmla="*/ 67605 h 792775"/>
              <a:gd name="connsiteX1" fmla="*/ 555162 w 1810947"/>
              <a:gd name="connsiteY1" fmla="*/ 372405 h 792775"/>
              <a:gd name="connsiteX2" fmla="*/ 1012362 w 1810947"/>
              <a:gd name="connsiteY2" fmla="*/ 562905 h 792775"/>
              <a:gd name="connsiteX3" fmla="*/ 1263822 w 1810947"/>
              <a:gd name="connsiteY3" fmla="*/ 639105 h 792775"/>
              <a:gd name="connsiteX4" fmla="*/ 1583862 w 1810947"/>
              <a:gd name="connsiteY4" fmla="*/ 761025 h 792775"/>
              <a:gd name="connsiteX5" fmla="*/ 1675302 w 1810947"/>
              <a:gd name="connsiteY5" fmla="*/ 791505 h 792775"/>
              <a:gd name="connsiteX6" fmla="*/ 1797222 w 1810947"/>
              <a:gd name="connsiteY6" fmla="*/ 730545 h 792775"/>
              <a:gd name="connsiteX7" fmla="*/ 1324782 w 1810947"/>
              <a:gd name="connsiteY7" fmla="*/ 509565 h 792775"/>
              <a:gd name="connsiteX8" fmla="*/ 837102 w 1810947"/>
              <a:gd name="connsiteY8" fmla="*/ 311445 h 792775"/>
              <a:gd name="connsiteX9" fmla="*/ 410382 w 1810947"/>
              <a:gd name="connsiteY9" fmla="*/ 82845 h 792775"/>
              <a:gd name="connsiteX10" fmla="*/ 174162 w 1810947"/>
              <a:gd name="connsiteY10" fmla="*/ 6645 h 792775"/>
              <a:gd name="connsiteX11" fmla="*/ 75102 w 1810947"/>
              <a:gd name="connsiteY11" fmla="*/ 14265 h 792775"/>
              <a:gd name="connsiteX12" fmla="*/ 29382 w 1810947"/>
              <a:gd name="connsiteY12" fmla="*/ 67605 h 79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0947" h="792775">
                <a:moveTo>
                  <a:pt x="29382" y="67605"/>
                </a:moveTo>
                <a:cubicBezTo>
                  <a:pt x="109392" y="127295"/>
                  <a:pt x="391332" y="289855"/>
                  <a:pt x="555162" y="372405"/>
                </a:cubicBezTo>
                <a:cubicBezTo>
                  <a:pt x="718992" y="454955"/>
                  <a:pt x="894252" y="518455"/>
                  <a:pt x="1012362" y="562905"/>
                </a:cubicBezTo>
                <a:cubicBezTo>
                  <a:pt x="1130472" y="607355"/>
                  <a:pt x="1168572" y="606085"/>
                  <a:pt x="1263822" y="639105"/>
                </a:cubicBezTo>
                <a:cubicBezTo>
                  <a:pt x="1359072" y="672125"/>
                  <a:pt x="1515282" y="735625"/>
                  <a:pt x="1583862" y="761025"/>
                </a:cubicBezTo>
                <a:cubicBezTo>
                  <a:pt x="1652442" y="786425"/>
                  <a:pt x="1639742" y="796585"/>
                  <a:pt x="1675302" y="791505"/>
                </a:cubicBezTo>
                <a:cubicBezTo>
                  <a:pt x="1710862" y="786425"/>
                  <a:pt x="1855642" y="777535"/>
                  <a:pt x="1797222" y="730545"/>
                </a:cubicBezTo>
                <a:cubicBezTo>
                  <a:pt x="1738802" y="683555"/>
                  <a:pt x="1484802" y="579415"/>
                  <a:pt x="1324782" y="509565"/>
                </a:cubicBezTo>
                <a:cubicBezTo>
                  <a:pt x="1164762" y="439715"/>
                  <a:pt x="989502" y="382565"/>
                  <a:pt x="837102" y="311445"/>
                </a:cubicBezTo>
                <a:cubicBezTo>
                  <a:pt x="684702" y="240325"/>
                  <a:pt x="520872" y="133645"/>
                  <a:pt x="410382" y="82845"/>
                </a:cubicBezTo>
                <a:cubicBezTo>
                  <a:pt x="299892" y="32045"/>
                  <a:pt x="230042" y="18075"/>
                  <a:pt x="174162" y="6645"/>
                </a:cubicBezTo>
                <a:cubicBezTo>
                  <a:pt x="118282" y="-4785"/>
                  <a:pt x="94152" y="-975"/>
                  <a:pt x="75102" y="14265"/>
                </a:cubicBezTo>
                <a:cubicBezTo>
                  <a:pt x="56052" y="29505"/>
                  <a:pt x="-50628" y="7915"/>
                  <a:pt x="29382" y="67605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6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5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End-User Decision Support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Products generated by the </a:t>
            </a:r>
            <a:r>
              <a:rPr lang="en-US" dirty="0" err="1" smtClean="0"/>
              <a:t>SPoRT</a:t>
            </a:r>
            <a:r>
              <a:rPr lang="en-US" dirty="0" smtClean="0"/>
              <a:t> Disasters Team are integrated into a web mapping service and provided to the NOAA/NWS Damage Assessment Toolkit (DAT)</a:t>
            </a:r>
          </a:p>
          <a:p>
            <a:r>
              <a:rPr lang="en-US" dirty="0" smtClean="0"/>
              <a:t>The DAT is a handheld smartphone, tablet, and web-based application that NWS meteorologists use to identify and catalog damage from severe storms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811008" y="64567"/>
            <a:ext cx="23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5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25" name="Group 2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6" name="Picture 2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27" name="Picture 2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990600" y="2208749"/>
            <a:ext cx="716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aseline="30000" dirty="0" smtClean="0">
              <a:solidFill>
                <a:prstClr val="black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0600" y="3285516"/>
            <a:ext cx="716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Integration with NOAA/NWS</a:t>
            </a:r>
            <a:br>
              <a:rPr lang="en-US" dirty="0" smtClean="0"/>
            </a:br>
            <a:r>
              <a:rPr lang="en-US" sz="1800" dirty="0" smtClean="0"/>
              <a:t>Damage Assessment Toolkit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57" y="1506029"/>
            <a:ext cx="5891134" cy="4418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7836" y="3898140"/>
            <a:ext cx="4010332" cy="175432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Integration of imagery via WMS allows for search and query within the Damage Assessment Toolkit: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MODIS, VIIRS, Landsat-7, Landsat-8, ASTER, ISERV, Commercial Imagery, and derived products…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1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25" name="Group 2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6" name="Picture 2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27" name="Picture 2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990600" y="2208749"/>
            <a:ext cx="716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aseline="30000" dirty="0" smtClean="0">
              <a:solidFill>
                <a:prstClr val="black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0600" y="3285516"/>
            <a:ext cx="716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Integration with NOAA/NWS</a:t>
            </a:r>
            <a:br>
              <a:rPr lang="en-US" dirty="0" smtClean="0"/>
            </a:br>
            <a:r>
              <a:rPr lang="en-US" sz="1800" dirty="0" smtClean="0"/>
              <a:t>Damage Assessment Toolkit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57" y="1506029"/>
            <a:ext cx="5891133" cy="44183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80716" y="1736642"/>
            <a:ext cx="3197402" cy="107721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Imagery is tiled to various resolutions for pan and zoom (like Google Earth), and DAT allows for pinch-zoom capability.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9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7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3049</TotalTime>
  <Words>1283</Words>
  <Application>Microsoft Macintosh PowerPoint</Application>
  <PresentationFormat>On-screen Show (4:3)</PresentationFormat>
  <Paragraphs>112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1_Office Theme</vt:lpstr>
      <vt:lpstr>2_Office Theme</vt:lpstr>
      <vt:lpstr>4_Office Theme</vt:lpstr>
      <vt:lpstr>Applications of MODIS and VIIRS Products for Disaster Response at SPoRT</vt:lpstr>
      <vt:lpstr>Background</vt:lpstr>
      <vt:lpstr>Use of the VIIRS DNB</vt:lpstr>
      <vt:lpstr>Concepts Applied to Superstorm Sandy</vt:lpstr>
      <vt:lpstr>Outages from Nepal Earthquake</vt:lpstr>
      <vt:lpstr>Use of Vegetation Information</vt:lpstr>
      <vt:lpstr>End-User Decision Support</vt:lpstr>
      <vt:lpstr>Integration with NOAA/NWS Damage Assessment Toolkit</vt:lpstr>
      <vt:lpstr>Integration with NOAA/NWS Damage Assessment Toolkit</vt:lpstr>
      <vt:lpstr>Integration with NOAA/NWS Damage Assessment Toolkit</vt:lpstr>
      <vt:lpstr>Hail Detection Algorithm</vt:lpstr>
      <vt:lpstr>Hail Detection Algorithm</vt:lpstr>
      <vt:lpstr>Hail Detection Algorithm</vt:lpstr>
      <vt:lpstr>Training</vt:lpstr>
      <vt:lpstr>PowerPoint Presentation</vt:lpstr>
      <vt:lpstr>Wish List!</vt:lpstr>
      <vt:lpstr>Questions?</vt:lpstr>
    </vt:vector>
  </TitlesOfParts>
  <Company>HPES ACES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Satellite Imagery Integration within the NOAA/NWS Damage Assessment Toolkit  Teletraining for WFO Partners</dc:title>
  <dc:creator>Molthan, Andrew L. (MSFC-ZP11)</dc:creator>
  <cp:lastModifiedBy>Molthan, Andrew L. (MSFC-ZP11)</cp:lastModifiedBy>
  <cp:revision>28</cp:revision>
  <dcterms:created xsi:type="dcterms:W3CDTF">2014-10-15T23:03:04Z</dcterms:created>
  <dcterms:modified xsi:type="dcterms:W3CDTF">2015-05-19T15:54:24Z</dcterms:modified>
</cp:coreProperties>
</file>