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91" r:id="rId4"/>
    <p:sldMasterId id="2147493552" r:id="rId5"/>
    <p:sldMasterId id="2147493564" r:id="rId6"/>
    <p:sldMasterId id="2147493581" r:id="rId7"/>
    <p:sldMasterId id="2147493595" r:id="rId8"/>
  </p:sldMasterIdLst>
  <p:notesMasterIdLst>
    <p:notesMasterId r:id="rId39"/>
  </p:notesMasterIdLst>
  <p:sldIdLst>
    <p:sldId id="267" r:id="rId9"/>
    <p:sldId id="306" r:id="rId10"/>
    <p:sldId id="307" r:id="rId11"/>
    <p:sldId id="310" r:id="rId12"/>
    <p:sldId id="311" r:id="rId13"/>
    <p:sldId id="312" r:id="rId14"/>
    <p:sldId id="313" r:id="rId15"/>
    <p:sldId id="348" r:id="rId16"/>
    <p:sldId id="350" r:id="rId17"/>
    <p:sldId id="314" r:id="rId18"/>
    <p:sldId id="315" r:id="rId19"/>
    <p:sldId id="351" r:id="rId20"/>
    <p:sldId id="327" r:id="rId21"/>
    <p:sldId id="328" r:id="rId22"/>
    <p:sldId id="329" r:id="rId23"/>
    <p:sldId id="319" r:id="rId24"/>
    <p:sldId id="320" r:id="rId25"/>
    <p:sldId id="321" r:id="rId26"/>
    <p:sldId id="347" r:id="rId27"/>
    <p:sldId id="323" r:id="rId28"/>
    <p:sldId id="339" r:id="rId29"/>
    <p:sldId id="340" r:id="rId30"/>
    <p:sldId id="331" r:id="rId31"/>
    <p:sldId id="275" r:id="rId32"/>
    <p:sldId id="342" r:id="rId33"/>
    <p:sldId id="341" r:id="rId34"/>
    <p:sldId id="335" r:id="rId35"/>
    <p:sldId id="336" r:id="rId36"/>
    <p:sldId id="337" r:id="rId37"/>
    <p:sldId id="33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9" autoAdjust="0"/>
    <p:restoredTop sz="99818" autoAdjust="0"/>
  </p:normalViewPr>
  <p:slideViewPr>
    <p:cSldViewPr snapToGrid="0" snapToObjects="1">
      <p:cViewPr varScale="1">
        <p:scale>
          <a:sx n="109" d="100"/>
          <a:sy n="109" d="100"/>
        </p:scale>
        <p:origin x="-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62FF7-5717-714B-BBDC-4EAA2C3E9A1C}" type="datetimeFigureOut">
              <a:rPr lang="en-US" smtClean="0"/>
              <a:t>5/21/15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6E83B-395A-C14F-A2BC-05BF00BB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4FCE2-38BA-A24F-9FDA-CDF72D512AC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168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1800" dirty="0" smtClean="0">
                <a:latin typeface="Calibri" charset="0"/>
                <a:ea typeface="ＭＳ Ｐゴシック" charset="0"/>
              </a:rPr>
              <a:t>Information on ice and snow cover is needed by other EDRs.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Calibri" charset="0"/>
                <a:ea typeface="ＭＳ Ｐゴシック" charset="0"/>
              </a:rPr>
              <a:t>AMSR2 on GCOM-W1 will have other snow and ice products: Ice Characterization, Snow Cover, Snow Depth, and Snow Water Equivalent (SWE). These will be operational later this year (2015) or in 2016.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EEF37-4C6B-4085-A195-D67E5C34F02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International associates include intergovernmental groups like GCOS, GEO, UN systems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r>
              <a:rPr lang="en-US" altLang="en-US" smtClean="0">
                <a:ea typeface="ＭＳ Ｐゴシック" pitchFamily="34" charset="-128"/>
              </a:rPr>
              <a:t>WGCV subgroups  Terrain Mapping, IR Visible Optical Sensors, SAR, Microwave, Atmospheric Composition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51"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7973" indent="-303066" defTabSz="914251"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266" indent="-242453" defTabSz="914251"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7172" indent="-242453" defTabSz="914251"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2078" indent="-242453" defTabSz="914251"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6985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1891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6797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1704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A67E771-16FC-4560-AF22-3DE41D098C2A}" type="slidenum">
              <a:rPr lang="de-CH" altLang="en-US" sz="1200">
                <a:solidFill>
                  <a:prstClr val="black"/>
                </a:solidFill>
                <a:cs typeface="Arial" charset="0"/>
              </a:rPr>
              <a:pPr/>
              <a:t>21</a:t>
            </a:fld>
            <a:endParaRPr lang="de-CH" alt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291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3965-E13A-4C93-A040-B3A2F3424A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5730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E56C4-871A-4AE3-B817-40753D8D5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4925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533400" y="76200"/>
            <a:ext cx="84582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16" descr="to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375400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de-CH"/>
              <a:t>AGU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D02C0-6C5C-FC45-B979-7BA6D55F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2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67434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46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63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65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0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3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2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3988DBDF-0AA3-4952-85DC-C31BAAC83A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05038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91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65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34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98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71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371CC-4A3E-47DA-8052-E9B8688C430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7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219C4-8DF7-491E-9CA7-6EABD33D3890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3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3DC8B-6353-44BC-A23B-B2E2EE1CEDE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01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1A521-E70C-4F00-B215-04D742E8DFE9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5A616-9B4A-4032-B339-C9070CC5A56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0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893ED-5B44-49C4-B97B-2A06438731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977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664FD-ECCE-42F3-8D86-256DBB541E4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3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EE95E-1F15-46CC-A85B-06C216B2950A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95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B6942-B4D9-4F61-9AC6-7B31474E4D7F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11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F81EA-3ED5-4B1F-BB60-939B27194DA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4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93D7D-8E25-4200-B0FA-1CBD68ED9737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18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837A2-2F67-4031-9D99-B33129C7C7A3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02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9144" y="137160"/>
            <a:ext cx="1219200" cy="990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" name="Picture 4" descr="JPSS Logo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"/>
            <a:ext cx="107510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6" descr="NOAA colo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10" y="152400"/>
            <a:ext cx="98089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28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9050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73E87"/>
                </a:solidFill>
              </a:rPr>
              <a:t>7/24/2011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8A7865AD-618F-8E4C-9E30-B49F4D7F142D}" type="slidenum">
              <a:rPr lang="en-US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65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76F44-CDB8-49C8-9EC1-315E5619FF5A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F335-0D5C-40D0-A81C-F0E6C573D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12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533400" y="76200"/>
            <a:ext cx="84582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16" descr="to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IVOS, Pasadena, 04-06 June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973ED-3CA8-486F-9949-DD3997A21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51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6299-1E97-40EA-992C-26060D74E5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9" name="Picture 8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1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101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0CBFD-5659-4BD1-9BC0-64BE389A4F7A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6BA8A-0601-43A9-B8B5-ED1A0EDD8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09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0ABD9-D124-4C9D-A9D3-47F3FDE7CA83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1EB8C-AA48-40A1-93C5-45D84C0D9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81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1273-B1EF-45AA-9AB6-ECD51F3DA1ED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B25D-921A-4BF2-B813-46D0E9287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39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4F39-E0B1-4292-BBF4-740BFA2DD81F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F5A82-3698-4C51-BB5C-E620EAF62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330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D6D4-C9CC-4F52-AC5F-DD47F75134ED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2CF5-04B4-48DD-BF91-886DFA49B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914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4BA1C-10CF-4608-BD1C-A90F0498AB3E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42D9-7451-4ED4-A7D3-AA01D44F7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848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1BB3A-6491-4F1D-9656-6BA9FDF8A5D0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28423-A651-4546-AD82-8911A111A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925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58CCF-E01E-4874-B9DD-A95FB8F3BAA2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A057-3DC0-48D4-986F-07D652B06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89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95275-8041-4E8A-AD84-3E930E80431E}" type="datetimeFigureOut">
              <a:rPr lang="de-CH" altLang="en-US"/>
              <a:pPr>
                <a:defRPr/>
              </a:pPr>
              <a:t>5/21/15</a:t>
            </a:fld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56CD8-71C0-448A-9FB0-7CB7C4F6D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138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187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532-53E6-41E0-9F05-26FE1C08C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11" name="Picture 10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3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04225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8" name="Picture 7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0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0384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371CC-4A3E-47DA-8052-E9B8688C430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219C4-8DF7-491E-9CA7-6EABD33D3890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60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3DC8B-6353-44BC-A23B-B2E2EE1CEDE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24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1A521-E70C-4F00-B215-04D742E8DFE9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9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5A616-9B4A-4032-B339-C9070CC5A56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0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664FD-ECCE-42F3-8D86-256DBB541E4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89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EE95E-1F15-46CC-A85B-06C216B2950A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58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B6942-B4D9-4F61-9AC6-7B31474E4D7F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49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F81EA-3ED5-4B1F-BB60-939B27194DA2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5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F810-98BA-454A-98C5-C649E9E8FB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7" name="Picture 6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9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11520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93D7D-8E25-4200-B0FA-1CBD68ED9737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77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837A2-2F67-4031-9D99-B33129C7C7A3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81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9144" y="137160"/>
            <a:ext cx="1219200" cy="990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" name="Picture 4" descr="JPSS Logo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"/>
            <a:ext cx="107510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6" descr="NOAA colo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10" y="152400"/>
            <a:ext cx="98089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81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7E20-262C-44B4-BA25-F313D568D4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6" name="Picture 5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8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0081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3FE59-4036-4E36-B640-D730A05DB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9" name="Picture 8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1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8188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26ED-A702-4F5F-B0D6-7E189331E1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9" name="Picture 8" descr="Macintosh HD:Users:moroman:Desktop:rtn_sas_viirs_dl_bm_d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" y="0"/>
            <a:ext cx="929132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2" cy="609600"/>
            <a:chOff x="9525" y="19050"/>
            <a:chExt cx="1854200" cy="914400"/>
          </a:xfrm>
        </p:grpSpPr>
        <p:pic>
          <p:nvPicPr>
            <p:cNvPr id="11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8373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defTabSz="914400"/>
            <a:fld id="{CD446365-B201-4BFA-821A-5A06CFBEE0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defTabSz="914400"/>
            <a:fld id="{A2F60F11-9908-433E-ABDF-DA8B82D738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9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2" r:id="rId1"/>
    <p:sldLayoutId id="2147493493" r:id="rId2"/>
    <p:sldLayoutId id="2147493494" r:id="rId3"/>
    <p:sldLayoutId id="2147493495" r:id="rId4"/>
    <p:sldLayoutId id="2147493496" r:id="rId5"/>
    <p:sldLayoutId id="2147493497" r:id="rId6"/>
    <p:sldLayoutId id="2147493498" r:id="rId7"/>
    <p:sldLayoutId id="2147493499" r:id="rId8"/>
    <p:sldLayoutId id="2147493500" r:id="rId9"/>
    <p:sldLayoutId id="2147493501" r:id="rId10"/>
    <p:sldLayoutId id="2147493502" r:id="rId11"/>
    <p:sldLayoutId id="2147493503" r:id="rId12"/>
    <p:sldLayoutId id="214749358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CFD0D-F63B-0041-BEE1-54A72266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DD9C7-28C5-224B-B361-3DF71A22F0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0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3" r:id="rId1"/>
    <p:sldLayoutId id="2147493554" r:id="rId2"/>
    <p:sldLayoutId id="2147493555" r:id="rId3"/>
    <p:sldLayoutId id="2147493556" r:id="rId4"/>
    <p:sldLayoutId id="2147493557" r:id="rId5"/>
    <p:sldLayoutId id="2147493558" r:id="rId6"/>
    <p:sldLayoutId id="2147493559" r:id="rId7"/>
    <p:sldLayoutId id="2147493560" r:id="rId8"/>
    <p:sldLayoutId id="2147493561" r:id="rId9"/>
    <p:sldLayoutId id="2147493562" r:id="rId10"/>
    <p:sldLayoutId id="21474935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845001E-1D6F-49E2-9500-48DE1ACBCDED}" type="slidenum">
              <a:rPr lang="en-US" smtClean="0">
                <a:solidFill>
                  <a:srgbClr val="073E87"/>
                </a:solidFill>
                <a:latin typeface="Arial" charset="0"/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65" r:id="rId1"/>
    <p:sldLayoutId id="2147493566" r:id="rId2"/>
    <p:sldLayoutId id="2147493567" r:id="rId3"/>
    <p:sldLayoutId id="2147493568" r:id="rId4"/>
    <p:sldLayoutId id="2147493569" r:id="rId5"/>
    <p:sldLayoutId id="2147493570" r:id="rId6"/>
    <p:sldLayoutId id="2147493571" r:id="rId7"/>
    <p:sldLayoutId id="2147493572" r:id="rId8"/>
    <p:sldLayoutId id="2147493573" r:id="rId9"/>
    <p:sldLayoutId id="2147493574" r:id="rId10"/>
    <p:sldLayoutId id="2147493575" r:id="rId11"/>
    <p:sldLayoutId id="2147493576" r:id="rId12"/>
    <p:sldLayoutId id="214749357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de-CH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CH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A081B66-3DAF-44C4-8704-9236D561C50D}" type="datetimeFigureOut">
              <a:rPr lang="de-CH" altLang="en-US"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5/21/15</a:t>
            </a:fld>
            <a:endParaRPr lang="de-CH" alt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DC67A6-4AEC-4B68-94DB-B051B95E650E}" type="slidenum">
              <a:rPr lang="en-US" altLang="en-US"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847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82" r:id="rId1"/>
    <p:sldLayoutId id="2147493583" r:id="rId2"/>
    <p:sldLayoutId id="2147493584" r:id="rId3"/>
    <p:sldLayoutId id="2147493585" r:id="rId4"/>
    <p:sldLayoutId id="2147493586" r:id="rId5"/>
    <p:sldLayoutId id="2147493587" r:id="rId6"/>
    <p:sldLayoutId id="2147493588" r:id="rId7"/>
    <p:sldLayoutId id="2147493589" r:id="rId8"/>
    <p:sldLayoutId id="2147493590" r:id="rId9"/>
    <p:sldLayoutId id="2147493591" r:id="rId10"/>
    <p:sldLayoutId id="2147493592" r:id="rId11"/>
    <p:sldLayoutId id="2147493593" r:id="rId12"/>
    <p:sldLayoutId id="2147493594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845001E-1D6F-49E2-9500-48DE1ACBCDED}" type="slidenum">
              <a:rPr lang="en-US" smtClean="0">
                <a:solidFill>
                  <a:srgbClr val="073E87"/>
                </a:solidFill>
                <a:latin typeface="Arial" charset="0"/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3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96" r:id="rId1"/>
    <p:sldLayoutId id="2147493597" r:id="rId2"/>
    <p:sldLayoutId id="2147493598" r:id="rId3"/>
    <p:sldLayoutId id="2147493599" r:id="rId4"/>
    <p:sldLayoutId id="2147493600" r:id="rId5"/>
    <p:sldLayoutId id="2147493601" r:id="rId6"/>
    <p:sldLayoutId id="2147493602" r:id="rId7"/>
    <p:sldLayoutId id="2147493603" r:id="rId8"/>
    <p:sldLayoutId id="2147493604" r:id="rId9"/>
    <p:sldLayoutId id="2147493605" r:id="rId10"/>
    <p:sldLayoutId id="2147493606" r:id="rId11"/>
    <p:sldLayoutId id="21474936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hyperlink" Target="http://viirsland.gsfc.nasa.gov/NOAAprod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5.png"/><Relationship Id="rId3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hyperlink" Target="http://viirsland.gsfc.nasa.gov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hyperlink" Target="http://lpvs.gsfc.nasa.go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g"/><Relationship Id="rId3" Type="http://schemas.openxmlformats.org/officeDocument/2006/relationships/hyperlink" Target="http://viirsland.gsfc.nasa.gov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3820" y="2175383"/>
            <a:ext cx="8961120" cy="41395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VIIRS Land SIPS,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JPSS Land Product,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and CEOS/WGCV/LPV Status</a:t>
            </a:r>
            <a:r>
              <a:rPr lang="en-U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en-U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endParaRPr lang="en-US" sz="32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5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Miguel O. Román (GSFC), C. Justice (UMCP), E. Masuoka (GSFC)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with contributions from: J. Nickeson, C. Davidson, S. Devadiga,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E. Vermote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J-C</a:t>
            </a: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Roger, N. Pahlevan, I. Csiszar, M. Vargas,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Y. Yu, D. Wang, X. Zhan, W. Schroeder, and others…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08770"/>
            <a:ext cx="7924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2015 </a:t>
            </a: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MODIS/VIIRS </a:t>
            </a: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Science Team Meeting: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ea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Data </a:t>
            </a: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Production and Archiving Session </a:t>
            </a: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(Wednesday May 18</a:t>
            </a:r>
            <a:r>
              <a:rPr lang="en-US" sz="2000" b="1" baseline="300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th</a:t>
            </a: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/>
              </a:rPr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379353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8" y="0"/>
            <a:ext cx="8642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29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lv.zcache.com/noaa_hat-r3c8e25d342044053a87c9caabeaaeb8c_v9wfy_8byvr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 b="6904"/>
          <a:stretch/>
        </p:blipFill>
        <p:spPr bwMode="auto">
          <a:xfrm>
            <a:off x="2717102" y="3355405"/>
            <a:ext cx="3709796" cy="306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6886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JPSS Land EDR Product Status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9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472403"/>
              </p:ext>
            </p:extLst>
          </p:nvPr>
        </p:nvGraphicFramePr>
        <p:xfrm>
          <a:off x="0" y="802592"/>
          <a:ext cx="9144000" cy="5289785"/>
        </p:xfrm>
        <a:graphic>
          <a:graphicData uri="http://schemas.openxmlformats.org/drawingml/2006/table">
            <a:tbl>
              <a:tblPr firstRow="1" bandRow="1"/>
              <a:tblGrid>
                <a:gridCol w="9144000"/>
              </a:tblGrid>
              <a:tr h="147601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28600" indent="-228600">
                        <a:buAutoNum type="arabicPeriod"/>
                      </a:pPr>
                      <a:r>
                        <a:rPr lang="en-US" sz="1400" b="1" i="0" u="sng" dirty="0" smtClean="0"/>
                        <a:t>Beta</a:t>
                      </a: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is minimally validated,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and may still contain significant identified and unidentified errors.</a:t>
                      </a: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Information/data from validation efforts can be used to make initial qualitative or very limited quantitative assessments regarding product fitness-for-purpose.</a:t>
                      </a: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Documentation of product performance and identified product performance anomalies, including recommended remediation strategies, exists.</a:t>
                      </a:r>
                    </a:p>
                  </a:txBody>
                  <a:tcPr marL="82568" marR="82568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mpd="sng">
                      <a:solidFill>
                        <a:srgbClr val="33339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18430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28600" indent="-228600">
                        <a:buFont typeface="+mj-lt"/>
                        <a:buAutoNum type="arabicPeriod" startAt="2"/>
                      </a:pPr>
                      <a:r>
                        <a:rPr lang="en-US" sz="1400" b="1" u="sng" dirty="0" smtClean="0">
                          <a:solidFill>
                            <a:schemeClr val="tx1"/>
                          </a:solidFill>
                        </a:rPr>
                        <a:t>Provisional</a:t>
                      </a:r>
                      <a:endParaRPr lang="en-US" sz="1400" u="sng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performance has been demonstrated through analysis of a large, but still limited (i.e., not necessarily globally or seasonally representative) number of independent measurements obtained from selected locations, time periods, or field campaign efforts. </a:t>
                      </a: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analyses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are sufficient for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qualitative, and limited quantitative, determination of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product fitness-for-purpose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Documentation of product performance, testing involving product fixes, identified product performance anomalies, including recommended remediation strategies, exists.</a:t>
                      </a:r>
                    </a:p>
                    <a:p>
                      <a:pPr marL="460375" marR="0" lvl="2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Product is recommended for operational use (user decision) and in scientific publications.</a:t>
                      </a:r>
                    </a:p>
                  </a:txBody>
                  <a:tcPr marL="82568" marR="82568">
                    <a:lnL w="12700" cmpd="sng">
                      <a:solidFill>
                        <a:srgbClr val="333399"/>
                      </a:solidFill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33399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97072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28600" indent="-228600">
                        <a:buFont typeface="+mj-lt"/>
                        <a:buAutoNum type="arabicPeriod" startAt="3"/>
                      </a:pPr>
                      <a:r>
                        <a:rPr lang="en-US" sz="1400" b="1" u="sng" dirty="0" smtClean="0">
                          <a:solidFill>
                            <a:schemeClr val="tx1"/>
                          </a:solidFill>
                        </a:rPr>
                        <a:t>Validated</a:t>
                      </a:r>
                    </a:p>
                    <a:p>
                      <a:pPr marL="460375" lvl="2" indent="-228600">
                        <a:buFont typeface="Courier New" pitchFamily="49" charset="0"/>
                        <a:buChar char="o"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performance has been demonstrated over a large and wide range of representative conditions (i.e., global, seasonal). </a:t>
                      </a:r>
                    </a:p>
                    <a:p>
                      <a:pPr marL="460375" lvl="2" indent="-228600">
                        <a:buFont typeface="Courier New" pitchFamily="49" charset="0"/>
                        <a:buChar char="o"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Comprehensive documentation of product performance exists that includes all known product anomalies and their recommended remediation strategies for a full range of retrieval conditions and severity level. </a:t>
                      </a:r>
                    </a:p>
                    <a:p>
                      <a:pPr marL="460375" lvl="2" indent="-228600">
                        <a:buFont typeface="Courier New" pitchFamily="49" charset="0"/>
                        <a:buChar char="o"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analyses are sufficient for full qualitative and quantitative determination of product fitness-for-purpose.</a:t>
                      </a:r>
                    </a:p>
                    <a:p>
                      <a:pPr marL="460375" lvl="2" indent="-228600">
                        <a:buFont typeface="Courier New" pitchFamily="49" charset="0"/>
                        <a:buChar char="o"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is ready for operational use based on documented validation findings and user feedback.</a:t>
                      </a:r>
                    </a:p>
                    <a:p>
                      <a:pPr marL="460375" lvl="2" indent="-228600">
                        <a:buFont typeface="Courier New" pitchFamily="49" charset="0"/>
                        <a:buChar char="o"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Product validation, quality assurance, and algorithm stewardship continue through the lifetime of the instrument.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568" marR="825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00EA-F5AE-4508-8F33-D1455E63F0C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-37862"/>
            <a:ext cx="707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JPSS/GOES-R Data Product Validation Maturity Stages – DEFINITIONS (Nominal Mission)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099735" y="6487725"/>
            <a:ext cx="7116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 JPSS accuracy </a:t>
            </a:r>
            <a:r>
              <a:rPr lang="en-US" b="1" dirty="0" smtClean="0">
                <a:latin typeface="Arial Narrow" panose="020B0606020202030204" pitchFamily="34" charset="0"/>
              </a:rPr>
              <a:t>requirements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r>
              <a:rPr lang="en-US" b="1" dirty="0" smtClean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  <a:hlinkClick r:id="rId2"/>
              </a:rPr>
              <a:t>http</a:t>
            </a:r>
            <a:r>
              <a:rPr lang="en-US" b="1" dirty="0">
                <a:latin typeface="Arial Narrow" panose="020B0606020202030204" pitchFamily="34" charset="0"/>
                <a:hlinkClick r:id="rId2"/>
              </a:rPr>
              <a:t>://</a:t>
            </a:r>
            <a:r>
              <a:rPr lang="en-US" b="1" dirty="0" smtClean="0">
                <a:latin typeface="Arial Narrow" panose="020B0606020202030204" pitchFamily="34" charset="0"/>
                <a:hlinkClick r:id="rId2"/>
              </a:rPr>
              <a:t>viirsland.gsfc.nasa.gov/NOAAprod.html</a:t>
            </a:r>
            <a:r>
              <a:rPr lang="en-US" b="1" dirty="0" smtClean="0">
                <a:latin typeface="Arial Narrow" panose="020B0606020202030204" pitchFamily="34" charset="0"/>
              </a:rPr>
              <a:t> 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0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14480" y="6338582"/>
            <a:ext cx="889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CRITICAL INFORMATION AIR QUALITY, ECOSYSTEM, AND DISASTER MANAGEMENT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87867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b="1" dirty="0">
                <a:solidFill>
                  <a:schemeClr val="bg1"/>
                </a:solidFill>
                <a:latin typeface="+mj-lt"/>
              </a:rPr>
              <a:t>VIIRS Active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Fire</a:t>
            </a:r>
          </a:p>
        </p:txBody>
      </p:sp>
      <p:sp>
        <p:nvSpPr>
          <p:cNvPr id="22532" name="Content Placeholder 12"/>
          <p:cNvSpPr>
            <a:spLocks noGrp="1"/>
          </p:cNvSpPr>
          <p:nvPr>
            <p:ph sz="half" idx="1"/>
          </p:nvPr>
        </p:nvSpPr>
        <p:spPr>
          <a:xfrm>
            <a:off x="260500" y="885678"/>
            <a:ext cx="3698657" cy="5699947"/>
          </a:xfrm>
        </p:spPr>
        <p:txBody>
          <a:bodyPr>
            <a:normAutofit fontScale="92500" lnSpcReduction="10000"/>
          </a:bodyPr>
          <a:lstStyle/>
          <a:p>
            <a:pPr marL="0" lvl="1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None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Current Operational IDPS Product</a:t>
            </a:r>
            <a:endParaRPr lang="en-US" sz="1600" b="1" dirty="0"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01943" lvl="1" indent="0" eaLnBrk="0" fontAlgn="base" hangingPunct="0">
              <a:lnSpc>
                <a:spcPct val="100000"/>
              </a:lnSpc>
              <a:spcAft>
                <a:spcPct val="0"/>
              </a:spcAft>
              <a:buNone/>
              <a:tabLst>
                <a:tab pos="228600" algn="l"/>
              </a:tabLst>
              <a:defRPr/>
            </a:pP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Contextual-</a:t>
            </a:r>
            <a:r>
              <a:rPr lang="en-US" sz="1600" dirty="0" err="1">
                <a:latin typeface="Calibri" pitchFamily="34" charset="0"/>
                <a:ea typeface="ＭＳ Ｐゴシック" charset="0"/>
                <a:cs typeface="ＭＳ Ｐゴシック" charset="0"/>
              </a:rPr>
              <a:t>thresholding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 detection algorithm based on MODIS Collection 4 algorithm</a:t>
            </a:r>
          </a:p>
          <a:p>
            <a:pPr marL="301943" lvl="1" indent="0" eaLnBrk="0" fontAlgn="base" hangingPunct="0">
              <a:lnSpc>
                <a:spcPct val="100000"/>
              </a:lnSpc>
              <a:spcAft>
                <a:spcPct val="0"/>
              </a:spcAft>
              <a:buNone/>
              <a:tabLst>
                <a:tab pos="228600" algn="l"/>
              </a:tabLst>
              <a:defRPr/>
            </a:pP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List of detections over cloud-free land</a:t>
            </a:r>
          </a:p>
          <a:p>
            <a:pPr marL="301943" lvl="1" indent="0" eaLnBrk="0" fontAlgn="base" hangingPunct="0">
              <a:lnSpc>
                <a:spcPct val="100000"/>
              </a:lnSpc>
              <a:spcAft>
                <a:spcPct val="0"/>
              </a:spcAft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File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format: HDF5 </a:t>
            </a:r>
          </a:p>
          <a:p>
            <a:pPr marL="0" lvl="1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None/>
              <a:defRPr/>
            </a:pPr>
            <a:r>
              <a:rPr lang="en-US" sz="1600" b="1" dirty="0">
                <a:latin typeface="Calibri" pitchFamily="34" charset="0"/>
                <a:ea typeface="ＭＳ Ｐゴシック" charset="0"/>
                <a:cs typeface="ＭＳ Ｐゴシック" charset="0"/>
              </a:rPr>
              <a:t>Cal/Val Maturity Status:</a:t>
            </a:r>
          </a:p>
          <a:p>
            <a:pPr marL="301943" lvl="1" indent="0" eaLnBrk="0" fontAlgn="base" hangingPunct="0">
              <a:lnSpc>
                <a:spcPct val="110000"/>
              </a:lnSpc>
              <a:spcAft>
                <a:spcPct val="0"/>
              </a:spcAft>
              <a:buNone/>
            </a:pPr>
            <a:r>
              <a:rPr lang="en-US" sz="1600" b="1" dirty="0">
                <a:latin typeface="Calibri" pitchFamily="34" charset="0"/>
                <a:ea typeface="ＭＳ Ｐゴシック" charset="0"/>
                <a:cs typeface="ＭＳ Ｐゴシック" charset="0"/>
              </a:rPr>
              <a:t>Validated 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09/04/2014 Science 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Review; S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-NPP Active Fire ARP was declared </a:t>
            </a:r>
            <a:r>
              <a:rPr lang="en-US" sz="1600" b="1" dirty="0">
                <a:latin typeface="Calibri" pitchFamily="34" charset="0"/>
                <a:ea typeface="ＭＳ Ｐゴシック" charset="0"/>
                <a:cs typeface="ＭＳ Ｐゴシック" charset="0"/>
              </a:rPr>
              <a:t>Operational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 by SPSRB in Aug-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2014</a:t>
            </a:r>
            <a:endParaRPr lang="en-US" sz="1600" dirty="0">
              <a:solidFill>
                <a:srgbClr val="000090"/>
              </a:solidFill>
            </a:endParaRPr>
          </a:p>
          <a:p>
            <a:pPr marL="0" lvl="1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0000FF"/>
              </a:buClr>
              <a:buSzPct val="125000"/>
              <a:buNone/>
            </a:pPr>
            <a:r>
              <a:rPr lang="en-US" sz="1600" b="1" dirty="0">
                <a:latin typeface="Calibri" pitchFamily="34" charset="0"/>
                <a:ea typeface="ＭＳ Ｐゴシック" charset="0"/>
                <a:cs typeface="ＭＳ Ｐゴシック" charset="0"/>
              </a:rPr>
              <a:t>J1 Updates/Improvements: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Collection 6-equivalent algorithm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Include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additional output: 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fire </a:t>
            </a:r>
            <a:r>
              <a:rPr lang="en-US" sz="1600" dirty="0" err="1">
                <a:latin typeface="Calibri" pitchFamily="34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1600" dirty="0" err="1" smtClean="0">
                <a:latin typeface="Calibri" pitchFamily="34" charset="0"/>
                <a:ea typeface="ＭＳ Ｐゴシック" charset="0"/>
                <a:cs typeface="ＭＳ Ｐゴシック" charset="0"/>
              </a:rPr>
              <a:t>adiative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ower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(FRP)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Global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coverage (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including water)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Full </a:t>
            </a:r>
            <a:r>
              <a:rPr lang="en-US" sz="1600" smtClean="0">
                <a:latin typeface="Calibri" pitchFamily="34" charset="0"/>
                <a:ea typeface="ＭＳ Ｐゴシック" charset="0"/>
                <a:cs typeface="ＭＳ Ｐゴシック" charset="0"/>
              </a:rPr>
              <a:t>fire mask</a:t>
            </a:r>
            <a:endParaRPr lang="en-US" sz="1600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File format: netCFD4</a:t>
            </a:r>
            <a:endParaRPr lang="en-US" sz="1600" dirty="0"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0" lvl="1" indent="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0000FF"/>
              </a:buClr>
              <a:buSzPct val="125000"/>
              <a:buNone/>
              <a:defRPr/>
            </a:pPr>
            <a:r>
              <a:rPr lang="en-US" sz="1600" b="1" dirty="0">
                <a:latin typeface="Calibri" pitchFamily="34" charset="0"/>
                <a:ea typeface="ＭＳ Ｐゴシック" charset="0"/>
                <a:cs typeface="ＭＳ Ｐゴシック" charset="0"/>
              </a:rPr>
              <a:t>Schedules/Timeline: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Tailored version of the NASA science code for NOAA real-time applications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be implemented in NOAA’s </a:t>
            </a:r>
            <a:r>
              <a:rPr lang="en-US" sz="1600" dirty="0" err="1" smtClean="0">
                <a:latin typeface="Calibri" pitchFamily="34" charset="0"/>
                <a:ea typeface="ＭＳ Ｐゴシック" charset="0"/>
                <a:cs typeface="ＭＳ Ｐゴシック" charset="0"/>
              </a:rPr>
              <a:t>Suomi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 NPP Data Exploitation (NDE) </a:t>
            </a:r>
            <a:r>
              <a:rPr lang="en-US" sz="1600" dirty="0">
                <a:latin typeface="Calibri" pitchFamily="34" charset="0"/>
                <a:ea typeface="ＭＳ Ｐゴシック" charset="0"/>
                <a:cs typeface="ＭＳ Ｐゴシック" charset="0"/>
              </a:rPr>
              <a:t>system by late Summer 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2015</a:t>
            </a:r>
          </a:p>
          <a:p>
            <a:pPr marL="352425" lvl="1" indent="0" eaLnBrk="0" fontAlgn="base" hangingPunct="0">
              <a:lnSpc>
                <a:spcPct val="80000"/>
              </a:lnSpc>
              <a:spcAft>
                <a:spcPct val="0"/>
              </a:spcAft>
              <a:buClr>
                <a:srgbClr val="0000FF"/>
              </a:buClr>
              <a:buSzPct val="80000"/>
              <a:buNone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To become the operational NOAA product for </a:t>
            </a:r>
            <a:r>
              <a:rPr lang="en-US" sz="1600" b="1" dirty="0" err="1" smtClean="0">
                <a:latin typeface="Calibri" pitchFamily="34" charset="0"/>
                <a:ea typeface="ＭＳ Ｐゴシック" charset="0"/>
                <a:cs typeface="ＭＳ Ｐゴシック" charset="0"/>
              </a:rPr>
              <a:t>Suomi</a:t>
            </a: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 NPP after verification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600" dirty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3" name="Picture 33" descr="West_Forks_VIIRS_FRP_v2_Landsat8_07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94" y="3345366"/>
            <a:ext cx="3775407" cy="29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36"/>
          <p:cNvSpPr txBox="1">
            <a:spLocks noChangeArrowheads="1"/>
          </p:cNvSpPr>
          <p:nvPr/>
        </p:nvSpPr>
        <p:spPr bwMode="auto">
          <a:xfrm>
            <a:off x="4151251" y="3475475"/>
            <a:ext cx="256092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Fire </a:t>
            </a:r>
            <a:r>
              <a:rPr lang="en-US" sz="1600" b="1" dirty="0" err="1">
                <a:solidFill>
                  <a:schemeClr val="bg1"/>
                </a:solidFill>
              </a:rPr>
              <a:t>Radiative</a:t>
            </a:r>
            <a:r>
              <a:rPr lang="en-US" sz="1600" b="1" dirty="0">
                <a:solidFill>
                  <a:schemeClr val="bg1"/>
                </a:solidFill>
              </a:rPr>
              <a:t> Power</a:t>
            </a:r>
          </a:p>
        </p:txBody>
      </p:sp>
      <p:sp>
        <p:nvSpPr>
          <p:cNvPr id="22537" name="TextBox 37"/>
          <p:cNvSpPr txBox="1">
            <a:spLocks noChangeArrowheads="1"/>
          </p:cNvSpPr>
          <p:nvPr/>
        </p:nvSpPr>
        <p:spPr bwMode="auto">
          <a:xfrm>
            <a:off x="7485004" y="5758450"/>
            <a:ext cx="4683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i="1"/>
              <a:t>land</a:t>
            </a:r>
          </a:p>
        </p:txBody>
      </p:sp>
      <p:sp>
        <p:nvSpPr>
          <p:cNvPr id="22538" name="TextBox 38"/>
          <p:cNvSpPr txBox="1">
            <a:spLocks noChangeArrowheads="1"/>
          </p:cNvSpPr>
          <p:nvPr/>
        </p:nvSpPr>
        <p:spPr bwMode="auto">
          <a:xfrm>
            <a:off x="6878579" y="5155200"/>
            <a:ext cx="531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i="1" dirty="0"/>
              <a:t>cloud</a:t>
            </a:r>
          </a:p>
        </p:txBody>
      </p:sp>
      <p:sp>
        <p:nvSpPr>
          <p:cNvPr id="22539" name="TextBox 39"/>
          <p:cNvSpPr txBox="1">
            <a:spLocks noChangeArrowheads="1"/>
          </p:cNvSpPr>
          <p:nvPr/>
        </p:nvSpPr>
        <p:spPr bwMode="auto">
          <a:xfrm>
            <a:off x="8381942" y="5548900"/>
            <a:ext cx="563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i="1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43199" y="6572525"/>
            <a:ext cx="6445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Ivan </a:t>
            </a:r>
            <a:r>
              <a:rPr lang="en-US" sz="1400" dirty="0" err="1" smtClean="0"/>
              <a:t>Csiszar</a:t>
            </a:r>
            <a:r>
              <a:rPr lang="en-US" sz="1400" dirty="0" smtClean="0"/>
              <a:t>, NOAA/NESDIS/STAR; </a:t>
            </a:r>
            <a:r>
              <a:rPr lang="en-US" sz="1400" dirty="0" err="1" smtClean="0"/>
              <a:t>Wilfrid</a:t>
            </a:r>
            <a:r>
              <a:rPr lang="en-US" sz="1400" dirty="0" smtClean="0"/>
              <a:t> Schroeder, Louis </a:t>
            </a:r>
            <a:r>
              <a:rPr lang="en-US" sz="1400" dirty="0" err="1" smtClean="0"/>
              <a:t>Giglio</a:t>
            </a:r>
            <a:r>
              <a:rPr lang="en-US" sz="1400" dirty="0" smtClean="0"/>
              <a:t> et al. UMD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65AD-618F-8E4C-9E30-B49F4D7F142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 descr="Screen Shot 2015-05-15 at 2.03.4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25" y="961812"/>
            <a:ext cx="4778963" cy="23904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627088" y="3917066"/>
            <a:ext cx="2276272" cy="2316368"/>
            <a:chOff x="20124" y="1237185"/>
            <a:chExt cx="5511997" cy="5609092"/>
          </a:xfrm>
        </p:grpSpPr>
        <p:pic>
          <p:nvPicPr>
            <p:cNvPr id="20" name="Picture 19" descr="AF_20150301_1415559_1417183fire_mask_color_rotate_cro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24" y="1237185"/>
              <a:ext cx="5511997" cy="560909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69794" y="6089090"/>
              <a:ext cx="1580618" cy="745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bg1"/>
                  </a:solidFill>
                </a:rPr>
                <a:t>water</a:t>
              </a:r>
              <a:endParaRPr lang="en-US" sz="14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318050" y="1857355"/>
              <a:ext cx="364341" cy="11834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3749937" y="1857355"/>
              <a:ext cx="218444" cy="11834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131561" y="1875203"/>
              <a:ext cx="434273" cy="30304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037598" y="3891056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fires</a:t>
            </a:r>
            <a:endParaRPr lang="en-US" sz="16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07794" y="2733460"/>
            <a:ext cx="12159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/>
              <a:t>Current IDPS product over a global map</a:t>
            </a:r>
            <a:endParaRPr lang="en-US" sz="11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023536" y="6180010"/>
            <a:ext cx="2697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smtClean="0"/>
              <a:t>NASA science code output</a:t>
            </a:r>
            <a:endParaRPr lang="en-US" sz="11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6457747" y="6180010"/>
            <a:ext cx="2697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smtClean="0"/>
              <a:t>NOAA NDE test code output</a:t>
            </a:r>
            <a:endParaRPr lang="en-US" sz="11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776333" y="3077740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viirsfire.geog.umd.edu</a:t>
            </a:r>
            <a:endParaRPr lang="en-US" sz="1200" b="1" i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6628068" y="3368844"/>
            <a:ext cx="2287323" cy="555454"/>
            <a:chOff x="5016500" y="1225462"/>
            <a:chExt cx="4127500" cy="1002323"/>
          </a:xfrm>
        </p:grpSpPr>
        <p:pic>
          <p:nvPicPr>
            <p:cNvPr id="32" name="Picture 31" descr="AF_20150301_1415559_1417183fire_mask_color_rotat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6500" y="1237185"/>
              <a:ext cx="4127500" cy="990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86400" y="1225462"/>
              <a:ext cx="1154741" cy="472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 smtClean="0">
                  <a:solidFill>
                    <a:schemeClr val="bg1"/>
                  </a:solidFill>
                </a:rPr>
                <a:t>clouds</a:t>
              </a:r>
              <a:endParaRPr lang="en-US" sz="11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5801847" y="1606463"/>
              <a:ext cx="152402" cy="3048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6728178" y="1237185"/>
              <a:ext cx="982133" cy="990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H="1">
            <a:off x="6785811" y="3600030"/>
            <a:ext cx="189462" cy="5757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7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403"/>
            <a:ext cx="8229600" cy="691575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VIIRS Vegetation Index EDR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912" y="685178"/>
            <a:ext cx="5160613" cy="2295497"/>
          </a:xfrm>
        </p:spPr>
        <p:txBody>
          <a:bodyPr>
            <a:noAutofit/>
          </a:bodyPr>
          <a:lstStyle/>
          <a:p>
            <a:pPr marL="0" lvl="1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None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Products</a:t>
            </a:r>
          </a:p>
          <a:p>
            <a:pPr lvl="1" eaLnBrk="0" fontAlgn="base" hangingPunct="0"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Normalized Difference Vegetation Index (NDVI) from top-of-atmosphere (TOA) reflectances</a:t>
            </a:r>
          </a:p>
          <a:p>
            <a:pPr lvl="1" eaLnBrk="0" fontAlgn="base" hangingPunct="0"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Enhanced Vegetation Index (EVI) from top of canopy (TOC) reflectances</a:t>
            </a:r>
          </a:p>
          <a:p>
            <a:pPr lvl="1" eaLnBrk="0" fontAlgn="base" hangingPunct="0"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Normalized Difference Vegetation Index (NDVI) from top of canopy (TOC) reflectances (New Product for JPSS-1)</a:t>
            </a:r>
          </a:p>
          <a:p>
            <a:pPr lvl="1" eaLnBrk="0" fontAlgn="base" hangingPunct="0"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File format: HDF5 </a:t>
            </a:r>
          </a:p>
          <a:p>
            <a:pPr marL="0" lvl="1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None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Cal/Val Maturity Status:</a:t>
            </a:r>
          </a:p>
          <a:p>
            <a:pPr marL="0" indent="0" eaLnBrk="0" fontAlgn="base" hangingPunct="0">
              <a:lnSpc>
                <a:spcPct val="110000"/>
              </a:lnSpc>
              <a:spcAft>
                <a:spcPct val="0"/>
              </a:spcAft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Validated 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04/01/15 AERB Approved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2563"/>
            <a:ext cx="2133600" cy="325437"/>
          </a:xfrm>
        </p:spPr>
        <p:txBody>
          <a:bodyPr/>
          <a:lstStyle/>
          <a:p>
            <a:fld id="{5ECD29A4-D30C-DA4D-92A6-7AF41291CBD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8" y="3885021"/>
            <a:ext cx="2959289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J1 VI EDR Updates/Improvements: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Addition of a new dataset (TOC NDVI)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Addition of a new Quality Flag byte (QF4)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Improved definition of high quality of the product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Implementation of an EVI alternate (EVI2) algorithm 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Generation of Level 3 products (spatial and temporal composites)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32361" y="2944095"/>
            <a:ext cx="3513248" cy="408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TOA – NDVI March 19-25,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1725" y="6640354"/>
            <a:ext cx="5010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JSTAR  VI Lead: Marco Vargas    UH  VI EDR Cal/Val Lead  Tomoaki Miura    </a:t>
            </a:r>
            <a:endParaRPr lang="en-US" sz="800" dirty="0"/>
          </a:p>
        </p:txBody>
      </p:sp>
      <p:pic>
        <p:nvPicPr>
          <p:cNvPr id="1026" name="Picture 2" descr="E:\!!!!!!!!!!!!!!!!!!!!!!!!!!!!!!!!!!!!!!!!!!!!!!!!!!_FY15\CONFERENCES_2015\ESA - Italy\VIVIO_TOA_NDVI_2015-03-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411" y="3181057"/>
            <a:ext cx="2943225" cy="16859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31605" y="2833306"/>
            <a:ext cx="2273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APU Estimates (2013 – 2014)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E:\!!!!!!!!!!!!!!!!!!!!!!!!!!!!!!!!!!!!!!!!!!!!!!!!!!_FY15\NASA-Miguel\Picture1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0497" y="3169711"/>
            <a:ext cx="2208520" cy="1846875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00502" y="4881921"/>
            <a:ext cx="3513248" cy="408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TOC – NDVI March 19-25, 2015</a:t>
            </a:r>
          </a:p>
        </p:txBody>
      </p:sp>
      <p:pic>
        <p:nvPicPr>
          <p:cNvPr id="5" name="Picture 2" descr="E:\!!!!!!!!!!!!!!!!!!!!!!!!!!!!!!!!!!!!!!!!!!!!!!!!!!_FY15\NASA-Miguel\VIVIO_TOC_NDVI_2015-March-19-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7455" y="5143847"/>
            <a:ext cx="2943225" cy="1685925"/>
          </a:xfrm>
          <a:prstGeom prst="rect">
            <a:avLst/>
          </a:prstGeom>
          <a:noFill/>
        </p:spPr>
      </p:pic>
      <p:pic>
        <p:nvPicPr>
          <p:cNvPr id="7" name="Picture 3" descr="E:\!!!!!!!!!!!!!!!!!!!!!!!!!!!!!!!!!!!!!!!!!!!!!!!!!!_FY15\NASA-Miguel\VIVIO_TOC_EVI_2015-March-19-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3236" y="1261900"/>
            <a:ext cx="2943225" cy="1685925"/>
          </a:xfrm>
          <a:prstGeom prst="rect">
            <a:avLst/>
          </a:prstGeom>
          <a:noFill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611029" y="1014109"/>
            <a:ext cx="3513248" cy="408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TOC – EVI March 19-25,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6335" y="5105870"/>
            <a:ext cx="2959289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J1 VI EDR Updates Implementation Schedule: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CDR  - May 2014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TRR – November 2014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ARR – March 2015</a:t>
            </a:r>
          </a:p>
          <a:p>
            <a:pPr lvl="1" indent="-22383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IDPS Block 2.0 – Late 2015</a:t>
            </a:r>
          </a:p>
        </p:txBody>
      </p:sp>
    </p:spTree>
    <p:extLst>
      <p:ext uri="{BB962C8B-B14F-4D97-AF65-F5344CB8AC3E}">
        <p14:creationId xmlns:p14="http://schemas.microsoft.com/office/powerpoint/2010/main" val="92491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91575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SNPP VIIRS Green Vegetation Fraction (GVF)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NOAA Unique Product (NUP)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37" y="1123328"/>
            <a:ext cx="4593443" cy="2295497"/>
          </a:xfrm>
        </p:spPr>
        <p:txBody>
          <a:bodyPr>
            <a:noAutofit/>
          </a:bodyPr>
          <a:lstStyle/>
          <a:p>
            <a:pPr marL="0" lvl="1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None/>
              <a:defRPr/>
            </a:pPr>
            <a:r>
              <a:rPr lang="en-US" sz="12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Products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14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The SNPP VIIRS Green Vegetation Fraction (GVF) consists of two products:</a:t>
            </a: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Calibri" pitchFamily="34" charset="0"/>
              </a:rPr>
              <a:t>Weekly global GVF at 4 km resolution </a:t>
            </a: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Calibri" pitchFamily="34" charset="0"/>
              </a:rPr>
              <a:t>Weekly regional GVF (Lat 7.5°S to 90°N, Lon 130°E to 30°E) at 1 km resolution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 smtClean="0">
                <a:latin typeface="Calibri" pitchFamily="34" charset="0"/>
              </a:rPr>
              <a:t>Sliding weekly composites are produced daily in Plate Carrée projection in NetCDF4 format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 smtClean="0">
                <a:latin typeface="Calibri" pitchFamily="34" charset="0"/>
              </a:rPr>
              <a:t>The file size is 80MB for the regional product and 15MB for the global product.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 smtClean="0">
                <a:latin typeface="Calibri" pitchFamily="34" charset="0"/>
              </a:rPr>
              <a:t>The 4km product is available, starting on Feb. 13, 2015, from CLASS: www.class.noaa.gov 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Declared operational on 02/12/2015</a:t>
            </a:r>
          </a:p>
          <a:p>
            <a:pPr marL="0" lvl="1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None/>
              <a:defRPr/>
            </a:pPr>
            <a:endParaRPr lang="en-US" sz="1200" b="1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2563"/>
            <a:ext cx="2133600" cy="325437"/>
          </a:xfrm>
        </p:spPr>
        <p:txBody>
          <a:bodyPr/>
          <a:lstStyle/>
          <a:p>
            <a:fld id="{5ECD29A4-D30C-DA4D-92A6-7AF41291CBD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1779"/>
            <a:ext cx="7393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JSTAR GVF Lead: Marco Vargas</a:t>
            </a:r>
            <a:endParaRPr lang="en-US" sz="1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716016" y="3951734"/>
          <a:ext cx="4295056" cy="2360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512168"/>
                <a:gridCol w="982688"/>
              </a:tblGrid>
              <a:tr h="2154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Attribute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 Analyzed</a:t>
                      </a:r>
                      <a:endParaRPr lang="en-US" sz="12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53134" marR="53134" marT="26565" marB="2656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L1RD Threshold </a:t>
                      </a:r>
                      <a:endParaRPr lang="en-US" sz="12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53134" marR="53134" marT="26565" marB="2656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VIIRS GVF</a:t>
                      </a:r>
                      <a:endParaRPr lang="en-US" sz="1200" dirty="0">
                        <a:solidFill>
                          <a:schemeClr val="bg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53134" marR="53134" marT="26565" marB="26565" anchor="ctr">
                    <a:solidFill>
                      <a:schemeClr val="tx1"/>
                    </a:solidFill>
                  </a:tcPr>
                </a:tc>
              </a:tr>
              <a:tr h="215473">
                <a:tc gridSpan="2">
                  <a:txBody>
                    <a:bodyPr/>
                    <a:lstStyle/>
                    <a:p>
                      <a:r>
                        <a:rPr lang="en-US" sz="1200" dirty="0" smtClean="0"/>
                        <a:t>Measurement accuracy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2"/>
                    </a:solidFill>
                  </a:tcPr>
                </a:tc>
              </a:tr>
              <a:tr h="2154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</a:t>
                      </a:r>
                      <a:r>
                        <a:rPr lang="en-US" sz="1200" baseline="0" dirty="0" smtClean="0"/>
                        <a:t> Global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12%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7.9%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54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Regional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12%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6.5%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5473">
                <a:tc gridSpan="2">
                  <a:txBody>
                    <a:bodyPr/>
                    <a:lstStyle/>
                    <a:p>
                      <a:r>
                        <a:rPr lang="en-US" sz="1200" dirty="0" smtClean="0"/>
                        <a:t>Measurement precision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2"/>
                    </a:solidFill>
                  </a:tcPr>
                </a:tc>
              </a:tr>
              <a:tr h="2154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</a:t>
                      </a:r>
                      <a:r>
                        <a:rPr lang="en-US" sz="1200" baseline="0" dirty="0" smtClean="0"/>
                        <a:t> Global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10.9%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54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 Regional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12.6%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6872">
                <a:tc gridSpan="2">
                  <a:txBody>
                    <a:bodyPr/>
                    <a:lstStyle/>
                    <a:p>
                      <a:r>
                        <a:rPr lang="en-US" sz="1200" dirty="0" smtClean="0"/>
                        <a:t>Measurement uncertainty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2"/>
                    </a:solidFill>
                  </a:tcPr>
                </a:tc>
              </a:tr>
              <a:tr h="2154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</a:t>
                      </a:r>
                      <a:r>
                        <a:rPr lang="en-US" sz="1200" baseline="0" dirty="0" smtClean="0"/>
                        <a:t> Global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13.4%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54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 Regional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14.2%</a:t>
                      </a:r>
                      <a:endParaRPr lang="en-US" sz="1200" dirty="0"/>
                    </a:p>
                  </a:txBody>
                  <a:tcPr marL="53134" marR="53134" marT="26565" marB="2656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7" descr="Global GVF 201409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122936"/>
            <a:ext cx="4402708" cy="218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3548" y="5522248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4km global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8" descr="GVF color bar (ocean black color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0765"/>
            <a:ext cx="4139059" cy="3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Regional GVF 2014090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1504"/>
            <a:ext cx="4139059" cy="166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43985" y="3007648"/>
            <a:ext cx="140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1km regional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54212" y="6300103"/>
            <a:ext cx="10775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50" b="1" dirty="0" smtClean="0"/>
              <a:t>Sep 1-7, 2014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3053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33824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VIIRS Land Surface Temperature (LST)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21" y="1025647"/>
            <a:ext cx="4894779" cy="1867503"/>
          </a:xfrm>
        </p:spPr>
        <p:txBody>
          <a:bodyPr>
            <a:normAutofit/>
          </a:bodyPr>
          <a:lstStyle/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Products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Land Surface Temperature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File format: HDF5 </a:t>
            </a:r>
          </a:p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Cal/Val Maturity Status:</a:t>
            </a:r>
          </a:p>
          <a:p>
            <a:pPr lvl="1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Validated  </a:t>
            </a: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03/25/2015 AERB Approved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2563"/>
            <a:ext cx="2133600" cy="325437"/>
          </a:xfrm>
        </p:spPr>
        <p:txBody>
          <a:bodyPr/>
          <a:lstStyle/>
          <a:p>
            <a:fld id="{5ECD29A4-D30C-DA4D-92A6-7AF41291CBD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452" y="2763185"/>
            <a:ext cx="3844636" cy="95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J1 Updates/Improvements: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Water Vapor correction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Angular correction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missivity explicit algorithm</a:t>
            </a:r>
          </a:p>
        </p:txBody>
      </p:sp>
      <p:pic>
        <p:nvPicPr>
          <p:cNvPr id="9" name="Picture 2" descr="ftp://ftp.star.nesdis.noaa.gov/pub/smcd/emb/pyu/VIIRS_monitoring/global/animations/viirs_lst_day_2015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916" y="1108628"/>
            <a:ext cx="4145973" cy="276398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611779"/>
            <a:ext cx="7393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JSTAR LST Lead: Bob Yu</a:t>
            </a:r>
            <a:endParaRPr lang="en-US" sz="1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522342"/>
              </p:ext>
            </p:extLst>
          </p:nvPr>
        </p:nvGraphicFramePr>
        <p:xfrm>
          <a:off x="3466383" y="3931482"/>
          <a:ext cx="5448298" cy="2608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"/>
                <a:gridCol w="561975"/>
                <a:gridCol w="752475"/>
                <a:gridCol w="3314698"/>
              </a:tblGrid>
              <a:tr h="40082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Attribute Analyzed</a:t>
                      </a:r>
                      <a:endParaRPr lang="en-US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L1RD Threshold</a:t>
                      </a:r>
                      <a:endParaRPr lang="en-US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Validation Result</a:t>
                      </a:r>
                      <a:endParaRPr lang="en-US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en-US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4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In-situ Validation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(2.5K)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05C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-0.37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D05C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(2.35)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Results are based on the VIIRS data over SURFRAD sites for over 2.5 years . The error budget estimation is limited by ground data quality control, cloud filtering procedure and upstream data error.</a:t>
                      </a:r>
                    </a:p>
                  </a:txBody>
                  <a:tcPr marT="45723" marB="45723" horzOverflow="overflow"/>
                </a:tc>
              </a:tr>
              <a:tr h="663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R-based Validation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(2.5K)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0.47(1.12)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forward radiative transfer model is used, over 9 regions in globe, representing all 17-IGBP types over the seasons. The error budget estimation is limited by profile quality, cloud screening procedure and sampling procedure.</a:t>
                      </a:r>
                    </a:p>
                  </a:txBody>
                  <a:tcPr marT="45723" marB="45723" horzOverflow="overflow"/>
                </a:tc>
              </a:tr>
              <a:tr h="70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Cross satellite Comparison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0.59(1.93): daytime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0.99(2.02): nighttime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results are based on comparisons to MODIS LST, over 100 scenes, over low latitude, polar area and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CONUSThe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error budget estimation  is limited by the spatial and temporal difference, sensor difference, angle difference etc.  </a:t>
                      </a:r>
                    </a:p>
                  </a:txBody>
                  <a:tcPr marT="45723" marB="45723" horzOverflow="overflow"/>
                </a:tc>
              </a:tr>
            </a:tbl>
          </a:graphicData>
        </a:graphic>
      </p:graphicFrame>
      <p:pic>
        <p:nvPicPr>
          <p:cNvPr id="12" name="Picture 11" descr="C:\Users\yliu\Documents\JPSS\VaidatedOneMaterial\surfrad\VIIRS-SURFRAD-TBL-2012032-2014240_viirslst_sitelst_std1.5 and refectanceMODISAeroso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697" y="3939735"/>
            <a:ext cx="3007934" cy="272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27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roman\AppData\Local\Microsoft\Windows\Temporary Internet Files\Content.Outlook\M04FACUG\viirs_lsa_day_20150201-20150216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2"/>
          <a:stretch/>
        </p:blipFill>
        <p:spPr bwMode="auto">
          <a:xfrm>
            <a:off x="4686299" y="3624955"/>
            <a:ext cx="4457702" cy="31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>
                <a:solidFill>
                  <a:srgbClr val="073E87"/>
                </a:solidFill>
              </a:rPr>
              <a:pPr/>
              <a:t>17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5122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142875" y="41148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295275" y="42672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447675" y="44196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600075" y="45720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752475" y="47244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904875" y="48768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1057275" y="50292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1209675" y="51816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1362075" y="53340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albedo\jpss\work\bpsa_lut_brdf\mx8.6\map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4914" r="8213" b="18642"/>
          <a:stretch/>
        </p:blipFill>
        <p:spPr bwMode="auto">
          <a:xfrm>
            <a:off x="1514475" y="5486400"/>
            <a:ext cx="3476624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533899" y="4724400"/>
            <a:ext cx="457200" cy="260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78203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VIIRS Surface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Albedo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59112" y="1076217"/>
            <a:ext cx="4593443" cy="2857764"/>
          </a:xfrm>
        </p:spPr>
        <p:txBody>
          <a:bodyPr>
            <a:normAutofit lnSpcReduction="10000"/>
          </a:bodyPr>
          <a:lstStyle/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Products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Land Surface </a:t>
            </a:r>
            <a:r>
              <a:rPr lang="en-US" sz="1600" dirty="0" err="1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Albedo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(LSA)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Ocean Surface Albedo (OSA)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Sea-Ice Surface Albedo (SSA)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Only LSA and SSA are validated and maintained in the current VIIRS Albedo release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File format: HDF5 </a:t>
            </a:r>
          </a:p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Cal/Val Maturity Status:</a:t>
            </a:r>
          </a:p>
          <a:p>
            <a:pPr lvl="1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5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LSA Validated  </a:t>
            </a: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03/25/2015 AERB Approved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4551" y="1333046"/>
            <a:ext cx="3998238" cy="2291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J1 Updates/Improvements: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Update LUT of regression coefficients for estimating sea ice Albedo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Develop a separate LUT for snow pixels and other major land surface types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Implement a temporal filtering to improve both quality and continuity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Work with NWP users to develop a framework to generate gridded data set of LSA that fit users’ needs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611779"/>
            <a:ext cx="7393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JSTAR LSA Lead: Bob Yu</a:t>
            </a:r>
            <a:endParaRPr lang="en-US" sz="1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64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20451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VIIRS Surface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112" y="1296128"/>
            <a:ext cx="4531097" cy="5094282"/>
          </a:xfrm>
        </p:spPr>
        <p:txBody>
          <a:bodyPr>
            <a:normAutofit fontScale="92500" lnSpcReduction="10000"/>
          </a:bodyPr>
          <a:lstStyle/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Products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VIIRS Surface Type (granule level)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VIIRS Quality Surface Type IP (QST IP, Global Gridded Surface Type Map)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File format: HDF5 </a:t>
            </a:r>
          </a:p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Cal/Val Maturity Status:</a:t>
            </a:r>
          </a:p>
          <a:p>
            <a:pPr lvl="1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Validated  </a:t>
            </a: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04/01/2015 AERB Approved</a:t>
            </a:r>
          </a:p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Users: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Modeling studies</a:t>
            </a:r>
          </a:p>
          <a:p>
            <a:pPr marL="1028700" lvl="2" indent="-280988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Land surface parameterization for GCMs (e.g. NCEP Noah LSM)</a:t>
            </a:r>
          </a:p>
          <a:p>
            <a:pPr marL="1028700" lvl="2" indent="-280988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Biogeochemical cycles</a:t>
            </a:r>
          </a:p>
          <a:p>
            <a:pPr marL="1028700" lvl="2" indent="-280988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Hydrological processes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Carbon and ecosystem studies</a:t>
            </a:r>
          </a:p>
          <a:p>
            <a:pPr marL="1028700" lvl="2" indent="-280988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Carbon stock, fluxes</a:t>
            </a:r>
          </a:p>
          <a:p>
            <a:pPr marL="1028700" lvl="2" indent="-280988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Biodiversity</a:t>
            </a: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Downstream products</a:t>
            </a:r>
          </a:p>
          <a:p>
            <a:pPr marL="1028700" lvl="2" indent="-280988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Land surface temperature, cloud mask, aerosol products, other products require global land/water location information</a:t>
            </a:r>
          </a:p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endParaRPr lang="en-US" sz="1600" b="1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2563"/>
            <a:ext cx="2133600" cy="325437"/>
          </a:xfrm>
        </p:spPr>
        <p:txBody>
          <a:bodyPr/>
          <a:lstStyle/>
          <a:p>
            <a:fld id="{5ECD29A4-D30C-DA4D-92A6-7AF41291CBD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6073" y="4208558"/>
            <a:ext cx="391737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J1 Updates/Improvements: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Support vector machines (SVM) may replace the decision tree (DT) algorithm for higher reliability/stability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Multiple year classification metrics are expected to produce more stable Surface Type map</a:t>
            </a:r>
          </a:p>
          <a:p>
            <a:pPr marL="233363" lvl="1" indent="-233363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Schedules/Timeline: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  <a:tabLst>
                <a:tab pos="27432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SVM product evaluated	Dec-2015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  <a:tabLst>
                <a:tab pos="27432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New global surface type IP (QST IP) delivered to IDPS	Dec-2015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00800" y="3134502"/>
            <a:ext cx="2358737" cy="876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S-NPP VIIRS Surface Type IP: Global  Surface Type Map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07" y="1203146"/>
            <a:ext cx="3927764" cy="1862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99" y="2482939"/>
            <a:ext cx="1256874" cy="154739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6611779"/>
            <a:ext cx="7393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JSTAR  Surface Type Lead: Jerry Zhan</a:t>
            </a:r>
            <a:endParaRPr lang="en-US" sz="1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756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3365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charset="0"/>
                <a:cs typeface="ＭＳ Ｐゴシック" charset="0"/>
              </a:rPr>
              <a:t>VIIRS Snow and Ice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03" y="1244172"/>
            <a:ext cx="4315899" cy="3001257"/>
          </a:xfrm>
        </p:spPr>
        <p:txBody>
          <a:bodyPr>
            <a:normAutofit/>
          </a:bodyPr>
          <a:lstStyle/>
          <a:p>
            <a:pPr marL="342900" lvl="1" indent="-3429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5000"/>
              <a:buFont typeface="Lucida Grande"/>
              <a:buChar char="•"/>
              <a:defRPr/>
            </a:pPr>
            <a:r>
              <a:rPr lang="en-US" sz="1600" b="1" dirty="0">
                <a:latin typeface="Calibri" pitchFamily="34" charset="0"/>
                <a:ea typeface="ＭＳ Ｐゴシック" charset="0"/>
                <a:cs typeface="ＭＳ Ｐゴシック" charset="0"/>
              </a:rPr>
              <a:t>Products &amp;Cal/Val Maturity Status:</a:t>
            </a:r>
          </a:p>
          <a:p>
            <a:pPr lvl="1" eaLnBrk="0" fontAlgn="base" hangingPunct="0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sz="1700" b="1" dirty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Snow Cover: Binary Map</a:t>
            </a:r>
          </a:p>
          <a:p>
            <a:pPr marL="1028700" lvl="2" indent="-280988" eaLnBrk="0" fontAlgn="base" hangingPunct="0"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b="1" dirty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Validated</a:t>
            </a:r>
            <a:r>
              <a:rPr lang="en-US" sz="1500" dirty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 01/08/2014 </a:t>
            </a:r>
            <a:r>
              <a:rPr lang="en-US" sz="1500" dirty="0" smtClean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500" dirty="0">
              <a:solidFill>
                <a:srgbClr val="00800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lvl="1" eaLnBrk="0" fontAlgn="base" hangingPunct="0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sz="1500" b="1" dirty="0">
                <a:latin typeface="Calibri" pitchFamily="34" charset="0"/>
                <a:ea typeface="ＭＳ Ｐゴシック" charset="0"/>
                <a:cs typeface="ＭＳ Ｐゴシック" charset="0"/>
              </a:rPr>
              <a:t>Snow Cover: Fractional Snow Cover</a:t>
            </a:r>
          </a:p>
          <a:p>
            <a:pPr marL="1028700" lvl="2" indent="-280988" eaLnBrk="0" fontAlgn="base" hangingPunct="0"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b="1" dirty="0">
                <a:latin typeface="Calibri" pitchFamily="34" charset="0"/>
                <a:ea typeface="ＭＳ Ｐゴシック" charset="0"/>
                <a:cs typeface="ＭＳ Ｐゴシック" charset="0"/>
              </a:rPr>
              <a:t>Provisional</a:t>
            </a:r>
            <a:r>
              <a:rPr lang="en-US" sz="1500" dirty="0">
                <a:latin typeface="Calibri" pitchFamily="34" charset="0"/>
                <a:ea typeface="ＭＳ Ｐゴシック" charset="0"/>
                <a:cs typeface="ＭＳ Ｐゴシック" charset="0"/>
              </a:rPr>
              <a:t> 12/20/2013 </a:t>
            </a: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500" dirty="0"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lvl="1" eaLnBrk="0" fontAlgn="base" hangingPunct="0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sz="1500" b="1" dirty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Ice Surface Temperature</a:t>
            </a:r>
          </a:p>
          <a:p>
            <a:pPr marL="1028700" lvl="2" indent="-280988" eaLnBrk="0" fontAlgn="base" hangingPunct="0"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b="1" dirty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Validated  01/08/2014 </a:t>
            </a:r>
            <a:r>
              <a:rPr lang="en-US" sz="1500" b="1" dirty="0" smtClean="0">
                <a:solidFill>
                  <a:srgbClr val="008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500" b="1" dirty="0">
              <a:solidFill>
                <a:srgbClr val="00800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lvl="1" eaLnBrk="0" fontAlgn="base" hangingPunct="0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Sea ice characterization</a:t>
            </a:r>
          </a:p>
          <a:p>
            <a:pPr marL="1028700" lvl="2" indent="-280988" eaLnBrk="0" fontAlgn="base" hangingPunct="0">
              <a:spcAft>
                <a:spcPct val="0"/>
              </a:spcAft>
              <a:buSzPct val="70000"/>
              <a:buFont typeface="Wingdings" pitchFamily="2" charset="2"/>
              <a:buChar char="v"/>
              <a:defRPr/>
            </a:pPr>
            <a:r>
              <a:rPr lang="en-US" sz="1500" b="1" dirty="0">
                <a:latin typeface="Calibri" pitchFamily="34" charset="0"/>
                <a:ea typeface="ＭＳ Ｐゴシック" charset="0"/>
                <a:cs typeface="ＭＳ Ｐゴシック" charset="0"/>
              </a:rPr>
              <a:t>Provisional</a:t>
            </a:r>
            <a:r>
              <a:rPr lang="en-US" sz="1500" dirty="0">
                <a:latin typeface="Calibri" pitchFamily="34" charset="0"/>
                <a:ea typeface="ＭＳ Ｐゴシック" charset="0"/>
                <a:cs typeface="ＭＳ Ｐゴシック" charset="0"/>
              </a:rPr>
              <a:t> 12/20/2013 </a:t>
            </a:r>
            <a:r>
              <a:rPr lang="en-US" sz="15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600" b="1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lvl="1" eaLnBrk="0" fontAlgn="base" hangingPunct="0">
              <a:lnSpc>
                <a:spcPct val="100000"/>
              </a:lnSpc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pitchFamily="34" charset="0"/>
                <a:ea typeface="ＭＳ Ｐゴシック" charset="0"/>
                <a:cs typeface="ＭＳ Ｐゴシック" charset="0"/>
              </a:rPr>
              <a:t>File format: HDF5 </a:t>
            </a:r>
          </a:p>
          <a:p>
            <a:pPr marL="0" indent="0" eaLnBrk="0" fontAlgn="base" hangingPunct="0">
              <a:spcAft>
                <a:spcPct val="0"/>
              </a:spcAft>
              <a:buNone/>
              <a:defRPr/>
            </a:pPr>
            <a:endParaRPr lang="en-US" sz="1400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endParaRPr lang="en-US" sz="1600" dirty="0" smtClean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2563"/>
            <a:ext cx="2133600" cy="325437"/>
          </a:xfrm>
        </p:spPr>
        <p:txBody>
          <a:bodyPr/>
          <a:lstStyle/>
          <a:p>
            <a:fld id="{5ECD29A4-D30C-DA4D-92A6-7AF41291CBD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7393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JSTAR Cryosphere Lead: Jeff Key</a:t>
            </a:r>
            <a:endParaRPr lang="en-US" sz="1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4662914" y="1278387"/>
            <a:ext cx="4245032" cy="2414369"/>
            <a:chOff x="457200" y="1468438"/>
            <a:chExt cx="4024315" cy="2271712"/>
          </a:xfrm>
        </p:grpSpPr>
        <p:pic>
          <p:nvPicPr>
            <p:cNvPr id="30" name="Picture 29" descr="C:\Users\promanov\Documents\New Folder\PETER\VIIRS\REPORTS\snow_map_daily_gl_10km_20130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468438"/>
              <a:ext cx="4000500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2823539" y="3098800"/>
              <a:ext cx="1616698" cy="34750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FF0000"/>
                  </a:solidFill>
                  <a:latin typeface="Calibri" pitchFamily="34" charset="0"/>
                  <a:ea typeface="ＭＳ Ｐゴシック" charset="-128"/>
                  <a:cs typeface="Arial" pitchFamily="34" charset="0"/>
                </a:rPr>
                <a:t>S-NPP VIIRS</a:t>
              </a:r>
              <a:endParaRPr lang="en-US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Arial" pitchFamily="34" charset="0"/>
              </a:endParaRPr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557214" y="3511550"/>
              <a:ext cx="3924301" cy="228600"/>
              <a:chOff x="1879609" y="6010275"/>
              <a:chExt cx="3924287" cy="228600"/>
            </a:xfrm>
          </p:grpSpPr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1879609" y="6033146"/>
                <a:ext cx="266701" cy="16002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itchFamily="34" charset="0"/>
                  <a:ea typeface="ＭＳ Ｐゴシック" charset="-128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2128838" y="6010275"/>
                <a:ext cx="601662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indent="-342900" defTabSz="914400" fontAlgn="base">
                  <a:lnSpc>
                    <a:spcPct val="9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FAFD00"/>
                  </a:buClr>
                  <a:buSzPct val="100000"/>
                  <a:buFont typeface="Symbol" pitchFamily="18" charset="2"/>
                  <a:buNone/>
                </a:pPr>
                <a:r>
                  <a:rPr lang="en-US" sz="1200">
                    <a:solidFill>
                      <a:prstClr val="black"/>
                    </a:solidFill>
                    <a:latin typeface="Myriad Pro" charset="0"/>
                    <a:ea typeface="ＭＳ Ｐゴシック" charset="-128"/>
                  </a:rPr>
                  <a:t>snow</a:t>
                </a:r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3762384" y="6033591"/>
                <a:ext cx="266702" cy="160020"/>
              </a:xfrm>
              <a:prstGeom prst="rect">
                <a:avLst/>
              </a:prstGeom>
              <a:solidFill>
                <a:srgbClr val="969696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itchFamily="34" charset="0"/>
                  <a:ea typeface="ＭＳ Ｐゴシック" charset="-128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4011613" y="6010275"/>
                <a:ext cx="558800" cy="225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indent="-342900" defTabSz="914400" fontAlgn="base">
                  <a:lnSpc>
                    <a:spcPct val="9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FAFD00"/>
                  </a:buClr>
                  <a:buSzPct val="100000"/>
                  <a:buFont typeface="Symbol" pitchFamily="18" charset="2"/>
                  <a:buNone/>
                </a:pPr>
                <a:r>
                  <a:rPr lang="en-US" sz="1200">
                    <a:solidFill>
                      <a:prstClr val="black"/>
                    </a:solidFill>
                    <a:latin typeface="Myriad Pro" charset="0"/>
                    <a:ea typeface="ＭＳ Ｐゴシック" charset="-128"/>
                  </a:rPr>
                  <a:t>cloud</a:t>
                </a:r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2847984" y="6038584"/>
                <a:ext cx="266702" cy="160020"/>
              </a:xfrm>
              <a:prstGeom prst="rect">
                <a:avLst/>
              </a:prstGeom>
              <a:solidFill>
                <a:srgbClr val="0064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itchFamily="34" charset="0"/>
                  <a:ea typeface="ＭＳ Ｐゴシック" charset="-128"/>
                </a:endParaRP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3097213" y="6015038"/>
                <a:ext cx="479425" cy="214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indent="-342900" defTabSz="914400" fontAlgn="base">
                  <a:lnSpc>
                    <a:spcPct val="9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FAFD00"/>
                  </a:buClr>
                  <a:buSzPct val="100000"/>
                  <a:buFont typeface="Symbol" pitchFamily="18" charset="2"/>
                  <a:buNone/>
                </a:pPr>
                <a:r>
                  <a:rPr lang="en-US" sz="1200">
                    <a:solidFill>
                      <a:prstClr val="black"/>
                    </a:solidFill>
                    <a:latin typeface="Myriad Pro" charset="0"/>
                    <a:ea typeface="ＭＳ Ｐゴシック" charset="-128"/>
                  </a:rPr>
                  <a:t>land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4737114" y="6052645"/>
                <a:ext cx="133351" cy="160020"/>
              </a:xfrm>
              <a:prstGeom prst="rect">
                <a:avLst/>
              </a:prstGeom>
              <a:solidFill>
                <a:srgbClr val="6E6E6E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itchFamily="34" charset="0"/>
                  <a:ea typeface="ＭＳ Ｐゴシック" charset="-128"/>
                </a:endParaRP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4986338" y="6016624"/>
                <a:ext cx="817558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indent="-342900" defTabSz="914400" fontAlgn="base">
                  <a:lnSpc>
                    <a:spcPct val="9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FAFD00"/>
                  </a:buClr>
                  <a:buSzPct val="100000"/>
                  <a:buFont typeface="Symbol" pitchFamily="18" charset="2"/>
                  <a:buNone/>
                </a:pPr>
                <a:r>
                  <a:rPr lang="en-US" sz="1200">
                    <a:solidFill>
                      <a:prstClr val="black"/>
                    </a:solidFill>
                    <a:latin typeface="Myriad Pro" charset="0"/>
                    <a:ea typeface="ＭＳ Ｐゴシック" charset="-128"/>
                  </a:rPr>
                  <a:t>No  data 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4832360" y="6054729"/>
                <a:ext cx="133351" cy="160020"/>
              </a:xfrm>
              <a:prstGeom prst="rect">
                <a:avLst/>
              </a:prstGeom>
              <a:solidFill>
                <a:srgbClr val="323232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black"/>
                  </a:solidFill>
                  <a:latin typeface="Calibri" pitchFamily="34" charset="0"/>
                  <a:ea typeface="ＭＳ Ｐゴシック" charset="-128"/>
                </a:endParaRPr>
              </a:p>
            </p:txBody>
          </p:sp>
        </p:grpSp>
      </p:grpSp>
      <p:pic>
        <p:nvPicPr>
          <p:cNvPr id="42" name="Picture 41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4451" y="3922953"/>
            <a:ext cx="4261956" cy="213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206774" y="6235364"/>
            <a:ext cx="362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March 2, 2013 (day 2013061)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975474" y="5600359"/>
            <a:ext cx="1797050" cy="338137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MODIS Aqua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4073" y="4471965"/>
            <a:ext cx="3917373" cy="198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J1 Updates/Improvements: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Two new VIIRS snow fraction products will be generated by NOAA, both at 375 m, one providing MODIS heritage and one providing GOES heritage.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 new VIIRS ice thickness product will be generated by NOAA.</a:t>
            </a:r>
          </a:p>
          <a:p>
            <a:pPr lvl="1" indent="-2238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The fate of the current operational snow fraction and ice characterization products is unclear.</a:t>
            </a:r>
          </a:p>
        </p:txBody>
      </p:sp>
    </p:spTree>
    <p:extLst>
      <p:ext uri="{BB962C8B-B14F-4D97-AF65-F5344CB8AC3E}">
        <p14:creationId xmlns:p14="http://schemas.microsoft.com/office/powerpoint/2010/main" val="208179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VIIRS_Land_banner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504" b="-91504"/>
          <a:stretch>
            <a:fillRect/>
          </a:stretch>
        </p:blipFill>
        <p:spPr>
          <a:xfrm>
            <a:off x="220133" y="-1430866"/>
            <a:ext cx="8737600" cy="4730842"/>
          </a:xfrm>
        </p:spPr>
      </p:pic>
      <p:sp>
        <p:nvSpPr>
          <p:cNvPr id="13" name="TextBox 12"/>
          <p:cNvSpPr txBox="1"/>
          <p:nvPr/>
        </p:nvSpPr>
        <p:spPr>
          <a:xfrm>
            <a:off x="220133" y="1859802"/>
            <a:ext cx="834813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VIIRS Land Web Site </a:t>
            </a:r>
            <a:r>
              <a:rPr lang="en-US" sz="2400" b="1" dirty="0">
                <a:solidFill>
                  <a:prstClr val="black"/>
                </a:solidFill>
              </a:rPr>
              <a:t>(</a:t>
            </a:r>
            <a:r>
              <a:rPr lang="en-US" sz="2400" b="1" dirty="0">
                <a:solidFill>
                  <a:prstClr val="black"/>
                </a:solidFill>
                <a:hlinkClick r:id="rId3"/>
              </a:rPr>
              <a:t>http://viirsland.gsfc.nasa.gov</a:t>
            </a:r>
            <a:r>
              <a:rPr lang="en-US" sz="2400" b="1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en-US" sz="2400" b="1" dirty="0" smtClean="0">
                <a:solidFill>
                  <a:prstClr val="black"/>
                </a:solidFill>
              </a:rPr>
              <a:t>)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Public as of 2014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Home Page includes -&gt; News, Meetings, Sensor and Land Data information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Navigation includes -&gt; Products - Validation - People - Tools - Publications – Links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Please keep us informed of publications, particularly those that are peer-reviewed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Input is welcome, please send us news or validation plans.</a:t>
            </a:r>
            <a:endParaRPr lang="en-US" dirty="0">
              <a:solidFill>
                <a:prstClr val="black"/>
              </a:solidFill>
            </a:endParaRP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prstClr val="black"/>
                </a:solidFill>
              </a:rPr>
              <a:t>Recently Updated – NASA/NOAA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The</a:t>
            </a:r>
            <a:r>
              <a:rPr lang="en-US" b="1" dirty="0" smtClean="0">
                <a:solidFill>
                  <a:prstClr val="black"/>
                </a:solidFill>
              </a:rPr>
              <a:t> Products</a:t>
            </a:r>
            <a:r>
              <a:rPr lang="en-US" dirty="0" smtClean="0">
                <a:solidFill>
                  <a:prstClr val="black"/>
                </a:solidFill>
              </a:rPr>
              <a:t> navigation button was separated into </a:t>
            </a:r>
            <a:r>
              <a:rPr lang="en-US" b="1" dirty="0" smtClean="0">
                <a:solidFill>
                  <a:prstClr val="black"/>
                </a:solidFill>
              </a:rPr>
              <a:t>NOAA EDR</a:t>
            </a:r>
            <a:r>
              <a:rPr lang="en-US" dirty="0" smtClean="0">
                <a:solidFill>
                  <a:prstClr val="black"/>
                </a:solidFill>
              </a:rPr>
              <a:t> products and </a:t>
            </a:r>
            <a:r>
              <a:rPr lang="en-US" b="1" dirty="0" smtClean="0">
                <a:solidFill>
                  <a:prstClr val="black"/>
                </a:solidFill>
              </a:rPr>
              <a:t>NASA ESDR </a:t>
            </a:r>
            <a:r>
              <a:rPr lang="en-US" dirty="0" smtClean="0">
                <a:solidFill>
                  <a:prstClr val="black"/>
                </a:solidFill>
              </a:rPr>
              <a:t>products. </a:t>
            </a:r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ain product page for each agency describes their general approach (SIPS vs. IDPS).  Each NASA product page includes a Validation Plan section. The NOAA page includes a section for NOAA-unique products. 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People</a:t>
            </a:r>
            <a:r>
              <a:rPr lang="en-US" dirty="0" smtClean="0">
                <a:solidFill>
                  <a:prstClr val="black"/>
                </a:solidFill>
              </a:rPr>
              <a:t> page includes navigation at left to pages for both the NASA Science Team and NOAA Product Team members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Additional updates as SIPS get rolling and products advance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47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6886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CEOS/WGCV/LPV Status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6148" name="Picture 4" descr="white baseball cap.jpg (350×31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4" y="2924174"/>
            <a:ext cx="3768726" cy="33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argans.co.uk/dimitri/img/CEOS_logo_500x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7" y="3771171"/>
            <a:ext cx="217170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3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en-US" sz="4000" b="1" dirty="0" smtClean="0">
                <a:solidFill>
                  <a:srgbClr val="000090"/>
                </a:solidFill>
                <a:latin typeface="Arial" charset="0"/>
                <a:ea typeface="ＭＳ Ｐゴシック" pitchFamily="34" charset="-128"/>
                <a:cs typeface="Arial" charset="0"/>
              </a:rPr>
              <a:t>CEOS &gt; WGCV &gt; LPV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908050"/>
            <a:ext cx="8426450" cy="35290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CH" altLang="en-US" b="1" smtClean="0">
                <a:ea typeface="ＭＳ Ｐゴシック" pitchFamily="34" charset="-128"/>
              </a:rPr>
              <a:t>CEOS</a:t>
            </a:r>
            <a:r>
              <a:rPr lang="de-CH" altLang="en-US" smtClean="0">
                <a:ea typeface="ＭＳ Ｐゴシック" pitchFamily="34" charset="-128"/>
              </a:rPr>
              <a:t> - Committee on Earth Observation Satellites   </a:t>
            </a:r>
          </a:p>
          <a:p>
            <a:pPr marL="400050" lvl="1" indent="0" eaLnBrk="1" hangingPunct="1">
              <a:buFont typeface="Arial" charset="0"/>
              <a:buNone/>
            </a:pPr>
            <a:r>
              <a:rPr lang="de-CH" altLang="en-US" sz="2000" smtClean="0">
                <a:ea typeface="ＭＳ Ｐゴシック" pitchFamily="34" charset="-128"/>
              </a:rPr>
              <a:t>31 CEOS Members</a:t>
            </a:r>
          </a:p>
          <a:p>
            <a:pPr marL="400050" lvl="1" indent="0" eaLnBrk="1" hangingPunct="1">
              <a:buFont typeface="Arial" charset="0"/>
              <a:buNone/>
            </a:pPr>
            <a:r>
              <a:rPr lang="de-CH" altLang="en-US" sz="2000" smtClean="0">
                <a:ea typeface="ＭＳ Ｐゴシック" pitchFamily="34" charset="-128"/>
              </a:rPr>
              <a:t>24 Associate Members (eg UNEP, GTOS, IGBP, WMO, GCOS)</a:t>
            </a:r>
          </a:p>
          <a:p>
            <a:pPr marL="0" indent="0" eaLnBrk="1" hangingPunct="1">
              <a:buFont typeface="Arial" charset="0"/>
              <a:buNone/>
            </a:pPr>
            <a:endParaRPr lang="de-CH" altLang="en-US" sz="1400" smtClean="0">
              <a:ea typeface="ＭＳ Ｐゴシック" pitchFamily="34" charset="-128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de-CH" altLang="en-US" sz="2400" smtClean="0">
                <a:ea typeface="ＭＳ Ｐゴシック" pitchFamily="34" charset="-128"/>
              </a:rPr>
              <a:t>CEOS  </a:t>
            </a:r>
            <a:r>
              <a:rPr lang="en-US" altLang="en-US" sz="2400" smtClean="0">
                <a:ea typeface="ＭＳ Ｐゴシック" pitchFamily="34" charset="-128"/>
              </a:rPr>
              <a:t>coordinates civil space-based observations of the Earth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800" smtClean="0">
              <a:ea typeface="ＭＳ Ｐゴシック" pitchFamily="34" charset="-128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400" smtClean="0">
                <a:ea typeface="ＭＳ Ｐゴシック" pitchFamily="34" charset="-128"/>
              </a:rPr>
              <a:t>This is achieved through its working groups and virtual constellations.  The </a:t>
            </a:r>
            <a:r>
              <a:rPr lang="en-US" altLang="en-US" sz="2400" b="1" smtClean="0">
                <a:ea typeface="ＭＳ Ｐゴシック" pitchFamily="34" charset="-128"/>
              </a:rPr>
              <a:t>Working Group on Calibration and Validation (WGCV)</a:t>
            </a:r>
            <a:r>
              <a:rPr lang="en-US" altLang="en-US" sz="2400" smtClean="0">
                <a:ea typeface="ＭＳ Ｐゴシック" pitchFamily="34" charset="-128"/>
              </a:rPr>
              <a:t> is one of 5 CEOS working groups.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altLang="en-US" sz="2400" smtClean="0">
              <a:ea typeface="ＭＳ Ｐゴシック" pitchFamily="34" charset="-128"/>
            </a:endParaRPr>
          </a:p>
          <a:p>
            <a:pPr marL="400050" lvl="1" indent="0" eaLnBrk="1" hangingPunct="1">
              <a:buFont typeface="Arial" charset="0"/>
              <a:buNone/>
            </a:pPr>
            <a:r>
              <a:rPr lang="en-US" altLang="en-US" sz="2400" smtClean="0">
                <a:ea typeface="ＭＳ Ｐゴシック" pitchFamily="34" charset="-128"/>
              </a:rPr>
              <a:t> </a:t>
            </a:r>
          </a:p>
          <a:p>
            <a:pPr marL="400050" lvl="1" indent="0" eaLnBrk="1" hangingPunct="1">
              <a:buFont typeface="Arial" charset="0"/>
              <a:buNone/>
            </a:pPr>
            <a:endParaRPr lang="en-US" altLang="en-US" sz="2400" smtClean="0">
              <a:ea typeface="ＭＳ Ｐゴシック" pitchFamily="34" charset="-128"/>
            </a:endParaRPr>
          </a:p>
          <a:p>
            <a:pPr marL="400050" lvl="1" indent="0" eaLnBrk="1" hangingPunct="1">
              <a:buFont typeface="Arial" charset="0"/>
              <a:buNone/>
            </a:pPr>
            <a:r>
              <a:rPr lang="en-US" altLang="en-US" sz="2400" smtClean="0">
                <a:ea typeface="ＭＳ Ｐゴシック" pitchFamily="34" charset="-128"/>
              </a:rPr>
              <a:t> </a:t>
            </a:r>
            <a:endParaRPr lang="de-CH" altLang="en-US" smtClean="0">
              <a:ea typeface="ＭＳ Ｐゴシック" pitchFamily="34" charset="-128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09600" y="4365104"/>
            <a:ext cx="8355013" cy="2370137"/>
          </a:xfrm>
          <a:prstGeom prst="rect">
            <a:avLst/>
          </a:prstGeom>
          <a:solidFill>
            <a:srgbClr val="CCFFCC"/>
          </a:solidFill>
          <a:ln w="9525">
            <a:solidFill>
              <a:srgbClr val="9E8E5C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smtClean="0">
                <a:solidFill>
                  <a:srgbClr val="000090"/>
                </a:solidFill>
                <a:latin typeface="Calibri" pitchFamily="34" charset="0"/>
              </a:rPr>
              <a:t>Land Product Validation (LPV)</a:t>
            </a:r>
            <a:r>
              <a:rPr lang="en-US" altLang="en-US" sz="2400" b="1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</a:rPr>
              <a:t>is one of 6 WGCV subgroups</a:t>
            </a:r>
            <a:endParaRPr lang="en-US" altLang="en-US" sz="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</a:rPr>
              <a:t>Current LPV Officers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latin typeface="Calibri" pitchFamily="34" charset="0"/>
              </a:rPr>
              <a:t>Chair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</a:rPr>
              <a:t>               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Gabriela Schaepman-Strub  </a:t>
            </a:r>
            <a:r>
              <a:rPr lang="en-US" altLang="en-US" sz="2400" dirty="0" smtClean="0">
                <a:solidFill>
                  <a:prstClr val="black"/>
                </a:solidFill>
                <a:cs typeface="Arial" pitchFamily="34" charset="0"/>
              </a:rPr>
              <a:t>   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University of Zurich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Vice-Chair       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Miguel Rom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</a:rPr>
              <a:t>án                             NASA/GSFC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LPV Support   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Jaime Nickeson 		  SSAI/GSFC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9 Focus Areas </a:t>
            </a:r>
            <a:r>
              <a:rPr lang="en-US" altLang="en-US" sz="24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with 2 co-leads each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2656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This Year: Focus-area Strategy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279E79E-DA9E-474A-87F3-D31A923F5C62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/>
              <a:t>22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74675" y="908050"/>
            <a:ext cx="82645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400" b="1" dirty="0" smtClean="0">
                <a:solidFill>
                  <a:srgbClr val="3366FF"/>
                </a:solidFill>
                <a:ea typeface="ＭＳ Ｐゴシック" pitchFamily="34" charset="-128"/>
                <a:cs typeface="Arial" charset="0"/>
              </a:rPr>
              <a:t>Aims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Review validation stage and activities (focus area co-leads)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Define next validation steps (focus area co-leads and LPV officers)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Define goals and action items for 2015/2016 (i.e., GCOS interaction, specific workshops, </a:t>
            </a:r>
            <a:r>
              <a:rPr lang="en-US" altLang="en-US" sz="2400" b="1" dirty="0" smtClean="0">
                <a:solidFill>
                  <a:srgbClr val="FF0000"/>
                </a:solidFill>
                <a:ea typeface="ＭＳ Ｐゴシック" pitchFamily="34" charset="-128"/>
                <a:cs typeface="Arial" charset="0"/>
              </a:rPr>
              <a:t>protocol writing and processing of fiducial reference data</a:t>
            </a: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.)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Review organization and contributions to focus area (i.e., update LPV terms of reference)</a:t>
            </a:r>
          </a:p>
          <a:p>
            <a:pPr marL="0" indent="0" defTabSz="914400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400" b="1" dirty="0" smtClean="0">
                <a:solidFill>
                  <a:srgbClr val="3366FF"/>
                </a:solidFill>
                <a:ea typeface="ＭＳ Ｐゴシック" pitchFamily="34" charset="-128"/>
                <a:cs typeface="Arial" charset="0"/>
              </a:rPr>
              <a:t>Participants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Focus area co-leads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LPV Officers</a:t>
            </a:r>
          </a:p>
          <a:p>
            <a:pPr marL="457200" indent="-457200" defTabSz="9144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altLang="en-US" sz="2400" b="1" dirty="0" smtClean="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Guests (proposed by co-leads and chair)</a:t>
            </a:r>
            <a:endParaRPr lang="en-US" altLang="en-US" sz="2400" b="1" dirty="0" smtClean="0">
              <a:solidFill>
                <a:srgbClr val="3366FF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6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LPV 2014-2016 Deliverables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r="1305"/>
          <a:stretch/>
        </p:blipFill>
        <p:spPr bwMode="auto">
          <a:xfrm>
            <a:off x="1403648" y="764704"/>
            <a:ext cx="6313944" cy="70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r="474"/>
          <a:stretch/>
        </p:blipFill>
        <p:spPr bwMode="auto">
          <a:xfrm>
            <a:off x="1403648" y="1624932"/>
            <a:ext cx="6313944" cy="31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24270"/>
            <a:ext cx="3456384" cy="199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09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F0F225-22DD-6D46-AB3E-94E0FC2707DB}" type="slidenum">
              <a:rPr lang="en-US" sz="1200">
                <a:solidFill>
                  <a:srgbClr val="898989"/>
                </a:solidFill>
                <a:cs typeface="Arial" charset="0"/>
              </a:rPr>
              <a:pPr/>
              <a:t>24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700" y="1052513"/>
            <a:ext cx="23391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Established in 2003. </a:t>
            </a:r>
          </a:p>
          <a:p>
            <a:pPr>
              <a:defRPr/>
            </a:pPr>
            <a:endParaRPr lang="en-US" dirty="0">
              <a:latin typeface="Arial Narrow"/>
              <a:cs typeface="Arial Narrow"/>
            </a:endParaRPr>
          </a:p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Subscribed member list has grown to nearly 700 members over the years.</a:t>
            </a:r>
          </a:p>
          <a:p>
            <a:pPr>
              <a:defRPr/>
            </a:pPr>
            <a:endParaRPr lang="en-US" dirty="0">
              <a:latin typeface="Arial Narrow"/>
              <a:cs typeface="Arial Narrow"/>
            </a:endParaRPr>
          </a:p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Each focus area (ECV) has pull down menu of links to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Arial Narrow"/>
                <a:cs typeface="Arial Narrow"/>
              </a:rPr>
              <a:t>Home page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Arial Narrow"/>
                <a:cs typeface="Arial Narrow"/>
              </a:rPr>
              <a:t>References</a:t>
            </a:r>
          </a:p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-   </a:t>
            </a:r>
            <a:r>
              <a:rPr lang="en-US" dirty="0" smtClean="0">
                <a:latin typeface="Arial Narrow"/>
                <a:cs typeface="Arial Narrow"/>
              </a:rPr>
              <a:t> Collaboration</a:t>
            </a:r>
            <a:endParaRPr lang="en-US" dirty="0">
              <a:latin typeface="Arial Narrow"/>
              <a:cs typeface="Arial Narrow"/>
            </a:endParaRPr>
          </a:p>
          <a:p>
            <a:pPr>
              <a:defRPr/>
            </a:pPr>
            <a:r>
              <a:rPr lang="en-US" dirty="0">
                <a:latin typeface="Arial Narrow"/>
                <a:cs typeface="Arial Narrow"/>
              </a:rPr>
              <a:t>-   </a:t>
            </a:r>
            <a:r>
              <a:rPr lang="en-US" dirty="0" smtClean="0">
                <a:latin typeface="Arial Narrow"/>
                <a:cs typeface="Arial Narrow"/>
              </a:rPr>
              <a:t> Products</a:t>
            </a:r>
            <a:endParaRPr lang="en-US" dirty="0">
              <a:latin typeface="Arial Narrow"/>
              <a:cs typeface="Arial Narrow"/>
            </a:endParaRPr>
          </a:p>
          <a:p>
            <a:pPr>
              <a:defRPr/>
            </a:pP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6" name="Picture 3" descr="Screen Shot 2014-11-29 at 6.49.55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69"/>
          <a:stretch/>
        </p:blipFill>
        <p:spPr bwMode="auto">
          <a:xfrm>
            <a:off x="2719601" y="95250"/>
            <a:ext cx="6376287" cy="6286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3004" y="5983575"/>
            <a:ext cx="3823671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2800" dirty="0" smtClean="0">
                <a:solidFill>
                  <a:prstClr val="black"/>
                </a:solidFill>
                <a:latin typeface="Arial Narrow"/>
                <a:cs typeface="Arial Narrow"/>
                <a:hlinkClick r:id="rId3"/>
              </a:rPr>
              <a:t>http://lpvs.gsfc.nasa.gov</a:t>
            </a:r>
            <a:r>
              <a:rPr lang="de-CH" sz="2800" dirty="0" smtClean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   </a:t>
            </a:r>
            <a:endParaRPr lang="de-CH" sz="2800" dirty="0">
              <a:solidFill>
                <a:prstClr val="black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425631" y="107850"/>
            <a:ext cx="25939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CH" sz="3200" b="1" dirty="0" smtClean="0">
                <a:solidFill>
                  <a:srgbClr val="0028A5"/>
                </a:solidFill>
                <a:latin typeface="Arial Narrow"/>
                <a:cs typeface="Arial Narrow"/>
              </a:rPr>
              <a:t>LPV </a:t>
            </a:r>
            <a:r>
              <a:rPr lang="de-CH" sz="3200" b="1" dirty="0">
                <a:solidFill>
                  <a:srgbClr val="0028A5"/>
                </a:solidFill>
                <a:latin typeface="Arial Narrow"/>
                <a:cs typeface="Arial Narrow"/>
              </a:rPr>
              <a:t>Web Site</a:t>
            </a:r>
            <a:endParaRPr lang="en-US" sz="3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3250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45" y="764704"/>
            <a:ext cx="8563855" cy="1130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Searched word: “</a:t>
            </a:r>
            <a:r>
              <a:rPr lang="en-US" sz="2000" dirty="0"/>
              <a:t>Land Product Validation</a:t>
            </a:r>
            <a:r>
              <a:rPr lang="en-US" sz="2000" dirty="0" smtClean="0"/>
              <a:t>”  </a:t>
            </a:r>
            <a:r>
              <a:rPr lang="en-US" sz="2000" b="1" dirty="0" smtClean="0">
                <a:solidFill>
                  <a:srgbClr val="FF0000"/>
                </a:solidFill>
              </a:rPr>
              <a:t>OR</a:t>
            </a:r>
            <a:r>
              <a:rPr lang="en-US" sz="2000" dirty="0" smtClean="0"/>
              <a:t> “LPV”</a:t>
            </a:r>
          </a:p>
          <a:p>
            <a:pPr lvl="1"/>
            <a:r>
              <a:rPr lang="en-US" sz="1800" dirty="0" smtClean="0"/>
              <a:t>962 </a:t>
            </a:r>
            <a:r>
              <a:rPr lang="en-US" sz="1800" dirty="0"/>
              <a:t>items are </a:t>
            </a:r>
            <a:r>
              <a:rPr lang="en-US" sz="1800" dirty="0" smtClean="0"/>
              <a:t>searched; </a:t>
            </a:r>
            <a:r>
              <a:rPr lang="en-US" sz="1800" b="1" dirty="0" smtClean="0">
                <a:solidFill>
                  <a:srgbClr val="FF0000"/>
                </a:solidFill>
              </a:rPr>
              <a:t>~80 items published in 2014; ~1100 citations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4005064"/>
            <a:ext cx="384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items in Each year (All years)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4005064"/>
            <a:ext cx="317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Citations in Each year (All years)</a:t>
            </a:r>
            <a:endParaRPr lang="en-US" dirty="0"/>
          </a:p>
        </p:txBody>
      </p:sp>
      <p:pic>
        <p:nvPicPr>
          <p:cNvPr id="6" name="Picture 5" descr="draw-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26350"/>
            <a:ext cx="4114800" cy="2057400"/>
          </a:xfrm>
          <a:prstGeom prst="rect">
            <a:avLst/>
          </a:prstGeom>
        </p:spPr>
      </p:pic>
      <p:pic>
        <p:nvPicPr>
          <p:cNvPr id="8" name="Picture 7" descr="draw-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96" y="4326350"/>
            <a:ext cx="41148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539280"/>
            <a:ext cx="8232588" cy="237936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9113" y="9525"/>
            <a:ext cx="8229600" cy="755179"/>
          </a:xfrm>
        </p:spPr>
        <p:txBody>
          <a:bodyPr/>
          <a:lstStyle/>
          <a:p>
            <a:pPr algn="just"/>
            <a:r>
              <a:rPr lang="en-US" altLang="en-US" sz="3600" dirty="0" smtClean="0">
                <a:ea typeface="ＭＳ Ｐゴシック" pitchFamily="34" charset="-128"/>
              </a:rPr>
              <a:t>LPV Web of Science Metrics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14975" y="6519863"/>
            <a:ext cx="362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From: Taejin Park (BU)</a:t>
            </a:r>
            <a:endParaRPr lang="en-US" sz="1600" b="1" dirty="0">
              <a:solidFill>
                <a:prstClr val="black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244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19113" y="9525"/>
            <a:ext cx="8229600" cy="755179"/>
          </a:xfrm>
        </p:spPr>
        <p:txBody>
          <a:bodyPr/>
          <a:lstStyle/>
          <a:p>
            <a:pPr algn="just"/>
            <a:r>
              <a:rPr lang="en-US" altLang="en-US" sz="3600" dirty="0" smtClean="0">
                <a:ea typeface="ＭＳ Ｐゴシック" pitchFamily="34" charset="-128"/>
              </a:rPr>
              <a:t>NASA/MODIS Web of Science Metrics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67543" y="714524"/>
            <a:ext cx="8616131" cy="11303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000" dirty="0" smtClean="0">
                <a:ea typeface="ＭＳ Ｐゴシック" pitchFamily="34" charset="-128"/>
              </a:rPr>
              <a:t>Searched word: “MODIS”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or</a:t>
            </a:r>
            <a:r>
              <a:rPr lang="en-US" altLang="en-US" sz="2000" dirty="0" smtClean="0">
                <a:ea typeface="ＭＳ Ｐゴシック" pitchFamily="34" charset="-128"/>
              </a:rPr>
              <a:t> “Moderate Resolution Imaging Spectroradiometer”</a:t>
            </a:r>
          </a:p>
          <a:p>
            <a:pPr lvl="1"/>
            <a:r>
              <a:rPr lang="en-US" altLang="en-US" sz="1800" dirty="0" smtClean="0">
                <a:ea typeface="ＭＳ Ｐゴシック" pitchFamily="34" charset="-128"/>
              </a:rPr>
              <a:t>5,521 items are searched</a:t>
            </a:r>
          </a:p>
        </p:txBody>
      </p:sp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749672" y="5939432"/>
            <a:ext cx="383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Published items in Each year (All years)</a:t>
            </a:r>
          </a:p>
        </p:txBody>
      </p:sp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5411217" y="5940226"/>
            <a:ext cx="317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/>
              <a:t>Citations in Each year (All years)</a:t>
            </a:r>
          </a:p>
        </p:txBody>
      </p:sp>
      <p:pic>
        <p:nvPicPr>
          <p:cNvPr id="8198" name="Picture 3" descr="Web of Science [v.5.16.1] - All Databases Citation Rep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32011" r="2945" b="43204"/>
          <a:stretch/>
        </p:blipFill>
        <p:spPr bwMode="auto">
          <a:xfrm>
            <a:off x="1763688" y="1628800"/>
            <a:ext cx="613134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 descr="Untit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5759" r="2322" b="59802"/>
          <a:stretch>
            <a:fillRect/>
          </a:stretch>
        </p:blipFill>
        <p:spPr bwMode="auto">
          <a:xfrm>
            <a:off x="611560" y="3935697"/>
            <a:ext cx="4114800" cy="195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6" descr="draw 1,000×500 pixel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5418" r="3674" b="57883"/>
          <a:stretch>
            <a:fillRect/>
          </a:stretch>
        </p:blipFill>
        <p:spPr bwMode="auto">
          <a:xfrm>
            <a:off x="4879305" y="3935697"/>
            <a:ext cx="4114800" cy="209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14975" y="6519863"/>
            <a:ext cx="362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From: Taejin Park (BU)</a:t>
            </a:r>
            <a:endParaRPr lang="en-US" sz="1600" b="1" dirty="0">
              <a:solidFill>
                <a:prstClr val="black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869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210675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-106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36479" y="2197894"/>
            <a:ext cx="8099592" cy="246221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defTabSz="914225">
              <a:defRPr sz="1800"/>
            </a:pP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Aqua Senior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Panel:</a:t>
            </a:r>
          </a:p>
          <a:p>
            <a:pPr defTabSz="914225">
              <a:defRPr sz="1800"/>
            </a:pP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25">
              <a:defRPr sz="1800"/>
            </a:pP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Q.14: Could 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be further classification of the errors 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MODIS data/observations and products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44286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113177" y="5672960"/>
            <a:ext cx="8729106" cy="77369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7347" tIns="17347" rIns="17347" bIns="17347">
            <a:spAutoFit/>
          </a:bodyPr>
          <a:lstStyle/>
          <a:p>
            <a:pPr defTabSz="914225">
              <a:spcBef>
                <a:spcPts val="675"/>
              </a:spcBef>
              <a:defRPr sz="1800"/>
            </a:pP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Response: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Aqua-MODIS sensor level (Level 1b/2), further classification of errors is possible by: (1) considering all constituents within an overall error budget and (2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providing a representative global sample of land surface </a:t>
            </a:r>
            <a:r>
              <a:rPr lang="en-US" sz="1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retrieval conditions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4792712" y="1399972"/>
            <a:ext cx="4091150" cy="3596401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3130" tIns="23130" rIns="23130" bIns="23130">
            <a:spAutoFit/>
          </a:bodyPr>
          <a:lstStyle/>
          <a:p>
            <a:pPr defTabSz="914225">
              <a:spcBef>
                <a:spcPts val="443"/>
              </a:spcBef>
              <a:defRPr sz="1800"/>
            </a:pP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establish a comprehensive error budget model for Aqua MODIS instrument data records (Level  1b/2) by decomposing measurement errors into its major constituents.</a:t>
            </a:r>
          </a:p>
          <a:p>
            <a:pPr defTabSz="914225">
              <a:spcBef>
                <a:spcPts val="443"/>
              </a:spcBef>
              <a:defRPr sz="1800"/>
            </a:pPr>
            <a:endParaRPr lang="en-US" sz="160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25">
              <a:spcBef>
                <a:spcPts val="443"/>
              </a:spcBef>
              <a:defRPr sz="1800"/>
            </a:pP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Approach: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Simulations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sensitivity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analyses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existing moderate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-to-high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spatial-spectral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(e.g., Landsat-8 and EO-1 Hyperion) are performed over all MODIS Land Golden Tiles – i.e.,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regions that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representative of the variability of the majority of the MODIS Land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(shown in red squares)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5" name="Shape 11"/>
          <p:cNvSpPr/>
          <p:nvPr/>
        </p:nvSpPr>
        <p:spPr>
          <a:xfrm>
            <a:off x="113177" y="96592"/>
            <a:ext cx="8099592" cy="16158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 defTabSz="914225">
              <a:defRPr sz="1800"/>
            </a:pP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Review panel's </a:t>
            </a:r>
            <a:r>
              <a:rPr lang="en-US" sz="10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14: </a:t>
            </a:r>
            <a:r>
              <a:rPr lang="en-US" sz="105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there be further classification of the errors </a:t>
            </a:r>
            <a:r>
              <a:rPr lang="en-US" sz="105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</a:t>
            </a:r>
            <a:r>
              <a:rPr lang="en-US" sz="105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MODIS data/observations and products</a:t>
            </a:r>
            <a:r>
              <a:rPr lang="en-US" sz="105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hape 11"/>
          <p:cNvSpPr/>
          <p:nvPr/>
        </p:nvSpPr>
        <p:spPr>
          <a:xfrm>
            <a:off x="104406" y="424579"/>
            <a:ext cx="8960765" cy="415498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914225">
              <a:lnSpc>
                <a:spcPct val="150000"/>
              </a:lnSpc>
              <a:defRPr sz="1800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Mapping Aqua-MODIS Sensor Per-pixel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 Pahlevan, SSAI / NASA GSFC)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25">
              <a:lnSpc>
                <a:spcPct val="150000"/>
              </a:lnSpc>
              <a:defRPr sz="1800"/>
            </a:pPr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7" y="966407"/>
            <a:ext cx="4116992" cy="224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landweb.nascom.nasa.gov/tsplots/images/icons/golden_til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7" y="3310569"/>
            <a:ext cx="4364553" cy="21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465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04406" y="424579"/>
            <a:ext cx="8960765" cy="415498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914225">
              <a:lnSpc>
                <a:spcPct val="150000"/>
              </a:lnSpc>
              <a:defRPr sz="1800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rotocol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Validation of the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Aqua-MODIS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reflectance using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Roger,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Vermote and B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Holben</a:t>
            </a:r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25">
              <a:lnSpc>
                <a:spcPct val="150000"/>
              </a:lnSpc>
              <a:defRPr sz="1800"/>
            </a:pPr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115075" y="1839876"/>
            <a:ext cx="5150607" cy="184666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4337050">
              <a:spcBef>
                <a:spcPts val="3200"/>
              </a:spcBef>
              <a:defRPr sz="5400"/>
            </a:lvl1pPr>
          </a:lstStyle>
          <a:p>
            <a:pPr lvl="0">
              <a:defRPr sz="1800"/>
            </a:pPr>
            <a:r>
              <a:rPr lang="en-US" sz="12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Surface Reflectance Validation Protocol</a:t>
            </a:r>
            <a:endParaRPr sz="1200" b="1" dirty="0">
              <a:solidFill>
                <a:srgbClr val="841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113420" y="6059227"/>
            <a:ext cx="8917160" cy="681364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7347" tIns="17347" rIns="17347" bIns="17347">
            <a:spAutoFit/>
          </a:bodyPr>
          <a:lstStyle/>
          <a:p>
            <a:pPr defTabSz="914225">
              <a:spcBef>
                <a:spcPts val="675"/>
              </a:spcBef>
              <a:defRPr sz="1800"/>
            </a:pP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Response: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classification of errors requires the adoption of consistent and agreeable protocols across MODIS land surface reflectance products. This is also crucial </a:t>
            </a:r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enable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assessment and characterization of downstream product impacts (e.g., NDVI/EVI, LAI/FPAR, BRDF/Albedo/NBAR).</a:t>
            </a:r>
            <a:endParaRPr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138831" y="2091154"/>
            <a:ext cx="5569819" cy="66226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3130" tIns="23130" rIns="23130" bIns="23130">
            <a:spAutoFit/>
          </a:bodyPr>
          <a:lstStyle/>
          <a:p>
            <a:pPr defTabSz="914225">
              <a:spcBef>
                <a:spcPts val="400"/>
              </a:spcBef>
              <a:defRPr sz="1800"/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for each AERONET site can be defined using new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regressions with optical properties (i.e.,  </a:t>
            </a:r>
            <a:r>
              <a:rPr lang="en-US" sz="1000" dirty="0"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  <a:sym typeface="Symbol"/>
              </a:rPr>
              <a:t>τ</a:t>
            </a:r>
            <a:r>
              <a:rPr lang="en-US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440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000" dirty="0" smtClean="0"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  <a:sym typeface="Symbol"/>
              </a:rPr>
              <a:t>α) as </a:t>
            </a:r>
            <a:r>
              <a:rPr lang="en-US" sz="1000" dirty="0"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  <a:sym typeface="Symbol"/>
              </a:rPr>
              <a:t>standardized </a:t>
            </a:r>
            <a:r>
              <a:rPr lang="en-US" sz="1000" dirty="0" smtClean="0"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  <a:sym typeface="Symbol"/>
              </a:rPr>
              <a:t>parameters.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aerosol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sz="1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</a:t>
            </a:r>
            <a:r>
              <a:rPr sz="1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properties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provisioned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</a:t>
            </a:r>
            <a:r>
              <a:rPr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size-distribution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(%C</a:t>
            </a:r>
            <a:r>
              <a:rPr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%C</a:t>
            </a:r>
            <a:r>
              <a:rPr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000" dirty="0"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  <a:sym typeface="Symbol"/>
              </a:rPr>
              <a:t>σ</a:t>
            </a:r>
            <a:r>
              <a:rPr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000" dirty="0"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  <a:sym typeface="Symbol"/>
              </a:rPr>
              <a:t>σ</a:t>
            </a:r>
            <a:r>
              <a:rPr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refractive indices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sphericity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can also be used as standardized protocol measures.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148011" y="1264094"/>
            <a:ext cx="8826656" cy="42117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3130" tIns="23130" rIns="23130" bIns="23130">
            <a:spAutoFit/>
          </a:bodyPr>
          <a:lstStyle/>
          <a:p>
            <a:pPr defTabSz="914225">
              <a:spcBef>
                <a:spcPts val="443"/>
              </a:spcBef>
              <a:defRPr sz="1800"/>
            </a:pPr>
            <a:r>
              <a:rPr lang="en-US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Problem: </a:t>
            </a:r>
            <a:r>
              <a:rPr lang="en-US" sz="105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standard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surface reflectance protocol </a:t>
            </a:r>
            <a:r>
              <a:rPr lang="en-US" sz="105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reference AERONET products </a:t>
            </a:r>
            <a:r>
              <a:rPr lang="en-US" sz="105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 to be agreed on by the MODIS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team.</a:t>
            </a:r>
          </a:p>
          <a:p>
            <a:pPr defTabSz="914225">
              <a:spcBef>
                <a:spcPts val="443"/>
              </a:spcBef>
              <a:defRPr sz="1800"/>
            </a:pPr>
            <a:r>
              <a:rPr lang="en-US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Solution: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validation protocol for MODIS Land surface reflectance</a:t>
            </a:r>
            <a:r>
              <a:rPr lang="en-US" sz="105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requires the </a:t>
            </a:r>
            <a:r>
              <a:rPr lang="en-US" sz="105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 model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</a:t>
            </a:r>
            <a:r>
              <a:rPr lang="en-US" sz="105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readily </a:t>
            </a:r>
            <a:r>
              <a:rPr lang="en-US" sz="105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available.</a:t>
            </a:r>
            <a:endParaRPr sz="1050" b="1" dirty="0">
              <a:solidFill>
                <a:srgbClr val="841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5912067" y="2100789"/>
            <a:ext cx="2999818" cy="6544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275" tIns="19275" rIns="19275" bIns="19275">
            <a:spAutoFit/>
          </a:bodyPr>
          <a:lstStyle>
            <a:lvl1pPr defTabSz="4337050">
              <a:spcBef>
                <a:spcPts val="2100"/>
              </a:spcBef>
              <a:defRPr sz="3600">
                <a:solidFill>
                  <a:srgbClr val="80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Comparisons with AERONET indicate </a:t>
            </a:r>
            <a:r>
              <a:rPr sz="10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0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parameter standardization produces Accuracy-Precision-Uncertainty (APU) metrics </a:t>
            </a:r>
            <a:r>
              <a:rPr sz="10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r>
              <a:rPr sz="100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1000" b="1" u="sng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</a:t>
            </a:r>
            <a:r>
              <a:rPr sz="1000" b="1" u="sng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b="1" u="sng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ower</a:t>
            </a:r>
            <a:r>
              <a:rPr sz="10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10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current baseline </a:t>
            </a:r>
            <a:r>
              <a:rPr lang="en-US" sz="1000" b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(Dubovik et al., 2002).</a:t>
            </a:r>
            <a:endParaRPr sz="1000" b="1" dirty="0">
              <a:solidFill>
                <a:srgbClr val="841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40"/>
          <p:cNvSpPr/>
          <p:nvPr/>
        </p:nvSpPr>
        <p:spPr>
          <a:xfrm rot="16200000">
            <a:off x="8481752" y="2722912"/>
            <a:ext cx="310147" cy="1556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00000"/>
          </a:solidFill>
          <a:ln>
            <a:solidFill/>
            <a:round/>
          </a:ln>
        </p:spPr>
        <p:txBody>
          <a:bodyPr lIns="0" tIns="0" rIns="0" bIns="0"/>
          <a:lstStyle/>
          <a:p>
            <a:pPr defTabSz="914225">
              <a:defRPr sz="1800">
                <a:solidFill>
                  <a:srgbClr val="800000"/>
                </a:solidFill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15076" y="2959047"/>
            <a:ext cx="3817072" cy="366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8912" tIns="28912" rIns="28912" bIns="28912">
            <a:spAutoFit/>
          </a:bodyPr>
          <a:lstStyle>
            <a:lvl1pPr algn="ctr" defTabSz="4337050">
              <a:spcBef>
                <a:spcPts val="1600"/>
              </a:spcBef>
              <a:defRPr sz="2800">
                <a:solidFill>
                  <a:srgbClr val="800000"/>
                </a:solidFill>
              </a:defRPr>
            </a:lvl1pPr>
          </a:lstStyle>
          <a:p>
            <a:pPr lvl="0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sz="1000" i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 on the retrieved surface reflectance for 40 AERONET </a:t>
            </a:r>
            <a:r>
              <a:rPr sz="1000" i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endParaRPr lang="en-US" sz="1000" i="1" dirty="0" smtClean="0">
              <a:solidFill>
                <a:srgbClr val="841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000" i="1" dirty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band 1 (red) – synthetic input surface reflectance = </a:t>
            </a:r>
            <a:r>
              <a:rPr lang="en-US" sz="1000" i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endParaRPr lang="en-US" sz="1000" i="1" dirty="0">
              <a:solidFill>
                <a:srgbClr val="841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Shape 19"/>
          <p:cNvSpPr/>
          <p:nvPr/>
        </p:nvSpPr>
        <p:spPr>
          <a:xfrm>
            <a:off x="104608" y="959784"/>
            <a:ext cx="2946194" cy="184666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4337050">
              <a:spcBef>
                <a:spcPts val="3200"/>
              </a:spcBef>
              <a:defRPr sz="5400"/>
            </a:lvl1pPr>
          </a:lstStyle>
          <a:p>
            <a:pPr lvl="0">
              <a:defRPr sz="1800"/>
            </a:pPr>
            <a:r>
              <a:rPr lang="en-US" sz="1200" b="1" dirty="0" smtClean="0">
                <a:solidFill>
                  <a:srgbClr val="8414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of Land Surface Reflectance</a:t>
            </a:r>
            <a:endParaRPr sz="1200" b="1" dirty="0">
              <a:solidFill>
                <a:srgbClr val="8414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99034" y="2950028"/>
            <a:ext cx="4812851" cy="3048751"/>
            <a:chOff x="4659055" y="3442862"/>
            <a:chExt cx="4252830" cy="2761611"/>
          </a:xfrm>
        </p:grpSpPr>
        <p:sp>
          <p:nvSpPr>
            <p:cNvPr id="21" name="Shape 21"/>
            <p:cNvSpPr/>
            <p:nvPr/>
          </p:nvSpPr>
          <p:spPr>
            <a:xfrm>
              <a:off x="4804832" y="3442862"/>
              <a:ext cx="3902911" cy="21227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12" tIns="28912" rIns="28912" bIns="28912">
              <a:spAutoFit/>
            </a:bodyPr>
            <a:lstStyle>
              <a:lvl1pPr algn="ctr" defTabSz="4337050">
                <a:spcBef>
                  <a:spcPts val="1600"/>
                </a:spcBef>
                <a:defRPr sz="2800">
                  <a:solidFill>
                    <a:srgbClr val="8000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000" i="1" dirty="0">
                  <a:solidFill>
                    <a:srgbClr val="8414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 of APU for MODIS band 1 (red) for the whole 2003 year data set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659055" y="3689007"/>
              <a:ext cx="4252830" cy="2515466"/>
              <a:chOff x="4703232" y="3343468"/>
              <a:chExt cx="4252830" cy="2515466"/>
            </a:xfrm>
          </p:grpSpPr>
          <p:pic>
            <p:nvPicPr>
              <p:cNvPr id="41" name="image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703232" y="3343468"/>
                <a:ext cx="4252830" cy="2515466"/>
              </a:xfrm>
              <a:prstGeom prst="rect">
                <a:avLst/>
              </a:prstGeom>
              <a:ln>
                <a:solidFill/>
                <a:round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248792" y="4887383"/>
                <a:ext cx="1468328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spc="0" normalizeH="0" baseline="0" dirty="0" smtClean="0">
                    <a:ln>
                      <a:noFill/>
                    </a:ln>
                    <a:solidFill>
                      <a:srgbClr val="841412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Dubovik’s protocol</a:t>
                </a:r>
                <a:endParaRPr kumimoji="0" lang="en-US" sz="1200" b="1" i="0" u="none" strike="noStrike" cap="none" spc="0" normalizeH="0" baseline="0" dirty="0">
                  <a:ln>
                    <a:noFill/>
                  </a:ln>
                  <a:solidFill>
                    <a:srgbClr val="841412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164808" y="4897783"/>
                <a:ext cx="1415632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spc="0" normalizeH="0" baseline="0" dirty="0" smtClean="0">
                    <a:ln>
                      <a:noFill/>
                    </a:ln>
                    <a:solidFill>
                      <a:srgbClr val="841412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Proposed protocol</a:t>
                </a:r>
                <a:endParaRPr kumimoji="0" lang="en-US" sz="1200" b="1" i="0" u="none" strike="noStrike" cap="none" spc="0" normalizeH="0" baseline="0" dirty="0">
                  <a:ln>
                    <a:noFill/>
                  </a:ln>
                  <a:solidFill>
                    <a:srgbClr val="841412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55" name="Shape 11"/>
          <p:cNvSpPr/>
          <p:nvPr/>
        </p:nvSpPr>
        <p:spPr>
          <a:xfrm>
            <a:off x="113177" y="96592"/>
            <a:ext cx="8099592" cy="16158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 defTabSz="914225">
              <a:defRPr sz="1800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Review panel's 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14: </a:t>
            </a:r>
            <a:r>
              <a:rPr lang="en-US" sz="10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there be further classification of the errors </a:t>
            </a:r>
            <a:r>
              <a:rPr lang="en-US" sz="105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</a:t>
            </a:r>
            <a:r>
              <a:rPr lang="en-US" sz="10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MODIS data/observations and products</a:t>
            </a:r>
            <a:r>
              <a:rPr lang="en-US" sz="105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1" y="3568374"/>
            <a:ext cx="3750075" cy="21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188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6" y="753096"/>
            <a:ext cx="8602820" cy="5545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638"/>
            <a:ext cx="7772400" cy="7348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VIIRS Land Monthly Web site visits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flipV="1">
            <a:off x="1172256" y="2309883"/>
            <a:ext cx="1107130" cy="1628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767" y="1679832"/>
            <a:ext cx="172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Site announced to science team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4654" y="6160012"/>
            <a:ext cx="64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2014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2126" y="6160012"/>
            <a:ext cx="569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2015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8249" y="6252345"/>
            <a:ext cx="309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en-US" b="1" dirty="0">
                <a:solidFill>
                  <a:prstClr val="black"/>
                </a:solidFill>
                <a:hlinkClick r:id="rId3"/>
              </a:rPr>
              <a:t>://viirsland.gsfc.nasa.gov</a:t>
            </a:r>
            <a:r>
              <a:rPr lang="en-US" b="1" dirty="0" smtClean="0">
                <a:solidFill>
                  <a:prstClr val="black"/>
                </a:solidFill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9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04407" y="424579"/>
            <a:ext cx="8737876" cy="39241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914225">
              <a:lnSpc>
                <a:spcPct val="150000"/>
              </a:lnSpc>
              <a:defRPr sz="1800"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Global Framework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Product Intercomparison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Miguel Román, NASA/GSFC)</a:t>
            </a:r>
          </a:p>
          <a:p>
            <a:pPr algn="just" defTabSz="914225">
              <a:lnSpc>
                <a:spcPct val="150000"/>
              </a:lnSpc>
              <a:defRPr sz="1800"/>
            </a:pPr>
            <a:endParaRPr lang="en-US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113177" y="5483768"/>
            <a:ext cx="8729106" cy="1019918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7347" tIns="17347" rIns="17347" bIns="17347">
            <a:spAutoFit/>
          </a:bodyPr>
          <a:lstStyle/>
          <a:p>
            <a:pPr defTabSz="914225">
              <a:spcBef>
                <a:spcPts val="675"/>
              </a:spcBef>
              <a:defRPr sz="1800"/>
            </a:pP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Response: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final (Level 3+) product level, further classification of errors is possible when products are characterized in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statistically rigorous way (i.e., over multiple locations and time periods representing global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conditions).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Establishing a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 for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product validation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to this effort, and of high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 for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Aqua-MODIS and future sensors.</a:t>
            </a:r>
            <a:endParaRPr sz="1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5305097" y="966407"/>
            <a:ext cx="3537186" cy="433506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3130" tIns="23130" rIns="23130" bIns="23130">
            <a:spAutoFit/>
          </a:bodyPr>
          <a:lstStyle/>
          <a:p>
            <a:pPr defTabSz="914225">
              <a:spcBef>
                <a:spcPts val="443"/>
              </a:spcBef>
              <a:defRPr sz="1800"/>
            </a:pP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MODIS Land Science team has adopted the global framework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product intercomparison and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developed by the Land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Validation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(LPV) subgroup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CEOS Working Group on Calibration and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(WGCV).</a:t>
            </a:r>
          </a:p>
          <a:p>
            <a:pPr defTabSz="914225">
              <a:spcBef>
                <a:spcPts val="443"/>
              </a:spcBef>
              <a:defRPr sz="1800"/>
            </a:pPr>
            <a:endParaRPr lang="en-US" sz="80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25">
              <a:spcBef>
                <a:spcPts val="443"/>
              </a:spcBef>
              <a:defRPr sz="1800"/>
            </a:pP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 is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a peer-reviewed protocol (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collection of fiducial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(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automated subsetting capabilities (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Each of these parts are then integrated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an online platform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where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tests are run, and standardized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intercomparisons (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validation results 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</a:t>
            </a:r>
            <a:r>
              <a:rPr lang="en-US" sz="1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reported.</a:t>
            </a:r>
          </a:p>
        </p:txBody>
      </p:sp>
      <p:sp>
        <p:nvSpPr>
          <p:cNvPr id="55" name="Shape 11"/>
          <p:cNvSpPr/>
          <p:nvPr/>
        </p:nvSpPr>
        <p:spPr>
          <a:xfrm>
            <a:off x="113177" y="96592"/>
            <a:ext cx="8099592" cy="16158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 defTabSz="914225">
              <a:defRPr sz="1800"/>
            </a:pP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Review panel's </a:t>
            </a:r>
            <a:r>
              <a:rPr lang="en-US" sz="10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14: </a:t>
            </a:r>
            <a:r>
              <a:rPr lang="en-US" sz="105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there be further classification of the errors </a:t>
            </a:r>
            <a:r>
              <a:rPr lang="en-US" sz="105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</a:t>
            </a:r>
            <a:r>
              <a:rPr lang="en-US" sz="105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MODIS data/observations and products</a:t>
            </a:r>
            <a:r>
              <a:rPr lang="en-US" sz="105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http://lpvs.gsfc.nasa.gov/images/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7" y="966406"/>
            <a:ext cx="4992943" cy="433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878" y="990056"/>
            <a:ext cx="3562833" cy="3754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A.                             B.                              C.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                  D.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baseline="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baseline="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baseline="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baseline="0" dirty="0" smtClean="0">
                <a:solidFill>
                  <a:srgbClr val="000000"/>
                </a:solidFill>
              </a:rPr>
              <a:t>E.</a:t>
            </a:r>
            <a:r>
              <a:rPr lang="en-US" sz="1400" b="1" dirty="0" smtClean="0">
                <a:solidFill>
                  <a:srgbClr val="000000"/>
                </a:solidFill>
              </a:rPr>
              <a:t>                                               F.</a:t>
            </a:r>
            <a:endParaRPr kumimoji="0" lang="en-US" sz="1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6940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VIIRS Land SIPS Tasks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8"/>
            <a:ext cx="8382000" cy="45259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Assist </a:t>
            </a:r>
            <a:r>
              <a:rPr lang="en-US" sz="2200" dirty="0">
                <a:latin typeface="Arial Narrow" panose="020B0606020202030204" pitchFamily="34" charset="0"/>
              </a:rPr>
              <a:t>the SNPP Science Team </a:t>
            </a:r>
            <a:r>
              <a:rPr lang="en-US" sz="2200" dirty="0" smtClean="0">
                <a:latin typeface="Arial Narrow" panose="020B0606020202030204" pitchFamily="34" charset="0"/>
              </a:rPr>
              <a:t>with integrating </a:t>
            </a:r>
            <a:r>
              <a:rPr lang="en-US" sz="2200" dirty="0">
                <a:latin typeface="Arial Narrow" panose="020B0606020202030204" pitchFamily="34" charset="0"/>
              </a:rPr>
              <a:t>and testing the product generation </a:t>
            </a:r>
            <a:r>
              <a:rPr lang="en-US" sz="2200" dirty="0" smtClean="0">
                <a:latin typeface="Arial Narrow" panose="020B0606020202030204" pitchFamily="34" charset="0"/>
              </a:rPr>
              <a:t>software in the SIPS environment,</a:t>
            </a:r>
            <a:endParaRPr lang="en-US" sz="2200" dirty="0">
              <a:latin typeface="Arial Narrow" panose="020B0606020202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Implement </a:t>
            </a:r>
            <a:r>
              <a:rPr lang="en-US" sz="2200" dirty="0">
                <a:latin typeface="Arial Narrow" panose="020B0606020202030204" pitchFamily="34" charset="0"/>
              </a:rPr>
              <a:t>the product generation </a:t>
            </a:r>
            <a:r>
              <a:rPr lang="en-US" sz="2200" dirty="0" smtClean="0">
                <a:latin typeface="Arial Narrow" panose="020B0606020202030204" pitchFamily="34" charset="0"/>
              </a:rPr>
              <a:t>software in MODAPS,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Create VIIRS Level 1-3 products in multiple processing streams (next slide)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Reprocess VIIRS products when directed by the SNPP Land Science Team,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Provide </a:t>
            </a:r>
            <a:r>
              <a:rPr lang="en-US" sz="2200" dirty="0">
                <a:latin typeface="Arial Narrow" panose="020B0606020202030204" pitchFamily="34" charset="0"/>
              </a:rPr>
              <a:t>assessment capabilities for </a:t>
            </a:r>
            <a:r>
              <a:rPr lang="en-US" sz="2200" dirty="0" smtClean="0">
                <a:latin typeface="Arial Narrow" panose="020B0606020202030204" pitchFamily="34" charset="0"/>
              </a:rPr>
              <a:t>VIIRS land products (LDOPE),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Deliver VIIRS land products</a:t>
            </a:r>
            <a:r>
              <a:rPr lang="en-US" sz="2200" dirty="0">
                <a:latin typeface="Arial Narrow" panose="020B0606020202030204" pitchFamily="34" charset="0"/>
              </a:rPr>
              <a:t>, software, browse imagery, and associated ancillary data and metadata to </a:t>
            </a:r>
            <a:r>
              <a:rPr lang="en-US" sz="2200" dirty="0" smtClean="0">
                <a:latin typeface="Arial Narrow" panose="020B0606020202030204" pitchFamily="34" charset="0"/>
              </a:rPr>
              <a:t>LP and NSIDC DAACs for archive and distribution.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Produce and deliver VIIRS products required as inputs in CERES processing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1613-E0B8-437A-82A8-6ED173B8C3E8}" type="datetime1">
              <a:rPr lang="en-US" smtClean="0">
                <a:latin typeface="Arial Narrow" panose="020B0606020202030204" pitchFamily="34" charset="0"/>
              </a:rPr>
              <a:t>5/21/15</a:t>
            </a:fld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7939-3FE8-6F48-90AC-22598DE80313}" type="slidenum">
              <a:rPr lang="en-US" smtClean="0">
                <a:latin typeface="Arial Narrow" panose="020B0606020202030204" pitchFamily="34" charset="0"/>
              </a:rPr>
              <a:t>4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3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Product Generation by Land SIPS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4938712"/>
          </a:xfrm>
        </p:spPr>
        <p:txBody>
          <a:bodyPr>
            <a:noAutofit/>
          </a:bodyPr>
          <a:lstStyle/>
          <a:p>
            <a:pPr marL="0" indent="0">
              <a:spcBef>
                <a:spcPts val="528"/>
              </a:spcBef>
              <a:buNone/>
            </a:pPr>
            <a:r>
              <a:rPr lang="en-US" sz="2400" dirty="0" smtClean="0">
                <a:latin typeface="Arial Narrow" panose="020B0606020202030204" pitchFamily="34" charset="0"/>
              </a:rPr>
              <a:t>Land </a:t>
            </a:r>
            <a:r>
              <a:rPr lang="en-US" sz="2400" dirty="0">
                <a:latin typeface="Arial Narrow" panose="020B0606020202030204" pitchFamily="34" charset="0"/>
              </a:rPr>
              <a:t>SIPS processing </a:t>
            </a:r>
            <a:r>
              <a:rPr lang="en-US" sz="2400" dirty="0" smtClean="0">
                <a:latin typeface="Arial Narrow" panose="020B0606020202030204" pitchFamily="34" charset="0"/>
              </a:rPr>
              <a:t>will </a:t>
            </a:r>
            <a:r>
              <a:rPr lang="en-US" sz="2400" dirty="0">
                <a:latin typeface="Arial Narrow" panose="020B0606020202030204" pitchFamily="34" charset="0"/>
              </a:rPr>
              <a:t>be separated into four separate modes, all operating simultaneously</a:t>
            </a:r>
            <a:r>
              <a:rPr lang="en-US" sz="2400" dirty="0" smtClean="0">
                <a:latin typeface="Arial Narrow" panose="020B0606020202030204" pitchFamily="34" charset="0"/>
              </a:rPr>
              <a:t>:</a:t>
            </a:r>
          </a:p>
          <a:p>
            <a:pPr marL="0" indent="0">
              <a:spcBef>
                <a:spcPts val="528"/>
              </a:spcBef>
              <a:buNone/>
            </a:pPr>
            <a:endParaRPr lang="en-US" sz="600" dirty="0">
              <a:latin typeface="Arial Narrow" panose="020B060602020203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Forward </a:t>
            </a:r>
            <a:r>
              <a:rPr lang="en-US" sz="2200" dirty="0">
                <a:latin typeface="Arial Narrow" panose="020B0606020202030204" pitchFamily="34" charset="0"/>
              </a:rPr>
              <a:t>Stream Processing </a:t>
            </a:r>
            <a:r>
              <a:rPr lang="en-US" sz="2200" dirty="0" smtClean="0">
                <a:latin typeface="Arial Narrow" panose="020B0606020202030204" pitchFamily="34" charset="0"/>
              </a:rPr>
              <a:t>Mode: create </a:t>
            </a:r>
            <a:r>
              <a:rPr lang="en-US" sz="2200" dirty="0">
                <a:latin typeface="Arial Narrow" panose="020B0606020202030204" pitchFamily="34" charset="0"/>
              </a:rPr>
              <a:t>the best possible global VIIRS </a:t>
            </a:r>
            <a:r>
              <a:rPr lang="en-US" sz="2200" dirty="0" smtClean="0">
                <a:latin typeface="Arial Narrow" panose="020B0606020202030204" pitchFamily="34" charset="0"/>
              </a:rPr>
              <a:t>L1B </a:t>
            </a:r>
            <a:r>
              <a:rPr lang="en-US" sz="2200" dirty="0">
                <a:latin typeface="Arial Narrow" panose="020B0606020202030204" pitchFamily="34" charset="0"/>
              </a:rPr>
              <a:t>and </a:t>
            </a:r>
            <a:r>
              <a:rPr lang="en-US" sz="2200" dirty="0" smtClean="0">
                <a:latin typeface="Arial Narrow" panose="020B0606020202030204" pitchFamily="34" charset="0"/>
              </a:rPr>
              <a:t>Land  L2/L3 products </a:t>
            </a:r>
            <a:r>
              <a:rPr lang="en-US" sz="2200" dirty="0">
                <a:latin typeface="Arial Narrow" panose="020B0606020202030204" pitchFamily="34" charset="0"/>
              </a:rPr>
              <a:t>using the highest fidelity input data </a:t>
            </a:r>
            <a:r>
              <a:rPr lang="en-US" sz="2200" dirty="0" smtClean="0">
                <a:latin typeface="Arial Narrow" panose="020B0606020202030204" pitchFamily="34" charset="0"/>
              </a:rPr>
              <a:t>sources (requires 24-48 hour delay). Land L2/L3 products are delivered to LP and NSIDC DAACs.</a:t>
            </a:r>
            <a:endParaRPr lang="en-US" sz="2200" dirty="0">
              <a:latin typeface="Arial Narrow" panose="020B060602020203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Near </a:t>
            </a:r>
            <a:r>
              <a:rPr lang="en-US" sz="2200" dirty="0">
                <a:latin typeface="Arial Narrow" panose="020B0606020202030204" pitchFamily="34" charset="0"/>
              </a:rPr>
              <a:t>Real-Time Processing </a:t>
            </a:r>
            <a:r>
              <a:rPr lang="en-US" sz="2200" dirty="0" smtClean="0">
                <a:latin typeface="Arial Narrow" panose="020B0606020202030204" pitchFamily="34" charset="0"/>
              </a:rPr>
              <a:t>Mode: create </a:t>
            </a:r>
            <a:r>
              <a:rPr lang="en-US" sz="2200" dirty="0">
                <a:latin typeface="Arial Narrow" panose="020B0606020202030204" pitchFamily="34" charset="0"/>
              </a:rPr>
              <a:t>low latency global </a:t>
            </a:r>
            <a:r>
              <a:rPr lang="en-US" sz="2200" dirty="0" smtClean="0">
                <a:latin typeface="Arial Narrow" panose="020B0606020202030204" pitchFamily="34" charset="0"/>
              </a:rPr>
              <a:t>VIIRS products (&lt; 3 hours) in LANCE (nrt3 and nrt4 strings).</a:t>
            </a:r>
            <a:endParaRPr lang="en-US" sz="2200" dirty="0">
              <a:latin typeface="Arial Narrow" panose="020B060602020203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Historical </a:t>
            </a:r>
            <a:r>
              <a:rPr lang="en-US" sz="2200" dirty="0">
                <a:latin typeface="Arial Narrow" panose="020B0606020202030204" pitchFamily="34" charset="0"/>
              </a:rPr>
              <a:t>Reprocessing </a:t>
            </a:r>
            <a:r>
              <a:rPr lang="en-US" sz="2200" dirty="0" smtClean="0">
                <a:latin typeface="Arial Narrow" panose="020B0606020202030204" pitchFamily="34" charset="0"/>
              </a:rPr>
              <a:t>Mode: create </a:t>
            </a:r>
            <a:r>
              <a:rPr lang="en-US" sz="2200" dirty="0">
                <a:latin typeface="Arial Narrow" panose="020B0606020202030204" pitchFamily="34" charset="0"/>
              </a:rPr>
              <a:t>the best possible VIIRS </a:t>
            </a:r>
            <a:r>
              <a:rPr lang="en-US" sz="2200" dirty="0" smtClean="0">
                <a:latin typeface="Arial Narrow" panose="020B0606020202030204" pitchFamily="34" charset="0"/>
              </a:rPr>
              <a:t>L1B </a:t>
            </a:r>
            <a:r>
              <a:rPr lang="en-US" sz="2200" dirty="0">
                <a:latin typeface="Arial Narrow" panose="020B0606020202030204" pitchFamily="34" charset="0"/>
              </a:rPr>
              <a:t>and Atmosphere </a:t>
            </a:r>
            <a:r>
              <a:rPr lang="en-US" sz="2200" dirty="0" smtClean="0">
                <a:latin typeface="Arial Narrow" panose="020B0606020202030204" pitchFamily="34" charset="0"/>
              </a:rPr>
              <a:t>L2/L3 products </a:t>
            </a:r>
            <a:r>
              <a:rPr lang="en-US" sz="2200" dirty="0">
                <a:latin typeface="Arial Narrow" panose="020B0606020202030204" pitchFamily="34" charset="0"/>
              </a:rPr>
              <a:t>for the entire SNPP mission </a:t>
            </a:r>
            <a:r>
              <a:rPr lang="en-US" sz="2200" dirty="0" smtClean="0">
                <a:latin typeface="Arial Narrow" panose="020B0606020202030204" pitchFamily="34" charset="0"/>
              </a:rPr>
              <a:t>record.  Land L2/L3 products are delivered to LP and NSIDC DAACs.</a:t>
            </a:r>
            <a:endParaRPr lang="en-US" sz="2200" dirty="0">
              <a:latin typeface="Arial Narrow" panose="020B060602020203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latin typeface="Arial Narrow" panose="020B0606020202030204" pitchFamily="34" charset="0"/>
              </a:rPr>
              <a:t>Experimental Reprocessing and Evaluation Mode: </a:t>
            </a:r>
            <a:r>
              <a:rPr lang="en-US" sz="2200" dirty="0">
                <a:latin typeface="Arial Narrow" panose="020B0606020202030204" pitchFamily="34" charset="0"/>
              </a:rPr>
              <a:t>create global VIIRS Level 1B and </a:t>
            </a:r>
            <a:r>
              <a:rPr lang="en-US" sz="2200" dirty="0" smtClean="0">
                <a:latin typeface="Arial Narrow" panose="020B0606020202030204" pitchFamily="34" charset="0"/>
              </a:rPr>
              <a:t>Land L2/L3 test for </a:t>
            </a:r>
            <a:r>
              <a:rPr lang="en-US" sz="2200" dirty="0">
                <a:latin typeface="Arial Narrow" panose="020B0606020202030204" pitchFamily="34" charset="0"/>
              </a:rPr>
              <a:t>review and evaluation by the SNPP </a:t>
            </a:r>
            <a:r>
              <a:rPr lang="en-US" sz="2200" dirty="0" smtClean="0">
                <a:latin typeface="Arial Narrow" panose="020B0606020202030204" pitchFamily="34" charset="0"/>
              </a:rPr>
              <a:t>Science Team. </a:t>
            </a:r>
            <a:r>
              <a:rPr lang="en-US" sz="2200" i="1" dirty="0" smtClean="0">
                <a:latin typeface="Arial Narrow" panose="020B0606020202030204" pitchFamily="34" charset="0"/>
              </a:rPr>
              <a:t>Products are available to Land Science Team only.</a:t>
            </a:r>
            <a:endParaRPr lang="en-US" sz="2200" i="1" dirty="0">
              <a:latin typeface="Arial Narrow" panose="020B0606020202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E7A-4414-1A42-901E-4D3A7493B6C5}" type="datetime1">
              <a:rPr lang="en-US" smtClean="0">
                <a:latin typeface="Arial Narrow" panose="020B0606020202030204" pitchFamily="34" charset="0"/>
              </a:rPr>
              <a:t>5/21/15</a:t>
            </a:fld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7939-3FE8-6F48-90AC-22598DE80313}" type="slidenum">
              <a:rPr lang="en-US" smtClean="0">
                <a:latin typeface="Arial Narrow" panose="020B0606020202030204" pitchFamily="34" charset="0"/>
              </a:rPr>
              <a:t>5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0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Items Delivered to DAAC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D</a:t>
            </a:r>
            <a:r>
              <a:rPr lang="en-US" dirty="0" smtClean="0">
                <a:latin typeface="Arial Narrow" panose="020B0606020202030204" pitchFamily="34" charset="0"/>
              </a:rPr>
              <a:t>ata </a:t>
            </a:r>
            <a:r>
              <a:rPr lang="en-US" dirty="0">
                <a:latin typeface="Arial Narrow" panose="020B0606020202030204" pitchFamily="34" charset="0"/>
              </a:rPr>
              <a:t>products along with scientific algorithm software source code, coefficients, and ancillary data used to generate these products to the NASA-assigned Distributed Active Archive Center (DAAC) </a:t>
            </a:r>
            <a:r>
              <a:rPr lang="en-US" i="1" u="sng" dirty="0">
                <a:latin typeface="Arial Narrow" panose="020B0606020202030204" pitchFamily="34" charset="0"/>
              </a:rPr>
              <a:t>with no period of exclusive access</a:t>
            </a:r>
            <a:r>
              <a:rPr lang="en-US" dirty="0">
                <a:latin typeface="Arial Narrow" panose="020B060602020203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 Narrow" panose="020B0606020202030204" pitchFamily="34" charset="0"/>
              </a:rPr>
              <a:t>Algorithm </a:t>
            </a:r>
            <a:r>
              <a:rPr lang="en-US" dirty="0">
                <a:latin typeface="Arial Narrow" panose="020B0606020202030204" pitchFamily="34" charset="0"/>
              </a:rPr>
              <a:t>Theoretical Basis Document (ATBD) documentation as well as the accompanying spatial, temporal, and product metadata associated with the standard products.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 Narrow" panose="020B0606020202030204" pitchFamily="34" charset="0"/>
              </a:rPr>
              <a:t>Browse </a:t>
            </a:r>
            <a:r>
              <a:rPr lang="en-US" dirty="0">
                <a:latin typeface="Arial Narrow" panose="020B0606020202030204" pitchFamily="34" charset="0"/>
              </a:rPr>
              <a:t>products associated </a:t>
            </a:r>
            <a:r>
              <a:rPr lang="en-US" dirty="0" smtClean="0">
                <a:latin typeface="Arial Narrow" panose="020B0606020202030204" pitchFamily="34" charset="0"/>
              </a:rPr>
              <a:t>with standard products. </a:t>
            </a: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2BF7-4CE3-B343-8A50-8FB0B36A9D04}" type="datetime1">
              <a:rPr lang="en-US" smtClean="0">
                <a:latin typeface="Arial Narrow" panose="020B0606020202030204" pitchFamily="34" charset="0"/>
              </a:rPr>
              <a:t>5/21/15</a:t>
            </a:fld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F7939-3FE8-6F48-90AC-22598DE80313}" type="slidenum">
              <a:rPr lang="en-US" smtClean="0">
                <a:latin typeface="Arial Narrow" panose="020B0606020202030204" pitchFamily="34" charset="0"/>
              </a:rPr>
              <a:t>6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5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Land SIPS (Current Processing Status)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417639"/>
            <a:ext cx="8763000" cy="5303836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AS 3000</a:t>
            </a:r>
          </a:p>
          <a:p>
            <a:r>
              <a:rPr lang="en-US" dirty="0">
                <a:latin typeface="Arial Narrow" panose="020B0606020202030204" pitchFamily="34" charset="0"/>
              </a:rPr>
              <a:t>AS 3001</a:t>
            </a:r>
          </a:p>
          <a:p>
            <a:r>
              <a:rPr lang="en-US" dirty="0">
                <a:latin typeface="Arial Narrow" panose="020B0606020202030204" pitchFamily="34" charset="0"/>
              </a:rPr>
              <a:t>AS 3002</a:t>
            </a:r>
          </a:p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C1.1 Reprocessing</a:t>
            </a:r>
          </a:p>
          <a:p>
            <a:pPr marL="576263" lvl="1" indent="-119063">
              <a:buFont typeface="Arial"/>
              <a:buChar char="•"/>
              <a:tabLst>
                <a:tab pos="576263" algn="l"/>
              </a:tabLst>
            </a:pP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Mx7.2 based codes with Land PEATE improvements for Aerosols, LSR, and Geolocation</a:t>
            </a:r>
          </a:p>
          <a:p>
            <a:pPr marL="576263" lvl="1" indent="-119063">
              <a:buFont typeface="Arial"/>
              <a:buChar char="•"/>
              <a:tabLst>
                <a:tab pos="576263" algn="l"/>
              </a:tabLst>
            </a:pP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Snow Ice initiates from </a:t>
            </a:r>
            <a:r>
              <a:rPr lang="en-US" sz="2900" dirty="0">
                <a:solidFill>
                  <a:srgbClr val="FF0000"/>
                </a:solidFill>
                <a:latin typeface="Arial Narrow" panose="020B0606020202030204" pitchFamily="34" charset="0"/>
              </a:rPr>
              <a:t>Daily </a:t>
            </a: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NISE (</a:t>
            </a:r>
            <a:r>
              <a:rPr lang="en-US" sz="2900" dirty="0">
                <a:solidFill>
                  <a:srgbClr val="FF0000"/>
                </a:solidFill>
                <a:latin typeface="Arial Narrow" panose="020B0606020202030204" pitchFamily="34" charset="0"/>
              </a:rPr>
              <a:t>Near real time Ice and Snow Extent) </a:t>
            </a: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that is gridded, not IDPS Snow Ice GIP files.</a:t>
            </a:r>
          </a:p>
          <a:p>
            <a:pPr marL="576263" lvl="1" indent="-119063">
              <a:buFont typeface="Arial"/>
              <a:buChar char="•"/>
              <a:tabLst>
                <a:tab pos="576263" algn="l"/>
              </a:tabLst>
            </a:pP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VI initiates from </a:t>
            </a:r>
            <a:r>
              <a:rPr lang="en-US" sz="2900" dirty="0">
                <a:solidFill>
                  <a:srgbClr val="FF0000"/>
                </a:solidFill>
                <a:latin typeface="Arial Narrow" panose="020B0606020202030204" pitchFamily="34" charset="0"/>
              </a:rPr>
              <a:t>4-year mean of </a:t>
            </a: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MODIS Aqua 16-day tiled product, MYD13A2, not IDPS 17-Day Rolling NDVI.</a:t>
            </a:r>
          </a:p>
          <a:p>
            <a:pPr marL="576263" lvl="1" indent="-119063">
              <a:buFont typeface="Arial"/>
              <a:buChar char="•"/>
              <a:tabLst>
                <a:tab pos="576263" algn="l"/>
              </a:tabLst>
            </a:pP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Uses “Best Of” LUTs for SDR/Geo codes as provided by VCST</a:t>
            </a:r>
          </a:p>
          <a:p>
            <a:pPr marL="576263" lvl="1" indent="-119063">
              <a:buFont typeface="Arial"/>
              <a:buChar char="•"/>
              <a:tabLst>
                <a:tab pos="576263" algn="l"/>
              </a:tabLst>
            </a:pP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1/19/2012 through 3/31/2015 complete</a:t>
            </a:r>
          </a:p>
          <a:p>
            <a:pPr marL="576263" lvl="1" indent="-119063">
              <a:buFont typeface="Arial"/>
              <a:buChar char="•"/>
              <a:tabLst>
                <a:tab pos="576263" algn="l"/>
              </a:tabLst>
            </a:pPr>
            <a:r>
              <a:rPr lang="en-US" sz="2900" dirty="0">
                <a:solidFill>
                  <a:srgbClr val="000000"/>
                </a:solidFill>
                <a:latin typeface="Arial Narrow" panose="020B0606020202030204" pitchFamily="34" charset="0"/>
              </a:rPr>
              <a:t>Reprocessing of April 2015 underway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F68B9-C996-4BD1-89C6-8DAAC8BCF813}" type="datetime1">
              <a:rPr lang="en-US" smtClean="0">
                <a:latin typeface="Arial Narrow" panose="020B0606020202030204" pitchFamily="34" charset="0"/>
              </a:rPr>
              <a:t>5/21/15</a:t>
            </a:fld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6DC35-036E-4FB7-9228-9C780AC7E818}" type="slidenum">
              <a:rPr lang="en-US" smtClean="0">
                <a:latin typeface="Arial Narrow" panose="020B0606020202030204" pitchFamily="34" charset="0"/>
              </a:rPr>
              <a:pPr/>
              <a:t>7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5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588" y="214410"/>
            <a:ext cx="7772400" cy="54412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Narrow" panose="020B0606020202030204" pitchFamily="34" charset="0"/>
              </a:rPr>
              <a:t>Land SIPS Reprocessing – Transition C1.1 to C1.2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44" y="857846"/>
            <a:ext cx="8676168" cy="535131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C1.2 Reprocessing/Operational Forward Processing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Will start after the NASA L1 becomes available (June 2015)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Will use Mx8.6 based SDR and </a:t>
            </a:r>
            <a:r>
              <a:rPr lang="en-US" sz="20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Geolocation</a:t>
            </a: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or NASA VCST and GEO code if becomes available</a:t>
            </a: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Will use new 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Mx8.6 based LUTs from VCST for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Geolocation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 &amp; </a:t>
            </a: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SDR. (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Could also use NASA 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VCST LUTs in compliant with the NASA VCST delivered calibration 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code</a:t>
            </a: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Implement scaling for DNB </a:t>
            </a: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products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C12 will be continuation to C11. Reprocessing from beginning of mission (1/19/2012) will be done with mandate from NASA science team.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Will use same PGEs as in C11 for all other products, unless new algorithms are provided by the NASA science teams for the product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NASA science team delivered algorithms will replace the operational PGEs as algorithms become available.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Operational processing streams in AS 3001 and 3002 will cease.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 science test processing system in place to support science testing of NASA ST delivered algorithms.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</a:t>
            </a:r>
          </a:p>
          <a:p>
            <a:pPr lvl="1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400" dirty="0" smtClean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 Narrow" panose="020B0606020202030204" pitchFamily="34" charset="0"/>
              </a:rPr>
              <a:t>2 </a:t>
            </a:r>
            <a:endParaRPr lang="en-US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48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510"/>
            <a:ext cx="8229600" cy="5878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Land SIPS VIIRS NRT and Science PGEs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21" y="721311"/>
            <a:ext cx="8782493" cy="56110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>
                <a:latin typeface="Arial Narrow" panose="020B0606020202030204" pitchFamily="34" charset="0"/>
              </a:rPr>
              <a:t>NASA VIIRS Science PGEs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Will use EDOS L0 PDS as starting point, not </a:t>
            </a:r>
            <a:r>
              <a:rPr lang="en-US" sz="1600" dirty="0" err="1" smtClean="0">
                <a:latin typeface="Arial Narrow" panose="020B0606020202030204" pitchFamily="34" charset="0"/>
              </a:rPr>
              <a:t>RDRs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NASA VIIRS L1A-&gt;Geolocation-&gt;L1B will be first level of processing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Ancillary files, such as NCEP, NAAPS, TLE and </a:t>
            </a:r>
            <a:r>
              <a:rPr lang="en-US" sz="1600" dirty="0" err="1" smtClean="0">
                <a:latin typeface="Arial Narrow" panose="020B0606020202030204" pitchFamily="34" charset="0"/>
              </a:rPr>
              <a:t>PolarWander</a:t>
            </a:r>
            <a:r>
              <a:rPr lang="en-US" sz="1600" dirty="0" smtClean="0">
                <a:latin typeface="Arial Narrow" panose="020B0606020202030204" pitchFamily="34" charset="0"/>
              </a:rPr>
              <a:t> will be from GDAAC in their native format rather than the hdf5 wrapped versions from IDPS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L1A, L1B and Geolocation products will be netCDF/HDF5 format</a:t>
            </a:r>
          </a:p>
          <a:p>
            <a:pPr lvl="2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Will have option for users to obtain data in hdf4 format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Swath products will be 6-minute granules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Plan to port existing Land PEATE Science DDRs to Land SIPS PGEs. Will try to match MODIS numbers.</a:t>
            </a:r>
          </a:p>
          <a:p>
            <a:pPr lvl="2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New numbering scheme (e.g. Surface reflectance – PGE11 in MODIS Land, PGE511 in Land SIPS)</a:t>
            </a:r>
          </a:p>
          <a:p>
            <a:pPr lvl="2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New ESDTs (e.g. Surface Reflectance – MOD09 in MODIS Land, VIIRSNP09 in Land SIPS)</a:t>
            </a:r>
          </a:p>
          <a:p>
            <a:pPr lvl="2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New Archive Sets to be used in processing – Inherit Collection Version Number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Will use IDPS PGE code where necessary or desired, and science team delivered code if already available</a:t>
            </a:r>
          </a:p>
          <a:p>
            <a:pPr lvl="2">
              <a:spcBef>
                <a:spcPts val="0"/>
              </a:spcBef>
            </a:pPr>
            <a:r>
              <a:rPr lang="en-US" sz="1600" dirty="0" err="1" smtClean="0">
                <a:latin typeface="Arial Narrow" panose="020B0606020202030204" pitchFamily="34" charset="0"/>
              </a:rPr>
              <a:t>CloudMask</a:t>
            </a:r>
            <a:r>
              <a:rPr lang="en-US" sz="1600" dirty="0" smtClean="0">
                <a:latin typeface="Arial Narrow" panose="020B0606020202030204" pitchFamily="34" charset="0"/>
              </a:rPr>
              <a:t> will be IDPS code initially</a:t>
            </a:r>
          </a:p>
          <a:p>
            <a:pPr lvl="2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Fire algorithm provided by the science team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>
                <a:latin typeface="Arial Narrow" panose="020B0606020202030204" pitchFamily="34" charset="0"/>
              </a:rPr>
              <a:t>NRT </a:t>
            </a:r>
            <a:r>
              <a:rPr lang="en-US" sz="2400" dirty="0" smtClean="0">
                <a:latin typeface="Arial Narrow" panose="020B0606020202030204" pitchFamily="34" charset="0"/>
              </a:rPr>
              <a:t>PGEs</a:t>
            </a:r>
            <a:endParaRPr lang="en-US" sz="2400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Arial Narrow" panose="020B0606020202030204" pitchFamily="34" charset="0"/>
              </a:rPr>
              <a:t>Production Plans:</a:t>
            </a:r>
            <a:endParaRPr lang="en-US" sz="1800" dirty="0">
              <a:latin typeface="Arial Narrow" panose="020B0606020202030204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Active Fire (Louis </a:t>
            </a:r>
            <a:r>
              <a:rPr lang="en-US" sz="1600" dirty="0" err="1">
                <a:latin typeface="Arial Narrow" panose="020B0606020202030204" pitchFamily="34" charset="0"/>
              </a:rPr>
              <a:t>Giglio’s</a:t>
            </a:r>
            <a:r>
              <a:rPr lang="en-US" sz="1600" dirty="0">
                <a:latin typeface="Arial Narrow" panose="020B0606020202030204" pitchFamily="34" charset="0"/>
              </a:rPr>
              <a:t> code)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Corrected Reflectance (as obtained from Direct Readout Laboratory)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Arial Narrow" panose="020B0606020202030204" pitchFamily="34" charset="0"/>
              </a:rPr>
              <a:t>Chain of PGEs for Land Surface Reflectance, to determine latency </a:t>
            </a:r>
            <a:r>
              <a:rPr lang="en-US" sz="1600" dirty="0" smtClean="0">
                <a:latin typeface="Arial Narrow" panose="020B0606020202030204" pitchFamily="34" charset="0"/>
              </a:rPr>
              <a:t>only</a:t>
            </a:r>
          </a:p>
          <a:p>
            <a:pPr lvl="2">
              <a:spcBef>
                <a:spcPts val="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Daily Gridded Day/Night Band Products (Virginia Kalb </a:t>
            </a:r>
            <a:r>
              <a:rPr lang="en-US" sz="1600" smtClean="0">
                <a:latin typeface="Arial Narrow" panose="020B0606020202030204" pitchFamily="34" charset="0"/>
              </a:rPr>
              <a:t>and Zhuosen Wang’s </a:t>
            </a:r>
            <a:r>
              <a:rPr lang="en-US" sz="1600" dirty="0" smtClean="0">
                <a:latin typeface="Arial Narrow" panose="020B0606020202030204" pitchFamily="34" charset="0"/>
              </a:rPr>
              <a:t>code)</a:t>
            </a:r>
            <a:endParaRPr lang="en-US" sz="1600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Using IDPS SDR/Geo codes, Mx8.6 version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Processing with NCEP, NAAPS, TLE and </a:t>
            </a:r>
            <a:r>
              <a:rPr lang="en-US" sz="1800" dirty="0" err="1">
                <a:latin typeface="Arial Narrow" panose="020B0606020202030204" pitchFamily="34" charset="0"/>
              </a:rPr>
              <a:t>PolarWander</a:t>
            </a:r>
            <a:r>
              <a:rPr lang="en-US" sz="1800" dirty="0">
                <a:latin typeface="Arial Narrow" panose="020B0606020202030204" pitchFamily="34" charset="0"/>
              </a:rPr>
              <a:t> data from GDAAC</a:t>
            </a:r>
            <a:endParaRPr lang="en-US" sz="1800" dirty="0" smtClean="0">
              <a:latin typeface="Arial Narrow" panose="020B0606020202030204" pitchFamily="34" charset="0"/>
            </a:endParaRPr>
          </a:p>
          <a:p>
            <a:pPr lvl="2">
              <a:spcBef>
                <a:spcPts val="0"/>
              </a:spcBef>
            </a:pPr>
            <a:endParaRPr lang="en-US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930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961</TotalTime>
  <Words>3856</Words>
  <Application>Microsoft Macintosh PowerPoint</Application>
  <PresentationFormat>On-screen Show (4:3)</PresentationFormat>
  <Paragraphs>424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2_Office Theme</vt:lpstr>
      <vt:lpstr>Office Theme</vt:lpstr>
      <vt:lpstr>Waveform</vt:lpstr>
      <vt:lpstr>4_Office Theme</vt:lpstr>
      <vt:lpstr>1_Waveform</vt:lpstr>
      <vt:lpstr>PowerPoint Presentation</vt:lpstr>
      <vt:lpstr>PowerPoint Presentation</vt:lpstr>
      <vt:lpstr>VIIRS Land Monthly Web site visits</vt:lpstr>
      <vt:lpstr>VIIRS Land SIPS Tasks </vt:lpstr>
      <vt:lpstr>Product Generation by Land SIPS</vt:lpstr>
      <vt:lpstr>Items Delivered to DAAC</vt:lpstr>
      <vt:lpstr>Land SIPS (Current Processing Status)</vt:lpstr>
      <vt:lpstr>Land SIPS Reprocessing – Transition C1.1 to C1.2</vt:lpstr>
      <vt:lpstr>Land SIPS VIIRS NRT and Science PGEs</vt:lpstr>
      <vt:lpstr>PowerPoint Presentation</vt:lpstr>
      <vt:lpstr>JPSS Land EDR Product Status</vt:lpstr>
      <vt:lpstr>PowerPoint Presentation</vt:lpstr>
      <vt:lpstr>PowerPoint Presentation</vt:lpstr>
      <vt:lpstr>VIIRS Vegetation Index EDR</vt:lpstr>
      <vt:lpstr>SNPP VIIRS Green Vegetation Fraction (GVF) NOAA Unique Product (NUP)</vt:lpstr>
      <vt:lpstr>VIIRS Land Surface Temperature (LST)</vt:lpstr>
      <vt:lpstr>VIIRS Surface Albedo</vt:lpstr>
      <vt:lpstr>VIIRS Surface Type</vt:lpstr>
      <vt:lpstr>VIIRS Snow and Ice  </vt:lpstr>
      <vt:lpstr>CEOS/WGCV/LPV Status</vt:lpstr>
      <vt:lpstr>CEOS &gt; WGCV &gt; LPV</vt:lpstr>
      <vt:lpstr>This Year: Focus-area Strategy</vt:lpstr>
      <vt:lpstr>LPV 2014-2016 Deliverables</vt:lpstr>
      <vt:lpstr>PowerPoint Presentation</vt:lpstr>
      <vt:lpstr>LPV Web of Science Metrics</vt:lpstr>
      <vt:lpstr>NASA/MODIS Web of Science Metrics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Michael King</cp:lastModifiedBy>
  <cp:revision>80</cp:revision>
  <dcterms:created xsi:type="dcterms:W3CDTF">2010-04-12T23:12:02Z</dcterms:created>
  <dcterms:modified xsi:type="dcterms:W3CDTF">2015-05-21T18:02:34Z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