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7" r:id="rId3"/>
    <p:sldId id="279" r:id="rId4"/>
    <p:sldId id="280" r:id="rId5"/>
    <p:sldId id="281" r:id="rId6"/>
    <p:sldId id="282" r:id="rId7"/>
    <p:sldId id="257" r:id="rId8"/>
    <p:sldId id="258" r:id="rId9"/>
    <p:sldId id="286" r:id="rId10"/>
    <p:sldId id="283" r:id="rId11"/>
    <p:sldId id="260" r:id="rId12"/>
    <p:sldId id="261" r:id="rId13"/>
    <p:sldId id="262" r:id="rId14"/>
    <p:sldId id="264" r:id="rId15"/>
    <p:sldId id="265" r:id="rId16"/>
    <p:sldId id="267" r:id="rId17"/>
    <p:sldId id="268" r:id="rId18"/>
    <p:sldId id="269" r:id="rId19"/>
    <p:sldId id="271" r:id="rId20"/>
    <p:sldId id="272" r:id="rId21"/>
    <p:sldId id="273" r:id="rId22"/>
    <p:sldId id="275" r:id="rId23"/>
    <p:sldId id="287" r:id="rId24"/>
    <p:sldId id="288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>
      <p:cViewPr varScale="1">
        <p:scale>
          <a:sx n="150" d="100"/>
          <a:sy n="150" d="100"/>
        </p:scale>
        <p:origin x="-10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4A183-E683-4005-A27F-8CF224675369}" type="datetimeFigureOut">
              <a:rPr lang="en-US" smtClean="0"/>
              <a:t>5/23/15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F801E-7BF5-4301-BE9A-6AD444321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44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E6A2F-D8C8-46F0-B6EB-EC8EAF7E6FBC}" type="datetimeFigureOut">
              <a:rPr lang="en-US" smtClean="0"/>
              <a:t>5/23/15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0059C-CB10-4B3C-AFEF-4A7C5D23F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254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0059C-CB10-4B3C-AFEF-4A7C5D23F6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0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287DA0-01D4-4E29-A46A-A2D2BEE2EFB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46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5F47-BA38-4487-A3BC-55B070452AFA}" type="datetime1">
              <a:rPr lang="en-US" smtClean="0"/>
              <a:t>5/23/15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9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E7D3-7863-40A0-A861-3163C6258344}" type="datetime1">
              <a:rPr lang="en-US" smtClean="0"/>
              <a:t>5/23/15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7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68CE-C16C-45CD-A975-4DF656067C05}" type="datetime1">
              <a:rPr lang="en-US" smtClean="0"/>
              <a:t>5/23/15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0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6E0B-EF25-4AEC-99D1-996934F10F8B}" type="datetime1">
              <a:rPr lang="en-US" smtClean="0"/>
              <a:t>5/23/15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6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5072-7E2F-4090-9AAD-AD277540594E}" type="datetime1">
              <a:rPr lang="en-US" smtClean="0"/>
              <a:t>5/23/15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3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78727-BF59-4DEF-97F4-81E4C5C29374}" type="datetime1">
              <a:rPr lang="en-US" smtClean="0"/>
              <a:t>5/23/15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5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89C2-642D-4DB7-BB34-2D92B73B4C46}" type="datetime1">
              <a:rPr lang="en-US" smtClean="0"/>
              <a:t>5/23/15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6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04B-3312-43A2-9D74-7E31F34B66EB}" type="datetime1">
              <a:rPr lang="en-US" smtClean="0"/>
              <a:t>5/23/15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EDA1-291C-49C7-9432-77DF398E22EE}" type="datetime1">
              <a:rPr lang="en-US" smtClean="0"/>
              <a:t>5/23/15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6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1B78-3004-4F0D-A16F-214063FAB0C6}" type="datetime1">
              <a:rPr lang="en-US" smtClean="0"/>
              <a:t>5/23/15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3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2061-986B-4A85-BF78-B209478931CA}" type="datetime1">
              <a:rPr lang="en-US" smtClean="0"/>
              <a:t>5/23/15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30AEA-B159-467F-95F1-8FCFCB072EB8}" type="datetime1">
              <a:rPr lang="en-US" smtClean="0"/>
              <a:t>5/23/15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EE707-42A7-45BB-904E-81F1E02E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8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gif"/><Relationship Id="rId3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14800"/>
            <a:ext cx="6400800" cy="17526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Drs. </a:t>
            </a:r>
            <a:r>
              <a:rPr lang="en-US" sz="1800" dirty="0" err="1" smtClean="0">
                <a:solidFill>
                  <a:schemeClr val="tx1"/>
                </a:solidFill>
              </a:rPr>
              <a:t>Dongdong</a:t>
            </a:r>
            <a:r>
              <a:rPr lang="en-US" sz="1800" dirty="0" smtClean="0">
                <a:solidFill>
                  <a:schemeClr val="tx1"/>
                </a:solidFill>
              </a:rPr>
              <a:t> Wang, Tao He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Yi Zhang, Meredith Brown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Prof. Shunlin Liang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University of Maryland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May 21 2015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1143000"/>
            <a:ext cx="784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Producing Incident Shortwave Radiation and </a:t>
            </a:r>
            <a:r>
              <a:rPr lang="en-US" sz="3200" dirty="0" err="1"/>
              <a:t>Photosynthetically</a:t>
            </a:r>
            <a:r>
              <a:rPr lang="en-US" sz="3200" dirty="0"/>
              <a:t> Active Radiation Products Over Land Surfaces </a:t>
            </a:r>
            <a:r>
              <a:rPr lang="en-US" sz="3200" dirty="0" smtClean="0"/>
              <a:t>from </a:t>
            </a:r>
            <a:r>
              <a:rPr lang="en-US" sz="3200" dirty="0"/>
              <a:t>MODIS and Multiple Geostationary Satellite Data </a:t>
            </a:r>
          </a:p>
        </p:txBody>
      </p:sp>
    </p:spTree>
    <p:extLst>
      <p:ext uri="{BB962C8B-B14F-4D97-AF65-F5344CB8AC3E}">
        <p14:creationId xmlns:p14="http://schemas.microsoft.com/office/powerpoint/2010/main" val="484063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Validation of the proposed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10</a:t>
            </a:fld>
            <a:endParaRPr lang="en-US"/>
          </a:p>
        </p:txBody>
      </p:sp>
      <p:pic>
        <p:nvPicPr>
          <p:cNvPr id="4098" name="Picture 2" descr="http://ars.els-cdn.com/content/image/1-s2.0-S003442571400248X-g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4495800" cy="232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94524"/>
            <a:ext cx="3967162" cy="529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219200"/>
            <a:ext cx="3580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 field stations of radiative fluxes</a:t>
            </a:r>
          </a:p>
          <a:p>
            <a:r>
              <a:rPr lang="en-US" dirty="0" smtClean="0"/>
              <a:t>24 of them have PAR measurements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75" y="4343400"/>
            <a:ext cx="879410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584" y="6183868"/>
            <a:ext cx="342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Comparison with existing products</a:t>
            </a:r>
          </a:p>
        </p:txBody>
      </p:sp>
    </p:spTree>
    <p:extLst>
      <p:ext uri="{BB962C8B-B14F-4D97-AF65-F5344CB8AC3E}">
        <p14:creationId xmlns:p14="http://schemas.microsoft.com/office/powerpoint/2010/main" val="1149019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status of surface downward radiation product development</a:t>
            </a:r>
            <a:endParaRPr lang="en-US" dirty="0"/>
          </a:p>
        </p:txBody>
      </p:sp>
      <p:pic>
        <p:nvPicPr>
          <p:cNvPr id="4" name="Picture 3" descr="Y:\disk1\DownwardRad\GLASS_Linux\Programs\MTSAT-Generate\GLASSDSR.V02.A20100020530.201429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" t="3646"/>
          <a:stretch/>
        </p:blipFill>
        <p:spPr bwMode="auto">
          <a:xfrm>
            <a:off x="533400" y="1905000"/>
            <a:ext cx="3609975" cy="3524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55626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Total land surface shortwave downward radiation (W/m</a:t>
            </a:r>
            <a:r>
              <a:rPr lang="en-US" sz="1600" baseline="30000" dirty="0"/>
              <a:t>2</a:t>
            </a:r>
            <a:r>
              <a:rPr lang="en-US" sz="1600" dirty="0"/>
              <a:t>) of part of Asia and Oceania on GMT 0530, Jan 2</a:t>
            </a:r>
            <a:r>
              <a:rPr lang="en-US" sz="1600" baseline="30000" dirty="0"/>
              <a:t>nd</a:t>
            </a:r>
            <a:r>
              <a:rPr lang="en-US" sz="1600" dirty="0"/>
              <a:t>, 2010, derived from MODIS and MTSAT data.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200" y="1752600"/>
            <a:ext cx="441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Software package: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Data preprocessing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I/O, re-projection, radiometric calibration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Main algorithm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Liang et al. 2006; Zhang et al. 2014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Data post-processing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Data fusion, mosaic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Ancillary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Water vapor, DEM</a:t>
            </a:r>
          </a:p>
          <a:p>
            <a:pPr marL="0" lvl="1"/>
            <a:r>
              <a:rPr lang="en-US" sz="2400" b="1" dirty="0" smtClean="0"/>
              <a:t>ATBD </a:t>
            </a:r>
            <a:r>
              <a:rPr lang="en-US" sz="2400" b="1" dirty="0"/>
              <a:t>preparation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06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Estimating surface radiation from hyperspectral data: AVIRIS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/>
              <a:t>Airborne Visible </a:t>
            </a:r>
            <a:r>
              <a:rPr lang="en-US" sz="3600" dirty="0" err="1"/>
              <a:t>InfraRed</a:t>
            </a:r>
            <a:r>
              <a:rPr lang="en-US" sz="3600" dirty="0"/>
              <a:t> Imaging </a:t>
            </a:r>
            <a:r>
              <a:rPr lang="en-US" sz="3600" dirty="0" smtClean="0"/>
              <a:t>Spectrometer (AVIRIS) is </a:t>
            </a:r>
            <a:r>
              <a:rPr lang="en-US" sz="3600" dirty="0"/>
              <a:t>a </a:t>
            </a:r>
            <a:r>
              <a:rPr lang="en-US" sz="3600" dirty="0" smtClean="0"/>
              <a:t>airborne hyperspectral sensor.</a:t>
            </a:r>
          </a:p>
          <a:p>
            <a:r>
              <a:rPr lang="en-US" sz="3600" dirty="0" smtClean="0"/>
              <a:t>It has 224 spectral </a:t>
            </a:r>
            <a:r>
              <a:rPr lang="en-US" sz="3600" dirty="0"/>
              <a:t>channels </a:t>
            </a:r>
            <a:r>
              <a:rPr lang="en-US" sz="3600" dirty="0" smtClean="0"/>
              <a:t>with </a:t>
            </a:r>
            <a:r>
              <a:rPr lang="en-US" sz="3600" dirty="0"/>
              <a:t>wavelengths from 400 to 2500 </a:t>
            </a:r>
            <a:r>
              <a:rPr lang="en-US" sz="3600" dirty="0" smtClean="0"/>
              <a:t>nm.</a:t>
            </a:r>
          </a:p>
          <a:p>
            <a:r>
              <a:rPr lang="en-US" sz="3600" dirty="0" smtClean="0"/>
              <a:t>AVIRIS is used in NASA </a:t>
            </a:r>
            <a:r>
              <a:rPr lang="en-US" sz="3600" dirty="0" err="1" smtClean="0"/>
              <a:t>HyspIRI</a:t>
            </a:r>
            <a:r>
              <a:rPr lang="en-US" sz="3600" dirty="0" smtClean="0"/>
              <a:t> Preparatory Airborne Campaign.</a:t>
            </a:r>
          </a:p>
          <a:p>
            <a:r>
              <a:rPr lang="en-US" sz="3600" dirty="0" smtClean="0"/>
              <a:t>We are funded by NASA to estimate quantities surface radiation budget (including land surface albedo) from </a:t>
            </a:r>
            <a:r>
              <a:rPr lang="en-US" sz="3600" dirty="0" err="1" smtClean="0"/>
              <a:t>HyspIRI</a:t>
            </a:r>
            <a:r>
              <a:rPr lang="en-US" sz="3600" dirty="0" smtClean="0"/>
              <a:t>-like data.</a:t>
            </a:r>
            <a:endParaRPr lang="en-US" sz="3600" dirty="0"/>
          </a:p>
        </p:txBody>
      </p:sp>
      <p:pic>
        <p:nvPicPr>
          <p:cNvPr id="2050" name="Picture 2" descr="http://aviris.jpl.nasa.gov/data/images/avcubeb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573" y="2362200"/>
            <a:ext cx="3575427" cy="293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5438001"/>
            <a:ext cx="3186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http://aviris.jpl.nasa.gov/data/image_cube.html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07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:\the\AVIRIS\cloudmasking\US-CaV_aviris_rdn_20091871606.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" y="868740"/>
            <a:ext cx="4716518" cy="4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Y:\the\AVIRIS\cloudmasking\US-CaV_aviris_rdn_20091871606.bin_CSM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84506"/>
            <a:ext cx="4256690" cy="41752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62000" y="528834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Detection of cloud/shadow from AVIRIS data: (a) True color composite of AVIRIS data at site US-</a:t>
            </a:r>
            <a:r>
              <a:rPr lang="en-US" sz="2400" dirty="0" err="1"/>
              <a:t>CaV</a:t>
            </a:r>
            <a:r>
              <a:rPr lang="en-US" sz="2400" dirty="0"/>
              <a:t> on DOY 187, 2009; (b) detection results of the AVIRIS data (land: red; cloud: green; shadow: blue).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82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Fine-resolution AVIRIS data helps understand </a:t>
            </a:r>
            <a:r>
              <a:rPr lang="en-US" sz="2400" dirty="0">
                <a:solidFill>
                  <a:srgbClr val="FF0000"/>
                </a:solidFill>
              </a:rPr>
              <a:t>uncertainties in </a:t>
            </a:r>
            <a:r>
              <a:rPr lang="en-US" sz="2400" dirty="0" smtClean="0">
                <a:solidFill>
                  <a:srgbClr val="FF0000"/>
                </a:solidFill>
              </a:rPr>
              <a:t>validation with scattered clouds in the coarse resolution data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0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Advantages of </a:t>
            </a:r>
            <a:r>
              <a:rPr lang="en-US" dirty="0" err="1" smtClean="0"/>
              <a:t>hyperspectral</a:t>
            </a:r>
            <a:r>
              <a:rPr lang="en-US" dirty="0" smtClean="0"/>
              <a:t> information in net shortwave radiation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050003"/>
              </p:ext>
            </p:extLst>
          </p:nvPr>
        </p:nvGraphicFramePr>
        <p:xfrm>
          <a:off x="2627784" y="3975100"/>
          <a:ext cx="6773862" cy="288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Document" r:id="rId4" imgW="5638800" imgH="2400300" progId="Word.Document.12">
                  <p:embed/>
                </p:oleObj>
              </mc:Choice>
              <mc:Fallback>
                <p:oleObj name="Document" r:id="rId4" imgW="5638800" imgH="2400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27784" y="3975100"/>
                        <a:ext cx="6773862" cy="288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491880" y="3356992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Statistics of NSR direct estimation based on simulation data </a:t>
            </a:r>
          </a:p>
        </p:txBody>
      </p:sp>
      <p:pic>
        <p:nvPicPr>
          <p:cNvPr id="8" name="Picture 7" descr="Y:\the\AVIRIS\modtran_run_new\atmo_cor\results\DSR_nb2bb.emf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7"/>
          <a:stretch/>
        </p:blipFill>
        <p:spPr bwMode="auto">
          <a:xfrm>
            <a:off x="0" y="1268760"/>
            <a:ext cx="3328035" cy="2669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4005064"/>
            <a:ext cx="3131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Conversion of cumulated radiation from AVIRIS bands to shortwave radiation (W/m</a:t>
            </a:r>
            <a:r>
              <a:rPr lang="en-US" baseline="30000" dirty="0"/>
              <a:t>2</a:t>
            </a:r>
            <a:r>
              <a:rPr lang="en-US" dirty="0"/>
              <a:t>)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563888" y="2060848"/>
            <a:ext cx="2664296" cy="504056"/>
            <a:chOff x="3563888" y="2060848"/>
            <a:chExt cx="2664296" cy="504056"/>
          </a:xfrm>
        </p:grpSpPr>
        <p:sp>
          <p:nvSpPr>
            <p:cNvPr id="10" name="Left Arrow 9"/>
            <p:cNvSpPr/>
            <p:nvPr/>
          </p:nvSpPr>
          <p:spPr>
            <a:xfrm>
              <a:off x="3563888" y="2060848"/>
              <a:ext cx="720080" cy="504056"/>
            </a:xfrm>
            <a:prstGeom prst="leftArrow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27984" y="2060848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Method A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1560" y="5517232"/>
            <a:ext cx="1944216" cy="504056"/>
            <a:chOff x="3779912" y="2060848"/>
            <a:chExt cx="1944216" cy="504056"/>
          </a:xfrm>
        </p:grpSpPr>
        <p:sp>
          <p:nvSpPr>
            <p:cNvPr id="14" name="Left Arrow 13"/>
            <p:cNvSpPr/>
            <p:nvPr/>
          </p:nvSpPr>
          <p:spPr>
            <a:xfrm flipH="1">
              <a:off x="5076056" y="2060848"/>
              <a:ext cx="648072" cy="504056"/>
            </a:xfrm>
            <a:prstGeom prst="leftArrow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79912" y="2132856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Method B</a:t>
              </a:r>
              <a:endParaRPr lang="en-US" dirty="0"/>
            </a:p>
          </p:txBody>
        </p:sp>
      </p:grp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734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Y:\the\AVIRIS\aviris_CA\results\2011\pics\f111102t01p00r16rdn_c_al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63848" y="1363448"/>
            <a:ext cx="1256839" cy="622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2" descr="Y:\the\AVIRIS\aviris_CA\results\2011\pics\f111102t01p00r16rdn_c_topocor_al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62475" y="2525899"/>
            <a:ext cx="12573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5800" y="4214336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Times New Roman" panose="02020603050405020304" pitchFamily="18" charset="0"/>
              </a:rPr>
              <a:t>Shortwave albedo before correction</a:t>
            </a:r>
            <a:endParaRPr lang="en-US" sz="1600" dirty="0"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5271242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cs typeface="Times New Roman" panose="02020603050405020304" pitchFamily="18" charset="0"/>
              </a:rPr>
              <a:t>Shortwave albedo after correction</a:t>
            </a:r>
            <a:endParaRPr lang="en-US" sz="1600" dirty="0"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1" t="70088" r="6490" b="17248"/>
          <a:stretch/>
        </p:blipFill>
        <p:spPr bwMode="auto">
          <a:xfrm>
            <a:off x="3596829" y="6248400"/>
            <a:ext cx="3190875" cy="55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777365" y="1064260"/>
            <a:ext cx="6884670" cy="2669540"/>
            <a:chOff x="1777365" y="762000"/>
            <a:chExt cx="6884670" cy="2669540"/>
          </a:xfrm>
        </p:grpSpPr>
        <p:pic>
          <p:nvPicPr>
            <p:cNvPr id="4" name="Picture 3" descr="Y:\disk1\the\AVIRIS_CA\validation\PCA\aviris_sw_output_dsr_all.emf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7365" y="762000"/>
              <a:ext cx="3556635" cy="26695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Y:\disk1\the\AVIRIS_CA\validation\topocor\PCA\aviris_sw_output_dsr_all.emf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762000"/>
              <a:ext cx="3556635" cy="26695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386965" y="1600200"/>
              <a:ext cx="1168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Before correction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96484" y="1610882"/>
              <a:ext cx="11687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After correction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5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Estimation surface downward radiation and surface albedo from AVIRIS (Method A): topographic correction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1902460"/>
            <a:ext cx="1624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Surface downward radiation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21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Y:\disk2\the\AVIRIS\estimations\validation\netDSR\aviris_sw_output_dsrnet_AVIRIS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3916657" cy="294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Y:\disk2\the\AVIRIS\estimations\validation\PCA\aviris_sw_output_dsrnet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774314"/>
            <a:ext cx="3916657" cy="294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1125" y="5562600"/>
            <a:ext cx="8608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ground measurements AVIRIS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downward radiation (a) and net radiation from Method A (b) and Method B (c) estimates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W/m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AmeriFlux sites. </a:t>
            </a:r>
          </a:p>
        </p:txBody>
      </p:sp>
      <p:pic>
        <p:nvPicPr>
          <p:cNvPr id="2054" name="Picture 6" descr="Y:\disk2\the\AVIRIS\estimations\validation\PCA\aviris_sw_output_dsr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114"/>
            <a:ext cx="3916657" cy="294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185196" y="838200"/>
            <a:ext cx="4648200" cy="11430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Shortwave </a:t>
            </a:r>
            <a:r>
              <a:rPr lang="en-US" sz="3200" dirty="0" smtClean="0"/>
              <a:t>downward and net radiation estimation: AVIRIS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et al.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RSE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118558" y="1611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18558" y="4495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(b)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10200" y="4431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6119336"/>
            <a:ext cx="48742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methods had similar estimation accuracies. N is smaller in (b) than that in (c) because surface albedo estimates were not available under cloud/shadow conditions.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533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487363"/>
          </a:xfrm>
        </p:spPr>
        <p:txBody>
          <a:bodyPr>
            <a:noAutofit/>
          </a:bodyPr>
          <a:lstStyle/>
          <a:p>
            <a:r>
              <a:rPr lang="en-US" sz="4000" dirty="0" smtClean="0"/>
              <a:t>An optimization method for estimating surface downward shortwave radiation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49760"/>
            <a:ext cx="8226660" cy="459864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Assumption</a:t>
            </a:r>
          </a:p>
          <a:p>
            <a:pPr lvl="1"/>
            <a:r>
              <a:rPr lang="en-US" dirty="0" smtClean="0"/>
              <a:t>Surface BRDF and AOD stay relative stable for a short period of time window.</a:t>
            </a:r>
          </a:p>
          <a:p>
            <a:r>
              <a:rPr lang="en-US" dirty="0" smtClean="0"/>
              <a:t>Algorithm</a:t>
            </a:r>
          </a:p>
          <a:p>
            <a:pPr lvl="1"/>
            <a:r>
              <a:rPr lang="en-US" dirty="0" smtClean="0"/>
              <a:t>Simulating atmospheric radiative transfer with </a:t>
            </a:r>
            <a:r>
              <a:rPr lang="en-US" dirty="0"/>
              <a:t>Qin’s (2001) non-</a:t>
            </a:r>
            <a:r>
              <a:rPr lang="en-US" dirty="0" err="1"/>
              <a:t>Lambertian</a:t>
            </a:r>
            <a:r>
              <a:rPr lang="en-US" dirty="0"/>
              <a:t> </a:t>
            </a:r>
            <a:r>
              <a:rPr lang="en-US" dirty="0" smtClean="0"/>
              <a:t>parameterization method</a:t>
            </a:r>
            <a:endParaRPr lang="en-US" dirty="0"/>
          </a:p>
          <a:p>
            <a:pPr lvl="1"/>
            <a:r>
              <a:rPr lang="en-US" dirty="0" smtClean="0"/>
              <a:t>Using climatology of BRDF and surface albedo as first guess in optimization</a:t>
            </a:r>
          </a:p>
          <a:p>
            <a:pPr lvl="1"/>
            <a:r>
              <a:rPr lang="en-US" dirty="0" smtClean="0"/>
              <a:t>Estimating surface </a:t>
            </a:r>
            <a:r>
              <a:rPr lang="en-US" dirty="0"/>
              <a:t>downward radiation </a:t>
            </a:r>
            <a:r>
              <a:rPr lang="en-US" dirty="0" smtClean="0"/>
              <a:t>using the optimized BRDF and AOD as inputs</a:t>
            </a:r>
            <a:endParaRPr lang="en-US" dirty="0"/>
          </a:p>
          <a:p>
            <a:r>
              <a:rPr lang="en-US" dirty="0" smtClean="0"/>
              <a:t>Validation</a:t>
            </a:r>
          </a:p>
          <a:p>
            <a:pPr lvl="1"/>
            <a:r>
              <a:rPr lang="en-US" dirty="0" smtClean="0"/>
              <a:t>One year data of 2005 for 7 SURFRAD 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92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Flowchart and </a:t>
            </a:r>
            <a:r>
              <a:rPr lang="en-US" dirty="0"/>
              <a:t>V</a:t>
            </a:r>
            <a:r>
              <a:rPr lang="en-US" dirty="0" smtClean="0"/>
              <a:t>alidation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487031" y="1387401"/>
            <a:ext cx="1413272" cy="2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TOA</a:t>
            </a:r>
            <a:r>
              <a:rPr lang="en-US" sz="1300" b="0" dirty="0"/>
              <a:t> </a:t>
            </a:r>
            <a:r>
              <a:rPr lang="en-US" sz="1300" b="0" dirty="0" smtClean="0"/>
              <a:t>Reflectance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57563" y="1988841"/>
            <a:ext cx="1872208" cy="2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Radiative</a:t>
            </a:r>
            <a:r>
              <a:rPr kumimoji="0" lang="en-US" sz="13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 Transfer Model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30191" y="1988840"/>
            <a:ext cx="936104" cy="2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Prior AOD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981898" y="1988840"/>
            <a:ext cx="936104" cy="2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Prior BRDF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487031" y="2718880"/>
            <a:ext cx="1413272" cy="2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Optimization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801878" y="2592878"/>
            <a:ext cx="1296144" cy="50920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Optimal BRDF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 and AOD</a:t>
            </a:r>
          </a:p>
        </p:txBody>
      </p:sp>
      <p:cxnSp>
        <p:nvCxnSpPr>
          <p:cNvPr id="15" name="Straight Arrow Connector 14"/>
          <p:cNvCxnSpPr>
            <a:stCxn id="6" idx="2"/>
            <a:endCxn id="9" idx="0"/>
          </p:cNvCxnSpPr>
          <p:nvPr/>
        </p:nvCxnSpPr>
        <p:spPr bwMode="auto">
          <a:xfrm>
            <a:off x="3193667" y="1644601"/>
            <a:ext cx="0" cy="344240"/>
          </a:xfrm>
          <a:prstGeom prst="straightConnector1">
            <a:avLst/>
          </a:prstGeom>
          <a:gradFill rotWithShape="1">
            <a:gsLst>
              <a:gs pos="0">
                <a:srgbClr val="0099FF">
                  <a:gamma/>
                  <a:shade val="56078"/>
                  <a:invGamma/>
                </a:srgbClr>
              </a:gs>
              <a:gs pos="50000">
                <a:srgbClr val="0099FF"/>
              </a:gs>
              <a:gs pos="100000">
                <a:srgbClr val="0099FF">
                  <a:gamma/>
                  <a:shade val="56078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0099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stCxn id="9" idx="2"/>
            <a:endCxn id="12" idx="0"/>
          </p:cNvCxnSpPr>
          <p:nvPr/>
        </p:nvCxnSpPr>
        <p:spPr bwMode="auto">
          <a:xfrm>
            <a:off x="3193667" y="2246041"/>
            <a:ext cx="0" cy="472839"/>
          </a:xfrm>
          <a:prstGeom prst="straightConnector1">
            <a:avLst/>
          </a:prstGeom>
          <a:gradFill rotWithShape="1">
            <a:gsLst>
              <a:gs pos="0">
                <a:srgbClr val="0099FF">
                  <a:gamma/>
                  <a:shade val="56078"/>
                  <a:invGamma/>
                </a:srgbClr>
              </a:gs>
              <a:gs pos="50000">
                <a:srgbClr val="0099FF"/>
              </a:gs>
              <a:gs pos="100000">
                <a:srgbClr val="0099FF">
                  <a:gamma/>
                  <a:shade val="56078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0099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stCxn id="10" idx="3"/>
            <a:endCxn id="9" idx="1"/>
          </p:cNvCxnSpPr>
          <p:nvPr/>
        </p:nvCxnSpPr>
        <p:spPr bwMode="auto">
          <a:xfrm>
            <a:off x="1866295" y="2117440"/>
            <a:ext cx="391268" cy="1"/>
          </a:xfrm>
          <a:prstGeom prst="straightConnector1">
            <a:avLst/>
          </a:prstGeom>
          <a:gradFill rotWithShape="1">
            <a:gsLst>
              <a:gs pos="0">
                <a:srgbClr val="0099FF">
                  <a:gamma/>
                  <a:shade val="56078"/>
                  <a:invGamma/>
                </a:srgbClr>
              </a:gs>
              <a:gs pos="50000">
                <a:srgbClr val="0099FF"/>
              </a:gs>
              <a:gs pos="100000">
                <a:srgbClr val="0099FF">
                  <a:gamma/>
                  <a:shade val="56078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0099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>
            <a:stCxn id="11" idx="1"/>
            <a:endCxn id="9" idx="3"/>
          </p:cNvCxnSpPr>
          <p:nvPr/>
        </p:nvCxnSpPr>
        <p:spPr bwMode="auto">
          <a:xfrm flipH="1">
            <a:off x="4129771" y="2117440"/>
            <a:ext cx="852127" cy="1"/>
          </a:xfrm>
          <a:prstGeom prst="straightConnector1">
            <a:avLst/>
          </a:prstGeom>
          <a:gradFill rotWithShape="1">
            <a:gsLst>
              <a:gs pos="0">
                <a:srgbClr val="0099FF">
                  <a:gamma/>
                  <a:shade val="56078"/>
                  <a:invGamma/>
                </a:srgbClr>
              </a:gs>
              <a:gs pos="50000">
                <a:srgbClr val="0099FF"/>
              </a:gs>
              <a:gs pos="100000">
                <a:srgbClr val="0099FF">
                  <a:gamma/>
                  <a:shade val="56078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0099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/>
          <p:cNvCxnSpPr>
            <a:stCxn id="13" idx="0"/>
            <a:endCxn id="11" idx="2"/>
          </p:cNvCxnSpPr>
          <p:nvPr/>
        </p:nvCxnSpPr>
        <p:spPr bwMode="auto">
          <a:xfrm flipV="1">
            <a:off x="5449950" y="2246040"/>
            <a:ext cx="0" cy="346838"/>
          </a:xfrm>
          <a:prstGeom prst="straightConnector1">
            <a:avLst/>
          </a:prstGeom>
          <a:gradFill rotWithShape="1">
            <a:gsLst>
              <a:gs pos="0">
                <a:srgbClr val="0099FF">
                  <a:gamma/>
                  <a:shade val="56078"/>
                  <a:invGamma/>
                </a:srgbClr>
              </a:gs>
              <a:gs pos="50000">
                <a:srgbClr val="0099FF"/>
              </a:gs>
              <a:gs pos="100000">
                <a:srgbClr val="0099FF">
                  <a:gamma/>
                  <a:shade val="56078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0099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>
            <a:stCxn id="12" idx="3"/>
            <a:endCxn id="13" idx="1"/>
          </p:cNvCxnSpPr>
          <p:nvPr/>
        </p:nvCxnSpPr>
        <p:spPr bwMode="auto">
          <a:xfrm>
            <a:off x="3900303" y="2847480"/>
            <a:ext cx="901575" cy="0"/>
          </a:xfrm>
          <a:prstGeom prst="straightConnector1">
            <a:avLst/>
          </a:prstGeom>
          <a:gradFill rotWithShape="1">
            <a:gsLst>
              <a:gs pos="0">
                <a:srgbClr val="0099FF">
                  <a:gamma/>
                  <a:shade val="56078"/>
                  <a:invGamma/>
                </a:srgbClr>
              </a:gs>
              <a:gs pos="50000">
                <a:srgbClr val="0099FF"/>
              </a:gs>
              <a:gs pos="100000">
                <a:srgbClr val="0099FF">
                  <a:gamma/>
                  <a:shade val="56078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0099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4801878" y="3359621"/>
            <a:ext cx="1312366" cy="2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Surface Elevation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4801878" y="3745761"/>
            <a:ext cx="1312366" cy="2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Water vapor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4801878" y="4131901"/>
            <a:ext cx="1312366" cy="2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b="0" dirty="0" smtClean="0"/>
              <a:t>Solar Zenith Angle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39" name="Straight Arrow Connector 38"/>
          <p:cNvCxnSpPr>
            <a:stCxn id="13" idx="3"/>
            <a:endCxn id="42" idx="1"/>
          </p:cNvCxnSpPr>
          <p:nvPr/>
        </p:nvCxnSpPr>
        <p:spPr bwMode="auto">
          <a:xfrm>
            <a:off x="6098022" y="2847480"/>
            <a:ext cx="418194" cy="31832"/>
          </a:xfrm>
          <a:prstGeom prst="straightConnector1">
            <a:avLst/>
          </a:prstGeom>
          <a:gradFill rotWithShape="1">
            <a:gsLst>
              <a:gs pos="0">
                <a:srgbClr val="0099FF">
                  <a:gamma/>
                  <a:shade val="56078"/>
                  <a:invGamma/>
                </a:srgbClr>
              </a:gs>
              <a:gs pos="50000">
                <a:srgbClr val="0099FF"/>
              </a:gs>
              <a:gs pos="100000">
                <a:srgbClr val="0099FF">
                  <a:gamma/>
                  <a:shade val="56078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0099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Rectangle 41"/>
          <p:cNvSpPr/>
          <p:nvPr/>
        </p:nvSpPr>
        <p:spPr bwMode="auto">
          <a:xfrm>
            <a:off x="6516216" y="1981200"/>
            <a:ext cx="468052" cy="179622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LUT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7239000" y="2438400"/>
            <a:ext cx="1656184" cy="89534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Estimate Surface</a:t>
            </a:r>
          </a:p>
          <a:p>
            <a:pPr marL="0" marR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b="0" dirty="0" smtClean="0"/>
              <a:t>Downward Radiation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cxnSp>
        <p:nvCxnSpPr>
          <p:cNvPr id="44" name="Straight Arrow Connector 43"/>
          <p:cNvCxnSpPr>
            <a:stCxn id="42" idx="3"/>
            <a:endCxn id="43" idx="1"/>
          </p:cNvCxnSpPr>
          <p:nvPr/>
        </p:nvCxnSpPr>
        <p:spPr bwMode="auto">
          <a:xfrm>
            <a:off x="6984268" y="2879312"/>
            <a:ext cx="254732" cy="6760"/>
          </a:xfrm>
          <a:prstGeom prst="straightConnector1">
            <a:avLst/>
          </a:prstGeom>
          <a:gradFill rotWithShape="1">
            <a:gsLst>
              <a:gs pos="0">
                <a:srgbClr val="0099FF">
                  <a:gamma/>
                  <a:shade val="56078"/>
                  <a:invGamma/>
                </a:srgbClr>
              </a:gs>
              <a:gs pos="50000">
                <a:srgbClr val="0099FF"/>
              </a:gs>
              <a:gs pos="100000">
                <a:srgbClr val="0099FF">
                  <a:gamma/>
                  <a:shade val="56078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0099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/>
          <p:cNvCxnSpPr>
            <a:stCxn id="36" idx="3"/>
            <a:endCxn id="42" idx="1"/>
          </p:cNvCxnSpPr>
          <p:nvPr/>
        </p:nvCxnSpPr>
        <p:spPr bwMode="auto">
          <a:xfrm flipV="1">
            <a:off x="6114244" y="2879312"/>
            <a:ext cx="401972" cy="608909"/>
          </a:xfrm>
          <a:prstGeom prst="straightConnector1">
            <a:avLst/>
          </a:prstGeom>
          <a:gradFill rotWithShape="1">
            <a:gsLst>
              <a:gs pos="0">
                <a:srgbClr val="0099FF">
                  <a:gamma/>
                  <a:shade val="56078"/>
                  <a:invGamma/>
                </a:srgbClr>
              </a:gs>
              <a:gs pos="50000">
                <a:srgbClr val="0099FF"/>
              </a:gs>
              <a:gs pos="100000">
                <a:srgbClr val="0099FF">
                  <a:gamma/>
                  <a:shade val="56078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0099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Straight Arrow Connector 51"/>
          <p:cNvCxnSpPr>
            <a:stCxn id="37" idx="3"/>
            <a:endCxn id="42" idx="1"/>
          </p:cNvCxnSpPr>
          <p:nvPr/>
        </p:nvCxnSpPr>
        <p:spPr bwMode="auto">
          <a:xfrm flipV="1">
            <a:off x="6114244" y="2879312"/>
            <a:ext cx="401972" cy="995049"/>
          </a:xfrm>
          <a:prstGeom prst="straightConnector1">
            <a:avLst/>
          </a:prstGeom>
          <a:gradFill rotWithShape="1">
            <a:gsLst>
              <a:gs pos="0">
                <a:srgbClr val="0099FF">
                  <a:gamma/>
                  <a:shade val="56078"/>
                  <a:invGamma/>
                </a:srgbClr>
              </a:gs>
              <a:gs pos="50000">
                <a:srgbClr val="0099FF"/>
              </a:gs>
              <a:gs pos="100000">
                <a:srgbClr val="0099FF">
                  <a:gamma/>
                  <a:shade val="56078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0099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Arrow Connector 54"/>
          <p:cNvCxnSpPr>
            <a:stCxn id="38" idx="3"/>
            <a:endCxn id="42" idx="1"/>
          </p:cNvCxnSpPr>
          <p:nvPr/>
        </p:nvCxnSpPr>
        <p:spPr bwMode="auto">
          <a:xfrm flipV="1">
            <a:off x="6114244" y="2879312"/>
            <a:ext cx="401972" cy="1381189"/>
          </a:xfrm>
          <a:prstGeom prst="straightConnector1">
            <a:avLst/>
          </a:prstGeom>
          <a:gradFill rotWithShape="1">
            <a:gsLst>
              <a:gs pos="0">
                <a:srgbClr val="0099FF">
                  <a:gamma/>
                  <a:shade val="56078"/>
                  <a:invGamma/>
                </a:srgbClr>
              </a:gs>
              <a:gs pos="50000">
                <a:srgbClr val="0099FF"/>
              </a:gs>
              <a:gs pos="100000">
                <a:srgbClr val="0099FF">
                  <a:gamma/>
                  <a:shade val="56078"/>
                  <a:invGamma/>
                </a:srgbClr>
              </a:gs>
            </a:gsLst>
            <a:lin ang="5400000" scaled="1"/>
          </a:gradFill>
          <a:ln w="9525" cap="flat" cmpd="sng" algn="ctr">
            <a:solidFill>
              <a:srgbClr val="0099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18</a:t>
            </a:fld>
            <a:endParaRPr lang="en-US"/>
          </a:p>
        </p:txBody>
      </p:sp>
      <p:pic>
        <p:nvPicPr>
          <p:cNvPr id="28" name="Picture 2" descr="US map showing SURFRAD site loc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571" y="4572000"/>
            <a:ext cx="3414029" cy="219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3" y="3048000"/>
            <a:ext cx="3841747" cy="3739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560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Estimation of daily surface shortwave net radiation (SSNR)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Shortwave net radiation is equivalent to incident solar radiation, given land surface albedo. </a:t>
            </a:r>
          </a:p>
          <a:p>
            <a:r>
              <a:rPr lang="en-US" dirty="0" smtClean="0"/>
              <a:t>To develop a more robust high-resolution solar radiation product, we investigated an alternative algorithm for estimating daily shortwave net radiation from MODIS data. </a:t>
            </a:r>
          </a:p>
          <a:p>
            <a:r>
              <a:rPr lang="en-US" dirty="0" smtClean="0"/>
              <a:t>The morning Terra MODIS data were combined with the afternoon Aqua MODIS data to improve the mapping of intra-daily variations in atmospheric conditions. </a:t>
            </a:r>
          </a:p>
          <a:p>
            <a:r>
              <a:rPr lang="en-US" dirty="0" smtClean="0"/>
              <a:t>The synergy of the two MODIS sensors reduced the errors in daily SSNR estimates by 6-7 W/m2.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5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Importance of insolation and PAR</a:t>
            </a:r>
          </a:p>
          <a:p>
            <a:r>
              <a:rPr lang="en-US" dirty="0" smtClean="0"/>
              <a:t>Objective and major tasks</a:t>
            </a:r>
          </a:p>
          <a:p>
            <a:r>
              <a:rPr lang="en-US" dirty="0" smtClean="0"/>
              <a:t>Progress and current status</a:t>
            </a:r>
          </a:p>
          <a:p>
            <a:r>
              <a:rPr lang="en-US" dirty="0" smtClean="0"/>
              <a:t>Summary </a:t>
            </a:r>
            <a:r>
              <a:rPr lang="en-US" smtClean="0"/>
              <a:t>of recent researches</a:t>
            </a:r>
            <a:endParaRPr lang="en-US" dirty="0" smtClean="0"/>
          </a:p>
          <a:p>
            <a:pPr lvl="1"/>
            <a:r>
              <a:rPr lang="en-US" dirty="0" smtClean="0"/>
              <a:t>Use of hyperspectral data</a:t>
            </a:r>
          </a:p>
          <a:p>
            <a:pPr lvl="1"/>
            <a:r>
              <a:rPr lang="en-US" dirty="0" smtClean="0"/>
              <a:t>New optimization method</a:t>
            </a:r>
          </a:p>
          <a:p>
            <a:pPr lvl="1"/>
            <a:r>
              <a:rPr lang="en-US" dirty="0" smtClean="0"/>
              <a:t>Temporal scaling of daily shortwave radiation</a:t>
            </a:r>
          </a:p>
          <a:p>
            <a:r>
              <a:rPr lang="en-US" dirty="0" smtClean="0"/>
              <a:t>Timetable and future work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54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effects in validating SSNR</a:t>
            </a:r>
            <a:endParaRPr lang="en-US" dirty="0"/>
          </a:p>
        </p:txBody>
      </p:sp>
      <p:pic>
        <p:nvPicPr>
          <p:cNvPr id="4" name="Picture 3" descr="G:\currentwork\daily_netr_modis\revision\figure\figure_combined\f4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361" y="1371600"/>
            <a:ext cx="59436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57200" y="5811915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impacts of window size on the validation results of satellite radiation quantities: a) daily SSNR, b) monthly SSNR and c) surface albedo.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91200" y="6324600"/>
            <a:ext cx="2605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Wang et al. TGRS, in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437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results</a:t>
            </a:r>
            <a:endParaRPr lang="en-US" dirty="0"/>
          </a:p>
        </p:txBody>
      </p:sp>
      <p:pic>
        <p:nvPicPr>
          <p:cNvPr id="4" name="Picture 3" descr="G:\currentwork\daily_netr_modis\revision\figure\figure_combined\f5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1143000"/>
            <a:ext cx="5937250" cy="44564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2400" y="56388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Figure. </a:t>
            </a:r>
            <a:r>
              <a:rPr lang="en-US" dirty="0"/>
              <a:t>Comparing field measurements of daily surface shortwave net radiation at seven SURFRAD sites with four data sets: a) MODIS, b) CERES, c) ERA-Interim and d) NARR. MODIS data are averaged from a 71km by 71km window centered at the sites.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31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modis_rn_map_tw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5" r="7200"/>
          <a:stretch/>
        </p:blipFill>
        <p:spPr bwMode="auto">
          <a:xfrm>
            <a:off x="204186" y="228600"/>
            <a:ext cx="442995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5" descr="map_ecmw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5943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84163" y="5130224"/>
            <a:ext cx="28194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North American maps of daily surface shortwave net radiation on June 9 2009 from a) MODIS, b) CERES) c) ERA-Interim and d) NARR.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G:\currentwork\daily_netr_modis\revision\figure\figure_combined\f8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658" y="533400"/>
            <a:ext cx="4568342" cy="34308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6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Timetable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239963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ATBD and software delivery</a:t>
            </a:r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Continuing algorithm improvement</a:t>
            </a:r>
            <a:endParaRPr lang="en-US" sz="24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Extensive algorithm/product </a:t>
            </a:r>
            <a:r>
              <a:rPr lang="en-US" dirty="0" smtClean="0"/>
              <a:t>validation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59528"/>
            <a:ext cx="8991600" cy="181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36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500" b="1" dirty="0" smtClean="0"/>
              <a:t>Reference</a:t>
            </a:r>
            <a:endParaRPr lang="en-US" sz="4500" b="1" dirty="0"/>
          </a:p>
          <a:p>
            <a:r>
              <a:rPr lang="en-US" dirty="0"/>
              <a:t>Wang, D., Liang, S., He, T., &amp; Shi, Q. (2015). Estimation of daily surface shortwave net radiation from the combined MODIS data. IEEE Transactions on Geoscience and Remote Sensing. </a:t>
            </a:r>
            <a:r>
              <a:rPr lang="en-US" dirty="0" smtClean="0"/>
              <a:t>In press.</a:t>
            </a:r>
            <a:endParaRPr lang="en-US" dirty="0"/>
          </a:p>
          <a:p>
            <a:r>
              <a:rPr lang="en-US" dirty="0"/>
              <a:t>Wang, D., Liang, S., He, T., &amp; Shi, Q. (2015). Estimating clear-sky all-wave net radiation from combined visible and shortwave infrared (VSWIR) and thermal infrared (TIR) remote sensing data. Remote Sensing of Environment. </a:t>
            </a:r>
            <a:r>
              <a:rPr lang="en-US" dirty="0" smtClean="0"/>
              <a:t>In press.</a:t>
            </a:r>
          </a:p>
          <a:p>
            <a:r>
              <a:rPr lang="en-US" dirty="0" smtClean="0"/>
              <a:t>He, T., Liang, S.L., Wang, D., Shi, Q., &amp; </a:t>
            </a:r>
            <a:r>
              <a:rPr lang="en-US" dirty="0" err="1" smtClean="0"/>
              <a:t>Goulden</a:t>
            </a:r>
            <a:r>
              <a:rPr lang="en-US" dirty="0" smtClean="0"/>
              <a:t>, M.L. (2015). Estimation of high-resolution land surface net shortwave radiation from AVIRIS data: algorithm development and preliminary results. Remote Sensing of Environment. In press.</a:t>
            </a:r>
          </a:p>
          <a:p>
            <a:r>
              <a:rPr lang="en-US" dirty="0"/>
              <a:t>Wang, D., Liang, S., He, T., Cao, Y., &amp; Jiang, B. (2015). Daily surface shortwave net radiation estimation from FengYun-3 MERSI data. </a:t>
            </a:r>
            <a:r>
              <a:rPr lang="en-US" i="1" dirty="0"/>
              <a:t>Remote Sensing, 7</a:t>
            </a:r>
            <a:r>
              <a:rPr lang="en-US" dirty="0"/>
              <a:t>, 6224-6239, doi:10.3390/rs70506224.</a:t>
            </a:r>
            <a:endParaRPr lang="en-US" dirty="0" smtClean="0"/>
          </a:p>
          <a:p>
            <a:r>
              <a:rPr lang="en-US" dirty="0" smtClean="0"/>
              <a:t>Wang, D. and S. Liang (2014). Mapping High-Resolution Surface Shortwave Net Radiation From Landsat Data. IEEE Geoscience and Remote Sensing Letters 11(2): 459-463.</a:t>
            </a:r>
          </a:p>
          <a:p>
            <a:r>
              <a:rPr lang="en-US" dirty="0" smtClean="0"/>
              <a:t>Liang, S.L., Zheng, T., Liu, R.G., Fang, H.L., </a:t>
            </a:r>
            <a:r>
              <a:rPr lang="en-US" dirty="0" err="1" smtClean="0"/>
              <a:t>Tsay</a:t>
            </a:r>
            <a:r>
              <a:rPr lang="en-US" dirty="0" smtClean="0"/>
              <a:t>, S.C., &amp; Running, S. (2006). Estimation of incident </a:t>
            </a:r>
            <a:r>
              <a:rPr lang="en-US" dirty="0" err="1" smtClean="0"/>
              <a:t>photosynthetically</a:t>
            </a:r>
            <a:r>
              <a:rPr lang="en-US" dirty="0" smtClean="0"/>
              <a:t> active radiation from Moderate Resolution Imaging Spectrometer data. Journal of Geophysical Research-Atmospheres, 111</a:t>
            </a:r>
            <a:endParaRPr lang="en-US" dirty="0"/>
          </a:p>
          <a:p>
            <a:r>
              <a:rPr lang="en-US" dirty="0"/>
              <a:t>Zhang, X.T., Liang, S.L., Zhou, G.Q., Wu, H.R., &amp; Zhao, X. (2014). Generating Global </a:t>
            </a:r>
            <a:r>
              <a:rPr lang="en-US" dirty="0" err="1"/>
              <a:t>LAnd</a:t>
            </a:r>
            <a:r>
              <a:rPr lang="en-US" dirty="0"/>
              <a:t> Surface Satellite incident shortwave radiation and </a:t>
            </a:r>
            <a:r>
              <a:rPr lang="en-US" dirty="0" err="1"/>
              <a:t>photosynthetically</a:t>
            </a:r>
            <a:r>
              <a:rPr lang="en-US" dirty="0"/>
              <a:t> active radiation products from multiple satellite data. Remote Sensing of Environment, 152, </a:t>
            </a:r>
            <a:r>
              <a:rPr lang="en-US" dirty="0" smtClean="0"/>
              <a:t>318-332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69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major tasks have been performed as scheduled.</a:t>
            </a:r>
          </a:p>
          <a:p>
            <a:r>
              <a:rPr lang="en-US" dirty="0" smtClean="0"/>
              <a:t>We expect to deliver the codes and ATBD by the end of this year.</a:t>
            </a:r>
          </a:p>
          <a:p>
            <a:r>
              <a:rPr lang="en-US" dirty="0" smtClean="0"/>
              <a:t>We have investigated several related issues and explored new methods for further improvement:</a:t>
            </a:r>
          </a:p>
          <a:p>
            <a:pPr lvl="1"/>
            <a:r>
              <a:rPr lang="en-US" dirty="0" smtClean="0"/>
              <a:t>Scaling issues in validation;</a:t>
            </a:r>
          </a:p>
          <a:p>
            <a:pPr lvl="1"/>
            <a:r>
              <a:rPr lang="en-US" dirty="0" smtClean="0"/>
              <a:t>New optimization method;</a:t>
            </a:r>
          </a:p>
          <a:p>
            <a:pPr lvl="1"/>
            <a:r>
              <a:rPr lang="en-US" dirty="0" smtClean="0"/>
              <a:t>Application of hyperspectral data;</a:t>
            </a:r>
          </a:p>
          <a:p>
            <a:pPr lvl="1"/>
            <a:r>
              <a:rPr lang="en-US" dirty="0" smtClean="0"/>
              <a:t>Temporal scaling of daily SSNR.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0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991600" cy="629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5562600" y="6172200"/>
            <a:ext cx="3581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63246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 i="1" dirty="0" err="1">
                <a:solidFill>
                  <a:srgbClr val="0000FF"/>
                </a:solidFill>
              </a:rPr>
              <a:t>Trenberth</a:t>
            </a:r>
            <a:r>
              <a:rPr lang="en-US" altLang="en-US" sz="2000" i="1" dirty="0">
                <a:solidFill>
                  <a:srgbClr val="0000FF"/>
                </a:solidFill>
              </a:rPr>
              <a:t> et al. (2009)</a:t>
            </a:r>
          </a:p>
        </p:txBody>
      </p:sp>
    </p:spTree>
    <p:extLst>
      <p:ext uri="{BB962C8B-B14F-4D97-AF65-F5344CB8AC3E}">
        <p14:creationId xmlns:p14="http://schemas.microsoft.com/office/powerpoint/2010/main" val="30845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altLang="en-US" sz="3200" b="1" u="sng" dirty="0" smtClean="0"/>
              <a:t>Need for high spatial resolution products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Current global radiation products have coarse spatial resolution (&gt;1</a:t>
            </a:r>
            <a:r>
              <a:rPr lang="en-US" altLang="en-US" sz="2800" dirty="0" smtClean="0">
                <a:cs typeface="Times New Roman" pitchFamily="18" charset="0"/>
              </a:rPr>
              <a:t>°</a:t>
            </a:r>
            <a:r>
              <a:rPr lang="en-US" altLang="en-US" sz="2800" dirty="0" smtClean="0"/>
              <a:t>) primarily for atmospheric modeling, and do not account for many local features, such as urbanization.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Land applications require the high spatial resolution (~1km)  but the reasonable temporal resolution (e.g., daily):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Ecosystem modeling (say, MOD17 NPP product) requires high-resolution products of PAR(1km);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Hydrological modeling (ET, MOD16) at 1km;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Other applications  (e.g., drought monitoring, clean renewable solar energy).</a:t>
            </a:r>
          </a:p>
        </p:txBody>
      </p:sp>
    </p:spTree>
    <p:extLst>
      <p:ext uri="{BB962C8B-B14F-4D97-AF65-F5344CB8AC3E}">
        <p14:creationId xmlns:p14="http://schemas.microsoft.com/office/powerpoint/2010/main" val="174708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34"/>
    </mc:Choice>
    <mc:Fallback xmlns="">
      <p:transition spd="slow" advTm="5093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277946"/>
              </p:ext>
            </p:extLst>
          </p:nvPr>
        </p:nvGraphicFramePr>
        <p:xfrm>
          <a:off x="250825" y="4114800"/>
          <a:ext cx="8469314" cy="2294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7966"/>
                <a:gridCol w="1596605"/>
                <a:gridCol w="1584267"/>
                <a:gridCol w="1584267"/>
                <a:gridCol w="1916209"/>
              </a:tblGrid>
              <a:tr h="10751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 dirty="0" smtClean="0">
                          <a:effectLst/>
                        </a:rPr>
                        <a:t>Uncertainty goal</a:t>
                      </a:r>
                      <a:endParaRPr lang="en-US" sz="2000" kern="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(Wm</a:t>
                      </a:r>
                      <a:r>
                        <a:rPr lang="en-US" sz="2000" kern="100" baseline="30000" dirty="0">
                          <a:effectLst/>
                        </a:rPr>
                        <a:t>-2</a:t>
                      </a:r>
                      <a:r>
                        <a:rPr lang="en-US" sz="2000" kern="100" dirty="0">
                          <a:effectLst/>
                        </a:rPr>
                        <a:t>)</a:t>
                      </a:r>
                      <a:endParaRPr lang="en-US" sz="2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Uncertainty threshold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(Wm</a:t>
                      </a:r>
                      <a:r>
                        <a:rPr lang="en-US" sz="2000" kern="100" baseline="30000" dirty="0">
                          <a:effectLst/>
                        </a:rPr>
                        <a:t>-2</a:t>
                      </a:r>
                      <a:r>
                        <a:rPr lang="en-US" sz="2000" kern="100" dirty="0">
                          <a:effectLst/>
                        </a:rPr>
                        <a:t>)</a:t>
                      </a:r>
                      <a:endParaRPr lang="en-US" sz="2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Horizontal resolution </a:t>
                      </a:r>
                      <a:r>
                        <a:rPr lang="en-US" sz="2000" kern="100" dirty="0" smtClean="0">
                          <a:effectLst/>
                        </a:rPr>
                        <a:t>goal</a:t>
                      </a:r>
                      <a:r>
                        <a:rPr lang="en-US" sz="2000" kern="100" baseline="0" dirty="0" smtClean="0">
                          <a:effectLst/>
                        </a:rPr>
                        <a:t> </a:t>
                      </a:r>
                      <a:r>
                        <a:rPr lang="en-US" sz="2000" kern="100" dirty="0" smtClean="0">
                          <a:effectLst/>
                        </a:rPr>
                        <a:t>(km</a:t>
                      </a:r>
                      <a:r>
                        <a:rPr lang="en-US" sz="2000" kern="100" dirty="0">
                          <a:effectLst/>
                        </a:rPr>
                        <a:t>)</a:t>
                      </a:r>
                      <a:endParaRPr lang="en-US" sz="2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Horizontal resolution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 dirty="0" smtClean="0">
                          <a:effectLst/>
                        </a:rPr>
                        <a:t>Threshold</a:t>
                      </a:r>
                      <a:r>
                        <a:rPr lang="en-US" sz="2000" kern="100" baseline="0" dirty="0" smtClean="0">
                          <a:effectLst/>
                        </a:rPr>
                        <a:t> </a:t>
                      </a:r>
                      <a:r>
                        <a:rPr lang="en-US" sz="2000" kern="100" dirty="0" smtClean="0">
                          <a:effectLst/>
                        </a:rPr>
                        <a:t>(km</a:t>
                      </a:r>
                      <a:r>
                        <a:rPr lang="en-US" sz="2000" kern="100" dirty="0">
                          <a:effectLst/>
                        </a:rPr>
                        <a:t>)</a:t>
                      </a:r>
                      <a:endParaRPr lang="en-US" sz="2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>
                          <a:effectLst/>
                        </a:rPr>
                        <a:t>Global NWP</a:t>
                      </a:r>
                      <a:endParaRPr lang="en-US" sz="2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1</a:t>
                      </a:r>
                      <a:endParaRPr lang="en-US" sz="2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20</a:t>
                      </a:r>
                      <a:endParaRPr lang="en-US" sz="2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>
                          <a:effectLst/>
                        </a:rPr>
                        <a:t>10</a:t>
                      </a:r>
                      <a:endParaRPr lang="en-US" sz="2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100</a:t>
                      </a:r>
                      <a:endParaRPr lang="en-US" sz="2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>
                          <a:effectLst/>
                        </a:rPr>
                        <a:t>Agricultural Meteorology</a:t>
                      </a:r>
                      <a:endParaRPr lang="en-US" sz="2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N/A</a:t>
                      </a:r>
                      <a:endParaRPr lang="en-US" sz="2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N/A</a:t>
                      </a:r>
                      <a:endParaRPr lang="en-US" sz="2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1</a:t>
                      </a:r>
                      <a:endParaRPr lang="en-US" sz="2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>
                          <a:effectLst/>
                        </a:rPr>
                        <a:t>20</a:t>
                      </a:r>
                      <a:endParaRPr lang="en-US" sz="2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>
                          <a:effectLst/>
                        </a:rPr>
                        <a:t>Climate-AOPC</a:t>
                      </a:r>
                      <a:endParaRPr lang="en-US" sz="2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>
                          <a:effectLst/>
                        </a:rPr>
                        <a:t>5</a:t>
                      </a:r>
                      <a:endParaRPr lang="en-US" sz="2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10</a:t>
                      </a:r>
                      <a:endParaRPr lang="en-US" sz="2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25</a:t>
                      </a:r>
                      <a:endParaRPr lang="en-US" sz="2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100</a:t>
                      </a:r>
                      <a:endParaRPr lang="en-US" sz="2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825845"/>
              </p:ext>
            </p:extLst>
          </p:nvPr>
        </p:nvGraphicFramePr>
        <p:xfrm>
          <a:off x="914400" y="1447800"/>
          <a:ext cx="6985000" cy="19649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3239"/>
                <a:gridCol w="1897879"/>
                <a:gridCol w="1536378"/>
                <a:gridCol w="1807504"/>
              </a:tblGrid>
              <a:tr h="70965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Insolation </a:t>
                      </a:r>
                      <a:r>
                        <a:rPr lang="en-US" sz="2400" kern="100" dirty="0" smtClean="0">
                          <a:effectLst/>
                        </a:rPr>
                        <a:t>products</a:t>
                      </a:r>
                      <a:endParaRPr lang="en-US" sz="2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Spatial resolution </a:t>
                      </a:r>
                      <a:endParaRPr lang="en-US" sz="2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Temporal resolution </a:t>
                      </a:r>
                      <a:endParaRPr lang="en-US" sz="2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Temporal range</a:t>
                      </a:r>
                      <a:endParaRPr lang="en-US" sz="2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2" marR="68582" marT="0" marB="0"/>
                </a:tc>
              </a:tr>
              <a:tr h="39595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400" b="0" kern="100">
                          <a:effectLst/>
                        </a:rPr>
                        <a:t>ISCCP</a:t>
                      </a:r>
                      <a:endParaRPr lang="en-US" sz="2400" b="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280km</a:t>
                      </a:r>
                      <a:endParaRPr lang="en-US" sz="2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3-hour</a:t>
                      </a:r>
                      <a:endParaRPr lang="en-US" sz="2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400" kern="100">
                          <a:effectLst/>
                        </a:rPr>
                        <a:t>1983-2008</a:t>
                      </a:r>
                      <a:endParaRPr lang="en-US" sz="2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2" marR="68582" marT="0" marB="0"/>
                </a:tc>
              </a:tr>
              <a:tr h="44150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400" b="0" kern="100" dirty="0">
                          <a:effectLst/>
                        </a:rPr>
                        <a:t>GEWEX-SRB</a:t>
                      </a:r>
                      <a:endParaRPr lang="en-US" sz="24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1°</a:t>
                      </a:r>
                      <a:endParaRPr lang="en-US" sz="2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400" kern="100">
                          <a:effectLst/>
                        </a:rPr>
                        <a:t>3-hour</a:t>
                      </a:r>
                      <a:endParaRPr lang="en-US" sz="2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400" kern="100">
                          <a:effectLst/>
                        </a:rPr>
                        <a:t>1983-2007</a:t>
                      </a:r>
                      <a:endParaRPr lang="en-US" sz="2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2" marR="68582" marT="0" marB="0"/>
                </a:tc>
              </a:tr>
              <a:tr h="39595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400" b="0" kern="100" dirty="0">
                          <a:effectLst/>
                        </a:rPr>
                        <a:t>CERES</a:t>
                      </a:r>
                      <a:endParaRPr lang="en-US" sz="24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140km</a:t>
                      </a:r>
                      <a:endParaRPr lang="en-US" sz="2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400" kern="100">
                          <a:effectLst/>
                        </a:rPr>
                        <a:t>3-hour</a:t>
                      </a:r>
                      <a:endParaRPr lang="en-US" sz="2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1997-present</a:t>
                      </a:r>
                      <a:endParaRPr lang="en-US" sz="2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2" marR="68582" marT="0" marB="0"/>
                </a:tc>
              </a:tr>
            </a:tbl>
          </a:graphicData>
        </a:graphic>
      </p:graphicFrame>
      <p:sp>
        <p:nvSpPr>
          <p:cNvPr id="327746" name="Rectangle 3"/>
          <p:cNvSpPr>
            <a:spLocks noChangeArrowheads="1"/>
          </p:cNvSpPr>
          <p:nvPr/>
        </p:nvSpPr>
        <p:spPr bwMode="auto">
          <a:xfrm>
            <a:off x="152400" y="153702"/>
            <a:ext cx="8459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000000"/>
                </a:solidFill>
                <a:latin typeface="Calibri" pitchFamily="34" charset="0"/>
              </a:rPr>
              <a:t>Incident shortwave </a:t>
            </a:r>
            <a:r>
              <a:rPr lang="en-US" altLang="en-US" sz="3200" b="1" dirty="0">
                <a:solidFill>
                  <a:srgbClr val="000000"/>
                </a:solidFill>
                <a:latin typeface="Calibri" pitchFamily="34" charset="0"/>
              </a:rPr>
              <a:t>radiation and PAR </a:t>
            </a:r>
            <a:r>
              <a:rPr lang="en-US" altLang="en-US" sz="3200" b="1" dirty="0" smtClean="0">
                <a:solidFill>
                  <a:srgbClr val="000000"/>
                </a:solidFill>
                <a:latin typeface="Calibri" pitchFamily="34" charset="0"/>
              </a:rPr>
              <a:t>products</a:t>
            </a:r>
            <a:endParaRPr lang="en-US" altLang="en-US" sz="3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7747" name="Rectangle 4"/>
          <p:cNvSpPr>
            <a:spLocks noChangeArrowheads="1"/>
          </p:cNvSpPr>
          <p:nvPr/>
        </p:nvSpPr>
        <p:spPr bwMode="auto">
          <a:xfrm>
            <a:off x="533400" y="3568700"/>
            <a:ext cx="8712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itchFamily="34" charset="0"/>
              </a:rPr>
              <a:t>WMO requirements for surface downward shortwave irradiance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876" y="838200"/>
            <a:ext cx="790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  <a:latin typeface="Calibri" pitchFamily="34" charset="0"/>
              </a:rPr>
              <a:t>Current global incident </a:t>
            </a:r>
            <a:r>
              <a:rPr lang="en-US" altLang="en-US" sz="2400" b="1" u="sng" dirty="0">
                <a:solidFill>
                  <a:srgbClr val="000000"/>
                </a:solidFill>
                <a:latin typeface="Calibri" pitchFamily="34" charset="0"/>
              </a:rPr>
              <a:t>shortwave radiation </a:t>
            </a:r>
            <a:r>
              <a:rPr lang="en-US" altLang="en-US" sz="2400" dirty="0">
                <a:solidFill>
                  <a:srgbClr val="000000"/>
                </a:solidFill>
                <a:latin typeface="Calibri" pitchFamily="34" charset="0"/>
              </a:rPr>
              <a:t>satellite </a:t>
            </a:r>
            <a:r>
              <a:rPr lang="en-US" altLang="en-US" sz="2400" dirty="0" smtClean="0">
                <a:solidFill>
                  <a:srgbClr val="000000"/>
                </a:solidFill>
                <a:latin typeface="Calibri" pitchFamily="34" charset="0"/>
              </a:rPr>
              <a:t>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4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2" y="838200"/>
            <a:ext cx="91059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260410" y="6285214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err="1">
                <a:solidFill>
                  <a:srgbClr val="000000"/>
                </a:solidFill>
              </a:rPr>
              <a:t>Gui</a:t>
            </a:r>
            <a:r>
              <a:rPr lang="en-US" altLang="en-US" sz="1400" dirty="0">
                <a:solidFill>
                  <a:srgbClr val="000000"/>
                </a:solidFill>
              </a:rPr>
              <a:t>, S., S. Liang, K. Wang, and L. Li, (2010), Validation of Three Satellite-Estimated Land Surface Downward Shortwave Radiation Datasets, </a:t>
            </a:r>
            <a:r>
              <a:rPr lang="en-US" altLang="en-US" sz="1400" i="1" dirty="0">
                <a:solidFill>
                  <a:srgbClr val="000000"/>
                </a:solidFill>
              </a:rPr>
              <a:t>IEEE Geoscience and Remote Sensing Letters</a:t>
            </a:r>
            <a:r>
              <a:rPr lang="en-US" altLang="en-US" sz="1400" dirty="0">
                <a:solidFill>
                  <a:srgbClr val="000000"/>
                </a:solidFill>
              </a:rPr>
              <a:t>,7(4):776-780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512" y="210844"/>
            <a:ext cx="9039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Accuracy of current data sets of incident shortwave radiation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975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Objective and major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077200" cy="15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Objective</a:t>
            </a:r>
            <a:r>
              <a:rPr lang="en-US" sz="2400" dirty="0" smtClean="0"/>
              <a:t>: </a:t>
            </a:r>
            <a:r>
              <a:rPr lang="en-US" sz="2400" dirty="0"/>
              <a:t>to produce global high-resolution (5km, 3-hours) incident shortwave radiation and PAR over land surfaces from Terra/Aqua MODIS and a series of geostationary satellite data. </a:t>
            </a:r>
          </a:p>
        </p:txBody>
      </p:sp>
      <p:pic>
        <p:nvPicPr>
          <p:cNvPr id="1026" name="Picture 2" descr="sen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33"/>
          <a:stretch>
            <a:fillRect/>
          </a:stretch>
        </p:blipFill>
        <p:spPr bwMode="auto">
          <a:xfrm>
            <a:off x="685800" y="2106612"/>
            <a:ext cx="548640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4038600"/>
            <a:ext cx="591476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Major tasks:</a:t>
            </a:r>
          </a:p>
          <a:p>
            <a:r>
              <a:rPr lang="en-US" sz="2400" dirty="0" smtClean="0"/>
              <a:t>1.ATBD improvement and code delivery</a:t>
            </a:r>
          </a:p>
          <a:p>
            <a:r>
              <a:rPr lang="en-US" sz="2400" dirty="0" smtClean="0"/>
              <a:t>2.Evaluation of sensor radiometric calibration </a:t>
            </a:r>
          </a:p>
          <a:p>
            <a:r>
              <a:rPr lang="en-US" sz="2400" dirty="0" smtClean="0"/>
              <a:t>3.Algorithm validation</a:t>
            </a:r>
          </a:p>
          <a:p>
            <a:r>
              <a:rPr lang="en-US" sz="2400" dirty="0" smtClean="0"/>
              <a:t>4.Product quality assessment</a:t>
            </a:r>
          </a:p>
          <a:p>
            <a:r>
              <a:rPr lang="en-US" sz="2400" dirty="0" smtClean="0"/>
              <a:t>5.Product validation</a:t>
            </a:r>
          </a:p>
          <a:p>
            <a:r>
              <a:rPr lang="en-US" sz="2400" dirty="0" smtClean="0"/>
              <a:t>6.Outreach and product advertisement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3016" y="21336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Figure. Daytime </a:t>
            </a:r>
            <a:r>
              <a:rPr lang="en-US" sz="1600" dirty="0"/>
              <a:t>MODIS overpass counts from both Terra and Aqua </a:t>
            </a:r>
            <a:r>
              <a:rPr lang="en-US" sz="1600" dirty="0" smtClean="0"/>
              <a:t>and coverage </a:t>
            </a:r>
            <a:r>
              <a:rPr lang="en-US" sz="1600" dirty="0"/>
              <a:t>of the current geostationary </a:t>
            </a:r>
            <a:r>
              <a:rPr lang="en-US" sz="1600" dirty="0" smtClean="0"/>
              <a:t>satellites.</a:t>
            </a:r>
            <a:endParaRPr lang="en-US" sz="1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85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296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Algorithms for retrieving PAR and insolation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029264"/>
              </p:ext>
            </p:extLst>
          </p:nvPr>
        </p:nvGraphicFramePr>
        <p:xfrm>
          <a:off x="304800" y="1295400"/>
          <a:ext cx="4438650" cy="512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r:id="rId3" imgW="7438263" imgH="8606409" progId="Visio.Drawing.11">
                  <p:embed/>
                </p:oleObj>
              </mc:Choice>
              <mc:Fallback>
                <p:oleObj r:id="rId3" imgW="7438263" imgH="8606409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95400"/>
                        <a:ext cx="4438650" cy="512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00600" y="1143000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basic procedure is composed of two steps: </a:t>
            </a:r>
            <a:endParaRPr lang="en-US" dirty="0" smtClean="0"/>
          </a:p>
          <a:p>
            <a:pPr marL="342900" indent="-342900">
              <a:buAutoNum type="arabicParenBoth"/>
            </a:pPr>
            <a:r>
              <a:rPr lang="en-US" dirty="0" smtClean="0"/>
              <a:t>determination </a:t>
            </a:r>
            <a:r>
              <a:rPr lang="en-US" dirty="0"/>
              <a:t>of the surface reflectance from observations under the “clearest” atmospheric conditions in a temporal window; </a:t>
            </a:r>
            <a:endParaRPr lang="en-US" dirty="0" smtClean="0"/>
          </a:p>
          <a:p>
            <a:pPr marL="342900" indent="-342900">
              <a:buAutoNum type="arabicParenBoth"/>
            </a:pPr>
            <a:r>
              <a:rPr lang="en-US" dirty="0" smtClean="0"/>
              <a:t> </a:t>
            </a:r>
            <a:r>
              <a:rPr lang="en-US" dirty="0"/>
              <a:t>calculation of incident PAR from the determined surface reflectance and TOA radiance/reflectance using the LUT approach. </a:t>
            </a:r>
          </a:p>
        </p:txBody>
      </p:sp>
      <p:pic>
        <p:nvPicPr>
          <p:cNvPr id="10" name="Picture 3" descr="p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b="8333"/>
          <a:stretch>
            <a:fillRect/>
          </a:stretch>
        </p:blipFill>
        <p:spPr bwMode="auto">
          <a:xfrm>
            <a:off x="6583680" y="5181600"/>
            <a:ext cx="2560320" cy="162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TO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7" b="20262"/>
          <a:stretch>
            <a:fillRect/>
          </a:stretch>
        </p:blipFill>
        <p:spPr bwMode="auto">
          <a:xfrm>
            <a:off x="4907280" y="4079839"/>
            <a:ext cx="2560320" cy="133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Bent-Up Arrow 10"/>
          <p:cNvSpPr/>
          <p:nvPr/>
        </p:nvSpPr>
        <p:spPr>
          <a:xfrm rot="5400000">
            <a:off x="6162674" y="5522594"/>
            <a:ext cx="579120" cy="354332"/>
          </a:xfrm>
          <a:prstGeom prst="bent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65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Sensitivity study of the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9</a:t>
            </a:fld>
            <a:endParaRPr lang="en-US"/>
          </a:p>
        </p:txBody>
      </p:sp>
      <p:pic>
        <p:nvPicPr>
          <p:cNvPr id="7170" name="Picture 2" descr="http://www.sciencedirect.com/cache/MiamiImageURL/1-s2.0-S003442571400248X-gr4_lrg.jpg/0?wchp=dGLbVlB-zSkzS&amp;pii=S003442571400248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341416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sciencedirect.com/cache/MiamiImageURL/1-s2.0-S003442571400248X-gr5_lrg.jpg/0?wchp=dGLzVlV-zSkWW&amp;pii=S003442571400248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783" y="1066800"/>
            <a:ext cx="5655859" cy="252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sciencedirect.com/cache/MiamiImageURL/1-s2.0-S003442571400248X-gr6_lrg.jpg/0?wchp=dGLzVlB-zSkzk&amp;pii=S003442571400248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38600"/>
            <a:ext cx="464382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381" y="4572000"/>
            <a:ext cx="28193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Atmosphere profile</a:t>
            </a:r>
          </a:p>
          <a:p>
            <a:r>
              <a:rPr lang="en-US" sz="1400" dirty="0" smtClean="0"/>
              <a:t>Tropical, </a:t>
            </a:r>
            <a:r>
              <a:rPr lang="en-US" sz="1400" dirty="0"/>
              <a:t>MLW, MLS, AW, AS, and 1976US represent the tropical, mid-latitude winter, mid-latitude summer, Arctic winter, Arctic summer, and 1976 US standard atmosphere profiles, respectively.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3771" y="6368534"/>
            <a:ext cx="1067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Elevation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3588106"/>
            <a:ext cx="379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Water vapor and ozone concentration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6477000"/>
            <a:ext cx="2302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Zhang et al., RSE,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794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1774</Words>
  <Application>Microsoft Macintosh PowerPoint</Application>
  <PresentationFormat>On-screen Show (4:3)</PresentationFormat>
  <Paragraphs>205</Paragraphs>
  <Slides>25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Visio.Drawing.11</vt:lpstr>
      <vt:lpstr>Document</vt:lpstr>
      <vt:lpstr>PowerPoint Presentation</vt:lpstr>
      <vt:lpstr>Outline</vt:lpstr>
      <vt:lpstr>PowerPoint Presentation</vt:lpstr>
      <vt:lpstr>Need for high spatial resolution products</vt:lpstr>
      <vt:lpstr>PowerPoint Presentation</vt:lpstr>
      <vt:lpstr>PowerPoint Presentation</vt:lpstr>
      <vt:lpstr>Objective and major tasks</vt:lpstr>
      <vt:lpstr>Algorithms for retrieving PAR and insolation</vt:lpstr>
      <vt:lpstr>Sensitivity study of the algorithms</vt:lpstr>
      <vt:lpstr>Validation of the proposed algorithms</vt:lpstr>
      <vt:lpstr>Current status of surface downward radiation product development</vt:lpstr>
      <vt:lpstr>Estimating surface radiation from hyperspectral data: AVIRIS</vt:lpstr>
      <vt:lpstr>PowerPoint Presentation</vt:lpstr>
      <vt:lpstr>Advantages of hyperspectral information in net shortwave radiation estimation</vt:lpstr>
      <vt:lpstr>Estimation surface downward radiation and surface albedo from AVIRIS (Method A): topographic correction</vt:lpstr>
      <vt:lpstr>Shortwave downward and net radiation estimation: AVIRIS (He et al. 2015, RSE)</vt:lpstr>
      <vt:lpstr>An optimization method for estimating surface downward shortwave radiation </vt:lpstr>
      <vt:lpstr>Flowchart and Validation</vt:lpstr>
      <vt:lpstr>Estimation of daily surface shortwave net radiation (SSNR)</vt:lpstr>
      <vt:lpstr>Scale effects in validating SSNR</vt:lpstr>
      <vt:lpstr>Validation results</vt:lpstr>
      <vt:lpstr>PowerPoint Presentation</vt:lpstr>
      <vt:lpstr>Timetable and future work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Producing Incident Shortwave Radiation and Photosynthetically Active Radiation Products Over Land Surfaces From MODIS and Multiple Geostationary Satellite Data </dc:title>
  <dc:creator>donny</dc:creator>
  <cp:lastModifiedBy>Michael King</cp:lastModifiedBy>
  <cp:revision>53</cp:revision>
  <dcterms:created xsi:type="dcterms:W3CDTF">2015-05-14T13:41:44Z</dcterms:created>
  <dcterms:modified xsi:type="dcterms:W3CDTF">2015-05-23T21:42:17Z</dcterms:modified>
</cp:coreProperties>
</file>