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28"/>
  </p:notesMasterIdLst>
  <p:sldIdLst>
    <p:sldId id="494" r:id="rId2"/>
    <p:sldId id="555" r:id="rId3"/>
    <p:sldId id="556" r:id="rId4"/>
    <p:sldId id="557" r:id="rId5"/>
    <p:sldId id="559" r:id="rId6"/>
    <p:sldId id="560" r:id="rId7"/>
    <p:sldId id="558" r:id="rId8"/>
    <p:sldId id="533" r:id="rId9"/>
    <p:sldId id="534" r:id="rId10"/>
    <p:sldId id="546" r:id="rId11"/>
    <p:sldId id="547" r:id="rId12"/>
    <p:sldId id="549" r:id="rId13"/>
    <p:sldId id="553" r:id="rId14"/>
    <p:sldId id="548" r:id="rId15"/>
    <p:sldId id="517" r:id="rId16"/>
    <p:sldId id="510" r:id="rId17"/>
    <p:sldId id="532" r:id="rId18"/>
    <p:sldId id="538" r:id="rId19"/>
    <p:sldId id="550" r:id="rId20"/>
    <p:sldId id="551" r:id="rId21"/>
    <p:sldId id="537" r:id="rId22"/>
    <p:sldId id="552" r:id="rId23"/>
    <p:sldId id="540" r:id="rId24"/>
    <p:sldId id="536" r:id="rId25"/>
    <p:sldId id="543" r:id="rId26"/>
    <p:sldId id="545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2878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6F09"/>
    <a:srgbClr val="9B9A98"/>
    <a:srgbClr val="0000FF"/>
    <a:srgbClr val="FFFF99"/>
    <a:srgbClr val="FFCC66"/>
    <a:srgbClr val="996633"/>
    <a:srgbClr val="CC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1525" autoAdjust="0"/>
  </p:normalViewPr>
  <p:slideViewPr>
    <p:cSldViewPr snapToGrid="0" snapToObjects="1">
      <p:cViewPr varScale="1">
        <p:scale>
          <a:sx n="99" d="100"/>
          <a:sy n="99" d="100"/>
        </p:scale>
        <p:origin x="-1176" y="-112"/>
      </p:cViewPr>
      <p:guideLst>
        <p:guide orient="horz" pos="2160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7FF7B06-E495-48EE-B964-9428604BC8FB}" type="datetimeFigureOut">
              <a:rPr lang="en-US"/>
              <a:pPr>
                <a:defRPr/>
              </a:pPr>
              <a:t>5/22/15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430F2DE-D76D-4126-ACE4-450044CA3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988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91191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Pretty good.</a:t>
            </a:r>
            <a:r>
              <a:rPr lang="en-US" baseline="0" dirty="0" smtClean="0"/>
              <a:t>  No major trends with SZA, and satellites generally agree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30F2DE-D76D-4126-ACE4-450044CA3FC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49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Evidence of residual sun glint  (circled) for MODIS and VIIRS.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30F2DE-D76D-4126-ACE4-450044CA3FC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34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Evidence of residual BRDF</a:t>
            </a:r>
            <a:r>
              <a:rPr lang="en-US" baseline="0" dirty="0" smtClean="0"/>
              <a:t> issues </a:t>
            </a:r>
            <a:r>
              <a:rPr lang="en-US" dirty="0" smtClean="0"/>
              <a:t>(circled) for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SeaWiFS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30F2DE-D76D-4126-ACE4-450044CA3FC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98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Much</a:t>
            </a:r>
            <a:r>
              <a:rPr lang="en-US" baseline="0" dirty="0" smtClean="0"/>
              <a:t> better agreement between a 3 satellites with OCI.  </a:t>
            </a:r>
            <a:r>
              <a:rPr lang="en-US" baseline="0" dirty="0" err="1" smtClean="0"/>
              <a:t>OCx</a:t>
            </a:r>
            <a:r>
              <a:rPr lang="en-US" baseline="0" dirty="0" smtClean="0"/>
              <a:t> also shows potential sun glint and BRDF issues from previous slides.  MODIS OCI declines after ~40</a:t>
            </a:r>
            <a:r>
              <a:rPr lang="en-US" baseline="30000" dirty="0" smtClean="0"/>
              <a:t>0</a:t>
            </a:r>
            <a:r>
              <a:rPr lang="en-US" baseline="0" dirty="0" smtClean="0"/>
              <a:t> SZA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30F2DE-D76D-4126-ACE4-450044CA3FC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72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Much</a:t>
            </a:r>
            <a:r>
              <a:rPr lang="en-US" baseline="0" dirty="0" smtClean="0"/>
              <a:t> better agreement between a 3 satellites with OCI.  </a:t>
            </a:r>
            <a:r>
              <a:rPr lang="en-US" baseline="0" dirty="0" err="1" smtClean="0"/>
              <a:t>OCx</a:t>
            </a:r>
            <a:r>
              <a:rPr lang="en-US" baseline="0" dirty="0" smtClean="0"/>
              <a:t> also shows potential sun glint and BRDF issues from previous slides.  MODIS OCI shows pronounced declines after ~40</a:t>
            </a:r>
            <a:r>
              <a:rPr lang="en-US" baseline="30000" dirty="0" smtClean="0"/>
              <a:t>0</a:t>
            </a:r>
            <a:r>
              <a:rPr lang="en-US" baseline="0" dirty="0" smtClean="0"/>
              <a:t> SZA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30F2DE-D76D-4126-ACE4-450044CA3FC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72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4BD199-AD1C-4907-8A6A-C1E090683F3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81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MODIS is x, y is either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SeaWiFS</a:t>
            </a:r>
            <a:r>
              <a:rPr lang="en-US" baseline="0" dirty="0" smtClean="0"/>
              <a:t> or VIIRS</a:t>
            </a:r>
            <a:endParaRPr lang="en-US" dirty="0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4BD199-AD1C-4907-8A6A-C1E090683F3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86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the distribution of</a:t>
            </a:r>
            <a:r>
              <a:rPr lang="en-US" baseline="0" dirty="0" smtClean="0"/>
              <a:t> data for the matchups.  Also can use this slide to familiarize audience with format for subsequent images…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30F2DE-D76D-4126-ACE4-450044CA3FC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 increase in UPD </a:t>
            </a:r>
            <a:r>
              <a:rPr lang="en-US" baseline="0" dirty="0" smtClean="0"/>
              <a:t>with </a:t>
            </a:r>
            <a:r>
              <a:rPr lang="en-US" baseline="0" dirty="0" err="1" smtClean="0"/>
              <a:t>SeaWiFS</a:t>
            </a:r>
            <a:r>
              <a:rPr lang="en-US" baseline="0" dirty="0" smtClean="0"/>
              <a:t> SZA.  No change with MODIS SZA.  Blue band agreement better in low CHLA conditions, but red &amp; green better in high </a:t>
            </a:r>
            <a:r>
              <a:rPr lang="en-US" baseline="0" dirty="0" err="1" smtClean="0"/>
              <a:t>Chla</a:t>
            </a:r>
            <a:r>
              <a:rPr lang="en-US" baseline="0" dirty="0" smtClean="0"/>
              <a:t> conditions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30F2DE-D76D-4126-ACE4-450044CA3FC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18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 increase in UPD </a:t>
            </a:r>
            <a:r>
              <a:rPr lang="en-US" baseline="0" dirty="0" smtClean="0"/>
              <a:t>with </a:t>
            </a:r>
            <a:r>
              <a:rPr lang="en-US" baseline="0" dirty="0" err="1" smtClean="0"/>
              <a:t>SeaWiFS</a:t>
            </a:r>
            <a:r>
              <a:rPr lang="en-US" baseline="0" dirty="0" smtClean="0"/>
              <a:t> SZA.  No change with MODIS SZA.  Blue band agreement better in low CHLA conditions, but red &amp; green better in high </a:t>
            </a:r>
            <a:r>
              <a:rPr lang="en-US" baseline="0" dirty="0" err="1" smtClean="0"/>
              <a:t>Chla</a:t>
            </a:r>
            <a:r>
              <a:rPr lang="en-US" baseline="0" dirty="0" smtClean="0"/>
              <a:t> conditions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30F2DE-D76D-4126-ACE4-450044CA3FC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05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noFill/>
        </p:spPr>
        <p:txBody>
          <a:bodyPr lIns="91429" tIns="45715" rIns="91429" bIns="45715"/>
          <a:lstStyle/>
          <a:p>
            <a:pPr algn="just"/>
            <a:endParaRPr lang="en-US" altLang="en-US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 increases</a:t>
            </a:r>
            <a:r>
              <a:rPr lang="en-US" baseline="0" dirty="0" smtClean="0"/>
              <a:t> 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30F2DE-D76D-4126-ACE4-450044CA3FC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52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 increases in UPD with higher VIIRS SZA.  For blue bands,</a:t>
            </a:r>
            <a:r>
              <a:rPr lang="en-US" baseline="0" dirty="0" smtClean="0"/>
              <a:t> see UPD increase with MODIS SZA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30F2DE-D76D-4126-ACE4-450044CA3FC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Pretty severe</a:t>
            </a:r>
            <a:r>
              <a:rPr lang="en-US" baseline="0" dirty="0" smtClean="0"/>
              <a:t> angular dependence for </a:t>
            </a:r>
            <a:r>
              <a:rPr lang="en-US" baseline="0" dirty="0" err="1" smtClean="0"/>
              <a:t>OCx</a:t>
            </a:r>
            <a:r>
              <a:rPr lang="en-US" baseline="0" dirty="0" smtClean="0"/>
              <a:t>, but </a:t>
            </a:r>
            <a:r>
              <a:rPr lang="en-US" dirty="0" smtClean="0"/>
              <a:t>OCI is resilient to across-the-board increases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Rrs</a:t>
            </a:r>
            <a:r>
              <a:rPr lang="en-US" baseline="0" dirty="0" smtClean="0"/>
              <a:t> uncertainty.  Circled area is potentially due to MODIS degradation after </a:t>
            </a:r>
            <a:r>
              <a:rPr lang="en-US" baseline="0" dirty="0" err="1" smtClean="0"/>
              <a:t>SeaWiFS</a:t>
            </a:r>
            <a:r>
              <a:rPr lang="en-US" baseline="0" dirty="0" smtClean="0"/>
              <a:t> ended.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30F2DE-D76D-4126-ACE4-450044CA3FC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Pretty severe</a:t>
            </a:r>
            <a:r>
              <a:rPr lang="en-US" baseline="0" dirty="0" smtClean="0"/>
              <a:t> angular dependence for </a:t>
            </a:r>
            <a:r>
              <a:rPr lang="en-US" baseline="0" dirty="0" err="1" smtClean="0"/>
              <a:t>OCx</a:t>
            </a:r>
            <a:r>
              <a:rPr lang="en-US" baseline="0" dirty="0" smtClean="0"/>
              <a:t>, but </a:t>
            </a:r>
            <a:r>
              <a:rPr lang="en-US" dirty="0" smtClean="0"/>
              <a:t>OCI is resilient to across-the-board increases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Rrs</a:t>
            </a:r>
            <a:r>
              <a:rPr lang="en-US" baseline="0" dirty="0" smtClean="0"/>
              <a:t> uncertainty.  Circled area is strange, as if MODIS and </a:t>
            </a:r>
            <a:r>
              <a:rPr lang="en-US" baseline="0" dirty="0" err="1" smtClean="0"/>
              <a:t>SeaWiFS</a:t>
            </a:r>
            <a:r>
              <a:rPr lang="en-US" baseline="0" dirty="0" smtClean="0"/>
              <a:t> agree, then MODIS and VIIRS issues should present with increases in VIIRS UPD.  Potentially due to MODIS degradation after </a:t>
            </a:r>
            <a:r>
              <a:rPr lang="en-US" baseline="0" dirty="0" err="1" smtClean="0"/>
              <a:t>SeaWiFS</a:t>
            </a:r>
            <a:r>
              <a:rPr lang="en-US" baseline="0" dirty="0" smtClean="0"/>
              <a:t> ended.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30F2DE-D76D-4126-ACE4-450044CA3FC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4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 series of OCI, separated</a:t>
            </a:r>
            <a:r>
              <a:rPr lang="en-US" baseline="0" dirty="0" smtClean="0"/>
              <a:t> by 1</a:t>
            </a:r>
            <a:r>
              <a:rPr lang="en-US" dirty="0" smtClean="0"/>
              <a:t>0 degree SZA</a:t>
            </a:r>
            <a:r>
              <a:rPr lang="en-US" baseline="0" dirty="0" smtClean="0"/>
              <a:t> increments.  MODIS SZA issues may be getting worse, explaining the circled area in previous graph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30F2DE-D76D-4126-ACE4-450044CA3FC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046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and </a:t>
            </a:r>
            <a:r>
              <a:rPr lang="en-US" dirty="0" err="1" smtClean="0"/>
              <a:t>kd_lee</a:t>
            </a:r>
            <a:r>
              <a:rPr lang="en-US" dirty="0" smtClean="0"/>
              <a:t> generally show less angular</a:t>
            </a:r>
            <a:r>
              <a:rPr lang="en-US" baseline="0" dirty="0" smtClean="0"/>
              <a:t> dependence than corresponding </a:t>
            </a:r>
            <a:r>
              <a:rPr lang="en-US" baseline="0" dirty="0" err="1" smtClean="0"/>
              <a:t>Rrs</a:t>
            </a:r>
            <a:r>
              <a:rPr lang="en-US" baseline="0" dirty="0" smtClean="0"/>
              <a:t> bands (exception is 488, which is about equal).  bb is higher, but not propagated to </a:t>
            </a:r>
            <a:r>
              <a:rPr lang="en-US" baseline="0" dirty="0" err="1" smtClean="0"/>
              <a:t>Kd_lee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30F2DE-D76D-4126-ACE4-450044CA3FC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0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Chl</a:t>
            </a:r>
            <a:r>
              <a:rPr lang="en-US" dirty="0" smtClean="0"/>
              <a:t> </a:t>
            </a:r>
            <a:r>
              <a:rPr lang="en-US" dirty="0" err="1" smtClean="0"/>
              <a:t>Ocx</a:t>
            </a:r>
            <a:r>
              <a:rPr lang="en-US" dirty="0" smtClean="0"/>
              <a:t> comparison.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 UPD (%) for monthly matchups as a function of the number of measurements from the two satellites per grid cell (0.25 by 0.25 degree) per month.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30F2DE-D76D-4126-ACE4-450044CA3FC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92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Figure</a:t>
            </a:r>
            <a:r>
              <a:rPr lang="en-US" baseline="0" dirty="0" smtClean="0"/>
              <a:t> shows number of valid MODIS measurements partitioned by 6 degree SZA bins.  Figure demonstrates that angular dependence has a spatial component, and thus will affect different pixels differently.  This is due to the fixed orbit.</a:t>
            </a:r>
            <a:endParaRPr lang="en-US" dirty="0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4BD199-AD1C-4907-8A6A-C1E090683F3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81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</a:t>
            </a:r>
            <a:r>
              <a:rPr lang="en-US" dirty="0" err="1" smtClean="0"/>
              <a:t>SeaWiFS</a:t>
            </a:r>
            <a:r>
              <a:rPr lang="en-US" dirty="0" smtClean="0"/>
              <a:t> data, but looks</a:t>
            </a:r>
            <a:r>
              <a:rPr lang="en-US" baseline="0" dirty="0" smtClean="0"/>
              <a:t> exactly the same for MODIS, VIIRS, and matchup datasets.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30F2DE-D76D-4126-ACE4-450044CA3FC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02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A6A7C-3DDB-47C7-AD59-5E0548C0E14D}" type="datetime1">
              <a:rPr lang="en-US" smtClean="0"/>
              <a:pPr>
                <a:defRPr/>
              </a:pPr>
              <a:t>5/22/15</a:t>
            </a:fld>
            <a:endParaRPr lang="en-US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A9FEA-06A9-44BE-BDAE-A268734CA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23F6F-8C9A-421E-8BC7-CAE07915A18F}" type="datetime1">
              <a:rPr lang="en-US" smtClean="0"/>
              <a:pPr>
                <a:defRPr/>
              </a:pPr>
              <a:t>5/22/15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1D486-983A-44D0-9817-9A040E647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B4DBB-7C1C-4922-AE36-F9B49191DEA3}" type="datetime1">
              <a:rPr lang="en-US" smtClean="0"/>
              <a:pPr>
                <a:defRPr/>
              </a:pPr>
              <a:t>5/22/15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23A1B-BCEF-49A9-9824-E3A54CB43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EFFC-1215-4D9E-95E8-7016975818BB}" type="datetime1">
              <a:rPr lang="en-US" smtClean="0"/>
              <a:pPr>
                <a:defRPr/>
              </a:pPr>
              <a:t>5/22/15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A4C52-90AD-4BDD-9DE3-3CAFEEDFF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01334-33C8-4C15-9D55-0EF4A7CA8A6C}" type="datetime1">
              <a:rPr lang="en-US" smtClean="0"/>
              <a:pPr>
                <a:defRPr/>
              </a:pPr>
              <a:t>5/22/15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4C0CE-F642-413D-9DC3-06765FC69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D33C1-CA59-4AE4-806D-DF5DD29A5880}" type="datetime1">
              <a:rPr lang="en-US" smtClean="0"/>
              <a:pPr>
                <a:defRPr/>
              </a:pPr>
              <a:t>5/22/15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A66D5-C371-4CF1-B908-38A8991F1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7ED80-EEBB-4F12-9ED6-E21B79C61330}" type="datetime1">
              <a:rPr lang="en-US" smtClean="0"/>
              <a:pPr>
                <a:defRPr/>
              </a:pPr>
              <a:t>5/22/15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3A47A-1369-41A9-902C-63B428624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1CE77-7BE0-43CD-A172-2894997744F1}" type="datetime1">
              <a:rPr lang="en-US" smtClean="0"/>
              <a:pPr>
                <a:defRPr/>
              </a:pPr>
              <a:t>5/22/15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C4CEF-2A60-4F2D-83EC-1DEE71D60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21419-C40D-47EA-97B7-C50B3D2D8A98}" type="datetime1">
              <a:rPr lang="en-US" smtClean="0"/>
              <a:pPr>
                <a:defRPr/>
              </a:pPr>
              <a:t>5/22/15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9734D-D1F4-4A2E-9A11-E3FFE8E1A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87327-8AAD-4301-A707-12F457B09191}" type="datetime1">
              <a:rPr lang="en-US" smtClean="0"/>
              <a:pPr>
                <a:defRPr/>
              </a:pPr>
              <a:t>5/22/15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EBD1-015C-4E4D-9CB7-C9C70365B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8D81F-6248-4A4E-901E-7673525866C0}" type="datetime1">
              <a:rPr lang="en-US" smtClean="0"/>
              <a:pPr>
                <a:defRPr/>
              </a:pPr>
              <a:t>5/22/15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B73A4-7D87-490C-A1E5-45D99B882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8CEAA08-2C19-4E56-B08D-DD9B2A81C7A9}" type="datetime1">
              <a:rPr lang="en-US" smtClean="0"/>
              <a:pPr>
                <a:defRPr/>
              </a:pPr>
              <a:t>5/22/15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AAC192-2E9E-4242-9990-E83432E84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7" r:id="rId2"/>
    <p:sldLayoutId id="2147483709" r:id="rId3"/>
    <p:sldLayoutId id="2147483706" r:id="rId4"/>
    <p:sldLayoutId id="2147483710" r:id="rId5"/>
    <p:sldLayoutId id="2147483705" r:id="rId6"/>
    <p:sldLayoutId id="2147483704" r:id="rId7"/>
    <p:sldLayoutId id="2147483711" r:id="rId8"/>
    <p:sldLayoutId id="2147483712" r:id="rId9"/>
    <p:sldLayoutId id="2147483703" r:id="rId10"/>
    <p:sldLayoutId id="2147483702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/>
        </a:defRPr>
      </a:lvl9pPr>
    </p:titleStyle>
    <p:bodyStyle>
      <a:lvl1pPr marL="419100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fontAlgn="base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fontAlgn="base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wmf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85" r="4923"/>
          <a:stretch/>
        </p:blipFill>
        <p:spPr>
          <a:xfrm>
            <a:off x="0" y="-42333"/>
            <a:ext cx="9160934" cy="6900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44" y="1549850"/>
            <a:ext cx="6926422" cy="1292662"/>
          </a:xfrm>
          <a:solidFill>
            <a:schemeClr val="bg1">
              <a:alpha val="70000"/>
            </a:schemeClr>
          </a:solidFill>
        </p:spPr>
        <p:txBody>
          <a:bodyPr wrap="square" lIns="91440" tIns="91440" rIns="91440" bIns="9144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Dependence of satellite ocean color data products on viewing angles: A comparison between </a:t>
            </a:r>
            <a:r>
              <a:rPr lang="en-US" sz="2400" dirty="0" err="1" smtClean="0"/>
              <a:t>S</a:t>
            </a:r>
            <a:r>
              <a:rPr lang="en-US" sz="2400" cap="small" dirty="0" err="1" smtClean="0"/>
              <a:t>ea</a:t>
            </a:r>
            <a:r>
              <a:rPr lang="en-US" sz="2400" dirty="0" err="1" smtClean="0"/>
              <a:t>W</a:t>
            </a:r>
            <a:r>
              <a:rPr lang="en-US" sz="2400" cap="small" dirty="0" err="1" smtClean="0"/>
              <a:t>i</a:t>
            </a:r>
            <a:r>
              <a:rPr lang="en-US" sz="2400" dirty="0" err="1" smtClean="0"/>
              <a:t>FS</a:t>
            </a:r>
            <a:r>
              <a:rPr lang="en-US" sz="2400" dirty="0" smtClean="0"/>
              <a:t>, MODIS, and VIIRS</a:t>
            </a:r>
            <a:endParaRPr sz="2400" cap="small" dirty="0"/>
          </a:p>
        </p:txBody>
      </p:sp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>
          <a:xfrm>
            <a:off x="6333065" y="4028295"/>
            <a:ext cx="2273300" cy="1107996"/>
          </a:xfrm>
          <a:solidFill>
            <a:schemeClr val="bg1">
              <a:alpha val="70000"/>
            </a:schemeClr>
          </a:solidFill>
        </p:spPr>
        <p:txBody>
          <a:bodyPr wrap="square" lIns="91440" tIns="91440" rIns="91440" bIns="91440">
            <a:spAutoFit/>
          </a:bodyPr>
          <a:lstStyle/>
          <a:p>
            <a:pPr lvl="0">
              <a:spcBef>
                <a:spcPts val="0"/>
              </a:spcBef>
              <a:buClr>
                <a:srgbClr val="6EA0B0"/>
              </a:buClr>
            </a:pPr>
            <a:r>
              <a:rPr lang="en-US" dirty="0" smtClean="0"/>
              <a:t>Brian </a:t>
            </a:r>
            <a:r>
              <a:rPr lang="en-US" dirty="0"/>
              <a:t>Barnes</a:t>
            </a:r>
          </a:p>
          <a:p>
            <a:pPr lvl="0">
              <a:spcBef>
                <a:spcPts val="0"/>
              </a:spcBef>
              <a:buClr>
                <a:srgbClr val="6EA0B0"/>
              </a:buClr>
            </a:pPr>
            <a:r>
              <a:rPr lang="en-US" dirty="0"/>
              <a:t>Chuanmin Hu</a:t>
            </a:r>
          </a:p>
          <a:p>
            <a:pPr lvl="0">
              <a:spcBef>
                <a:spcPts val="0"/>
              </a:spcBef>
              <a:buClr>
                <a:srgbClr val="6EA0B0"/>
              </a:buClr>
            </a:pPr>
            <a:r>
              <a:rPr lang="en-US" dirty="0" smtClean="0"/>
              <a:t>20 May 2015</a:t>
            </a:r>
            <a:endParaRPr lang="en-US" dirty="0"/>
          </a:p>
        </p:txBody>
      </p:sp>
      <p:sp>
        <p:nvSpPr>
          <p:cNvPr id="46090" name="AutoShape 10" descr="data:image/jpeg;base64,/9j/4AAQSkZJRgABAQAAAQABAAD/2wCEAAkGBhQSEBUUEhQUFRQUGR4XGRYXFxcYGBkWHhgaHCEaGBYYHCYfGBkmHhocITIgIycpLSwsGB4xNTAqNiYrLCsBCQoKDgwOGQ8PGjQkHiQ1LjUrKjIsNTQxNTUqNCotKTUsMzU1NDQpLywwKS80LC01NS81Ly42LissNi80LC01L//AABEIAIYBeAMBIgACEQEDEQH/xAAcAAADAQADAQEAAAAAAAAAAAAABgcFAwQIAgH/xABSEAACAQMCAwQFBgsCCwYHAAABAgMABBEFIQYSMQcTQVEiMmFxkQgUFlOB0SMzNUJScnN0sbKzYqEVFyQlJjQ2VYLS1GN1krTBxBhFg6PC8PH/xAAZAQEBAQEBAQAAAAAAAAAAAAAAAwIBBAX/xAAvEQACAQIEBAQEBwAAAAAAAAAAAQIDESFRkeESMUHwBBNhgRRicfEiMkKhscHR/9oADAMBAAIRAxEAPwC40V+GoPb6dd6hqOq/5zurSGzlc+i0rqE55dgiyrygCM7DNAXmipDYdl11PGssPEF1JG24dDKyn7Rc12P8Tt9/v28+Ev8A1NAVaipT/idvv9+3nwl/6mj/ABPX3+/bz4S/9TQFWoqU/wCJ6+/37efCX/qaP8Tt9/v28+Ev/U0BVqKjuqdnFxbJzz8RXUa5wC3ejLHoFHznLH2DJrj4Pt7qz4j+ZT31zdIIC/4R5OUkqD6jOw233zQFmooqd8Z9qFzpmGuNOJiZiqSrcoQxGSMju8qSBnB9u5xQFEoqb8N9qV5fxGW00ppI1YoW+dwp6QCkjDqD0Yb48a5r3tRntBzX+l3UEY6yRvHcIP1mXAX40BQqKxOGeM7TUELWsyvj1k3V1/WRsED29D4GtugCil/jjjGPTLQ3Eqs/pBFRSAWc5IGT0GATnfp0rC7Ku0o6stx3iJG8Tgqqkn8Ew2yT6zAq2SABuuwoB9oorJ4g1G5hVTbWouTvzL3yxEdMY5lIYnfxHT20BrUVHLH5QjTTpBHpztK7iNU79QS5OMbxgDfz6VVNFu55Iy1xAsD5wEEol9HA3LBVAOcjHs670B36KKmfF3a3caayC600gSZ5HW5RlblxnpHkHcbEDrQFMopA4L7SLnUgJIdP5YA/I0rXKjHTm5U7vLkA58B4Zp7uXYIxRQzgEqpPKGbGwLYPLk7ZwcUByUVLeKu2WfTpFju9NZC45lK3KMrAHBwRH4eRwdx51vcD8dXOoqkose6tnLDvmuFY+jkejGEBb0hy528euKAdKK6eravDbQtNcSLHGgyWY4Hu8yT4AbnwpCtO1S6vmYaXp0k8SnHfzSLDHn2A9fdzZ3GQKApNFTTU+PNXs1Ml1paPCu7PbzcxUeZGGIA8yAPaK3+DO06z1L0YXKTAZMMmFfHmuCQ49x28QKAbKKzddvbiKMNbW4uWzuhlWI4x1DMpBOdsbVLP/iIPfdz/AIOk73n7vk74c3PzcvLju+udqAstFZuhXtxLGWubcW7Z2QSrKcY6llUAHO2N6NcvbiKMNbW4uGzuhlWLbB3DMpBOdsbdetAaVFTTh3tYub2eWCDTG54DiXnuVUIeYrhiY+uQRgZ6GmDjztFt9LjXvAZJpPxcKes3tJ/NXO2d8noDg4Aa6KRoNb1po+9+YWigjIga4YTY8ieTkDe8j7K0Oz/jRtShleSA28kMpheMtzEMFUnOVUg5JGMeFANNFTLi3tduNNZBdaaVEmeRlukZW5cZ6R5BGR1A61o8D9o1xqeHjsClvz8jTNcLsQATypyAtjI8hv1oB8opX4y4pubFGljsvnEEac7us6oy4zn8GUJIAwcgnx22pO4d7cJr6UxWumvJIFLlfnMa+iCATl0A6sPHxoCs0UhXnHWpRIXbRZiBueS5hkP2LGpY/YK1uz3jcapatOIjDyytEVLc5yFRs55R+n0x4UAz0UUUB+GpN2YMo1XXu8KhO+JbmwF5e9uMlidsYO+arRqSdnyKNd1uNwCrnmIIzlS7E7eIw/8AfQCPxfwZf6PI8+nzT/MpPTEkLthV8BKFOCB0DnY7bg7UpW3FupXE8aLeXTSO6qg7+QemzADHpYG5FbnGvARgVpbG6iuLE+mAs6c0Y8mjLDmI8wCfMClngzU0ttQtZpfxcUyO22cKGGTgdcdceygPUnFlhqMkEcVjPFE5GJZpAS2wHqKFIBY5ycbeFebOM4rq0uZba6ZJLgOJGuQWaVgUGB3rYbkxj0SAQR5Vde1e5uJdOElnOI7bkaWWaI5Z1wojjj5TkiRm3IIAC7nwMYj7J7z57Bb3GIu/jM7ynLLFGuecudgXXbIz1dd980A39mIkuNNu+7inS9WCQQ3nNKwcZBMaMxKxSZ5V9DBIIPVTU1tuOtQj9S9uh7O+kI+BbFWfsy0qfSPnTTzxyaYIhPHMpBR2J2KDqGKggr58nXIrz/M/M5IGOYk48snpQFh4B4Cu7m4j1DWJJFhhIdPnLnndgcrnvD6EYODvjOwAwc00Oc8ZDH5trv8A+A/eKTOzvgAd9BNqdzCkaunc2xnR3kkLDkHIrEBckeiNz0IAzTlp/p8ZT/8AZ2o/ki/56Aq9Sf5R/wCTYP3kf0parFSf5R/5Ng/eR/SloDk+Tn+Spf3l/wClDVSkjDAggEEYIO4I8iPEVLfk5/kqX95f+lDVUoDzN2j6O+iaus1kTEkg72LHRd8PGR4pn83pyuBXoHhHiJb6yhuVGO9XJX9FwSrL7cMCM1KPlMKOWxPjmYfZiKt/5P05GjsXOFWeTBPQLyxkn3ZJ/voDl4804apqkOnE/goIJLiXyEjqY4un5ylufHiDUl7ItZaw1pI5PREpNtID4MTgfCRVHuzVJ7N+MrMy317c3UEUt3P6KSSKrLbxjEYIJyNiR/wipX2qmAatLNaTRyRzETBomDBZD62SOjc4Lf8AEKA9YUGsbg7Xhe2FvcjGZUBbHQSDZx9jhh9lbJoDylwGP9IYP3lv4tXq2vKfAf8AtFB+8t/Fq9WUAVGPlK/iLP8AaSfyrVnqMfKV/EWf7ST+VaAYOwL8jJ+1k/iKo9Qbsrg1o6cpsJLNYOd8CYNz82d+inam/wCacS/W6b8H/wCSgFH5S/42y/Vl/mjqhdjP5DtPc/8AWkqN9s0WpK9t/hJrZjyv3fcA7DKc3NlR7MfbVe7J5CvD1uy9VjlI94llIoCT8ecQya1rUdnG5FuswgjA6etyvMR4n1iP7IHmc+itL02O3hSGFQkcahVUeAH8T4k+Jya8s9kEoGt2hbxdhv5mJwP7yK9YUAV5k7YeGDpmqLNbZiSb8NGU9Hu5AfSCY6YOGGOnOB4V6bqOfKTgBtbV/wA5ZWUe5kyf5RQD72dcU/4Q06G4bHeEFJAPrFOCceGdmx4BhXnmMf6Tj/vP/wB3VU+Tjn/Bs/l85bHv7qLP/pUsjH+lA/7z/wDd0B6roNAoNASzskH+ddd/eh/Vuan/AGhayI+KRLcZMVvNBt1xEojc4Hj1ZseZqg9kn5U1396H9W5rg7Y+yaS+cXdngzhQskRIHeAdGUnbnA2wdiAOhG4FTtLpJUV42V0cAqykFWB8QR1FdPTdBjgmuJULZuXWR1OOUMqBMqAMjIAJyTvXlrh/jXUNIlMaM8fKfTt5lPJn2xtgqT5rgnzr0X2d9oMWq25dRySx4EsWc8pOcFT4ocHB9hHhuAgfKW/FWX68v8sdMnYF+Rl/ayfxFLfylvxVl+vL/LHTJ2BfkZP2sn8RQDVx5+Sr791m/pPUN+Tr+VZP3Z/6sNXLjz8lX37rN/SevOnY9FetfuNPeBJu5bJnDFO7548gcqk82eX++gPTuqapFbwvNO4SNBlmOcAZA8N+pFdPh3hxLT5xyMSLi4e4IwAFZwoKjHh6OftqSdp1jrgsibyW1e1DoZVtwQ2OcYLc6AlQ3L0PXBxtVxFAftFFFAFSfhw93xffr0EkAYe08tu3/NVYqTcVf5LxXYTnZLmPuSfN/TTHxaKgE3jTgfTZ5ppbK/t7aQOwltbkmLlkBIYIcZAyD6IDDyIGBUrmi5WK5DYJHMucHHiMgbVf+1vg7TJZw81yLK6kXm5mRjFKBt6W2OcYAyGzgjIORUa03hb5xqEdnDPHL3jhRMgfkx1JxIqscAHbG+Nj40BSdQ44OiXdnbxx95aRWi80ecd48p52mzuC3Moxnp6QGM0hw9pl6LS4tWk547ksWLZLoXbmfkbOyvvlTkekSMEnNB414ftL61FrZXHfX+lRmNgylXlhj2ZV2AcqRtyk+I35s1F4IGd1RAWZiFVRuSScAAeZNAPnC1w1xoeo20rN3dsI7mLc4V+YqynzDeCnbmyetJOm2PfSrGZI4uY455WKoP1mAOB9lWrSuD7NLNtFa6CaldcskvIrOvOgMiwswHLyqozjIOcnxAqR6ToKSXDQz3MVryEqXkEhGQcEDkUjO35xUe2gKz2Y8H6ba3kJkvYby9cnuo7c88UZCklyw6kKCQW5ceAJwRt8GnvOK9UkG4SIR59v4Fcf/bPwru9kfDGm26yyWcxupVwklwVZVGd+SPI5QNgTgsemTuBXS7DAZ5NSvvC5ucL7gXkP9VfhQFXqT/KP/JsH7yP6UtVipb2k8GarqqLDixjhjkLr+FmLscFQW/BYHosdhnc9aA+fk5/kqX95f+lDVUqR8B8Ea1pUbxxNp8kcjc5WR58h8AZVljHUAbHPQdK2dX0fXrte6NxY2kbbM9v3zy48gXUY/wCEqfbQE07b9e+f6nFaWwMvcZiAXfmndhzKuOuMKvvVqeeJ7U6Rw0tpHvPMBb7b80sxJkx7Mc4B/Vrf4E7KbXTPwi5muCMd84AxnqEUeoD9p6742pd4o4N1q9vLe4Y6eq2jiSKHvJinMGDZc90CxPKB4YA2xuSA0aV2U6dHBEj2kEjoiqzsgJdgoBYnzJyftpG7bezu2h04XFpbpE0Mg5zGuMxt6PpeeG5PiarWivcGP/K0hSTPSF3deXA3y6qQc52x5b1i8faXeXVtJbWqWpSaMo7TPIrKT4qqIQcDcEnY+BoBB+TjxFzQT2bHeNhMgzvyN6LADyDBT75Ks5qFcIdj+raddpcwyWRK5DK0k3K6HqpxF7j7CAfCqzqkuodzH83jtDMVPed7LKEV8DHJyx5dc568vQedAeb+A/8AaKD95b+LV6srz7p/Ybq0NylzHNZiVH7wEvIfSzncd1uD5e2qUH4gx6uk58+a6/higGbWtejtRF3nMTPMkCBQCS7nA6kbAZJPgAevSpT8pX8RZ/tJP5Vrb03gjVJtVt7zUprZ4rfmKRQmTlVihA5UZBvzEEsWJ9EeQro9onAWrat3Sv8AMIkhLEBZZmJLYGSTF5DoB4nrQGp2BfkZP2sn8RVHqbdnPCuq6ZELd/mMkHec5YSzCRVbHNyjusN0yAcbnr5US6LiNu7CmTlPIGJClsbBiASFzjJAPuoCGfKX/G2X6sv80dULsaH+Y7T9V/60lKPaD2b6tq0sbyGwjWJSqqssx9YgkljFudh4DpTR2caBqVhDFazize3jLemkkvegMWbHKYwremfMbHxxQEI4p0WTRtYGFPLFKs8JPRow/Mu/jjHKfaDXqjSdUjuYI5oWDRyqGUjyPn5EdCPAgisvjHgm21ODurhTld0kXZ4yfFT5HxByDgeQIQdD4K1nRyVspILy2Jz3MpMbA+a52Q+5iD4igK7UG+UXq/e3FraR5Z0DOyrueaQqqLgfnYUnH9sedPcuqa9MOWOztLUnbvJZ++x7QsY6+8EV98HdlUdrObu6la7vXPMZXGFUnqUXffw5j4dAtAaXZpwsdP02GBwBKQZJP2jbke3lGFz/AGa898QH5nxHI8mwjvhMf1DMJQf/AAkGvVtT7tL7I4tUImjfublRy82Mo6joHA3yPBhvjYg4GAKArAjI3B8aGYAZOwqScP2nEWnxrAIra8ijHKhMoDKo6KrsyHlHgGBx0GwxXfv9I1vUl7m4NvYWz7SCJjJM6+K8wJGD06r7cjagPjsUXvZNTvR+LurpintVWds+78KB9hp44f4jW6a5UKVa2naBgSCTygEPt0Vgdvca7Gg6HFZ28dvAvLHGMAdSd8kk+LEkknzNIuq8G6la6lPf6bJA63ODLbS8ygkKBsRsTnJDZXHMRuM5AYO0Tgy3v7OUSovexozRS4w6MASPS8UJ6r0PvwRIfk4K3+ELgjPJ83PN5c3ex8v245v76fNaXXb+JrcW9tYxyDlkkM3euUOxC8mcZGR0z7R1pl4B4Ch0q3McR55HIMkpGC7Dpt+aoycLk4yepJoCd/KW/FWX68v8sdMnYF+Rk/ayfxFZPaHwBq2rd0H+YRLDzEBZZmJLcuSSYv7IwAPE9a1uzXhXU9NiFvILKSAyFywkl7xQ2OYKDFyt0yAcdTvQDVx5+Sr791m/pPUN+Tr+VZP3Z/6sNWPjvT9QuIZbe0FoI5ozG0kskgccwIYKixkeqdjnxO1TPhbsd1jT7gXFtNZBwCpDPKVZT1Vh3W42B94FAW/UdOjniaKZA8bjDKehGc4Pwrgu9bjjuIbds95cBygAyMRgFix8BuB7zSifpFj/AOUD2/5V/wCtcfBXBuoJqUl7qc0MrmHuoxEWwgLqxAUooUbeGSeY5oChUUUUAVMO3nTm+ZwXkX4yynVwfJWIGf8AxrHVProa9pCXVrNbyerMjIT1xkbMPaDgj2igM670q01eyiaeJZYpUWVM5DLzKDlWUgqd8HB8MGo1dcCNb6hbtpdjqSSRThmkuDH3HKrbhWUEFT+kX6ZGDnZ27ENbZYZtNuPRuLJ2HKfGMt4eYVyRnphk86ftd0VbqExtJNFuGEkLmORWHirD+BBG9AedO0q7/wAG8QyT2T8sgIlO2Qsjrl1I8QwOSP7ZFIum6q8FwlwnL3kbiRcgFeYHI9HyzXoqbs80kWk0JnC4kzdTySIbglG5iryP+LycHYDI33zmodopspNWxMOSyllkUble7jfnCHmPq8uVOT05d6AbOxlWudQu7lmD3qwySwhsDmnfILnw25seXp+yu5wN2ZxSyKmo2GpiYseaTKC2IyTzM/ouPLZmydx1wKAvZ9prraxJcFbmJeWK4tpUjuGRQepTIYBSAWI8eozinvS9OWCFIlLsEGOZ2Lu3mWY7lid8+2gFTjiaHStEnFuixKIzFGq7enJ6GfMsMliTueU1ydkeh/NdItlIw0i983vkPMM+0KVH2Up9okh1XWLXSoyTDAe/uSOg26E+BCHlB85h5VXFUAYGwHgKA/aXeIeP7OxblupJIs9GMFwUY4zhZFjKMcHcAnFMVSr5Rv5Lh/ek/pTUA+8PcV298vPbNI6fpmGaNDvj0XkRVY58ATXzxFxhbWIDXTSIpx6YhmdBk4AMkaFQduhOa6PZgoGj2WPqV/v3ro9s/wCQ7v3R/wBeOgGjR9YjuohLDz8h6F4pIsjAOVEqqSpB9YDB86z+I+N7SwI+dO8Ybo3czshO+3eJGV5tumc1raeMRR/qL/KKUu2WMHRbkH/sv68VAMfD/ElvfQ99ayiWPJXIBBDDwZWAZT0O46EHxrm1XVkt4+8kEnL493FLKRsTkrErEDbqRivP80N1wvqXMvNLZzHG/SSMH1W8FmTOx9vkxFX3RNaiu7dJ4GDxyDIP8QR4MDsR4EUBm8PceWd8xFq8kuNiwgnCA4zhpGjCKceBO9b0sgVSxzgAnYFjt5KoJJ9g3pO7J7ZUsZOUAZurg7eyZl/go+FOlAJ03a3pqS9y00iy5C92ba6D8x6DkMWcnI2x402WtyJEDqGAYZAdGRvtRwGU+wgVBeKB/pnD+0t/6aVfhQC1rvaPY2Und3UskTb45oLjlbHUo4j5XG/VSa1dD4ghvI+8gMhjOCGaKWMMD4p3qLzj2jIpX7Y+FvnulycozLb/AIZPP0QeZfblM7eJC1m9gnE3znTe4Y5ktG5Pb3TZZD/MvuQUA2a9xzaWTBbl5Y8kKG+b3DIzEZAWRIyrNjwBzW1bXAdFdQwDDIDKyNj2o4DKfYQDSdr0fz3WLW26xWI+eS+XenKQr7GHpv7hTtQCnq/alp9rKYriaSJx+a9vcjIyRlT3WGXbqMg19z9pliilnadVG5ZrS8AA9pMOBUt+Ul/rNn+zf+datWu61Ha27TTZ5FwMDBLFmChQCQCSSNqA5NG1iK6gSeBueKQEq2GXIBI6MARuD1Fc19erFGXYOQvUJG8jdcbJGrMfsFdXh/Q0s7dYIs8iFuXONgzs+NgNhzYHsArRoBPsu1nTpnKRTSyOMkoltdMwA2JKrETtXb07tH0+efuEuAJs8vdyJJC3N+jiVF9L2dalXZb/ALUX/vuf/MLX18ou2Q3Vl3QzcurAhfXZeZBHsNyeYuB9vlQF4rr6hqEcETSzOscaDLOxwAPfRp6uIYxJ+MCLz/r8oz/fmpZ8o6WQWEAXPdtN6ePEhGKg+z1j7wPKgGtu1G1EXfd3efN8Z+cfNZu6K/pc3Lnl9uMU02N6k0SSxnKSKrqcEZVgCDg7jYjrWBwjxVZajagQMhHdhXtzjmReXlKMn6PhnofA1uaXpy28EUKZ5IUWNcnJ5UUKMnxOBQHBrevRWkfeT94EGSWSKWUKAMkt3SNyr7TgVkaH2lWN5J3drLJK22eW3ucLk4Bdu75UHtYgVrcS/wCpXP7GT+m1SX5NA/B3v60X8JaAtZNJendr1hNGrqbjcZI+bTvg+ILRoykj2EinKWPmUruMgjbrv5VwabpyW8EcMYwkSKij+yoAGT4nA60AqR9sOms5jWWUuM5QW1wWGOuVEeRiuYdqliZooVM5lmdY0QwSxklmC5zKqjlGcnfoNsnapjwF/tdd/tLn+c1b9S0eOcxGQEmCQTJg9HUMB9mGNAc95diJC7ByF3IRHkb7EjBZvsBpTg7X9MeQRJO7SE8oRbe5LlvIKIs59lOdRTts4EeKQarZApJGwabk6hgRyzAeYOA32H9I0BZZboLGXIbAHNgI5bGM7RgcxPsxn2Vi6Nx3aXU7QQPI0qZDqbe4TkIzs5eMBDsRhiMnaljQ+1lbrTUeJVa/dhALceNwR62OohwC5boArDORTbwnw2tlb8nNzyuxlmlPWWZt2c/bsB4ACgNqiiigCiiigJV2paLNZXcWs2a5aHC3KD8+PHLzH2cvok+GEb80mqFw5xDDfWyXEDcyOOn5yt4qw8GB2P3EGtGSMMCrAEEYIIyCD1BB6io5qmlXHDt091Zo02mTHM0AO8J8x5AeDdMei35rUB+9qPAGnNetd3V8LfmQPJAAhlk5Ry5iBbIJC49VtwTUQ054DdKZ1YW5f0wh9NYyfzSc5ZQcjPXl3616ilsdN1+1jkIEyKcgglJI2OOZG5Tlc4GVOxwCM7Gkez7Non4huoJLcfMvmqFQAQACIlXlYbh+dH3zk8rZzk5A1+yLgOztZpri2vkvCUCDkCju0Y83pgMx5zyDry9Dtvs09onHMemWhkOGmfKwxn858dSOvIvUn3DqRWXq2uadw7Z91EoDNlkgVsySOduZ2OSF2xzHoBgA4ArG4I4IuL27Gq6sPwhwYLcggRKN1JQ+rjqFO+fSbegNfsk4Me0ge5usm8vD3khb1lUkkKfJiSWb2kD82n+iigCpZ8otCdKiI8LlCfd3Uw/iRVTrI4r4ajv7SS2lyFkGzDqrA5Vh7iBt4jI8aAzOyyYNo1kR9UB9qkqf7wa6fbOf8x3ftEY+3v46weEtH1jSIzbLBBfW4JMZWcQumTkj8IOhOTjB3J3rdk0S91GSI36RW1rE6y/No5DNJLIu6iWTlCiMHflAOfHwIAcrROWNAeoUD4ClHth/Itz/APS/8xFTnST2m6LfX1s9papAI5OQtLJKwb0WDcqxiM43VfS5vMY8aAYuI+HIb62e3uF5kfx/OVvB0Pgw8/sOQSKhWh6pc8M6i1vc5ezmOcgHDL0E0Y8HHRl+zf0TV20Ka6aP/K4oo5BgfgpTIrHG7YKKU38N/fXT404Nh1K1aCYYPWOQD0o38GHmPMeI+wgDM7J51fTi6HKtcXDKR4gzuQd/ZTlSl2X8OTWGnLbThedJJN1OVZS5IYHyIPQ4PmKaZ2YKxQBmAPKpPKC2NgWwcAnxwceVAQXij/bOH9pB/TWr8Kjeq9nepzayupd3aryPGwi79zkIqjBfuepwd+XbPQ4qu2TuY1MqKjkekqtzgHyD8q5+AoDmIrz5wvONE4kmglIS3m5kDE4URv8AhIm8tiAhPhlq9CVNu1bsxbUp7SWLAKuIpjkA/NyebmGepU82B4957KA2uzi3Lwy3sgIk1CUzjPVYPVhQ+YEYB/46b644IFRVVQFVQFAHQADAA9gFclAQT5Sf+s2f7N/51p613sasXh/yWBIp1ZWjfnlwCrgkMMsCCAR0PWsLtQ7PNR1W4jdEtokhDIuZ2ZmBbPMfwQC7Aejvjfc03w3ushAGtrAtjci4lAJ8+XujgezNANwPh41+0scF6Rdxm4nvzEbi4kG0JYosKIAiDmGdiXPj62fGt7UZZVjJgjWSTbCO5jU775cI2Nt/VNAQHgXSxccS36GSaP0rk80MrRP+PH5ynJG/TpsK/OFdTbSeIJItT/ClyEF1L6TqD6kqyPkqjA4bfbO59EimThbs91Sz1SW/Mdo/fGQtGJ3X8Y3N6Ld0ehx1B6fbTJ2pdmp1W3jePkjvIsYLE8pU+tGzhckA5IOOudhzGgKBWfrOnW91Gba4VHWVSe7Y7lVK5ZRnI5Sy+kOhK9MisLs/tNRggS3vxA4iXlSZJWZyBgKroUGcDPp83gMgnJrl4y0O6lktriyaITWrOeSUsEkjdQGQlQcZwPDqAfCgI52gdk0ukj59YzuYo2BO/LLESQAQy4DrkgZ2O42Iyas/Z1xE99plvcSY7x1IfGwLI7ITjwzy5x7aX+JdP1TVLc2j20FlFIV72VpxOxQMGxGiIN8gesR5bdadOH9Djs7aK3hB7uJeUZ6nxLH2kkk+0mgPniX/AFK5/Yyf02qS/Jo/F3v60X8JKqfFcdw9s8dtHHI0qOhMkpjC8ykc2yNzdem3vpD7KeBdQ0p5VkS3kjnZOZlmYMgXmBIUxYfZumR0670BVa/DX7XV1KWVYyYI1kfbCvJ3YI8fTCNj4UBDOAv9rrv9pdfzmr7UZ0Ls61S21d9R5LRu8eVmi79xtIScB+6PQkb48KsVuzFFLgKxA5lB5gGxuA2BzAHxwM+QoDkr4miDqVYBlYEFSMgg7EEHqCK+66eqzTKmbeJJXz6rymIY335gj+ONseNAQzsQskTXr1VUYiSVU8eUCdF2J36bZq/1G+COz3VNP1CW7KWkvfK4dBO6eu4fIbujjBXy6ZqxoTgZ2PiOu/voD9ooooAooooAr5dAQQQCDsQdwR5EV9UUBLNe7JpbaY3eiTG2m6tbk/gn8cDOwH9hgV8iuK6H+MHW7r/I4NP7i7XaWdge7QeDKHHKueoyz58AasVFAT7gvsljtpfnV7Ibu9J5jI+SiN5oG3Zh+k3TAwFqg0UUAUUUUAV1b/VI4QDKwUNsNid/sFdqiuO9sDqtfEyfpXa/Wj4N91H0rtfrR8G+6taip2qZrTcpenk9djJ+ldr9aPg33UfSu1+tHwb7q1qKWqZrTcXp5PXYyfpXa/Wj4N91H0rtfrR8G+6tailqma03F6eT12Mn6V2v1o+DfdR9K7X60fBvurVr9papmtNxenk9djJ+ldr9aPg33UfSu1+tHwb7q1qKWqZrTcXp5PXYyfpXa/Wj4N91H0rtfrR8G+6tailqma03F6eT12Mn6V2v1o+DfdR9K7X60fBvurWr5ZwMZIGdhk9T5Vy1TNabi9PJ67GX9K7X60fBvuo+ldr9aPg33VrUV21TNabi9PJ67GT9K7X60fBvuo+ldr9aPg33Vqc4zjIz1xnfHur6rlqma03F6eT12Mn6V2v1o+DfdR9K7X60fBvurWortqma03F6eT12Mn6V2v1o+DfdR9K7X60fBvurWopapmtNxenk9djJ+ldr9aPg33UfSu1+tHwb7q1qKWqZrTcXp5PXYyfpXa/Wj4N91H0rtfrR8G+6tavylqma03F6eT12Mr6V2v1o+DfdR9K7X60fBvurUdwOpAztufHyr6rlqma03F6eT12Mn6V2v1o+DfdR9K7X60fBvurWortqma03F6eT12Mn6V2v1o+DfdR9K7X60fBvurUdwASTgAZJPQDzNdSy1iGZisThyoyeXJGPf0rLc07OS03NJQauovXY630rtfrR8G+6tG2uVkQOhyrdD/8A2uWiqRU/1NabsnJw/SnrsFFFFbMBRRRQBRRRQBRRRQBRRRQBRRRQBRRRQBRRRQBRRRQBXzJGGBBAIOxBGQR7RX1XFdT8kbOeiqW+AzXHyxOrngJXDthHLfznkUxoWwuByg8+Bt06A06vcorBSyhm9UEgE+4eNK3Z5Ae7lkPVmA+Az/Fq6c8BOqAITJIgyS3TnwTkgeqi8w2H6OOpzXzKNTyqMZJYyf8ALPp1oebVlFvCK/hDrLdorBWdVZtlBYAn3A9a+5JAoJYgAdSTgD3k0lf4OD6oqgs5iAeR2OSWG/uUZKDA2G9aHFveK8chjE1ugPPGdxn9Ij2DoSCBv516F4mXDKTXJ27+h534dcUYp81fv6jDbXiSDMbq4GxKsDv9lZUnE6rdtAeVVQZaR3CjOAcAHx9IePnXzotvbSRvJBzIshHOFJQqV8PR9Xr4HxrO4JtVczzcowz8q53wNz1PsYfCuSqzk4KNsevou0FShFTcr4dPV9saLa7SQZjdXHmrBh/dWfremwztEsr8rK2UUMFLezB3PTw3rG4bTN/dNHgRjK7erzcwwcePqsft9tcFnYCTVDgs4hHM7sclpAPgNz0Gw5KzKu5wScb3dtHsbVFQm2pWsr6rccp7hUGXZVHmxAHxNDXKhgpZQzdFJGT7h1NJ/HVuC8IJZmdsBR4JsMKv6RJ6n3dBWyvDi5712InPVwThB0KoDsAFyoJHt61XzpucoRjyt179iXkwUIyk+d+nfucr6bC94JefM0a45Aw2G4yV6j1vdvWjJcopCsygtsoJAJ9wPWlPgizDTTzqCEyUTJJOCeY5J3Jxy7+011ruEnU1CkySIASW6c+CRsPVjXKnA8vEmoxr8MFNR/My0qHFNwcvyodZbtFIDOqltlBIBJ9gPWvqWUKMsQAOpJAHxNJcmmh9UReZnMYDyMxzlh6Ww6KN0GB512+KFzeWwlOLfqc+pz5OzeH6I38z7a38TLhlK3J2+5P4aPFFX5q/2GSDUInzySI2OvKyn+BrnBpOnt0utRXkRZIo05ZGwChOG2z0J3Hw9lN8UQVQqjAUAAeQGwFWo1HUvksL5kq1NQtm8bZHS16GNreTvQCqqzb9QQDuD4GlzgG5ZXlgfIYelg+BHot/+Nb3EB5lji+ukVT+oDzt/cuPtpf1c/NtUjl6JLjm8t/Qb4bNXl8Q+GrGoulk/f8AzA9Xh1xUpU31u17f7iMms3bKojjP4WU8in9EfnP7lXJ9+POlrs/tEbvXZQxUqFJAJHU7Z6HpW3avz97dHpyssXsiGSW97kZ9wWs3s7T8BIfN8fBF++kvx14SfLG3ffQR/BQnFc8L999TX13TYZ+7SZ+UhsqAwUsemAD1+zetKe4VF5nZVUeLEAfE0mwaeJNV9Yt3IDO5O5cD4AZYDlGwCmvrjyIFolLMzO2yjoqbA4UesxJ6+zArvn8MZ1eHrb62M+RxShT4ul9RvmuUReZ2VV8yQB8TXIjggEEEHcEdCKRuLLMnuEOe+kbCpn0Y02AUDoTkjLeOD4bVt6/qJtbeOKH8Y+I4/ZgAZ/gPeRVV4mzlxKyjb9yb8PdR4Xdyv+xrXOpxRnDyIp64LKD8Cc0u8BRZWaY9ZH/uG/8AFj8K5Nas47awkU4LuACx3Z5Cd2JO58T7AK7uhWbJYIqYEhjLAnwdgWGfcSPhWLylWXEuSb1wNWjGi+Hq0tMTSl1GJXCNIgc9FLAH4ZzXYpF0ruWYW93D3c/MPwmPSds59J+uT57g09VahVdVN9+5KvSVJpd+wUUUV6DzhRRRQBRRRQBRRRQBRRRQBRRRQBRRRQBRRRQBRRRQBWbrlrLLE0cXIA4wWYsCB7AFOdvbWlRWZR4k4s1GXC00Y/DWlyW8XdvyEAk8ylskk+IKj+NfHD+hNC8skpVpJWzlc4C5zjJA8T/cK26KnGjFcPy8ikq0nxfNzFrS+GpVnlkkkAWRubCZyw5iQC2AVXzA64AzjrzGyvUmkMckTxu3MBLz5XPgMeA6dfDpW/RWV4eKVlde5p+Ik3d20F69txaWMxBHM+SSByjnfC+ivgBkYHsrraDY3C2apH3ad4ObvCzFgG39Tl9YD+1jpWxr2jfOYhHzlBzBjgZzgHbqPPP2V27K2MaBSxfG2SFG3lhQBU/JfmZRSsv7KecvLzbd3/Rw6TpSW8QjT3knqx8zWPoPDcsUjvLIPTbnIQnLEEkczYBxk55R18dtiy0VZ0IPh+XkRVaa4vXmYk+hs98s7le7jXCrvnm33O2OpJ6+ArR1SBngkRCAzKVBPTJGK7VFaVKKUkuvMy6km0305GJw3oTwIBI4JGcKuQoycknpzt7T0HTxJ/dC0NopJpZSrSSsfVzgLnONwP8A9UVtUVmNCEeG3TkalXnLiv15i1p3Dcq3EsskgCyNnCZ5mHNkAtgcq9MgdcYzXBqve3Uoe0bmWHIPNjuy/jy5zznBxnGB4Hemysaz0FoCwgl5UY83I6BwCfIhlI6eZqE6Fkoxvbrjj6FoV7tyla/TDD1OtonEbNL83ni7qXBxj1TgZ6eGwO4JBpirNtNGCymaRjJLjlBICqq+SqOnXqSTvWlV6Kmo2m/p9PUjWcHK8F9/QxbqyuGuUlAh5YwwVSz5PNtzE8mxxjbfxr94j4f+dCMZxyNkn+wfWA9uwrZoo6MWmninzCrSTTWDXI6Gp2shhMcIjAZSmWJHKMYGAAc7e7wro8MaPLbIY37tlLFsqWyDgDGCuD0863aK66UXNT6o4qrUHDoxa0bhuVJpHlkGHfnIQnLEMSOZsAhcn1R12ztse0+hM98J3KlEUBF3znHU7Y6lj8K26KxHw8FFRydzT8RNtyzVhd1LQJpb1ZldVRFABxlh62cKRjO+xPs2OK/de4deQwNAw5oDt3hY53Ugk7knI3z1zTDRR+Gg1JPridXiJpxeWAsa5w5PcRjmeMycw2HMsarg55epLE4yT5bY8e1daHN3IEcx74MrFjsrcoIChRsqDywem+c1u0U+Ghdvq/UfETsl0XoYUOlTSvG913P4I8yiMNkt/aZug8cDqQPKt2iiqwgociU5ufMKKKK2YCiiigCiiigCiiigCiiigCiiigCiiigCiiigCiiigCiiigCiiigCiiigCiiigCiiigCiiigCiiigCiiigCiiigCiiigCiiigCiiigCiiigCiiigCiiigCiiig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2" name="AutoShape 12" descr="data:image/jpeg;base64,/9j/4AAQSkZJRgABAQAAAQABAAD/2wCEAAkGBhQSEBUUEhQUFRQUGR4XGRYXFxcYGBkWHhgaHCEaGBYYHCYfGBkmHhocITIgIycpLSwsGB4xNTAqNiYrLCsBCQoKDgwOGQ8PGjQkHiQ1LjUrKjIsNTQxNTUqNCotKTUsMzU1NDQpLywwKS80LC01NS81Ly42LissNi80LC01L//AABEIAIYBeAMBIgACEQEDEQH/xAAcAAADAQADAQEAAAAAAAAAAAAABgcFAwQIAgH/xABSEAACAQMCAwQFBgsCCwYHAAABAgMABBEFIQYSMQcTQVEiMmFxkQgUFlOB0SMzNUJScnN0sbKzYqEVFyQlJjQ2VYLS1GN1krTBxBhFg6PC8PH/xAAZAQEBAQEBAQAAAAAAAAAAAAAAAwIBBAX/xAAvEQACAQIEBAQEBwAAAAAAAAAAAQIDESFRkeESMUHwBBNhgRRicfEiMkKhscHR/9oADAMBAAIRAxEAPwC40V+GoPb6dd6hqOq/5zurSGzlc+i0rqE55dgiyrygCM7DNAXmipDYdl11PGssPEF1JG24dDKyn7Rc12P8Tt9/v28+Ev8A1NAVaipT/idvv9+3nwl/6mj/ABPX3+/bz4S/9TQFWoqU/wCJ6+/37efCX/qaP8Tt9/v28+Ev/U0BVqKjuqdnFxbJzz8RXUa5wC3ejLHoFHznLH2DJrj4Pt7qz4j+ZT31zdIIC/4R5OUkqD6jOw233zQFmooqd8Z9qFzpmGuNOJiZiqSrcoQxGSMju8qSBnB9u5xQFEoqb8N9qV5fxGW00ppI1YoW+dwp6QCkjDqD0Yb48a5r3tRntBzX+l3UEY6yRvHcIP1mXAX40BQqKxOGeM7TUELWsyvj1k3V1/WRsED29D4GtugCil/jjjGPTLQ3Eqs/pBFRSAWc5IGT0GATnfp0rC7Ku0o6stx3iJG8Tgqqkn8Ew2yT6zAq2SABuuwoB9oorJ4g1G5hVTbWouTvzL3yxEdMY5lIYnfxHT20BrUVHLH5QjTTpBHpztK7iNU79QS5OMbxgDfz6VVNFu55Iy1xAsD5wEEol9HA3LBVAOcjHs670B36KKmfF3a3caayC600gSZ5HW5RlblxnpHkHcbEDrQFMopA4L7SLnUgJIdP5YA/I0rXKjHTm5U7vLkA58B4Zp7uXYIxRQzgEqpPKGbGwLYPLk7ZwcUByUVLeKu2WfTpFju9NZC45lK3KMrAHBwRH4eRwdx51vcD8dXOoqkose6tnLDvmuFY+jkejGEBb0hy528euKAdKK6eravDbQtNcSLHGgyWY4Hu8yT4AbnwpCtO1S6vmYaXp0k8SnHfzSLDHn2A9fdzZ3GQKApNFTTU+PNXs1Ml1paPCu7PbzcxUeZGGIA8yAPaK3+DO06z1L0YXKTAZMMmFfHmuCQ49x28QKAbKKzddvbiKMNbW4uWzuhlWI4x1DMpBOdsbVLP/iIPfdz/AIOk73n7vk74c3PzcvLju+udqAstFZuhXtxLGWubcW7Z2QSrKcY6llUAHO2N6NcvbiKMNbW4uGzuhlWLbB3DMpBOdsbdetAaVFTTh3tYub2eWCDTG54DiXnuVUIeYrhiY+uQRgZ6GmDjztFt9LjXvAZJpPxcKes3tJ/NXO2d8noDg4Aa6KRoNb1po+9+YWigjIga4YTY8ieTkDe8j7K0Oz/jRtShleSA28kMpheMtzEMFUnOVUg5JGMeFANNFTLi3tduNNZBdaaVEmeRlukZW5cZ6R5BGR1A61o8D9o1xqeHjsClvz8jTNcLsQATypyAtjI8hv1oB8opX4y4pubFGljsvnEEac7us6oy4zn8GUJIAwcgnx22pO4d7cJr6UxWumvJIFLlfnMa+iCATl0A6sPHxoCs0UhXnHWpRIXbRZiBueS5hkP2LGpY/YK1uz3jcapatOIjDyytEVLc5yFRs55R+n0x4UAz0UUUB+GpN2YMo1XXu8KhO+JbmwF5e9uMlidsYO+arRqSdnyKNd1uNwCrnmIIzlS7E7eIw/8AfQCPxfwZf6PI8+nzT/MpPTEkLthV8BKFOCB0DnY7bg7UpW3FupXE8aLeXTSO6qg7+QemzADHpYG5FbnGvARgVpbG6iuLE+mAs6c0Y8mjLDmI8wCfMClngzU0ttQtZpfxcUyO22cKGGTgdcdceygPUnFlhqMkEcVjPFE5GJZpAS2wHqKFIBY5ycbeFebOM4rq0uZba6ZJLgOJGuQWaVgUGB3rYbkxj0SAQR5Vde1e5uJdOElnOI7bkaWWaI5Z1wojjj5TkiRm3IIAC7nwMYj7J7z57Bb3GIu/jM7ynLLFGuecudgXXbIz1dd980A39mIkuNNu+7inS9WCQQ3nNKwcZBMaMxKxSZ5V9DBIIPVTU1tuOtQj9S9uh7O+kI+BbFWfsy0qfSPnTTzxyaYIhPHMpBR2J2KDqGKggr58nXIrz/M/M5IGOYk48snpQFh4B4Cu7m4j1DWJJFhhIdPnLnndgcrnvD6EYODvjOwAwc00Oc8ZDH5trv8A+A/eKTOzvgAd9BNqdzCkaunc2xnR3kkLDkHIrEBckeiNz0IAzTlp/p8ZT/8AZ2o/ki/56Aq9Sf5R/wCTYP3kf0parFSf5R/5Ng/eR/SloDk+Tn+Spf3l/wClDVSkjDAggEEYIO4I8iPEVLfk5/kqX95f+lDVUoDzN2j6O+iaus1kTEkg72LHRd8PGR4pn83pyuBXoHhHiJb6yhuVGO9XJX9FwSrL7cMCM1KPlMKOWxPjmYfZiKt/5P05GjsXOFWeTBPQLyxkn3ZJ/voDl4804apqkOnE/goIJLiXyEjqY4un5ylufHiDUl7ItZaw1pI5PREpNtID4MTgfCRVHuzVJ7N+MrMy317c3UEUt3P6KSSKrLbxjEYIJyNiR/wipX2qmAatLNaTRyRzETBomDBZD62SOjc4Lf8AEKA9YUGsbg7Xhe2FvcjGZUBbHQSDZx9jhh9lbJoDylwGP9IYP3lv4tXq2vKfAf8AtFB+8t/Fq9WUAVGPlK/iLP8AaSfyrVnqMfKV/EWf7ST+VaAYOwL8jJ+1k/iKo9Qbsrg1o6cpsJLNYOd8CYNz82d+inam/wCacS/W6b8H/wCSgFH5S/42y/Vl/mjqhdjP5DtPc/8AWkqN9s0WpK9t/hJrZjyv3fcA7DKc3NlR7MfbVe7J5CvD1uy9VjlI94llIoCT8ecQya1rUdnG5FuswgjA6etyvMR4n1iP7IHmc+itL02O3hSGFQkcahVUeAH8T4k+Jya8s9kEoGt2hbxdhv5mJwP7yK9YUAV5k7YeGDpmqLNbZiSb8NGU9Hu5AfSCY6YOGGOnOB4V6bqOfKTgBtbV/wA5ZWUe5kyf5RQD72dcU/4Q06G4bHeEFJAPrFOCceGdmx4BhXnmMf6Tj/vP/wB3VU+Tjn/Bs/l85bHv7qLP/pUsjH+lA/7z/wDd0B6roNAoNASzskH+ddd/eh/Vuan/AGhayI+KRLcZMVvNBt1xEojc4Hj1ZseZqg9kn5U1396H9W5rg7Y+yaS+cXdngzhQskRIHeAdGUnbnA2wdiAOhG4FTtLpJUV42V0cAqykFWB8QR1FdPTdBjgmuJULZuXWR1OOUMqBMqAMjIAJyTvXlrh/jXUNIlMaM8fKfTt5lPJn2xtgqT5rgnzr0X2d9oMWq25dRySx4EsWc8pOcFT4ocHB9hHhuAgfKW/FWX68v8sdMnYF+Rl/ayfxFLfylvxVl+vL/LHTJ2BfkZP2sn8RQDVx5+Sr791m/pPUN+Tr+VZP3Z/6sNXLjz8lX37rN/SevOnY9FetfuNPeBJu5bJnDFO7548gcqk82eX++gPTuqapFbwvNO4SNBlmOcAZA8N+pFdPh3hxLT5xyMSLi4e4IwAFZwoKjHh6OftqSdp1jrgsibyW1e1DoZVtwQ2OcYLc6AlQ3L0PXBxtVxFAftFFFAFSfhw93xffr0EkAYe08tu3/NVYqTcVf5LxXYTnZLmPuSfN/TTHxaKgE3jTgfTZ5ppbK/t7aQOwltbkmLlkBIYIcZAyD6IDDyIGBUrmi5WK5DYJHMucHHiMgbVf+1vg7TJZw81yLK6kXm5mRjFKBt6W2OcYAyGzgjIORUa03hb5xqEdnDPHL3jhRMgfkx1JxIqscAHbG+Nj40BSdQ44OiXdnbxx95aRWi80ecd48p52mzuC3Moxnp6QGM0hw9pl6LS4tWk547ksWLZLoXbmfkbOyvvlTkekSMEnNB414ftL61FrZXHfX+lRmNgylXlhj2ZV2AcqRtyk+I35s1F4IGd1RAWZiFVRuSScAAeZNAPnC1w1xoeo20rN3dsI7mLc4V+YqynzDeCnbmyetJOm2PfSrGZI4uY455WKoP1mAOB9lWrSuD7NLNtFa6CaldcskvIrOvOgMiwswHLyqozjIOcnxAqR6ToKSXDQz3MVryEqXkEhGQcEDkUjO35xUe2gKz2Y8H6ba3kJkvYby9cnuo7c88UZCklyw6kKCQW5ceAJwRt8GnvOK9UkG4SIR59v4Fcf/bPwru9kfDGm26yyWcxupVwklwVZVGd+SPI5QNgTgsemTuBXS7DAZ5NSvvC5ucL7gXkP9VfhQFXqT/KP/JsH7yP6UtVipb2k8GarqqLDixjhjkLr+FmLscFQW/BYHosdhnc9aA+fk5/kqX95f+lDVUqR8B8Ea1pUbxxNp8kcjc5WR58h8AZVljHUAbHPQdK2dX0fXrte6NxY2kbbM9v3zy48gXUY/wCEqfbQE07b9e+f6nFaWwMvcZiAXfmndhzKuOuMKvvVqeeJ7U6Rw0tpHvPMBb7b80sxJkx7Mc4B/Vrf4E7KbXTPwi5muCMd84AxnqEUeoD9p6742pd4o4N1q9vLe4Y6eq2jiSKHvJinMGDZc90CxPKB4YA2xuSA0aV2U6dHBEj2kEjoiqzsgJdgoBYnzJyftpG7bezu2h04XFpbpE0Mg5zGuMxt6PpeeG5PiarWivcGP/K0hSTPSF3deXA3y6qQc52x5b1i8faXeXVtJbWqWpSaMo7TPIrKT4qqIQcDcEnY+BoBB+TjxFzQT2bHeNhMgzvyN6LADyDBT75Ks5qFcIdj+raddpcwyWRK5DK0k3K6HqpxF7j7CAfCqzqkuodzH83jtDMVPed7LKEV8DHJyx5dc568vQedAeb+A/8AaKD95b+LV6srz7p/Ybq0NylzHNZiVH7wEvIfSzncd1uD5e2qUH4gx6uk58+a6/higGbWtejtRF3nMTPMkCBQCS7nA6kbAZJPgAevSpT8pX8RZ/tJP5Vrb03gjVJtVt7zUprZ4rfmKRQmTlVihA5UZBvzEEsWJ9EeQro9onAWrat3Sv8AMIkhLEBZZmJLYGSTF5DoB4nrQGp2BfkZP2sn8RVHqbdnPCuq6ZELd/mMkHec5YSzCRVbHNyjusN0yAcbnr5US6LiNu7CmTlPIGJClsbBiASFzjJAPuoCGfKX/G2X6sv80dULsaH+Y7T9V/60lKPaD2b6tq0sbyGwjWJSqqssx9YgkljFudh4DpTR2caBqVhDFazize3jLemkkvegMWbHKYwremfMbHxxQEI4p0WTRtYGFPLFKs8JPRow/Mu/jjHKfaDXqjSdUjuYI5oWDRyqGUjyPn5EdCPAgisvjHgm21ODurhTld0kXZ4yfFT5HxByDgeQIQdD4K1nRyVspILy2Jz3MpMbA+a52Q+5iD4igK7UG+UXq/e3FraR5Z0DOyrueaQqqLgfnYUnH9sedPcuqa9MOWOztLUnbvJZ++x7QsY6+8EV98HdlUdrObu6la7vXPMZXGFUnqUXffw5j4dAtAaXZpwsdP02GBwBKQZJP2jbke3lGFz/AGa898QH5nxHI8mwjvhMf1DMJQf/AAkGvVtT7tL7I4tUImjfublRy82Mo6joHA3yPBhvjYg4GAKArAjI3B8aGYAZOwqScP2nEWnxrAIra8ijHKhMoDKo6KrsyHlHgGBx0GwxXfv9I1vUl7m4NvYWz7SCJjJM6+K8wJGD06r7cjagPjsUXvZNTvR+LurpintVWds+78KB9hp44f4jW6a5UKVa2naBgSCTygEPt0Vgdvca7Gg6HFZ28dvAvLHGMAdSd8kk+LEkknzNIuq8G6la6lPf6bJA63ODLbS8ygkKBsRsTnJDZXHMRuM5AYO0Tgy3v7OUSovexozRS4w6MASPS8UJ6r0PvwRIfk4K3+ELgjPJ83PN5c3ex8v245v76fNaXXb+JrcW9tYxyDlkkM3euUOxC8mcZGR0z7R1pl4B4Ch0q3McR55HIMkpGC7Dpt+aoycLk4yepJoCd/KW/FWX68v8sdMnYF+Rk/ayfxFZPaHwBq2rd0H+YRLDzEBZZmJLcuSSYv7IwAPE9a1uzXhXU9NiFvILKSAyFywkl7xQ2OYKDFyt0yAcdTvQDVx5+Sr791m/pPUN+Tr+VZP3Z/6sNWPjvT9QuIZbe0FoI5ozG0kskgccwIYKixkeqdjnxO1TPhbsd1jT7gXFtNZBwCpDPKVZT1Vh3W42B94FAW/UdOjniaKZA8bjDKehGc4Pwrgu9bjjuIbds95cBygAyMRgFix8BuB7zSifpFj/AOUD2/5V/wCtcfBXBuoJqUl7qc0MrmHuoxEWwgLqxAUooUbeGSeY5oChUUUUAVMO3nTm+ZwXkX4yynVwfJWIGf8AxrHVProa9pCXVrNbyerMjIT1xkbMPaDgj2igM670q01eyiaeJZYpUWVM5DLzKDlWUgqd8HB8MGo1dcCNb6hbtpdjqSSRThmkuDH3HKrbhWUEFT+kX6ZGDnZ27ENbZYZtNuPRuLJ2HKfGMt4eYVyRnphk86ftd0VbqExtJNFuGEkLmORWHirD+BBG9AedO0q7/wAG8QyT2T8sgIlO2Qsjrl1I8QwOSP7ZFIum6q8FwlwnL3kbiRcgFeYHI9HyzXoqbs80kWk0JnC4kzdTySIbglG5iryP+LycHYDI33zmodopspNWxMOSyllkUble7jfnCHmPq8uVOT05d6AbOxlWudQu7lmD3qwySwhsDmnfILnw25seXp+yu5wN2ZxSyKmo2GpiYseaTKC2IyTzM/ouPLZmydx1wKAvZ9prraxJcFbmJeWK4tpUjuGRQepTIYBSAWI8eozinvS9OWCFIlLsEGOZ2Lu3mWY7lid8+2gFTjiaHStEnFuixKIzFGq7enJ6GfMsMliTueU1ydkeh/NdItlIw0i983vkPMM+0KVH2Up9okh1XWLXSoyTDAe/uSOg26E+BCHlB85h5VXFUAYGwHgKA/aXeIeP7OxblupJIs9GMFwUY4zhZFjKMcHcAnFMVSr5Rv5Lh/ek/pTUA+8PcV298vPbNI6fpmGaNDvj0XkRVY58ATXzxFxhbWIDXTSIpx6YhmdBk4AMkaFQduhOa6PZgoGj2WPqV/v3ro9s/wCQ7v3R/wBeOgGjR9YjuohLDz8h6F4pIsjAOVEqqSpB9YDB86z+I+N7SwI+dO8Ybo3czshO+3eJGV5tumc1raeMRR/qL/KKUu2WMHRbkH/sv68VAMfD/ElvfQ99ayiWPJXIBBDDwZWAZT0O46EHxrm1XVkt4+8kEnL493FLKRsTkrErEDbqRivP80N1wvqXMvNLZzHG/SSMH1W8FmTOx9vkxFX3RNaiu7dJ4GDxyDIP8QR4MDsR4EUBm8PceWd8xFq8kuNiwgnCA4zhpGjCKceBO9b0sgVSxzgAnYFjt5KoJJ9g3pO7J7ZUsZOUAZurg7eyZl/go+FOlAJ03a3pqS9y00iy5C92ba6D8x6DkMWcnI2x402WtyJEDqGAYZAdGRvtRwGU+wgVBeKB/pnD+0t/6aVfhQC1rvaPY2Und3UskTb45oLjlbHUo4j5XG/VSa1dD4ghvI+8gMhjOCGaKWMMD4p3qLzj2jIpX7Y+FvnulycozLb/AIZPP0QeZfblM7eJC1m9gnE3znTe4Y5ktG5Pb3TZZD/MvuQUA2a9xzaWTBbl5Y8kKG+b3DIzEZAWRIyrNjwBzW1bXAdFdQwDDIDKyNj2o4DKfYQDSdr0fz3WLW26xWI+eS+XenKQr7GHpv7hTtQCnq/alp9rKYriaSJx+a9vcjIyRlT3WGXbqMg19z9pliilnadVG5ZrS8AA9pMOBUt+Ul/rNn+zf+datWu61Ha27TTZ5FwMDBLFmChQCQCSSNqA5NG1iK6gSeBueKQEq2GXIBI6MARuD1Fc19erFGXYOQvUJG8jdcbJGrMfsFdXh/Q0s7dYIs8iFuXONgzs+NgNhzYHsArRoBPsu1nTpnKRTSyOMkoltdMwA2JKrETtXb07tH0+efuEuAJs8vdyJJC3N+jiVF9L2dalXZb/ALUX/vuf/MLX18ou2Q3Vl3QzcurAhfXZeZBHsNyeYuB9vlQF4rr6hqEcETSzOscaDLOxwAPfRp6uIYxJ+MCLz/r8oz/fmpZ8o6WQWEAXPdtN6ePEhGKg+z1j7wPKgGtu1G1EXfd3efN8Z+cfNZu6K/pc3Lnl9uMU02N6k0SSxnKSKrqcEZVgCDg7jYjrWBwjxVZajagQMhHdhXtzjmReXlKMn6PhnofA1uaXpy28EUKZ5IUWNcnJ5UUKMnxOBQHBrevRWkfeT94EGSWSKWUKAMkt3SNyr7TgVkaH2lWN5J3drLJK22eW3ucLk4Bdu75UHtYgVrcS/wCpXP7GT+m1SX5NA/B3v60X8JaAtZNJendr1hNGrqbjcZI+bTvg+ILRoykj2EinKWPmUruMgjbrv5VwabpyW8EcMYwkSKij+yoAGT4nA60AqR9sOms5jWWUuM5QW1wWGOuVEeRiuYdqliZooVM5lmdY0QwSxklmC5zKqjlGcnfoNsnapjwF/tdd/tLn+c1b9S0eOcxGQEmCQTJg9HUMB9mGNAc95diJC7ByF3IRHkb7EjBZvsBpTg7X9MeQRJO7SE8oRbe5LlvIKIs59lOdRTts4EeKQarZApJGwabk6hgRyzAeYOA32H9I0BZZboLGXIbAHNgI5bGM7RgcxPsxn2Vi6Nx3aXU7QQPI0qZDqbe4TkIzs5eMBDsRhiMnaljQ+1lbrTUeJVa/dhALceNwR62OohwC5boArDORTbwnw2tlb8nNzyuxlmlPWWZt2c/bsB4ACgNqiiigCiiigJV2paLNZXcWs2a5aHC3KD8+PHLzH2cvok+GEb80mqFw5xDDfWyXEDcyOOn5yt4qw8GB2P3EGtGSMMCrAEEYIIyCD1BB6io5qmlXHDt091Zo02mTHM0AO8J8x5AeDdMei35rUB+9qPAGnNetd3V8LfmQPJAAhlk5Ry5iBbIJC49VtwTUQ054DdKZ1YW5f0wh9NYyfzSc5ZQcjPXl3616ilsdN1+1jkIEyKcgglJI2OOZG5Tlc4GVOxwCM7Gkez7Non4huoJLcfMvmqFQAQACIlXlYbh+dH3zk8rZzk5A1+yLgOztZpri2vkvCUCDkCju0Y83pgMx5zyDry9Dtvs09onHMemWhkOGmfKwxn858dSOvIvUn3DqRWXq2uadw7Z91EoDNlkgVsySOduZ2OSF2xzHoBgA4ArG4I4IuL27Gq6sPwhwYLcggRKN1JQ+rjqFO+fSbegNfsk4Me0ge5usm8vD3khb1lUkkKfJiSWb2kD82n+iigCpZ8otCdKiI8LlCfd3Uw/iRVTrI4r4ajv7SS2lyFkGzDqrA5Vh7iBt4jI8aAzOyyYNo1kR9UB9qkqf7wa6fbOf8x3ftEY+3v46weEtH1jSIzbLBBfW4JMZWcQumTkj8IOhOTjB3J3rdk0S91GSI36RW1rE6y/No5DNJLIu6iWTlCiMHflAOfHwIAcrROWNAeoUD4ClHth/Itz/APS/8xFTnST2m6LfX1s9papAI5OQtLJKwb0WDcqxiM43VfS5vMY8aAYuI+HIb62e3uF5kfx/OVvB0Pgw8/sOQSKhWh6pc8M6i1vc5ezmOcgHDL0E0Y8HHRl+zf0TV20Ka6aP/K4oo5BgfgpTIrHG7YKKU38N/fXT404Nh1K1aCYYPWOQD0o38GHmPMeI+wgDM7J51fTi6HKtcXDKR4gzuQd/ZTlSl2X8OTWGnLbThedJJN1OVZS5IYHyIPQ4PmKaZ2YKxQBmAPKpPKC2NgWwcAnxwceVAQXij/bOH9pB/TWr8Kjeq9nepzayupd3aryPGwi79zkIqjBfuepwd+XbPQ4qu2TuY1MqKjkekqtzgHyD8q5+AoDmIrz5wvONE4kmglIS3m5kDE4URv8AhIm8tiAhPhlq9CVNu1bsxbUp7SWLAKuIpjkA/NyebmGepU82B4957KA2uzi3Lwy3sgIk1CUzjPVYPVhQ+YEYB/46b644IFRVVQFVQFAHQADAA9gFclAQT5Sf+s2f7N/51p613sasXh/yWBIp1ZWjfnlwCrgkMMsCCAR0PWsLtQ7PNR1W4jdEtokhDIuZ2ZmBbPMfwQC7Aejvjfc03w3ushAGtrAtjci4lAJ8+XujgezNANwPh41+0scF6Rdxm4nvzEbi4kG0JYosKIAiDmGdiXPj62fGt7UZZVjJgjWSTbCO5jU775cI2Nt/VNAQHgXSxccS36GSaP0rk80MrRP+PH5ynJG/TpsK/OFdTbSeIJItT/ClyEF1L6TqD6kqyPkqjA4bfbO59EimThbs91Sz1SW/Mdo/fGQtGJ3X8Y3N6Ld0ehx1B6fbTJ2pdmp1W3jePkjvIsYLE8pU+tGzhckA5IOOudhzGgKBWfrOnW91Gba4VHWVSe7Y7lVK5ZRnI5Sy+kOhK9MisLs/tNRggS3vxA4iXlSZJWZyBgKroUGcDPp83gMgnJrl4y0O6lktriyaITWrOeSUsEkjdQGQlQcZwPDqAfCgI52gdk0ukj59YzuYo2BO/LLESQAQy4DrkgZ2O42Iyas/Z1xE99plvcSY7x1IfGwLI7ITjwzy5x7aX+JdP1TVLc2j20FlFIV72VpxOxQMGxGiIN8gesR5bdadOH9Djs7aK3hB7uJeUZ6nxLH2kkk+0mgPniX/AFK5/Yyf02qS/Jo/F3v60X8JKqfFcdw9s8dtHHI0qOhMkpjC8ykc2yNzdem3vpD7KeBdQ0p5VkS3kjnZOZlmYMgXmBIUxYfZumR0670BVa/DX7XV1KWVYyYI1kfbCvJ3YI8fTCNj4UBDOAv9rrv9pdfzmr7UZ0Ls61S21d9R5LRu8eVmi79xtIScB+6PQkb48KsVuzFFLgKxA5lB5gGxuA2BzAHxwM+QoDkr4miDqVYBlYEFSMgg7EEHqCK+66eqzTKmbeJJXz6rymIY335gj+ONseNAQzsQskTXr1VUYiSVU8eUCdF2J36bZq/1G+COz3VNP1CW7KWkvfK4dBO6eu4fIbujjBXy6ZqxoTgZ2PiOu/voD9ooooAooooAr5dAQQQCDsQdwR5EV9UUBLNe7JpbaY3eiTG2m6tbk/gn8cDOwH9hgV8iuK6H+MHW7r/I4NP7i7XaWdge7QeDKHHKueoyz58AasVFAT7gvsljtpfnV7Ibu9J5jI+SiN5oG3Zh+k3TAwFqg0UUAUUUUAV1b/VI4QDKwUNsNid/sFdqiuO9sDqtfEyfpXa/Wj4N91H0rtfrR8G+6taip2qZrTcpenk9djJ+ldr9aPg33UfSu1+tHwb7q1qKWqZrTcXp5PXYyfpXa/Wj4N91H0rtfrR8G+6tailqma03F6eT12Mn6V2v1o+DfdR9K7X60fBvurVr9papmtNxenk9djJ+ldr9aPg33UfSu1+tHwb7q1qKWqZrTcXp5PXYyfpXa/Wj4N91H0rtfrR8G+6tailqma03F6eT12Mn6V2v1o+DfdR9K7X60fBvurWr5ZwMZIGdhk9T5Vy1TNabi9PJ67GX9K7X60fBvuo+ldr9aPg33VrUV21TNabi9PJ67GT9K7X60fBvuo+ldr9aPg33Vqc4zjIz1xnfHur6rlqma03F6eT12Mn6V2v1o+DfdR9K7X60fBvurWortqma03F6eT12Mn6V2v1o+DfdR9K7X60fBvurWopapmtNxenk9djJ+ldr9aPg33UfSu1+tHwb7q1qKWqZrTcXp5PXYyfpXa/Wj4N91H0rtfrR8G+6tavylqma03F6eT12Mr6V2v1o+DfdR9K7X60fBvurUdwOpAztufHyr6rlqma03F6eT12Mn6V2v1o+DfdR9K7X60fBvurWortqma03F6eT12Mn6V2v1o+DfdR9K7X60fBvurUdwASTgAZJPQDzNdSy1iGZisThyoyeXJGPf0rLc07OS03NJQauovXY630rtfrR8G+6tG2uVkQOhyrdD/8A2uWiqRU/1NabsnJw/SnrsFFFFbMBRRRQBRRRQBRRRQBRRRQBRRRQBRRRQBRRRQBRRRQBXzJGGBBAIOxBGQR7RX1XFdT8kbOeiqW+AzXHyxOrngJXDthHLfznkUxoWwuByg8+Bt06A06vcorBSyhm9UEgE+4eNK3Z5Ae7lkPVmA+Az/Fq6c8BOqAITJIgyS3TnwTkgeqi8w2H6OOpzXzKNTyqMZJYyf8ALPp1oebVlFvCK/hDrLdorBWdVZtlBYAn3A9a+5JAoJYgAdSTgD3k0lf4OD6oqgs5iAeR2OSWG/uUZKDA2G9aHFveK8chjE1ugPPGdxn9Ij2DoSCBv516F4mXDKTXJ27+h534dcUYp81fv6jDbXiSDMbq4GxKsDv9lZUnE6rdtAeVVQZaR3CjOAcAHx9IePnXzotvbSRvJBzIshHOFJQqV8PR9Xr4HxrO4JtVczzcowz8q53wNz1PsYfCuSqzk4KNsevou0FShFTcr4dPV9saLa7SQZjdXHmrBh/dWfremwztEsr8rK2UUMFLezB3PTw3rG4bTN/dNHgRjK7erzcwwcePqsft9tcFnYCTVDgs4hHM7sclpAPgNz0Gw5KzKu5wScb3dtHsbVFQm2pWsr6rccp7hUGXZVHmxAHxNDXKhgpZQzdFJGT7h1NJ/HVuC8IJZmdsBR4JsMKv6RJ6n3dBWyvDi5712InPVwThB0KoDsAFyoJHt61XzpucoRjyt179iXkwUIyk+d+nfucr6bC94JefM0a45Aw2G4yV6j1vdvWjJcopCsygtsoJAJ9wPWlPgizDTTzqCEyUTJJOCeY5J3Jxy7+011ruEnU1CkySIASW6c+CRsPVjXKnA8vEmoxr8MFNR/My0qHFNwcvyodZbtFIDOqltlBIBJ9gPWvqWUKMsQAOpJAHxNJcmmh9UReZnMYDyMxzlh6Ww6KN0GB512+KFzeWwlOLfqc+pz5OzeH6I38z7a38TLhlK3J2+5P4aPFFX5q/2GSDUInzySI2OvKyn+BrnBpOnt0utRXkRZIo05ZGwChOG2z0J3Hw9lN8UQVQqjAUAAeQGwFWo1HUvksL5kq1NQtm8bZHS16GNreTvQCqqzb9QQDuD4GlzgG5ZXlgfIYelg+BHot/+Nb3EB5lji+ukVT+oDzt/cuPtpf1c/NtUjl6JLjm8t/Qb4bNXl8Q+GrGoulk/f8AzA9Xh1xUpU31u17f7iMms3bKojjP4WU8in9EfnP7lXJ9+POlrs/tEbvXZQxUqFJAJHU7Z6HpW3avz97dHpyssXsiGSW97kZ9wWs3s7T8BIfN8fBF++kvx14SfLG3ffQR/BQnFc8L999TX13TYZ+7SZ+UhsqAwUsemAD1+zetKe4VF5nZVUeLEAfE0mwaeJNV9Yt3IDO5O5cD4AZYDlGwCmvrjyIFolLMzO2yjoqbA4UesxJ6+zArvn8MZ1eHrb62M+RxShT4ul9RvmuUReZ2VV8yQB8TXIjggEEEHcEdCKRuLLMnuEOe+kbCpn0Y02AUDoTkjLeOD4bVt6/qJtbeOKH8Y+I4/ZgAZ/gPeRVV4mzlxKyjb9yb8PdR4Xdyv+xrXOpxRnDyIp64LKD8Cc0u8BRZWaY9ZH/uG/8AFj8K5Nas47awkU4LuACx3Z5Cd2JO58T7AK7uhWbJYIqYEhjLAnwdgWGfcSPhWLylWXEuSb1wNWjGi+Hq0tMTSl1GJXCNIgc9FLAH4ZzXYpF0ruWYW93D3c/MPwmPSds59J+uT57g09VahVdVN9+5KvSVJpd+wUUUV6DzhRRRQBRRRQBRRRQBRRRQBRRRQBRRRQBRRRQBRRRQBWbrlrLLE0cXIA4wWYsCB7AFOdvbWlRWZR4k4s1GXC00Y/DWlyW8XdvyEAk8ylskk+IKj+NfHD+hNC8skpVpJWzlc4C5zjJA8T/cK26KnGjFcPy8ikq0nxfNzFrS+GpVnlkkkAWRubCZyw5iQC2AVXzA64AzjrzGyvUmkMckTxu3MBLz5XPgMeA6dfDpW/RWV4eKVlde5p+Ik3d20F69txaWMxBHM+SSByjnfC+ivgBkYHsrraDY3C2apH3ad4ObvCzFgG39Tl9YD+1jpWxr2jfOYhHzlBzBjgZzgHbqPPP2V27K2MaBSxfG2SFG3lhQBU/JfmZRSsv7KecvLzbd3/Rw6TpSW8QjT3knqx8zWPoPDcsUjvLIPTbnIQnLEEkczYBxk55R18dtiy0VZ0IPh+XkRVaa4vXmYk+hs98s7le7jXCrvnm33O2OpJ6+ArR1SBngkRCAzKVBPTJGK7VFaVKKUkuvMy6km0305GJw3oTwIBI4JGcKuQoycknpzt7T0HTxJ/dC0NopJpZSrSSsfVzgLnONwP8A9UVtUVmNCEeG3TkalXnLiv15i1p3Dcq3EsskgCyNnCZ5mHNkAtgcq9MgdcYzXBqve3Uoe0bmWHIPNjuy/jy5zznBxnGB4Hemysaz0FoCwgl5UY83I6BwCfIhlI6eZqE6Fkoxvbrjj6FoV7tyla/TDD1OtonEbNL83ni7qXBxj1TgZ6eGwO4JBpirNtNGCymaRjJLjlBICqq+SqOnXqSTvWlV6Kmo2m/p9PUjWcHK8F9/QxbqyuGuUlAh5YwwVSz5PNtzE8mxxjbfxr94j4f+dCMZxyNkn+wfWA9uwrZoo6MWmninzCrSTTWDXI6Gp2shhMcIjAZSmWJHKMYGAAc7e7wro8MaPLbIY37tlLFsqWyDgDGCuD0863aK66UXNT6o4qrUHDoxa0bhuVJpHlkGHfnIQnLEMSOZsAhcn1R12ztse0+hM98J3KlEUBF3znHU7Y6lj8K26KxHw8FFRydzT8RNtyzVhd1LQJpb1ZldVRFABxlh62cKRjO+xPs2OK/de4deQwNAw5oDt3hY53Ugk7knI3z1zTDRR+Gg1JPridXiJpxeWAsa5w5PcRjmeMycw2HMsarg55epLE4yT5bY8e1daHN3IEcx74MrFjsrcoIChRsqDywem+c1u0U+Ghdvq/UfETsl0XoYUOlTSvG913P4I8yiMNkt/aZug8cDqQPKt2iiqwgociU5ufMKKKK2YCiiigCiiigCiiigCiiigCiiigCiiigCiiigCiiigCiiigCiiigCiiigCiiigCiiigCiiigCiiigCiiigCiiigCiiigCiiigCiiigCiiigCiiigCiiigCiiig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Slide Number Placeholder 4"/>
          <p:cNvSpPr txBox="1">
            <a:spLocks/>
          </p:cNvSpPr>
          <p:nvPr/>
        </p:nvSpPr>
        <p:spPr>
          <a:xfrm>
            <a:off x="0" y="6492875"/>
            <a:ext cx="2523067" cy="365125"/>
          </a:xfrm>
          <a:prstGeom prst="rect">
            <a:avLst/>
          </a:prstGeom>
        </p:spPr>
        <p:txBody>
          <a:bodyPr tIns="91440" bIns="9144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schemeClr val="bg1"/>
                </a:solidFill>
                <a:latin typeface="+mn-lt"/>
              </a:rPr>
              <a:t>MODIS Aqua true color RGB 11 Oct 2014</a:t>
            </a:r>
            <a:endParaRPr lang="en-US" sz="1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 descr="marinesci_ebrdvert_2clr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3045" y="5860324"/>
            <a:ext cx="1201747" cy="997676"/>
          </a:xfrm>
          <a:prstGeom prst="rect">
            <a:avLst/>
          </a:prstGeom>
          <a:solidFill>
            <a:schemeClr val="tx1"/>
          </a:solidFill>
          <a:ln w="76200" cap="rnd">
            <a:noFill/>
            <a:round/>
          </a:ln>
        </p:spPr>
      </p:pic>
      <p:pic>
        <p:nvPicPr>
          <p:cNvPr id="9" name="Picture 25" descr="nasa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9187" y="5860324"/>
            <a:ext cx="1201747" cy="997676"/>
          </a:xfrm>
          <a:prstGeom prst="rect">
            <a:avLst/>
          </a:prstGeom>
          <a:noFill/>
          <a:ln w="76200" cap="rnd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8405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2391" y="1413933"/>
            <a:ext cx="4313373" cy="4535030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39734D-D1F4-4A2E-9A11-E3FFE8E1A01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660466" y="3261327"/>
            <a:ext cx="3801537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Mean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R</a:t>
            </a:r>
            <a:r>
              <a:rPr lang="en-US" i="1" baseline="-25000" dirty="0" err="1" smtClean="0">
                <a:solidFill>
                  <a:schemeClr val="bg1"/>
                </a:solidFill>
              </a:rPr>
              <a:t>rs</a:t>
            </a:r>
            <a:r>
              <a:rPr lang="en-US" dirty="0" smtClean="0">
                <a:solidFill>
                  <a:schemeClr val="bg1"/>
                </a:solidFill>
              </a:rPr>
              <a:t> (sr</a:t>
            </a:r>
            <a:r>
              <a:rPr lang="en-US" baseline="30000" dirty="0" smtClean="0">
                <a:solidFill>
                  <a:schemeClr val="bg1"/>
                </a:solidFill>
              </a:rPr>
              <a:t>-1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 cstate="print"/>
          <a:srcRect l="8755" t="640" r="1897" b="14945"/>
          <a:stretch/>
        </p:blipFill>
        <p:spPr>
          <a:xfrm>
            <a:off x="2794005" y="3611100"/>
            <a:ext cx="3689968" cy="18288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 cstate="print"/>
          <a:srcRect l="8406" t="1493" r="1953" b="14928"/>
          <a:stretch/>
        </p:blipFill>
        <p:spPr>
          <a:xfrm>
            <a:off x="2785912" y="1487676"/>
            <a:ext cx="3706153" cy="1812616"/>
          </a:xfrm>
          <a:prstGeom prst="rect">
            <a:avLst/>
          </a:prstGeom>
        </p:spPr>
      </p:pic>
      <p:sp>
        <p:nvSpPr>
          <p:cNvPr id="46" name="Title 1"/>
          <p:cNvSpPr txBox="1">
            <a:spLocks/>
          </p:cNvSpPr>
          <p:nvPr/>
        </p:nvSpPr>
        <p:spPr>
          <a:xfrm>
            <a:off x="341313" y="0"/>
            <a:ext cx="84455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600" dirty="0" smtClean="0">
                <a:latin typeface="+mj-lt"/>
                <a:ea typeface="+mj-ea"/>
                <a:cs typeface="+mj-cs"/>
              </a:rPr>
              <a:t>Single sensor SZA trends – </a:t>
            </a:r>
            <a:r>
              <a:rPr lang="en-US" sz="4600" i="1" dirty="0" err="1" smtClean="0">
                <a:latin typeface="+mj-lt"/>
                <a:ea typeface="+mj-ea"/>
                <a:cs typeface="+mj-cs"/>
              </a:rPr>
              <a:t>R</a:t>
            </a:r>
            <a:r>
              <a:rPr lang="en-US" sz="4600" i="1" baseline="-25000" dirty="0" err="1" smtClean="0">
                <a:latin typeface="+mj-lt"/>
                <a:ea typeface="+mj-ea"/>
                <a:cs typeface="+mj-cs"/>
              </a:rPr>
              <a:t>rs</a:t>
            </a:r>
            <a:r>
              <a:rPr lang="en-US" sz="4600" dirty="0" smtClean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93392" y="5571277"/>
            <a:ext cx="3223033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SZA (°)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120633" y="5428331"/>
            <a:ext cx="3402364" cy="138499"/>
            <a:chOff x="3151045" y="6118218"/>
            <a:chExt cx="3402364" cy="138499"/>
          </a:xfrm>
        </p:grpSpPr>
        <p:sp>
          <p:nvSpPr>
            <p:cNvPr id="37" name="TextBox 36"/>
            <p:cNvSpPr txBox="1"/>
            <p:nvPr/>
          </p:nvSpPr>
          <p:spPr>
            <a:xfrm>
              <a:off x="3151045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52825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10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187810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20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795522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50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720379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30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257756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40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30537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60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146034" y="3269927"/>
            <a:ext cx="3402364" cy="138499"/>
            <a:chOff x="3151045" y="6118218"/>
            <a:chExt cx="3402364" cy="138499"/>
          </a:xfrm>
        </p:grpSpPr>
        <p:sp>
          <p:nvSpPr>
            <p:cNvPr id="41" name="TextBox 40"/>
            <p:cNvSpPr txBox="1"/>
            <p:nvPr/>
          </p:nvSpPr>
          <p:spPr>
            <a:xfrm>
              <a:off x="3151045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52825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10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187810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20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795522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50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720379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30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57756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40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330537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60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2372391" y="5950563"/>
            <a:ext cx="4313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Offshore waters, CHL</a:t>
            </a:r>
            <a:r>
              <a:rPr lang="en-US" baseline="-25000" dirty="0" smtClean="0"/>
              <a:t>OCI</a:t>
            </a:r>
            <a:r>
              <a:rPr lang="en-US" dirty="0" smtClean="0"/>
              <a:t> </a:t>
            </a:r>
            <a:r>
              <a:rPr lang="en-US" dirty="0"/>
              <a:t>≤</a:t>
            </a:r>
            <a:r>
              <a:rPr lang="en-US" dirty="0" smtClean="0"/>
              <a:t> 0.25 mg m</a:t>
            </a:r>
            <a:r>
              <a:rPr lang="en-US" baseline="30000" dirty="0" smtClean="0"/>
              <a:t>-3</a:t>
            </a:r>
            <a:endParaRPr lang="en-US" baseline="30000" dirty="0"/>
          </a:p>
        </p:txBody>
      </p:sp>
      <p:sp>
        <p:nvSpPr>
          <p:cNvPr id="56" name="TextBox 55"/>
          <p:cNvSpPr txBox="1"/>
          <p:nvPr/>
        </p:nvSpPr>
        <p:spPr>
          <a:xfrm>
            <a:off x="5464681" y="3640715"/>
            <a:ext cx="1060741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bg1"/>
                </a:solidFill>
              </a:rPr>
              <a:t>R</a:t>
            </a:r>
            <a:r>
              <a:rPr lang="en-US" i="1" baseline="-25000" dirty="0" err="1" smtClean="0">
                <a:solidFill>
                  <a:schemeClr val="bg1"/>
                </a:solidFill>
              </a:rPr>
              <a:t>rs</a:t>
            </a:r>
            <a:r>
              <a:rPr lang="en-US" dirty="0" smtClean="0">
                <a:solidFill>
                  <a:schemeClr val="bg1"/>
                </a:solidFill>
              </a:rPr>
              <a:t>(488)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466106" y="1496143"/>
            <a:ext cx="1060741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bg1"/>
                </a:solidFill>
              </a:rPr>
              <a:t>R</a:t>
            </a:r>
            <a:r>
              <a:rPr lang="en-US" i="1" baseline="-25000" dirty="0" err="1" smtClean="0">
                <a:solidFill>
                  <a:schemeClr val="bg1"/>
                </a:solidFill>
              </a:rPr>
              <a:t>rs</a:t>
            </a:r>
            <a:r>
              <a:rPr lang="en-US" dirty="0" smtClean="0">
                <a:solidFill>
                  <a:schemeClr val="bg1"/>
                </a:solidFill>
              </a:rPr>
              <a:t>(412)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 cstate="print"/>
          <a:srcRect l="13456" t="53733" r="60237"/>
          <a:stretch/>
        </p:blipFill>
        <p:spPr>
          <a:xfrm>
            <a:off x="6830596" y="2748969"/>
            <a:ext cx="1728306" cy="159562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064335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2391" y="1413933"/>
            <a:ext cx="4313373" cy="4535030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/>
          <a:srcRect l="7198" t="1336" r="1299" b="15368"/>
          <a:stretch/>
        </p:blipFill>
        <p:spPr>
          <a:xfrm>
            <a:off x="2730019" y="3631287"/>
            <a:ext cx="3778980" cy="180452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/>
          <a:srcRect l="8450" b="14620"/>
          <a:stretch/>
        </p:blipFill>
        <p:spPr>
          <a:xfrm>
            <a:off x="2785912" y="1459093"/>
            <a:ext cx="3780958" cy="184966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39734D-D1F4-4A2E-9A11-E3FFE8E1A01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/>
          <a:srcRect l="13456" t="53733" r="60237"/>
          <a:stretch/>
        </p:blipFill>
        <p:spPr>
          <a:xfrm>
            <a:off x="6830596" y="2748969"/>
            <a:ext cx="1728306" cy="159562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6" name="Title 1"/>
          <p:cNvSpPr txBox="1">
            <a:spLocks/>
          </p:cNvSpPr>
          <p:nvPr/>
        </p:nvSpPr>
        <p:spPr>
          <a:xfrm>
            <a:off x="341313" y="0"/>
            <a:ext cx="84455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600" dirty="0" smtClean="0">
                <a:latin typeface="+mj-lt"/>
                <a:ea typeface="+mj-ea"/>
                <a:cs typeface="+mj-cs"/>
              </a:rPr>
              <a:t>Single sensor SZA trends – </a:t>
            </a:r>
            <a:r>
              <a:rPr lang="en-US" sz="4600" i="1" dirty="0" err="1" smtClean="0">
                <a:latin typeface="+mj-lt"/>
                <a:ea typeface="+mj-ea"/>
                <a:cs typeface="+mj-cs"/>
              </a:rPr>
              <a:t>R</a:t>
            </a:r>
            <a:r>
              <a:rPr lang="en-US" sz="4600" i="1" baseline="-25000" dirty="0" err="1" smtClean="0">
                <a:latin typeface="+mj-lt"/>
                <a:ea typeface="+mj-ea"/>
                <a:cs typeface="+mj-cs"/>
              </a:rPr>
              <a:t>rs</a:t>
            </a:r>
            <a:r>
              <a:rPr lang="en-US" sz="4600" dirty="0" smtClean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93392" y="5571277"/>
            <a:ext cx="3223033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SZA (°)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120633" y="5428331"/>
            <a:ext cx="3402364" cy="138499"/>
            <a:chOff x="3151045" y="6118218"/>
            <a:chExt cx="3402364" cy="138499"/>
          </a:xfrm>
        </p:grpSpPr>
        <p:sp>
          <p:nvSpPr>
            <p:cNvPr id="37" name="TextBox 36"/>
            <p:cNvSpPr txBox="1"/>
            <p:nvPr/>
          </p:nvSpPr>
          <p:spPr>
            <a:xfrm>
              <a:off x="3151045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52825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10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187810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20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795522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50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720379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30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257756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40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30537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60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146034" y="3269927"/>
            <a:ext cx="3402364" cy="138499"/>
            <a:chOff x="3151045" y="6118218"/>
            <a:chExt cx="3402364" cy="138499"/>
          </a:xfrm>
        </p:grpSpPr>
        <p:sp>
          <p:nvSpPr>
            <p:cNvPr id="41" name="TextBox 40"/>
            <p:cNvSpPr txBox="1"/>
            <p:nvPr/>
          </p:nvSpPr>
          <p:spPr>
            <a:xfrm>
              <a:off x="3151045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52825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10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187810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20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795522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50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720379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30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57756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40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330537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60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2372391" y="5950563"/>
            <a:ext cx="4313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Offshore waters, CHL</a:t>
            </a:r>
            <a:r>
              <a:rPr lang="en-US" baseline="-25000" dirty="0" smtClean="0"/>
              <a:t>OCI</a:t>
            </a:r>
            <a:r>
              <a:rPr lang="en-US" dirty="0" smtClean="0"/>
              <a:t> </a:t>
            </a:r>
            <a:r>
              <a:rPr lang="en-US" dirty="0"/>
              <a:t>≤</a:t>
            </a:r>
            <a:r>
              <a:rPr lang="en-US" dirty="0" smtClean="0"/>
              <a:t> 0.25 mg m</a:t>
            </a:r>
            <a:r>
              <a:rPr lang="en-US" baseline="30000" dirty="0" smtClean="0"/>
              <a:t>-3</a:t>
            </a:r>
            <a:endParaRPr lang="en-US" baseline="30000" dirty="0"/>
          </a:p>
        </p:txBody>
      </p:sp>
      <p:sp>
        <p:nvSpPr>
          <p:cNvPr id="56" name="TextBox 55"/>
          <p:cNvSpPr txBox="1"/>
          <p:nvPr/>
        </p:nvSpPr>
        <p:spPr>
          <a:xfrm>
            <a:off x="5464681" y="3640715"/>
            <a:ext cx="1060741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bg1"/>
                </a:solidFill>
              </a:rPr>
              <a:t>R</a:t>
            </a:r>
            <a:r>
              <a:rPr lang="en-US" i="1" baseline="-25000" dirty="0" err="1" smtClean="0">
                <a:solidFill>
                  <a:schemeClr val="bg1"/>
                </a:solidFill>
              </a:rPr>
              <a:t>rs</a:t>
            </a:r>
            <a:r>
              <a:rPr lang="en-US" dirty="0" smtClean="0">
                <a:solidFill>
                  <a:schemeClr val="bg1"/>
                </a:solidFill>
              </a:rPr>
              <a:t>(667)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466106" y="1496143"/>
            <a:ext cx="1060741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bg1"/>
                </a:solidFill>
              </a:rPr>
              <a:t>R</a:t>
            </a:r>
            <a:r>
              <a:rPr lang="en-US" i="1" baseline="-25000" dirty="0" err="1" smtClean="0">
                <a:solidFill>
                  <a:schemeClr val="bg1"/>
                </a:solidFill>
              </a:rPr>
              <a:t>rs</a:t>
            </a:r>
            <a:r>
              <a:rPr lang="en-US" dirty="0" smtClean="0">
                <a:solidFill>
                  <a:schemeClr val="bg1"/>
                </a:solidFill>
              </a:rPr>
              <a:t>(555)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660466" y="3261327"/>
            <a:ext cx="3801537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Mean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R</a:t>
            </a:r>
            <a:r>
              <a:rPr lang="en-US" i="1" baseline="-25000" dirty="0" err="1" smtClean="0">
                <a:solidFill>
                  <a:schemeClr val="bg1"/>
                </a:solidFill>
              </a:rPr>
              <a:t>rs</a:t>
            </a:r>
            <a:r>
              <a:rPr lang="en-US" dirty="0" smtClean="0">
                <a:solidFill>
                  <a:schemeClr val="bg1"/>
                </a:solidFill>
              </a:rPr>
              <a:t> (sr</a:t>
            </a:r>
            <a:r>
              <a:rPr lang="en-US" baseline="30000" dirty="0" smtClean="0">
                <a:solidFill>
                  <a:schemeClr val="bg1"/>
                </a:solidFill>
              </a:rPr>
              <a:t>-1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622413" y="1793290"/>
            <a:ext cx="940709" cy="648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426778" y="4225770"/>
            <a:ext cx="1056441" cy="6369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0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2391" y="1413933"/>
            <a:ext cx="4313373" cy="4535030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/>
          <a:srcRect l="7198" t="1336" r="1299" b="15368"/>
          <a:stretch/>
        </p:blipFill>
        <p:spPr>
          <a:xfrm>
            <a:off x="2730019" y="3631287"/>
            <a:ext cx="3778980" cy="180452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/>
          <a:srcRect l="8450" b="14620"/>
          <a:stretch/>
        </p:blipFill>
        <p:spPr>
          <a:xfrm>
            <a:off x="2785912" y="1459093"/>
            <a:ext cx="3780958" cy="184966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39734D-D1F4-4A2E-9A11-E3FFE8E1A01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/>
          <a:srcRect l="13456" t="53733" r="60237"/>
          <a:stretch/>
        </p:blipFill>
        <p:spPr>
          <a:xfrm>
            <a:off x="6830596" y="2748969"/>
            <a:ext cx="1728306" cy="159562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6" name="Title 1"/>
          <p:cNvSpPr txBox="1">
            <a:spLocks/>
          </p:cNvSpPr>
          <p:nvPr/>
        </p:nvSpPr>
        <p:spPr>
          <a:xfrm>
            <a:off x="341313" y="0"/>
            <a:ext cx="84455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600" dirty="0" smtClean="0">
                <a:latin typeface="+mj-lt"/>
                <a:ea typeface="+mj-ea"/>
                <a:cs typeface="+mj-cs"/>
              </a:rPr>
              <a:t>Single sensor SZA trends – </a:t>
            </a:r>
            <a:r>
              <a:rPr lang="en-US" sz="4600" i="1" dirty="0" err="1" smtClean="0">
                <a:latin typeface="+mj-lt"/>
                <a:ea typeface="+mj-ea"/>
                <a:cs typeface="+mj-cs"/>
              </a:rPr>
              <a:t>R</a:t>
            </a:r>
            <a:r>
              <a:rPr lang="en-US" sz="4600" i="1" baseline="-25000" dirty="0" err="1" smtClean="0">
                <a:latin typeface="+mj-lt"/>
                <a:ea typeface="+mj-ea"/>
                <a:cs typeface="+mj-cs"/>
              </a:rPr>
              <a:t>rs</a:t>
            </a:r>
            <a:r>
              <a:rPr lang="en-US" sz="4600" dirty="0" smtClean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93392" y="5571277"/>
            <a:ext cx="3223033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SZA (°)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120633" y="5428331"/>
            <a:ext cx="3402364" cy="138499"/>
            <a:chOff x="3151045" y="6118218"/>
            <a:chExt cx="3402364" cy="138499"/>
          </a:xfrm>
        </p:grpSpPr>
        <p:sp>
          <p:nvSpPr>
            <p:cNvPr id="37" name="TextBox 36"/>
            <p:cNvSpPr txBox="1"/>
            <p:nvPr/>
          </p:nvSpPr>
          <p:spPr>
            <a:xfrm>
              <a:off x="3151045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52825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10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187810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20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795522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50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720379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30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257756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40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30537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60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146034" y="3269927"/>
            <a:ext cx="3402364" cy="138499"/>
            <a:chOff x="3151045" y="6118218"/>
            <a:chExt cx="3402364" cy="138499"/>
          </a:xfrm>
        </p:grpSpPr>
        <p:sp>
          <p:nvSpPr>
            <p:cNvPr id="41" name="TextBox 40"/>
            <p:cNvSpPr txBox="1"/>
            <p:nvPr/>
          </p:nvSpPr>
          <p:spPr>
            <a:xfrm>
              <a:off x="3151045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52825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10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187810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20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795522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50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720379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30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57756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40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330537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60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2372391" y="5950563"/>
            <a:ext cx="4313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Offshore waters, CHL</a:t>
            </a:r>
            <a:r>
              <a:rPr lang="en-US" baseline="-25000" dirty="0" smtClean="0"/>
              <a:t>OCI</a:t>
            </a:r>
            <a:r>
              <a:rPr lang="en-US" dirty="0" smtClean="0"/>
              <a:t> </a:t>
            </a:r>
            <a:r>
              <a:rPr lang="en-US" dirty="0"/>
              <a:t>≤</a:t>
            </a:r>
            <a:r>
              <a:rPr lang="en-US" dirty="0" smtClean="0"/>
              <a:t> 0.25 mg m</a:t>
            </a:r>
            <a:r>
              <a:rPr lang="en-US" baseline="30000" dirty="0" smtClean="0"/>
              <a:t>-3</a:t>
            </a:r>
            <a:endParaRPr lang="en-US" baseline="30000" dirty="0"/>
          </a:p>
        </p:txBody>
      </p:sp>
      <p:sp>
        <p:nvSpPr>
          <p:cNvPr id="56" name="TextBox 55"/>
          <p:cNvSpPr txBox="1"/>
          <p:nvPr/>
        </p:nvSpPr>
        <p:spPr>
          <a:xfrm>
            <a:off x="5464681" y="3640715"/>
            <a:ext cx="1060741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bg1"/>
                </a:solidFill>
              </a:rPr>
              <a:t>R</a:t>
            </a:r>
            <a:r>
              <a:rPr lang="en-US" i="1" baseline="-25000" dirty="0" err="1" smtClean="0">
                <a:solidFill>
                  <a:schemeClr val="bg1"/>
                </a:solidFill>
              </a:rPr>
              <a:t>rs</a:t>
            </a:r>
            <a:r>
              <a:rPr lang="en-US" dirty="0" smtClean="0">
                <a:solidFill>
                  <a:schemeClr val="bg1"/>
                </a:solidFill>
              </a:rPr>
              <a:t>(667)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466106" y="1496143"/>
            <a:ext cx="1060741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bg1"/>
                </a:solidFill>
              </a:rPr>
              <a:t>R</a:t>
            </a:r>
            <a:r>
              <a:rPr lang="en-US" i="1" baseline="-25000" dirty="0" err="1" smtClean="0">
                <a:solidFill>
                  <a:schemeClr val="bg1"/>
                </a:solidFill>
              </a:rPr>
              <a:t>rs</a:t>
            </a:r>
            <a:r>
              <a:rPr lang="en-US" dirty="0" smtClean="0">
                <a:solidFill>
                  <a:schemeClr val="bg1"/>
                </a:solidFill>
              </a:rPr>
              <a:t>(555)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660466" y="3261327"/>
            <a:ext cx="3801537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Mean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R</a:t>
            </a:r>
            <a:r>
              <a:rPr lang="en-US" i="1" baseline="-25000" dirty="0" err="1" smtClean="0">
                <a:solidFill>
                  <a:schemeClr val="bg1"/>
                </a:solidFill>
              </a:rPr>
              <a:t>rs</a:t>
            </a:r>
            <a:r>
              <a:rPr lang="en-US" dirty="0" smtClean="0">
                <a:solidFill>
                  <a:schemeClr val="bg1"/>
                </a:solidFill>
              </a:rPr>
              <a:t> (sr</a:t>
            </a:r>
            <a:r>
              <a:rPr lang="en-US" baseline="30000" dirty="0" smtClean="0">
                <a:solidFill>
                  <a:schemeClr val="bg1"/>
                </a:solidFill>
              </a:rPr>
              <a:t>-1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182799" y="1642369"/>
            <a:ext cx="755441" cy="798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157398" y="3730954"/>
            <a:ext cx="902874" cy="7922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36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2391" y="1413933"/>
            <a:ext cx="4313373" cy="4535030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print"/>
          <a:srcRect l="10962" t="1601" r="2239" b="15103"/>
          <a:stretch/>
        </p:blipFill>
        <p:spPr>
          <a:xfrm>
            <a:off x="2882135" y="1488538"/>
            <a:ext cx="3584772" cy="18045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/>
          <a:srcRect l="11197" t="2335" r="2200" b="15118"/>
          <a:stretch/>
        </p:blipFill>
        <p:spPr>
          <a:xfrm>
            <a:off x="2901627" y="3657175"/>
            <a:ext cx="3576679" cy="17883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39734D-D1F4-4A2E-9A11-E3FFE8E1A01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/>
          <a:srcRect l="13456" t="53733" r="60237"/>
          <a:stretch/>
        </p:blipFill>
        <p:spPr>
          <a:xfrm>
            <a:off x="6830596" y="2748969"/>
            <a:ext cx="1728306" cy="159562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Box 5"/>
          <p:cNvSpPr txBox="1"/>
          <p:nvPr/>
        </p:nvSpPr>
        <p:spPr>
          <a:xfrm rot="16200000">
            <a:off x="660466" y="3265504"/>
            <a:ext cx="3801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Mean </a:t>
            </a:r>
            <a:r>
              <a:rPr lang="en-US" i="1" dirty="0" err="1" smtClean="0">
                <a:solidFill>
                  <a:schemeClr val="bg1"/>
                </a:solidFill>
              </a:rPr>
              <a:t>Chla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>
                <a:solidFill>
                  <a:schemeClr val="bg1"/>
                </a:solidFill>
              </a:rPr>
              <a:t>mg </a:t>
            </a:r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en-US" baseline="30000" dirty="0" smtClean="0">
                <a:solidFill>
                  <a:schemeClr val="bg1"/>
                </a:solidFill>
              </a:rPr>
              <a:t>-3</a:t>
            </a:r>
            <a:r>
              <a:rPr lang="en-US" dirty="0">
                <a:solidFill>
                  <a:schemeClr val="bg1"/>
                </a:solidFill>
              </a:rPr>
              <a:t>)</a:t>
            </a:r>
            <a:endParaRPr lang="en-US" dirty="0"/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341313" y="0"/>
            <a:ext cx="84455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600" dirty="0" smtClean="0">
                <a:latin typeface="+mj-lt"/>
                <a:ea typeface="+mj-ea"/>
                <a:cs typeface="+mj-cs"/>
              </a:rPr>
              <a:t>Single sensor SZA trends – </a:t>
            </a:r>
            <a:r>
              <a:rPr lang="en-US" sz="4600" i="1" dirty="0" err="1" smtClean="0">
                <a:latin typeface="+mj-lt"/>
                <a:ea typeface="+mj-ea"/>
                <a:cs typeface="+mj-cs"/>
              </a:rPr>
              <a:t>Chla</a:t>
            </a:r>
            <a:r>
              <a:rPr lang="en-US" sz="4600" dirty="0" smtClean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93392" y="5571277"/>
            <a:ext cx="3223033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SZA (°)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" name="Group 32"/>
          <p:cNvGrpSpPr/>
          <p:nvPr/>
        </p:nvGrpSpPr>
        <p:grpSpPr>
          <a:xfrm>
            <a:off x="3120633" y="5428331"/>
            <a:ext cx="3402364" cy="138499"/>
            <a:chOff x="3151045" y="6118218"/>
            <a:chExt cx="3402364" cy="138499"/>
          </a:xfrm>
        </p:grpSpPr>
        <p:sp>
          <p:nvSpPr>
            <p:cNvPr id="37" name="TextBox 36"/>
            <p:cNvSpPr txBox="1"/>
            <p:nvPr/>
          </p:nvSpPr>
          <p:spPr>
            <a:xfrm>
              <a:off x="3151045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52825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10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187810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20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795522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50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720379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30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257756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40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30537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60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39"/>
          <p:cNvGrpSpPr/>
          <p:nvPr/>
        </p:nvGrpSpPr>
        <p:grpSpPr>
          <a:xfrm>
            <a:off x="3146034" y="3269927"/>
            <a:ext cx="3402364" cy="138499"/>
            <a:chOff x="3151045" y="6118218"/>
            <a:chExt cx="3402364" cy="138499"/>
          </a:xfrm>
        </p:grpSpPr>
        <p:sp>
          <p:nvSpPr>
            <p:cNvPr id="41" name="TextBox 40"/>
            <p:cNvSpPr txBox="1"/>
            <p:nvPr/>
          </p:nvSpPr>
          <p:spPr>
            <a:xfrm>
              <a:off x="3151045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52825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10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187810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20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795522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50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720379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30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57756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40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330537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60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2372391" y="5950563"/>
            <a:ext cx="4313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Offshore waters, CHL</a:t>
            </a:r>
            <a:r>
              <a:rPr lang="en-US" baseline="-25000" dirty="0" smtClean="0"/>
              <a:t>OCI</a:t>
            </a:r>
            <a:r>
              <a:rPr lang="en-US" dirty="0" smtClean="0"/>
              <a:t> </a:t>
            </a:r>
            <a:r>
              <a:rPr lang="en-US" dirty="0"/>
              <a:t>≤</a:t>
            </a:r>
            <a:r>
              <a:rPr lang="en-US" dirty="0" smtClean="0"/>
              <a:t> 0.25 mg m</a:t>
            </a:r>
            <a:r>
              <a:rPr lang="en-US" baseline="30000" dirty="0" smtClean="0"/>
              <a:t>-3</a:t>
            </a:r>
            <a:endParaRPr lang="en-US" baseline="30000" dirty="0"/>
          </a:p>
        </p:txBody>
      </p:sp>
      <p:sp>
        <p:nvSpPr>
          <p:cNvPr id="56" name="TextBox 55"/>
          <p:cNvSpPr txBox="1"/>
          <p:nvPr/>
        </p:nvSpPr>
        <p:spPr>
          <a:xfrm>
            <a:off x="3121671" y="5018806"/>
            <a:ext cx="1060741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CHL</a:t>
            </a:r>
            <a:r>
              <a:rPr lang="en-US" baseline="-25000" dirty="0" smtClean="0">
                <a:solidFill>
                  <a:schemeClr val="bg1"/>
                </a:solidFill>
              </a:rPr>
              <a:t>OCI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123096" y="2874234"/>
            <a:ext cx="106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CHL</a:t>
            </a:r>
            <a:r>
              <a:rPr lang="en-US" baseline="-25000" dirty="0" err="1" smtClean="0">
                <a:solidFill>
                  <a:schemeClr val="bg1"/>
                </a:solidFill>
              </a:rPr>
              <a:t>OCx</a:t>
            </a:r>
            <a:endParaRPr lang="en-US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33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2391" y="1413933"/>
            <a:ext cx="4313373" cy="4535030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print"/>
          <a:srcRect l="10962" t="1601" r="2239" b="15103"/>
          <a:stretch/>
        </p:blipFill>
        <p:spPr>
          <a:xfrm>
            <a:off x="2882135" y="1488538"/>
            <a:ext cx="3584772" cy="18045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/>
          <a:srcRect l="11197" t="2335" r="2200" b="15118"/>
          <a:stretch/>
        </p:blipFill>
        <p:spPr>
          <a:xfrm>
            <a:off x="2901627" y="3657175"/>
            <a:ext cx="3576679" cy="17883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39734D-D1F4-4A2E-9A11-E3FFE8E1A01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/>
          <a:srcRect l="13456" t="53733" r="60237"/>
          <a:stretch/>
        </p:blipFill>
        <p:spPr>
          <a:xfrm>
            <a:off x="6830596" y="2748969"/>
            <a:ext cx="1728306" cy="159562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Box 5"/>
          <p:cNvSpPr txBox="1"/>
          <p:nvPr/>
        </p:nvSpPr>
        <p:spPr>
          <a:xfrm rot="16200000">
            <a:off x="660466" y="3265504"/>
            <a:ext cx="3801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Mean </a:t>
            </a:r>
            <a:r>
              <a:rPr lang="en-US" i="1" dirty="0" err="1" smtClean="0">
                <a:solidFill>
                  <a:schemeClr val="bg1"/>
                </a:solidFill>
              </a:rPr>
              <a:t>Chla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>
                <a:solidFill>
                  <a:schemeClr val="bg1"/>
                </a:solidFill>
              </a:rPr>
              <a:t>mg </a:t>
            </a:r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en-US" baseline="30000" dirty="0" smtClean="0">
                <a:solidFill>
                  <a:schemeClr val="bg1"/>
                </a:solidFill>
              </a:rPr>
              <a:t>-3</a:t>
            </a:r>
            <a:r>
              <a:rPr lang="en-US" dirty="0">
                <a:solidFill>
                  <a:schemeClr val="bg1"/>
                </a:solidFill>
              </a:rPr>
              <a:t>)</a:t>
            </a:r>
            <a:endParaRPr lang="en-US" dirty="0"/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341313" y="0"/>
            <a:ext cx="84455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600" dirty="0" smtClean="0">
                <a:latin typeface="+mj-lt"/>
                <a:ea typeface="+mj-ea"/>
                <a:cs typeface="+mj-cs"/>
              </a:rPr>
              <a:t>Single sensor SZA trends – </a:t>
            </a:r>
            <a:r>
              <a:rPr lang="en-US" sz="4600" i="1" dirty="0" err="1" smtClean="0">
                <a:latin typeface="+mj-lt"/>
                <a:ea typeface="+mj-ea"/>
                <a:cs typeface="+mj-cs"/>
              </a:rPr>
              <a:t>Chla</a:t>
            </a:r>
            <a:r>
              <a:rPr lang="en-US" sz="4600" dirty="0" smtClean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93392" y="5571277"/>
            <a:ext cx="3223033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SZA (°)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120633" y="5428331"/>
            <a:ext cx="3402364" cy="138499"/>
            <a:chOff x="3151045" y="6118218"/>
            <a:chExt cx="3402364" cy="138499"/>
          </a:xfrm>
        </p:grpSpPr>
        <p:sp>
          <p:nvSpPr>
            <p:cNvPr id="37" name="TextBox 36"/>
            <p:cNvSpPr txBox="1"/>
            <p:nvPr/>
          </p:nvSpPr>
          <p:spPr>
            <a:xfrm>
              <a:off x="3151045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52825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10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187810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20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795522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50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720379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30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257756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40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30537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60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146034" y="3269927"/>
            <a:ext cx="3402364" cy="138499"/>
            <a:chOff x="3151045" y="6118218"/>
            <a:chExt cx="3402364" cy="138499"/>
          </a:xfrm>
        </p:grpSpPr>
        <p:sp>
          <p:nvSpPr>
            <p:cNvPr id="41" name="TextBox 40"/>
            <p:cNvSpPr txBox="1"/>
            <p:nvPr/>
          </p:nvSpPr>
          <p:spPr>
            <a:xfrm>
              <a:off x="3151045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52825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10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187810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20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795522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50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720379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30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57756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40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330537" y="6118218"/>
              <a:ext cx="22287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  60  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2372391" y="5950563"/>
            <a:ext cx="4313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Offshore waters, CHL</a:t>
            </a:r>
            <a:r>
              <a:rPr lang="en-US" baseline="-25000" dirty="0" smtClean="0"/>
              <a:t>OCI</a:t>
            </a:r>
            <a:r>
              <a:rPr lang="en-US" dirty="0" smtClean="0"/>
              <a:t> </a:t>
            </a:r>
            <a:r>
              <a:rPr lang="en-US" dirty="0"/>
              <a:t>≤</a:t>
            </a:r>
            <a:r>
              <a:rPr lang="en-US" dirty="0" smtClean="0"/>
              <a:t> 0.25 mg m</a:t>
            </a:r>
            <a:r>
              <a:rPr lang="en-US" baseline="30000" dirty="0" smtClean="0"/>
              <a:t>-3</a:t>
            </a:r>
            <a:endParaRPr lang="en-US" baseline="30000" dirty="0"/>
          </a:p>
        </p:txBody>
      </p:sp>
      <p:sp>
        <p:nvSpPr>
          <p:cNvPr id="56" name="TextBox 55"/>
          <p:cNvSpPr txBox="1"/>
          <p:nvPr/>
        </p:nvSpPr>
        <p:spPr>
          <a:xfrm>
            <a:off x="3121671" y="5018806"/>
            <a:ext cx="1060741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CHL</a:t>
            </a:r>
            <a:r>
              <a:rPr lang="en-US" baseline="-25000" dirty="0" smtClean="0">
                <a:solidFill>
                  <a:schemeClr val="bg1"/>
                </a:solidFill>
              </a:rPr>
              <a:t>OCI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123096" y="2874234"/>
            <a:ext cx="106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CHL</a:t>
            </a:r>
            <a:r>
              <a:rPr lang="en-US" baseline="-25000" dirty="0" err="1" smtClean="0">
                <a:solidFill>
                  <a:schemeClr val="bg1"/>
                </a:solidFill>
              </a:rPr>
              <a:t>OCx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667932" y="2528696"/>
            <a:ext cx="1022035" cy="5736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183837" y="2337947"/>
            <a:ext cx="531532" cy="4209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592932" y="5020717"/>
            <a:ext cx="951983" cy="3100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33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41313" y="0"/>
            <a:ext cx="84455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600" dirty="0" smtClean="0">
                <a:latin typeface="+mj-lt"/>
                <a:ea typeface="+mj-ea"/>
                <a:cs typeface="+mj-cs"/>
              </a:rPr>
              <a:t>Cross-sensor SZA assessment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D0234D-0B9F-42F0-A85C-9BA245B20737}" type="slidenum">
              <a:rPr lang="en-US"/>
              <a:pPr>
                <a:defRPr/>
              </a:pPr>
              <a:t>15</a:t>
            </a:fld>
            <a:endParaRPr lang="en-US"/>
          </a:p>
        </p:txBody>
      </p:sp>
      <p:pic>
        <p:nvPicPr>
          <p:cNvPr id="284674" name="Picture 2" descr="http://optics.marine.usf.edu/subscription/modis/CWFL/2014/daily/315/A20143151820.QKM.CWFL.PASS.L3D.CH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10" y="1541918"/>
            <a:ext cx="4024415" cy="442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4678" name="Picture 6" descr="http://optics.marine.usf.edu/subscription/viirs/CWFL/2014/daily/315/V20143151849.QKM.CWFL.PASS.L3D.CH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1541918"/>
            <a:ext cx="4024415" cy="442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0992" y="1547673"/>
            <a:ext cx="4024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MODIS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275407" y="1547673"/>
            <a:ext cx="4024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VIIRS</a:t>
            </a:r>
            <a:endParaRPr lang="en-US" sz="2800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0" y="6492875"/>
            <a:ext cx="7510463" cy="365125"/>
          </a:xfrm>
          <a:prstGeom prst="rect">
            <a:avLst/>
          </a:prstGeom>
        </p:spPr>
        <p:txBody>
          <a:bodyPr tIns="91440" bIns="9144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schemeClr val="tx2">
                    <a:shade val="50000"/>
                  </a:schemeClr>
                </a:solidFill>
                <a:latin typeface="+mn-lt"/>
              </a:rPr>
              <a:t>MODIS Aqua and VIIRS NPP data from 11 November 2014</a:t>
            </a:r>
            <a:endParaRPr lang="en-US" sz="1000" dirty="0">
              <a:solidFill>
                <a:schemeClr val="tx2">
                  <a:shade val="50000"/>
                </a:schemeClr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/>
          <a:srcRect l="96071" t="59395" r="22" b="13407"/>
          <a:stretch/>
        </p:blipFill>
        <p:spPr>
          <a:xfrm>
            <a:off x="7819850" y="1897711"/>
            <a:ext cx="714550" cy="2694215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941034"/>
            <a:ext cx="7467600" cy="5185130"/>
          </a:xfrm>
        </p:spPr>
        <p:txBody>
          <a:bodyPr/>
          <a:lstStyle/>
          <a:p>
            <a:r>
              <a:rPr lang="en-US" dirty="0" smtClean="0"/>
              <a:t>Collocated, &lt; 1 hour temporal overlap</a:t>
            </a:r>
          </a:p>
        </p:txBody>
      </p:sp>
    </p:spTree>
    <p:extLst>
      <p:ext uri="{BB962C8B-B14F-4D97-AF65-F5344CB8AC3E}">
        <p14:creationId xmlns:p14="http://schemas.microsoft.com/office/powerpoint/2010/main" val="4071330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41313" y="0"/>
            <a:ext cx="84455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600" dirty="0" smtClean="0">
                <a:latin typeface="+mj-lt"/>
                <a:ea typeface="+mj-ea"/>
                <a:cs typeface="+mj-cs"/>
              </a:rPr>
              <a:t>Assessment terms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199" y="1085850"/>
            <a:ext cx="7990765" cy="5040313"/>
          </a:xfrm>
        </p:spPr>
        <p:txBody>
          <a:bodyPr/>
          <a:lstStyle/>
          <a:p>
            <a:pPr algn="just">
              <a:spcBef>
                <a:spcPts val="400"/>
              </a:spcBef>
            </a:pPr>
            <a:r>
              <a:rPr lang="en-US" sz="2800" dirty="0"/>
              <a:t>UPD = </a:t>
            </a:r>
            <a:r>
              <a:rPr lang="en-US" sz="2800" dirty="0" smtClean="0"/>
              <a:t>Percent difference  </a:t>
            </a:r>
            <a:endParaRPr lang="en-US" sz="2800" dirty="0"/>
          </a:p>
          <a:p>
            <a:pPr algn="just">
              <a:spcBef>
                <a:spcPts val="400"/>
              </a:spcBef>
            </a:pPr>
            <a:endParaRPr lang="en-US" sz="2800" dirty="0" smtClean="0"/>
          </a:p>
          <a:p>
            <a:pPr algn="just">
              <a:spcBef>
                <a:spcPts val="400"/>
              </a:spcBef>
            </a:pPr>
            <a:endParaRPr lang="en-US" sz="2800" dirty="0"/>
          </a:p>
          <a:p>
            <a:pPr algn="just">
              <a:spcBef>
                <a:spcPts val="400"/>
              </a:spcBef>
            </a:pPr>
            <a:r>
              <a:rPr lang="en-US" sz="2800" dirty="0" smtClean="0"/>
              <a:t>MRD </a:t>
            </a:r>
            <a:r>
              <a:rPr lang="en-US" sz="2800" dirty="0"/>
              <a:t>= </a:t>
            </a:r>
            <a:r>
              <a:rPr lang="en-US" sz="2800" dirty="0" smtClean="0"/>
              <a:t>Bias </a:t>
            </a:r>
            <a:endParaRPr lang="en-US" sz="28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D0234D-0B9F-42F0-A85C-9BA245B20737}" type="slidenum">
              <a:rPr lang="en-US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 rotWithShape="1">
          <a:blip r:embed="rId3" cstate="print"/>
          <a:srcRect l="73245" b="21345"/>
          <a:stretch/>
        </p:blipFill>
        <p:spPr bwMode="auto">
          <a:xfrm>
            <a:off x="2563906" y="3139699"/>
            <a:ext cx="2935819" cy="57860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 rotWithShape="1">
          <a:blip r:embed="rId4" cstate="print"/>
          <a:srcRect l="64866" r="1" b="28974"/>
          <a:stretch/>
        </p:blipFill>
        <p:spPr bwMode="auto">
          <a:xfrm>
            <a:off x="2104254" y="1648080"/>
            <a:ext cx="3855122" cy="5786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0019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208960" y="1686258"/>
            <a:ext cx="1217005" cy="3151548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37683" y="1686258"/>
            <a:ext cx="6494493" cy="3151547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7A4C52-90AD-4BDD-9DE3-3CAFEEDFF7B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1" r="24490"/>
          <a:stretch/>
        </p:blipFill>
        <p:spPr>
          <a:xfrm>
            <a:off x="3951624" y="1757279"/>
            <a:ext cx="2991775" cy="2795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6" r="19694"/>
          <a:stretch/>
        </p:blipFill>
        <p:spPr>
          <a:xfrm>
            <a:off x="769847" y="1748401"/>
            <a:ext cx="3181777" cy="2808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64037" y="4464523"/>
            <a:ext cx="2425486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MODIS SZA (°)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407938" y="2878594"/>
            <a:ext cx="2395330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SeaWiFS</a:t>
            </a:r>
            <a:r>
              <a:rPr lang="en-US" dirty="0" smtClean="0">
                <a:solidFill>
                  <a:schemeClr val="bg1"/>
                </a:solidFill>
              </a:rPr>
              <a:t> SZA (°)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2773839" y="2878594"/>
            <a:ext cx="2395330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VIIRS SZA (°)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0" r="10640" b="12561"/>
          <a:stretch/>
        </p:blipFill>
        <p:spPr>
          <a:xfrm>
            <a:off x="7534850" y="2162710"/>
            <a:ext cx="548487" cy="25952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72336" y="1659632"/>
            <a:ext cx="1264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Number of Matchups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41313" y="0"/>
            <a:ext cx="84455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600" dirty="0" smtClean="0">
                <a:latin typeface="+mj-lt"/>
                <a:ea typeface="+mj-ea"/>
                <a:cs typeface="+mj-cs"/>
              </a:rPr>
              <a:t>Data distribution by SZA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13725" y="4456678"/>
            <a:ext cx="2425486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MODIS SZA (°)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163720" y="2286733"/>
            <a:ext cx="671780" cy="2480571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03580" y="1334441"/>
            <a:ext cx="7432063" cy="4361905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39734D-D1F4-4A2E-9A11-E3FFE8E1A01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7"/>
          <a:stretch/>
        </p:blipFill>
        <p:spPr>
          <a:xfrm>
            <a:off x="811557" y="1917576"/>
            <a:ext cx="3210742" cy="2270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"/>
          <a:stretch/>
        </p:blipFill>
        <p:spPr>
          <a:xfrm>
            <a:off x="3147855" y="1917576"/>
            <a:ext cx="3210742" cy="2273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0" r="22797" b="25252"/>
          <a:stretch/>
        </p:blipFill>
        <p:spPr>
          <a:xfrm>
            <a:off x="5506853" y="1908698"/>
            <a:ext cx="2478792" cy="16778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3580" y="1334441"/>
            <a:ext cx="7432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Low </a:t>
            </a:r>
            <a:r>
              <a:rPr lang="en-US" i="1" dirty="0" err="1" smtClean="0">
                <a:solidFill>
                  <a:schemeClr val="bg1"/>
                </a:solidFill>
              </a:rPr>
              <a:t>Chla</a:t>
            </a:r>
            <a:r>
              <a:rPr lang="en-US" dirty="0" smtClean="0">
                <a:solidFill>
                  <a:schemeClr val="bg1"/>
                </a:solidFill>
              </a:rPr>
              <a:t> (CHL</a:t>
            </a:r>
            <a:r>
              <a:rPr lang="en-US" baseline="-25000" dirty="0" smtClean="0">
                <a:solidFill>
                  <a:schemeClr val="bg1"/>
                </a:solidFill>
              </a:rPr>
              <a:t>OCI</a:t>
            </a:r>
            <a:r>
              <a:rPr lang="en-US" dirty="0" smtClean="0">
                <a:solidFill>
                  <a:schemeClr val="bg1"/>
                </a:solidFill>
              </a:rPr>
              <a:t> ≤ 0.25)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2530" y="1662396"/>
            <a:ext cx="1973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bg1"/>
                </a:solidFill>
              </a:rPr>
              <a:t>R</a:t>
            </a:r>
            <a:r>
              <a:rPr lang="en-US" i="1" baseline="-25000" dirty="0" err="1" smtClean="0">
                <a:solidFill>
                  <a:schemeClr val="bg1"/>
                </a:solidFill>
              </a:rPr>
              <a:t>rs</a:t>
            </a:r>
            <a:r>
              <a:rPr lang="en-US" dirty="0" smtClean="0">
                <a:solidFill>
                  <a:schemeClr val="bg1"/>
                </a:solidFill>
              </a:rPr>
              <a:t>(412)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18356" y="1662396"/>
            <a:ext cx="1960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bg1"/>
                </a:solidFill>
              </a:rPr>
              <a:t>R</a:t>
            </a:r>
            <a:r>
              <a:rPr lang="en-US" i="1" baseline="-25000" dirty="0" err="1" smtClean="0">
                <a:solidFill>
                  <a:schemeClr val="bg1"/>
                </a:solidFill>
              </a:rPr>
              <a:t>rs</a:t>
            </a:r>
            <a:r>
              <a:rPr lang="en-US" dirty="0" smtClean="0">
                <a:solidFill>
                  <a:schemeClr val="bg1"/>
                </a:solidFill>
              </a:rPr>
              <a:t>(555)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74740" y="1662396"/>
            <a:ext cx="1935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bg1"/>
                </a:solidFill>
              </a:rPr>
              <a:t>R</a:t>
            </a:r>
            <a:r>
              <a:rPr lang="en-US" i="1" baseline="-25000" dirty="0" err="1" smtClean="0">
                <a:solidFill>
                  <a:schemeClr val="bg1"/>
                </a:solidFill>
              </a:rPr>
              <a:t>rs</a:t>
            </a:r>
            <a:r>
              <a:rPr lang="en-US" dirty="0" smtClean="0">
                <a:solidFill>
                  <a:schemeClr val="bg1"/>
                </a:solidFill>
              </a:rPr>
              <a:t>(488)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49"/>
          <a:stretch/>
        </p:blipFill>
        <p:spPr>
          <a:xfrm>
            <a:off x="811557" y="3687421"/>
            <a:ext cx="3210742" cy="1701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73"/>
          <a:stretch/>
        </p:blipFill>
        <p:spPr>
          <a:xfrm>
            <a:off x="3147855" y="3694466"/>
            <a:ext cx="3210742" cy="17031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9" b="29023"/>
          <a:stretch/>
        </p:blipFill>
        <p:spPr>
          <a:xfrm>
            <a:off x="5506853" y="3688458"/>
            <a:ext cx="2407771" cy="170916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3580" y="3595115"/>
            <a:ext cx="7432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High </a:t>
            </a:r>
            <a:r>
              <a:rPr lang="en-US" i="1" dirty="0" err="1" smtClean="0">
                <a:solidFill>
                  <a:schemeClr val="bg1"/>
                </a:solidFill>
              </a:rPr>
              <a:t>Chla</a:t>
            </a:r>
            <a:r>
              <a:rPr lang="en-US" dirty="0">
                <a:solidFill>
                  <a:schemeClr val="bg1"/>
                </a:solidFill>
              </a:rPr>
              <a:t> (CHL</a:t>
            </a:r>
            <a:r>
              <a:rPr lang="en-US" baseline="-25000" dirty="0">
                <a:solidFill>
                  <a:schemeClr val="bg1"/>
                </a:solidFill>
              </a:rPr>
              <a:t>OCI</a:t>
            </a:r>
            <a:r>
              <a:rPr lang="en-US" dirty="0">
                <a:solidFill>
                  <a:schemeClr val="bg1"/>
                </a:solidFill>
              </a:rPr>
              <a:t> &gt;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0.25)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909596" y="2286733"/>
            <a:ext cx="1182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UPD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1" t="7891" r="19350" b="7891"/>
          <a:stretch/>
        </p:blipFill>
        <p:spPr>
          <a:xfrm>
            <a:off x="8287123" y="2608437"/>
            <a:ext cx="381333" cy="20624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92530" y="5318661"/>
            <a:ext cx="6686302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MODIS SZA (°)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827514" y="3420170"/>
            <a:ext cx="3239875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SeaWiFS</a:t>
            </a:r>
            <a:r>
              <a:rPr lang="en-US" dirty="0" smtClean="0">
                <a:solidFill>
                  <a:schemeClr val="bg1"/>
                </a:solidFill>
              </a:rPr>
              <a:t> SZA (°)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41313" y="0"/>
            <a:ext cx="84455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600" dirty="0" err="1" smtClean="0">
                <a:latin typeface="+mj-lt"/>
                <a:ea typeface="+mj-ea"/>
                <a:cs typeface="+mj-cs"/>
              </a:rPr>
              <a:t>SeaWiFS</a:t>
            </a:r>
            <a:r>
              <a:rPr lang="en-US" sz="4600" dirty="0" smtClean="0">
                <a:latin typeface="+mj-lt"/>
                <a:ea typeface="+mj-ea"/>
                <a:cs typeface="+mj-cs"/>
              </a:rPr>
              <a:t> vs MODIS – </a:t>
            </a:r>
            <a:r>
              <a:rPr lang="en-US" sz="4600" i="1" dirty="0" err="1" smtClean="0">
                <a:latin typeface="+mj-lt"/>
                <a:ea typeface="+mj-ea"/>
                <a:cs typeface="+mj-cs"/>
              </a:rPr>
              <a:t>R</a:t>
            </a:r>
            <a:r>
              <a:rPr lang="en-US" sz="4600" i="1" baseline="-25000" dirty="0" err="1" smtClean="0">
                <a:latin typeface="+mj-lt"/>
                <a:ea typeface="+mj-ea"/>
                <a:cs typeface="+mj-cs"/>
              </a:rPr>
              <a:t>rs</a:t>
            </a:r>
            <a:endParaRPr lang="en-US" sz="4600" i="1" baseline="-2500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65724" y="5792854"/>
            <a:ext cx="2269919" cy="769441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txBody>
          <a:bodyPr wrap="square" lIns="45720" tIns="45720" rIns="45720" bIns="45720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+ / - = MRD &gt; 5%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+</a:t>
            </a:r>
            <a:r>
              <a:rPr lang="en-US" sz="2000" dirty="0" smtClean="0">
                <a:solidFill>
                  <a:schemeClr val="bg1"/>
                </a:solidFill>
              </a:rPr>
              <a:t> / </a:t>
            </a:r>
            <a:r>
              <a:rPr lang="en-US" sz="2400" b="1" dirty="0" smtClean="0">
                <a:solidFill>
                  <a:schemeClr val="bg1"/>
                </a:solidFill>
              </a:rPr>
              <a:t>-</a:t>
            </a:r>
            <a:r>
              <a:rPr lang="en-US" sz="2000" dirty="0" smtClean="0">
                <a:solidFill>
                  <a:schemeClr val="bg1"/>
                </a:solidFill>
              </a:rPr>
              <a:t> = MRD &gt; 10%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163720" y="2286733"/>
            <a:ext cx="671780" cy="2480571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03580" y="1334441"/>
            <a:ext cx="7432063" cy="4361905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39734D-D1F4-4A2E-9A11-E3FFE8E1A01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7"/>
          <a:stretch/>
        </p:blipFill>
        <p:spPr>
          <a:xfrm>
            <a:off x="811557" y="1917576"/>
            <a:ext cx="3210742" cy="2270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"/>
          <a:stretch/>
        </p:blipFill>
        <p:spPr>
          <a:xfrm>
            <a:off x="3147855" y="1917576"/>
            <a:ext cx="3210742" cy="2273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0" r="22797" b="25252"/>
          <a:stretch/>
        </p:blipFill>
        <p:spPr>
          <a:xfrm>
            <a:off x="5506853" y="1908698"/>
            <a:ext cx="2478792" cy="16778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3580" y="1334441"/>
            <a:ext cx="7432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Low </a:t>
            </a:r>
            <a:r>
              <a:rPr lang="en-US" i="1" dirty="0" err="1" smtClean="0">
                <a:solidFill>
                  <a:schemeClr val="bg1"/>
                </a:solidFill>
              </a:rPr>
              <a:t>Chla</a:t>
            </a:r>
            <a:r>
              <a:rPr lang="en-US" dirty="0" smtClean="0">
                <a:solidFill>
                  <a:schemeClr val="bg1"/>
                </a:solidFill>
              </a:rPr>
              <a:t> (CHL</a:t>
            </a:r>
            <a:r>
              <a:rPr lang="en-US" baseline="-25000" dirty="0" smtClean="0">
                <a:solidFill>
                  <a:schemeClr val="bg1"/>
                </a:solidFill>
              </a:rPr>
              <a:t>OCI</a:t>
            </a:r>
            <a:r>
              <a:rPr lang="en-US" dirty="0" smtClean="0">
                <a:solidFill>
                  <a:schemeClr val="bg1"/>
                </a:solidFill>
              </a:rPr>
              <a:t> ≤ 0.25)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2530" y="1662396"/>
            <a:ext cx="1973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bg1"/>
                </a:solidFill>
              </a:rPr>
              <a:t>R</a:t>
            </a:r>
            <a:r>
              <a:rPr lang="en-US" i="1" baseline="-25000" dirty="0" err="1" smtClean="0">
                <a:solidFill>
                  <a:schemeClr val="bg1"/>
                </a:solidFill>
              </a:rPr>
              <a:t>rs</a:t>
            </a:r>
            <a:r>
              <a:rPr lang="en-US" dirty="0" smtClean="0">
                <a:solidFill>
                  <a:schemeClr val="bg1"/>
                </a:solidFill>
              </a:rPr>
              <a:t>(412)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18356" y="1662396"/>
            <a:ext cx="1960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bg1"/>
                </a:solidFill>
              </a:rPr>
              <a:t>R</a:t>
            </a:r>
            <a:r>
              <a:rPr lang="en-US" i="1" baseline="-25000" dirty="0" err="1" smtClean="0">
                <a:solidFill>
                  <a:schemeClr val="bg1"/>
                </a:solidFill>
              </a:rPr>
              <a:t>rs</a:t>
            </a:r>
            <a:r>
              <a:rPr lang="en-US" dirty="0" smtClean="0">
                <a:solidFill>
                  <a:schemeClr val="bg1"/>
                </a:solidFill>
              </a:rPr>
              <a:t>(555)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74740" y="1662396"/>
            <a:ext cx="1935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bg1"/>
                </a:solidFill>
              </a:rPr>
              <a:t>R</a:t>
            </a:r>
            <a:r>
              <a:rPr lang="en-US" i="1" baseline="-25000" dirty="0" err="1" smtClean="0">
                <a:solidFill>
                  <a:schemeClr val="bg1"/>
                </a:solidFill>
              </a:rPr>
              <a:t>rs</a:t>
            </a:r>
            <a:r>
              <a:rPr lang="en-US" dirty="0" smtClean="0">
                <a:solidFill>
                  <a:schemeClr val="bg1"/>
                </a:solidFill>
              </a:rPr>
              <a:t>(488)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49"/>
          <a:stretch/>
        </p:blipFill>
        <p:spPr>
          <a:xfrm>
            <a:off x="811557" y="3687421"/>
            <a:ext cx="3210742" cy="1701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73"/>
          <a:stretch/>
        </p:blipFill>
        <p:spPr>
          <a:xfrm>
            <a:off x="3147855" y="3694466"/>
            <a:ext cx="3210742" cy="17031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9" b="29023"/>
          <a:stretch/>
        </p:blipFill>
        <p:spPr>
          <a:xfrm>
            <a:off x="5506853" y="3688458"/>
            <a:ext cx="2407771" cy="170916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3580" y="3595115"/>
            <a:ext cx="7432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High </a:t>
            </a:r>
            <a:r>
              <a:rPr lang="en-US" dirty="0" err="1" smtClean="0">
                <a:solidFill>
                  <a:schemeClr val="bg1"/>
                </a:solidFill>
              </a:rPr>
              <a:t>Chla</a:t>
            </a:r>
            <a:r>
              <a:rPr lang="en-US" dirty="0">
                <a:solidFill>
                  <a:schemeClr val="bg1"/>
                </a:solidFill>
              </a:rPr>
              <a:t> (CHL</a:t>
            </a:r>
            <a:r>
              <a:rPr lang="en-US" baseline="-25000" dirty="0">
                <a:solidFill>
                  <a:schemeClr val="bg1"/>
                </a:solidFill>
              </a:rPr>
              <a:t>OCI</a:t>
            </a:r>
            <a:r>
              <a:rPr lang="en-US" dirty="0">
                <a:solidFill>
                  <a:schemeClr val="bg1"/>
                </a:solidFill>
              </a:rPr>
              <a:t> &gt;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0.25)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909596" y="2286733"/>
            <a:ext cx="1182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UPD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1" t="7891" r="19350" b="7891"/>
          <a:stretch/>
        </p:blipFill>
        <p:spPr>
          <a:xfrm>
            <a:off x="8287123" y="2608437"/>
            <a:ext cx="381333" cy="20624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92530" y="5318661"/>
            <a:ext cx="6686302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MODIS SZA (°)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827514" y="3420170"/>
            <a:ext cx="3239875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SeaWiFS</a:t>
            </a:r>
            <a:r>
              <a:rPr lang="en-US" dirty="0" smtClean="0">
                <a:solidFill>
                  <a:schemeClr val="bg1"/>
                </a:solidFill>
              </a:rPr>
              <a:t> SZA (°)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41313" y="0"/>
            <a:ext cx="84455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600" dirty="0" err="1" smtClean="0">
                <a:latin typeface="+mj-lt"/>
                <a:ea typeface="+mj-ea"/>
                <a:cs typeface="+mj-cs"/>
              </a:rPr>
              <a:t>SeaWiFS</a:t>
            </a:r>
            <a:r>
              <a:rPr lang="en-US" sz="4600" dirty="0" smtClean="0">
                <a:latin typeface="+mj-lt"/>
                <a:ea typeface="+mj-ea"/>
                <a:cs typeface="+mj-cs"/>
              </a:rPr>
              <a:t> vs MODIS – </a:t>
            </a:r>
            <a:r>
              <a:rPr lang="en-US" sz="4600" i="1" dirty="0" err="1" smtClean="0">
                <a:latin typeface="+mj-lt"/>
                <a:ea typeface="+mj-ea"/>
                <a:cs typeface="+mj-cs"/>
              </a:rPr>
              <a:t>R</a:t>
            </a:r>
            <a:r>
              <a:rPr lang="en-US" sz="4600" i="1" baseline="-25000" dirty="0" err="1" smtClean="0">
                <a:latin typeface="+mj-lt"/>
                <a:ea typeface="+mj-ea"/>
                <a:cs typeface="+mj-cs"/>
              </a:rPr>
              <a:t>rs</a:t>
            </a:r>
            <a:r>
              <a:rPr lang="en-US" sz="4600" dirty="0" smtClean="0"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2050742" y="2286733"/>
            <a:ext cx="0" cy="8433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050742" y="4191429"/>
            <a:ext cx="0" cy="8433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361896" y="4188202"/>
            <a:ext cx="0" cy="8433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6742591" y="2286733"/>
            <a:ext cx="0" cy="8433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355977" y="2286733"/>
            <a:ext cx="0" cy="8433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742591" y="4191429"/>
            <a:ext cx="0" cy="8433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765724" y="5792854"/>
            <a:ext cx="2269919" cy="769441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txBody>
          <a:bodyPr wrap="square" lIns="45720" tIns="45720" rIns="45720" bIns="45720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+ / - = MRD &gt; 5%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+</a:t>
            </a:r>
            <a:r>
              <a:rPr lang="en-US" sz="2000" dirty="0" smtClean="0">
                <a:solidFill>
                  <a:schemeClr val="bg1"/>
                </a:solidFill>
              </a:rPr>
              <a:t> / </a:t>
            </a:r>
            <a:r>
              <a:rPr lang="en-US" sz="2400" b="1" dirty="0" smtClean="0">
                <a:solidFill>
                  <a:schemeClr val="bg1"/>
                </a:solidFill>
              </a:rPr>
              <a:t>-</a:t>
            </a:r>
            <a:r>
              <a:rPr lang="en-US" sz="2000" dirty="0" smtClean="0">
                <a:solidFill>
                  <a:schemeClr val="bg1"/>
                </a:solidFill>
              </a:rPr>
              <a:t> = MRD &gt; 10%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358597" y="4661231"/>
            <a:ext cx="85739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625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2209800" y="3124200"/>
            <a:ext cx="342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lang="en-US" altLang="en-US" sz="1800">
              <a:latin typeface="Tahoma" pitchFamily="34" charset="0"/>
              <a:ea typeface="SimSun" pitchFamily="2" charset="-122"/>
            </a:endParaRPr>
          </a:p>
        </p:txBody>
      </p:sp>
      <p:pic>
        <p:nvPicPr>
          <p:cNvPr id="81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158875"/>
            <a:ext cx="6442075" cy="468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561860" y="5856714"/>
            <a:ext cx="84279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2400" dirty="0">
                <a:ea typeface="SimSun" pitchFamily="2" charset="-122"/>
              </a:rPr>
              <a:t>McClain et al. (2004, DSR-II</a:t>
            </a:r>
            <a:r>
              <a:rPr lang="en-US" altLang="zh-CN" sz="2400" dirty="0" smtClean="0">
                <a:ea typeface="SimSun" pitchFamily="2" charset="-122"/>
              </a:rPr>
              <a:t>), </a:t>
            </a:r>
            <a:r>
              <a:rPr lang="en-US" altLang="zh-CN" sz="2400" dirty="0" smtClean="0">
                <a:ea typeface="SimSun" pitchFamily="2" charset="-122"/>
                <a:sym typeface="Symbol" pitchFamily="18" charset="2"/>
              </a:rPr>
              <a:t>Gregg </a:t>
            </a:r>
            <a:r>
              <a:rPr lang="en-US" altLang="zh-CN" sz="2400" dirty="0">
                <a:ea typeface="SimSun" pitchFamily="2" charset="-122"/>
                <a:sym typeface="Symbol" pitchFamily="18" charset="2"/>
              </a:rPr>
              <a:t>and Casey (2004, RSE</a:t>
            </a:r>
            <a:r>
              <a:rPr lang="en-US" altLang="zh-CN" sz="2400" dirty="0" smtClean="0">
                <a:ea typeface="SimSun" pitchFamily="2" charset="-122"/>
                <a:sym typeface="Symbol" pitchFamily="18" charset="2"/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2400" dirty="0" smtClean="0">
                <a:ea typeface="SimSun" pitchFamily="2" charset="-122"/>
                <a:sym typeface="Symbol" pitchFamily="18" charset="2"/>
              </a:rPr>
              <a:t>Antoine et al. (2010, JGR), Moore et al. (2015, RSE)</a:t>
            </a:r>
            <a:endParaRPr lang="en-US" altLang="zh-CN" sz="2400" dirty="0">
              <a:ea typeface="SimSun" pitchFamily="2" charset="-122"/>
              <a:sym typeface="Symbol" pitchFamily="18" charset="2"/>
            </a:endParaRPr>
          </a:p>
        </p:txBody>
      </p:sp>
      <p:sp>
        <p:nvSpPr>
          <p:cNvPr id="8197" name="Rectangle 14"/>
          <p:cNvSpPr>
            <a:spLocks noChangeArrowheads="1"/>
          </p:cNvSpPr>
          <p:nvPr/>
        </p:nvSpPr>
        <p:spPr bwMode="auto">
          <a:xfrm>
            <a:off x="250825" y="260350"/>
            <a:ext cx="864235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 smtClean="0">
                <a:solidFill>
                  <a:srgbClr val="FFFF00"/>
                </a:solidFill>
                <a:latin typeface="Tahoma" pitchFamily="34" charset="0"/>
                <a:ea typeface="SimSun" pitchFamily="2" charset="-122"/>
                <a:cs typeface="Tahoma" pitchFamily="34" charset="0"/>
              </a:rPr>
              <a:t>Motivation: Understanding Uncertainties in Products</a:t>
            </a:r>
            <a:endParaRPr lang="en-US" altLang="zh-CN" sz="2400" b="1" dirty="0">
              <a:solidFill>
                <a:srgbClr val="FFFF00"/>
              </a:solidFill>
              <a:latin typeface="Tahoma" pitchFamily="34" charset="0"/>
              <a:ea typeface="SimSun" pitchFamily="2" charset="-122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54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603580" y="1007069"/>
            <a:ext cx="7432063" cy="5567592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39734D-D1F4-4A2E-9A11-E3FFE8E1A01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92" y="3956128"/>
            <a:ext cx="3210742" cy="2408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92" y="1424784"/>
            <a:ext cx="3210742" cy="2408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90" y="3963173"/>
            <a:ext cx="3210742" cy="2408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90" y="1428011"/>
            <a:ext cx="3210742" cy="2408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93"/>
          <a:stretch/>
        </p:blipFill>
        <p:spPr>
          <a:xfrm>
            <a:off x="5501088" y="3957164"/>
            <a:ext cx="2379376" cy="2408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40"/>
          <a:stretch/>
        </p:blipFill>
        <p:spPr>
          <a:xfrm>
            <a:off x="5501088" y="1431238"/>
            <a:ext cx="2397131" cy="24080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86765" y="1307035"/>
            <a:ext cx="1973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bg1"/>
                </a:solidFill>
              </a:rPr>
              <a:t>R</a:t>
            </a:r>
            <a:r>
              <a:rPr lang="en-US" i="1" baseline="-25000" dirty="0" err="1" smtClean="0">
                <a:solidFill>
                  <a:schemeClr val="bg1"/>
                </a:solidFill>
              </a:rPr>
              <a:t>rs</a:t>
            </a:r>
            <a:r>
              <a:rPr lang="en-US" dirty="0" smtClean="0">
                <a:solidFill>
                  <a:schemeClr val="bg1"/>
                </a:solidFill>
              </a:rPr>
              <a:t>(412)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12591" y="1307035"/>
            <a:ext cx="1960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bg1"/>
                </a:solidFill>
              </a:rPr>
              <a:t>R</a:t>
            </a:r>
            <a:r>
              <a:rPr lang="en-US" i="1" baseline="-25000" dirty="0" err="1" smtClean="0">
                <a:solidFill>
                  <a:schemeClr val="bg1"/>
                </a:solidFill>
              </a:rPr>
              <a:t>rs</a:t>
            </a:r>
            <a:r>
              <a:rPr lang="en-US" dirty="0" smtClean="0">
                <a:solidFill>
                  <a:schemeClr val="bg1"/>
                </a:solidFill>
              </a:rPr>
              <a:t>(555)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68975" y="1307035"/>
            <a:ext cx="1935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bg1"/>
                </a:solidFill>
              </a:rPr>
              <a:t>R</a:t>
            </a:r>
            <a:r>
              <a:rPr lang="en-US" i="1" baseline="-25000" dirty="0" err="1" smtClean="0">
                <a:solidFill>
                  <a:schemeClr val="bg1"/>
                </a:solidFill>
              </a:rPr>
              <a:t>rs</a:t>
            </a:r>
            <a:r>
              <a:rPr lang="en-US" dirty="0" smtClean="0">
                <a:solidFill>
                  <a:schemeClr val="bg1"/>
                </a:solidFill>
              </a:rPr>
              <a:t>(488)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6765" y="6196975"/>
            <a:ext cx="6686302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MODIS SZA (°)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1386304" y="3617834"/>
            <a:ext cx="4345925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VIIRS SZA (°)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163720" y="2286733"/>
            <a:ext cx="671780" cy="2480571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1" t="7891" r="19350" b="7891"/>
          <a:stretch/>
        </p:blipFill>
        <p:spPr>
          <a:xfrm>
            <a:off x="8287123" y="2608437"/>
            <a:ext cx="381333" cy="206242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909596" y="2286733"/>
            <a:ext cx="1182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UPD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41313" y="0"/>
            <a:ext cx="84455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600" dirty="0" smtClean="0">
                <a:latin typeface="+mj-lt"/>
                <a:ea typeface="+mj-ea"/>
                <a:cs typeface="+mj-cs"/>
              </a:rPr>
              <a:t>VIIRS vs MODIS – </a:t>
            </a:r>
            <a:r>
              <a:rPr lang="en-US" sz="4600" i="1" dirty="0" err="1" smtClean="0">
                <a:latin typeface="+mj-lt"/>
                <a:ea typeface="+mj-ea"/>
                <a:cs typeface="+mj-cs"/>
              </a:rPr>
              <a:t>R</a:t>
            </a:r>
            <a:r>
              <a:rPr lang="en-US" sz="4600" i="1" baseline="-25000" dirty="0" err="1" smtClean="0">
                <a:latin typeface="+mj-lt"/>
                <a:ea typeface="+mj-ea"/>
                <a:cs typeface="+mj-cs"/>
              </a:rPr>
              <a:t>rs</a:t>
            </a:r>
            <a:r>
              <a:rPr lang="en-US" sz="4600" dirty="0" smtClean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97815" y="1007069"/>
            <a:ext cx="7432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Low </a:t>
            </a:r>
            <a:r>
              <a:rPr lang="en-US" i="1" dirty="0" err="1" smtClean="0">
                <a:solidFill>
                  <a:schemeClr val="bg1"/>
                </a:solidFill>
              </a:rPr>
              <a:t>Chla</a:t>
            </a:r>
            <a:r>
              <a:rPr lang="en-US" dirty="0" smtClean="0">
                <a:solidFill>
                  <a:schemeClr val="bg1"/>
                </a:solidFill>
              </a:rPr>
              <a:t> (CHL</a:t>
            </a:r>
            <a:r>
              <a:rPr lang="en-US" baseline="-25000" dirty="0" smtClean="0">
                <a:solidFill>
                  <a:schemeClr val="bg1"/>
                </a:solidFill>
              </a:rPr>
              <a:t>OCI</a:t>
            </a:r>
            <a:r>
              <a:rPr lang="en-US" dirty="0" smtClean="0">
                <a:solidFill>
                  <a:schemeClr val="bg1"/>
                </a:solidFill>
              </a:rPr>
              <a:t> ≤ 0.25)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3580" y="3834587"/>
            <a:ext cx="7432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High </a:t>
            </a:r>
            <a:r>
              <a:rPr lang="en-US" dirty="0" err="1" smtClean="0">
                <a:solidFill>
                  <a:schemeClr val="bg1"/>
                </a:solidFill>
              </a:rPr>
              <a:t>Chla</a:t>
            </a:r>
            <a:r>
              <a:rPr lang="en-US" dirty="0">
                <a:solidFill>
                  <a:schemeClr val="bg1"/>
                </a:solidFill>
              </a:rPr>
              <a:t> (CHL</a:t>
            </a:r>
            <a:r>
              <a:rPr lang="en-US" baseline="-25000" dirty="0">
                <a:solidFill>
                  <a:schemeClr val="bg1"/>
                </a:solidFill>
              </a:rPr>
              <a:t>OCI</a:t>
            </a:r>
            <a:r>
              <a:rPr lang="en-US" dirty="0">
                <a:solidFill>
                  <a:schemeClr val="bg1"/>
                </a:solidFill>
              </a:rPr>
              <a:t> &gt;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0.25)</a:t>
            </a:r>
          </a:p>
        </p:txBody>
      </p:sp>
    </p:spTree>
    <p:extLst>
      <p:ext uri="{BB962C8B-B14F-4D97-AF65-F5344CB8AC3E}">
        <p14:creationId xmlns:p14="http://schemas.microsoft.com/office/powerpoint/2010/main" val="4224783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603580" y="1007069"/>
            <a:ext cx="7432063" cy="5567592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39734D-D1F4-4A2E-9A11-E3FFE8E1A01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92" y="3956128"/>
            <a:ext cx="3210742" cy="2408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92" y="1424784"/>
            <a:ext cx="3210742" cy="2408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90" y="3963173"/>
            <a:ext cx="3210742" cy="2408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90" y="1428011"/>
            <a:ext cx="3210742" cy="2408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93"/>
          <a:stretch/>
        </p:blipFill>
        <p:spPr>
          <a:xfrm>
            <a:off x="5501088" y="3957164"/>
            <a:ext cx="2379376" cy="2408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40"/>
          <a:stretch/>
        </p:blipFill>
        <p:spPr>
          <a:xfrm>
            <a:off x="5501088" y="1431238"/>
            <a:ext cx="2397131" cy="24080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86765" y="1307035"/>
            <a:ext cx="1973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bg1"/>
                </a:solidFill>
              </a:rPr>
              <a:t>R</a:t>
            </a:r>
            <a:r>
              <a:rPr lang="en-US" i="1" baseline="-25000" dirty="0" err="1" smtClean="0">
                <a:solidFill>
                  <a:schemeClr val="bg1"/>
                </a:solidFill>
              </a:rPr>
              <a:t>rs</a:t>
            </a:r>
            <a:r>
              <a:rPr lang="en-US" dirty="0" smtClean="0">
                <a:solidFill>
                  <a:schemeClr val="bg1"/>
                </a:solidFill>
              </a:rPr>
              <a:t>(412)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12591" y="1307035"/>
            <a:ext cx="1960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bg1"/>
                </a:solidFill>
              </a:rPr>
              <a:t>R</a:t>
            </a:r>
            <a:r>
              <a:rPr lang="en-US" i="1" baseline="-25000" dirty="0" err="1" smtClean="0">
                <a:solidFill>
                  <a:schemeClr val="bg1"/>
                </a:solidFill>
              </a:rPr>
              <a:t>rs</a:t>
            </a:r>
            <a:r>
              <a:rPr lang="en-US" dirty="0" smtClean="0">
                <a:solidFill>
                  <a:schemeClr val="bg1"/>
                </a:solidFill>
              </a:rPr>
              <a:t>(555)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68975" y="1307035"/>
            <a:ext cx="1935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bg1"/>
                </a:solidFill>
              </a:rPr>
              <a:t>R</a:t>
            </a:r>
            <a:r>
              <a:rPr lang="en-US" i="1" baseline="-25000" dirty="0" err="1" smtClean="0">
                <a:solidFill>
                  <a:schemeClr val="bg1"/>
                </a:solidFill>
              </a:rPr>
              <a:t>rs</a:t>
            </a:r>
            <a:r>
              <a:rPr lang="en-US" dirty="0" smtClean="0">
                <a:solidFill>
                  <a:schemeClr val="bg1"/>
                </a:solidFill>
              </a:rPr>
              <a:t>(488)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6765" y="6196975"/>
            <a:ext cx="6686302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MODIS SZA (°)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1386304" y="3617834"/>
            <a:ext cx="4345925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VIIRS SZA (°)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163720" y="2286733"/>
            <a:ext cx="671780" cy="2480571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1" t="7891" r="19350" b="7891"/>
          <a:stretch/>
        </p:blipFill>
        <p:spPr>
          <a:xfrm>
            <a:off x="8287123" y="2608437"/>
            <a:ext cx="381333" cy="206242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909596" y="2286733"/>
            <a:ext cx="1182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UPD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41313" y="0"/>
            <a:ext cx="84455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600" dirty="0" smtClean="0">
                <a:latin typeface="+mj-lt"/>
                <a:ea typeface="+mj-ea"/>
                <a:cs typeface="+mj-cs"/>
              </a:rPr>
              <a:t>VIIRS vs MODIS – </a:t>
            </a:r>
            <a:r>
              <a:rPr lang="en-US" sz="4600" i="1" dirty="0" err="1" smtClean="0">
                <a:latin typeface="+mj-lt"/>
                <a:ea typeface="+mj-ea"/>
                <a:cs typeface="+mj-cs"/>
              </a:rPr>
              <a:t>R</a:t>
            </a:r>
            <a:r>
              <a:rPr lang="en-US" sz="4600" i="1" baseline="-25000" dirty="0" err="1" smtClean="0">
                <a:latin typeface="+mj-lt"/>
                <a:ea typeface="+mj-ea"/>
                <a:cs typeface="+mj-cs"/>
              </a:rPr>
              <a:t>rs</a:t>
            </a:r>
            <a:r>
              <a:rPr lang="en-US" sz="4600" dirty="0" smtClean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97815" y="1007069"/>
            <a:ext cx="7432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Low </a:t>
            </a:r>
            <a:r>
              <a:rPr lang="en-US" i="1" dirty="0" err="1" smtClean="0">
                <a:solidFill>
                  <a:schemeClr val="bg1"/>
                </a:solidFill>
              </a:rPr>
              <a:t>Chla</a:t>
            </a:r>
            <a:r>
              <a:rPr lang="en-US" dirty="0" smtClean="0">
                <a:solidFill>
                  <a:schemeClr val="bg1"/>
                </a:solidFill>
              </a:rPr>
              <a:t> (CHL</a:t>
            </a:r>
            <a:r>
              <a:rPr lang="en-US" baseline="-25000" dirty="0" smtClean="0">
                <a:solidFill>
                  <a:schemeClr val="bg1"/>
                </a:solidFill>
              </a:rPr>
              <a:t>OCI</a:t>
            </a:r>
            <a:r>
              <a:rPr lang="en-US" dirty="0" smtClean="0">
                <a:solidFill>
                  <a:schemeClr val="bg1"/>
                </a:solidFill>
              </a:rPr>
              <a:t> ≤ 0.25)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3580" y="3834587"/>
            <a:ext cx="7432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High </a:t>
            </a:r>
            <a:r>
              <a:rPr lang="en-US" dirty="0" err="1" smtClean="0">
                <a:solidFill>
                  <a:schemeClr val="bg1"/>
                </a:solidFill>
              </a:rPr>
              <a:t>Chla</a:t>
            </a:r>
            <a:r>
              <a:rPr lang="en-US" dirty="0">
                <a:solidFill>
                  <a:schemeClr val="bg1"/>
                </a:solidFill>
              </a:rPr>
              <a:t> (CHL</a:t>
            </a:r>
            <a:r>
              <a:rPr lang="en-US" baseline="-25000" dirty="0">
                <a:solidFill>
                  <a:schemeClr val="bg1"/>
                </a:solidFill>
              </a:rPr>
              <a:t>OCI</a:t>
            </a:r>
            <a:r>
              <a:rPr lang="en-US" dirty="0">
                <a:solidFill>
                  <a:schemeClr val="bg1"/>
                </a:solidFill>
              </a:rPr>
              <a:t> &gt;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0.25)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050742" y="2286733"/>
            <a:ext cx="0" cy="8433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050742" y="4910520"/>
            <a:ext cx="0" cy="8433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397408" y="4907293"/>
            <a:ext cx="0" cy="8433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742591" y="2286733"/>
            <a:ext cx="0" cy="8433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385570" y="2286733"/>
            <a:ext cx="0" cy="8433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742591" y="4910520"/>
            <a:ext cx="0" cy="8433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671962" y="2776483"/>
            <a:ext cx="85739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016534" y="2776483"/>
            <a:ext cx="85739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1671962" y="5370242"/>
            <a:ext cx="85739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817510" y="2380648"/>
            <a:ext cx="671780" cy="2480571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743574" y="1011872"/>
            <a:ext cx="5791130" cy="5046880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63386" y="2380648"/>
            <a:ext cx="1182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UPD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1" t="7891" r="19350" b="7891"/>
          <a:stretch/>
        </p:blipFill>
        <p:spPr>
          <a:xfrm>
            <a:off x="7940913" y="2702352"/>
            <a:ext cx="381333" cy="20624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39734D-D1F4-4A2E-9A11-E3FFE8E1A01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5"/>
          <a:stretch/>
        </p:blipFill>
        <p:spPr>
          <a:xfrm>
            <a:off x="1941447" y="1210687"/>
            <a:ext cx="3833594" cy="2772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575" r="27656"/>
          <a:stretch/>
        </p:blipFill>
        <p:spPr>
          <a:xfrm>
            <a:off x="4696375" y="1210687"/>
            <a:ext cx="2773397" cy="27724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19135" y="1011866"/>
            <a:ext cx="2299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CHL</a:t>
            </a:r>
            <a:r>
              <a:rPr lang="en-US" baseline="-25000" dirty="0" err="1" smtClean="0">
                <a:solidFill>
                  <a:schemeClr val="bg1"/>
                </a:solidFill>
              </a:rPr>
              <a:t>OCx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55134" y="1011866"/>
            <a:ext cx="23378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CHL</a:t>
            </a:r>
            <a:r>
              <a:rPr lang="en-US" baseline="-25000" dirty="0" smtClean="0">
                <a:solidFill>
                  <a:schemeClr val="bg1"/>
                </a:solidFill>
              </a:rPr>
              <a:t>OCI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47" y="2978626"/>
            <a:ext cx="3833592" cy="28751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25"/>
          <a:stretch/>
        </p:blipFill>
        <p:spPr>
          <a:xfrm>
            <a:off x="4696376" y="2978626"/>
            <a:ext cx="2820572" cy="28751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10103" y="5681065"/>
            <a:ext cx="5115207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MODIS SZA (°)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778099" y="4233343"/>
            <a:ext cx="2308634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VIIRS SZA (°)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99909" y="5853815"/>
            <a:ext cx="2269919" cy="769441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txBody>
          <a:bodyPr wrap="square" lIns="45720" tIns="45720" rIns="45720" bIns="45720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+ / - = MRD &gt; 5%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+</a:t>
            </a:r>
            <a:r>
              <a:rPr lang="en-US" sz="2000" dirty="0" smtClean="0">
                <a:solidFill>
                  <a:schemeClr val="bg1"/>
                </a:solidFill>
              </a:rPr>
              <a:t> / </a:t>
            </a:r>
            <a:r>
              <a:rPr lang="en-US" sz="2400" b="1" dirty="0" smtClean="0">
                <a:solidFill>
                  <a:schemeClr val="bg1"/>
                </a:solidFill>
              </a:rPr>
              <a:t>-</a:t>
            </a:r>
            <a:r>
              <a:rPr lang="en-US" sz="2000" dirty="0" smtClean="0">
                <a:solidFill>
                  <a:schemeClr val="bg1"/>
                </a:solidFill>
              </a:rPr>
              <a:t> = MRD &gt; 10%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41313" y="0"/>
            <a:ext cx="84455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600" dirty="0" smtClean="0">
                <a:latin typeface="+mj-lt"/>
                <a:ea typeface="+mj-ea"/>
                <a:cs typeface="+mj-cs"/>
              </a:rPr>
              <a:t>Angular dependence in </a:t>
            </a:r>
            <a:r>
              <a:rPr lang="en-US" sz="4600" i="1" dirty="0" err="1" smtClean="0">
                <a:latin typeface="+mj-lt"/>
                <a:ea typeface="+mj-ea"/>
                <a:cs typeface="+mj-cs"/>
              </a:rPr>
              <a:t>Chla</a:t>
            </a:r>
            <a:endParaRPr lang="en-US" sz="4600" i="1" baseline="-2500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925111" y="2013752"/>
            <a:ext cx="201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SeaWiFS</a:t>
            </a:r>
            <a:r>
              <a:rPr lang="en-US" dirty="0" smtClean="0">
                <a:solidFill>
                  <a:schemeClr val="bg1"/>
                </a:solidFill>
              </a:rPr>
              <a:t> SZA (°)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922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817510" y="2380648"/>
            <a:ext cx="671780" cy="2480571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743574" y="1011872"/>
            <a:ext cx="5791130" cy="5046880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63386" y="2380648"/>
            <a:ext cx="1182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UPD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1" t="7891" r="19350" b="7891"/>
          <a:stretch/>
        </p:blipFill>
        <p:spPr>
          <a:xfrm>
            <a:off x="7940913" y="2702352"/>
            <a:ext cx="381333" cy="20624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39734D-D1F4-4A2E-9A11-E3FFE8E1A01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5"/>
          <a:stretch/>
        </p:blipFill>
        <p:spPr>
          <a:xfrm>
            <a:off x="1941447" y="1210687"/>
            <a:ext cx="3833594" cy="2772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575" r="27656"/>
          <a:stretch/>
        </p:blipFill>
        <p:spPr>
          <a:xfrm>
            <a:off x="4696375" y="1210687"/>
            <a:ext cx="2773397" cy="27724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19135" y="1011866"/>
            <a:ext cx="2299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CHL</a:t>
            </a:r>
            <a:r>
              <a:rPr lang="en-US" baseline="-25000" dirty="0" err="1" smtClean="0">
                <a:solidFill>
                  <a:schemeClr val="bg1"/>
                </a:solidFill>
              </a:rPr>
              <a:t>OCx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55134" y="1011866"/>
            <a:ext cx="23378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CHL</a:t>
            </a:r>
            <a:r>
              <a:rPr lang="en-US" baseline="-25000" dirty="0" smtClean="0">
                <a:solidFill>
                  <a:schemeClr val="bg1"/>
                </a:solidFill>
              </a:rPr>
              <a:t>OCI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47" y="2978626"/>
            <a:ext cx="3833592" cy="28751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25"/>
          <a:stretch/>
        </p:blipFill>
        <p:spPr>
          <a:xfrm>
            <a:off x="4696376" y="2978626"/>
            <a:ext cx="2820572" cy="28751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10103" y="5681065"/>
            <a:ext cx="5115207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MODIS SZA (°)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778099" y="4233343"/>
            <a:ext cx="2308634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VIIRS SZA (°)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99909" y="5853815"/>
            <a:ext cx="2269919" cy="769441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txBody>
          <a:bodyPr wrap="square" lIns="45720" tIns="45720" rIns="45720" bIns="45720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+ / - = MRD &gt; 5%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+</a:t>
            </a:r>
            <a:r>
              <a:rPr lang="en-US" sz="2000" dirty="0" smtClean="0">
                <a:solidFill>
                  <a:schemeClr val="bg1"/>
                </a:solidFill>
              </a:rPr>
              <a:t> / </a:t>
            </a:r>
            <a:r>
              <a:rPr lang="en-US" sz="2400" b="1" dirty="0" smtClean="0">
                <a:solidFill>
                  <a:schemeClr val="bg1"/>
                </a:solidFill>
              </a:rPr>
              <a:t>-</a:t>
            </a:r>
            <a:r>
              <a:rPr lang="en-US" sz="2000" dirty="0" smtClean="0">
                <a:solidFill>
                  <a:schemeClr val="bg1"/>
                </a:solidFill>
              </a:rPr>
              <a:t> = MRD &gt; 10%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41313" y="0"/>
            <a:ext cx="84455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600" dirty="0" smtClean="0">
                <a:latin typeface="+mj-lt"/>
                <a:ea typeface="+mj-ea"/>
                <a:cs typeface="+mj-cs"/>
              </a:rPr>
              <a:t>Angular dependence in </a:t>
            </a:r>
            <a:r>
              <a:rPr lang="en-US" sz="4600" i="1" dirty="0" err="1" smtClean="0">
                <a:latin typeface="+mj-lt"/>
                <a:ea typeface="+mj-ea"/>
                <a:cs typeface="+mj-cs"/>
              </a:rPr>
              <a:t>Chla</a:t>
            </a:r>
            <a:endParaRPr lang="en-US" sz="4600" i="1" baseline="-2500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925111" y="2013752"/>
            <a:ext cx="201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SeaWiFS</a:t>
            </a:r>
            <a:r>
              <a:rPr lang="en-US" dirty="0" smtClean="0">
                <a:solidFill>
                  <a:schemeClr val="bg1"/>
                </a:solidFill>
              </a:rPr>
              <a:t> SZA (°)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519997" y="1776702"/>
            <a:ext cx="0" cy="8433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136003" y="2246504"/>
            <a:ext cx="85739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519997" y="3953210"/>
            <a:ext cx="0" cy="8433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136003" y="4423012"/>
            <a:ext cx="85739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6568513" y="3205725"/>
            <a:ext cx="877977" cy="24030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1416" y="1202281"/>
            <a:ext cx="8335397" cy="4645903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39734D-D1F4-4A2E-9A11-E3FFE8E1A01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1313" y="0"/>
            <a:ext cx="84455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600" dirty="0" smtClean="0">
                <a:latin typeface="+mj-lt"/>
                <a:ea typeface="+mj-ea"/>
                <a:cs typeface="+mj-cs"/>
              </a:rPr>
              <a:t>SZA dependence - time series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9103" y="1274601"/>
            <a:ext cx="7888908" cy="426757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/>
          <p:cNvSpPr txBox="1"/>
          <p:nvPr/>
        </p:nvSpPr>
        <p:spPr>
          <a:xfrm rot="16200000">
            <a:off x="-1333954" y="3059971"/>
            <a:ext cx="3948427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Mean CHL</a:t>
            </a:r>
            <a:r>
              <a:rPr lang="en-US" baseline="-25000" dirty="0" smtClean="0">
                <a:solidFill>
                  <a:schemeClr val="bg1"/>
                </a:solidFill>
              </a:rPr>
              <a:t>OCI</a:t>
            </a:r>
            <a:r>
              <a:rPr lang="en-US" dirty="0" smtClean="0">
                <a:solidFill>
                  <a:schemeClr val="bg1"/>
                </a:solidFill>
              </a:rPr>
              <a:t> (mg m</a:t>
            </a:r>
            <a:r>
              <a:rPr lang="en-US" baseline="30000" dirty="0" smtClean="0">
                <a:solidFill>
                  <a:schemeClr val="bg1"/>
                </a:solidFill>
              </a:rPr>
              <a:t>-3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5562" y="5470499"/>
            <a:ext cx="5607780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Year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416" y="5848185"/>
            <a:ext cx="4313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</a:t>
            </a:r>
            <a:r>
              <a:rPr lang="en-US" dirty="0" err="1" smtClean="0"/>
              <a:t>GoM</a:t>
            </a:r>
            <a:r>
              <a:rPr lang="en-US" dirty="0" smtClean="0"/>
              <a:t>, CHL</a:t>
            </a:r>
            <a:r>
              <a:rPr lang="en-US" baseline="-25000" dirty="0" smtClean="0"/>
              <a:t>OCI</a:t>
            </a:r>
            <a:r>
              <a:rPr lang="en-US" dirty="0" smtClean="0"/>
              <a:t> ≤ 0.25 mg m</a:t>
            </a:r>
            <a:r>
              <a:rPr lang="en-US" baseline="30000" dirty="0" smtClean="0"/>
              <a:t>-3</a:t>
            </a:r>
            <a:endParaRPr lang="en-US" baseline="30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39734D-D1F4-4A2E-9A11-E3FFE8E1A01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13765" y="1182889"/>
            <a:ext cx="7320527" cy="4468245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64373" y="5743746"/>
            <a:ext cx="2269919" cy="769441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txBody>
          <a:bodyPr wrap="square" lIns="45720" tIns="45720" rIns="45720" bIns="45720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+ / - = MRD &gt; 5%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+</a:t>
            </a:r>
            <a:r>
              <a:rPr lang="en-US" sz="2000" dirty="0" smtClean="0">
                <a:solidFill>
                  <a:schemeClr val="bg1"/>
                </a:solidFill>
              </a:rPr>
              <a:t> / </a:t>
            </a:r>
            <a:r>
              <a:rPr lang="en-US" sz="2400" b="1" dirty="0" smtClean="0">
                <a:solidFill>
                  <a:schemeClr val="bg1"/>
                </a:solidFill>
              </a:rPr>
              <a:t>-</a:t>
            </a:r>
            <a:r>
              <a:rPr lang="en-US" sz="2000" dirty="0" smtClean="0">
                <a:solidFill>
                  <a:schemeClr val="bg1"/>
                </a:solidFill>
              </a:rPr>
              <a:t> = MRD &gt; 10%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08" y="1274004"/>
            <a:ext cx="3210741" cy="24080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606" y="1277231"/>
            <a:ext cx="3210741" cy="240805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3"/>
          <a:stretch/>
        </p:blipFill>
        <p:spPr>
          <a:xfrm>
            <a:off x="5620605" y="1280458"/>
            <a:ext cx="2333790" cy="240805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206281" y="1182889"/>
            <a:ext cx="1973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solidFill>
                  <a:schemeClr val="bg1"/>
                </a:solidFill>
              </a:rPr>
              <a:t>a</a:t>
            </a:r>
            <a:r>
              <a:rPr lang="en-US" i="1" baseline="-25000" dirty="0" smtClean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(488)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932107" y="1182889"/>
            <a:ext cx="1960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bg1"/>
                </a:solidFill>
              </a:rPr>
              <a:t>K</a:t>
            </a:r>
            <a:r>
              <a:rPr lang="en-US" i="1" baseline="-25000" dirty="0" err="1" smtClean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(488)_lee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588491" y="1182889"/>
            <a:ext cx="1935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solidFill>
                  <a:schemeClr val="bg1"/>
                </a:solidFill>
              </a:rPr>
              <a:t>b</a:t>
            </a:r>
            <a:r>
              <a:rPr lang="en-US" i="1" baseline="-25000" dirty="0" smtClean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(488)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08" y="2994842"/>
            <a:ext cx="3210741" cy="240805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606" y="3001887"/>
            <a:ext cx="3210741" cy="240805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42"/>
          <a:stretch/>
        </p:blipFill>
        <p:spPr>
          <a:xfrm>
            <a:off x="5620604" y="2995878"/>
            <a:ext cx="2307157" cy="240805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06281" y="5273448"/>
            <a:ext cx="6686302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MODIS SZA (°)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 rot="16200000">
            <a:off x="-95512" y="2130024"/>
            <a:ext cx="200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SeaWiFS</a:t>
            </a:r>
            <a:r>
              <a:rPr lang="en-US" dirty="0" smtClean="0">
                <a:solidFill>
                  <a:schemeClr val="bg1"/>
                </a:solidFill>
              </a:rPr>
              <a:t> SZA (°)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16200000">
            <a:off x="-84620" y="4020144"/>
            <a:ext cx="1974458" cy="377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VIIRS SZA (°)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163720" y="2286733"/>
            <a:ext cx="671780" cy="2480571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1" t="7891" r="19350" b="7891"/>
          <a:stretch/>
        </p:blipFill>
        <p:spPr>
          <a:xfrm>
            <a:off x="8287123" y="2608437"/>
            <a:ext cx="381333" cy="206242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7909596" y="2286733"/>
            <a:ext cx="1182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UPD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341313" y="0"/>
            <a:ext cx="84455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600" dirty="0" smtClean="0">
                <a:latin typeface="+mj-lt"/>
                <a:ea typeface="+mj-ea"/>
                <a:cs typeface="+mj-cs"/>
              </a:rPr>
              <a:t>Angular dependence in QAA</a:t>
            </a:r>
            <a:endParaRPr lang="en-US" sz="4600" i="1" baseline="-2500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21509" y="5658179"/>
            <a:ext cx="7312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Low </a:t>
            </a:r>
            <a:r>
              <a:rPr lang="en-US" i="1" dirty="0" err="1" smtClean="0"/>
              <a:t>Chla</a:t>
            </a:r>
            <a:r>
              <a:rPr lang="en-US" dirty="0" smtClean="0"/>
              <a:t> (CHL</a:t>
            </a:r>
            <a:r>
              <a:rPr lang="en-US" baseline="-25000" dirty="0" smtClean="0"/>
              <a:t>OCI</a:t>
            </a:r>
            <a:r>
              <a:rPr lang="en-US" dirty="0" smtClean="0"/>
              <a:t> ≤ 0.25)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7467600" cy="52784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Apparent SZA dependence for all instruments</a:t>
            </a:r>
          </a:p>
          <a:p>
            <a:pPr lvl="1"/>
            <a:r>
              <a:rPr lang="en-US" dirty="0" smtClean="0"/>
              <a:t>Potential MODIS and VIIRS insufficient sun glint masking</a:t>
            </a:r>
          </a:p>
          <a:p>
            <a:pPr lvl="1"/>
            <a:r>
              <a:rPr lang="en-US" dirty="0" smtClean="0"/>
              <a:t>Potential </a:t>
            </a:r>
            <a:r>
              <a:rPr lang="en-US" dirty="0" err="1" smtClean="0"/>
              <a:t>SeaWiFS</a:t>
            </a:r>
            <a:r>
              <a:rPr lang="en-US" dirty="0" smtClean="0"/>
              <a:t> BRDF correction uncertainties</a:t>
            </a:r>
          </a:p>
          <a:p>
            <a:r>
              <a:rPr lang="en-US" dirty="0" smtClean="0"/>
              <a:t>Impressive overall continuity for </a:t>
            </a:r>
            <a:r>
              <a:rPr lang="en-US" i="1" dirty="0" err="1" smtClean="0"/>
              <a:t>R</a:t>
            </a:r>
            <a:r>
              <a:rPr lang="en-US" i="1" baseline="-25000" dirty="0" err="1" smtClean="0"/>
              <a:t>rs</a:t>
            </a:r>
            <a:endParaRPr lang="en-US" i="1" baseline="-25000" dirty="0" smtClean="0"/>
          </a:p>
          <a:p>
            <a:pPr lvl="1"/>
            <a:r>
              <a:rPr lang="en-US" dirty="0" smtClean="0"/>
              <a:t>Generally, UPD &lt; 10%, except for red bands</a:t>
            </a:r>
          </a:p>
          <a:p>
            <a:pPr lvl="1"/>
            <a:r>
              <a:rPr lang="en-US" dirty="0" smtClean="0"/>
              <a:t>MRD &lt; 5%, but </a:t>
            </a:r>
            <a:r>
              <a:rPr lang="en-US" dirty="0" err="1" smtClean="0"/>
              <a:t>SeaWiFS</a:t>
            </a:r>
            <a:r>
              <a:rPr lang="en-US" dirty="0" smtClean="0"/>
              <a:t> &gt; MODIS &gt; VIIRS</a:t>
            </a:r>
          </a:p>
          <a:p>
            <a:pPr lvl="1"/>
            <a:r>
              <a:rPr lang="en-US" dirty="0" smtClean="0"/>
              <a:t>Most angular dependence for SZA &gt; 40°</a:t>
            </a:r>
          </a:p>
          <a:p>
            <a:r>
              <a:rPr lang="en-US" dirty="0" smtClean="0"/>
              <a:t>OCI much more resilient to angular dependence than </a:t>
            </a:r>
            <a:r>
              <a:rPr lang="en-US" dirty="0" err="1" smtClean="0"/>
              <a:t>OCx</a:t>
            </a:r>
            <a:endParaRPr lang="en-US" dirty="0" smtClean="0"/>
          </a:p>
          <a:p>
            <a:r>
              <a:rPr lang="en-US" dirty="0" smtClean="0"/>
              <a:t>SZA dependence muted in QAA &amp;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d</a:t>
            </a:r>
            <a:r>
              <a:rPr lang="en-US" dirty="0" err="1" smtClean="0"/>
              <a:t>_lee</a:t>
            </a:r>
            <a:r>
              <a:rPr lang="en-US" dirty="0" smtClean="0"/>
              <a:t> products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39734D-D1F4-4A2E-9A11-E3FFE8E1A01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1313" y="0"/>
            <a:ext cx="84455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600" dirty="0" smtClean="0">
                <a:latin typeface="+mj-lt"/>
                <a:ea typeface="+mj-ea"/>
                <a:cs typeface="+mj-cs"/>
              </a:rPr>
              <a:t>Conclusions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9" descr="sing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41" b="10751"/>
          <a:stretch>
            <a:fillRect/>
          </a:stretch>
        </p:blipFill>
        <p:spPr bwMode="auto">
          <a:xfrm>
            <a:off x="925513" y="1162050"/>
            <a:ext cx="6991350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52229" name="Text Box 12"/>
          <p:cNvSpPr txBox="1">
            <a:spLocks noChangeArrowheads="1"/>
          </p:cNvSpPr>
          <p:nvPr/>
        </p:nvSpPr>
        <p:spPr bwMode="auto">
          <a:xfrm>
            <a:off x="1284288" y="334963"/>
            <a:ext cx="62214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Tahoma" pitchFamily="34" charset="0"/>
                <a:ea typeface="楷体_GB2312" charset="-122"/>
              </a:rPr>
              <a:t>Time series, global ocean</a:t>
            </a:r>
          </a:p>
        </p:txBody>
      </p:sp>
      <p:sp>
        <p:nvSpPr>
          <p:cNvPr id="52230" name="Rectangle 5"/>
          <p:cNvSpPr>
            <a:spLocks noChangeArrowheads="1"/>
          </p:cNvSpPr>
          <p:nvPr/>
        </p:nvSpPr>
        <p:spPr bwMode="auto">
          <a:xfrm>
            <a:off x="1711325" y="1895475"/>
            <a:ext cx="59118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2000">
                <a:solidFill>
                  <a:srgbClr val="000000"/>
                </a:solidFill>
                <a:ea typeface="SimSun" pitchFamily="2" charset="-122"/>
              </a:rPr>
              <a:t>Oilgotrophic MODISA/SeaWiFS ratio, 2003 - 2010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zh-CN" sz="600">
              <a:solidFill>
                <a:srgbClr val="0000FF"/>
              </a:solidFill>
              <a:ea typeface="SimSun" pitchFamily="2" charset="-12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2000">
                <a:solidFill>
                  <a:srgbClr val="0000FF"/>
                </a:solidFill>
                <a:ea typeface="SimSun" pitchFamily="2" charset="-122"/>
              </a:rPr>
              <a:t>Blue: OCx (current algorithm)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zh-CN" sz="2000">
              <a:solidFill>
                <a:srgbClr val="000000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57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8" descr="bo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00" b="10719"/>
          <a:stretch>
            <a:fillRect/>
          </a:stretch>
        </p:blipFill>
        <p:spPr bwMode="auto">
          <a:xfrm>
            <a:off x="922338" y="1160463"/>
            <a:ext cx="6994525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1711325" y="1895475"/>
            <a:ext cx="59118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2000">
                <a:solidFill>
                  <a:srgbClr val="000000"/>
                </a:solidFill>
                <a:ea typeface="SimSun" pitchFamily="2" charset="-122"/>
              </a:rPr>
              <a:t>Oilgotrophic MODISA/SeaWiFS ratio, 2003 - 2010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zh-CN" sz="600">
              <a:solidFill>
                <a:srgbClr val="0000FF"/>
              </a:solidFill>
              <a:ea typeface="SimSun" pitchFamily="2" charset="-12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2000">
                <a:solidFill>
                  <a:srgbClr val="0000FF"/>
                </a:solidFill>
                <a:ea typeface="SimSun" pitchFamily="2" charset="-122"/>
              </a:rPr>
              <a:t>Blue: OCx (current algorithm)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2000">
                <a:solidFill>
                  <a:srgbClr val="000000"/>
                </a:solidFill>
                <a:ea typeface="SimSun" pitchFamily="2" charset="-122"/>
              </a:rPr>
              <a:t>Black: CI (new algorithm)</a:t>
            </a:r>
          </a:p>
        </p:txBody>
      </p:sp>
      <p:sp>
        <p:nvSpPr>
          <p:cNvPr id="53254" name="Text Box 12"/>
          <p:cNvSpPr txBox="1">
            <a:spLocks noChangeArrowheads="1"/>
          </p:cNvSpPr>
          <p:nvPr/>
        </p:nvSpPr>
        <p:spPr bwMode="auto">
          <a:xfrm>
            <a:off x="1284288" y="334963"/>
            <a:ext cx="62214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Tahoma" pitchFamily="34" charset="0"/>
                <a:ea typeface="楷体_GB2312" charset="-122"/>
              </a:rPr>
              <a:t>Time series, global ocean</a:t>
            </a:r>
          </a:p>
        </p:txBody>
      </p:sp>
    </p:spTree>
    <p:extLst>
      <p:ext uri="{BB962C8B-B14F-4D97-AF65-F5344CB8AC3E}">
        <p14:creationId xmlns:p14="http://schemas.microsoft.com/office/powerpoint/2010/main" val="2287519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53254" name="Text Box 12"/>
          <p:cNvSpPr txBox="1">
            <a:spLocks noChangeArrowheads="1"/>
          </p:cNvSpPr>
          <p:nvPr/>
        </p:nvSpPr>
        <p:spPr bwMode="auto">
          <a:xfrm>
            <a:off x="1284287" y="334963"/>
            <a:ext cx="707824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 smtClean="0">
                <a:solidFill>
                  <a:srgbClr val="FFFF00"/>
                </a:solidFill>
                <a:latin typeface="Tahoma" pitchFamily="34" charset="0"/>
                <a:ea typeface="楷体_GB2312" charset="-122"/>
              </a:rPr>
              <a:t>Comparison of simultaneous (+- 5 minutes) </a:t>
            </a:r>
            <a:r>
              <a:rPr lang="en-US" altLang="en-US" sz="2800" b="1" dirty="0">
                <a:solidFill>
                  <a:srgbClr val="FFFF00"/>
                </a:solidFill>
                <a:latin typeface="Tahoma" pitchFamily="34" charset="0"/>
                <a:ea typeface="楷体_GB2312" charset="-122"/>
              </a:rPr>
              <a:t>measurements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903" y="1358435"/>
            <a:ext cx="6499952" cy="45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6647" y="5925045"/>
            <a:ext cx="7905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UPD </a:t>
            </a:r>
            <a:r>
              <a:rPr lang="en-US" sz="1600" dirty="0"/>
              <a:t>for a) </a:t>
            </a:r>
            <a:r>
              <a:rPr lang="en-US" sz="1600" dirty="0" err="1"/>
              <a:t>SeaWiFS</a:t>
            </a:r>
            <a:r>
              <a:rPr lang="en-US" sz="1600" dirty="0"/>
              <a:t> / MODIS and b) VIIRS / MODIS simultaneous </a:t>
            </a:r>
            <a:r>
              <a:rPr lang="en-US" sz="1600" dirty="0" err="1" smtClean="0"/>
              <a:t>K</a:t>
            </a:r>
            <a:r>
              <a:rPr lang="en-US" sz="1600" baseline="-25000" dirty="0" err="1" smtClean="0"/>
              <a:t>d</a:t>
            </a:r>
            <a:r>
              <a:rPr lang="en-US" sz="1600" dirty="0" err="1" smtClean="0"/>
              <a:t>_lee</a:t>
            </a:r>
            <a:r>
              <a:rPr lang="en-US" sz="1600" dirty="0" smtClean="0"/>
              <a:t> </a:t>
            </a:r>
            <a:r>
              <a:rPr lang="en-US" sz="1600" dirty="0"/>
              <a:t>matchup </a:t>
            </a:r>
            <a:endParaRPr lang="en-US" sz="1600" dirty="0" smtClean="0"/>
          </a:p>
          <a:p>
            <a:r>
              <a:rPr lang="en-US" sz="1600" dirty="0" smtClean="0"/>
              <a:t>at </a:t>
            </a:r>
            <a:r>
              <a:rPr lang="en-US" sz="1600" dirty="0"/>
              <a:t>0.25 degree resolution. </a:t>
            </a:r>
            <a:r>
              <a:rPr lang="en-US" sz="1600" dirty="0" smtClean="0"/>
              <a:t>Regions </a:t>
            </a:r>
            <a:r>
              <a:rPr lang="en-US" sz="1600" dirty="0"/>
              <a:t>with positive or negative MRD greater than 5% </a:t>
            </a:r>
            <a:endParaRPr lang="en-US" sz="1600" dirty="0" smtClean="0"/>
          </a:p>
          <a:p>
            <a:r>
              <a:rPr lang="en-US" sz="1600" dirty="0" smtClean="0"/>
              <a:t>are </a:t>
            </a:r>
            <a:r>
              <a:rPr lang="en-US" sz="1600" dirty="0"/>
              <a:t>marked with ‘+’ or ‘-’, respectively.  </a:t>
            </a:r>
            <a:r>
              <a:rPr lang="en-US" sz="1600" dirty="0" smtClean="0"/>
              <a:t>For </a:t>
            </a:r>
            <a:r>
              <a:rPr lang="en-US" sz="1600" dirty="0"/>
              <a:t>MRD greater than 10%, symbols are bold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38404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53254" name="Text Box 12"/>
          <p:cNvSpPr txBox="1">
            <a:spLocks noChangeArrowheads="1"/>
          </p:cNvSpPr>
          <p:nvPr/>
        </p:nvSpPr>
        <p:spPr bwMode="auto">
          <a:xfrm>
            <a:off x="550843" y="202759"/>
            <a:ext cx="84279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DDDD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1" dirty="0" smtClean="0">
                <a:solidFill>
                  <a:srgbClr val="FFFF00"/>
                </a:solidFill>
                <a:latin typeface="Tahoma" pitchFamily="34" charset="0"/>
                <a:ea typeface="楷体_GB2312" charset="-122"/>
              </a:rPr>
              <a:t>Comparison of monthly mean products</a:t>
            </a:r>
            <a:endParaRPr lang="en-US" altLang="en-US" b="1" dirty="0">
              <a:solidFill>
                <a:srgbClr val="FFFF00"/>
              </a:solidFill>
              <a:latin typeface="Tahoma" pitchFamily="34" charset="0"/>
              <a:ea typeface="楷体_GB231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0843" y="5768778"/>
            <a:ext cx="7706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UPD </a:t>
            </a:r>
            <a:r>
              <a:rPr lang="en-US" sz="1600" dirty="0"/>
              <a:t>for a) </a:t>
            </a:r>
            <a:r>
              <a:rPr lang="en-US" sz="1600" dirty="0" err="1"/>
              <a:t>SeaWiFS</a:t>
            </a:r>
            <a:r>
              <a:rPr lang="en-US" sz="1600" dirty="0"/>
              <a:t> / MODIS and b) VIIRS / MODIS </a:t>
            </a:r>
            <a:r>
              <a:rPr lang="en-US" sz="1600" dirty="0" smtClean="0"/>
              <a:t>monthly mean products</a:t>
            </a:r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5" y="949473"/>
            <a:ext cx="8391529" cy="459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833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39734D-D1F4-4A2E-9A11-E3FFE8E1A01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1313" y="0"/>
            <a:ext cx="8445500" cy="11430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latin typeface="+mj-lt"/>
                <a:ea typeface="+mj-ea"/>
                <a:cs typeface="+mj-cs"/>
              </a:rPr>
              <a:t>Differences in monthly mean products for clear waters of the Gulf of Mexico</a:t>
            </a:r>
          </a:p>
        </p:txBody>
      </p:sp>
      <p:pic>
        <p:nvPicPr>
          <p:cNvPr id="1026" name="Picture 2" descr="C:\Users\Chuanmin\AppData\Local\Temp\modis_seawifs_monthly_chlor_a_upd_by_cou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069" y="1131983"/>
            <a:ext cx="6719987" cy="503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147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638237" y="3305667"/>
            <a:ext cx="1217005" cy="2929335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41313" y="0"/>
            <a:ext cx="84455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600" dirty="0" smtClean="0">
                <a:latin typeface="+mj-lt"/>
                <a:ea typeface="+mj-ea"/>
                <a:cs typeface="+mj-cs"/>
              </a:rPr>
              <a:t>Why does viewing angle matter?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D0234D-0B9F-42F0-A85C-9BA245B20737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941034"/>
            <a:ext cx="7467600" cy="5185130"/>
          </a:xfrm>
        </p:spPr>
        <p:txBody>
          <a:bodyPr/>
          <a:lstStyle/>
          <a:p>
            <a:r>
              <a:rPr lang="en-US" dirty="0" smtClean="0"/>
              <a:t>Satellite data may degrade at high SZA</a:t>
            </a:r>
          </a:p>
          <a:p>
            <a:r>
              <a:rPr lang="en-US" dirty="0"/>
              <a:t>Geostationary sensor design</a:t>
            </a:r>
          </a:p>
          <a:p>
            <a:r>
              <a:rPr lang="en-US" dirty="0" smtClean="0"/>
              <a:t>Any (non polar) location is viewed from only ~6 SZAs for MODIS &amp; VIIRS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654" y="4769507"/>
            <a:ext cx="4543026" cy="16751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654" y="3094388"/>
            <a:ext cx="4543026" cy="16751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1884" y="3567992"/>
            <a:ext cx="664385" cy="27690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38602" y="3332361"/>
            <a:ext cx="12170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# of pixels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91785" y="3051747"/>
            <a:ext cx="243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 – 22°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91786" y="4735639"/>
            <a:ext cx="1488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 – 28°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97445" y="3657597"/>
            <a:ext cx="319596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180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90047" y="4238229"/>
            <a:ext cx="319596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135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97445" y="5997227"/>
            <a:ext cx="319596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97445" y="5434834"/>
            <a:ext cx="319596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45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2693" y="4829930"/>
            <a:ext cx="319596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90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30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39734D-D1F4-4A2E-9A11-E3FFE8E1A01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1313" y="0"/>
            <a:ext cx="84455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600" dirty="0" smtClean="0">
                <a:latin typeface="+mj-lt"/>
                <a:ea typeface="+mj-ea"/>
                <a:cs typeface="+mj-cs"/>
              </a:rPr>
              <a:t>Study area &amp; data distribution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4" y="2328716"/>
            <a:ext cx="7021016" cy="25888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5274" y="2333530"/>
            <a:ext cx="2363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SeaWiFS</a:t>
            </a:r>
            <a:r>
              <a:rPr lang="en-US" dirty="0" smtClean="0"/>
              <a:t>, 0 – 60°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698030" y="2153041"/>
            <a:ext cx="1217005" cy="2929335"/>
          </a:xfrm>
          <a:prstGeom prst="rect">
            <a:avLst/>
          </a:prstGeom>
          <a:solidFill>
            <a:schemeClr val="tx1"/>
          </a:solidFill>
          <a:ln w="25400" cap="rnd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81677" y="2415366"/>
            <a:ext cx="664385" cy="27690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98395" y="2179735"/>
            <a:ext cx="12170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# of pixels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57237" y="2504971"/>
            <a:ext cx="504391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1500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49840" y="3085603"/>
            <a:ext cx="396222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1125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57238" y="4844601"/>
            <a:ext cx="319596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57238" y="4282208"/>
            <a:ext cx="319596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375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52486" y="3677304"/>
            <a:ext cx="319596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750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57200" y="1143000"/>
            <a:ext cx="7846630" cy="4983164"/>
          </a:xfrm>
          <a:prstGeom prst="rect">
            <a:avLst/>
          </a:prstGeom>
        </p:spPr>
        <p:txBody>
          <a:bodyPr/>
          <a:lstStyle>
            <a:lvl1pPr marL="419100" indent="-3825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fontAlgn="base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fontAlgn="base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SeaWiFS</a:t>
            </a:r>
            <a:r>
              <a:rPr lang="en-US" dirty="0"/>
              <a:t>, MODIS, &amp; VIIRS (1997 – 2014)</a:t>
            </a:r>
          </a:p>
          <a:p>
            <a:r>
              <a:rPr lang="en-US" dirty="0"/>
              <a:t>3 km resolution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14671</TotalTime>
  <Words>1604</Words>
  <Application>Microsoft Macintosh PowerPoint</Application>
  <PresentationFormat>On-screen Show (4:3)</PresentationFormat>
  <Paragraphs>302</Paragraphs>
  <Slides>26</Slides>
  <Notes>25</Notes>
  <HiddenSlides>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Technic</vt:lpstr>
      <vt:lpstr>Dependence of satellite ocean color data products on viewing angles: A comparison between SeaWiFS, MODIS, and VIIRS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USF CMS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brian</dc:creator>
  <cp:lastModifiedBy>Michael King</cp:lastModifiedBy>
  <cp:revision>463</cp:revision>
  <dcterms:created xsi:type="dcterms:W3CDTF">2011-10-26T15:31:33Z</dcterms:created>
  <dcterms:modified xsi:type="dcterms:W3CDTF">2015-05-22T11:38:52Z</dcterms:modified>
</cp:coreProperties>
</file>