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1"/>
  </p:sldMasterIdLst>
  <p:notesMasterIdLst>
    <p:notesMasterId r:id="rId30"/>
  </p:notesMasterIdLst>
  <p:handoutMasterIdLst>
    <p:handoutMasterId r:id="rId31"/>
  </p:handoutMasterIdLst>
  <p:sldIdLst>
    <p:sldId id="1251" r:id="rId2"/>
    <p:sldId id="1225" r:id="rId3"/>
    <p:sldId id="1226" r:id="rId4"/>
    <p:sldId id="1227" r:id="rId5"/>
    <p:sldId id="1228" r:id="rId6"/>
    <p:sldId id="1229" r:id="rId7"/>
    <p:sldId id="1230" r:id="rId8"/>
    <p:sldId id="1231" r:id="rId9"/>
    <p:sldId id="1232" r:id="rId10"/>
    <p:sldId id="1233" r:id="rId11"/>
    <p:sldId id="1234" r:id="rId12"/>
    <p:sldId id="1235" r:id="rId13"/>
    <p:sldId id="1236" r:id="rId14"/>
    <p:sldId id="1237" r:id="rId15"/>
    <p:sldId id="1238" r:id="rId16"/>
    <p:sldId id="1240" r:id="rId17"/>
    <p:sldId id="1241" r:id="rId18"/>
    <p:sldId id="1239" r:id="rId19"/>
    <p:sldId id="1242" r:id="rId20"/>
    <p:sldId id="1243" r:id="rId21"/>
    <p:sldId id="1245" r:id="rId22"/>
    <p:sldId id="1252" r:id="rId23"/>
    <p:sldId id="1253" r:id="rId24"/>
    <p:sldId id="1248" r:id="rId25"/>
    <p:sldId id="1255" r:id="rId26"/>
    <p:sldId id="1254" r:id="rId27"/>
    <p:sldId id="1249" r:id="rId28"/>
    <p:sldId id="1250" r:id="rId29"/>
  </p:sldIdLst>
  <p:sldSz cx="9144000" cy="6858000" type="screen4x3"/>
  <p:notesSz cx="9144000" cy="6858000"/>
  <p:defaultTextStyle>
    <a:defPPr>
      <a:defRPr lang="en-US"/>
    </a:defPPr>
    <a:lvl1pPr algn="l" rtl="0" fontAlgn="base">
      <a:spcBef>
        <a:spcPct val="0"/>
      </a:spcBef>
      <a:spcAft>
        <a:spcPct val="0"/>
      </a:spcAft>
      <a:defRPr sz="1600" kern="1200">
        <a:solidFill>
          <a:schemeClr val="tx1"/>
        </a:solidFill>
        <a:latin typeface="Arial" charset="0"/>
        <a:ea typeface="Arial" charset="0"/>
        <a:cs typeface="Arial" charset="0"/>
      </a:defRPr>
    </a:lvl1pPr>
    <a:lvl2pPr marL="457200" algn="l" rtl="0" fontAlgn="base">
      <a:spcBef>
        <a:spcPct val="0"/>
      </a:spcBef>
      <a:spcAft>
        <a:spcPct val="0"/>
      </a:spcAft>
      <a:defRPr sz="1600" kern="1200">
        <a:solidFill>
          <a:schemeClr val="tx1"/>
        </a:solidFill>
        <a:latin typeface="Arial" charset="0"/>
        <a:ea typeface="Arial" charset="0"/>
        <a:cs typeface="Arial" charset="0"/>
      </a:defRPr>
    </a:lvl2pPr>
    <a:lvl3pPr marL="914400" algn="l" rtl="0" fontAlgn="base">
      <a:spcBef>
        <a:spcPct val="0"/>
      </a:spcBef>
      <a:spcAft>
        <a:spcPct val="0"/>
      </a:spcAft>
      <a:defRPr sz="1600" kern="1200">
        <a:solidFill>
          <a:schemeClr val="tx1"/>
        </a:solidFill>
        <a:latin typeface="Arial" charset="0"/>
        <a:ea typeface="Arial" charset="0"/>
        <a:cs typeface="Arial" charset="0"/>
      </a:defRPr>
    </a:lvl3pPr>
    <a:lvl4pPr marL="1371600" algn="l" rtl="0" fontAlgn="base">
      <a:spcBef>
        <a:spcPct val="0"/>
      </a:spcBef>
      <a:spcAft>
        <a:spcPct val="0"/>
      </a:spcAft>
      <a:defRPr sz="1600" kern="1200">
        <a:solidFill>
          <a:schemeClr val="tx1"/>
        </a:solidFill>
        <a:latin typeface="Arial" charset="0"/>
        <a:ea typeface="Arial" charset="0"/>
        <a:cs typeface="Arial" charset="0"/>
      </a:defRPr>
    </a:lvl4pPr>
    <a:lvl5pPr marL="1828800" algn="l" rtl="0" fontAlgn="base">
      <a:spcBef>
        <a:spcPct val="0"/>
      </a:spcBef>
      <a:spcAft>
        <a:spcPct val="0"/>
      </a:spcAft>
      <a:defRPr sz="1600" kern="1200">
        <a:solidFill>
          <a:schemeClr val="tx1"/>
        </a:solidFill>
        <a:latin typeface="Arial" charset="0"/>
        <a:ea typeface="Arial" charset="0"/>
        <a:cs typeface="Arial" charset="0"/>
      </a:defRPr>
    </a:lvl5pPr>
    <a:lvl6pPr marL="2286000" algn="l" defTabSz="457200" rtl="0" eaLnBrk="1" latinLnBrk="0" hangingPunct="1">
      <a:defRPr sz="1600" kern="1200">
        <a:solidFill>
          <a:schemeClr val="tx1"/>
        </a:solidFill>
        <a:latin typeface="Arial" charset="0"/>
        <a:ea typeface="Arial" charset="0"/>
        <a:cs typeface="Arial" charset="0"/>
      </a:defRPr>
    </a:lvl6pPr>
    <a:lvl7pPr marL="2743200" algn="l" defTabSz="457200" rtl="0" eaLnBrk="1" latinLnBrk="0" hangingPunct="1">
      <a:defRPr sz="1600" kern="1200">
        <a:solidFill>
          <a:schemeClr val="tx1"/>
        </a:solidFill>
        <a:latin typeface="Arial" charset="0"/>
        <a:ea typeface="Arial" charset="0"/>
        <a:cs typeface="Arial" charset="0"/>
      </a:defRPr>
    </a:lvl7pPr>
    <a:lvl8pPr marL="3200400" algn="l" defTabSz="457200" rtl="0" eaLnBrk="1" latinLnBrk="0" hangingPunct="1">
      <a:defRPr sz="1600" kern="1200">
        <a:solidFill>
          <a:schemeClr val="tx1"/>
        </a:solidFill>
        <a:latin typeface="Arial" charset="0"/>
        <a:ea typeface="Arial" charset="0"/>
        <a:cs typeface="Arial" charset="0"/>
      </a:defRPr>
    </a:lvl8pPr>
    <a:lvl9pPr marL="3657600" algn="l" defTabSz="457200" rtl="0" eaLnBrk="1" latinLnBrk="0" hangingPunct="1">
      <a:defRPr sz="16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50B4A0"/>
    <a:srgbClr val="084712"/>
    <a:srgbClr val="133290"/>
    <a:srgbClr val="FF6600"/>
    <a:srgbClr val="00FF00"/>
    <a:srgbClr val="EC383F"/>
    <a:srgbClr val="052D0B"/>
    <a:srgbClr val="FFFEB1"/>
    <a:srgbClr val="B56C01"/>
    <a:srgbClr val="1135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77" autoAdjust="0"/>
  </p:normalViewPr>
  <p:slideViewPr>
    <p:cSldViewPr>
      <p:cViewPr varScale="1">
        <p:scale>
          <a:sx n="103" d="100"/>
          <a:sy n="103" d="100"/>
        </p:scale>
        <p:origin x="-105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362E04C2-59CB-1647-97B0-E7A70F9DF0B5}" type="datetime1">
              <a:rPr lang="en-US"/>
              <a:pPr>
                <a:defRPr/>
              </a:pPr>
              <a:t>5/22/15</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2E9F4556-4EB5-CD42-ACD9-3EE8F7089BE1}" type="slidenum">
              <a:rPr lang="en-US"/>
              <a:pPr>
                <a:defRPr/>
              </a:pPr>
              <a:t>‹#›</a:t>
            </a:fld>
            <a:endParaRPr lang="en-US" dirty="0"/>
          </a:p>
        </p:txBody>
      </p:sp>
    </p:spTree>
    <p:extLst>
      <p:ext uri="{BB962C8B-B14F-4D97-AF65-F5344CB8AC3E}">
        <p14:creationId xmlns:p14="http://schemas.microsoft.com/office/powerpoint/2010/main" val="104404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18E4578-0447-B34D-B3C6-CBD08A20DA9B}" type="slidenum">
              <a:rPr lang="en-US"/>
              <a:pPr>
                <a:defRPr/>
              </a:pPr>
              <a:t>‹#›</a:t>
            </a:fld>
            <a:endParaRPr lang="en-US" dirty="0"/>
          </a:p>
        </p:txBody>
      </p:sp>
    </p:spTree>
    <p:extLst>
      <p:ext uri="{BB962C8B-B14F-4D97-AF65-F5344CB8AC3E}">
        <p14:creationId xmlns:p14="http://schemas.microsoft.com/office/powerpoint/2010/main" val="20783052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0" y="0"/>
            <a:ext cx="0" cy="0"/>
          </a:xfrm>
          <a:prstGeom prst="rect">
            <a:avLst/>
          </a:prstGeom>
        </p:spPr>
        <p:txBody>
          <a:bodyPr lIns="90000" tIns="45000" rIns="90000" bIns="45000"/>
          <a:lstStyle/>
          <a:p>
            <a:pPr>
              <a:lnSpc>
                <a:spcPct val="100000"/>
              </a:lnSpc>
            </a:pPr>
            <a:fld id="{61B1A151-1141-41C1-8121-015101C1D101}" type="slidenum">
              <a:rPr lang="en-US" sz="1600">
                <a:solidFill>
                  <a:srgbClr val="000000"/>
                </a:solidFill>
                <a:latin typeface="Arial"/>
                <a:ea typeface="Arial"/>
              </a:rPr>
              <a:pPr>
                <a:lnSpc>
                  <a:spcPct val="100000"/>
                </a:lnSpc>
              </a:pPr>
              <a:t>1</a:t>
            </a:fld>
            <a:endParaRPr/>
          </a:p>
        </p:txBody>
      </p:sp>
      <p:sp>
        <p:nvSpPr>
          <p:cNvPr id="173" name="PlaceHolder 2"/>
          <p:cNvSpPr>
            <a:spLocks noGrp="1"/>
          </p:cNvSpPr>
          <p:nvPr>
            <p:ph type="body"/>
          </p:nvPr>
        </p:nvSpPr>
        <p:spPr>
          <a:xfrm>
            <a:off x="0" y="0"/>
            <a:ext cx="0" cy="0"/>
          </a:xfrm>
          <a:prstGeom prst="rect">
            <a:avLst/>
          </a:prstGeom>
        </p:spPr>
        <p:txBody>
          <a:bodyPr lIns="90000" tIns="45000" rIns="90000" bIns="45000"/>
          <a:lstStyle/>
          <a:p>
            <a:pPr>
              <a:lnSpc>
                <a:spcPct val="100000"/>
              </a:lnSpc>
            </a:pPr>
            <a:r>
              <a:rPr lang="en-US"/>
              <a:t>On-Orbit calibration group for the OBPG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Point-by-point calibration comparisons</a:t>
            </a:r>
            <a:r>
              <a:rPr lang="en-US" baseline="0" dirty="0" smtClean="0"/>
              <a:t> are made using the </a:t>
            </a:r>
            <a:r>
              <a:rPr lang="en-US" dirty="0" smtClean="0"/>
              <a:t>closest solar observation</a:t>
            </a:r>
            <a:r>
              <a:rPr lang="en-US" baseline="0" dirty="0" smtClean="0"/>
              <a:t> to each lunar observation.</a:t>
            </a:r>
          </a:p>
          <a:p>
            <a:endParaRPr lang="en-US" baseline="0" dirty="0" smtClean="0"/>
          </a:p>
          <a:p>
            <a:r>
              <a:rPr lang="en-US" baseline="0" dirty="0" smtClean="0"/>
              <a:t>The slides show the initial comparisons for bands M1-M7 and M8-M11.  The slopes of the comparisons provide the lunar-derived adjustments for the solar time series.</a:t>
            </a:r>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slopes for bands M1,</a:t>
            </a:r>
            <a:r>
              <a:rPr lang="en-US" baseline="0" dirty="0" smtClean="0"/>
              <a:t> M3, and M4 are statistically significant.</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slides show the comparisons with the lunar-derived adjustments applied.</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16</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 first OBPG effort at absolutely calibrating</a:t>
            </a:r>
            <a:r>
              <a:rPr lang="en-US" baseline="0" dirty="0" smtClean="0"/>
              <a:t> the solar time series.  The resulting F-factor lookup table is now being evaluated for producing the standard ocean color data products and for implementation of a SWIR-band atmospheric correction. </a:t>
            </a:r>
          </a:p>
          <a:p>
            <a:endParaRPr lang="en-US" baseline="0" dirty="0" smtClean="0"/>
          </a:p>
          <a:p>
            <a:r>
              <a:rPr lang="en-US" baseline="0" dirty="0" smtClean="0"/>
              <a:t>Band M8 has a lower response than band M7.  The responses of bands M9 and M10 are comparable to the response of band M6.  The response of band M11 is comparable to the response of band M5.  These SWIR band absolutely calibrated responses are consistent with the VIIRS Near-Infrared Degradation Anomaly.</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Reprocessing 2014.0</a:t>
            </a:r>
            <a:r>
              <a:rPr lang="en-US" baseline="0" dirty="0" smtClean="0"/>
              <a:t> yields better chlorophyll retrievals due to the improved calibration of the VNIR bands and yields scenes with reduced striping artifacts.</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of Reprocessing</a:t>
            </a:r>
            <a:r>
              <a:rPr lang="en-US" baseline="0" dirty="0" smtClean="0"/>
              <a:t> 2014.0, </a:t>
            </a:r>
            <a:r>
              <a:rPr lang="en-US" dirty="0" smtClean="0"/>
              <a:t>NASA VIIRS ocean color products have</a:t>
            </a:r>
            <a:r>
              <a:rPr lang="en-US" baseline="0" dirty="0" smtClean="0"/>
              <a:t> sufficient stability and quality</a:t>
            </a:r>
            <a:r>
              <a:rPr lang="en-US" dirty="0" smtClean="0"/>
              <a:t> to</a:t>
            </a:r>
            <a:r>
              <a:rPr lang="en-US" baseline="0" dirty="0" smtClean="0"/>
              <a:t> be incorporated into</a:t>
            </a:r>
            <a:r>
              <a:rPr lang="en-US" dirty="0" smtClean="0"/>
              <a:t> global trend studies.</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radiometric stability of the VIIRS on-orbit calibration is commensurate with the stability achieved for </a:t>
            </a:r>
            <a:r>
              <a:rPr lang="en-US" baseline="0" dirty="0" err="1" smtClean="0"/>
              <a:t>SeaWiFS</a:t>
            </a:r>
            <a:r>
              <a:rPr lang="en-US" baseline="0" dirty="0" smtClean="0"/>
              <a:t> and Aqua MODIS. </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Residuals of fits</a:t>
            </a:r>
            <a:r>
              <a:rPr lang="en-US" baseline="0" dirty="0" smtClean="0"/>
              <a:t> to the lunar data which incorporate  sub-spacecraft libration point effects alone are large in magnitude than residuals for fits which incorporate both sub-spacecraft and sub-solar libration effects.  The </a:t>
            </a:r>
            <a:r>
              <a:rPr lang="en-US" baseline="0" dirty="0" err="1" smtClean="0"/>
              <a:t>su</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OBPG on-orbit</a:t>
            </a:r>
            <a:r>
              <a:rPr lang="en-US" baseline="0" dirty="0" smtClean="0"/>
              <a:t> calibration methodology has recently been published in Applied Optics.</a:t>
            </a:r>
          </a:p>
          <a:p>
            <a:endParaRPr lang="en-US" baseline="0" dirty="0" smtClean="0"/>
          </a:p>
          <a:p>
            <a:r>
              <a:rPr lang="en-US" baseline="0" dirty="0" smtClean="0"/>
              <a:t>Approach is still valid with an additional year of data.</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Petulant mode event for SWIR bands:  lunar</a:t>
            </a:r>
            <a:r>
              <a:rPr lang="en-US" baseline="0" dirty="0" smtClean="0"/>
              <a:t> time series starts after event.</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bands</a:t>
            </a:r>
            <a:r>
              <a:rPr lang="en-US" baseline="0" dirty="0" smtClean="0"/>
              <a:t> M1-M4, t</a:t>
            </a:r>
            <a:r>
              <a:rPr lang="en-US" dirty="0" smtClean="0"/>
              <a:t>he fits incorporate a</a:t>
            </a:r>
            <a:r>
              <a:rPr lang="en-US" baseline="0" dirty="0" smtClean="0"/>
              <a:t>n exponential plus linear function of time, linear functions of the longitude and latitude of the sub-spacecraft libration point, and linear functions of the longitude and latitude of the sub-solar point.  For bands M5-M11, the fits are simultaneous functions of time and linear functions of the sub-spacecraft and sub-solar libration points.</a:t>
            </a:r>
            <a:endParaRPr lang="en-US" dirty="0" smtClean="0"/>
          </a:p>
          <a:p>
            <a:endParaRPr lang="en-US" dirty="0" smtClean="0"/>
          </a:p>
          <a:p>
            <a:r>
              <a:rPr lang="en-US" dirty="0" smtClean="0"/>
              <a:t>This is the first OBPG</a:t>
            </a:r>
            <a:r>
              <a:rPr lang="en-US" baseline="0" dirty="0" smtClean="0"/>
              <a:t> </a:t>
            </a:r>
            <a:r>
              <a:rPr lang="en-US" dirty="0" smtClean="0"/>
              <a:t>effort at</a:t>
            </a:r>
            <a:r>
              <a:rPr lang="en-US" baseline="0" dirty="0" smtClean="0"/>
              <a:t> a SWIR band lunar calibration.</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Band M6 is an outlier.</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Detrended</a:t>
            </a:r>
            <a:r>
              <a:rPr lang="en-US" dirty="0" smtClean="0"/>
              <a:t> channel 8 normalization reduces</a:t>
            </a:r>
            <a:r>
              <a:rPr lang="en-US" baseline="0" dirty="0" smtClean="0"/>
              <a:t> noise in channels 1-7 without changing temporal dependence in those channels.</a:t>
            </a:r>
          </a:p>
          <a:p>
            <a:endParaRPr lang="en-US" baseline="0" dirty="0" smtClean="0"/>
          </a:p>
          <a:p>
            <a:r>
              <a:rPr lang="en-US" baseline="0" dirty="0" smtClean="0"/>
              <a:t>The H-factors are interpolated to time basis of solar observations so that direct corrections to the solar data can be made.</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fits for bands M1-M4</a:t>
            </a:r>
            <a:r>
              <a:rPr lang="en-US" baseline="0" dirty="0" smtClean="0"/>
              <a:t> are exponential plus linear functions of time.  The fits for bands M5-M7 are simultaneous exponential functions of time.  For the SWIR bands (M8-M11), the time series prior to the petulant mode event are fit with exponential functions of time.  The time series after the petulant mode event are fit with simultaneous exponential functions of time.</a:t>
            </a:r>
            <a:endParaRPr lang="en-US" dirty="0" smtClean="0"/>
          </a:p>
          <a:p>
            <a:endParaRPr lang="en-US" dirty="0" smtClean="0"/>
          </a:p>
          <a:p>
            <a:r>
              <a:rPr lang="en-US" dirty="0" smtClean="0"/>
              <a:t>This is</a:t>
            </a:r>
            <a:r>
              <a:rPr lang="en-US" baseline="0" dirty="0" smtClean="0"/>
              <a:t> the first </a:t>
            </a:r>
            <a:r>
              <a:rPr lang="en-US" dirty="0" smtClean="0"/>
              <a:t>OBPG effort</a:t>
            </a:r>
            <a:r>
              <a:rPr lang="en-US" baseline="0" dirty="0" smtClean="0"/>
              <a:t> at </a:t>
            </a:r>
            <a:r>
              <a:rPr lang="en-US" dirty="0" smtClean="0"/>
              <a:t>SWIR band solar</a:t>
            </a:r>
            <a:r>
              <a:rPr lang="en-US" baseline="0" dirty="0" smtClean="0"/>
              <a:t> calibration.</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primary concern with the solar calibration is how effectively</a:t>
            </a:r>
            <a:r>
              <a:rPr lang="en-US" baseline="0" dirty="0" smtClean="0"/>
              <a:t> the SDSM tracks the solar diffuser BRDF degradation.  Likely sources of error are inhomogeneous degradation of the diffuser or changes in the center wavelength of the SDSM channels.</a:t>
            </a:r>
          </a:p>
          <a:p>
            <a:endParaRPr lang="en-US" baseline="0" dirty="0" smtClean="0"/>
          </a:p>
          <a:p>
            <a:r>
              <a:rPr lang="en-US" baseline="0" dirty="0" smtClean="0"/>
              <a:t>Since the Moon is a more stable calibration reference than the diffuser, the solar / lunar comparison allows identification of extraneous trends in the solar data.  The shortcoming of the lunar data set is that it does not readily provide a per-detector calibration for both high and low gains.</a:t>
            </a:r>
          </a:p>
          <a:p>
            <a:endParaRPr lang="en-US" baseline="0" dirty="0" smtClean="0"/>
          </a:p>
          <a:p>
            <a:r>
              <a:rPr lang="en-US" baseline="0" dirty="0" smtClean="0"/>
              <a:t>The lunar-adjusted solar calibration time series are the primary calibration reference, since this approach makes use of the stability of the lunar calibrations and the per-detector, per gain calibration of the solar calibrations.</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Single point normalizations are applied</a:t>
            </a:r>
            <a:r>
              <a:rPr lang="en-US" baseline="0" dirty="0" smtClean="0"/>
              <a:t> to the lunar time series to account for calibration biases between the lunar and solar time series without altering any differences in temporal response.</a:t>
            </a:r>
            <a:endParaRPr lang="en-US" dirty="0"/>
          </a:p>
        </p:txBody>
      </p:sp>
      <p:sp>
        <p:nvSpPr>
          <p:cNvPr id="4" name="Slide Number Placeholder 3"/>
          <p:cNvSpPr>
            <a:spLocks noGrp="1"/>
          </p:cNvSpPr>
          <p:nvPr>
            <p:ph type="sldNum" sz="quarter" idx="10"/>
          </p:nvPr>
        </p:nvSpPr>
        <p:spPr/>
        <p:txBody>
          <a:bodyPr/>
          <a:lstStyle/>
          <a:p>
            <a:pPr>
              <a:defRPr/>
            </a:pPr>
            <a:fld id="{C18E4578-0447-B34D-B3C6-CBD08A20DA9B}"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0775"/>
            <a:ext cx="7772400" cy="1470025"/>
          </a:xfrm>
        </p:spPr>
        <p:txBody>
          <a:bodyPr/>
          <a:lstStyle/>
          <a:p>
            <a:r>
              <a:rPr lang="en-US"/>
              <a:t>Click to edit Master title style</a:t>
            </a:r>
          </a:p>
        </p:txBody>
      </p:sp>
      <p:sp>
        <p:nvSpPr>
          <p:cNvPr id="3" name="Subtitle 2"/>
          <p:cNvSpPr>
            <a:spLocks noGrp="1"/>
          </p:cNvSpPr>
          <p:nvPr>
            <p:ph type="subTitle" idx="1"/>
          </p:nvPr>
        </p:nvSpPr>
        <p:spPr>
          <a:xfrm>
            <a:off x="4114800" y="3886200"/>
            <a:ext cx="3657600" cy="1752600"/>
          </a:xfrm>
        </p:spPr>
        <p:txBody>
          <a:bodyP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C340C2A9-13CB-E846-A9F7-9DD1DFC12431}" type="datetime1">
              <a:rPr lang="en-US"/>
              <a:pPr/>
              <a:t>5/22/15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4010CB3-01D4-6946-8DDA-BCF9621DFBFB}" type="slidenum">
              <a:rPr lang="en-US" smtClean="0"/>
              <a:pPr/>
              <a:t>‹#›</a:t>
            </a:fld>
            <a:endParaRPr lang="en-US"/>
          </a:p>
        </p:txBody>
      </p:sp>
      <p:sp>
        <p:nvSpPr>
          <p:cNvPr id="7" name="Rectangle 7"/>
          <p:cNvSpPr>
            <a:spLocks noChangeArrowheads="1"/>
          </p:cNvSpPr>
          <p:nvPr/>
        </p:nvSpPr>
        <p:spPr bwMode="auto">
          <a:xfrm>
            <a:off x="304800" y="304800"/>
            <a:ext cx="8534400" cy="6172200"/>
          </a:xfrm>
          <a:prstGeom prst="rect">
            <a:avLst/>
          </a:prstGeom>
          <a:noFill/>
          <a:ln w="19050">
            <a:solidFill>
              <a:srgbClr val="084712"/>
            </a:solidFill>
            <a:miter lim="800000"/>
            <a:headEnd/>
            <a:tailEnd/>
          </a:ln>
        </p:spPr>
        <p:txBody>
          <a:bodyPr wrap="none" anchor="ctr">
            <a:prstTxWarp prst="textNoShape">
              <a:avLst/>
            </a:prstTxWarp>
          </a:bodyPr>
          <a:lstStyle/>
          <a:p>
            <a:endParaRPr lang="en-US"/>
          </a:p>
        </p:txBody>
      </p:sp>
      <p:pic>
        <p:nvPicPr>
          <p:cNvPr id="8" name="Picture 5" descr="seawifs_globe_weta.icon.png"/>
          <p:cNvPicPr>
            <a:picLocks noChangeAspect="1"/>
          </p:cNvPicPr>
          <p:nvPr/>
        </p:nvPicPr>
        <p:blipFill>
          <a:blip r:embed="rId2"/>
          <a:srcRect/>
          <a:stretch>
            <a:fillRect/>
          </a:stretch>
        </p:blipFill>
        <p:spPr bwMode="auto">
          <a:xfrm>
            <a:off x="304800" y="3352800"/>
            <a:ext cx="3530600" cy="31242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A285F46-60AD-BC44-9F9A-50E57FD336F5}" type="datetime1">
              <a:rPr lang="en-US"/>
              <a:pPr/>
              <a:t>5/22/15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4010CB3-01D4-6946-8DDA-BCF9621DFB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50F916E-F6B0-8F4E-9BE2-B4A1B8547DE4}" type="datetime1">
              <a:rPr lang="en-US"/>
              <a:pPr/>
              <a:t>5/22/15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4010CB3-01D4-6946-8DDA-BCF9621DFBF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14400"/>
            <a:ext cx="4038600" cy="52117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21176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B3AAE611-BB02-0544-81E7-9B67C27D4C1B}" type="datetime1">
              <a:rPr lang="en-US"/>
              <a:pPr/>
              <a:t>5/22/15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4010CB3-01D4-6946-8DDA-BCF9621DFBF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570814D8-70AD-0541-9F25-77021F140C39}" type="datetime1">
              <a:rPr lang="en-US"/>
              <a:pPr/>
              <a:t>5/22/15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4010CB3-01D4-6946-8DDA-BCF9621DFBF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b="0" i="1"/>
            </a:lvl1pPr>
          </a:lstStyle>
          <a:p>
            <a:r>
              <a:rPr lang="en-US" dirty="0" smtClean="0"/>
              <a:t>May 18, 2015</a:t>
            </a:r>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4010CB3-01D4-6946-8DDA-BCF9621DFB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990600"/>
            <a:ext cx="82296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845DDC9E-E06D-FA41-B690-9C7F7C17C0EC}" type="datetime1">
              <a:rPr lang="en-US"/>
              <a:pPr>
                <a:defRPr/>
              </a:pPr>
              <a:t>5/22/15</a:t>
            </a:fld>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84A359D-EB11-814C-8AE4-B5D9DE7725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hf hdr="0" ftr="0" dt="0"/>
  <p:txStyles>
    <p:titleStyle>
      <a:lvl1pPr algn="ctr" rtl="0" eaLnBrk="1" fontAlgn="base" hangingPunct="1">
        <a:spcBef>
          <a:spcPct val="0"/>
        </a:spcBef>
        <a:spcAft>
          <a:spcPct val="0"/>
        </a:spcAft>
        <a:defRPr sz="2800">
          <a:solidFill>
            <a:srgbClr val="084712"/>
          </a:solidFill>
          <a:latin typeface="+mj-lt"/>
          <a:ea typeface="+mj-ea"/>
          <a:cs typeface="+mj-cs"/>
        </a:defRPr>
      </a:lvl1pPr>
      <a:lvl2pPr algn="ctr" rtl="0" eaLnBrk="1" fontAlgn="base" hangingPunct="1">
        <a:spcBef>
          <a:spcPct val="0"/>
        </a:spcBef>
        <a:spcAft>
          <a:spcPct val="0"/>
        </a:spcAft>
        <a:defRPr sz="2800">
          <a:solidFill>
            <a:srgbClr val="084712"/>
          </a:solidFill>
          <a:latin typeface="Arial" charset="0"/>
          <a:ea typeface="Arial" charset="0"/>
          <a:cs typeface="Arial" charset="0"/>
        </a:defRPr>
      </a:lvl2pPr>
      <a:lvl3pPr algn="ctr" rtl="0" eaLnBrk="1" fontAlgn="base" hangingPunct="1">
        <a:spcBef>
          <a:spcPct val="0"/>
        </a:spcBef>
        <a:spcAft>
          <a:spcPct val="0"/>
        </a:spcAft>
        <a:defRPr sz="2800">
          <a:solidFill>
            <a:srgbClr val="084712"/>
          </a:solidFill>
          <a:latin typeface="Arial" charset="0"/>
          <a:ea typeface="Arial" charset="0"/>
          <a:cs typeface="Arial" charset="0"/>
        </a:defRPr>
      </a:lvl3pPr>
      <a:lvl4pPr algn="ctr" rtl="0" eaLnBrk="1" fontAlgn="base" hangingPunct="1">
        <a:spcBef>
          <a:spcPct val="0"/>
        </a:spcBef>
        <a:spcAft>
          <a:spcPct val="0"/>
        </a:spcAft>
        <a:defRPr sz="2800">
          <a:solidFill>
            <a:srgbClr val="084712"/>
          </a:solidFill>
          <a:latin typeface="Arial" charset="0"/>
          <a:ea typeface="Arial" charset="0"/>
          <a:cs typeface="Arial" charset="0"/>
        </a:defRPr>
      </a:lvl4pPr>
      <a:lvl5pPr algn="ctr" rtl="0" eaLnBrk="1" fontAlgn="base" hangingPunct="1">
        <a:spcBef>
          <a:spcPct val="0"/>
        </a:spcBef>
        <a:spcAft>
          <a:spcPct val="0"/>
        </a:spcAft>
        <a:defRPr sz="2800">
          <a:solidFill>
            <a:srgbClr val="084712"/>
          </a:solidFill>
          <a:latin typeface="Arial" charset="0"/>
          <a:ea typeface="Arial" charset="0"/>
          <a:cs typeface="Arial" charset="0"/>
        </a:defRPr>
      </a:lvl5pPr>
      <a:lvl6pPr marL="457200" algn="ctr" rtl="0" eaLnBrk="1" fontAlgn="base" hangingPunct="1">
        <a:spcBef>
          <a:spcPct val="0"/>
        </a:spcBef>
        <a:spcAft>
          <a:spcPct val="0"/>
        </a:spcAft>
        <a:defRPr sz="2800">
          <a:solidFill>
            <a:srgbClr val="084712"/>
          </a:solidFill>
          <a:latin typeface="Arial" charset="0"/>
          <a:ea typeface="Arial" charset="0"/>
          <a:cs typeface="Arial" charset="0"/>
        </a:defRPr>
      </a:lvl6pPr>
      <a:lvl7pPr marL="914400" algn="ctr" rtl="0" eaLnBrk="1" fontAlgn="base" hangingPunct="1">
        <a:spcBef>
          <a:spcPct val="0"/>
        </a:spcBef>
        <a:spcAft>
          <a:spcPct val="0"/>
        </a:spcAft>
        <a:defRPr sz="2800">
          <a:solidFill>
            <a:srgbClr val="084712"/>
          </a:solidFill>
          <a:latin typeface="Arial" charset="0"/>
          <a:ea typeface="Arial" charset="0"/>
          <a:cs typeface="Arial" charset="0"/>
        </a:defRPr>
      </a:lvl7pPr>
      <a:lvl8pPr marL="1371600" algn="ctr" rtl="0" eaLnBrk="1" fontAlgn="base" hangingPunct="1">
        <a:spcBef>
          <a:spcPct val="0"/>
        </a:spcBef>
        <a:spcAft>
          <a:spcPct val="0"/>
        </a:spcAft>
        <a:defRPr sz="2800">
          <a:solidFill>
            <a:srgbClr val="084712"/>
          </a:solidFill>
          <a:latin typeface="Arial" charset="0"/>
          <a:ea typeface="Arial" charset="0"/>
          <a:cs typeface="Arial" charset="0"/>
        </a:defRPr>
      </a:lvl8pPr>
      <a:lvl9pPr marL="1828800" algn="ctr" rtl="0" eaLnBrk="1" fontAlgn="base" hangingPunct="1">
        <a:spcBef>
          <a:spcPct val="0"/>
        </a:spcBef>
        <a:spcAft>
          <a:spcPct val="0"/>
        </a:spcAft>
        <a:defRPr sz="2800">
          <a:solidFill>
            <a:srgbClr val="084712"/>
          </a:solidFill>
          <a:latin typeface="Arial" charset="0"/>
          <a:ea typeface="Arial" charset="0"/>
          <a:cs typeface="Arial" charset="0"/>
        </a:defRPr>
      </a:lvl9pPr>
    </p:titleStyle>
    <p:bodyStyle>
      <a:lvl1pPr marL="342900" indent="-342900" algn="l" rtl="0" eaLnBrk="1" fontAlgn="base" hangingPunct="1">
        <a:spcBef>
          <a:spcPct val="20000"/>
        </a:spcBef>
        <a:spcAft>
          <a:spcPct val="0"/>
        </a:spcAft>
        <a:buChar char="•"/>
        <a:defRPr sz="2000">
          <a:solidFill>
            <a:srgbClr val="084712"/>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ea typeface="+mn-ea"/>
          <a:cs typeface="+mn-cs"/>
        </a:defRPr>
      </a:lvl2pPr>
      <a:lvl3pPr marL="1143000" indent="-228600" algn="l" rtl="0" eaLnBrk="1" fontAlgn="base" hangingPunct="1">
        <a:spcBef>
          <a:spcPct val="20000"/>
        </a:spcBef>
        <a:spcAft>
          <a:spcPct val="0"/>
        </a:spcAft>
        <a:buChar char="•"/>
        <a:defRPr sz="16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4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4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4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4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8.tiff"/></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CustomShape 1"/>
          <p:cNvSpPr/>
          <p:nvPr/>
        </p:nvSpPr>
        <p:spPr>
          <a:xfrm>
            <a:off x="304920" y="304920"/>
            <a:ext cx="8534160" cy="6171840"/>
          </a:xfrm>
          <a:prstGeom prst="rect">
            <a:avLst/>
          </a:prstGeom>
          <a:ln w="19080">
            <a:solidFill>
              <a:srgbClr val="084712"/>
            </a:solidFill>
            <a:miter/>
          </a:ln>
        </p:spPr>
      </p:sp>
      <p:sp>
        <p:nvSpPr>
          <p:cNvPr id="117" name="CustomShape 2"/>
          <p:cNvSpPr/>
          <p:nvPr/>
        </p:nvSpPr>
        <p:spPr>
          <a:xfrm>
            <a:off x="533520" y="228600"/>
            <a:ext cx="7924320" cy="2057040"/>
          </a:xfrm>
          <a:prstGeom prst="rect">
            <a:avLst/>
          </a:prstGeom>
        </p:spPr>
        <p:txBody>
          <a:bodyPr lIns="90000" tIns="45000" rIns="90000" bIns="45000" anchor="ctr"/>
          <a:lstStyle/>
          <a:p>
            <a:pPr algn="ctr">
              <a:lnSpc>
                <a:spcPct val="100000"/>
              </a:lnSpc>
            </a:pPr>
            <a:r>
              <a:rPr lang="en-US" sz="4400">
                <a:solidFill>
                  <a:srgbClr val="000000"/>
                </a:solidFill>
                <a:latin typeface="Arial"/>
                <a:ea typeface="Arial"/>
              </a:rPr>
              <a:t>SNPP VIIRS</a:t>
            </a:r>
            <a:endParaRPr/>
          </a:p>
          <a:p>
            <a:pPr algn="ctr">
              <a:lnSpc>
                <a:spcPct val="100000"/>
              </a:lnSpc>
            </a:pPr>
            <a:r>
              <a:rPr lang="en-US" sz="4400">
                <a:solidFill>
                  <a:srgbClr val="000000"/>
                </a:solidFill>
                <a:latin typeface="Arial"/>
                <a:ea typeface="Arial"/>
              </a:rPr>
              <a:t>On-Orbit Calibration for</a:t>
            </a:r>
            <a:endParaRPr/>
          </a:p>
          <a:p>
            <a:pPr algn="ctr">
              <a:lnSpc>
                <a:spcPct val="100000"/>
              </a:lnSpc>
            </a:pPr>
            <a:r>
              <a:rPr lang="en-US" sz="4400">
                <a:solidFill>
                  <a:srgbClr val="000000"/>
                </a:solidFill>
                <a:latin typeface="Arial"/>
                <a:ea typeface="Arial"/>
              </a:rPr>
              <a:t>Ocean Color Applications</a:t>
            </a:r>
            <a:endParaRPr/>
          </a:p>
        </p:txBody>
      </p:sp>
      <p:sp>
        <p:nvSpPr>
          <p:cNvPr id="118" name="CustomShape 3"/>
          <p:cNvSpPr/>
          <p:nvPr/>
        </p:nvSpPr>
        <p:spPr>
          <a:xfrm>
            <a:off x="5029200" y="5715000"/>
            <a:ext cx="3733560" cy="678600"/>
          </a:xfrm>
          <a:prstGeom prst="rect">
            <a:avLst/>
          </a:prstGeom>
          <a:solidFill>
            <a:srgbClr val="FFFFFF"/>
          </a:solidFill>
        </p:spPr>
        <p:txBody>
          <a:bodyPr lIns="90000" tIns="45000" rIns="90000" bIns="45000"/>
          <a:lstStyle/>
          <a:p>
            <a:pPr algn="ctr">
              <a:lnSpc>
                <a:spcPct val="100000"/>
              </a:lnSpc>
            </a:pPr>
            <a:r>
              <a:rPr lang="en-US" sz="1600">
                <a:solidFill>
                  <a:srgbClr val="000000"/>
                </a:solidFill>
                <a:latin typeface="Arial"/>
                <a:ea typeface="Arial"/>
              </a:rPr>
              <a:t>MODIS / VIIRS Science Team Meeting</a:t>
            </a:r>
            <a:endParaRPr/>
          </a:p>
          <a:p>
            <a:pPr algn="ctr">
              <a:lnSpc>
                <a:spcPct val="100000"/>
              </a:lnSpc>
            </a:pPr>
            <a:r>
              <a:rPr lang="en-US" sz="1600">
                <a:solidFill>
                  <a:srgbClr val="000000"/>
                </a:solidFill>
                <a:latin typeface="Arial"/>
                <a:ea typeface="Arial"/>
              </a:rPr>
              <a:t>May 2015</a:t>
            </a:r>
            <a:endParaRPr/>
          </a:p>
        </p:txBody>
      </p:sp>
      <p:sp>
        <p:nvSpPr>
          <p:cNvPr id="119" name="CustomShape 4"/>
          <p:cNvSpPr/>
          <p:nvPr/>
        </p:nvSpPr>
        <p:spPr>
          <a:xfrm>
            <a:off x="3393720" y="2723760"/>
            <a:ext cx="5088240" cy="2223360"/>
          </a:xfrm>
          <a:prstGeom prst="rect">
            <a:avLst/>
          </a:prstGeom>
        </p:spPr>
        <p:txBody>
          <a:bodyPr wrap="none" lIns="90000" tIns="45000" rIns="90000" bIns="45000"/>
          <a:lstStyle/>
          <a:p>
            <a:pPr algn="ctr">
              <a:lnSpc>
                <a:spcPct val="100000"/>
              </a:lnSpc>
            </a:pPr>
            <a:r>
              <a:rPr lang="en-US" sz="2800">
                <a:solidFill>
                  <a:srgbClr val="000000"/>
                </a:solidFill>
                <a:latin typeface="Arial"/>
                <a:ea typeface="Arial"/>
              </a:rPr>
              <a:t>Gene Eplee, Kevin Turpie,</a:t>
            </a:r>
            <a:endParaRPr/>
          </a:p>
          <a:p>
            <a:pPr algn="ctr">
              <a:lnSpc>
                <a:spcPct val="100000"/>
              </a:lnSpc>
            </a:pPr>
            <a:r>
              <a:rPr lang="en-US" sz="2800">
                <a:solidFill>
                  <a:srgbClr val="000000"/>
                </a:solidFill>
                <a:latin typeface="Arial"/>
                <a:ea typeface="Arial"/>
              </a:rPr>
              <a:t>Gerhard Meister, and Fred Patt</a:t>
            </a:r>
            <a:endParaRPr/>
          </a:p>
          <a:p>
            <a:pPr algn="ctr">
              <a:lnSpc>
                <a:spcPct val="100000"/>
              </a:lnSpc>
            </a:pPr>
            <a:endParaRPr/>
          </a:p>
          <a:p>
            <a:pPr algn="ctr">
              <a:lnSpc>
                <a:spcPct val="100000"/>
              </a:lnSpc>
            </a:pPr>
            <a:r>
              <a:rPr lang="en-US" sz="2800">
                <a:solidFill>
                  <a:srgbClr val="000000"/>
                </a:solidFill>
                <a:latin typeface="Arial"/>
                <a:ea typeface="Arial"/>
              </a:rPr>
              <a:t>NASA Ocean Biology</a:t>
            </a:r>
            <a:endParaRPr/>
          </a:p>
          <a:p>
            <a:pPr algn="ctr">
              <a:lnSpc>
                <a:spcPct val="100000"/>
              </a:lnSpc>
            </a:pPr>
            <a:r>
              <a:rPr lang="en-US" sz="2800">
                <a:solidFill>
                  <a:srgbClr val="000000"/>
                </a:solidFill>
                <a:latin typeface="Arial"/>
                <a:ea typeface="Arial"/>
              </a:rPr>
              <a:t>Processing Group</a:t>
            </a:r>
            <a:endParaRPr/>
          </a:p>
        </p:txBody>
      </p:sp>
      <p:pic>
        <p:nvPicPr>
          <p:cNvPr id="120" name="Picture 5"/>
          <p:cNvPicPr/>
          <p:nvPr/>
        </p:nvPicPr>
        <p:blipFill>
          <a:blip r:embed="rId3" cstate="print"/>
          <a:stretch>
            <a:fillRect/>
          </a:stretch>
        </p:blipFill>
        <p:spPr>
          <a:xfrm>
            <a:off x="304920" y="3352680"/>
            <a:ext cx="3530160" cy="31237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10</a:t>
            </a:fld>
            <a:endParaRPr lang="en-US"/>
          </a:p>
        </p:txBody>
      </p:sp>
      <p:pic>
        <p:nvPicPr>
          <p:cNvPr id="5" name="Picture 8"/>
          <p:cNvPicPr/>
          <p:nvPr/>
        </p:nvPicPr>
        <p:blipFill>
          <a:blip r:embed="rId3" cstate="print"/>
          <a:stretch>
            <a:fillRect/>
          </a:stretch>
        </p:blipFill>
        <p:spPr>
          <a:xfrm>
            <a:off x="4754880" y="3931920"/>
            <a:ext cx="4388400" cy="2925360"/>
          </a:xfrm>
          <a:prstGeom prst="rect">
            <a:avLst/>
          </a:prstGeom>
        </p:spPr>
      </p:pic>
      <p:pic>
        <p:nvPicPr>
          <p:cNvPr id="7" name="Picture 10"/>
          <p:cNvPicPr/>
          <p:nvPr/>
        </p:nvPicPr>
        <p:blipFill>
          <a:blip r:embed="rId4" cstate="print"/>
          <a:stretch>
            <a:fillRect/>
          </a:stretch>
        </p:blipFill>
        <p:spPr>
          <a:xfrm>
            <a:off x="0" y="990600"/>
            <a:ext cx="4388400" cy="2925360"/>
          </a:xfrm>
          <a:prstGeom prst="rect">
            <a:avLst/>
          </a:prstGeom>
        </p:spPr>
      </p:pic>
      <p:pic>
        <p:nvPicPr>
          <p:cNvPr id="8" name="Picture 11"/>
          <p:cNvPicPr/>
          <p:nvPr/>
        </p:nvPicPr>
        <p:blipFill>
          <a:blip r:embed="rId5" cstate="print"/>
          <a:stretch>
            <a:fillRect/>
          </a:stretch>
        </p:blipFill>
        <p:spPr>
          <a:xfrm>
            <a:off x="4755600" y="990600"/>
            <a:ext cx="4388400" cy="2925360"/>
          </a:xfrm>
          <a:prstGeom prst="rect">
            <a:avLst/>
          </a:prstGeom>
        </p:spPr>
      </p:pic>
      <p:sp>
        <p:nvSpPr>
          <p:cNvPr id="9"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dirty="0">
                <a:solidFill>
                  <a:srgbClr val="084712"/>
                </a:solidFill>
                <a:latin typeface="Arial"/>
                <a:ea typeface="Arial"/>
              </a:rPr>
              <a:t>Solar Calibration Time Series</a:t>
            </a:r>
            <a:endParaRPr dirty="0"/>
          </a:p>
        </p:txBody>
      </p:sp>
      <p:sp>
        <p:nvSpPr>
          <p:cNvPr id="10" name="CustomShape 3"/>
          <p:cNvSpPr/>
          <p:nvPr/>
        </p:nvSpPr>
        <p:spPr>
          <a:xfrm>
            <a:off x="0" y="5715000"/>
            <a:ext cx="43434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SWIR band radiometric responses changed discontinuously during March 2012 Sun Pointing Anomaly.</a:t>
            </a:r>
            <a:endParaRPr dirty="0"/>
          </a:p>
        </p:txBody>
      </p:sp>
      <p:sp>
        <p:nvSpPr>
          <p:cNvPr id="11" name="CustomShape 3"/>
          <p:cNvSpPr/>
          <p:nvPr/>
        </p:nvSpPr>
        <p:spPr>
          <a:xfrm>
            <a:off x="0" y="4343400"/>
            <a:ext cx="45720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Bands M1-M7 are corrected for</a:t>
            </a:r>
          </a:p>
          <a:p>
            <a:pPr algn="ctr">
              <a:lnSpc>
                <a:spcPct val="100000"/>
              </a:lnSpc>
            </a:pPr>
            <a:r>
              <a:rPr lang="en-US" sz="2000" dirty="0" smtClean="0">
                <a:solidFill>
                  <a:srgbClr val="084712"/>
                </a:solidFill>
                <a:latin typeface="Arial"/>
              </a:rPr>
              <a:t>diffuser BRDF degradation by</a:t>
            </a:r>
          </a:p>
          <a:p>
            <a:pPr algn="ctr">
              <a:lnSpc>
                <a:spcPct val="100000"/>
              </a:lnSpc>
            </a:pPr>
            <a:r>
              <a:rPr lang="en-US" sz="2000" dirty="0" smtClean="0">
                <a:solidFill>
                  <a:srgbClr val="084712"/>
                </a:solidFill>
                <a:latin typeface="Arial"/>
              </a:rPr>
              <a:t>SDSM-derived H-factors.   </a:t>
            </a:r>
            <a:endParaRPr dirty="0"/>
          </a:p>
        </p:txBody>
      </p:sp>
      <p:sp>
        <p:nvSpPr>
          <p:cNvPr id="12"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11</a:t>
            </a:fld>
            <a:endParaRPr lang="en-US"/>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dirty="0">
                <a:solidFill>
                  <a:srgbClr val="084712"/>
                </a:solidFill>
                <a:latin typeface="Arial"/>
                <a:ea typeface="Arial"/>
              </a:rPr>
              <a:t>Solar Calibration Fit Residuals</a:t>
            </a:r>
            <a:endParaRPr dirty="0"/>
          </a:p>
        </p:txBody>
      </p:sp>
      <p:pic>
        <p:nvPicPr>
          <p:cNvPr id="6" name="Picture 7"/>
          <p:cNvPicPr/>
          <p:nvPr/>
        </p:nvPicPr>
        <p:blipFill>
          <a:blip r:embed="rId2" cstate="print"/>
          <a:stretch>
            <a:fillRect/>
          </a:stretch>
        </p:blipFill>
        <p:spPr>
          <a:xfrm>
            <a:off x="0" y="990720"/>
            <a:ext cx="4388400" cy="2925360"/>
          </a:xfrm>
          <a:prstGeom prst="rect">
            <a:avLst/>
          </a:prstGeom>
        </p:spPr>
      </p:pic>
      <p:pic>
        <p:nvPicPr>
          <p:cNvPr id="7" name="Picture 8"/>
          <p:cNvPicPr/>
          <p:nvPr/>
        </p:nvPicPr>
        <p:blipFill>
          <a:blip r:embed="rId3" cstate="print"/>
          <a:stretch>
            <a:fillRect/>
          </a:stretch>
        </p:blipFill>
        <p:spPr>
          <a:xfrm>
            <a:off x="4754880" y="990720"/>
            <a:ext cx="4388400" cy="2925360"/>
          </a:xfrm>
          <a:prstGeom prst="rect">
            <a:avLst/>
          </a:prstGeom>
        </p:spPr>
      </p:pic>
      <p:pic>
        <p:nvPicPr>
          <p:cNvPr id="8" name="Picture 9"/>
          <p:cNvPicPr/>
          <p:nvPr/>
        </p:nvPicPr>
        <p:blipFill>
          <a:blip r:embed="rId4" cstate="print"/>
          <a:stretch>
            <a:fillRect/>
          </a:stretch>
        </p:blipFill>
        <p:spPr>
          <a:xfrm>
            <a:off x="4755600" y="3932640"/>
            <a:ext cx="4388400" cy="2925360"/>
          </a:xfrm>
          <a:prstGeom prst="rect">
            <a:avLst/>
          </a:prstGeom>
        </p:spPr>
      </p:pic>
      <p:sp>
        <p:nvSpPr>
          <p:cNvPr id="10"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
        <p:nvSpPr>
          <p:cNvPr id="11" name="CustomShape 3"/>
          <p:cNvSpPr/>
          <p:nvPr/>
        </p:nvSpPr>
        <p:spPr>
          <a:xfrm>
            <a:off x="19419" y="4953000"/>
            <a:ext cx="43434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The </a:t>
            </a:r>
            <a:r>
              <a:rPr lang="en-US" sz="2000" dirty="0" err="1" smtClean="0">
                <a:solidFill>
                  <a:srgbClr val="084712"/>
                </a:solidFill>
                <a:latin typeface="Arial"/>
              </a:rPr>
              <a:t>detrended</a:t>
            </a:r>
            <a:r>
              <a:rPr lang="en-US" sz="2000" dirty="0" smtClean="0">
                <a:solidFill>
                  <a:srgbClr val="084712"/>
                </a:solidFill>
                <a:latin typeface="Arial"/>
              </a:rPr>
              <a:t> SDSM channel 8 normalization and the latest</a:t>
            </a:r>
          </a:p>
          <a:p>
            <a:pPr algn="ctr">
              <a:lnSpc>
                <a:spcPct val="100000"/>
              </a:lnSpc>
            </a:pPr>
            <a:r>
              <a:rPr lang="en-US" sz="2000" dirty="0" smtClean="0">
                <a:solidFill>
                  <a:srgbClr val="084712"/>
                </a:solidFill>
                <a:latin typeface="Arial"/>
              </a:rPr>
              <a:t>screen transmission / diffuser BRDF functions derived by VCST minimize periodic signals in the solar time series.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12</a:t>
            </a:fld>
            <a:endParaRPr lang="en-US"/>
          </a:p>
        </p:txBody>
      </p:sp>
      <p:sp>
        <p:nvSpPr>
          <p:cNvPr id="5" name="CustomShape 2"/>
          <p:cNvSpPr/>
          <p:nvPr/>
        </p:nvSpPr>
        <p:spPr>
          <a:xfrm>
            <a:off x="1828800" y="2209680"/>
            <a:ext cx="4723560" cy="685080"/>
          </a:xfrm>
          <a:prstGeom prst="rect">
            <a:avLst/>
          </a:prstGeom>
        </p:spPr>
        <p:txBody>
          <a:bodyPr lIns="90000" tIns="45000" rIns="90000" bIns="45000" anchor="ctr"/>
          <a:lstStyle/>
          <a:p>
            <a:pPr algn="ctr"/>
            <a:r>
              <a:rPr lang="en-US" sz="4000" dirty="0">
                <a:solidFill>
                  <a:srgbClr val="084712"/>
                </a:solidFill>
                <a:latin typeface="Arial"/>
                <a:ea typeface="Arial"/>
              </a:rPr>
              <a:t>Solar / Lunar</a:t>
            </a:r>
            <a:endParaRPr sz="4000" dirty="0"/>
          </a:p>
          <a:p>
            <a:pPr algn="ctr"/>
            <a:r>
              <a:rPr lang="en-US" sz="4000" dirty="0" smtClean="0">
                <a:solidFill>
                  <a:srgbClr val="084712"/>
                </a:solidFill>
                <a:latin typeface="Arial"/>
                <a:ea typeface="Arial"/>
              </a:rPr>
              <a:t>Calibration</a:t>
            </a:r>
            <a:r>
              <a:rPr lang="en-US" sz="4000" dirty="0" smtClean="0">
                <a:ea typeface="Arial"/>
              </a:rPr>
              <a:t> </a:t>
            </a:r>
            <a:r>
              <a:rPr lang="en-US" sz="4000" dirty="0" smtClean="0">
                <a:solidFill>
                  <a:srgbClr val="084712"/>
                </a:solidFill>
                <a:latin typeface="Arial"/>
                <a:ea typeface="Arial"/>
              </a:rPr>
              <a:t>Comparisons</a:t>
            </a:r>
            <a:endParaRPr sz="4000" dirty="0"/>
          </a:p>
        </p:txBody>
      </p:sp>
      <p:pic>
        <p:nvPicPr>
          <p:cNvPr id="6" name="Picture 4"/>
          <p:cNvPicPr/>
          <p:nvPr/>
        </p:nvPicPr>
        <p:blipFill>
          <a:blip r:embed="rId3" cstate="print"/>
          <a:stretch>
            <a:fillRect/>
          </a:stretch>
        </p:blipFill>
        <p:spPr>
          <a:xfrm rot="5400000">
            <a:off x="-914400" y="3124200"/>
            <a:ext cx="3656880" cy="456480"/>
          </a:xfrm>
          <a:prstGeom prst="rect">
            <a:avLst/>
          </a:prstGeom>
        </p:spPr>
      </p:pic>
      <p:pic>
        <p:nvPicPr>
          <p:cNvPr id="7" name="Picture 8"/>
          <p:cNvPicPr/>
          <p:nvPr/>
        </p:nvPicPr>
        <p:blipFill>
          <a:blip r:embed="rId4" cstate="print"/>
          <a:stretch>
            <a:fillRect/>
          </a:stretch>
        </p:blipFill>
        <p:spPr>
          <a:xfrm>
            <a:off x="7358040" y="0"/>
            <a:ext cx="1785240" cy="6857280"/>
          </a:xfrm>
          <a:prstGeom prst="rect">
            <a:avLst/>
          </a:prstGeom>
        </p:spPr>
      </p:pic>
      <p:sp>
        <p:nvSpPr>
          <p:cNvPr id="8" name="CustomShape 3"/>
          <p:cNvSpPr/>
          <p:nvPr/>
        </p:nvSpPr>
        <p:spPr>
          <a:xfrm>
            <a:off x="1981200" y="5562600"/>
            <a:ext cx="45720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VIIRS observes the solar diffuser and the space view (Moon)</a:t>
            </a:r>
          </a:p>
          <a:p>
            <a:pPr algn="ctr">
              <a:lnSpc>
                <a:spcPct val="100000"/>
              </a:lnSpc>
            </a:pPr>
            <a:r>
              <a:rPr lang="en-US" sz="2000" dirty="0" smtClean="0">
                <a:solidFill>
                  <a:srgbClr val="084712"/>
                </a:solidFill>
                <a:latin typeface="Arial"/>
              </a:rPr>
              <a:t>at the same angle of incidence (60.2</a:t>
            </a:r>
            <a:r>
              <a:rPr lang="en-US" sz="2000" dirty="0" smtClean="0">
                <a:solidFill>
                  <a:srgbClr val="084712"/>
                </a:solidFill>
                <a:latin typeface="Arial"/>
                <a:sym typeface="Symbol"/>
              </a:rPr>
              <a:t></a:t>
            </a:r>
            <a:r>
              <a:rPr lang="en-US" sz="2000" dirty="0" smtClean="0">
                <a:solidFill>
                  <a:srgbClr val="084712"/>
                </a:solidFill>
                <a:latin typeface="Arial"/>
              </a:rPr>
              <a:t>)</a:t>
            </a:r>
          </a:p>
          <a:p>
            <a:pPr algn="ctr">
              <a:lnSpc>
                <a:spcPct val="100000"/>
              </a:lnSpc>
            </a:pPr>
            <a:r>
              <a:rPr lang="en-US" sz="2000" dirty="0" smtClean="0">
                <a:solidFill>
                  <a:srgbClr val="084712"/>
                </a:solidFill>
                <a:latin typeface="Arial"/>
              </a:rPr>
              <a:t>on the half-angle mirror.</a:t>
            </a:r>
            <a:endParaRPr dirty="0"/>
          </a:p>
        </p:txBody>
      </p:sp>
      <p:sp>
        <p:nvSpPr>
          <p:cNvPr id="9" name="CustomShape 3"/>
          <p:cNvSpPr/>
          <p:nvPr/>
        </p:nvSpPr>
        <p:spPr>
          <a:xfrm>
            <a:off x="1905000" y="4114800"/>
            <a:ext cx="45720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Concern over how effectively</a:t>
            </a:r>
          </a:p>
          <a:p>
            <a:pPr algn="ctr">
              <a:lnSpc>
                <a:spcPct val="100000"/>
              </a:lnSpc>
            </a:pPr>
            <a:r>
              <a:rPr lang="en-US" sz="2000" dirty="0" smtClean="0">
                <a:solidFill>
                  <a:srgbClr val="084712"/>
                </a:solidFill>
                <a:latin typeface="Arial"/>
              </a:rPr>
              <a:t>SDSM observations track</a:t>
            </a:r>
          </a:p>
          <a:p>
            <a:pPr algn="ctr">
              <a:lnSpc>
                <a:spcPct val="100000"/>
              </a:lnSpc>
            </a:pPr>
            <a:r>
              <a:rPr lang="en-US" sz="2000" dirty="0" smtClean="0">
                <a:solidFill>
                  <a:srgbClr val="084712"/>
                </a:solidFill>
                <a:latin typeface="Arial"/>
              </a:rPr>
              <a:t>solar diffuser BRDF degradation.  </a:t>
            </a:r>
            <a:endParaRPr dirty="0"/>
          </a:p>
        </p:txBody>
      </p:sp>
      <p:sp>
        <p:nvSpPr>
          <p:cNvPr id="10"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13</a:t>
            </a:fld>
            <a:endParaRPr lang="en-US"/>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a:solidFill>
                  <a:srgbClr val="084712"/>
                </a:solidFill>
                <a:latin typeface="Arial"/>
                <a:ea typeface="Arial"/>
              </a:rPr>
              <a:t>Solar / Lunar Calibration Comparisons</a:t>
            </a:r>
            <a:endParaRPr/>
          </a:p>
        </p:txBody>
      </p:sp>
      <p:pic>
        <p:nvPicPr>
          <p:cNvPr id="6" name="Picture 8"/>
          <p:cNvPicPr/>
          <p:nvPr/>
        </p:nvPicPr>
        <p:blipFill>
          <a:blip r:embed="rId3" cstate="print"/>
          <a:stretch>
            <a:fillRect/>
          </a:stretch>
        </p:blipFill>
        <p:spPr>
          <a:xfrm>
            <a:off x="0" y="990720"/>
            <a:ext cx="4388400" cy="2925360"/>
          </a:xfrm>
          <a:prstGeom prst="rect">
            <a:avLst/>
          </a:prstGeom>
        </p:spPr>
      </p:pic>
      <p:pic>
        <p:nvPicPr>
          <p:cNvPr id="7" name="Picture 9"/>
          <p:cNvPicPr/>
          <p:nvPr/>
        </p:nvPicPr>
        <p:blipFill>
          <a:blip r:embed="rId4" cstate="print"/>
          <a:stretch>
            <a:fillRect/>
          </a:stretch>
        </p:blipFill>
        <p:spPr>
          <a:xfrm>
            <a:off x="4754880" y="990720"/>
            <a:ext cx="4388400" cy="2925360"/>
          </a:xfrm>
          <a:prstGeom prst="rect">
            <a:avLst/>
          </a:prstGeom>
        </p:spPr>
      </p:pic>
      <p:pic>
        <p:nvPicPr>
          <p:cNvPr id="8" name="Picture 10"/>
          <p:cNvPicPr/>
          <p:nvPr/>
        </p:nvPicPr>
        <p:blipFill>
          <a:blip r:embed="rId5" cstate="print"/>
          <a:stretch>
            <a:fillRect/>
          </a:stretch>
        </p:blipFill>
        <p:spPr>
          <a:xfrm>
            <a:off x="4755600" y="3932640"/>
            <a:ext cx="4388400" cy="2925360"/>
          </a:xfrm>
          <a:prstGeom prst="rect">
            <a:avLst/>
          </a:prstGeom>
        </p:spPr>
      </p:pic>
      <p:sp>
        <p:nvSpPr>
          <p:cNvPr id="9" name="CustomShape 3"/>
          <p:cNvSpPr/>
          <p:nvPr/>
        </p:nvSpPr>
        <p:spPr>
          <a:xfrm>
            <a:off x="0" y="5029200"/>
            <a:ext cx="44196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Single normalizations are applied to each band of the lunar time series</a:t>
            </a:r>
          </a:p>
          <a:p>
            <a:pPr algn="ctr">
              <a:lnSpc>
                <a:spcPct val="100000"/>
              </a:lnSpc>
            </a:pPr>
            <a:r>
              <a:rPr lang="en-US" sz="2000" dirty="0" smtClean="0">
                <a:solidFill>
                  <a:srgbClr val="084712"/>
                </a:solidFill>
                <a:latin typeface="Arial"/>
              </a:rPr>
              <a:t>to account for calibration biases.</a:t>
            </a:r>
            <a:endParaRPr dirty="0"/>
          </a:p>
        </p:txBody>
      </p:sp>
      <p:sp>
        <p:nvSpPr>
          <p:cNvPr id="10"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13</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381750"/>
            <a:ext cx="2133600" cy="476250"/>
          </a:xfrm>
        </p:spPr>
        <p:txBody>
          <a:bodyPr/>
          <a:lstStyle/>
          <a:p>
            <a:fld id="{74010CB3-01D4-6946-8DDA-BCF9621DFBFB}" type="slidenum">
              <a:rPr lang="en-US" smtClean="0"/>
              <a:pPr/>
              <a:t>14</a:t>
            </a:fld>
            <a:endParaRPr lang="en-US" dirty="0"/>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dirty="0" smtClean="0">
                <a:solidFill>
                  <a:srgbClr val="084712"/>
                </a:solidFill>
                <a:latin typeface="Arial"/>
                <a:ea typeface="Arial"/>
              </a:rPr>
              <a:t>Initial Solar </a:t>
            </a:r>
            <a:r>
              <a:rPr lang="en-US" sz="2800" dirty="0">
                <a:solidFill>
                  <a:srgbClr val="084712"/>
                </a:solidFill>
                <a:latin typeface="Arial"/>
                <a:ea typeface="Arial"/>
              </a:rPr>
              <a:t>/ Lunar Calibration Comparisons</a:t>
            </a:r>
            <a:endParaRPr dirty="0"/>
          </a:p>
        </p:txBody>
      </p:sp>
      <p:pic>
        <p:nvPicPr>
          <p:cNvPr id="6" name="Picture 9"/>
          <p:cNvPicPr/>
          <p:nvPr/>
        </p:nvPicPr>
        <p:blipFill>
          <a:blip r:embed="rId3" cstate="print"/>
          <a:stretch>
            <a:fillRect/>
          </a:stretch>
        </p:blipFill>
        <p:spPr>
          <a:xfrm>
            <a:off x="0" y="1524000"/>
            <a:ext cx="4388400" cy="2925360"/>
          </a:xfrm>
          <a:prstGeom prst="rect">
            <a:avLst/>
          </a:prstGeom>
        </p:spPr>
      </p:pic>
      <p:pic>
        <p:nvPicPr>
          <p:cNvPr id="7" name="Picture 10"/>
          <p:cNvPicPr/>
          <p:nvPr/>
        </p:nvPicPr>
        <p:blipFill>
          <a:blip r:embed="rId4" cstate="print"/>
          <a:stretch>
            <a:fillRect/>
          </a:stretch>
        </p:blipFill>
        <p:spPr>
          <a:xfrm>
            <a:off x="4755600" y="1600200"/>
            <a:ext cx="4388400" cy="2925360"/>
          </a:xfrm>
          <a:prstGeom prst="rect">
            <a:avLst/>
          </a:prstGeom>
        </p:spPr>
      </p:pic>
      <p:sp>
        <p:nvSpPr>
          <p:cNvPr id="10" name="CustomShape 3"/>
          <p:cNvSpPr/>
          <p:nvPr/>
        </p:nvSpPr>
        <p:spPr>
          <a:xfrm>
            <a:off x="0" y="4876800"/>
            <a:ext cx="9144000" cy="76140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Point-by-point calibration comparisons are made using closest solar observation to each lunar observation.</a:t>
            </a:r>
            <a:endParaRPr dirty="0"/>
          </a:p>
        </p:txBody>
      </p:sp>
      <p:sp>
        <p:nvSpPr>
          <p:cNvPr id="11" name="CustomShape 3"/>
          <p:cNvSpPr/>
          <p:nvPr/>
        </p:nvSpPr>
        <p:spPr>
          <a:xfrm>
            <a:off x="0" y="5715000"/>
            <a:ext cx="9144000" cy="76140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Slopes of the comparisons provide lunar-derived adjustments</a:t>
            </a:r>
          </a:p>
          <a:p>
            <a:pPr algn="ctr">
              <a:lnSpc>
                <a:spcPct val="100000"/>
              </a:lnSpc>
            </a:pPr>
            <a:r>
              <a:rPr lang="en-US" sz="2000" dirty="0" smtClean="0">
                <a:solidFill>
                  <a:srgbClr val="084712"/>
                </a:solidFill>
                <a:latin typeface="Arial"/>
              </a:rPr>
              <a:t>for the solar calibration time series.</a:t>
            </a:r>
            <a:endParaRPr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15</a:t>
            </a:fld>
            <a:endParaRPr lang="en-US"/>
          </a:p>
        </p:txBody>
      </p:sp>
      <p:sp>
        <p:nvSpPr>
          <p:cNvPr id="5" name="CustomShape 3"/>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dirty="0">
                <a:solidFill>
                  <a:srgbClr val="084712"/>
                </a:solidFill>
                <a:latin typeface="Arial"/>
                <a:ea typeface="Arial"/>
              </a:rPr>
              <a:t>Solar / Lunar Calibration Comparisons</a:t>
            </a:r>
            <a:endParaRPr dirty="0"/>
          </a:p>
        </p:txBody>
      </p:sp>
      <p:graphicFrame>
        <p:nvGraphicFramePr>
          <p:cNvPr id="7" name="Table 1"/>
          <p:cNvGraphicFramePr/>
          <p:nvPr/>
        </p:nvGraphicFramePr>
        <p:xfrm>
          <a:off x="457200" y="990720"/>
          <a:ext cx="8228880" cy="4449240"/>
        </p:xfrm>
        <a:graphic>
          <a:graphicData uri="http://schemas.openxmlformats.org/drawingml/2006/table">
            <a:tbl>
              <a:tblPr/>
              <a:tblGrid>
                <a:gridCol w="1523880"/>
                <a:gridCol w="1295280"/>
                <a:gridCol w="2286000"/>
                <a:gridCol w="3123720"/>
              </a:tblGrid>
              <a:tr h="370800">
                <a:tc>
                  <a:txBody>
                    <a:bodyPr/>
                    <a:lstStyle/>
                    <a:p>
                      <a:pPr algn="ctr">
                        <a:lnSpc>
                          <a:spcPct val="100000"/>
                        </a:lnSpc>
                      </a:pPr>
                      <a:r>
                        <a:rPr lang="en-US" sz="1800" b="1" dirty="0" smtClean="0">
                          <a:solidFill>
                            <a:srgbClr val="FFFFFF"/>
                          </a:solidFill>
                          <a:latin typeface="Arial"/>
                          <a:ea typeface="Arial"/>
                        </a:rPr>
                        <a:t>Band</a:t>
                      </a:r>
                      <a:endParaRPr sz="2000" dirty="0"/>
                    </a:p>
                  </a:txBody>
                  <a:tcPr>
                    <a:solidFill>
                      <a:schemeClr val="accent2"/>
                    </a:solidFill>
                  </a:tcPr>
                </a:tc>
                <a:tc>
                  <a:txBody>
                    <a:bodyPr/>
                    <a:lstStyle/>
                    <a:p>
                      <a:pPr algn="ctr">
                        <a:lnSpc>
                          <a:spcPct val="100000"/>
                        </a:lnSpc>
                      </a:pPr>
                      <a:r>
                        <a:rPr lang="en-US" sz="1800" b="1" dirty="0">
                          <a:solidFill>
                            <a:srgbClr val="FFFFFF"/>
                          </a:solidFill>
                          <a:latin typeface="Arial"/>
                          <a:ea typeface="Arial"/>
                        </a:rPr>
                        <a:t>λ  (nm)</a:t>
                      </a:r>
                      <a:endParaRPr sz="2000" dirty="0"/>
                    </a:p>
                  </a:txBody>
                  <a:tcPr>
                    <a:solidFill>
                      <a:schemeClr val="accent2"/>
                    </a:solidFill>
                  </a:tcPr>
                </a:tc>
                <a:tc>
                  <a:txBody>
                    <a:bodyPr/>
                    <a:lstStyle/>
                    <a:p>
                      <a:pPr algn="ctr">
                        <a:lnSpc>
                          <a:spcPct val="100000"/>
                        </a:lnSpc>
                      </a:pPr>
                      <a:r>
                        <a:rPr lang="en-US" sz="1800" b="1" dirty="0" smtClean="0">
                          <a:solidFill>
                            <a:srgbClr val="FFFFFF"/>
                          </a:solidFill>
                          <a:latin typeface="Arial"/>
                          <a:ea typeface="Arial"/>
                        </a:rPr>
                        <a:t>Initial Slope</a:t>
                      </a:r>
                      <a:endParaRPr sz="2000" dirty="0"/>
                    </a:p>
                  </a:txBody>
                  <a:tcPr>
                    <a:solidFill>
                      <a:schemeClr val="accent2"/>
                    </a:solidFill>
                  </a:tcPr>
                </a:tc>
                <a:tc>
                  <a:txBody>
                    <a:bodyPr/>
                    <a:lstStyle/>
                    <a:p>
                      <a:pPr algn="ctr">
                        <a:lnSpc>
                          <a:spcPct val="100000"/>
                        </a:lnSpc>
                      </a:pPr>
                      <a:r>
                        <a:rPr lang="en-US" sz="1800" b="1" dirty="0">
                          <a:solidFill>
                            <a:srgbClr val="FFFFFF"/>
                          </a:solidFill>
                          <a:latin typeface="Arial"/>
                          <a:ea typeface="Arial"/>
                        </a:rPr>
                        <a:t>Revised Slope</a:t>
                      </a:r>
                      <a:endParaRPr sz="2000" dirty="0"/>
                    </a:p>
                  </a:txBody>
                  <a:tcPr>
                    <a:solidFill>
                      <a:schemeClr val="accent2"/>
                    </a:solidFill>
                  </a:tcPr>
                </a:tc>
              </a:tr>
              <a:tr h="370800">
                <a:tc>
                  <a:txBody>
                    <a:bodyPr/>
                    <a:lstStyle/>
                    <a:p>
                      <a:pPr algn="ctr">
                        <a:lnSpc>
                          <a:spcPct val="100000"/>
                        </a:lnSpc>
                      </a:pPr>
                      <a:r>
                        <a:rPr lang="en-US" sz="1600" dirty="0" smtClean="0">
                          <a:solidFill>
                            <a:srgbClr val="000000"/>
                          </a:solidFill>
                          <a:latin typeface="Arial"/>
                          <a:ea typeface="Arial"/>
                        </a:rPr>
                        <a:t>M1</a:t>
                      </a:r>
                      <a:endParaRPr dirty="0"/>
                    </a:p>
                  </a:txBody>
                  <a:tcPr/>
                </a:tc>
                <a:tc>
                  <a:txBody>
                    <a:bodyPr/>
                    <a:lstStyle/>
                    <a:p>
                      <a:pPr algn="ctr">
                        <a:lnSpc>
                          <a:spcPct val="100000"/>
                        </a:lnSpc>
                      </a:pPr>
                      <a:r>
                        <a:rPr lang="en-US" sz="1600" dirty="0">
                          <a:solidFill>
                            <a:srgbClr val="000000"/>
                          </a:solidFill>
                          <a:latin typeface="Arial"/>
                          <a:ea typeface="Arial"/>
                        </a:rPr>
                        <a:t>412</a:t>
                      </a:r>
                      <a:endParaRPr dirty="0"/>
                    </a:p>
                  </a:txBody>
                  <a:tcPr/>
                </a:tc>
                <a:tc>
                  <a:txBody>
                    <a:bodyPr/>
                    <a:lstStyle/>
                    <a:p>
                      <a:pPr algn="ctr">
                        <a:lnSpc>
                          <a:spcPct val="100000"/>
                        </a:lnSpc>
                      </a:pPr>
                      <a:r>
                        <a:rPr lang="en-US" sz="1600" dirty="0">
                          <a:solidFill>
                            <a:srgbClr val="000000"/>
                          </a:solidFill>
                          <a:latin typeface="Arial"/>
                          <a:ea typeface="Arial"/>
                        </a:rPr>
                        <a:t>-</a:t>
                      </a:r>
                      <a:r>
                        <a:rPr lang="en-US" sz="1600" dirty="0" smtClean="0">
                          <a:solidFill>
                            <a:srgbClr val="000000"/>
                          </a:solidFill>
                          <a:latin typeface="Arial"/>
                          <a:ea typeface="Arial"/>
                        </a:rPr>
                        <a:t>7.578E-06</a:t>
                      </a:r>
                      <a:endParaRPr dirty="0"/>
                    </a:p>
                  </a:txBody>
                  <a:tcPr/>
                </a:tc>
                <a:tc>
                  <a:txBody>
                    <a:bodyPr/>
                    <a:lstStyle/>
                    <a:p>
                      <a:pPr algn="ctr">
                        <a:lnSpc>
                          <a:spcPct val="100000"/>
                        </a:lnSpc>
                      </a:pPr>
                      <a:r>
                        <a:rPr lang="en-US" sz="1600" dirty="0">
                          <a:solidFill>
                            <a:srgbClr val="000000"/>
                          </a:solidFill>
                          <a:latin typeface="Arial"/>
                          <a:ea typeface="Arial"/>
                        </a:rPr>
                        <a:t>4.012E-08</a:t>
                      </a:r>
                      <a:endParaRPr dirty="0"/>
                    </a:p>
                  </a:txBody>
                  <a:tcPr/>
                </a:tc>
              </a:tr>
              <a:tr h="370800">
                <a:tc>
                  <a:txBody>
                    <a:bodyPr/>
                    <a:lstStyle/>
                    <a:p>
                      <a:pPr algn="ctr">
                        <a:lnSpc>
                          <a:spcPct val="100000"/>
                        </a:lnSpc>
                      </a:pPr>
                      <a:r>
                        <a:rPr lang="en-US" sz="1600" dirty="0">
                          <a:solidFill>
                            <a:srgbClr val="000000"/>
                          </a:solidFill>
                          <a:latin typeface="Arial"/>
                          <a:ea typeface="Arial"/>
                        </a:rPr>
                        <a:t>M2</a:t>
                      </a:r>
                      <a:endParaRPr dirty="0"/>
                    </a:p>
                  </a:txBody>
                  <a:tcPr/>
                </a:tc>
                <a:tc>
                  <a:txBody>
                    <a:bodyPr/>
                    <a:lstStyle/>
                    <a:p>
                      <a:pPr algn="ctr">
                        <a:lnSpc>
                          <a:spcPct val="100000"/>
                        </a:lnSpc>
                      </a:pPr>
                      <a:r>
                        <a:rPr lang="en-US" sz="1600">
                          <a:solidFill>
                            <a:srgbClr val="000000"/>
                          </a:solidFill>
                          <a:latin typeface="Arial"/>
                          <a:ea typeface="Arial"/>
                        </a:rPr>
                        <a:t>445</a:t>
                      </a:r>
                      <a:endParaRPr/>
                    </a:p>
                  </a:txBody>
                  <a:tcPr/>
                </a:tc>
                <a:tc>
                  <a:txBody>
                    <a:bodyPr/>
                    <a:lstStyle/>
                    <a:p>
                      <a:pPr algn="ctr">
                        <a:lnSpc>
                          <a:spcPct val="100000"/>
                        </a:lnSpc>
                      </a:pPr>
                      <a:r>
                        <a:rPr lang="en-US" sz="1600">
                          <a:solidFill>
                            <a:srgbClr val="000000"/>
                          </a:solidFill>
                          <a:latin typeface="Arial"/>
                          <a:ea typeface="Arial"/>
                        </a:rPr>
                        <a:t>-4.138E-06</a:t>
                      </a:r>
                      <a:endParaRPr/>
                    </a:p>
                  </a:txBody>
                  <a:tcPr/>
                </a:tc>
                <a:tc>
                  <a:txBody>
                    <a:bodyPr/>
                    <a:lstStyle/>
                    <a:p>
                      <a:pPr algn="ctr">
                        <a:lnSpc>
                          <a:spcPct val="100000"/>
                        </a:lnSpc>
                      </a:pPr>
                      <a:r>
                        <a:rPr lang="en-US" sz="1600">
                          <a:solidFill>
                            <a:srgbClr val="000000"/>
                          </a:solidFill>
                          <a:latin typeface="Arial"/>
                          <a:ea typeface="Arial"/>
                        </a:rPr>
                        <a:t>1.0644E-08</a:t>
                      </a:r>
                      <a:endParaRPr/>
                    </a:p>
                  </a:txBody>
                  <a:tcPr/>
                </a:tc>
              </a:tr>
              <a:tr h="370800">
                <a:tc>
                  <a:txBody>
                    <a:bodyPr/>
                    <a:lstStyle/>
                    <a:p>
                      <a:pPr algn="ctr">
                        <a:lnSpc>
                          <a:spcPct val="100000"/>
                        </a:lnSpc>
                      </a:pPr>
                      <a:r>
                        <a:rPr lang="en-US" sz="1600" dirty="0" smtClean="0">
                          <a:solidFill>
                            <a:srgbClr val="000000"/>
                          </a:solidFill>
                          <a:latin typeface="Arial"/>
                          <a:ea typeface="Arial"/>
                        </a:rPr>
                        <a:t>M3</a:t>
                      </a:r>
                      <a:endParaRPr dirty="0"/>
                    </a:p>
                  </a:txBody>
                  <a:tcPr/>
                </a:tc>
                <a:tc>
                  <a:txBody>
                    <a:bodyPr/>
                    <a:lstStyle/>
                    <a:p>
                      <a:pPr algn="ctr">
                        <a:lnSpc>
                          <a:spcPct val="100000"/>
                        </a:lnSpc>
                      </a:pPr>
                      <a:r>
                        <a:rPr lang="en-US" sz="1600">
                          <a:solidFill>
                            <a:srgbClr val="000000"/>
                          </a:solidFill>
                          <a:latin typeface="Arial"/>
                          <a:ea typeface="Arial"/>
                        </a:rPr>
                        <a:t>488</a:t>
                      </a:r>
                      <a:endParaRPr/>
                    </a:p>
                  </a:txBody>
                  <a:tcPr/>
                </a:tc>
                <a:tc>
                  <a:txBody>
                    <a:bodyPr/>
                    <a:lstStyle/>
                    <a:p>
                      <a:pPr algn="ctr">
                        <a:lnSpc>
                          <a:spcPct val="100000"/>
                        </a:lnSpc>
                      </a:pPr>
                      <a:r>
                        <a:rPr lang="en-US" sz="1600" dirty="0">
                          <a:solidFill>
                            <a:srgbClr val="000000"/>
                          </a:solidFill>
                          <a:latin typeface="Arial"/>
                          <a:ea typeface="Arial"/>
                        </a:rPr>
                        <a:t>-</a:t>
                      </a:r>
                      <a:r>
                        <a:rPr lang="en-US" sz="1600" dirty="0" smtClean="0">
                          <a:solidFill>
                            <a:srgbClr val="000000"/>
                          </a:solidFill>
                          <a:latin typeface="Arial"/>
                          <a:ea typeface="Arial"/>
                        </a:rPr>
                        <a:t>8.048E-06</a:t>
                      </a:r>
                      <a:endParaRPr dirty="0"/>
                    </a:p>
                  </a:txBody>
                  <a:tcPr/>
                </a:tc>
                <a:tc>
                  <a:txBody>
                    <a:bodyPr/>
                    <a:lstStyle/>
                    <a:p>
                      <a:pPr algn="ctr">
                        <a:lnSpc>
                          <a:spcPct val="100000"/>
                        </a:lnSpc>
                      </a:pPr>
                      <a:r>
                        <a:rPr lang="en-US" sz="1600">
                          <a:solidFill>
                            <a:srgbClr val="000000"/>
                          </a:solidFill>
                          <a:latin typeface="Arial"/>
                          <a:ea typeface="Arial"/>
                        </a:rPr>
                        <a:t>4.0553E-08</a:t>
                      </a:r>
                      <a:endParaRPr/>
                    </a:p>
                  </a:txBody>
                  <a:tcPr/>
                </a:tc>
              </a:tr>
              <a:tr h="370800">
                <a:tc>
                  <a:txBody>
                    <a:bodyPr/>
                    <a:lstStyle/>
                    <a:p>
                      <a:pPr algn="ctr">
                        <a:lnSpc>
                          <a:spcPct val="100000"/>
                        </a:lnSpc>
                      </a:pPr>
                      <a:r>
                        <a:rPr lang="en-US" sz="1600" dirty="0" smtClean="0">
                          <a:solidFill>
                            <a:srgbClr val="000000"/>
                          </a:solidFill>
                          <a:latin typeface="Arial"/>
                          <a:ea typeface="Arial"/>
                        </a:rPr>
                        <a:t>M4</a:t>
                      </a:r>
                      <a:endParaRPr dirty="0"/>
                    </a:p>
                  </a:txBody>
                  <a:tcPr/>
                </a:tc>
                <a:tc>
                  <a:txBody>
                    <a:bodyPr/>
                    <a:lstStyle/>
                    <a:p>
                      <a:pPr algn="ctr">
                        <a:lnSpc>
                          <a:spcPct val="100000"/>
                        </a:lnSpc>
                      </a:pPr>
                      <a:r>
                        <a:rPr lang="en-US" sz="1600" dirty="0">
                          <a:solidFill>
                            <a:srgbClr val="000000"/>
                          </a:solidFill>
                          <a:latin typeface="Arial"/>
                          <a:ea typeface="Arial"/>
                        </a:rPr>
                        <a:t>555</a:t>
                      </a:r>
                      <a:endParaRPr dirty="0"/>
                    </a:p>
                  </a:txBody>
                  <a:tcPr/>
                </a:tc>
                <a:tc>
                  <a:txBody>
                    <a:bodyPr/>
                    <a:lstStyle/>
                    <a:p>
                      <a:pPr algn="ctr">
                        <a:lnSpc>
                          <a:spcPct val="100000"/>
                        </a:lnSpc>
                      </a:pPr>
                      <a:r>
                        <a:rPr lang="en-US" sz="1600" dirty="0">
                          <a:solidFill>
                            <a:srgbClr val="000000"/>
                          </a:solidFill>
                          <a:latin typeface="Arial"/>
                          <a:ea typeface="Arial"/>
                        </a:rPr>
                        <a:t>-</a:t>
                      </a:r>
                      <a:r>
                        <a:rPr lang="en-US" sz="1600" dirty="0" smtClean="0">
                          <a:solidFill>
                            <a:srgbClr val="000000"/>
                          </a:solidFill>
                          <a:latin typeface="Arial"/>
                          <a:ea typeface="Arial"/>
                        </a:rPr>
                        <a:t>6.115E-06</a:t>
                      </a:r>
                      <a:endParaRPr dirty="0"/>
                    </a:p>
                  </a:txBody>
                  <a:tcPr/>
                </a:tc>
                <a:tc>
                  <a:txBody>
                    <a:bodyPr/>
                    <a:lstStyle/>
                    <a:p>
                      <a:pPr algn="ctr">
                        <a:lnSpc>
                          <a:spcPct val="100000"/>
                        </a:lnSpc>
                      </a:pPr>
                      <a:r>
                        <a:rPr lang="en-US" sz="1600">
                          <a:solidFill>
                            <a:srgbClr val="000000"/>
                          </a:solidFill>
                          <a:latin typeface="Arial"/>
                          <a:ea typeface="Arial"/>
                        </a:rPr>
                        <a:t>2.898E-08</a:t>
                      </a:r>
                      <a:endParaRPr/>
                    </a:p>
                  </a:txBody>
                  <a:tcPr/>
                </a:tc>
              </a:tr>
              <a:tr h="370800">
                <a:tc>
                  <a:txBody>
                    <a:bodyPr/>
                    <a:lstStyle/>
                    <a:p>
                      <a:pPr algn="ctr">
                        <a:lnSpc>
                          <a:spcPct val="100000"/>
                        </a:lnSpc>
                      </a:pPr>
                      <a:r>
                        <a:rPr lang="en-US" sz="1600">
                          <a:solidFill>
                            <a:srgbClr val="000000"/>
                          </a:solidFill>
                          <a:latin typeface="Arial"/>
                          <a:ea typeface="Arial"/>
                        </a:rPr>
                        <a:t>M5</a:t>
                      </a:r>
                      <a:endParaRPr/>
                    </a:p>
                  </a:txBody>
                  <a:tcPr/>
                </a:tc>
                <a:tc>
                  <a:txBody>
                    <a:bodyPr/>
                    <a:lstStyle/>
                    <a:p>
                      <a:pPr algn="ctr">
                        <a:lnSpc>
                          <a:spcPct val="100000"/>
                        </a:lnSpc>
                      </a:pPr>
                      <a:r>
                        <a:rPr lang="en-US" sz="1600" dirty="0">
                          <a:solidFill>
                            <a:srgbClr val="000000"/>
                          </a:solidFill>
                          <a:latin typeface="Arial"/>
                          <a:ea typeface="Arial"/>
                        </a:rPr>
                        <a:t>672</a:t>
                      </a:r>
                      <a:endParaRPr dirty="0"/>
                    </a:p>
                  </a:txBody>
                  <a:tcPr/>
                </a:tc>
                <a:tc>
                  <a:txBody>
                    <a:bodyPr/>
                    <a:lstStyle/>
                    <a:p>
                      <a:pPr algn="ctr">
                        <a:lnSpc>
                          <a:spcPct val="100000"/>
                        </a:lnSpc>
                      </a:pPr>
                      <a:r>
                        <a:rPr lang="en-US" sz="1600" dirty="0">
                          <a:solidFill>
                            <a:srgbClr val="000000"/>
                          </a:solidFill>
                          <a:latin typeface="Arial"/>
                          <a:ea typeface="Arial"/>
                        </a:rPr>
                        <a:t>-9.108E-07</a:t>
                      </a:r>
                      <a:endParaRPr dirty="0"/>
                    </a:p>
                  </a:txBody>
                  <a:tcPr/>
                </a:tc>
                <a:tc>
                  <a:txBody>
                    <a:bodyPr/>
                    <a:lstStyle/>
                    <a:p>
                      <a:pPr algn="ctr">
                        <a:lnSpc>
                          <a:spcPct val="100000"/>
                        </a:lnSpc>
                      </a:pPr>
                      <a:r>
                        <a:rPr lang="en-US" sz="1600">
                          <a:solidFill>
                            <a:srgbClr val="000000"/>
                          </a:solidFill>
                          <a:latin typeface="Arial"/>
                          <a:ea typeface="Arial"/>
                        </a:rPr>
                        <a:t>6.347E-10</a:t>
                      </a:r>
                      <a:endParaRPr/>
                    </a:p>
                  </a:txBody>
                  <a:tcPr/>
                </a:tc>
              </a:tr>
              <a:tr h="370800">
                <a:tc>
                  <a:txBody>
                    <a:bodyPr/>
                    <a:lstStyle/>
                    <a:p>
                      <a:pPr algn="ctr">
                        <a:lnSpc>
                          <a:spcPct val="100000"/>
                        </a:lnSpc>
                      </a:pPr>
                      <a:r>
                        <a:rPr lang="en-US" sz="1600">
                          <a:solidFill>
                            <a:srgbClr val="000000"/>
                          </a:solidFill>
                          <a:latin typeface="Arial"/>
                          <a:ea typeface="Arial"/>
                        </a:rPr>
                        <a:t>M6</a:t>
                      </a:r>
                      <a:endParaRPr/>
                    </a:p>
                  </a:txBody>
                  <a:tcPr/>
                </a:tc>
                <a:tc>
                  <a:txBody>
                    <a:bodyPr/>
                    <a:lstStyle/>
                    <a:p>
                      <a:pPr algn="ctr">
                        <a:lnSpc>
                          <a:spcPct val="100000"/>
                        </a:lnSpc>
                      </a:pPr>
                      <a:r>
                        <a:rPr lang="en-US" sz="1600">
                          <a:solidFill>
                            <a:srgbClr val="000000"/>
                          </a:solidFill>
                          <a:latin typeface="Arial"/>
                          <a:ea typeface="Arial"/>
                        </a:rPr>
                        <a:t>746</a:t>
                      </a:r>
                      <a:endParaRPr/>
                    </a:p>
                  </a:txBody>
                  <a:tcPr/>
                </a:tc>
                <a:tc>
                  <a:txBody>
                    <a:bodyPr/>
                    <a:lstStyle/>
                    <a:p>
                      <a:pPr algn="ctr">
                        <a:lnSpc>
                          <a:spcPct val="100000"/>
                        </a:lnSpc>
                      </a:pPr>
                      <a:r>
                        <a:rPr lang="en-US" sz="1600" dirty="0">
                          <a:solidFill>
                            <a:srgbClr val="000000"/>
                          </a:solidFill>
                          <a:latin typeface="Arial"/>
                          <a:ea typeface="Arial"/>
                        </a:rPr>
                        <a:t>6.485E-07</a:t>
                      </a:r>
                      <a:endParaRPr dirty="0"/>
                    </a:p>
                  </a:txBody>
                  <a:tcPr/>
                </a:tc>
                <a:tc>
                  <a:txBody>
                    <a:bodyPr/>
                    <a:lstStyle/>
                    <a:p>
                      <a:pPr algn="ctr">
                        <a:lnSpc>
                          <a:spcPct val="100000"/>
                        </a:lnSpc>
                      </a:pPr>
                      <a:r>
                        <a:rPr lang="en-US" sz="1600">
                          <a:solidFill>
                            <a:srgbClr val="000000"/>
                          </a:solidFill>
                          <a:latin typeface="Arial"/>
                          <a:ea typeface="Arial"/>
                        </a:rPr>
                        <a:t>4.370E-11</a:t>
                      </a:r>
                      <a:endParaRPr/>
                    </a:p>
                  </a:txBody>
                  <a:tcPr/>
                </a:tc>
              </a:tr>
              <a:tr h="370800">
                <a:tc>
                  <a:txBody>
                    <a:bodyPr/>
                    <a:lstStyle/>
                    <a:p>
                      <a:pPr algn="ctr">
                        <a:lnSpc>
                          <a:spcPct val="100000"/>
                        </a:lnSpc>
                      </a:pPr>
                      <a:r>
                        <a:rPr lang="en-US" sz="1600">
                          <a:solidFill>
                            <a:srgbClr val="000000"/>
                          </a:solidFill>
                          <a:latin typeface="Arial"/>
                          <a:ea typeface="Arial"/>
                        </a:rPr>
                        <a:t>M7</a:t>
                      </a:r>
                      <a:endParaRPr/>
                    </a:p>
                  </a:txBody>
                  <a:tcPr/>
                </a:tc>
                <a:tc>
                  <a:txBody>
                    <a:bodyPr/>
                    <a:lstStyle/>
                    <a:p>
                      <a:pPr algn="ctr">
                        <a:lnSpc>
                          <a:spcPct val="100000"/>
                        </a:lnSpc>
                      </a:pPr>
                      <a:r>
                        <a:rPr lang="en-US" sz="1600">
                          <a:solidFill>
                            <a:srgbClr val="000000"/>
                          </a:solidFill>
                          <a:latin typeface="Arial"/>
                          <a:ea typeface="Arial"/>
                        </a:rPr>
                        <a:t>865</a:t>
                      </a:r>
                      <a:endParaRPr/>
                    </a:p>
                  </a:txBody>
                  <a:tcPr/>
                </a:tc>
                <a:tc>
                  <a:txBody>
                    <a:bodyPr/>
                    <a:lstStyle/>
                    <a:p>
                      <a:pPr algn="ctr">
                        <a:lnSpc>
                          <a:spcPct val="100000"/>
                        </a:lnSpc>
                      </a:pPr>
                      <a:r>
                        <a:rPr lang="en-US" sz="1600" dirty="0">
                          <a:solidFill>
                            <a:srgbClr val="000000"/>
                          </a:solidFill>
                          <a:latin typeface="Arial"/>
                          <a:ea typeface="Arial"/>
                        </a:rPr>
                        <a:t>-2.767E-07</a:t>
                      </a:r>
                      <a:endParaRPr dirty="0"/>
                    </a:p>
                  </a:txBody>
                  <a:tcPr/>
                </a:tc>
                <a:tc>
                  <a:txBody>
                    <a:bodyPr/>
                    <a:lstStyle/>
                    <a:p>
                      <a:pPr algn="ctr">
                        <a:lnSpc>
                          <a:spcPct val="100000"/>
                        </a:lnSpc>
                      </a:pPr>
                      <a:r>
                        <a:rPr lang="en-US" sz="1600">
                          <a:solidFill>
                            <a:srgbClr val="000000"/>
                          </a:solidFill>
                          <a:latin typeface="Arial"/>
                          <a:ea typeface="Arial"/>
                        </a:rPr>
                        <a:t>1.325E-10</a:t>
                      </a:r>
                      <a:endParaRPr/>
                    </a:p>
                  </a:txBody>
                  <a:tcPr/>
                </a:tc>
              </a:tr>
              <a:tr h="370800">
                <a:tc>
                  <a:txBody>
                    <a:bodyPr/>
                    <a:lstStyle/>
                    <a:p>
                      <a:pPr algn="ctr">
                        <a:lnSpc>
                          <a:spcPct val="100000"/>
                        </a:lnSpc>
                      </a:pPr>
                      <a:r>
                        <a:rPr lang="en-US" sz="1600">
                          <a:solidFill>
                            <a:srgbClr val="000000"/>
                          </a:solidFill>
                          <a:latin typeface="Arial"/>
                          <a:ea typeface="Arial"/>
                        </a:rPr>
                        <a:t>M8</a:t>
                      </a:r>
                      <a:endParaRPr/>
                    </a:p>
                  </a:txBody>
                  <a:tcPr/>
                </a:tc>
                <a:tc>
                  <a:txBody>
                    <a:bodyPr/>
                    <a:lstStyle/>
                    <a:p>
                      <a:pPr algn="ctr">
                        <a:lnSpc>
                          <a:spcPct val="100000"/>
                        </a:lnSpc>
                      </a:pPr>
                      <a:r>
                        <a:rPr lang="en-US" sz="1600">
                          <a:solidFill>
                            <a:srgbClr val="000000"/>
                          </a:solidFill>
                          <a:latin typeface="Arial"/>
                          <a:ea typeface="Arial"/>
                        </a:rPr>
                        <a:t>1240</a:t>
                      </a:r>
                      <a:endParaRPr/>
                    </a:p>
                  </a:txBody>
                  <a:tcPr/>
                </a:tc>
                <a:tc>
                  <a:txBody>
                    <a:bodyPr/>
                    <a:lstStyle/>
                    <a:p>
                      <a:pPr algn="ctr">
                        <a:lnSpc>
                          <a:spcPct val="100000"/>
                        </a:lnSpc>
                      </a:pPr>
                      <a:r>
                        <a:rPr lang="en-US" sz="1600" dirty="0">
                          <a:solidFill>
                            <a:srgbClr val="000000"/>
                          </a:solidFill>
                          <a:latin typeface="Arial"/>
                          <a:ea typeface="Arial"/>
                        </a:rPr>
                        <a:t>4.836E-06</a:t>
                      </a:r>
                      <a:endParaRPr dirty="0"/>
                    </a:p>
                  </a:txBody>
                  <a:tcPr/>
                </a:tc>
                <a:tc>
                  <a:txBody>
                    <a:bodyPr/>
                    <a:lstStyle/>
                    <a:p>
                      <a:pPr algn="ctr">
                        <a:lnSpc>
                          <a:spcPct val="100000"/>
                        </a:lnSpc>
                      </a:pPr>
                      <a:r>
                        <a:rPr lang="en-US" sz="1600">
                          <a:solidFill>
                            <a:srgbClr val="000000"/>
                          </a:solidFill>
                          <a:latin typeface="Arial"/>
                          <a:ea typeface="Arial"/>
                        </a:rPr>
                        <a:t>1.633E-08</a:t>
                      </a:r>
                      <a:endParaRPr/>
                    </a:p>
                  </a:txBody>
                  <a:tcPr/>
                </a:tc>
              </a:tr>
              <a:tr h="370800">
                <a:tc>
                  <a:txBody>
                    <a:bodyPr/>
                    <a:lstStyle/>
                    <a:p>
                      <a:pPr algn="ctr">
                        <a:lnSpc>
                          <a:spcPct val="100000"/>
                        </a:lnSpc>
                      </a:pPr>
                      <a:r>
                        <a:rPr lang="en-US" sz="1600">
                          <a:solidFill>
                            <a:srgbClr val="000000"/>
                          </a:solidFill>
                          <a:latin typeface="Arial"/>
                          <a:ea typeface="Arial"/>
                        </a:rPr>
                        <a:t>M9</a:t>
                      </a:r>
                      <a:endParaRPr/>
                    </a:p>
                  </a:txBody>
                  <a:tcPr/>
                </a:tc>
                <a:tc>
                  <a:txBody>
                    <a:bodyPr/>
                    <a:lstStyle/>
                    <a:p>
                      <a:pPr algn="ctr">
                        <a:lnSpc>
                          <a:spcPct val="100000"/>
                        </a:lnSpc>
                      </a:pPr>
                      <a:r>
                        <a:rPr lang="en-US" sz="1600">
                          <a:solidFill>
                            <a:srgbClr val="000000"/>
                          </a:solidFill>
                          <a:latin typeface="Arial"/>
                          <a:ea typeface="Arial"/>
                        </a:rPr>
                        <a:t>1378</a:t>
                      </a:r>
                      <a:endParaRPr/>
                    </a:p>
                  </a:txBody>
                  <a:tcPr/>
                </a:tc>
                <a:tc>
                  <a:txBody>
                    <a:bodyPr/>
                    <a:lstStyle/>
                    <a:p>
                      <a:pPr algn="ctr">
                        <a:lnSpc>
                          <a:spcPct val="100000"/>
                        </a:lnSpc>
                      </a:pPr>
                      <a:r>
                        <a:rPr lang="en-US" sz="1600" dirty="0">
                          <a:solidFill>
                            <a:srgbClr val="000000"/>
                          </a:solidFill>
                          <a:latin typeface="Arial"/>
                          <a:ea typeface="Arial"/>
                        </a:rPr>
                        <a:t>4.900E-06</a:t>
                      </a:r>
                      <a:endParaRPr dirty="0"/>
                    </a:p>
                  </a:txBody>
                  <a:tcPr/>
                </a:tc>
                <a:tc>
                  <a:txBody>
                    <a:bodyPr/>
                    <a:lstStyle/>
                    <a:p>
                      <a:pPr algn="ctr">
                        <a:lnSpc>
                          <a:spcPct val="100000"/>
                        </a:lnSpc>
                      </a:pPr>
                      <a:r>
                        <a:rPr lang="en-US" sz="1600">
                          <a:solidFill>
                            <a:srgbClr val="000000"/>
                          </a:solidFill>
                          <a:latin typeface="Arial"/>
                          <a:ea typeface="Arial"/>
                        </a:rPr>
                        <a:t>1.672E-08</a:t>
                      </a:r>
                      <a:endParaRPr/>
                    </a:p>
                  </a:txBody>
                  <a:tcPr/>
                </a:tc>
              </a:tr>
              <a:tr h="370800">
                <a:tc>
                  <a:txBody>
                    <a:bodyPr/>
                    <a:lstStyle/>
                    <a:p>
                      <a:pPr algn="ctr">
                        <a:lnSpc>
                          <a:spcPct val="100000"/>
                        </a:lnSpc>
                      </a:pPr>
                      <a:r>
                        <a:rPr lang="en-US" sz="1600">
                          <a:solidFill>
                            <a:srgbClr val="000000"/>
                          </a:solidFill>
                          <a:latin typeface="Arial"/>
                          <a:ea typeface="Arial"/>
                        </a:rPr>
                        <a:t>M10</a:t>
                      </a:r>
                      <a:endParaRPr/>
                    </a:p>
                  </a:txBody>
                  <a:tcPr/>
                </a:tc>
                <a:tc>
                  <a:txBody>
                    <a:bodyPr/>
                    <a:lstStyle/>
                    <a:p>
                      <a:pPr algn="ctr">
                        <a:lnSpc>
                          <a:spcPct val="100000"/>
                        </a:lnSpc>
                      </a:pPr>
                      <a:r>
                        <a:rPr lang="en-US" sz="1600">
                          <a:solidFill>
                            <a:srgbClr val="000000"/>
                          </a:solidFill>
                          <a:latin typeface="Arial"/>
                          <a:ea typeface="Arial"/>
                        </a:rPr>
                        <a:t>1610</a:t>
                      </a:r>
                      <a:endParaRPr/>
                    </a:p>
                  </a:txBody>
                  <a:tcPr/>
                </a:tc>
                <a:tc>
                  <a:txBody>
                    <a:bodyPr/>
                    <a:lstStyle/>
                    <a:p>
                      <a:pPr algn="ctr">
                        <a:lnSpc>
                          <a:spcPct val="100000"/>
                        </a:lnSpc>
                      </a:pPr>
                      <a:r>
                        <a:rPr lang="en-US" sz="1600" dirty="0">
                          <a:solidFill>
                            <a:srgbClr val="000000"/>
                          </a:solidFill>
                          <a:latin typeface="Arial"/>
                          <a:ea typeface="Arial"/>
                        </a:rPr>
                        <a:t>1.740E-06</a:t>
                      </a:r>
                      <a:endParaRPr dirty="0"/>
                    </a:p>
                  </a:txBody>
                  <a:tcPr/>
                </a:tc>
                <a:tc>
                  <a:txBody>
                    <a:bodyPr/>
                    <a:lstStyle/>
                    <a:p>
                      <a:pPr algn="ctr">
                        <a:lnSpc>
                          <a:spcPct val="100000"/>
                        </a:lnSpc>
                      </a:pPr>
                      <a:r>
                        <a:rPr lang="en-US" sz="1600">
                          <a:solidFill>
                            <a:srgbClr val="000000"/>
                          </a:solidFill>
                          <a:latin typeface="Arial"/>
                          <a:ea typeface="Arial"/>
                        </a:rPr>
                        <a:t>1.880E-09</a:t>
                      </a:r>
                      <a:endParaRPr/>
                    </a:p>
                  </a:txBody>
                  <a:tcPr/>
                </a:tc>
              </a:tr>
              <a:tr h="370440">
                <a:tc>
                  <a:txBody>
                    <a:bodyPr/>
                    <a:lstStyle/>
                    <a:p>
                      <a:pPr algn="ctr">
                        <a:lnSpc>
                          <a:spcPct val="100000"/>
                        </a:lnSpc>
                      </a:pPr>
                      <a:r>
                        <a:rPr lang="en-US" sz="1600">
                          <a:solidFill>
                            <a:srgbClr val="000000"/>
                          </a:solidFill>
                          <a:latin typeface="Arial"/>
                          <a:ea typeface="Arial"/>
                        </a:rPr>
                        <a:t>M11</a:t>
                      </a:r>
                      <a:endParaRPr/>
                    </a:p>
                  </a:txBody>
                  <a:tcPr/>
                </a:tc>
                <a:tc>
                  <a:txBody>
                    <a:bodyPr/>
                    <a:lstStyle/>
                    <a:p>
                      <a:pPr algn="ctr">
                        <a:lnSpc>
                          <a:spcPct val="100000"/>
                        </a:lnSpc>
                      </a:pPr>
                      <a:r>
                        <a:rPr lang="en-US" sz="1600">
                          <a:solidFill>
                            <a:srgbClr val="000000"/>
                          </a:solidFill>
                          <a:latin typeface="Arial"/>
                          <a:ea typeface="Arial"/>
                        </a:rPr>
                        <a:t>2250</a:t>
                      </a:r>
                      <a:endParaRPr/>
                    </a:p>
                  </a:txBody>
                  <a:tcPr/>
                </a:tc>
                <a:tc>
                  <a:txBody>
                    <a:bodyPr/>
                    <a:lstStyle/>
                    <a:p>
                      <a:pPr algn="ctr">
                        <a:lnSpc>
                          <a:spcPct val="100000"/>
                        </a:lnSpc>
                      </a:pPr>
                      <a:r>
                        <a:rPr lang="en-US" sz="1600" dirty="0">
                          <a:solidFill>
                            <a:srgbClr val="000000"/>
                          </a:solidFill>
                          <a:latin typeface="Arial"/>
                          <a:ea typeface="Arial"/>
                        </a:rPr>
                        <a:t>1.805E-06</a:t>
                      </a:r>
                      <a:endParaRPr dirty="0"/>
                    </a:p>
                  </a:txBody>
                  <a:tcPr/>
                </a:tc>
                <a:tc>
                  <a:txBody>
                    <a:bodyPr/>
                    <a:lstStyle/>
                    <a:p>
                      <a:pPr algn="ctr">
                        <a:lnSpc>
                          <a:spcPct val="100000"/>
                        </a:lnSpc>
                      </a:pPr>
                      <a:r>
                        <a:rPr lang="en-US" sz="1600" dirty="0">
                          <a:solidFill>
                            <a:srgbClr val="000000"/>
                          </a:solidFill>
                          <a:latin typeface="Arial"/>
                          <a:ea typeface="Arial"/>
                        </a:rPr>
                        <a:t>2.506E-09</a:t>
                      </a:r>
                      <a:endParaRPr dirty="0"/>
                    </a:p>
                  </a:txBody>
                  <a:tcPr/>
                </a:tc>
              </a:tr>
            </a:tbl>
          </a:graphicData>
        </a:graphic>
      </p:graphicFrame>
      <p:sp>
        <p:nvSpPr>
          <p:cNvPr id="8" name="CustomShape 4"/>
          <p:cNvSpPr/>
          <p:nvPr/>
        </p:nvSpPr>
        <p:spPr>
          <a:xfrm>
            <a:off x="304800" y="5562720"/>
            <a:ext cx="8534400" cy="53328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Units for the slopes are fractional change per day. </a:t>
            </a:r>
            <a:endParaRPr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16</a:t>
            </a:fld>
            <a:endParaRPr lang="en-US"/>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a:solidFill>
                  <a:srgbClr val="084712"/>
                </a:solidFill>
                <a:latin typeface="Arial"/>
                <a:ea typeface="Arial"/>
              </a:rPr>
              <a:t>Final Solar / Lunar Calibration Comparisons</a:t>
            </a:r>
            <a:endParaRPr/>
          </a:p>
        </p:txBody>
      </p:sp>
      <p:pic>
        <p:nvPicPr>
          <p:cNvPr id="6" name="Picture 11"/>
          <p:cNvPicPr/>
          <p:nvPr/>
        </p:nvPicPr>
        <p:blipFill>
          <a:blip r:embed="rId3" cstate="print"/>
          <a:stretch>
            <a:fillRect/>
          </a:stretch>
        </p:blipFill>
        <p:spPr>
          <a:xfrm>
            <a:off x="4755600" y="1600200"/>
            <a:ext cx="4388400" cy="2925360"/>
          </a:xfrm>
          <a:prstGeom prst="rect">
            <a:avLst/>
          </a:prstGeom>
        </p:spPr>
      </p:pic>
      <p:pic>
        <p:nvPicPr>
          <p:cNvPr id="7" name="Picture 12"/>
          <p:cNvPicPr/>
          <p:nvPr/>
        </p:nvPicPr>
        <p:blipFill>
          <a:blip r:embed="rId4" cstate="print"/>
          <a:stretch>
            <a:fillRect/>
          </a:stretch>
        </p:blipFill>
        <p:spPr>
          <a:xfrm>
            <a:off x="0" y="1524000"/>
            <a:ext cx="4388400" cy="2925360"/>
          </a:xfrm>
          <a:prstGeom prst="rect">
            <a:avLst/>
          </a:prstGeom>
        </p:spPr>
      </p:pic>
      <p:sp>
        <p:nvSpPr>
          <p:cNvPr id="8" name="CustomShape 3"/>
          <p:cNvSpPr/>
          <p:nvPr/>
        </p:nvSpPr>
        <p:spPr>
          <a:xfrm>
            <a:off x="0" y="4876800"/>
            <a:ext cx="9144000" cy="76140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Comparisons with the lunar-derived adjustments applied</a:t>
            </a:r>
          </a:p>
          <a:p>
            <a:pPr algn="ctr">
              <a:lnSpc>
                <a:spcPct val="100000"/>
              </a:lnSpc>
            </a:pPr>
            <a:r>
              <a:rPr lang="en-US" sz="2000" dirty="0" smtClean="0">
                <a:solidFill>
                  <a:srgbClr val="084712"/>
                </a:solidFill>
                <a:latin typeface="Arial"/>
              </a:rPr>
              <a:t>to the solar calibration time series.</a:t>
            </a:r>
            <a:endParaRPr dirty="0"/>
          </a:p>
        </p:txBody>
      </p:sp>
      <p:sp>
        <p:nvSpPr>
          <p:cNvPr id="9" name="CustomShape 3"/>
          <p:cNvSpPr/>
          <p:nvPr/>
        </p:nvSpPr>
        <p:spPr>
          <a:xfrm>
            <a:off x="0" y="5715000"/>
            <a:ext cx="9144000" cy="76140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Lunar time series provides long-term stability reference for each band</a:t>
            </a:r>
          </a:p>
          <a:p>
            <a:pPr algn="ctr">
              <a:lnSpc>
                <a:spcPct val="100000"/>
              </a:lnSpc>
            </a:pPr>
            <a:r>
              <a:rPr lang="en-US" sz="2000" dirty="0" smtClean="0">
                <a:solidFill>
                  <a:srgbClr val="084712"/>
                </a:solidFill>
                <a:latin typeface="Arial"/>
              </a:rPr>
              <a:t>while solar time series provides per-detector, per-gain calibration.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17</a:t>
            </a:fld>
            <a:endParaRPr lang="en-US" dirty="0"/>
          </a:p>
        </p:txBody>
      </p:sp>
      <p:graphicFrame>
        <p:nvGraphicFramePr>
          <p:cNvPr id="5" name="Table 1"/>
          <p:cNvGraphicFramePr/>
          <p:nvPr/>
        </p:nvGraphicFramePr>
        <p:xfrm>
          <a:off x="457200" y="990720"/>
          <a:ext cx="8228880" cy="4449240"/>
        </p:xfrm>
        <a:graphic>
          <a:graphicData uri="http://schemas.openxmlformats.org/drawingml/2006/table">
            <a:tbl>
              <a:tblPr/>
              <a:tblGrid>
                <a:gridCol w="990360"/>
                <a:gridCol w="2057400"/>
                <a:gridCol w="2133360"/>
                <a:gridCol w="3047760"/>
              </a:tblGrid>
              <a:tr h="370800">
                <a:tc>
                  <a:txBody>
                    <a:bodyPr/>
                    <a:lstStyle/>
                    <a:p>
                      <a:pPr algn="ctr">
                        <a:lnSpc>
                          <a:spcPct val="100000"/>
                        </a:lnSpc>
                      </a:pPr>
                      <a:r>
                        <a:rPr lang="en-US" sz="1600" b="1" dirty="0">
                          <a:solidFill>
                            <a:srgbClr val="FFFFFF"/>
                          </a:solidFill>
                          <a:latin typeface="Arial"/>
                          <a:ea typeface="Arial"/>
                        </a:rPr>
                        <a:t>Band</a:t>
                      </a:r>
                      <a:endParaRPr dirty="0"/>
                    </a:p>
                  </a:txBody>
                  <a:tcPr>
                    <a:solidFill>
                      <a:schemeClr val="accent2"/>
                    </a:solidFill>
                  </a:tcPr>
                </a:tc>
                <a:tc>
                  <a:txBody>
                    <a:bodyPr/>
                    <a:lstStyle/>
                    <a:p>
                      <a:pPr algn="ctr">
                        <a:lnSpc>
                          <a:spcPct val="100000"/>
                        </a:lnSpc>
                      </a:pPr>
                      <a:r>
                        <a:rPr lang="en-US" sz="1600" b="1" dirty="0" smtClean="0">
                          <a:solidFill>
                            <a:srgbClr val="FFFFFF"/>
                          </a:solidFill>
                          <a:latin typeface="Arial"/>
                          <a:ea typeface="Arial"/>
                        </a:rPr>
                        <a:t>Solar</a:t>
                      </a:r>
                      <a:r>
                        <a:rPr lang="en-US" sz="1600" b="1" baseline="0" dirty="0" smtClean="0">
                          <a:solidFill>
                            <a:srgbClr val="FFFFFF"/>
                          </a:solidFill>
                          <a:latin typeface="Arial"/>
                          <a:ea typeface="Arial"/>
                        </a:rPr>
                        <a:t> </a:t>
                      </a:r>
                      <a:r>
                        <a:rPr lang="en-US" sz="1600" b="1" dirty="0" smtClean="0">
                          <a:solidFill>
                            <a:srgbClr val="FFFFFF"/>
                          </a:solidFill>
                          <a:latin typeface="Arial"/>
                          <a:ea typeface="Arial"/>
                        </a:rPr>
                        <a:t>Residuals</a:t>
                      </a:r>
                      <a:endParaRPr dirty="0"/>
                    </a:p>
                  </a:txBody>
                  <a:tcPr>
                    <a:solidFill>
                      <a:schemeClr val="accent2"/>
                    </a:solidFill>
                  </a:tcPr>
                </a:tc>
                <a:tc>
                  <a:txBody>
                    <a:bodyPr/>
                    <a:lstStyle/>
                    <a:p>
                      <a:pPr algn="ctr">
                        <a:lnSpc>
                          <a:spcPct val="100000"/>
                        </a:lnSpc>
                      </a:pPr>
                      <a:r>
                        <a:rPr lang="en-US" sz="1600" b="1" dirty="0">
                          <a:solidFill>
                            <a:srgbClr val="FFFFFF"/>
                          </a:solidFill>
                          <a:latin typeface="Arial"/>
                          <a:ea typeface="Arial"/>
                        </a:rPr>
                        <a:t>Lunar Residuals</a:t>
                      </a:r>
                      <a:endParaRPr dirty="0"/>
                    </a:p>
                  </a:txBody>
                  <a:tcPr>
                    <a:solidFill>
                      <a:schemeClr val="accent2"/>
                    </a:solidFill>
                  </a:tcPr>
                </a:tc>
                <a:tc>
                  <a:txBody>
                    <a:bodyPr/>
                    <a:lstStyle/>
                    <a:p>
                      <a:pPr algn="ctr">
                        <a:lnSpc>
                          <a:spcPct val="100000"/>
                        </a:lnSpc>
                      </a:pPr>
                      <a:r>
                        <a:rPr lang="en-US" sz="1600" b="1" dirty="0">
                          <a:solidFill>
                            <a:srgbClr val="FFFFFF"/>
                          </a:solidFill>
                          <a:latin typeface="Arial"/>
                          <a:ea typeface="Arial"/>
                        </a:rPr>
                        <a:t>Solar / Lunar Differences</a:t>
                      </a:r>
                      <a:endParaRPr dirty="0"/>
                    </a:p>
                  </a:txBody>
                  <a:tcPr>
                    <a:solidFill>
                      <a:schemeClr val="accent2"/>
                    </a:solidFill>
                  </a:tcPr>
                </a:tc>
              </a:tr>
              <a:tr h="370800">
                <a:tc>
                  <a:txBody>
                    <a:bodyPr/>
                    <a:lstStyle/>
                    <a:p>
                      <a:pPr algn="ctr">
                        <a:lnSpc>
                          <a:spcPct val="100000"/>
                        </a:lnSpc>
                      </a:pPr>
                      <a:r>
                        <a:rPr lang="en-US" sz="1600">
                          <a:solidFill>
                            <a:srgbClr val="000000"/>
                          </a:solidFill>
                          <a:latin typeface="Arial"/>
                          <a:ea typeface="Arial"/>
                        </a:rPr>
                        <a:t>M1</a:t>
                      </a:r>
                      <a:endParaRPr/>
                    </a:p>
                  </a:txBody>
                  <a:tcPr/>
                </a:tc>
                <a:tc>
                  <a:txBody>
                    <a:bodyPr/>
                    <a:lstStyle/>
                    <a:p>
                      <a:pPr algn="ctr">
                        <a:lnSpc>
                          <a:spcPct val="100000"/>
                        </a:lnSpc>
                      </a:pPr>
                      <a:r>
                        <a:rPr lang="en-US" sz="1600">
                          <a:solidFill>
                            <a:srgbClr val="000000"/>
                          </a:solidFill>
                          <a:latin typeface="Arial"/>
                          <a:ea typeface="Arial"/>
                        </a:rPr>
                        <a:t>0.115</a:t>
                      </a:r>
                      <a:endParaRPr/>
                    </a:p>
                  </a:txBody>
                  <a:tcPr/>
                </a:tc>
                <a:tc>
                  <a:txBody>
                    <a:bodyPr/>
                    <a:lstStyle/>
                    <a:p>
                      <a:pPr algn="ctr">
                        <a:lnSpc>
                          <a:spcPct val="100000"/>
                        </a:lnSpc>
                      </a:pPr>
                      <a:r>
                        <a:rPr lang="en-US" sz="1600">
                          <a:solidFill>
                            <a:srgbClr val="000000"/>
                          </a:solidFill>
                          <a:latin typeface="Arial"/>
                          <a:ea typeface="Arial"/>
                        </a:rPr>
                        <a:t>0.0955</a:t>
                      </a:r>
                      <a:endParaRPr/>
                    </a:p>
                  </a:txBody>
                  <a:tcPr/>
                </a:tc>
                <a:tc>
                  <a:txBody>
                    <a:bodyPr/>
                    <a:lstStyle/>
                    <a:p>
                      <a:pPr algn="ctr">
                        <a:lnSpc>
                          <a:spcPct val="100000"/>
                        </a:lnSpc>
                      </a:pPr>
                      <a:r>
                        <a:rPr lang="en-US" sz="1600">
                          <a:solidFill>
                            <a:srgbClr val="000000"/>
                          </a:solidFill>
                          <a:latin typeface="Arial"/>
                          <a:ea typeface="Arial"/>
                        </a:rPr>
                        <a:t>0.166</a:t>
                      </a:r>
                      <a:endParaRPr/>
                    </a:p>
                  </a:txBody>
                  <a:tcPr/>
                </a:tc>
              </a:tr>
              <a:tr h="370800">
                <a:tc>
                  <a:txBody>
                    <a:bodyPr/>
                    <a:lstStyle/>
                    <a:p>
                      <a:pPr algn="ctr">
                        <a:lnSpc>
                          <a:spcPct val="100000"/>
                        </a:lnSpc>
                      </a:pPr>
                      <a:r>
                        <a:rPr lang="en-US" sz="1600">
                          <a:solidFill>
                            <a:srgbClr val="000000"/>
                          </a:solidFill>
                          <a:latin typeface="Arial"/>
                          <a:ea typeface="Arial"/>
                        </a:rPr>
                        <a:t>M2</a:t>
                      </a:r>
                      <a:endParaRPr/>
                    </a:p>
                  </a:txBody>
                  <a:tcPr/>
                </a:tc>
                <a:tc>
                  <a:txBody>
                    <a:bodyPr/>
                    <a:lstStyle/>
                    <a:p>
                      <a:pPr algn="ctr">
                        <a:lnSpc>
                          <a:spcPct val="100000"/>
                        </a:lnSpc>
                      </a:pPr>
                      <a:r>
                        <a:rPr lang="en-US" sz="1600">
                          <a:solidFill>
                            <a:srgbClr val="000000"/>
                          </a:solidFill>
                          <a:latin typeface="Arial"/>
                          <a:ea typeface="Arial"/>
                        </a:rPr>
                        <a:t>0.0941</a:t>
                      </a:r>
                      <a:endParaRPr/>
                    </a:p>
                  </a:txBody>
                  <a:tcPr/>
                </a:tc>
                <a:tc>
                  <a:txBody>
                    <a:bodyPr/>
                    <a:lstStyle/>
                    <a:p>
                      <a:pPr algn="ctr">
                        <a:lnSpc>
                          <a:spcPct val="100000"/>
                        </a:lnSpc>
                      </a:pPr>
                      <a:r>
                        <a:rPr lang="en-US" sz="1600">
                          <a:solidFill>
                            <a:srgbClr val="000000"/>
                          </a:solidFill>
                          <a:latin typeface="Arial"/>
                          <a:ea typeface="Arial"/>
                        </a:rPr>
                        <a:t>0.0788</a:t>
                      </a:r>
                      <a:endParaRPr/>
                    </a:p>
                  </a:txBody>
                  <a:tcPr/>
                </a:tc>
                <a:tc>
                  <a:txBody>
                    <a:bodyPr/>
                    <a:lstStyle/>
                    <a:p>
                      <a:pPr algn="ctr">
                        <a:lnSpc>
                          <a:spcPct val="100000"/>
                        </a:lnSpc>
                      </a:pPr>
                      <a:r>
                        <a:rPr lang="en-US" sz="1600">
                          <a:solidFill>
                            <a:srgbClr val="000000"/>
                          </a:solidFill>
                          <a:latin typeface="Arial"/>
                          <a:ea typeface="Arial"/>
                        </a:rPr>
                        <a:t>0.0973</a:t>
                      </a:r>
                      <a:endParaRPr/>
                    </a:p>
                  </a:txBody>
                  <a:tcPr/>
                </a:tc>
              </a:tr>
              <a:tr h="370800">
                <a:tc>
                  <a:txBody>
                    <a:bodyPr/>
                    <a:lstStyle/>
                    <a:p>
                      <a:pPr algn="ctr">
                        <a:lnSpc>
                          <a:spcPct val="100000"/>
                        </a:lnSpc>
                      </a:pPr>
                      <a:r>
                        <a:rPr lang="en-US" sz="1600">
                          <a:solidFill>
                            <a:srgbClr val="000000"/>
                          </a:solidFill>
                          <a:latin typeface="Arial"/>
                          <a:ea typeface="Arial"/>
                        </a:rPr>
                        <a:t>M3</a:t>
                      </a:r>
                      <a:endParaRPr/>
                    </a:p>
                  </a:txBody>
                  <a:tcPr/>
                </a:tc>
                <a:tc>
                  <a:txBody>
                    <a:bodyPr/>
                    <a:lstStyle/>
                    <a:p>
                      <a:pPr algn="ctr">
                        <a:lnSpc>
                          <a:spcPct val="100000"/>
                        </a:lnSpc>
                      </a:pPr>
                      <a:r>
                        <a:rPr lang="en-US" sz="1600">
                          <a:solidFill>
                            <a:srgbClr val="000000"/>
                          </a:solidFill>
                          <a:latin typeface="Arial"/>
                          <a:ea typeface="Arial"/>
                        </a:rPr>
                        <a:t>0.103</a:t>
                      </a:r>
                      <a:endParaRPr/>
                    </a:p>
                  </a:txBody>
                  <a:tcPr/>
                </a:tc>
                <a:tc>
                  <a:txBody>
                    <a:bodyPr/>
                    <a:lstStyle/>
                    <a:p>
                      <a:pPr algn="ctr">
                        <a:lnSpc>
                          <a:spcPct val="100000"/>
                        </a:lnSpc>
                      </a:pPr>
                      <a:r>
                        <a:rPr lang="en-US" sz="1600">
                          <a:solidFill>
                            <a:srgbClr val="000000"/>
                          </a:solidFill>
                          <a:latin typeface="Arial"/>
                          <a:ea typeface="Arial"/>
                        </a:rPr>
                        <a:t>0.0645</a:t>
                      </a:r>
                      <a:endParaRPr/>
                    </a:p>
                  </a:txBody>
                  <a:tcPr/>
                </a:tc>
                <a:tc>
                  <a:txBody>
                    <a:bodyPr/>
                    <a:lstStyle/>
                    <a:p>
                      <a:pPr algn="ctr">
                        <a:lnSpc>
                          <a:spcPct val="100000"/>
                        </a:lnSpc>
                      </a:pPr>
                      <a:r>
                        <a:rPr lang="en-US" sz="1600">
                          <a:solidFill>
                            <a:srgbClr val="000000"/>
                          </a:solidFill>
                          <a:latin typeface="Arial"/>
                          <a:ea typeface="Arial"/>
                        </a:rPr>
                        <a:t>0.116</a:t>
                      </a:r>
                      <a:endParaRPr/>
                    </a:p>
                  </a:txBody>
                  <a:tcPr/>
                </a:tc>
              </a:tr>
              <a:tr h="370800">
                <a:tc>
                  <a:txBody>
                    <a:bodyPr/>
                    <a:lstStyle/>
                    <a:p>
                      <a:pPr algn="ctr">
                        <a:lnSpc>
                          <a:spcPct val="100000"/>
                        </a:lnSpc>
                      </a:pPr>
                      <a:r>
                        <a:rPr lang="en-US" sz="1600">
                          <a:solidFill>
                            <a:srgbClr val="000000"/>
                          </a:solidFill>
                          <a:latin typeface="Arial"/>
                          <a:ea typeface="Arial"/>
                        </a:rPr>
                        <a:t>M4</a:t>
                      </a:r>
                      <a:endParaRPr/>
                    </a:p>
                  </a:txBody>
                  <a:tcPr/>
                </a:tc>
                <a:tc>
                  <a:txBody>
                    <a:bodyPr/>
                    <a:lstStyle/>
                    <a:p>
                      <a:pPr algn="ctr">
                        <a:lnSpc>
                          <a:spcPct val="100000"/>
                        </a:lnSpc>
                      </a:pPr>
                      <a:r>
                        <a:rPr lang="en-US" sz="1600">
                          <a:solidFill>
                            <a:srgbClr val="000000"/>
                          </a:solidFill>
                          <a:latin typeface="Arial"/>
                          <a:ea typeface="Arial"/>
                        </a:rPr>
                        <a:t>0.0989</a:t>
                      </a:r>
                      <a:endParaRPr/>
                    </a:p>
                  </a:txBody>
                  <a:tcPr/>
                </a:tc>
                <a:tc>
                  <a:txBody>
                    <a:bodyPr/>
                    <a:lstStyle/>
                    <a:p>
                      <a:pPr algn="ctr">
                        <a:lnSpc>
                          <a:spcPct val="100000"/>
                        </a:lnSpc>
                      </a:pPr>
                      <a:r>
                        <a:rPr lang="en-US" sz="1600">
                          <a:solidFill>
                            <a:srgbClr val="000000"/>
                          </a:solidFill>
                          <a:latin typeface="Arial"/>
                          <a:ea typeface="Arial"/>
                        </a:rPr>
                        <a:t>0.0719</a:t>
                      </a:r>
                      <a:endParaRPr/>
                    </a:p>
                  </a:txBody>
                  <a:tcPr/>
                </a:tc>
                <a:tc>
                  <a:txBody>
                    <a:bodyPr/>
                    <a:lstStyle/>
                    <a:p>
                      <a:pPr algn="ctr">
                        <a:lnSpc>
                          <a:spcPct val="100000"/>
                        </a:lnSpc>
                      </a:pPr>
                      <a:r>
                        <a:rPr lang="en-US" sz="1600">
                          <a:solidFill>
                            <a:srgbClr val="000000"/>
                          </a:solidFill>
                          <a:latin typeface="Arial"/>
                          <a:ea typeface="Arial"/>
                        </a:rPr>
                        <a:t>0.136</a:t>
                      </a:r>
                      <a:endParaRPr/>
                    </a:p>
                  </a:txBody>
                  <a:tcPr/>
                </a:tc>
              </a:tr>
              <a:tr h="370800">
                <a:tc>
                  <a:txBody>
                    <a:bodyPr/>
                    <a:lstStyle/>
                    <a:p>
                      <a:pPr algn="ctr">
                        <a:lnSpc>
                          <a:spcPct val="100000"/>
                        </a:lnSpc>
                      </a:pPr>
                      <a:r>
                        <a:rPr lang="en-US" sz="1600">
                          <a:solidFill>
                            <a:srgbClr val="000000"/>
                          </a:solidFill>
                          <a:latin typeface="Arial"/>
                          <a:ea typeface="Arial"/>
                        </a:rPr>
                        <a:t>M5</a:t>
                      </a:r>
                      <a:endParaRPr/>
                    </a:p>
                  </a:txBody>
                  <a:tcPr/>
                </a:tc>
                <a:tc>
                  <a:txBody>
                    <a:bodyPr/>
                    <a:lstStyle/>
                    <a:p>
                      <a:pPr algn="ctr">
                        <a:lnSpc>
                          <a:spcPct val="100000"/>
                        </a:lnSpc>
                      </a:pPr>
                      <a:r>
                        <a:rPr lang="en-US" sz="1600">
                          <a:solidFill>
                            <a:srgbClr val="000000"/>
                          </a:solidFill>
                          <a:latin typeface="Arial"/>
                          <a:ea typeface="Arial"/>
                        </a:rPr>
                        <a:t>0.130</a:t>
                      </a:r>
                      <a:endParaRPr/>
                    </a:p>
                  </a:txBody>
                  <a:tcPr/>
                </a:tc>
                <a:tc>
                  <a:txBody>
                    <a:bodyPr/>
                    <a:lstStyle/>
                    <a:p>
                      <a:pPr algn="ctr">
                        <a:lnSpc>
                          <a:spcPct val="100000"/>
                        </a:lnSpc>
                      </a:pPr>
                      <a:r>
                        <a:rPr lang="en-US" sz="1600">
                          <a:solidFill>
                            <a:srgbClr val="000000"/>
                          </a:solidFill>
                          <a:latin typeface="Arial"/>
                          <a:ea typeface="Arial"/>
                        </a:rPr>
                        <a:t>0.0830</a:t>
                      </a:r>
                      <a:endParaRPr/>
                    </a:p>
                  </a:txBody>
                  <a:tcPr/>
                </a:tc>
                <a:tc>
                  <a:txBody>
                    <a:bodyPr/>
                    <a:lstStyle/>
                    <a:p>
                      <a:pPr algn="ctr">
                        <a:lnSpc>
                          <a:spcPct val="100000"/>
                        </a:lnSpc>
                      </a:pPr>
                      <a:r>
                        <a:rPr lang="en-US" sz="1600">
                          <a:solidFill>
                            <a:srgbClr val="000000"/>
                          </a:solidFill>
                          <a:latin typeface="Arial"/>
                          <a:ea typeface="Arial"/>
                        </a:rPr>
                        <a:t>0.129</a:t>
                      </a:r>
                      <a:endParaRPr/>
                    </a:p>
                  </a:txBody>
                  <a:tcPr/>
                </a:tc>
              </a:tr>
              <a:tr h="370800">
                <a:tc>
                  <a:txBody>
                    <a:bodyPr/>
                    <a:lstStyle/>
                    <a:p>
                      <a:pPr algn="ctr">
                        <a:lnSpc>
                          <a:spcPct val="100000"/>
                        </a:lnSpc>
                      </a:pPr>
                      <a:r>
                        <a:rPr lang="en-US" sz="1600">
                          <a:solidFill>
                            <a:srgbClr val="000000"/>
                          </a:solidFill>
                          <a:latin typeface="Arial"/>
                          <a:ea typeface="Arial"/>
                        </a:rPr>
                        <a:t>M6</a:t>
                      </a:r>
                      <a:endParaRPr/>
                    </a:p>
                  </a:txBody>
                  <a:tcPr/>
                </a:tc>
                <a:tc>
                  <a:txBody>
                    <a:bodyPr/>
                    <a:lstStyle/>
                    <a:p>
                      <a:pPr algn="ctr">
                        <a:lnSpc>
                          <a:spcPct val="100000"/>
                        </a:lnSpc>
                      </a:pPr>
                      <a:r>
                        <a:rPr lang="en-US" sz="1600">
                          <a:solidFill>
                            <a:srgbClr val="000000"/>
                          </a:solidFill>
                          <a:latin typeface="Arial"/>
                          <a:ea typeface="Arial"/>
                        </a:rPr>
                        <a:t>0.131</a:t>
                      </a:r>
                      <a:endParaRPr/>
                    </a:p>
                  </a:txBody>
                  <a:tcPr/>
                </a:tc>
                <a:tc>
                  <a:txBody>
                    <a:bodyPr/>
                    <a:lstStyle/>
                    <a:p>
                      <a:pPr algn="ctr">
                        <a:lnSpc>
                          <a:spcPct val="100000"/>
                        </a:lnSpc>
                      </a:pPr>
                      <a:r>
                        <a:rPr lang="en-US" sz="1600">
                          <a:solidFill>
                            <a:srgbClr val="000000"/>
                          </a:solidFill>
                          <a:latin typeface="Arial"/>
                          <a:ea typeface="Arial"/>
                        </a:rPr>
                        <a:t>0.230</a:t>
                      </a:r>
                      <a:endParaRPr/>
                    </a:p>
                  </a:txBody>
                  <a:tcPr/>
                </a:tc>
                <a:tc>
                  <a:txBody>
                    <a:bodyPr/>
                    <a:lstStyle/>
                    <a:p>
                      <a:pPr algn="ctr">
                        <a:lnSpc>
                          <a:spcPct val="100000"/>
                        </a:lnSpc>
                      </a:pPr>
                      <a:r>
                        <a:rPr lang="en-US" sz="1600">
                          <a:solidFill>
                            <a:srgbClr val="000000"/>
                          </a:solidFill>
                          <a:latin typeface="Arial"/>
                          <a:ea typeface="Arial"/>
                        </a:rPr>
                        <a:t>0.230</a:t>
                      </a:r>
                      <a:endParaRPr/>
                    </a:p>
                  </a:txBody>
                  <a:tcPr/>
                </a:tc>
              </a:tr>
              <a:tr h="370800">
                <a:tc>
                  <a:txBody>
                    <a:bodyPr/>
                    <a:lstStyle/>
                    <a:p>
                      <a:pPr algn="ctr">
                        <a:lnSpc>
                          <a:spcPct val="100000"/>
                        </a:lnSpc>
                      </a:pPr>
                      <a:r>
                        <a:rPr lang="en-US" sz="1600">
                          <a:solidFill>
                            <a:srgbClr val="000000"/>
                          </a:solidFill>
                          <a:latin typeface="Arial"/>
                          <a:ea typeface="Arial"/>
                        </a:rPr>
                        <a:t>M7</a:t>
                      </a:r>
                      <a:endParaRPr/>
                    </a:p>
                  </a:txBody>
                  <a:tcPr/>
                </a:tc>
                <a:tc>
                  <a:txBody>
                    <a:bodyPr/>
                    <a:lstStyle/>
                    <a:p>
                      <a:pPr algn="ctr">
                        <a:lnSpc>
                          <a:spcPct val="100000"/>
                        </a:lnSpc>
                      </a:pPr>
                      <a:r>
                        <a:rPr lang="en-US" sz="1600">
                          <a:solidFill>
                            <a:srgbClr val="000000"/>
                          </a:solidFill>
                          <a:latin typeface="Arial"/>
                          <a:ea typeface="Arial"/>
                        </a:rPr>
                        <a:t>0.182</a:t>
                      </a:r>
                      <a:endParaRPr/>
                    </a:p>
                  </a:txBody>
                  <a:tcPr/>
                </a:tc>
                <a:tc>
                  <a:txBody>
                    <a:bodyPr/>
                    <a:lstStyle/>
                    <a:p>
                      <a:pPr algn="ctr">
                        <a:lnSpc>
                          <a:spcPct val="100000"/>
                        </a:lnSpc>
                      </a:pPr>
                      <a:r>
                        <a:rPr lang="en-US" sz="1600">
                          <a:solidFill>
                            <a:srgbClr val="000000"/>
                          </a:solidFill>
                          <a:latin typeface="Arial"/>
                          <a:ea typeface="Arial"/>
                        </a:rPr>
                        <a:t>0.175</a:t>
                      </a:r>
                      <a:endParaRPr/>
                    </a:p>
                  </a:txBody>
                  <a:tcPr/>
                </a:tc>
                <a:tc>
                  <a:txBody>
                    <a:bodyPr/>
                    <a:lstStyle/>
                    <a:p>
                      <a:pPr algn="ctr">
                        <a:lnSpc>
                          <a:spcPct val="100000"/>
                        </a:lnSpc>
                      </a:pPr>
                      <a:r>
                        <a:rPr lang="en-US" sz="1600">
                          <a:solidFill>
                            <a:srgbClr val="000000"/>
                          </a:solidFill>
                          <a:latin typeface="Arial"/>
                          <a:ea typeface="Arial"/>
                        </a:rPr>
                        <a:t>0.142</a:t>
                      </a:r>
                      <a:endParaRPr/>
                    </a:p>
                  </a:txBody>
                  <a:tcPr/>
                </a:tc>
              </a:tr>
              <a:tr h="370800">
                <a:tc>
                  <a:txBody>
                    <a:bodyPr/>
                    <a:lstStyle/>
                    <a:p>
                      <a:pPr algn="ctr">
                        <a:lnSpc>
                          <a:spcPct val="100000"/>
                        </a:lnSpc>
                      </a:pPr>
                      <a:r>
                        <a:rPr lang="en-US" sz="1600">
                          <a:solidFill>
                            <a:srgbClr val="000000"/>
                          </a:solidFill>
                          <a:latin typeface="Arial"/>
                          <a:ea typeface="Arial"/>
                        </a:rPr>
                        <a:t>M8</a:t>
                      </a:r>
                      <a:endParaRPr/>
                    </a:p>
                  </a:txBody>
                  <a:tcPr/>
                </a:tc>
                <a:tc>
                  <a:txBody>
                    <a:bodyPr/>
                    <a:lstStyle/>
                    <a:p>
                      <a:pPr algn="ctr">
                        <a:lnSpc>
                          <a:spcPct val="100000"/>
                        </a:lnSpc>
                      </a:pPr>
                      <a:r>
                        <a:rPr lang="en-US" sz="1600">
                          <a:solidFill>
                            <a:srgbClr val="000000"/>
                          </a:solidFill>
                          <a:latin typeface="Arial"/>
                          <a:ea typeface="Arial"/>
                        </a:rPr>
                        <a:t>0.160</a:t>
                      </a:r>
                      <a:endParaRPr/>
                    </a:p>
                  </a:txBody>
                  <a:tcPr/>
                </a:tc>
                <a:tc>
                  <a:txBody>
                    <a:bodyPr/>
                    <a:lstStyle/>
                    <a:p>
                      <a:pPr algn="ctr">
                        <a:lnSpc>
                          <a:spcPct val="100000"/>
                        </a:lnSpc>
                      </a:pPr>
                      <a:r>
                        <a:rPr lang="en-US" sz="1600">
                          <a:solidFill>
                            <a:srgbClr val="000000"/>
                          </a:solidFill>
                          <a:latin typeface="Arial"/>
                          <a:ea typeface="Arial"/>
                        </a:rPr>
                        <a:t>0.208</a:t>
                      </a:r>
                      <a:endParaRPr/>
                    </a:p>
                  </a:txBody>
                  <a:tcPr/>
                </a:tc>
                <a:tc>
                  <a:txBody>
                    <a:bodyPr/>
                    <a:lstStyle/>
                    <a:p>
                      <a:pPr algn="ctr">
                        <a:lnSpc>
                          <a:spcPct val="100000"/>
                        </a:lnSpc>
                      </a:pPr>
                      <a:r>
                        <a:rPr lang="en-US" sz="1600">
                          <a:solidFill>
                            <a:srgbClr val="000000"/>
                          </a:solidFill>
                          <a:latin typeface="Arial"/>
                          <a:ea typeface="Arial"/>
                        </a:rPr>
                        <a:t>0.170</a:t>
                      </a:r>
                      <a:endParaRPr/>
                    </a:p>
                  </a:txBody>
                  <a:tcPr/>
                </a:tc>
              </a:tr>
              <a:tr h="370800">
                <a:tc>
                  <a:txBody>
                    <a:bodyPr/>
                    <a:lstStyle/>
                    <a:p>
                      <a:pPr algn="ctr">
                        <a:lnSpc>
                          <a:spcPct val="100000"/>
                        </a:lnSpc>
                      </a:pPr>
                      <a:r>
                        <a:rPr lang="en-US" sz="1600">
                          <a:solidFill>
                            <a:srgbClr val="000000"/>
                          </a:solidFill>
                          <a:latin typeface="Arial"/>
                          <a:ea typeface="Arial"/>
                        </a:rPr>
                        <a:t>M9</a:t>
                      </a:r>
                      <a:endParaRPr/>
                    </a:p>
                  </a:txBody>
                  <a:tcPr/>
                </a:tc>
                <a:tc>
                  <a:txBody>
                    <a:bodyPr/>
                    <a:lstStyle/>
                    <a:p>
                      <a:pPr algn="ctr">
                        <a:lnSpc>
                          <a:spcPct val="100000"/>
                        </a:lnSpc>
                      </a:pPr>
                      <a:r>
                        <a:rPr lang="en-US" sz="1600">
                          <a:solidFill>
                            <a:srgbClr val="000000"/>
                          </a:solidFill>
                          <a:latin typeface="Arial"/>
                          <a:ea typeface="Arial"/>
                        </a:rPr>
                        <a:t>0.137</a:t>
                      </a:r>
                      <a:endParaRPr/>
                    </a:p>
                  </a:txBody>
                  <a:tcPr/>
                </a:tc>
                <a:tc>
                  <a:txBody>
                    <a:bodyPr/>
                    <a:lstStyle/>
                    <a:p>
                      <a:pPr algn="ctr">
                        <a:lnSpc>
                          <a:spcPct val="100000"/>
                        </a:lnSpc>
                      </a:pPr>
                      <a:r>
                        <a:rPr lang="en-US" sz="1600">
                          <a:solidFill>
                            <a:srgbClr val="000000"/>
                          </a:solidFill>
                          <a:latin typeface="Arial"/>
                          <a:ea typeface="Arial"/>
                        </a:rPr>
                        <a:t>0.161</a:t>
                      </a:r>
                      <a:endParaRPr/>
                    </a:p>
                  </a:txBody>
                  <a:tcPr/>
                </a:tc>
                <a:tc>
                  <a:txBody>
                    <a:bodyPr/>
                    <a:lstStyle/>
                    <a:p>
                      <a:pPr algn="ctr">
                        <a:lnSpc>
                          <a:spcPct val="100000"/>
                        </a:lnSpc>
                      </a:pPr>
                      <a:r>
                        <a:rPr lang="en-US" sz="1600">
                          <a:solidFill>
                            <a:srgbClr val="000000"/>
                          </a:solidFill>
                          <a:latin typeface="Arial"/>
                          <a:ea typeface="Arial"/>
                        </a:rPr>
                        <a:t>0.150</a:t>
                      </a:r>
                      <a:endParaRPr/>
                    </a:p>
                  </a:txBody>
                  <a:tcPr/>
                </a:tc>
              </a:tr>
              <a:tr h="370800">
                <a:tc>
                  <a:txBody>
                    <a:bodyPr/>
                    <a:lstStyle/>
                    <a:p>
                      <a:pPr algn="ctr">
                        <a:lnSpc>
                          <a:spcPct val="100000"/>
                        </a:lnSpc>
                      </a:pPr>
                      <a:r>
                        <a:rPr lang="en-US" sz="1600">
                          <a:solidFill>
                            <a:srgbClr val="000000"/>
                          </a:solidFill>
                          <a:latin typeface="Arial"/>
                          <a:ea typeface="Arial"/>
                        </a:rPr>
                        <a:t>M10</a:t>
                      </a:r>
                      <a:endParaRPr/>
                    </a:p>
                  </a:txBody>
                  <a:tcPr/>
                </a:tc>
                <a:tc>
                  <a:txBody>
                    <a:bodyPr/>
                    <a:lstStyle/>
                    <a:p>
                      <a:pPr algn="ctr">
                        <a:lnSpc>
                          <a:spcPct val="100000"/>
                        </a:lnSpc>
                      </a:pPr>
                      <a:r>
                        <a:rPr lang="en-US" sz="1600">
                          <a:solidFill>
                            <a:srgbClr val="000000"/>
                          </a:solidFill>
                          <a:latin typeface="Arial"/>
                          <a:ea typeface="Arial"/>
                        </a:rPr>
                        <a:t>0.0745</a:t>
                      </a:r>
                      <a:endParaRPr/>
                    </a:p>
                  </a:txBody>
                  <a:tcPr/>
                </a:tc>
                <a:tc>
                  <a:txBody>
                    <a:bodyPr/>
                    <a:lstStyle/>
                    <a:p>
                      <a:pPr algn="ctr">
                        <a:lnSpc>
                          <a:spcPct val="100000"/>
                        </a:lnSpc>
                      </a:pPr>
                      <a:r>
                        <a:rPr lang="en-US" sz="1600">
                          <a:solidFill>
                            <a:srgbClr val="000000"/>
                          </a:solidFill>
                          <a:latin typeface="Arial"/>
                          <a:ea typeface="Arial"/>
                        </a:rPr>
                        <a:t>0.127</a:t>
                      </a:r>
                      <a:endParaRPr/>
                    </a:p>
                  </a:txBody>
                  <a:tcPr/>
                </a:tc>
                <a:tc>
                  <a:txBody>
                    <a:bodyPr/>
                    <a:lstStyle/>
                    <a:p>
                      <a:pPr algn="ctr">
                        <a:lnSpc>
                          <a:spcPct val="100000"/>
                        </a:lnSpc>
                      </a:pPr>
                      <a:r>
                        <a:rPr lang="en-US" sz="1600">
                          <a:solidFill>
                            <a:srgbClr val="000000"/>
                          </a:solidFill>
                          <a:latin typeface="Arial"/>
                          <a:ea typeface="Arial"/>
                        </a:rPr>
                        <a:t>0.127</a:t>
                      </a:r>
                      <a:endParaRPr/>
                    </a:p>
                  </a:txBody>
                  <a:tcPr/>
                </a:tc>
              </a:tr>
              <a:tr h="370440">
                <a:tc>
                  <a:txBody>
                    <a:bodyPr/>
                    <a:lstStyle/>
                    <a:p>
                      <a:pPr algn="ctr">
                        <a:lnSpc>
                          <a:spcPct val="100000"/>
                        </a:lnSpc>
                      </a:pPr>
                      <a:r>
                        <a:rPr lang="en-US" sz="1600">
                          <a:solidFill>
                            <a:srgbClr val="000000"/>
                          </a:solidFill>
                          <a:latin typeface="Arial"/>
                          <a:ea typeface="Arial"/>
                        </a:rPr>
                        <a:t>M11</a:t>
                      </a:r>
                      <a:endParaRPr/>
                    </a:p>
                  </a:txBody>
                  <a:tcPr/>
                </a:tc>
                <a:tc>
                  <a:txBody>
                    <a:bodyPr/>
                    <a:lstStyle/>
                    <a:p>
                      <a:pPr algn="ctr">
                        <a:lnSpc>
                          <a:spcPct val="100000"/>
                        </a:lnSpc>
                      </a:pPr>
                      <a:r>
                        <a:rPr lang="en-US" sz="1600">
                          <a:solidFill>
                            <a:srgbClr val="000000"/>
                          </a:solidFill>
                          <a:latin typeface="Arial"/>
                          <a:ea typeface="Arial"/>
                        </a:rPr>
                        <a:t>0.0661</a:t>
                      </a:r>
                      <a:endParaRPr/>
                    </a:p>
                  </a:txBody>
                  <a:tcPr/>
                </a:tc>
                <a:tc>
                  <a:txBody>
                    <a:bodyPr/>
                    <a:lstStyle/>
                    <a:p>
                      <a:pPr algn="ctr">
                        <a:lnSpc>
                          <a:spcPct val="100000"/>
                        </a:lnSpc>
                      </a:pPr>
                      <a:r>
                        <a:rPr lang="en-US" sz="1600">
                          <a:solidFill>
                            <a:srgbClr val="000000"/>
                          </a:solidFill>
                          <a:latin typeface="Arial"/>
                          <a:ea typeface="Arial"/>
                        </a:rPr>
                        <a:t>0.0988</a:t>
                      </a:r>
                      <a:endParaRPr/>
                    </a:p>
                  </a:txBody>
                  <a:tcPr/>
                </a:tc>
                <a:tc>
                  <a:txBody>
                    <a:bodyPr/>
                    <a:lstStyle/>
                    <a:p>
                      <a:pPr algn="ctr">
                        <a:lnSpc>
                          <a:spcPct val="100000"/>
                        </a:lnSpc>
                      </a:pPr>
                      <a:r>
                        <a:rPr lang="en-US" sz="1600">
                          <a:solidFill>
                            <a:srgbClr val="000000"/>
                          </a:solidFill>
                          <a:latin typeface="Arial"/>
                          <a:ea typeface="Arial"/>
                        </a:rPr>
                        <a:t>0.105</a:t>
                      </a:r>
                      <a:endParaRPr/>
                    </a:p>
                  </a:txBody>
                  <a:tcPr/>
                </a:tc>
              </a:tr>
            </a:tbl>
          </a:graphicData>
        </a:graphic>
      </p:graphicFrame>
      <p:sp>
        <p:nvSpPr>
          <p:cNvPr id="6" name="CustomShape 3"/>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dirty="0">
                <a:solidFill>
                  <a:srgbClr val="084712"/>
                </a:solidFill>
                <a:latin typeface="Arial"/>
                <a:ea typeface="Arial"/>
              </a:rPr>
              <a:t>Final Solar / Lunar Calibration Comparisons</a:t>
            </a:r>
            <a:endParaRPr dirty="0"/>
          </a:p>
        </p:txBody>
      </p:sp>
      <p:sp>
        <p:nvSpPr>
          <p:cNvPr id="7" name="CustomShape 4"/>
          <p:cNvSpPr/>
          <p:nvPr/>
        </p:nvSpPr>
        <p:spPr>
          <a:xfrm>
            <a:off x="1066800" y="5486400"/>
            <a:ext cx="7085880" cy="532800"/>
          </a:xfrm>
          <a:prstGeom prst="rect">
            <a:avLst/>
          </a:prstGeom>
        </p:spPr>
        <p:txBody>
          <a:bodyPr lIns="90000" tIns="45000" rIns="90000" bIns="45000" anchor="ctr"/>
          <a:lstStyle/>
          <a:p>
            <a:pPr algn="ctr">
              <a:lnSpc>
                <a:spcPct val="100000"/>
              </a:lnSpc>
            </a:pPr>
            <a:r>
              <a:rPr lang="en-US" sz="2000" dirty="0">
                <a:solidFill>
                  <a:srgbClr val="084712"/>
                </a:solidFill>
                <a:latin typeface="Arial"/>
                <a:ea typeface="Arial"/>
              </a:rPr>
              <a:t>RMS residuals and </a:t>
            </a:r>
            <a:r>
              <a:rPr lang="en-US" sz="2000" dirty="0" smtClean="0">
                <a:solidFill>
                  <a:srgbClr val="084712"/>
                </a:solidFill>
                <a:latin typeface="Arial"/>
                <a:ea typeface="Arial"/>
              </a:rPr>
              <a:t>RMS differences </a:t>
            </a:r>
            <a:r>
              <a:rPr lang="en-US" sz="2000" dirty="0">
                <a:solidFill>
                  <a:srgbClr val="084712"/>
                </a:solidFill>
                <a:latin typeface="Arial"/>
                <a:ea typeface="Arial"/>
              </a:rPr>
              <a:t>are in percent.</a:t>
            </a:r>
            <a:endParaRPr dirty="0"/>
          </a:p>
        </p:txBody>
      </p:sp>
      <p:sp>
        <p:nvSpPr>
          <p:cNvPr id="8" name="CustomShape 5"/>
          <p:cNvSpPr/>
          <p:nvPr/>
        </p:nvSpPr>
        <p:spPr>
          <a:xfrm>
            <a:off x="990600" y="6172200"/>
            <a:ext cx="7085880" cy="53280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VIIRS calibration stability is comparable to that achieved for heritage instruments (</a:t>
            </a:r>
            <a:r>
              <a:rPr lang="en-US" sz="2000" dirty="0" err="1" smtClean="0">
                <a:solidFill>
                  <a:srgbClr val="084712"/>
                </a:solidFill>
                <a:latin typeface="Arial"/>
              </a:rPr>
              <a:t>SeaWiFS</a:t>
            </a:r>
            <a:r>
              <a:rPr lang="en-US" sz="2000" dirty="0" smtClean="0">
                <a:solidFill>
                  <a:srgbClr val="084712"/>
                </a:solidFill>
                <a:latin typeface="Arial"/>
              </a:rPr>
              <a:t>, Aqua MODIS).</a:t>
            </a:r>
            <a:endParaRPr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18</a:t>
            </a:fld>
            <a:endParaRPr lang="en-US"/>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a:solidFill>
                  <a:srgbClr val="084712"/>
                </a:solidFill>
                <a:latin typeface="Arial"/>
                <a:ea typeface="Arial"/>
              </a:rPr>
              <a:t>Lunar-Adjusted Solar Calibration Time Series</a:t>
            </a:r>
            <a:endParaRPr/>
          </a:p>
        </p:txBody>
      </p:sp>
      <p:pic>
        <p:nvPicPr>
          <p:cNvPr id="6" name="Picture 7"/>
          <p:cNvPicPr/>
          <p:nvPr/>
        </p:nvPicPr>
        <p:blipFill>
          <a:blip r:embed="rId2" cstate="print"/>
          <a:stretch>
            <a:fillRect/>
          </a:stretch>
        </p:blipFill>
        <p:spPr>
          <a:xfrm>
            <a:off x="0" y="990720"/>
            <a:ext cx="4388400" cy="2925360"/>
          </a:xfrm>
          <a:prstGeom prst="rect">
            <a:avLst/>
          </a:prstGeom>
        </p:spPr>
      </p:pic>
      <p:pic>
        <p:nvPicPr>
          <p:cNvPr id="7" name="Picture 8"/>
          <p:cNvPicPr/>
          <p:nvPr/>
        </p:nvPicPr>
        <p:blipFill>
          <a:blip r:embed="rId3" cstate="print"/>
          <a:stretch>
            <a:fillRect/>
          </a:stretch>
        </p:blipFill>
        <p:spPr>
          <a:xfrm>
            <a:off x="4754880" y="990720"/>
            <a:ext cx="4388400" cy="2925360"/>
          </a:xfrm>
          <a:prstGeom prst="rect">
            <a:avLst/>
          </a:prstGeom>
        </p:spPr>
      </p:pic>
      <p:pic>
        <p:nvPicPr>
          <p:cNvPr id="8" name="Picture 9"/>
          <p:cNvPicPr/>
          <p:nvPr/>
        </p:nvPicPr>
        <p:blipFill>
          <a:blip r:embed="rId4" cstate="print"/>
          <a:stretch>
            <a:fillRect/>
          </a:stretch>
        </p:blipFill>
        <p:spPr>
          <a:xfrm>
            <a:off x="4754880" y="3931920"/>
            <a:ext cx="4388400" cy="2925360"/>
          </a:xfrm>
          <a:prstGeom prst="rect">
            <a:avLst/>
          </a:prstGeom>
        </p:spPr>
      </p:pic>
      <p:sp>
        <p:nvSpPr>
          <p:cNvPr id="9" name="CustomShape 3"/>
          <p:cNvSpPr/>
          <p:nvPr/>
        </p:nvSpPr>
        <p:spPr>
          <a:xfrm>
            <a:off x="5828" y="5562600"/>
            <a:ext cx="4419000" cy="761400"/>
          </a:xfrm>
          <a:prstGeom prst="rect">
            <a:avLst/>
          </a:prstGeom>
        </p:spPr>
        <p:txBody>
          <a:bodyPr lIns="90000" tIns="45000" rIns="90000" bIns="45000" anchor="ctr"/>
          <a:lstStyle/>
          <a:p>
            <a:pPr algn="ctr">
              <a:lnSpc>
                <a:spcPct val="100000"/>
              </a:lnSpc>
            </a:pPr>
            <a:r>
              <a:rPr lang="en-US" sz="2000" dirty="0">
                <a:solidFill>
                  <a:srgbClr val="084712"/>
                </a:solidFill>
                <a:latin typeface="Arial"/>
                <a:ea typeface="Arial"/>
              </a:rPr>
              <a:t>Fits to lunar-adjusted solar calibration</a:t>
            </a:r>
            <a:endParaRPr dirty="0"/>
          </a:p>
          <a:p>
            <a:pPr algn="ctr">
              <a:lnSpc>
                <a:spcPct val="100000"/>
              </a:lnSpc>
            </a:pPr>
            <a:r>
              <a:rPr lang="en-US" sz="2000" dirty="0">
                <a:solidFill>
                  <a:srgbClr val="084712"/>
                </a:solidFill>
                <a:latin typeface="Arial"/>
                <a:ea typeface="Arial"/>
              </a:rPr>
              <a:t>time series for bands </a:t>
            </a:r>
            <a:r>
              <a:rPr lang="en-US" sz="2000" dirty="0" smtClean="0">
                <a:solidFill>
                  <a:srgbClr val="084712"/>
                </a:solidFill>
                <a:latin typeface="Arial"/>
                <a:ea typeface="Arial"/>
              </a:rPr>
              <a:t>M1-M7 provided</a:t>
            </a:r>
            <a:r>
              <a:rPr lang="en-US" dirty="0">
                <a:ea typeface="Arial"/>
              </a:rPr>
              <a:t> </a:t>
            </a:r>
            <a:r>
              <a:rPr lang="en-US" sz="2000" dirty="0" smtClean="0">
                <a:solidFill>
                  <a:srgbClr val="084712"/>
                </a:solidFill>
                <a:latin typeface="Arial"/>
                <a:ea typeface="Arial"/>
              </a:rPr>
              <a:t>the calibration used for </a:t>
            </a:r>
            <a:r>
              <a:rPr lang="en-US" sz="2000" dirty="0">
                <a:solidFill>
                  <a:srgbClr val="084712"/>
                </a:solidFill>
                <a:latin typeface="Arial"/>
                <a:ea typeface="Arial"/>
              </a:rPr>
              <a:t>Reprocessing 2014.0.</a:t>
            </a:r>
            <a:endParaRPr dirty="0"/>
          </a:p>
        </p:txBody>
      </p:sp>
      <p:sp>
        <p:nvSpPr>
          <p:cNvPr id="10"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
        <p:nvSpPr>
          <p:cNvPr id="12" name="CustomShape 4"/>
          <p:cNvSpPr/>
          <p:nvPr/>
        </p:nvSpPr>
        <p:spPr>
          <a:xfrm>
            <a:off x="0" y="4038600"/>
            <a:ext cx="4495800" cy="837360"/>
          </a:xfrm>
          <a:prstGeom prst="rect">
            <a:avLst/>
          </a:prstGeom>
        </p:spPr>
        <p:txBody>
          <a:bodyPr lIns="90000" tIns="45000" rIns="90000" bIns="45000" anchor="ctr"/>
          <a:lstStyle/>
          <a:p>
            <a:pPr algn="ctr">
              <a:lnSpc>
                <a:spcPct val="100000"/>
              </a:lnSpc>
            </a:pPr>
            <a:r>
              <a:rPr lang="en-US" sz="2000" dirty="0">
                <a:solidFill>
                  <a:srgbClr val="084712"/>
                </a:solidFill>
                <a:latin typeface="Arial"/>
                <a:ea typeface="Arial"/>
              </a:rPr>
              <a:t>Vicarious calibration </a:t>
            </a:r>
            <a:r>
              <a:rPr lang="en-US" sz="2000" dirty="0" smtClean="0">
                <a:solidFill>
                  <a:srgbClr val="084712"/>
                </a:solidFill>
                <a:latin typeface="Arial"/>
                <a:ea typeface="Arial"/>
              </a:rPr>
              <a:t>is</a:t>
            </a:r>
            <a:r>
              <a:rPr lang="en-US" dirty="0"/>
              <a:t> </a:t>
            </a:r>
            <a:r>
              <a:rPr lang="en-US" sz="2000" dirty="0" smtClean="0">
                <a:solidFill>
                  <a:srgbClr val="084712"/>
                </a:solidFill>
                <a:latin typeface="Arial"/>
                <a:ea typeface="Arial"/>
              </a:rPr>
              <a:t>applied </a:t>
            </a:r>
            <a:r>
              <a:rPr lang="en-US" sz="2000" dirty="0">
                <a:solidFill>
                  <a:srgbClr val="084712"/>
                </a:solidFill>
                <a:latin typeface="Arial"/>
                <a:ea typeface="Arial"/>
              </a:rPr>
              <a:t>to bands M1-M6.</a:t>
            </a:r>
            <a:endParaRPr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19</a:t>
            </a:fld>
            <a:endParaRPr lang="en-US"/>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a:solidFill>
                  <a:srgbClr val="084712"/>
                </a:solidFill>
                <a:latin typeface="Arial"/>
                <a:ea typeface="Arial"/>
              </a:rPr>
              <a:t>Absolute Solar Calibration Time Series</a:t>
            </a:r>
            <a:endParaRPr/>
          </a:p>
        </p:txBody>
      </p:sp>
      <p:pic>
        <p:nvPicPr>
          <p:cNvPr id="8" name="Picture 11"/>
          <p:cNvPicPr/>
          <p:nvPr/>
        </p:nvPicPr>
        <p:blipFill>
          <a:blip r:embed="rId3" cstate="print"/>
          <a:stretch>
            <a:fillRect/>
          </a:stretch>
        </p:blipFill>
        <p:spPr>
          <a:xfrm>
            <a:off x="0" y="990600"/>
            <a:ext cx="4388400" cy="2925360"/>
          </a:xfrm>
          <a:prstGeom prst="rect">
            <a:avLst/>
          </a:prstGeom>
        </p:spPr>
      </p:pic>
      <p:pic>
        <p:nvPicPr>
          <p:cNvPr id="9" name="Picture 12"/>
          <p:cNvPicPr/>
          <p:nvPr/>
        </p:nvPicPr>
        <p:blipFill>
          <a:blip r:embed="rId4" cstate="print"/>
          <a:stretch>
            <a:fillRect/>
          </a:stretch>
        </p:blipFill>
        <p:spPr>
          <a:xfrm>
            <a:off x="4754880" y="990720"/>
            <a:ext cx="4388400" cy="2925360"/>
          </a:xfrm>
          <a:prstGeom prst="rect">
            <a:avLst/>
          </a:prstGeom>
        </p:spPr>
      </p:pic>
      <p:pic>
        <p:nvPicPr>
          <p:cNvPr id="10" name="Picture 13"/>
          <p:cNvPicPr/>
          <p:nvPr/>
        </p:nvPicPr>
        <p:blipFill>
          <a:blip r:embed="rId5" cstate="print"/>
          <a:stretch>
            <a:fillRect/>
          </a:stretch>
        </p:blipFill>
        <p:spPr>
          <a:xfrm>
            <a:off x="4754880" y="3931920"/>
            <a:ext cx="4388400" cy="2925360"/>
          </a:xfrm>
          <a:prstGeom prst="rect">
            <a:avLst/>
          </a:prstGeom>
        </p:spPr>
      </p:pic>
      <p:sp>
        <p:nvSpPr>
          <p:cNvPr id="12" name="CustomShape 4"/>
          <p:cNvSpPr/>
          <p:nvPr/>
        </p:nvSpPr>
        <p:spPr>
          <a:xfrm>
            <a:off x="0" y="4191000"/>
            <a:ext cx="4495800" cy="83736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Responses for bands M8-M11 are consistent with </a:t>
            </a:r>
          </a:p>
          <a:p>
            <a:pPr algn="ctr">
              <a:lnSpc>
                <a:spcPct val="100000"/>
              </a:lnSpc>
            </a:pPr>
            <a:r>
              <a:rPr lang="en-US" sz="2000" dirty="0" smtClean="0">
                <a:solidFill>
                  <a:srgbClr val="084712"/>
                </a:solidFill>
                <a:latin typeface="Arial"/>
              </a:rPr>
              <a:t>NIR Degradation Anomaly.</a:t>
            </a:r>
            <a:endParaRPr dirty="0"/>
          </a:p>
        </p:txBody>
      </p:sp>
      <p:sp>
        <p:nvSpPr>
          <p:cNvPr id="11"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Arial" charset="0"/>
              <a:ea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
        <p:nvSpPr>
          <p:cNvPr id="13" name="CustomShape 4"/>
          <p:cNvSpPr/>
          <p:nvPr/>
        </p:nvSpPr>
        <p:spPr>
          <a:xfrm>
            <a:off x="0" y="5562600"/>
            <a:ext cx="4495800" cy="83736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Fits to lunar-adjusted SWIR band solar calibration time series are under evaluation by OBPG for alternate atmospheric correction.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2</a:t>
            </a:fld>
            <a:endParaRPr lang="en-US"/>
          </a:p>
        </p:txBody>
      </p:sp>
      <p:sp>
        <p:nvSpPr>
          <p:cNvPr id="5" name="CustomShape 1"/>
          <p:cNvSpPr>
            <a:spLocks noGrp="1"/>
          </p:cNvSpPr>
          <p:nvPr>
            <p:ph type="title"/>
          </p:nvPr>
        </p:nvSpPr>
        <p:spPr>
          <a:prstGeom prst="rect">
            <a:avLst/>
          </a:prstGeom>
        </p:spPr>
        <p:txBody>
          <a:bodyPr lIns="90000" tIns="45000" rIns="90000" bIns="45000" anchor="ctr"/>
          <a:lstStyle/>
          <a:p>
            <a:pPr algn="ctr">
              <a:lnSpc>
                <a:spcPct val="100000"/>
              </a:lnSpc>
            </a:pPr>
            <a:r>
              <a:rPr lang="en-US" sz="2800" dirty="0">
                <a:solidFill>
                  <a:srgbClr val="084712"/>
                </a:solidFill>
                <a:latin typeface="Arial"/>
                <a:ea typeface="Arial"/>
              </a:rPr>
              <a:t>OBPG VIIRS On-Orbit Calibration Methodology</a:t>
            </a:r>
            <a:endParaRPr dirty="0"/>
          </a:p>
        </p:txBody>
      </p:sp>
      <p:pic>
        <p:nvPicPr>
          <p:cNvPr id="6" name="Content Placeholder 6"/>
          <p:cNvPicPr>
            <a:picLocks noGrp="1"/>
          </p:cNvPicPr>
          <p:nvPr>
            <p:ph idx="1"/>
          </p:nvPr>
        </p:nvPicPr>
        <p:blipFill>
          <a:blip r:embed="rId3" cstate="print"/>
          <a:stretch>
            <a:fillRect/>
          </a:stretch>
        </p:blipFill>
        <p:spPr>
          <a:xfrm>
            <a:off x="2590800" y="685800"/>
            <a:ext cx="3894700" cy="5133357"/>
          </a:xfrm>
          <a:prstGeom prst="rect">
            <a:avLst/>
          </a:prstGeom>
        </p:spPr>
      </p:pic>
      <p:sp>
        <p:nvSpPr>
          <p:cNvPr id="7" name="CustomShape 3"/>
          <p:cNvSpPr/>
          <p:nvPr/>
        </p:nvSpPr>
        <p:spPr>
          <a:xfrm>
            <a:off x="1752600" y="5791200"/>
            <a:ext cx="5637960" cy="456480"/>
          </a:xfrm>
          <a:prstGeom prst="rect">
            <a:avLst/>
          </a:prstGeom>
        </p:spPr>
        <p:txBody>
          <a:bodyPr lIns="90000" tIns="45000" rIns="90000" bIns="45000" anchor="ctr"/>
          <a:lstStyle/>
          <a:p>
            <a:pPr algn="ctr">
              <a:lnSpc>
                <a:spcPct val="100000"/>
              </a:lnSpc>
            </a:pPr>
            <a:r>
              <a:rPr lang="en-US" sz="2000" dirty="0">
                <a:solidFill>
                  <a:srgbClr val="084712"/>
                </a:solidFill>
                <a:latin typeface="Arial"/>
                <a:ea typeface="Arial"/>
              </a:rPr>
              <a:t>Applied Optics 54, 1984-2006 (2015) </a:t>
            </a:r>
            <a:endParaRPr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172200"/>
            <a:ext cx="2133600" cy="476250"/>
          </a:xfrm>
        </p:spPr>
        <p:txBody>
          <a:bodyPr/>
          <a:lstStyle/>
          <a:p>
            <a:endParaRPr lang="en-US" dirty="0" smtClean="0"/>
          </a:p>
          <a:p>
            <a:fld id="{74010CB3-01D4-6946-8DDA-BCF9621DFBFB}" type="slidenum">
              <a:rPr lang="en-US" smtClean="0"/>
              <a:pPr/>
              <a:t>20</a:t>
            </a:fld>
            <a:endParaRPr lang="en-US" dirty="0"/>
          </a:p>
        </p:txBody>
      </p:sp>
      <p:sp>
        <p:nvSpPr>
          <p:cNvPr id="5" name="CustomShape 1"/>
          <p:cNvSpPr/>
          <p:nvPr/>
        </p:nvSpPr>
        <p:spPr>
          <a:xfrm>
            <a:off x="457200" y="304920"/>
            <a:ext cx="8228880" cy="639000"/>
          </a:xfrm>
          <a:prstGeom prst="rect">
            <a:avLst/>
          </a:prstGeom>
        </p:spPr>
        <p:txBody>
          <a:bodyPr lIns="90000" tIns="45000" rIns="90000" bIns="45000" anchor="ctr"/>
          <a:lstStyle/>
          <a:p>
            <a:pPr algn="ctr"/>
            <a:r>
              <a:rPr lang="en-US" sz="2800" dirty="0">
                <a:solidFill>
                  <a:srgbClr val="084712"/>
                </a:solidFill>
                <a:latin typeface="Arial"/>
                <a:ea typeface="Arial"/>
              </a:rPr>
              <a:t>Calibration </a:t>
            </a:r>
            <a:r>
              <a:rPr lang="en-US" sz="2800" dirty="0" smtClean="0">
                <a:solidFill>
                  <a:srgbClr val="084712"/>
                </a:solidFill>
                <a:latin typeface="Arial"/>
                <a:ea typeface="Arial"/>
              </a:rPr>
              <a:t>Validation:</a:t>
            </a:r>
            <a:endParaRPr lang="en-US" sz="2800" dirty="0" smtClean="0">
              <a:ea typeface="Arial"/>
            </a:endParaRPr>
          </a:p>
          <a:p>
            <a:pPr algn="ctr"/>
            <a:r>
              <a:rPr lang="en-US" sz="2800" dirty="0" smtClean="0">
                <a:solidFill>
                  <a:srgbClr val="084712"/>
                </a:solidFill>
                <a:latin typeface="Arial"/>
                <a:ea typeface="Arial"/>
              </a:rPr>
              <a:t>Ocean </a:t>
            </a:r>
            <a:r>
              <a:rPr lang="en-US" sz="2800" dirty="0">
                <a:solidFill>
                  <a:srgbClr val="084712"/>
                </a:solidFill>
                <a:latin typeface="Arial"/>
                <a:ea typeface="Arial"/>
              </a:rPr>
              <a:t>Color Data Reprocessing 2014.0</a:t>
            </a:r>
            <a:endParaRPr sz="2800" dirty="0"/>
          </a:p>
        </p:txBody>
      </p:sp>
      <p:pic>
        <p:nvPicPr>
          <p:cNvPr id="6" name="Picture 5"/>
          <p:cNvPicPr/>
          <p:nvPr/>
        </p:nvPicPr>
        <p:blipFill>
          <a:blip r:embed="rId2" cstate="print"/>
          <a:stretch>
            <a:fillRect/>
          </a:stretch>
        </p:blipFill>
        <p:spPr>
          <a:xfrm>
            <a:off x="0" y="1580040"/>
            <a:ext cx="6446160" cy="5277240"/>
          </a:xfrm>
          <a:prstGeom prst="rect">
            <a:avLst/>
          </a:prstGeom>
        </p:spPr>
      </p:pic>
      <p:sp>
        <p:nvSpPr>
          <p:cNvPr id="7" name="CustomShape 3"/>
          <p:cNvSpPr/>
          <p:nvPr/>
        </p:nvSpPr>
        <p:spPr>
          <a:xfrm>
            <a:off x="6629400" y="3886200"/>
            <a:ext cx="2361600" cy="532800"/>
          </a:xfrm>
          <a:prstGeom prst="rect">
            <a:avLst/>
          </a:prstGeom>
        </p:spPr>
        <p:txBody>
          <a:bodyPr lIns="90000" tIns="45000" rIns="90000" bIns="45000" anchor="ctr"/>
          <a:lstStyle/>
          <a:p>
            <a:pPr algn="ctr">
              <a:lnSpc>
                <a:spcPct val="100000"/>
              </a:lnSpc>
            </a:pPr>
            <a:r>
              <a:rPr lang="en-US" sz="2400">
                <a:solidFill>
                  <a:srgbClr val="084712"/>
                </a:solidFill>
                <a:latin typeface="Arial"/>
                <a:ea typeface="Arial"/>
              </a:rPr>
              <a:t>Earth Day 2015</a:t>
            </a:r>
            <a:endParaRPr/>
          </a:p>
          <a:p>
            <a:pPr algn="ctr">
              <a:lnSpc>
                <a:spcPct val="100000"/>
              </a:lnSpc>
            </a:pPr>
            <a:endParaRPr/>
          </a:p>
          <a:p>
            <a:pPr algn="ctr">
              <a:lnSpc>
                <a:spcPct val="100000"/>
              </a:lnSpc>
            </a:pPr>
            <a:r>
              <a:rPr lang="en-US" sz="2000">
                <a:solidFill>
                  <a:srgbClr val="084712"/>
                </a:solidFill>
                <a:latin typeface="Arial"/>
                <a:ea typeface="Arial"/>
              </a:rPr>
              <a:t>Image courtesy of</a:t>
            </a:r>
            <a:endParaRPr/>
          </a:p>
          <a:p>
            <a:pPr algn="ctr">
              <a:lnSpc>
                <a:spcPct val="100000"/>
              </a:lnSpc>
            </a:pPr>
            <a:r>
              <a:rPr lang="en-US" sz="2000">
                <a:solidFill>
                  <a:srgbClr val="084712"/>
                </a:solidFill>
                <a:latin typeface="Arial"/>
                <a:ea typeface="Arial"/>
              </a:rPr>
              <a:t>Norman Kuring,</a:t>
            </a:r>
            <a:endParaRPr/>
          </a:p>
          <a:p>
            <a:pPr algn="ctr">
              <a:lnSpc>
                <a:spcPct val="100000"/>
              </a:lnSpc>
            </a:pPr>
            <a:r>
              <a:rPr lang="en-US" sz="2000">
                <a:solidFill>
                  <a:srgbClr val="084712"/>
                </a:solidFill>
                <a:latin typeface="Arial"/>
                <a:ea typeface="Arial"/>
              </a:rPr>
              <a:t>NASA OBPG</a:t>
            </a:r>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858000" y="6248400"/>
            <a:ext cx="2133600" cy="476250"/>
          </a:xfrm>
        </p:spPr>
        <p:txBody>
          <a:bodyPr/>
          <a:lstStyle/>
          <a:p>
            <a:endParaRPr lang="en-US" dirty="0" smtClean="0"/>
          </a:p>
          <a:p>
            <a:fld id="{74010CB3-01D4-6946-8DDA-BCF9621DFBFB}" type="slidenum">
              <a:rPr lang="en-US" smtClean="0"/>
              <a:pPr/>
              <a:t>21</a:t>
            </a:fld>
            <a:endParaRPr lang="en-US" dirty="0"/>
          </a:p>
        </p:txBody>
      </p:sp>
      <p:sp>
        <p:nvSpPr>
          <p:cNvPr id="5" name="CustomShape 1"/>
          <p:cNvSpPr/>
          <p:nvPr/>
        </p:nvSpPr>
        <p:spPr>
          <a:xfrm>
            <a:off x="457200" y="304800"/>
            <a:ext cx="8228880" cy="639000"/>
          </a:xfrm>
          <a:prstGeom prst="rect">
            <a:avLst/>
          </a:prstGeom>
        </p:spPr>
        <p:txBody>
          <a:bodyPr lIns="90000" tIns="45000" rIns="90000" bIns="45000" anchor="ctr"/>
          <a:lstStyle/>
          <a:p>
            <a:pPr algn="ctr">
              <a:lnSpc>
                <a:spcPct val="100000"/>
              </a:lnSpc>
            </a:pPr>
            <a:r>
              <a:rPr lang="en-US" sz="2800" dirty="0" smtClean="0">
                <a:solidFill>
                  <a:srgbClr val="084712"/>
                </a:solidFill>
                <a:latin typeface="Arial"/>
                <a:ea typeface="Arial"/>
              </a:rPr>
              <a:t>Improved Calibration Yields</a:t>
            </a:r>
          </a:p>
          <a:p>
            <a:pPr algn="ctr">
              <a:lnSpc>
                <a:spcPct val="100000"/>
              </a:lnSpc>
            </a:pPr>
            <a:r>
              <a:rPr lang="en-US" sz="2800" dirty="0" smtClean="0">
                <a:solidFill>
                  <a:srgbClr val="084712"/>
                </a:solidFill>
                <a:latin typeface="Arial"/>
                <a:ea typeface="Arial"/>
              </a:rPr>
              <a:t>Improved </a:t>
            </a:r>
            <a:r>
              <a:rPr lang="en-US" sz="2800" dirty="0">
                <a:solidFill>
                  <a:srgbClr val="084712"/>
                </a:solidFill>
                <a:latin typeface="Arial"/>
                <a:ea typeface="Arial"/>
              </a:rPr>
              <a:t>Chlorophyll </a:t>
            </a:r>
            <a:r>
              <a:rPr lang="en-US" sz="2800" dirty="0" smtClean="0">
                <a:solidFill>
                  <a:srgbClr val="084712"/>
                </a:solidFill>
                <a:latin typeface="Arial"/>
                <a:ea typeface="Arial"/>
              </a:rPr>
              <a:t>Retrievals</a:t>
            </a:r>
          </a:p>
        </p:txBody>
      </p:sp>
      <p:pic>
        <p:nvPicPr>
          <p:cNvPr id="6" name="Picture 4"/>
          <p:cNvPicPr/>
          <p:nvPr/>
        </p:nvPicPr>
        <p:blipFill>
          <a:blip r:embed="rId3" cstate="print"/>
          <a:stretch>
            <a:fillRect/>
          </a:stretch>
        </p:blipFill>
        <p:spPr>
          <a:xfrm>
            <a:off x="457200" y="1905000"/>
            <a:ext cx="8310960" cy="3804120"/>
          </a:xfrm>
          <a:prstGeom prst="rect">
            <a:avLst/>
          </a:prstGeom>
        </p:spPr>
      </p:pic>
      <p:sp>
        <p:nvSpPr>
          <p:cNvPr id="7" name="CustomShape 5"/>
          <p:cNvSpPr/>
          <p:nvPr/>
        </p:nvSpPr>
        <p:spPr>
          <a:xfrm>
            <a:off x="1066800" y="5867400"/>
            <a:ext cx="7162200" cy="685080"/>
          </a:xfrm>
          <a:prstGeom prst="rect">
            <a:avLst/>
          </a:prstGeom>
        </p:spPr>
        <p:txBody>
          <a:bodyPr lIns="90000" tIns="45000" rIns="90000" bIns="45000" anchor="ctr"/>
          <a:lstStyle/>
          <a:p>
            <a:pPr algn="ctr">
              <a:lnSpc>
                <a:spcPct val="100000"/>
              </a:lnSpc>
            </a:pPr>
            <a:r>
              <a:rPr lang="en-US" sz="2000" dirty="0">
                <a:solidFill>
                  <a:srgbClr val="084712"/>
                </a:solidFill>
                <a:latin typeface="Arial"/>
                <a:ea typeface="Arial"/>
              </a:rPr>
              <a:t>Calibration includes detector relative corrections</a:t>
            </a:r>
            <a:endParaRPr dirty="0"/>
          </a:p>
          <a:p>
            <a:pPr algn="ctr">
              <a:lnSpc>
                <a:spcPct val="100000"/>
              </a:lnSpc>
            </a:pPr>
            <a:r>
              <a:rPr lang="en-US" sz="2000" dirty="0">
                <a:solidFill>
                  <a:srgbClr val="084712"/>
                </a:solidFill>
                <a:latin typeface="Arial"/>
                <a:ea typeface="Arial"/>
              </a:rPr>
              <a:t>to reduce image striping artifacts.</a:t>
            </a:r>
            <a:endParaRPr dirty="0"/>
          </a:p>
        </p:txBody>
      </p:sp>
      <p:sp>
        <p:nvSpPr>
          <p:cNvPr id="8" name="TextBox 7"/>
          <p:cNvSpPr txBox="1"/>
          <p:nvPr/>
        </p:nvSpPr>
        <p:spPr>
          <a:xfrm>
            <a:off x="1219200" y="1371600"/>
            <a:ext cx="2428870" cy="369332"/>
          </a:xfrm>
          <a:prstGeom prst="rect">
            <a:avLst/>
          </a:prstGeom>
          <a:noFill/>
        </p:spPr>
        <p:txBody>
          <a:bodyPr wrap="none" rtlCol="0">
            <a:spAutoFit/>
          </a:bodyPr>
          <a:lstStyle/>
          <a:p>
            <a:r>
              <a:rPr lang="en-US" sz="1800" dirty="0" smtClean="0"/>
              <a:t>Reprocessing  2013.1</a:t>
            </a:r>
            <a:endParaRPr lang="en-US" sz="1800" dirty="0"/>
          </a:p>
        </p:txBody>
      </p:sp>
      <p:sp>
        <p:nvSpPr>
          <p:cNvPr id="9" name="TextBox 8"/>
          <p:cNvSpPr txBox="1"/>
          <p:nvPr/>
        </p:nvSpPr>
        <p:spPr>
          <a:xfrm>
            <a:off x="4876800" y="1371600"/>
            <a:ext cx="2428870" cy="369332"/>
          </a:xfrm>
          <a:prstGeom prst="rect">
            <a:avLst/>
          </a:prstGeom>
          <a:noFill/>
        </p:spPr>
        <p:txBody>
          <a:bodyPr wrap="none" rtlCol="0">
            <a:spAutoFit/>
          </a:bodyPr>
          <a:lstStyle/>
          <a:p>
            <a:r>
              <a:rPr lang="en-US" sz="1800" dirty="0" smtClean="0"/>
              <a:t>Reprocessing  2014.0</a:t>
            </a: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46520" y="6092825"/>
            <a:ext cx="2133600" cy="476250"/>
          </a:xfrm>
        </p:spPr>
        <p:txBody>
          <a:bodyPr/>
          <a:lstStyle/>
          <a:p>
            <a:fld id="{74010CB3-01D4-6946-8DDA-BCF9621DFBFB}" type="slidenum">
              <a:rPr lang="en-US" smtClean="0">
                <a:solidFill>
                  <a:srgbClr val="000000"/>
                </a:solidFill>
              </a:rPr>
              <a:pPr/>
              <a:t>22</a:t>
            </a:fld>
            <a:endParaRPr lang="en-US">
              <a:solidFill>
                <a:srgbClr val="000000"/>
              </a:solidFill>
            </a:endParaRPr>
          </a:p>
        </p:txBody>
      </p:sp>
      <p:sp>
        <p:nvSpPr>
          <p:cNvPr id="5" name="CustomShape 1"/>
          <p:cNvSpPr/>
          <p:nvPr/>
        </p:nvSpPr>
        <p:spPr>
          <a:xfrm>
            <a:off x="457200" y="76200"/>
            <a:ext cx="8228880" cy="639000"/>
          </a:xfrm>
          <a:prstGeom prst="rect">
            <a:avLst/>
          </a:prstGeom>
        </p:spPr>
        <p:txBody>
          <a:bodyPr lIns="90000" tIns="45000" rIns="90000" bIns="45000" anchor="ctr"/>
          <a:lstStyle/>
          <a:p>
            <a:pPr algn="ctr" defTabSz="914400" fontAlgn="base">
              <a:spcBef>
                <a:spcPct val="0"/>
              </a:spcBef>
              <a:spcAft>
                <a:spcPct val="0"/>
              </a:spcAft>
            </a:pPr>
            <a:r>
              <a:rPr lang="en-US" sz="2400" dirty="0">
                <a:solidFill>
                  <a:srgbClr val="084712"/>
                </a:solidFill>
                <a:latin typeface="Arial"/>
                <a:ea typeface="Arial"/>
                <a:cs typeface="Arial" charset="0"/>
              </a:rPr>
              <a:t>Improved VIIRS </a:t>
            </a:r>
            <a:r>
              <a:rPr lang="en-US" sz="2400" dirty="0" smtClean="0">
                <a:solidFill>
                  <a:srgbClr val="084712"/>
                </a:solidFill>
                <a:latin typeface="Arial"/>
                <a:ea typeface="Arial"/>
                <a:cs typeface="Arial" charset="0"/>
              </a:rPr>
              <a:t> Ocean Product Temporal </a:t>
            </a:r>
            <a:r>
              <a:rPr lang="en-US" sz="2400" dirty="0">
                <a:solidFill>
                  <a:srgbClr val="084712"/>
                </a:solidFill>
                <a:latin typeface="Arial"/>
                <a:ea typeface="Arial"/>
                <a:cs typeface="Arial" charset="0"/>
              </a:rPr>
              <a:t>Stability </a:t>
            </a:r>
          </a:p>
          <a:p>
            <a:pPr algn="ctr" defTabSz="914400" fontAlgn="base">
              <a:spcBef>
                <a:spcPct val="0"/>
              </a:spcBef>
              <a:spcAft>
                <a:spcPct val="0"/>
              </a:spcAft>
            </a:pPr>
            <a:r>
              <a:rPr lang="en-US" dirty="0">
                <a:solidFill>
                  <a:srgbClr val="000000"/>
                </a:solidFill>
                <a:latin typeface="Arial"/>
                <a:ea typeface="Arial"/>
                <a:cs typeface="Arial" charset="0"/>
              </a:rPr>
              <a:t>Global Mean Deep-Water Anomaly Trends</a:t>
            </a:r>
            <a:endParaRPr sz="1200" dirty="0">
              <a:solidFill>
                <a:srgbClr val="000000"/>
              </a:solidFill>
              <a:latin typeface="Arial" charset="0"/>
              <a:ea typeface="Arial" charset="0"/>
              <a:cs typeface="Arial" charset="0"/>
            </a:endParaRPr>
          </a:p>
        </p:txBody>
      </p:sp>
      <p:pic>
        <p:nvPicPr>
          <p:cNvPr id="6" name="Picture 4"/>
          <p:cNvPicPr/>
          <p:nvPr/>
        </p:nvPicPr>
        <p:blipFill>
          <a:blip r:embed="rId3" cstate="print"/>
          <a:stretch>
            <a:fillRect/>
          </a:stretch>
        </p:blipFill>
        <p:spPr>
          <a:xfrm>
            <a:off x="259800" y="915240"/>
            <a:ext cx="4388400" cy="2925360"/>
          </a:xfrm>
          <a:prstGeom prst="rect">
            <a:avLst/>
          </a:prstGeom>
        </p:spPr>
      </p:pic>
      <p:pic>
        <p:nvPicPr>
          <p:cNvPr id="7" name="Picture 5"/>
          <p:cNvPicPr/>
          <p:nvPr/>
        </p:nvPicPr>
        <p:blipFill>
          <a:blip r:embed="rId4" cstate="print"/>
          <a:stretch>
            <a:fillRect/>
          </a:stretch>
        </p:blipFill>
        <p:spPr>
          <a:xfrm>
            <a:off x="4648200" y="915240"/>
            <a:ext cx="4388400" cy="2925360"/>
          </a:xfrm>
          <a:prstGeom prst="rect">
            <a:avLst/>
          </a:prstGeom>
        </p:spPr>
      </p:pic>
      <p:pic>
        <p:nvPicPr>
          <p:cNvPr id="8" name="Picture 6"/>
          <p:cNvPicPr/>
          <p:nvPr/>
        </p:nvPicPr>
        <p:blipFill>
          <a:blip r:embed="rId5" cstate="print"/>
          <a:stretch>
            <a:fillRect/>
          </a:stretch>
        </p:blipFill>
        <p:spPr>
          <a:xfrm>
            <a:off x="259800" y="3779520"/>
            <a:ext cx="4388400" cy="2925360"/>
          </a:xfrm>
          <a:prstGeom prst="rect">
            <a:avLst/>
          </a:prstGeom>
        </p:spPr>
      </p:pic>
      <p:pic>
        <p:nvPicPr>
          <p:cNvPr id="9" name="Picture 7"/>
          <p:cNvPicPr/>
          <p:nvPr/>
        </p:nvPicPr>
        <p:blipFill>
          <a:blip r:embed="rId6" cstate="print"/>
          <a:stretch>
            <a:fillRect/>
          </a:stretch>
        </p:blipFill>
        <p:spPr>
          <a:xfrm>
            <a:off x="4648200" y="3779520"/>
            <a:ext cx="4388400" cy="2925360"/>
          </a:xfrm>
          <a:prstGeom prst="rect">
            <a:avLst/>
          </a:prstGeom>
        </p:spPr>
      </p:pic>
      <p:sp>
        <p:nvSpPr>
          <p:cNvPr id="2" name="TextBox 1"/>
          <p:cNvSpPr txBox="1"/>
          <p:nvPr/>
        </p:nvSpPr>
        <p:spPr>
          <a:xfrm>
            <a:off x="1021800" y="762720"/>
            <a:ext cx="3352800" cy="338554"/>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600" b="1" dirty="0" err="1">
                <a:solidFill>
                  <a:srgbClr val="000000"/>
                </a:solidFill>
                <a:latin typeface="Arial" charset="0"/>
                <a:ea typeface="Arial" charset="0"/>
                <a:cs typeface="Arial" charset="0"/>
              </a:rPr>
              <a:t>Rrs</a:t>
            </a:r>
            <a:r>
              <a:rPr lang="en-US" sz="1600" b="1" dirty="0">
                <a:solidFill>
                  <a:srgbClr val="000000"/>
                </a:solidFill>
                <a:latin typeface="Arial" charset="0"/>
                <a:ea typeface="Arial" charset="0"/>
                <a:cs typeface="Arial" charset="0"/>
              </a:rPr>
              <a:t>(443)</a:t>
            </a:r>
          </a:p>
        </p:txBody>
      </p:sp>
      <p:sp>
        <p:nvSpPr>
          <p:cNvPr id="10" name="TextBox 9"/>
          <p:cNvSpPr txBox="1"/>
          <p:nvPr/>
        </p:nvSpPr>
        <p:spPr>
          <a:xfrm>
            <a:off x="5455920" y="762720"/>
            <a:ext cx="3352800" cy="338554"/>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600" b="1" dirty="0" err="1">
                <a:solidFill>
                  <a:srgbClr val="000000"/>
                </a:solidFill>
                <a:latin typeface="Arial" charset="0"/>
                <a:ea typeface="Arial" charset="0"/>
                <a:cs typeface="Arial" charset="0"/>
              </a:rPr>
              <a:t>Rrs</a:t>
            </a:r>
            <a:r>
              <a:rPr lang="en-US" sz="1600" b="1" dirty="0">
                <a:solidFill>
                  <a:srgbClr val="000000"/>
                </a:solidFill>
                <a:latin typeface="Arial" charset="0"/>
                <a:ea typeface="Arial" charset="0"/>
                <a:cs typeface="Arial" charset="0"/>
              </a:rPr>
              <a:t>(555)</a:t>
            </a:r>
          </a:p>
        </p:txBody>
      </p:sp>
      <p:sp>
        <p:nvSpPr>
          <p:cNvPr id="11" name="TextBox 10"/>
          <p:cNvSpPr txBox="1"/>
          <p:nvPr/>
        </p:nvSpPr>
        <p:spPr>
          <a:xfrm>
            <a:off x="1021800" y="3657600"/>
            <a:ext cx="3352800" cy="338554"/>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600" b="1" dirty="0" err="1">
                <a:solidFill>
                  <a:srgbClr val="000000"/>
                </a:solidFill>
                <a:latin typeface="Arial" charset="0"/>
                <a:ea typeface="Arial" charset="0"/>
                <a:cs typeface="Arial" charset="0"/>
              </a:rPr>
              <a:t>Rrs</a:t>
            </a:r>
            <a:r>
              <a:rPr lang="en-US" sz="1600" b="1" dirty="0">
                <a:solidFill>
                  <a:srgbClr val="000000"/>
                </a:solidFill>
                <a:latin typeface="Arial" charset="0"/>
                <a:ea typeface="Arial" charset="0"/>
                <a:cs typeface="Arial" charset="0"/>
              </a:rPr>
              <a:t>(671) </a:t>
            </a:r>
            <a:endParaRPr lang="en-US" sz="4000" b="1" dirty="0">
              <a:solidFill>
                <a:srgbClr val="000000"/>
              </a:solidFill>
              <a:latin typeface="Arial" charset="0"/>
              <a:ea typeface="Arial" charset="0"/>
              <a:cs typeface="Arial" charset="0"/>
            </a:endParaRPr>
          </a:p>
        </p:txBody>
      </p:sp>
      <p:sp>
        <p:nvSpPr>
          <p:cNvPr id="12" name="TextBox 11"/>
          <p:cNvSpPr txBox="1"/>
          <p:nvPr/>
        </p:nvSpPr>
        <p:spPr>
          <a:xfrm>
            <a:off x="5455920" y="3657600"/>
            <a:ext cx="3352800" cy="338554"/>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600" b="1" dirty="0">
                <a:solidFill>
                  <a:srgbClr val="000000"/>
                </a:solidFill>
                <a:latin typeface="Arial" charset="0"/>
                <a:ea typeface="Arial" charset="0"/>
                <a:cs typeface="Arial" charset="0"/>
              </a:rPr>
              <a:t>Chlorophyll </a:t>
            </a:r>
          </a:p>
        </p:txBody>
      </p:sp>
      <p:sp>
        <p:nvSpPr>
          <p:cNvPr id="3" name="TextBox 2"/>
          <p:cNvSpPr txBox="1"/>
          <p:nvPr/>
        </p:nvSpPr>
        <p:spPr>
          <a:xfrm>
            <a:off x="2698200" y="1524720"/>
            <a:ext cx="1461758"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b="1" dirty="0">
                <a:solidFill>
                  <a:srgbClr val="0000FF"/>
                </a:solidFill>
                <a:latin typeface="Arial" charset="0"/>
                <a:ea typeface="Arial" charset="0"/>
                <a:cs typeface="Arial" charset="0"/>
              </a:rPr>
              <a:t>R2013.1 (old)</a:t>
            </a:r>
          </a:p>
        </p:txBody>
      </p:sp>
      <p:sp>
        <p:nvSpPr>
          <p:cNvPr id="13" name="TextBox 12"/>
          <p:cNvSpPr txBox="1"/>
          <p:nvPr/>
        </p:nvSpPr>
        <p:spPr>
          <a:xfrm>
            <a:off x="2698200" y="2591520"/>
            <a:ext cx="1553129"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b="1" dirty="0">
                <a:solidFill>
                  <a:srgbClr val="EC383F"/>
                </a:solidFill>
                <a:latin typeface="Arial" charset="0"/>
                <a:ea typeface="Arial" charset="0"/>
                <a:cs typeface="Arial" charset="0"/>
              </a:rPr>
              <a:t>R2014.0 (new)</a:t>
            </a:r>
          </a:p>
        </p:txBody>
      </p:sp>
      <p:sp>
        <p:nvSpPr>
          <p:cNvPr id="14" name="TextBox 13"/>
          <p:cNvSpPr txBox="1"/>
          <p:nvPr/>
        </p:nvSpPr>
        <p:spPr>
          <a:xfrm>
            <a:off x="2774400" y="4267200"/>
            <a:ext cx="1461758"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b="1" dirty="0">
                <a:solidFill>
                  <a:srgbClr val="0000FF"/>
                </a:solidFill>
                <a:latin typeface="Arial" charset="0"/>
                <a:ea typeface="Arial" charset="0"/>
                <a:cs typeface="Arial" charset="0"/>
              </a:rPr>
              <a:t>R2013.1 (old)</a:t>
            </a:r>
          </a:p>
        </p:txBody>
      </p:sp>
      <p:sp>
        <p:nvSpPr>
          <p:cNvPr id="15" name="TextBox 14"/>
          <p:cNvSpPr txBox="1"/>
          <p:nvPr/>
        </p:nvSpPr>
        <p:spPr>
          <a:xfrm>
            <a:off x="2774400" y="5334000"/>
            <a:ext cx="1553129"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b="1" dirty="0">
                <a:solidFill>
                  <a:srgbClr val="EC383F"/>
                </a:solidFill>
                <a:latin typeface="Arial" charset="0"/>
                <a:ea typeface="Arial" charset="0"/>
                <a:cs typeface="Arial" charset="0"/>
              </a:rPr>
              <a:t>R2014.0 (new)</a:t>
            </a:r>
          </a:p>
        </p:txBody>
      </p:sp>
      <p:sp>
        <p:nvSpPr>
          <p:cNvPr id="16" name="TextBox 15"/>
          <p:cNvSpPr txBox="1"/>
          <p:nvPr/>
        </p:nvSpPr>
        <p:spPr>
          <a:xfrm>
            <a:off x="7056120" y="5681246"/>
            <a:ext cx="1461758"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b="1" dirty="0">
                <a:solidFill>
                  <a:srgbClr val="0000FF"/>
                </a:solidFill>
                <a:latin typeface="Arial" charset="0"/>
                <a:ea typeface="Arial" charset="0"/>
                <a:cs typeface="Arial" charset="0"/>
              </a:rPr>
              <a:t>R2013.1 (old)</a:t>
            </a:r>
          </a:p>
        </p:txBody>
      </p:sp>
      <p:sp>
        <p:nvSpPr>
          <p:cNvPr id="17" name="TextBox 16"/>
          <p:cNvSpPr txBox="1"/>
          <p:nvPr/>
        </p:nvSpPr>
        <p:spPr>
          <a:xfrm>
            <a:off x="7056120" y="4580692"/>
            <a:ext cx="1553129"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b="1" dirty="0">
                <a:solidFill>
                  <a:srgbClr val="EC383F"/>
                </a:solidFill>
                <a:latin typeface="Arial" charset="0"/>
                <a:ea typeface="Arial" charset="0"/>
                <a:cs typeface="Arial" charset="0"/>
              </a:rPr>
              <a:t>R2014.0 (new)</a:t>
            </a:r>
          </a:p>
        </p:txBody>
      </p:sp>
      <p:sp>
        <p:nvSpPr>
          <p:cNvPr id="18" name="TextBox 17"/>
          <p:cNvSpPr txBox="1"/>
          <p:nvPr/>
        </p:nvSpPr>
        <p:spPr>
          <a:xfrm>
            <a:off x="7208520" y="2905012"/>
            <a:ext cx="1461758"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b="1" dirty="0">
                <a:solidFill>
                  <a:srgbClr val="0000FF"/>
                </a:solidFill>
                <a:latin typeface="Arial" charset="0"/>
                <a:ea typeface="Arial" charset="0"/>
                <a:cs typeface="Arial" charset="0"/>
              </a:rPr>
              <a:t>R2013.1 (old)</a:t>
            </a:r>
          </a:p>
        </p:txBody>
      </p:sp>
      <p:sp>
        <p:nvSpPr>
          <p:cNvPr id="19" name="TextBox 18"/>
          <p:cNvSpPr txBox="1"/>
          <p:nvPr/>
        </p:nvSpPr>
        <p:spPr>
          <a:xfrm>
            <a:off x="7208520" y="1762012"/>
            <a:ext cx="1553129" cy="338554"/>
          </a:xfrm>
          <a:prstGeom prst="rect">
            <a:avLst/>
          </a:prstGeom>
          <a:solidFill>
            <a:srgbClr val="FFFFFF"/>
          </a:solidFill>
        </p:spPr>
        <p:txBody>
          <a:bodyPr wrap="none" rtlCol="0">
            <a:spAutoFit/>
          </a:bodyPr>
          <a:lstStyle/>
          <a:p>
            <a:pPr defTabSz="914400" fontAlgn="base">
              <a:spcBef>
                <a:spcPct val="0"/>
              </a:spcBef>
              <a:spcAft>
                <a:spcPct val="0"/>
              </a:spcAft>
            </a:pPr>
            <a:r>
              <a:rPr lang="en-US" sz="1600" b="1" dirty="0">
                <a:solidFill>
                  <a:srgbClr val="EC383F"/>
                </a:solidFill>
                <a:latin typeface="Arial" charset="0"/>
                <a:ea typeface="Arial" charset="0"/>
                <a:cs typeface="Arial" charset="0"/>
              </a:rPr>
              <a:t>R2014.0 (new)</a:t>
            </a:r>
          </a:p>
        </p:txBody>
      </p:sp>
      <p:sp>
        <p:nvSpPr>
          <p:cNvPr id="20" name="TextBox 19"/>
          <p:cNvSpPr txBox="1"/>
          <p:nvPr/>
        </p:nvSpPr>
        <p:spPr>
          <a:xfrm>
            <a:off x="1066800" y="6504081"/>
            <a:ext cx="3352800" cy="276999"/>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200" dirty="0">
                <a:solidFill>
                  <a:srgbClr val="000000"/>
                </a:solidFill>
                <a:latin typeface="Arial" charset="0"/>
                <a:ea typeface="Arial" charset="0"/>
                <a:cs typeface="Arial" charset="0"/>
              </a:rPr>
              <a:t>Days Since 1 January 2012</a:t>
            </a:r>
          </a:p>
        </p:txBody>
      </p:sp>
      <p:sp>
        <p:nvSpPr>
          <p:cNvPr id="21" name="TextBox 20"/>
          <p:cNvSpPr txBox="1"/>
          <p:nvPr/>
        </p:nvSpPr>
        <p:spPr>
          <a:xfrm>
            <a:off x="5486400" y="6504081"/>
            <a:ext cx="3352800" cy="276999"/>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200" dirty="0">
                <a:solidFill>
                  <a:srgbClr val="000000"/>
                </a:solidFill>
                <a:latin typeface="Arial" charset="0"/>
                <a:ea typeface="Arial" charset="0"/>
                <a:cs typeface="Arial" charset="0"/>
              </a:rPr>
              <a:t>Days Since 1 January 2012</a:t>
            </a:r>
          </a:p>
        </p:txBody>
      </p:sp>
      <p:sp>
        <p:nvSpPr>
          <p:cNvPr id="22" name="TextBox 21"/>
          <p:cNvSpPr txBox="1"/>
          <p:nvPr/>
        </p:nvSpPr>
        <p:spPr>
          <a:xfrm rot="16200000">
            <a:off x="-935622" y="2078623"/>
            <a:ext cx="2819400" cy="338554"/>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600" dirty="0">
                <a:solidFill>
                  <a:srgbClr val="000000"/>
                </a:solidFill>
                <a:latin typeface="Arial" charset="0"/>
                <a:ea typeface="Arial" charset="0"/>
                <a:cs typeface="Arial" charset="0"/>
              </a:rPr>
              <a:t>Monthly - Seasonal</a:t>
            </a:r>
          </a:p>
        </p:txBody>
      </p:sp>
      <p:sp>
        <p:nvSpPr>
          <p:cNvPr id="23" name="TextBox 22"/>
          <p:cNvSpPr txBox="1"/>
          <p:nvPr/>
        </p:nvSpPr>
        <p:spPr>
          <a:xfrm rot="16200000">
            <a:off x="-935622" y="4974223"/>
            <a:ext cx="2819400" cy="338554"/>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600" dirty="0">
                <a:solidFill>
                  <a:srgbClr val="000000"/>
                </a:solidFill>
                <a:latin typeface="Arial" charset="0"/>
                <a:ea typeface="Arial" charset="0"/>
                <a:cs typeface="Arial" charset="0"/>
              </a:rPr>
              <a:t>Monthly - Seasonal</a:t>
            </a:r>
          </a:p>
        </p:txBody>
      </p:sp>
      <p:sp>
        <p:nvSpPr>
          <p:cNvPr id="24" name="Slide Number Placeholder 3"/>
          <p:cNvSpPr txBox="1">
            <a:spLocks/>
          </p:cNvSpPr>
          <p:nvPr/>
        </p:nvSpPr>
        <p:spPr bwMode="auto">
          <a:xfrm>
            <a:off x="0" y="6381750"/>
            <a:ext cx="2133600" cy="4762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Arial" charset="0"/>
              <a:ea typeface="ヒラギノ角ゴ Pro W3" charset="0"/>
              <a:cs typeface="ヒラギノ角ゴ Pro W3" charset="0"/>
            </a:endParaRPr>
          </a:p>
          <a:p>
            <a:pPr marL="0" marR="0" lvl="0" indent="0" defTabSz="914400" rtl="0" eaLnBrk="1" fontAlgn="base" latinLnBrk="0" hangingPunct="1">
              <a:lnSpc>
                <a:spcPct val="100000"/>
              </a:lnSpc>
              <a:spcBef>
                <a:spcPct val="0"/>
              </a:spcBef>
              <a:spcAft>
                <a:spcPct val="0"/>
              </a:spcAft>
              <a:buClrTx/>
              <a:buSzTx/>
              <a:buFontTx/>
              <a:buNone/>
              <a:tabLst/>
              <a:defRPr/>
            </a:pPr>
            <a:fld id="{76900C0E-922B-DE4E-972B-1002AF8AACC5}" type="slidenum">
              <a:rPr kumimoji="0" lang="en-US" sz="1400" b="0" i="0" u="none" strike="noStrike" kern="1200" cap="none" spc="0" normalizeH="0" baseline="0" noProof="0" smtClean="0">
                <a:ln>
                  <a:noFill/>
                </a:ln>
                <a:solidFill>
                  <a:srgbClr val="000000"/>
                </a:solidFill>
                <a:effectLst/>
                <a:uLnTx/>
                <a:uFillTx/>
                <a:latin typeface="Arial" charset="0"/>
                <a:ea typeface="ヒラギノ角ゴ Pro W3" charset="0"/>
                <a:cs typeface="ヒラギノ角ゴ Pro W3" charset="0"/>
              </a:rPr>
              <a:pPr marL="0" marR="0" lvl="0" indent="0" defTabSz="914400" rtl="0" eaLnBrk="1" fontAlgn="base" latinLnBrk="0" hangingPunct="1">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Arial" charset="0"/>
              <a:ea typeface="ヒラギノ角ゴ Pro W3" charset="0"/>
              <a:cs typeface="ヒラギノ角ゴ Pro W3" charset="0"/>
            </a:endParaRPr>
          </a:p>
        </p:txBody>
      </p:sp>
      <p:sp>
        <p:nvSpPr>
          <p:cNvPr id="25" name="TextBox 24"/>
          <p:cNvSpPr txBox="1"/>
          <p:nvPr/>
        </p:nvSpPr>
        <p:spPr>
          <a:xfrm rot="16200000">
            <a:off x="3483977" y="4974223"/>
            <a:ext cx="2819400" cy="338554"/>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600" dirty="0">
                <a:solidFill>
                  <a:srgbClr val="000000"/>
                </a:solidFill>
                <a:latin typeface="Arial" charset="0"/>
                <a:ea typeface="Arial" charset="0"/>
                <a:cs typeface="Arial" charset="0"/>
              </a:rPr>
              <a:t>Monthly - Seasonal</a:t>
            </a:r>
          </a:p>
        </p:txBody>
      </p:sp>
      <p:sp>
        <p:nvSpPr>
          <p:cNvPr id="27" name="TextBox 26"/>
          <p:cNvSpPr txBox="1"/>
          <p:nvPr/>
        </p:nvSpPr>
        <p:spPr>
          <a:xfrm rot="16200000">
            <a:off x="3407777" y="2078623"/>
            <a:ext cx="2819400" cy="338554"/>
          </a:xfrm>
          <a:prstGeom prst="rect">
            <a:avLst/>
          </a:prstGeom>
          <a:solidFill>
            <a:srgbClr val="FFFFFF"/>
          </a:solidFill>
        </p:spPr>
        <p:txBody>
          <a:bodyPr wrap="square" rtlCol="0">
            <a:spAutoFit/>
          </a:bodyPr>
          <a:lstStyle/>
          <a:p>
            <a:pPr algn="ctr" defTabSz="914400" fontAlgn="base">
              <a:spcBef>
                <a:spcPct val="0"/>
              </a:spcBef>
              <a:spcAft>
                <a:spcPct val="0"/>
              </a:spcAft>
            </a:pPr>
            <a:r>
              <a:rPr lang="en-US" sz="1600" dirty="0">
                <a:solidFill>
                  <a:srgbClr val="000000"/>
                </a:solidFill>
                <a:latin typeface="Arial" charset="0"/>
                <a:ea typeface="Arial" charset="0"/>
                <a:cs typeface="Arial" charset="0"/>
              </a:rPr>
              <a:t>Monthly - Seasonal</a:t>
            </a:r>
          </a:p>
        </p:txBody>
      </p:sp>
    </p:spTree>
    <p:extLst>
      <p:ext uri="{BB962C8B-B14F-4D97-AF65-F5344CB8AC3E}">
        <p14:creationId xmlns:p14="http://schemas.microsoft.com/office/powerpoint/2010/main" val="372763436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r_vr20131_vr20140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39317"/>
            <a:ext cx="6400800" cy="4785283"/>
          </a:xfrm>
          <a:prstGeom prst="rect">
            <a:avLst/>
          </a:prstGeom>
        </p:spPr>
      </p:pic>
      <p:sp>
        <p:nvSpPr>
          <p:cNvPr id="103425" name="Title 1"/>
          <p:cNvSpPr>
            <a:spLocks noGrp="1"/>
          </p:cNvSpPr>
          <p:nvPr>
            <p:ph type="title"/>
          </p:nvPr>
        </p:nvSpPr>
        <p:spPr>
          <a:xfrm>
            <a:off x="457200" y="152400"/>
            <a:ext cx="8229600" cy="1066800"/>
          </a:xfrm>
        </p:spPr>
        <p:txBody>
          <a:bodyPr/>
          <a:lstStyle/>
          <a:p>
            <a:pPr eaLnBrk="1" hangingPunct="1"/>
            <a:r>
              <a:rPr lang="en-US" dirty="0">
                <a:latin typeface="Arial" charset="0"/>
                <a:cs typeface="Arial" charset="0"/>
              </a:rPr>
              <a:t>Global Mid-Latitude (+/- 40°) Chlorophyll Anomaly</a:t>
            </a:r>
            <a:br>
              <a:rPr lang="en-US" dirty="0">
                <a:latin typeface="Arial" charset="0"/>
                <a:cs typeface="Arial" charset="0"/>
              </a:rPr>
            </a:br>
            <a:r>
              <a:rPr lang="en-US" sz="2000" dirty="0">
                <a:solidFill>
                  <a:schemeClr val="tx1"/>
                </a:solidFill>
                <a:latin typeface="Arial" charset="0"/>
                <a:cs typeface="Arial" charset="0"/>
              </a:rPr>
              <a:t>showing improved agreement of VIIRS with MODISA, MEI, and historical norms after R2014.0 reprocessing </a:t>
            </a:r>
            <a:endParaRPr lang="en-US" dirty="0">
              <a:solidFill>
                <a:schemeClr val="tx1"/>
              </a:solidFill>
              <a:latin typeface="Arial" charset="0"/>
              <a:cs typeface="Arial" charset="0"/>
            </a:endParaRPr>
          </a:p>
        </p:txBody>
      </p:sp>
      <p:sp>
        <p:nvSpPr>
          <p:cNvPr id="103426" name="Slide Number Placeholder 3"/>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endParaRPr lang="en-US" sz="1400" dirty="0" smtClean="0">
              <a:solidFill>
                <a:srgbClr val="000000"/>
              </a:solidFill>
            </a:endParaRPr>
          </a:p>
          <a:p>
            <a:fld id="{76900C0E-922B-DE4E-972B-1002AF8AACC5}" type="slidenum">
              <a:rPr lang="en-US" sz="1400" smtClean="0">
                <a:solidFill>
                  <a:srgbClr val="000000"/>
                </a:solidFill>
              </a:rPr>
              <a:pPr/>
              <a:t>23</a:t>
            </a:fld>
            <a:endParaRPr lang="en-US" sz="1400" dirty="0">
              <a:solidFill>
                <a:srgbClr val="000000"/>
              </a:solidFill>
            </a:endParaRPr>
          </a:p>
        </p:txBody>
      </p:sp>
      <p:sp>
        <p:nvSpPr>
          <p:cNvPr id="103428" name="TextBox 10"/>
          <p:cNvSpPr txBox="1">
            <a:spLocks noChangeArrowheads="1"/>
          </p:cNvSpPr>
          <p:nvPr/>
        </p:nvSpPr>
        <p:spPr bwMode="auto">
          <a:xfrm>
            <a:off x="7086600" y="2362200"/>
            <a:ext cx="1552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000000"/>
                </a:solidFill>
                <a:cs typeface="Arial" charset="0"/>
              </a:rPr>
              <a:t>VIIRS R2013.1</a:t>
            </a:r>
          </a:p>
        </p:txBody>
      </p:sp>
      <p:sp>
        <p:nvSpPr>
          <p:cNvPr id="103429" name="TextBox 11"/>
          <p:cNvSpPr txBox="1">
            <a:spLocks noChangeArrowheads="1"/>
          </p:cNvSpPr>
          <p:nvPr/>
        </p:nvSpPr>
        <p:spPr bwMode="auto">
          <a:xfrm>
            <a:off x="7086600" y="4800600"/>
            <a:ext cx="1552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000000"/>
                </a:solidFill>
                <a:cs typeface="Arial" charset="0"/>
              </a:rPr>
              <a:t>VIIRS R2014.0</a:t>
            </a:r>
          </a:p>
        </p:txBody>
      </p:sp>
      <p:sp>
        <p:nvSpPr>
          <p:cNvPr id="103430" name="TextBox 12"/>
          <p:cNvSpPr txBox="1">
            <a:spLocks noChangeArrowheads="1"/>
          </p:cNvSpPr>
          <p:nvPr/>
        </p:nvSpPr>
        <p:spPr bwMode="auto">
          <a:xfrm>
            <a:off x="457200" y="6248400"/>
            <a:ext cx="8305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400" dirty="0">
                <a:solidFill>
                  <a:srgbClr val="000000"/>
                </a:solidFill>
                <a:cs typeface="Arial" charset="0"/>
              </a:rPr>
              <a:t>Following</a:t>
            </a:r>
            <a:r>
              <a:rPr lang="en-US" sz="1400" dirty="0">
                <a:solidFill>
                  <a:srgbClr val="084712"/>
                </a:solidFill>
                <a:cs typeface="Arial" charset="0"/>
              </a:rPr>
              <a:t> </a:t>
            </a:r>
            <a:r>
              <a:rPr lang="en-US" sz="1400" i="1" dirty="0">
                <a:solidFill>
                  <a:srgbClr val="084712"/>
                </a:solidFill>
                <a:cs typeface="Arial" charset="0"/>
              </a:rPr>
              <a:t>Franz, B.A., D.A. Siegel, M.J. </a:t>
            </a:r>
            <a:r>
              <a:rPr lang="en-US" sz="1400" i="1" dirty="0" err="1">
                <a:solidFill>
                  <a:srgbClr val="084712"/>
                </a:solidFill>
                <a:cs typeface="Arial" charset="0"/>
              </a:rPr>
              <a:t>Behrenfeld</a:t>
            </a:r>
            <a:r>
              <a:rPr lang="en-US" sz="1400" i="1" dirty="0">
                <a:solidFill>
                  <a:srgbClr val="084712"/>
                </a:solidFill>
                <a:cs typeface="Arial" charset="0"/>
              </a:rPr>
              <a:t>, P.J. </a:t>
            </a:r>
            <a:r>
              <a:rPr lang="en-US" sz="1400" i="1" dirty="0" err="1">
                <a:solidFill>
                  <a:srgbClr val="084712"/>
                </a:solidFill>
                <a:cs typeface="Arial" charset="0"/>
              </a:rPr>
              <a:t>Werdell</a:t>
            </a:r>
            <a:r>
              <a:rPr lang="en-US" sz="1400" i="1" dirty="0">
                <a:solidFill>
                  <a:srgbClr val="084712"/>
                </a:solidFill>
                <a:cs typeface="Arial" charset="0"/>
              </a:rPr>
              <a:t> (</a:t>
            </a:r>
            <a:r>
              <a:rPr lang="en-US" sz="1400" i="1" dirty="0" smtClean="0">
                <a:solidFill>
                  <a:srgbClr val="084712"/>
                </a:solidFill>
                <a:cs typeface="Arial" charset="0"/>
              </a:rPr>
              <a:t>2015)</a:t>
            </a:r>
            <a:r>
              <a:rPr lang="en-US" sz="1400" i="1" dirty="0">
                <a:solidFill>
                  <a:srgbClr val="084712"/>
                </a:solidFill>
                <a:cs typeface="Arial" charset="0"/>
              </a:rPr>
              <a:t>. </a:t>
            </a:r>
            <a:r>
              <a:rPr lang="en-US" sz="1400" i="1" dirty="0">
                <a:solidFill>
                  <a:srgbClr val="000000"/>
                </a:solidFill>
                <a:cs typeface="Arial" charset="0"/>
              </a:rPr>
              <a:t>Global ocean phytoplankton [in State of the Climate in </a:t>
            </a:r>
            <a:r>
              <a:rPr lang="en-US" sz="1400" i="1" dirty="0" smtClean="0">
                <a:solidFill>
                  <a:srgbClr val="000000"/>
                </a:solidFill>
                <a:cs typeface="Arial" charset="0"/>
              </a:rPr>
              <a:t>2014]</a:t>
            </a:r>
            <a:r>
              <a:rPr lang="en-US" sz="1400" i="1" dirty="0">
                <a:solidFill>
                  <a:srgbClr val="000000"/>
                </a:solidFill>
                <a:cs typeface="Arial" charset="0"/>
              </a:rPr>
              <a:t>. Bulletin of the American Meteorological Society, submitted.</a:t>
            </a:r>
          </a:p>
        </p:txBody>
      </p:sp>
      <p:sp>
        <p:nvSpPr>
          <p:cNvPr id="103431" name="TextBox 7"/>
          <p:cNvSpPr txBox="1">
            <a:spLocks noChangeArrowheads="1"/>
          </p:cNvSpPr>
          <p:nvPr/>
        </p:nvSpPr>
        <p:spPr bwMode="auto">
          <a:xfrm>
            <a:off x="1296988" y="5459413"/>
            <a:ext cx="11588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000000"/>
                </a:solidFill>
                <a:cs typeface="Arial" charset="0"/>
              </a:rPr>
              <a:t>SeaWiFS</a:t>
            </a:r>
          </a:p>
        </p:txBody>
      </p:sp>
      <p:sp>
        <p:nvSpPr>
          <p:cNvPr id="103432" name="TextBox 8"/>
          <p:cNvSpPr txBox="1">
            <a:spLocks noChangeArrowheads="1"/>
          </p:cNvSpPr>
          <p:nvPr/>
        </p:nvSpPr>
        <p:spPr bwMode="auto">
          <a:xfrm>
            <a:off x="3584575" y="5459413"/>
            <a:ext cx="1095375"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0000FF"/>
                </a:solidFill>
                <a:cs typeface="Arial" charset="0"/>
              </a:rPr>
              <a:t>MODISA</a:t>
            </a:r>
          </a:p>
        </p:txBody>
      </p:sp>
      <p:sp>
        <p:nvSpPr>
          <p:cNvPr id="103433" name="TextBox 13"/>
          <p:cNvSpPr txBox="1">
            <a:spLocks noChangeArrowheads="1"/>
          </p:cNvSpPr>
          <p:nvPr/>
        </p:nvSpPr>
        <p:spPr bwMode="auto">
          <a:xfrm>
            <a:off x="4808538" y="5459413"/>
            <a:ext cx="1468437" cy="3683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FF0000"/>
                </a:solidFill>
                <a:cs typeface="Arial" charset="0"/>
              </a:rPr>
              <a:t>NASA VIIRS</a:t>
            </a:r>
          </a:p>
        </p:txBody>
      </p:sp>
      <p:sp>
        <p:nvSpPr>
          <p:cNvPr id="103434" name="TextBox 15"/>
          <p:cNvSpPr txBox="1">
            <a:spLocks noChangeArrowheads="1"/>
          </p:cNvSpPr>
          <p:nvPr/>
        </p:nvSpPr>
        <p:spPr bwMode="auto">
          <a:xfrm>
            <a:off x="2625725" y="5465763"/>
            <a:ext cx="835025"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4F210F"/>
                </a:solidFill>
                <a:cs typeface="Arial" charset="0"/>
              </a:rPr>
              <a:t>MERIS</a:t>
            </a:r>
          </a:p>
        </p:txBody>
      </p:sp>
      <p:sp>
        <p:nvSpPr>
          <p:cNvPr id="103435" name="TextBox 16"/>
          <p:cNvSpPr txBox="1">
            <a:spLocks noChangeArrowheads="1"/>
          </p:cNvSpPr>
          <p:nvPr/>
        </p:nvSpPr>
        <p:spPr bwMode="auto">
          <a:xfrm>
            <a:off x="1290638" y="3057525"/>
            <a:ext cx="115887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dirty="0" err="1">
                <a:solidFill>
                  <a:srgbClr val="000000"/>
                </a:solidFill>
                <a:cs typeface="Arial" charset="0"/>
              </a:rPr>
              <a:t>SeaWiFS</a:t>
            </a:r>
            <a:endParaRPr lang="en-US" sz="1600" dirty="0">
              <a:solidFill>
                <a:srgbClr val="000000"/>
              </a:solidFill>
              <a:cs typeface="Arial" charset="0"/>
            </a:endParaRPr>
          </a:p>
        </p:txBody>
      </p:sp>
      <p:sp>
        <p:nvSpPr>
          <p:cNvPr id="103436" name="TextBox 17"/>
          <p:cNvSpPr txBox="1">
            <a:spLocks noChangeArrowheads="1"/>
          </p:cNvSpPr>
          <p:nvPr/>
        </p:nvSpPr>
        <p:spPr bwMode="auto">
          <a:xfrm>
            <a:off x="3578225" y="3057525"/>
            <a:ext cx="1095375"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0000FF"/>
                </a:solidFill>
                <a:cs typeface="Arial" charset="0"/>
              </a:rPr>
              <a:t>MODISA</a:t>
            </a:r>
          </a:p>
        </p:txBody>
      </p:sp>
      <p:sp>
        <p:nvSpPr>
          <p:cNvPr id="103437" name="TextBox 18"/>
          <p:cNvSpPr txBox="1">
            <a:spLocks noChangeArrowheads="1"/>
          </p:cNvSpPr>
          <p:nvPr/>
        </p:nvSpPr>
        <p:spPr bwMode="auto">
          <a:xfrm>
            <a:off x="4802188" y="3057525"/>
            <a:ext cx="1468437" cy="369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FF0000"/>
                </a:solidFill>
                <a:cs typeface="Arial" charset="0"/>
              </a:rPr>
              <a:t>NASA VIIRS</a:t>
            </a:r>
          </a:p>
        </p:txBody>
      </p:sp>
      <p:sp>
        <p:nvSpPr>
          <p:cNvPr id="103438" name="TextBox 19"/>
          <p:cNvSpPr txBox="1">
            <a:spLocks noChangeArrowheads="1"/>
          </p:cNvSpPr>
          <p:nvPr/>
        </p:nvSpPr>
        <p:spPr bwMode="auto">
          <a:xfrm>
            <a:off x="2619375" y="3065463"/>
            <a:ext cx="835025" cy="338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4F210F"/>
                </a:solidFill>
                <a:cs typeface="Arial" charset="0"/>
              </a:rPr>
              <a:t>MERIS</a:t>
            </a:r>
          </a:p>
        </p:txBody>
      </p:sp>
      <p:sp>
        <p:nvSpPr>
          <p:cNvPr id="103439" name="TextBox 20"/>
          <p:cNvSpPr txBox="1">
            <a:spLocks noChangeArrowheads="1"/>
          </p:cNvSpPr>
          <p:nvPr/>
        </p:nvSpPr>
        <p:spPr bwMode="auto">
          <a:xfrm>
            <a:off x="1779588" y="1593850"/>
            <a:ext cx="2874962"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dirty="0">
                <a:solidFill>
                  <a:srgbClr val="084712"/>
                </a:solidFill>
                <a:cs typeface="Arial" charset="0"/>
              </a:rPr>
              <a:t>Multivariate Enso Index (MEI)</a:t>
            </a:r>
          </a:p>
        </p:txBody>
      </p:sp>
      <p:cxnSp>
        <p:nvCxnSpPr>
          <p:cNvPr id="22" name="Straight Arrow Connector 21"/>
          <p:cNvCxnSpPr/>
          <p:nvPr/>
        </p:nvCxnSpPr>
        <p:spPr>
          <a:xfrm flipH="1">
            <a:off x="1533525" y="1792288"/>
            <a:ext cx="304800" cy="457200"/>
          </a:xfrm>
          <a:prstGeom prst="straightConnector1">
            <a:avLst/>
          </a:prstGeom>
          <a:ln>
            <a:solidFill>
              <a:srgbClr val="084712"/>
            </a:solidFill>
            <a:tailEnd type="arrow"/>
          </a:ln>
        </p:spPr>
        <p:style>
          <a:lnRef idx="2">
            <a:schemeClr val="accent1"/>
          </a:lnRef>
          <a:fillRef idx="0">
            <a:schemeClr val="accent1"/>
          </a:fillRef>
          <a:effectRef idx="1">
            <a:schemeClr val="accent1"/>
          </a:effectRef>
          <a:fontRef idx="minor">
            <a:schemeClr val="tx1"/>
          </a:fontRef>
        </p:style>
      </p:cxnSp>
      <p:sp>
        <p:nvSpPr>
          <p:cNvPr id="103441" name="TextBox 22"/>
          <p:cNvSpPr txBox="1">
            <a:spLocks noChangeArrowheads="1"/>
          </p:cNvSpPr>
          <p:nvPr/>
        </p:nvSpPr>
        <p:spPr bwMode="auto">
          <a:xfrm>
            <a:off x="1785938" y="3981450"/>
            <a:ext cx="2876550"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defTabSz="914400" fontAlgn="base">
              <a:spcBef>
                <a:spcPct val="0"/>
              </a:spcBef>
              <a:spcAft>
                <a:spcPct val="0"/>
              </a:spcAft>
            </a:pPr>
            <a:r>
              <a:rPr lang="en-US" sz="1600">
                <a:solidFill>
                  <a:srgbClr val="084712"/>
                </a:solidFill>
                <a:cs typeface="Arial" charset="0"/>
              </a:rPr>
              <a:t>Multivariate Enso Index (MEI)</a:t>
            </a:r>
          </a:p>
        </p:txBody>
      </p:sp>
      <p:cxnSp>
        <p:nvCxnSpPr>
          <p:cNvPr id="24" name="Straight Arrow Connector 23"/>
          <p:cNvCxnSpPr/>
          <p:nvPr/>
        </p:nvCxnSpPr>
        <p:spPr>
          <a:xfrm flipH="1">
            <a:off x="1541463" y="4181475"/>
            <a:ext cx="304800" cy="457200"/>
          </a:xfrm>
          <a:prstGeom prst="straightConnector1">
            <a:avLst/>
          </a:prstGeom>
          <a:ln>
            <a:solidFill>
              <a:srgbClr val="084712"/>
            </a:solidFill>
            <a:tailEnd type="arrow"/>
          </a:ln>
        </p:spPr>
        <p:style>
          <a:lnRef idx="2">
            <a:schemeClr val="accent1"/>
          </a:lnRef>
          <a:fillRef idx="0">
            <a:schemeClr val="accent1"/>
          </a:fillRef>
          <a:effectRef idx="1">
            <a:schemeClr val="accent1"/>
          </a:effectRef>
          <a:fontRef idx="minor">
            <a:schemeClr val="tx1"/>
          </a:fontRef>
        </p:style>
      </p:cxnSp>
      <p:sp>
        <p:nvSpPr>
          <p:cNvPr id="103443" name="TextBox 26"/>
          <p:cNvSpPr txBox="1">
            <a:spLocks noChangeArrowheads="1"/>
          </p:cNvSpPr>
          <p:nvPr/>
        </p:nvSpPr>
        <p:spPr bwMode="auto">
          <a:xfrm>
            <a:off x="7104063" y="3425825"/>
            <a:ext cx="1785937"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400">
                <a:solidFill>
                  <a:schemeClr val="tx1"/>
                </a:solidFill>
                <a:latin typeface="Arial" charset="0"/>
                <a:ea typeface="ヒラギノ角ゴ Pro W3" charset="0"/>
                <a:cs typeface="ヒラギノ角ゴ Pro W3" charset="0"/>
              </a:defRPr>
            </a:lvl1pPr>
            <a:lvl2pPr marL="742950" indent="-285750">
              <a:defRPr sz="5400">
                <a:solidFill>
                  <a:schemeClr val="tx1"/>
                </a:solidFill>
                <a:latin typeface="Arial" charset="0"/>
                <a:ea typeface="ヒラギノ角ゴ Pro W3" charset="0"/>
                <a:cs typeface="ヒラギノ角ゴ Pro W3" charset="0"/>
              </a:defRPr>
            </a:lvl2pPr>
            <a:lvl3pPr marL="1143000" indent="-228600">
              <a:defRPr sz="5400">
                <a:solidFill>
                  <a:schemeClr val="tx1"/>
                </a:solidFill>
                <a:latin typeface="Arial" charset="0"/>
                <a:ea typeface="ヒラギノ角ゴ Pro W3" charset="0"/>
                <a:cs typeface="ヒラギノ角ゴ Pro W3" charset="0"/>
              </a:defRPr>
            </a:lvl3pPr>
            <a:lvl4pPr marL="1600200" indent="-228600">
              <a:defRPr sz="5400">
                <a:solidFill>
                  <a:schemeClr val="tx1"/>
                </a:solidFill>
                <a:latin typeface="Arial" charset="0"/>
                <a:ea typeface="ヒラギノ角ゴ Pro W3" charset="0"/>
                <a:cs typeface="ヒラギノ角ゴ Pro W3" charset="0"/>
              </a:defRPr>
            </a:lvl4pPr>
            <a:lvl5pPr marL="2057400" indent="-228600">
              <a:defRPr sz="5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5400">
                <a:solidFill>
                  <a:schemeClr val="tx1"/>
                </a:solidFill>
                <a:latin typeface="Arial" charset="0"/>
                <a:ea typeface="ヒラギノ角ゴ Pro W3" charset="0"/>
                <a:cs typeface="ヒラギノ角ゴ Pro W3" charset="0"/>
              </a:defRPr>
            </a:lvl9pPr>
          </a:lstStyle>
          <a:p>
            <a:pPr algn="ctr" defTabSz="914400" fontAlgn="base">
              <a:spcBef>
                <a:spcPct val="0"/>
              </a:spcBef>
              <a:spcAft>
                <a:spcPct val="0"/>
              </a:spcAft>
            </a:pPr>
            <a:r>
              <a:rPr lang="en-US" sz="1600">
                <a:solidFill>
                  <a:srgbClr val="FF0000"/>
                </a:solidFill>
              </a:rPr>
              <a:t>calibration issue </a:t>
            </a:r>
          </a:p>
          <a:p>
            <a:pPr algn="ctr" defTabSz="914400" fontAlgn="base">
              <a:spcBef>
                <a:spcPct val="0"/>
              </a:spcBef>
              <a:spcAft>
                <a:spcPct val="0"/>
              </a:spcAft>
            </a:pPr>
            <a:r>
              <a:rPr lang="en-US" sz="1600">
                <a:solidFill>
                  <a:srgbClr val="FF0000"/>
                </a:solidFill>
              </a:rPr>
              <a:t>resolved</a:t>
            </a:r>
            <a:endParaRPr lang="en-US" sz="1400">
              <a:solidFill>
                <a:srgbClr val="FF0000"/>
              </a:solidFill>
            </a:endParaRPr>
          </a:p>
        </p:txBody>
      </p:sp>
      <p:cxnSp>
        <p:nvCxnSpPr>
          <p:cNvPr id="28" name="Straight Arrow Connector 27"/>
          <p:cNvCxnSpPr/>
          <p:nvPr/>
        </p:nvCxnSpPr>
        <p:spPr>
          <a:xfrm flipH="1">
            <a:off x="6469063" y="3770313"/>
            <a:ext cx="739775" cy="117792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6072188" y="3043238"/>
            <a:ext cx="1057275" cy="52863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12725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135563"/>
          </a:xfrm>
        </p:spPr>
        <p:txBody>
          <a:bodyPr/>
          <a:lstStyle/>
          <a:p>
            <a:r>
              <a:rPr lang="en-US" dirty="0" smtClean="0"/>
              <a:t>Significant elements of lunar calibration methodology include:</a:t>
            </a:r>
          </a:p>
          <a:p>
            <a:pPr lvl="1"/>
            <a:r>
              <a:rPr lang="en-US" dirty="0" smtClean="0">
                <a:solidFill>
                  <a:srgbClr val="000000"/>
                </a:solidFill>
              </a:rPr>
              <a:t>Use of modulated RSRs in ROLO model for lunar geometry corrections.</a:t>
            </a:r>
            <a:endParaRPr lang="en-US" dirty="0" smtClean="0"/>
          </a:p>
          <a:p>
            <a:pPr lvl="1"/>
            <a:r>
              <a:rPr lang="en-US" dirty="0" smtClean="0">
                <a:solidFill>
                  <a:srgbClr val="000000"/>
                </a:solidFill>
              </a:rPr>
              <a:t>Application of empirical sub-spacecraft and sub-solar point libration corrections to VIIRS/ROLO model comparisons.</a:t>
            </a:r>
          </a:p>
          <a:p>
            <a:pPr lvl="1"/>
            <a:endParaRPr lang="en-US" sz="1200" dirty="0" smtClean="0"/>
          </a:p>
          <a:p>
            <a:r>
              <a:rPr lang="en-US" dirty="0" smtClean="0"/>
              <a:t>Significant elements of solar calibration methodology include:</a:t>
            </a:r>
          </a:p>
          <a:p>
            <a:pPr lvl="1"/>
            <a:r>
              <a:rPr lang="en-US" dirty="0" smtClean="0">
                <a:solidFill>
                  <a:srgbClr val="000000"/>
                </a:solidFill>
              </a:rPr>
              <a:t>Use of </a:t>
            </a:r>
            <a:r>
              <a:rPr lang="en-US" dirty="0" err="1" smtClean="0">
                <a:solidFill>
                  <a:srgbClr val="000000"/>
                </a:solidFill>
              </a:rPr>
              <a:t>detrended</a:t>
            </a:r>
            <a:r>
              <a:rPr lang="en-US" dirty="0" smtClean="0">
                <a:solidFill>
                  <a:srgbClr val="000000"/>
                </a:solidFill>
              </a:rPr>
              <a:t> SDSM channel 8 time series to normalize H-factors.</a:t>
            </a:r>
          </a:p>
          <a:p>
            <a:pPr lvl="1"/>
            <a:r>
              <a:rPr lang="en-US" dirty="0" smtClean="0">
                <a:solidFill>
                  <a:srgbClr val="000000"/>
                </a:solidFill>
              </a:rPr>
              <a:t>Interpolation of H-factors to time basis of F-factors, allowing point-by-point correction of F-factors for diffuser BRDF degradation.</a:t>
            </a:r>
          </a:p>
          <a:p>
            <a:pPr lvl="1"/>
            <a:r>
              <a:rPr lang="en-US" dirty="0" smtClean="0">
                <a:solidFill>
                  <a:srgbClr val="000000"/>
                </a:solidFill>
              </a:rPr>
              <a:t>Derivation of absolute calibration of F-factors from the solar diffuser measurements, making SWIR bands useable for ocean color retrievals.</a:t>
            </a:r>
          </a:p>
          <a:p>
            <a:pPr lvl="1"/>
            <a:endParaRPr lang="en-US" sz="1200" dirty="0" smtClean="0"/>
          </a:p>
          <a:p>
            <a:r>
              <a:rPr lang="en-US" dirty="0" smtClean="0"/>
              <a:t>Solar / lunar calibration comparisons results:</a:t>
            </a:r>
          </a:p>
          <a:p>
            <a:pPr lvl="1"/>
            <a:r>
              <a:rPr lang="en-US" dirty="0" smtClean="0">
                <a:solidFill>
                  <a:srgbClr val="000000"/>
                </a:solidFill>
              </a:rPr>
              <a:t>Slopes provide lunar-derived adjustments to the solar calibration time series and resulting F-factor LUTs.</a:t>
            </a:r>
          </a:p>
          <a:p>
            <a:pPr lvl="1"/>
            <a:r>
              <a:rPr lang="en-US" dirty="0" smtClean="0">
                <a:solidFill>
                  <a:srgbClr val="000000"/>
                </a:solidFill>
              </a:rPr>
              <a:t>VIIRS calibration stability comparable to that achieved for heritage instruments (</a:t>
            </a:r>
            <a:r>
              <a:rPr lang="en-US" dirty="0" err="1" smtClean="0">
                <a:solidFill>
                  <a:srgbClr val="000000"/>
                </a:solidFill>
              </a:rPr>
              <a:t>SeaWiFS</a:t>
            </a:r>
            <a:r>
              <a:rPr lang="en-US" dirty="0" smtClean="0">
                <a:solidFill>
                  <a:srgbClr val="000000"/>
                </a:solidFill>
              </a:rPr>
              <a:t>, Aqua MODIS).</a:t>
            </a:r>
          </a:p>
          <a:p>
            <a:pPr lvl="1"/>
            <a:endParaRPr lang="en-US" sz="1200" dirty="0" smtClean="0">
              <a:solidFill>
                <a:srgbClr val="000000"/>
              </a:solidFill>
            </a:endParaRPr>
          </a:p>
          <a:p>
            <a:r>
              <a:rPr lang="en-US" dirty="0" smtClean="0">
                <a:solidFill>
                  <a:srgbClr val="000000"/>
                </a:solidFill>
              </a:rPr>
              <a:t>VIIRS ocean color data quality is sufficient for global trend studies.</a:t>
            </a:r>
            <a:endParaRPr lang="en-US" dirty="0" smtClean="0"/>
          </a:p>
          <a:p>
            <a:endParaRPr lang="en-US" dirty="0"/>
          </a:p>
        </p:txBody>
      </p:sp>
      <p:sp>
        <p:nvSpPr>
          <p:cNvPr id="4" name="Slide Number Placeholder 3"/>
          <p:cNvSpPr>
            <a:spLocks noGrp="1"/>
          </p:cNvSpPr>
          <p:nvPr>
            <p:ph type="sldNum" sz="quarter" idx="12"/>
          </p:nvPr>
        </p:nvSpPr>
        <p:spPr>
          <a:xfrm>
            <a:off x="7010400" y="6477000"/>
            <a:ext cx="2133600" cy="247650"/>
          </a:xfrm>
        </p:spPr>
        <p:txBody>
          <a:bodyPr/>
          <a:lstStyle/>
          <a:p>
            <a:fld id="{74010CB3-01D4-6946-8DDA-BCF9621DFBFB}" type="slidenum">
              <a:rPr lang="en-US" smtClean="0"/>
              <a:pPr/>
              <a:t>24</a:t>
            </a:fld>
            <a:endParaRPr lang="en-US" dirty="0"/>
          </a:p>
        </p:txBody>
      </p:sp>
      <p:sp>
        <p:nvSpPr>
          <p:cNvPr id="5" name="CustomShape 1"/>
          <p:cNvSpPr>
            <a:spLocks noGrp="1"/>
          </p:cNvSpPr>
          <p:nvPr>
            <p:ph type="title"/>
          </p:nvPr>
        </p:nvSpPr>
        <p:spPr>
          <a:prstGeom prst="rect">
            <a:avLst/>
          </a:prstGeom>
        </p:spPr>
        <p:txBody>
          <a:bodyPr lIns="90000" tIns="45000" rIns="90000" bIns="45000" anchor="ctr"/>
          <a:lstStyle/>
          <a:p>
            <a:pPr algn="ctr">
              <a:lnSpc>
                <a:spcPct val="100000"/>
              </a:lnSpc>
            </a:pPr>
            <a:r>
              <a:rPr lang="en-US" sz="2800" dirty="0" smtClean="0">
                <a:solidFill>
                  <a:srgbClr val="084712"/>
                </a:solidFill>
                <a:latin typeface="Arial"/>
                <a:ea typeface="Arial"/>
              </a:rPr>
              <a:t>OBPG VIIRS </a:t>
            </a:r>
            <a:r>
              <a:rPr lang="en-US" sz="2800" dirty="0">
                <a:solidFill>
                  <a:srgbClr val="084712"/>
                </a:solidFill>
                <a:latin typeface="Arial"/>
                <a:ea typeface="Arial"/>
              </a:rPr>
              <a:t>On-Orbit Calibration Summary</a:t>
            </a:r>
            <a:endParaRPr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25</a:t>
            </a:fld>
            <a:endParaRPr lang="en-US"/>
          </a:p>
        </p:txBody>
      </p:sp>
      <p:pic>
        <p:nvPicPr>
          <p:cNvPr id="8" name="Picture 7" descr="maine.png"/>
          <p:cNvPicPr>
            <a:picLocks noChangeAspect="1"/>
          </p:cNvPicPr>
          <p:nvPr/>
        </p:nvPicPr>
        <p:blipFill>
          <a:blip r:embed="rId2"/>
          <a:stretch>
            <a:fillRect/>
          </a:stretch>
        </p:blipFill>
        <p:spPr>
          <a:xfrm>
            <a:off x="0" y="17196"/>
            <a:ext cx="9144000" cy="6823607"/>
          </a:xfrm>
          <a:prstGeom prst="rect">
            <a:avLst/>
          </a:prstGeom>
        </p:spPr>
      </p:pic>
      <p:sp>
        <p:nvSpPr>
          <p:cNvPr id="9" name="CustomShape 1"/>
          <p:cNvSpPr txBox="1">
            <a:spLocks/>
          </p:cNvSpPr>
          <p:nvPr/>
        </p:nvSpPr>
        <p:spPr bwMode="auto">
          <a:xfrm>
            <a:off x="609600" y="304800"/>
            <a:ext cx="8229600" cy="639763"/>
          </a:xfrm>
          <a:prstGeom prst="rect">
            <a:avLst/>
          </a:prstGeom>
          <a:noFill/>
          <a:ln w="9525">
            <a:noFill/>
            <a:miter lim="800000"/>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rgbClr val="50B4A0"/>
                </a:solidFill>
                <a:latin typeface="Arial"/>
                <a:ea typeface="+mj-ea"/>
                <a:cs typeface="+mj-cs"/>
              </a:rPr>
              <a:t>Thank You</a:t>
            </a:r>
            <a:endParaRPr kumimoji="0" lang="en-US" sz="4400" b="0" i="0" u="none" strike="noStrike" kern="0" cap="none" spc="0" normalizeH="0" baseline="0" noProof="0" dirty="0">
              <a:ln>
                <a:noFill/>
              </a:ln>
              <a:solidFill>
                <a:srgbClr val="50B4A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74010CB3-01D4-6946-8DDA-BCF9621DFBFB}" type="slidenum">
              <a:rPr lang="en-US" smtClean="0"/>
              <a:pPr/>
              <a:t>26</a:t>
            </a:fld>
            <a:endParaRPr lang="en-US"/>
          </a:p>
        </p:txBody>
      </p:sp>
      <p:pic>
        <p:nvPicPr>
          <p:cNvPr id="12" name="Picture 11" descr="test3.png"/>
          <p:cNvPicPr>
            <a:picLocks noChangeAspect="1"/>
          </p:cNvPicPr>
          <p:nvPr/>
        </p:nvPicPr>
        <p:blipFill>
          <a:blip r:embed="rId2"/>
          <a:stretch>
            <a:fillRect/>
          </a:stretch>
        </p:blipFill>
        <p:spPr>
          <a:xfrm>
            <a:off x="0" y="0"/>
            <a:ext cx="9201150" cy="6972300"/>
          </a:xfrm>
          <a:prstGeom prst="rect">
            <a:avLst/>
          </a:prstGeom>
        </p:spPr>
      </p:pic>
      <p:sp>
        <p:nvSpPr>
          <p:cNvPr id="13" name="CustomShape 1"/>
          <p:cNvSpPr txBox="1">
            <a:spLocks/>
          </p:cNvSpPr>
          <p:nvPr/>
        </p:nvSpPr>
        <p:spPr bwMode="auto">
          <a:xfrm>
            <a:off x="609600" y="304800"/>
            <a:ext cx="8229600" cy="639763"/>
          </a:xfrm>
          <a:prstGeom prst="rect">
            <a:avLst/>
          </a:prstGeom>
          <a:noFill/>
          <a:ln w="9525">
            <a:noFill/>
            <a:miter lim="800000"/>
            <a:headEnd/>
            <a:tailEnd/>
          </a:ln>
        </p:spPr>
        <p:txBody>
          <a:bodyPr vert="horz" wrap="square" lIns="90000" tIns="45000" rIns="90000" bIns="450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rgbClr val="50B4A0"/>
                </a:solidFill>
                <a:latin typeface="Arial"/>
                <a:ea typeface="+mj-ea"/>
                <a:cs typeface="+mj-cs"/>
              </a:rPr>
              <a:t>Thank You</a:t>
            </a:r>
            <a:endParaRPr kumimoji="0" lang="en-US" sz="4400" b="0" i="0" u="none" strike="noStrike" kern="0" cap="none" spc="0" normalizeH="0" baseline="0" noProof="0" dirty="0">
              <a:ln>
                <a:noFill/>
              </a:ln>
              <a:solidFill>
                <a:srgbClr val="50B4A0"/>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27</a:t>
            </a:fld>
            <a:endParaRPr lang="en-US"/>
          </a:p>
        </p:txBody>
      </p:sp>
      <p:sp>
        <p:nvSpPr>
          <p:cNvPr id="5" name="CustomShape 2"/>
          <p:cNvSpPr/>
          <p:nvPr/>
        </p:nvSpPr>
        <p:spPr>
          <a:xfrm>
            <a:off x="457200" y="990720"/>
            <a:ext cx="8228880" cy="639000"/>
          </a:xfrm>
          <a:prstGeom prst="rect">
            <a:avLst/>
          </a:prstGeom>
        </p:spPr>
        <p:txBody>
          <a:bodyPr lIns="90000" tIns="45000" rIns="90000" bIns="45000" anchor="ctr"/>
          <a:lstStyle/>
          <a:p>
            <a:pPr algn="ctr">
              <a:lnSpc>
                <a:spcPct val="100000"/>
              </a:lnSpc>
            </a:pPr>
            <a:r>
              <a:rPr lang="en-US" sz="4400" dirty="0">
                <a:solidFill>
                  <a:srgbClr val="084712"/>
                </a:solidFill>
                <a:latin typeface="Arial"/>
                <a:ea typeface="Arial"/>
              </a:rPr>
              <a:t>Backup Slides</a:t>
            </a:r>
            <a:endParaRPr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28</a:t>
            </a:fld>
            <a:endParaRPr lang="en-US"/>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a:solidFill>
                  <a:srgbClr val="084712"/>
                </a:solidFill>
                <a:latin typeface="Arial"/>
                <a:ea typeface="Arial"/>
              </a:rPr>
              <a:t>Lunar Calibration Fit Residuals</a:t>
            </a:r>
            <a:endParaRPr/>
          </a:p>
        </p:txBody>
      </p:sp>
      <p:sp>
        <p:nvSpPr>
          <p:cNvPr id="6" name="CustomShape 3"/>
          <p:cNvSpPr/>
          <p:nvPr/>
        </p:nvSpPr>
        <p:spPr>
          <a:xfrm>
            <a:off x="0" y="4800600"/>
            <a:ext cx="2133000" cy="486720"/>
          </a:xfrm>
          <a:prstGeom prst="rect">
            <a:avLst/>
          </a:prstGeom>
        </p:spPr>
        <p:txBody>
          <a:bodyPr lIns="90000" tIns="45000" rIns="90000" bIns="45000" anchor="ctr"/>
          <a:lstStyle/>
          <a:p>
            <a:pPr algn="ctr">
              <a:lnSpc>
                <a:spcPct val="100000"/>
              </a:lnSpc>
            </a:pPr>
            <a:r>
              <a:rPr lang="en-US" sz="2000">
                <a:solidFill>
                  <a:srgbClr val="084712"/>
                </a:solidFill>
                <a:latin typeface="Arial"/>
                <a:ea typeface="Arial"/>
              </a:rPr>
              <a:t>Linear</a:t>
            </a:r>
            <a:endParaRPr/>
          </a:p>
          <a:p>
            <a:pPr algn="ctr">
              <a:lnSpc>
                <a:spcPct val="100000"/>
              </a:lnSpc>
            </a:pPr>
            <a:r>
              <a:rPr lang="en-US" sz="2000">
                <a:solidFill>
                  <a:srgbClr val="084712"/>
                </a:solidFill>
                <a:latin typeface="Arial"/>
                <a:ea typeface="Arial"/>
              </a:rPr>
              <a:t>Sub-Spacecraft Libration Angle</a:t>
            </a:r>
            <a:endParaRPr/>
          </a:p>
          <a:p>
            <a:pPr algn="ctr">
              <a:lnSpc>
                <a:spcPct val="100000"/>
              </a:lnSpc>
            </a:pPr>
            <a:r>
              <a:rPr lang="en-US" sz="2000">
                <a:solidFill>
                  <a:srgbClr val="084712"/>
                </a:solidFill>
                <a:latin typeface="Arial"/>
                <a:ea typeface="Arial"/>
              </a:rPr>
              <a:t>Fits</a:t>
            </a:r>
            <a:endParaRPr/>
          </a:p>
        </p:txBody>
      </p:sp>
      <p:pic>
        <p:nvPicPr>
          <p:cNvPr id="7" name="Picture 11"/>
          <p:cNvPicPr/>
          <p:nvPr/>
        </p:nvPicPr>
        <p:blipFill>
          <a:blip r:embed="rId3" cstate="print"/>
          <a:stretch>
            <a:fillRect/>
          </a:stretch>
        </p:blipFill>
        <p:spPr>
          <a:xfrm>
            <a:off x="4754880" y="990720"/>
            <a:ext cx="4388400" cy="2925360"/>
          </a:xfrm>
          <a:prstGeom prst="rect">
            <a:avLst/>
          </a:prstGeom>
        </p:spPr>
      </p:pic>
      <p:pic>
        <p:nvPicPr>
          <p:cNvPr id="8" name="Picture 12"/>
          <p:cNvPicPr/>
          <p:nvPr/>
        </p:nvPicPr>
        <p:blipFill>
          <a:blip r:embed="rId4" cstate="print"/>
          <a:stretch>
            <a:fillRect/>
          </a:stretch>
        </p:blipFill>
        <p:spPr>
          <a:xfrm>
            <a:off x="0" y="990720"/>
            <a:ext cx="4388400" cy="2925360"/>
          </a:xfrm>
          <a:prstGeom prst="rect">
            <a:avLst/>
          </a:prstGeom>
        </p:spPr>
      </p:pic>
      <p:pic>
        <p:nvPicPr>
          <p:cNvPr id="9" name="Picture 13"/>
          <p:cNvPicPr/>
          <p:nvPr/>
        </p:nvPicPr>
        <p:blipFill>
          <a:blip r:embed="rId5" cstate="print"/>
          <a:stretch>
            <a:fillRect/>
          </a:stretch>
        </p:blipFill>
        <p:spPr>
          <a:xfrm>
            <a:off x="2514600" y="3931920"/>
            <a:ext cx="4388400" cy="29253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additional year of solar/lunar observations (Jan 2012–May 2015).</a:t>
            </a:r>
          </a:p>
          <a:p>
            <a:pPr lvl="1"/>
            <a:endParaRPr lang="en-US" dirty="0" smtClean="0"/>
          </a:p>
          <a:p>
            <a:r>
              <a:rPr lang="en-US" dirty="0" smtClean="0"/>
              <a:t>Empirical libration angle corrections extended to sub-solar point:</a:t>
            </a:r>
          </a:p>
          <a:p>
            <a:pPr lvl="1"/>
            <a:r>
              <a:rPr lang="en-US" dirty="0" smtClean="0">
                <a:solidFill>
                  <a:srgbClr val="000000"/>
                </a:solidFill>
              </a:rPr>
              <a:t>Scatter in lunar data small enough for residual sub-solar libration effects to be observed in addition to sub-spacecraft libration effects.</a:t>
            </a:r>
            <a:endParaRPr lang="en-US" dirty="0" smtClean="0"/>
          </a:p>
          <a:p>
            <a:pPr lvl="1"/>
            <a:r>
              <a:rPr lang="en-US" dirty="0" smtClean="0">
                <a:solidFill>
                  <a:srgbClr val="000000"/>
                </a:solidFill>
              </a:rPr>
              <a:t>Corrections result in a further reduction of scatter in lunar observations.</a:t>
            </a:r>
          </a:p>
          <a:p>
            <a:pPr lvl="1"/>
            <a:endParaRPr lang="en-US" dirty="0" smtClean="0"/>
          </a:p>
          <a:p>
            <a:r>
              <a:rPr lang="en-US" dirty="0" smtClean="0"/>
              <a:t>First substantive derivation of SWIR band calibration:</a:t>
            </a:r>
          </a:p>
          <a:p>
            <a:pPr lvl="1"/>
            <a:r>
              <a:rPr lang="en-US" dirty="0" smtClean="0">
                <a:solidFill>
                  <a:srgbClr val="000000"/>
                </a:solidFill>
              </a:rPr>
              <a:t>Sun Pointing Anomaly in March 2012.</a:t>
            </a:r>
          </a:p>
          <a:p>
            <a:pPr lvl="1"/>
            <a:r>
              <a:rPr lang="en-US" dirty="0" smtClean="0">
                <a:solidFill>
                  <a:srgbClr val="000000"/>
                </a:solidFill>
              </a:rPr>
              <a:t>Residual libration effects also observed in SWIR band lunar data.</a:t>
            </a:r>
          </a:p>
          <a:p>
            <a:pPr lvl="1"/>
            <a:endParaRPr lang="en-US" dirty="0" smtClean="0"/>
          </a:p>
          <a:p>
            <a:r>
              <a:rPr lang="en-US" dirty="0" smtClean="0"/>
              <a:t>Absolute calibration of solar observations using diffuser measurements:</a:t>
            </a:r>
          </a:p>
          <a:p>
            <a:pPr lvl="1"/>
            <a:r>
              <a:rPr lang="en-US" dirty="0" smtClean="0">
                <a:solidFill>
                  <a:srgbClr val="000000"/>
                </a:solidFill>
              </a:rPr>
              <a:t>Vicarious calibration will mitigate gain adjustments for bands M1-M6.</a:t>
            </a:r>
          </a:p>
          <a:p>
            <a:pPr lvl="1"/>
            <a:r>
              <a:rPr lang="en-US" dirty="0" smtClean="0">
                <a:solidFill>
                  <a:srgbClr val="000000"/>
                </a:solidFill>
              </a:rPr>
              <a:t>2% gain adjustment for band M7.</a:t>
            </a:r>
          </a:p>
          <a:p>
            <a:pPr lvl="1"/>
            <a:r>
              <a:rPr lang="en-US" dirty="0" smtClean="0">
                <a:solidFill>
                  <a:srgbClr val="000000"/>
                </a:solidFill>
              </a:rPr>
              <a:t>Absolute calibration sets response for SWIR band solar time series.</a:t>
            </a:r>
            <a:endParaRPr lang="en-US" dirty="0"/>
          </a:p>
        </p:txBody>
      </p:sp>
      <p:sp>
        <p:nvSpPr>
          <p:cNvPr id="4" name="Slide Number Placeholder 3"/>
          <p:cNvSpPr>
            <a:spLocks noGrp="1"/>
          </p:cNvSpPr>
          <p:nvPr>
            <p:ph type="sldNum" sz="quarter" idx="12"/>
          </p:nvPr>
        </p:nvSpPr>
        <p:spPr/>
        <p:txBody>
          <a:bodyPr/>
          <a:lstStyle/>
          <a:p>
            <a:fld id="{74010CB3-01D4-6946-8DDA-BCF9621DFBFB}" type="slidenum">
              <a:rPr lang="en-US" smtClean="0"/>
              <a:pPr/>
              <a:t>3</a:t>
            </a:fld>
            <a:endParaRPr lang="en-US" dirty="0"/>
          </a:p>
        </p:txBody>
      </p:sp>
      <p:sp>
        <p:nvSpPr>
          <p:cNvPr id="5" name="CustomShape 1"/>
          <p:cNvSpPr>
            <a:spLocks noGrp="1"/>
          </p:cNvSpPr>
          <p:nvPr>
            <p:ph type="title"/>
          </p:nvPr>
        </p:nvSpPr>
        <p:spPr>
          <a:prstGeom prst="rect">
            <a:avLst/>
          </a:prstGeom>
        </p:spPr>
        <p:txBody>
          <a:bodyPr lIns="90000" tIns="45000" rIns="90000" bIns="45000" anchor="ctr"/>
          <a:lstStyle/>
          <a:p>
            <a:pPr algn="ctr">
              <a:lnSpc>
                <a:spcPct val="100000"/>
              </a:lnSpc>
            </a:pPr>
            <a:r>
              <a:rPr lang="en-US" sz="2800" dirty="0">
                <a:solidFill>
                  <a:srgbClr val="084712"/>
                </a:solidFill>
                <a:latin typeface="Arial"/>
                <a:ea typeface="Arial"/>
              </a:rPr>
              <a:t>OBPG On-Orbit Calibration Updates</a:t>
            </a:r>
            <a:endParaRPr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4</a:t>
            </a:fld>
            <a:endParaRPr lang="en-US" dirty="0"/>
          </a:p>
        </p:txBody>
      </p:sp>
      <p:sp>
        <p:nvSpPr>
          <p:cNvPr id="5" name="CustomShape 2"/>
          <p:cNvSpPr/>
          <p:nvPr/>
        </p:nvSpPr>
        <p:spPr>
          <a:xfrm>
            <a:off x="3048000" y="838200"/>
            <a:ext cx="4723560" cy="685080"/>
          </a:xfrm>
          <a:prstGeom prst="rect">
            <a:avLst/>
          </a:prstGeom>
        </p:spPr>
        <p:txBody>
          <a:bodyPr lIns="90000" tIns="45000" rIns="90000" bIns="45000" anchor="ctr"/>
          <a:lstStyle/>
          <a:p>
            <a:pPr algn="ctr">
              <a:lnSpc>
                <a:spcPct val="100000"/>
              </a:lnSpc>
            </a:pPr>
            <a:r>
              <a:rPr lang="en-US" sz="4400" dirty="0">
                <a:solidFill>
                  <a:srgbClr val="084712"/>
                </a:solidFill>
                <a:latin typeface="Arial"/>
                <a:ea typeface="Arial"/>
              </a:rPr>
              <a:t>Lunar Calibrations</a:t>
            </a:r>
            <a:endParaRPr dirty="0"/>
          </a:p>
        </p:txBody>
      </p:sp>
      <p:pic>
        <p:nvPicPr>
          <p:cNvPr id="6" name="Picture 8"/>
          <p:cNvPicPr/>
          <p:nvPr/>
        </p:nvPicPr>
        <p:blipFill>
          <a:blip r:embed="rId2" cstate="print"/>
          <a:stretch>
            <a:fillRect/>
          </a:stretch>
        </p:blipFill>
        <p:spPr>
          <a:xfrm>
            <a:off x="0" y="0"/>
            <a:ext cx="1785240" cy="6857280"/>
          </a:xfrm>
          <a:prstGeom prst="rect">
            <a:avLst/>
          </a:prstGeom>
        </p:spPr>
      </p:pic>
      <p:pic>
        <p:nvPicPr>
          <p:cNvPr id="7" name="Picture 4"/>
          <p:cNvPicPr/>
          <p:nvPr/>
        </p:nvPicPr>
        <p:blipFill>
          <a:blip r:embed="rId3" cstate="print"/>
          <a:stretch>
            <a:fillRect/>
          </a:stretch>
        </p:blipFill>
        <p:spPr>
          <a:xfrm>
            <a:off x="5867160" y="2590800"/>
            <a:ext cx="2818800" cy="1523160"/>
          </a:xfrm>
          <a:prstGeom prst="rect">
            <a:avLst/>
          </a:prstGeom>
        </p:spPr>
      </p:pic>
      <p:sp>
        <p:nvSpPr>
          <p:cNvPr id="8" name="CustomShape 3"/>
          <p:cNvSpPr/>
          <p:nvPr/>
        </p:nvSpPr>
        <p:spPr>
          <a:xfrm>
            <a:off x="2819400" y="4419600"/>
            <a:ext cx="2133000" cy="486720"/>
          </a:xfrm>
          <a:prstGeom prst="rect">
            <a:avLst/>
          </a:prstGeom>
        </p:spPr>
        <p:txBody>
          <a:bodyPr lIns="90000" tIns="45000" rIns="90000" bIns="45000" anchor="ctr"/>
          <a:lstStyle/>
          <a:p>
            <a:pPr algn="ctr">
              <a:lnSpc>
                <a:spcPct val="100000"/>
              </a:lnSpc>
            </a:pPr>
            <a:r>
              <a:rPr lang="en-US" sz="2000">
                <a:solidFill>
                  <a:srgbClr val="084712"/>
                </a:solidFill>
                <a:latin typeface="Arial"/>
                <a:ea typeface="Arial"/>
              </a:rPr>
              <a:t>Band 4</a:t>
            </a:r>
            <a:endParaRPr/>
          </a:p>
          <a:p>
            <a:pPr algn="ctr">
              <a:lnSpc>
                <a:spcPct val="100000"/>
              </a:lnSpc>
            </a:pPr>
            <a:r>
              <a:rPr lang="en-US" sz="2000">
                <a:solidFill>
                  <a:srgbClr val="084712"/>
                </a:solidFill>
                <a:latin typeface="Arial"/>
                <a:ea typeface="Arial"/>
              </a:rPr>
              <a:t>Unaggregated</a:t>
            </a:r>
            <a:endParaRPr/>
          </a:p>
        </p:txBody>
      </p:sp>
      <p:sp>
        <p:nvSpPr>
          <p:cNvPr id="9" name="CustomShape 4"/>
          <p:cNvSpPr/>
          <p:nvPr/>
        </p:nvSpPr>
        <p:spPr>
          <a:xfrm>
            <a:off x="6248400" y="4419600"/>
            <a:ext cx="2133000" cy="486720"/>
          </a:xfrm>
          <a:prstGeom prst="rect">
            <a:avLst/>
          </a:prstGeom>
        </p:spPr>
        <p:txBody>
          <a:bodyPr lIns="90000" tIns="45000" rIns="90000" bIns="45000" anchor="ctr"/>
          <a:lstStyle/>
          <a:p>
            <a:pPr algn="ctr">
              <a:lnSpc>
                <a:spcPct val="100000"/>
              </a:lnSpc>
            </a:pPr>
            <a:r>
              <a:rPr lang="en-US" sz="2000">
                <a:solidFill>
                  <a:srgbClr val="084712"/>
                </a:solidFill>
                <a:latin typeface="Arial"/>
                <a:ea typeface="Arial"/>
              </a:rPr>
              <a:t>Band 6</a:t>
            </a:r>
            <a:endParaRPr/>
          </a:p>
          <a:p>
            <a:pPr algn="ctr">
              <a:lnSpc>
                <a:spcPct val="100000"/>
              </a:lnSpc>
            </a:pPr>
            <a:r>
              <a:rPr lang="en-US" sz="2000">
                <a:solidFill>
                  <a:srgbClr val="084712"/>
                </a:solidFill>
                <a:latin typeface="Arial"/>
                <a:ea typeface="Arial"/>
              </a:rPr>
              <a:t>Aggregated</a:t>
            </a:r>
            <a:endParaRPr/>
          </a:p>
        </p:txBody>
      </p:sp>
      <p:pic>
        <p:nvPicPr>
          <p:cNvPr id="10" name="Picture 3"/>
          <p:cNvPicPr/>
          <p:nvPr/>
        </p:nvPicPr>
        <p:blipFill>
          <a:blip r:embed="rId4" cstate="print"/>
          <a:stretch>
            <a:fillRect/>
          </a:stretch>
        </p:blipFill>
        <p:spPr>
          <a:xfrm>
            <a:off x="2514480" y="2590800"/>
            <a:ext cx="2818800" cy="15231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5</a:t>
            </a:fld>
            <a:endParaRPr lang="en-US" dirty="0"/>
          </a:p>
        </p:txBody>
      </p:sp>
      <p:sp>
        <p:nvSpPr>
          <p:cNvPr id="5" name="CustomShape 1"/>
          <p:cNvSpPr/>
          <p:nvPr/>
        </p:nvSpPr>
        <p:spPr>
          <a:xfrm>
            <a:off x="381000" y="228600"/>
            <a:ext cx="8228880" cy="639000"/>
          </a:xfrm>
          <a:prstGeom prst="rect">
            <a:avLst/>
          </a:prstGeom>
        </p:spPr>
        <p:txBody>
          <a:bodyPr lIns="90000" tIns="45000" rIns="90000" bIns="45000" anchor="ctr"/>
          <a:lstStyle/>
          <a:p>
            <a:pPr algn="ctr">
              <a:lnSpc>
                <a:spcPct val="100000"/>
              </a:lnSpc>
            </a:pPr>
            <a:r>
              <a:rPr lang="en-US" sz="2800" dirty="0">
                <a:solidFill>
                  <a:srgbClr val="084712"/>
                </a:solidFill>
                <a:latin typeface="Arial"/>
                <a:ea typeface="Arial"/>
              </a:rPr>
              <a:t>Lunar Calibration Time Series</a:t>
            </a:r>
            <a:endParaRPr dirty="0"/>
          </a:p>
        </p:txBody>
      </p:sp>
      <p:pic>
        <p:nvPicPr>
          <p:cNvPr id="6" name="Picture 10"/>
          <p:cNvPicPr/>
          <p:nvPr/>
        </p:nvPicPr>
        <p:blipFill>
          <a:blip r:embed="rId3" cstate="print"/>
          <a:stretch>
            <a:fillRect/>
          </a:stretch>
        </p:blipFill>
        <p:spPr>
          <a:xfrm>
            <a:off x="0" y="990720"/>
            <a:ext cx="4388400" cy="2925360"/>
          </a:xfrm>
          <a:prstGeom prst="rect">
            <a:avLst/>
          </a:prstGeom>
        </p:spPr>
      </p:pic>
      <p:pic>
        <p:nvPicPr>
          <p:cNvPr id="7" name="Picture 11"/>
          <p:cNvPicPr/>
          <p:nvPr/>
        </p:nvPicPr>
        <p:blipFill>
          <a:blip r:embed="rId4" cstate="print"/>
          <a:stretch>
            <a:fillRect/>
          </a:stretch>
        </p:blipFill>
        <p:spPr>
          <a:xfrm>
            <a:off x="4754880" y="990720"/>
            <a:ext cx="4388400" cy="2925360"/>
          </a:xfrm>
          <a:prstGeom prst="rect">
            <a:avLst/>
          </a:prstGeom>
        </p:spPr>
      </p:pic>
      <p:pic>
        <p:nvPicPr>
          <p:cNvPr id="8" name="Picture 12"/>
          <p:cNvPicPr/>
          <p:nvPr/>
        </p:nvPicPr>
        <p:blipFill>
          <a:blip r:embed="rId5" cstate="print"/>
          <a:stretch>
            <a:fillRect/>
          </a:stretch>
        </p:blipFill>
        <p:spPr>
          <a:xfrm>
            <a:off x="4755600" y="3932640"/>
            <a:ext cx="4388400" cy="2925360"/>
          </a:xfrm>
          <a:prstGeom prst="rect">
            <a:avLst/>
          </a:prstGeom>
        </p:spPr>
      </p:pic>
      <p:sp>
        <p:nvSpPr>
          <p:cNvPr id="9" name="CustomShape 3"/>
          <p:cNvSpPr/>
          <p:nvPr/>
        </p:nvSpPr>
        <p:spPr>
          <a:xfrm>
            <a:off x="0" y="4343400"/>
            <a:ext cx="45720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Lunar time series are ratios of VIIRS observations to USGS ROLO model predictions made using modulated VIIRS spectral response functions.</a:t>
            </a:r>
            <a:endParaRPr dirty="0"/>
          </a:p>
        </p:txBody>
      </p:sp>
      <p:sp>
        <p:nvSpPr>
          <p:cNvPr id="10" name="CustomShape 4"/>
          <p:cNvSpPr/>
          <p:nvPr/>
        </p:nvSpPr>
        <p:spPr>
          <a:xfrm>
            <a:off x="0" y="5638800"/>
            <a:ext cx="44958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ea typeface="Arial"/>
              </a:rPr>
              <a:t>Fits are exponentials of time plus linear functions of </a:t>
            </a:r>
            <a:r>
              <a:rPr lang="en-US" sz="2000" dirty="0" smtClean="0">
                <a:solidFill>
                  <a:srgbClr val="084712"/>
                </a:solidFill>
                <a:latin typeface="Arial"/>
              </a:rPr>
              <a:t>sub-spacecraft</a:t>
            </a:r>
            <a:r>
              <a:rPr lang="en-US" dirty="0"/>
              <a:t> </a:t>
            </a:r>
            <a:r>
              <a:rPr lang="en-US" sz="2000" dirty="0" smtClean="0">
                <a:solidFill>
                  <a:srgbClr val="084712"/>
                </a:solidFill>
                <a:latin typeface="Arial"/>
                <a:ea typeface="Arial"/>
              </a:rPr>
              <a:t>and sub-solar </a:t>
            </a:r>
            <a:r>
              <a:rPr lang="en-US" sz="2000" dirty="0">
                <a:solidFill>
                  <a:srgbClr val="084712"/>
                </a:solidFill>
                <a:latin typeface="Arial"/>
                <a:ea typeface="Arial"/>
              </a:rPr>
              <a:t>l</a:t>
            </a:r>
            <a:r>
              <a:rPr lang="en-US" sz="2000" dirty="0" smtClean="0">
                <a:solidFill>
                  <a:srgbClr val="084712"/>
                </a:solidFill>
                <a:latin typeface="Arial"/>
                <a:ea typeface="Arial"/>
              </a:rPr>
              <a:t>ibration angles.</a:t>
            </a:r>
            <a:endParaRPr dirty="0"/>
          </a:p>
        </p:txBody>
      </p:sp>
      <p:sp>
        <p:nvSpPr>
          <p:cNvPr id="11"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6</a:t>
            </a:fld>
            <a:endParaRPr lang="en-US"/>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a:solidFill>
                  <a:srgbClr val="084712"/>
                </a:solidFill>
                <a:latin typeface="Arial"/>
                <a:ea typeface="Arial"/>
              </a:rPr>
              <a:t>Lunar Calibration Fit Residuals</a:t>
            </a:r>
            <a:endParaRPr/>
          </a:p>
        </p:txBody>
      </p:sp>
      <p:pic>
        <p:nvPicPr>
          <p:cNvPr id="6" name="Picture 7"/>
          <p:cNvPicPr/>
          <p:nvPr/>
        </p:nvPicPr>
        <p:blipFill>
          <a:blip r:embed="rId3" cstate="print"/>
          <a:stretch>
            <a:fillRect/>
          </a:stretch>
        </p:blipFill>
        <p:spPr>
          <a:xfrm>
            <a:off x="0" y="990720"/>
            <a:ext cx="4388400" cy="2925360"/>
          </a:xfrm>
          <a:prstGeom prst="rect">
            <a:avLst/>
          </a:prstGeom>
        </p:spPr>
      </p:pic>
      <p:pic>
        <p:nvPicPr>
          <p:cNvPr id="7" name="Picture 8"/>
          <p:cNvPicPr/>
          <p:nvPr/>
        </p:nvPicPr>
        <p:blipFill>
          <a:blip r:embed="rId4" cstate="print"/>
          <a:stretch>
            <a:fillRect/>
          </a:stretch>
        </p:blipFill>
        <p:spPr>
          <a:xfrm>
            <a:off x="4754880" y="990720"/>
            <a:ext cx="4388400" cy="2925360"/>
          </a:xfrm>
          <a:prstGeom prst="rect">
            <a:avLst/>
          </a:prstGeom>
        </p:spPr>
      </p:pic>
      <p:pic>
        <p:nvPicPr>
          <p:cNvPr id="8" name="Picture 9"/>
          <p:cNvPicPr/>
          <p:nvPr/>
        </p:nvPicPr>
        <p:blipFill>
          <a:blip r:embed="rId5" cstate="print"/>
          <a:stretch>
            <a:fillRect/>
          </a:stretch>
        </p:blipFill>
        <p:spPr>
          <a:xfrm>
            <a:off x="4755600" y="3932640"/>
            <a:ext cx="4388400" cy="2925360"/>
          </a:xfrm>
          <a:prstGeom prst="rect">
            <a:avLst/>
          </a:prstGeom>
        </p:spPr>
      </p:pic>
      <p:sp>
        <p:nvSpPr>
          <p:cNvPr id="9" name="CustomShape 3"/>
          <p:cNvSpPr/>
          <p:nvPr/>
        </p:nvSpPr>
        <p:spPr>
          <a:xfrm>
            <a:off x="19419" y="4953000"/>
            <a:ext cx="43434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The sub-spacecraft and sub-solar </a:t>
            </a:r>
            <a:r>
              <a:rPr lang="en-US" sz="2000" dirty="0" err="1" smtClean="0">
                <a:solidFill>
                  <a:srgbClr val="084712"/>
                </a:solidFill>
                <a:latin typeface="Arial"/>
              </a:rPr>
              <a:t>libration</a:t>
            </a:r>
            <a:r>
              <a:rPr lang="en-US" sz="2000" dirty="0" smtClean="0">
                <a:solidFill>
                  <a:srgbClr val="084712"/>
                </a:solidFill>
                <a:latin typeface="Arial"/>
              </a:rPr>
              <a:t> corrections capture</a:t>
            </a:r>
          </a:p>
          <a:p>
            <a:pPr algn="ctr">
              <a:lnSpc>
                <a:spcPct val="100000"/>
              </a:lnSpc>
            </a:pPr>
            <a:r>
              <a:rPr lang="en-US" sz="2000" dirty="0">
                <a:solidFill>
                  <a:srgbClr val="084712"/>
                </a:solidFill>
                <a:latin typeface="Arial"/>
              </a:rPr>
              <a:t>t</a:t>
            </a:r>
            <a:r>
              <a:rPr lang="en-US" sz="2000" dirty="0" smtClean="0">
                <a:solidFill>
                  <a:srgbClr val="084712"/>
                </a:solidFill>
                <a:latin typeface="Arial"/>
              </a:rPr>
              <a:t>he periodic signals</a:t>
            </a:r>
          </a:p>
          <a:p>
            <a:pPr algn="ctr">
              <a:lnSpc>
                <a:spcPct val="100000"/>
              </a:lnSpc>
            </a:pPr>
            <a:r>
              <a:rPr lang="en-US" sz="2000" dirty="0" smtClean="0">
                <a:solidFill>
                  <a:srgbClr val="084712"/>
                </a:solidFill>
                <a:latin typeface="Arial"/>
              </a:rPr>
              <a:t>in the lunar time series.</a:t>
            </a:r>
          </a:p>
        </p:txBody>
      </p:sp>
      <p:sp>
        <p:nvSpPr>
          <p:cNvPr id="10"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7</a:t>
            </a:fld>
            <a:endParaRPr lang="en-US"/>
          </a:p>
        </p:txBody>
      </p:sp>
      <p:sp>
        <p:nvSpPr>
          <p:cNvPr id="5" name="CustomShape 2"/>
          <p:cNvSpPr/>
          <p:nvPr/>
        </p:nvSpPr>
        <p:spPr>
          <a:xfrm>
            <a:off x="457200" y="990720"/>
            <a:ext cx="8228880" cy="639000"/>
          </a:xfrm>
          <a:prstGeom prst="rect">
            <a:avLst/>
          </a:prstGeom>
        </p:spPr>
        <p:txBody>
          <a:bodyPr lIns="90000" tIns="45000" rIns="90000" bIns="45000" anchor="ctr"/>
          <a:lstStyle/>
          <a:p>
            <a:pPr algn="ctr">
              <a:lnSpc>
                <a:spcPct val="100000"/>
              </a:lnSpc>
            </a:pPr>
            <a:r>
              <a:rPr lang="en-US" sz="4400" dirty="0">
                <a:solidFill>
                  <a:srgbClr val="084712"/>
                </a:solidFill>
                <a:latin typeface="Arial"/>
                <a:ea typeface="Arial"/>
              </a:rPr>
              <a:t>SDSM Calibrations</a:t>
            </a:r>
            <a:endParaRPr dirty="0"/>
          </a:p>
        </p:txBody>
      </p:sp>
      <p:pic>
        <p:nvPicPr>
          <p:cNvPr id="8" name="Picture 9"/>
          <p:cNvPicPr/>
          <p:nvPr/>
        </p:nvPicPr>
        <p:blipFill>
          <a:blip r:embed="rId2" cstate="print"/>
          <a:stretch>
            <a:fillRect/>
          </a:stretch>
        </p:blipFill>
        <p:spPr>
          <a:xfrm>
            <a:off x="2209800" y="2286000"/>
            <a:ext cx="4388400" cy="2925360"/>
          </a:xfrm>
          <a:prstGeom prst="rect">
            <a:avLst/>
          </a:prstGeom>
        </p:spPr>
      </p:pic>
      <p:sp>
        <p:nvSpPr>
          <p:cNvPr id="9" name="CustomShape 3"/>
          <p:cNvSpPr/>
          <p:nvPr/>
        </p:nvSpPr>
        <p:spPr>
          <a:xfrm>
            <a:off x="0" y="5715000"/>
            <a:ext cx="9144000" cy="76140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Channels 1-7 correspond to bands M1-M7.</a:t>
            </a:r>
          </a:p>
          <a:p>
            <a:pPr algn="ctr">
              <a:lnSpc>
                <a:spcPct val="100000"/>
              </a:lnSpc>
            </a:pPr>
            <a:r>
              <a:rPr lang="en-US" sz="2000" dirty="0" smtClean="0">
                <a:solidFill>
                  <a:srgbClr val="084712"/>
                </a:solidFill>
                <a:latin typeface="Arial"/>
              </a:rPr>
              <a:t>Channel 8 (935 nm) tracks SDSM performance.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8</a:t>
            </a:fld>
            <a:endParaRPr lang="en-US"/>
          </a:p>
        </p:txBody>
      </p:sp>
      <p:sp>
        <p:nvSpPr>
          <p:cNvPr id="5" name="CustomShape 1"/>
          <p:cNvSpPr/>
          <p:nvPr/>
        </p:nvSpPr>
        <p:spPr>
          <a:xfrm>
            <a:off x="457200" y="152280"/>
            <a:ext cx="8228880" cy="639000"/>
          </a:xfrm>
          <a:prstGeom prst="rect">
            <a:avLst/>
          </a:prstGeom>
        </p:spPr>
        <p:txBody>
          <a:bodyPr lIns="90000" tIns="45000" rIns="90000" bIns="45000" anchor="ctr"/>
          <a:lstStyle/>
          <a:p>
            <a:pPr algn="ctr">
              <a:lnSpc>
                <a:spcPct val="100000"/>
              </a:lnSpc>
            </a:pPr>
            <a:r>
              <a:rPr lang="en-US" sz="2800" dirty="0">
                <a:solidFill>
                  <a:srgbClr val="084712"/>
                </a:solidFill>
                <a:latin typeface="Arial"/>
                <a:ea typeface="Arial"/>
              </a:rPr>
              <a:t>SDSM Calibration Time Series</a:t>
            </a:r>
            <a:endParaRPr dirty="0"/>
          </a:p>
        </p:txBody>
      </p:sp>
      <p:pic>
        <p:nvPicPr>
          <p:cNvPr id="6" name="Picture 12"/>
          <p:cNvPicPr/>
          <p:nvPr/>
        </p:nvPicPr>
        <p:blipFill>
          <a:blip r:embed="rId3" cstate="print"/>
          <a:stretch>
            <a:fillRect/>
          </a:stretch>
        </p:blipFill>
        <p:spPr>
          <a:xfrm>
            <a:off x="4754880" y="3931920"/>
            <a:ext cx="4388400" cy="2925360"/>
          </a:xfrm>
          <a:prstGeom prst="rect">
            <a:avLst/>
          </a:prstGeom>
        </p:spPr>
      </p:pic>
      <p:pic>
        <p:nvPicPr>
          <p:cNvPr id="7" name="Picture 7"/>
          <p:cNvPicPr/>
          <p:nvPr/>
        </p:nvPicPr>
        <p:blipFill>
          <a:blip r:embed="rId4" cstate="print"/>
          <a:stretch>
            <a:fillRect/>
          </a:stretch>
        </p:blipFill>
        <p:spPr>
          <a:xfrm>
            <a:off x="0" y="990600"/>
            <a:ext cx="4388400" cy="2925360"/>
          </a:xfrm>
          <a:prstGeom prst="rect">
            <a:avLst/>
          </a:prstGeom>
        </p:spPr>
      </p:pic>
      <p:pic>
        <p:nvPicPr>
          <p:cNvPr id="8" name="Picture 8"/>
          <p:cNvPicPr/>
          <p:nvPr/>
        </p:nvPicPr>
        <p:blipFill>
          <a:blip r:embed="rId5" cstate="print"/>
          <a:stretch>
            <a:fillRect/>
          </a:stretch>
        </p:blipFill>
        <p:spPr>
          <a:xfrm>
            <a:off x="4755600" y="990600"/>
            <a:ext cx="4388400" cy="2925360"/>
          </a:xfrm>
          <a:prstGeom prst="rect">
            <a:avLst/>
          </a:prstGeom>
        </p:spPr>
      </p:pic>
      <p:sp>
        <p:nvSpPr>
          <p:cNvPr id="10" name="CustomShape 3"/>
          <p:cNvSpPr/>
          <p:nvPr/>
        </p:nvSpPr>
        <p:spPr>
          <a:xfrm>
            <a:off x="0" y="5562600"/>
            <a:ext cx="45720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Normalization of channels 1-7 by </a:t>
            </a:r>
            <a:r>
              <a:rPr lang="en-US" sz="2000" dirty="0" err="1" smtClean="0">
                <a:solidFill>
                  <a:srgbClr val="084712"/>
                </a:solidFill>
                <a:latin typeface="Arial"/>
              </a:rPr>
              <a:t>detrended</a:t>
            </a:r>
            <a:r>
              <a:rPr lang="en-US" sz="2000" dirty="0" smtClean="0">
                <a:solidFill>
                  <a:srgbClr val="084712"/>
                </a:solidFill>
                <a:latin typeface="Arial"/>
              </a:rPr>
              <a:t> channel 8 reduces noise and beta angle dependence without changing temporal dependence.</a:t>
            </a:r>
            <a:endParaRPr dirty="0"/>
          </a:p>
        </p:txBody>
      </p:sp>
      <p:sp>
        <p:nvSpPr>
          <p:cNvPr id="11" name="CustomShape 3"/>
          <p:cNvSpPr/>
          <p:nvPr/>
        </p:nvSpPr>
        <p:spPr>
          <a:xfrm>
            <a:off x="0" y="4343400"/>
            <a:ext cx="4572000" cy="48672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SDSM channel 8 is fit with an exponential function of time plus a linear function of solar beta angle.  </a:t>
            </a:r>
            <a:endParaRPr dirty="0"/>
          </a:p>
        </p:txBody>
      </p:sp>
      <p:sp>
        <p:nvSpPr>
          <p:cNvPr id="9" name="Slide Number Placeholder 3"/>
          <p:cNvSpPr txBox="1">
            <a:spLocks/>
          </p:cNvSpPr>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defRPr/>
            </a:pPr>
            <a:fld id="{74010CB3-01D4-6946-8DDA-BCF9621DFBFB}" type="slidenum">
              <a:rPr kumimoji="0" lang="en-US" sz="1400" b="0" i="0" u="none" strike="noStrike" kern="1200" cap="none" spc="0" normalizeH="0" baseline="0" noProof="0" smtClean="0">
                <a:ln>
                  <a:noFill/>
                </a:ln>
                <a:solidFill>
                  <a:schemeClr val="tx1"/>
                </a:solidFill>
                <a:effectLst/>
                <a:uLnTx/>
                <a:uFillTx/>
                <a:latin typeface="Arial" charset="0"/>
                <a:ea typeface="Arial" charset="0"/>
                <a:cs typeface="Arial" charset="0"/>
              </a:rPr>
              <a:pPr marL="0" marR="0" lvl="0" indent="0" defTabSz="914400" rtl="0" eaLnBrk="1" fontAlgn="base" latinLnBrk="0" hangingPunct="1">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chemeClr val="tx1"/>
              </a:solidFill>
              <a:effectLst/>
              <a:uLnTx/>
              <a:uFillTx/>
              <a:latin typeface="Arial" charset="0"/>
              <a:ea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4010CB3-01D4-6946-8DDA-BCF9621DFBFB}" type="slidenum">
              <a:rPr lang="en-US" smtClean="0"/>
              <a:pPr/>
              <a:t>9</a:t>
            </a:fld>
            <a:endParaRPr lang="en-US"/>
          </a:p>
        </p:txBody>
      </p:sp>
      <p:sp>
        <p:nvSpPr>
          <p:cNvPr id="6" name="CustomShape 2"/>
          <p:cNvSpPr/>
          <p:nvPr/>
        </p:nvSpPr>
        <p:spPr>
          <a:xfrm>
            <a:off x="457200" y="990720"/>
            <a:ext cx="8228880" cy="639000"/>
          </a:xfrm>
          <a:prstGeom prst="rect">
            <a:avLst/>
          </a:prstGeom>
        </p:spPr>
        <p:txBody>
          <a:bodyPr lIns="90000" tIns="45000" rIns="90000" bIns="45000" anchor="ctr"/>
          <a:lstStyle/>
          <a:p>
            <a:pPr algn="ctr">
              <a:lnSpc>
                <a:spcPct val="100000"/>
              </a:lnSpc>
            </a:pPr>
            <a:r>
              <a:rPr lang="en-US" sz="4400" dirty="0">
                <a:solidFill>
                  <a:srgbClr val="084712"/>
                </a:solidFill>
                <a:latin typeface="Arial"/>
                <a:ea typeface="Arial"/>
              </a:rPr>
              <a:t>Solar Calibrations</a:t>
            </a:r>
            <a:endParaRPr dirty="0"/>
          </a:p>
        </p:txBody>
      </p:sp>
      <p:pic>
        <p:nvPicPr>
          <p:cNvPr id="8" name="Picture 9"/>
          <p:cNvPicPr/>
          <p:nvPr/>
        </p:nvPicPr>
        <p:blipFill>
          <a:blip r:embed="rId2" cstate="print"/>
          <a:stretch>
            <a:fillRect/>
          </a:stretch>
        </p:blipFill>
        <p:spPr>
          <a:xfrm>
            <a:off x="2209800" y="2286000"/>
            <a:ext cx="4388400" cy="2925360"/>
          </a:xfrm>
          <a:prstGeom prst="rect">
            <a:avLst/>
          </a:prstGeom>
        </p:spPr>
      </p:pic>
      <p:sp>
        <p:nvSpPr>
          <p:cNvPr id="9" name="CustomShape 3"/>
          <p:cNvSpPr/>
          <p:nvPr/>
        </p:nvSpPr>
        <p:spPr>
          <a:xfrm>
            <a:off x="0" y="5715000"/>
            <a:ext cx="9144000" cy="761400"/>
          </a:xfrm>
          <a:prstGeom prst="rect">
            <a:avLst/>
          </a:prstGeom>
        </p:spPr>
        <p:txBody>
          <a:bodyPr lIns="90000" tIns="45000" rIns="90000" bIns="45000" anchor="ctr"/>
          <a:lstStyle/>
          <a:p>
            <a:pPr algn="ctr">
              <a:lnSpc>
                <a:spcPct val="100000"/>
              </a:lnSpc>
            </a:pPr>
            <a:r>
              <a:rPr lang="en-US" sz="2000" dirty="0" smtClean="0">
                <a:solidFill>
                  <a:srgbClr val="084712"/>
                </a:solidFill>
                <a:latin typeface="Arial"/>
              </a:rPr>
              <a:t>Solar calibration time series for band M1-M7,</a:t>
            </a:r>
          </a:p>
          <a:p>
            <a:pPr algn="ctr">
              <a:lnSpc>
                <a:spcPct val="100000"/>
              </a:lnSpc>
            </a:pPr>
            <a:r>
              <a:rPr lang="en-US" sz="2000" dirty="0" smtClean="0">
                <a:solidFill>
                  <a:srgbClr val="084712"/>
                </a:solidFill>
                <a:latin typeface="Arial"/>
              </a:rPr>
              <a:t>uncorrected for diffuser BRDF degradation. </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20743793</TotalTime>
  <Words>2028</Words>
  <Application>Microsoft Macintosh PowerPoint</Application>
  <PresentationFormat>On-screen Show (4:3)</PresentationFormat>
  <Paragraphs>352</Paragraphs>
  <Slides>28</Slides>
  <Notes>18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1_Default Design</vt:lpstr>
      <vt:lpstr>PowerPoint Presentation</vt:lpstr>
      <vt:lpstr>OBPG VIIRS On-Orbit Calibration Methodology</vt:lpstr>
      <vt:lpstr>OBPG On-Orbit Calibration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Mid-Latitude (+/- 40°) Chlorophyll Anomaly showing improved agreement of VIIRS with MODISA, MEI, and historical norms after R2014.0 reprocessing </vt:lpstr>
      <vt:lpstr>OBPG VIIRS On-Orbit Calibration Summary</vt:lpstr>
      <vt:lpstr>PowerPoint Presentation</vt:lpstr>
      <vt:lpstr>PowerPoint Presentation</vt:lpstr>
      <vt:lpstr>PowerPoint Presentation</vt:lpstr>
      <vt:lpstr>PowerPoint Presentation</vt:lpstr>
    </vt:vector>
  </TitlesOfParts>
  <Company>B. Franz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Ocean Color Reprocessing</dc:title>
  <dc:creator>B. Franz</dc:creator>
  <cp:lastModifiedBy>Michael King</cp:lastModifiedBy>
  <cp:revision>652</cp:revision>
  <cp:lastPrinted>2012-05-10T17:14:37Z</cp:lastPrinted>
  <dcterms:created xsi:type="dcterms:W3CDTF">2012-08-20T00:05:08Z</dcterms:created>
  <dcterms:modified xsi:type="dcterms:W3CDTF">2015-05-22T11:51:27Z</dcterms:modified>
</cp:coreProperties>
</file>