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2"/>
  </p:notesMasterIdLst>
  <p:sldIdLst>
    <p:sldId id="257" r:id="rId4"/>
    <p:sldId id="258" r:id="rId5"/>
    <p:sldId id="269" r:id="rId6"/>
    <p:sldId id="259" r:id="rId7"/>
    <p:sldId id="270" r:id="rId8"/>
    <p:sldId id="261" r:id="rId9"/>
    <p:sldId id="271" r:id="rId10"/>
    <p:sldId id="262" r:id="rId11"/>
    <p:sldId id="263" r:id="rId12"/>
    <p:sldId id="264" r:id="rId13"/>
    <p:sldId id="265" r:id="rId14"/>
    <p:sldId id="266" r:id="rId15"/>
    <p:sldId id="267" r:id="rId16"/>
    <p:sldId id="268" r:id="rId17"/>
    <p:sldId id="272" r:id="rId18"/>
    <p:sldId id="273" r:id="rId19"/>
    <p:sldId id="276"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811" autoAdjust="0"/>
  </p:normalViewPr>
  <p:slideViewPr>
    <p:cSldViewPr>
      <p:cViewPr varScale="1">
        <p:scale>
          <a:sx n="102" d="100"/>
          <a:sy n="102" d="100"/>
        </p:scale>
        <p:origin x="-102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5/22/15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309679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72722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data for different size groups (&gt;100000 and &lt;100000 pixels) are shown in a &amp; b.  The albedo ratio is calculated as the Lt, 645 at the cloud edge pixel divided by that of the AE-free pixel, a threshold of 1.8 was used as the to separate the two groups (c &amp; d), while the cloud size of these two groups were of the same level (&gt;100000).</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188705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arenBoth"/>
            </a:pPr>
            <a:r>
              <a:rPr lang="en-US" sz="1200" kern="1200" dirty="0" err="1" smtClean="0">
                <a:solidFill>
                  <a:schemeClr val="tx1"/>
                </a:solidFill>
                <a:effectLst/>
                <a:latin typeface="+mn-lt"/>
                <a:ea typeface="+mn-ea"/>
                <a:cs typeface="+mn-cs"/>
              </a:rPr>
              <a:t>Chl</a:t>
            </a:r>
            <a:r>
              <a:rPr lang="en-US" sz="1200" kern="1200" dirty="0" smtClean="0">
                <a:solidFill>
                  <a:schemeClr val="tx1"/>
                </a:solidFill>
                <a:effectLst/>
                <a:latin typeface="+mn-lt"/>
                <a:ea typeface="+mn-ea"/>
                <a:cs typeface="+mn-cs"/>
              </a:rPr>
              <a:t>-a, (b) </a:t>
            </a:r>
            <a:r>
              <a:rPr lang="en-US" sz="1200" kern="1200" dirty="0" err="1" smtClean="0">
                <a:solidFill>
                  <a:schemeClr val="tx1"/>
                </a:solidFill>
                <a:effectLst/>
                <a:latin typeface="+mn-lt"/>
                <a:ea typeface="+mn-ea"/>
                <a:cs typeface="+mn-cs"/>
              </a:rPr>
              <a:t>nFLH</a:t>
            </a:r>
            <a:r>
              <a:rPr lang="en-US" sz="1200" kern="1200" dirty="0" smtClean="0">
                <a:solidFill>
                  <a:schemeClr val="tx1"/>
                </a:solidFill>
                <a:effectLst/>
                <a:latin typeface="+mn-lt"/>
                <a:ea typeface="+mn-ea"/>
                <a:cs typeface="+mn-cs"/>
              </a:rPr>
              <a:t> in relative differences and, (c) </a:t>
            </a:r>
            <a:r>
              <a:rPr lang="en-US" sz="1200" kern="1200" dirty="0" err="1" smtClean="0">
                <a:solidFill>
                  <a:schemeClr val="tx1"/>
                </a:solidFill>
                <a:effectLst/>
                <a:latin typeface="+mn-lt"/>
                <a:ea typeface="+mn-ea"/>
                <a:cs typeface="+mn-cs"/>
              </a:rPr>
              <a:t>nFLH</a:t>
            </a:r>
            <a:r>
              <a:rPr lang="en-US" sz="1200" kern="1200" dirty="0" smtClean="0">
                <a:solidFill>
                  <a:schemeClr val="tx1"/>
                </a:solidFill>
                <a:effectLst/>
                <a:latin typeface="+mn-lt"/>
                <a:ea typeface="+mn-ea"/>
                <a:cs typeface="+mn-cs"/>
              </a:rPr>
              <a:t> in absolute differences. </a:t>
            </a:r>
          </a:p>
          <a:p>
            <a:pPr marL="0" indent="0">
              <a:buNone/>
            </a:pPr>
            <a:r>
              <a:rPr lang="en-US" sz="1200" kern="1200" dirty="0" smtClean="0">
                <a:solidFill>
                  <a:schemeClr val="tx1"/>
                </a:solidFill>
                <a:effectLst/>
                <a:latin typeface="+mn-lt"/>
                <a:ea typeface="+mn-ea"/>
                <a:cs typeface="+mn-cs"/>
              </a:rPr>
              <a:t>The results based on real clouds are also plotted for comparison (solid line)</a:t>
            </a:r>
          </a:p>
          <a:p>
            <a:pPr marL="0" indent="0">
              <a:buNone/>
            </a:pPr>
            <a:r>
              <a:rPr lang="en-US" sz="1200" kern="1200" dirty="0" smtClean="0">
                <a:solidFill>
                  <a:schemeClr val="tx1"/>
                </a:solidFill>
                <a:effectLst/>
                <a:latin typeface="+mn-lt"/>
                <a:ea typeface="+mn-ea"/>
                <a:cs typeface="+mn-cs"/>
              </a:rPr>
              <a:t>results from clear water show changes of up to 2-3% for </a:t>
            </a:r>
            <a:r>
              <a:rPr lang="en-US" sz="1200" kern="1200" dirty="0" err="1" smtClean="0">
                <a:solidFill>
                  <a:schemeClr val="tx1"/>
                </a:solidFill>
                <a:effectLst/>
                <a:latin typeface="+mn-lt"/>
                <a:ea typeface="+mn-ea"/>
                <a:cs typeface="+mn-cs"/>
              </a:rPr>
              <a:t>Chl</a:t>
            </a:r>
            <a:r>
              <a:rPr lang="en-US" sz="1200" kern="1200" dirty="0" smtClean="0">
                <a:solidFill>
                  <a:schemeClr val="tx1"/>
                </a:solidFill>
                <a:effectLst/>
                <a:latin typeface="+mn-lt"/>
                <a:ea typeface="+mn-ea"/>
                <a:cs typeface="+mn-cs"/>
              </a:rPr>
              <a:t>-a within 20 pixels (or 20 km at nadir).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spatial variability of </a:t>
            </a:r>
            <a:r>
              <a:rPr lang="en-US" sz="1200" kern="1200" dirty="0" err="1" smtClean="0">
                <a:solidFill>
                  <a:schemeClr val="tx1"/>
                </a:solidFill>
                <a:effectLst/>
                <a:latin typeface="+mn-lt"/>
                <a:ea typeface="+mn-ea"/>
                <a:cs typeface="+mn-cs"/>
              </a:rPr>
              <a:t>nFLH</a:t>
            </a:r>
            <a:r>
              <a:rPr lang="en-US" sz="1200" kern="1200" dirty="0" smtClean="0">
                <a:solidFill>
                  <a:schemeClr val="tx1"/>
                </a:solidFill>
                <a:effectLst/>
                <a:latin typeface="+mn-lt"/>
                <a:ea typeface="+mn-ea"/>
                <a:cs typeface="+mn-cs"/>
              </a:rPr>
              <a:t> cloud reach to ~15% in relative difference or 0.0006 mw</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µm</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sr</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in absolute value. The background changes may have two sources: 1) real changes of the ocean and 2) speckle noise of the satellite products.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extLst>
      <p:ext uri="{BB962C8B-B14F-4D97-AF65-F5344CB8AC3E}">
        <p14:creationId xmlns:p14="http://schemas.microsoft.com/office/powerpoint/2010/main" val="270422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extLst>
      <p:ext uri="{BB962C8B-B14F-4D97-AF65-F5344CB8AC3E}">
        <p14:creationId xmlns:p14="http://schemas.microsoft.com/office/powerpoint/2010/main" val="261582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AE of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OCI</a:t>
            </a:r>
            <a:r>
              <a:rPr lang="en-US" sz="1200" kern="1200" dirty="0" smtClean="0">
                <a:solidFill>
                  <a:schemeClr val="tx1"/>
                </a:solidFill>
                <a:effectLst/>
                <a:latin typeface="+mn-lt"/>
                <a:ea typeface="+mn-ea"/>
                <a:cs typeface="+mn-cs"/>
              </a:rPr>
              <a:t> are much lower than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OCX</a:t>
            </a:r>
            <a:r>
              <a:rPr lang="en-US" sz="1200" kern="1200" dirty="0" smtClean="0">
                <a:solidFill>
                  <a:schemeClr val="tx1"/>
                </a:solidFill>
                <a:effectLst/>
                <a:latin typeface="+mn-lt"/>
                <a:ea typeface="+mn-ea"/>
                <a:cs typeface="+mn-cs"/>
              </a:rPr>
              <a:t> for the 2-3 near cloud edge pixels for the two MODIS sensors, and the effects for the second pixel decreases to less than 10%. The pixels within the gray box are flagged as low quality data with the default masking scheme and band-ratio </a:t>
            </a:r>
            <a:r>
              <a:rPr lang="en-US" sz="1200" kern="1200" dirty="0" err="1" smtClean="0">
                <a:solidFill>
                  <a:schemeClr val="tx1"/>
                </a:solidFill>
                <a:effectLst/>
                <a:latin typeface="+mn-lt"/>
                <a:ea typeface="+mn-ea"/>
                <a:cs typeface="+mn-cs"/>
              </a:rPr>
              <a:t>Chl</a:t>
            </a:r>
            <a:r>
              <a:rPr lang="en-US" sz="1200" kern="1200" dirty="0" smtClean="0">
                <a:solidFill>
                  <a:schemeClr val="tx1"/>
                </a:solidFill>
                <a:effectLst/>
                <a:latin typeface="+mn-lt"/>
                <a:ea typeface="+mn-ea"/>
                <a:cs typeface="+mn-cs"/>
              </a:rPr>
              <a:t>-a algorithm.</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extLst>
      <p:ext uri="{BB962C8B-B14F-4D97-AF65-F5344CB8AC3E}">
        <p14:creationId xmlns:p14="http://schemas.microsoft.com/office/powerpoint/2010/main" val="371847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ea typeface="Times New Roman" panose="02020603050405020304" pitchFamily="18" charset="0"/>
              </a:rPr>
              <a:t>Table</a:t>
            </a:r>
            <a:r>
              <a:rPr lang="en-US" sz="1200" baseline="0" dirty="0" smtClean="0">
                <a:latin typeface="Times New Roman" panose="02020603050405020304" pitchFamily="18" charset="0"/>
                <a:ea typeface="Times New Roman" panose="02020603050405020304" pitchFamily="18" charset="0"/>
              </a:rPr>
              <a:t> lists t</a:t>
            </a:r>
            <a:r>
              <a:rPr lang="en-US" sz="1200" dirty="0" smtClean="0">
                <a:latin typeface="Times New Roman" panose="02020603050405020304" pitchFamily="18" charset="0"/>
                <a:ea typeface="Times New Roman" panose="02020603050405020304" pitchFamily="18" charset="0"/>
              </a:rPr>
              <a:t>he differences (in %) of AE between using two smaller window sizes (3x3 and 5x5) with </a:t>
            </a:r>
            <a:r>
              <a:rPr lang="en-US" sz="1200" dirty="0" err="1" smtClean="0">
                <a:latin typeface="Times New Roman" panose="02020603050405020304" pitchFamily="18" charset="0"/>
                <a:ea typeface="Times New Roman" panose="02020603050405020304" pitchFamily="18" charset="0"/>
              </a:rPr>
              <a:t>Chl</a:t>
            </a:r>
            <a:r>
              <a:rPr lang="en-US" sz="1200" baseline="-25000" dirty="0" err="1" smtClean="0">
                <a:latin typeface="Times New Roman" panose="02020603050405020304" pitchFamily="18" charset="0"/>
                <a:ea typeface="Times New Roman" panose="02020603050405020304" pitchFamily="18" charset="0"/>
              </a:rPr>
              <a:t>OCI</a:t>
            </a:r>
            <a:r>
              <a:rPr lang="en-US" sz="1200" dirty="0" smtClean="0">
                <a:latin typeface="Times New Roman" panose="02020603050405020304" pitchFamily="18" charset="0"/>
                <a:ea typeface="Times New Roman" panose="02020603050405020304" pitchFamily="18" charset="0"/>
              </a:rPr>
              <a:t> and the current operational mask method (</a:t>
            </a:r>
            <a:r>
              <a:rPr lang="en-US" sz="1200" dirty="0" err="1" smtClean="0">
                <a:latin typeface="Times New Roman" panose="02020603050405020304" pitchFamily="18" charset="0"/>
                <a:ea typeface="Times New Roman" panose="02020603050405020304" pitchFamily="18" charset="0"/>
              </a:rPr>
              <a:t>eg</a:t>
            </a:r>
            <a:r>
              <a:rPr lang="en-US" sz="1200" dirty="0" smtClean="0">
                <a:latin typeface="Times New Roman" panose="02020603050405020304" pitchFamily="18" charset="0"/>
                <a:ea typeface="Times New Roman" panose="02020603050405020304" pitchFamily="18" charset="0"/>
              </a:rPr>
              <a:t>. 5x7 window size) with </a:t>
            </a:r>
            <a:r>
              <a:rPr lang="en-US" sz="1200" dirty="0" err="1" smtClean="0">
                <a:latin typeface="Times New Roman" panose="02020603050405020304" pitchFamily="18" charset="0"/>
                <a:ea typeface="Times New Roman" panose="02020603050405020304" pitchFamily="18" charset="0"/>
              </a:rPr>
              <a:t>Chl</a:t>
            </a:r>
            <a:r>
              <a:rPr lang="en-US" sz="1200" baseline="-25000" dirty="0" err="1" smtClean="0">
                <a:latin typeface="Times New Roman" panose="02020603050405020304" pitchFamily="18" charset="0"/>
                <a:ea typeface="Times New Roman" panose="02020603050405020304" pitchFamily="18" charset="0"/>
              </a:rPr>
              <a:t>OCX</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values are estimated between the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OCI</a:t>
            </a:r>
            <a:r>
              <a:rPr lang="en-US" sz="1200" kern="1200" dirty="0" smtClean="0">
                <a:solidFill>
                  <a:schemeClr val="tx1"/>
                </a:solidFill>
                <a:effectLst/>
                <a:latin typeface="+mn-lt"/>
                <a:ea typeface="+mn-ea"/>
                <a:cs typeface="+mn-cs"/>
              </a:rPr>
              <a:t> AE and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OCX</a:t>
            </a:r>
            <a:r>
              <a:rPr lang="en-US" sz="1200" kern="1200" dirty="0" smtClean="0">
                <a:solidFill>
                  <a:schemeClr val="tx1"/>
                </a:solidFill>
                <a:effectLst/>
                <a:latin typeface="+mn-lt"/>
                <a:ea typeface="+mn-ea"/>
                <a:cs typeface="+mn-cs"/>
              </a:rPr>
              <a:t> AE (both in absolute values) of the pixels just outside of their own masks. Specifically, the AE of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OCX</a:t>
            </a:r>
            <a:r>
              <a:rPr lang="en-US" sz="1200" kern="1200" dirty="0" smtClean="0">
                <a:solidFill>
                  <a:schemeClr val="tx1"/>
                </a:solidFill>
                <a:effectLst/>
                <a:latin typeface="+mn-lt"/>
                <a:ea typeface="+mn-ea"/>
                <a:cs typeface="+mn-cs"/>
              </a:rPr>
              <a:t> in the calculations are fixed at the fourth pixel of along scan direction and the third pixel of along track direction respectively. In contrast, the AE of </a:t>
            </a:r>
            <a:r>
              <a:rPr lang="en-US" sz="1200" kern="1200" dirty="0" err="1" smtClean="0">
                <a:solidFill>
                  <a:schemeClr val="tx1"/>
                </a:solidFill>
                <a:effectLst/>
                <a:latin typeface="+mn-lt"/>
                <a:ea typeface="+mn-ea"/>
                <a:cs typeface="+mn-cs"/>
              </a:rPr>
              <a:t>Chl</a:t>
            </a:r>
            <a:r>
              <a:rPr lang="en-US" sz="1200" kern="1200" baseline="-25000" dirty="0" err="1" smtClean="0">
                <a:solidFill>
                  <a:schemeClr val="tx1"/>
                </a:solidFill>
                <a:effectLst/>
                <a:latin typeface="+mn-lt"/>
                <a:ea typeface="+mn-ea"/>
                <a:cs typeface="+mn-cs"/>
              </a:rPr>
              <a:t>OCI</a:t>
            </a:r>
            <a:r>
              <a:rPr lang="en-US" sz="1200" kern="1200" baseline="-25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selected the second (third) pixel for all the directions when window size of 3x3 (5x5) was used. </a:t>
            </a:r>
          </a:p>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15</a:t>
            </a:fld>
            <a:endParaRPr lang="en-US"/>
          </a:p>
        </p:txBody>
      </p:sp>
    </p:spTree>
    <p:extLst>
      <p:ext uri="{BB962C8B-B14F-4D97-AF65-F5344CB8AC3E}">
        <p14:creationId xmlns:p14="http://schemas.microsoft.com/office/powerpoint/2010/main" val="148652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large amount of data (&gt;40%) have been recovered for any given months of the two regions. </a:t>
            </a:r>
          </a:p>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16</a:t>
            </a:fld>
            <a:endParaRPr lang="en-US"/>
          </a:p>
        </p:txBody>
      </p:sp>
    </p:spTree>
    <p:extLst>
      <p:ext uri="{BB962C8B-B14F-4D97-AF65-F5344CB8AC3E}">
        <p14:creationId xmlns:p14="http://schemas.microsoft.com/office/powerpoint/2010/main" val="2286875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2F1B657-09A3-43BF-A507-FE0FBFBFF7A1}" type="slidenum">
              <a:rPr lang="en-US" altLang="en-US" sz="1200"/>
              <a:pPr algn="r" eaLnBrk="1" hangingPunct="1"/>
              <a:t>17</a:t>
            </a:fld>
            <a:endParaRPr lang="en-US" alt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While </a:t>
            </a:r>
            <a:r>
              <a:rPr lang="en-US" sz="1200" kern="1200" dirty="0" err="1" smtClean="0">
                <a:solidFill>
                  <a:schemeClr val="tx1"/>
                </a:solidFill>
                <a:effectLst/>
                <a:latin typeface="+mn-lt"/>
                <a:ea typeface="+mn-ea"/>
                <a:cs typeface="+mn-cs"/>
              </a:rPr>
              <a:t>Chl</a:t>
            </a:r>
            <a:r>
              <a:rPr lang="en-US" sz="1200" kern="1200" dirty="0" smtClean="0">
                <a:solidFill>
                  <a:schemeClr val="tx1"/>
                </a:solidFill>
                <a:effectLst/>
                <a:latin typeface="+mn-lt"/>
                <a:ea typeface="+mn-ea"/>
                <a:cs typeface="+mn-cs"/>
              </a:rPr>
              <a:t>-a show relatively low values around the cloud edge for both sensors (a and c), considerably higher normalized Florescence Line Height (</a:t>
            </a:r>
            <a:r>
              <a:rPr lang="en-US" sz="1200" kern="1200" dirty="0" err="1" smtClean="0">
                <a:solidFill>
                  <a:schemeClr val="tx1"/>
                </a:solidFill>
                <a:effectLst/>
                <a:latin typeface="+mn-lt"/>
                <a:ea typeface="+mn-ea"/>
                <a:cs typeface="+mn-cs"/>
              </a:rPr>
              <a:t>nFLH</a:t>
            </a:r>
            <a:r>
              <a:rPr lang="en-US" sz="1200" kern="1200" dirty="0" smtClean="0">
                <a:solidFill>
                  <a:schemeClr val="tx1"/>
                </a:solidFill>
                <a:effectLst/>
                <a:latin typeface="+mn-lt"/>
                <a:ea typeface="+mn-ea"/>
                <a:cs typeface="+mn-cs"/>
              </a:rPr>
              <a:t>) are observed in western of cloud for MODISA and eastern of cloud for MODIST respectively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98884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example to show the combined effects of AE and ME in L</a:t>
            </a:r>
            <a:r>
              <a:rPr lang="en-US" sz="1200" kern="1200" baseline="-25000" dirty="0" smtClean="0">
                <a:solidFill>
                  <a:schemeClr val="tx1"/>
                </a:solidFill>
                <a:effectLst/>
                <a:latin typeface="+mn-lt"/>
                <a:ea typeface="+mn-ea"/>
                <a:cs typeface="+mn-cs"/>
              </a:rPr>
              <a:t>t,443</a:t>
            </a:r>
            <a:r>
              <a:rPr lang="en-US" sz="1200" kern="1200" dirty="0" smtClean="0">
                <a:solidFill>
                  <a:schemeClr val="tx1"/>
                </a:solidFill>
                <a:effectLst/>
                <a:latin typeface="+mn-lt"/>
                <a:ea typeface="+mn-ea"/>
                <a:cs typeface="+mn-cs"/>
              </a:rPr>
              <a:t> in the up scan discretion of MODISA and MODIST (west of cloud for MODISA and east of cloud for MODIST), where the AE are also shown in the down scan direction.</a:t>
            </a:r>
          </a:p>
          <a:p>
            <a:endParaRPr lang="en-US" dirty="0"/>
          </a:p>
        </p:txBody>
      </p:sp>
      <p:sp>
        <p:nvSpPr>
          <p:cNvPr id="4" name="Slide Number Placeholder 3"/>
          <p:cNvSpPr>
            <a:spLocks noGrp="1"/>
          </p:cNvSpPr>
          <p:nvPr>
            <p:ph type="sldNum" sz="quarter" idx="10"/>
          </p:nvPr>
        </p:nvSpPr>
        <p:spPr/>
        <p:txBody>
          <a:bodyPr/>
          <a:lstStyle/>
          <a:p>
            <a:fld id="{7B8E01FD-62BB-4B2C-AFCF-21ACFDA91745}" type="slidenum">
              <a:rPr lang="en-US" smtClean="0"/>
              <a:t>3</a:t>
            </a:fld>
            <a:endParaRPr lang="en-US"/>
          </a:p>
        </p:txBody>
      </p:sp>
    </p:spTree>
    <p:extLst>
      <p:ext uri="{BB962C8B-B14F-4D97-AF65-F5344CB8AC3E}">
        <p14:creationId xmlns:p14="http://schemas.microsoft.com/office/powerpoint/2010/main" val="177504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3980761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66147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260196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ME effects are clearly revealed in the up scan directions in two MODIS sensors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423744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3975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5/22/15 07:42</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364097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8610600" cy="1523495"/>
          </a:xfrm>
        </p:spPr>
        <p:txBody>
          <a:bodyPr/>
          <a:lstStyle/>
          <a:p>
            <a:pPr algn="ctr"/>
            <a:r>
              <a:rPr lang="en-US" sz="3600" b="1" dirty="0">
                <a:effectLst/>
              </a:rPr>
              <a:t>Effects of cloud adjacency on TOA radiance and ocean color products: A statistical assessment</a:t>
            </a:r>
            <a:endParaRPr lang="en-US" sz="3600" dirty="0">
              <a:effectLst/>
            </a:endParaRPr>
          </a:p>
        </p:txBody>
      </p:sp>
      <p:sp>
        <p:nvSpPr>
          <p:cNvPr id="3" name="Subtitle 2"/>
          <p:cNvSpPr>
            <a:spLocks noGrp="1"/>
          </p:cNvSpPr>
          <p:nvPr>
            <p:ph type="subTitle" idx="1"/>
          </p:nvPr>
        </p:nvSpPr>
        <p:spPr>
          <a:xfrm>
            <a:off x="533400" y="3352800"/>
            <a:ext cx="7681913" cy="990600"/>
          </a:xfrm>
        </p:spPr>
        <p:txBody>
          <a:bodyPr>
            <a:normAutofit/>
          </a:bodyPr>
          <a:lstStyle/>
          <a:p>
            <a:pPr algn="ctr"/>
            <a:r>
              <a:rPr lang="en-US" dirty="0" err="1" smtClean="0"/>
              <a:t>Lian</a:t>
            </a:r>
            <a:r>
              <a:rPr lang="en-US" dirty="0" smtClean="0"/>
              <a:t> Feng and </a:t>
            </a:r>
            <a:r>
              <a:rPr lang="en-US" dirty="0" err="1" smtClean="0"/>
              <a:t>Chuanmin</a:t>
            </a:r>
            <a:r>
              <a:rPr lang="en-US" dirty="0" smtClean="0"/>
              <a:t> Hu</a:t>
            </a:r>
          </a:p>
          <a:p>
            <a:pPr algn="ctr"/>
            <a:r>
              <a:rPr lang="en-US" dirty="0" smtClean="0"/>
              <a:t>University of South Florida</a:t>
            </a:r>
            <a:endParaRPr lang="en-US" dirty="0"/>
          </a:p>
        </p:txBody>
      </p:sp>
      <p:sp>
        <p:nvSpPr>
          <p:cNvPr id="4" name="Subtitle 2"/>
          <p:cNvSpPr txBox="1">
            <a:spLocks/>
          </p:cNvSpPr>
          <p:nvPr/>
        </p:nvSpPr>
        <p:spPr>
          <a:xfrm>
            <a:off x="381000" y="5638800"/>
            <a:ext cx="7681913" cy="9906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dirty="0" smtClean="0"/>
              <a:t>NASA MODIS/VIIRS Science Team Meeting</a:t>
            </a:r>
          </a:p>
          <a:p>
            <a:pPr algn="ctr"/>
            <a:r>
              <a:rPr lang="en-US" dirty="0" smtClean="0"/>
              <a:t>May 18 – 22, 2015, Silver Spring, MD</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62000" y="1371600"/>
            <a:ext cx="7772400" cy="5029200"/>
          </a:xfrm>
          <a:prstGeom prst="rect">
            <a:avLst/>
          </a:prstGeom>
        </p:spPr>
      </p:pic>
      <p:sp>
        <p:nvSpPr>
          <p:cNvPr id="9" name="Title 3"/>
          <p:cNvSpPr txBox="1">
            <a:spLocks/>
          </p:cNvSpPr>
          <p:nvPr/>
        </p:nvSpPr>
        <p:spPr>
          <a:xfrm>
            <a:off x="171450" y="228600"/>
            <a:ext cx="83820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a:t>Results: </a:t>
            </a:r>
            <a:r>
              <a:rPr lang="en-US" dirty="0" smtClean="0">
                <a:effectLst/>
              </a:rPr>
              <a:t>Cloud effects in FLH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85800" y="969596"/>
            <a:ext cx="8077200" cy="5736003"/>
          </a:xfrm>
          <a:prstGeom prst="rect">
            <a:avLst/>
          </a:prstGeom>
        </p:spPr>
      </p:pic>
      <p:sp>
        <p:nvSpPr>
          <p:cNvPr id="7" name="Title 3"/>
          <p:cNvSpPr txBox="1">
            <a:spLocks/>
          </p:cNvSpPr>
          <p:nvPr/>
        </p:nvSpPr>
        <p:spPr>
          <a:xfrm>
            <a:off x="85725" y="304800"/>
            <a:ext cx="897255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4400" dirty="0"/>
              <a:t>Results: </a:t>
            </a:r>
            <a:r>
              <a:rPr lang="en-US" sz="4400" dirty="0">
                <a:effectLst/>
              </a:rPr>
              <a:t>influence of cloud size and albedo </a:t>
            </a:r>
            <a:endParaRPr lang="en-US" sz="4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1261020"/>
            <a:ext cx="9105900" cy="2438400"/>
          </a:xfrm>
          <a:prstGeom prst="rect">
            <a:avLst/>
          </a:prstGeom>
        </p:spPr>
      </p:pic>
      <p:sp>
        <p:nvSpPr>
          <p:cNvPr id="9" name="Rectangle 8"/>
          <p:cNvSpPr/>
          <p:nvPr/>
        </p:nvSpPr>
        <p:spPr>
          <a:xfrm>
            <a:off x="-76200" y="76200"/>
            <a:ext cx="6240619" cy="769441"/>
          </a:xfrm>
          <a:prstGeom prst="rect">
            <a:avLst/>
          </a:prstGeom>
        </p:spPr>
        <p:txBody>
          <a:bodyPr wrap="none">
            <a:spAutoFit/>
          </a:bodyPr>
          <a:lstStyle/>
          <a:p>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Uncertainties </a:t>
            </a:r>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and limitations</a:t>
            </a:r>
          </a:p>
        </p:txBody>
      </p:sp>
      <p:sp>
        <p:nvSpPr>
          <p:cNvPr id="10" name="Rectangle 9"/>
          <p:cNvSpPr/>
          <p:nvPr/>
        </p:nvSpPr>
        <p:spPr>
          <a:xfrm>
            <a:off x="152400" y="3886200"/>
            <a:ext cx="8461408" cy="2404954"/>
          </a:xfrm>
          <a:prstGeom prst="rect">
            <a:avLst/>
          </a:prstGeom>
        </p:spPr>
        <p:txBody>
          <a:bodyPr wrap="square">
            <a:spAutoFit/>
          </a:bodyPr>
          <a:lstStyle/>
          <a:p>
            <a:pPr marL="396875" indent="-396875" defTabSz="914363">
              <a:lnSpc>
                <a:spcPct val="110000"/>
              </a:lnSpc>
              <a:spcBef>
                <a:spcPct val="20000"/>
              </a:spcBef>
              <a:spcAft>
                <a:spcPts val="600"/>
              </a:spcAft>
              <a:buBlip>
                <a:blip r:embed="rId4"/>
              </a:buBlip>
            </a:pPr>
            <a:r>
              <a:rPr lang="en-US" sz="2400" dirty="0"/>
              <a:t>Changes of up to 2-3% for </a:t>
            </a:r>
            <a:r>
              <a:rPr lang="en-US" sz="2400" dirty="0" err="1"/>
              <a:t>Chl</a:t>
            </a:r>
            <a:r>
              <a:rPr lang="en-US" sz="2400" dirty="0"/>
              <a:t>-a within 20 pixels (or 20 km at nadir). </a:t>
            </a:r>
            <a:endParaRPr lang="en-US" sz="2400" dirty="0" smtClean="0"/>
          </a:p>
          <a:p>
            <a:pPr marL="396875" indent="-396875" defTabSz="914363">
              <a:lnSpc>
                <a:spcPct val="110000"/>
              </a:lnSpc>
              <a:spcBef>
                <a:spcPct val="20000"/>
              </a:spcBef>
              <a:spcAft>
                <a:spcPts val="600"/>
              </a:spcAft>
              <a:buBlip>
                <a:blip r:embed="rId4"/>
              </a:buBlip>
            </a:pPr>
            <a:r>
              <a:rPr lang="en-US" sz="2400" dirty="0"/>
              <a:t>The spatial variability of </a:t>
            </a:r>
            <a:r>
              <a:rPr lang="en-US" sz="2400" dirty="0" err="1"/>
              <a:t>nFLH</a:t>
            </a:r>
            <a:r>
              <a:rPr lang="en-US" sz="2400" dirty="0"/>
              <a:t> cloud reach to ~15% in relative difference or 0.0006 mw</a:t>
            </a:r>
            <a:r>
              <a:rPr lang="en-US" sz="2400" baseline="30000" dirty="0"/>
              <a:t>-2</a:t>
            </a:r>
            <a:r>
              <a:rPr lang="en-US" sz="2400" dirty="0"/>
              <a:t> µm</a:t>
            </a:r>
            <a:r>
              <a:rPr lang="en-US" sz="2400" baseline="30000" dirty="0"/>
              <a:t>-1</a:t>
            </a:r>
            <a:r>
              <a:rPr lang="en-US" sz="2400" dirty="0"/>
              <a:t> sr</a:t>
            </a:r>
            <a:r>
              <a:rPr lang="en-US" sz="2400" baseline="30000" dirty="0"/>
              <a:t>-1</a:t>
            </a:r>
            <a:r>
              <a:rPr lang="en-US" sz="2400" dirty="0"/>
              <a:t> in absolute value</a:t>
            </a:r>
          </a:p>
          <a:p>
            <a:pPr defTabSz="914363">
              <a:lnSpc>
                <a:spcPct val="110000"/>
              </a:lnSpc>
              <a:spcBef>
                <a:spcPct val="20000"/>
              </a:spcBef>
              <a:spcAft>
                <a:spcPts val="600"/>
              </a:spcAft>
            </a:pP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304800" y="838200"/>
            <a:ext cx="6400800" cy="2971800"/>
          </a:xfrm>
          <a:prstGeom prst="rect">
            <a:avLst/>
          </a:prstGeom>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295275" y="3962400"/>
            <a:ext cx="8229600" cy="2805430"/>
          </a:xfrm>
          <a:prstGeom prst="rect">
            <a:avLst/>
          </a:prstGeom>
        </p:spPr>
      </p:pic>
      <p:sp>
        <p:nvSpPr>
          <p:cNvPr id="10" name="Rectangle 9"/>
          <p:cNvSpPr/>
          <p:nvPr/>
        </p:nvSpPr>
        <p:spPr>
          <a:xfrm>
            <a:off x="0" y="9525"/>
            <a:ext cx="6572377" cy="769441"/>
          </a:xfrm>
          <a:prstGeom prst="rect">
            <a:avLst/>
          </a:prstGeom>
        </p:spPr>
        <p:txBody>
          <a:bodyPr wrap="none">
            <a:spAutoFit/>
          </a:bodyPr>
          <a:lstStyle/>
          <a:p>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Effects </a:t>
            </a:r>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from </a:t>
            </a:r>
            <a:r>
              <a:rPr lang="en-US" sz="4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land and </a:t>
            </a:r>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sun-glint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9832" y="1066800"/>
            <a:ext cx="9163832" cy="4395788"/>
          </a:xfrm>
          <a:prstGeom prst="rect">
            <a:avLst/>
          </a:prstGeom>
        </p:spPr>
      </p:pic>
      <p:sp>
        <p:nvSpPr>
          <p:cNvPr id="7" name="Rectangle 6"/>
          <p:cNvSpPr/>
          <p:nvPr/>
        </p:nvSpPr>
        <p:spPr>
          <a:xfrm>
            <a:off x="0" y="152400"/>
            <a:ext cx="7616188" cy="769441"/>
          </a:xfrm>
          <a:prstGeom prst="rect">
            <a:avLst/>
          </a:prstGeom>
        </p:spPr>
        <p:txBody>
          <a:bodyPr wrap="none">
            <a:spAutoFit/>
          </a:bodyPr>
          <a:lstStyle/>
          <a:p>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Implications for </a:t>
            </a:r>
            <a:r>
              <a:rPr lang="en-US" sz="44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Chl</a:t>
            </a:r>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 data recovery</a:t>
            </a:r>
          </a:p>
        </p:txBody>
      </p:sp>
      <p:sp>
        <p:nvSpPr>
          <p:cNvPr id="8" name="Rectangle 7"/>
          <p:cNvSpPr/>
          <p:nvPr/>
        </p:nvSpPr>
        <p:spPr>
          <a:xfrm>
            <a:off x="-19832" y="5569447"/>
            <a:ext cx="8935232" cy="830997"/>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Comparison of the cloud AE between </a:t>
            </a:r>
            <a:r>
              <a:rPr lang="en-US" sz="2400" dirty="0" err="1">
                <a:latin typeface="Times New Roman" panose="02020603050405020304" pitchFamily="18" charset="0"/>
                <a:ea typeface="Times New Roman" panose="02020603050405020304" pitchFamily="18" charset="0"/>
              </a:rPr>
              <a:t>Chl</a:t>
            </a:r>
            <a:r>
              <a:rPr lang="en-US" sz="2400" baseline="-25000" dirty="0" err="1">
                <a:latin typeface="Times New Roman" panose="02020603050405020304" pitchFamily="18" charset="0"/>
                <a:ea typeface="Times New Roman" panose="02020603050405020304" pitchFamily="18" charset="0"/>
              </a:rPr>
              <a:t>ocx</a:t>
            </a:r>
            <a:r>
              <a:rPr lang="en-US" sz="2400" dirty="0">
                <a:latin typeface="Times New Roman" panose="02020603050405020304" pitchFamily="18" charset="0"/>
                <a:ea typeface="Times New Roman" panose="02020603050405020304" pitchFamily="18" charset="0"/>
              </a:rPr>
              <a:t> and </a:t>
            </a:r>
            <a:r>
              <a:rPr lang="en-US" sz="2400" dirty="0" err="1">
                <a:latin typeface="Times New Roman" panose="02020603050405020304" pitchFamily="18" charset="0"/>
                <a:ea typeface="Times New Roman" panose="02020603050405020304" pitchFamily="18" charset="0"/>
              </a:rPr>
              <a:t>Chl</a:t>
            </a:r>
            <a:r>
              <a:rPr lang="en-US" sz="2400" baseline="-25000" dirty="0" err="1">
                <a:latin typeface="Times New Roman" panose="02020603050405020304" pitchFamily="18" charset="0"/>
                <a:ea typeface="Times New Roman" panose="02020603050405020304" pitchFamily="18" charset="0"/>
              </a:rPr>
              <a:t>OCI</a:t>
            </a:r>
            <a:r>
              <a:rPr lang="en-US" sz="2400" baseline="-25000" dirty="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in the ME-free (a, b and c) and ME-affected (d, e and f) directions </a:t>
            </a:r>
            <a:endParaRPr lang="en-US" sz="24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2400"/>
            <a:ext cx="7616188" cy="769441"/>
          </a:xfrm>
          <a:prstGeom prst="rect">
            <a:avLst/>
          </a:prstGeom>
        </p:spPr>
        <p:txBody>
          <a:bodyPr wrap="none">
            <a:spAutoFit/>
          </a:bodyPr>
          <a:lstStyle/>
          <a:p>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Implications for </a:t>
            </a:r>
            <a:r>
              <a:rPr lang="en-US" sz="44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Chl</a:t>
            </a:r>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 data recovery</a:t>
            </a:r>
          </a:p>
        </p:txBody>
      </p:sp>
      <p:pic>
        <p:nvPicPr>
          <p:cNvPr id="7" name="Picture 6"/>
          <p:cNvPicPr>
            <a:picLocks noChangeAspect="1"/>
          </p:cNvPicPr>
          <p:nvPr/>
        </p:nvPicPr>
        <p:blipFill>
          <a:blip r:embed="rId3"/>
          <a:stretch>
            <a:fillRect/>
          </a:stretch>
        </p:blipFill>
        <p:spPr>
          <a:xfrm>
            <a:off x="2135029" y="4100906"/>
            <a:ext cx="4723447" cy="1855640"/>
          </a:xfrm>
          <a:prstGeom prst="rect">
            <a:avLst/>
          </a:prstGeom>
        </p:spPr>
      </p:pic>
      <p:sp>
        <p:nvSpPr>
          <p:cNvPr id="9" name="Rectangle 8"/>
          <p:cNvSpPr/>
          <p:nvPr/>
        </p:nvSpPr>
        <p:spPr>
          <a:xfrm>
            <a:off x="1065847" y="6086561"/>
            <a:ext cx="7469506" cy="646331"/>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The </a:t>
            </a:r>
            <a:r>
              <a:rPr lang="en-US" dirty="0" err="1">
                <a:latin typeface="Times New Roman" panose="02020603050405020304" pitchFamily="18" charset="0"/>
                <a:ea typeface="Times New Roman" panose="02020603050405020304" pitchFamily="18" charset="0"/>
              </a:rPr>
              <a:t>SeaDAS</a:t>
            </a:r>
            <a:r>
              <a:rPr lang="en-US" dirty="0">
                <a:latin typeface="Times New Roman" panose="02020603050405020304" pitchFamily="18" charset="0"/>
                <a:ea typeface="Times New Roman" panose="02020603050405020304" pitchFamily="18" charset="0"/>
              </a:rPr>
              <a:t> operational masking window (7x5) could be changed to 3x3 with the new </a:t>
            </a:r>
            <a:r>
              <a:rPr lang="en-US" dirty="0" err="1">
                <a:latin typeface="Times New Roman" panose="02020603050405020304" pitchFamily="18" charset="0"/>
                <a:ea typeface="Times New Roman" panose="02020603050405020304" pitchFamily="18" charset="0"/>
              </a:rPr>
              <a:t>Chl</a:t>
            </a:r>
            <a:r>
              <a:rPr lang="en-US" dirty="0">
                <a:latin typeface="Times New Roman" panose="02020603050405020304" pitchFamily="18" charset="0"/>
                <a:ea typeface="Times New Roman" panose="02020603050405020304" pitchFamily="18" charset="0"/>
              </a:rPr>
              <a:t>-a algorithm, without losing confidence for the remaining data</a:t>
            </a:r>
            <a:endParaRPr lang="en-US" dirty="0"/>
          </a:p>
        </p:txBody>
      </p:sp>
      <p:pic>
        <p:nvPicPr>
          <p:cNvPr id="10" name="Picture 9"/>
          <p:cNvPicPr>
            <a:picLocks noChangeAspect="1"/>
          </p:cNvPicPr>
          <p:nvPr/>
        </p:nvPicPr>
        <p:blipFill>
          <a:blip r:embed="rId4"/>
          <a:stretch>
            <a:fillRect/>
          </a:stretch>
        </p:blipFill>
        <p:spPr>
          <a:xfrm>
            <a:off x="152400" y="1219200"/>
            <a:ext cx="3551695" cy="2514600"/>
          </a:xfrm>
          <a:prstGeom prst="rect">
            <a:avLst/>
          </a:prstGeom>
        </p:spPr>
      </p:pic>
      <p:pic>
        <p:nvPicPr>
          <p:cNvPr id="11" name="Picture 10"/>
          <p:cNvPicPr>
            <a:picLocks noChangeAspect="1"/>
          </p:cNvPicPr>
          <p:nvPr/>
        </p:nvPicPr>
        <p:blipFill>
          <a:blip r:embed="rId5"/>
          <a:stretch>
            <a:fillRect/>
          </a:stretch>
        </p:blipFill>
        <p:spPr>
          <a:xfrm>
            <a:off x="6096000" y="1620252"/>
            <a:ext cx="1981200" cy="1962150"/>
          </a:xfrm>
          <a:prstGeom prst="rect">
            <a:avLst/>
          </a:prstGeom>
        </p:spPr>
      </p:pic>
      <p:sp>
        <p:nvSpPr>
          <p:cNvPr id="12" name="Right Arrow 11"/>
          <p:cNvSpPr/>
          <p:nvPr/>
        </p:nvSpPr>
        <p:spPr bwMode="auto">
          <a:xfrm>
            <a:off x="4366408" y="2372727"/>
            <a:ext cx="1219678" cy="457200"/>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a:xfrm>
            <a:off x="4648200" y="1697716"/>
            <a:ext cx="304800" cy="830997"/>
          </a:xfrm>
          <a:prstGeom prst="rect">
            <a:avLst/>
          </a:prstGeom>
        </p:spPr>
        <p:txBody>
          <a:bodyPr wrap="square">
            <a:spAutoFit/>
          </a:bodyPr>
          <a:lstStyle/>
          <a:p>
            <a:r>
              <a:rPr lang="en-US" sz="4800" b="1" dirty="0" smtClean="0">
                <a:solidFill>
                  <a:srgbClr val="FF0000"/>
                </a:solidFill>
                <a:latin typeface="Times New Roman" panose="02020603050405020304" pitchFamily="18" charset="0"/>
                <a:ea typeface="Times New Roman" panose="02020603050405020304" pitchFamily="18" charset="0"/>
              </a:rPr>
              <a:t>?</a:t>
            </a:r>
            <a:endParaRPr lang="en-US" sz="4800" b="1" dirty="0">
              <a:solidFill>
                <a:srgbClr val="FF0000"/>
              </a:solidFill>
            </a:endParaRPr>
          </a:p>
        </p:txBody>
      </p:sp>
    </p:spTree>
    <p:extLst>
      <p:ext uri="{BB962C8B-B14F-4D97-AF65-F5344CB8AC3E}">
        <p14:creationId xmlns:p14="http://schemas.microsoft.com/office/powerpoint/2010/main" val="19603086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33400" y="1066800"/>
            <a:ext cx="7848600" cy="5562600"/>
          </a:xfrm>
          <a:prstGeom prst="rect">
            <a:avLst/>
          </a:prstGeom>
        </p:spPr>
      </p:pic>
      <p:sp>
        <p:nvSpPr>
          <p:cNvPr id="6" name="Rectangle 5"/>
          <p:cNvSpPr/>
          <p:nvPr/>
        </p:nvSpPr>
        <p:spPr>
          <a:xfrm>
            <a:off x="0" y="152400"/>
            <a:ext cx="7616188" cy="769441"/>
          </a:xfrm>
          <a:prstGeom prst="rect">
            <a:avLst/>
          </a:prstGeom>
        </p:spPr>
        <p:txBody>
          <a:bodyPr wrap="none">
            <a:spAutoFit/>
          </a:bodyPr>
          <a:lstStyle/>
          <a:p>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Implications for </a:t>
            </a:r>
            <a:r>
              <a:rPr lang="en-US" sz="4400" spc="-150" dirty="0" err="1">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Chl</a:t>
            </a:r>
            <a:r>
              <a:rPr lang="en-US" sz="4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 data recovery</a:t>
            </a:r>
          </a:p>
        </p:txBody>
      </p:sp>
    </p:spTree>
    <p:extLst>
      <p:ext uri="{BB962C8B-B14F-4D97-AF65-F5344CB8AC3E}">
        <p14:creationId xmlns:p14="http://schemas.microsoft.com/office/powerpoint/2010/main" val="2855236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2003063211000"/>
          <p:cNvPicPr>
            <a:picLocks noChangeAspect="1" noChangeArrowheads="1"/>
          </p:cNvPicPr>
          <p:nvPr/>
        </p:nvPicPr>
        <p:blipFill rotWithShape="1">
          <a:blip r:embed="rId3">
            <a:extLst>
              <a:ext uri="{28A0092B-C50C-407E-A947-70E740481C1C}">
                <a14:useLocalDpi xmlns:a14="http://schemas.microsoft.com/office/drawing/2010/main" val="0"/>
              </a:ext>
            </a:extLst>
          </a:blip>
          <a:srcRect l="21246" t="22619" r="57507" b="50000"/>
          <a:stretch/>
        </p:blipFill>
        <p:spPr bwMode="auto">
          <a:xfrm>
            <a:off x="76200" y="1600200"/>
            <a:ext cx="4114800" cy="446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 Box 12"/>
          <p:cNvSpPr txBox="1">
            <a:spLocks noChangeArrowheads="1"/>
          </p:cNvSpPr>
          <p:nvPr/>
        </p:nvSpPr>
        <p:spPr bwMode="auto">
          <a:xfrm>
            <a:off x="254794" y="363538"/>
            <a:ext cx="8574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Data recovery around cloud edges?</a:t>
            </a:r>
            <a:endParaRPr lang="en-US" altLang="en-US" b="1" dirty="0">
              <a:solidFill>
                <a:srgbClr val="FFFF00"/>
              </a:solidFill>
              <a:latin typeface="Tahoma" pitchFamily="34" charset="0"/>
              <a:ea typeface="楷体_GB2312" charset="-122"/>
            </a:endParaRPr>
          </a:p>
        </p:txBody>
      </p:sp>
      <p:pic>
        <p:nvPicPr>
          <p:cNvPr id="59396" name="Picture 4" descr="colorbar_chl_aqua_s_pacific"/>
          <p:cNvPicPr>
            <a:picLocks noChangeAspect="1" noChangeArrowheads="1"/>
          </p:cNvPicPr>
          <p:nvPr/>
        </p:nvPicPr>
        <p:blipFill>
          <a:blip r:embed="rId4">
            <a:extLst>
              <a:ext uri="{28A0092B-C50C-407E-A947-70E740481C1C}">
                <a14:useLocalDpi xmlns:a14="http://schemas.microsoft.com/office/drawing/2010/main" val="0"/>
              </a:ext>
            </a:extLst>
          </a:blip>
          <a:srcRect l="14069" b="6889"/>
          <a:stretch>
            <a:fillRect/>
          </a:stretch>
        </p:blipFill>
        <p:spPr bwMode="auto">
          <a:xfrm>
            <a:off x="8513763" y="2322513"/>
            <a:ext cx="63023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A2003063211000"/>
          <p:cNvPicPr>
            <a:picLocks noChangeAspect="1" noChangeArrowheads="1"/>
          </p:cNvPicPr>
          <p:nvPr/>
        </p:nvPicPr>
        <p:blipFill rotWithShape="1">
          <a:blip r:embed="rId5">
            <a:extLst>
              <a:ext uri="{28A0092B-C50C-407E-A947-70E740481C1C}">
                <a14:useLocalDpi xmlns:a14="http://schemas.microsoft.com/office/drawing/2010/main" val="0"/>
              </a:ext>
            </a:extLst>
          </a:blip>
          <a:srcRect l="20924" t="22619" r="57830" b="50000"/>
          <a:stretch/>
        </p:blipFill>
        <p:spPr bwMode="auto">
          <a:xfrm>
            <a:off x="4343400" y="1600200"/>
            <a:ext cx="4114800" cy="446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7065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7043208" cy="1143388"/>
          </a:xfrm>
        </p:spPr>
        <p:txBody>
          <a:bodyPr/>
          <a:lstStyle/>
          <a:p>
            <a:r>
              <a:rPr lang="en-US" dirty="0" smtClean="0"/>
              <a:t>Conclusions</a:t>
            </a:r>
            <a:endParaRPr lang="en-US" dirty="0"/>
          </a:p>
        </p:txBody>
      </p:sp>
      <p:sp>
        <p:nvSpPr>
          <p:cNvPr id="7" name="Rectangle 6"/>
          <p:cNvSpPr/>
          <p:nvPr/>
        </p:nvSpPr>
        <p:spPr>
          <a:xfrm>
            <a:off x="304800" y="1524000"/>
            <a:ext cx="8153400" cy="3237809"/>
          </a:xfrm>
          <a:prstGeom prst="rect">
            <a:avLst/>
          </a:prstGeom>
        </p:spPr>
        <p:txBody>
          <a:bodyPr wrap="square">
            <a:spAutoFit/>
          </a:bodyPr>
          <a:lstStyle/>
          <a:p>
            <a:pPr marL="396875" indent="-396875" defTabSz="914363">
              <a:lnSpc>
                <a:spcPct val="110000"/>
              </a:lnSpc>
              <a:spcBef>
                <a:spcPct val="20000"/>
              </a:spcBef>
              <a:spcAft>
                <a:spcPts val="600"/>
              </a:spcAft>
              <a:buBlip>
                <a:blip r:embed="rId2"/>
              </a:buBlip>
            </a:pPr>
            <a:r>
              <a:rPr lang="en-US" sz="2400" dirty="0" smtClean="0"/>
              <a:t>Cloud-adjacent AEs </a:t>
            </a:r>
            <a:r>
              <a:rPr lang="en-US" sz="2400" dirty="0"/>
              <a:t>and </a:t>
            </a:r>
            <a:r>
              <a:rPr lang="en-US" sz="2400" dirty="0" smtClean="0"/>
              <a:t>MEs </a:t>
            </a:r>
            <a:r>
              <a:rPr lang="en-US" sz="2400" dirty="0"/>
              <a:t>of two MODIS instruments and </a:t>
            </a:r>
            <a:r>
              <a:rPr lang="en-US" sz="2400" dirty="0" err="1"/>
              <a:t>SeaWiFS</a:t>
            </a:r>
            <a:r>
              <a:rPr lang="en-US" sz="2400" dirty="0"/>
              <a:t> have been estimated using </a:t>
            </a:r>
            <a:r>
              <a:rPr lang="en-US" sz="2400" dirty="0" smtClean="0"/>
              <a:t>satellite measurements; </a:t>
            </a:r>
            <a:endParaRPr lang="en-US" sz="2400" dirty="0"/>
          </a:p>
          <a:p>
            <a:pPr marL="396875" indent="-396875" defTabSz="914363">
              <a:lnSpc>
                <a:spcPct val="110000"/>
              </a:lnSpc>
              <a:spcBef>
                <a:spcPct val="20000"/>
              </a:spcBef>
              <a:spcAft>
                <a:spcPts val="600"/>
              </a:spcAft>
              <a:buBlip>
                <a:blip r:embed="rId2"/>
              </a:buBlip>
            </a:pPr>
            <a:r>
              <a:rPr lang="en-US" sz="2400" dirty="0"/>
              <a:t>A smaller masking window size (3x3) </a:t>
            </a:r>
            <a:r>
              <a:rPr lang="en-US" sz="2400" dirty="0" smtClean="0"/>
              <a:t>together with the OCI </a:t>
            </a:r>
            <a:r>
              <a:rPr lang="en-US" sz="2400" dirty="0" err="1"/>
              <a:t>Chl</a:t>
            </a:r>
            <a:r>
              <a:rPr lang="en-US" sz="2400" dirty="0"/>
              <a:t>-a </a:t>
            </a:r>
            <a:r>
              <a:rPr lang="en-US" sz="2400" dirty="0" smtClean="0"/>
              <a:t>algorithm can result </a:t>
            </a:r>
            <a:r>
              <a:rPr lang="en-US" sz="2400" dirty="0"/>
              <a:t>in an increase of </a:t>
            </a:r>
            <a:r>
              <a:rPr lang="en-US" sz="2400" dirty="0" smtClean="0"/>
              <a:t>&gt; 40</a:t>
            </a:r>
            <a:r>
              <a:rPr lang="en-US" sz="2400" dirty="0"/>
              <a:t>% </a:t>
            </a:r>
            <a:r>
              <a:rPr lang="en-US" sz="2400" dirty="0" smtClean="0"/>
              <a:t>in </a:t>
            </a:r>
            <a:r>
              <a:rPr lang="en-US" sz="2400" dirty="0" err="1" smtClean="0"/>
              <a:t>Chl</a:t>
            </a:r>
            <a:r>
              <a:rPr lang="en-US" sz="2400" dirty="0" smtClean="0"/>
              <a:t>-a data coverage without losing data quality</a:t>
            </a:r>
            <a:endParaRPr lang="en-US" sz="2400" dirty="0"/>
          </a:p>
          <a:p>
            <a:pPr marL="396875" indent="-396875" defTabSz="914363">
              <a:lnSpc>
                <a:spcPct val="110000"/>
              </a:lnSpc>
              <a:spcBef>
                <a:spcPct val="20000"/>
              </a:spcBef>
              <a:spcAft>
                <a:spcPts val="600"/>
              </a:spcAft>
              <a:buBlip>
                <a:blip r:embed="rId2"/>
              </a:buBlip>
            </a:pPr>
            <a:r>
              <a:rPr lang="en-US" sz="2400" dirty="0" smtClean="0"/>
              <a:t>Further validations </a:t>
            </a:r>
            <a:r>
              <a:rPr lang="en-US" sz="2400" dirty="0"/>
              <a:t>of </a:t>
            </a:r>
            <a:r>
              <a:rPr lang="en-US" sz="2400" dirty="0" smtClean="0"/>
              <a:t>the above data recovering approach using field observations are required</a:t>
            </a:r>
            <a:endParaRPr lang="en-US" sz="2400" dirty="0"/>
          </a:p>
        </p:txBody>
      </p:sp>
    </p:spTree>
    <p:extLst>
      <p:ext uri="{BB962C8B-B14F-4D97-AF65-F5344CB8AC3E}">
        <p14:creationId xmlns:p14="http://schemas.microsoft.com/office/powerpoint/2010/main" val="34799337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Motivation</a:t>
            </a:r>
            <a:endParaRPr lang="en-US" dirty="0"/>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1600200" y="923560"/>
            <a:ext cx="5867400" cy="5324840"/>
          </a:xfrm>
          <a:prstGeom prst="rect">
            <a:avLst/>
          </a:prstGeom>
        </p:spPr>
      </p:pic>
      <p:sp>
        <p:nvSpPr>
          <p:cNvPr id="12" name="Rectangle 11"/>
          <p:cNvSpPr/>
          <p:nvPr/>
        </p:nvSpPr>
        <p:spPr>
          <a:xfrm>
            <a:off x="2895600" y="6276975"/>
            <a:ext cx="3352800" cy="369332"/>
          </a:xfrm>
          <a:prstGeom prst="rect">
            <a:avLst/>
          </a:prstGeom>
        </p:spPr>
        <p:txBody>
          <a:bodyPr wrap="square">
            <a:spAutoFit/>
          </a:bodyPr>
          <a:lstStyle/>
          <a:p>
            <a:r>
              <a:rPr lang="en-US" dirty="0" smtClean="0">
                <a:latin typeface="Times New Roman" panose="02020603050405020304" pitchFamily="18" charset="0"/>
                <a:ea typeface="Times New Roman" panose="02020603050405020304" pitchFamily="18" charset="0"/>
              </a:rPr>
              <a:t>Cloud </a:t>
            </a:r>
            <a:r>
              <a:rPr lang="en-US" dirty="0">
                <a:latin typeface="Times New Roman" panose="02020603050405020304" pitchFamily="18" charset="0"/>
                <a:ea typeface="Times New Roman" panose="02020603050405020304" pitchFamily="18" charset="0"/>
              </a:rPr>
              <a:t>effects on </a:t>
            </a:r>
            <a:r>
              <a:rPr lang="en-US" dirty="0" err="1" smtClean="0">
                <a:latin typeface="Times New Roman" panose="02020603050405020304" pitchFamily="18" charset="0"/>
                <a:ea typeface="Times New Roman" panose="02020603050405020304" pitchFamily="18" charset="0"/>
              </a:rPr>
              <a:t>Chl</a:t>
            </a:r>
            <a:r>
              <a:rPr lang="en-US" dirty="0" smtClean="0">
                <a:latin typeface="Times New Roman" panose="02020603050405020304" pitchFamily="18" charset="0"/>
                <a:ea typeface="Times New Roman" panose="02020603050405020304" pitchFamily="18" charset="0"/>
              </a:rPr>
              <a:t>-a and FLH</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5775" y="990600"/>
            <a:ext cx="8172450" cy="4920148"/>
          </a:xfrm>
          <a:prstGeom prst="rect">
            <a:avLst/>
          </a:prstGeom>
        </p:spPr>
      </p:pic>
      <p:sp>
        <p:nvSpPr>
          <p:cNvPr id="7" name="Rectangle 6"/>
          <p:cNvSpPr/>
          <p:nvPr/>
        </p:nvSpPr>
        <p:spPr>
          <a:xfrm>
            <a:off x="3733800" y="6034938"/>
            <a:ext cx="3048000" cy="461665"/>
          </a:xfrm>
          <a:prstGeom prst="rect">
            <a:avLst/>
          </a:prstGeom>
        </p:spPr>
        <p:txBody>
          <a:bodyPr wrap="square">
            <a:spAutoFit/>
          </a:bodyPr>
          <a:lstStyle/>
          <a:p>
            <a:r>
              <a:rPr lang="en-US" sz="2400" dirty="0"/>
              <a:t>AE and ME in </a:t>
            </a:r>
            <a:r>
              <a:rPr lang="en-US" sz="2400" dirty="0" smtClean="0"/>
              <a:t>L</a:t>
            </a:r>
            <a:r>
              <a:rPr lang="en-US" sz="2400" baseline="-25000" dirty="0" smtClean="0"/>
              <a:t>t,443</a:t>
            </a:r>
            <a:endParaRPr lang="en-US" sz="2400" dirty="0"/>
          </a:p>
        </p:txBody>
      </p:sp>
      <p:sp>
        <p:nvSpPr>
          <p:cNvPr id="2" name="Title 1"/>
          <p:cNvSpPr>
            <a:spLocks noGrp="1"/>
          </p:cNvSpPr>
          <p:nvPr>
            <p:ph type="title"/>
          </p:nvPr>
        </p:nvSpPr>
        <p:spPr/>
        <p:txBody>
          <a:bodyPr/>
          <a:lstStyle/>
          <a:p>
            <a:r>
              <a:rPr lang="en-US" dirty="0" smtClean="0"/>
              <a:t>Problem and Motivation</a:t>
            </a:r>
            <a:endParaRPr lang="en-US" dirty="0"/>
          </a:p>
        </p:txBody>
      </p:sp>
    </p:spTree>
    <p:extLst>
      <p:ext uri="{BB962C8B-B14F-4D97-AF65-F5344CB8AC3E}">
        <p14:creationId xmlns:p14="http://schemas.microsoft.com/office/powerpoint/2010/main" val="4812571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 y="305662"/>
            <a:ext cx="8382000" cy="1163395"/>
          </a:xfrm>
        </p:spPr>
        <p:txBody>
          <a:bodyPr>
            <a:normAutofit/>
          </a:bodyPr>
          <a:lstStyle/>
          <a:p>
            <a:r>
              <a:rPr lang="en-US" dirty="0" smtClean="0"/>
              <a:t>Objectives</a:t>
            </a:r>
            <a:endParaRPr lang="en-US" dirty="0">
              <a:solidFill>
                <a:schemeClr val="tx2"/>
              </a:solidFill>
            </a:endParaRPr>
          </a:p>
        </p:txBody>
      </p:sp>
      <p:sp>
        <p:nvSpPr>
          <p:cNvPr id="3" name="Text Placeholder 2"/>
          <p:cNvSpPr>
            <a:spLocks noGrp="1"/>
          </p:cNvSpPr>
          <p:nvPr>
            <p:ph type="body" sz="quarter" idx="10"/>
          </p:nvPr>
        </p:nvSpPr>
        <p:spPr>
          <a:xfrm>
            <a:off x="185737" y="1425091"/>
            <a:ext cx="8772525" cy="3962400"/>
          </a:xfrm>
        </p:spPr>
        <p:txBody>
          <a:bodyPr>
            <a:normAutofit/>
          </a:bodyPr>
          <a:lstStyle/>
          <a:p>
            <a:pPr lvl="0">
              <a:lnSpc>
                <a:spcPct val="110000"/>
              </a:lnSpc>
              <a:spcAft>
                <a:spcPts val="600"/>
              </a:spcAft>
            </a:pPr>
            <a:r>
              <a:rPr lang="en-US" dirty="0" smtClean="0"/>
              <a:t>Understand </a:t>
            </a:r>
            <a:r>
              <a:rPr lang="en-US" dirty="0"/>
              <a:t>the spatial scale of </a:t>
            </a:r>
            <a:r>
              <a:rPr lang="en-US" dirty="0" smtClean="0"/>
              <a:t>cloud adjacency </a:t>
            </a:r>
            <a:r>
              <a:rPr lang="en-US" dirty="0"/>
              <a:t>effects in a statistical meaningful </a:t>
            </a:r>
            <a:r>
              <a:rPr lang="en-US" dirty="0" smtClean="0"/>
              <a:t>approach and evaluate </a:t>
            </a:r>
            <a:r>
              <a:rPr lang="en-US" dirty="0"/>
              <a:t>the impacts on the TOA radiance and ocean color </a:t>
            </a:r>
            <a:r>
              <a:rPr lang="en-US" dirty="0" smtClean="0"/>
              <a:t>products;</a:t>
            </a:r>
          </a:p>
          <a:p>
            <a:pPr lvl="0">
              <a:lnSpc>
                <a:spcPct val="110000"/>
              </a:lnSpc>
              <a:spcAft>
                <a:spcPts val="600"/>
              </a:spcAft>
            </a:pPr>
            <a:r>
              <a:rPr lang="en-US" dirty="0" smtClean="0"/>
              <a:t>Determine </a:t>
            </a:r>
            <a:r>
              <a:rPr lang="en-US" dirty="0"/>
              <a:t>how to minimize such effects on the ocean color products and recover some of the data</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2796"/>
            <a:ext cx="8382000" cy="1163395"/>
          </a:xfrm>
        </p:spPr>
        <p:txBody>
          <a:bodyPr>
            <a:normAutofit/>
          </a:bodyPr>
          <a:lstStyle/>
          <a:p>
            <a:r>
              <a:rPr lang="en-US" dirty="0" smtClean="0"/>
              <a:t>Methodology</a:t>
            </a:r>
            <a:endParaRPr lang="en-US" dirty="0">
              <a:solidFill>
                <a:schemeClr val="tx2"/>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990600" y="914400"/>
            <a:ext cx="7203282" cy="3657600"/>
          </a:xfrm>
          <a:prstGeom prst="rect">
            <a:avLst/>
          </a:prstGeom>
        </p:spPr>
      </p:pic>
      <p:sp>
        <p:nvSpPr>
          <p:cNvPr id="6" name="Rectangle 5"/>
          <p:cNvSpPr/>
          <p:nvPr/>
        </p:nvSpPr>
        <p:spPr>
          <a:xfrm>
            <a:off x="304800" y="5435409"/>
            <a:ext cx="9063037" cy="1384995"/>
          </a:xfrm>
          <a:prstGeom prst="rect">
            <a:avLst/>
          </a:prstGeom>
        </p:spPr>
        <p:txBody>
          <a:bodyPr wrap="square">
            <a:spAutoFit/>
          </a:bodyPr>
          <a:lstStyle/>
          <a:p>
            <a:r>
              <a:rPr lang="en-US" sz="2800" dirty="0">
                <a:sym typeface="Symbol" panose="05050102010706020507" pitchFamily="18" charset="2"/>
              </a:rPr>
              <a:t></a:t>
            </a:r>
            <a:r>
              <a:rPr lang="en-US" sz="2800" baseline="-25000" dirty="0"/>
              <a:t>α</a:t>
            </a:r>
            <a:r>
              <a:rPr lang="en-US" sz="2800" dirty="0"/>
              <a:t> and </a:t>
            </a:r>
            <a:r>
              <a:rPr lang="en-US" sz="2800" dirty="0">
                <a:sym typeface="Symbol" panose="05050102010706020507" pitchFamily="18" charset="2"/>
              </a:rPr>
              <a:t></a:t>
            </a:r>
            <a:r>
              <a:rPr lang="en-US" sz="2800" baseline="-25000" dirty="0" err="1"/>
              <a:t>i</a:t>
            </a:r>
            <a:r>
              <a:rPr lang="en-US" sz="2800" baseline="-25000" dirty="0"/>
              <a:t> </a:t>
            </a:r>
            <a:r>
              <a:rPr lang="en-US" sz="2800" dirty="0"/>
              <a:t> </a:t>
            </a:r>
            <a:r>
              <a:rPr lang="en-US" sz="2800" dirty="0" smtClean="0"/>
              <a:t>are the </a:t>
            </a:r>
            <a:r>
              <a:rPr lang="en-US" sz="2800" dirty="0"/>
              <a:t>values of TOA or ocean color products for pixel “α”  and the other 20 </a:t>
            </a:r>
            <a:r>
              <a:rPr lang="en-US" sz="2800" dirty="0" smtClean="0"/>
              <a:t>selected. </a:t>
            </a:r>
            <a:r>
              <a:rPr lang="en-US" sz="2800" dirty="0"/>
              <a:t>pixels“α” is the AE-free pixel, and “A” and “B” represent different cloud patches.</a:t>
            </a:r>
          </a:p>
        </p:txBody>
      </p:sp>
      <p:pic>
        <p:nvPicPr>
          <p:cNvPr id="7" name="Picture 6"/>
          <p:cNvPicPr>
            <a:picLocks noChangeAspect="1"/>
          </p:cNvPicPr>
          <p:nvPr/>
        </p:nvPicPr>
        <p:blipFill>
          <a:blip r:embed="rId4"/>
          <a:stretch>
            <a:fillRect/>
          </a:stretch>
        </p:blipFill>
        <p:spPr>
          <a:xfrm>
            <a:off x="990600" y="4714201"/>
            <a:ext cx="4697647" cy="599403"/>
          </a:xfrm>
          <a:prstGeom prst="rect">
            <a:avLst/>
          </a:prstGeom>
        </p:spPr>
      </p:pic>
    </p:spTree>
    <p:extLst>
      <p:ext uri="{BB962C8B-B14F-4D97-AF65-F5344CB8AC3E}">
        <p14:creationId xmlns:p14="http://schemas.microsoft.com/office/powerpoint/2010/main" val="23804365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382000" cy="1052596"/>
          </a:xfrm>
        </p:spPr>
        <p:txBody>
          <a:bodyPr/>
          <a:lstStyle/>
          <a:p>
            <a:r>
              <a:rPr dirty="0" smtClean="0"/>
              <a:t>Results</a:t>
            </a:r>
            <a:br>
              <a:rPr dirty="0" smtClean="0"/>
            </a:br>
            <a:r>
              <a:rPr lang="en-US" sz="2800" dirty="0" smtClean="0">
                <a:solidFill>
                  <a:schemeClr val="accent5"/>
                </a:solidFill>
              </a:rPr>
              <a:t>ME-free direction</a:t>
            </a:r>
            <a:endParaRPr lang="en-US" sz="2800" dirty="0">
              <a:solidFill>
                <a:schemeClr val="accent5"/>
              </a:solidFill>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6200" y="1204996"/>
            <a:ext cx="8915400" cy="2209800"/>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6200" y="4038600"/>
            <a:ext cx="9048750" cy="2209800"/>
          </a:xfrm>
          <a:prstGeom prst="rect">
            <a:avLst/>
          </a:prstGeom>
        </p:spPr>
      </p:pic>
      <p:sp>
        <p:nvSpPr>
          <p:cNvPr id="2" name="Rectangle 1"/>
          <p:cNvSpPr/>
          <p:nvPr/>
        </p:nvSpPr>
        <p:spPr>
          <a:xfrm>
            <a:off x="4191000" y="6324600"/>
            <a:ext cx="1852367" cy="584775"/>
          </a:xfrm>
          <a:prstGeom prst="rect">
            <a:avLst/>
          </a:prstGeom>
        </p:spPr>
        <p:txBody>
          <a:bodyPr wrap="none">
            <a:spAutoFit/>
          </a:bodyPr>
          <a:lstStyle/>
          <a:p>
            <a:r>
              <a:rPr lang="en-US" sz="3200" dirty="0">
                <a:latin typeface="Times New Roman" panose="02020603050405020304" pitchFamily="18" charset="0"/>
                <a:ea typeface="Times New Roman" panose="02020603050405020304" pitchFamily="18" charset="0"/>
              </a:rPr>
              <a:t>MODIST </a:t>
            </a:r>
            <a:endParaRPr lang="en-US" sz="3200" dirty="0"/>
          </a:p>
        </p:txBody>
      </p:sp>
      <p:sp>
        <p:nvSpPr>
          <p:cNvPr id="7" name="Rectangle 6"/>
          <p:cNvSpPr/>
          <p:nvPr/>
        </p:nvSpPr>
        <p:spPr>
          <a:xfrm>
            <a:off x="4164419" y="3419642"/>
            <a:ext cx="1883657" cy="584775"/>
          </a:xfrm>
          <a:prstGeom prst="rect">
            <a:avLst/>
          </a:prstGeom>
        </p:spPr>
        <p:txBody>
          <a:bodyPr wrap="none">
            <a:spAutoFit/>
          </a:bodyPr>
          <a:lstStyle/>
          <a:p>
            <a:r>
              <a:rPr lang="en-US" sz="3200" dirty="0" smtClean="0">
                <a:latin typeface="Times New Roman" panose="02020603050405020304" pitchFamily="18" charset="0"/>
                <a:ea typeface="Times New Roman" panose="02020603050405020304" pitchFamily="18" charset="0"/>
              </a:rPr>
              <a:t>MODISA </a:t>
            </a:r>
            <a:endParaRPr lang="en-US" sz="32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990600" y="1905000"/>
            <a:ext cx="7162800" cy="2667000"/>
          </a:xfrm>
          <a:prstGeom prst="rect">
            <a:avLst/>
          </a:prstGeom>
        </p:spPr>
      </p:pic>
      <p:sp>
        <p:nvSpPr>
          <p:cNvPr id="4" name="Title 2"/>
          <p:cNvSpPr>
            <a:spLocks noGrp="1"/>
          </p:cNvSpPr>
          <p:nvPr>
            <p:ph type="title"/>
          </p:nvPr>
        </p:nvSpPr>
        <p:spPr>
          <a:xfrm>
            <a:off x="228600" y="152400"/>
            <a:ext cx="8382000" cy="1052596"/>
          </a:xfrm>
        </p:spPr>
        <p:txBody>
          <a:bodyPr/>
          <a:lstStyle/>
          <a:p>
            <a:r>
              <a:rPr dirty="0" smtClean="0"/>
              <a:t>Results</a:t>
            </a:r>
            <a:br>
              <a:rPr dirty="0" smtClean="0"/>
            </a:br>
            <a:r>
              <a:rPr lang="en-US" sz="2800" dirty="0" smtClean="0">
                <a:solidFill>
                  <a:schemeClr val="accent5"/>
                </a:solidFill>
              </a:rPr>
              <a:t>ME-free direction</a:t>
            </a:r>
            <a:endParaRPr lang="en-US" sz="2800" dirty="0">
              <a:solidFill>
                <a:schemeClr val="accent5"/>
              </a:solidFill>
            </a:endParaRPr>
          </a:p>
        </p:txBody>
      </p:sp>
      <p:sp>
        <p:nvSpPr>
          <p:cNvPr id="5" name="Rectangle 4"/>
          <p:cNvSpPr/>
          <p:nvPr/>
        </p:nvSpPr>
        <p:spPr>
          <a:xfrm>
            <a:off x="4191000" y="4648200"/>
            <a:ext cx="1526444" cy="523220"/>
          </a:xfrm>
          <a:prstGeom prst="rect">
            <a:avLst/>
          </a:prstGeom>
        </p:spPr>
        <p:txBody>
          <a:bodyPr wrap="none">
            <a:spAutoFit/>
          </a:bodyPr>
          <a:lstStyle/>
          <a:p>
            <a:r>
              <a:rPr lang="en-US" sz="2800" dirty="0" err="1" smtClean="0">
                <a:latin typeface="Times New Roman" panose="02020603050405020304" pitchFamily="18" charset="0"/>
                <a:ea typeface="Times New Roman" panose="02020603050405020304" pitchFamily="18" charset="0"/>
              </a:rPr>
              <a:t>SeaWiFS</a:t>
            </a:r>
            <a:endParaRPr lang="en-US" sz="2800" dirty="0"/>
          </a:p>
        </p:txBody>
      </p:sp>
    </p:spTree>
    <p:extLst>
      <p:ext uri="{BB962C8B-B14F-4D97-AF65-F5344CB8AC3E}">
        <p14:creationId xmlns:p14="http://schemas.microsoft.com/office/powerpoint/2010/main" val="27417823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838200" y="666750"/>
            <a:ext cx="7772400" cy="6172200"/>
          </a:xfrm>
          <a:prstGeom prst="rect">
            <a:avLst/>
          </a:prstGeom>
        </p:spPr>
      </p:pic>
      <p:sp>
        <p:nvSpPr>
          <p:cNvPr id="6" name="Title 2"/>
          <p:cNvSpPr>
            <a:spLocks noGrp="1"/>
          </p:cNvSpPr>
          <p:nvPr>
            <p:ph type="title"/>
          </p:nvPr>
        </p:nvSpPr>
        <p:spPr>
          <a:xfrm>
            <a:off x="9525" y="0"/>
            <a:ext cx="8382000" cy="1052596"/>
          </a:xfrm>
        </p:spPr>
        <p:txBody>
          <a:bodyPr/>
          <a:lstStyle/>
          <a:p>
            <a:r>
              <a:rPr dirty="0" smtClean="0"/>
              <a:t>Results: different directions</a:t>
            </a:r>
            <a:br>
              <a:rPr dirty="0" smtClean="0"/>
            </a:br>
            <a:endParaRPr lang="en-US" sz="2800" dirty="0">
              <a:solidFill>
                <a:schemeClr val="accent5"/>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685800"/>
            <a:ext cx="8382000" cy="664797"/>
          </a:xfrm>
        </p:spPr>
        <p:txBody>
          <a:bodyPr/>
          <a:lstStyle/>
          <a:p>
            <a:r>
              <a:rPr lang="en-US" dirty="0"/>
              <a:t>Results: </a:t>
            </a:r>
            <a:r>
              <a:rPr lang="en-US" dirty="0" smtClean="0">
                <a:effectLst/>
              </a:rPr>
              <a:t>Cloud </a:t>
            </a:r>
            <a:r>
              <a:rPr lang="en-US" dirty="0">
                <a:effectLst/>
              </a:rPr>
              <a:t>effects in Chl-a </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2133600"/>
            <a:ext cx="9144000" cy="25908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design)</Template>
  <TotalTime>143</TotalTime>
  <Words>1940</Words>
  <Application>Microsoft Macintosh PowerPoint</Application>
  <PresentationFormat>On-screen Show (4:3)</PresentationFormat>
  <Paragraphs>95</Paragraphs>
  <Slides>18</Slides>
  <Notes>16</Notes>
  <HiddenSlides>1</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Blue Segoe 4-3 template-template_April-17-2007</vt:lpstr>
      <vt:lpstr>White with Courier font for code slides</vt:lpstr>
      <vt:lpstr>Effects of cloud adjacency on TOA radiance and ocean color products: A statistical assessment</vt:lpstr>
      <vt:lpstr>Problem and Motivation</vt:lpstr>
      <vt:lpstr>Problem and Motivation</vt:lpstr>
      <vt:lpstr>Objectives</vt:lpstr>
      <vt:lpstr>Methodology</vt:lpstr>
      <vt:lpstr>Results ME-free direction</vt:lpstr>
      <vt:lpstr>Results ME-free direction</vt:lpstr>
      <vt:lpstr>Results: different directions </vt:lpstr>
      <vt:lpstr>Results: Cloud effects in Chl-a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USF College of Marine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cloud adjacency on TOA radiance and ocean color products: A statistical assessment</dc:title>
  <dc:creator>feng</dc:creator>
  <cp:keywords/>
  <cp:lastModifiedBy>Michael King</cp:lastModifiedBy>
  <cp:revision>18</cp:revision>
  <dcterms:created xsi:type="dcterms:W3CDTF">2015-04-22T13:16:15Z</dcterms:created>
  <dcterms:modified xsi:type="dcterms:W3CDTF">2015-05-22T11:42:17Z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