
<file path=[Content_Types].xml><?xml version="1.0" encoding="utf-8"?>
<Types xmlns="http://schemas.openxmlformats.org/package/2006/content-types">
  <Default Extension="xml" ContentType="application/xml"/>
  <Default Extension="tiff" ContentType="image/tiff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notesSlides/notesSlide2.xml" ContentType="application/vnd.openxmlformats-officedocument.presentationml.notesSlide+xml"/>
  <Override PartName="/ppt/embeddings/oleObject2.bin" ContentType="application/vnd.openxmlformats-officedocument.oleObject"/>
  <Override PartName="/ppt/notesSlides/notesSlide3.xml" ContentType="application/vnd.openxmlformats-officedocument.presentationml.notesSlide+xml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521" r:id="rId2"/>
    <p:sldId id="525" r:id="rId3"/>
    <p:sldId id="526" r:id="rId4"/>
    <p:sldId id="524" r:id="rId5"/>
    <p:sldId id="604" r:id="rId6"/>
    <p:sldId id="656" r:id="rId7"/>
    <p:sldId id="639" r:id="rId8"/>
    <p:sldId id="657" r:id="rId9"/>
    <p:sldId id="659" r:id="rId10"/>
    <p:sldId id="640" r:id="rId11"/>
    <p:sldId id="641" r:id="rId12"/>
    <p:sldId id="642" r:id="rId13"/>
    <p:sldId id="643" r:id="rId14"/>
    <p:sldId id="644" r:id="rId15"/>
    <p:sldId id="645" r:id="rId16"/>
    <p:sldId id="646" r:id="rId17"/>
    <p:sldId id="647" r:id="rId18"/>
    <p:sldId id="658" r:id="rId19"/>
    <p:sldId id="624" r:id="rId20"/>
    <p:sldId id="648" r:id="rId21"/>
    <p:sldId id="649" r:id="rId22"/>
    <p:sldId id="650" r:id="rId23"/>
    <p:sldId id="619" r:id="rId24"/>
    <p:sldId id="627" r:id="rId25"/>
    <p:sldId id="628" r:id="rId26"/>
    <p:sldId id="629" r:id="rId27"/>
    <p:sldId id="620" r:id="rId28"/>
    <p:sldId id="617" r:id="rId29"/>
    <p:sldId id="631" r:id="rId30"/>
    <p:sldId id="625" r:id="rId31"/>
    <p:sldId id="626" r:id="rId32"/>
    <p:sldId id="636" r:id="rId33"/>
    <p:sldId id="651" r:id="rId34"/>
    <p:sldId id="652" r:id="rId35"/>
    <p:sldId id="654" r:id="rId36"/>
    <p:sldId id="660" r:id="rId37"/>
    <p:sldId id="655" r:id="rId38"/>
    <p:sldId id="632" r:id="rId39"/>
    <p:sldId id="653" r:id="rId40"/>
  </p:sldIdLst>
  <p:sldSz cx="9144000" cy="6858000" type="screen4x3"/>
  <p:notesSz cx="9144000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sz="1600"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457200" rtl="0" eaLnBrk="1" latinLnBrk="0" hangingPunct="1">
      <a:defRPr sz="1600"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457200" rtl="0" eaLnBrk="1" latinLnBrk="0" hangingPunct="1">
      <a:defRPr sz="1600"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457200" rtl="0" eaLnBrk="1" latinLnBrk="0" hangingPunct="1">
      <a:defRPr sz="1600"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clrMru>
    <a:srgbClr val="0F4984"/>
    <a:srgbClr val="1C1EEA"/>
    <a:srgbClr val="FF6600"/>
    <a:srgbClr val="00FF00"/>
    <a:srgbClr val="EC383F"/>
    <a:srgbClr val="084712"/>
    <a:srgbClr val="052D0B"/>
    <a:srgbClr val="FFFEB1"/>
    <a:srgbClr val="B56C01"/>
    <a:srgbClr val="1135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>
  <p:normalViewPr>
    <p:restoredLeft sz="15620"/>
    <p:restoredTop sz="86262" autoAdjust="0"/>
  </p:normalViewPr>
  <p:slideViewPr>
    <p:cSldViewPr>
      <p:cViewPr varScale="1">
        <p:scale>
          <a:sx n="93" d="100"/>
          <a:sy n="93" d="100"/>
        </p:scale>
        <p:origin x="-1344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47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notesMaster" Target="notesMasters/notesMaster1.xml"/><Relationship Id="rId42" Type="http://schemas.openxmlformats.org/officeDocument/2006/relationships/handoutMaster" Target="handoutMasters/handoutMaster1.xml"/><Relationship Id="rId43" Type="http://schemas.openxmlformats.org/officeDocument/2006/relationships/printerSettings" Target="printerSettings/printerSettings1.bin"/><Relationship Id="rId44" Type="http://schemas.openxmlformats.org/officeDocument/2006/relationships/presProps" Target="presProps.xml"/><Relationship Id="rId4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Relationship Id="rId2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62E04C2-59CB-1647-97B0-E7A70F9DF0B5}" type="datetime1">
              <a:rPr lang="en-US"/>
              <a:pPr>
                <a:defRPr/>
              </a:pPr>
              <a:t>5/22/15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E9F4556-4EB5-CD42-ACD9-3EE8F7089B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154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8160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19200" y="3257550"/>
            <a:ext cx="67056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510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81600" y="651510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18E4578-0447-B34D-B3C6-CBD08A20DA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8055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673A1E-242E-8548-A240-05773E1D8000}" type="slidenum">
              <a:rPr lang="en-US"/>
              <a:pPr/>
              <a:t>1</a:t>
            </a:fld>
            <a:endParaRPr 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8E4578-0447-B34D-B3C6-CBD08A20DA9B}" type="slidenum">
              <a:rPr lang="en-US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6 of 9 VIIRS PIs also MODIS</a:t>
            </a:r>
            <a:r>
              <a:rPr lang="en-US" baseline="0" dirty="0" smtClean="0"/>
              <a:t> PIs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8E4578-0447-B34D-B3C6-CBD08A20DA9B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9719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8E4578-0447-B34D-B3C6-CBD08A20DA9B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0991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do not typically run independent code, we integrate algorithms into a standard code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8E4578-0447-B34D-B3C6-CBD08A20DA9B}" type="slidenum">
              <a:rPr lang="en-US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do not typically run independent code, we integrate algorithms into a standard code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8E4578-0447-B34D-B3C6-CBD08A20DA9B}" type="slidenum">
              <a:rPr lang="en-US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tied to MODIS science team, new </a:t>
            </a:r>
            <a:r>
              <a:rPr lang="en-US" smtClean="0"/>
              <a:t>algorithm development</a:t>
            </a:r>
            <a:endParaRPr lang="en-US" dirty="0" smtClean="0"/>
          </a:p>
          <a:p>
            <a:r>
              <a:rPr lang="en-US" dirty="0" smtClean="0"/>
              <a:t>7 instruments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8E4578-0447-B34D-B3C6-CBD08A20DA9B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4130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8499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849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D0F88E74-2679-634C-8341-E30D335E3D5A}" type="slidenum">
              <a:rPr lang="en-US" sz="1200">
                <a:solidFill>
                  <a:srgbClr val="000000"/>
                </a:solidFill>
                <a:latin typeface="Times" charset="0"/>
              </a:rPr>
              <a:pPr/>
              <a:t>20</a:t>
            </a:fld>
            <a:endParaRPr lang="en-US" sz="1200">
              <a:solidFill>
                <a:srgbClr val="000000"/>
              </a:solidFill>
              <a:latin typeface="Times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8397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839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3B7C1405-D872-E14A-9A3B-1C9B011290C8}" type="slidenum">
              <a:rPr lang="en-US" sz="1200">
                <a:solidFill>
                  <a:srgbClr val="000000"/>
                </a:solidFill>
                <a:latin typeface="Times" charset="0"/>
              </a:rPr>
              <a:pPr/>
              <a:t>21</a:t>
            </a:fld>
            <a:endParaRPr lang="en-US" sz="1200">
              <a:solidFill>
                <a:srgbClr val="000000"/>
              </a:solidFill>
              <a:latin typeface="Times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8237BB-4D0D-BC45-8C1D-F818A35E9A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31973D-0AED-B541-99FD-B2D710EBD9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86E6F-8310-464B-BD68-E97E72A768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4A7C08-BB9B-274F-A80A-A0B33D9BCD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147C31-F332-1049-902C-47AA08111E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6EB7E-315E-E748-B270-13231E94C0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14400"/>
            <a:ext cx="4038600" cy="52117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038600" cy="52117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903E82-2B91-2248-941D-B5DF73C0C4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79316D-4929-9640-93C4-B6C2B52215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C8FDDB-5B28-314E-8672-11810456DC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0510D5-3D01-B947-87F4-00949A4D8F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9A85B7-553D-7049-A116-85D53D1560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28FF70-B679-1E4B-A7A3-E68496B86F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6037"/>
            <a:ext cx="82296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808037"/>
            <a:ext cx="8229600" cy="513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84A359D-EB11-814C-8AE4-B5D9DE7725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F4984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84712"/>
          </a:solidFill>
          <a:latin typeface="Arial" charset="0"/>
          <a:ea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84712"/>
          </a:solidFill>
          <a:latin typeface="Arial" charset="0"/>
          <a:ea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84712"/>
          </a:solidFill>
          <a:latin typeface="Arial" charset="0"/>
          <a:ea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84712"/>
          </a:solidFill>
          <a:latin typeface="Arial" charset="0"/>
          <a:ea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rgbClr val="084712"/>
          </a:solidFill>
          <a:latin typeface="Arial" charset="0"/>
          <a:ea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rgbClr val="084712"/>
          </a:solidFill>
          <a:latin typeface="Arial" charset="0"/>
          <a:ea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rgbClr val="084712"/>
          </a:solidFill>
          <a:latin typeface="Arial" charset="0"/>
          <a:ea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rgbClr val="084712"/>
          </a:solidFill>
          <a:latin typeface="Arial" charset="0"/>
          <a:ea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08471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ts val="624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tiff"/><Relationship Id="rId3" Type="http://schemas.openxmlformats.org/officeDocument/2006/relationships/image" Target="../media/image7.tif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tiff"/><Relationship Id="rId3" Type="http://schemas.openxmlformats.org/officeDocument/2006/relationships/image" Target="../media/image9.tif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4" Type="http://schemas.openxmlformats.org/officeDocument/2006/relationships/image" Target="../media/image12.tif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tif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tiff"/><Relationship Id="rId3" Type="http://schemas.openxmlformats.org/officeDocument/2006/relationships/image" Target="../media/image14.tif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package" Target="../embeddings/Microsoft_Word_Document1.docx"/><Relationship Id="rId5" Type="http://schemas.openxmlformats.org/officeDocument/2006/relationships/image" Target="../media/image2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tif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2.bin"/><Relationship Id="rId5" Type="http://schemas.openxmlformats.org/officeDocument/2006/relationships/package" Target="../embeddings/Microsoft_Word_Document2.docx"/><Relationship Id="rId6" Type="http://schemas.openxmlformats.org/officeDocument/2006/relationships/image" Target="../media/image3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7" Type="http://schemas.openxmlformats.org/officeDocument/2006/relationships/image" Target="../media/image25.png"/><Relationship Id="rId8" Type="http://schemas.openxmlformats.org/officeDocument/2006/relationships/image" Target="../media/image26.tiff"/><Relationship Id="rId9" Type="http://schemas.openxmlformats.org/officeDocument/2006/relationships/image" Target="../media/image27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6" Type="http://schemas.openxmlformats.org/officeDocument/2006/relationships/image" Target="../media/image32.png"/><Relationship Id="rId7" Type="http://schemas.openxmlformats.org/officeDocument/2006/relationships/image" Target="../media/image33.png"/><Relationship Id="rId8" Type="http://schemas.openxmlformats.org/officeDocument/2006/relationships/image" Target="../media/image34.tiff"/><Relationship Id="rId9" Type="http://schemas.openxmlformats.org/officeDocument/2006/relationships/image" Target="../media/image35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Relationship Id="rId3" Type="http://schemas.openxmlformats.org/officeDocument/2006/relationships/image" Target="../media/image38.tif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oleObject3.bin"/><Relationship Id="rId5" Type="http://schemas.openxmlformats.org/officeDocument/2006/relationships/package" Target="../embeddings/Microsoft_Word_Document3.docx"/><Relationship Id="rId6" Type="http://schemas.openxmlformats.org/officeDocument/2006/relationships/image" Target="../media/image4.emf"/><Relationship Id="rId7" Type="http://schemas.openxmlformats.org/officeDocument/2006/relationships/oleObject" Target="../embeddings/oleObject4.bin"/><Relationship Id="rId8" Type="http://schemas.openxmlformats.org/officeDocument/2006/relationships/package" Target="../embeddings/Microsoft_Word_Document4.docx"/><Relationship Id="rId9" Type="http://schemas.openxmlformats.org/officeDocument/2006/relationships/image" Target="../media/image5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ChangeArrowheads="1"/>
          </p:cNvSpPr>
          <p:nvPr/>
        </p:nvSpPr>
        <p:spPr bwMode="auto">
          <a:xfrm>
            <a:off x="304800" y="304800"/>
            <a:ext cx="8534400" cy="6172200"/>
          </a:xfrm>
          <a:prstGeom prst="rect">
            <a:avLst/>
          </a:prstGeom>
          <a:noFill/>
          <a:ln w="19050">
            <a:solidFill>
              <a:srgbClr val="084712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7" name="Rectangle 4"/>
          <p:cNvSpPr>
            <a:spLocks noChangeArrowheads="1"/>
          </p:cNvSpPr>
          <p:nvPr/>
        </p:nvSpPr>
        <p:spPr bwMode="auto">
          <a:xfrm>
            <a:off x="685800" y="533400"/>
            <a:ext cx="7772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4000" dirty="0" smtClean="0">
                <a:solidFill>
                  <a:srgbClr val="0F4984"/>
                </a:solidFill>
              </a:rPr>
              <a:t>MODIS &amp; VIIRS </a:t>
            </a:r>
          </a:p>
          <a:p>
            <a:pPr algn="ctr"/>
            <a:r>
              <a:rPr lang="en-US" sz="4000" dirty="0" smtClean="0">
                <a:solidFill>
                  <a:srgbClr val="0F4984"/>
                </a:solidFill>
              </a:rPr>
              <a:t>Ocean Science Team </a:t>
            </a:r>
            <a:r>
              <a:rPr lang="en-US" sz="4000" dirty="0">
                <a:solidFill>
                  <a:srgbClr val="0F4984"/>
                </a:solidFill>
              </a:rPr>
              <a:t>Break-out</a:t>
            </a:r>
          </a:p>
        </p:txBody>
      </p:sp>
      <p:sp>
        <p:nvSpPr>
          <p:cNvPr id="16388" name="Text Box 6"/>
          <p:cNvSpPr txBox="1">
            <a:spLocks noChangeArrowheads="1"/>
          </p:cNvSpPr>
          <p:nvPr/>
        </p:nvSpPr>
        <p:spPr bwMode="auto">
          <a:xfrm>
            <a:off x="4267200" y="5715000"/>
            <a:ext cx="4191000" cy="67710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/>
              <a:t>MODIS Science Team Meeting</a:t>
            </a:r>
          </a:p>
          <a:p>
            <a:pPr algn="ctr">
              <a:spcBef>
                <a:spcPct val="50000"/>
              </a:spcBef>
            </a:pPr>
            <a:r>
              <a:rPr lang="en-US" sz="1400" dirty="0" smtClean="0"/>
              <a:t>19-22 </a:t>
            </a:r>
            <a:r>
              <a:rPr lang="en-US" sz="1400" dirty="0"/>
              <a:t>May </a:t>
            </a:r>
            <a:r>
              <a:rPr lang="en-US" sz="1400" dirty="0" smtClean="0"/>
              <a:t>2015, Silver Spring, </a:t>
            </a:r>
            <a:r>
              <a:rPr lang="en-US" sz="1400" dirty="0"/>
              <a:t>MD</a:t>
            </a:r>
          </a:p>
        </p:txBody>
      </p:sp>
      <p:pic>
        <p:nvPicPr>
          <p:cNvPr id="16390" name="Picture 5" descr="seawifs_globe_weta.icon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352800"/>
            <a:ext cx="35306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28196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 Documentation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080"/>
              </a:spcBef>
            </a:pPr>
            <a:r>
              <a:rPr lang="en-US" dirty="0" smtClean="0">
                <a:solidFill>
                  <a:srgbClr val="000000"/>
                </a:solidFill>
              </a:rPr>
              <a:t>MODIS has historically required that every standard product have associated with it an Algorithm Theoretical Basis Document (ATBD)</a:t>
            </a:r>
          </a:p>
          <a:p>
            <a:pPr>
              <a:spcBef>
                <a:spcPts val="1080"/>
              </a:spcBef>
            </a:pPr>
            <a:r>
              <a:rPr lang="en-US" dirty="0" smtClean="0">
                <a:solidFill>
                  <a:srgbClr val="000000"/>
                </a:solidFill>
              </a:rPr>
              <a:t>The original MODIS ATBDs are extremely out of date and in many cases they are not relevant to current standard products</a:t>
            </a:r>
          </a:p>
          <a:p>
            <a:pPr>
              <a:spcBef>
                <a:spcPts val="1080"/>
              </a:spcBef>
            </a:pPr>
            <a:r>
              <a:rPr lang="en-US" dirty="0" smtClean="0">
                <a:solidFill>
                  <a:srgbClr val="000000"/>
                </a:solidFill>
              </a:rPr>
              <a:t>This is largely due to the fact that the MODIS processing was awarded to the NASA OBPG in 2004 with the mandate to adopt the </a:t>
            </a:r>
            <a:r>
              <a:rPr lang="en-US" dirty="0" err="1" smtClean="0">
                <a:solidFill>
                  <a:srgbClr val="000000"/>
                </a:solidFill>
              </a:rPr>
              <a:t>SeaWiFS</a:t>
            </a:r>
            <a:r>
              <a:rPr lang="en-US" dirty="0" smtClean="0">
                <a:solidFill>
                  <a:srgbClr val="000000"/>
                </a:solidFill>
              </a:rPr>
              <a:t> heritage processing, as documented in </a:t>
            </a:r>
            <a:r>
              <a:rPr lang="en-US" dirty="0" err="1" smtClean="0">
                <a:solidFill>
                  <a:srgbClr val="000000"/>
                </a:solidFill>
              </a:rPr>
              <a:t>SeaWiFS</a:t>
            </a:r>
            <a:r>
              <a:rPr lang="en-US" dirty="0" smtClean="0">
                <a:solidFill>
                  <a:srgbClr val="000000"/>
                </a:solidFill>
              </a:rPr>
              <a:t> TMs</a:t>
            </a:r>
          </a:p>
          <a:p>
            <a:pPr>
              <a:spcBef>
                <a:spcPts val="1080"/>
              </a:spcBef>
            </a:pPr>
            <a:r>
              <a:rPr lang="en-US" dirty="0" smtClean="0">
                <a:solidFill>
                  <a:srgbClr val="000000"/>
                </a:solidFill>
              </a:rPr>
              <a:t>It is also the case that the ocean algorithms are predominantly sensor-independent, evolved from broad community contributions </a:t>
            </a:r>
          </a:p>
          <a:p>
            <a:pPr>
              <a:spcBef>
                <a:spcPts val="1080"/>
              </a:spcBef>
            </a:pPr>
            <a:r>
              <a:rPr lang="en-US" dirty="0" smtClean="0">
                <a:solidFill>
                  <a:srgbClr val="000000"/>
                </a:solidFill>
              </a:rPr>
              <a:t>To satisfy NASA Program Management and better serve the research community, we need to establish a new set of product documentation for the current standard product suite of MODIS &amp; VIIRS, and maintain that level of documentation going forward</a:t>
            </a:r>
          </a:p>
          <a:p>
            <a:pPr>
              <a:spcBef>
                <a:spcPts val="1080"/>
              </a:spcBef>
            </a:pPr>
            <a:r>
              <a:rPr lang="en-US" dirty="0" smtClean="0">
                <a:solidFill>
                  <a:srgbClr val="000000"/>
                </a:solidFill>
              </a:rPr>
              <a:t>To that end, Ocean SIPS is developing a set of online documents that can be easily updated and will include dynamic links to ensure that implementation and validation information remains current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14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639763"/>
          </a:xfrm>
        </p:spPr>
        <p:txBody>
          <a:bodyPr/>
          <a:lstStyle/>
          <a:p>
            <a:r>
              <a:rPr lang="en-US" dirty="0" smtClean="0"/>
              <a:t>Product and Algorithm Description Document</a:t>
            </a:r>
            <a:br>
              <a:rPr lang="en-US" dirty="0" smtClean="0"/>
            </a:br>
            <a:r>
              <a:rPr lang="en-US" sz="2400" dirty="0" smtClean="0">
                <a:solidFill>
                  <a:srgbClr val="000000"/>
                </a:solidFill>
              </a:rPr>
              <a:t>standardized elements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1437"/>
            <a:ext cx="8229600" cy="5135563"/>
          </a:xfrm>
        </p:spPr>
        <p:txBody>
          <a:bodyPr/>
          <a:lstStyle/>
          <a:p>
            <a:r>
              <a:rPr lang="en-US" dirty="0" smtClean="0"/>
              <a:t>Product Summary</a:t>
            </a:r>
          </a:p>
          <a:p>
            <a:pPr lvl="1"/>
            <a:r>
              <a:rPr lang="en-US" dirty="0" smtClean="0"/>
              <a:t>defines what it is and what it’s for</a:t>
            </a:r>
          </a:p>
          <a:p>
            <a:pPr lvl="1"/>
            <a:endParaRPr lang="en-US" sz="1200" dirty="0"/>
          </a:p>
          <a:p>
            <a:r>
              <a:rPr lang="en-US" dirty="0" smtClean="0"/>
              <a:t>Algorithm Description</a:t>
            </a:r>
          </a:p>
          <a:p>
            <a:pPr lvl="1"/>
            <a:r>
              <a:rPr lang="en-US" dirty="0" smtClean="0"/>
              <a:t>as detailed as necessary to ensure full traceability to algorithm basis and heritage (e.g., links to published literature)</a:t>
            </a:r>
          </a:p>
          <a:p>
            <a:pPr lvl="1"/>
            <a:r>
              <a:rPr lang="en-US" dirty="0" smtClean="0"/>
              <a:t>if applicable to multiple sensors, include any sensor-specific modifications required (e.g., adjustments for band passes)</a:t>
            </a:r>
          </a:p>
          <a:p>
            <a:pPr lvl="1"/>
            <a:r>
              <a:rPr lang="en-US" dirty="0" smtClean="0"/>
              <a:t>algorithm failure conditions and associated product flags</a:t>
            </a:r>
          </a:p>
          <a:p>
            <a:pPr lvl="1"/>
            <a:endParaRPr lang="en-US" sz="1200" dirty="0"/>
          </a:p>
          <a:p>
            <a:r>
              <a:rPr lang="en-US" dirty="0" smtClean="0"/>
              <a:t>Implementation</a:t>
            </a:r>
          </a:p>
          <a:p>
            <a:pPr lvl="1"/>
            <a:r>
              <a:rPr lang="en-US" dirty="0" smtClean="0"/>
              <a:t>how is the product distributed (product suite, file-types, encoding)</a:t>
            </a:r>
          </a:p>
          <a:p>
            <a:pPr lvl="1"/>
            <a:r>
              <a:rPr lang="en-US" dirty="0" smtClean="0"/>
              <a:t>direct links to source code and/or software flow charts</a:t>
            </a:r>
          </a:p>
          <a:p>
            <a:pPr lvl="1"/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438241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1437"/>
            <a:ext cx="8229600" cy="5135563"/>
          </a:xfrm>
        </p:spPr>
        <p:txBody>
          <a:bodyPr/>
          <a:lstStyle/>
          <a:p>
            <a:r>
              <a:rPr lang="en-US" dirty="0"/>
              <a:t>Assessment</a:t>
            </a:r>
          </a:p>
          <a:p>
            <a:pPr lvl="1"/>
            <a:r>
              <a:rPr lang="en-US" dirty="0"/>
              <a:t>validation analyses (e.g., direct link to dynamic match-ups)</a:t>
            </a:r>
          </a:p>
          <a:p>
            <a:pPr lvl="1"/>
            <a:r>
              <a:rPr lang="en-US" dirty="0"/>
              <a:t>uncertainties</a:t>
            </a:r>
          </a:p>
          <a:p>
            <a:endParaRPr lang="en-US" dirty="0" smtClean="0"/>
          </a:p>
          <a:p>
            <a:r>
              <a:rPr lang="en-US" dirty="0" smtClean="0"/>
              <a:t>References</a:t>
            </a:r>
          </a:p>
          <a:p>
            <a:pPr lvl="1"/>
            <a:r>
              <a:rPr lang="en-US" dirty="0" smtClean="0"/>
              <a:t>links to previous ATBD(s) or TM(s), if relevant</a:t>
            </a:r>
          </a:p>
          <a:p>
            <a:pPr lvl="1"/>
            <a:r>
              <a:rPr lang="en-US" dirty="0" smtClean="0"/>
              <a:t>links to published literature (DOIs)</a:t>
            </a:r>
          </a:p>
          <a:p>
            <a:pPr lvl="1"/>
            <a:endParaRPr lang="en-US" dirty="0"/>
          </a:p>
          <a:p>
            <a:r>
              <a:rPr lang="en-US" dirty="0" smtClean="0"/>
              <a:t>Product History</a:t>
            </a:r>
          </a:p>
          <a:p>
            <a:pPr lvl="1"/>
            <a:r>
              <a:rPr lang="en-US" dirty="0"/>
              <a:t>d</a:t>
            </a:r>
            <a:r>
              <a:rPr lang="en-US" dirty="0" smtClean="0"/>
              <a:t>ocument version (date)</a:t>
            </a:r>
          </a:p>
          <a:p>
            <a:pPr lvl="1"/>
            <a:r>
              <a:rPr lang="en-US" dirty="0" smtClean="0"/>
              <a:t>product change log</a:t>
            </a:r>
          </a:p>
          <a:p>
            <a:pPr lvl="1"/>
            <a:endParaRPr lang="en-US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457200" y="274637"/>
            <a:ext cx="82296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F4984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84712"/>
                </a:solidFill>
                <a:latin typeface="Arial" charset="0"/>
                <a:ea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84712"/>
                </a:solidFill>
                <a:latin typeface="Arial" charset="0"/>
                <a:ea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84712"/>
                </a:solidFill>
                <a:latin typeface="Arial" charset="0"/>
                <a:ea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84712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84712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84712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84712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84712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dirty="0" smtClean="0"/>
              <a:t>Product and Algorithm Description Document</a:t>
            </a:r>
            <a:br>
              <a:rPr lang="en-US" dirty="0" smtClean="0"/>
            </a:br>
            <a:r>
              <a:rPr lang="en-US" sz="2400" dirty="0" smtClean="0">
                <a:solidFill>
                  <a:srgbClr val="000000"/>
                </a:solidFill>
              </a:rPr>
              <a:t>standardized elements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0984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 Description Documents</a:t>
            </a:r>
            <a:endParaRPr lang="en-US" dirty="0"/>
          </a:p>
        </p:txBody>
      </p:sp>
      <p:pic>
        <p:nvPicPr>
          <p:cNvPr id="3" name="Picture 2" descr="atbd1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14400"/>
            <a:ext cx="3962400" cy="5688757"/>
          </a:xfrm>
          <a:prstGeom prst="rect">
            <a:avLst/>
          </a:prstGeom>
          <a:ln>
            <a:solidFill>
              <a:srgbClr val="00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 descr="atbd2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798126"/>
            <a:ext cx="4953000" cy="514547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6197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8200" y="152400"/>
            <a:ext cx="4038600" cy="639763"/>
          </a:xfrm>
        </p:spPr>
        <p:txBody>
          <a:bodyPr/>
          <a:lstStyle/>
          <a:p>
            <a:r>
              <a:rPr lang="en-US" dirty="0" smtClean="0"/>
              <a:t>Algorithm Description</a:t>
            </a:r>
            <a:endParaRPr lang="en-US" dirty="0"/>
          </a:p>
        </p:txBody>
      </p:sp>
      <p:pic>
        <p:nvPicPr>
          <p:cNvPr id="3" name="Picture 2" descr="atbd3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8600"/>
            <a:ext cx="3822174" cy="6553200"/>
          </a:xfrm>
          <a:prstGeom prst="rect">
            <a:avLst/>
          </a:prstGeom>
          <a:ln>
            <a:solidFill>
              <a:srgbClr val="00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 descr="atbd4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775" y="1295400"/>
            <a:ext cx="4159624" cy="2209800"/>
          </a:xfrm>
          <a:prstGeom prst="rect">
            <a:avLst/>
          </a:prstGeom>
          <a:ln>
            <a:solidFill>
              <a:srgbClr val="00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031241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 Details</a:t>
            </a:r>
            <a:endParaRPr lang="en-US" dirty="0"/>
          </a:p>
        </p:txBody>
      </p:sp>
      <p:pic>
        <p:nvPicPr>
          <p:cNvPr id="3" name="Picture 2" descr="atbd5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78" y="1066800"/>
            <a:ext cx="3851822" cy="1447800"/>
          </a:xfrm>
          <a:prstGeom prst="rect">
            <a:avLst/>
          </a:prstGeom>
          <a:ln>
            <a:solidFill>
              <a:srgbClr val="00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 descr="atbd6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200400"/>
            <a:ext cx="3891642" cy="2743200"/>
          </a:xfrm>
          <a:prstGeom prst="rect">
            <a:avLst/>
          </a:prstGeom>
          <a:ln>
            <a:solidFill>
              <a:srgbClr val="00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 descr="atbd6b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105" y="1066800"/>
            <a:ext cx="4041500" cy="4876800"/>
          </a:xfrm>
          <a:prstGeom prst="rect">
            <a:avLst/>
          </a:prstGeom>
          <a:ln>
            <a:solidFill>
              <a:srgbClr val="00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76816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Assessment</a:t>
            </a:r>
            <a:endParaRPr lang="en-US" dirty="0"/>
          </a:p>
        </p:txBody>
      </p:sp>
      <p:pic>
        <p:nvPicPr>
          <p:cNvPr id="4" name="Picture 3" descr="atbd7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524000"/>
            <a:ext cx="4504134" cy="1981200"/>
          </a:xfrm>
          <a:prstGeom prst="rect">
            <a:avLst/>
          </a:prstGeom>
          <a:ln>
            <a:solidFill>
              <a:srgbClr val="00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 descr="atbd7b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838200"/>
            <a:ext cx="5448058" cy="5638800"/>
          </a:xfrm>
          <a:prstGeom prst="rect">
            <a:avLst/>
          </a:prstGeom>
          <a:ln>
            <a:solidFill>
              <a:srgbClr val="00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52712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7"/>
            <a:ext cx="8229600" cy="639763"/>
          </a:xfrm>
        </p:spPr>
        <p:txBody>
          <a:bodyPr/>
          <a:lstStyle/>
          <a:p>
            <a:r>
              <a:rPr lang="en-US" dirty="0" smtClean="0"/>
              <a:t>Product Lifecycle</a:t>
            </a:r>
            <a:br>
              <a:rPr lang="en-US" dirty="0" smtClean="0"/>
            </a:br>
            <a:r>
              <a:rPr lang="en-US" sz="2000" dirty="0" smtClean="0">
                <a:solidFill>
                  <a:srgbClr val="000000"/>
                </a:solidFill>
              </a:rPr>
              <a:t>from concept to standard product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60437"/>
            <a:ext cx="8229600" cy="5135563"/>
          </a:xfrm>
        </p:spPr>
        <p:txBody>
          <a:bodyPr/>
          <a:lstStyle/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US" dirty="0" smtClean="0">
                <a:solidFill>
                  <a:srgbClr val="000000"/>
                </a:solidFill>
              </a:rPr>
              <a:t>PI develops new algorithm or modification, demonstrates feasibility, perhaps publishes results.</a:t>
            </a:r>
            <a:endParaRPr lang="en-US" dirty="0">
              <a:solidFill>
                <a:srgbClr val="000000"/>
              </a:solidFill>
            </a:endParaRP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US" dirty="0" smtClean="0">
                <a:solidFill>
                  <a:srgbClr val="000000"/>
                </a:solidFill>
              </a:rPr>
              <a:t>If PI and Ocean Team Leader agree, PI works with SIPS to implement in NASA processing code and to develop a test plan for verification and large-scale testing.  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US" dirty="0" smtClean="0">
                <a:solidFill>
                  <a:srgbClr val="000000"/>
                </a:solidFill>
              </a:rPr>
              <a:t>If PI is satisfied with implementation tests, and SIPS confirms that </a:t>
            </a:r>
            <a:r>
              <a:rPr lang="en-US" b="1" dirty="0" smtClean="0">
                <a:solidFill>
                  <a:srgbClr val="000000"/>
                </a:solidFill>
              </a:rPr>
              <a:t>required computing resources are available</a:t>
            </a:r>
            <a:r>
              <a:rPr lang="en-US" dirty="0" smtClean="0">
                <a:solidFill>
                  <a:srgbClr val="000000"/>
                </a:solidFill>
              </a:rPr>
              <a:t>, evaluation products and documentation will be produced and distributed, and the algorithm will be incorporated into </a:t>
            </a:r>
            <a:r>
              <a:rPr lang="en-US" dirty="0" err="1" smtClean="0">
                <a:solidFill>
                  <a:srgbClr val="000000"/>
                </a:solidFill>
              </a:rPr>
              <a:t>SeaDAS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</a:p>
          <a:p>
            <a:pPr marL="836676" lvl="1" indent="-342900">
              <a:buFont typeface="+mj-lt"/>
              <a:buAutoNum type="alphaLcPeriod"/>
            </a:pPr>
            <a:r>
              <a:rPr lang="en-US" dirty="0" smtClean="0">
                <a:solidFill>
                  <a:srgbClr val="084712"/>
                </a:solidFill>
              </a:rPr>
              <a:t>PI works with SIPS to develop or update the Product Description Document (to be hosted under “evaluation products”).</a:t>
            </a:r>
          </a:p>
          <a:p>
            <a:pPr marL="836676" lvl="1" indent="-342900">
              <a:buFont typeface="+mj-lt"/>
              <a:buAutoNum type="alphaLcPeriod"/>
            </a:pPr>
            <a:r>
              <a:rPr lang="en-US" dirty="0" smtClean="0">
                <a:solidFill>
                  <a:srgbClr val="084712"/>
                </a:solidFill>
              </a:rPr>
              <a:t>SIPS/DAAC begins production and distribution of product  </a:t>
            </a:r>
          </a:p>
          <a:p>
            <a:pPr marL="836676" lvl="1" indent="-342900">
              <a:buFont typeface="+mj-lt"/>
              <a:buAutoNum type="alphaLcPeriod"/>
            </a:pPr>
            <a:r>
              <a:rPr lang="en-US" dirty="0" smtClean="0">
                <a:solidFill>
                  <a:srgbClr val="084712"/>
                </a:solidFill>
              </a:rPr>
              <a:t>PI performs assessment of results (validation, global dist., trends)</a:t>
            </a:r>
          </a:p>
          <a:p>
            <a:pPr marL="457200" indent="-457200">
              <a:spcBef>
                <a:spcPts val="1080"/>
              </a:spcBef>
              <a:buFont typeface="+mj-lt"/>
              <a:buAutoNum type="arabicPeriod"/>
            </a:pPr>
            <a:r>
              <a:rPr lang="en-US" dirty="0" smtClean="0">
                <a:solidFill>
                  <a:srgbClr val="000000"/>
                </a:solidFill>
              </a:rPr>
              <a:t>Before the next mission reprocessing opportunity, PI/SIPS/DAAC and Program Management review the performance evaluation, documentation, and appropriateness for standard production.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08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19400"/>
            <a:ext cx="8229600" cy="639763"/>
          </a:xfrm>
        </p:spPr>
        <p:txBody>
          <a:bodyPr/>
          <a:lstStyle/>
          <a:p>
            <a:r>
              <a:rPr lang="en-US" dirty="0" smtClean="0"/>
              <a:t>MODIS &amp; VIIRS Ocean Processing Status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528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2014.0 Multi-Mission Ocean Reprocessing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08037"/>
            <a:ext cx="8229600" cy="513556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Scope</a:t>
            </a:r>
          </a:p>
          <a:p>
            <a:pPr marL="182880" indent="-182880">
              <a:spcBef>
                <a:spcPts val="800"/>
              </a:spcBef>
            </a:pPr>
            <a:r>
              <a:rPr lang="en-US" dirty="0">
                <a:solidFill>
                  <a:srgbClr val="000000"/>
                </a:solidFill>
              </a:rPr>
              <a:t>OC from CZCS, OCTS, </a:t>
            </a:r>
            <a:r>
              <a:rPr lang="en-US" dirty="0" err="1">
                <a:solidFill>
                  <a:srgbClr val="000000"/>
                </a:solidFill>
              </a:rPr>
              <a:t>SeaWiFS</a:t>
            </a:r>
            <a:r>
              <a:rPr lang="en-US" dirty="0">
                <a:solidFill>
                  <a:srgbClr val="000000"/>
                </a:solidFill>
              </a:rPr>
              <a:t>, MERIS, </a:t>
            </a:r>
            <a:r>
              <a:rPr lang="en-US" dirty="0" smtClean="0">
                <a:solidFill>
                  <a:srgbClr val="000000"/>
                </a:solidFill>
              </a:rPr>
              <a:t>MODIS(A/T), </a:t>
            </a:r>
            <a:r>
              <a:rPr lang="en-US" dirty="0">
                <a:solidFill>
                  <a:srgbClr val="000000"/>
                </a:solidFill>
              </a:rPr>
              <a:t>and VIIRS</a:t>
            </a:r>
          </a:p>
          <a:p>
            <a:pPr marL="182880" indent="-182880">
              <a:spcBef>
                <a:spcPts val="800"/>
              </a:spcBef>
            </a:pPr>
            <a:r>
              <a:rPr lang="en-US" dirty="0">
                <a:solidFill>
                  <a:srgbClr val="000000"/>
                </a:solidFill>
              </a:rPr>
              <a:t>SST from MODIS </a:t>
            </a:r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r>
              <a:rPr lang="en-US" sz="2400" dirty="0" smtClean="0"/>
              <a:t>Motivation</a:t>
            </a:r>
          </a:p>
          <a:p>
            <a:pPr marL="274320" indent="-274320">
              <a:spcBef>
                <a:spcPts val="800"/>
              </a:spcBef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</a:rPr>
              <a:t>improve interoperability and sustainability of the product suite by adopting modern data formats, standards, and conventions</a:t>
            </a:r>
          </a:p>
          <a:p>
            <a:pPr marL="274320" indent="-274320">
              <a:spcBef>
                <a:spcPts val="800"/>
              </a:spcBef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</a:rPr>
              <a:t>incorporate algorithm updates and advances from community and last MODIS Science Team developed since 2010 (last </a:t>
            </a:r>
            <a:r>
              <a:rPr lang="en-US" dirty="0" smtClean="0">
                <a:solidFill>
                  <a:srgbClr val="000000"/>
                </a:solidFill>
              </a:rPr>
              <a:t>alg. update)</a:t>
            </a:r>
            <a:r>
              <a:rPr lang="en-US" dirty="0">
                <a:solidFill>
                  <a:srgbClr val="000000"/>
                </a:solidFill>
              </a:rPr>
              <a:t>.</a:t>
            </a:r>
          </a:p>
          <a:p>
            <a:pPr marL="274320" indent="-274320">
              <a:spcBef>
                <a:spcPts val="800"/>
              </a:spcBef>
              <a:buFont typeface="+mj-lt"/>
              <a:buAutoNum type="arabicPeriod"/>
            </a:pPr>
            <a:r>
              <a:rPr lang="en-US" dirty="0" smtClean="0">
                <a:solidFill>
                  <a:srgbClr val="000000"/>
                </a:solidFill>
              </a:rPr>
              <a:t>incorporate </a:t>
            </a:r>
            <a:r>
              <a:rPr lang="en-US" dirty="0">
                <a:solidFill>
                  <a:srgbClr val="000000"/>
                </a:solidFill>
              </a:rPr>
              <a:t>knowledge gained in instrument-specific radiometric calibration and updates to vicarious calibration </a:t>
            </a:r>
          </a:p>
          <a:p>
            <a:endParaRPr lang="en-US" sz="1200" dirty="0" smtClean="0"/>
          </a:p>
          <a:p>
            <a:pPr marL="0" indent="0">
              <a:buNone/>
            </a:pPr>
            <a:r>
              <a:rPr lang="en-US" sz="2400" dirty="0" smtClean="0"/>
              <a:t>Status</a:t>
            </a:r>
            <a:endParaRPr lang="en-US" sz="2400" dirty="0"/>
          </a:p>
          <a:p>
            <a:r>
              <a:rPr lang="en-US" dirty="0" smtClean="0">
                <a:solidFill>
                  <a:srgbClr val="000000"/>
                </a:solidFill>
              </a:rPr>
              <a:t>OC from OCTS &amp; </a:t>
            </a:r>
            <a:r>
              <a:rPr lang="en-US" b="1" dirty="0" smtClean="0">
                <a:solidFill>
                  <a:srgbClr val="000000"/>
                </a:solidFill>
              </a:rPr>
              <a:t>VIIRS done, MODISA in progress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SST from MODISA and MODIST done (not yet released)</a:t>
            </a:r>
          </a:p>
        </p:txBody>
      </p:sp>
    </p:spTree>
    <p:extLst>
      <p:ext uri="{BB962C8B-B14F-4D97-AF65-F5344CB8AC3E}">
        <p14:creationId xmlns:p14="http://schemas.microsoft.com/office/powerpoint/2010/main" val="656902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94775" y="1746394"/>
            <a:ext cx="1846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15670" y="990600"/>
            <a:ext cx="10257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May </a:t>
            </a:r>
            <a:r>
              <a:rPr lang="en-US" sz="2000" dirty="0" smtClean="0"/>
              <a:t>20</a:t>
            </a:r>
            <a:endParaRPr lang="en-US" sz="2000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0682404"/>
              </p:ext>
            </p:extLst>
          </p:nvPr>
        </p:nvGraphicFramePr>
        <p:xfrm>
          <a:off x="990600" y="1447798"/>
          <a:ext cx="7315200" cy="49703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99" name="Document" r:id="rId4" imgW="5626100" imgH="3822700" progId="Word.Document.12">
                  <p:embed/>
                </p:oleObj>
              </mc:Choice>
              <mc:Fallback>
                <p:oleObj name="Document" r:id="rId4" imgW="5626100" imgH="38227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90600" y="1447798"/>
                        <a:ext cx="7315200" cy="49703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457200" y="198437"/>
            <a:ext cx="8229600" cy="63976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F4984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84712"/>
                </a:solidFill>
                <a:latin typeface="Arial" charset="0"/>
                <a:ea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84712"/>
                </a:solidFill>
                <a:latin typeface="Arial" charset="0"/>
                <a:ea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84712"/>
                </a:solidFill>
                <a:latin typeface="Arial" charset="0"/>
                <a:ea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84712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84712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84712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84712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84712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dirty="0" smtClean="0"/>
              <a:t>Ocean Break-out 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81543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596900" y="1473200"/>
          <a:ext cx="7772400" cy="4394201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7772400"/>
              </a:tblGrid>
              <a:tr h="1198418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9473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9473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9473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9473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9473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9473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98945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7783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cs typeface="Arial" charset="0"/>
              </a:rPr>
              <a:t>R2014.0 </a:t>
            </a:r>
            <a:r>
              <a:rPr lang="en-US" dirty="0">
                <a:latin typeface="Arial" charset="0"/>
                <a:cs typeface="Arial" charset="0"/>
              </a:rPr>
              <a:t>Changes to OC Standard Product Suite</a:t>
            </a:r>
          </a:p>
        </p:txBody>
      </p:sp>
      <p:sp>
        <p:nvSpPr>
          <p:cNvPr id="77836" name="Content Placeholder 4"/>
          <p:cNvSpPr>
            <a:spLocks noGrp="1"/>
          </p:cNvSpPr>
          <p:nvPr>
            <p:ph sz="half" idx="4294967295"/>
          </p:nvPr>
        </p:nvSpPr>
        <p:spPr>
          <a:xfrm>
            <a:off x="584200" y="1417638"/>
            <a:ext cx="2755900" cy="4525962"/>
          </a:xfrm>
        </p:spPr>
        <p:txBody>
          <a:bodyPr/>
          <a:lstStyle/>
          <a:p>
            <a:pPr marL="457200" indent="-457200">
              <a:lnSpc>
                <a:spcPct val="110000"/>
              </a:lnSpc>
              <a:buFontTx/>
              <a:buAutoNum type="arabicPeriod"/>
            </a:pPr>
            <a:r>
              <a:rPr lang="en-US">
                <a:solidFill>
                  <a:schemeClr val="tx1"/>
                </a:solidFill>
                <a:latin typeface="Arial" charset="0"/>
                <a:cs typeface="Arial" charset="0"/>
              </a:rPr>
              <a:t>R</a:t>
            </a:r>
            <a:r>
              <a:rPr lang="en-US" baseline="-25000">
                <a:solidFill>
                  <a:schemeClr val="tx1"/>
                </a:solidFill>
                <a:latin typeface="Arial" charset="0"/>
                <a:cs typeface="Arial" charset="0"/>
              </a:rPr>
              <a:t>rs</a:t>
            </a:r>
            <a:r>
              <a:rPr lang="en-US">
                <a:solidFill>
                  <a:schemeClr val="tx1"/>
                </a:solidFill>
                <a:latin typeface="Arial" charset="0"/>
                <a:cs typeface="Arial" charset="0"/>
              </a:rPr>
              <a:t>(</a:t>
            </a:r>
            <a:r>
              <a:rPr lang="en-US">
                <a:solidFill>
                  <a:schemeClr val="tx1"/>
                </a:solidFill>
                <a:latin typeface="Symbol" charset="0"/>
                <a:cs typeface="Symbol" charset="0"/>
              </a:rPr>
              <a:t>l</a:t>
            </a:r>
            <a:r>
              <a:rPr lang="en-US">
                <a:solidFill>
                  <a:schemeClr val="tx1"/>
                </a:solidFill>
                <a:latin typeface="Arial" charset="0"/>
                <a:cs typeface="Arial" charset="0"/>
              </a:rPr>
              <a:t>)</a:t>
            </a:r>
          </a:p>
          <a:p>
            <a:pPr marL="457200" indent="-457200">
              <a:lnSpc>
                <a:spcPct val="110000"/>
              </a:lnSpc>
              <a:buFontTx/>
              <a:buAutoNum type="arabicPeriod"/>
            </a:pPr>
            <a:r>
              <a:rPr lang="en-US">
                <a:solidFill>
                  <a:schemeClr val="tx1"/>
                </a:solidFill>
                <a:latin typeface="Arial" charset="0"/>
                <a:cs typeface="Arial" charset="0"/>
              </a:rPr>
              <a:t>Ångstrom</a:t>
            </a:r>
          </a:p>
          <a:p>
            <a:pPr marL="457200" indent="-457200">
              <a:lnSpc>
                <a:spcPct val="110000"/>
              </a:lnSpc>
              <a:buFontTx/>
              <a:buAutoNum type="arabicPeriod"/>
            </a:pPr>
            <a:r>
              <a:rPr lang="en-US">
                <a:solidFill>
                  <a:schemeClr val="tx1"/>
                </a:solidFill>
                <a:latin typeface="Arial" charset="0"/>
                <a:cs typeface="Arial" charset="0"/>
              </a:rPr>
              <a:t>AOT</a:t>
            </a:r>
          </a:p>
          <a:p>
            <a:pPr marL="457200" indent="-457200">
              <a:lnSpc>
                <a:spcPct val="110000"/>
              </a:lnSpc>
              <a:buFontTx/>
              <a:buAutoNum type="arabicPeriod"/>
            </a:pPr>
            <a:r>
              <a:rPr lang="en-US">
                <a:solidFill>
                  <a:schemeClr val="tx1"/>
                </a:solidFill>
                <a:latin typeface="Arial" charset="0"/>
                <a:cs typeface="Arial" charset="0"/>
              </a:rPr>
              <a:t>Chlorophyll </a:t>
            </a:r>
            <a:r>
              <a:rPr lang="en-US" i="1">
                <a:solidFill>
                  <a:schemeClr val="tx1"/>
                </a:solidFill>
                <a:latin typeface="Arial" charset="0"/>
                <a:cs typeface="Arial" charset="0"/>
              </a:rPr>
              <a:t>a</a:t>
            </a:r>
          </a:p>
          <a:p>
            <a:pPr marL="457200" indent="-457200">
              <a:lnSpc>
                <a:spcPct val="110000"/>
              </a:lnSpc>
              <a:buFontTx/>
              <a:buAutoNum type="arabicPeriod"/>
            </a:pPr>
            <a:r>
              <a:rPr lang="en-US">
                <a:solidFill>
                  <a:schemeClr val="tx1"/>
                </a:solidFill>
                <a:latin typeface="Arial" charset="0"/>
                <a:cs typeface="Arial" charset="0"/>
              </a:rPr>
              <a:t>K</a:t>
            </a:r>
            <a:r>
              <a:rPr lang="en-US" baseline="-25000">
                <a:solidFill>
                  <a:schemeClr val="tx1"/>
                </a:solidFill>
                <a:latin typeface="Arial" charset="0"/>
                <a:cs typeface="Arial" charset="0"/>
              </a:rPr>
              <a:t>d</a:t>
            </a:r>
            <a:r>
              <a:rPr lang="en-US">
                <a:solidFill>
                  <a:schemeClr val="tx1"/>
                </a:solidFill>
                <a:latin typeface="Arial" charset="0"/>
                <a:cs typeface="Arial" charset="0"/>
              </a:rPr>
              <a:t>(490)</a:t>
            </a:r>
          </a:p>
          <a:p>
            <a:pPr marL="457200" indent="-457200">
              <a:lnSpc>
                <a:spcPct val="110000"/>
              </a:lnSpc>
              <a:buFontTx/>
              <a:buAutoNum type="arabicPeriod"/>
            </a:pPr>
            <a:r>
              <a:rPr lang="en-US">
                <a:solidFill>
                  <a:schemeClr val="tx1"/>
                </a:solidFill>
                <a:latin typeface="Arial" charset="0"/>
                <a:cs typeface="Arial" charset="0"/>
              </a:rPr>
              <a:t>POC</a:t>
            </a:r>
          </a:p>
          <a:p>
            <a:pPr marL="457200" indent="-457200">
              <a:lnSpc>
                <a:spcPct val="110000"/>
              </a:lnSpc>
              <a:buFontTx/>
              <a:buAutoNum type="arabicPeriod"/>
            </a:pPr>
            <a:r>
              <a:rPr lang="en-US">
                <a:solidFill>
                  <a:schemeClr val="tx1"/>
                </a:solidFill>
                <a:latin typeface="Arial" charset="0"/>
                <a:cs typeface="Arial" charset="0"/>
              </a:rPr>
              <a:t>PIC</a:t>
            </a:r>
          </a:p>
          <a:p>
            <a:pPr marL="457200" indent="-457200">
              <a:lnSpc>
                <a:spcPct val="110000"/>
              </a:lnSpc>
              <a:buFontTx/>
              <a:buAutoNum type="arabicPeriod"/>
            </a:pPr>
            <a:r>
              <a:rPr lang="en-US">
                <a:solidFill>
                  <a:schemeClr val="tx1"/>
                </a:solidFill>
                <a:latin typeface="Arial" charset="0"/>
                <a:cs typeface="Arial" charset="0"/>
              </a:rPr>
              <a:t>CDOM_index</a:t>
            </a:r>
          </a:p>
          <a:p>
            <a:pPr marL="457200" indent="-457200">
              <a:lnSpc>
                <a:spcPct val="110000"/>
              </a:lnSpc>
              <a:buFontTx/>
              <a:buAutoNum type="arabicPeriod"/>
            </a:pPr>
            <a:r>
              <a:rPr lang="en-US">
                <a:solidFill>
                  <a:schemeClr val="tx1"/>
                </a:solidFill>
                <a:latin typeface="Arial" charset="0"/>
                <a:cs typeface="Arial" charset="0"/>
              </a:rPr>
              <a:t>PAR</a:t>
            </a:r>
          </a:p>
          <a:p>
            <a:pPr marL="457200" indent="-457200">
              <a:lnSpc>
                <a:spcPct val="110000"/>
              </a:lnSpc>
              <a:buFontTx/>
              <a:buAutoNum type="arabicPeriod"/>
            </a:pPr>
            <a:r>
              <a:rPr lang="en-US">
                <a:solidFill>
                  <a:schemeClr val="tx1"/>
                </a:solidFill>
                <a:latin typeface="Arial" charset="0"/>
                <a:cs typeface="Arial" charset="0"/>
              </a:rPr>
              <a:t>iPAR</a:t>
            </a:r>
          </a:p>
          <a:p>
            <a:pPr marL="457200" indent="-457200">
              <a:lnSpc>
                <a:spcPct val="110000"/>
              </a:lnSpc>
              <a:buFontTx/>
              <a:buAutoNum type="arabicPeriod"/>
            </a:pPr>
            <a:r>
              <a:rPr lang="en-US">
                <a:solidFill>
                  <a:schemeClr val="tx1"/>
                </a:solidFill>
                <a:latin typeface="Arial" charset="0"/>
                <a:cs typeface="Arial" charset="0"/>
              </a:rPr>
              <a:t>nFLH</a:t>
            </a:r>
          </a:p>
          <a:p>
            <a:pPr marL="457200" indent="-457200">
              <a:buFontTx/>
              <a:buAutoNum type="arabicPeriod"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77837" name="TextBox 13"/>
          <p:cNvSpPr txBox="1">
            <a:spLocks noChangeArrowheads="1"/>
          </p:cNvSpPr>
          <p:nvPr/>
        </p:nvSpPr>
        <p:spPr bwMode="auto">
          <a:xfrm>
            <a:off x="673100" y="990600"/>
            <a:ext cx="24368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84712"/>
                </a:solidFill>
                <a:cs typeface="Arial" charset="0"/>
              </a:rPr>
              <a:t>Level-2 OC Product</a:t>
            </a:r>
          </a:p>
        </p:txBody>
      </p:sp>
      <p:sp>
        <p:nvSpPr>
          <p:cNvPr id="8" name="Content Placeholder 4"/>
          <p:cNvSpPr txBox="1">
            <a:spLocks/>
          </p:cNvSpPr>
          <p:nvPr/>
        </p:nvSpPr>
        <p:spPr bwMode="auto">
          <a:xfrm>
            <a:off x="3187700" y="1493838"/>
            <a:ext cx="57277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40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i="1" kern="0" dirty="0">
                <a:solidFill>
                  <a:srgbClr val="000000"/>
                </a:solidFill>
                <a:latin typeface="Times New Roman"/>
                <a:ea typeface="Arial"/>
                <a:cs typeface="Times New Roman"/>
              </a:rPr>
              <a:t>calibration updates, ancillary data updates, improved land/water masking, terrain height, other minor fixes</a:t>
            </a:r>
          </a:p>
          <a:p>
            <a:pPr lvl="0" defTabSz="91440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000000"/>
                </a:solidFill>
                <a:latin typeface="Symbol" charset="2"/>
                <a:cs typeface="Symbol" charset="2"/>
              </a:rPr>
              <a:t>l</a:t>
            </a:r>
            <a:r>
              <a:rPr lang="en-US" sz="1600" dirty="0">
                <a:solidFill>
                  <a:srgbClr val="000000"/>
                </a:solidFill>
              </a:rPr>
              <a:t> = 412, 443, 469, 488, 531, 547, 555, 645, 667, </a:t>
            </a:r>
            <a:r>
              <a:rPr lang="en-US" sz="1600" dirty="0" smtClean="0">
                <a:solidFill>
                  <a:srgbClr val="000000"/>
                </a:solidFill>
              </a:rPr>
              <a:t>678</a:t>
            </a:r>
            <a:endParaRPr lang="en-US" sz="2000" i="1" kern="0" dirty="0">
              <a:solidFill>
                <a:srgbClr val="000000"/>
              </a:solidFill>
              <a:latin typeface="Times New Roman"/>
              <a:ea typeface="Arial"/>
              <a:cs typeface="Times New Roman"/>
            </a:endParaRPr>
          </a:p>
          <a:p>
            <a:pPr marL="457200" indent="-457200" defTabSz="91440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i="1" kern="0" dirty="0">
                <a:solidFill>
                  <a:srgbClr val="000000"/>
                </a:solidFill>
                <a:latin typeface="Times New Roman"/>
                <a:ea typeface="Arial"/>
                <a:cs typeface="Times New Roman"/>
              </a:rPr>
              <a:t>new algorithm (Hu et al. 2012)</a:t>
            </a:r>
          </a:p>
          <a:p>
            <a:pPr marL="457200" indent="-457200" defTabSz="91440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i="1" kern="0" dirty="0">
                <a:solidFill>
                  <a:srgbClr val="000000"/>
                </a:solidFill>
                <a:latin typeface="Times New Roman"/>
                <a:ea typeface="Arial"/>
                <a:cs typeface="Times New Roman"/>
              </a:rPr>
              <a:t>coefficient update</a:t>
            </a:r>
          </a:p>
          <a:p>
            <a:pPr marL="457200" indent="-457200" defTabSz="91440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i="1" kern="0" dirty="0">
                <a:solidFill>
                  <a:srgbClr val="000000"/>
                </a:solidFill>
                <a:latin typeface="Times New Roman"/>
                <a:ea typeface="Arial"/>
                <a:cs typeface="Times New Roman"/>
              </a:rPr>
              <a:t>no change</a:t>
            </a:r>
          </a:p>
          <a:p>
            <a:pPr marL="457200" indent="-457200" defTabSz="91440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i="1" kern="0" dirty="0">
                <a:solidFill>
                  <a:srgbClr val="000000"/>
                </a:solidFill>
                <a:latin typeface="Times New Roman"/>
                <a:ea typeface="Arial"/>
                <a:cs typeface="Times New Roman"/>
              </a:rPr>
              <a:t>updated algorithm and LUT</a:t>
            </a:r>
          </a:p>
          <a:p>
            <a:pPr marL="457200" indent="-457200" defTabSz="91440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i="1" kern="0" dirty="0">
                <a:solidFill>
                  <a:srgbClr val="000000"/>
                </a:solidFill>
                <a:latin typeface="Times New Roman"/>
                <a:ea typeface="Arial"/>
                <a:cs typeface="Times New Roman"/>
              </a:rPr>
              <a:t>remove product (redundant with new IOP suite)</a:t>
            </a:r>
          </a:p>
          <a:p>
            <a:pPr marL="457200" indent="-457200" defTabSz="91440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i="1" kern="0" dirty="0">
                <a:solidFill>
                  <a:srgbClr val="000000"/>
                </a:solidFill>
                <a:latin typeface="Times New Roman"/>
                <a:ea typeface="Arial"/>
                <a:cs typeface="Times New Roman"/>
              </a:rPr>
              <a:t>consolidated algorithm, minor fixes </a:t>
            </a:r>
          </a:p>
          <a:p>
            <a:pPr marL="457200" indent="-457200" defTabSz="91440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i="1" kern="0" dirty="0" smtClean="0">
                <a:solidFill>
                  <a:srgbClr val="000000"/>
                </a:solidFill>
                <a:latin typeface="Times New Roman"/>
                <a:ea typeface="Arial"/>
                <a:cs typeface="Times New Roman"/>
              </a:rPr>
              <a:t>MODIS-only, no </a:t>
            </a:r>
            <a:r>
              <a:rPr lang="en-US" sz="2000" i="1" kern="0" dirty="0">
                <a:solidFill>
                  <a:srgbClr val="000000"/>
                </a:solidFill>
                <a:latin typeface="Times New Roman"/>
                <a:ea typeface="Arial"/>
                <a:cs typeface="Times New Roman"/>
              </a:rPr>
              <a:t>change</a:t>
            </a:r>
          </a:p>
          <a:p>
            <a:pPr marL="457200" indent="-457200" defTabSz="91440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i="1" kern="0" dirty="0" smtClean="0">
                <a:solidFill>
                  <a:srgbClr val="000000"/>
                </a:solidFill>
                <a:latin typeface="Times New Roman"/>
                <a:ea typeface="Arial"/>
                <a:cs typeface="Times New Roman"/>
              </a:rPr>
              <a:t>MODIS-only, flagging </a:t>
            </a:r>
            <a:r>
              <a:rPr lang="en-US" sz="2000" i="1" kern="0" dirty="0">
                <a:solidFill>
                  <a:srgbClr val="000000"/>
                </a:solidFill>
                <a:latin typeface="Times New Roman"/>
                <a:ea typeface="Arial"/>
                <a:cs typeface="Times New Roman"/>
              </a:rPr>
              <a:t>changes (allow negatives)</a:t>
            </a:r>
            <a:endParaRPr lang="en-US" sz="2000" i="1" kern="0" dirty="0">
              <a:solidFill>
                <a:srgbClr val="FF0000"/>
              </a:solidFill>
              <a:latin typeface="Times New Roman"/>
              <a:ea typeface="Arial"/>
              <a:cs typeface="Times New Roman"/>
            </a:endParaRPr>
          </a:p>
          <a:p>
            <a:pPr marL="457200" indent="-457200" defTabSz="914400" fontAlgn="base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  <a:defRPr/>
            </a:pPr>
            <a:endParaRPr lang="en-US" sz="2000" kern="0" dirty="0">
              <a:solidFill>
                <a:srgbClr val="084712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77839" name="TextBox 15"/>
          <p:cNvSpPr txBox="1">
            <a:spLocks noChangeArrowheads="1"/>
          </p:cNvSpPr>
          <p:nvPr/>
        </p:nvSpPr>
        <p:spPr bwMode="auto">
          <a:xfrm>
            <a:off x="3187700" y="990600"/>
            <a:ext cx="2378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84712"/>
                </a:solidFill>
                <a:cs typeface="Arial" charset="0"/>
              </a:rPr>
              <a:t>Algorithm Changes</a:t>
            </a:r>
          </a:p>
        </p:txBody>
      </p:sp>
      <p:grpSp>
        <p:nvGrpSpPr>
          <p:cNvPr id="77840" name="Group 8"/>
          <p:cNvGrpSpPr>
            <a:grpSpLocks/>
          </p:cNvGrpSpPr>
          <p:nvPr/>
        </p:nvGrpSpPr>
        <p:grpSpPr bwMode="auto">
          <a:xfrm>
            <a:off x="547688" y="5859463"/>
            <a:ext cx="7823200" cy="765175"/>
            <a:chOff x="533400" y="5975042"/>
            <a:chExt cx="7822294" cy="764312"/>
          </a:xfrm>
        </p:grpSpPr>
        <p:sp>
          <p:nvSpPr>
            <p:cNvPr id="77842" name="Rectangle 9"/>
            <p:cNvSpPr>
              <a:spLocks noChangeArrowheads="1"/>
            </p:cNvSpPr>
            <p:nvPr/>
          </p:nvSpPr>
          <p:spPr bwMode="auto">
            <a:xfrm>
              <a:off x="533400" y="5975042"/>
              <a:ext cx="1182535" cy="4257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914400" fontAlgn="base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Arial" charset="0"/>
                  <a:ea typeface="Arial" charset="0"/>
                  <a:cs typeface="Arial" charset="0"/>
                </a:rPr>
                <a:t>12. IOPs 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173106" y="5975042"/>
              <a:ext cx="5182588" cy="76431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defTabSz="914400" fontAlgn="base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lang="en-US" sz="2000" i="1" kern="0" dirty="0" smtClean="0">
                  <a:latin typeface="Times New Roman"/>
                  <a:ea typeface="Arial" charset="0"/>
                  <a:cs typeface="Times New Roman"/>
                </a:rPr>
                <a:t>added suite of inherent </a:t>
              </a:r>
              <a:r>
                <a:rPr lang="en-US" sz="2000" i="1" kern="0" dirty="0">
                  <a:latin typeface="Times New Roman"/>
                  <a:ea typeface="Arial" charset="0"/>
                  <a:cs typeface="Times New Roman"/>
                </a:rPr>
                <a:t>optical property products (</a:t>
              </a:r>
              <a:r>
                <a:rPr lang="en-US" sz="2000" i="1" kern="0" dirty="0" err="1">
                  <a:latin typeface="Times New Roman"/>
                  <a:ea typeface="Arial" charset="0"/>
                  <a:cs typeface="Times New Roman"/>
                </a:rPr>
                <a:t>Werdell</a:t>
              </a:r>
              <a:r>
                <a:rPr lang="en-US" sz="2000" i="1" kern="0" dirty="0">
                  <a:latin typeface="Times New Roman"/>
                  <a:ea typeface="Arial" charset="0"/>
                  <a:cs typeface="Times New Roman"/>
                </a:rPr>
                <a:t> et al. 2013)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222038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596900" y="1473200"/>
          <a:ext cx="7772400" cy="4394201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7772400"/>
              </a:tblGrid>
              <a:tr h="1198418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9473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9473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9473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9473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9473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9473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98945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7681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cs typeface="Arial" charset="0"/>
              </a:rPr>
              <a:t>R2014.0 VIIRS </a:t>
            </a:r>
            <a:r>
              <a:rPr lang="en-US" dirty="0">
                <a:latin typeface="Arial" charset="0"/>
                <a:cs typeface="Arial" charset="0"/>
              </a:rPr>
              <a:t>OC Standard Product Suite</a:t>
            </a:r>
          </a:p>
        </p:txBody>
      </p:sp>
      <p:sp>
        <p:nvSpPr>
          <p:cNvPr id="76812" name="Content Placeholder 4"/>
          <p:cNvSpPr>
            <a:spLocks noGrp="1"/>
          </p:cNvSpPr>
          <p:nvPr>
            <p:ph sz="half" idx="4294967295"/>
          </p:nvPr>
        </p:nvSpPr>
        <p:spPr>
          <a:xfrm>
            <a:off x="584200" y="1417638"/>
            <a:ext cx="2755900" cy="4525962"/>
          </a:xfrm>
        </p:spPr>
        <p:txBody>
          <a:bodyPr/>
          <a:lstStyle/>
          <a:p>
            <a:pPr marL="457200" indent="-457200">
              <a:lnSpc>
                <a:spcPct val="110000"/>
              </a:lnSpc>
              <a:buFontTx/>
              <a:buAutoNum type="arabicPeriod"/>
            </a:pPr>
            <a:r>
              <a:rPr lang="en-US" dirty="0" err="1">
                <a:solidFill>
                  <a:schemeClr val="tx1"/>
                </a:solidFill>
                <a:latin typeface="Arial" charset="0"/>
                <a:cs typeface="Arial" charset="0"/>
              </a:rPr>
              <a:t>R</a:t>
            </a:r>
            <a:r>
              <a:rPr lang="en-US" baseline="-25000" dirty="0" err="1">
                <a:solidFill>
                  <a:schemeClr val="tx1"/>
                </a:solidFill>
                <a:latin typeface="Arial" charset="0"/>
                <a:cs typeface="Arial" charset="0"/>
              </a:rPr>
              <a:t>rs</a:t>
            </a:r>
            <a:r>
              <a:rPr lang="en-US" dirty="0">
                <a:solidFill>
                  <a:schemeClr val="tx1"/>
                </a:solidFill>
                <a:latin typeface="Arial" charset="0"/>
                <a:cs typeface="Arial" charset="0"/>
              </a:rPr>
              <a:t>(</a:t>
            </a:r>
            <a:r>
              <a:rPr lang="en-US" dirty="0">
                <a:solidFill>
                  <a:schemeClr val="tx1"/>
                </a:solidFill>
                <a:latin typeface="Symbol" charset="0"/>
                <a:cs typeface="Symbol" charset="0"/>
              </a:rPr>
              <a:t>l</a:t>
            </a:r>
            <a:r>
              <a:rPr lang="en-US" dirty="0">
                <a:solidFill>
                  <a:schemeClr val="tx1"/>
                </a:solidFill>
                <a:latin typeface="Arial" charset="0"/>
                <a:cs typeface="Arial" charset="0"/>
              </a:rPr>
              <a:t>)</a:t>
            </a:r>
          </a:p>
          <a:p>
            <a:pPr marL="457200" indent="-457200">
              <a:lnSpc>
                <a:spcPct val="110000"/>
              </a:lnSpc>
              <a:buFontTx/>
              <a:buAutoNum type="arabicPeriod"/>
            </a:pPr>
            <a:r>
              <a:rPr lang="en-US" dirty="0" err="1">
                <a:solidFill>
                  <a:schemeClr val="tx1"/>
                </a:solidFill>
                <a:latin typeface="Arial" charset="0"/>
                <a:cs typeface="Arial" charset="0"/>
              </a:rPr>
              <a:t>Ångstrom</a:t>
            </a:r>
            <a:endParaRPr lang="en-US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marL="457200" indent="-457200">
              <a:lnSpc>
                <a:spcPct val="110000"/>
              </a:lnSpc>
              <a:buFontTx/>
              <a:buAutoNum type="arabicPeriod"/>
            </a:pPr>
            <a:r>
              <a:rPr lang="en-US" dirty="0">
                <a:solidFill>
                  <a:schemeClr val="tx1"/>
                </a:solidFill>
                <a:latin typeface="Arial" charset="0"/>
                <a:cs typeface="Arial" charset="0"/>
              </a:rPr>
              <a:t>AOT</a:t>
            </a:r>
          </a:p>
          <a:p>
            <a:pPr marL="457200" indent="-457200">
              <a:lnSpc>
                <a:spcPct val="110000"/>
              </a:lnSpc>
              <a:buFontTx/>
              <a:buAutoNum type="arabicPeriod"/>
            </a:pPr>
            <a:r>
              <a:rPr lang="en-US" dirty="0">
                <a:solidFill>
                  <a:schemeClr val="tx1"/>
                </a:solidFill>
                <a:latin typeface="Arial" charset="0"/>
                <a:cs typeface="Arial" charset="0"/>
              </a:rPr>
              <a:t>Chlorophyll </a:t>
            </a:r>
            <a:r>
              <a:rPr lang="en-US" i="1" dirty="0">
                <a:solidFill>
                  <a:schemeClr val="tx1"/>
                </a:solidFill>
                <a:latin typeface="Arial" charset="0"/>
                <a:cs typeface="Arial" charset="0"/>
              </a:rPr>
              <a:t>a</a:t>
            </a:r>
          </a:p>
          <a:p>
            <a:pPr marL="457200" indent="-457200">
              <a:lnSpc>
                <a:spcPct val="110000"/>
              </a:lnSpc>
              <a:buFontTx/>
              <a:buAutoNum type="arabicPeriod"/>
            </a:pPr>
            <a:r>
              <a:rPr lang="en-US" dirty="0" err="1">
                <a:solidFill>
                  <a:schemeClr val="tx1"/>
                </a:solidFill>
                <a:latin typeface="Arial" charset="0"/>
                <a:cs typeface="Arial" charset="0"/>
              </a:rPr>
              <a:t>K</a:t>
            </a:r>
            <a:r>
              <a:rPr lang="en-US" baseline="-25000" dirty="0" err="1">
                <a:solidFill>
                  <a:schemeClr val="tx1"/>
                </a:solidFill>
                <a:latin typeface="Arial" charset="0"/>
                <a:cs typeface="Arial" charset="0"/>
              </a:rPr>
              <a:t>d</a:t>
            </a:r>
            <a:r>
              <a:rPr lang="en-US" dirty="0">
                <a:solidFill>
                  <a:schemeClr val="tx1"/>
                </a:solidFill>
                <a:latin typeface="Arial" charset="0"/>
                <a:cs typeface="Arial" charset="0"/>
              </a:rPr>
              <a:t>(490)</a:t>
            </a:r>
          </a:p>
          <a:p>
            <a:pPr marL="457200" indent="-457200">
              <a:lnSpc>
                <a:spcPct val="110000"/>
              </a:lnSpc>
              <a:buFontTx/>
              <a:buAutoNum type="arabicPeriod"/>
            </a:pPr>
            <a:r>
              <a:rPr lang="en-US" dirty="0">
                <a:solidFill>
                  <a:schemeClr val="tx1"/>
                </a:solidFill>
                <a:latin typeface="Arial" charset="0"/>
                <a:cs typeface="Arial" charset="0"/>
              </a:rPr>
              <a:t>POC</a:t>
            </a:r>
          </a:p>
          <a:p>
            <a:pPr marL="457200" indent="-457200">
              <a:lnSpc>
                <a:spcPct val="110000"/>
              </a:lnSpc>
              <a:buFontTx/>
              <a:buAutoNum type="arabicPeriod"/>
            </a:pPr>
            <a:r>
              <a:rPr lang="en-US" dirty="0">
                <a:solidFill>
                  <a:schemeClr val="tx1"/>
                </a:solidFill>
                <a:latin typeface="Arial" charset="0"/>
                <a:cs typeface="Arial" charset="0"/>
              </a:rPr>
              <a:t>PIC</a:t>
            </a:r>
          </a:p>
          <a:p>
            <a:pPr marL="457200" indent="-457200">
              <a:lnSpc>
                <a:spcPct val="110000"/>
              </a:lnSpc>
              <a:buFontTx/>
              <a:buAutoNum type="arabicPeriod"/>
            </a:pPr>
            <a:r>
              <a:rPr lang="en-US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endParaRPr lang="en-US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marL="457200" indent="-457200">
              <a:lnSpc>
                <a:spcPct val="110000"/>
              </a:lnSpc>
              <a:buFontTx/>
              <a:buAutoNum type="arabicPeriod"/>
            </a:pPr>
            <a:r>
              <a:rPr lang="en-US" dirty="0">
                <a:solidFill>
                  <a:schemeClr val="tx1"/>
                </a:solidFill>
                <a:latin typeface="Arial" charset="0"/>
                <a:cs typeface="Arial" charset="0"/>
              </a:rPr>
              <a:t>PAR</a:t>
            </a:r>
          </a:p>
          <a:p>
            <a:pPr marL="457200" indent="-457200">
              <a:lnSpc>
                <a:spcPct val="110000"/>
              </a:lnSpc>
              <a:buFontTx/>
              <a:buAutoNum type="arabicPeriod"/>
            </a:pPr>
            <a:r>
              <a:rPr lang="en-US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endParaRPr lang="en-US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marL="457200" indent="-457200">
              <a:lnSpc>
                <a:spcPct val="110000"/>
              </a:lnSpc>
              <a:buFontTx/>
              <a:buAutoNum type="arabicPeriod"/>
            </a:pPr>
            <a:r>
              <a:rPr lang="en-US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endParaRPr lang="en-US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marL="457200" indent="-457200">
              <a:buFontTx/>
              <a:buAutoNum type="arabicPeriod"/>
            </a:pP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76813" name="TextBox 13"/>
          <p:cNvSpPr txBox="1">
            <a:spLocks noChangeArrowheads="1"/>
          </p:cNvSpPr>
          <p:nvPr/>
        </p:nvSpPr>
        <p:spPr bwMode="auto">
          <a:xfrm>
            <a:off x="673100" y="990600"/>
            <a:ext cx="24368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84712"/>
                </a:solidFill>
                <a:cs typeface="Arial" charset="0"/>
              </a:rPr>
              <a:t>Level-2 OC Product</a:t>
            </a:r>
          </a:p>
        </p:txBody>
      </p:sp>
      <p:sp>
        <p:nvSpPr>
          <p:cNvPr id="8" name="Content Placeholder 4"/>
          <p:cNvSpPr txBox="1">
            <a:spLocks/>
          </p:cNvSpPr>
          <p:nvPr/>
        </p:nvSpPr>
        <p:spPr bwMode="auto">
          <a:xfrm>
            <a:off x="3187700" y="1485900"/>
            <a:ext cx="56515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40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i="1" kern="0" dirty="0">
                <a:solidFill>
                  <a:srgbClr val="000000"/>
                </a:solidFill>
                <a:latin typeface="Times New Roman"/>
                <a:ea typeface="Arial"/>
                <a:cs typeface="Times New Roman"/>
              </a:rPr>
              <a:t>Spectral water-leaving reflectance and derived aerosol optical properties</a:t>
            </a:r>
          </a:p>
          <a:p>
            <a:pPr marL="457200" indent="-457200" defTabSz="91440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1600" dirty="0">
                <a:latin typeface="Symbol" charset="2"/>
                <a:cs typeface="Symbol" charset="2"/>
              </a:rPr>
              <a:t>l</a:t>
            </a:r>
            <a:r>
              <a:rPr lang="en-US" sz="1600" dirty="0"/>
              <a:t> = 410, 443, 486, 551, </a:t>
            </a:r>
            <a:r>
              <a:rPr lang="en-US" sz="1600" dirty="0" smtClean="0"/>
              <a:t>671</a:t>
            </a:r>
            <a:r>
              <a:rPr lang="en-US" sz="2000" dirty="0" smtClean="0"/>
              <a:t> </a:t>
            </a:r>
            <a:endParaRPr lang="en-US" sz="2000" i="1" kern="0" dirty="0">
              <a:solidFill>
                <a:srgbClr val="000000"/>
              </a:solidFill>
              <a:latin typeface="Times New Roman"/>
              <a:ea typeface="Arial"/>
              <a:cs typeface="Times New Roman"/>
            </a:endParaRPr>
          </a:p>
          <a:p>
            <a:pPr marL="457200" indent="-457200" defTabSz="91440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i="1" kern="0" dirty="0">
                <a:solidFill>
                  <a:srgbClr val="000000"/>
                </a:solidFill>
                <a:latin typeface="Times New Roman"/>
                <a:ea typeface="Arial"/>
                <a:cs typeface="Times New Roman"/>
              </a:rPr>
              <a:t>Phytoplankton chlorophyll concentration </a:t>
            </a:r>
          </a:p>
          <a:p>
            <a:pPr marL="457200" indent="-457200" defTabSz="91440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i="1" kern="0" dirty="0">
                <a:solidFill>
                  <a:srgbClr val="000000"/>
                </a:solidFill>
                <a:latin typeface="Times New Roman"/>
                <a:ea typeface="Arial"/>
                <a:cs typeface="Times New Roman"/>
              </a:rPr>
              <a:t>Marine diffuse attenuation at 490nm</a:t>
            </a:r>
          </a:p>
          <a:p>
            <a:pPr marL="457200" indent="-457200" defTabSz="91440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i="1" kern="0" dirty="0">
                <a:solidFill>
                  <a:srgbClr val="000000"/>
                </a:solidFill>
                <a:latin typeface="Times New Roman"/>
                <a:ea typeface="Arial"/>
                <a:cs typeface="Times New Roman"/>
              </a:rPr>
              <a:t>Particulate organic carbon concentration</a:t>
            </a:r>
          </a:p>
          <a:p>
            <a:pPr marL="457200" indent="-457200" defTabSz="91440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i="1" kern="0" dirty="0">
                <a:solidFill>
                  <a:srgbClr val="000000"/>
                </a:solidFill>
                <a:latin typeface="Times New Roman"/>
                <a:ea typeface="Arial"/>
                <a:cs typeface="Times New Roman"/>
              </a:rPr>
              <a:t>Particulate inorganic carbon concentration</a:t>
            </a:r>
          </a:p>
          <a:p>
            <a:pPr marL="457200" indent="-457200" defTabSz="91440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i="1" kern="0" dirty="0" smtClean="0">
                <a:solidFill>
                  <a:srgbClr val="000000"/>
                </a:solidFill>
                <a:latin typeface="Times New Roman"/>
                <a:ea typeface="Arial"/>
                <a:cs typeface="Times New Roman"/>
              </a:rPr>
              <a:t> </a:t>
            </a:r>
            <a:endParaRPr lang="en-US" sz="2000" i="1" kern="0" dirty="0">
              <a:solidFill>
                <a:srgbClr val="000000"/>
              </a:solidFill>
              <a:latin typeface="Times New Roman"/>
              <a:ea typeface="Arial"/>
              <a:cs typeface="Times New Roman"/>
            </a:endParaRPr>
          </a:p>
          <a:p>
            <a:pPr marL="457200" indent="-457200" defTabSz="91440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i="1" kern="0" dirty="0">
                <a:solidFill>
                  <a:srgbClr val="000000"/>
                </a:solidFill>
                <a:latin typeface="Times New Roman"/>
                <a:ea typeface="Arial"/>
                <a:cs typeface="Times New Roman"/>
              </a:rPr>
              <a:t>Daily mean </a:t>
            </a:r>
            <a:r>
              <a:rPr lang="en-US" sz="2000" i="1" kern="0" dirty="0" err="1">
                <a:solidFill>
                  <a:srgbClr val="000000"/>
                </a:solidFill>
                <a:latin typeface="Times New Roman"/>
                <a:ea typeface="Arial"/>
                <a:cs typeface="Times New Roman"/>
              </a:rPr>
              <a:t>photosynthetically</a:t>
            </a:r>
            <a:r>
              <a:rPr lang="en-US" sz="2000" i="1" kern="0" dirty="0">
                <a:solidFill>
                  <a:srgbClr val="000000"/>
                </a:solidFill>
                <a:latin typeface="Times New Roman"/>
                <a:ea typeface="Arial"/>
                <a:cs typeface="Times New Roman"/>
              </a:rPr>
              <a:t> available radiation</a:t>
            </a:r>
          </a:p>
          <a:p>
            <a:pPr marL="457200" indent="-457200" defTabSz="91440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i="1" kern="0" dirty="0" smtClean="0">
                <a:solidFill>
                  <a:srgbClr val="000000"/>
                </a:solidFill>
                <a:latin typeface="Times New Roman"/>
                <a:ea typeface="Arial"/>
                <a:cs typeface="Times New Roman"/>
              </a:rPr>
              <a:t> </a:t>
            </a:r>
            <a:endParaRPr lang="en-US" sz="2000" i="1" kern="0" dirty="0">
              <a:solidFill>
                <a:srgbClr val="000000"/>
              </a:solidFill>
              <a:latin typeface="Times New Roman"/>
              <a:ea typeface="Arial"/>
              <a:cs typeface="Times New Roman"/>
            </a:endParaRPr>
          </a:p>
          <a:p>
            <a:pPr marL="457200" indent="-457200" defTabSz="91440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i="1" kern="0" dirty="0" smtClean="0">
                <a:solidFill>
                  <a:srgbClr val="000000"/>
                </a:solidFill>
                <a:latin typeface="Times New Roman"/>
                <a:ea typeface="Arial"/>
                <a:cs typeface="Times New Roman"/>
              </a:rPr>
              <a:t> </a:t>
            </a:r>
            <a:endParaRPr lang="en-US" sz="2000" i="1" kern="0" dirty="0">
              <a:solidFill>
                <a:srgbClr val="FF0000"/>
              </a:solidFill>
              <a:latin typeface="Times New Roman"/>
              <a:ea typeface="Arial"/>
              <a:cs typeface="Times New Roman"/>
            </a:endParaRPr>
          </a:p>
        </p:txBody>
      </p:sp>
      <p:sp>
        <p:nvSpPr>
          <p:cNvPr id="76815" name="TextBox 15"/>
          <p:cNvSpPr txBox="1">
            <a:spLocks noChangeArrowheads="1"/>
          </p:cNvSpPr>
          <p:nvPr/>
        </p:nvSpPr>
        <p:spPr bwMode="auto">
          <a:xfrm>
            <a:off x="3187700" y="990600"/>
            <a:ext cx="25352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84712"/>
                </a:solidFill>
                <a:cs typeface="Arial" charset="0"/>
              </a:rPr>
              <a:t>Algorithm Reference</a:t>
            </a: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547688" y="5859463"/>
            <a:ext cx="1182672" cy="426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12. IOPs 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3187700" y="5859463"/>
            <a:ext cx="5183188" cy="765175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440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i="1" kern="0" dirty="0" smtClean="0">
                <a:latin typeface="Times New Roman"/>
                <a:ea typeface="Arial" charset="0"/>
                <a:cs typeface="Times New Roman"/>
              </a:rPr>
              <a:t>Suite of </a:t>
            </a:r>
            <a:r>
              <a:rPr lang="en-US" sz="2000" i="1" kern="0" dirty="0">
                <a:latin typeface="Times New Roman"/>
                <a:ea typeface="Arial" charset="0"/>
                <a:cs typeface="Times New Roman"/>
              </a:rPr>
              <a:t>inherent optical property products (</a:t>
            </a:r>
            <a:r>
              <a:rPr lang="en-US" sz="2000" i="1" kern="0" dirty="0" err="1">
                <a:latin typeface="Times New Roman"/>
                <a:ea typeface="Arial" charset="0"/>
                <a:cs typeface="Times New Roman"/>
              </a:rPr>
              <a:t>Werdell</a:t>
            </a:r>
            <a:r>
              <a:rPr lang="en-US" sz="2000" i="1" kern="0" dirty="0">
                <a:latin typeface="Times New Roman"/>
                <a:ea typeface="Arial" charset="0"/>
                <a:cs typeface="Times New Roman"/>
              </a:rPr>
              <a:t> et al. 2013)</a:t>
            </a:r>
          </a:p>
        </p:txBody>
      </p:sp>
    </p:spTree>
    <p:extLst>
      <p:ext uri="{BB962C8B-B14F-4D97-AF65-F5344CB8AC3E}">
        <p14:creationId xmlns:p14="http://schemas.microsoft.com/office/powerpoint/2010/main" val="1490258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39763"/>
          </a:xfrm>
        </p:spPr>
        <p:txBody>
          <a:bodyPr/>
          <a:lstStyle/>
          <a:p>
            <a:r>
              <a:rPr lang="en-US" dirty="0" smtClean="0"/>
              <a:t>Expanded Product Suite - IOPs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10CB3-01D4-6946-8DDA-BCF9621DFBFB}" type="slidenum">
              <a:rPr lang="en-US" smtClean="0">
                <a:solidFill>
                  <a:srgbClr val="000000"/>
                </a:solidFill>
              </a:rPr>
              <a:pPr/>
              <a:t>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1"/>
            <a:ext cx="8229600" cy="4572000"/>
          </a:xfrm>
        </p:spPr>
        <p:txBody>
          <a:bodyPr/>
          <a:lstStyle/>
          <a:p>
            <a:pPr marL="0" indent="0" defTabSz="45720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proposed IOP product suite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</a:rPr>
              <a:t>a(</a:t>
            </a:r>
            <a:r>
              <a:rPr lang="en-US" dirty="0">
                <a:solidFill>
                  <a:prstClr val="black"/>
                </a:solidFill>
                <a:latin typeface="Symbol" charset="2"/>
                <a:cs typeface="Symbol" charset="2"/>
              </a:rPr>
              <a:t>l</a:t>
            </a:r>
            <a:r>
              <a:rPr lang="en-US" dirty="0">
                <a:solidFill>
                  <a:prstClr val="black"/>
                </a:solidFill>
              </a:rPr>
              <a:t>)				</a:t>
            </a:r>
            <a:r>
              <a:rPr lang="en-US" dirty="0" smtClean="0">
                <a:solidFill>
                  <a:prstClr val="black"/>
                </a:solidFill>
              </a:rPr>
              <a:t>	</a:t>
            </a:r>
            <a:r>
              <a:rPr lang="en-US" i="1" dirty="0" smtClean="0">
                <a:solidFill>
                  <a:prstClr val="black"/>
                </a:solidFill>
              </a:rPr>
              <a:t>total absorption at all </a:t>
            </a:r>
            <a:r>
              <a:rPr lang="en-US" i="1" dirty="0">
                <a:solidFill>
                  <a:prstClr val="black"/>
                </a:solidFill>
              </a:rPr>
              <a:t>visible wavelengths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</a:rPr>
              <a:t>bb(</a:t>
            </a:r>
            <a:r>
              <a:rPr lang="en-US" dirty="0">
                <a:solidFill>
                  <a:prstClr val="black"/>
                </a:solidFill>
                <a:latin typeface="Symbol" charset="2"/>
                <a:cs typeface="Symbol" charset="2"/>
              </a:rPr>
              <a:t>l</a:t>
            </a:r>
            <a:r>
              <a:rPr lang="en-US" dirty="0">
                <a:solidFill>
                  <a:prstClr val="black"/>
                </a:solidFill>
              </a:rPr>
              <a:t>)				</a:t>
            </a:r>
            <a:r>
              <a:rPr lang="en-US" i="1" dirty="0">
                <a:solidFill>
                  <a:prstClr val="black"/>
                </a:solidFill>
              </a:rPr>
              <a:t>total </a:t>
            </a:r>
            <a:r>
              <a:rPr lang="en-US" i="1" dirty="0" smtClean="0">
                <a:solidFill>
                  <a:prstClr val="black"/>
                </a:solidFill>
              </a:rPr>
              <a:t>backscatter </a:t>
            </a:r>
            <a:r>
              <a:rPr lang="en-US" i="1" dirty="0">
                <a:solidFill>
                  <a:prstClr val="black"/>
                </a:solidFill>
              </a:rPr>
              <a:t>at all visible wavelengths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err="1" smtClean="0">
                <a:solidFill>
                  <a:prstClr val="black"/>
                </a:solidFill>
              </a:rPr>
              <a:t>adg</a:t>
            </a:r>
            <a:r>
              <a:rPr lang="en-US" dirty="0">
                <a:solidFill>
                  <a:prstClr val="black"/>
                </a:solidFill>
              </a:rPr>
              <a:t>(443</a:t>
            </a:r>
            <a:r>
              <a:rPr lang="en-US" dirty="0" smtClean="0">
                <a:solidFill>
                  <a:prstClr val="black"/>
                </a:solidFill>
              </a:rPr>
              <a:t>)	 </a:t>
            </a:r>
            <a:r>
              <a:rPr lang="en-US" dirty="0">
                <a:solidFill>
                  <a:prstClr val="black"/>
                </a:solidFill>
              </a:rPr>
              <a:t>		</a:t>
            </a:r>
            <a:r>
              <a:rPr lang="en-US" dirty="0" smtClean="0">
                <a:solidFill>
                  <a:prstClr val="black"/>
                </a:solidFill>
              </a:rPr>
              <a:t>	</a:t>
            </a:r>
            <a:r>
              <a:rPr lang="en-US" i="1" dirty="0" smtClean="0">
                <a:solidFill>
                  <a:prstClr val="black"/>
                </a:solidFill>
              </a:rPr>
              <a:t>absorption due to phytoplankton at 443nm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err="1" smtClean="0">
                <a:solidFill>
                  <a:prstClr val="black"/>
                </a:solidFill>
              </a:rPr>
              <a:t>Sdg</a:t>
            </a:r>
            <a:r>
              <a:rPr lang="en-US" dirty="0" smtClean="0">
                <a:solidFill>
                  <a:prstClr val="black"/>
                </a:solidFill>
              </a:rPr>
              <a:t>					</a:t>
            </a:r>
            <a:r>
              <a:rPr lang="en-US" i="1" dirty="0" smtClean="0">
                <a:solidFill>
                  <a:prstClr val="black"/>
                </a:solidFill>
              </a:rPr>
              <a:t>exponential </a:t>
            </a:r>
            <a:r>
              <a:rPr lang="en-US" i="1" dirty="0">
                <a:solidFill>
                  <a:prstClr val="black"/>
                </a:solidFill>
              </a:rPr>
              <a:t>spectral </a:t>
            </a:r>
            <a:r>
              <a:rPr lang="en-US" i="1" dirty="0" smtClean="0">
                <a:solidFill>
                  <a:prstClr val="black"/>
                </a:solidFill>
              </a:rPr>
              <a:t>slope for </a:t>
            </a:r>
            <a:r>
              <a:rPr lang="en-US" i="1" dirty="0" err="1" smtClean="0">
                <a:solidFill>
                  <a:prstClr val="black"/>
                </a:solidFill>
              </a:rPr>
              <a:t>adg</a:t>
            </a:r>
            <a:endParaRPr lang="en-US" i="1" dirty="0">
              <a:solidFill>
                <a:prstClr val="black"/>
              </a:solidFill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err="1" smtClean="0">
                <a:solidFill>
                  <a:prstClr val="black"/>
                </a:solidFill>
              </a:rPr>
              <a:t>bbp</a:t>
            </a:r>
            <a:r>
              <a:rPr lang="en-US" dirty="0">
                <a:solidFill>
                  <a:prstClr val="black"/>
                </a:solidFill>
              </a:rPr>
              <a:t>(443</a:t>
            </a:r>
            <a:r>
              <a:rPr lang="en-US" dirty="0" smtClean="0">
                <a:solidFill>
                  <a:prstClr val="black"/>
                </a:solidFill>
              </a:rPr>
              <a:t>)</a:t>
            </a:r>
            <a:r>
              <a:rPr lang="en-US" dirty="0">
                <a:solidFill>
                  <a:prstClr val="black"/>
                </a:solidFill>
              </a:rPr>
              <a:t>		</a:t>
            </a:r>
            <a:r>
              <a:rPr lang="en-US" dirty="0" smtClean="0">
                <a:solidFill>
                  <a:prstClr val="black"/>
                </a:solidFill>
              </a:rPr>
              <a:t>		</a:t>
            </a:r>
            <a:r>
              <a:rPr lang="en-US" i="1" dirty="0" smtClean="0">
                <a:solidFill>
                  <a:prstClr val="black"/>
                </a:solidFill>
              </a:rPr>
              <a:t>particle backscattering at 443nm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err="1" smtClean="0">
                <a:solidFill>
                  <a:prstClr val="black"/>
                </a:solidFill>
              </a:rPr>
              <a:t>Sbp</a:t>
            </a:r>
            <a:r>
              <a:rPr lang="en-US" dirty="0">
                <a:solidFill>
                  <a:prstClr val="black"/>
                </a:solidFill>
              </a:rPr>
              <a:t>		</a:t>
            </a:r>
            <a:r>
              <a:rPr lang="en-US" dirty="0" smtClean="0">
                <a:solidFill>
                  <a:prstClr val="black"/>
                </a:solidFill>
              </a:rPr>
              <a:t>			</a:t>
            </a:r>
            <a:r>
              <a:rPr lang="en-US" i="1" dirty="0" smtClean="0">
                <a:solidFill>
                  <a:prstClr val="black"/>
                </a:solidFill>
              </a:rPr>
              <a:t>power</a:t>
            </a:r>
            <a:r>
              <a:rPr lang="en-US" i="1" dirty="0">
                <a:solidFill>
                  <a:prstClr val="black"/>
                </a:solidFill>
              </a:rPr>
              <a:t>-law spectral </a:t>
            </a:r>
            <a:r>
              <a:rPr lang="en-US" i="1" dirty="0" smtClean="0">
                <a:solidFill>
                  <a:prstClr val="black"/>
                </a:solidFill>
              </a:rPr>
              <a:t>slope for </a:t>
            </a:r>
            <a:r>
              <a:rPr lang="en-US" i="1" dirty="0" err="1" smtClean="0">
                <a:solidFill>
                  <a:prstClr val="black"/>
                </a:solidFill>
              </a:rPr>
              <a:t>bbp</a:t>
            </a:r>
            <a:endParaRPr lang="en-US" i="1" dirty="0">
              <a:solidFill>
                <a:prstClr val="black"/>
              </a:solidFill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</a:rPr>
              <a:t>uncertainties </a:t>
            </a:r>
            <a:r>
              <a:rPr lang="en-US" dirty="0">
                <a:solidFill>
                  <a:prstClr val="black"/>
                </a:solidFill>
              </a:rPr>
              <a:t>		</a:t>
            </a:r>
            <a:r>
              <a:rPr lang="en-US" i="1" dirty="0" smtClean="0">
                <a:solidFill>
                  <a:prstClr val="black"/>
                </a:solidFill>
              </a:rPr>
              <a:t>uncertainties in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i="1" dirty="0" err="1" smtClean="0">
                <a:solidFill>
                  <a:prstClr val="black"/>
                </a:solidFill>
              </a:rPr>
              <a:t>adg</a:t>
            </a:r>
            <a:r>
              <a:rPr lang="en-US" i="1" dirty="0" smtClean="0">
                <a:solidFill>
                  <a:prstClr val="black"/>
                </a:solidFill>
              </a:rPr>
              <a:t>, </a:t>
            </a:r>
            <a:r>
              <a:rPr lang="en-US" i="1" dirty="0" err="1" smtClean="0">
                <a:solidFill>
                  <a:prstClr val="black"/>
                </a:solidFill>
              </a:rPr>
              <a:t>aph</a:t>
            </a:r>
            <a:r>
              <a:rPr lang="en-US" i="1" dirty="0" smtClean="0">
                <a:solidFill>
                  <a:prstClr val="black"/>
                </a:solidFill>
              </a:rPr>
              <a:t>, </a:t>
            </a:r>
            <a:r>
              <a:rPr lang="en-US" i="1" dirty="0" err="1" smtClean="0">
                <a:solidFill>
                  <a:prstClr val="black"/>
                </a:solidFill>
              </a:rPr>
              <a:t>bbp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i="1" dirty="0" smtClean="0">
                <a:solidFill>
                  <a:prstClr val="black"/>
                </a:solidFill>
              </a:rPr>
              <a:t>at 443nm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i="1" dirty="0" smtClean="0">
              <a:solidFill>
                <a:prstClr val="black"/>
              </a:solidFill>
            </a:endParaRPr>
          </a:p>
          <a:p>
            <a:pPr marL="0" indent="0" defTabSz="457200" fontAlgn="auto">
              <a:spcBef>
                <a:spcPts val="0"/>
              </a:spcBef>
              <a:spcAft>
                <a:spcPts val="0"/>
              </a:spcAft>
              <a:buNone/>
            </a:pPr>
            <a:endParaRPr lang="en-US" i="1" dirty="0">
              <a:solidFill>
                <a:prstClr val="black"/>
              </a:solidFill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i="1" dirty="0">
              <a:solidFill>
                <a:prstClr val="black"/>
              </a:solidFill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600200" y="4191000"/>
            <a:ext cx="5867400" cy="584776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indent="-57150"/>
            <a:r>
              <a:rPr lang="en-US" dirty="0" smtClean="0">
                <a:solidFill>
                  <a:srgbClr val="052D0B"/>
                </a:solidFill>
                <a:cs typeface="Symbol" charset="2"/>
              </a:rPr>
              <a:t>VIIRS</a:t>
            </a:r>
            <a:r>
              <a:rPr lang="en-US" dirty="0" smtClean="0">
                <a:cs typeface="Symbol" charset="2"/>
              </a:rPr>
              <a:t> 	</a:t>
            </a:r>
            <a:r>
              <a:rPr lang="en-US" dirty="0" smtClean="0">
                <a:latin typeface="Symbol" charset="2"/>
                <a:cs typeface="Symbol" charset="2"/>
              </a:rPr>
              <a:t>l</a:t>
            </a:r>
            <a:r>
              <a:rPr lang="en-US" dirty="0" smtClean="0"/>
              <a:t> = 410, 443, 486, 551, 671</a:t>
            </a:r>
          </a:p>
          <a:p>
            <a:pPr indent="-57150"/>
            <a:r>
              <a:rPr lang="en-US" dirty="0" smtClean="0">
                <a:solidFill>
                  <a:srgbClr val="052D0B"/>
                </a:solidFill>
                <a:cs typeface="Symbol" charset="2"/>
              </a:rPr>
              <a:t>MODIS</a:t>
            </a:r>
            <a:r>
              <a:rPr lang="en-US" dirty="0" smtClean="0">
                <a:cs typeface="Symbol" charset="2"/>
              </a:rPr>
              <a:t> 	</a:t>
            </a:r>
            <a:r>
              <a:rPr lang="en-US" dirty="0" smtClean="0">
                <a:solidFill>
                  <a:schemeClr val="tx1"/>
                </a:solidFill>
                <a:latin typeface="Symbol" charset="2"/>
                <a:cs typeface="Symbol" charset="2"/>
              </a:rPr>
              <a:t>l</a:t>
            </a:r>
            <a:r>
              <a:rPr lang="en-US" dirty="0" smtClean="0">
                <a:solidFill>
                  <a:schemeClr val="tx1"/>
                </a:solidFill>
              </a:rPr>
              <a:t> = 412, 443, 469, 488, 531, 547, 555, 645, 667, 678</a:t>
            </a:r>
          </a:p>
        </p:txBody>
      </p:sp>
    </p:spTree>
    <p:extLst>
      <p:ext uri="{BB962C8B-B14F-4D97-AF65-F5344CB8AC3E}">
        <p14:creationId xmlns:p14="http://schemas.microsoft.com/office/powerpoint/2010/main" val="3723560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Status of MODIS &amp; VIIRS Ocean Color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1355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MODISA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last full mission OC reprocessing in 2012 (current version 2013.1)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there are issues with the calibration stability in the VIS-NIR, especially after Jan 2014 (will be “improved” in 2014.0 reprocessing)</a:t>
            </a:r>
          </a:p>
          <a:p>
            <a:endParaRPr lang="en-US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059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104A84"/>
                </a:solidFill>
                <a:latin typeface="Arial" charset="0"/>
                <a:cs typeface="Arial" charset="0"/>
              </a:rPr>
              <a:t>MODISA </a:t>
            </a:r>
            <a:r>
              <a:rPr lang="en-US" dirty="0" err="1">
                <a:solidFill>
                  <a:srgbClr val="104A84"/>
                </a:solidFill>
                <a:latin typeface="Arial" charset="0"/>
                <a:cs typeface="Arial" charset="0"/>
              </a:rPr>
              <a:t>Rrs</a:t>
            </a:r>
            <a:r>
              <a:rPr lang="en-US" dirty="0">
                <a:solidFill>
                  <a:srgbClr val="104A84"/>
                </a:solidFill>
                <a:latin typeface="Arial" charset="0"/>
                <a:cs typeface="Arial" charset="0"/>
              </a:rPr>
              <a:t>(</a:t>
            </a:r>
            <a:r>
              <a:rPr lang="en-US" dirty="0">
                <a:solidFill>
                  <a:srgbClr val="104A84"/>
                </a:solidFill>
                <a:latin typeface="Symbol" charset="0"/>
                <a:cs typeface="Symbol" charset="0"/>
              </a:rPr>
              <a:t>l</a:t>
            </a:r>
            <a:r>
              <a:rPr lang="en-US" dirty="0">
                <a:solidFill>
                  <a:srgbClr val="104A84"/>
                </a:solidFill>
                <a:latin typeface="Arial" charset="0"/>
                <a:cs typeface="Arial" charset="0"/>
              </a:rPr>
              <a:t>) Deep-Water Time-</a:t>
            </a:r>
            <a:r>
              <a:rPr lang="en-US" dirty="0" smtClean="0">
                <a:solidFill>
                  <a:srgbClr val="104A84"/>
                </a:solidFill>
                <a:latin typeface="Arial" charset="0"/>
                <a:cs typeface="Arial" charset="0"/>
              </a:rPr>
              <a:t>Series</a:t>
            </a:r>
            <a:endParaRPr lang="en-US" dirty="0">
              <a:solidFill>
                <a:srgbClr val="104A84"/>
              </a:solidFill>
              <a:latin typeface="Arial" charset="0"/>
              <a:cs typeface="Arial" charset="0"/>
            </a:endParaRPr>
          </a:p>
        </p:txBody>
      </p:sp>
      <p:pic>
        <p:nvPicPr>
          <p:cNvPr id="96258" name="Picture 7" descr="ar2013.1m_ar2013.1m_deep_rrs_com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" y="939800"/>
            <a:ext cx="73152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5688013" y="1812925"/>
            <a:ext cx="2693987" cy="1673225"/>
            <a:chOff x="5688013" y="1812925"/>
            <a:chExt cx="2693987" cy="1673225"/>
          </a:xfrm>
        </p:grpSpPr>
        <p:sp>
          <p:nvSpPr>
            <p:cNvPr id="96259" name="TextBox 8"/>
            <p:cNvSpPr txBox="1">
              <a:spLocks noChangeArrowheads="1"/>
            </p:cNvSpPr>
            <p:nvPr/>
          </p:nvSpPr>
          <p:spPr bwMode="auto">
            <a:xfrm>
              <a:off x="5740400" y="1812925"/>
              <a:ext cx="2460625" cy="3698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5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1pPr>
              <a:lvl2pPr marL="742950" indent="-285750">
                <a:defRPr sz="5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2pPr>
              <a:lvl3pPr marL="1143000" indent="-228600">
                <a:defRPr sz="5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3pPr>
              <a:lvl4pPr marL="1600200" indent="-228600">
                <a:defRPr sz="5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4pPr>
              <a:lvl5pPr marL="2057400" indent="-228600">
                <a:defRPr sz="5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pPr algn="ctr"/>
              <a:r>
                <a:rPr lang="en-US" sz="1800" dirty="0">
                  <a:solidFill>
                    <a:srgbClr val="FF0000"/>
                  </a:solidFill>
                </a:rPr>
                <a:t>increasing variability 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5688013" y="2190750"/>
              <a:ext cx="2693987" cy="129540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600" dirty="0">
                <a:solidFill>
                  <a:srgbClr val="FF0000"/>
                </a:solidFill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96261" name="TextBox 10"/>
          <p:cNvSpPr txBox="1">
            <a:spLocks noChangeArrowheads="1"/>
          </p:cNvSpPr>
          <p:nvPr/>
        </p:nvSpPr>
        <p:spPr bwMode="auto">
          <a:xfrm>
            <a:off x="1825625" y="2197100"/>
            <a:ext cx="5699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1800">
                <a:solidFill>
                  <a:srgbClr val="000000"/>
                </a:solidFill>
              </a:rPr>
              <a:t>412</a:t>
            </a:r>
          </a:p>
        </p:txBody>
      </p:sp>
      <p:sp>
        <p:nvSpPr>
          <p:cNvPr id="96262" name="TextBox 11"/>
          <p:cNvSpPr txBox="1">
            <a:spLocks noChangeArrowheads="1"/>
          </p:cNvSpPr>
          <p:nvPr/>
        </p:nvSpPr>
        <p:spPr bwMode="auto">
          <a:xfrm>
            <a:off x="1831975" y="2786062"/>
            <a:ext cx="5699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1800">
                <a:solidFill>
                  <a:srgbClr val="000000"/>
                </a:solidFill>
              </a:rPr>
              <a:t>443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547813" y="838200"/>
            <a:ext cx="6323012" cy="34448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301875" y="1462087"/>
            <a:ext cx="5145088" cy="34448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96265" name="TextBox 15"/>
          <p:cNvSpPr txBox="1">
            <a:spLocks noChangeArrowheads="1"/>
          </p:cNvSpPr>
          <p:nvPr/>
        </p:nvSpPr>
        <p:spPr bwMode="auto">
          <a:xfrm>
            <a:off x="1798638" y="1389062"/>
            <a:ext cx="40687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2400">
                <a:solidFill>
                  <a:srgbClr val="000000"/>
                </a:solidFill>
              </a:rPr>
              <a:t>Processing Version R2013.1</a:t>
            </a:r>
          </a:p>
        </p:txBody>
      </p:sp>
      <p:sp>
        <p:nvSpPr>
          <p:cNvPr id="9626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58000" y="6457950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E07CA59A-DA0E-FC40-AA8A-5BF28A0BF283}" type="slidenum">
              <a:rPr lang="en-US" sz="1400">
                <a:solidFill>
                  <a:srgbClr val="000000"/>
                </a:solidFill>
              </a:rPr>
              <a:pPr/>
              <a:t>24</a:t>
            </a:fld>
            <a:endParaRPr lang="en-US" sz="1400">
              <a:solidFill>
                <a:srgbClr val="000000"/>
              </a:solidFill>
            </a:endParaRPr>
          </a:p>
        </p:txBody>
      </p:sp>
      <p:pic>
        <p:nvPicPr>
          <p:cNvPr id="13" name="Picture 12" descr="modiscal1.tif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05" t="49507" b="628"/>
          <a:stretch/>
        </p:blipFill>
        <p:spPr>
          <a:xfrm>
            <a:off x="152400" y="3810000"/>
            <a:ext cx="5379185" cy="2895600"/>
          </a:xfrm>
          <a:prstGeom prst="rect">
            <a:avLst/>
          </a:prstGeom>
          <a:ln>
            <a:solidFill>
              <a:srgbClr val="11354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284997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104A84"/>
                </a:solidFill>
                <a:latin typeface="Arial" charset="0"/>
                <a:cs typeface="Arial" charset="0"/>
              </a:rPr>
              <a:t>MODISA Clear-Water </a:t>
            </a:r>
            <a:r>
              <a:rPr lang="en-US" dirty="0" err="1">
                <a:solidFill>
                  <a:srgbClr val="104A84"/>
                </a:solidFill>
                <a:latin typeface="Arial" charset="0"/>
                <a:cs typeface="Arial" charset="0"/>
              </a:rPr>
              <a:t>Rrs</a:t>
            </a:r>
            <a:r>
              <a:rPr lang="en-US" dirty="0">
                <a:solidFill>
                  <a:srgbClr val="104A84"/>
                </a:solidFill>
                <a:latin typeface="Arial" charset="0"/>
                <a:cs typeface="Arial" charset="0"/>
              </a:rPr>
              <a:t> Anomaly Trends</a:t>
            </a:r>
          </a:p>
        </p:txBody>
      </p:sp>
      <p:pic>
        <p:nvPicPr>
          <p:cNvPr id="97282" name="Picture 6" descr="ar2013.1m_olig_Rrs_443.smal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8" y="900113"/>
            <a:ext cx="3810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83" name="Picture 5" descr="ar2013.1m_olig_Rrs_547.small (1)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25" y="3822700"/>
            <a:ext cx="3810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84" name="Picture 4" descr="ar2013.1m_olig_chlor_a.smal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138" y="2195513"/>
            <a:ext cx="3810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>
          <a:xfrm>
            <a:off x="7513638" y="3187700"/>
            <a:ext cx="754062" cy="1006475"/>
          </a:xfrm>
          <a:prstGeom prst="ellipse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600" dirty="0">
              <a:solidFill>
                <a:srgbClr val="FF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9" name="Oval 8"/>
          <p:cNvSpPr/>
          <p:nvPr/>
        </p:nvSpPr>
        <p:spPr>
          <a:xfrm>
            <a:off x="3498850" y="4703763"/>
            <a:ext cx="754063" cy="1004887"/>
          </a:xfrm>
          <a:prstGeom prst="ellipse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600" dirty="0">
              <a:solidFill>
                <a:srgbClr val="FF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97287" name="TextBox 9"/>
          <p:cNvSpPr txBox="1">
            <a:spLocks noChangeArrowheads="1"/>
          </p:cNvSpPr>
          <p:nvPr/>
        </p:nvSpPr>
        <p:spPr bwMode="auto">
          <a:xfrm>
            <a:off x="5238750" y="5768975"/>
            <a:ext cx="3095625" cy="8302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/>
            <a:r>
              <a:rPr lang="en-US" sz="2400">
                <a:solidFill>
                  <a:srgbClr val="FF0000"/>
                </a:solidFill>
              </a:rPr>
              <a:t>2014 anomaly</a:t>
            </a:r>
          </a:p>
          <a:p>
            <a:pPr algn="ctr"/>
            <a:r>
              <a:rPr lang="en-US" sz="2400">
                <a:solidFill>
                  <a:srgbClr val="FF0000"/>
                </a:solidFill>
              </a:rPr>
              <a:t>“calibration issue</a:t>
            </a:r>
            <a:r>
              <a:rPr lang="en-US" sz="2000">
                <a:solidFill>
                  <a:srgbClr val="FF0000"/>
                </a:solidFill>
              </a:rPr>
              <a:t>”</a:t>
            </a:r>
          </a:p>
        </p:txBody>
      </p:sp>
      <p:sp>
        <p:nvSpPr>
          <p:cNvPr id="97288" name="TextBox 10"/>
          <p:cNvSpPr txBox="1">
            <a:spLocks noChangeArrowheads="1"/>
          </p:cNvSpPr>
          <p:nvPr/>
        </p:nvSpPr>
        <p:spPr bwMode="auto">
          <a:xfrm>
            <a:off x="5992813" y="2579688"/>
            <a:ext cx="13382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1800">
                <a:solidFill>
                  <a:srgbClr val="000000"/>
                </a:solidFill>
              </a:rPr>
              <a:t>Chlorophyll</a:t>
            </a:r>
          </a:p>
        </p:txBody>
      </p:sp>
      <p:sp>
        <p:nvSpPr>
          <p:cNvPr id="97289" name="TextBox 11"/>
          <p:cNvSpPr txBox="1">
            <a:spLocks noChangeArrowheads="1"/>
          </p:cNvSpPr>
          <p:nvPr/>
        </p:nvSpPr>
        <p:spPr bwMode="auto">
          <a:xfrm>
            <a:off x="1990725" y="1276350"/>
            <a:ext cx="10826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1800" dirty="0" err="1">
                <a:solidFill>
                  <a:srgbClr val="000000"/>
                </a:solidFill>
              </a:rPr>
              <a:t>Rrs</a:t>
            </a:r>
            <a:r>
              <a:rPr lang="en-US" sz="1800" dirty="0">
                <a:solidFill>
                  <a:srgbClr val="000000"/>
                </a:solidFill>
              </a:rPr>
              <a:t>(443)</a:t>
            </a:r>
          </a:p>
        </p:txBody>
      </p:sp>
      <p:sp>
        <p:nvSpPr>
          <p:cNvPr id="97290" name="TextBox 12"/>
          <p:cNvSpPr txBox="1">
            <a:spLocks noChangeArrowheads="1"/>
          </p:cNvSpPr>
          <p:nvPr/>
        </p:nvSpPr>
        <p:spPr bwMode="auto">
          <a:xfrm>
            <a:off x="1958975" y="4300538"/>
            <a:ext cx="10826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1800" dirty="0" err="1">
                <a:solidFill>
                  <a:srgbClr val="000000"/>
                </a:solidFill>
              </a:rPr>
              <a:t>Rrs</a:t>
            </a:r>
            <a:r>
              <a:rPr lang="en-US" sz="1800" dirty="0">
                <a:solidFill>
                  <a:srgbClr val="000000"/>
                </a:solidFill>
              </a:rPr>
              <a:t>(547)</a:t>
            </a:r>
          </a:p>
        </p:txBody>
      </p:sp>
      <p:cxnSp>
        <p:nvCxnSpPr>
          <p:cNvPr id="14" name="Straight Arrow Connector 13"/>
          <p:cNvCxnSpPr>
            <a:endCxn id="97283" idx="3"/>
          </p:cNvCxnSpPr>
          <p:nvPr/>
        </p:nvCxnSpPr>
        <p:spPr>
          <a:xfrm flipH="1" flipV="1">
            <a:off x="4378325" y="5251450"/>
            <a:ext cx="1163638" cy="5175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7208838" y="4246563"/>
            <a:ext cx="569912" cy="138906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729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58000" y="6457950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87E292D4-A40B-8248-A60A-EC67835F65D1}" type="slidenum">
              <a:rPr lang="en-US" sz="1400">
                <a:solidFill>
                  <a:srgbClr val="000000"/>
                </a:solidFill>
              </a:rPr>
              <a:pPr/>
              <a:t>25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05400" y="990600"/>
            <a:ext cx="28876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F4984"/>
                </a:solidFill>
              </a:rPr>
              <a:t>Current Operational</a:t>
            </a:r>
          </a:p>
          <a:p>
            <a:pPr algn="ctr"/>
            <a:r>
              <a:rPr lang="en-US" sz="2400" dirty="0" smtClean="0">
                <a:solidFill>
                  <a:srgbClr val="0F4984"/>
                </a:solidFill>
              </a:rPr>
              <a:t>R2013.1</a:t>
            </a:r>
            <a:endParaRPr lang="en-US" sz="2400" dirty="0">
              <a:solidFill>
                <a:srgbClr val="0F498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2041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Status of MODIS &amp; VIIRS Ocean Color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1"/>
            <a:ext cx="8229600" cy="16764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MODISA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last full mission OC reprocessing in 2012 (current version 2013.1)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there are issues with the calibration stability in the VIS-NIR, especially after Jan 2014 (will be “improved” in 2014.0 reprocessing)</a:t>
            </a:r>
          </a:p>
          <a:p>
            <a:endParaRPr lang="en-US" sz="1200" dirty="0">
              <a:solidFill>
                <a:srgbClr val="000000"/>
              </a:solidFill>
            </a:endParaRPr>
          </a:p>
          <a:p>
            <a:pPr lvl="1"/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57200" y="4114800"/>
            <a:ext cx="8229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8471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ts val="624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dirty="0" smtClean="0"/>
              <a:t>VIIRS</a:t>
            </a:r>
          </a:p>
          <a:p>
            <a:pPr lvl="1"/>
            <a:r>
              <a:rPr lang="en-US" sz="1800" dirty="0" smtClean="0">
                <a:solidFill>
                  <a:srgbClr val="000000"/>
                </a:solidFill>
              </a:rPr>
              <a:t>2014.0 OC reprocessing completed (previous version 2013.1)</a:t>
            </a:r>
          </a:p>
          <a:p>
            <a:pPr lvl="1"/>
            <a:r>
              <a:rPr lang="en-US" sz="1800" dirty="0" smtClean="0">
                <a:solidFill>
                  <a:srgbClr val="000000"/>
                </a:solidFill>
              </a:rPr>
              <a:t>calibration stability and data quality looks very good, following extensive calibration efforts</a:t>
            </a:r>
          </a:p>
          <a:p>
            <a:pPr lvl="1"/>
            <a:r>
              <a:rPr lang="en-US" sz="1800" dirty="0" smtClean="0">
                <a:solidFill>
                  <a:srgbClr val="000000"/>
                </a:solidFill>
              </a:rPr>
              <a:t>redesign of VIIRS Level-1A/B and </a:t>
            </a:r>
            <a:r>
              <a:rPr lang="en-US" sz="1800" dirty="0" err="1" smtClean="0">
                <a:solidFill>
                  <a:srgbClr val="000000"/>
                </a:solidFill>
              </a:rPr>
              <a:t>geolocation</a:t>
            </a:r>
            <a:r>
              <a:rPr lang="en-US" sz="1800" dirty="0" smtClean="0">
                <a:solidFill>
                  <a:srgbClr val="000000"/>
                </a:solidFill>
              </a:rPr>
              <a:t> process and format in progress, with anticipated regeneration of all VIIRS granules late 2015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</a:p>
          <a:p>
            <a:pPr lvl="1"/>
            <a:endParaRPr lang="en-US" dirty="0" smtClean="0">
              <a:solidFill>
                <a:srgbClr val="000000"/>
              </a:solidFill>
            </a:endParaRPr>
          </a:p>
          <a:p>
            <a:pPr lvl="1"/>
            <a:endParaRPr lang="en-US" dirty="0" smtClean="0">
              <a:solidFill>
                <a:srgbClr val="000000"/>
              </a:solidFill>
            </a:endParaRP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57200" y="2438400"/>
            <a:ext cx="8229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8471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ts val="624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dirty="0" smtClean="0"/>
              <a:t>MODIST</a:t>
            </a:r>
          </a:p>
          <a:p>
            <a:pPr lvl="1"/>
            <a:r>
              <a:rPr lang="en-US" sz="1800" dirty="0" smtClean="0">
                <a:solidFill>
                  <a:srgbClr val="000000"/>
                </a:solidFill>
              </a:rPr>
              <a:t>last full mission OC reprocessing in 2011 (current version 2010.0)</a:t>
            </a:r>
          </a:p>
          <a:p>
            <a:pPr lvl="1"/>
            <a:r>
              <a:rPr lang="en-US" sz="1800" dirty="0" smtClean="0">
                <a:solidFill>
                  <a:srgbClr val="000000"/>
                </a:solidFill>
              </a:rPr>
              <a:t>calibration of MODIST requires stable MODISA/</a:t>
            </a:r>
            <a:r>
              <a:rPr lang="en-US" sz="1800" dirty="0" err="1" smtClean="0">
                <a:solidFill>
                  <a:srgbClr val="000000"/>
                </a:solidFill>
              </a:rPr>
              <a:t>SeaWiFS</a:t>
            </a:r>
            <a:r>
              <a:rPr lang="en-US" sz="1800" dirty="0" smtClean="0">
                <a:solidFill>
                  <a:srgbClr val="000000"/>
                </a:solidFill>
              </a:rPr>
              <a:t> for cross-</a:t>
            </a:r>
            <a:r>
              <a:rPr lang="en-US" sz="1800" dirty="0" err="1" smtClean="0">
                <a:solidFill>
                  <a:srgbClr val="000000"/>
                </a:solidFill>
              </a:rPr>
              <a:t>cal</a:t>
            </a:r>
            <a:endParaRPr lang="en-US" sz="1800" dirty="0" smtClean="0">
              <a:solidFill>
                <a:srgbClr val="000000"/>
              </a:solidFill>
            </a:endParaRPr>
          </a:p>
          <a:p>
            <a:pPr lvl="1"/>
            <a:r>
              <a:rPr lang="en-US" sz="1800" dirty="0" smtClean="0">
                <a:solidFill>
                  <a:srgbClr val="000000"/>
                </a:solidFill>
              </a:rPr>
              <a:t>effort pending finalization of MODISA and </a:t>
            </a:r>
            <a:r>
              <a:rPr lang="en-US" sz="1800" dirty="0" err="1" smtClean="0">
                <a:solidFill>
                  <a:srgbClr val="000000"/>
                </a:solidFill>
              </a:rPr>
              <a:t>SeaWiFS</a:t>
            </a:r>
            <a:r>
              <a:rPr lang="en-US" sz="1800" dirty="0" smtClean="0">
                <a:solidFill>
                  <a:srgbClr val="000000"/>
                </a:solidFill>
              </a:rPr>
              <a:t> reprocessing</a:t>
            </a:r>
          </a:p>
          <a:p>
            <a:endParaRPr lang="en-US" sz="1200" dirty="0" smtClean="0">
              <a:solidFill>
                <a:srgbClr val="000000"/>
              </a:solidFill>
            </a:endParaRP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556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Status of MODIS &amp; VIIRS SST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1355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MODISA &amp; MODIST</a:t>
            </a:r>
          </a:p>
          <a:p>
            <a:pPr lvl="1"/>
            <a:r>
              <a:rPr lang="en-US" dirty="0" smtClean="0"/>
              <a:t>full mission SST reprocessing recently completed (not yet released)</a:t>
            </a:r>
          </a:p>
          <a:p>
            <a:pPr lvl="1">
              <a:spcBef>
                <a:spcPts val="624"/>
              </a:spcBef>
            </a:pPr>
            <a:r>
              <a:rPr lang="en-US" dirty="0" smtClean="0"/>
              <a:t>incorporates latest algorithm coefficient updates and quality flag updates from algorithm PI, and Collection 6 calibration</a:t>
            </a:r>
          </a:p>
          <a:p>
            <a:endParaRPr lang="en-US" sz="1200" dirty="0"/>
          </a:p>
          <a:p>
            <a:endParaRPr lang="en-US" sz="1200" dirty="0"/>
          </a:p>
          <a:p>
            <a:pPr marL="0" indent="0">
              <a:buNone/>
            </a:pPr>
            <a:r>
              <a:rPr lang="en-US" dirty="0" smtClean="0"/>
              <a:t>VIIRS</a:t>
            </a:r>
          </a:p>
          <a:p>
            <a:pPr lvl="1"/>
            <a:r>
              <a:rPr lang="en-US" dirty="0" smtClean="0"/>
              <a:t>SST processing capability using MODIS heritage algorithms implemented, but pending final refinement of algorithm coefficients</a:t>
            </a:r>
          </a:p>
          <a:p>
            <a:pPr lvl="1">
              <a:spcBef>
                <a:spcPts val="624"/>
              </a:spcBef>
            </a:pPr>
            <a:r>
              <a:rPr lang="en-US" dirty="0" smtClean="0"/>
              <a:t>algorithm refinement is pending operational launch of Level-1A redesign, which is needed to support efficient regional extraction and specialized processing for in situ buoy match-ups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3192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51317"/>
            <a:ext cx="8229600" cy="639763"/>
          </a:xfrm>
        </p:spPr>
        <p:txBody>
          <a:bodyPr/>
          <a:lstStyle/>
          <a:p>
            <a:r>
              <a:rPr lang="en-US" dirty="0" smtClean="0"/>
              <a:t>Instruments and Calibration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8759534"/>
              </p:ext>
            </p:extLst>
          </p:nvPr>
        </p:nvGraphicFramePr>
        <p:xfrm>
          <a:off x="2819400" y="3002280"/>
          <a:ext cx="36576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2133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 err="1" smtClean="0">
                          <a:solidFill>
                            <a:schemeClr val="tx1"/>
                          </a:solidFill>
                        </a:rPr>
                        <a:t>SeaWiFS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i="1" dirty="0" smtClean="0">
                          <a:solidFill>
                            <a:schemeClr val="tx1"/>
                          </a:solidFill>
                        </a:rPr>
                        <a:t>Fred</a:t>
                      </a:r>
                      <a:r>
                        <a:rPr lang="en-US" b="0" i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0" i="1" baseline="0" dirty="0" err="1" smtClean="0">
                          <a:solidFill>
                            <a:schemeClr val="tx1"/>
                          </a:solidFill>
                        </a:rPr>
                        <a:t>Patt</a:t>
                      </a:r>
                      <a:endParaRPr lang="en-US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MODIS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i="1" dirty="0" smtClean="0">
                          <a:solidFill>
                            <a:schemeClr val="tx1"/>
                          </a:solidFill>
                        </a:rPr>
                        <a:t>Gerhard Meister</a:t>
                      </a:r>
                      <a:endParaRPr lang="en-US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VIIRS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i="1" dirty="0" smtClean="0">
                          <a:solidFill>
                            <a:schemeClr val="tx1"/>
                          </a:solidFill>
                        </a:rPr>
                        <a:t>Gene </a:t>
                      </a:r>
                      <a:r>
                        <a:rPr lang="en-US" b="0" i="1" dirty="0" err="1" smtClean="0">
                          <a:solidFill>
                            <a:schemeClr val="tx1"/>
                          </a:solidFill>
                        </a:rPr>
                        <a:t>Eplee</a:t>
                      </a:r>
                      <a:endParaRPr lang="en-US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41573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51317"/>
            <a:ext cx="8229600" cy="639763"/>
          </a:xfrm>
        </p:spPr>
        <p:txBody>
          <a:bodyPr/>
          <a:lstStyle/>
          <a:p>
            <a:r>
              <a:rPr lang="en-US" dirty="0" smtClean="0"/>
              <a:t>Product Quality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291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9365"/>
            <a:ext cx="8229600" cy="639763"/>
          </a:xfrm>
        </p:spPr>
        <p:txBody>
          <a:bodyPr/>
          <a:lstStyle/>
          <a:p>
            <a:r>
              <a:rPr lang="en-US" dirty="0"/>
              <a:t>Ocean Break-out Agenda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" y="990600"/>
            <a:ext cx="10257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May </a:t>
            </a:r>
            <a:r>
              <a:rPr lang="en-US" sz="2000" dirty="0" smtClean="0"/>
              <a:t>21</a:t>
            </a:r>
            <a:endParaRPr lang="en-US" sz="20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1243042"/>
              </p:ext>
            </p:extLst>
          </p:nvPr>
        </p:nvGraphicFramePr>
        <p:xfrm>
          <a:off x="990600" y="1441450"/>
          <a:ext cx="7259041" cy="335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24" name="Document" r:id="rId5" imgW="5626100" imgH="2603500" progId="Word.Document.12">
                  <p:embed/>
                </p:oleObj>
              </mc:Choice>
              <mc:Fallback>
                <p:oleObj name="Document" r:id="rId5" imgW="5626100" imgH="26035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90600" y="1441450"/>
                        <a:ext cx="7259041" cy="3359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392571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val1431110697442785_Rrs551_his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3505200"/>
            <a:ext cx="3429000" cy="2743200"/>
          </a:xfrm>
          <a:prstGeom prst="rect">
            <a:avLst/>
          </a:prstGeom>
        </p:spPr>
      </p:pic>
      <p:pic>
        <p:nvPicPr>
          <p:cNvPr id="13" name="Picture 12" descr="val1431110697442785_Rrs55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838200"/>
            <a:ext cx="2743200" cy="2743200"/>
          </a:xfrm>
          <a:prstGeom prst="rect">
            <a:avLst/>
          </a:prstGeom>
        </p:spPr>
      </p:pic>
      <p:pic>
        <p:nvPicPr>
          <p:cNvPr id="14" name="Picture 13" descr="val1431110697442785_Rrs443_his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3505200"/>
            <a:ext cx="3429000" cy="2743200"/>
          </a:xfrm>
          <a:prstGeom prst="rect">
            <a:avLst/>
          </a:prstGeom>
        </p:spPr>
      </p:pic>
      <p:pic>
        <p:nvPicPr>
          <p:cNvPr id="15" name="Picture 14" descr="val1431110697442785_Rrs443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838200"/>
            <a:ext cx="2743200" cy="2743200"/>
          </a:xfrm>
          <a:prstGeom prst="rect">
            <a:avLst/>
          </a:prstGeom>
        </p:spPr>
      </p:pic>
      <p:pic>
        <p:nvPicPr>
          <p:cNvPr id="16" name="Picture 15" descr="val1431111152339114_chlor_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838200"/>
            <a:ext cx="2743200" cy="2743200"/>
          </a:xfrm>
          <a:prstGeom prst="rect">
            <a:avLst/>
          </a:prstGeom>
        </p:spPr>
      </p:pic>
      <p:pic>
        <p:nvPicPr>
          <p:cNvPr id="17" name="Picture 16" descr="val1431111152339114_chlor_a_hist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3505200"/>
            <a:ext cx="3429000" cy="2743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VIIRS R2014.0 In Situ Validation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227039" y="838200"/>
            <a:ext cx="982761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/>
              <a:t>Rrs</a:t>
            </a:r>
            <a:r>
              <a:rPr lang="en-US" dirty="0" smtClean="0"/>
              <a:t>(443)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198839" y="838200"/>
            <a:ext cx="982761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/>
              <a:t>Rrs</a:t>
            </a:r>
            <a:r>
              <a:rPr lang="en-US" dirty="0" smtClean="0"/>
              <a:t>(547)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203782" y="838200"/>
            <a:ext cx="568618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/>
              <a:t>Chl</a:t>
            </a:r>
            <a:r>
              <a:rPr lang="en-US" baseline="-25000" dirty="0" err="1" smtClean="0"/>
              <a:t>a</a:t>
            </a:r>
            <a:endParaRPr lang="en-US" baseline="-25000" dirty="0"/>
          </a:p>
        </p:txBody>
      </p:sp>
      <p:grpSp>
        <p:nvGrpSpPr>
          <p:cNvPr id="4" name="Group 3"/>
          <p:cNvGrpSpPr/>
          <p:nvPr/>
        </p:nvGrpSpPr>
        <p:grpSpPr>
          <a:xfrm>
            <a:off x="533400" y="3657600"/>
            <a:ext cx="8244305" cy="2590800"/>
            <a:chOff x="-14705" y="3505200"/>
            <a:chExt cx="8244305" cy="2590800"/>
          </a:xfrm>
        </p:grpSpPr>
        <p:pic>
          <p:nvPicPr>
            <p:cNvPr id="18" name="Picture 17" descr="viirs_rrs_stats.tiff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4705" y="3505200"/>
              <a:ext cx="8229600" cy="1855764"/>
            </a:xfrm>
            <a:prstGeom prst="rect">
              <a:avLst/>
            </a:prstGeom>
          </p:spPr>
        </p:pic>
        <p:pic>
          <p:nvPicPr>
            <p:cNvPr id="19" name="Picture 18" descr="viirs_chl_stats.tiff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159356"/>
              <a:ext cx="8229600" cy="9366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55986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al1431111279729894_Rrs443_his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3429000"/>
            <a:ext cx="3429000" cy="2743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MODISA R2013.1 In Situ Validation</a:t>
            </a:r>
            <a:endParaRPr lang="en-US" dirty="0"/>
          </a:p>
        </p:txBody>
      </p:sp>
      <p:pic>
        <p:nvPicPr>
          <p:cNvPr id="5" name="Picture 4" descr="val1431111279729894_Rrs44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762000"/>
            <a:ext cx="2743200" cy="2743200"/>
          </a:xfrm>
          <a:prstGeom prst="rect">
            <a:avLst/>
          </a:prstGeom>
        </p:spPr>
      </p:pic>
      <p:pic>
        <p:nvPicPr>
          <p:cNvPr id="6" name="Picture 5" descr="val1431111279729894_Rrs547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762000"/>
            <a:ext cx="2743200" cy="2743200"/>
          </a:xfrm>
          <a:prstGeom prst="rect">
            <a:avLst/>
          </a:prstGeom>
        </p:spPr>
      </p:pic>
      <p:pic>
        <p:nvPicPr>
          <p:cNvPr id="7" name="Picture 6" descr="val1431111279729894_Rrs547_his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3429000"/>
            <a:ext cx="3429000" cy="2743200"/>
          </a:xfrm>
          <a:prstGeom prst="rect">
            <a:avLst/>
          </a:prstGeom>
        </p:spPr>
      </p:pic>
      <p:pic>
        <p:nvPicPr>
          <p:cNvPr id="8" name="Picture 7" descr="val1431111379727131_chlor_a_hist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3429000"/>
            <a:ext cx="3429000" cy="2743200"/>
          </a:xfrm>
          <a:prstGeom prst="rect">
            <a:avLst/>
          </a:prstGeom>
        </p:spPr>
      </p:pic>
      <p:pic>
        <p:nvPicPr>
          <p:cNvPr id="9" name="Picture 8" descr="val1431111379727131_chlor_a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762000"/>
            <a:ext cx="2743200" cy="27432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227039" y="762000"/>
            <a:ext cx="982761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/>
              <a:t>Rrs</a:t>
            </a:r>
            <a:r>
              <a:rPr lang="en-US" dirty="0" smtClean="0"/>
              <a:t>(443)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198839" y="762000"/>
            <a:ext cx="982761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/>
              <a:t>Rrs</a:t>
            </a:r>
            <a:r>
              <a:rPr lang="en-US" dirty="0" smtClean="0"/>
              <a:t>(547)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203782" y="762000"/>
            <a:ext cx="568618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/>
              <a:t>Chl</a:t>
            </a:r>
            <a:r>
              <a:rPr lang="en-US" baseline="-25000" dirty="0" err="1" smtClean="0"/>
              <a:t>a</a:t>
            </a:r>
            <a:endParaRPr lang="en-US" baseline="-250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522238" y="3505200"/>
            <a:ext cx="8240762" cy="3085903"/>
            <a:chOff x="0" y="2667000"/>
            <a:chExt cx="8240762" cy="3085903"/>
          </a:xfrm>
        </p:grpSpPr>
        <p:pic>
          <p:nvPicPr>
            <p:cNvPr id="14" name="Picture 13" descr="modisa_rrs_stats.tiff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2" y="2667000"/>
              <a:ext cx="8229600" cy="2291518"/>
            </a:xfrm>
            <a:prstGeom prst="rect">
              <a:avLst/>
            </a:prstGeom>
          </p:spPr>
        </p:pic>
        <p:pic>
          <p:nvPicPr>
            <p:cNvPr id="15" name="Picture 14" descr="modisa_chl_stats.tiff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800600"/>
              <a:ext cx="8229600" cy="9523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30960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104A84"/>
                </a:solidFill>
                <a:latin typeface="Arial" charset="0"/>
                <a:cs typeface="Arial" charset="0"/>
              </a:rPr>
              <a:t>MODISA </a:t>
            </a:r>
            <a:r>
              <a:rPr lang="en-US" dirty="0" err="1">
                <a:solidFill>
                  <a:srgbClr val="104A84"/>
                </a:solidFill>
                <a:latin typeface="Arial" charset="0"/>
                <a:cs typeface="Arial" charset="0"/>
              </a:rPr>
              <a:t>Rrs</a:t>
            </a:r>
            <a:r>
              <a:rPr lang="en-US" dirty="0">
                <a:solidFill>
                  <a:srgbClr val="104A84"/>
                </a:solidFill>
                <a:latin typeface="Arial" charset="0"/>
                <a:cs typeface="Arial" charset="0"/>
              </a:rPr>
              <a:t>(</a:t>
            </a:r>
            <a:r>
              <a:rPr lang="en-US" dirty="0">
                <a:solidFill>
                  <a:srgbClr val="104A84"/>
                </a:solidFill>
                <a:latin typeface="Symbol" charset="0"/>
                <a:cs typeface="Symbol" charset="0"/>
              </a:rPr>
              <a:t>l</a:t>
            </a:r>
            <a:r>
              <a:rPr lang="en-US" dirty="0">
                <a:solidFill>
                  <a:srgbClr val="104A84"/>
                </a:solidFill>
                <a:latin typeface="Arial" charset="0"/>
                <a:cs typeface="Arial" charset="0"/>
              </a:rPr>
              <a:t>) Deep-Water Time-</a:t>
            </a:r>
            <a:r>
              <a:rPr lang="en-US" dirty="0" smtClean="0">
                <a:solidFill>
                  <a:srgbClr val="104A84"/>
                </a:solidFill>
                <a:latin typeface="Arial" charset="0"/>
                <a:cs typeface="Arial" charset="0"/>
              </a:rPr>
              <a:t>Series</a:t>
            </a:r>
            <a:endParaRPr lang="en-US" dirty="0">
              <a:solidFill>
                <a:srgbClr val="104A84"/>
              </a:solidFill>
              <a:latin typeface="Arial" charset="0"/>
              <a:cs typeface="Arial" charset="0"/>
            </a:endParaRPr>
          </a:p>
        </p:txBody>
      </p:sp>
      <p:pic>
        <p:nvPicPr>
          <p:cNvPr id="96258" name="Picture 7" descr="ar2013.1m_ar2013.1m_deep_rrs_com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" y="939800"/>
            <a:ext cx="73152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5688013" y="1812925"/>
            <a:ext cx="2693987" cy="1673225"/>
            <a:chOff x="5688013" y="1812925"/>
            <a:chExt cx="2693987" cy="1673225"/>
          </a:xfrm>
        </p:grpSpPr>
        <p:sp>
          <p:nvSpPr>
            <p:cNvPr id="96259" name="TextBox 8"/>
            <p:cNvSpPr txBox="1">
              <a:spLocks noChangeArrowheads="1"/>
            </p:cNvSpPr>
            <p:nvPr/>
          </p:nvSpPr>
          <p:spPr bwMode="auto">
            <a:xfrm>
              <a:off x="5740400" y="1812925"/>
              <a:ext cx="2460625" cy="3698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5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1pPr>
              <a:lvl2pPr marL="742950" indent="-285750">
                <a:defRPr sz="5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2pPr>
              <a:lvl3pPr marL="1143000" indent="-228600">
                <a:defRPr sz="5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3pPr>
              <a:lvl4pPr marL="1600200" indent="-228600">
                <a:defRPr sz="5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4pPr>
              <a:lvl5pPr marL="2057400" indent="-228600">
                <a:defRPr sz="5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pPr algn="ctr"/>
              <a:r>
                <a:rPr lang="en-US" sz="1800" dirty="0">
                  <a:solidFill>
                    <a:srgbClr val="FF0000"/>
                  </a:solidFill>
                </a:rPr>
                <a:t>increasing variability 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5688013" y="2190750"/>
              <a:ext cx="2693987" cy="129540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600" dirty="0">
                <a:solidFill>
                  <a:srgbClr val="FF0000"/>
                </a:solidFill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96261" name="TextBox 10"/>
          <p:cNvSpPr txBox="1">
            <a:spLocks noChangeArrowheads="1"/>
          </p:cNvSpPr>
          <p:nvPr/>
        </p:nvSpPr>
        <p:spPr bwMode="auto">
          <a:xfrm>
            <a:off x="1825625" y="2197100"/>
            <a:ext cx="5699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1800">
                <a:solidFill>
                  <a:srgbClr val="000000"/>
                </a:solidFill>
              </a:rPr>
              <a:t>412</a:t>
            </a:r>
          </a:p>
        </p:txBody>
      </p:sp>
      <p:sp>
        <p:nvSpPr>
          <p:cNvPr id="96262" name="TextBox 11"/>
          <p:cNvSpPr txBox="1">
            <a:spLocks noChangeArrowheads="1"/>
          </p:cNvSpPr>
          <p:nvPr/>
        </p:nvSpPr>
        <p:spPr bwMode="auto">
          <a:xfrm>
            <a:off x="1831975" y="2786062"/>
            <a:ext cx="5699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1800">
                <a:solidFill>
                  <a:srgbClr val="000000"/>
                </a:solidFill>
              </a:rPr>
              <a:t>443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547813" y="838200"/>
            <a:ext cx="6323012" cy="34448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301875" y="1462087"/>
            <a:ext cx="5145088" cy="34448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96265" name="TextBox 15"/>
          <p:cNvSpPr txBox="1">
            <a:spLocks noChangeArrowheads="1"/>
          </p:cNvSpPr>
          <p:nvPr/>
        </p:nvSpPr>
        <p:spPr bwMode="auto">
          <a:xfrm>
            <a:off x="1798638" y="1389062"/>
            <a:ext cx="40687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2400">
                <a:solidFill>
                  <a:srgbClr val="000000"/>
                </a:solidFill>
              </a:rPr>
              <a:t>Processing Version R2013.1</a:t>
            </a:r>
          </a:p>
        </p:txBody>
      </p:sp>
      <p:sp>
        <p:nvSpPr>
          <p:cNvPr id="9626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58000" y="6457950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E07CA59A-DA0E-FC40-AA8A-5BF28A0BF283}" type="slidenum">
              <a:rPr lang="en-US" sz="1400">
                <a:solidFill>
                  <a:srgbClr val="000000"/>
                </a:solidFill>
              </a:rPr>
              <a:pPr/>
              <a:t>32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67000" y="533400"/>
            <a:ext cx="36201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</a:rPr>
              <a:t>monthly mean deep-water </a:t>
            </a:r>
            <a:r>
              <a:rPr lang="en-US" sz="2000" dirty="0" err="1">
                <a:solidFill>
                  <a:srgbClr val="000000"/>
                </a:solidFill>
              </a:rPr>
              <a:t>Rrs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38186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437"/>
            <a:ext cx="8229600" cy="639763"/>
          </a:xfrm>
        </p:spPr>
        <p:txBody>
          <a:bodyPr/>
          <a:lstStyle/>
          <a:p>
            <a:r>
              <a:rPr lang="en-US" dirty="0" smtClean="0"/>
              <a:t>VIIRS R2014.0 &amp; MODISA R2013.1</a:t>
            </a:r>
            <a:br>
              <a:rPr lang="en-US" dirty="0" smtClean="0"/>
            </a:br>
            <a:r>
              <a:rPr lang="en-US" sz="2000" dirty="0" smtClean="0">
                <a:solidFill>
                  <a:srgbClr val="000000"/>
                </a:solidFill>
              </a:rPr>
              <a:t>monthly mean deep-water </a:t>
            </a:r>
            <a:r>
              <a:rPr lang="en-US" sz="2000" dirty="0" err="1" smtClean="0">
                <a:solidFill>
                  <a:srgbClr val="000000"/>
                </a:solidFill>
              </a:rPr>
              <a:t>Rrs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Picture 4" descr="vr2014.0m_ar2013.1m_deep_rrs_com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143000"/>
            <a:ext cx="7315200" cy="5486400"/>
          </a:xfrm>
          <a:prstGeom prst="rect">
            <a:avLst/>
          </a:prstGeom>
        </p:spPr>
      </p:pic>
      <p:sp>
        <p:nvSpPr>
          <p:cNvPr id="4" name="TextBox 10"/>
          <p:cNvSpPr txBox="1">
            <a:spLocks noChangeArrowheads="1"/>
          </p:cNvSpPr>
          <p:nvPr/>
        </p:nvSpPr>
        <p:spPr bwMode="auto">
          <a:xfrm>
            <a:off x="5752818" y="1981200"/>
            <a:ext cx="8003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1800" b="1" dirty="0" smtClean="0">
                <a:solidFill>
                  <a:srgbClr val="660066"/>
                </a:solidFill>
              </a:rPr>
              <a:t>VIIRS</a:t>
            </a:r>
            <a:endParaRPr lang="en-US" sz="1800" b="1" dirty="0">
              <a:solidFill>
                <a:srgbClr val="660066"/>
              </a:solidFill>
            </a:endParaRPr>
          </a:p>
        </p:txBody>
      </p:sp>
      <p:sp>
        <p:nvSpPr>
          <p:cNvPr id="6" name="TextBox 10"/>
          <p:cNvSpPr txBox="1">
            <a:spLocks noChangeArrowheads="1"/>
          </p:cNvSpPr>
          <p:nvPr/>
        </p:nvSpPr>
        <p:spPr bwMode="auto">
          <a:xfrm>
            <a:off x="6248400" y="4038600"/>
            <a:ext cx="11079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1800" b="1" dirty="0" smtClean="0">
                <a:solidFill>
                  <a:srgbClr val="660066"/>
                </a:solidFill>
              </a:rPr>
              <a:t>MODISA</a:t>
            </a:r>
            <a:endParaRPr lang="en-US" sz="1800" b="1" dirty="0">
              <a:solidFill>
                <a:srgbClr val="660066"/>
              </a:solidFill>
            </a:endParaRPr>
          </a:p>
        </p:txBody>
      </p:sp>
      <p:cxnSp>
        <p:nvCxnSpPr>
          <p:cNvPr id="7" name="Straight Arrow Connector 6"/>
          <p:cNvCxnSpPr>
            <a:stCxn id="6" idx="0"/>
          </p:cNvCxnSpPr>
          <p:nvPr/>
        </p:nvCxnSpPr>
        <p:spPr>
          <a:xfrm flipV="1">
            <a:off x="6802398" y="2819400"/>
            <a:ext cx="208002" cy="1219200"/>
          </a:xfrm>
          <a:prstGeom prst="straightConnector1">
            <a:avLst/>
          </a:prstGeom>
          <a:ln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4" idx="2"/>
          </p:cNvCxnSpPr>
          <p:nvPr/>
        </p:nvCxnSpPr>
        <p:spPr>
          <a:xfrm>
            <a:off x="6153009" y="2350532"/>
            <a:ext cx="285609" cy="468868"/>
          </a:xfrm>
          <a:prstGeom prst="straightConnector1">
            <a:avLst/>
          </a:prstGeom>
          <a:ln>
            <a:solidFill>
              <a:srgbClr val="660066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7882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t34_at126_deep_rrs_com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295400"/>
            <a:ext cx="7315200" cy="5486400"/>
          </a:xfrm>
          <a:prstGeom prst="rect">
            <a:avLst/>
          </a:prstGeom>
        </p:spPr>
      </p:pic>
      <p:sp>
        <p:nvSpPr>
          <p:cNvPr id="96257" name="Title 1"/>
          <p:cNvSpPr>
            <a:spLocks noGrp="1"/>
          </p:cNvSpPr>
          <p:nvPr>
            <p:ph type="title"/>
          </p:nvPr>
        </p:nvSpPr>
        <p:spPr>
          <a:xfrm>
            <a:off x="457200" y="46037"/>
            <a:ext cx="8229600" cy="1096963"/>
          </a:xfrm>
        </p:spPr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MODISA showing </a:t>
            </a:r>
            <a:r>
              <a:rPr lang="en-US" dirty="0" smtClean="0">
                <a:latin typeface="Arial" charset="0"/>
                <a:cs typeface="Arial" charset="0"/>
              </a:rPr>
              <a:t>agreement </a:t>
            </a:r>
            <a:r>
              <a:rPr lang="en-US" dirty="0">
                <a:latin typeface="Arial" charset="0"/>
                <a:cs typeface="Arial" charset="0"/>
              </a:rPr>
              <a:t>with R2014.0 </a:t>
            </a:r>
            <a:r>
              <a:rPr lang="en-US" dirty="0" smtClean="0">
                <a:latin typeface="Arial" charset="0"/>
                <a:cs typeface="Arial" charset="0"/>
              </a:rPr>
              <a:t>VIIRS</a:t>
            </a:r>
            <a:br>
              <a:rPr lang="en-US" dirty="0" smtClean="0">
                <a:latin typeface="Arial" charset="0"/>
                <a:cs typeface="Arial" charset="0"/>
              </a:rPr>
            </a:br>
            <a:r>
              <a:rPr lang="en-US" sz="24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Rrs</a:t>
            </a:r>
            <a:r>
              <a:rPr lang="en-US" sz="2400" dirty="0">
                <a:solidFill>
                  <a:schemeClr val="tx1"/>
                </a:solidFill>
                <a:latin typeface="Arial" charset="0"/>
                <a:cs typeface="Arial" charset="0"/>
              </a:rPr>
              <a:t>(</a:t>
            </a:r>
            <a:r>
              <a:rPr lang="en-US" sz="2400" dirty="0">
                <a:solidFill>
                  <a:schemeClr val="tx1"/>
                </a:solidFill>
                <a:latin typeface="Symbol" charset="0"/>
                <a:cs typeface="Symbol" charset="0"/>
              </a:rPr>
              <a:t>l</a:t>
            </a:r>
            <a:r>
              <a:rPr lang="en-US" sz="2400" dirty="0">
                <a:solidFill>
                  <a:schemeClr val="tx1"/>
                </a:solidFill>
                <a:latin typeface="Arial" charset="0"/>
                <a:cs typeface="Arial" charset="0"/>
              </a:rPr>
              <a:t>) Deep-Water Time-</a:t>
            </a:r>
            <a:r>
              <a:rPr lang="en-US" sz="2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Series</a:t>
            </a:r>
            <a:endParaRPr lang="en-US" sz="2000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96261" name="TextBox 10"/>
          <p:cNvSpPr txBox="1">
            <a:spLocks noChangeArrowheads="1"/>
          </p:cNvSpPr>
          <p:nvPr/>
        </p:nvSpPr>
        <p:spPr bwMode="auto">
          <a:xfrm>
            <a:off x="1825625" y="2514600"/>
            <a:ext cx="5699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1800" dirty="0">
                <a:solidFill>
                  <a:srgbClr val="000000"/>
                </a:solidFill>
              </a:rPr>
              <a:t>412</a:t>
            </a:r>
          </a:p>
        </p:txBody>
      </p:sp>
      <p:sp>
        <p:nvSpPr>
          <p:cNvPr id="96262" name="TextBox 11"/>
          <p:cNvSpPr txBox="1">
            <a:spLocks noChangeArrowheads="1"/>
          </p:cNvSpPr>
          <p:nvPr/>
        </p:nvSpPr>
        <p:spPr bwMode="auto">
          <a:xfrm>
            <a:off x="1831975" y="3103562"/>
            <a:ext cx="5699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1800">
                <a:solidFill>
                  <a:srgbClr val="000000"/>
                </a:solidFill>
              </a:rPr>
              <a:t>443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547813" y="1219200"/>
            <a:ext cx="6323012" cy="34448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301875" y="1752600"/>
            <a:ext cx="5145088" cy="34448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96265" name="TextBox 15"/>
          <p:cNvSpPr txBox="1">
            <a:spLocks noChangeArrowheads="1"/>
          </p:cNvSpPr>
          <p:nvPr/>
        </p:nvSpPr>
        <p:spPr bwMode="auto">
          <a:xfrm>
            <a:off x="1676400" y="1676400"/>
            <a:ext cx="556729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2400" dirty="0" smtClean="0">
                <a:solidFill>
                  <a:srgbClr val="000000"/>
                </a:solidFill>
              </a:rPr>
              <a:t>MODISA &amp; VIIRS R2014.0 Test Results</a:t>
            </a:r>
          </a:p>
          <a:p>
            <a:r>
              <a:rPr lang="en-US" sz="2400" dirty="0" smtClean="0">
                <a:solidFill>
                  <a:srgbClr val="000000"/>
                </a:solidFill>
              </a:rPr>
              <a:t>4-day means (not monthly)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9626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58000" y="6457950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E07CA59A-DA0E-FC40-AA8A-5BF28A0BF283}" type="slidenum">
              <a:rPr lang="en-US" sz="1400">
                <a:solidFill>
                  <a:srgbClr val="000000"/>
                </a:solidFill>
              </a:rPr>
              <a:pPr/>
              <a:t>34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16" name="TextBox 10"/>
          <p:cNvSpPr txBox="1">
            <a:spLocks noChangeArrowheads="1"/>
          </p:cNvSpPr>
          <p:nvPr/>
        </p:nvSpPr>
        <p:spPr bwMode="auto">
          <a:xfrm>
            <a:off x="6477000" y="2133600"/>
            <a:ext cx="8003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1800" b="1" dirty="0" smtClean="0">
                <a:solidFill>
                  <a:srgbClr val="660066"/>
                </a:solidFill>
              </a:rPr>
              <a:t>VIIRS</a:t>
            </a:r>
            <a:endParaRPr lang="en-US" sz="1800" b="1" dirty="0">
              <a:solidFill>
                <a:srgbClr val="660066"/>
              </a:solidFill>
            </a:endParaRPr>
          </a:p>
        </p:txBody>
      </p:sp>
      <p:sp>
        <p:nvSpPr>
          <p:cNvPr id="17" name="TextBox 10"/>
          <p:cNvSpPr txBox="1">
            <a:spLocks noChangeArrowheads="1"/>
          </p:cNvSpPr>
          <p:nvPr/>
        </p:nvSpPr>
        <p:spPr bwMode="auto">
          <a:xfrm>
            <a:off x="6400800" y="4495800"/>
            <a:ext cx="11079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1800" b="1" dirty="0" smtClean="0">
                <a:solidFill>
                  <a:srgbClr val="660066"/>
                </a:solidFill>
              </a:rPr>
              <a:t>MODISA</a:t>
            </a:r>
            <a:endParaRPr lang="en-US" sz="1800" b="1" dirty="0">
              <a:solidFill>
                <a:srgbClr val="660066"/>
              </a:solidFill>
            </a:endParaRPr>
          </a:p>
        </p:txBody>
      </p:sp>
      <p:cxnSp>
        <p:nvCxnSpPr>
          <p:cNvPr id="18" name="Straight Arrow Connector 17"/>
          <p:cNvCxnSpPr>
            <a:stCxn id="17" idx="0"/>
          </p:cNvCxnSpPr>
          <p:nvPr/>
        </p:nvCxnSpPr>
        <p:spPr>
          <a:xfrm flipV="1">
            <a:off x="6954798" y="3276600"/>
            <a:ext cx="208002" cy="1219200"/>
          </a:xfrm>
          <a:prstGeom prst="straightConnector1">
            <a:avLst/>
          </a:prstGeom>
          <a:ln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6" idx="2"/>
          </p:cNvCxnSpPr>
          <p:nvPr/>
        </p:nvCxnSpPr>
        <p:spPr>
          <a:xfrm>
            <a:off x="6877191" y="2502932"/>
            <a:ext cx="285609" cy="468868"/>
          </a:xfrm>
          <a:prstGeom prst="straightConnector1">
            <a:avLst/>
          </a:prstGeom>
          <a:ln>
            <a:solidFill>
              <a:srgbClr val="660066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2" name="Group 21"/>
          <p:cNvGrpSpPr/>
          <p:nvPr/>
        </p:nvGrpSpPr>
        <p:grpSpPr>
          <a:xfrm>
            <a:off x="152400" y="4572000"/>
            <a:ext cx="5562600" cy="2133600"/>
            <a:chOff x="152400" y="4572000"/>
            <a:chExt cx="5562600" cy="2133600"/>
          </a:xfrm>
        </p:grpSpPr>
        <p:sp>
          <p:nvSpPr>
            <p:cNvPr id="23" name="Rectangle 22"/>
            <p:cNvSpPr/>
            <p:nvPr/>
          </p:nvSpPr>
          <p:spPr>
            <a:xfrm>
              <a:off x="152400" y="4572000"/>
              <a:ext cx="5562600" cy="213360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228600" y="4648200"/>
              <a:ext cx="5410200" cy="1905000"/>
              <a:chOff x="228600" y="4495800"/>
              <a:chExt cx="6769100" cy="2171700"/>
            </a:xfrm>
          </p:grpSpPr>
          <p:pic>
            <p:nvPicPr>
              <p:cNvPr id="25" name="Picture 24" descr="rrs_ratios.tiff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8600" y="4953000"/>
                <a:ext cx="6769100" cy="171450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sp>
            <p:nvSpPr>
              <p:cNvPr id="26" name="TextBox 25"/>
              <p:cNvSpPr txBox="1"/>
              <p:nvPr/>
            </p:nvSpPr>
            <p:spPr>
              <a:xfrm>
                <a:off x="1854494" y="4495800"/>
                <a:ext cx="119350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MODIS</a:t>
                </a:r>
                <a:endParaRPr lang="en-US" sz="2400" dirty="0"/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3583478" y="4495800"/>
                <a:ext cx="98852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VIIRS</a:t>
                </a:r>
                <a:endParaRPr lang="en-US" sz="2400" dirty="0"/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5257800" y="4495800"/>
                <a:ext cx="1167863" cy="5262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Ratio</a:t>
                </a:r>
                <a:endParaRPr lang="en-US" sz="24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98506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Title 1"/>
          <p:cNvSpPr>
            <a:spLocks noGrp="1"/>
          </p:cNvSpPr>
          <p:nvPr>
            <p:ph type="title"/>
          </p:nvPr>
        </p:nvSpPr>
        <p:spPr>
          <a:xfrm>
            <a:off x="457200" y="46037"/>
            <a:ext cx="8229600" cy="1096963"/>
          </a:xfrm>
        </p:spPr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MODISA showing </a:t>
            </a:r>
            <a:r>
              <a:rPr lang="en-US" dirty="0" smtClean="0">
                <a:latin typeface="Arial" charset="0"/>
                <a:cs typeface="Arial" charset="0"/>
              </a:rPr>
              <a:t>agreement </a:t>
            </a:r>
            <a:r>
              <a:rPr lang="en-US" dirty="0">
                <a:latin typeface="Arial" charset="0"/>
                <a:cs typeface="Arial" charset="0"/>
              </a:rPr>
              <a:t>with R2014.0 </a:t>
            </a:r>
            <a:r>
              <a:rPr lang="en-US" dirty="0" smtClean="0">
                <a:latin typeface="Arial" charset="0"/>
                <a:cs typeface="Arial" charset="0"/>
              </a:rPr>
              <a:t>VIIRS</a:t>
            </a:r>
            <a:br>
              <a:rPr lang="en-US" dirty="0" smtClean="0">
                <a:latin typeface="Arial" charset="0"/>
                <a:cs typeface="Arial" charset="0"/>
              </a:rPr>
            </a:br>
            <a:r>
              <a:rPr lang="en-US" sz="2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Chlorophyll (OCI) </a:t>
            </a:r>
            <a:r>
              <a:rPr lang="en-US" sz="2400" dirty="0">
                <a:solidFill>
                  <a:schemeClr val="tx1"/>
                </a:solidFill>
                <a:latin typeface="Arial" charset="0"/>
                <a:cs typeface="Arial" charset="0"/>
              </a:rPr>
              <a:t>Deep-Water Time-</a:t>
            </a:r>
            <a:r>
              <a:rPr lang="en-US" sz="2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Series</a:t>
            </a:r>
            <a:endParaRPr lang="en-US" sz="2000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547813" y="1219200"/>
            <a:ext cx="6323012" cy="34448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301875" y="1752600"/>
            <a:ext cx="5145088" cy="34448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96265" name="TextBox 15"/>
          <p:cNvSpPr txBox="1">
            <a:spLocks noChangeArrowheads="1"/>
          </p:cNvSpPr>
          <p:nvPr/>
        </p:nvSpPr>
        <p:spPr bwMode="auto">
          <a:xfrm>
            <a:off x="1676400" y="1676400"/>
            <a:ext cx="556729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2400" dirty="0" smtClean="0">
                <a:solidFill>
                  <a:srgbClr val="000000"/>
                </a:solidFill>
              </a:rPr>
              <a:t>MODISA &amp; VIIRS R2014.0 Test Results</a:t>
            </a:r>
          </a:p>
          <a:p>
            <a:r>
              <a:rPr lang="en-US" sz="2400" dirty="0" smtClean="0">
                <a:solidFill>
                  <a:srgbClr val="000000"/>
                </a:solidFill>
              </a:rPr>
              <a:t>4-day means (not monthly)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9626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58000" y="6457950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E07CA59A-DA0E-FC40-AA8A-5BF28A0BF283}" type="slidenum">
              <a:rPr lang="en-US" sz="1400">
                <a:solidFill>
                  <a:srgbClr val="000000"/>
                </a:solidFill>
              </a:rPr>
              <a:pPr/>
              <a:t>35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16" name="TextBox 10"/>
          <p:cNvSpPr txBox="1">
            <a:spLocks noChangeArrowheads="1"/>
          </p:cNvSpPr>
          <p:nvPr/>
        </p:nvSpPr>
        <p:spPr bwMode="auto">
          <a:xfrm>
            <a:off x="6477000" y="2133600"/>
            <a:ext cx="8003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1800" b="1" dirty="0" smtClean="0">
                <a:solidFill>
                  <a:srgbClr val="660066"/>
                </a:solidFill>
              </a:rPr>
              <a:t>VIIRS</a:t>
            </a:r>
            <a:endParaRPr lang="en-US" sz="1800" b="1" dirty="0">
              <a:solidFill>
                <a:srgbClr val="660066"/>
              </a:solidFill>
            </a:endParaRPr>
          </a:p>
        </p:txBody>
      </p:sp>
      <p:sp>
        <p:nvSpPr>
          <p:cNvPr id="17" name="TextBox 10"/>
          <p:cNvSpPr txBox="1">
            <a:spLocks noChangeArrowheads="1"/>
          </p:cNvSpPr>
          <p:nvPr/>
        </p:nvSpPr>
        <p:spPr bwMode="auto">
          <a:xfrm>
            <a:off x="6400800" y="4495800"/>
            <a:ext cx="11079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1800" b="1" dirty="0" smtClean="0">
                <a:solidFill>
                  <a:srgbClr val="660066"/>
                </a:solidFill>
              </a:rPr>
              <a:t>MODISA</a:t>
            </a:r>
            <a:endParaRPr lang="en-US" sz="1800" b="1" dirty="0">
              <a:solidFill>
                <a:srgbClr val="660066"/>
              </a:solidFill>
            </a:endParaRPr>
          </a:p>
        </p:txBody>
      </p:sp>
      <p:cxnSp>
        <p:nvCxnSpPr>
          <p:cNvPr id="18" name="Straight Arrow Connector 17"/>
          <p:cNvCxnSpPr>
            <a:stCxn id="17" idx="0"/>
          </p:cNvCxnSpPr>
          <p:nvPr/>
        </p:nvCxnSpPr>
        <p:spPr>
          <a:xfrm flipV="1">
            <a:off x="6954798" y="3276600"/>
            <a:ext cx="208002" cy="1219200"/>
          </a:xfrm>
          <a:prstGeom prst="straightConnector1">
            <a:avLst/>
          </a:prstGeom>
          <a:ln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6" idx="2"/>
          </p:cNvCxnSpPr>
          <p:nvPr/>
        </p:nvCxnSpPr>
        <p:spPr>
          <a:xfrm>
            <a:off x="6877191" y="2502932"/>
            <a:ext cx="285609" cy="468868"/>
          </a:xfrm>
          <a:prstGeom prst="straightConnector1">
            <a:avLst/>
          </a:prstGeom>
          <a:ln>
            <a:solidFill>
              <a:srgbClr val="660066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vt34_at126_deep_chl_com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95400"/>
            <a:ext cx="7315200" cy="5486400"/>
          </a:xfrm>
          <a:prstGeom prst="rect">
            <a:avLst/>
          </a:prstGeom>
        </p:spPr>
      </p:pic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87809"/>
              </p:ext>
            </p:extLst>
          </p:nvPr>
        </p:nvGraphicFramePr>
        <p:xfrm>
          <a:off x="1828800" y="4743393"/>
          <a:ext cx="4038599" cy="142880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662953"/>
                <a:gridCol w="699247"/>
                <a:gridCol w="762000"/>
                <a:gridCol w="914399"/>
              </a:tblGrid>
              <a:tr h="30617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6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rgbClr val="000000"/>
                          </a:solidFill>
                        </a:rPr>
                        <a:t>Mean</a:t>
                      </a:r>
                      <a:endParaRPr lang="en-US" sz="16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 err="1" smtClean="0">
                          <a:solidFill>
                            <a:srgbClr val="000000"/>
                          </a:solidFill>
                        </a:rPr>
                        <a:t>Stdv</a:t>
                      </a:r>
                      <a:endParaRPr lang="en-US" sz="16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6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061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rgbClr val="000000"/>
                          </a:solidFill>
                        </a:rPr>
                        <a:t>MODISA</a:t>
                      </a:r>
                      <a:endParaRPr lang="en-US" sz="16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rgbClr val="000000"/>
                          </a:solidFill>
                        </a:rPr>
                        <a:t>0.20</a:t>
                      </a:r>
                      <a:endParaRPr lang="en-US" sz="16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rgbClr val="000000"/>
                          </a:solidFill>
                        </a:rPr>
                        <a:t>0.023</a:t>
                      </a:r>
                      <a:endParaRPr lang="en-US" sz="16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rgbClr val="000000"/>
                          </a:solidFill>
                        </a:rPr>
                        <a:t>mg m</a:t>
                      </a:r>
                      <a:r>
                        <a:rPr lang="en-US" sz="1600" b="0" baseline="30000" dirty="0" smtClean="0">
                          <a:solidFill>
                            <a:srgbClr val="000000"/>
                          </a:solidFill>
                        </a:rPr>
                        <a:t>-3</a:t>
                      </a:r>
                      <a:endParaRPr lang="en-US" sz="1600" b="0" baseline="30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061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rgbClr val="000000"/>
                          </a:solidFill>
                        </a:rPr>
                        <a:t>VIIRS</a:t>
                      </a:r>
                      <a:endParaRPr lang="en-US" sz="16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rgbClr val="000000"/>
                          </a:solidFill>
                        </a:rPr>
                        <a:t>0.18</a:t>
                      </a:r>
                      <a:endParaRPr lang="en-US" sz="16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rgbClr val="000000"/>
                          </a:solidFill>
                        </a:rPr>
                        <a:t>0.018</a:t>
                      </a:r>
                      <a:endParaRPr lang="en-US" sz="16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rgbClr val="000000"/>
                          </a:solidFill>
                        </a:rPr>
                        <a:t>mg m</a:t>
                      </a:r>
                      <a:r>
                        <a:rPr lang="en-US" sz="1600" b="0" baseline="30000" dirty="0" smtClean="0">
                          <a:solidFill>
                            <a:srgbClr val="000000"/>
                          </a:solidFill>
                        </a:rPr>
                        <a:t>-3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4229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rgbClr val="000000"/>
                          </a:solidFill>
                        </a:rPr>
                        <a:t>VIIRS/MODISA</a:t>
                      </a:r>
                      <a:endParaRPr lang="en-US" sz="16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rgbClr val="000000"/>
                          </a:solidFill>
                        </a:rPr>
                        <a:t>0.91</a:t>
                      </a:r>
                      <a:endParaRPr lang="en-US" sz="16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rgbClr val="000000"/>
                          </a:solidFill>
                        </a:rPr>
                        <a:t>0.07</a:t>
                      </a:r>
                      <a:endParaRPr lang="en-US" sz="16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6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9982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vt34_at126_olig_rrs_com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295400"/>
            <a:ext cx="7315200" cy="5486400"/>
          </a:xfrm>
          <a:prstGeom prst="rect">
            <a:avLst/>
          </a:prstGeom>
        </p:spPr>
      </p:pic>
      <p:sp>
        <p:nvSpPr>
          <p:cNvPr id="96257" name="Title 1"/>
          <p:cNvSpPr>
            <a:spLocks noGrp="1"/>
          </p:cNvSpPr>
          <p:nvPr>
            <p:ph type="title"/>
          </p:nvPr>
        </p:nvSpPr>
        <p:spPr>
          <a:xfrm>
            <a:off x="457200" y="46037"/>
            <a:ext cx="8229600" cy="1096963"/>
          </a:xfrm>
        </p:spPr>
        <p:txBody>
          <a:bodyPr/>
          <a:lstStyle/>
          <a:p>
            <a:r>
              <a:rPr lang="en-US" dirty="0">
                <a:solidFill>
                  <a:srgbClr val="104A84"/>
                </a:solidFill>
                <a:latin typeface="Arial" charset="0"/>
                <a:cs typeface="Arial" charset="0"/>
              </a:rPr>
              <a:t>MODISA </a:t>
            </a:r>
            <a:r>
              <a:rPr lang="en-US" dirty="0" smtClean="0">
                <a:solidFill>
                  <a:srgbClr val="104A84"/>
                </a:solidFill>
                <a:latin typeface="Arial" charset="0"/>
                <a:cs typeface="Arial" charset="0"/>
              </a:rPr>
              <a:t>&amp; VIIRS </a:t>
            </a:r>
            <a:r>
              <a:rPr lang="en-US" dirty="0" err="1" smtClean="0">
                <a:solidFill>
                  <a:srgbClr val="104A84"/>
                </a:solidFill>
                <a:latin typeface="Arial" charset="0"/>
                <a:cs typeface="Arial" charset="0"/>
              </a:rPr>
              <a:t>Rrs</a:t>
            </a:r>
            <a:r>
              <a:rPr lang="en-US" dirty="0">
                <a:solidFill>
                  <a:srgbClr val="104A84"/>
                </a:solidFill>
                <a:latin typeface="Arial" charset="0"/>
                <a:cs typeface="Arial" charset="0"/>
              </a:rPr>
              <a:t>(</a:t>
            </a:r>
            <a:r>
              <a:rPr lang="en-US" dirty="0">
                <a:solidFill>
                  <a:srgbClr val="104A84"/>
                </a:solidFill>
                <a:latin typeface="Symbol" charset="0"/>
                <a:cs typeface="Symbol" charset="0"/>
              </a:rPr>
              <a:t>l</a:t>
            </a:r>
            <a:r>
              <a:rPr lang="en-US" dirty="0">
                <a:solidFill>
                  <a:srgbClr val="104A84"/>
                </a:solidFill>
                <a:latin typeface="Arial" charset="0"/>
                <a:cs typeface="Arial" charset="0"/>
              </a:rPr>
              <a:t>) </a:t>
            </a:r>
            <a:r>
              <a:rPr lang="en-US" dirty="0" smtClean="0">
                <a:solidFill>
                  <a:srgbClr val="104A84"/>
                </a:solidFill>
                <a:latin typeface="Arial" charset="0"/>
                <a:cs typeface="Arial" charset="0"/>
              </a:rPr>
              <a:t>Clear-</a:t>
            </a:r>
            <a:r>
              <a:rPr lang="en-US" dirty="0">
                <a:solidFill>
                  <a:srgbClr val="104A84"/>
                </a:solidFill>
                <a:latin typeface="Arial" charset="0"/>
                <a:cs typeface="Arial" charset="0"/>
              </a:rPr>
              <a:t>Water Time-</a:t>
            </a:r>
            <a:r>
              <a:rPr lang="en-US" dirty="0" smtClean="0">
                <a:solidFill>
                  <a:srgbClr val="104A84"/>
                </a:solidFill>
                <a:latin typeface="Arial" charset="0"/>
                <a:cs typeface="Arial" charset="0"/>
              </a:rPr>
              <a:t>Series</a:t>
            </a:r>
            <a:br>
              <a:rPr lang="en-US" dirty="0" smtClean="0">
                <a:solidFill>
                  <a:srgbClr val="104A84"/>
                </a:solidFill>
                <a:latin typeface="Arial" charset="0"/>
                <a:cs typeface="Arial" charset="0"/>
              </a:rPr>
            </a:br>
            <a:r>
              <a:rPr lang="en-US" sz="2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showing “good” agreement </a:t>
            </a:r>
            <a:endParaRPr lang="en-US" sz="2400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96261" name="TextBox 10"/>
          <p:cNvSpPr txBox="1">
            <a:spLocks noChangeArrowheads="1"/>
          </p:cNvSpPr>
          <p:nvPr/>
        </p:nvSpPr>
        <p:spPr bwMode="auto">
          <a:xfrm>
            <a:off x="1825625" y="2286000"/>
            <a:ext cx="5699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1800" dirty="0">
                <a:solidFill>
                  <a:srgbClr val="000000"/>
                </a:solidFill>
              </a:rPr>
              <a:t>412</a:t>
            </a:r>
          </a:p>
        </p:txBody>
      </p:sp>
      <p:sp>
        <p:nvSpPr>
          <p:cNvPr id="96262" name="TextBox 11"/>
          <p:cNvSpPr txBox="1">
            <a:spLocks noChangeArrowheads="1"/>
          </p:cNvSpPr>
          <p:nvPr/>
        </p:nvSpPr>
        <p:spPr bwMode="auto">
          <a:xfrm>
            <a:off x="1831975" y="3103562"/>
            <a:ext cx="5699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1800">
                <a:solidFill>
                  <a:srgbClr val="000000"/>
                </a:solidFill>
              </a:rPr>
              <a:t>443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547813" y="1219200"/>
            <a:ext cx="6323012" cy="34448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301875" y="1752600"/>
            <a:ext cx="5145088" cy="34448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96265" name="TextBox 15"/>
          <p:cNvSpPr txBox="1">
            <a:spLocks noChangeArrowheads="1"/>
          </p:cNvSpPr>
          <p:nvPr/>
        </p:nvSpPr>
        <p:spPr bwMode="auto">
          <a:xfrm>
            <a:off x="1676400" y="1676400"/>
            <a:ext cx="47460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2400" dirty="0" smtClean="0">
                <a:solidFill>
                  <a:srgbClr val="000000"/>
                </a:solidFill>
              </a:rPr>
              <a:t>MODISA Processing Test Results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9626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58000" y="6457950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E07CA59A-DA0E-FC40-AA8A-5BF28A0BF283}" type="slidenum">
              <a:rPr lang="en-US" sz="1400">
                <a:solidFill>
                  <a:srgbClr val="000000"/>
                </a:solidFill>
              </a:rPr>
              <a:pPr/>
              <a:t>36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20" name="TextBox 11"/>
          <p:cNvSpPr txBox="1">
            <a:spLocks noChangeArrowheads="1"/>
          </p:cNvSpPr>
          <p:nvPr/>
        </p:nvSpPr>
        <p:spPr bwMode="auto">
          <a:xfrm>
            <a:off x="1828800" y="4051300"/>
            <a:ext cx="103180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1800" dirty="0" smtClean="0">
                <a:solidFill>
                  <a:srgbClr val="000000"/>
                </a:solidFill>
              </a:rPr>
              <a:t>486-488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21" name="TextBox 11"/>
          <p:cNvSpPr txBox="1">
            <a:spLocks noChangeArrowheads="1"/>
          </p:cNvSpPr>
          <p:nvPr/>
        </p:nvSpPr>
        <p:spPr bwMode="auto">
          <a:xfrm>
            <a:off x="1828800" y="5117068"/>
            <a:ext cx="103180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1800" dirty="0" smtClean="0">
                <a:solidFill>
                  <a:srgbClr val="000000"/>
                </a:solidFill>
              </a:rPr>
              <a:t>547-551</a:t>
            </a:r>
            <a:endParaRPr lang="en-US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8859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Title 1"/>
          <p:cNvSpPr>
            <a:spLocks noGrp="1"/>
          </p:cNvSpPr>
          <p:nvPr>
            <p:ph type="title"/>
          </p:nvPr>
        </p:nvSpPr>
        <p:spPr>
          <a:xfrm>
            <a:off x="457200" y="46037"/>
            <a:ext cx="8229600" cy="1096963"/>
          </a:xfrm>
        </p:spPr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MODISA showing </a:t>
            </a:r>
            <a:r>
              <a:rPr lang="en-US" dirty="0" smtClean="0">
                <a:latin typeface="Arial" charset="0"/>
                <a:cs typeface="Arial" charset="0"/>
              </a:rPr>
              <a:t>agreement </a:t>
            </a:r>
            <a:r>
              <a:rPr lang="en-US" dirty="0">
                <a:latin typeface="Arial" charset="0"/>
                <a:cs typeface="Arial" charset="0"/>
              </a:rPr>
              <a:t>with R2014.0 </a:t>
            </a:r>
            <a:r>
              <a:rPr lang="en-US" dirty="0" smtClean="0">
                <a:latin typeface="Arial" charset="0"/>
                <a:cs typeface="Arial" charset="0"/>
              </a:rPr>
              <a:t>VIIRS</a:t>
            </a:r>
            <a:br>
              <a:rPr lang="en-US" dirty="0" smtClean="0">
                <a:latin typeface="Arial" charset="0"/>
                <a:cs typeface="Arial" charset="0"/>
              </a:rPr>
            </a:br>
            <a:r>
              <a:rPr lang="en-US" sz="2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Chlorophyll (OCI) </a:t>
            </a:r>
            <a:r>
              <a:rPr lang="en-US" sz="2400" dirty="0">
                <a:solidFill>
                  <a:schemeClr val="tx1"/>
                </a:solidFill>
                <a:latin typeface="Arial" charset="0"/>
                <a:cs typeface="Arial" charset="0"/>
              </a:rPr>
              <a:t>Deep-Water Time-</a:t>
            </a:r>
            <a:r>
              <a:rPr lang="en-US" sz="2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Series</a:t>
            </a:r>
            <a:endParaRPr lang="en-US" sz="2000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547813" y="1219200"/>
            <a:ext cx="6323012" cy="34448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301875" y="1752600"/>
            <a:ext cx="5145088" cy="34448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96265" name="TextBox 15"/>
          <p:cNvSpPr txBox="1">
            <a:spLocks noChangeArrowheads="1"/>
          </p:cNvSpPr>
          <p:nvPr/>
        </p:nvSpPr>
        <p:spPr bwMode="auto">
          <a:xfrm>
            <a:off x="1676400" y="1676400"/>
            <a:ext cx="556729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2400" dirty="0" smtClean="0">
                <a:solidFill>
                  <a:srgbClr val="000000"/>
                </a:solidFill>
              </a:rPr>
              <a:t>MODISA &amp; VIIRS R2014.0 Test Results</a:t>
            </a:r>
          </a:p>
          <a:p>
            <a:r>
              <a:rPr lang="en-US" sz="2400" dirty="0" smtClean="0">
                <a:solidFill>
                  <a:srgbClr val="000000"/>
                </a:solidFill>
              </a:rPr>
              <a:t>4-day means (not monthly)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9626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58000" y="6457950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E07CA59A-DA0E-FC40-AA8A-5BF28A0BF283}" type="slidenum">
              <a:rPr lang="en-US" sz="1400">
                <a:solidFill>
                  <a:srgbClr val="000000"/>
                </a:solidFill>
              </a:rPr>
              <a:pPr/>
              <a:t>37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16" name="TextBox 10"/>
          <p:cNvSpPr txBox="1">
            <a:spLocks noChangeArrowheads="1"/>
          </p:cNvSpPr>
          <p:nvPr/>
        </p:nvSpPr>
        <p:spPr bwMode="auto">
          <a:xfrm>
            <a:off x="6477000" y="2133600"/>
            <a:ext cx="8003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1800" b="1" dirty="0" smtClean="0">
                <a:solidFill>
                  <a:srgbClr val="660066"/>
                </a:solidFill>
              </a:rPr>
              <a:t>VIIRS</a:t>
            </a:r>
            <a:endParaRPr lang="en-US" sz="1800" b="1" dirty="0">
              <a:solidFill>
                <a:srgbClr val="660066"/>
              </a:solidFill>
            </a:endParaRPr>
          </a:p>
        </p:txBody>
      </p:sp>
      <p:sp>
        <p:nvSpPr>
          <p:cNvPr id="17" name="TextBox 10"/>
          <p:cNvSpPr txBox="1">
            <a:spLocks noChangeArrowheads="1"/>
          </p:cNvSpPr>
          <p:nvPr/>
        </p:nvSpPr>
        <p:spPr bwMode="auto">
          <a:xfrm>
            <a:off x="6400800" y="4495800"/>
            <a:ext cx="11079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1800" b="1" dirty="0" smtClean="0">
                <a:solidFill>
                  <a:srgbClr val="660066"/>
                </a:solidFill>
              </a:rPr>
              <a:t>MODISA</a:t>
            </a:r>
            <a:endParaRPr lang="en-US" sz="1800" b="1" dirty="0">
              <a:solidFill>
                <a:srgbClr val="660066"/>
              </a:solidFill>
            </a:endParaRPr>
          </a:p>
        </p:txBody>
      </p:sp>
      <p:cxnSp>
        <p:nvCxnSpPr>
          <p:cNvPr id="18" name="Straight Arrow Connector 17"/>
          <p:cNvCxnSpPr>
            <a:stCxn id="17" idx="0"/>
          </p:cNvCxnSpPr>
          <p:nvPr/>
        </p:nvCxnSpPr>
        <p:spPr>
          <a:xfrm flipV="1">
            <a:off x="6954798" y="3276600"/>
            <a:ext cx="208002" cy="1219200"/>
          </a:xfrm>
          <a:prstGeom prst="straightConnector1">
            <a:avLst/>
          </a:prstGeom>
          <a:ln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6" idx="2"/>
          </p:cNvCxnSpPr>
          <p:nvPr/>
        </p:nvCxnSpPr>
        <p:spPr>
          <a:xfrm>
            <a:off x="6877191" y="2502932"/>
            <a:ext cx="285609" cy="468868"/>
          </a:xfrm>
          <a:prstGeom prst="straightConnector1">
            <a:avLst/>
          </a:prstGeom>
          <a:ln>
            <a:solidFill>
              <a:srgbClr val="660066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vt34_at126_olig_chl_com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95400"/>
            <a:ext cx="7315200" cy="5486400"/>
          </a:xfrm>
          <a:prstGeom prst="rect">
            <a:avLst/>
          </a:prstGeom>
        </p:spPr>
      </p:pic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8397186"/>
              </p:ext>
            </p:extLst>
          </p:nvPr>
        </p:nvGraphicFramePr>
        <p:xfrm>
          <a:off x="2514600" y="4038600"/>
          <a:ext cx="4495800" cy="171519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905000"/>
                <a:gridCol w="914400"/>
                <a:gridCol w="763191"/>
                <a:gridCol w="913209"/>
              </a:tblGrid>
              <a:tr h="3682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b="0" dirty="0" smtClean="0">
                          <a:solidFill>
                            <a:srgbClr val="000000"/>
                          </a:solidFill>
                        </a:rPr>
                        <a:t>Mean</a:t>
                      </a:r>
                      <a:endParaRPr lang="en-US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b="0" dirty="0" err="1" smtClean="0">
                          <a:solidFill>
                            <a:srgbClr val="000000"/>
                          </a:solidFill>
                        </a:rPr>
                        <a:t>Stdv</a:t>
                      </a:r>
                      <a:endParaRPr lang="en-US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682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b="0" dirty="0" smtClean="0">
                          <a:solidFill>
                            <a:srgbClr val="000000"/>
                          </a:solidFill>
                        </a:rPr>
                        <a:t>MODISA</a:t>
                      </a:r>
                      <a:endParaRPr lang="en-US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b="0" dirty="0" smtClean="0">
                          <a:solidFill>
                            <a:srgbClr val="000000"/>
                          </a:solidFill>
                        </a:rPr>
                        <a:t>0.069</a:t>
                      </a:r>
                      <a:endParaRPr lang="en-US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b="0" dirty="0" smtClean="0">
                          <a:solidFill>
                            <a:srgbClr val="000000"/>
                          </a:solidFill>
                        </a:rPr>
                        <a:t>0.009</a:t>
                      </a:r>
                      <a:endParaRPr lang="en-US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b="0" dirty="0" smtClean="0">
                          <a:solidFill>
                            <a:srgbClr val="000000"/>
                          </a:solidFill>
                        </a:rPr>
                        <a:t>mg m</a:t>
                      </a:r>
                      <a:r>
                        <a:rPr lang="en-US" b="0" baseline="30000" dirty="0" smtClean="0">
                          <a:solidFill>
                            <a:srgbClr val="000000"/>
                          </a:solidFill>
                        </a:rPr>
                        <a:t>-3</a:t>
                      </a:r>
                      <a:endParaRPr lang="en-US" b="0" baseline="30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682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b="0" dirty="0" smtClean="0">
                          <a:solidFill>
                            <a:srgbClr val="000000"/>
                          </a:solidFill>
                        </a:rPr>
                        <a:t>VIIRS</a:t>
                      </a:r>
                      <a:endParaRPr lang="en-US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b="0" dirty="0" smtClean="0">
                          <a:solidFill>
                            <a:srgbClr val="000000"/>
                          </a:solidFill>
                        </a:rPr>
                        <a:t>0.068</a:t>
                      </a:r>
                      <a:endParaRPr lang="en-US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b="0" dirty="0" smtClean="0">
                          <a:solidFill>
                            <a:srgbClr val="000000"/>
                          </a:solidFill>
                        </a:rPr>
                        <a:t>0.008</a:t>
                      </a:r>
                      <a:endParaRPr lang="en-US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rgbClr val="000000"/>
                          </a:solidFill>
                        </a:rPr>
                        <a:t>mg m</a:t>
                      </a:r>
                      <a:r>
                        <a:rPr lang="en-US" b="0" baseline="30000" dirty="0" smtClean="0">
                          <a:solidFill>
                            <a:srgbClr val="000000"/>
                          </a:solidFill>
                        </a:rPr>
                        <a:t>-3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6103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b="0" dirty="0" smtClean="0">
                          <a:solidFill>
                            <a:srgbClr val="000000"/>
                          </a:solidFill>
                        </a:rPr>
                        <a:t>VIIRS/MODISA</a:t>
                      </a:r>
                      <a:endParaRPr lang="en-US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b="0" dirty="0" smtClean="0">
                          <a:solidFill>
                            <a:srgbClr val="000000"/>
                          </a:solidFill>
                        </a:rPr>
                        <a:t>0.99</a:t>
                      </a:r>
                      <a:endParaRPr lang="en-US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b="0" dirty="0" smtClean="0">
                          <a:solidFill>
                            <a:srgbClr val="000000"/>
                          </a:solidFill>
                        </a:rPr>
                        <a:t>0.04</a:t>
                      </a:r>
                      <a:endParaRPr lang="en-US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78048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dr_vr20131_vr20140 (1)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39317"/>
            <a:ext cx="6400800" cy="4785283"/>
          </a:xfrm>
          <a:prstGeom prst="rect">
            <a:avLst/>
          </a:prstGeom>
        </p:spPr>
      </p:pic>
      <p:sp>
        <p:nvSpPr>
          <p:cNvPr id="103425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68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104A84"/>
                </a:solidFill>
                <a:latin typeface="Arial" charset="0"/>
                <a:cs typeface="Arial" charset="0"/>
              </a:rPr>
              <a:t>Global Mid-Latitude (+/- 40°) Chlorophyll Anomaly</a:t>
            </a:r>
            <a:r>
              <a:rPr lang="en-US" dirty="0">
                <a:latin typeface="Arial" charset="0"/>
                <a:cs typeface="Arial" charset="0"/>
              </a:rPr>
              <a:t/>
            </a:r>
            <a:br>
              <a:rPr lang="en-US" dirty="0">
                <a:latin typeface="Arial" charset="0"/>
                <a:cs typeface="Arial" charset="0"/>
              </a:rPr>
            </a:br>
            <a:r>
              <a:rPr lang="en-US" sz="2000" dirty="0">
                <a:solidFill>
                  <a:schemeClr val="tx1"/>
                </a:solidFill>
                <a:latin typeface="Arial" charset="0"/>
                <a:cs typeface="Arial" charset="0"/>
              </a:rPr>
              <a:t>showing improved agreement of VIIRS with MODISA, MEI, and historical norms after R2014.0 reprocessing </a:t>
            </a:r>
            <a:endParaRPr lang="en-US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10342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81800" y="6381750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76900C0E-922B-DE4E-972B-1002AF8AACC5}" type="slidenum">
              <a:rPr lang="en-US" sz="1400">
                <a:solidFill>
                  <a:srgbClr val="000000"/>
                </a:solidFill>
              </a:rPr>
              <a:pPr/>
              <a:t>38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103428" name="TextBox 10"/>
          <p:cNvSpPr txBox="1">
            <a:spLocks noChangeArrowheads="1"/>
          </p:cNvSpPr>
          <p:nvPr/>
        </p:nvSpPr>
        <p:spPr bwMode="auto">
          <a:xfrm>
            <a:off x="7086600" y="2362200"/>
            <a:ext cx="15525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000000"/>
                </a:solidFill>
                <a:cs typeface="Arial" charset="0"/>
              </a:rPr>
              <a:t>VIIRS R2013.1</a:t>
            </a:r>
          </a:p>
        </p:txBody>
      </p:sp>
      <p:sp>
        <p:nvSpPr>
          <p:cNvPr id="103429" name="TextBox 11"/>
          <p:cNvSpPr txBox="1">
            <a:spLocks noChangeArrowheads="1"/>
          </p:cNvSpPr>
          <p:nvPr/>
        </p:nvSpPr>
        <p:spPr bwMode="auto">
          <a:xfrm>
            <a:off x="7086600" y="4800600"/>
            <a:ext cx="15525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000000"/>
                </a:solidFill>
                <a:cs typeface="Arial" charset="0"/>
              </a:rPr>
              <a:t>VIIRS R2014.0</a:t>
            </a:r>
          </a:p>
        </p:txBody>
      </p:sp>
      <p:sp>
        <p:nvSpPr>
          <p:cNvPr id="103430" name="TextBox 12"/>
          <p:cNvSpPr txBox="1">
            <a:spLocks noChangeArrowheads="1"/>
          </p:cNvSpPr>
          <p:nvPr/>
        </p:nvSpPr>
        <p:spPr bwMode="auto">
          <a:xfrm>
            <a:off x="457200" y="6248400"/>
            <a:ext cx="8305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1400" dirty="0">
                <a:solidFill>
                  <a:srgbClr val="000000"/>
                </a:solidFill>
                <a:cs typeface="Arial" charset="0"/>
              </a:rPr>
              <a:t>Following</a:t>
            </a:r>
            <a:r>
              <a:rPr lang="en-US" sz="1400" dirty="0">
                <a:solidFill>
                  <a:srgbClr val="084712"/>
                </a:solidFill>
                <a:cs typeface="Arial" charset="0"/>
              </a:rPr>
              <a:t> </a:t>
            </a:r>
            <a:r>
              <a:rPr lang="en-US" sz="1400" i="1" dirty="0">
                <a:solidFill>
                  <a:srgbClr val="084712"/>
                </a:solidFill>
                <a:cs typeface="Arial" charset="0"/>
              </a:rPr>
              <a:t>Franz, B.A., D.A. Siegel, M.J. </a:t>
            </a:r>
            <a:r>
              <a:rPr lang="en-US" sz="1400" i="1" dirty="0" err="1">
                <a:solidFill>
                  <a:srgbClr val="084712"/>
                </a:solidFill>
                <a:cs typeface="Arial" charset="0"/>
              </a:rPr>
              <a:t>Behrenfeld</a:t>
            </a:r>
            <a:r>
              <a:rPr lang="en-US" sz="1400" i="1" dirty="0">
                <a:solidFill>
                  <a:srgbClr val="084712"/>
                </a:solidFill>
                <a:cs typeface="Arial" charset="0"/>
              </a:rPr>
              <a:t>, P.J. </a:t>
            </a:r>
            <a:r>
              <a:rPr lang="en-US" sz="1400" i="1" dirty="0" err="1">
                <a:solidFill>
                  <a:srgbClr val="084712"/>
                </a:solidFill>
                <a:cs typeface="Arial" charset="0"/>
              </a:rPr>
              <a:t>Werdell</a:t>
            </a:r>
            <a:r>
              <a:rPr lang="en-US" sz="1400" i="1" dirty="0">
                <a:solidFill>
                  <a:srgbClr val="084712"/>
                </a:solidFill>
                <a:cs typeface="Arial" charset="0"/>
              </a:rPr>
              <a:t> (</a:t>
            </a:r>
            <a:r>
              <a:rPr lang="en-US" sz="1400" i="1" dirty="0" smtClean="0">
                <a:solidFill>
                  <a:srgbClr val="084712"/>
                </a:solidFill>
                <a:cs typeface="Arial" charset="0"/>
              </a:rPr>
              <a:t>2015)</a:t>
            </a:r>
            <a:r>
              <a:rPr lang="en-US" sz="1400" i="1" dirty="0">
                <a:solidFill>
                  <a:srgbClr val="084712"/>
                </a:solidFill>
                <a:cs typeface="Arial" charset="0"/>
              </a:rPr>
              <a:t>. </a:t>
            </a:r>
            <a:r>
              <a:rPr lang="en-US" sz="1400" i="1" dirty="0">
                <a:solidFill>
                  <a:srgbClr val="000000"/>
                </a:solidFill>
                <a:cs typeface="Arial" charset="0"/>
              </a:rPr>
              <a:t>Global ocean phytoplankton [in State of the Climate in </a:t>
            </a:r>
            <a:r>
              <a:rPr lang="en-US" sz="1400" i="1" dirty="0" smtClean="0">
                <a:solidFill>
                  <a:srgbClr val="000000"/>
                </a:solidFill>
                <a:cs typeface="Arial" charset="0"/>
              </a:rPr>
              <a:t>2014]</a:t>
            </a:r>
            <a:r>
              <a:rPr lang="en-US" sz="1400" i="1" dirty="0">
                <a:solidFill>
                  <a:srgbClr val="000000"/>
                </a:solidFill>
                <a:cs typeface="Arial" charset="0"/>
              </a:rPr>
              <a:t>. Bulletin of the American Meteorological Society, submitted.</a:t>
            </a:r>
          </a:p>
        </p:txBody>
      </p:sp>
      <p:sp>
        <p:nvSpPr>
          <p:cNvPr id="103431" name="TextBox 7"/>
          <p:cNvSpPr txBox="1">
            <a:spLocks noChangeArrowheads="1"/>
          </p:cNvSpPr>
          <p:nvPr/>
        </p:nvSpPr>
        <p:spPr bwMode="auto">
          <a:xfrm>
            <a:off x="1296988" y="5459413"/>
            <a:ext cx="1158875" cy="3683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1600">
                <a:solidFill>
                  <a:srgbClr val="000000"/>
                </a:solidFill>
                <a:cs typeface="Arial" charset="0"/>
              </a:rPr>
              <a:t>SeaWiFS</a:t>
            </a:r>
          </a:p>
        </p:txBody>
      </p:sp>
      <p:sp>
        <p:nvSpPr>
          <p:cNvPr id="103432" name="TextBox 8"/>
          <p:cNvSpPr txBox="1">
            <a:spLocks noChangeArrowheads="1"/>
          </p:cNvSpPr>
          <p:nvPr/>
        </p:nvSpPr>
        <p:spPr bwMode="auto">
          <a:xfrm>
            <a:off x="3584575" y="5459413"/>
            <a:ext cx="1095375" cy="3683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1600">
                <a:solidFill>
                  <a:srgbClr val="0000FF"/>
                </a:solidFill>
                <a:cs typeface="Arial" charset="0"/>
              </a:rPr>
              <a:t>MODISA</a:t>
            </a:r>
          </a:p>
        </p:txBody>
      </p:sp>
      <p:sp>
        <p:nvSpPr>
          <p:cNvPr id="103433" name="TextBox 13"/>
          <p:cNvSpPr txBox="1">
            <a:spLocks noChangeArrowheads="1"/>
          </p:cNvSpPr>
          <p:nvPr/>
        </p:nvSpPr>
        <p:spPr bwMode="auto">
          <a:xfrm>
            <a:off x="4808538" y="5459413"/>
            <a:ext cx="1468437" cy="3683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1600">
                <a:solidFill>
                  <a:srgbClr val="FF0000"/>
                </a:solidFill>
                <a:cs typeface="Arial" charset="0"/>
              </a:rPr>
              <a:t>NASA VIIRS</a:t>
            </a:r>
          </a:p>
        </p:txBody>
      </p:sp>
      <p:sp>
        <p:nvSpPr>
          <p:cNvPr id="103434" name="TextBox 15"/>
          <p:cNvSpPr txBox="1">
            <a:spLocks noChangeArrowheads="1"/>
          </p:cNvSpPr>
          <p:nvPr/>
        </p:nvSpPr>
        <p:spPr bwMode="auto">
          <a:xfrm>
            <a:off x="2625725" y="5465763"/>
            <a:ext cx="835025" cy="3381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1600">
                <a:solidFill>
                  <a:srgbClr val="4F210F"/>
                </a:solidFill>
                <a:cs typeface="Arial" charset="0"/>
              </a:rPr>
              <a:t>MERIS</a:t>
            </a:r>
          </a:p>
        </p:txBody>
      </p:sp>
      <p:sp>
        <p:nvSpPr>
          <p:cNvPr id="103435" name="TextBox 16"/>
          <p:cNvSpPr txBox="1">
            <a:spLocks noChangeArrowheads="1"/>
          </p:cNvSpPr>
          <p:nvPr/>
        </p:nvSpPr>
        <p:spPr bwMode="auto">
          <a:xfrm>
            <a:off x="1290638" y="3057525"/>
            <a:ext cx="1158875" cy="3698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1600" dirty="0" err="1">
                <a:solidFill>
                  <a:srgbClr val="000000"/>
                </a:solidFill>
                <a:cs typeface="Arial" charset="0"/>
              </a:rPr>
              <a:t>SeaWiFS</a:t>
            </a:r>
            <a:endParaRPr lang="en-US" sz="16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3436" name="TextBox 17"/>
          <p:cNvSpPr txBox="1">
            <a:spLocks noChangeArrowheads="1"/>
          </p:cNvSpPr>
          <p:nvPr/>
        </p:nvSpPr>
        <p:spPr bwMode="auto">
          <a:xfrm>
            <a:off x="3578225" y="3057525"/>
            <a:ext cx="1095375" cy="3698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1600">
                <a:solidFill>
                  <a:srgbClr val="0000FF"/>
                </a:solidFill>
                <a:cs typeface="Arial" charset="0"/>
              </a:rPr>
              <a:t>MODISA</a:t>
            </a:r>
          </a:p>
        </p:txBody>
      </p:sp>
      <p:sp>
        <p:nvSpPr>
          <p:cNvPr id="103437" name="TextBox 18"/>
          <p:cNvSpPr txBox="1">
            <a:spLocks noChangeArrowheads="1"/>
          </p:cNvSpPr>
          <p:nvPr/>
        </p:nvSpPr>
        <p:spPr bwMode="auto">
          <a:xfrm>
            <a:off x="4802188" y="3057525"/>
            <a:ext cx="1468437" cy="3698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1600">
                <a:solidFill>
                  <a:srgbClr val="FF0000"/>
                </a:solidFill>
                <a:cs typeface="Arial" charset="0"/>
              </a:rPr>
              <a:t>NASA VIIRS</a:t>
            </a:r>
          </a:p>
        </p:txBody>
      </p:sp>
      <p:sp>
        <p:nvSpPr>
          <p:cNvPr id="103438" name="TextBox 19"/>
          <p:cNvSpPr txBox="1">
            <a:spLocks noChangeArrowheads="1"/>
          </p:cNvSpPr>
          <p:nvPr/>
        </p:nvSpPr>
        <p:spPr bwMode="auto">
          <a:xfrm>
            <a:off x="2619375" y="3065463"/>
            <a:ext cx="835025" cy="3381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1600">
                <a:solidFill>
                  <a:srgbClr val="4F210F"/>
                </a:solidFill>
                <a:cs typeface="Arial" charset="0"/>
              </a:rPr>
              <a:t>MERIS</a:t>
            </a:r>
          </a:p>
        </p:txBody>
      </p:sp>
      <p:sp>
        <p:nvSpPr>
          <p:cNvPr id="103439" name="TextBox 20"/>
          <p:cNvSpPr txBox="1">
            <a:spLocks noChangeArrowheads="1"/>
          </p:cNvSpPr>
          <p:nvPr/>
        </p:nvSpPr>
        <p:spPr bwMode="auto">
          <a:xfrm>
            <a:off x="1779588" y="1593850"/>
            <a:ext cx="2874962" cy="3381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1600">
                <a:solidFill>
                  <a:srgbClr val="084712"/>
                </a:solidFill>
                <a:cs typeface="Arial" charset="0"/>
              </a:rPr>
              <a:t>Multivariate Enso Index (MEI)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1533525" y="1792288"/>
            <a:ext cx="304800" cy="457200"/>
          </a:xfrm>
          <a:prstGeom prst="straightConnector1">
            <a:avLst/>
          </a:prstGeom>
          <a:ln>
            <a:solidFill>
              <a:srgbClr val="08471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441" name="TextBox 22"/>
          <p:cNvSpPr txBox="1">
            <a:spLocks noChangeArrowheads="1"/>
          </p:cNvSpPr>
          <p:nvPr/>
        </p:nvSpPr>
        <p:spPr bwMode="auto">
          <a:xfrm>
            <a:off x="1785938" y="3981450"/>
            <a:ext cx="2876550" cy="3397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1600">
                <a:solidFill>
                  <a:srgbClr val="084712"/>
                </a:solidFill>
                <a:cs typeface="Arial" charset="0"/>
              </a:rPr>
              <a:t>Multivariate Enso Index (MEI)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1541463" y="4181475"/>
            <a:ext cx="304800" cy="457200"/>
          </a:xfrm>
          <a:prstGeom prst="straightConnector1">
            <a:avLst/>
          </a:prstGeom>
          <a:ln>
            <a:solidFill>
              <a:srgbClr val="08471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443" name="TextBox 26"/>
          <p:cNvSpPr txBox="1">
            <a:spLocks noChangeArrowheads="1"/>
          </p:cNvSpPr>
          <p:nvPr/>
        </p:nvSpPr>
        <p:spPr bwMode="auto">
          <a:xfrm>
            <a:off x="7104063" y="3425825"/>
            <a:ext cx="1785937" cy="5857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/>
            <a:r>
              <a:rPr lang="en-US" sz="1600">
                <a:solidFill>
                  <a:srgbClr val="FF0000"/>
                </a:solidFill>
              </a:rPr>
              <a:t>calibration issue </a:t>
            </a:r>
          </a:p>
          <a:p>
            <a:pPr algn="ctr"/>
            <a:r>
              <a:rPr lang="en-US" sz="1600">
                <a:solidFill>
                  <a:srgbClr val="FF0000"/>
                </a:solidFill>
              </a:rPr>
              <a:t>resolved</a:t>
            </a:r>
            <a:endParaRPr lang="en-US" sz="1400">
              <a:solidFill>
                <a:srgbClr val="FF0000"/>
              </a:solidFill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 flipH="1">
            <a:off x="6469063" y="3770313"/>
            <a:ext cx="739775" cy="11779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 flipV="1">
            <a:off x="6072188" y="3043238"/>
            <a:ext cx="1057275" cy="52863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9888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Possible Discussion </a:t>
            </a:r>
            <a:r>
              <a:rPr lang="en-US" dirty="0" smtClean="0"/>
              <a:t>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solidFill>
                  <a:srgbClr val="000000"/>
                </a:solidFill>
              </a:rPr>
              <a:t>questions about anything presented</a:t>
            </a:r>
            <a:r>
              <a:rPr lang="en-US" sz="2400" dirty="0" smtClean="0">
                <a:solidFill>
                  <a:srgbClr val="000000"/>
                </a:solidFill>
              </a:rPr>
              <a:t>?</a:t>
            </a:r>
          </a:p>
          <a:p>
            <a:endParaRPr lang="en-US" sz="2400" dirty="0">
              <a:solidFill>
                <a:srgbClr val="000000"/>
              </a:solidFill>
            </a:endParaRPr>
          </a:p>
          <a:p>
            <a:r>
              <a:rPr lang="en-US" sz="2400" dirty="0" smtClean="0">
                <a:solidFill>
                  <a:srgbClr val="000000"/>
                </a:solidFill>
              </a:rPr>
              <a:t>is VIIRS better than MODIS?</a:t>
            </a:r>
            <a:endParaRPr lang="en-US" sz="2400" dirty="0">
              <a:solidFill>
                <a:srgbClr val="000000"/>
              </a:solidFill>
            </a:endParaRPr>
          </a:p>
          <a:p>
            <a:endParaRPr lang="en-US" sz="2400" dirty="0" smtClean="0">
              <a:solidFill>
                <a:srgbClr val="000000"/>
              </a:solidFill>
            </a:endParaRPr>
          </a:p>
          <a:p>
            <a:r>
              <a:rPr lang="en-US" sz="2400" dirty="0" smtClean="0">
                <a:solidFill>
                  <a:srgbClr val="000000"/>
                </a:solidFill>
              </a:rPr>
              <a:t>VIIRS </a:t>
            </a:r>
            <a:r>
              <a:rPr lang="en-US" sz="2400" dirty="0">
                <a:solidFill>
                  <a:srgbClr val="000000"/>
                </a:solidFill>
              </a:rPr>
              <a:t>Level-1A/B/GEO redesign</a:t>
            </a:r>
          </a:p>
          <a:p>
            <a:endParaRPr lang="en-US" sz="2400" dirty="0">
              <a:solidFill>
                <a:srgbClr val="000000"/>
              </a:solidFill>
            </a:endParaRPr>
          </a:p>
          <a:p>
            <a:r>
              <a:rPr lang="en-US" sz="2400" dirty="0" err="1" smtClean="0">
                <a:solidFill>
                  <a:srgbClr val="000000"/>
                </a:solidFill>
              </a:rPr>
              <a:t>SeaDAS</a:t>
            </a:r>
            <a:r>
              <a:rPr lang="en-US" sz="2400" dirty="0" smtClean="0">
                <a:solidFill>
                  <a:srgbClr val="000000"/>
                </a:solidFill>
              </a:rPr>
              <a:t> status</a:t>
            </a:r>
          </a:p>
          <a:p>
            <a:endParaRPr lang="en-US" sz="2400" dirty="0">
              <a:solidFill>
                <a:srgbClr val="000000"/>
              </a:solidFill>
            </a:endParaRPr>
          </a:p>
          <a:p>
            <a:r>
              <a:rPr lang="en-US" sz="2400" dirty="0" err="1" smtClean="0">
                <a:solidFill>
                  <a:srgbClr val="000000"/>
                </a:solidFill>
              </a:rPr>
              <a:t>SeaBASS</a:t>
            </a:r>
            <a:r>
              <a:rPr lang="en-US" sz="2400" dirty="0" smtClean="0">
                <a:solidFill>
                  <a:srgbClr val="000000"/>
                </a:solidFill>
              </a:rPr>
              <a:t> status</a:t>
            </a:r>
          </a:p>
          <a:p>
            <a:endParaRPr lang="en-US" sz="2400" dirty="0">
              <a:solidFill>
                <a:srgbClr val="000000"/>
              </a:solidFill>
            </a:endParaRPr>
          </a:p>
          <a:p>
            <a:r>
              <a:rPr lang="en-US" sz="2400" dirty="0" smtClean="0">
                <a:solidFill>
                  <a:srgbClr val="000000"/>
                </a:solidFill>
              </a:rPr>
              <a:t>MERIS/GOCI/OLCI/SGLI/OLI status</a:t>
            </a:r>
          </a:p>
          <a:p>
            <a:pPr marL="0" indent="0">
              <a:buNone/>
            </a:pPr>
            <a:endParaRPr lang="en-US" sz="24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5546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2555315"/>
              </p:ext>
            </p:extLst>
          </p:nvPr>
        </p:nvGraphicFramePr>
        <p:xfrm>
          <a:off x="461963" y="927100"/>
          <a:ext cx="4567237" cy="563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5" name="Document" r:id="rId5" imgW="7569200" imgH="9334500" progId="Word.Document.12">
                  <p:embed/>
                </p:oleObj>
              </mc:Choice>
              <mc:Fallback>
                <p:oleObj name="Document" r:id="rId5" imgW="7569200" imgH="93345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61963" y="927100"/>
                        <a:ext cx="4567237" cy="56340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4091213"/>
              </p:ext>
            </p:extLst>
          </p:nvPr>
        </p:nvGraphicFramePr>
        <p:xfrm>
          <a:off x="4699000" y="947738"/>
          <a:ext cx="4597400" cy="3024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6" name="Document" r:id="rId8" imgW="7569200" imgH="4978400" progId="Word.Document.12">
                  <p:embed/>
                </p:oleObj>
              </mc:Choice>
              <mc:Fallback>
                <p:oleObj name="Document" r:id="rId8" imgW="7569200" imgH="49784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699000" y="947738"/>
                        <a:ext cx="4597400" cy="30241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648200" y="609600"/>
            <a:ext cx="404479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A.29 </a:t>
            </a:r>
            <a:r>
              <a:rPr lang="en-US" sz="1100" dirty="0" err="1"/>
              <a:t>Suomi</a:t>
            </a:r>
            <a:r>
              <a:rPr lang="en-US" sz="1100" dirty="0"/>
              <a:t> National Polar-orbiting </a:t>
            </a:r>
            <a:r>
              <a:rPr lang="en-US" sz="1100" dirty="0" smtClean="0"/>
              <a:t>Partnership </a:t>
            </a:r>
            <a:r>
              <a:rPr lang="en-US" sz="1100" dirty="0"/>
              <a:t>Science </a:t>
            </a:r>
            <a:r>
              <a:rPr lang="en-US" sz="1100" dirty="0" smtClean="0"/>
              <a:t>Team</a:t>
            </a:r>
            <a:endParaRPr lang="en-US" sz="1100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457200"/>
            <a:ext cx="388031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A.28 The Science of Terra and Aqua</a:t>
            </a:r>
          </a:p>
          <a:p>
            <a:r>
              <a:rPr lang="en-US" sz="1100" dirty="0">
                <a:solidFill>
                  <a:srgbClr val="0000FF"/>
                </a:solidFill>
              </a:rPr>
              <a:t>A.46 Terra and Aqua – Algorithms – Existing Data </a:t>
            </a:r>
            <a:r>
              <a:rPr lang="en-US" sz="1100" dirty="0" smtClean="0">
                <a:solidFill>
                  <a:srgbClr val="0000FF"/>
                </a:solidFill>
              </a:rPr>
              <a:t>Products</a:t>
            </a:r>
            <a:endParaRPr lang="en-US" sz="1100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29200" y="4514672"/>
            <a:ext cx="3200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MODIS and VIIRS Ocean Science Team </a:t>
            </a:r>
          </a:p>
          <a:p>
            <a:pPr algn="ctr"/>
            <a:endParaRPr lang="en-US" sz="2400" dirty="0"/>
          </a:p>
          <a:p>
            <a:pPr algn="ctr"/>
            <a:r>
              <a:rPr lang="en-US" sz="1800" dirty="0" smtClean="0"/>
              <a:t>26 Selected Proposals</a:t>
            </a:r>
          </a:p>
          <a:p>
            <a:pPr algn="ctr"/>
            <a:r>
              <a:rPr lang="en-US" sz="1800" dirty="0" smtClean="0"/>
              <a:t>16 Unique PIs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8955120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895350"/>
            <a:ext cx="7772400" cy="51355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Program Scientist (S-NPP &amp; MODIS, etc., etc.)</a:t>
            </a:r>
          </a:p>
          <a:p>
            <a:pPr marL="457200" lvl="1" indent="0">
              <a:buNone/>
            </a:pPr>
            <a:r>
              <a:rPr lang="en-US" dirty="0" smtClean="0"/>
              <a:t>Paula </a:t>
            </a:r>
            <a:r>
              <a:rPr lang="en-US" dirty="0" err="1" smtClean="0"/>
              <a:t>Bontempi</a:t>
            </a:r>
            <a:endParaRPr lang="en-US" dirty="0" smtClean="0"/>
          </a:p>
          <a:p>
            <a:pPr marL="457200" lvl="1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dirty="0" smtClean="0"/>
              <a:t>Science Team Leaders</a:t>
            </a:r>
          </a:p>
          <a:p>
            <a:pPr marL="457200" lvl="1" indent="0">
              <a:buNone/>
            </a:pPr>
            <a:r>
              <a:rPr lang="en-US" dirty="0" smtClean="0"/>
              <a:t>Michael King (MODIS)</a:t>
            </a:r>
          </a:p>
          <a:p>
            <a:pPr marL="457200" lvl="1" indent="0">
              <a:buNone/>
            </a:pPr>
            <a:r>
              <a:rPr lang="en-US" dirty="0" smtClean="0"/>
              <a:t>Jim Gleason (VIIRS, S-NPP Project Scientist) </a:t>
            </a:r>
          </a:p>
          <a:p>
            <a:pPr marL="457200" lvl="1" indent="0">
              <a:buNone/>
            </a:pPr>
            <a:endParaRPr lang="en-US" sz="1000" dirty="0" smtClean="0"/>
          </a:p>
          <a:p>
            <a:pPr marL="0" indent="0">
              <a:buNone/>
            </a:pPr>
            <a:r>
              <a:rPr lang="en-US" dirty="0"/>
              <a:t>Science Team </a:t>
            </a:r>
            <a:r>
              <a:rPr lang="en-US" dirty="0" smtClean="0"/>
              <a:t>Ocean Discipline Leaders</a:t>
            </a:r>
          </a:p>
          <a:p>
            <a:pPr marL="457200" lvl="1" indent="0">
              <a:buNone/>
            </a:pPr>
            <a:r>
              <a:rPr lang="en-US" dirty="0" smtClean="0"/>
              <a:t>Bryan Franz (MODIS)</a:t>
            </a:r>
          </a:p>
          <a:p>
            <a:pPr marL="457200" lvl="1" indent="0">
              <a:buNone/>
            </a:pPr>
            <a:r>
              <a:rPr lang="en-US" dirty="0" smtClean="0"/>
              <a:t>Carlos Del Castillo (VIIRS)</a:t>
            </a:r>
          </a:p>
          <a:p>
            <a:pPr marL="457200" lvl="1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dirty="0" smtClean="0"/>
              <a:t>Ocean SIPS (MODIS &amp; VIIRS, Implementation and Processing)</a:t>
            </a:r>
          </a:p>
          <a:p>
            <a:pPr marL="457200" lvl="1" indent="0">
              <a:buNone/>
            </a:pPr>
            <a:r>
              <a:rPr lang="en-US" dirty="0" smtClean="0"/>
              <a:t>Gene Feldman &amp; Bryan Franz</a:t>
            </a:r>
          </a:p>
          <a:p>
            <a:pPr marL="457200" lvl="1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dirty="0" smtClean="0"/>
              <a:t>DAAC (MODIS &amp; VIIRS, Archive and Distribution)</a:t>
            </a:r>
          </a:p>
          <a:p>
            <a:pPr marL="457200" lvl="1" indent="0">
              <a:buNone/>
            </a:pPr>
            <a:r>
              <a:rPr lang="en-US" dirty="0" smtClean="0"/>
              <a:t>OB.DAAC (Gene Feldman &amp; Sean Bailey, Ocean Color)</a:t>
            </a:r>
          </a:p>
          <a:p>
            <a:pPr marL="457200" lvl="1" indent="0">
              <a:buNone/>
            </a:pPr>
            <a:r>
              <a:rPr lang="en-US" dirty="0" smtClean="0"/>
              <a:t>PO.DAAC (Robert </a:t>
            </a:r>
            <a:r>
              <a:rPr lang="en-US" dirty="0" err="1" smtClean="0"/>
              <a:t>Toaz</a:t>
            </a:r>
            <a:r>
              <a:rPr lang="en-US" dirty="0"/>
              <a:t> </a:t>
            </a:r>
            <a:r>
              <a:rPr lang="en-US" dirty="0" smtClean="0"/>
              <a:t>&amp; Ed Armstrong, SST)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39763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104A84"/>
                </a:solidFill>
                <a:latin typeface="Arial" charset="0"/>
                <a:cs typeface="Arial" charset="0"/>
              </a:rPr>
              <a:t>Organization</a:t>
            </a:r>
            <a:endParaRPr lang="en-US" dirty="0">
              <a:solidFill>
                <a:srgbClr val="104A84"/>
              </a:solidFill>
              <a:latin typeface="Arial" charset="0"/>
              <a:cs typeface="Arial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274762" y="717550"/>
            <a:ext cx="6650038" cy="14288"/>
          </a:xfrm>
          <a:prstGeom prst="line">
            <a:avLst/>
          </a:prstGeom>
          <a:ln>
            <a:solidFill>
              <a:srgbClr val="104A8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6701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19400"/>
            <a:ext cx="8229600" cy="639763"/>
          </a:xfrm>
        </p:spPr>
        <p:txBody>
          <a:bodyPr/>
          <a:lstStyle/>
          <a:p>
            <a:r>
              <a:rPr lang="en-US" dirty="0" smtClean="0"/>
              <a:t>Product Development and Documentation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1985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Standard, Evaluation, and Test Products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a </a:t>
            </a:r>
            <a:r>
              <a:rPr lang="en-US" b="1" dirty="0" smtClean="0">
                <a:solidFill>
                  <a:srgbClr val="000000"/>
                </a:solidFill>
              </a:rPr>
              <a:t>standard product</a:t>
            </a:r>
            <a:r>
              <a:rPr lang="en-US" dirty="0" smtClean="0">
                <a:solidFill>
                  <a:srgbClr val="000000"/>
                </a:solidFill>
              </a:rPr>
              <a:t> is one that the SIPS is committed to maintain, and the DAAC is committed to archive and distribute, at the ultimate discretion of Program Management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an </a:t>
            </a:r>
            <a:r>
              <a:rPr lang="en-US" b="1" dirty="0" smtClean="0">
                <a:solidFill>
                  <a:srgbClr val="000000"/>
                </a:solidFill>
              </a:rPr>
              <a:t>evaluation product</a:t>
            </a:r>
            <a:r>
              <a:rPr lang="en-US" dirty="0" smtClean="0">
                <a:solidFill>
                  <a:srgbClr val="000000"/>
                </a:solidFill>
              </a:rPr>
              <a:t> is one that the SIPS/DAAC may produce and distribute, if resources allow, to support community assessment of a new product or alternative product algorithm 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a </a:t>
            </a:r>
            <a:r>
              <a:rPr lang="en-US" b="1" dirty="0" smtClean="0">
                <a:solidFill>
                  <a:srgbClr val="000000"/>
                </a:solidFill>
              </a:rPr>
              <a:t>test product</a:t>
            </a:r>
            <a:r>
              <a:rPr lang="en-US" dirty="0" smtClean="0">
                <a:solidFill>
                  <a:srgbClr val="000000"/>
                </a:solidFill>
              </a:rPr>
              <a:t> is one that the SIPS may produce to support the algorithm PI in implementation verification and product testing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5525869"/>
            <a:ext cx="77194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 smtClean="0"/>
              <a:t>in practice, OC standard products are made at Level-2 and Level-3, while </a:t>
            </a:r>
          </a:p>
          <a:p>
            <a:r>
              <a:rPr lang="en-US" sz="1800" i="1" dirty="0" err="1" smtClean="0"/>
              <a:t>eval</a:t>
            </a:r>
            <a:r>
              <a:rPr lang="en-US" sz="1800" i="1" dirty="0"/>
              <a:t> </a:t>
            </a:r>
            <a:r>
              <a:rPr lang="en-US" sz="1800" i="1" dirty="0" smtClean="0"/>
              <a:t>products are made only at Level-3 (usually from Level-3 </a:t>
            </a:r>
            <a:r>
              <a:rPr lang="en-US" sz="1800" i="1" dirty="0" err="1" smtClean="0"/>
              <a:t>Rrs</a:t>
            </a:r>
            <a:r>
              <a:rPr lang="en-US" sz="1800" i="1" dirty="0" smtClean="0"/>
              <a:t> dailies).</a:t>
            </a:r>
            <a:endParaRPr lang="en-US" sz="1800" i="1" dirty="0"/>
          </a:p>
        </p:txBody>
      </p:sp>
    </p:spTree>
    <p:extLst>
      <p:ext uri="{BB962C8B-B14F-4D97-AF65-F5344CB8AC3E}">
        <p14:creationId xmlns:p14="http://schemas.microsoft.com/office/powerpoint/2010/main" val="28641910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10"/>
          <p:cNvSpPr>
            <a:spLocks noChangeShapeType="1"/>
          </p:cNvSpPr>
          <p:nvPr/>
        </p:nvSpPr>
        <p:spPr bwMode="auto">
          <a:xfrm flipV="1">
            <a:off x="2312988" y="2309813"/>
            <a:ext cx="1560512" cy="1143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76200" y="182562"/>
            <a:ext cx="89916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noProof="0" dirty="0" smtClean="0">
                <a:solidFill>
                  <a:srgbClr val="0F4984"/>
                </a:solidFill>
                <a:latin typeface="+mj-lt"/>
                <a:ea typeface="+mj-ea"/>
                <a:cs typeface="+mj-cs"/>
              </a:rPr>
              <a:t>OC Implementation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noProof="0" dirty="0" smtClean="0">
                <a:solidFill>
                  <a:srgbClr val="0F4984"/>
                </a:solidFill>
                <a:latin typeface="+mj-lt"/>
                <a:ea typeface="+mj-ea"/>
                <a:cs typeface="+mj-cs"/>
              </a:rPr>
              <a:t>NASA Standard Processing Code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F4984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AutoShape 4"/>
          <p:cNvSpPr>
            <a:spLocks noChangeArrowheads="1"/>
          </p:cNvSpPr>
          <p:nvPr/>
        </p:nvSpPr>
        <p:spPr bwMode="auto">
          <a:xfrm>
            <a:off x="409574" y="1255066"/>
            <a:ext cx="2028825" cy="4367859"/>
          </a:xfrm>
          <a:prstGeom prst="flowChartMultidocumen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2801938" y="2679700"/>
            <a:ext cx="2686050" cy="1012984"/>
          </a:xfrm>
          <a:prstGeom prst="rect">
            <a:avLst/>
          </a:prstGeom>
          <a:solidFill>
            <a:srgbClr val="0F498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 dirty="0" smtClean="0">
                <a:solidFill>
                  <a:schemeClr val="bg1"/>
                </a:solidFill>
              </a:rPr>
              <a:t>L2GEN</a:t>
            </a:r>
            <a:endParaRPr lang="en-US" sz="1800" dirty="0">
              <a:solidFill>
                <a:schemeClr val="bg1"/>
              </a:solidFill>
            </a:endParaRPr>
          </a:p>
          <a:p>
            <a:pPr algn="ctr"/>
            <a:r>
              <a:rPr lang="en-US" sz="1800" dirty="0">
                <a:solidFill>
                  <a:schemeClr val="bg1"/>
                </a:solidFill>
              </a:rPr>
              <a:t>Level-1 to Level-2</a:t>
            </a:r>
          </a:p>
          <a:p>
            <a:pPr algn="ctr"/>
            <a:r>
              <a:rPr lang="en-US" sz="1800" dirty="0">
                <a:solidFill>
                  <a:schemeClr val="bg1"/>
                </a:solidFill>
              </a:rPr>
              <a:t>(common algorithms)</a:t>
            </a: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422275" y="1959236"/>
            <a:ext cx="1467068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err="1"/>
              <a:t>SeaWiFS</a:t>
            </a:r>
            <a:r>
              <a:rPr lang="en-US" dirty="0"/>
              <a:t> L1A</a:t>
            </a:r>
          </a:p>
          <a:p>
            <a:r>
              <a:rPr lang="en-US" b="1" dirty="0"/>
              <a:t>MODISA L1B</a:t>
            </a:r>
          </a:p>
          <a:p>
            <a:r>
              <a:rPr lang="en-US" b="1" dirty="0"/>
              <a:t>MODIST L1B</a:t>
            </a:r>
          </a:p>
          <a:p>
            <a:r>
              <a:rPr lang="en-US" dirty="0"/>
              <a:t>OCTS L1A</a:t>
            </a:r>
          </a:p>
          <a:p>
            <a:r>
              <a:rPr lang="en-US" dirty="0"/>
              <a:t>MOS L1B</a:t>
            </a:r>
          </a:p>
          <a:p>
            <a:r>
              <a:rPr lang="en-US" dirty="0"/>
              <a:t>OSMI L1A</a:t>
            </a:r>
          </a:p>
          <a:p>
            <a:r>
              <a:rPr lang="en-US" dirty="0"/>
              <a:t>CZCS L1A</a:t>
            </a:r>
          </a:p>
          <a:p>
            <a:r>
              <a:rPr lang="en-US" dirty="0"/>
              <a:t>MERIS L1B</a:t>
            </a:r>
          </a:p>
          <a:p>
            <a:r>
              <a:rPr lang="en-US" dirty="0"/>
              <a:t>OCM-1 L1B</a:t>
            </a:r>
          </a:p>
          <a:p>
            <a:r>
              <a:rPr lang="en-US" dirty="0"/>
              <a:t>OCM-2 L1B</a:t>
            </a:r>
          </a:p>
          <a:p>
            <a:r>
              <a:rPr lang="en-US" b="1" dirty="0" smtClean="0"/>
              <a:t>VIIRS L1A</a:t>
            </a:r>
          </a:p>
          <a:p>
            <a:r>
              <a:rPr lang="en-US" dirty="0" smtClean="0"/>
              <a:t>GOCI L1B</a:t>
            </a:r>
          </a:p>
          <a:p>
            <a:r>
              <a:rPr lang="en-US" dirty="0" smtClean="0"/>
              <a:t>OLI L1T</a:t>
            </a:r>
            <a:endParaRPr lang="en-US" dirty="0"/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3409950" y="5819775"/>
            <a:ext cx="2686050" cy="750094"/>
          </a:xfrm>
          <a:prstGeom prst="rect">
            <a:avLst/>
          </a:prstGeom>
          <a:solidFill>
            <a:srgbClr val="0F4984"/>
          </a:solidFill>
          <a:ln w="9525">
            <a:solidFill>
              <a:srgbClr val="0033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 dirty="0">
                <a:solidFill>
                  <a:srgbClr val="FFFFFF"/>
                </a:solidFill>
              </a:rPr>
              <a:t>Level-2 to Level-3</a:t>
            </a:r>
          </a:p>
        </p:txBody>
      </p:sp>
      <p:sp>
        <p:nvSpPr>
          <p:cNvPr id="14" name="AutoShape 9"/>
          <p:cNvSpPr>
            <a:spLocks noChangeArrowheads="1"/>
          </p:cNvSpPr>
          <p:nvPr/>
        </p:nvSpPr>
        <p:spPr bwMode="auto">
          <a:xfrm>
            <a:off x="2960688" y="4957763"/>
            <a:ext cx="2379662" cy="381476"/>
          </a:xfrm>
          <a:prstGeom prst="flowChartInputOutpu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/>
              <a:t>Level-2 Scene</a:t>
            </a:r>
          </a:p>
        </p:txBody>
      </p:sp>
      <p:sp>
        <p:nvSpPr>
          <p:cNvPr id="15" name="Line 11"/>
          <p:cNvSpPr>
            <a:spLocks noChangeShapeType="1"/>
          </p:cNvSpPr>
          <p:nvPr/>
        </p:nvSpPr>
        <p:spPr bwMode="auto">
          <a:xfrm>
            <a:off x="3886200" y="2297113"/>
            <a:ext cx="0" cy="34575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Line 12"/>
          <p:cNvSpPr>
            <a:spLocks noChangeShapeType="1"/>
          </p:cNvSpPr>
          <p:nvPr/>
        </p:nvSpPr>
        <p:spPr bwMode="auto">
          <a:xfrm flipH="1">
            <a:off x="4325938" y="2306638"/>
            <a:ext cx="17462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Line 13"/>
          <p:cNvSpPr>
            <a:spLocks noChangeShapeType="1"/>
          </p:cNvSpPr>
          <p:nvPr/>
        </p:nvSpPr>
        <p:spPr bwMode="auto">
          <a:xfrm>
            <a:off x="4327525" y="2297113"/>
            <a:ext cx="0" cy="34575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Line 14"/>
          <p:cNvSpPr>
            <a:spLocks noChangeShapeType="1"/>
          </p:cNvSpPr>
          <p:nvPr/>
        </p:nvSpPr>
        <p:spPr bwMode="auto">
          <a:xfrm flipH="1">
            <a:off x="4113213" y="5386388"/>
            <a:ext cx="1587" cy="392906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Line 15"/>
          <p:cNvSpPr>
            <a:spLocks noChangeShapeType="1"/>
          </p:cNvSpPr>
          <p:nvPr/>
        </p:nvSpPr>
        <p:spPr bwMode="auto">
          <a:xfrm>
            <a:off x="4110038" y="3817939"/>
            <a:ext cx="0" cy="1095851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Line 16"/>
          <p:cNvSpPr>
            <a:spLocks noChangeShapeType="1"/>
          </p:cNvSpPr>
          <p:nvPr/>
        </p:nvSpPr>
        <p:spPr bwMode="auto">
          <a:xfrm>
            <a:off x="2647950" y="6235700"/>
            <a:ext cx="7778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Text Box 17"/>
          <p:cNvSpPr txBox="1">
            <a:spLocks noChangeArrowheads="1"/>
          </p:cNvSpPr>
          <p:nvPr/>
        </p:nvSpPr>
        <p:spPr bwMode="auto">
          <a:xfrm>
            <a:off x="2498725" y="1982789"/>
            <a:ext cx="1187450" cy="577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observed </a:t>
            </a:r>
          </a:p>
          <a:p>
            <a:r>
              <a:rPr lang="en-US" sz="1800"/>
              <a:t>radiances</a:t>
            </a:r>
          </a:p>
        </p:txBody>
      </p:sp>
      <p:sp>
        <p:nvSpPr>
          <p:cNvPr id="22" name="AutoShape 18"/>
          <p:cNvSpPr>
            <a:spLocks noChangeArrowheads="1"/>
          </p:cNvSpPr>
          <p:nvPr/>
        </p:nvSpPr>
        <p:spPr bwMode="auto">
          <a:xfrm>
            <a:off x="3581400" y="1095216"/>
            <a:ext cx="1879600" cy="870109"/>
          </a:xfrm>
          <a:prstGeom prst="flowChartMultidocumen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Text Box 19"/>
          <p:cNvSpPr txBox="1">
            <a:spLocks noChangeArrowheads="1"/>
          </p:cNvSpPr>
          <p:nvPr/>
        </p:nvSpPr>
        <p:spPr bwMode="auto">
          <a:xfrm>
            <a:off x="3627438" y="1377950"/>
            <a:ext cx="154475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ancillary data</a:t>
            </a:r>
          </a:p>
        </p:txBody>
      </p:sp>
      <p:sp>
        <p:nvSpPr>
          <p:cNvPr id="24" name="Line 20"/>
          <p:cNvSpPr>
            <a:spLocks noChangeShapeType="1"/>
          </p:cNvSpPr>
          <p:nvPr/>
        </p:nvSpPr>
        <p:spPr bwMode="auto">
          <a:xfrm flipH="1">
            <a:off x="4090988" y="1974930"/>
            <a:ext cx="0" cy="67008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Text Box 21"/>
          <p:cNvSpPr txBox="1">
            <a:spLocks noChangeArrowheads="1"/>
          </p:cNvSpPr>
          <p:nvPr/>
        </p:nvSpPr>
        <p:spPr bwMode="auto">
          <a:xfrm>
            <a:off x="2438400" y="3946525"/>
            <a:ext cx="172450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water-leaving</a:t>
            </a:r>
          </a:p>
          <a:p>
            <a:r>
              <a:rPr lang="en-US" sz="1800"/>
              <a:t>reflectances &amp;</a:t>
            </a:r>
          </a:p>
          <a:p>
            <a:r>
              <a:rPr lang="en-US" sz="1800"/>
              <a:t>derived prods</a:t>
            </a:r>
          </a:p>
        </p:txBody>
      </p:sp>
      <p:sp>
        <p:nvSpPr>
          <p:cNvPr id="26" name="AutoShape 30"/>
          <p:cNvSpPr>
            <a:spLocks noChangeArrowheads="1"/>
          </p:cNvSpPr>
          <p:nvPr/>
        </p:nvSpPr>
        <p:spPr bwMode="auto">
          <a:xfrm>
            <a:off x="376237" y="5865813"/>
            <a:ext cx="2551113" cy="618648"/>
          </a:xfrm>
          <a:prstGeom prst="flowChartInputOutpu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/>
              <a:t>Level-3 Global</a:t>
            </a:r>
          </a:p>
          <a:p>
            <a:pPr algn="ctr"/>
            <a:r>
              <a:rPr lang="en-US" sz="1800"/>
              <a:t>Product</a:t>
            </a:r>
          </a:p>
        </p:txBody>
      </p:sp>
      <p:sp>
        <p:nvSpPr>
          <p:cNvPr id="28" name="Line 24"/>
          <p:cNvSpPr>
            <a:spLocks noChangeShapeType="1"/>
          </p:cNvSpPr>
          <p:nvPr/>
        </p:nvSpPr>
        <p:spPr bwMode="auto">
          <a:xfrm>
            <a:off x="4724400" y="3841274"/>
            <a:ext cx="0" cy="1095851"/>
          </a:xfrm>
          <a:prstGeom prst="line">
            <a:avLst/>
          </a:prstGeom>
          <a:solidFill>
            <a:srgbClr val="FFFEB1"/>
          </a:solidFill>
          <a:ln w="254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9" name="Line 25"/>
          <p:cNvSpPr>
            <a:spLocks noChangeShapeType="1"/>
          </p:cNvSpPr>
          <p:nvPr/>
        </p:nvSpPr>
        <p:spPr bwMode="auto">
          <a:xfrm flipV="1">
            <a:off x="7191375" y="3184525"/>
            <a:ext cx="0" cy="274320"/>
          </a:xfrm>
          <a:prstGeom prst="line">
            <a:avLst/>
          </a:prstGeom>
          <a:solidFill>
            <a:srgbClr val="FFFEB1"/>
          </a:solidFill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30" name="Line 26"/>
          <p:cNvSpPr>
            <a:spLocks noChangeShapeType="1"/>
          </p:cNvSpPr>
          <p:nvPr/>
        </p:nvSpPr>
        <p:spPr bwMode="auto">
          <a:xfrm flipH="1">
            <a:off x="5530850" y="3184525"/>
            <a:ext cx="1631950" cy="0"/>
          </a:xfrm>
          <a:prstGeom prst="line">
            <a:avLst/>
          </a:prstGeom>
          <a:solidFill>
            <a:srgbClr val="FFFEB1"/>
          </a:solidFill>
          <a:ln w="254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31" name="Line 27"/>
          <p:cNvSpPr>
            <a:spLocks noChangeShapeType="1"/>
          </p:cNvSpPr>
          <p:nvPr/>
        </p:nvSpPr>
        <p:spPr bwMode="auto">
          <a:xfrm flipH="1">
            <a:off x="5181600" y="5165725"/>
            <a:ext cx="1284288" cy="1429"/>
          </a:xfrm>
          <a:prstGeom prst="line">
            <a:avLst/>
          </a:prstGeom>
          <a:solidFill>
            <a:srgbClr val="FFFEB1"/>
          </a:solidFill>
          <a:ln w="25400">
            <a:solidFill>
              <a:schemeClr val="tx1"/>
            </a:solidFill>
            <a:prstDash val="dash"/>
            <a:round/>
            <a:headEnd type="triangle" w="med" len="med"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32" name="Text Box 28"/>
          <p:cNvSpPr txBox="1">
            <a:spLocks noChangeArrowheads="1"/>
          </p:cNvSpPr>
          <p:nvPr/>
        </p:nvSpPr>
        <p:spPr bwMode="auto">
          <a:xfrm>
            <a:off x="6457950" y="4860925"/>
            <a:ext cx="2192338" cy="577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800"/>
              <a:t>vicarious calibration</a:t>
            </a:r>
          </a:p>
          <a:p>
            <a:pPr>
              <a:defRPr/>
            </a:pPr>
            <a:r>
              <a:rPr lang="en-US" sz="1800"/>
              <a:t>gain factors</a:t>
            </a:r>
          </a:p>
        </p:txBody>
      </p:sp>
      <p:sp>
        <p:nvSpPr>
          <p:cNvPr id="33" name="Text Box 29"/>
          <p:cNvSpPr txBox="1">
            <a:spLocks noChangeArrowheads="1"/>
          </p:cNvSpPr>
          <p:nvPr/>
        </p:nvSpPr>
        <p:spPr bwMode="auto">
          <a:xfrm>
            <a:off x="4740275" y="3888422"/>
            <a:ext cx="1174750" cy="824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800"/>
              <a:t>predicted</a:t>
            </a:r>
          </a:p>
          <a:p>
            <a:pPr>
              <a:defRPr/>
            </a:pPr>
            <a:r>
              <a:rPr lang="en-US" sz="1800"/>
              <a:t>at-sensor</a:t>
            </a:r>
          </a:p>
          <a:p>
            <a:pPr>
              <a:defRPr/>
            </a:pPr>
            <a:r>
              <a:rPr lang="en-US" sz="1800"/>
              <a:t>radiances</a:t>
            </a:r>
          </a:p>
        </p:txBody>
      </p:sp>
      <p:sp>
        <p:nvSpPr>
          <p:cNvPr id="34" name="AutoShape 32"/>
          <p:cNvSpPr>
            <a:spLocks noChangeArrowheads="1"/>
          </p:cNvSpPr>
          <p:nvPr/>
        </p:nvSpPr>
        <p:spPr bwMode="auto">
          <a:xfrm>
            <a:off x="5943600" y="3468845"/>
            <a:ext cx="2884488" cy="1087279"/>
          </a:xfrm>
          <a:prstGeom prst="flowChartMultidocumen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1800"/>
              <a:t>in situ water-leaving</a:t>
            </a:r>
          </a:p>
          <a:p>
            <a:pPr algn="ctr">
              <a:defRPr/>
            </a:pPr>
            <a:r>
              <a:rPr lang="en-US" sz="1800"/>
              <a:t>radiances (MOBY)</a:t>
            </a:r>
          </a:p>
        </p:txBody>
      </p:sp>
      <p:sp>
        <p:nvSpPr>
          <p:cNvPr id="8" name="AutoShape 3"/>
          <p:cNvSpPr>
            <a:spLocks noChangeArrowheads="1"/>
          </p:cNvSpPr>
          <p:nvPr/>
        </p:nvSpPr>
        <p:spPr bwMode="auto">
          <a:xfrm>
            <a:off x="5943600" y="1350963"/>
            <a:ext cx="2884488" cy="1238726"/>
          </a:xfrm>
          <a:prstGeom prst="flowChartMultidocumen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5976938" y="1600200"/>
            <a:ext cx="246853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/>
              <a:t>sensor-specific tables:</a:t>
            </a:r>
          </a:p>
          <a:p>
            <a:r>
              <a:rPr lang="en-US" sz="1800" dirty="0"/>
              <a:t>Rayleigh, aerosol, etc.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05550"/>
            <a:ext cx="2133600" cy="476250"/>
          </a:xfrm>
        </p:spPr>
        <p:txBody>
          <a:bodyPr/>
          <a:lstStyle/>
          <a:p>
            <a:fld id="{74010CB3-01D4-6946-8DDA-BCF9621DFBF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415547" y="3259723"/>
            <a:ext cx="31290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Symbol" charset="2"/>
                <a:cs typeface="Symbol" charset="2"/>
              </a:rPr>
              <a:t>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566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10"/>
          <p:cNvSpPr>
            <a:spLocks noChangeShapeType="1"/>
          </p:cNvSpPr>
          <p:nvPr/>
        </p:nvSpPr>
        <p:spPr bwMode="auto">
          <a:xfrm flipV="1">
            <a:off x="2312988" y="2309813"/>
            <a:ext cx="1560512" cy="1143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76200" y="182562"/>
            <a:ext cx="89916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noProof="0" dirty="0" smtClean="0">
                <a:solidFill>
                  <a:srgbClr val="0F4984"/>
                </a:solidFill>
                <a:latin typeface="+mj-lt"/>
                <a:ea typeface="+mj-ea"/>
                <a:cs typeface="+mj-cs"/>
              </a:rPr>
              <a:t>SST Implementation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noProof="0" dirty="0" smtClean="0">
                <a:solidFill>
                  <a:srgbClr val="0F4984"/>
                </a:solidFill>
                <a:latin typeface="+mj-lt"/>
                <a:ea typeface="+mj-ea"/>
                <a:cs typeface="+mj-cs"/>
              </a:rPr>
              <a:t>NASA Standard Processing Code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F4984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AutoShape 4"/>
          <p:cNvSpPr>
            <a:spLocks noChangeArrowheads="1"/>
          </p:cNvSpPr>
          <p:nvPr/>
        </p:nvSpPr>
        <p:spPr bwMode="auto">
          <a:xfrm>
            <a:off x="409574" y="1255066"/>
            <a:ext cx="2028825" cy="4367859"/>
          </a:xfrm>
          <a:prstGeom prst="flowChartMultidocumen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2801938" y="2679700"/>
            <a:ext cx="2686050" cy="1012984"/>
          </a:xfrm>
          <a:prstGeom prst="rect">
            <a:avLst/>
          </a:prstGeom>
          <a:solidFill>
            <a:srgbClr val="0F498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 dirty="0" smtClean="0">
                <a:solidFill>
                  <a:schemeClr val="bg1"/>
                </a:solidFill>
              </a:rPr>
              <a:t>L2GEN</a:t>
            </a:r>
            <a:endParaRPr lang="en-US" sz="1800" dirty="0">
              <a:solidFill>
                <a:schemeClr val="bg1"/>
              </a:solidFill>
            </a:endParaRPr>
          </a:p>
          <a:p>
            <a:pPr algn="ctr"/>
            <a:r>
              <a:rPr lang="en-US" sz="1800" dirty="0">
                <a:solidFill>
                  <a:schemeClr val="bg1"/>
                </a:solidFill>
              </a:rPr>
              <a:t>Level-1 to Level-2</a:t>
            </a:r>
          </a:p>
          <a:p>
            <a:pPr algn="ctr"/>
            <a:r>
              <a:rPr lang="en-US" sz="1800" dirty="0">
                <a:solidFill>
                  <a:schemeClr val="bg1"/>
                </a:solidFill>
              </a:rPr>
              <a:t>(common algorithms)</a:t>
            </a: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422275" y="1959236"/>
            <a:ext cx="145524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dirty="0" smtClean="0"/>
              <a:t>MODISA </a:t>
            </a:r>
            <a:r>
              <a:rPr lang="en-US" b="1" dirty="0"/>
              <a:t>L1B</a:t>
            </a:r>
          </a:p>
          <a:p>
            <a:r>
              <a:rPr lang="en-US" b="1" dirty="0"/>
              <a:t>MODIST L1B</a:t>
            </a:r>
          </a:p>
          <a:p>
            <a:r>
              <a:rPr lang="en-US" b="1" dirty="0" smtClean="0"/>
              <a:t>VIIRS L1A</a:t>
            </a: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3409950" y="5819775"/>
            <a:ext cx="2686050" cy="750094"/>
          </a:xfrm>
          <a:prstGeom prst="rect">
            <a:avLst/>
          </a:prstGeom>
          <a:solidFill>
            <a:srgbClr val="0F4984"/>
          </a:solidFill>
          <a:ln w="9525">
            <a:solidFill>
              <a:srgbClr val="0033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 dirty="0">
                <a:solidFill>
                  <a:srgbClr val="FFFFFF"/>
                </a:solidFill>
              </a:rPr>
              <a:t>Level-2 to Level-3</a:t>
            </a:r>
          </a:p>
        </p:txBody>
      </p:sp>
      <p:sp>
        <p:nvSpPr>
          <p:cNvPr id="14" name="AutoShape 9"/>
          <p:cNvSpPr>
            <a:spLocks noChangeArrowheads="1"/>
          </p:cNvSpPr>
          <p:nvPr/>
        </p:nvSpPr>
        <p:spPr bwMode="auto">
          <a:xfrm>
            <a:off x="2960688" y="4957763"/>
            <a:ext cx="2379662" cy="381476"/>
          </a:xfrm>
          <a:prstGeom prst="flowChartInputOutpu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/>
              <a:t>Level-2 Scene</a:t>
            </a:r>
          </a:p>
        </p:txBody>
      </p:sp>
      <p:sp>
        <p:nvSpPr>
          <p:cNvPr id="15" name="Line 11"/>
          <p:cNvSpPr>
            <a:spLocks noChangeShapeType="1"/>
          </p:cNvSpPr>
          <p:nvPr/>
        </p:nvSpPr>
        <p:spPr bwMode="auto">
          <a:xfrm>
            <a:off x="3886200" y="2297113"/>
            <a:ext cx="0" cy="34575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Line 12"/>
          <p:cNvSpPr>
            <a:spLocks noChangeShapeType="1"/>
          </p:cNvSpPr>
          <p:nvPr/>
        </p:nvSpPr>
        <p:spPr bwMode="auto">
          <a:xfrm flipH="1">
            <a:off x="4325938" y="2306638"/>
            <a:ext cx="17462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Line 13"/>
          <p:cNvSpPr>
            <a:spLocks noChangeShapeType="1"/>
          </p:cNvSpPr>
          <p:nvPr/>
        </p:nvSpPr>
        <p:spPr bwMode="auto">
          <a:xfrm>
            <a:off x="4327525" y="2297113"/>
            <a:ext cx="0" cy="34575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Line 14"/>
          <p:cNvSpPr>
            <a:spLocks noChangeShapeType="1"/>
          </p:cNvSpPr>
          <p:nvPr/>
        </p:nvSpPr>
        <p:spPr bwMode="auto">
          <a:xfrm flipH="1">
            <a:off x="4113213" y="5386388"/>
            <a:ext cx="1587" cy="392906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Line 15"/>
          <p:cNvSpPr>
            <a:spLocks noChangeShapeType="1"/>
          </p:cNvSpPr>
          <p:nvPr/>
        </p:nvSpPr>
        <p:spPr bwMode="auto">
          <a:xfrm>
            <a:off x="4110038" y="3817939"/>
            <a:ext cx="0" cy="1095851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Line 16"/>
          <p:cNvSpPr>
            <a:spLocks noChangeShapeType="1"/>
          </p:cNvSpPr>
          <p:nvPr/>
        </p:nvSpPr>
        <p:spPr bwMode="auto">
          <a:xfrm>
            <a:off x="2647950" y="6235700"/>
            <a:ext cx="7778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Text Box 17"/>
          <p:cNvSpPr txBox="1">
            <a:spLocks noChangeArrowheads="1"/>
          </p:cNvSpPr>
          <p:nvPr/>
        </p:nvSpPr>
        <p:spPr bwMode="auto">
          <a:xfrm>
            <a:off x="2498725" y="1982789"/>
            <a:ext cx="1187450" cy="577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observed </a:t>
            </a:r>
          </a:p>
          <a:p>
            <a:r>
              <a:rPr lang="en-US" sz="1800"/>
              <a:t>radiances</a:t>
            </a:r>
          </a:p>
        </p:txBody>
      </p:sp>
      <p:sp>
        <p:nvSpPr>
          <p:cNvPr id="22" name="AutoShape 18"/>
          <p:cNvSpPr>
            <a:spLocks noChangeArrowheads="1"/>
          </p:cNvSpPr>
          <p:nvPr/>
        </p:nvSpPr>
        <p:spPr bwMode="auto">
          <a:xfrm>
            <a:off x="3581400" y="1095216"/>
            <a:ext cx="1879600" cy="870109"/>
          </a:xfrm>
          <a:prstGeom prst="flowChartMultidocumen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Text Box 19"/>
          <p:cNvSpPr txBox="1">
            <a:spLocks noChangeArrowheads="1"/>
          </p:cNvSpPr>
          <p:nvPr/>
        </p:nvSpPr>
        <p:spPr bwMode="auto">
          <a:xfrm>
            <a:off x="3627438" y="1377950"/>
            <a:ext cx="154475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ancillary data</a:t>
            </a:r>
          </a:p>
        </p:txBody>
      </p:sp>
      <p:sp>
        <p:nvSpPr>
          <p:cNvPr id="24" name="Line 20"/>
          <p:cNvSpPr>
            <a:spLocks noChangeShapeType="1"/>
          </p:cNvSpPr>
          <p:nvPr/>
        </p:nvSpPr>
        <p:spPr bwMode="auto">
          <a:xfrm flipH="1">
            <a:off x="4090988" y="1974930"/>
            <a:ext cx="0" cy="67008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Text Box 21"/>
          <p:cNvSpPr txBox="1">
            <a:spLocks noChangeArrowheads="1"/>
          </p:cNvSpPr>
          <p:nvPr/>
        </p:nvSpPr>
        <p:spPr bwMode="auto">
          <a:xfrm>
            <a:off x="4419600" y="3962400"/>
            <a:ext cx="216049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 smtClean="0"/>
              <a:t>brightness temps </a:t>
            </a:r>
            <a:r>
              <a:rPr lang="en-US" sz="1800" dirty="0"/>
              <a:t>&amp;</a:t>
            </a:r>
          </a:p>
          <a:p>
            <a:r>
              <a:rPr lang="en-US" sz="1800" dirty="0"/>
              <a:t>derived </a:t>
            </a:r>
            <a:r>
              <a:rPr lang="en-US" sz="1800" dirty="0" smtClean="0"/>
              <a:t>SST prods</a:t>
            </a:r>
            <a:endParaRPr lang="en-US" sz="1800" dirty="0"/>
          </a:p>
        </p:txBody>
      </p:sp>
      <p:sp>
        <p:nvSpPr>
          <p:cNvPr id="26" name="AutoShape 30"/>
          <p:cNvSpPr>
            <a:spLocks noChangeArrowheads="1"/>
          </p:cNvSpPr>
          <p:nvPr/>
        </p:nvSpPr>
        <p:spPr bwMode="auto">
          <a:xfrm>
            <a:off x="376237" y="5865813"/>
            <a:ext cx="2551113" cy="618648"/>
          </a:xfrm>
          <a:prstGeom prst="flowChartInputOutpu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/>
              <a:t>Level-3 Global</a:t>
            </a:r>
          </a:p>
          <a:p>
            <a:pPr algn="ctr"/>
            <a:r>
              <a:rPr lang="en-US" sz="1800"/>
              <a:t>Product</a:t>
            </a:r>
          </a:p>
        </p:txBody>
      </p:sp>
      <p:sp>
        <p:nvSpPr>
          <p:cNvPr id="8" name="AutoShape 3"/>
          <p:cNvSpPr>
            <a:spLocks noChangeArrowheads="1"/>
          </p:cNvSpPr>
          <p:nvPr/>
        </p:nvSpPr>
        <p:spPr bwMode="auto">
          <a:xfrm>
            <a:off x="5943600" y="1350963"/>
            <a:ext cx="2884488" cy="1238726"/>
          </a:xfrm>
          <a:prstGeom prst="flowChartMultidocumen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5989894" y="1600200"/>
            <a:ext cx="246830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/>
              <a:t>sensor-specific tables:</a:t>
            </a:r>
          </a:p>
          <a:p>
            <a:r>
              <a:rPr lang="en-US" sz="1800" dirty="0" smtClean="0"/>
              <a:t>radiance/temperature</a:t>
            </a:r>
            <a:endParaRPr lang="en-US" sz="1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05550"/>
            <a:ext cx="2133600" cy="476250"/>
          </a:xfrm>
        </p:spPr>
        <p:txBody>
          <a:bodyPr/>
          <a:lstStyle/>
          <a:p>
            <a:fld id="{74010CB3-01D4-6946-8DDA-BCF9621DFBF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415547" y="3259723"/>
            <a:ext cx="31290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Symbol" charset="2"/>
                <a:cs typeface="Symbol" charset="2"/>
              </a:rPr>
              <a:t>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073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20708871</TotalTime>
  <Words>2017</Words>
  <Application>Microsoft Macintosh PowerPoint</Application>
  <PresentationFormat>On-screen Show (4:3)</PresentationFormat>
  <Paragraphs>395</Paragraphs>
  <Slides>39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1" baseType="lpstr">
      <vt:lpstr>Default Design</vt:lpstr>
      <vt:lpstr>Document</vt:lpstr>
      <vt:lpstr>PowerPoint Presentation</vt:lpstr>
      <vt:lpstr>PowerPoint Presentation</vt:lpstr>
      <vt:lpstr>Ocean Break-out Agenda</vt:lpstr>
      <vt:lpstr>PowerPoint Presentation</vt:lpstr>
      <vt:lpstr>Organization</vt:lpstr>
      <vt:lpstr>Product Development and Documentation</vt:lpstr>
      <vt:lpstr>Standard, Evaluation, and Test Products</vt:lpstr>
      <vt:lpstr>PowerPoint Presentation</vt:lpstr>
      <vt:lpstr>PowerPoint Presentation</vt:lpstr>
      <vt:lpstr>Product Documentation</vt:lpstr>
      <vt:lpstr>Product and Algorithm Description Document standardized elements</vt:lpstr>
      <vt:lpstr>PowerPoint Presentation</vt:lpstr>
      <vt:lpstr>Product Description Documents</vt:lpstr>
      <vt:lpstr>Algorithm Description</vt:lpstr>
      <vt:lpstr>Implementation Details</vt:lpstr>
      <vt:lpstr>Assessment</vt:lpstr>
      <vt:lpstr>Product Lifecycle from concept to standard product</vt:lpstr>
      <vt:lpstr>MODIS &amp; VIIRS Ocean Processing Status</vt:lpstr>
      <vt:lpstr>2014.0 Multi-Mission Ocean Reprocessing</vt:lpstr>
      <vt:lpstr>R2014.0 Changes to OC Standard Product Suite</vt:lpstr>
      <vt:lpstr>R2014.0 VIIRS OC Standard Product Suite</vt:lpstr>
      <vt:lpstr>Expanded Product Suite - IOPs</vt:lpstr>
      <vt:lpstr>General Status of MODIS &amp; VIIRS Ocean Color</vt:lpstr>
      <vt:lpstr>MODISA Rrs(l) Deep-Water Time-Series</vt:lpstr>
      <vt:lpstr>MODISA Clear-Water Rrs Anomaly Trends</vt:lpstr>
      <vt:lpstr>General Status of MODIS &amp; VIIRS Ocean Color</vt:lpstr>
      <vt:lpstr>General Status of MODIS &amp; VIIRS SST</vt:lpstr>
      <vt:lpstr>Instruments and Calibration</vt:lpstr>
      <vt:lpstr>Product Quality</vt:lpstr>
      <vt:lpstr>VIIRS R2014.0 In Situ Validation</vt:lpstr>
      <vt:lpstr>MODISA R2013.1 In Situ Validation</vt:lpstr>
      <vt:lpstr>MODISA Rrs(l) Deep-Water Time-Series</vt:lpstr>
      <vt:lpstr>VIIRS R2014.0 &amp; MODISA R2013.1 monthly mean deep-water Rrs</vt:lpstr>
      <vt:lpstr>MODISA showing agreement with R2014.0 VIIRS Rrs(l) Deep-Water Time-Series</vt:lpstr>
      <vt:lpstr>MODISA showing agreement with R2014.0 VIIRS Chlorophyll (OCI) Deep-Water Time-Series</vt:lpstr>
      <vt:lpstr>MODISA &amp; VIIRS Rrs(l) Clear-Water Time-Series showing “good” agreement </vt:lpstr>
      <vt:lpstr>MODISA showing agreement with R2014.0 VIIRS Chlorophyll (OCI) Deep-Water Time-Series</vt:lpstr>
      <vt:lpstr>Global Mid-Latitude (+/- 40°) Chlorophyll Anomaly showing improved agreement of VIIRS with MODISA, MEI, and historical norms after R2014.0 reprocessing </vt:lpstr>
      <vt:lpstr>Possible Discussion Topics</vt:lpstr>
    </vt:vector>
  </TitlesOfParts>
  <Company>B. Franz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Great Ocean Color Reprocessing </dc:title>
  <dc:creator>B. Franz</dc:creator>
  <cp:lastModifiedBy>Michael King</cp:lastModifiedBy>
  <cp:revision>372</cp:revision>
  <cp:lastPrinted>2011-02-13T04:58:44Z</cp:lastPrinted>
  <dcterms:created xsi:type="dcterms:W3CDTF">2011-05-20T14:09:18Z</dcterms:created>
  <dcterms:modified xsi:type="dcterms:W3CDTF">2015-05-22T11:37:10Z</dcterms:modified>
</cp:coreProperties>
</file>