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78" r:id="rId2"/>
    <p:sldId id="279" r:id="rId3"/>
    <p:sldId id="274" r:id="rId4"/>
    <p:sldId id="258" r:id="rId5"/>
    <p:sldId id="259" r:id="rId6"/>
    <p:sldId id="256" r:id="rId7"/>
    <p:sldId id="257" r:id="rId8"/>
    <p:sldId id="261" r:id="rId9"/>
    <p:sldId id="276" r:id="rId10"/>
    <p:sldId id="281" r:id="rId11"/>
    <p:sldId id="282" r:id="rId12"/>
    <p:sldId id="284" r:id="rId13"/>
    <p:sldId id="285" r:id="rId14"/>
    <p:sldId id="277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6" autoAdjust="0"/>
    <p:restoredTop sz="94660"/>
  </p:normalViewPr>
  <p:slideViewPr>
    <p:cSldViewPr>
      <p:cViewPr varScale="1">
        <p:scale>
          <a:sx n="109" d="100"/>
          <a:sy n="109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93D89-3C87-6C4C-8077-DB96E21B54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3D8D-5CF9-374F-9470-7785E53CA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5BF06-1082-9D40-A989-4A222B1AE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05CA3-08E1-024C-AAB2-7E83754D6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5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67B4E-8431-2E47-930B-AE0B52E47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6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CB69-CB6F-1944-9C5A-08243E9ED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07CAB-1270-F744-BB3F-993C3F70C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7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3633-154E-F240-8367-625A38FB6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28B6D-CC1A-154C-826F-1F223B015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BAF0C-46CC-3045-B769-306963EAC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0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DA6F0-ED80-B848-83BC-C86533C4A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2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A6C7CC-908C-F941-8314-ED06C714C9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79438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400">
                <a:latin typeface="Times New Roman" charset="0"/>
                <a:cs typeface="Times New Roman" charset="0"/>
              </a:rPr>
              <a:t>Combining Data Assimilation with an Algorithm to Improve the Consistency of VIIRS Chlorophyll:</a:t>
            </a: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400">
                <a:latin typeface="Times New Roman" charset="0"/>
                <a:cs typeface="Times New Roman" charset="0"/>
              </a:rPr>
              <a:t>Toward a Multidecadal, Multisensor Global Record</a:t>
            </a: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1200">
              <a:solidFill>
                <a:srgbClr val="000000"/>
              </a:solidFill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1200">
              <a:solidFill>
                <a:srgbClr val="000000"/>
              </a:solidFill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NASA ROSES 2013 NNH13ZDA001N-SNPP</a:t>
            </a:r>
            <a:endParaRPr lang="en-US" sz="2000"/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00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2000">
                <a:cs typeface="Times New Roman" charset="0"/>
              </a:rPr>
              <a:t>2.1.3  Other New NASA Data Products from Suomi NPP Measurements</a:t>
            </a:r>
            <a:endParaRPr lang="en-US" sz="2000"/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000"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000"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000"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000"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000"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000"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000"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000">
                <a:cs typeface="Times New Roman" charset="0"/>
              </a:rPr>
              <a:t>Watson W. Gregg, Principal Investigator</a:t>
            </a:r>
            <a:endParaRPr lang="en-US" sz="2000"/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000">
                <a:cs typeface="Times New Roman" charset="0"/>
              </a:rPr>
              <a:t>NASA Global Modeling and Assimilation Office</a:t>
            </a:r>
            <a:endParaRPr lang="en-US" sz="2000"/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000">
              <a:cs typeface="Times New Roman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000">
                <a:cs typeface="Times New Roman" charset="0"/>
              </a:rPr>
              <a:t>Cécile S. Rousseaux, Co-Investigator</a:t>
            </a:r>
            <a:endParaRPr lang="en-US" sz="2000"/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000">
                <a:cs typeface="Times New Roman" charset="0"/>
              </a:rPr>
              <a:t>NASA Global Modeling and Assimilation Office</a:t>
            </a:r>
            <a:endParaRPr lang="en-US" sz="2000"/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000">
                <a:cs typeface="Times New Roman" charset="0"/>
              </a:rPr>
              <a:t>Universities Space Research Association</a:t>
            </a:r>
            <a:endParaRPr lang="en-US" sz="2000"/>
          </a:p>
        </p:txBody>
      </p:sp>
      <p:pic>
        <p:nvPicPr>
          <p:cNvPr id="2051" name="Picture 5" descr="GMAO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92500"/>
            <a:ext cx="25146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NAS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78200"/>
            <a:ext cx="1196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assimvr20140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5738"/>
            <a:ext cx="8104187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6"/>
          <p:cNvSpPr txBox="1">
            <a:spLocks noChangeArrowheads="1"/>
          </p:cNvSpPr>
          <p:nvPr/>
        </p:nvSpPr>
        <p:spPr bwMode="auto">
          <a:xfrm rot="-5400000">
            <a:off x="7973218" y="3228182"/>
            <a:ext cx="173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543800" y="61722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v2015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905000" y="609600"/>
            <a:ext cx="544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Bias-Correction Using In Situ Chlorophyll Data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447800" y="1905000"/>
            <a:ext cx="7019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We use 3 archives:</a:t>
            </a:r>
          </a:p>
          <a:p>
            <a:pPr eaLnBrk="1" hangingPunct="1"/>
            <a:r>
              <a:rPr lang="en-US"/>
              <a:t>		NODC</a:t>
            </a:r>
          </a:p>
          <a:p>
            <a:pPr eaLnBrk="1" hangingPunct="1"/>
            <a:r>
              <a:rPr lang="en-US"/>
              <a:t>		SeaBASS</a:t>
            </a:r>
          </a:p>
          <a:p>
            <a:pPr eaLnBrk="1" hangingPunct="1"/>
            <a:r>
              <a:rPr lang="en-US"/>
              <a:t>		AMT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Quality checked using blended analysis (used for bias correction of</a:t>
            </a:r>
          </a:p>
          <a:p>
            <a:pPr eaLnBrk="1" hangingPunct="1"/>
            <a:r>
              <a:rPr lang="en-US"/>
              <a:t>SST by the Reynolds methodology) for the period 2012-2014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omposite2011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1111"/>
          <a:stretch>
            <a:fillRect/>
          </a:stretch>
        </p:blipFill>
        <p:spPr bwMode="auto">
          <a:xfrm>
            <a:off x="0" y="381000"/>
            <a:ext cx="88757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828800" y="6096000"/>
            <a:ext cx="5908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After QC, we have 611 data points of chlorophyll for 2012-2014</a:t>
            </a:r>
          </a:p>
        </p:txBody>
      </p:sp>
      <p:sp>
        <p:nvSpPr>
          <p:cNvPr id="13316" name="Text Box 16"/>
          <p:cNvSpPr txBox="1">
            <a:spLocks noChangeArrowheads="1"/>
          </p:cNvSpPr>
          <p:nvPr/>
        </p:nvSpPr>
        <p:spPr bwMode="auto">
          <a:xfrm rot="-5400000">
            <a:off x="7897018" y="2999582"/>
            <a:ext cx="173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362200" y="533400"/>
            <a:ext cx="4473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           Statistics for 2012-2014</a:t>
            </a:r>
          </a:p>
          <a:p>
            <a:pPr eaLnBrk="1" hangingPunct="1"/>
            <a:r>
              <a:rPr lang="en-US" sz="2000"/>
              <a:t>      Comparison with In situ Data</a:t>
            </a:r>
          </a:p>
          <a:p>
            <a:pPr eaLnBrk="1" hangingPunct="1"/>
            <a:r>
              <a:rPr lang="en-US" sz="2000"/>
              <a:t>(Satellite-weighted; open ocean only)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2590800"/>
            <a:ext cx="88788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			Bias (Median% diff)	Uncertainty (SIQR)	  N</a:t>
            </a:r>
          </a:p>
          <a:p>
            <a:pPr eaLnBrk="1" hangingPunct="1"/>
            <a:r>
              <a:rPr lang="en-US"/>
              <a:t>MODIS-Aqua v2013:		  5.0%			23.3%		140</a:t>
            </a:r>
          </a:p>
          <a:p>
            <a:pPr eaLnBrk="1" hangingPunct="1"/>
            <a:r>
              <a:rPr lang="en-US"/>
              <a:t>VIIRS v2015:			23.8%			27.6%		158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(for 2002-2009 we had 1757 data points matchups for MODIS)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8"/>
          <a:stretch>
            <a:fillRect/>
          </a:stretch>
        </p:blipFill>
        <p:spPr bwMode="auto">
          <a:xfrm>
            <a:off x="152400" y="228600"/>
            <a:ext cx="85915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609600" y="640080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/>
              <a:t>Gregg and Rousseaux, JGR-Oceans 2014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905000" y="1066800"/>
            <a:ext cx="56864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Plans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Obtain more in situ data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Obtain new MODIS-Aqua 2015 re-processing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Develop statistics; assess the need for bias correction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Begin discussions on how to implement Level-4 </a:t>
            </a:r>
          </a:p>
          <a:p>
            <a:pPr eaLnBrk="1" hangingPunct="1"/>
            <a:r>
              <a:rPr lang="en-US"/>
              <a:t>	assimilated data products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69310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Objective: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000"/>
              <a:t>Use data assimilation and bias correction to produce </a:t>
            </a:r>
          </a:p>
          <a:p>
            <a:pPr eaLnBrk="1" hangingPunct="1"/>
            <a:r>
              <a:rPr lang="en-US" sz="2000"/>
              <a:t>enhanced representations of VIIRS global ocean chlorophyll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 proposed Level 4 product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ssimday_vi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862138"/>
            <a:ext cx="811688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352800" y="51816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400"/>
              <a:t>Ice fields are shown in white.  Missing data in black.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 rot="5400000" flipH="1">
            <a:off x="7854156" y="3194844"/>
            <a:ext cx="1665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581400" y="99060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Daily Chlorophyll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 rot="-5400000">
            <a:off x="1189832" y="3269456"/>
            <a:ext cx="173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 mg m</a:t>
            </a:r>
            <a:r>
              <a:rPr lang="en-US" sz="1400" baseline="30000"/>
              <a:t>-3</a:t>
            </a:r>
          </a:p>
        </p:txBody>
      </p:sp>
      <p:pic>
        <p:nvPicPr>
          <p:cNvPr id="51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98425"/>
            <a:ext cx="51816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276600"/>
            <a:ext cx="54498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315200" y="2590800"/>
            <a:ext cx="1595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VIIRS: v2015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Aqua: v2013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 rot="-5400000">
            <a:off x="1300956" y="3118644"/>
            <a:ext cx="1665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8006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36913"/>
            <a:ext cx="475297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qua200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9436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wfs200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9182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50813" y="2895600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North Indian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V="1">
            <a:off x="912813" y="1219200"/>
            <a:ext cx="18288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912813" y="3200400"/>
            <a:ext cx="1828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304800" y="5486400"/>
            <a:ext cx="87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Antarctic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V="1">
            <a:off x="1143000" y="5486400"/>
            <a:ext cx="1447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7847013" y="2667000"/>
            <a:ext cx="9826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Equatorial</a:t>
            </a:r>
          </a:p>
          <a:p>
            <a:pPr eaLnBrk="1" hangingPunct="1"/>
            <a:r>
              <a:rPr lang="en-US" sz="1400"/>
              <a:t>Atlantic</a:t>
            </a: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H="1" flipV="1">
            <a:off x="7161213" y="1752600"/>
            <a:ext cx="1295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 flipH="1">
            <a:off x="7161213" y="3200400"/>
            <a:ext cx="11430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381000" y="61722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400"/>
              <a:t>Differences in sampling between SeaWiFS (top) and MODIS (bottom) due to 1) aerosol masking in the North Indian and Equatorial Atlantic and 2) the Antarctic.  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 rot="-5400000">
            <a:off x="7135019" y="1115219"/>
            <a:ext cx="1731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qua201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070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viirs201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35300"/>
            <a:ext cx="6070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304800" y="5410200"/>
            <a:ext cx="87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Antarctic</a:t>
            </a:r>
          </a:p>
        </p:txBody>
      </p:sp>
      <p:sp>
        <p:nvSpPr>
          <p:cNvPr id="8197" name="Line 11"/>
          <p:cNvSpPr>
            <a:spLocks noChangeShapeType="1"/>
          </p:cNvSpPr>
          <p:nvPr/>
        </p:nvSpPr>
        <p:spPr bwMode="auto">
          <a:xfrm flipV="1">
            <a:off x="1143000" y="5410200"/>
            <a:ext cx="1447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381000" y="61722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400"/>
              <a:t>Differences in sampling between MODIS-Aqua (top) and VIIRS (bottom).  The differences are smaller than between MODIS and SeaWiFS.  Notice increased coverage by VIIRS in Southern Ocean.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0813" y="2895600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North Indian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912813" y="1371600"/>
            <a:ext cx="1677987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912813" y="3200400"/>
            <a:ext cx="1677987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7847013" y="2667000"/>
            <a:ext cx="1238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North Central</a:t>
            </a:r>
          </a:p>
          <a:p>
            <a:pPr eaLnBrk="1" hangingPunct="1"/>
            <a:r>
              <a:rPr lang="en-US" sz="1400"/>
              <a:t>Atlantic</a:t>
            </a: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H="1" flipV="1">
            <a:off x="6781800" y="1371600"/>
            <a:ext cx="1524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H="1">
            <a:off x="6781800" y="3200400"/>
            <a:ext cx="1522413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 rot="-5400000">
            <a:off x="7135019" y="1115219"/>
            <a:ext cx="1731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qes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895600"/>
            <a:ext cx="58404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aqbln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586422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962025" y="838200"/>
            <a:ext cx="19192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Assimilated</a:t>
            </a:r>
          </a:p>
          <a:p>
            <a:pPr eaLnBrk="1" hangingPunct="1"/>
            <a:r>
              <a:rPr lang="en-US" sz="1600"/>
              <a:t>Global Annual </a:t>
            </a:r>
          </a:p>
          <a:p>
            <a:pPr eaLnBrk="1" hangingPunct="1"/>
            <a:r>
              <a:rPr lang="en-US" sz="1600"/>
              <a:t>Median Chlorophyll</a:t>
            </a:r>
          </a:p>
          <a:p>
            <a:pPr eaLnBrk="1" hangingPunct="1"/>
            <a:r>
              <a:rPr lang="en-US" sz="1600"/>
              <a:t>for MODIS-Aqua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990600" y="4267200"/>
            <a:ext cx="19192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Global Annual </a:t>
            </a:r>
          </a:p>
          <a:p>
            <a:pPr eaLnBrk="1" hangingPunct="1"/>
            <a:r>
              <a:rPr lang="en-US" sz="1600"/>
              <a:t>Median Chlorophyll</a:t>
            </a:r>
          </a:p>
          <a:p>
            <a:pPr eaLnBrk="1" hangingPunct="1"/>
            <a:r>
              <a:rPr lang="en-US" sz="1600"/>
              <a:t>for MODIS-Aqua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0" y="6096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400"/>
              <a:t>Note the plumes of high chlorophyll in the Southern Ocean that are artifacts of sampling. Missing data along some continental shelves, which is due to the underlying model domain. </a:t>
            </a: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 rot="-5400000">
            <a:off x="8125618" y="2770982"/>
            <a:ext cx="173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762000" y="0"/>
            <a:ext cx="7239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16"/>
          <p:cNvSpPr txBox="1">
            <a:spLocks noChangeArrowheads="1"/>
          </p:cNvSpPr>
          <p:nvPr/>
        </p:nvSpPr>
        <p:spPr bwMode="auto">
          <a:xfrm rot="-5400000">
            <a:off x="7820818" y="1551782"/>
            <a:ext cx="173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 rot="-5400000">
            <a:off x="6220618" y="4828382"/>
            <a:ext cx="173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  <p:pic>
        <p:nvPicPr>
          <p:cNvPr id="10245" name="Picture 7" descr="assimvraq20130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738"/>
            <a:ext cx="8104188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228600"/>
            <a:ext cx="7315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1143000" y="152400"/>
            <a:ext cx="7239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VIIRS April 2013 v2015                          MODIS April 2013 v2013</a:t>
            </a: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 rot="-5400000">
            <a:off x="7973218" y="3228182"/>
            <a:ext cx="173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391</Words>
  <Application>Microsoft Macintosh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gregg</dc:creator>
  <cp:lastModifiedBy>Michael King</cp:lastModifiedBy>
  <cp:revision>91</cp:revision>
  <dcterms:created xsi:type="dcterms:W3CDTF">2014-02-18T00:09:32Z</dcterms:created>
  <dcterms:modified xsi:type="dcterms:W3CDTF">2015-05-22T11:44:45Z</dcterms:modified>
</cp:coreProperties>
</file>