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99" d="100"/>
          <a:sy n="99" d="100"/>
        </p:scale>
        <p:origin x="-80" y="-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8E33-5610-4D61-ABD4-0FB0599655E7}" type="datetimeFigureOut">
              <a:rPr lang="en-US" smtClean="0"/>
              <a:pPr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6E5-3926-4637-9276-26F88D34B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8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8E33-5610-4D61-ABD4-0FB0599655E7}" type="datetimeFigureOut">
              <a:rPr lang="en-US" smtClean="0"/>
              <a:pPr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6E5-3926-4637-9276-26F88D34B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9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8E33-5610-4D61-ABD4-0FB0599655E7}" type="datetimeFigureOut">
              <a:rPr lang="en-US" smtClean="0"/>
              <a:pPr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6E5-3926-4637-9276-26F88D34B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8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8E33-5610-4D61-ABD4-0FB0599655E7}" type="datetimeFigureOut">
              <a:rPr lang="en-US" smtClean="0"/>
              <a:pPr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6E5-3926-4637-9276-26F88D34B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5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8E33-5610-4D61-ABD4-0FB0599655E7}" type="datetimeFigureOut">
              <a:rPr lang="en-US" smtClean="0"/>
              <a:pPr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6E5-3926-4637-9276-26F88D34B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8E33-5610-4D61-ABD4-0FB0599655E7}" type="datetimeFigureOut">
              <a:rPr lang="en-US" smtClean="0"/>
              <a:pPr/>
              <a:t>5/22/15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6E5-3926-4637-9276-26F88D34B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7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8E33-5610-4D61-ABD4-0FB0599655E7}" type="datetimeFigureOut">
              <a:rPr lang="en-US" smtClean="0"/>
              <a:pPr/>
              <a:t>5/22/15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6E5-3926-4637-9276-26F88D34B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8E33-5610-4D61-ABD4-0FB0599655E7}" type="datetimeFigureOut">
              <a:rPr lang="en-US" smtClean="0"/>
              <a:pPr/>
              <a:t>5/22/15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6E5-3926-4637-9276-26F88D34B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5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8E33-5610-4D61-ABD4-0FB0599655E7}" type="datetimeFigureOut">
              <a:rPr lang="en-US" smtClean="0"/>
              <a:pPr/>
              <a:t>5/22/15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6E5-3926-4637-9276-26F88D34B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5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8E33-5610-4D61-ABD4-0FB0599655E7}" type="datetimeFigureOut">
              <a:rPr lang="en-US" smtClean="0"/>
              <a:pPr/>
              <a:t>5/22/15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6E5-3926-4637-9276-26F88D34B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9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8E33-5610-4D61-ABD4-0FB0599655E7}" type="datetimeFigureOut">
              <a:rPr lang="en-US" smtClean="0"/>
              <a:pPr/>
              <a:t>5/22/15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6E5-3926-4637-9276-26F88D34B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4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C8E33-5610-4D61-ABD4-0FB0599655E7}" type="datetimeFigureOut">
              <a:rPr lang="en-US" smtClean="0"/>
              <a:pPr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76E5-3926-4637-9276-26F88D34B6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RSS_Logo_WWW"/>
          <p:cNvPicPr>
            <a:picLocks noChangeAspect="1" noChangeArrowheads="1"/>
          </p:cNvPicPr>
          <p:nvPr userDrawn="1"/>
        </p:nvPicPr>
        <p:blipFill>
          <a:blip r:embed="rId13" cstate="print"/>
          <a:srcRect b="34952"/>
          <a:stretch>
            <a:fillRect/>
          </a:stretch>
        </p:blipFill>
        <p:spPr bwMode="auto">
          <a:xfrm>
            <a:off x="10510465" y="0"/>
            <a:ext cx="1681535" cy="457200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38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mss.com/" TargetMode="Externa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Analysis and Mitigation of Atmospheric Crosstalk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Kyle Hilburn</a:t>
            </a:r>
          </a:p>
          <a:p>
            <a:r>
              <a:rPr lang="en-US" dirty="0" smtClean="0"/>
              <a:t>Remote Sensing Systems</a:t>
            </a:r>
          </a:p>
          <a:p>
            <a:r>
              <a:rPr lang="en-US" dirty="0" smtClean="0"/>
              <a:t>May 21,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5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11-12 Micron TB Difference and Vapor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90687"/>
            <a:ext cx="5562600" cy="48448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Overall, there is a positive correlation between the VIIRS TB difference (top) and AMSR2 total columnar water vapor (bottom)</a:t>
            </a:r>
          </a:p>
          <a:p>
            <a:r>
              <a:rPr lang="en-US" dirty="0" smtClean="0"/>
              <a:t>This is most evident in the western tropical Pacific</a:t>
            </a:r>
          </a:p>
          <a:p>
            <a:r>
              <a:rPr lang="en-US" dirty="0" smtClean="0"/>
              <a:t>Other areas with abundant water vapor, like the eastern tropical Pacific and Indian Oceans have a smaller TB differences</a:t>
            </a:r>
          </a:p>
          <a:p>
            <a:r>
              <a:rPr lang="en-US" dirty="0" smtClean="0"/>
              <a:t>In some areas, like the tropical Atlantic, larger TB differences can be found outside of high vapor areas</a:t>
            </a:r>
          </a:p>
          <a:p>
            <a:r>
              <a:rPr lang="en-US" dirty="0" smtClean="0"/>
              <a:t>Plumes of vapor that extend into mid-latitudes are sometimes evident in TB difference (north Atlantic), and other times not (northwestern Pacific)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450" y="4164557"/>
            <a:ext cx="3807569" cy="2573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990" y="1520107"/>
            <a:ext cx="3824029" cy="264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2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592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Performed initial exploration of VIIRS data and comparison with AMSR2</a:t>
            </a:r>
          </a:p>
          <a:p>
            <a:r>
              <a:rPr lang="en-US" dirty="0" smtClean="0"/>
              <a:t>There is a clear SST signal in VIIRS TBs</a:t>
            </a:r>
          </a:p>
          <a:p>
            <a:r>
              <a:rPr lang="en-US" dirty="0" smtClean="0"/>
              <a:t>There is also a clear signal from clouds</a:t>
            </a:r>
          </a:p>
          <a:p>
            <a:r>
              <a:rPr lang="en-US" dirty="0" smtClean="0"/>
              <a:t>Large TB-SST differences occur where water vapor is abundant</a:t>
            </a:r>
          </a:p>
          <a:p>
            <a:r>
              <a:rPr lang="en-US" dirty="0" smtClean="0"/>
              <a:t>Large differences also can occur where vapor is low</a:t>
            </a:r>
          </a:p>
          <a:p>
            <a:pPr lvl="1"/>
            <a:r>
              <a:rPr lang="en-US" dirty="0" smtClean="0"/>
              <a:t>Suggests that effective air temperature also plays important role</a:t>
            </a:r>
          </a:p>
          <a:p>
            <a:r>
              <a:rPr lang="en-US" dirty="0" smtClean="0"/>
              <a:t>The relationship between 11-12 micron TB diff and vapor varies by region</a:t>
            </a:r>
          </a:p>
          <a:p>
            <a:r>
              <a:rPr lang="en-US" dirty="0" smtClean="0"/>
              <a:t>First order of business: to produce gridded VIIRS TB with clouds cleared</a:t>
            </a:r>
          </a:p>
          <a:p>
            <a:pPr lvl="1"/>
            <a:r>
              <a:rPr lang="en-US" dirty="0" smtClean="0"/>
              <a:t>Q/C: sun glint, TB bounds check, scan angle threshold, number of </a:t>
            </a:r>
            <a:r>
              <a:rPr lang="en-US" dirty="0" err="1" smtClean="0"/>
              <a:t>obs</a:t>
            </a:r>
            <a:r>
              <a:rPr lang="en-US" dirty="0" smtClean="0"/>
              <a:t> threshold</a:t>
            </a:r>
          </a:p>
          <a:p>
            <a:pPr lvl="1"/>
            <a:r>
              <a:rPr lang="en-US" dirty="0" smtClean="0"/>
              <a:t>Maps should also include time and Earth zenith angle</a:t>
            </a:r>
          </a:p>
        </p:txBody>
      </p:sp>
    </p:spTree>
    <p:extLst>
      <p:ext uri="{BB962C8B-B14F-4D97-AF65-F5344CB8AC3E}">
        <p14:creationId xmlns:p14="http://schemas.microsoft.com/office/powerpoint/2010/main" val="93613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9505"/>
            <a:ext cx="10515600" cy="45857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crosstalk?</a:t>
            </a:r>
          </a:p>
          <a:p>
            <a:pPr lvl="1"/>
            <a:r>
              <a:rPr lang="en-US" dirty="0" smtClean="0"/>
              <a:t>When a retrieval algorithm aliases unrelated geophysical signals into the retrieval</a:t>
            </a:r>
          </a:p>
          <a:p>
            <a:r>
              <a:rPr lang="en-US" dirty="0"/>
              <a:t>Why is understanding crosstalk important?</a:t>
            </a:r>
          </a:p>
          <a:p>
            <a:pPr lvl="1"/>
            <a:r>
              <a:rPr lang="en-US" dirty="0"/>
              <a:t>Can mask important modes of variability (e.g., El Nino)</a:t>
            </a:r>
          </a:p>
          <a:p>
            <a:pPr lvl="1"/>
            <a:r>
              <a:rPr lang="en-US" dirty="0"/>
              <a:t>Can produce spurious trends on decadal time </a:t>
            </a:r>
            <a:r>
              <a:rPr lang="en-US" dirty="0" smtClean="0"/>
              <a:t>scales</a:t>
            </a:r>
          </a:p>
          <a:p>
            <a:r>
              <a:rPr lang="en-US" dirty="0" smtClean="0"/>
              <a:t>What are primary crosstalk sources for IR SST retrievals?</a:t>
            </a:r>
          </a:p>
          <a:p>
            <a:pPr lvl="1"/>
            <a:r>
              <a:rPr lang="en-US" dirty="0" smtClean="0"/>
              <a:t>Clouds, water vapor, aerosols</a:t>
            </a:r>
          </a:p>
          <a:p>
            <a:r>
              <a:rPr lang="en-US" dirty="0" smtClean="0"/>
              <a:t>Why is quantifying IR SST crosstalk difficult?</a:t>
            </a:r>
          </a:p>
          <a:p>
            <a:pPr lvl="1"/>
            <a:r>
              <a:rPr lang="en-US" dirty="0" smtClean="0"/>
              <a:t>Vapor is correlated with SST, and this correlation is a function of time scale</a:t>
            </a:r>
          </a:p>
          <a:p>
            <a:pPr lvl="1"/>
            <a:r>
              <a:rPr lang="en-US" dirty="0" smtClean="0"/>
              <a:t>Vapor and cloud are correlated </a:t>
            </a:r>
          </a:p>
          <a:p>
            <a:pPr lvl="1"/>
            <a:r>
              <a:rPr lang="en-US" dirty="0" smtClean="0"/>
              <a:t>Clouds have significant horizontal, vertical, and microphysical variability</a:t>
            </a:r>
          </a:p>
          <a:p>
            <a:pPr lvl="1"/>
            <a:r>
              <a:rPr lang="en-US" dirty="0" smtClean="0"/>
              <a:t>Aerosols have a variety of radiative properties and lack unique spectral signature</a:t>
            </a:r>
          </a:p>
        </p:txBody>
      </p:sp>
    </p:spTree>
    <p:extLst>
      <p:ext uri="{BB962C8B-B14F-4D97-AF65-F5344CB8AC3E}">
        <p14:creationId xmlns:p14="http://schemas.microsoft.com/office/powerpoint/2010/main" val="276287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a better understanding the effects of water vapor, aerosols, and clouds on VIIRS SST retrievals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and implement two VIIRS SST algorithms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hysically parameterized statistical algorithm (PPSA)</a:t>
            </a:r>
          </a:p>
          <a:p>
            <a:pPr lvl="2"/>
            <a:r>
              <a:rPr lang="en-US" dirty="0" smtClean="0"/>
              <a:t>Weighted least-squares algorithm, parameterized in terms of physical quantities</a:t>
            </a:r>
          </a:p>
          <a:p>
            <a:pPr lvl="2"/>
            <a:r>
              <a:rPr lang="en-US" dirty="0" smtClean="0"/>
              <a:t>Tunable, like a statistical algorithm, by adjusting the a priori values and uncertainties</a:t>
            </a:r>
          </a:p>
          <a:p>
            <a:pPr lvl="1"/>
            <a:r>
              <a:rPr lang="en-US" dirty="0" smtClean="0"/>
              <a:t>Combined VIIRS and AMSR2 algorithm</a:t>
            </a:r>
          </a:p>
          <a:p>
            <a:pPr lvl="2"/>
            <a:r>
              <a:rPr lang="en-US" dirty="0" smtClean="0"/>
              <a:t>Uses AMSR2 in specifying a priori values and uncertainties</a:t>
            </a:r>
          </a:p>
          <a:p>
            <a:pPr lvl="2"/>
            <a:r>
              <a:rPr lang="en-US" dirty="0" smtClean="0"/>
              <a:t>Additional cloud clearing based on AMSR2</a:t>
            </a:r>
          </a:p>
          <a:p>
            <a:pPr lvl="2"/>
            <a:r>
              <a:rPr lang="en-US" dirty="0" smtClean="0"/>
              <a:t>Identifying and mitigating aerosol effects by comparing AMSR2 and VIIRS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a characterization of uncertainties in SST retrievals</a:t>
            </a:r>
          </a:p>
        </p:txBody>
      </p:sp>
    </p:spTree>
    <p:extLst>
      <p:ext uri="{BB962C8B-B14F-4D97-AF65-F5344CB8AC3E}">
        <p14:creationId xmlns:p14="http://schemas.microsoft.com/office/powerpoint/2010/main" val="140786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446986" cy="476786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Downloaded SDR data from VIIRS SIPS FTP at University of Wisconsin Space Science and Engineering Center</a:t>
            </a:r>
          </a:p>
          <a:p>
            <a:pPr lvl="1"/>
            <a:r>
              <a:rPr lang="en-US" dirty="0" smtClean="0"/>
              <a:t>SVM12, SVM13, SVM15, SVM16, GMTCO</a:t>
            </a:r>
          </a:p>
          <a:p>
            <a:pPr lvl="2"/>
            <a:r>
              <a:rPr lang="en-US" dirty="0" smtClean="0"/>
              <a:t>Does cloud clearing require other channels?</a:t>
            </a:r>
          </a:p>
          <a:p>
            <a:pPr lvl="1"/>
            <a:r>
              <a:rPr lang="en-US" dirty="0" smtClean="0"/>
              <a:t>One granule  = 52 MB</a:t>
            </a:r>
          </a:p>
          <a:p>
            <a:pPr lvl="1"/>
            <a:r>
              <a:rPr lang="en-US" dirty="0" smtClean="0"/>
              <a:t>One day = 52 GB</a:t>
            </a:r>
          </a:p>
          <a:p>
            <a:pPr lvl="1"/>
            <a:r>
              <a:rPr lang="en-US" dirty="0" smtClean="0"/>
              <a:t>One year = 19 TB</a:t>
            </a:r>
          </a:p>
          <a:p>
            <a:r>
              <a:rPr lang="en-US" dirty="0" smtClean="0"/>
              <a:t>Our project will be delivering software to VIIRS Ocean SIPS to run the SST algorithms</a:t>
            </a:r>
            <a:endParaRPr lang="en-US" dirty="0"/>
          </a:p>
          <a:p>
            <a:pPr lvl="1"/>
            <a:r>
              <a:rPr lang="en-US" dirty="0" smtClean="0"/>
              <a:t>Is this the dataset I should be using for algorithm development?</a:t>
            </a:r>
          </a:p>
          <a:p>
            <a:r>
              <a:rPr lang="en-US" dirty="0" smtClean="0"/>
              <a:t>Also using RSS AMSR2 retrievals of SST, wind, vapor, cloud, and rain</a:t>
            </a:r>
          </a:p>
          <a:p>
            <a:pPr lvl="1"/>
            <a:r>
              <a:rPr lang="en-US" dirty="0" smtClean="0"/>
              <a:t>Data available at </a:t>
            </a:r>
            <a:r>
              <a:rPr lang="en-US" dirty="0" smtClean="0">
                <a:hlinkClick r:id="rId2"/>
              </a:rPr>
              <a:t>www.remss.com</a:t>
            </a:r>
            <a:endParaRPr lang="en-US" dirty="0" smtClean="0"/>
          </a:p>
          <a:p>
            <a:pPr lvl="1"/>
            <a:r>
              <a:rPr lang="en-US" dirty="0" smtClean="0"/>
              <a:t>Resolution: twice daily, 0.25-deg grid</a:t>
            </a:r>
          </a:p>
          <a:p>
            <a:pPr lvl="1"/>
            <a:r>
              <a:rPr lang="en-US" dirty="0" smtClean="0"/>
              <a:t>Validation of AMSR2 SST: </a:t>
            </a:r>
            <a:r>
              <a:rPr lang="en-US" dirty="0" err="1" smtClean="0"/>
              <a:t>Gentemann</a:t>
            </a:r>
            <a:r>
              <a:rPr lang="en-US" dirty="0" smtClean="0"/>
              <a:t> and Hilburn, 2015, JGR-O, accepted</a:t>
            </a:r>
          </a:p>
          <a:p>
            <a:pPr lvl="1"/>
            <a:r>
              <a:rPr lang="en-US" dirty="0" err="1" smtClean="0"/>
              <a:t>Intercomparison</a:t>
            </a:r>
            <a:r>
              <a:rPr lang="en-US" dirty="0" smtClean="0"/>
              <a:t> of RSS and JAXA calibrations: </a:t>
            </a:r>
            <a:r>
              <a:rPr lang="en-US" dirty="0" err="1" smtClean="0"/>
              <a:t>Hilburn</a:t>
            </a:r>
            <a:r>
              <a:rPr lang="en-US" dirty="0" smtClean="0"/>
              <a:t> and Gentemann, 2015, JGR-O, submitted</a:t>
            </a:r>
          </a:p>
          <a:p>
            <a:pPr lvl="1"/>
            <a:r>
              <a:rPr lang="en-US" dirty="0" smtClean="0"/>
              <a:t>Note: VIIRS starts October 2011, AMSR2 starts July 2012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53752" y="1690688"/>
            <a:ext cx="5564512" cy="4604896"/>
            <a:chOff x="173621" y="2037144"/>
            <a:chExt cx="5564512" cy="46048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/>
            <a:srcRect l="57909" t="23625" r="15545" b="6076"/>
            <a:stretch/>
          </p:blipFill>
          <p:spPr>
            <a:xfrm>
              <a:off x="173621" y="2037144"/>
              <a:ext cx="5564512" cy="460489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93539" y="5160480"/>
              <a:ext cx="5185458" cy="19676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5469" y="5486500"/>
              <a:ext cx="5185458" cy="19676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3892" y="5810589"/>
              <a:ext cx="5185458" cy="19676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7042" y="6134681"/>
              <a:ext cx="5185458" cy="19676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378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Sampling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591"/>
            <a:ext cx="6448124" cy="526446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</a:t>
            </a:r>
            <a:r>
              <a:rPr lang="en-US" dirty="0" smtClean="0"/>
              <a:t>aps show the number of observations falling in 0.25-deg Earth grid, for one day, separated local AM/PM</a:t>
            </a:r>
          </a:p>
          <a:p>
            <a:r>
              <a:rPr lang="en-US" dirty="0" smtClean="0"/>
              <a:t>VIIRS resolution = 0.7 km</a:t>
            </a:r>
          </a:p>
          <a:p>
            <a:r>
              <a:rPr lang="en-US" dirty="0" smtClean="0"/>
              <a:t>Thus, in the swath center the typical number of observations is</a:t>
            </a:r>
          </a:p>
          <a:p>
            <a:pPr lvl="1"/>
            <a:r>
              <a:rPr lang="en-US" dirty="0" smtClean="0"/>
              <a:t>25 km (1440 x 720) </a:t>
            </a:r>
            <a:r>
              <a:rPr lang="en-US" dirty="0" smtClean="0">
                <a:sym typeface="Wingdings" panose="05000000000000000000" pitchFamily="2" charset="2"/>
              </a:rPr>
              <a:t>gives 1225 </a:t>
            </a:r>
            <a:r>
              <a:rPr lang="en-US" dirty="0" err="1" smtClean="0">
                <a:sym typeface="Wingdings" panose="05000000000000000000" pitchFamily="2" charset="2"/>
              </a:rPr>
              <a:t>obs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12.5 km (2880 x 1440) gives 289 </a:t>
            </a:r>
            <a:r>
              <a:rPr lang="en-US" dirty="0" err="1" smtClean="0">
                <a:sym typeface="Wingdings" panose="05000000000000000000" pitchFamily="2" charset="2"/>
              </a:rPr>
              <a:t>obs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9 km (4096 x 2048) gives 144 </a:t>
            </a:r>
            <a:r>
              <a:rPr lang="en-US" dirty="0" err="1" smtClean="0">
                <a:sym typeface="Wingdings" panose="05000000000000000000" pitchFamily="2" charset="2"/>
              </a:rPr>
              <a:t>obs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5 km (7200 x 3600) gives 49 </a:t>
            </a:r>
            <a:r>
              <a:rPr lang="en-US" dirty="0" err="1" smtClean="0">
                <a:sym typeface="Wingdings" panose="05000000000000000000" pitchFamily="2" charset="2"/>
              </a:rPr>
              <a:t>obs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Sampling patterns are complicated along swath edges because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Adjacent passes overlap (increases number of observations)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Mitigation of bow-tie effect (decreases number of observations, for two distinct scan angle ranges)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To handle the TB-scale data volume, our project is to use VIIRS files that are pre-processed onto Earth grids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Is there compelling reason to chose particular grid resolution?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Since Earth zenith angle increases with scan angle, is there a maximum scan angle beyond which retrieval is not advisable?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Avoid high latitude overlap by making each map one orbit?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880" y="4001294"/>
            <a:ext cx="3867920" cy="2644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880" y="1356844"/>
            <a:ext cx="3867920" cy="264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8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Viewing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205248" cy="4478923"/>
          </a:xfrm>
        </p:spPr>
        <p:txBody>
          <a:bodyPr>
            <a:normAutofit/>
          </a:bodyPr>
          <a:lstStyle/>
          <a:p>
            <a:r>
              <a:rPr lang="en-US" dirty="0" smtClean="0"/>
              <a:t>The Earth zenith angle varies from 0 </a:t>
            </a:r>
            <a:r>
              <a:rPr lang="en-US" dirty="0" err="1" smtClean="0"/>
              <a:t>deg</a:t>
            </a:r>
            <a:r>
              <a:rPr lang="en-US" dirty="0" smtClean="0"/>
              <a:t> at swath center to 70 </a:t>
            </a:r>
            <a:r>
              <a:rPr lang="en-US" dirty="0" err="1" smtClean="0"/>
              <a:t>deg</a:t>
            </a:r>
            <a:r>
              <a:rPr lang="en-US" dirty="0" smtClean="0"/>
              <a:t> at swath edges</a:t>
            </a:r>
          </a:p>
          <a:p>
            <a:r>
              <a:rPr lang="en-US" dirty="0" smtClean="0"/>
              <a:t>At swath edge, path through atmosphere is 2.9 x longer than swath center</a:t>
            </a:r>
          </a:p>
          <a:p>
            <a:r>
              <a:rPr lang="en-US" dirty="0" smtClean="0"/>
              <a:t>At 4.05 micron there is clear zenith angle dependence</a:t>
            </a:r>
          </a:p>
          <a:p>
            <a:pPr lvl="1"/>
            <a:r>
              <a:rPr lang="en-US" dirty="0" smtClean="0"/>
              <a:t>Warmer at zenith angles of 0 </a:t>
            </a:r>
            <a:r>
              <a:rPr lang="en-US" dirty="0" err="1" smtClean="0"/>
              <a:t>deg</a:t>
            </a:r>
            <a:endParaRPr lang="en-US" dirty="0" smtClean="0"/>
          </a:p>
          <a:p>
            <a:pPr lvl="1"/>
            <a:r>
              <a:rPr lang="en-US" dirty="0" smtClean="0"/>
              <a:t>Cooler at zenith angles of 70 deg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696" y="1515056"/>
            <a:ext cx="3813056" cy="2644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264" y="4195123"/>
            <a:ext cx="3840488" cy="2644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68810" y="4034381"/>
            <a:ext cx="131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4.05 micron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896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Solar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30253" cy="4351338"/>
          </a:xfrm>
        </p:spPr>
        <p:txBody>
          <a:bodyPr/>
          <a:lstStyle/>
          <a:p>
            <a:r>
              <a:rPr lang="en-US" dirty="0" smtClean="0"/>
              <a:t>Areas with solar zenith angle less than 25 </a:t>
            </a:r>
            <a:r>
              <a:rPr lang="en-US" dirty="0" err="1" smtClean="0"/>
              <a:t>deg</a:t>
            </a:r>
            <a:r>
              <a:rPr lang="en-US" dirty="0" smtClean="0"/>
              <a:t> are highlighted with dashed contours</a:t>
            </a:r>
          </a:p>
          <a:p>
            <a:r>
              <a:rPr lang="en-US" dirty="0" smtClean="0"/>
              <a:t>These correspond to hot areas in the 3.70 micron TB</a:t>
            </a:r>
          </a:p>
          <a:p>
            <a:r>
              <a:rPr lang="en-US" dirty="0" smtClean="0"/>
              <a:t>Would be preferable to examine sun-glint angle, which is angle between sun reflection vector and boresight vector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563" y="1492100"/>
            <a:ext cx="3813056" cy="2644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131" y="4175050"/>
            <a:ext cx="3840488" cy="2644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1994" y="4018981"/>
            <a:ext cx="131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3.70 micron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742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Daily Average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09257" cy="300625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Temperatures range from about 260 K over high-latitude ocean to 300 K over tropical ocean</a:t>
            </a:r>
          </a:p>
          <a:p>
            <a:r>
              <a:rPr lang="en-US" dirty="0" smtClean="0"/>
              <a:t>Areas with TB below 250 K are tall clouds with cold cloud tops, and are most prominent in longer wavelengths</a:t>
            </a:r>
          </a:p>
          <a:p>
            <a:r>
              <a:rPr lang="en-US" dirty="0"/>
              <a:t>The 3.70 micron channel most closely resembles </a:t>
            </a:r>
            <a:r>
              <a:rPr lang="en-US" dirty="0" smtClean="0"/>
              <a:t>SST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206" y="1675762"/>
            <a:ext cx="3200407" cy="2203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206" y="4059676"/>
            <a:ext cx="3200407" cy="2203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841" y="1675763"/>
            <a:ext cx="3200407" cy="2203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842" y="4059676"/>
            <a:ext cx="3200407" cy="22037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2729" y="1491096"/>
            <a:ext cx="131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3.70 micron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92730" y="3879471"/>
            <a:ext cx="131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4.05 micron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919362" y="1507337"/>
            <a:ext cx="1432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10.76 micron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919362" y="3879471"/>
            <a:ext cx="1432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12.01 micron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06670" y="6356563"/>
            <a:ext cx="3925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Daily average VIIRS TB from 2015/01/01</a:t>
            </a:r>
            <a:endParaRPr lang="en-US" dirty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364646" y="4916624"/>
            <a:ext cx="2856364" cy="1809271"/>
            <a:chOff x="2716441" y="3678672"/>
            <a:chExt cx="4480570" cy="283807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974"/>
            <a:stretch/>
          </p:blipFill>
          <p:spPr>
            <a:xfrm>
              <a:off x="2716442" y="3678672"/>
              <a:ext cx="4480569" cy="228229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17"/>
            <a:stretch/>
          </p:blipFill>
          <p:spPr>
            <a:xfrm>
              <a:off x="2716441" y="5991893"/>
              <a:ext cx="4480569" cy="52485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229381" y="4666935"/>
            <a:ext cx="126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AMSR2 SST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2709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PM-AM TB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3820586" cy="482561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VIIRS on Suomi NPP satellite has ascending node time of 1:30 PM</a:t>
            </a:r>
          </a:p>
          <a:p>
            <a:r>
              <a:rPr lang="en-US" dirty="0" smtClean="0"/>
              <a:t>Over land, the increase in temperature from morning to afternoon is strongest at 3.70 micron, indicating the largest surface contribution</a:t>
            </a:r>
          </a:p>
          <a:p>
            <a:r>
              <a:rPr lang="en-US" dirty="0" smtClean="0"/>
              <a:t>3.70 micron also has large (20-30 K) positive PM-AM differences over Southern Ocean – this example is from January: sun reflection</a:t>
            </a:r>
          </a:p>
          <a:p>
            <a:r>
              <a:rPr lang="en-US" dirty="0" smtClean="0"/>
              <a:t>Diurnal differences are on the order 10-20 K at 4.05 micron and are 10 K or less for 10.76 and 12.01 micron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18" y="1722062"/>
            <a:ext cx="3177547" cy="2203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07" y="4151631"/>
            <a:ext cx="3177547" cy="2203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597" y="1722063"/>
            <a:ext cx="3177547" cy="2203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417" y="4151630"/>
            <a:ext cx="3177547" cy="22037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0130" y="1444796"/>
            <a:ext cx="131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3.70 micron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00131" y="3879471"/>
            <a:ext cx="131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4.05 micron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919362" y="1461037"/>
            <a:ext cx="1432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10.76 micron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919362" y="3879471"/>
            <a:ext cx="1432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12.01 micron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79288" y="6356563"/>
            <a:ext cx="378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PM-AM (LT) VIIRS TB from 2015/01/01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13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fault" id="{1C0C3577-822A-421D-BFA0-8ADF6A8B2836}" vid="{A52B9D78-A322-4289-8D1D-E5427B91CC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468</TotalTime>
  <Words>1070</Words>
  <Application>Microsoft Macintosh PowerPoint</Application>
  <PresentationFormat>Custom</PresentationFormat>
  <Paragraphs>107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Analysis and Mitigation of Atmospheric Crosstalk</vt:lpstr>
      <vt:lpstr>Introduction</vt:lpstr>
      <vt:lpstr>Objectives</vt:lpstr>
      <vt:lpstr>Preliminary Results</vt:lpstr>
      <vt:lpstr>Sampling Patterns</vt:lpstr>
      <vt:lpstr>Viewing Geometry</vt:lpstr>
      <vt:lpstr>Solar Geometry</vt:lpstr>
      <vt:lpstr>Daily Average TB</vt:lpstr>
      <vt:lpstr>PM-AM TB Difference</vt:lpstr>
      <vt:lpstr>11-12 Micron TB Difference and Vapor</vt:lpstr>
      <vt:lpstr>Summary and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and Mitigation of Atmospheric Crosstalk</dc:title>
  <dc:creator>Kyle Hilburn</dc:creator>
  <cp:lastModifiedBy>Michael King</cp:lastModifiedBy>
  <cp:revision>76</cp:revision>
  <dcterms:created xsi:type="dcterms:W3CDTF">2015-05-11T22:29:07Z</dcterms:created>
  <dcterms:modified xsi:type="dcterms:W3CDTF">2015-05-22T11:55:53Z</dcterms:modified>
</cp:coreProperties>
</file>