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71" r:id="rId1"/>
  </p:sldMasterIdLst>
  <p:notesMasterIdLst>
    <p:notesMasterId r:id="rId21"/>
  </p:notesMasterIdLst>
  <p:sldIdLst>
    <p:sldId id="529" r:id="rId2"/>
    <p:sldId id="728" r:id="rId3"/>
    <p:sldId id="713" r:id="rId4"/>
    <p:sldId id="729" r:id="rId5"/>
    <p:sldId id="730" r:id="rId6"/>
    <p:sldId id="725" r:id="rId7"/>
    <p:sldId id="610" r:id="rId8"/>
    <p:sldId id="714" r:id="rId9"/>
    <p:sldId id="715" r:id="rId10"/>
    <p:sldId id="716" r:id="rId11"/>
    <p:sldId id="717" r:id="rId12"/>
    <p:sldId id="718" r:id="rId13"/>
    <p:sldId id="719" r:id="rId14"/>
    <p:sldId id="731" r:id="rId15"/>
    <p:sldId id="720" r:id="rId16"/>
    <p:sldId id="721" r:id="rId17"/>
    <p:sldId id="723" r:id="rId18"/>
    <p:sldId id="732" r:id="rId19"/>
    <p:sldId id="724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9900"/>
    <a:srgbClr val="FFFFFF"/>
    <a:srgbClr val="CCECFF"/>
    <a:srgbClr val="666699"/>
    <a:srgbClr val="FF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0" autoAdjust="0"/>
    <p:restoredTop sz="88889" autoAdjust="0"/>
  </p:normalViewPr>
  <p:slideViewPr>
    <p:cSldViewPr snapToGrid="0">
      <p:cViewPr varScale="1">
        <p:scale>
          <a:sx n="96" d="100"/>
          <a:sy n="96" d="100"/>
        </p:scale>
        <p:origin x="-984" y="-112"/>
      </p:cViewPr>
      <p:guideLst>
        <p:guide orient="horz" pos="2160"/>
        <p:guide pos="47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1332" y="-120"/>
      </p:cViewPr>
      <p:guideLst>
        <p:guide orient="horz" pos="2880"/>
        <p:guide pos="2160"/>
      </p:guideLst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81A47E5-DE3F-3046-AB36-4B4484621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4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26281B-EAAC-854F-A95B-A01E03F7001A}" type="slidenum">
              <a:rPr lang="en-US"/>
              <a:pPr/>
              <a:t>1</a:t>
            </a:fld>
            <a:endParaRPr lang="en-US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5644A04-B329-2F4A-811B-45DBCE26B25F}" type="slidenum">
              <a:rPr lang="en-US" sz="1200"/>
              <a:pPr algn="r" eaLnBrk="1" hangingPunct="1"/>
              <a:t>18</a:t>
            </a:fld>
            <a:endParaRPr lang="en-US" sz="120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AAA26C8-9E82-FF44-938E-09EB5311BE1C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62AD9BA-D007-3845-BF19-94DEC74CF83F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Same day measurements over one location in Tampa Bay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4BC9625-4C30-CC44-8564-D5B7C88AED80}" type="slidenum">
              <a:rPr lang="en-US" sz="1200"/>
              <a:pPr algn="r" eaLnBrk="1" hangingPunct="1"/>
              <a:t>4</a:t>
            </a:fld>
            <a:endParaRPr lang="en-US" sz="120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Same day measurements over one location in Tampa Bay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26F25EF-E716-B84C-9892-2459C0D382BC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Same day measurements over one location in Tampa Bay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5F19F90-C401-9447-97E3-3B3F3E13990C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6077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53E1D-E46C-6E46-99CF-99665F5825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324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2B699-11BE-8844-B628-D0C6CF36F5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0440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90488"/>
            <a:ext cx="2135187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90488"/>
            <a:ext cx="6253163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74013-097B-F947-BF9C-5B6544B1F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0895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46166-2DFD-254A-8000-450DC3FAA0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983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D915F-CCC8-BF44-9B9B-6CD0F50E6D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5722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48955-EF0C-7245-91BD-D0CF2B056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5234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7F6F4-60B7-4445-9669-35D07E94C5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5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45433-75E0-2A45-A55D-612D7D744F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2742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54CCE-4439-2A4F-9FBE-423F0BB32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6811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04435-7C4E-BC43-AA11-5CDBF506D1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732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40B9F-9679-2549-A6C9-ACBB157D3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553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65125" y="90488"/>
            <a:ext cx="8391525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974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5B891CB-D02F-214A-B54B-24D3FC43C7D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17.jpeg"/><Relationship Id="rId8" Type="http://schemas.openxmlformats.org/officeDocument/2006/relationships/image" Target="../media/image19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"/>
          <p:cNvSpPr>
            <a:spLocks noChangeArrowheads="1"/>
          </p:cNvSpPr>
          <p:nvPr/>
        </p:nvSpPr>
        <p:spPr bwMode="auto">
          <a:xfrm>
            <a:off x="136525" y="227013"/>
            <a:ext cx="8893175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Comparison of MODIS and VIIRS in detecting a harmful algal bloom in the NE Gulf of Mexico</a:t>
            </a:r>
          </a:p>
        </p:txBody>
      </p:sp>
      <p:sp>
        <p:nvSpPr>
          <p:cNvPr id="2051" name="Rectangle 14"/>
          <p:cNvSpPr>
            <a:spLocks noChangeArrowheads="1"/>
          </p:cNvSpPr>
          <p:nvPr/>
        </p:nvSpPr>
        <p:spPr bwMode="auto">
          <a:xfrm>
            <a:off x="233363" y="1803400"/>
            <a:ext cx="85693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Chuanmin Hu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1</a:t>
            </a: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, Brian B. Barnes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1</a:t>
            </a: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, Lin Qi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1</a:t>
            </a: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, Alina A. Corcoran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2</a:t>
            </a:r>
          </a:p>
          <a:p>
            <a:pPr algn="ctr">
              <a:spcBef>
                <a:spcPct val="50000"/>
              </a:spcBef>
            </a:pPr>
            <a:endParaRPr lang="en-US" altLang="zh-CN" sz="2400" baseline="30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SimSun" charset="0"/>
              <a:cs typeface="Tahoma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0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1</a:t>
            </a:r>
            <a:r>
              <a:rPr lang="en-US" altLang="zh-CN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University of South Florida</a:t>
            </a:r>
          </a:p>
          <a:p>
            <a:pPr algn="ctr">
              <a:spcBef>
                <a:spcPct val="50000"/>
              </a:spcBef>
            </a:pPr>
            <a:r>
              <a:rPr lang="en-US" altLang="zh-CN" sz="20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2</a:t>
            </a:r>
            <a:r>
              <a:rPr lang="en-US" altLang="zh-CN" sz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SimSun" charset="0"/>
                <a:cs typeface="Tahoma" charset="0"/>
              </a:rPr>
              <a:t>Florida Fish and Wildlife Conservation Commission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33363" y="6165850"/>
            <a:ext cx="8796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charset="0"/>
                <a:cs typeface="SimSun" charset="0"/>
              </a:rPr>
              <a:t>NASA MODIS/VIIRS team meeting, May 18 – 22, 2015</a:t>
            </a:r>
            <a:endParaRPr lang="en-US" altLang="zh-CN" sz="2400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08"/>
          <a:stretch>
            <a:fillRect/>
          </a:stretch>
        </p:blipFill>
        <p:spPr bwMode="auto">
          <a:xfrm>
            <a:off x="1581150" y="1273175"/>
            <a:ext cx="5951538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041400" y="225425"/>
            <a:ext cx="754538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Similarity and contrast between MODIS and VIIRS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1450" r="751" b="1208"/>
          <a:stretch>
            <a:fillRect/>
          </a:stretch>
        </p:blipFill>
        <p:spPr bwMode="auto">
          <a:xfrm>
            <a:off x="468313" y="1260475"/>
            <a:ext cx="81184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041400" y="225425"/>
            <a:ext cx="754538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Similarity and contrast between MODIS and VIIRS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71525" y="287338"/>
            <a:ext cx="7715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field measurements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168400"/>
            <a:ext cx="74168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920750" y="1190625"/>
            <a:ext cx="3797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b="1">
                <a:latin typeface="Times New Roman" charset="0"/>
                <a:ea typeface="SimSun" charset="0"/>
                <a:cs typeface="Times New Roman" charset="0"/>
              </a:rPr>
              <a:t>MODISA nFLH 7/23/2014</a:t>
            </a:r>
            <a:endParaRPr lang="en-US" altLang="zh-CN" sz="36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996950"/>
            <a:ext cx="6011862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771525" y="287338"/>
            <a:ext cx="7715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field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>
            <a:fillRect/>
          </a:stretch>
        </p:blipFill>
        <p:spPr bwMode="auto">
          <a:xfrm>
            <a:off x="150813" y="1998663"/>
            <a:ext cx="865505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527050" y="306388"/>
            <a:ext cx="8167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water sample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098550"/>
            <a:ext cx="738346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527050" y="306388"/>
            <a:ext cx="8167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water sample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5"/>
          <p:cNvGrpSpPr>
            <a:grpSpLocks/>
          </p:cNvGrpSpPr>
          <p:nvPr/>
        </p:nvGrpSpPr>
        <p:grpSpPr bwMode="auto">
          <a:xfrm>
            <a:off x="1328738" y="971550"/>
            <a:ext cx="6721475" cy="5684838"/>
            <a:chOff x="0" y="0"/>
            <a:chExt cx="6205855" cy="5247870"/>
          </a:xfrm>
        </p:grpSpPr>
        <p:grpSp>
          <p:nvGrpSpPr>
            <p:cNvPr id="17412" name="Group 6"/>
            <p:cNvGrpSpPr>
              <a:grpSpLocks/>
            </p:cNvGrpSpPr>
            <p:nvPr/>
          </p:nvGrpSpPr>
          <p:grpSpPr bwMode="auto">
            <a:xfrm>
              <a:off x="0" y="0"/>
              <a:ext cx="6205595" cy="2605620"/>
              <a:chOff x="0" y="0"/>
              <a:chExt cx="6205595" cy="2605620"/>
            </a:xfrm>
          </p:grpSpPr>
          <p:pic>
            <p:nvPicPr>
              <p:cNvPr id="17426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99" t="46619" r="9872" b="2380"/>
              <a:stretch>
                <a:fillRect/>
              </a:stretch>
            </p:blipFill>
            <p:spPr bwMode="auto">
              <a:xfrm>
                <a:off x="3096000" y="7200"/>
                <a:ext cx="3109595" cy="2598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7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08" t="48373" r="9863"/>
              <a:stretch>
                <a:fillRect/>
              </a:stretch>
            </p:blipFill>
            <p:spPr bwMode="auto">
              <a:xfrm>
                <a:off x="0" y="0"/>
                <a:ext cx="3037840" cy="2604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3" name="Group 7"/>
            <p:cNvGrpSpPr>
              <a:grpSpLocks/>
            </p:cNvGrpSpPr>
            <p:nvPr/>
          </p:nvGrpSpPr>
          <p:grpSpPr bwMode="auto">
            <a:xfrm>
              <a:off x="0" y="2723745"/>
              <a:ext cx="6205855" cy="2524125"/>
              <a:chOff x="0" y="0"/>
              <a:chExt cx="6206035" cy="2524125"/>
            </a:xfrm>
          </p:grpSpPr>
          <p:pic>
            <p:nvPicPr>
              <p:cNvPr id="17424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99" t="47688" r="6834" b="1945"/>
              <a:stretch>
                <a:fillRect/>
              </a:stretch>
            </p:blipFill>
            <p:spPr bwMode="auto">
              <a:xfrm>
                <a:off x="3132000" y="0"/>
                <a:ext cx="3074035" cy="2512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96" t="47736" r="6841" b="1151"/>
              <a:stretch>
                <a:fillRect/>
              </a:stretch>
            </p:blipFill>
            <p:spPr bwMode="auto">
              <a:xfrm>
                <a:off x="0" y="0"/>
                <a:ext cx="3037205" cy="2524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4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72707" r="61841" b="5682"/>
            <a:stretch>
              <a:fillRect/>
            </a:stretch>
          </p:blipFill>
          <p:spPr bwMode="auto">
            <a:xfrm>
              <a:off x="19455" y="3599234"/>
              <a:ext cx="1212850" cy="59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72707" r="61841" b="5682"/>
            <a:stretch>
              <a:fillRect/>
            </a:stretch>
          </p:blipFill>
          <p:spPr bwMode="auto">
            <a:xfrm>
              <a:off x="19455" y="856034"/>
              <a:ext cx="1212850" cy="59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217" y="1177047"/>
              <a:ext cx="353695" cy="132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128" y="3774332"/>
              <a:ext cx="353695" cy="132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562" y="0"/>
              <a:ext cx="342900" cy="128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562" y="2723745"/>
              <a:ext cx="342900" cy="128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9054" y="1566594"/>
              <a:ext cx="826666" cy="8250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nFLH: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23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18-24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9054" y="4211778"/>
              <a:ext cx="826666" cy="9730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nFLH: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30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24 – Aug 1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322026" y="39568"/>
              <a:ext cx="825200" cy="8250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Chla: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23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18-24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5047937" y="2752164"/>
              <a:ext cx="1118343" cy="6433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Chla: July 30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1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1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24 – Aug 1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527050" y="306388"/>
            <a:ext cx="8167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water sample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2"/>
          <p:cNvGrpSpPr>
            <a:grpSpLocks/>
          </p:cNvGrpSpPr>
          <p:nvPr/>
        </p:nvGrpSpPr>
        <p:grpSpPr bwMode="auto">
          <a:xfrm>
            <a:off x="1185863" y="1012825"/>
            <a:ext cx="6843712" cy="5729288"/>
            <a:chOff x="0" y="0"/>
            <a:chExt cx="6205400" cy="5194609"/>
          </a:xfrm>
        </p:grpSpPr>
        <p:grpSp>
          <p:nvGrpSpPr>
            <p:cNvPr id="18436" name="Group 23"/>
            <p:cNvGrpSpPr>
              <a:grpSpLocks/>
            </p:cNvGrpSpPr>
            <p:nvPr/>
          </p:nvGrpSpPr>
          <p:grpSpPr bwMode="auto">
            <a:xfrm>
              <a:off x="0" y="0"/>
              <a:ext cx="6205400" cy="2496820"/>
              <a:chOff x="0" y="0"/>
              <a:chExt cx="6205400" cy="2496820"/>
            </a:xfrm>
          </p:grpSpPr>
          <p:pic>
            <p:nvPicPr>
              <p:cNvPr id="18450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62" t="45576" r="7199" b="4295"/>
              <a:stretch>
                <a:fillRect/>
              </a:stretch>
            </p:blipFill>
            <p:spPr bwMode="auto">
              <a:xfrm>
                <a:off x="0" y="0"/>
                <a:ext cx="3036570" cy="2496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1" name="Picture 3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54" t="45291" r="7205" b="4456"/>
              <a:stretch>
                <a:fillRect/>
              </a:stretch>
            </p:blipFill>
            <p:spPr bwMode="auto">
              <a:xfrm>
                <a:off x="3132000" y="0"/>
                <a:ext cx="3073400" cy="2496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37" name="Group 24"/>
            <p:cNvGrpSpPr>
              <a:grpSpLocks/>
            </p:cNvGrpSpPr>
            <p:nvPr/>
          </p:nvGrpSpPr>
          <p:grpSpPr bwMode="auto">
            <a:xfrm>
              <a:off x="9728" y="2645924"/>
              <a:ext cx="6191430" cy="2548685"/>
              <a:chOff x="0" y="0"/>
              <a:chExt cx="6191430" cy="2548685"/>
            </a:xfrm>
          </p:grpSpPr>
          <p:pic>
            <p:nvPicPr>
              <p:cNvPr id="18448" name="Picture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3" t="48726" r="6956" b="1260"/>
              <a:stretch>
                <a:fillRect/>
              </a:stretch>
            </p:blipFill>
            <p:spPr bwMode="auto">
              <a:xfrm>
                <a:off x="0" y="0"/>
                <a:ext cx="3059430" cy="2548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9" name="Picture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1" t="48734" r="6967" b="1543"/>
              <a:stretch>
                <a:fillRect/>
              </a:stretch>
            </p:blipFill>
            <p:spPr bwMode="auto">
              <a:xfrm>
                <a:off x="3132000" y="14400"/>
                <a:ext cx="3059430" cy="2534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38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72707" r="61841" b="5682"/>
            <a:stretch>
              <a:fillRect/>
            </a:stretch>
          </p:blipFill>
          <p:spPr bwMode="auto">
            <a:xfrm>
              <a:off x="19455" y="3424137"/>
              <a:ext cx="1212850" cy="59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72707" r="61841" b="5682"/>
            <a:stretch>
              <a:fillRect/>
            </a:stretch>
          </p:blipFill>
          <p:spPr bwMode="auto">
            <a:xfrm>
              <a:off x="19455" y="972766"/>
              <a:ext cx="1212850" cy="59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562" y="0"/>
              <a:ext cx="342900" cy="128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017" y="2655651"/>
              <a:ext cx="342900" cy="1288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55" y="1089498"/>
              <a:ext cx="353695" cy="132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855" y="3745149"/>
              <a:ext cx="353695" cy="132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18712" y="1596238"/>
              <a:ext cx="895328" cy="826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nFLH: Aug 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0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31 –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Aug 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5301435" y="10076"/>
              <a:ext cx="893889" cy="826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Chla: Aug 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0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July 31 –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Aug 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40304" y="4562735"/>
              <a:ext cx="951465" cy="5829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nFLH: Aug 18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0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Aug 14 - 21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5233782" y="2665673"/>
              <a:ext cx="952905" cy="5829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Chla: Aug 18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000" i="1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K. brevis</a:t>
              </a: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: 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  <a:p>
              <a:pPr algn="r">
                <a:lnSpc>
                  <a:spcPct val="115000"/>
                </a:lnSpc>
              </a:pPr>
              <a:r>
                <a:rPr lang="en-US" sz="1000">
                  <a:solidFill>
                    <a:srgbClr val="001D2C"/>
                  </a:solidFill>
                  <a:latin typeface="Times New Roman" charset="0"/>
                  <a:ea typeface="Calibri" charset="0"/>
                  <a:cs typeface="Times New Roman" charset="0"/>
                </a:rPr>
                <a:t>Aug 14 - 21</a:t>
              </a:r>
              <a:endParaRPr lang="en-US" sz="1100">
                <a:solidFill>
                  <a:srgbClr val="001D2C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27050" y="306388"/>
            <a:ext cx="81676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Validation using water sample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96888" y="442913"/>
            <a:ext cx="28876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Conclusions</a:t>
            </a:r>
          </a:p>
        </p:txBody>
      </p:sp>
      <p:sp>
        <p:nvSpPr>
          <p:cNvPr id="169994" name="Text Box 2"/>
          <p:cNvSpPr txBox="1">
            <a:spLocks noChangeArrowheads="1"/>
          </p:cNvSpPr>
          <p:nvPr/>
        </p:nvSpPr>
        <p:spPr bwMode="auto">
          <a:xfrm>
            <a:off x="461963" y="1370013"/>
            <a:ext cx="8316912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VIIRS and MODISA show consistent Rrs retrievals in Tampa Bay and NEGOM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However, VIIRS shows some deficiency in detecting </a:t>
            </a:r>
            <a:r>
              <a:rPr lang="en-US" sz="2400" b="1" i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Karenia brevis </a:t>
            </a:r>
            <a:r>
              <a:rPr lang="en-US" sz="2400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HABs in dark waters due to its lack of a fluorescence band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New approaches need to be developed to overcome such a deficiency for HAB detection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344738" y="388938"/>
            <a:ext cx="41957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To be continued…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495550"/>
            <a:ext cx="27432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2495550"/>
            <a:ext cx="27432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495550"/>
            <a:ext cx="27432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68588"/>
            <a:ext cx="4984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668588"/>
            <a:ext cx="4905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2668588"/>
            <a:ext cx="4905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3"/>
          <p:cNvSpPr>
            <a:spLocks noChangeArrowheads="1"/>
          </p:cNvSpPr>
          <p:nvPr/>
        </p:nvSpPr>
        <p:spPr bwMode="auto">
          <a:xfrm>
            <a:off x="0" y="1787525"/>
            <a:ext cx="9283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800" b="1">
                <a:latin typeface="Times New Roman" charset="0"/>
                <a:ea typeface="SimSun" charset="0"/>
                <a:cs typeface="Times New Roman" charset="0"/>
              </a:rPr>
              <a:t>MODIS nFLH	   VIIRS Chl_OC3     VIIRS HAB index</a:t>
            </a:r>
            <a:endParaRPr lang="en-US" altLang="zh-CN" sz="4400" b="1">
              <a:ea typeface="SimSun" charset="0"/>
              <a:cs typeface="Times New Roman" charset="0"/>
            </a:endParaRPr>
          </a:p>
        </p:txBody>
      </p:sp>
      <p:sp>
        <p:nvSpPr>
          <p:cNvPr id="20490" name="Rectangle 3"/>
          <p:cNvSpPr>
            <a:spLocks noChangeArrowheads="1"/>
          </p:cNvSpPr>
          <p:nvPr/>
        </p:nvSpPr>
        <p:spPr bwMode="auto">
          <a:xfrm>
            <a:off x="2147888" y="4760913"/>
            <a:ext cx="49768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800" b="1">
                <a:latin typeface="Times New Roman" charset="0"/>
                <a:ea typeface="SimSun" charset="0"/>
                <a:cs typeface="Times New Roman" charset="0"/>
              </a:rPr>
              <a:t>All images taken on 8/27/2014</a:t>
            </a:r>
            <a:endParaRPr lang="en-US" altLang="zh-CN" sz="44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87438" y="719138"/>
            <a:ext cx="69103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MODIS and VIIRS ocean bands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3225" y="2424113"/>
          <a:ext cx="8291513" cy="2413001"/>
        </p:xfrm>
        <a:graphic>
          <a:graphicData uri="http://schemas.openxmlformats.org/drawingml/2006/table">
            <a:tbl>
              <a:tblPr/>
              <a:tblGrid>
                <a:gridCol w="1285875"/>
                <a:gridCol w="1441450"/>
                <a:gridCol w="1271588"/>
                <a:gridCol w="1100137"/>
                <a:gridCol w="1735138"/>
                <a:gridCol w="1457325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Sensor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Res. (km)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Swath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Revisit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Ocean Bands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*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Duration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MODISA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1.1 x 1.1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2330 km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1-2 day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9, 412-869 nm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2002 – now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868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VIIRS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0.75 x 0.375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3300 km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day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7, 410-862 nm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2011 – now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Calibri" charset="0"/>
                        <a:ea typeface="SimSun" charset="0"/>
                        <a:cs typeface="Times New Roman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  <p:sp>
        <p:nvSpPr>
          <p:cNvPr id="3105" name="Rectangle 3"/>
          <p:cNvSpPr>
            <a:spLocks noChangeArrowheads="1"/>
          </p:cNvSpPr>
          <p:nvPr/>
        </p:nvSpPr>
        <p:spPr bwMode="auto">
          <a:xfrm>
            <a:off x="620713" y="1527175"/>
            <a:ext cx="830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b="1">
                <a:latin typeface="Times New Roman" charset="0"/>
                <a:ea typeface="SimSun" charset="0"/>
                <a:cs typeface="Times New Roman" charset="0"/>
              </a:rPr>
              <a:t>MODISA has two more bands than VIIRS at 531 and 678 nm</a:t>
            </a:r>
            <a:endParaRPr lang="en-US" altLang="zh-CN" sz="36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71475" y="276225"/>
            <a:ext cx="84788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Cross-sensor comparison for Tampa Bay</a:t>
            </a:r>
          </a:p>
        </p:txBody>
      </p:sp>
      <p:pic>
        <p:nvPicPr>
          <p:cNvPr id="4099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476375"/>
            <a:ext cx="6437312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2116138" y="860425"/>
            <a:ext cx="49895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b="1">
                <a:latin typeface="Times New Roman" charset="0"/>
                <a:ea typeface="SimSun" charset="0"/>
                <a:cs typeface="Times New Roman" charset="0"/>
              </a:rPr>
              <a:t>NASA OBPG reprocessing 2013.0</a:t>
            </a:r>
            <a:endParaRPr lang="en-US" altLang="zh-CN" sz="36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371600"/>
            <a:ext cx="6116638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71475" y="276225"/>
            <a:ext cx="84788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Cross-sensor comparison for Tampa Bay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116138" y="860425"/>
            <a:ext cx="49895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b="1">
                <a:latin typeface="Times New Roman" charset="0"/>
                <a:ea typeface="SimSun" charset="0"/>
                <a:cs typeface="Times New Roman" charset="0"/>
              </a:rPr>
              <a:t>NASA OBPG reprocessing 2013.0</a:t>
            </a:r>
            <a:endParaRPr lang="en-US" altLang="zh-CN" sz="36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71475" y="276225"/>
            <a:ext cx="84788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Cross-sensor comparison for Tampa Bay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16138" y="860425"/>
            <a:ext cx="49895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2400" b="1">
                <a:latin typeface="Times New Roman" charset="0"/>
                <a:ea typeface="SimSun" charset="0"/>
                <a:cs typeface="Times New Roman" charset="0"/>
              </a:rPr>
              <a:t>NASA OBPG reprocessing 2013.0</a:t>
            </a:r>
            <a:endParaRPr lang="en-US" altLang="zh-CN" sz="3600" b="1">
              <a:ea typeface="SimSun" charset="0"/>
              <a:cs typeface="Times New Roman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708150"/>
            <a:ext cx="87566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28675" y="1898650"/>
            <a:ext cx="75866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Question: How does VIIRS perform in detecting HABs?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28675" y="3881438"/>
            <a:ext cx="78343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zh-CN" sz="3200" b="1">
                <a:latin typeface="Times New Roman" charset="0"/>
                <a:ea typeface="SimSun" charset="0"/>
                <a:cs typeface="Times New Roman" charset="0"/>
              </a:rPr>
              <a:t>One case study in CDOM-rich dark waters</a:t>
            </a:r>
            <a:endParaRPr lang="en-US" altLang="zh-CN" sz="4400" b="1">
              <a:ea typeface="SimSun" charset="0"/>
              <a:cs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143000"/>
            <a:ext cx="6515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041400" y="411163"/>
            <a:ext cx="754538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A Karenia brevis bloom in NEGOM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19100" y="411163"/>
            <a:ext cx="87249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ERGB image series showing dark waters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206500"/>
            <a:ext cx="715645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041400" y="225425"/>
            <a:ext cx="754538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indent="-4508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ahoma" charset="0"/>
                <a:ea typeface="楷体_GB2312" charset="0"/>
                <a:cs typeface="楷体_GB2312" charset="0"/>
              </a:rPr>
              <a:t>Similarity and contrast between MODIS and VIIRS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27163"/>
            <a:ext cx="6878638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15715</TotalTime>
  <Words>438</Words>
  <Application>Microsoft Macintosh PowerPoint</Application>
  <PresentationFormat>On-screen Show (4:3)</PresentationFormat>
  <Paragraphs>92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Times New Roman</vt:lpstr>
      <vt:lpstr>Wingdings</vt:lpstr>
      <vt:lpstr>Tahoma</vt:lpstr>
      <vt:lpstr>SimSun</vt:lpstr>
      <vt:lpstr>Symbol</vt:lpstr>
      <vt:lpstr>楷体_GB2312</vt:lpstr>
      <vt:lpstr>Calibri</vt:lpstr>
      <vt:lpstr>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IMaRS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chenz</dc:creator>
  <cp:lastModifiedBy>Michael King</cp:lastModifiedBy>
  <cp:revision>442</cp:revision>
  <dcterms:created xsi:type="dcterms:W3CDTF">2006-10-10T19:29:05Z</dcterms:created>
  <dcterms:modified xsi:type="dcterms:W3CDTF">2015-05-22T11:48:25Z</dcterms:modified>
</cp:coreProperties>
</file>