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6" r:id="rId4"/>
    <p:sldId id="318" r:id="rId5"/>
    <p:sldId id="299" r:id="rId6"/>
    <p:sldId id="295" r:id="rId7"/>
    <p:sldId id="301" r:id="rId8"/>
    <p:sldId id="302" r:id="rId9"/>
    <p:sldId id="262" r:id="rId10"/>
    <p:sldId id="304" r:id="rId11"/>
    <p:sldId id="306" r:id="rId12"/>
    <p:sldId id="309" r:id="rId13"/>
    <p:sldId id="310" r:id="rId14"/>
    <p:sldId id="312" r:id="rId15"/>
    <p:sldId id="311" r:id="rId16"/>
    <p:sldId id="313" r:id="rId17"/>
    <p:sldId id="314" r:id="rId18"/>
    <p:sldId id="316" r:id="rId19"/>
    <p:sldId id="258" r:id="rId20"/>
    <p:sldId id="317" r:id="rId21"/>
    <p:sldId id="259" r:id="rId22"/>
    <p:sldId id="325" r:id="rId23"/>
    <p:sldId id="319" r:id="rId24"/>
    <p:sldId id="323" r:id="rId25"/>
    <p:sldId id="324" r:id="rId26"/>
    <p:sldId id="260" r:id="rId27"/>
    <p:sldId id="32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34" autoAdjust="0"/>
    <p:restoredTop sz="94660"/>
  </p:normalViewPr>
  <p:slideViewPr>
    <p:cSldViewPr snapToGrid="0">
      <p:cViewPr varScale="1">
        <p:scale>
          <a:sx n="92" d="100"/>
          <a:sy n="92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14E6-7CDB-4108-B2B1-6536B7E6B4D2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CC46-1D74-4F8E-8483-AC998248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14E6-7CDB-4108-B2B1-6536B7E6B4D2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CC46-1D74-4F8E-8483-AC998248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5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14E6-7CDB-4108-B2B1-6536B7E6B4D2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CC46-1D74-4F8E-8483-AC998248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3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14E6-7CDB-4108-B2B1-6536B7E6B4D2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CC46-1D74-4F8E-8483-AC998248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5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14E6-7CDB-4108-B2B1-6536B7E6B4D2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CC46-1D74-4F8E-8483-AC998248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2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14E6-7CDB-4108-B2B1-6536B7E6B4D2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CC46-1D74-4F8E-8483-AC998248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5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14E6-7CDB-4108-B2B1-6536B7E6B4D2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CC46-1D74-4F8E-8483-AC998248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03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14E6-7CDB-4108-B2B1-6536B7E6B4D2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CC46-1D74-4F8E-8483-AC998248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4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14E6-7CDB-4108-B2B1-6536B7E6B4D2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CC46-1D74-4F8E-8483-AC998248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1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14E6-7CDB-4108-B2B1-6536B7E6B4D2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CC46-1D74-4F8E-8483-AC998248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4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14E6-7CDB-4108-B2B1-6536B7E6B4D2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CC46-1D74-4F8E-8483-AC998248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0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514E6-7CDB-4108-B2B1-6536B7E6B4D2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1CC46-1D74-4F8E-8483-AC998248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2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im.baugh@noaa.gov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hyperlink" Target="mailto:chris.elvidge@noaa.go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ngdc.noaa.gov/eog/dmsp/downloadV4composites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gdc.noaa.gov/eog/dmsp/downloadV4composites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84716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 smtClean="0"/>
              <a:t>VIIRS Nighttime Lights Algorithm Development 2015</a:t>
            </a:r>
            <a:endParaRPr lang="en-US" b="1" dirty="0"/>
          </a:p>
        </p:txBody>
      </p:sp>
      <p:pic>
        <p:nvPicPr>
          <p:cNvPr id="1026" name="Picture 2" descr="Image result for noaa nce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87" y="0"/>
            <a:ext cx="1788365" cy="12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948546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20000"/>
              </a:spcBef>
            </a:pPr>
            <a:r>
              <a:rPr lang="en-US" altLang="en-US" sz="2400" dirty="0" smtClean="0"/>
              <a:t>Chris </a:t>
            </a:r>
            <a:r>
              <a:rPr lang="en-US" altLang="en-US" sz="2400" dirty="0" err="1" smtClean="0"/>
              <a:t>Elvidge</a:t>
            </a:r>
            <a:endParaRPr lang="en-US" altLang="en-US" sz="2400" dirty="0" smtClean="0"/>
          </a:p>
          <a:p>
            <a:pPr lvl="0" algn="ctr">
              <a:lnSpc>
                <a:spcPct val="50000"/>
              </a:lnSpc>
              <a:spcBef>
                <a:spcPct val="20000"/>
              </a:spcBef>
            </a:pPr>
            <a:r>
              <a:rPr lang="en-US" altLang="en-US" sz="2400" dirty="0" smtClean="0"/>
              <a:t>Earth Observation Group (EOG)</a:t>
            </a:r>
          </a:p>
          <a:p>
            <a:pPr lvl="0" algn="ctr">
              <a:lnSpc>
                <a:spcPct val="50000"/>
              </a:lnSpc>
              <a:spcBef>
                <a:spcPct val="20000"/>
              </a:spcBef>
            </a:pPr>
            <a:r>
              <a:rPr lang="en-US" altLang="en-US" sz="2400" dirty="0" smtClean="0"/>
              <a:t>NOAA National Centers for Environmental Information</a:t>
            </a:r>
          </a:p>
          <a:p>
            <a:pPr lvl="0" algn="ctr">
              <a:lnSpc>
                <a:spcPct val="50000"/>
              </a:lnSpc>
              <a:spcBef>
                <a:spcPct val="20000"/>
              </a:spcBef>
            </a:pPr>
            <a:r>
              <a:rPr lang="en-US" altLang="en-US" sz="2400" dirty="0" smtClean="0"/>
              <a:t>(formerly NGDC)</a:t>
            </a:r>
          </a:p>
          <a:p>
            <a:pPr lvl="0" algn="ctr">
              <a:lnSpc>
                <a:spcPct val="50000"/>
              </a:lnSpc>
              <a:spcBef>
                <a:spcPct val="20000"/>
              </a:spcBef>
            </a:pPr>
            <a:endParaRPr lang="en-US" altLang="en-US" sz="2400" dirty="0" smtClean="0"/>
          </a:p>
          <a:p>
            <a:pPr algn="ctr">
              <a:lnSpc>
                <a:spcPct val="50000"/>
              </a:lnSpc>
              <a:spcBef>
                <a:spcPct val="20000"/>
              </a:spcBef>
            </a:pPr>
            <a:r>
              <a:rPr lang="en-US" altLang="en-US" sz="2400" b="1" dirty="0" smtClean="0"/>
              <a:t>Kimberly Baugh</a:t>
            </a:r>
            <a:r>
              <a:rPr lang="en-US" altLang="en-US" sz="2400" dirty="0" smtClean="0"/>
              <a:t>, Feng Chi Hsu, Mikhail </a:t>
            </a:r>
            <a:r>
              <a:rPr lang="en-US" altLang="en-US" sz="2400" dirty="0" err="1" smtClean="0"/>
              <a:t>Zhizhin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Tilottama</a:t>
            </a:r>
            <a:r>
              <a:rPr lang="en-US" altLang="en-US" sz="2400" dirty="0" smtClean="0"/>
              <a:t> Ghosh</a:t>
            </a:r>
            <a:endParaRPr lang="en-US" altLang="en-US" sz="2400" dirty="0" smtClean="0"/>
          </a:p>
          <a:p>
            <a:pPr algn="ctr">
              <a:lnSpc>
                <a:spcPct val="50000"/>
              </a:lnSpc>
              <a:spcBef>
                <a:spcPct val="20000"/>
              </a:spcBef>
            </a:pPr>
            <a:r>
              <a:rPr lang="en-US" altLang="en-US" sz="2400" dirty="0" smtClean="0"/>
              <a:t>Cooperative Institute for Research in Environmental Science</a:t>
            </a:r>
          </a:p>
          <a:p>
            <a:pPr lvl="0" algn="ctr">
              <a:lnSpc>
                <a:spcPct val="50000"/>
              </a:lnSpc>
              <a:spcBef>
                <a:spcPct val="20000"/>
              </a:spcBef>
            </a:pPr>
            <a:r>
              <a:rPr lang="en-US" altLang="en-US" sz="2400" dirty="0" smtClean="0"/>
              <a:t>University of Colorado</a:t>
            </a:r>
          </a:p>
          <a:p>
            <a:pPr lvl="0" algn="ctr">
              <a:lnSpc>
                <a:spcPct val="50000"/>
              </a:lnSpc>
              <a:spcBef>
                <a:spcPct val="20000"/>
              </a:spcBef>
            </a:pPr>
            <a:endParaRPr lang="en-US" altLang="en-US" sz="2400" dirty="0"/>
          </a:p>
          <a:p>
            <a:pPr lvl="0" algn="ctr">
              <a:lnSpc>
                <a:spcPct val="50000"/>
              </a:lnSpc>
              <a:spcBef>
                <a:spcPct val="20000"/>
              </a:spcBef>
            </a:pPr>
            <a:r>
              <a:rPr lang="en-US" altLang="en-US" sz="2400" dirty="0" smtClean="0"/>
              <a:t>Emails: </a:t>
            </a:r>
            <a:r>
              <a:rPr lang="en-US" altLang="en-US" sz="2400" dirty="0" smtClean="0">
                <a:hlinkClick r:id="rId3"/>
              </a:rPr>
              <a:t>kim.baugh@noaa.gov</a:t>
            </a:r>
            <a:r>
              <a:rPr lang="en-US" altLang="en-US" sz="2400" dirty="0" smtClean="0"/>
              <a:t>,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hlinkClick r:id="rId4"/>
              </a:rPr>
              <a:t>chris.elvidge@noaa.gov</a:t>
            </a:r>
            <a:endParaRPr lang="en-US" altLang="en-US" sz="2400" dirty="0" smtClean="0"/>
          </a:p>
          <a:p>
            <a:pPr lvl="0" algn="ctr">
              <a:lnSpc>
                <a:spcPct val="50000"/>
              </a:lnSpc>
              <a:spcBef>
                <a:spcPct val="20000"/>
              </a:spcBef>
            </a:pPr>
            <a:endParaRPr lang="en-US" altLang="en-US" sz="2400" dirty="0"/>
          </a:p>
        </p:txBody>
      </p:sp>
      <p:pic>
        <p:nvPicPr>
          <p:cNvPr id="7" name="Picture 6" descr="http://cires.colorado.edu/education/outreach/projects/images/CIRES_logo_tex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082" y="-4715"/>
            <a:ext cx="1769918" cy="122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bs.twimg.com/profile_images/529277799018676225/MOsMKe14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6909" cy="124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017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DNB Image Artifacts: SAA Hits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64" y="1150229"/>
            <a:ext cx="598673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Example of high values in DNB due to high energy particles in South Atlantic Anomaly region.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Red pixels were labelled as SAA hits because they exceeded the average of neighboring pixels by more than 99.5%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This algorithm removes </a:t>
            </a:r>
            <a:r>
              <a:rPr lang="en-US" sz="2600" b="1" dirty="0" smtClean="0"/>
              <a:t>most</a:t>
            </a:r>
            <a:r>
              <a:rPr lang="en-US" sz="2600" dirty="0" smtClean="0"/>
              <a:t> of the SAA noise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In prototype composites, there appears to be remaining SAA noise with low radiance values.  Further investigation is warranted.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" t="11195" r="1860" b="2839"/>
          <a:stretch/>
        </p:blipFill>
        <p:spPr bwMode="auto">
          <a:xfrm>
            <a:off x="8120292" y="2444856"/>
            <a:ext cx="391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8120292" y="6337406"/>
            <a:ext cx="39052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March 31, 2012 – off coast of Brazil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" t="14193" r="4686" b="6031"/>
          <a:stretch/>
        </p:blipFill>
        <p:spPr bwMode="auto">
          <a:xfrm>
            <a:off x="6261100" y="992167"/>
            <a:ext cx="2786292" cy="272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5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017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DNB Image Artifacts: Crosstalk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4364" y="1150229"/>
            <a:ext cx="916173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Crosstalk is only an issue in High Gain State (HGS) DNB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Crosstalk </a:t>
            </a:r>
            <a:r>
              <a:rPr lang="en-US" sz="2800" dirty="0" smtClean="0"/>
              <a:t>manifests </a:t>
            </a:r>
            <a:r>
              <a:rPr lang="en-US" sz="2800" dirty="0"/>
              <a:t>as </a:t>
            </a:r>
            <a:r>
              <a:rPr lang="en-US" sz="2800" dirty="0" smtClean="0"/>
              <a:t>spurious signal in </a:t>
            </a:r>
            <a:r>
              <a:rPr lang="en-US" sz="2800" dirty="0" smtClean="0"/>
              <a:t>the same sample position in other </a:t>
            </a:r>
            <a:r>
              <a:rPr lang="en-US" sz="2800" dirty="0" smtClean="0"/>
              <a:t>detectors </a:t>
            </a:r>
            <a:r>
              <a:rPr lang="en-US" sz="2800" dirty="0" smtClean="0"/>
              <a:t>within the </a:t>
            </a:r>
            <a:r>
              <a:rPr lang="en-US" sz="2800" dirty="0" smtClean="0"/>
              <a:t>scan</a:t>
            </a:r>
            <a:r>
              <a:rPr lang="en-US" sz="2800" dirty="0" smtClean="0"/>
              <a:t>.</a:t>
            </a:r>
            <a:endParaRPr lang="en-US" sz="2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Crosstalk is seen mainly (only?) over large gas flares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Both positive and negative crosstalk </a:t>
            </a:r>
            <a:r>
              <a:rPr lang="en-US" sz="2600" dirty="0" smtClean="0"/>
              <a:t>occurs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Algorithm for detection of crosstalk events is TBD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2364378"/>
            <a:ext cx="4208462" cy="3833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292" y="3753256"/>
            <a:ext cx="2078108" cy="2078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66" y="3753256"/>
            <a:ext cx="2076044" cy="20760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18600" y="3505200"/>
            <a:ext cx="266700" cy="266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788400" y="3771900"/>
            <a:ext cx="266700" cy="266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9903" y="4104884"/>
            <a:ext cx="26849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Crosstalk shows up as pairs of small “lights” around large gas flares in Persian Gulf DNB composite.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35901" y="6150114"/>
            <a:ext cx="42084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May 2014 average DNB composite</a:t>
            </a:r>
          </a:p>
        </p:txBody>
      </p:sp>
    </p:spTree>
    <p:extLst>
      <p:ext uri="{BB962C8B-B14F-4D97-AF65-F5344CB8AC3E}">
        <p14:creationId xmlns:p14="http://schemas.microsoft.com/office/powerpoint/2010/main" val="384804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017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DNB Image Artifacts: </a:t>
            </a:r>
            <a:r>
              <a:rPr lang="en-US" dirty="0" err="1" smtClean="0"/>
              <a:t>Agg</a:t>
            </a:r>
            <a:r>
              <a:rPr lang="en-US" dirty="0" smtClean="0"/>
              <a:t>. Zones 29-32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3" y="2470652"/>
            <a:ext cx="5079026" cy="3839264"/>
          </a:xfrm>
          <a:prstGeom prst="rect">
            <a:avLst/>
          </a:prstGeom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68083" y="2470652"/>
            <a:ext cx="6014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Calibri" pitchFamily="34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DNB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17283" y="6370061"/>
            <a:ext cx="519084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900" i="1" dirty="0" smtClean="0">
                <a:solidFill>
                  <a:prstClr val="black"/>
                </a:solidFill>
              </a:rPr>
              <a:t>Aggregate  SVDNB_npp_d20121018_t0749150_e0754554_b05050_c20121018135455638495_noaa_ops.h5</a:t>
            </a:r>
            <a:endParaRPr lang="en-US" sz="900" i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6300" y="5523310"/>
            <a:ext cx="760809" cy="7866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686300" y="1946707"/>
            <a:ext cx="2176899" cy="357660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466803" y="5553595"/>
            <a:ext cx="5197061" cy="7563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6863199" y="1983361"/>
            <a:ext cx="3800665" cy="3555477"/>
            <a:chOff x="7234647" y="3942773"/>
            <a:chExt cx="2616200" cy="245268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4647" y="3942773"/>
              <a:ext cx="2616200" cy="2452688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15" name="Right Brace 14"/>
            <p:cNvSpPr/>
            <p:nvPr/>
          </p:nvSpPr>
          <p:spPr>
            <a:xfrm rot="16200000">
              <a:off x="8923747" y="4476173"/>
              <a:ext cx="546100" cy="1308100"/>
            </a:xfrm>
            <a:prstGeom prst="rightBrace">
              <a:avLst/>
            </a:prstGeom>
            <a:ln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8383634" y="4218641"/>
              <a:ext cx="1467213" cy="573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>
                <a:buFont typeface="Calibri" pitchFamily="34" charset="0"/>
                <a:buNone/>
              </a:pPr>
              <a:r>
                <a:rPr lang="en-US" sz="2400" dirty="0" smtClean="0">
                  <a:solidFill>
                    <a:srgbClr val="FFC000"/>
                  </a:solidFill>
                </a:rPr>
                <a:t>Increased noise</a:t>
              </a:r>
            </a:p>
            <a:p>
              <a:pPr algn="r">
                <a:buFont typeface="Calibri" pitchFamily="34" charset="0"/>
                <a:buNone/>
              </a:pPr>
              <a:r>
                <a:rPr lang="en-US" sz="2400" dirty="0" smtClean="0">
                  <a:solidFill>
                    <a:srgbClr val="FFC000"/>
                  </a:solidFill>
                </a:rPr>
                <a:t>at edge of scan</a:t>
              </a:r>
              <a:endParaRPr lang="en-US" sz="2400" dirty="0">
                <a:solidFill>
                  <a:srgbClr val="FFC000"/>
                </a:solidFill>
              </a:endParaRPr>
            </a:p>
          </p:txBody>
        </p:sp>
      </p:grpSp>
      <p:sp>
        <p:nvSpPr>
          <p:cNvPr id="17" name="Rectangle 3"/>
          <p:cNvSpPr txBox="1">
            <a:spLocks/>
          </p:cNvSpPr>
          <p:nvPr/>
        </p:nvSpPr>
        <p:spPr>
          <a:xfrm>
            <a:off x="368082" y="1106133"/>
            <a:ext cx="11328617" cy="1240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dirty="0" smtClean="0"/>
              <a:t>Edge-of-swath pixels are discarded due to increased noise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dirty="0" smtClean="0"/>
              <a:t>(DNB aggregation zones 29-32).</a:t>
            </a:r>
            <a:endParaRPr lang="en-US" sz="1800" dirty="0" smtClean="0"/>
          </a:p>
          <a:p>
            <a:pPr marL="231775" lvl="1" indent="230188">
              <a:lnSpc>
                <a:spcPct val="80000"/>
              </a:lnSpc>
              <a:buFontTx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3995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DNB Ephemeral Lights: Lightning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17500" y="2901951"/>
            <a:ext cx="6007100" cy="4042470"/>
            <a:chOff x="6623050" y="440353"/>
            <a:chExt cx="4944904" cy="2491446"/>
          </a:xfrm>
        </p:grpSpPr>
        <p:sp>
          <p:nvSpPr>
            <p:cNvPr id="21" name="TextBox 20"/>
            <p:cNvSpPr txBox="1"/>
            <p:nvPr/>
          </p:nvSpPr>
          <p:spPr>
            <a:xfrm>
              <a:off x="7899542" y="440353"/>
              <a:ext cx="34015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A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623050" y="793751"/>
              <a:ext cx="4944904" cy="2138048"/>
              <a:chOff x="6623050" y="793751"/>
              <a:chExt cx="4944904" cy="2138048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3050" y="793751"/>
                <a:ext cx="2430304" cy="1787366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7650" y="807240"/>
                <a:ext cx="2430304" cy="1787366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7904351" y="2516301"/>
                <a:ext cx="33054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/>
                  <a:t>B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98322" y="1504715"/>
                <a:ext cx="1187248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>
                    <a:solidFill>
                      <a:srgbClr val="FFFF00"/>
                    </a:solidFill>
                  </a:rPr>
                  <a:t>Lightning</a:t>
                </a:r>
              </a:p>
            </p:txBody>
          </p:sp>
          <p:cxnSp>
            <p:nvCxnSpPr>
              <p:cNvPr id="27" name="Straight Arrow Connector 26"/>
              <p:cNvCxnSpPr>
                <a:stCxn id="26" idx="0"/>
              </p:cNvCxnSpPr>
              <p:nvPr/>
            </p:nvCxnSpPr>
            <p:spPr>
              <a:xfrm flipV="1">
                <a:off x="7291946" y="1212463"/>
                <a:ext cx="118649" cy="292252"/>
              </a:xfrm>
              <a:prstGeom prst="straightConnector1">
                <a:avLst/>
              </a:prstGeom>
              <a:ln w="15875">
                <a:solidFill>
                  <a:srgbClr val="FFFF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V="1">
                <a:off x="7562624" y="1390415"/>
                <a:ext cx="284666" cy="228600"/>
              </a:xfrm>
              <a:prstGeom prst="straightConnector1">
                <a:avLst/>
              </a:prstGeom>
              <a:ln w="15875">
                <a:solidFill>
                  <a:srgbClr val="FFFF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7820941" y="1883134"/>
                <a:ext cx="573759" cy="198276"/>
              </a:xfrm>
              <a:prstGeom prst="straightConnector1">
                <a:avLst/>
              </a:prstGeom>
              <a:ln w="15875">
                <a:solidFill>
                  <a:srgbClr val="FFFF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9239245" y="1424910"/>
                <a:ext cx="124181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>
                    <a:solidFill>
                      <a:srgbClr val="FFFF00"/>
                    </a:solidFill>
                  </a:rPr>
                  <a:t>Detected </a:t>
                </a:r>
              </a:p>
              <a:p>
                <a:r>
                  <a:rPr lang="en-US" sz="2100" dirty="0">
                    <a:solidFill>
                      <a:srgbClr val="FFFF00"/>
                    </a:solidFill>
                  </a:rPr>
                  <a:t>Lightning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6673850" y="2901950"/>
            <a:ext cx="5136539" cy="3724172"/>
            <a:chOff x="6508750" y="2965450"/>
            <a:chExt cx="5136539" cy="3724172"/>
          </a:xfrm>
        </p:grpSpPr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8750" y="2965450"/>
              <a:ext cx="5136539" cy="3724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6836199" y="5251450"/>
              <a:ext cx="34015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A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137900" y="5251450"/>
              <a:ext cx="33054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B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006998" y="3263900"/>
              <a:ext cx="2384902" cy="1473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Rise at scan boundary exceeds threshold for N consecutive along-scan pixels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74363" y="1150229"/>
            <a:ext cx="1153602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Lightning appears in </a:t>
            </a:r>
            <a:r>
              <a:rPr lang="en-US" sz="2600" dirty="0"/>
              <a:t>DNB </a:t>
            </a:r>
            <a:r>
              <a:rPr lang="en-US" sz="2600" dirty="0" smtClean="0"/>
              <a:t>imagery as horizontal </a:t>
            </a:r>
            <a:r>
              <a:rPr lang="en-US" sz="2600" dirty="0"/>
              <a:t>ribbons of </a:t>
            </a:r>
            <a:r>
              <a:rPr lang="en-US" sz="2600" dirty="0" smtClean="0"/>
              <a:t>lighting.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These </a:t>
            </a:r>
            <a:r>
              <a:rPr lang="en-US" sz="2600" dirty="0"/>
              <a:t>features are </a:t>
            </a:r>
            <a:r>
              <a:rPr lang="en-US" sz="2600" dirty="0" smtClean="0"/>
              <a:t>generally one scan (16 lines) wide.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When </a:t>
            </a:r>
            <a:r>
              <a:rPr lang="en-US" sz="2600" dirty="0" smtClean="0"/>
              <a:t>lightning</a:t>
            </a:r>
            <a:r>
              <a:rPr lang="en-US" sz="2600" dirty="0" smtClean="0"/>
              <a:t> </a:t>
            </a:r>
            <a:r>
              <a:rPr lang="en-US" sz="2600" dirty="0" smtClean="0"/>
              <a:t>features are in adjacent scans, they are generally offset and the brightness values </a:t>
            </a:r>
            <a:r>
              <a:rPr lang="en-US" sz="2600" dirty="0" smtClean="0"/>
              <a:t>differ, so algorithm still holds.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6206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2357"/>
            <a:ext cx="8916918" cy="430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463550" y="1207294"/>
            <a:ext cx="11264900" cy="19793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First a</a:t>
            </a:r>
            <a:r>
              <a:rPr lang="en-US" dirty="0" smtClean="0"/>
              <a:t>pproach:</a:t>
            </a:r>
            <a:endParaRPr lang="en-US" dirty="0" smtClean="0"/>
          </a:p>
          <a:p>
            <a:pPr lvl="1"/>
            <a:r>
              <a:rPr lang="en-US" dirty="0" smtClean="0"/>
              <a:t>Separate fires from lights using VIIRS </a:t>
            </a:r>
            <a:r>
              <a:rPr lang="en-US" dirty="0" err="1" smtClean="0"/>
              <a:t>NightFire</a:t>
            </a:r>
            <a:r>
              <a:rPr lang="en-US" dirty="0" smtClean="0"/>
              <a:t> (VNF) </a:t>
            </a:r>
            <a:r>
              <a:rPr lang="en-US" dirty="0" smtClean="0"/>
              <a:t>product</a:t>
            </a:r>
          </a:p>
          <a:p>
            <a:pPr lvl="1"/>
            <a:r>
              <a:rPr lang="en-US" dirty="0" smtClean="0"/>
              <a:t>VNF algorithm uses VIIRS M-band data, collected simultaneously with DNB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38200" y="222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DNB Ephemeral Lights: Fires/Flares/Volcanos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916918" y="2603499"/>
            <a:ext cx="2811532" cy="4046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Issues:</a:t>
            </a:r>
          </a:p>
          <a:p>
            <a:pPr marL="0" indent="0">
              <a:buNone/>
            </a:pPr>
            <a:r>
              <a:rPr lang="en-US" sz="2400" dirty="0" smtClean="0"/>
              <a:t>1) Remaining glow around VNF detections need to be addressed.</a:t>
            </a:r>
          </a:p>
          <a:p>
            <a:pPr marL="0" indent="0">
              <a:buNone/>
            </a:pPr>
            <a:r>
              <a:rPr lang="en-US" sz="2400" dirty="0" smtClean="0"/>
              <a:t>2) DNB has lower detection limits than the M-bands and picked up some fires that VNF did not detect.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89601" y="6401749"/>
            <a:ext cx="341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fires not detected by VNF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667500" y="4496137"/>
            <a:ext cx="1157026" cy="19681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824526" y="5410200"/>
            <a:ext cx="138374" cy="10541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3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463550" y="1207294"/>
            <a:ext cx="11264900" cy="4469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Second a</a:t>
            </a:r>
            <a:r>
              <a:rPr lang="en-US" dirty="0" smtClean="0"/>
              <a:t>pproach:</a:t>
            </a:r>
            <a:endParaRPr lang="en-US" dirty="0" smtClean="0"/>
          </a:p>
          <a:p>
            <a:pPr lvl="1"/>
            <a:r>
              <a:rPr lang="en-US" sz="2800" dirty="0" smtClean="0"/>
              <a:t>Create histograms of DNB radiances using an extended time series (annual)</a:t>
            </a:r>
          </a:p>
          <a:p>
            <a:pPr lvl="1"/>
            <a:r>
              <a:rPr lang="en-US" sz="2800" dirty="0" smtClean="0"/>
              <a:t>Use histograms to identify and remove outliers</a:t>
            </a:r>
          </a:p>
          <a:p>
            <a:pPr lvl="1"/>
            <a:r>
              <a:rPr lang="en-US" sz="2800" dirty="0" smtClean="0"/>
              <a:t>Similar to algorithm developed for DMSP-OLS Stable Lights</a:t>
            </a:r>
          </a:p>
          <a:p>
            <a:pPr lvl="1"/>
            <a:r>
              <a:rPr lang="en-US" sz="2800" dirty="0" smtClean="0"/>
              <a:t>Advantages: This algorithm removes ANY outliers, including fires, boats, unfiltered-SAA, crosstalk, …</a:t>
            </a:r>
          </a:p>
          <a:p>
            <a:pPr lvl="1"/>
            <a:r>
              <a:rPr lang="en-US" sz="2800" dirty="0" smtClean="0"/>
              <a:t>Disadvantages: Persistent flares and volcanic activity can remain.  Method requires long time-series of data.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38200" y="222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DNB Ephemeral </a:t>
            </a:r>
            <a:r>
              <a:rPr lang="en-US" dirty="0" smtClean="0"/>
              <a:t>Lights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0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838200" y="222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DNB Ephemeral Lights: Outlier Removal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44" y="3381489"/>
            <a:ext cx="6272056" cy="34765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203"/>
            <a:ext cx="5682797" cy="56827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1" y="1442165"/>
            <a:ext cx="6272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Odisha, India 2014 DNB Composite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Histograms are made for each grid cell in composite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DNB radiance values are placed in discrete bins based on log transform.  Bin=floor(100*(log(1E9*Rad+1.5))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570514" y="4796574"/>
            <a:ext cx="2525486" cy="3231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27489" y="3016963"/>
            <a:ext cx="6272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 histogram of small village</a:t>
            </a:r>
          </a:p>
        </p:txBody>
      </p:sp>
    </p:spTree>
    <p:extLst>
      <p:ext uri="{BB962C8B-B14F-4D97-AF65-F5344CB8AC3E}">
        <p14:creationId xmlns:p14="http://schemas.microsoft.com/office/powerpoint/2010/main" val="40876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838200" y="222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DNB Ephemeral Lights: Outlier Removal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203"/>
            <a:ext cx="5682797" cy="56827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1201" y="1224455"/>
            <a:ext cx="6272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 histograms of grid cells containing fires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990850" y="2946400"/>
            <a:ext cx="4106117" cy="6696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286125" y="4410075"/>
            <a:ext cx="2613777" cy="4947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01" y="3541487"/>
            <a:ext cx="5983402" cy="3316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66" y="1624565"/>
            <a:ext cx="5762692" cy="319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838200" y="222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DNB Ephemeral Lights: Outlier Removal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203"/>
            <a:ext cx="5682797" cy="56827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1201" y="1224455"/>
            <a:ext cx="6272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Algorithm: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Compute standard deviation of observations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Remove highest observation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Re-compute standard </a:t>
            </a:r>
            <a:r>
              <a:rPr lang="en-US" sz="2000" dirty="0" err="1" smtClean="0"/>
              <a:t>devation</a:t>
            </a:r>
            <a:endParaRPr lang="en-US" sz="2000" dirty="0" smtClean="0"/>
          </a:p>
          <a:p>
            <a:pPr marL="457200" indent="-457200">
              <a:buAutoNum type="arabicParenR"/>
            </a:pPr>
            <a:r>
              <a:rPr lang="en-US" sz="2000" dirty="0" smtClean="0"/>
              <a:t>Repeat steps 2-3 if difference in standard deviations &gt; threshold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Re-compute average of remaining observations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286125" y="4410075"/>
            <a:ext cx="2613777" cy="4947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01" y="3541487"/>
            <a:ext cx="5983402" cy="33165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41483" y="3949563"/>
            <a:ext cx="340746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Outlier removal algorithm removed top 4 observations</a:t>
            </a:r>
            <a:r>
              <a:rPr lang="en-US" sz="2000" dirty="0" smtClean="0"/>
              <a:t>:</a:t>
            </a:r>
          </a:p>
        </p:txBody>
      </p:sp>
      <p:sp>
        <p:nvSpPr>
          <p:cNvPr id="4" name="Oval 3"/>
          <p:cNvSpPr/>
          <p:nvPr/>
        </p:nvSpPr>
        <p:spPr>
          <a:xfrm>
            <a:off x="6924676" y="5972698"/>
            <a:ext cx="2305050" cy="7424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1047750"/>
            <a:ext cx="5602445" cy="560244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52450" y="22225"/>
            <a:ext cx="1114425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DNB Ephemeral Lights: Before Outlier Removal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7650" y="3029495"/>
            <a:ext cx="275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Toggle with next slide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7650" y="4724945"/>
            <a:ext cx="275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Notice how regions with fire activity return to background radiance levels after outlier removal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72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110528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Nighttime Lights Composites</a:t>
            </a:r>
          </a:p>
          <a:p>
            <a:pPr algn="ctr"/>
            <a:r>
              <a:rPr lang="en-US" sz="3500" dirty="0" smtClean="0"/>
              <a:t>(Historical OLS Products)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62990" y="1421130"/>
            <a:ext cx="10229850" cy="4911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The EOG Group at NCEI has a long history of making global annual nighttime lights composite products using DMSP-OLS data.</a:t>
            </a:r>
            <a:endParaRPr lang="en-US" sz="22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i="1" dirty="0" smtClean="0">
                <a:hlinkClick r:id="rId2"/>
              </a:rPr>
              <a:t>http://www.ngdc.noaa.gov/eog/dmsp/downloadV4composites.html</a:t>
            </a:r>
            <a:endParaRPr lang="en-US" sz="22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5" y="2733555"/>
            <a:ext cx="7332345" cy="412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7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1047750"/>
            <a:ext cx="5602445" cy="560244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52450" y="22225"/>
            <a:ext cx="1114425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DNB Ephemeral Lights: Before Outlier Removal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7650" y="3029495"/>
            <a:ext cx="275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Toggle with previous slide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7650" y="4724945"/>
            <a:ext cx="275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Notice how regions with fire activity return to background radiance levels after outlier removal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22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DNB </a:t>
            </a:r>
            <a:r>
              <a:rPr lang="en-US" dirty="0" smtClean="0"/>
              <a:t>Background Removal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3550" y="713809"/>
            <a:ext cx="11264900" cy="4469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800" dirty="0" smtClean="0"/>
          </a:p>
          <a:p>
            <a:pPr lvl="1"/>
            <a:r>
              <a:rPr lang="en-US" dirty="0" smtClean="0"/>
              <a:t>The DNB’s detection limits are low enough, that even </a:t>
            </a:r>
            <a:r>
              <a:rPr lang="en-US" dirty="0"/>
              <a:t>without moonlight present, nocturnal airglow can light up terrain and high albedo surfaces, making it challenging to separate dim lights from high albedo surfaces. 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549" y="2372235"/>
            <a:ext cx="5205559" cy="31659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8" y="2372234"/>
            <a:ext cx="4325257" cy="31659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1037" y="5579750"/>
            <a:ext cx="4335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 DNB Composite over Southern Pakistan – some road features have lower average radiance values than no-light areas with high albedo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47229" y="5576285"/>
            <a:ext cx="4335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 DNB Composite over Himalayas – snow-covered peaks have higher average radiances than some of the villages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9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63550" y="1207294"/>
            <a:ext cx="11264900" cy="50919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Current a</a:t>
            </a:r>
            <a:r>
              <a:rPr lang="en-US" sz="3200" dirty="0" smtClean="0"/>
              <a:t>pproach:</a:t>
            </a:r>
            <a:endParaRPr lang="en-US" sz="3200" dirty="0" smtClean="0"/>
          </a:p>
          <a:p>
            <a:pPr lvl="1"/>
            <a:r>
              <a:rPr lang="en-US" sz="2800" dirty="0" smtClean="0"/>
              <a:t>Create 5X5 pixel histograms of DNB radiances after outlier removal using an extended time series (annual)</a:t>
            </a:r>
          </a:p>
          <a:p>
            <a:pPr lvl="1"/>
            <a:r>
              <a:rPr lang="en-US" sz="2800" dirty="0" smtClean="0"/>
              <a:t>Analyze histograms for existence of a “pure background” grid cell using mean and standard deviation.</a:t>
            </a:r>
          </a:p>
          <a:p>
            <a:pPr lvl="1"/>
            <a:r>
              <a:rPr lang="en-US" sz="2800" dirty="0" smtClean="0"/>
              <a:t>For each composite grid cell, get “closest” pure background grid cell.  Remove its background and re-average to get lights-only average.</a:t>
            </a:r>
          </a:p>
          <a:p>
            <a:r>
              <a:rPr lang="en-US" sz="3200" dirty="0" smtClean="0"/>
              <a:t>Foreseen challenges</a:t>
            </a:r>
            <a:endParaRPr lang="en-US" sz="3200" dirty="0" smtClean="0"/>
          </a:p>
          <a:p>
            <a:pPr lvl="1"/>
            <a:r>
              <a:rPr lang="en-US" sz="2800" dirty="0" smtClean="0"/>
              <a:t>Known discontinuities in offsets of DNB calibration (monthly?)</a:t>
            </a:r>
          </a:p>
          <a:p>
            <a:pPr lvl="1"/>
            <a:r>
              <a:rPr lang="en-US" sz="2800" dirty="0" smtClean="0"/>
              <a:t>SRF changes in DNB over time could affect this work</a:t>
            </a:r>
          </a:p>
          <a:p>
            <a:pPr lvl="1"/>
            <a:r>
              <a:rPr lang="en-US" sz="2800" dirty="0" smtClean="0"/>
              <a:t>Defining “closest” in terms of which background grid cell to use</a:t>
            </a:r>
            <a:endParaRPr 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-122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DNB </a:t>
            </a:r>
            <a:r>
              <a:rPr lang="en-US" dirty="0" smtClean="0"/>
              <a:t>Background Removal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22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Nighttime Lights Composites: Next Steps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3550" y="1207294"/>
            <a:ext cx="11264900" cy="4469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800" dirty="0" smtClean="0"/>
          </a:p>
          <a:p>
            <a:pPr lvl="1"/>
            <a:r>
              <a:rPr lang="en-US" sz="3200" dirty="0" smtClean="0"/>
              <a:t>Finalize background characterization/removal algorithm</a:t>
            </a:r>
          </a:p>
          <a:p>
            <a:pPr lvl="1"/>
            <a:r>
              <a:rPr lang="en-US" sz="3200" dirty="0"/>
              <a:t>Test outlier removal algorithm on </a:t>
            </a:r>
            <a:r>
              <a:rPr lang="en-US" sz="3200" dirty="0" smtClean="0"/>
              <a:t>aurora</a:t>
            </a:r>
          </a:p>
          <a:p>
            <a:pPr lvl="1"/>
            <a:r>
              <a:rPr lang="en-US" sz="3200" dirty="0" smtClean="0"/>
              <a:t>Add in </a:t>
            </a:r>
            <a:r>
              <a:rPr lang="en-US" sz="3200" dirty="0" err="1" smtClean="0"/>
              <a:t>Nightfire</a:t>
            </a:r>
            <a:r>
              <a:rPr lang="en-US" sz="3200" dirty="0" smtClean="0"/>
              <a:t> detections to identify locations of persistent flares and volcanos</a:t>
            </a:r>
          </a:p>
          <a:p>
            <a:pPr lvl="1"/>
            <a:r>
              <a:rPr lang="en-US" sz="3200" dirty="0" smtClean="0"/>
              <a:t>Apply atmospheric correction algorithm to DNB radiances</a:t>
            </a:r>
          </a:p>
          <a:p>
            <a:pPr lvl="1"/>
            <a:endParaRPr lang="en-US" sz="28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514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Questions?</a:t>
            </a:r>
            <a:endParaRPr lang="en-US" sz="48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6550" y="3455194"/>
            <a:ext cx="11264900" cy="17645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800" dirty="0" smtClean="0"/>
          </a:p>
          <a:p>
            <a:pPr marL="457200" lvl="1" indent="0">
              <a:buNone/>
            </a:pPr>
            <a:r>
              <a:rPr lang="en-US" sz="2800" dirty="0" smtClean="0"/>
              <a:t>Emails:</a:t>
            </a:r>
          </a:p>
          <a:p>
            <a:pPr marL="457200" lvl="1" indent="0">
              <a:buNone/>
            </a:pPr>
            <a:r>
              <a:rPr lang="en-US" sz="2800" dirty="0" smtClean="0"/>
              <a:t>	Kim.Baugh@noaa.gov</a:t>
            </a:r>
          </a:p>
          <a:p>
            <a:pPr marL="457200" lvl="1" indent="0">
              <a:buNone/>
            </a:pPr>
            <a:r>
              <a:rPr lang="en-US" sz="2800" dirty="0" smtClean="0"/>
              <a:t>	Chris.Elvidge@noaa.gov</a:t>
            </a:r>
            <a:endParaRPr lang="en-US" sz="2800" dirty="0"/>
          </a:p>
          <a:p>
            <a:pPr marL="457200" lvl="1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650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514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Backup Slides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7983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09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VIIRS Nighttime Lights </a:t>
            </a:r>
            <a:r>
              <a:rPr lang="en-US" dirty="0" smtClean="0"/>
              <a:t>Composite – 2015/01</a:t>
            </a:r>
            <a:br>
              <a:rPr lang="en-US" dirty="0" smtClean="0"/>
            </a:br>
            <a:r>
              <a:rPr lang="en-US" sz="3200" dirty="0" smtClean="0"/>
              <a:t>Excluding Stray Light Corrected Areas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36" y="1480457"/>
            <a:ext cx="12204436" cy="4746170"/>
          </a:xfrm>
        </p:spPr>
      </p:pic>
    </p:spTree>
    <p:extLst>
      <p:ext uri="{BB962C8B-B14F-4D97-AF65-F5344CB8AC3E}">
        <p14:creationId xmlns:p14="http://schemas.microsoft.com/office/powerpoint/2010/main" val="10044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9810"/>
            <a:ext cx="12192000" cy="4741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09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VIIRS Nighttime Lights </a:t>
            </a:r>
            <a:r>
              <a:rPr lang="en-US" dirty="0" smtClean="0"/>
              <a:t>Composite – 2015/01</a:t>
            </a:r>
            <a:br>
              <a:rPr lang="en-US" dirty="0" smtClean="0"/>
            </a:br>
            <a:r>
              <a:rPr lang="en-US" sz="3200" dirty="0" smtClean="0"/>
              <a:t>Including Stray Light Corrected Areas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29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2350770" y="228600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 smtClean="0"/>
              <a:t>Nighttime Lights Composites</a:t>
            </a:r>
          </a:p>
          <a:p>
            <a:r>
              <a:rPr lang="en-US" sz="4000" dirty="0" smtClean="0"/>
              <a:t>What are they?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685800" y="1630680"/>
            <a:ext cx="1037844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lnSpc>
                <a:spcPct val="80000"/>
              </a:lnSpc>
              <a:buFontTx/>
              <a:buNone/>
            </a:pPr>
            <a:endParaRPr lang="en-US" sz="900" dirty="0" smtClean="0"/>
          </a:p>
          <a:p>
            <a:pPr marL="230188" indent="-230188">
              <a:lnSpc>
                <a:spcPct val="80000"/>
              </a:lnSpc>
              <a:buFontTx/>
              <a:buChar char="•"/>
            </a:pPr>
            <a:r>
              <a:rPr lang="en-US" sz="2800" dirty="0" smtClean="0"/>
              <a:t>A nighttime lights composite is made to serve as a baseline of persistent light sources.</a:t>
            </a:r>
          </a:p>
          <a:p>
            <a:pPr marL="230188" indent="-230188">
              <a:lnSpc>
                <a:spcPct val="80000"/>
              </a:lnSpc>
              <a:buFontTx/>
              <a:buChar char="•"/>
            </a:pPr>
            <a:r>
              <a:rPr lang="en-US" sz="2800" dirty="0" smtClean="0"/>
              <a:t>Composites are made as an average of the highest quality nighttime lights imagery over desired time period – usually monthly or annually.</a:t>
            </a:r>
          </a:p>
          <a:p>
            <a:pPr marL="230188" indent="-230188">
              <a:lnSpc>
                <a:spcPct val="80000"/>
              </a:lnSpc>
              <a:buFontTx/>
              <a:buChar char="•"/>
            </a:pPr>
            <a:r>
              <a:rPr lang="en-US" sz="2800" dirty="0" smtClean="0"/>
              <a:t>“Stable Lights” composites have ephemeral light sources and non-light (background) areas are removed from a composite.</a:t>
            </a:r>
          </a:p>
          <a:p>
            <a:pPr marL="230188" indent="-230188">
              <a:lnSpc>
                <a:spcPct val="80000"/>
              </a:lnSpc>
              <a:buFontTx/>
              <a:buChar char="•"/>
            </a:pPr>
            <a:r>
              <a:rPr lang="en-US" sz="2800" dirty="0" smtClean="0"/>
              <a:t>EOG group is producing current monthly cloud-free/no-moon DNB nighttime lights composites and is doing algorithm development to turn these in to  Stable Lights composites.</a:t>
            </a:r>
          </a:p>
        </p:txBody>
      </p:sp>
    </p:spTree>
    <p:extLst>
      <p:ext uri="{BB962C8B-B14F-4D97-AF65-F5344CB8AC3E}">
        <p14:creationId xmlns:p14="http://schemas.microsoft.com/office/powerpoint/2010/main" val="35162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>
          <a:xfrm>
            <a:off x="2350770" y="228600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 smtClean="0"/>
              <a:t>Nighttime Lights Composites</a:t>
            </a:r>
          </a:p>
          <a:p>
            <a:r>
              <a:rPr lang="en-US" sz="4000" dirty="0" smtClean="0"/>
              <a:t>What </a:t>
            </a:r>
            <a:r>
              <a:rPr lang="en-US" sz="4000" dirty="0" smtClean="0"/>
              <a:t>goes in?</a:t>
            </a:r>
            <a:endParaRPr lang="en-US" sz="4000" dirty="0" smtClean="0"/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533399" y="1447800"/>
            <a:ext cx="109156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lnSpc>
                <a:spcPct val="80000"/>
              </a:lnSpc>
              <a:buFontTx/>
              <a:buNone/>
            </a:pPr>
            <a:endParaRPr lang="en-US" sz="900" dirty="0" smtClean="0"/>
          </a:p>
          <a:p>
            <a:pPr marL="230188" indent="-230188">
              <a:lnSpc>
                <a:spcPct val="80000"/>
              </a:lnSpc>
              <a:buFontTx/>
              <a:buChar char="•"/>
            </a:pPr>
            <a:r>
              <a:rPr lang="en-US" sz="2800" dirty="0" smtClean="0"/>
              <a:t>Only the “highest quality” nighttime data gets averaged into a composite</a:t>
            </a:r>
          </a:p>
          <a:p>
            <a:pPr marL="230188" indent="-230188">
              <a:lnSpc>
                <a:spcPct val="80000"/>
              </a:lnSpc>
              <a:buFontTx/>
              <a:buChar char="•"/>
            </a:pPr>
            <a:r>
              <a:rPr lang="en-US" sz="2800" dirty="0" smtClean="0"/>
              <a:t>Currently this is defined as DNB data that is:</a:t>
            </a:r>
          </a:p>
          <a:p>
            <a:pPr marL="630238" lvl="1" indent="-230188">
              <a:lnSpc>
                <a:spcPct val="80000"/>
              </a:lnSpc>
              <a:buFontTx/>
              <a:buChar char="•"/>
            </a:pPr>
            <a:r>
              <a:rPr lang="en-US" sz="2400" dirty="0" smtClean="0"/>
              <a:t>Cloud-free (using the VIIRS </a:t>
            </a:r>
            <a:r>
              <a:rPr lang="en-US" sz="2400" dirty="0" smtClean="0"/>
              <a:t>cloud-mask (VCM) </a:t>
            </a:r>
            <a:r>
              <a:rPr lang="en-US" sz="2400" dirty="0" smtClean="0"/>
              <a:t>product)</a:t>
            </a:r>
          </a:p>
          <a:p>
            <a:pPr marL="630238" lvl="1" indent="-230188">
              <a:lnSpc>
                <a:spcPct val="80000"/>
              </a:lnSpc>
              <a:buFontTx/>
              <a:buChar char="•"/>
            </a:pPr>
            <a:r>
              <a:rPr lang="en-US" sz="2400" dirty="0" smtClean="0"/>
              <a:t>Nighttime with solar zenith angles greater than 101</a:t>
            </a:r>
          </a:p>
          <a:p>
            <a:pPr marL="630238" lvl="1" indent="-230188">
              <a:lnSpc>
                <a:spcPct val="80000"/>
              </a:lnSpc>
              <a:buFontTx/>
              <a:buChar char="•"/>
            </a:pPr>
            <a:r>
              <a:rPr lang="en-US" sz="2400" dirty="0" smtClean="0"/>
              <a:t>Not affected by moonlight (lunar </a:t>
            </a:r>
            <a:r>
              <a:rPr lang="en-US" sz="2400" dirty="0" err="1" smtClean="0"/>
              <a:t>illuminance</a:t>
            </a:r>
            <a:r>
              <a:rPr lang="en-US" sz="2400" dirty="0" smtClean="0"/>
              <a:t> &lt; 0.0005 lux)</a:t>
            </a:r>
          </a:p>
          <a:p>
            <a:pPr marL="630238" lvl="1" indent="-230188">
              <a:lnSpc>
                <a:spcPct val="80000"/>
              </a:lnSpc>
              <a:buFontTx/>
              <a:buChar char="•"/>
            </a:pPr>
            <a:r>
              <a:rPr lang="en-US" sz="2400" dirty="0" smtClean="0"/>
              <a:t>Middle </a:t>
            </a:r>
            <a:r>
              <a:rPr lang="en-US" sz="2400" dirty="0" smtClean="0"/>
              <a:t>of swath (DNB has increased noise at edge of scan)</a:t>
            </a:r>
          </a:p>
          <a:p>
            <a:pPr marL="630238" lvl="1" indent="-230188">
              <a:lnSpc>
                <a:spcPct val="80000"/>
              </a:lnSpc>
              <a:buFontTx/>
              <a:buChar char="•"/>
            </a:pPr>
            <a:r>
              <a:rPr lang="en-US" sz="2400" dirty="0" smtClean="0"/>
              <a:t>Free of lights from lightning</a:t>
            </a:r>
          </a:p>
          <a:p>
            <a:pPr marL="630238" lvl="1" indent="-230188">
              <a:lnSpc>
                <a:spcPct val="80000"/>
              </a:lnSpc>
              <a:buFontTx/>
              <a:buChar char="•"/>
            </a:pPr>
            <a:r>
              <a:rPr lang="en-US" sz="2400" dirty="0" smtClean="0"/>
              <a:t>Free of “lights” from South Atlantic Anomaly</a:t>
            </a:r>
          </a:p>
          <a:p>
            <a:pPr marL="630238" lvl="1" indent="-230188">
              <a:lnSpc>
                <a:spcPct val="80000"/>
              </a:lnSpc>
              <a:buFontTx/>
              <a:buChar char="•"/>
            </a:pPr>
            <a:endParaRPr lang="en-US" sz="2400" dirty="0" smtClean="0"/>
          </a:p>
          <a:p>
            <a:pPr marL="630238" lvl="1" indent="-230188">
              <a:lnSpc>
                <a:spcPct val="80000"/>
              </a:lnSpc>
              <a:buFontTx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885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73038"/>
            <a:ext cx="110528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Nighttime Lights Composites</a:t>
            </a:r>
          </a:p>
          <a:p>
            <a:pPr algn="ctr"/>
            <a:r>
              <a:rPr lang="en-US" sz="3500" dirty="0" smtClean="0"/>
              <a:t>(Monthly DNB Products)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3" y="1203008"/>
            <a:ext cx="7439978" cy="55120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12242" y="5693926"/>
            <a:ext cx="907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hlinkClick r:id="rId3"/>
              </a:rPr>
              <a:t>http://www.ngdc.noaa.gov/eog/viirs/download_monthly.html</a:t>
            </a:r>
            <a:endParaRPr lang="en-US" sz="2400" i="1" dirty="0"/>
          </a:p>
        </p:txBody>
      </p:sp>
      <p:sp>
        <p:nvSpPr>
          <p:cNvPr id="8" name="Rectangle 7"/>
          <p:cNvSpPr>
            <a:spLocks noGrp="1"/>
          </p:cNvSpPr>
          <p:nvPr/>
        </p:nvSpPr>
        <p:spPr bwMode="auto">
          <a:xfrm>
            <a:off x="7658100" y="1630680"/>
            <a:ext cx="4165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lnSpc>
                <a:spcPct val="80000"/>
              </a:lnSpc>
              <a:buFontTx/>
              <a:buNone/>
            </a:pPr>
            <a:endParaRPr lang="en-US" sz="900" dirty="0" smtClean="0"/>
          </a:p>
          <a:p>
            <a:pPr marL="230188" indent="-230188">
              <a:lnSpc>
                <a:spcPct val="80000"/>
              </a:lnSpc>
              <a:buFontTx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onthly DNB nighttime lights composites are available online</a:t>
            </a:r>
          </a:p>
          <a:p>
            <a:pPr marL="230188" indent="-230188">
              <a:lnSpc>
                <a:spcPct val="80000"/>
              </a:lnSpc>
              <a:buFontTx/>
              <a:buChar char="•"/>
            </a:pPr>
            <a:r>
              <a:rPr lang="en-US" sz="2400" dirty="0" smtClean="0"/>
              <a:t>Globe is cut into 6 tiles to reduce individual file sizes</a:t>
            </a:r>
          </a:p>
          <a:p>
            <a:pPr marL="230188" indent="-230188">
              <a:lnSpc>
                <a:spcPct val="80000"/>
              </a:lnSpc>
              <a:buFontTx/>
              <a:buChar char="•"/>
            </a:pPr>
            <a:r>
              <a:rPr lang="en-US" sz="2400" dirty="0" smtClean="0"/>
              <a:t>These products still contain ephemeral lights and non-lights (background).</a:t>
            </a:r>
          </a:p>
        </p:txBody>
      </p:sp>
    </p:spTree>
    <p:extLst>
      <p:ext uri="{BB962C8B-B14F-4D97-AF65-F5344CB8AC3E}">
        <p14:creationId xmlns:p14="http://schemas.microsoft.com/office/powerpoint/2010/main" val="353501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static.guim.co.uk/sys-images/Technology/Pix/pictures/2007/07/26/lightning-getty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84" y="1535503"/>
            <a:ext cx="3322320" cy="199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" y="-130175"/>
            <a:ext cx="92548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Sources of Nighttime Lights</a:t>
            </a:r>
            <a:endParaRPr lang="en-US" dirty="0"/>
          </a:p>
        </p:txBody>
      </p:sp>
      <p:pic>
        <p:nvPicPr>
          <p:cNvPr id="5" name="Picture 4" descr="toronto_nighttime_102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78" y="997461"/>
            <a:ext cx="3401567" cy="25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ameroon_fla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78" y="3935411"/>
            <a:ext cx="3401568" cy="255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0725" y="1035560"/>
            <a:ext cx="2657855" cy="199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Power_Egyp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896" y="3935411"/>
            <a:ext cx="4028697" cy="255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Forest-fire-night-wfp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644" y="3935411"/>
            <a:ext cx="3948249" cy="255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216679" y="3543300"/>
            <a:ext cx="3673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/>
              <a:t>Cities and human settlements</a:t>
            </a:r>
            <a:endParaRPr lang="en-US" dirty="0"/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3886200" y="6426200"/>
            <a:ext cx="19463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/>
              <a:t>Industrial Sites</a:t>
            </a:r>
            <a:endParaRPr lang="en-US" dirty="0"/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11292219" y="3019214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/>
              <a:t>Boats</a:t>
            </a: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165100" y="6426200"/>
            <a:ext cx="1476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/>
              <a:t> Gas Flares</a:t>
            </a: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3881483" y="3030400"/>
            <a:ext cx="3673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/>
              <a:t>Aurora</a:t>
            </a:r>
            <a:endParaRPr lang="en-US" dirty="0"/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8242300" y="6426200"/>
            <a:ext cx="7377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/>
              <a:t>Fires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62" y="1046180"/>
            <a:ext cx="3008543" cy="1996920"/>
          </a:xfrm>
          <a:prstGeom prst="rect">
            <a:avLst/>
          </a:prstGeom>
        </p:spPr>
      </p:pic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6465079" y="3543300"/>
            <a:ext cx="3673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/>
              <a:t>Lightning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10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static.guim.co.uk/sys-images/Technology/Pix/pictures/2007/07/26/lightning-getty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84" y="1535503"/>
            <a:ext cx="3322320" cy="199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" y="-130175"/>
            <a:ext cx="92548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rgbClr val="FF0000"/>
                </a:solidFill>
              </a:rPr>
              <a:t>Stable </a:t>
            </a:r>
            <a:r>
              <a:rPr lang="en-US" dirty="0" smtClean="0"/>
              <a:t>Sources of Nighttime Lights</a:t>
            </a:r>
            <a:endParaRPr lang="en-US" dirty="0"/>
          </a:p>
        </p:txBody>
      </p:sp>
      <p:pic>
        <p:nvPicPr>
          <p:cNvPr id="5" name="Picture 4" descr="toronto_nighttime_102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78" y="997461"/>
            <a:ext cx="3401567" cy="25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ameroon_fla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78" y="3935411"/>
            <a:ext cx="3401568" cy="255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0725" y="1035560"/>
            <a:ext cx="2657855" cy="199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Power_Egyp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896" y="3935411"/>
            <a:ext cx="4028697" cy="255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Forest-fire-night-wfp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644" y="3935411"/>
            <a:ext cx="3948249" cy="255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216679" y="3543300"/>
            <a:ext cx="3673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/>
              <a:t>Cities and human settlements</a:t>
            </a:r>
            <a:endParaRPr lang="en-US" dirty="0"/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3886200" y="6426200"/>
            <a:ext cx="19463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/>
              <a:t>Industrial Sites</a:t>
            </a:r>
            <a:endParaRPr lang="en-US" dirty="0"/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11292219" y="3031914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/>
              <a:t>Boats</a:t>
            </a: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165100" y="6426200"/>
            <a:ext cx="1476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/>
              <a:t> Gas Flares</a:t>
            </a: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3881483" y="3030400"/>
            <a:ext cx="3673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/>
              <a:t>Aurora</a:t>
            </a:r>
            <a:endParaRPr lang="en-US" dirty="0"/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8242300" y="6426200"/>
            <a:ext cx="7377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/>
              <a:t>Fires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62" y="1046180"/>
            <a:ext cx="3008543" cy="1996920"/>
          </a:xfrm>
          <a:prstGeom prst="rect">
            <a:avLst/>
          </a:prstGeom>
        </p:spPr>
      </p:pic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6465079" y="3543300"/>
            <a:ext cx="3673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/>
              <a:t>Lightning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0" y="3399732"/>
            <a:ext cx="3965897" cy="7480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568701" y="6352159"/>
            <a:ext cx="2413000" cy="5058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8901" y="6377559"/>
            <a:ext cx="1727199" cy="505841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16100" y="25178"/>
            <a:ext cx="92548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DNB Image Artifacts</a:t>
            </a:r>
            <a:endParaRPr lang="en-US" dirty="0"/>
          </a:p>
        </p:txBody>
      </p:sp>
      <p:sp>
        <p:nvSpPr>
          <p:cNvPr id="23" name="Rectangle 22"/>
          <p:cNvSpPr>
            <a:spLocks noGrp="1"/>
          </p:cNvSpPr>
          <p:nvPr/>
        </p:nvSpPr>
        <p:spPr bwMode="auto">
          <a:xfrm>
            <a:off x="685800" y="1630680"/>
            <a:ext cx="1037844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lnSpc>
                <a:spcPct val="80000"/>
              </a:lnSpc>
              <a:buFontTx/>
              <a:buNone/>
            </a:pPr>
            <a:endParaRPr lang="en-US" sz="900" dirty="0" smtClean="0"/>
          </a:p>
          <a:p>
            <a:pPr marL="230188" indent="-230188">
              <a:lnSpc>
                <a:spcPct val="80000"/>
              </a:lnSpc>
              <a:buFontTx/>
              <a:buChar char="•"/>
            </a:pPr>
            <a:r>
              <a:rPr lang="en-US" dirty="0" smtClean="0"/>
              <a:t>In addition to ephemeral lights, there are sensor specific image artifacts that need to be removed.</a:t>
            </a:r>
          </a:p>
          <a:p>
            <a:pPr marL="230188" indent="-230188">
              <a:lnSpc>
                <a:spcPct val="80000"/>
              </a:lnSpc>
              <a:buFontTx/>
              <a:buChar char="•"/>
            </a:pPr>
            <a:r>
              <a:rPr lang="en-US" dirty="0" smtClean="0"/>
              <a:t>The four most troublesome artifacts:</a:t>
            </a:r>
          </a:p>
          <a:p>
            <a:pPr marL="630238" lvl="1" indent="-230188">
              <a:lnSpc>
                <a:spcPct val="80000"/>
              </a:lnSpc>
              <a:buFontTx/>
              <a:buChar char="•"/>
            </a:pPr>
            <a:r>
              <a:rPr lang="en-US" sz="3200" dirty="0" smtClean="0"/>
              <a:t>Stray Light</a:t>
            </a:r>
          </a:p>
          <a:p>
            <a:pPr marL="630238" lvl="1" indent="-230188">
              <a:lnSpc>
                <a:spcPct val="80000"/>
              </a:lnSpc>
              <a:buFontTx/>
              <a:buChar char="•"/>
            </a:pPr>
            <a:r>
              <a:rPr lang="en-US" sz="3200" dirty="0" smtClean="0"/>
              <a:t>High energy particle hits to detector – most common in South Atlantic Anomaly (SAA) region</a:t>
            </a:r>
          </a:p>
          <a:p>
            <a:pPr marL="630238" lvl="1" indent="-230188">
              <a:lnSpc>
                <a:spcPct val="80000"/>
              </a:lnSpc>
              <a:buFontTx/>
              <a:buChar char="•"/>
            </a:pPr>
            <a:r>
              <a:rPr lang="en-US" sz="3200" dirty="0" smtClean="0"/>
              <a:t>Cross talk – across lines within a scan when imaging very large gas flares</a:t>
            </a:r>
          </a:p>
          <a:p>
            <a:pPr marL="630238" lvl="1" indent="-230188">
              <a:lnSpc>
                <a:spcPct val="80000"/>
              </a:lnSpc>
              <a:buFontTx/>
              <a:buChar char="•"/>
            </a:pPr>
            <a:r>
              <a:rPr lang="en-US" sz="3200" dirty="0" smtClean="0"/>
              <a:t>DNB aggregation zones 29-32</a:t>
            </a:r>
          </a:p>
          <a:p>
            <a:pPr marL="630238" lvl="1" indent="-230188">
              <a:lnSpc>
                <a:spcPct val="80000"/>
              </a:lnSpc>
              <a:buFontTx/>
              <a:buChar char="•"/>
            </a:pPr>
            <a:endParaRPr lang="en-US" sz="3200" dirty="0" smtClean="0"/>
          </a:p>
          <a:p>
            <a:pPr marL="630238" lvl="1" indent="-230188">
              <a:lnSpc>
                <a:spcPct val="80000"/>
              </a:lnSpc>
              <a:buFontTx/>
              <a:buChar char="•"/>
            </a:pPr>
            <a:endParaRPr lang="en-US" sz="3200" dirty="0" smtClean="0"/>
          </a:p>
          <a:p>
            <a:pPr marL="630238" lvl="1" indent="-230188">
              <a:lnSpc>
                <a:spcPct val="80000"/>
              </a:lnSpc>
              <a:buFontTx/>
              <a:buChar char="•"/>
            </a:pPr>
            <a:endParaRPr lang="en-US" sz="2400" dirty="0" smtClean="0"/>
          </a:p>
          <a:p>
            <a:pPr marL="630238" lvl="1" indent="-230188">
              <a:lnSpc>
                <a:spcPct val="80000"/>
              </a:lnSpc>
              <a:buFontTx/>
              <a:buChar char="•"/>
            </a:pPr>
            <a:endParaRPr lang="en-US" sz="2400" dirty="0" smtClean="0"/>
          </a:p>
          <a:p>
            <a:pPr marL="230188" indent="-230188">
              <a:lnSpc>
                <a:spcPct val="80000"/>
              </a:lnSpc>
              <a:buFontTx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94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017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DNB Image Artifacts: Stray Light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481" y="808104"/>
            <a:ext cx="4012019" cy="302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181" y="3841873"/>
            <a:ext cx="4012019" cy="301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4000" y="1039536"/>
            <a:ext cx="737988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Northrup Grumman algorithm </a:t>
            </a:r>
            <a:r>
              <a:rPr lang="en-US" sz="2600" dirty="0"/>
              <a:t>was implemented at the IDPS in </a:t>
            </a:r>
            <a:r>
              <a:rPr lang="en-US" sz="2600" dirty="0" smtClean="0"/>
              <a:t>August 2013.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Does a good job of mitigating stray light effects for visual interpretation.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Some issues for algorithm development within the stray light corrected region:</a:t>
            </a:r>
          </a:p>
          <a:p>
            <a:pPr marL="914400" lvl="1" indent="-457200">
              <a:buAutoNum type="arabicParenR"/>
            </a:pPr>
            <a:r>
              <a:rPr lang="en-US" sz="2600" dirty="0" smtClean="0"/>
              <a:t>Can under/over-correct, especially at transition into stray light and in Southern hemisphere</a:t>
            </a:r>
          </a:p>
          <a:p>
            <a:pPr marL="914400" lvl="1" indent="-457200">
              <a:buAutoNum type="arabicParenR"/>
            </a:pPr>
            <a:r>
              <a:rPr lang="en-US" sz="2600" dirty="0" smtClean="0"/>
              <a:t>Variance of data across scan is altered</a:t>
            </a:r>
          </a:p>
          <a:p>
            <a:pPr marL="914400" lvl="1" indent="-457200">
              <a:buAutoNum type="arabicParenR"/>
            </a:pPr>
            <a:r>
              <a:rPr lang="en-US" sz="2600" dirty="0" smtClean="0"/>
              <a:t>Correction quality is dependent on time from correction lookup table generation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Stray light corrected regions are identified and processed separately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333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1273</Words>
  <Application>Microsoft Office PowerPoint</Application>
  <PresentationFormat>Widescreen</PresentationFormat>
  <Paragraphs>173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Verdana</vt:lpstr>
      <vt:lpstr>Office Theme</vt:lpstr>
      <vt:lpstr>VIIRS Nighttime Lights Algorithm Development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DNB Image Artifacts: Stray Light</vt:lpstr>
      <vt:lpstr>DNB Image Artifacts: SAA Hits</vt:lpstr>
      <vt:lpstr>DNB Image Artifacts: Crosstalk</vt:lpstr>
      <vt:lpstr>DNB Image Artifacts: Agg. Zones 29-32</vt:lpstr>
      <vt:lpstr>DNB Ephemeral Lights: Lightning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DNB Background Removal</vt:lpstr>
      <vt:lpstr>DNB Background Removal</vt:lpstr>
      <vt:lpstr>Nighttime Lights Composites: Next Steps</vt:lpstr>
      <vt:lpstr>Questions?</vt:lpstr>
      <vt:lpstr>Backup Slides</vt:lpstr>
      <vt:lpstr>VIIRS Nighttime Lights Composite – 2015/01 Excluding Stray Light Corrected Areas</vt:lpstr>
      <vt:lpstr>VIIRS Nighttime Lights Composite – 2015/01 Including Stray Light Corrected Areas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Baugh</dc:creator>
  <cp:lastModifiedBy>Baugh</cp:lastModifiedBy>
  <cp:revision>105</cp:revision>
  <dcterms:created xsi:type="dcterms:W3CDTF">2015-05-20T00:39:22Z</dcterms:created>
  <dcterms:modified xsi:type="dcterms:W3CDTF">2015-05-21T04:50:17Z</dcterms:modified>
</cp:coreProperties>
</file>