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7.xml" ContentType="application/vnd.openxmlformats-officedocument.presentationml.notesSlide+xml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4" r:id="rId2"/>
    <p:sldId id="625" r:id="rId3"/>
    <p:sldId id="606" r:id="rId4"/>
    <p:sldId id="577" r:id="rId5"/>
    <p:sldId id="581" r:id="rId6"/>
    <p:sldId id="582" r:id="rId7"/>
    <p:sldId id="583" r:id="rId8"/>
    <p:sldId id="607" r:id="rId9"/>
    <p:sldId id="585" r:id="rId10"/>
    <p:sldId id="586" r:id="rId11"/>
    <p:sldId id="631" r:id="rId12"/>
    <p:sldId id="629" r:id="rId13"/>
    <p:sldId id="630" r:id="rId14"/>
    <p:sldId id="627" r:id="rId15"/>
    <p:sldId id="591" r:id="rId16"/>
    <p:sldId id="540" r:id="rId17"/>
    <p:sldId id="592" r:id="rId18"/>
    <p:sldId id="541" r:id="rId19"/>
    <p:sldId id="618" r:id="rId20"/>
    <p:sldId id="622" r:id="rId21"/>
    <p:sldId id="632" r:id="rId22"/>
    <p:sldId id="624" r:id="rId23"/>
    <p:sldId id="633" r:id="rId24"/>
    <p:sldId id="634" r:id="rId25"/>
    <p:sldId id="636" r:id="rId26"/>
    <p:sldId id="593" r:id="rId27"/>
    <p:sldId id="635" r:id="rId28"/>
    <p:sldId id="580" r:id="rId29"/>
    <p:sldId id="572" r:id="rId30"/>
    <p:sldId id="578" r:id="rId31"/>
    <p:sldId id="579" r:id="rId32"/>
    <p:sldId id="619" r:id="rId33"/>
    <p:sldId id="620" r:id="rId34"/>
    <p:sldId id="628" r:id="rId3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F4984"/>
    <a:srgbClr val="1C1EEA"/>
    <a:srgbClr val="FF6600"/>
    <a:srgbClr val="00FF00"/>
    <a:srgbClr val="EC383F"/>
    <a:srgbClr val="084712"/>
    <a:srgbClr val="052D0B"/>
    <a:srgbClr val="FFFEB1"/>
    <a:srgbClr val="B56C01"/>
    <a:srgbClr val="113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86262" autoAdjust="0"/>
  </p:normalViewPr>
  <p:slideViewPr>
    <p:cSldViewPr>
      <p:cViewPr varScale="1">
        <p:scale>
          <a:sx n="100" d="100"/>
          <a:sy n="100" d="100"/>
        </p:scale>
        <p:origin x="-19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1" Type="http://schemas.openxmlformats.org/officeDocument/2006/relationships/image" Target="../media/image57.emf"/><Relationship Id="rId2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05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on expertise of entire team for software</a:t>
            </a:r>
            <a:r>
              <a:rPr lang="en-US" baseline="0" dirty="0" smtClean="0"/>
              <a:t> development, processing, analysis, and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5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tied to MODIS science team, new </a:t>
            </a:r>
            <a:r>
              <a:rPr lang="en-US" smtClean="0"/>
              <a:t>algorithm development</a:t>
            </a:r>
            <a:endParaRPr lang="en-US" dirty="0" smtClean="0"/>
          </a:p>
          <a:p>
            <a:r>
              <a:rPr lang="en-US" dirty="0" smtClean="0"/>
              <a:t>7 instruments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lunar-based</a:t>
            </a:r>
          </a:p>
          <a:p>
            <a:r>
              <a:rPr lang="en-US" dirty="0" smtClean="0"/>
              <a:t>exponential model</a:t>
            </a:r>
            <a:r>
              <a:rPr lang="en-US" baseline="0" dirty="0" smtClean="0"/>
              <a:t> allows forward-stream extrapolation</a:t>
            </a:r>
          </a:p>
          <a:p>
            <a:r>
              <a:rPr lang="en-US" baseline="0" dirty="0" smtClean="0"/>
              <a:t>relatively accurate NRT retrievals</a:t>
            </a:r>
          </a:p>
          <a:p>
            <a:r>
              <a:rPr lang="en-US" baseline="0" dirty="0" err="1" smtClean="0"/>
              <a:t>destriping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9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 front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variability</a:t>
            </a:r>
            <a:r>
              <a:rPr lang="en-US" baseline="0" dirty="0" smtClean="0"/>
              <a:t> in early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want to apply </a:t>
            </a:r>
            <a:r>
              <a:rPr lang="en-US" dirty="0" err="1" smtClean="0"/>
              <a:t>brdf</a:t>
            </a:r>
            <a:r>
              <a:rPr lang="en-US" dirty="0" smtClean="0"/>
              <a:t> for IOP retrieval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7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8037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F49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24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tiff"/><Relationship Id="rId9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tiff"/><Relationship Id="rId9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7.emf"/><Relationship Id="rId5" Type="http://schemas.openxmlformats.org/officeDocument/2006/relationships/image" Target="../media/image6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58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59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6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6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6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85800" y="5334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Remote Sensing Reflectance 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and Derived Ocean Color Products from MODIS to VIIRS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715000"/>
            <a:ext cx="4191000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MODIS Science Team Meeting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19-22 </a:t>
            </a:r>
            <a:r>
              <a:rPr lang="en-US" sz="1400" dirty="0"/>
              <a:t>May </a:t>
            </a:r>
            <a:r>
              <a:rPr lang="en-US" sz="1400" dirty="0" smtClean="0"/>
              <a:t>2015, Silver Spring, </a:t>
            </a:r>
            <a:r>
              <a:rPr lang="en-US" sz="1400" dirty="0"/>
              <a:t>MD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581400" y="2895600"/>
            <a:ext cx="509626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Bryan Franz</a:t>
            </a:r>
          </a:p>
          <a:p>
            <a:pPr algn="ctr"/>
            <a:r>
              <a:rPr lang="en-US" sz="2400" dirty="0" smtClean="0"/>
              <a:t>Ocean Ecology Laboratory</a:t>
            </a:r>
          </a:p>
          <a:p>
            <a:pPr algn="ctr"/>
            <a:r>
              <a:rPr lang="en-US" sz="2400" dirty="0" smtClean="0"/>
              <a:t>NASA Goddard Space Flight Center</a:t>
            </a:r>
            <a:endParaRPr lang="en-US" sz="2400" dirty="0"/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Reduced Image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229600" cy="102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Revised instrument calibration includes detector relative calibration to reduce image striping artifacts.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viirs_destri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311709" cy="3804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1066800"/>
            <a:ext cx="19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Version R2013.1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1066800"/>
            <a:ext cx="190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Version R2014.0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244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6037"/>
            <a:ext cx="8382000" cy="792163"/>
          </a:xfrm>
        </p:spPr>
        <p:txBody>
          <a:bodyPr/>
          <a:lstStyle/>
          <a:p>
            <a:r>
              <a:rPr lang="en-US" dirty="0" smtClean="0"/>
              <a:t>VIIRS Clear-Water </a:t>
            </a:r>
            <a:r>
              <a:rPr lang="en-US" dirty="0" err="1" smtClean="0"/>
              <a:t>Rrs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 Time-Series Comparison</a:t>
            </a:r>
            <a:br>
              <a:rPr lang="en-US" dirty="0" smtClean="0"/>
            </a:br>
            <a:r>
              <a:rPr lang="en-US" sz="2400" dirty="0" smtClean="0">
                <a:solidFill>
                  <a:schemeClr val="tx1"/>
                </a:solidFill>
              </a:rPr>
              <a:t>Before &amp; After R2014.0 Reprocessing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r2014.0m_vr2013.1m_olig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5486400"/>
          </a:xfrm>
          <a:prstGeom prst="rect">
            <a:avLst/>
          </a:prstGeom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25625" y="22860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831975" y="31035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828800" y="3886200"/>
            <a:ext cx="56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486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828800" y="4951968"/>
            <a:ext cx="56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551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780820" y="1905000"/>
            <a:ext cx="9119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>
                <a:solidFill>
                  <a:srgbClr val="1C1EEA"/>
                </a:solidFill>
              </a:rPr>
              <a:t>before</a:t>
            </a:r>
            <a:endParaRPr lang="en-US" sz="2000" dirty="0">
              <a:solidFill>
                <a:srgbClr val="1C1EEA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4572000"/>
            <a:ext cx="697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dirty="0" smtClean="0">
                <a:solidFill>
                  <a:srgbClr val="1C1EEA"/>
                </a:solidFill>
              </a:rPr>
              <a:t>after</a:t>
            </a:r>
            <a:endParaRPr lang="en-US" sz="2000" dirty="0">
              <a:solidFill>
                <a:srgbClr val="1C1EEA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286000"/>
            <a:ext cx="152400" cy="990600"/>
          </a:xfrm>
          <a:prstGeom prst="straightConnector1">
            <a:avLst/>
          </a:prstGeom>
          <a:ln>
            <a:solidFill>
              <a:srgbClr val="1C1EE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6749739" y="3505200"/>
            <a:ext cx="184461" cy="1066800"/>
          </a:xfrm>
          <a:prstGeom prst="straightConnector1">
            <a:avLst/>
          </a:prstGeom>
          <a:ln>
            <a:solidFill>
              <a:srgbClr val="1C1EEA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828800" y="1093536"/>
            <a:ext cx="6096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r2013.1m_olig_chlor_a.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810000" cy="2857500"/>
          </a:xfrm>
          <a:prstGeom prst="rect">
            <a:avLst/>
          </a:prstGeom>
        </p:spPr>
      </p:pic>
      <p:pic>
        <p:nvPicPr>
          <p:cNvPr id="4" name="Picture 3" descr="vr2013.1m_olig_Rrs_551.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48100"/>
            <a:ext cx="3810000" cy="2857500"/>
          </a:xfrm>
          <a:prstGeom prst="rect">
            <a:avLst/>
          </a:prstGeom>
        </p:spPr>
      </p:pic>
      <p:pic>
        <p:nvPicPr>
          <p:cNvPr id="3" name="Picture 2" descr="vr2013.1m_olig_Rrs_443.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810000" cy="2857500"/>
          </a:xfrm>
          <a:prstGeom prst="rect">
            <a:avLst/>
          </a:prstGeom>
        </p:spPr>
      </p:pic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VIIRS 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Clear-Water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 Anomaly Trends</a:t>
            </a:r>
          </a:p>
        </p:txBody>
      </p:sp>
      <p:sp>
        <p:nvSpPr>
          <p:cNvPr id="97288" name="TextBox 10"/>
          <p:cNvSpPr txBox="1">
            <a:spLocks noChangeArrowheads="1"/>
          </p:cNvSpPr>
          <p:nvPr/>
        </p:nvSpPr>
        <p:spPr bwMode="auto">
          <a:xfrm>
            <a:off x="5992813" y="25796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Chlorophyll</a:t>
            </a:r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1990725" y="12763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(443)</a:t>
            </a:r>
          </a:p>
        </p:txBody>
      </p:sp>
      <p:sp>
        <p:nvSpPr>
          <p:cNvPr id="97290" name="TextBox 12"/>
          <p:cNvSpPr txBox="1">
            <a:spLocks noChangeArrowheads="1"/>
          </p:cNvSpPr>
          <p:nvPr/>
        </p:nvSpPr>
        <p:spPr bwMode="auto">
          <a:xfrm>
            <a:off x="1958975" y="4300538"/>
            <a:ext cx="1082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551)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7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E292D4-A40B-8248-A60A-EC67835F65D1}" type="slidenum">
              <a:rPr lang="en-US" sz="1400">
                <a:solidFill>
                  <a:srgbClr val="000000"/>
                </a:solidFill>
              </a:rPr>
              <a:pPr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9818" y="990600"/>
            <a:ext cx="3058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Before Reprocessing</a:t>
            </a:r>
          </a:p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R2013.1</a:t>
            </a:r>
            <a:endParaRPr lang="en-US" sz="2400" dirty="0">
              <a:solidFill>
                <a:srgbClr val="0F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r2014.0m_olig_Rrs_443.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810000" cy="2857500"/>
          </a:xfrm>
          <a:prstGeom prst="rect">
            <a:avLst/>
          </a:prstGeom>
        </p:spPr>
      </p:pic>
      <p:pic>
        <p:nvPicPr>
          <p:cNvPr id="7" name="Picture 6" descr="vr2014.0m_olig_Rrs_551.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48100"/>
            <a:ext cx="3810000" cy="2857500"/>
          </a:xfrm>
          <a:prstGeom prst="rect">
            <a:avLst/>
          </a:prstGeom>
        </p:spPr>
      </p:pic>
      <p:pic>
        <p:nvPicPr>
          <p:cNvPr id="8" name="Picture 7" descr="vr2014.0m_olig_chlor_a.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810000" cy="2857500"/>
          </a:xfrm>
          <a:prstGeom prst="rect">
            <a:avLst/>
          </a:prstGeom>
        </p:spPr>
      </p:pic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VIIRS 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Clear-Water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 Anomaly Trends</a:t>
            </a:r>
          </a:p>
        </p:txBody>
      </p:sp>
      <p:sp>
        <p:nvSpPr>
          <p:cNvPr id="97288" name="TextBox 10"/>
          <p:cNvSpPr txBox="1">
            <a:spLocks noChangeArrowheads="1"/>
          </p:cNvSpPr>
          <p:nvPr/>
        </p:nvSpPr>
        <p:spPr bwMode="auto">
          <a:xfrm>
            <a:off x="5992813" y="25796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Chlorophyll</a:t>
            </a:r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1990725" y="12763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(443)</a:t>
            </a:r>
          </a:p>
        </p:txBody>
      </p:sp>
      <p:sp>
        <p:nvSpPr>
          <p:cNvPr id="97290" name="TextBox 12"/>
          <p:cNvSpPr txBox="1">
            <a:spLocks noChangeArrowheads="1"/>
          </p:cNvSpPr>
          <p:nvPr/>
        </p:nvSpPr>
        <p:spPr bwMode="auto">
          <a:xfrm>
            <a:off x="1958975" y="4300538"/>
            <a:ext cx="1082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551)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7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E292D4-A40B-8248-A60A-EC67835F65D1}" type="slidenum">
              <a:rPr lang="en-US" sz="1400">
                <a:solidFill>
                  <a:srgbClr val="000000"/>
                </a:solidFill>
              </a:rPr>
              <a:pPr/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1822" y="990600"/>
            <a:ext cx="2814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After Reprocessing</a:t>
            </a:r>
          </a:p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R2014.0</a:t>
            </a:r>
            <a:endParaRPr lang="en-US" sz="2400" dirty="0">
              <a:solidFill>
                <a:srgbClr val="0F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0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r_vr20131_vr20140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9317"/>
            <a:ext cx="6400800" cy="4785283"/>
          </a:xfrm>
          <a:prstGeom prst="rect">
            <a:avLst/>
          </a:prstGeom>
        </p:spPr>
      </p:pic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Global Mid-Latitude (+/- 40°) Chlorophyll Anomaly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showing improved agreement of VIIRS with MODISA, MEI, and historical norms after R2014.0 reprocessing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6900C0E-922B-DE4E-972B-1002AF8AACC5}" type="slidenum">
              <a:rPr lang="en-US" sz="1400">
                <a:solidFill>
                  <a:srgbClr val="000000"/>
                </a:solidFill>
              </a:rPr>
              <a:pPr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428" name="TextBox 10"/>
          <p:cNvSpPr txBox="1">
            <a:spLocks noChangeArrowheads="1"/>
          </p:cNvSpPr>
          <p:nvPr/>
        </p:nvSpPr>
        <p:spPr bwMode="auto">
          <a:xfrm>
            <a:off x="7086600" y="2362200"/>
            <a:ext cx="1552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VIIRS R2013.1</a:t>
            </a:r>
          </a:p>
        </p:txBody>
      </p:sp>
      <p:sp>
        <p:nvSpPr>
          <p:cNvPr id="103429" name="TextBox 11"/>
          <p:cNvSpPr txBox="1">
            <a:spLocks noChangeArrowheads="1"/>
          </p:cNvSpPr>
          <p:nvPr/>
        </p:nvSpPr>
        <p:spPr bwMode="auto">
          <a:xfrm>
            <a:off x="7086600" y="4800600"/>
            <a:ext cx="1552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VIIRS R2014.0</a:t>
            </a:r>
          </a:p>
        </p:txBody>
      </p:sp>
      <p:sp>
        <p:nvSpPr>
          <p:cNvPr id="103430" name="TextBox 12"/>
          <p:cNvSpPr txBox="1">
            <a:spLocks noChangeArrowheads="1"/>
          </p:cNvSpPr>
          <p:nvPr/>
        </p:nvSpPr>
        <p:spPr bwMode="auto">
          <a:xfrm>
            <a:off x="457200" y="62484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0000"/>
                </a:solidFill>
                <a:cs typeface="Arial" charset="0"/>
              </a:rPr>
              <a:t>Following</a:t>
            </a:r>
            <a:r>
              <a:rPr lang="en-US" sz="1400" dirty="0">
                <a:solidFill>
                  <a:srgbClr val="084712"/>
                </a:solidFill>
                <a:cs typeface="Arial" charset="0"/>
              </a:rPr>
              <a:t> 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Franz, B.A., D.A. Siegel, M.J. </a:t>
            </a:r>
            <a:r>
              <a:rPr lang="en-US" sz="1400" i="1" dirty="0" err="1">
                <a:solidFill>
                  <a:srgbClr val="084712"/>
                </a:solidFill>
                <a:cs typeface="Arial" charset="0"/>
              </a:rPr>
              <a:t>Behrenfeld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, P.J. </a:t>
            </a:r>
            <a:r>
              <a:rPr lang="en-US" sz="1400" i="1" dirty="0" err="1">
                <a:solidFill>
                  <a:srgbClr val="084712"/>
                </a:solidFill>
                <a:cs typeface="Arial" charset="0"/>
              </a:rPr>
              <a:t>Werdell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 (</a:t>
            </a:r>
            <a:r>
              <a:rPr lang="en-US" sz="1400" i="1" dirty="0" smtClean="0">
                <a:solidFill>
                  <a:srgbClr val="084712"/>
                </a:solidFill>
                <a:cs typeface="Arial" charset="0"/>
              </a:rPr>
              <a:t>2015)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. 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Global ocean phytoplankton [in State of the Climate in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</a:rPr>
              <a:t>2014]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. Bulletin of the American Meteorological Society, submitted.</a:t>
            </a:r>
          </a:p>
        </p:txBody>
      </p:sp>
      <p:sp>
        <p:nvSpPr>
          <p:cNvPr id="103431" name="TextBox 7"/>
          <p:cNvSpPr txBox="1">
            <a:spLocks noChangeArrowheads="1"/>
          </p:cNvSpPr>
          <p:nvPr/>
        </p:nvSpPr>
        <p:spPr bwMode="auto">
          <a:xfrm>
            <a:off x="1296988" y="5459413"/>
            <a:ext cx="11588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cs typeface="Arial" charset="0"/>
              </a:rPr>
              <a:t>SeaWiFS</a:t>
            </a:r>
          </a:p>
        </p:txBody>
      </p:sp>
      <p:sp>
        <p:nvSpPr>
          <p:cNvPr id="103432" name="TextBox 8"/>
          <p:cNvSpPr txBox="1">
            <a:spLocks noChangeArrowheads="1"/>
          </p:cNvSpPr>
          <p:nvPr/>
        </p:nvSpPr>
        <p:spPr bwMode="auto">
          <a:xfrm>
            <a:off x="3584575" y="5459413"/>
            <a:ext cx="10953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3" name="TextBox 13"/>
          <p:cNvSpPr txBox="1">
            <a:spLocks noChangeArrowheads="1"/>
          </p:cNvSpPr>
          <p:nvPr/>
        </p:nvSpPr>
        <p:spPr bwMode="auto">
          <a:xfrm>
            <a:off x="4808538" y="5459413"/>
            <a:ext cx="1468437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4" name="TextBox 15"/>
          <p:cNvSpPr txBox="1">
            <a:spLocks noChangeArrowheads="1"/>
          </p:cNvSpPr>
          <p:nvPr/>
        </p:nvSpPr>
        <p:spPr bwMode="auto">
          <a:xfrm>
            <a:off x="2625725" y="5465763"/>
            <a:ext cx="8350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35" name="TextBox 16"/>
          <p:cNvSpPr txBox="1">
            <a:spLocks noChangeArrowheads="1"/>
          </p:cNvSpPr>
          <p:nvPr/>
        </p:nvSpPr>
        <p:spPr bwMode="auto">
          <a:xfrm>
            <a:off x="1290638" y="3057525"/>
            <a:ext cx="11588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SeaWiFS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36" name="TextBox 17"/>
          <p:cNvSpPr txBox="1">
            <a:spLocks noChangeArrowheads="1"/>
          </p:cNvSpPr>
          <p:nvPr/>
        </p:nvSpPr>
        <p:spPr bwMode="auto">
          <a:xfrm>
            <a:off x="3578225" y="3057525"/>
            <a:ext cx="1095375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7" name="TextBox 18"/>
          <p:cNvSpPr txBox="1">
            <a:spLocks noChangeArrowheads="1"/>
          </p:cNvSpPr>
          <p:nvPr/>
        </p:nvSpPr>
        <p:spPr bwMode="auto">
          <a:xfrm>
            <a:off x="4802188" y="3057525"/>
            <a:ext cx="1468437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8" name="TextBox 19"/>
          <p:cNvSpPr txBox="1">
            <a:spLocks noChangeArrowheads="1"/>
          </p:cNvSpPr>
          <p:nvPr/>
        </p:nvSpPr>
        <p:spPr bwMode="auto">
          <a:xfrm>
            <a:off x="2619375" y="3065463"/>
            <a:ext cx="835025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39" name="TextBox 20"/>
          <p:cNvSpPr txBox="1">
            <a:spLocks noChangeArrowheads="1"/>
          </p:cNvSpPr>
          <p:nvPr/>
        </p:nvSpPr>
        <p:spPr bwMode="auto">
          <a:xfrm>
            <a:off x="1779588" y="1593850"/>
            <a:ext cx="28749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84712"/>
                </a:solidFill>
                <a:cs typeface="Arial" charset="0"/>
              </a:rPr>
              <a:t>Multivariate Enso Index (MEI)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533525" y="1792288"/>
            <a:ext cx="304800" cy="457200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41" name="TextBox 22"/>
          <p:cNvSpPr txBox="1">
            <a:spLocks noChangeArrowheads="1"/>
          </p:cNvSpPr>
          <p:nvPr/>
        </p:nvSpPr>
        <p:spPr bwMode="auto">
          <a:xfrm>
            <a:off x="1785938" y="3981450"/>
            <a:ext cx="287655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rgbClr val="084712"/>
                </a:solidFill>
                <a:cs typeface="Arial" charset="0"/>
              </a:rPr>
              <a:t>Multivariate Enso Index (MEI)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41463" y="4181475"/>
            <a:ext cx="304800" cy="457200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43" name="TextBox 26"/>
          <p:cNvSpPr txBox="1">
            <a:spLocks noChangeArrowheads="1"/>
          </p:cNvSpPr>
          <p:nvPr/>
        </p:nvSpPr>
        <p:spPr bwMode="auto">
          <a:xfrm>
            <a:off x="7104063" y="3425825"/>
            <a:ext cx="17859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>
                <a:solidFill>
                  <a:srgbClr val="FF0000"/>
                </a:solidFill>
              </a:rPr>
              <a:t>calibration issue 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resolved</a:t>
            </a:r>
            <a:endParaRPr lang="en-US" sz="140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469063" y="3770313"/>
            <a:ext cx="739775" cy="11779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072188" y="3043238"/>
            <a:ext cx="1057275" cy="528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19800" y="152400"/>
            <a:ext cx="2695806" cy="6509743"/>
            <a:chOff x="6019800" y="152400"/>
            <a:chExt cx="2695806" cy="6509743"/>
          </a:xfrm>
        </p:grpSpPr>
        <p:pic>
          <p:nvPicPr>
            <p:cNvPr id="23" name="Picture 22" descr="cdr_vr20131_vr20140 (1)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9" t="253"/>
            <a:stretch/>
          </p:blipFill>
          <p:spPr>
            <a:xfrm>
              <a:off x="6019800" y="152400"/>
              <a:ext cx="2695806" cy="6509743"/>
            </a:xfrm>
            <a:prstGeom prst="rect">
              <a:avLst/>
            </a:prstGeom>
            <a:ln>
              <a:solidFill>
                <a:srgbClr val="08471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10"/>
            <p:cNvSpPr txBox="1">
              <a:spLocks noChangeArrowheads="1"/>
            </p:cNvSpPr>
            <p:nvPr/>
          </p:nvSpPr>
          <p:spPr bwMode="auto">
            <a:xfrm>
              <a:off x="6168880" y="304800"/>
              <a:ext cx="1908320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EC383F"/>
                  </a:solidFill>
                  <a:cs typeface="Arial" charset="0"/>
                </a:rPr>
                <a:t>VIIRS R2013.1</a:t>
              </a:r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6121255" y="3581400"/>
              <a:ext cx="1908320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EC383F"/>
                  </a:solidFill>
                  <a:cs typeface="Arial" charset="0"/>
                </a:rPr>
                <a:t>VIIRS R2014.0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72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MODISA Calibration Issues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301625" y="884238"/>
            <a:ext cx="8667750" cy="5135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Collection 6 calibration and subsequent updates are being applied, but standard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calibration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may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not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 sufficient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to fully characterize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late-mission temporal calibration changes to level required for ocean color.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MODIS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/Aqua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Rrs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showing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increased temporal variability in blue (412, 443) water-leaving reflectance trends after 2011. 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 it real?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5EB43B8-4271-4F4A-80F4-78F23548315D}" type="slidenum">
              <a:rPr lang="en-US" sz="1400">
                <a:solidFill>
                  <a:srgbClr val="000000"/>
                </a:solidFill>
              </a:rPr>
              <a:pPr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8550" y="812800"/>
            <a:ext cx="6650038" cy="14288"/>
          </a:xfrm>
          <a:prstGeom prst="line">
            <a:avLst/>
          </a:prstGeom>
          <a:ln>
            <a:solidFill>
              <a:srgbClr val="10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54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104A84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) Deep-Water Time-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Series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pic>
        <p:nvPicPr>
          <p:cNvPr id="96258" name="Picture 7" descr="ar2013.1m_ar2013.1m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398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88013" y="1812925"/>
            <a:ext cx="2693987" cy="1673225"/>
            <a:chOff x="5688013" y="1812925"/>
            <a:chExt cx="2693987" cy="1673225"/>
          </a:xfrm>
        </p:grpSpPr>
        <p:sp>
          <p:nvSpPr>
            <p:cNvPr id="96259" name="TextBox 8"/>
            <p:cNvSpPr txBox="1">
              <a:spLocks noChangeArrowheads="1"/>
            </p:cNvSpPr>
            <p:nvPr/>
          </p:nvSpPr>
          <p:spPr bwMode="auto">
            <a:xfrm>
              <a:off x="5740400" y="1812925"/>
              <a:ext cx="2460625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increasing variability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688013" y="2190750"/>
              <a:ext cx="2693987" cy="12954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 dirty="0">
                <a:solidFill>
                  <a:srgbClr val="FF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1971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27860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838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462087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798638" y="1389062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Processing Version R2013.1</a:t>
            </a: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3" name="Picture 12" descr="modiscal1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t="49507" b="628"/>
          <a:stretch/>
        </p:blipFill>
        <p:spPr>
          <a:xfrm>
            <a:off x="152400" y="3810000"/>
            <a:ext cx="5379185" cy="2895600"/>
          </a:xfrm>
          <a:prstGeom prst="rect">
            <a:avLst/>
          </a:prstGeom>
          <a:ln>
            <a:solidFill>
              <a:srgbClr val="1135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43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Calibration Issues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301625" y="884238"/>
            <a:ext cx="8667750" cy="51355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Collection 6 calibration and subsequent updates are being applied, but standard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calibration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may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not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be sufficient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to fully characterize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late-mission temporal calibration changes to level required for ocean color.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en-US" sz="1000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MODIS/Aqua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showing increased temporal variability in blue (412, 443) water-leaving reflectance trends after 2011.  Is it real?</a:t>
            </a:r>
          </a:p>
          <a:p>
            <a:endParaRPr lang="en-US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In 2014, all radiometry shifted (up in blue, down in green), with commensurate decline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of 10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% in clear-water chlorophyll. </a:t>
            </a:r>
          </a:p>
          <a:p>
            <a:endParaRPr lang="en-US" sz="1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5EB43B8-4271-4F4A-80F4-78F23548315D}" type="slidenum">
              <a:rPr lang="en-US" sz="1400">
                <a:solidFill>
                  <a:srgbClr val="000000"/>
                </a:solidFill>
              </a:rPr>
              <a:pPr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8550" y="812800"/>
            <a:ext cx="6650038" cy="14288"/>
          </a:xfrm>
          <a:prstGeom prst="line">
            <a:avLst/>
          </a:prstGeom>
          <a:ln>
            <a:solidFill>
              <a:srgbClr val="10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6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Clear-Water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 Anomaly Trends</a:t>
            </a:r>
          </a:p>
        </p:txBody>
      </p:sp>
      <p:pic>
        <p:nvPicPr>
          <p:cNvPr id="97282" name="Picture 6" descr="ar2013.1m_olig_Rrs_443.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9001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ar2013.1m_olig_Rrs_547.small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8227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ar2013.1m_olig_chlor_a.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1955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513638" y="3217862"/>
            <a:ext cx="754062" cy="10064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8850" y="4733925"/>
            <a:ext cx="754063" cy="100488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7287" name="TextBox 9"/>
          <p:cNvSpPr txBox="1">
            <a:spLocks noChangeArrowheads="1"/>
          </p:cNvSpPr>
          <p:nvPr/>
        </p:nvSpPr>
        <p:spPr bwMode="auto">
          <a:xfrm>
            <a:off x="5238750" y="5799137"/>
            <a:ext cx="3095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>
                <a:solidFill>
                  <a:srgbClr val="FF0000"/>
                </a:solidFill>
              </a:rPr>
              <a:t>2014 anomaly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“calibration issue</a:t>
            </a:r>
            <a:r>
              <a:rPr lang="en-US" sz="200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97288" name="TextBox 10"/>
          <p:cNvSpPr txBox="1">
            <a:spLocks noChangeArrowheads="1"/>
          </p:cNvSpPr>
          <p:nvPr/>
        </p:nvSpPr>
        <p:spPr bwMode="auto">
          <a:xfrm>
            <a:off x="5992813" y="25796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Chlorophyll</a:t>
            </a:r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1990725" y="12763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(443)</a:t>
            </a:r>
          </a:p>
        </p:txBody>
      </p:sp>
      <p:sp>
        <p:nvSpPr>
          <p:cNvPr id="97290" name="TextBox 12"/>
          <p:cNvSpPr txBox="1">
            <a:spLocks noChangeArrowheads="1"/>
          </p:cNvSpPr>
          <p:nvPr/>
        </p:nvSpPr>
        <p:spPr bwMode="auto">
          <a:xfrm>
            <a:off x="1958975" y="430053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(547)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08838" y="4276725"/>
            <a:ext cx="569912" cy="1389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E292D4-A40B-8248-A60A-EC67835F65D1}" type="slidenum">
              <a:rPr lang="en-US" sz="1400">
                <a:solidFill>
                  <a:srgbClr val="000000"/>
                </a:solidFill>
              </a:rPr>
              <a:pPr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990600"/>
            <a:ext cx="2887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Current Operational</a:t>
            </a:r>
          </a:p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R2013.1</a:t>
            </a:r>
            <a:endParaRPr lang="en-US" sz="2400" dirty="0">
              <a:solidFill>
                <a:srgbClr val="0F4984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308475" y="5111750"/>
            <a:ext cx="1163638" cy="517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6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Calibration Issues</a:t>
            </a:r>
            <a:endParaRPr lang="en-US" dirty="0">
              <a:solidFill>
                <a:srgbClr val="104A84"/>
              </a:solidFill>
              <a:latin typeface="Arial" charset="0"/>
              <a:cs typeface="Arial" charset="0"/>
            </a:endParaRP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301625" y="884238"/>
            <a:ext cx="8667750" cy="51355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Collection 6 calibration and subsequent updates are being applied, but standard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calibration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may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not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be sufficient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to fully characterize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late-mission temporal calibration changes to level required for ocean color.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en-US" sz="1000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MODIS/Aqua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showing increased temporal variability in blue (412, 443) water-leaving reflectance trends after 2011.  Is it real?</a:t>
            </a:r>
          </a:p>
          <a:p>
            <a:endParaRPr lang="en-US" sz="10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In 2014, all radiometry shifted (up in blue, down in green), with commensurate decline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of 10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% in clear-water chlorophyll. 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en-US" sz="1050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Our team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and MCST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have been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working to resolve these issues in preparation for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MODISA reprocessing 2014.0, with some success. 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endParaRPr lang="en-US" sz="1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5EB43B8-4271-4F4A-80F4-78F23548315D}" type="slidenum">
              <a:rPr lang="en-US" sz="1400">
                <a:solidFill>
                  <a:srgbClr val="000000"/>
                </a:solidFill>
              </a:rPr>
              <a:pPr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98550" y="812800"/>
            <a:ext cx="6650038" cy="14288"/>
          </a:xfrm>
          <a:prstGeom prst="line">
            <a:avLst/>
          </a:prstGeom>
          <a:ln>
            <a:solidFill>
              <a:srgbClr val="104A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7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dirty="0" smtClean="0"/>
              <a:t>Proposal Team: MODIS &amp; VIIRS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04123"/>
              </p:ext>
            </p:extLst>
          </p:nvPr>
        </p:nvGraphicFramePr>
        <p:xfrm>
          <a:off x="1447800" y="1158240"/>
          <a:ext cx="6248400" cy="3566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76409"/>
                <a:gridCol w="407199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Team Member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Primary Role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Bryan Franz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project lead &amp; quality assessment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Zia Ahmad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atmospheric correction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Sean</a:t>
                      </a:r>
                      <a:r>
                        <a:rPr lang="en-US" sz="2000" baseline="0" dirty="0" smtClean="0"/>
                        <a:t> Bailey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vicarious calibration &amp; software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Eplee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VIIRS calibration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Gerhard Meister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MODIS calibration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Chris Proctor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 situ</a:t>
                      </a:r>
                      <a:r>
                        <a:rPr lang="en-US" sz="2000" baseline="0" dirty="0" smtClean="0"/>
                        <a:t> validation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Kevin </a:t>
                      </a:r>
                      <a:r>
                        <a:rPr lang="en-US" sz="2000" dirty="0" err="1" smtClean="0"/>
                        <a:t>Turpie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VIIRS</a:t>
                      </a:r>
                      <a:r>
                        <a:rPr lang="en-US" sz="2000" baseline="0" dirty="0" smtClean="0"/>
                        <a:t> prelaunch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Jeremy </a:t>
                      </a:r>
                      <a:r>
                        <a:rPr lang="en-US" sz="2000" dirty="0" err="1" smtClean="0"/>
                        <a:t>Werdell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bio-optical algorithms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5334000"/>
            <a:ext cx="618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F4984"/>
                </a:solidFill>
              </a:rPr>
              <a:t>and </a:t>
            </a:r>
            <a:r>
              <a:rPr lang="en-US" sz="2400" dirty="0">
                <a:solidFill>
                  <a:srgbClr val="0F4984"/>
                </a:solidFill>
              </a:rPr>
              <a:t>the Ocean Biology Processing </a:t>
            </a:r>
            <a:r>
              <a:rPr lang="en-US" sz="2400" dirty="0" smtClean="0">
                <a:solidFill>
                  <a:srgbClr val="0F4984"/>
                </a:solidFill>
              </a:rPr>
              <a:t>Group ...</a:t>
            </a:r>
            <a:endParaRPr lang="en-US" sz="2400" dirty="0">
              <a:solidFill>
                <a:srgbClr val="0F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t126_olig_chlor_a.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3810000" cy="2857500"/>
          </a:xfrm>
          <a:prstGeom prst="rect">
            <a:avLst/>
          </a:prstGeom>
        </p:spPr>
      </p:pic>
      <p:pic>
        <p:nvPicPr>
          <p:cNvPr id="4" name="Picture 3" descr="at126_olig_Rrs_547.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48100"/>
            <a:ext cx="3810000" cy="2857500"/>
          </a:xfrm>
          <a:prstGeom prst="rect">
            <a:avLst/>
          </a:prstGeom>
        </p:spPr>
      </p:pic>
      <p:pic>
        <p:nvPicPr>
          <p:cNvPr id="5" name="Picture 4" descr="at126_olig_Rrs_443.smal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3810000" cy="2857500"/>
          </a:xfrm>
          <a:prstGeom prst="rect">
            <a:avLst/>
          </a:prstGeom>
        </p:spPr>
      </p:pic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Clear-Water </a:t>
            </a:r>
            <a:r>
              <a:rPr lang="en-US" dirty="0" err="1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 Anomaly Trends</a:t>
            </a:r>
          </a:p>
        </p:txBody>
      </p:sp>
      <p:sp>
        <p:nvSpPr>
          <p:cNvPr id="97288" name="TextBox 10"/>
          <p:cNvSpPr txBox="1">
            <a:spLocks noChangeArrowheads="1"/>
          </p:cNvSpPr>
          <p:nvPr/>
        </p:nvSpPr>
        <p:spPr bwMode="auto">
          <a:xfrm>
            <a:off x="5992813" y="25796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Chlorophyll</a:t>
            </a:r>
          </a:p>
        </p:txBody>
      </p:sp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1990725" y="12763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(443)</a:t>
            </a:r>
          </a:p>
        </p:txBody>
      </p:sp>
      <p:sp>
        <p:nvSpPr>
          <p:cNvPr id="97290" name="TextBox 12"/>
          <p:cNvSpPr txBox="1">
            <a:spLocks noChangeArrowheads="1"/>
          </p:cNvSpPr>
          <p:nvPr/>
        </p:nvSpPr>
        <p:spPr bwMode="auto">
          <a:xfrm>
            <a:off x="1958975" y="430053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err="1">
                <a:solidFill>
                  <a:srgbClr val="000000"/>
                </a:solidFill>
              </a:rPr>
              <a:t>Rrs</a:t>
            </a:r>
            <a:r>
              <a:rPr lang="en-US" sz="1800" dirty="0">
                <a:solidFill>
                  <a:srgbClr val="000000"/>
                </a:solidFill>
              </a:rPr>
              <a:t>(547)</a:t>
            </a:r>
          </a:p>
        </p:txBody>
      </p:sp>
      <p:sp>
        <p:nvSpPr>
          <p:cNvPr id="97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7E292D4-A40B-8248-A60A-EC67835F65D1}" type="slidenum">
              <a:rPr lang="en-US" sz="1400">
                <a:solidFill>
                  <a:srgbClr val="000000"/>
                </a:solidFill>
              </a:rPr>
              <a:pPr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7878" y="762000"/>
            <a:ext cx="3822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F4984"/>
                </a:solidFill>
              </a:rPr>
              <a:t>Reprocessing Test Results</a:t>
            </a:r>
          </a:p>
          <a:p>
            <a:pPr algn="ctr"/>
            <a:r>
              <a:rPr lang="en-US" sz="1800" dirty="0"/>
              <a:t>MCST LUT </a:t>
            </a:r>
            <a:r>
              <a:rPr lang="en-US" sz="1800" dirty="0" smtClean="0"/>
              <a:t>V6.1.33.8_OC2</a:t>
            </a:r>
          </a:p>
          <a:p>
            <a:pPr algn="ctr"/>
            <a:r>
              <a:rPr lang="en-US" sz="1800" dirty="0" smtClean="0"/>
              <a:t>+ OBPG cross-scan corrections</a:t>
            </a:r>
            <a:endParaRPr lang="en-US" sz="2400" dirty="0">
              <a:solidFill>
                <a:srgbClr val="0F4984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3788" y="3048000"/>
            <a:ext cx="754062" cy="10064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429000" y="4564063"/>
            <a:ext cx="754063" cy="100488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5168900" y="5629275"/>
            <a:ext cx="3095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2014 anomaly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“resolved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308475" y="5111750"/>
            <a:ext cx="1163638" cy="517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38988" y="4106863"/>
            <a:ext cx="569912" cy="1389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2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t34_at126_olig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15200" cy="5486400"/>
          </a:xfrm>
          <a:prstGeom prst="rect">
            <a:avLst/>
          </a:prstGeom>
        </p:spPr>
      </p:pic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&amp; VIIRS </a:t>
            </a:r>
            <a:r>
              <a:rPr lang="en-US" dirty="0" err="1" smtClean="0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104A84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)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Clear-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Water Time-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Series</a:t>
            </a:r>
            <a:b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showing “good” agreement </a:t>
            </a: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2860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31035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474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Processing Test Results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828800" y="4051300"/>
            <a:ext cx="1031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486-488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1828800" y="5117068"/>
            <a:ext cx="1031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547-551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7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34_at126_deep_rrs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315200" cy="5486400"/>
          </a:xfrm>
          <a:prstGeom prst="rect">
            <a:avLst/>
          </a:prstGeom>
        </p:spPr>
      </p:pic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MODISA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&amp; VIIRS </a:t>
            </a:r>
            <a:r>
              <a:rPr lang="en-US" dirty="0" err="1" smtClean="0">
                <a:solidFill>
                  <a:srgbClr val="104A84"/>
                </a:solidFill>
                <a:latin typeface="Arial" charset="0"/>
                <a:cs typeface="Arial" charset="0"/>
              </a:rPr>
              <a:t>Rrs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(</a:t>
            </a:r>
            <a:r>
              <a:rPr lang="en-US" dirty="0">
                <a:solidFill>
                  <a:srgbClr val="104A84"/>
                </a:solidFill>
                <a:latin typeface="Symbol" charset="0"/>
                <a:cs typeface="Symbol" charset="0"/>
              </a:rPr>
              <a:t>l</a:t>
            </a: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) Deep-Water Time-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Series</a:t>
            </a:r>
            <a:b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showing “good” agreement </a:t>
            </a:r>
            <a:endParaRPr lang="en-US" sz="2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6261" name="TextBox 10"/>
          <p:cNvSpPr txBox="1">
            <a:spLocks noChangeArrowheads="1"/>
          </p:cNvSpPr>
          <p:nvPr/>
        </p:nvSpPr>
        <p:spPr bwMode="auto">
          <a:xfrm>
            <a:off x="1825625" y="2514600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412</a:t>
            </a:r>
          </a:p>
        </p:txBody>
      </p:sp>
      <p:sp>
        <p:nvSpPr>
          <p:cNvPr id="96262" name="TextBox 11"/>
          <p:cNvSpPr txBox="1">
            <a:spLocks noChangeArrowheads="1"/>
          </p:cNvSpPr>
          <p:nvPr/>
        </p:nvSpPr>
        <p:spPr bwMode="auto">
          <a:xfrm>
            <a:off x="1831975" y="3103562"/>
            <a:ext cx="569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</a:rPr>
              <a:t>443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4746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Processing Test Results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828800" y="3746500"/>
            <a:ext cx="1031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486-488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1828800" y="4812268"/>
            <a:ext cx="1031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</a:rPr>
              <a:t>547-551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4572000"/>
            <a:ext cx="5562600" cy="2133600"/>
            <a:chOff x="152400" y="4572000"/>
            <a:chExt cx="5562600" cy="2133600"/>
          </a:xfrm>
        </p:grpSpPr>
        <p:sp>
          <p:nvSpPr>
            <p:cNvPr id="23" name="Rectangle 22"/>
            <p:cNvSpPr/>
            <p:nvPr/>
          </p:nvSpPr>
          <p:spPr>
            <a:xfrm>
              <a:off x="152400" y="4572000"/>
              <a:ext cx="5562600" cy="21336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8600" y="4648200"/>
              <a:ext cx="5410200" cy="1905000"/>
              <a:chOff x="228600" y="4495800"/>
              <a:chExt cx="6769100" cy="2171700"/>
            </a:xfrm>
          </p:grpSpPr>
          <p:pic>
            <p:nvPicPr>
              <p:cNvPr id="25" name="Picture 24" descr="rrs_ratios.tif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953000"/>
                <a:ext cx="6769100" cy="17145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854494" y="4495800"/>
                <a:ext cx="11935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MODIS</a:t>
                </a:r>
                <a:endParaRPr lang="en-US" sz="2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583478" y="4495800"/>
                <a:ext cx="988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VIIRS</a:t>
                </a:r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57800" y="4495800"/>
                <a:ext cx="1167863" cy="526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Ratio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195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1431110697442785_Rrs551_h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05200"/>
            <a:ext cx="3429000" cy="2743200"/>
          </a:xfrm>
          <a:prstGeom prst="rect">
            <a:avLst/>
          </a:prstGeom>
        </p:spPr>
      </p:pic>
      <p:pic>
        <p:nvPicPr>
          <p:cNvPr id="13" name="Picture 12" descr="val1431110697442785_Rrs5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2743200" cy="2743200"/>
          </a:xfrm>
          <a:prstGeom prst="rect">
            <a:avLst/>
          </a:prstGeom>
        </p:spPr>
      </p:pic>
      <p:pic>
        <p:nvPicPr>
          <p:cNvPr id="14" name="Picture 13" descr="val1431110697442785_Rrs443_h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3429000" cy="2743200"/>
          </a:xfrm>
          <a:prstGeom prst="rect">
            <a:avLst/>
          </a:prstGeom>
        </p:spPr>
      </p:pic>
      <p:pic>
        <p:nvPicPr>
          <p:cNvPr id="15" name="Picture 14" descr="val1431110697442785_Rrs4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2743200" cy="2743200"/>
          </a:xfrm>
          <a:prstGeom prst="rect">
            <a:avLst/>
          </a:prstGeom>
        </p:spPr>
      </p:pic>
      <p:pic>
        <p:nvPicPr>
          <p:cNvPr id="16" name="Picture 15" descr="val1431111152339114_chlor_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38200"/>
            <a:ext cx="2743200" cy="2743200"/>
          </a:xfrm>
          <a:prstGeom prst="rect">
            <a:avLst/>
          </a:prstGeom>
        </p:spPr>
      </p:pic>
      <p:pic>
        <p:nvPicPr>
          <p:cNvPr id="17" name="Picture 16" descr="val1431111152339114_chlor_a_hi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05200"/>
            <a:ext cx="3429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R2014.0 In Situ Validation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27039" y="8382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(443)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8839" y="8382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(547)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3782" y="838200"/>
            <a:ext cx="5686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Chl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3657600"/>
            <a:ext cx="8244305" cy="2590800"/>
            <a:chOff x="-14705" y="3505200"/>
            <a:chExt cx="8244305" cy="2590800"/>
          </a:xfrm>
        </p:grpSpPr>
        <p:pic>
          <p:nvPicPr>
            <p:cNvPr id="18" name="Picture 17" descr="viirs_rrs_stats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05" y="3505200"/>
              <a:ext cx="8229600" cy="1855764"/>
            </a:xfrm>
            <a:prstGeom prst="rect">
              <a:avLst/>
            </a:prstGeom>
          </p:spPr>
        </p:pic>
        <p:pic>
          <p:nvPicPr>
            <p:cNvPr id="19" name="Picture 18" descr="viirs_chl_stats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9356"/>
              <a:ext cx="8229600" cy="936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16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1431111279729894_Rrs443_h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29000"/>
            <a:ext cx="34290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MODISA R2013.1 In Situ Validation</a:t>
            </a:r>
            <a:endParaRPr lang="en-US" dirty="0"/>
          </a:p>
        </p:txBody>
      </p:sp>
      <p:pic>
        <p:nvPicPr>
          <p:cNvPr id="5" name="Picture 4" descr="val1431111279729894_Rrs4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2743200" cy="2743200"/>
          </a:xfrm>
          <a:prstGeom prst="rect">
            <a:avLst/>
          </a:prstGeom>
        </p:spPr>
      </p:pic>
      <p:pic>
        <p:nvPicPr>
          <p:cNvPr id="6" name="Picture 5" descr="val1431111279729894_Rrs5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2743200" cy="2743200"/>
          </a:xfrm>
          <a:prstGeom prst="rect">
            <a:avLst/>
          </a:prstGeom>
        </p:spPr>
      </p:pic>
      <p:pic>
        <p:nvPicPr>
          <p:cNvPr id="7" name="Picture 6" descr="val1431111279729894_Rrs547_h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429000"/>
            <a:ext cx="3429000" cy="2743200"/>
          </a:xfrm>
          <a:prstGeom prst="rect">
            <a:avLst/>
          </a:prstGeom>
        </p:spPr>
      </p:pic>
      <p:pic>
        <p:nvPicPr>
          <p:cNvPr id="8" name="Picture 7" descr="val1431111379727131_chlor_a_his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3429000" cy="2743200"/>
          </a:xfrm>
          <a:prstGeom prst="rect">
            <a:avLst/>
          </a:prstGeom>
        </p:spPr>
      </p:pic>
      <p:pic>
        <p:nvPicPr>
          <p:cNvPr id="9" name="Picture 8" descr="val1431111379727131_chlor_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2000"/>
            <a:ext cx="27432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7039" y="7620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(443)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8839" y="762000"/>
            <a:ext cx="9827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Rrs</a:t>
            </a:r>
            <a:r>
              <a:rPr lang="en-US" dirty="0" smtClean="0"/>
              <a:t>(547)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03782" y="762000"/>
            <a:ext cx="5686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Chl</a:t>
            </a:r>
            <a:r>
              <a:rPr lang="en-US" baseline="-25000" dirty="0" err="1" smtClean="0"/>
              <a:t>a</a:t>
            </a:r>
            <a:endParaRPr lang="en-US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2238" y="3505200"/>
            <a:ext cx="8240762" cy="3085903"/>
            <a:chOff x="0" y="2667000"/>
            <a:chExt cx="8240762" cy="3085903"/>
          </a:xfrm>
        </p:grpSpPr>
        <p:pic>
          <p:nvPicPr>
            <p:cNvPr id="14" name="Picture 13" descr="modisa_rrs_stats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2" y="2667000"/>
              <a:ext cx="8229600" cy="2291518"/>
            </a:xfrm>
            <a:prstGeom prst="rect">
              <a:avLst/>
            </a:prstGeom>
          </p:spPr>
        </p:pic>
        <p:pic>
          <p:nvPicPr>
            <p:cNvPr id="15" name="Picture 14" descr="modisa_chl_stats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600"/>
              <a:ext cx="8229600" cy="952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34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0969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MODISA showing </a:t>
            </a:r>
            <a:r>
              <a:rPr lang="en-US" dirty="0" smtClean="0">
                <a:latin typeface="Arial" charset="0"/>
                <a:cs typeface="Arial" charset="0"/>
              </a:rPr>
              <a:t>agreement </a:t>
            </a:r>
            <a:r>
              <a:rPr lang="en-US" dirty="0">
                <a:latin typeface="Arial" charset="0"/>
                <a:cs typeface="Arial" charset="0"/>
              </a:rPr>
              <a:t>with R2014.0 </a:t>
            </a:r>
            <a:r>
              <a:rPr lang="en-US" dirty="0" smtClean="0">
                <a:latin typeface="Arial" charset="0"/>
                <a:cs typeface="Arial" charset="0"/>
              </a:rPr>
              <a:t>VIIRS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Chlorophyll (OCI) 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Deep-Water Time-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Series</a:t>
            </a:r>
            <a:endParaRPr lang="en-US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813" y="1219200"/>
            <a:ext cx="6323012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1875" y="1752600"/>
            <a:ext cx="5145088" cy="3444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265" name="TextBox 15"/>
          <p:cNvSpPr txBox="1">
            <a:spLocks noChangeArrowheads="1"/>
          </p:cNvSpPr>
          <p:nvPr/>
        </p:nvSpPr>
        <p:spPr bwMode="auto">
          <a:xfrm>
            <a:off x="1676400" y="1676400"/>
            <a:ext cx="55672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MODISA &amp; VIIRS R2014.0 Test Results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4-day means (not monthly)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2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07CA59A-DA0E-FC40-AA8A-5BF28A0BF283}" type="slidenum">
              <a:rPr lang="en-US" sz="1400">
                <a:solidFill>
                  <a:srgbClr val="000000"/>
                </a:solidFill>
              </a:rPr>
              <a:pPr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477000" y="2133600"/>
            <a:ext cx="8003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VIIRS</a:t>
            </a:r>
            <a:endParaRPr lang="en-US" sz="1800" b="1" dirty="0">
              <a:solidFill>
                <a:srgbClr val="660066"/>
              </a:solidFill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400800" y="44958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 b="1" dirty="0" smtClean="0">
                <a:solidFill>
                  <a:srgbClr val="660066"/>
                </a:solidFill>
              </a:rPr>
              <a:t>MODISA</a:t>
            </a:r>
            <a:endParaRPr lang="en-US" sz="1800" b="1" dirty="0">
              <a:solidFill>
                <a:srgbClr val="660066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6954798" y="3276600"/>
            <a:ext cx="208002" cy="121920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</p:cNvCxnSpPr>
          <p:nvPr/>
        </p:nvCxnSpPr>
        <p:spPr>
          <a:xfrm>
            <a:off x="6877191" y="2502932"/>
            <a:ext cx="285609" cy="468868"/>
          </a:xfrm>
          <a:prstGeom prst="straightConnector1">
            <a:avLst/>
          </a:prstGeom>
          <a:ln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vt34_at126_olig_chl_co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315200" cy="548640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631623"/>
              </p:ext>
            </p:extLst>
          </p:nvPr>
        </p:nvGraphicFramePr>
        <p:xfrm>
          <a:off x="2514600" y="4038600"/>
          <a:ext cx="4495800" cy="17151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5000"/>
                <a:gridCol w="914400"/>
                <a:gridCol w="763191"/>
                <a:gridCol w="913209"/>
              </a:tblGrid>
              <a:tr h="368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Mean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b="0" dirty="0" err="1" smtClean="0">
                          <a:solidFill>
                            <a:srgbClr val="000000"/>
                          </a:solidFill>
                        </a:rPr>
                        <a:t>Stdv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MODISA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0.069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0.009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mg m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-3</a:t>
                      </a:r>
                      <a:endParaRPr lang="en-US" b="0" baseline="30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VIIRS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0.068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0.008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mg m</a:t>
                      </a:r>
                      <a:r>
                        <a:rPr lang="en-US" b="0" baseline="30000" dirty="0" smtClean="0">
                          <a:solidFill>
                            <a:srgbClr val="000000"/>
                          </a:solidFill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10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VIIRS/MODISA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0.99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0.04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61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820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MODIS continuity algorithm for the retrieval of </a:t>
            </a:r>
            <a:r>
              <a:rPr lang="en-US" dirty="0" err="1" smtClean="0">
                <a:solidFill>
                  <a:srgbClr val="000000"/>
                </a:solidFill>
              </a:rPr>
              <a:t>Rrs</a:t>
            </a:r>
            <a:r>
              <a:rPr lang="en-US" dirty="0" smtClean="0">
                <a:solidFill>
                  <a:srgbClr val="000000"/>
                </a:solidFill>
              </a:rPr>
              <a:t> and Chlorophyll (and other derived products) has been implemented for VIIRS.</a:t>
            </a:r>
          </a:p>
          <a:p>
            <a:endParaRPr lang="en-US" sz="105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VIIRS </a:t>
            </a:r>
            <a:r>
              <a:rPr lang="en-US" dirty="0" err="1">
                <a:solidFill>
                  <a:srgbClr val="000000"/>
                </a:solidFill>
              </a:rPr>
              <a:t>Rrs</a:t>
            </a:r>
            <a:r>
              <a:rPr lang="en-US" dirty="0">
                <a:solidFill>
                  <a:srgbClr val="000000"/>
                </a:solidFill>
              </a:rPr>
              <a:t> temporal stability is much improved following extensive recalibration effort, and range of variability is now consistent with </a:t>
            </a:r>
            <a:r>
              <a:rPr lang="en-US" dirty="0" smtClean="0">
                <a:solidFill>
                  <a:srgbClr val="000000"/>
                </a:solidFill>
              </a:rPr>
              <a:t>historical norms following VIIRS Reprocessing 2014.0.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MODIS-Aqua temporal variability has increased in the blue since 2011, with a large departure in all bands in 2014. Efforts have been made to address these issues with some success.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MODIS-Aqua and VIIRS </a:t>
            </a:r>
            <a:r>
              <a:rPr lang="en-US" dirty="0" err="1" smtClean="0">
                <a:solidFill>
                  <a:srgbClr val="000000"/>
                </a:solidFill>
              </a:rPr>
              <a:t>Rrs</a:t>
            </a:r>
            <a:r>
              <a:rPr lang="en-US" dirty="0" smtClean="0">
                <a:solidFill>
                  <a:srgbClr val="000000"/>
                </a:solidFill>
              </a:rPr>
              <a:t> and derived Chlorophyll are comparable in magnitude and spatial distribution, show a similar level of agreement with in situ validation, and show good temporal consistency (based on latest test results).</a:t>
            </a:r>
          </a:p>
          <a:p>
            <a:endParaRPr lang="en-US" sz="1100" dirty="0" smtClean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715000"/>
            <a:ext cx="6416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F4984"/>
                </a:solidFill>
              </a:rPr>
              <a:t>MODISA Reprocessing </a:t>
            </a:r>
            <a:r>
              <a:rPr lang="en-US" sz="2400" b="1" dirty="0">
                <a:solidFill>
                  <a:srgbClr val="0F4984"/>
                </a:solidFill>
              </a:rPr>
              <a:t>2014.0 in progress!</a:t>
            </a:r>
            <a:endParaRPr lang="en-US" sz="2400" dirty="0">
              <a:solidFill>
                <a:srgbClr val="0F49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4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MODIS-Terra calibration updates and reprocessing will be addressed once MODIS-Aqua reprocessing is complete.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0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5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aerosol contribution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3043-E9EF-C043-BE78-E5027C035B6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50" y="990600"/>
            <a:ext cx="85267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assume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) = 0 at two NIR (or SWIR) bands,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or that it can be estimated with sufficient accuracy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retrieve aerosol reflectance in each NIR band as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use spectral dependence of retrieved NIR aerosol reflectance (</a:t>
            </a:r>
            <a:r>
              <a:rPr lang="en-US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to select the most appropriate aerosol model from a suite of pre-computed models</a:t>
            </a:r>
          </a:p>
          <a:p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use NIR aerosol reflectance and selected aerosol model to extrapolate aerosol reflectance to visible wavelengths</a:t>
            </a:r>
            <a:endParaRPr lang="en-US" dirty="0"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38610"/>
              </p:ext>
            </p:extLst>
          </p:nvPr>
        </p:nvGraphicFramePr>
        <p:xfrm>
          <a:off x="1143000" y="2438400"/>
          <a:ext cx="591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9" name="Equation" r:id="rId3" imgW="2959100" imgH="444500" progId="Equation.3">
                  <p:embed/>
                </p:oleObj>
              </mc:Choice>
              <mc:Fallback>
                <p:oleObj name="Equation" r:id="rId3" imgW="2959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5918200" cy="88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527800" y="2514600"/>
            <a:ext cx="380998" cy="685800"/>
          </a:xfrm>
          <a:prstGeom prst="straightConnector1">
            <a:avLst/>
          </a:prstGeom>
          <a:ln>
            <a:solidFill>
              <a:srgbClr val="EC383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0800000" flipV="1">
            <a:off x="6629400" y="2209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known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497818"/>
              </p:ext>
            </p:extLst>
          </p:nvPr>
        </p:nvGraphicFramePr>
        <p:xfrm>
          <a:off x="1143000" y="3403600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0" name="Equation" r:id="rId5" imgW="1562100" imgH="431800" progId="Equation.3">
                  <p:embed/>
                </p:oleObj>
              </mc:Choice>
              <mc:Fallback>
                <p:oleObj name="Equation" r:id="rId5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03600"/>
                        <a:ext cx="31242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94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639763"/>
          </a:xfrm>
        </p:spPr>
        <p:txBody>
          <a:bodyPr/>
          <a:lstStyle/>
          <a:p>
            <a:r>
              <a:rPr lang="en-US" dirty="0" smtClean="0"/>
              <a:t>2014.0 Multi-Mission Ocean 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4582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Scope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OC from CZCS, OCTS, </a:t>
            </a:r>
            <a:r>
              <a:rPr lang="en-US" dirty="0" err="1">
                <a:solidFill>
                  <a:srgbClr val="000000"/>
                </a:solidFill>
              </a:rPr>
              <a:t>SeaWiFS</a:t>
            </a:r>
            <a:r>
              <a:rPr lang="en-US" dirty="0">
                <a:solidFill>
                  <a:srgbClr val="000000"/>
                </a:solidFill>
              </a:rPr>
              <a:t>, MERIS, </a:t>
            </a:r>
            <a:r>
              <a:rPr lang="en-US" dirty="0" smtClean="0">
                <a:solidFill>
                  <a:srgbClr val="000000"/>
                </a:solidFill>
              </a:rPr>
              <a:t>MODIS(A/T), </a:t>
            </a:r>
            <a:r>
              <a:rPr lang="en-US" dirty="0">
                <a:solidFill>
                  <a:srgbClr val="000000"/>
                </a:solidFill>
              </a:rPr>
              <a:t>and VIIRS</a:t>
            </a:r>
          </a:p>
          <a:p>
            <a:pPr marL="182880" indent="-182880">
              <a:spcBef>
                <a:spcPts val="800"/>
              </a:spcBef>
            </a:pPr>
            <a:r>
              <a:rPr lang="en-US" dirty="0">
                <a:solidFill>
                  <a:srgbClr val="000000"/>
                </a:solidFill>
              </a:rPr>
              <a:t>SST from MODIS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Motivation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improve interoperability and sustainability of the product suite by adopting modern data formats, standards, and conventions</a:t>
            </a: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incorporate algorithm updates and advances from community and last MODIS Science Team developed since 2010 (last </a:t>
            </a:r>
            <a:r>
              <a:rPr lang="en-US" dirty="0" smtClean="0">
                <a:solidFill>
                  <a:srgbClr val="000000"/>
                </a:solidFill>
              </a:rPr>
              <a:t>algorithm change)</a:t>
            </a:r>
            <a:endParaRPr lang="en-US" dirty="0">
              <a:solidFill>
                <a:srgbClr val="000000"/>
              </a:solidFill>
            </a:endParaRPr>
          </a:p>
          <a:p>
            <a:pPr marL="274320" indent="-274320">
              <a:spcBef>
                <a:spcPts val="8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incorporate </a:t>
            </a:r>
            <a:r>
              <a:rPr lang="en-US" dirty="0">
                <a:solidFill>
                  <a:srgbClr val="000000"/>
                </a:solidFill>
              </a:rPr>
              <a:t>knowledge gained in instrument-specific radiometric calibration and updates to vicarious calibration 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Status</a:t>
            </a:r>
            <a:endParaRPr lang="en-US" sz="2400" dirty="0"/>
          </a:p>
          <a:p>
            <a:r>
              <a:rPr lang="en-US" dirty="0" smtClean="0">
                <a:solidFill>
                  <a:srgbClr val="000000"/>
                </a:solidFill>
              </a:rPr>
              <a:t>OC from OCTS &amp; </a:t>
            </a:r>
            <a:r>
              <a:rPr lang="en-US" b="1" dirty="0" smtClean="0">
                <a:solidFill>
                  <a:srgbClr val="000000"/>
                </a:solidFill>
              </a:rPr>
              <a:t>VIIRS done, MODISA in progress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SST from MODISA and MODIST done (not yet released)</a:t>
            </a:r>
          </a:p>
        </p:txBody>
      </p:sp>
    </p:spTree>
    <p:extLst>
      <p:ext uri="{BB962C8B-B14F-4D97-AF65-F5344CB8AC3E}">
        <p14:creationId xmlns:p14="http://schemas.microsoft.com/office/powerpoint/2010/main" val="15513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aerosol model tables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3251" name="Content Placeholder 12"/>
          <p:cNvSpPr>
            <a:spLocks noGrp="1"/>
          </p:cNvSpPr>
          <p:nvPr>
            <p:ph idx="1"/>
          </p:nvPr>
        </p:nvSpPr>
        <p:spPr>
          <a:xfrm>
            <a:off x="457200" y="911225"/>
            <a:ext cx="8229600" cy="2593975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vector RT code (Ahmad-Fraser)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based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on AERONET size distributions &amp; albedos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80 models (10 size fractions within 8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humidities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100% coarse mode to 95% fine mode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non- or weakly absorbing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LUT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: extinction, albedo, phase function,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-&gt;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ms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endParaRPr lang="en-US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function of path geometry (or scattering angle)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model selection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discriminated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by relative humidity</a:t>
            </a:r>
          </a:p>
        </p:txBody>
      </p:sp>
      <p:sp>
        <p:nvSpPr>
          <p:cNvPr id="53253" name="Text Box 30"/>
          <p:cNvSpPr txBox="1">
            <a:spLocks noChangeArrowheads="1"/>
          </p:cNvSpPr>
          <p:nvPr/>
        </p:nvSpPr>
        <p:spPr bwMode="auto">
          <a:xfrm>
            <a:off x="685800" y="3832225"/>
            <a:ext cx="2667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Typical Size Distributions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6400800" y="6400800"/>
            <a:ext cx="2590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i="1" dirty="0" smtClean="0"/>
              <a:t>Ahmad</a:t>
            </a:r>
            <a:r>
              <a:rPr lang="en-US" sz="1400" i="1" dirty="0"/>
              <a:t> </a:t>
            </a:r>
            <a:r>
              <a:rPr lang="en-US" sz="1400" i="1" dirty="0" smtClean="0"/>
              <a:t>et al. 2010, Appl. Opt.</a:t>
            </a:r>
            <a:endParaRPr lang="en-US" sz="1400" i="1" dirty="0"/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3429000" y="4140200"/>
            <a:ext cx="571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charset="0"/>
              </a:rPr>
              <a:t>      </a:t>
            </a:r>
            <a:r>
              <a:rPr lang="en-US" sz="1400" i="1">
                <a:latin typeface="Times New Roman" charset="0"/>
              </a:rPr>
              <a:t>Rh             r</a:t>
            </a:r>
            <a:r>
              <a:rPr lang="en-US" sz="1400" i="1" baseline="-25000">
                <a:latin typeface="Times New Roman" charset="0"/>
              </a:rPr>
              <a:t>vf</a:t>
            </a:r>
            <a:r>
              <a:rPr lang="en-US" sz="1400" i="1">
                <a:latin typeface="Times New Roman" charset="0"/>
              </a:rPr>
              <a:t>            σ</a:t>
            </a:r>
            <a:r>
              <a:rPr lang="en-US" sz="1400" i="1" baseline="-25000">
                <a:latin typeface="Times New Roman" charset="0"/>
              </a:rPr>
              <a:t>f</a:t>
            </a:r>
            <a:r>
              <a:rPr lang="en-US" sz="1400" i="1">
                <a:latin typeface="Times New Roman" charset="0"/>
              </a:rPr>
              <a:t>              r</a:t>
            </a:r>
            <a:r>
              <a:rPr lang="en-US" sz="1400" i="1" baseline="-25000">
                <a:latin typeface="Times New Roman" charset="0"/>
              </a:rPr>
              <a:t>vc</a:t>
            </a:r>
            <a:r>
              <a:rPr lang="en-US" sz="1400" i="1">
                <a:latin typeface="Times New Roman" charset="0"/>
              </a:rPr>
              <a:t>             σ</a:t>
            </a:r>
            <a:r>
              <a:rPr lang="en-US" sz="1400" i="1" baseline="-25000">
                <a:latin typeface="Times New Roman" charset="0"/>
              </a:rPr>
              <a:t>c</a:t>
            </a:r>
            <a:r>
              <a:rPr lang="en-US" sz="1400" i="1">
                <a:latin typeface="Times New Roman" charset="0"/>
              </a:rPr>
              <a:t>             r</a:t>
            </a:r>
            <a:r>
              <a:rPr lang="en-US" sz="1400" i="1" baseline="-25000">
                <a:latin typeface="Times New Roman" charset="0"/>
              </a:rPr>
              <a:t>vf</a:t>
            </a:r>
            <a:r>
              <a:rPr lang="en-US" sz="1400" i="1">
                <a:latin typeface="Times New Roman" charset="0"/>
              </a:rPr>
              <a:t>/r</a:t>
            </a:r>
            <a:r>
              <a:rPr lang="en-US" sz="1400" i="1" baseline="-25000">
                <a:latin typeface="Times New Roman" charset="0"/>
              </a:rPr>
              <a:t>ovf</a:t>
            </a:r>
            <a:r>
              <a:rPr lang="en-US" sz="1400" i="1">
                <a:latin typeface="Times New Roman" charset="0"/>
              </a:rPr>
              <a:t>       r</a:t>
            </a:r>
            <a:r>
              <a:rPr lang="en-US" sz="1400" i="1" baseline="-25000">
                <a:latin typeface="Times New Roman" charset="0"/>
              </a:rPr>
              <a:t>vc</a:t>
            </a:r>
            <a:r>
              <a:rPr lang="en-US" sz="1400" i="1">
                <a:latin typeface="Times New Roman" charset="0"/>
              </a:rPr>
              <a:t>/r</a:t>
            </a:r>
            <a:r>
              <a:rPr lang="en-US" sz="1400" i="1" baseline="-25000">
                <a:latin typeface="Times New Roman" charset="0"/>
              </a:rPr>
              <a:t>ovc</a:t>
            </a:r>
            <a:endParaRPr lang="en-US" sz="1400" i="1">
              <a:latin typeface="Times New Roman" charset="0"/>
            </a:endParaRPr>
          </a:p>
          <a:p>
            <a:r>
              <a:rPr lang="en-US" sz="1400">
                <a:latin typeface="Times New Roman" charset="0"/>
              </a:rPr>
              <a:t>      0.30        0.150        0.437        2.441        0.672        1.006        1.009     </a:t>
            </a:r>
          </a:p>
          <a:p>
            <a:r>
              <a:rPr lang="en-US" sz="1400">
                <a:latin typeface="Times New Roman" charset="0"/>
              </a:rPr>
              <a:t>      0.50        0.152        0.437        2.477        0.672        1.019        1.024       </a:t>
            </a:r>
          </a:p>
          <a:p>
            <a:r>
              <a:rPr lang="en-US" sz="1400">
                <a:latin typeface="Times New Roman" charset="0"/>
              </a:rPr>
              <a:t>      0.70        0.158        0.437        2.927        0.672        1.063        1.210     </a:t>
            </a:r>
          </a:p>
          <a:p>
            <a:r>
              <a:rPr lang="en-US" sz="1400">
                <a:latin typeface="Times New Roman" charset="0"/>
              </a:rPr>
              <a:t>      0.75        0.167        0.437        3.481        0.672        1.118        1.439     </a:t>
            </a:r>
          </a:p>
          <a:p>
            <a:r>
              <a:rPr lang="en-US" sz="1400">
                <a:latin typeface="Times New Roman" charset="0"/>
              </a:rPr>
              <a:t>      0.80        0.187        0.437        3.966        0.672        1.255        1.639     </a:t>
            </a:r>
          </a:p>
          <a:p>
            <a:r>
              <a:rPr lang="en-US" sz="1400">
                <a:latin typeface="Times New Roman" charset="0"/>
              </a:rPr>
              <a:t>      0.85        0.204        0.437        4.243        0.672        1.371        1.753     </a:t>
            </a:r>
          </a:p>
          <a:p>
            <a:r>
              <a:rPr lang="en-US" sz="1400">
                <a:latin typeface="Times New Roman" charset="0"/>
              </a:rPr>
              <a:t>      0.90        0.221        0.437        4.638        0.672        1.486        1.917     </a:t>
            </a:r>
          </a:p>
          <a:p>
            <a:r>
              <a:rPr lang="en-US" sz="1400">
                <a:latin typeface="Times New Roman" charset="0"/>
              </a:rPr>
              <a:t>      0.95        0.246        0.437        5.549        0.672        1.648        2.293     </a:t>
            </a:r>
            <a:endParaRPr lang="en-US" sz="1400"/>
          </a:p>
        </p:txBody>
      </p:sp>
      <p:sp>
        <p:nvSpPr>
          <p:cNvPr id="53256" name="Text Box 30"/>
          <p:cNvSpPr txBox="1">
            <a:spLocks noChangeArrowheads="1"/>
          </p:cNvSpPr>
          <p:nvPr/>
        </p:nvSpPr>
        <p:spPr bwMode="auto">
          <a:xfrm>
            <a:off x="3962400" y="38354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Mean AERONET Fine &amp; Coarse Modal Radii</a:t>
            </a:r>
          </a:p>
        </p:txBody>
      </p:sp>
      <p:pic>
        <p:nvPicPr>
          <p:cNvPr id="53257" name="Picture 3" descr="Fig5b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10268" r="3300"/>
          <a:stretch>
            <a:fillRect/>
          </a:stretch>
        </p:blipFill>
        <p:spPr bwMode="auto">
          <a:xfrm>
            <a:off x="6019800" y="835025"/>
            <a:ext cx="298291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30"/>
          <p:cNvSpPr txBox="1">
            <a:spLocks noChangeArrowheads="1"/>
          </p:cNvSpPr>
          <p:nvPr/>
        </p:nvSpPr>
        <p:spPr bwMode="auto">
          <a:xfrm>
            <a:off x="6553200" y="606425"/>
            <a:ext cx="2209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/>
              <a:t>Fine Mode Albedo</a:t>
            </a:r>
          </a:p>
        </p:txBody>
      </p:sp>
      <p:pic>
        <p:nvPicPr>
          <p:cNvPr id="17" name="Picture 4" descr="dndr_1"/>
          <p:cNvPicPr>
            <a:picLocks noChangeAspect="1" noChangeArrowheads="1"/>
          </p:cNvPicPr>
          <p:nvPr/>
        </p:nvPicPr>
        <p:blipFill>
          <a:blip r:embed="rId3" cstate="print"/>
          <a:srcRect l="4967" t="15562" r="5002"/>
          <a:stretch>
            <a:fillRect/>
          </a:stretch>
        </p:blipFill>
        <p:spPr bwMode="auto">
          <a:xfrm>
            <a:off x="380999" y="4114800"/>
            <a:ext cx="341811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74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model selection &amp;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63" y="5831687"/>
            <a:ext cx="2133600" cy="476250"/>
          </a:xfrm>
        </p:spPr>
        <p:txBody>
          <a:bodyPr/>
          <a:lstStyle/>
          <a:p>
            <a:fld id="{74010CB3-01D4-6946-8DDA-BCF9621DFBFB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27905"/>
              </p:ext>
            </p:extLst>
          </p:nvPr>
        </p:nvGraphicFramePr>
        <p:xfrm>
          <a:off x="566738" y="2438400"/>
          <a:ext cx="537686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1" name="Equation" r:id="rId3" imgW="2565400" imgH="431800" progId="Equation.3">
                  <p:embed/>
                </p:oleObj>
              </mc:Choice>
              <mc:Fallback>
                <p:oleObj name="Equation" r:id="rId3" imgW="256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438400"/>
                        <a:ext cx="5376862" cy="906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774" y="3429000"/>
            <a:ext cx="458207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7977339" y="4189714"/>
            <a:ext cx="7384" cy="1195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3124200"/>
            <a:ext cx="145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epsilon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512892"/>
              </p:ext>
            </p:extLst>
          </p:nvPr>
        </p:nvGraphicFramePr>
        <p:xfrm>
          <a:off x="609600" y="3933825"/>
          <a:ext cx="3646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2" name="Equation" r:id="rId6" imgW="1739900" imgH="241300" progId="Equation.3">
                  <p:embed/>
                </p:oleObj>
              </mc:Choice>
              <mc:Fallback>
                <p:oleObj name="Equation" r:id="rId6" imgW="1739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33825"/>
                        <a:ext cx="3646487" cy="50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219200"/>
            <a:ext cx="7620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the two sets of 10 models (10 size fractions) with relative humidity (RH) that </a:t>
            </a:r>
          </a:p>
          <a:p>
            <a:r>
              <a:rPr lang="en-US" dirty="0" smtClean="0"/>
              <a:t>bound the RH of the observation.</a:t>
            </a:r>
          </a:p>
          <a:p>
            <a:endParaRPr lang="en-US" dirty="0"/>
          </a:p>
          <a:p>
            <a:r>
              <a:rPr lang="en-US" dirty="0" smtClean="0"/>
              <a:t>find the two models that bound the observed epsilon within each RH model family.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3429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use model epsilon to extrapolate to visible.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400" y="4619625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compute weighted average,     , between </a:t>
            </a:r>
          </a:p>
          <a:p>
            <a:r>
              <a:rPr lang="en-US" dirty="0" smtClean="0"/>
              <a:t>models within each RH family, and then again between bounding RH solutions.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" y="6443246"/>
            <a:ext cx="906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/>
              <a:t>*actually done in single scattering space and transformed to multi-scattering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2667000"/>
            <a:ext cx="264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060852"/>
              </p:ext>
            </p:extLst>
          </p:nvPr>
        </p:nvGraphicFramePr>
        <p:xfrm>
          <a:off x="685800" y="5495925"/>
          <a:ext cx="350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3" name="Equation" r:id="rId8" imgW="1752600" imgH="393700" progId="Equation.3">
                  <p:embed/>
                </p:oleObj>
              </mc:Choice>
              <mc:Fallback>
                <p:oleObj name="Equation" r:id="rId8" imgW="175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95925"/>
                        <a:ext cx="35052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21782"/>
              </p:ext>
            </p:extLst>
          </p:nvPr>
        </p:nvGraphicFramePr>
        <p:xfrm>
          <a:off x="3124200" y="4648200"/>
          <a:ext cx="314876" cy="35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4" name="Equation" r:id="rId10" imgW="190500" imgH="215900" progId="Equation.3">
                  <p:embed/>
                </p:oleObj>
              </mc:Choice>
              <mc:Fallback>
                <p:oleObj name="Equation" r:id="rId10" imgW="190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314876" cy="356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64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3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105400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Symbol" charset="0"/>
              </a:rPr>
              <a:t>we estimate </a:t>
            </a:r>
            <a:r>
              <a:rPr lang="en-US" dirty="0" err="1" smtClean="0">
                <a:latin typeface="+mn-lt"/>
                <a:cs typeface="Symbol" charset="0"/>
              </a:rPr>
              <a:t>L</a:t>
            </a:r>
            <a:r>
              <a:rPr lang="en-US" baseline="-25000" dirty="0" err="1" smtClean="0">
                <a:latin typeface="Arial" charset="0"/>
                <a:cs typeface="Arial" charset="0"/>
              </a:rPr>
              <a:t>w</a:t>
            </a:r>
            <a:r>
              <a:rPr lang="en-US" dirty="0">
                <a:latin typeface="Arial" charset="0"/>
                <a:cs typeface="Arial" charset="0"/>
              </a:rPr>
              <a:t>(NIR) </a:t>
            </a:r>
            <a:r>
              <a:rPr lang="en-US" dirty="0" smtClean="0">
                <a:latin typeface="Arial" charset="0"/>
                <a:cs typeface="Arial" charset="0"/>
              </a:rPr>
              <a:t>using a bio-optical model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2773" name="Content Placeholder 69"/>
          <p:cNvSpPr>
            <a:spLocks noGrp="1"/>
          </p:cNvSpPr>
          <p:nvPr>
            <p:ph idx="1"/>
          </p:nvPr>
        </p:nvSpPr>
        <p:spPr>
          <a:xfrm>
            <a:off x="3810000" y="1066800"/>
            <a:ext cx="4953000" cy="5668962"/>
          </a:xfrm>
        </p:spPr>
        <p:txBody>
          <a:bodyPr/>
          <a:lstStyle/>
          <a:p>
            <a:pPr algn="ctr">
              <a:buFontTx/>
              <a:buNone/>
            </a:pPr>
            <a:endParaRPr lang="en-US" sz="800" dirty="0">
              <a:latin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1) convert </a:t>
            </a:r>
            <a:r>
              <a:rPr lang="en-US" dirty="0" err="1" smtClean="0">
                <a:ea typeface="ＭＳ Ｐゴシック" charset="0"/>
                <a:cs typeface="Symbol" charset="0"/>
              </a:rPr>
              <a:t>L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(670) to b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a+b</a:t>
            </a:r>
            <a:r>
              <a:rPr lang="en-US" baseline="-25000" dirty="0" err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via Morel f/Q and retrieved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Chl</a:t>
            </a:r>
            <a:r>
              <a:rPr lang="en-US" i="1" baseline="-25000" dirty="0" err="1">
                <a:latin typeface="Arial" charset="0"/>
                <a:ea typeface="Arial" charset="0"/>
                <a:cs typeface="Arial" charset="0"/>
              </a:rPr>
              <a:t>a</a:t>
            </a:r>
            <a:endParaRPr lang="en-US" i="1" baseline="-25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2) estimate a(670) = a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(670) +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baseline="-25000" dirty="0" err="1">
                <a:latin typeface="Arial" charset="0"/>
                <a:ea typeface="Arial" charset="0"/>
                <a:cs typeface="Arial" charset="0"/>
              </a:rPr>
              <a:t>pg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(670) 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via NOMAD empirical relationship</a:t>
            </a:r>
          </a:p>
          <a:p>
            <a:pPr lvl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3) estimate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baseline="-25000" dirty="0" err="1">
                <a:latin typeface="Arial" charset="0"/>
                <a:ea typeface="Arial" charset="0"/>
                <a:cs typeface="Arial" charset="0"/>
              </a:rPr>
              <a:t>bp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(NIR) =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baseline="-25000" dirty="0" err="1">
                <a:latin typeface="Arial" charset="0"/>
                <a:ea typeface="Arial" charset="0"/>
                <a:cs typeface="Arial" charset="0"/>
              </a:rPr>
              <a:t>bp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(670) (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/670)</a:t>
            </a:r>
            <a:r>
              <a:rPr lang="en-US" baseline="30000" dirty="0">
                <a:latin typeface="Symbol" charset="0"/>
                <a:ea typeface="ＭＳ Ｐゴシック" charset="0"/>
                <a:cs typeface="Symbol" charset="0"/>
              </a:rPr>
              <a:t>h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via Lee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et al. 2002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4) assume a(NIR) = a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(NIR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5) estimate </a:t>
            </a:r>
            <a:r>
              <a:rPr lang="en-US" dirty="0" err="1" smtClean="0">
                <a:ea typeface="ＭＳ Ｐゴシック" charset="0"/>
                <a:cs typeface="Symbol" charset="0"/>
              </a:rPr>
              <a:t>L</a:t>
            </a:r>
            <a:r>
              <a:rPr lang="en-US" baseline="-25000" dirty="0" err="1" smtClean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(NIR) from b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a+b</a:t>
            </a:r>
            <a:r>
              <a:rPr lang="en-US" baseline="-25000" dirty="0" err="1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buFontTx/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via Morel f/Q and retrieved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Chl</a:t>
            </a:r>
            <a:r>
              <a:rPr lang="en-US" i="1" baseline="-25000" dirty="0" err="1">
                <a:latin typeface="Arial" charset="0"/>
                <a:ea typeface="Arial" charset="0"/>
                <a:cs typeface="Arial" charset="0"/>
              </a:rPr>
              <a:t>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Process 12"/>
          <p:cNvSpPr/>
          <p:nvPr/>
        </p:nvSpPr>
        <p:spPr>
          <a:xfrm>
            <a:off x="990600" y="239713"/>
            <a:ext cx="1905000" cy="685800"/>
          </a:xfrm>
          <a:prstGeom prst="flowChartProcess">
            <a:avLst/>
          </a:prstGeom>
          <a:solidFill>
            <a:srgbClr val="FBFFCB"/>
          </a:solidFill>
          <a:ln w="25400">
            <a:solidFill>
              <a:srgbClr val="052D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guess </a:t>
            </a:r>
          </a:p>
          <a:p>
            <a:pPr algn="ctr">
              <a:spcAft>
                <a:spcPts val="3600"/>
              </a:spcAft>
            </a:pPr>
            <a:r>
              <a:rPr lang="en-US" dirty="0" err="1" smtClean="0">
                <a:solidFill>
                  <a:srgbClr val="052D0B"/>
                </a:solidFill>
                <a:ea typeface="ＭＳ Ｐゴシック" charset="0"/>
                <a:cs typeface="Symbol" charset="0"/>
              </a:rPr>
              <a:t>L</a:t>
            </a:r>
            <a:r>
              <a:rPr lang="en-US" baseline="-25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w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(670) = 0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609600" y="1230313"/>
            <a:ext cx="2667000" cy="762000"/>
          </a:xfrm>
          <a:prstGeom prst="flowChartProcess">
            <a:avLst/>
          </a:prstGeom>
          <a:solidFill>
            <a:srgbClr val="FBFFCB"/>
          </a:solidFill>
          <a:ln w="25400">
            <a:solidFill>
              <a:srgbClr val="052D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model</a:t>
            </a:r>
          </a:p>
          <a:p>
            <a:pPr algn="ctr">
              <a:spcAft>
                <a:spcPts val="3600"/>
              </a:spcAft>
            </a:pPr>
            <a:r>
              <a:rPr lang="en-US" dirty="0" err="1" smtClean="0">
                <a:solidFill>
                  <a:srgbClr val="052D0B"/>
                </a:solidFill>
                <a:ea typeface="ＭＳ Ｐゴシック" charset="0"/>
                <a:cs typeface="Times New Roman"/>
              </a:rPr>
              <a:t>L</a:t>
            </a:r>
            <a:r>
              <a:rPr lang="en-US" baseline="-25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w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(NIR) = </a:t>
            </a:r>
            <a:r>
              <a:rPr lang="en-US" i="1" dirty="0" err="1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func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52D0B"/>
                </a:solidFill>
                <a:ea typeface="ＭＳ Ｐゴシック" charset="0"/>
                <a:cs typeface="Symbol" charset="0"/>
              </a:rPr>
              <a:t>L</a:t>
            </a:r>
            <a:r>
              <a:rPr lang="en-US" baseline="-25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w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(670)</a:t>
            </a:r>
          </a:p>
        </p:txBody>
      </p:sp>
      <p:sp>
        <p:nvSpPr>
          <p:cNvPr id="18" name="Process 17"/>
          <p:cNvSpPr/>
          <p:nvPr/>
        </p:nvSpPr>
        <p:spPr>
          <a:xfrm>
            <a:off x="381000" y="2373313"/>
            <a:ext cx="3124200" cy="838200"/>
          </a:xfrm>
          <a:prstGeom prst="flowChartProcess">
            <a:avLst/>
          </a:prstGeom>
          <a:solidFill>
            <a:srgbClr val="FBFFCB"/>
          </a:solidFill>
          <a:ln w="25400">
            <a:solidFill>
              <a:srgbClr val="052D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correct</a:t>
            </a:r>
          </a:p>
          <a:p>
            <a:pPr algn="ctr">
              <a:spcAft>
                <a:spcPts val="3600"/>
              </a:spcAft>
            </a:pPr>
            <a:r>
              <a:rPr lang="en-US" dirty="0" err="1" smtClean="0">
                <a:solidFill>
                  <a:srgbClr val="052D0B"/>
                </a:solidFill>
                <a:ea typeface="ＭＳ Ｐゴシック" charset="0"/>
                <a:cs typeface="Symbol" charset="0"/>
              </a:rPr>
              <a:t>L</a:t>
            </a:r>
            <a:r>
              <a:rPr lang="en-US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Symbol" charset="0"/>
              </a:rPr>
              <a:t>'</a:t>
            </a:r>
            <a:r>
              <a:rPr lang="en-US" baseline="-25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(NIR) = </a:t>
            </a:r>
            <a:r>
              <a:rPr lang="en-US" dirty="0" smtClean="0">
                <a:solidFill>
                  <a:srgbClr val="052D0B"/>
                </a:solidFill>
                <a:ea typeface="ＭＳ Ｐゴシック" charset="0"/>
                <a:cs typeface="Symbol" charset="0"/>
              </a:rPr>
              <a:t>L</a:t>
            </a:r>
            <a:r>
              <a:rPr lang="en-US" baseline="-25000" dirty="0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a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(NIR) – t</a:t>
            </a:r>
            <a:r>
              <a:rPr lang="en-US" sz="600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52D0B"/>
                </a:solidFill>
                <a:ea typeface="ＭＳ Ｐゴシック" charset="0"/>
                <a:cs typeface="Symbol" charset="0"/>
              </a:rPr>
              <a:t>L</a:t>
            </a:r>
            <a:r>
              <a:rPr lang="en-US" baseline="-25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w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(NIR)</a:t>
            </a:r>
          </a:p>
        </p:txBody>
      </p:sp>
      <p:sp>
        <p:nvSpPr>
          <p:cNvPr id="19" name="Process 18"/>
          <p:cNvSpPr/>
          <p:nvPr/>
        </p:nvSpPr>
        <p:spPr>
          <a:xfrm>
            <a:off x="990600" y="3592513"/>
            <a:ext cx="1905000" cy="838200"/>
          </a:xfrm>
          <a:prstGeom prst="flowChartProcess">
            <a:avLst/>
          </a:prstGeom>
          <a:solidFill>
            <a:srgbClr val="FBFFCB"/>
          </a:solidFill>
          <a:ln w="25400">
            <a:solidFill>
              <a:srgbClr val="052D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800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retrieve </a:t>
            </a:r>
          </a:p>
          <a:p>
            <a:pPr algn="ctr">
              <a:spcAft>
                <a:spcPts val="3600"/>
              </a:spcAft>
            </a:pPr>
            <a:r>
              <a:rPr lang="en-US" dirty="0" err="1" smtClean="0">
                <a:solidFill>
                  <a:srgbClr val="052D0B"/>
                </a:solidFill>
                <a:ea typeface="ＭＳ Ｐゴシック" charset="0"/>
                <a:cs typeface="Symbol" charset="0"/>
              </a:rPr>
              <a:t>L</a:t>
            </a:r>
            <a:r>
              <a:rPr lang="en-US" baseline="30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Symbol" charset="0"/>
              </a:rPr>
              <a:t>i</a:t>
            </a:r>
            <a:r>
              <a:rPr lang="en-US" baseline="-25000" dirty="0" err="1" smtClean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w</a:t>
            </a:r>
            <a:r>
              <a:rPr lang="en-US" dirty="0">
                <a:solidFill>
                  <a:srgbClr val="052D0B"/>
                </a:solidFill>
                <a:latin typeface="Arial" charset="0"/>
                <a:ea typeface="ＭＳ Ｐゴシック" charset="0"/>
                <a:cs typeface="Arial" charset="0"/>
              </a:rPr>
              <a:t>(670)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Decision 20"/>
          <p:cNvSpPr/>
          <p:nvPr/>
        </p:nvSpPr>
        <p:spPr>
          <a:xfrm>
            <a:off x="501650" y="4735513"/>
            <a:ext cx="2895600" cy="1371600"/>
          </a:xfrm>
          <a:prstGeom prst="flowChartDecision">
            <a:avLst/>
          </a:prstGeom>
          <a:solidFill>
            <a:srgbClr val="FBFFCB"/>
          </a:solidFill>
          <a:ln w="25400">
            <a:solidFill>
              <a:srgbClr val="052D0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4" name="Rectangle 23"/>
          <p:cNvSpPr/>
          <p:nvPr/>
        </p:nvSpPr>
        <p:spPr>
          <a:xfrm>
            <a:off x="882650" y="4941888"/>
            <a:ext cx="21336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52D0B"/>
                </a:solidFill>
              </a:rPr>
              <a:t>test</a:t>
            </a:r>
          </a:p>
          <a:p>
            <a:pPr algn="ctr"/>
            <a:r>
              <a:rPr lang="en-US" dirty="0" smtClean="0">
                <a:solidFill>
                  <a:srgbClr val="052D0B"/>
                </a:solidFill>
                <a:cs typeface="Symbol" charset="0"/>
              </a:rPr>
              <a:t>|</a:t>
            </a:r>
            <a:r>
              <a:rPr lang="en-US" dirty="0" smtClean="0">
                <a:solidFill>
                  <a:srgbClr val="052D0B"/>
                </a:solidFill>
                <a:latin typeface="+mn-lt"/>
                <a:cs typeface="Symbol" charset="0"/>
              </a:rPr>
              <a:t>L</a:t>
            </a:r>
            <a:r>
              <a:rPr lang="en-US" baseline="-25000" dirty="0" smtClean="0">
                <a:solidFill>
                  <a:srgbClr val="052D0B"/>
                </a:solidFill>
              </a:rPr>
              <a:t>w</a:t>
            </a:r>
            <a:r>
              <a:rPr lang="en-US" baseline="30000" dirty="0" smtClean="0">
                <a:solidFill>
                  <a:srgbClr val="052D0B"/>
                </a:solidFill>
                <a:latin typeface="Arial (Body)" charset="0"/>
                <a:cs typeface="Arial (Body)" charset="0"/>
              </a:rPr>
              <a:t>i</a:t>
            </a:r>
            <a:r>
              <a:rPr lang="en-US" baseline="30000" dirty="0">
                <a:solidFill>
                  <a:srgbClr val="052D0B"/>
                </a:solidFill>
                <a:latin typeface="Arial (Body)" charset="0"/>
                <a:cs typeface="Arial (Body)" charset="0"/>
              </a:rPr>
              <a:t>+1</a:t>
            </a:r>
            <a:r>
              <a:rPr lang="en-US" baseline="-25000" dirty="0">
                <a:solidFill>
                  <a:srgbClr val="052D0B"/>
                </a:solidFill>
              </a:rPr>
              <a:t> </a:t>
            </a:r>
            <a:r>
              <a:rPr lang="en-US" dirty="0" smtClean="0">
                <a:solidFill>
                  <a:srgbClr val="052D0B"/>
                </a:solidFill>
              </a:rPr>
              <a:t>(670) </a:t>
            </a:r>
            <a:r>
              <a:rPr lang="en-US" dirty="0">
                <a:solidFill>
                  <a:srgbClr val="052D0B"/>
                </a:solidFill>
              </a:rPr>
              <a:t>- </a:t>
            </a:r>
            <a:r>
              <a:rPr lang="en-US" dirty="0" err="1" smtClean="0">
                <a:solidFill>
                  <a:srgbClr val="052D0B"/>
                </a:solidFill>
                <a:latin typeface="+mn-lt"/>
                <a:cs typeface="Symbol" charset="0"/>
              </a:rPr>
              <a:t>L</a:t>
            </a:r>
            <a:r>
              <a:rPr lang="en-US" baseline="30000" dirty="0" err="1" smtClean="0">
                <a:solidFill>
                  <a:srgbClr val="052D0B"/>
                </a:solidFill>
                <a:cs typeface="Symbol" charset="0"/>
              </a:rPr>
              <a:t>i</a:t>
            </a:r>
            <a:r>
              <a:rPr lang="en-US" baseline="-25000" dirty="0" err="1" smtClean="0">
                <a:solidFill>
                  <a:srgbClr val="052D0B"/>
                </a:solidFill>
              </a:rPr>
              <a:t>w</a:t>
            </a:r>
            <a:r>
              <a:rPr lang="en-US" dirty="0" smtClean="0">
                <a:solidFill>
                  <a:srgbClr val="052D0B"/>
                </a:solidFill>
              </a:rPr>
              <a:t>(670)</a:t>
            </a:r>
            <a:r>
              <a:rPr lang="en-US" dirty="0">
                <a:solidFill>
                  <a:srgbClr val="052D0B"/>
                </a:solidFill>
              </a:rPr>
              <a:t>|</a:t>
            </a:r>
          </a:p>
          <a:p>
            <a:pPr algn="ctr"/>
            <a:r>
              <a:rPr lang="en-US" dirty="0">
                <a:solidFill>
                  <a:srgbClr val="052D0B"/>
                </a:solidFill>
              </a:rPr>
              <a:t>&lt; 2% </a:t>
            </a:r>
            <a:endParaRPr lang="en-US" dirty="0"/>
          </a:p>
          <a:p>
            <a:pPr algn="ctr"/>
            <a:endParaRPr lang="en-US" sz="1400" dirty="0"/>
          </a:p>
        </p:txBody>
      </p:sp>
      <p:cxnSp>
        <p:nvCxnSpPr>
          <p:cNvPr id="26" name="Straight Arrow Connector 25"/>
          <p:cNvCxnSpPr>
            <a:stCxn id="21" idx="3"/>
          </p:cNvCxnSpPr>
          <p:nvPr/>
        </p:nvCxnSpPr>
        <p:spPr>
          <a:xfrm>
            <a:off x="3397250" y="5421313"/>
            <a:ext cx="412750" cy="1587"/>
          </a:xfrm>
          <a:prstGeom prst="straightConnector1">
            <a:avLst/>
          </a:prstGeom>
          <a:ln>
            <a:solidFill>
              <a:srgbClr val="052D0B"/>
            </a:solidFill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903413" y="3503613"/>
            <a:ext cx="3811587" cy="1587"/>
          </a:xfrm>
          <a:prstGeom prst="line">
            <a:avLst/>
          </a:prstGeom>
          <a:ln>
            <a:solidFill>
              <a:srgbClr val="052D0B"/>
            </a:solidFill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3"/>
          </p:cNvCxnSpPr>
          <p:nvPr/>
        </p:nvCxnSpPr>
        <p:spPr>
          <a:xfrm rot="10800000">
            <a:off x="3276600" y="1611313"/>
            <a:ext cx="533400" cy="1587"/>
          </a:xfrm>
          <a:prstGeom prst="line">
            <a:avLst/>
          </a:prstGeom>
          <a:ln>
            <a:solidFill>
              <a:srgbClr val="052D0B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17" idx="0"/>
          </p:cNvCxnSpPr>
          <p:nvPr/>
        </p:nvCxnSpPr>
        <p:spPr>
          <a:xfrm rot="5400000">
            <a:off x="1789907" y="1078706"/>
            <a:ext cx="304800" cy="1587"/>
          </a:xfrm>
          <a:prstGeom prst="straightConnector1">
            <a:avLst/>
          </a:prstGeom>
          <a:ln>
            <a:solidFill>
              <a:srgbClr val="052D0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  <a:endCxn id="21" idx="0"/>
          </p:cNvCxnSpPr>
          <p:nvPr/>
        </p:nvCxnSpPr>
        <p:spPr>
          <a:xfrm rot="16200000" flipH="1">
            <a:off x="1793875" y="4579938"/>
            <a:ext cx="304800" cy="6350"/>
          </a:xfrm>
          <a:prstGeom prst="straightConnector1">
            <a:avLst/>
          </a:prstGeom>
          <a:ln>
            <a:solidFill>
              <a:srgbClr val="052D0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2"/>
            <a:endCxn id="19" idx="0"/>
          </p:cNvCxnSpPr>
          <p:nvPr/>
        </p:nvCxnSpPr>
        <p:spPr>
          <a:xfrm rot="5400000">
            <a:off x="1751807" y="3402806"/>
            <a:ext cx="381000" cy="1587"/>
          </a:xfrm>
          <a:prstGeom prst="straightConnector1">
            <a:avLst/>
          </a:prstGeom>
          <a:ln>
            <a:solidFill>
              <a:srgbClr val="052D0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2"/>
            <a:endCxn id="18" idx="0"/>
          </p:cNvCxnSpPr>
          <p:nvPr/>
        </p:nvCxnSpPr>
        <p:spPr>
          <a:xfrm rot="5400000">
            <a:off x="1751807" y="2183606"/>
            <a:ext cx="381000" cy="1587"/>
          </a:xfrm>
          <a:prstGeom prst="straightConnector1">
            <a:avLst/>
          </a:prstGeom>
          <a:ln>
            <a:solidFill>
              <a:srgbClr val="052D0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7" name="TextBox 64"/>
          <p:cNvSpPr txBox="1">
            <a:spLocks noChangeArrowheads="1"/>
          </p:cNvSpPr>
          <p:nvPr/>
        </p:nvSpPr>
        <p:spPr bwMode="auto">
          <a:xfrm>
            <a:off x="3352800" y="50403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52D0B"/>
                </a:solidFill>
              </a:rPr>
              <a:t>no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16200000" flipH="1">
            <a:off x="1797050" y="6256338"/>
            <a:ext cx="304800" cy="6350"/>
          </a:xfrm>
          <a:prstGeom prst="straightConnector1">
            <a:avLst/>
          </a:prstGeom>
          <a:ln>
            <a:solidFill>
              <a:srgbClr val="052D0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9" name="TextBox 67"/>
          <p:cNvSpPr txBox="1">
            <a:spLocks noChangeArrowheads="1"/>
          </p:cNvSpPr>
          <p:nvPr/>
        </p:nvSpPr>
        <p:spPr bwMode="auto">
          <a:xfrm>
            <a:off x="1601788" y="6335713"/>
            <a:ext cx="698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52D0B"/>
                </a:solidFill>
              </a:rPr>
              <a:t>done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62252"/>
              </p:ext>
            </p:extLst>
          </p:nvPr>
        </p:nvGraphicFramePr>
        <p:xfrm>
          <a:off x="4727575" y="4418012"/>
          <a:ext cx="32734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Equation" r:id="rId3" imgW="2501900" imgH="292100" progId="Equation.3">
                  <p:embed/>
                </p:oleObj>
              </mc:Choice>
              <mc:Fallback>
                <p:oleObj name="Equation" r:id="rId3" imgW="2501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418012"/>
                        <a:ext cx="32734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44020"/>
              </p:ext>
            </p:extLst>
          </p:nvPr>
        </p:nvGraphicFramePr>
        <p:xfrm>
          <a:off x="4648200" y="3082924"/>
          <a:ext cx="3352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5" imgW="2273300" imgH="254000" progId="Equation.3">
                  <p:embed/>
                </p:oleObj>
              </mc:Choice>
              <mc:Fallback>
                <p:oleObj name="Equation" r:id="rId5" imgW="2273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82924"/>
                        <a:ext cx="3352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73509" y="6258580"/>
            <a:ext cx="181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Arial"/>
                <a:cs typeface="Arial"/>
              </a:rPr>
              <a:t>Bailey et al., Optics Express, 2010</a:t>
            </a:r>
            <a:endParaRPr lang="en-US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99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1066800" y="54102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</a:pPr>
            <a:r>
              <a:rPr lang="en-US" sz="2000" dirty="0" err="1" smtClean="0">
                <a:solidFill>
                  <a:srgbClr val="00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rs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r>
              <a:rPr lang="en-US" sz="2000" dirty="0">
                <a:solidFill>
                  <a:srgbClr val="000000"/>
                </a:solidFill>
              </a:rPr>
              <a:t>) = </a:t>
            </a:r>
            <a:r>
              <a:rPr lang="en-US" sz="2000" dirty="0" err="1" smtClean="0">
                <a:solidFill>
                  <a:srgbClr val="000000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rs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i="1" dirty="0" err="1">
                <a:solidFill>
                  <a:srgbClr val="000000"/>
                </a:solidFill>
              </a:rPr>
              <a:t>f</a:t>
            </a:r>
            <a:r>
              <a:rPr lang="en-US" sz="2000" i="1" baseline="-25000" dirty="0" err="1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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,θ</a:t>
            </a:r>
            <a:r>
              <a:rPr lang="en-US" sz="2000" baseline="-25000" dirty="0">
                <a:solidFill>
                  <a:srgbClr val="000000"/>
                </a:solidFill>
                <a:latin typeface="Symbol" charset="0"/>
                <a:sym typeface="Symbol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,θ,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Dj,</a:t>
            </a:r>
            <a:r>
              <a:rPr lang="en-US" sz="2000" dirty="0" smtClean="0">
                <a:solidFill>
                  <a:srgbClr val="000000"/>
                </a:solidFill>
                <a:sym typeface="Symbol" charset="0"/>
              </a:rPr>
              <a:t>Chl</a:t>
            </a:r>
            <a:r>
              <a:rPr lang="en-US" sz="2000" i="1" baseline="-25000" dirty="0" smtClean="0">
                <a:solidFill>
                  <a:srgbClr val="000000"/>
                </a:solidFill>
              </a:rPr>
              <a:t>,</a:t>
            </a:r>
            <a:r>
              <a:rPr lang="en-US" sz="2000" i="1" dirty="0" smtClean="0">
                <a:solidFill>
                  <a:srgbClr val="000000"/>
                </a:solidFill>
              </a:rPr>
              <a:t>w</a:t>
            </a:r>
            <a:r>
              <a:rPr lang="en-US" sz="2000" dirty="0" smtClean="0">
                <a:solidFill>
                  <a:srgbClr val="000000"/>
                </a:solidFill>
              </a:rPr>
              <a:t>) 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0191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brdf</a:t>
            </a:r>
            <a:r>
              <a:rPr lang="en-US" dirty="0" smtClean="0">
                <a:latin typeface="Arial" charset="0"/>
                <a:cs typeface="Arial" charset="0"/>
              </a:rPr>
              <a:t> correction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0006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Chl</a:t>
            </a:r>
            <a:r>
              <a:rPr lang="en-US" sz="2000" dirty="0" smtClean="0">
                <a:solidFill>
                  <a:srgbClr val="000000"/>
                </a:solidFill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Monotype Corsiva"/>
                <a:cs typeface="Monotype Corsiva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rs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))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762000" y="4191000"/>
            <a:ext cx="216933" cy="2067183"/>
          </a:xfrm>
          <a:prstGeom prst="leftBracket">
            <a:avLst/>
          </a:prstGeom>
          <a:ln>
            <a:solidFill>
              <a:srgbClr val="0847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2728" y="4966473"/>
            <a:ext cx="10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84712"/>
                </a:solidFill>
              </a:rPr>
              <a:t>iteration</a:t>
            </a:r>
            <a:endParaRPr lang="en-US" sz="1800" dirty="0">
              <a:solidFill>
                <a:srgbClr val="08471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798167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account for shape of sub-surface light-field due to position of the </a:t>
            </a:r>
          </a:p>
          <a:p>
            <a:r>
              <a:rPr lang="en-US" sz="2000" dirty="0" smtClean="0"/>
              <a:t>Sun and optical properties of the water column.</a:t>
            </a:r>
          </a:p>
          <a:p>
            <a:endParaRPr lang="en-US" sz="2000" dirty="0"/>
          </a:p>
          <a:p>
            <a:r>
              <a:rPr lang="en-US" sz="2000" dirty="0" smtClean="0"/>
              <a:t>based on pre-computed look-up tables from </a:t>
            </a:r>
            <a:r>
              <a:rPr lang="en-US" sz="2000" dirty="0" err="1" smtClean="0"/>
              <a:t>hydrolight</a:t>
            </a:r>
            <a:r>
              <a:rPr lang="en-US" sz="2000" dirty="0" smtClean="0"/>
              <a:t> simulations of </a:t>
            </a:r>
          </a:p>
          <a:p>
            <a:r>
              <a:rPr lang="en-US" sz="2000" dirty="0" smtClean="0"/>
              <a:t>Morel et al. 2002, Appl. Opt.</a:t>
            </a:r>
          </a:p>
          <a:p>
            <a:endParaRPr lang="en-US" sz="2000" dirty="0" smtClean="0"/>
          </a:p>
          <a:p>
            <a:r>
              <a:rPr lang="en-US" sz="2000" dirty="0" smtClean="0"/>
              <a:t>given </a:t>
            </a:r>
            <a:r>
              <a:rPr lang="en-US" sz="2000" dirty="0" smtClean="0">
                <a:sym typeface="Symbol" charset="0"/>
              </a:rPr>
              <a:t>radiant path geometry</a:t>
            </a:r>
            <a:r>
              <a:rPr lang="en-US" sz="2000" dirty="0" smtClean="0">
                <a:solidFill>
                  <a:srgbClr val="3366FF"/>
                </a:solidFill>
                <a:sym typeface="Symbo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Symbol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θ</a:t>
            </a:r>
            <a:r>
              <a:rPr lang="en-US" sz="2000" baseline="-25000" dirty="0">
                <a:solidFill>
                  <a:srgbClr val="000000"/>
                </a:solidFill>
                <a:latin typeface="Symbol" charset="0"/>
                <a:sym typeface="Symbol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,θ,Dj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),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Symbol" charset="0"/>
              </a:rPr>
              <a:t>windspeed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Symbol" charset="0"/>
              </a:rPr>
              <a:t> (w) and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sym typeface="Symbol" charset="0"/>
              </a:rPr>
              <a:t>Chl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3528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Chl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Monotype Corsiva"/>
                <a:cs typeface="Monotype Corsiva"/>
              </a:rPr>
              <a:t>f</a:t>
            </a:r>
            <a:r>
              <a:rPr lang="en-US" sz="2000" dirty="0">
                <a:solidFill>
                  <a:srgbClr val="000000"/>
                </a:solidFill>
                <a:latin typeface="Apple Chancery"/>
                <a:cs typeface="Apple Chancery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R’</a:t>
            </a:r>
            <a:r>
              <a:rPr lang="en-US" sz="2000" baseline="-25000" dirty="0" err="1">
                <a:solidFill>
                  <a:srgbClr val="000000"/>
                </a:solidFill>
              </a:rPr>
              <a:t>rs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i="1" dirty="0" err="1" smtClean="0">
                <a:solidFill>
                  <a:srgbClr val="000000"/>
                </a:solidFill>
              </a:rPr>
              <a:t>f</a:t>
            </a:r>
            <a:r>
              <a:rPr lang="en-US" sz="2000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,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θ</a:t>
            </a:r>
            <a:r>
              <a:rPr lang="en-US" sz="2000" baseline="-25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Symbol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Symbol" charset="0"/>
                <a:sym typeface="Symbol" charset="0"/>
              </a:rPr>
              <a:t>θ,Dj,</a:t>
            </a:r>
            <a:r>
              <a:rPr lang="en-US" sz="2000" dirty="0" smtClean="0">
                <a:solidFill>
                  <a:srgbClr val="000000"/>
                </a:solidFill>
              </a:rPr>
              <a:t>Chl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Symbol" charset="0"/>
              </a:rPr>
              <a:t>,w</a:t>
            </a:r>
            <a:r>
              <a:rPr lang="en-US" sz="2000" dirty="0" smtClean="0">
                <a:solidFill>
                  <a:srgbClr val="000000"/>
                </a:solidFill>
              </a:rPr>
              <a:t>) = (</a:t>
            </a:r>
            <a:r>
              <a:rPr lang="en-US" sz="2000" dirty="0" smtClean="0">
                <a:solidFill>
                  <a:srgbClr val="000000"/>
                </a:solidFill>
                <a:latin typeface="Apple Chancery"/>
                <a:ea typeface="AppleGothic"/>
                <a:cs typeface="Apple Chancery"/>
              </a:rPr>
              <a:t>R</a:t>
            </a:r>
            <a:r>
              <a:rPr lang="en-US" sz="2000" baseline="-25000" dirty="0" smtClean="0">
                <a:solidFill>
                  <a:srgbClr val="000000"/>
                </a:solidFill>
                <a:latin typeface="+mn-lt"/>
                <a:ea typeface="AppleGothic"/>
                <a:cs typeface="AppleGothic"/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 f</a:t>
            </a:r>
            <a:r>
              <a:rPr lang="en-US" sz="2000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/Q</a:t>
            </a:r>
            <a:r>
              <a:rPr lang="en-US" sz="2000" baseline="-25000" dirty="0" smtClean="0">
                <a:solidFill>
                  <a:srgbClr val="000000"/>
                </a:solidFill>
              </a:rPr>
              <a:t>0</a:t>
            </a:r>
            <a:r>
              <a:rPr lang="en-US" sz="2000" dirty="0" smtClean="0">
                <a:solidFill>
                  <a:srgbClr val="000000"/>
                </a:solidFill>
              </a:rPr>
              <a:t>) / (</a:t>
            </a:r>
            <a:r>
              <a:rPr lang="en-US" sz="2000" dirty="0" smtClean="0">
                <a:solidFill>
                  <a:srgbClr val="000000"/>
                </a:solidFill>
                <a:latin typeface="Apple Chancery"/>
                <a:ea typeface="AppleGothic"/>
                <a:cs typeface="Apple Chancery"/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 f/Q)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     f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smtClean="0">
                <a:solidFill>
                  <a:srgbClr val="000000"/>
                </a:solidFill>
              </a:rPr>
              <a:t>Q relates subsurface irradiance reflectance to radiance reflectance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pple Chancery"/>
                <a:ea typeface="AppleGothic"/>
                <a:cs typeface="Apple Chancery"/>
              </a:rPr>
              <a:t>   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pple Chancery"/>
                <a:ea typeface="AppleGothic"/>
                <a:cs typeface="Apple Chancery"/>
              </a:rPr>
              <a:t>R</a:t>
            </a:r>
            <a:r>
              <a:rPr lang="en-US" sz="1800" dirty="0" smtClean="0">
                <a:solidFill>
                  <a:srgbClr val="000000"/>
                </a:solidFill>
              </a:rPr>
              <a:t> i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ea typeface="AppleGothic"/>
                <a:cs typeface="Apple Chancery"/>
              </a:rPr>
              <a:t>ncludes all reflection/refraction effects of the air-sea interface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733800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charset="0"/>
                <a:sym typeface="Symbol" charset="0"/>
              </a:rPr>
              <a:t>θ</a:t>
            </a:r>
            <a:r>
              <a:rPr lang="en-US" sz="1200" baseline="-25000" dirty="0" smtClean="0">
                <a:latin typeface="Symbol" charset="0"/>
                <a:sym typeface="Symbol" charset="0"/>
              </a:rPr>
              <a:t>0</a:t>
            </a:r>
            <a:r>
              <a:rPr lang="en-US" sz="1200" dirty="0" smtClean="0">
                <a:latin typeface="Symbol" charset="0"/>
                <a:sym typeface="Symbol" charset="0"/>
              </a:rPr>
              <a:t>=0, </a:t>
            </a:r>
            <a:r>
              <a:rPr lang="en-US" sz="1200" dirty="0" err="1" smtClean="0">
                <a:latin typeface="Symbol" charset="0"/>
                <a:sym typeface="Symbol" charset="0"/>
              </a:rPr>
              <a:t>θ</a:t>
            </a:r>
            <a:r>
              <a:rPr lang="en-US" sz="1200" dirty="0" smtClean="0">
                <a:latin typeface="Symbol" charset="0"/>
                <a:sym typeface="Symbol" charset="0"/>
              </a:rPr>
              <a:t>=0,Dj=0</a:t>
            </a:r>
            <a:endParaRPr lang="en-US" sz="1200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22491"/>
              </p:ext>
            </p:extLst>
          </p:nvPr>
        </p:nvGraphicFramePr>
        <p:xfrm>
          <a:off x="5861050" y="3276600"/>
          <a:ext cx="23971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1" name="Equation" r:id="rId4" imgW="1511300" imgH="431800" progId="Equation.3">
                  <p:embed/>
                </p:oleObj>
              </mc:Choice>
              <mc:Fallback>
                <p:oleObj name="Equation" r:id="rId4" imgW="1511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276600"/>
                        <a:ext cx="2397125" cy="684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33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to VIIRS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standard MODIS atmospheric correction software was modified  (previous S-NPP science team) to also process VIIRS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starts from VIIRS pseudo Level-1A (SDR with no temporal calibration), and applies instrument calibration in Level-1A to Level-2</a:t>
            </a:r>
          </a:p>
          <a:p>
            <a:pPr marL="0" indent="0">
              <a:buNone/>
            </a:pPr>
            <a:endParaRPr lang="en-US" sz="105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pseudo Level-1A to be replaced by NASA Level-1A (when operational)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instrument calibration developed by OBPG (</a:t>
            </a:r>
            <a:r>
              <a:rPr lang="en-US" sz="1600" dirty="0" err="1" smtClean="0">
                <a:solidFill>
                  <a:srgbClr val="000000"/>
                </a:solidFill>
              </a:rPr>
              <a:t>Eplee</a:t>
            </a:r>
            <a:r>
              <a:rPr lang="en-US" sz="1600" dirty="0" smtClean="0">
                <a:solidFill>
                  <a:srgbClr val="000000"/>
                </a:solidFill>
              </a:rPr>
              <a:t> et al. 2015)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algorithm modifications limited to adjustment for sensor-specific spectral band centers and relative spectral responses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same Ahmad-Fraser vector </a:t>
            </a:r>
            <a:r>
              <a:rPr lang="en-US" dirty="0" err="1" smtClean="0">
                <a:solidFill>
                  <a:srgbClr val="000000"/>
                </a:solidFill>
              </a:rPr>
              <a:t>radiative</a:t>
            </a:r>
            <a:r>
              <a:rPr lang="en-US" dirty="0" smtClean="0">
                <a:solidFill>
                  <a:srgbClr val="000000"/>
                </a:solidFill>
              </a:rPr>
              <a:t> transfer code used to derive MODIS &amp; VIIRS-specific Rayleigh and aerosol model tables</a:t>
            </a:r>
          </a:p>
          <a:p>
            <a:endParaRPr lang="en-US" sz="1400" dirty="0"/>
          </a:p>
          <a:p>
            <a:r>
              <a:rPr lang="en-US" dirty="0" smtClean="0">
                <a:solidFill>
                  <a:srgbClr val="000000"/>
                </a:solidFill>
              </a:rPr>
              <a:t>bands used for aerosol determination</a:t>
            </a:r>
          </a:p>
          <a:p>
            <a:pPr lvl="1"/>
            <a:r>
              <a:rPr lang="en-US" sz="1600" dirty="0" smtClean="0"/>
              <a:t>MODIS: 	748 &amp; 869 nm</a:t>
            </a:r>
          </a:p>
          <a:p>
            <a:pPr lvl="1"/>
            <a:r>
              <a:rPr lang="en-US" sz="1600" dirty="0" smtClean="0"/>
              <a:t>VIIRS: 	745 &amp; 862 nm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047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Reflectance (</a:t>
            </a:r>
            <a:r>
              <a:rPr lang="en-US" dirty="0" err="1" smtClean="0"/>
              <a:t>Rrs</a:t>
            </a:r>
            <a:r>
              <a:rPr lang="en-US" dirty="0" smtClean="0"/>
              <a:t>; sr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Rrs</a:t>
            </a:r>
            <a:r>
              <a:rPr lang="en-US" dirty="0" smtClean="0">
                <a:solidFill>
                  <a:srgbClr val="000000"/>
                </a:solidFill>
              </a:rPr>
              <a:t> is the ratio of upwelling “water-leaving” radiance to </a:t>
            </a:r>
            <a:r>
              <a:rPr lang="en-US" dirty="0" err="1" smtClean="0">
                <a:solidFill>
                  <a:srgbClr val="000000"/>
                </a:solidFill>
              </a:rPr>
              <a:t>downwelling</a:t>
            </a:r>
            <a:r>
              <a:rPr lang="en-US" dirty="0" smtClean="0">
                <a:solidFill>
                  <a:srgbClr val="000000"/>
                </a:solidFill>
              </a:rPr>
              <a:t> irradiance, just above the sea surface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Rrs</a:t>
            </a:r>
            <a:r>
              <a:rPr lang="en-US" dirty="0" smtClean="0">
                <a:solidFill>
                  <a:srgbClr val="000000"/>
                </a:solidFill>
              </a:rPr>
              <a:t> is the fundamental remote sensing quantity from which most ocean color products are derived (e.g., chlorophyll, particulate organic and inorganic carbon, inherent optical properties)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38400" y="4343400"/>
            <a:ext cx="1371600" cy="685800"/>
          </a:xfrm>
          <a:prstGeom prst="ellipse">
            <a:avLst/>
          </a:prstGeom>
          <a:noFill/>
          <a:ln w="25400">
            <a:solidFill>
              <a:srgbClr val="EC38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C383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8012" y="3256020"/>
            <a:ext cx="7586258" cy="3137865"/>
            <a:chOff x="518012" y="3256020"/>
            <a:chExt cx="7586258" cy="3137865"/>
          </a:xfrm>
        </p:grpSpPr>
        <p:grpSp>
          <p:nvGrpSpPr>
            <p:cNvPr id="29" name="Group 28"/>
            <p:cNvGrpSpPr/>
            <p:nvPr/>
          </p:nvGrpSpPr>
          <p:grpSpPr>
            <a:xfrm>
              <a:off x="914401" y="4043575"/>
              <a:ext cx="5283228" cy="2350310"/>
              <a:chOff x="914401" y="4043575"/>
              <a:chExt cx="5283228" cy="2350310"/>
            </a:xfrm>
          </p:grpSpPr>
          <p:sp>
            <p:nvSpPr>
              <p:cNvPr id="4" name="Arc 3"/>
              <p:cNvSpPr/>
              <p:nvPr/>
            </p:nvSpPr>
            <p:spPr>
              <a:xfrm rot="10800000">
                <a:off x="914401" y="4043575"/>
                <a:ext cx="5283228" cy="1675596"/>
              </a:xfrm>
              <a:prstGeom prst="arc">
                <a:avLst>
                  <a:gd name="adj1" fmla="val 10910803"/>
                  <a:gd name="adj2" fmla="val 16511851"/>
                </a:avLst>
              </a:prstGeom>
              <a:ln w="12700"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5549535"/>
                  </p:ext>
                </p:extLst>
              </p:nvPr>
            </p:nvGraphicFramePr>
            <p:xfrm>
              <a:off x="1453031" y="5490572"/>
              <a:ext cx="3347570" cy="903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14" name="Equation" r:id="rId3" imgW="1600200" imgH="431800" progId="Equation.3">
                      <p:embed/>
                    </p:oleObj>
                  </mc:Choice>
                  <mc:Fallback>
                    <p:oleObj name="Equation" r:id="rId3" imgW="16002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3031" y="5490572"/>
                            <a:ext cx="3347570" cy="90331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" name="Group 29"/>
            <p:cNvGrpSpPr/>
            <p:nvPr/>
          </p:nvGrpSpPr>
          <p:grpSpPr>
            <a:xfrm>
              <a:off x="1205371" y="3503043"/>
              <a:ext cx="6898899" cy="1454129"/>
              <a:chOff x="1205371" y="3503043"/>
              <a:chExt cx="6898899" cy="1454129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623919"/>
                  </p:ext>
                </p:extLst>
              </p:nvPr>
            </p:nvGraphicFramePr>
            <p:xfrm>
              <a:off x="1371601" y="4423772"/>
              <a:ext cx="6096000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615" name="Equation" r:id="rId5" imgW="3048000" imgH="266700" progId="Equation.3">
                      <p:embed/>
                    </p:oleObj>
                  </mc:Choice>
                  <mc:Fallback>
                    <p:oleObj name="Equation" r:id="rId5" imgW="3048000" imgH="266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1601" y="4423772"/>
                            <a:ext cx="6096000" cy="5334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 rot="19336841">
                <a:off x="2049003" y="3789060"/>
                <a:ext cx="1465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</a:rPr>
                  <a:t>Rayleigh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9336841">
                <a:off x="2744139" y="3518288"/>
                <a:ext cx="23505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erosol +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ay-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a</a:t>
                </a:r>
                <a:r>
                  <a:rPr lang="en-US" b="1" i="1" dirty="0" err="1" smtClean="0">
                    <a:solidFill>
                      <a:srgbClr val="0000FF"/>
                    </a:solidFill>
                  </a:rPr>
                  <a:t>er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9336841">
                <a:off x="3887140" y="3512812"/>
                <a:ext cx="23505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</a:rPr>
                  <a:t>foam &amp; whitecaps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9336841">
                <a:off x="4877740" y="3512812"/>
                <a:ext cx="23505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</a:rPr>
                  <a:t>Sun glint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9336841">
                <a:off x="5753745" y="3503043"/>
                <a:ext cx="23505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</a:rPr>
                  <a:t>water-leaving 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9336841">
                <a:off x="1205371" y="3745985"/>
                <a:ext cx="17626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solidFill>
                      <a:srgbClr val="0000FF"/>
                    </a:solidFill>
                  </a:rPr>
                  <a:t>o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bserved TOA</a:t>
                </a:r>
                <a:endParaRPr lang="en-US" b="1" i="1" dirty="0">
                  <a:solidFill>
                    <a:srgbClr val="0000FF"/>
                  </a:solidFill>
                </a:endParaRPr>
              </a:p>
            </p:txBody>
          </p:sp>
        </p:grpSp>
        <p:graphicFrame>
          <p:nvGraphicFramePr>
            <p:cNvPr id="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2887251"/>
                </p:ext>
              </p:extLst>
            </p:nvPr>
          </p:nvGraphicFramePr>
          <p:xfrm>
            <a:off x="6253163" y="5791200"/>
            <a:ext cx="1595437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16" name="Equation" r:id="rId7" imgW="762000" imgH="215900" progId="Equation.3">
                    <p:embed/>
                  </p:oleObj>
                </mc:Choice>
                <mc:Fallback>
                  <p:oleObj name="Equation" r:id="rId7" imgW="7620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3163" y="5791200"/>
                          <a:ext cx="1595437" cy="452438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113547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-710743" y="4484775"/>
              <a:ext cx="2826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FF"/>
                  </a:solidFill>
                </a:rPr>
                <a:t>Atmospheric Correction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31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to VIIRS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algorithm modifications limited to adjustment for sensor-specific spectral band centers and relative spectral responses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same Ahmad-Fraser vector </a:t>
            </a:r>
            <a:r>
              <a:rPr lang="en-US" dirty="0" err="1" smtClean="0">
                <a:solidFill>
                  <a:srgbClr val="000000"/>
                </a:solidFill>
              </a:rPr>
              <a:t>radiative</a:t>
            </a:r>
            <a:r>
              <a:rPr lang="en-US" dirty="0" smtClean="0">
                <a:solidFill>
                  <a:srgbClr val="000000"/>
                </a:solidFill>
              </a:rPr>
              <a:t> transfer code used to derive MODIS &amp; VIIRS-specific Rayleigh and aerosol model tables</a:t>
            </a:r>
          </a:p>
          <a:p>
            <a:endParaRPr lang="en-US" sz="1400" dirty="0"/>
          </a:p>
          <a:p>
            <a:r>
              <a:rPr lang="en-US" dirty="0" smtClean="0">
                <a:solidFill>
                  <a:srgbClr val="000000"/>
                </a:solidFill>
              </a:rPr>
              <a:t>bands used for aerosol determination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/>
              <a:t>MODIS: 	748 &amp; 869 nm</a:t>
            </a:r>
          </a:p>
          <a:p>
            <a:pPr marL="457200" lvl="1" indent="0">
              <a:buNone/>
            </a:pPr>
            <a:r>
              <a:rPr lang="en-US" sz="2000" dirty="0" smtClean="0"/>
              <a:t>VIIRS: 	745 &amp; 862 nm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760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Rrs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 for Spring 2012</a:t>
            </a:r>
            <a:endParaRPr lang="en-US" dirty="0"/>
          </a:p>
        </p:txBody>
      </p:sp>
      <p:pic>
        <p:nvPicPr>
          <p:cNvPr id="4" name="Picture 3" descr="A20120812012172.L3m_SNSP_RRS_Rrs_443_9k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114800" cy="2057400"/>
          </a:xfrm>
          <a:prstGeom prst="rect">
            <a:avLst/>
          </a:prstGeom>
        </p:spPr>
      </p:pic>
      <p:pic>
        <p:nvPicPr>
          <p:cNvPr id="5" name="Picture 4" descr="A20120812012172.L3m_SNSP_RRS_Rrs_547_9k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114800" cy="2057400"/>
          </a:xfrm>
          <a:prstGeom prst="rect">
            <a:avLst/>
          </a:prstGeom>
        </p:spPr>
      </p:pic>
      <p:pic>
        <p:nvPicPr>
          <p:cNvPr id="6" name="Picture 5" descr="V20120812012172.L3m_SNSP_NPP_RRS_Rrs_443_9km.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4114800" cy="2057400"/>
          </a:xfrm>
          <a:prstGeom prst="rect">
            <a:avLst/>
          </a:prstGeom>
        </p:spPr>
      </p:pic>
      <p:pic>
        <p:nvPicPr>
          <p:cNvPr id="7" name="Picture 6" descr="V20120812012172.L3m_SNSP_NPP_RRS_Rrs_551_9km.n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114800" cy="2057400"/>
          </a:xfrm>
          <a:prstGeom prst="rect">
            <a:avLst/>
          </a:prstGeom>
        </p:spPr>
      </p:pic>
      <p:pic>
        <p:nvPicPr>
          <p:cNvPr id="8" name="Picture 7" descr="NPP_RRS_Rrs_443_colorsca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19800"/>
            <a:ext cx="3657600" cy="741082"/>
          </a:xfrm>
          <a:prstGeom prst="rect">
            <a:avLst/>
          </a:prstGeom>
        </p:spPr>
      </p:pic>
      <p:pic>
        <p:nvPicPr>
          <p:cNvPr id="9" name="Picture 8" descr="NPP_RRS_Rrs_551_colorsca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976471"/>
            <a:ext cx="3657600" cy="729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429000"/>
            <a:ext cx="1794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VIIRS 443 nm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3429000"/>
            <a:ext cx="1794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VIIRS 551 nm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914400"/>
            <a:ext cx="210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MODISA 443 nm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914400"/>
            <a:ext cx="210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MODISA 547 nm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3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0120812012172.L3m_SNSP_CHL_chlor_a_9k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114800" cy="2057400"/>
          </a:xfrm>
          <a:prstGeom prst="rect">
            <a:avLst/>
          </a:prstGeom>
        </p:spPr>
      </p:pic>
      <p:pic>
        <p:nvPicPr>
          <p:cNvPr id="14" name="Picture 13" descr="V20120812012172.L3m_SNSP_NPP_CHL_chl_ocx_9km.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0"/>
            <a:ext cx="4114800" cy="2057400"/>
          </a:xfrm>
          <a:prstGeom prst="rect">
            <a:avLst/>
          </a:prstGeom>
        </p:spPr>
      </p:pic>
      <p:pic>
        <p:nvPicPr>
          <p:cNvPr id="15" name="Picture 14" descr="A20122652012355.L3m_SNAU_CHL_chlor_a_9k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114800" cy="2057400"/>
          </a:xfrm>
          <a:prstGeom prst="rect">
            <a:avLst/>
          </a:prstGeom>
        </p:spPr>
      </p:pic>
      <p:pic>
        <p:nvPicPr>
          <p:cNvPr id="16" name="Picture 15" descr="V20122652012355.L3m_SNAU_NPP_CHL_chl_ocx_9km.n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1148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</a:t>
            </a:r>
            <a:r>
              <a:rPr lang="en-US" baseline="-25000" dirty="0" err="1" smtClean="0"/>
              <a:t>a</a:t>
            </a:r>
            <a:r>
              <a:rPr lang="en-US" dirty="0" smtClean="0"/>
              <a:t> for Spring and Fall 2012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429000"/>
            <a:ext cx="1680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VIIRS Spring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3429000"/>
            <a:ext cx="1351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VIIRS Fall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914400"/>
            <a:ext cx="199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MODISA Spring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914400"/>
            <a:ext cx="166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MODISA Fall</a:t>
            </a:r>
            <a:endParaRPr lang="en-US" sz="2000" dirty="0"/>
          </a:p>
        </p:txBody>
      </p:sp>
      <p:pic>
        <p:nvPicPr>
          <p:cNvPr id="17" name="Picture 16" descr="NPP_CHL_chl_ocx_colorsca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867400"/>
            <a:ext cx="5486400" cy="11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r_vr20131_vr20140 (1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b="52770"/>
          <a:stretch/>
        </p:blipFill>
        <p:spPr>
          <a:xfrm>
            <a:off x="465666" y="1640342"/>
            <a:ext cx="7930899" cy="2804082"/>
          </a:xfrm>
          <a:prstGeom prst="rect">
            <a:avLst/>
          </a:prstGeom>
        </p:spPr>
      </p:pic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104A84"/>
                </a:solidFill>
                <a:latin typeface="Arial" charset="0"/>
                <a:cs typeface="Arial" charset="0"/>
              </a:rPr>
              <a:t>Global Mid-Latitude (+/- 40°) Chlorophyll </a:t>
            </a:r>
            <a:r>
              <a:rPr lang="en-US" dirty="0" smtClean="0">
                <a:solidFill>
                  <a:srgbClr val="104A84"/>
                </a:solidFill>
                <a:latin typeface="Arial" charset="0"/>
                <a:cs typeface="Arial" charset="0"/>
              </a:rPr>
              <a:t>Anomaly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showing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suspect trend in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VIIRS R2013.1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6900C0E-922B-DE4E-972B-1002AF8AACC5}" type="slidenum">
              <a:rPr lang="en-US" sz="1400">
                <a:solidFill>
                  <a:srgbClr val="000000"/>
                </a:solidFill>
              </a:rPr>
              <a:pPr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430" name="TextBox 12"/>
          <p:cNvSpPr txBox="1">
            <a:spLocks noChangeArrowheads="1"/>
          </p:cNvSpPr>
          <p:nvPr/>
        </p:nvSpPr>
        <p:spPr bwMode="auto">
          <a:xfrm>
            <a:off x="457200" y="56388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cs typeface="Arial" charset="0"/>
              </a:rPr>
              <a:t>Following</a:t>
            </a:r>
            <a:r>
              <a:rPr lang="en-US" sz="1400" dirty="0">
                <a:solidFill>
                  <a:srgbClr val="084712"/>
                </a:solidFill>
                <a:cs typeface="Arial" charset="0"/>
              </a:rPr>
              <a:t> 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Franz, B.A., D.A. Siegel, M.J. </a:t>
            </a:r>
            <a:r>
              <a:rPr lang="en-US" sz="1400" i="1" dirty="0" err="1">
                <a:solidFill>
                  <a:srgbClr val="084712"/>
                </a:solidFill>
                <a:cs typeface="Arial" charset="0"/>
              </a:rPr>
              <a:t>Behrenfeld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, P.J. </a:t>
            </a:r>
            <a:r>
              <a:rPr lang="en-US" sz="1400" i="1" dirty="0" err="1">
                <a:solidFill>
                  <a:srgbClr val="084712"/>
                </a:solidFill>
                <a:cs typeface="Arial" charset="0"/>
              </a:rPr>
              <a:t>Werdell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 (</a:t>
            </a:r>
            <a:r>
              <a:rPr lang="en-US" sz="1400" i="1" dirty="0" smtClean="0">
                <a:solidFill>
                  <a:srgbClr val="084712"/>
                </a:solidFill>
                <a:cs typeface="Arial" charset="0"/>
              </a:rPr>
              <a:t>2014)</a:t>
            </a:r>
            <a:r>
              <a:rPr lang="en-US" sz="1400" i="1" dirty="0">
                <a:solidFill>
                  <a:srgbClr val="084712"/>
                </a:solidFill>
                <a:cs typeface="Arial" charset="0"/>
              </a:rPr>
              <a:t>. 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Global ocean phytoplankton [in State of the Climate in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</a:rPr>
              <a:t>2013]</a:t>
            </a:r>
            <a:r>
              <a:rPr lang="en-US" sz="1400" i="1" dirty="0">
                <a:solidFill>
                  <a:srgbClr val="000000"/>
                </a:solidFill>
                <a:cs typeface="Arial" charset="0"/>
              </a:rPr>
              <a:t>. Bulletin of the American Meteorological Society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</a:rPr>
              <a:t>, 95(7), S78-S80.</a:t>
            </a:r>
            <a:endParaRPr 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35" name="TextBox 16"/>
          <p:cNvSpPr txBox="1">
            <a:spLocks noChangeArrowheads="1"/>
          </p:cNvSpPr>
          <p:nvPr/>
        </p:nvSpPr>
        <p:spPr bwMode="auto">
          <a:xfrm>
            <a:off x="2133600" y="3640732"/>
            <a:ext cx="1071562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 err="1">
                <a:solidFill>
                  <a:srgbClr val="000000"/>
                </a:solidFill>
                <a:cs typeface="Arial" charset="0"/>
              </a:rPr>
              <a:t>SeaWiFS</a:t>
            </a:r>
            <a:endParaRPr lang="en-US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36" name="TextBox 17"/>
          <p:cNvSpPr txBox="1">
            <a:spLocks noChangeArrowheads="1"/>
          </p:cNvSpPr>
          <p:nvPr/>
        </p:nvSpPr>
        <p:spPr bwMode="auto">
          <a:xfrm>
            <a:off x="4568826" y="3640732"/>
            <a:ext cx="993774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  <a:cs typeface="Arial" charset="0"/>
              </a:rPr>
              <a:t>MODISA</a:t>
            </a:r>
          </a:p>
        </p:txBody>
      </p:sp>
      <p:sp>
        <p:nvSpPr>
          <p:cNvPr id="103437" name="TextBox 18"/>
          <p:cNvSpPr txBox="1">
            <a:spLocks noChangeArrowheads="1"/>
          </p:cNvSpPr>
          <p:nvPr/>
        </p:nvSpPr>
        <p:spPr bwMode="auto">
          <a:xfrm>
            <a:off x="5792788" y="3640732"/>
            <a:ext cx="1446212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  <a:cs typeface="Arial" charset="0"/>
              </a:rPr>
              <a:t>NASA VIIRS</a:t>
            </a:r>
          </a:p>
        </p:txBody>
      </p:sp>
      <p:sp>
        <p:nvSpPr>
          <p:cNvPr id="103438" name="TextBox 19"/>
          <p:cNvSpPr txBox="1">
            <a:spLocks noChangeArrowheads="1"/>
          </p:cNvSpPr>
          <p:nvPr/>
        </p:nvSpPr>
        <p:spPr bwMode="auto">
          <a:xfrm>
            <a:off x="3462338" y="3648670"/>
            <a:ext cx="962024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>
                <a:solidFill>
                  <a:srgbClr val="4F210F"/>
                </a:solidFill>
                <a:cs typeface="Arial" charset="0"/>
              </a:rPr>
              <a:t>MERIS</a:t>
            </a:r>
          </a:p>
        </p:txBody>
      </p:sp>
      <p:sp>
        <p:nvSpPr>
          <p:cNvPr id="103439" name="TextBox 20"/>
          <p:cNvSpPr txBox="1">
            <a:spLocks noChangeArrowheads="1"/>
          </p:cNvSpPr>
          <p:nvPr/>
        </p:nvSpPr>
        <p:spPr bwMode="auto">
          <a:xfrm>
            <a:off x="1981200" y="1701224"/>
            <a:ext cx="29718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>
                <a:solidFill>
                  <a:srgbClr val="084712"/>
                </a:solidFill>
                <a:cs typeface="Arial" charset="0"/>
              </a:rPr>
              <a:t>Multivariate Enso Index (MEI)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905000" y="2006024"/>
            <a:ext cx="152400" cy="567243"/>
          </a:xfrm>
          <a:prstGeom prst="straightConnector1">
            <a:avLst/>
          </a:prstGeom>
          <a:ln>
            <a:solidFill>
              <a:srgbClr val="0847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5638800" y="4724400"/>
            <a:ext cx="216693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VIIRS 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trend </a:t>
            </a:r>
            <a:r>
              <a:rPr lang="en-US" sz="1800" b="1" dirty="0">
                <a:solidFill>
                  <a:srgbClr val="FF0000"/>
                </a:solidFill>
              </a:rPr>
              <a:t>issue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6722269" y="3505200"/>
            <a:ext cx="516731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343400" y="304800"/>
            <a:ext cx="4510365" cy="6377676"/>
            <a:chOff x="457200" y="480324"/>
            <a:chExt cx="4510365" cy="6377676"/>
          </a:xfrm>
        </p:grpSpPr>
        <p:pic>
          <p:nvPicPr>
            <p:cNvPr id="14" name="Picture 13" descr="cdr_vr20131_vr20140 (1)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2" b="50621"/>
            <a:stretch/>
          </p:blipFill>
          <p:spPr>
            <a:xfrm>
              <a:off x="457200" y="480324"/>
              <a:ext cx="4510365" cy="6377676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762000" y="5181600"/>
              <a:ext cx="2166937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1800" b="1" dirty="0" smtClean="0">
                  <a:solidFill>
                    <a:srgbClr val="FF0000"/>
                  </a:solidFill>
                </a:rPr>
                <a:t>VIIRS </a:t>
              </a:r>
            </a:p>
            <a:p>
              <a:pPr algn="ctr"/>
              <a:r>
                <a:rPr lang="en-US" sz="1800" b="1" dirty="0" smtClean="0">
                  <a:solidFill>
                    <a:srgbClr val="FF0000"/>
                  </a:solidFill>
                </a:rPr>
                <a:t>trend </a:t>
              </a:r>
              <a:r>
                <a:rPr lang="en-US" sz="1800" b="1" dirty="0">
                  <a:solidFill>
                    <a:srgbClr val="FF0000"/>
                  </a:solidFill>
                </a:rPr>
                <a:t>issue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286000" y="4800600"/>
              <a:ext cx="304800" cy="6858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57200" y="4724400"/>
            <a:ext cx="3726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efore latest reprocessing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597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R2014.0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Significantly improved instrument calibration</a:t>
            </a:r>
            <a:r>
              <a:rPr lang="en-US" dirty="0" smtClean="0">
                <a:solidFill>
                  <a:srgbClr val="000000"/>
                </a:solidFill>
              </a:rPr>
              <a:t> developed for ocean color through re-analysis of VIIRS prelaunch and on-orbit calibration.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Based on solar calibration, corrected with lunar calibration.</a:t>
            </a:r>
          </a:p>
          <a:p>
            <a:pPr marL="457200" indent="-457200">
              <a:buAutoNum type="arabicParenR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Incorporating advancements in solar and lunar calibrator knowledge </a:t>
            </a:r>
            <a:r>
              <a:rPr lang="en-US" dirty="0">
                <a:solidFill>
                  <a:srgbClr val="000000"/>
                </a:solidFill>
              </a:rPr>
              <a:t>(solar diffuser stability, solar </a:t>
            </a:r>
            <a:r>
              <a:rPr lang="en-US" dirty="0" smtClean="0">
                <a:solidFill>
                  <a:srgbClr val="000000"/>
                </a:solidFill>
              </a:rPr>
              <a:t>unit vector fix, lunar </a:t>
            </a:r>
            <a:r>
              <a:rPr lang="en-US" dirty="0" err="1" smtClean="0">
                <a:solidFill>
                  <a:srgbClr val="000000"/>
                </a:solidFill>
              </a:rPr>
              <a:t>libration</a:t>
            </a:r>
            <a:r>
              <a:rPr lang="en-US" dirty="0" smtClean="0">
                <a:solidFill>
                  <a:srgbClr val="000000"/>
                </a:solidFill>
              </a:rPr>
              <a:t> corrections, etc.).</a:t>
            </a:r>
          </a:p>
          <a:p>
            <a:pPr marL="457200" indent="-457200">
              <a:buAutoNum type="arabicParenR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implemented as a continuous calibration model that allows for extrapolation into the future (improved NRT calibration quality).</a:t>
            </a:r>
          </a:p>
          <a:p>
            <a:pPr marL="457200" indent="-457200">
              <a:buAutoNum type="arabicParenR"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arenR"/>
            </a:pPr>
            <a:r>
              <a:rPr lang="en-US" dirty="0" smtClean="0">
                <a:solidFill>
                  <a:srgbClr val="000000"/>
                </a:solidFill>
              </a:rPr>
              <a:t>Including corrections for relative detector and mirror-side calibration to reduce image striping artifacts.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CB3-01D4-6946-8DDA-BCF9621DFB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54102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Robert E. </a:t>
            </a:r>
            <a:r>
              <a:rPr lang="en-US" sz="1400" i="1" dirty="0" err="1"/>
              <a:t>Eplee</a:t>
            </a:r>
            <a:r>
              <a:rPr lang="en-US" sz="1400" i="1" dirty="0"/>
              <a:t>, Kevin R. </a:t>
            </a:r>
            <a:r>
              <a:rPr lang="en-US" sz="1400" i="1" dirty="0" err="1"/>
              <a:t>Turpie</a:t>
            </a:r>
            <a:r>
              <a:rPr lang="en-US" sz="1400" i="1" dirty="0"/>
              <a:t>, Gerhard Meister, Frederick S. </a:t>
            </a:r>
            <a:r>
              <a:rPr lang="en-US" sz="1400" i="1" dirty="0" err="1"/>
              <a:t>Patt</a:t>
            </a:r>
            <a:r>
              <a:rPr lang="en-US" sz="1400" i="1" dirty="0"/>
              <a:t>, Bryan A. Franz, and Sean W. Bailey, "On-orbit calibration of the </a:t>
            </a:r>
            <a:r>
              <a:rPr lang="en-US" sz="1400" i="1" dirty="0" err="1"/>
              <a:t>Suomi</a:t>
            </a:r>
            <a:r>
              <a:rPr lang="en-US" sz="1400" i="1" dirty="0"/>
              <a:t> National Polar-Orbiting Partnership Visible Infrared Imaging Radiometer Suite for ocean color applications," Appl. Opt. 54, 1984-2006 (2015)</a:t>
            </a:r>
          </a:p>
        </p:txBody>
      </p:sp>
    </p:spTree>
    <p:extLst>
      <p:ext uri="{BB962C8B-B14F-4D97-AF65-F5344CB8AC3E}">
        <p14:creationId xmlns:p14="http://schemas.microsoft.com/office/powerpoint/2010/main" val="420910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20706709</TotalTime>
  <Words>2203</Words>
  <Application>Microsoft Macintosh PowerPoint</Application>
  <PresentationFormat>On-screen Show (4:3)</PresentationFormat>
  <Paragraphs>375</Paragraphs>
  <Slides>34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PowerPoint Presentation</vt:lpstr>
      <vt:lpstr>Proposal Team: MODIS &amp; VIIRS</vt:lpstr>
      <vt:lpstr>2014.0 Multi-Mission Ocean Reprocessing</vt:lpstr>
      <vt:lpstr>Remote Sensing Reflectance (Rrs; sr-1)</vt:lpstr>
      <vt:lpstr>adaptation to VIIRS</vt:lpstr>
      <vt:lpstr>Rrs(l) for Spring 2012</vt:lpstr>
      <vt:lpstr>Chla for Spring and Fall 2012</vt:lpstr>
      <vt:lpstr>Global Mid-Latitude (+/- 40°) Chlorophyll Anomaly showing suspect trend in VIIRS R2013.1 </vt:lpstr>
      <vt:lpstr>VIIRS R2014.0 calibration</vt:lpstr>
      <vt:lpstr>VIIRS Reduced Image Striping</vt:lpstr>
      <vt:lpstr>VIIRS Clear-Water Rrs(l) Time-Series Comparison Before &amp; After R2014.0 Reprocessing</vt:lpstr>
      <vt:lpstr>VIIRS Clear-Water Rrs Anomaly Trends</vt:lpstr>
      <vt:lpstr>VIIRS Clear-Water Rrs Anomaly Trends</vt:lpstr>
      <vt:lpstr>Global Mid-Latitude (+/- 40°) Chlorophyll Anomaly showing improved agreement of VIIRS with MODISA, MEI, and historical norms after R2014.0 reprocessing </vt:lpstr>
      <vt:lpstr>MODISA Calibration Issues</vt:lpstr>
      <vt:lpstr>MODISA Rrs(l) Deep-Water Time-Series</vt:lpstr>
      <vt:lpstr>MODIS Calibration Issues</vt:lpstr>
      <vt:lpstr>MODISA Clear-Water Rrs Anomaly Trends</vt:lpstr>
      <vt:lpstr>MODIS Calibration Issues</vt:lpstr>
      <vt:lpstr>MODISA Clear-Water Rrs Anomaly Trends</vt:lpstr>
      <vt:lpstr>MODISA &amp; VIIRS Rrs(l) Clear-Water Time-Series showing “good” agreement </vt:lpstr>
      <vt:lpstr>MODISA &amp; VIIRS Rrs(l) Deep-Water Time-Series showing “good” agreement </vt:lpstr>
      <vt:lpstr>VIIRS R2014.0 In Situ Validation</vt:lpstr>
      <vt:lpstr>MODISA R2013.1 In Situ Validation</vt:lpstr>
      <vt:lpstr>MODISA showing agreement with R2014.0 VIIRS Chlorophyll (OCI) Deep-Water Time-Series</vt:lpstr>
      <vt:lpstr>Summary</vt:lpstr>
      <vt:lpstr>Summary</vt:lpstr>
      <vt:lpstr>back-up</vt:lpstr>
      <vt:lpstr>determining aerosol contribution</vt:lpstr>
      <vt:lpstr>aerosol model tables</vt:lpstr>
      <vt:lpstr>aerosol model selection &amp; application</vt:lpstr>
      <vt:lpstr>we estimate Lw(NIR) using a bio-optical model</vt:lpstr>
      <vt:lpstr>brdf correction</vt:lpstr>
      <vt:lpstr>adaptation to VIIRS</vt:lpstr>
    </vt:vector>
  </TitlesOfParts>
  <Company>B. Franz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Brandon Maccherone</cp:lastModifiedBy>
  <cp:revision>366</cp:revision>
  <cp:lastPrinted>2011-02-13T04:58:44Z</cp:lastPrinted>
  <dcterms:created xsi:type="dcterms:W3CDTF">2011-05-20T14:09:18Z</dcterms:created>
  <dcterms:modified xsi:type="dcterms:W3CDTF">2015-05-29T14:52:24Z</dcterms:modified>
</cp:coreProperties>
</file>