
<file path=[Content_Types].xml><?xml version="1.0" encoding="utf-8"?>
<Types xmlns="http://schemas.openxmlformats.org/package/2006/content-types">
  <Default Extension="xml" ContentType="application/xml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521" r:id="rId2"/>
    <p:sldId id="525" r:id="rId3"/>
    <p:sldId id="526" r:id="rId4"/>
    <p:sldId id="668" r:id="rId5"/>
    <p:sldId id="669" r:id="rId6"/>
    <p:sldId id="656" r:id="rId7"/>
    <p:sldId id="639" r:id="rId8"/>
    <p:sldId id="657" r:id="rId9"/>
    <p:sldId id="659" r:id="rId10"/>
    <p:sldId id="640" r:id="rId11"/>
    <p:sldId id="641" r:id="rId12"/>
    <p:sldId id="642" r:id="rId13"/>
    <p:sldId id="643" r:id="rId14"/>
    <p:sldId id="644" r:id="rId15"/>
    <p:sldId id="645" r:id="rId16"/>
    <p:sldId id="646" r:id="rId17"/>
    <p:sldId id="647" r:id="rId18"/>
    <p:sldId id="666" r:id="rId19"/>
    <p:sldId id="663" r:id="rId20"/>
    <p:sldId id="664" r:id="rId21"/>
    <p:sldId id="665" r:id="rId22"/>
    <p:sldId id="672" r:id="rId23"/>
    <p:sldId id="673" r:id="rId24"/>
    <p:sldId id="667" r:id="rId25"/>
    <p:sldId id="661" r:id="rId26"/>
    <p:sldId id="662" r:id="rId27"/>
    <p:sldId id="674" r:id="rId28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0F4984"/>
    <a:srgbClr val="1C1EEA"/>
    <a:srgbClr val="FF6600"/>
    <a:srgbClr val="00FF00"/>
    <a:srgbClr val="EC383F"/>
    <a:srgbClr val="084712"/>
    <a:srgbClr val="052D0B"/>
    <a:srgbClr val="FFFEB1"/>
    <a:srgbClr val="B56C01"/>
    <a:srgbClr val="1135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15620"/>
    <p:restoredTop sz="86262" autoAdjust="0"/>
  </p:normalViewPr>
  <p:slideViewPr>
    <p:cSldViewPr>
      <p:cViewPr varScale="1">
        <p:scale>
          <a:sx n="95" d="100"/>
          <a:sy n="95" d="100"/>
        </p:scale>
        <p:origin x="-72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62E04C2-59CB-1647-97B0-E7A70F9DF0B5}" type="datetime1">
              <a:rPr lang="en-US"/>
              <a:pPr>
                <a:defRPr/>
              </a:pPr>
              <a:t>5/21/15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E9F4556-4EB5-CD42-ACD9-3EE8F7089B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5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18E4578-0447-B34D-B3C6-CBD08A20D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055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673A1E-242E-8548-A240-05773E1D8000}" type="slidenum">
              <a:rPr lang="en-US"/>
              <a:pPr/>
              <a:t>1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tied to MODIS science team, new </a:t>
            </a:r>
            <a:r>
              <a:rPr lang="en-US" smtClean="0"/>
              <a:t>algorithm development</a:t>
            </a:r>
            <a:endParaRPr lang="en-US" dirty="0" smtClean="0"/>
          </a:p>
          <a:p>
            <a:r>
              <a:rPr lang="en-US" dirty="0" smtClean="0"/>
              <a:t>7 instruments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413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99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do not typically run independent code, we integrate algorithms into a standard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do not typically run independent code, we integrate algorithms into a standard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D0F88E74-2679-634C-8341-E30D335E3D5A}" type="slidenum">
              <a:rPr lang="en-US" sz="1200">
                <a:solidFill>
                  <a:srgbClr val="000000"/>
                </a:solidFill>
                <a:latin typeface="Times" charset="0"/>
              </a:rPr>
              <a:pPr/>
              <a:t>19</a:t>
            </a:fld>
            <a:endParaRPr lang="en-US" sz="1200">
              <a:solidFill>
                <a:srgbClr val="000000"/>
              </a:solidFill>
              <a:latin typeface="Times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3B7C1405-D872-E14A-9A3B-1C9B011290C8}" type="slidenum">
              <a:rPr lang="en-US" sz="1200">
                <a:solidFill>
                  <a:srgbClr val="000000"/>
                </a:solidFill>
                <a:latin typeface="Times" charset="0"/>
              </a:rPr>
              <a:pPr/>
              <a:t>20</a:t>
            </a:fld>
            <a:endParaRPr lang="en-US" sz="1200">
              <a:solidFill>
                <a:srgbClr val="000000"/>
              </a:solidFill>
              <a:latin typeface="Times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706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237BB-4D0D-BC45-8C1D-F818A35E9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1973D-0AED-B541-99FD-B2D710EBD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86E6F-8310-464B-BD68-E97E72A76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A7C08-BB9B-274F-A80A-A0B33D9BC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47C31-F332-1049-902C-47AA08111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6EB7E-315E-E748-B270-13231E94C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2117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03E82-2B91-2248-941D-B5DF73C0C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9316D-4929-9640-93C4-B6C2B5221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8FDDB-5B28-314E-8672-11810456DC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510D5-3D01-B947-87F4-00949A4D8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A85B7-553D-7049-A116-85D53D156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8FF70-B679-1E4B-A7A3-E68496B86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6037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08037"/>
            <a:ext cx="82296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84A359D-EB11-814C-8AE4-B5D9DE772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F498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8471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8471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8471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8471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08471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08471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08471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08471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8471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624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tiff"/><Relationship Id="rId3" Type="http://schemas.openxmlformats.org/officeDocument/2006/relationships/image" Target="../media/image5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tiff"/><Relationship Id="rId3" Type="http://schemas.openxmlformats.org/officeDocument/2006/relationships/image" Target="../media/image7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4" Type="http://schemas.openxmlformats.org/officeDocument/2006/relationships/image" Target="../media/image10.tif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tiff"/><Relationship Id="rId3" Type="http://schemas.openxmlformats.org/officeDocument/2006/relationships/image" Target="../media/image12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ChangeArrowheads="1"/>
          </p:cNvSpPr>
          <p:nvPr/>
        </p:nvSpPr>
        <p:spPr bwMode="auto">
          <a:xfrm>
            <a:off x="304800" y="304800"/>
            <a:ext cx="8534400" cy="6172200"/>
          </a:xfrm>
          <a:prstGeom prst="rect">
            <a:avLst/>
          </a:prstGeom>
          <a:noFill/>
          <a:ln w="19050">
            <a:solidFill>
              <a:srgbClr val="08471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685800" y="533400"/>
            <a:ext cx="7772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000" dirty="0" smtClean="0">
                <a:solidFill>
                  <a:srgbClr val="0F4984"/>
                </a:solidFill>
              </a:rPr>
              <a:t>MODIS &amp; VIIRS </a:t>
            </a:r>
          </a:p>
          <a:p>
            <a:pPr algn="ctr"/>
            <a:r>
              <a:rPr lang="en-US" sz="4000" dirty="0" smtClean="0">
                <a:solidFill>
                  <a:srgbClr val="0F4984"/>
                </a:solidFill>
              </a:rPr>
              <a:t>Ocean Science Team </a:t>
            </a:r>
            <a:r>
              <a:rPr lang="en-US" sz="4000" dirty="0">
                <a:solidFill>
                  <a:srgbClr val="0F4984"/>
                </a:solidFill>
              </a:rPr>
              <a:t>Break-</a:t>
            </a:r>
            <a:r>
              <a:rPr lang="en-US" sz="4000" dirty="0" smtClean="0">
                <a:solidFill>
                  <a:srgbClr val="0F4984"/>
                </a:solidFill>
              </a:rPr>
              <a:t>out</a:t>
            </a:r>
          </a:p>
          <a:p>
            <a:pPr algn="ctr"/>
            <a:r>
              <a:rPr lang="en-US" sz="4000" dirty="0" smtClean="0">
                <a:solidFill>
                  <a:srgbClr val="0F4984"/>
                </a:solidFill>
              </a:rPr>
              <a:t>Report</a:t>
            </a:r>
            <a:endParaRPr lang="en-US" sz="4000" dirty="0">
              <a:solidFill>
                <a:srgbClr val="0F4984"/>
              </a:solidFill>
            </a:endParaRP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4267200" y="5715000"/>
            <a:ext cx="4191000" cy="67710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MODIS Science Team Meeting</a:t>
            </a:r>
          </a:p>
          <a:p>
            <a:pPr algn="ctr">
              <a:spcBef>
                <a:spcPct val="50000"/>
              </a:spcBef>
            </a:pPr>
            <a:r>
              <a:rPr lang="en-US" sz="1400" dirty="0" smtClean="0"/>
              <a:t>19-22 </a:t>
            </a:r>
            <a:r>
              <a:rPr lang="en-US" sz="1400" dirty="0"/>
              <a:t>May </a:t>
            </a:r>
            <a:r>
              <a:rPr lang="en-US" sz="1400" dirty="0" smtClean="0"/>
              <a:t>2015, Silver Spring, </a:t>
            </a:r>
            <a:r>
              <a:rPr lang="en-US" sz="1400" dirty="0"/>
              <a:t>MD</a:t>
            </a:r>
          </a:p>
        </p:txBody>
      </p:sp>
      <p:pic>
        <p:nvPicPr>
          <p:cNvPr id="16390" name="Picture 5" descr="seawifs_globe_weta.ic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352800"/>
            <a:ext cx="3530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8196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080"/>
              </a:spcBef>
            </a:pPr>
            <a:r>
              <a:rPr lang="en-US" dirty="0" smtClean="0">
                <a:solidFill>
                  <a:srgbClr val="000000"/>
                </a:solidFill>
              </a:rPr>
              <a:t>MODIS has historically required that every standard product have associated with it an Algorithm Theoretical Basis Document (ATBD)</a:t>
            </a:r>
          </a:p>
          <a:p>
            <a:pPr>
              <a:spcBef>
                <a:spcPts val="1080"/>
              </a:spcBef>
            </a:pPr>
            <a:r>
              <a:rPr lang="en-US" dirty="0" smtClean="0">
                <a:solidFill>
                  <a:srgbClr val="000000"/>
                </a:solidFill>
              </a:rPr>
              <a:t>The original MODIS ATBDs are extremely out of date and in many cases they are not relevant to current standard products</a:t>
            </a:r>
          </a:p>
          <a:p>
            <a:pPr>
              <a:spcBef>
                <a:spcPts val="1080"/>
              </a:spcBef>
            </a:pPr>
            <a:r>
              <a:rPr lang="en-US" dirty="0" smtClean="0">
                <a:solidFill>
                  <a:srgbClr val="000000"/>
                </a:solidFill>
              </a:rPr>
              <a:t>This is largely due to the fact that the MODIS processing was awarded to the NASA OBPG in 2004 with the mandate to adopt the </a:t>
            </a:r>
            <a:r>
              <a:rPr lang="en-US" dirty="0" err="1" smtClean="0">
                <a:solidFill>
                  <a:srgbClr val="000000"/>
                </a:solidFill>
              </a:rPr>
              <a:t>SeaWiFS</a:t>
            </a:r>
            <a:r>
              <a:rPr lang="en-US" dirty="0" smtClean="0">
                <a:solidFill>
                  <a:srgbClr val="000000"/>
                </a:solidFill>
              </a:rPr>
              <a:t> heritage processing, as documented in </a:t>
            </a:r>
            <a:r>
              <a:rPr lang="en-US" dirty="0" err="1" smtClean="0">
                <a:solidFill>
                  <a:srgbClr val="000000"/>
                </a:solidFill>
              </a:rPr>
              <a:t>SeaWiFS</a:t>
            </a:r>
            <a:r>
              <a:rPr lang="en-US" dirty="0" smtClean="0">
                <a:solidFill>
                  <a:srgbClr val="000000"/>
                </a:solidFill>
              </a:rPr>
              <a:t> TMs</a:t>
            </a:r>
          </a:p>
          <a:p>
            <a:pPr>
              <a:spcBef>
                <a:spcPts val="1080"/>
              </a:spcBef>
            </a:pPr>
            <a:r>
              <a:rPr lang="en-US" dirty="0" smtClean="0">
                <a:solidFill>
                  <a:srgbClr val="000000"/>
                </a:solidFill>
              </a:rPr>
              <a:t>It is also the case that the ocean algorithms are predominantly sensor-independent, evolved from broad community contributions </a:t>
            </a:r>
          </a:p>
          <a:p>
            <a:pPr>
              <a:spcBef>
                <a:spcPts val="1080"/>
              </a:spcBef>
            </a:pPr>
            <a:r>
              <a:rPr lang="en-US" dirty="0" smtClean="0">
                <a:solidFill>
                  <a:srgbClr val="000000"/>
                </a:solidFill>
              </a:rPr>
              <a:t>To satisfy NASA Program Management and better serve the research community, we need to establish a new set of product documentation for the current standard product suite of MODIS &amp; VIIRS, and maintain that level of documentation going forward</a:t>
            </a:r>
          </a:p>
          <a:p>
            <a:pPr>
              <a:spcBef>
                <a:spcPts val="1080"/>
              </a:spcBef>
            </a:pPr>
            <a:r>
              <a:rPr lang="en-US" dirty="0" smtClean="0">
                <a:solidFill>
                  <a:srgbClr val="000000"/>
                </a:solidFill>
              </a:rPr>
              <a:t>To that end, Ocean SIPS is developing a set of online documents that can be easily updated and will include dynamic links to ensure that implementation and validation information remains current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14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9763"/>
          </a:xfrm>
        </p:spPr>
        <p:txBody>
          <a:bodyPr/>
          <a:lstStyle/>
          <a:p>
            <a:r>
              <a:rPr lang="en-US" dirty="0" smtClean="0"/>
              <a:t>Product and Algorithm Description Document</a:t>
            </a:r>
            <a:br>
              <a:rPr lang="en-US" dirty="0" smtClean="0"/>
            </a:br>
            <a:r>
              <a:rPr lang="en-US" sz="2400" dirty="0" smtClean="0">
                <a:solidFill>
                  <a:srgbClr val="000000"/>
                </a:solidFill>
              </a:rPr>
              <a:t>standardized elements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5135563"/>
          </a:xfrm>
        </p:spPr>
        <p:txBody>
          <a:bodyPr/>
          <a:lstStyle/>
          <a:p>
            <a:r>
              <a:rPr lang="en-US" dirty="0" smtClean="0"/>
              <a:t>Product Summary</a:t>
            </a:r>
          </a:p>
          <a:p>
            <a:pPr lvl="1"/>
            <a:r>
              <a:rPr lang="en-US" dirty="0" smtClean="0"/>
              <a:t>defines what it is and what it’s for</a:t>
            </a:r>
          </a:p>
          <a:p>
            <a:pPr lvl="1"/>
            <a:endParaRPr lang="en-US" sz="1200" dirty="0"/>
          </a:p>
          <a:p>
            <a:r>
              <a:rPr lang="en-US" dirty="0" smtClean="0"/>
              <a:t>Algorithm Description</a:t>
            </a:r>
          </a:p>
          <a:p>
            <a:pPr lvl="1"/>
            <a:r>
              <a:rPr lang="en-US" dirty="0" smtClean="0"/>
              <a:t>as detailed as necessary to ensure full traceability to algorithm basis and heritage (e.g., links to published literature)</a:t>
            </a:r>
          </a:p>
          <a:p>
            <a:pPr lvl="1"/>
            <a:r>
              <a:rPr lang="en-US" dirty="0" smtClean="0"/>
              <a:t>if applicable to multiple sensors, include any sensor-specific modifications required (e.g., adjustments for band passes)</a:t>
            </a:r>
          </a:p>
          <a:p>
            <a:pPr lvl="1"/>
            <a:r>
              <a:rPr lang="en-US" dirty="0" smtClean="0"/>
              <a:t>algorithm failure conditions and associated product flags</a:t>
            </a:r>
          </a:p>
          <a:p>
            <a:pPr lvl="1"/>
            <a:endParaRPr lang="en-US" sz="1200" dirty="0"/>
          </a:p>
          <a:p>
            <a:r>
              <a:rPr lang="en-US" dirty="0" smtClean="0"/>
              <a:t>Implementation</a:t>
            </a:r>
          </a:p>
          <a:p>
            <a:pPr lvl="1"/>
            <a:r>
              <a:rPr lang="en-US" dirty="0" smtClean="0"/>
              <a:t>how is the product distributed (product suite, file-types, encoding)</a:t>
            </a:r>
          </a:p>
          <a:p>
            <a:pPr lvl="1"/>
            <a:r>
              <a:rPr lang="en-US" dirty="0" smtClean="0"/>
              <a:t>direct links to source code and/or software flow charts</a:t>
            </a:r>
          </a:p>
          <a:p>
            <a:pPr lvl="1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38241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5135563"/>
          </a:xfrm>
        </p:spPr>
        <p:txBody>
          <a:bodyPr/>
          <a:lstStyle/>
          <a:p>
            <a:r>
              <a:rPr lang="en-US" dirty="0"/>
              <a:t>Assessment</a:t>
            </a:r>
          </a:p>
          <a:p>
            <a:pPr lvl="1"/>
            <a:r>
              <a:rPr lang="en-US" dirty="0"/>
              <a:t>validation analyses (e.g., direct link to dynamic match-ups)</a:t>
            </a:r>
          </a:p>
          <a:p>
            <a:pPr lvl="1"/>
            <a:r>
              <a:rPr lang="en-US" dirty="0"/>
              <a:t>uncertainties</a:t>
            </a:r>
          </a:p>
          <a:p>
            <a:endParaRPr lang="en-US" dirty="0" smtClean="0"/>
          </a:p>
          <a:p>
            <a:r>
              <a:rPr lang="en-US" dirty="0" smtClean="0"/>
              <a:t>References</a:t>
            </a:r>
          </a:p>
          <a:p>
            <a:pPr lvl="1"/>
            <a:r>
              <a:rPr lang="en-US" dirty="0" smtClean="0"/>
              <a:t>links to previous ATBD(s) or TM(s), if relevant</a:t>
            </a:r>
          </a:p>
          <a:p>
            <a:pPr lvl="1"/>
            <a:r>
              <a:rPr lang="en-US" dirty="0" smtClean="0"/>
              <a:t>links to published literature (DOIs)</a:t>
            </a:r>
          </a:p>
          <a:p>
            <a:pPr lvl="1"/>
            <a:endParaRPr lang="en-US" dirty="0"/>
          </a:p>
          <a:p>
            <a:r>
              <a:rPr lang="en-US" dirty="0" smtClean="0"/>
              <a:t>Product History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ocument version (date)</a:t>
            </a:r>
          </a:p>
          <a:p>
            <a:pPr lvl="1"/>
            <a:r>
              <a:rPr lang="en-US" dirty="0" smtClean="0"/>
              <a:t>product change log</a:t>
            </a:r>
          </a:p>
          <a:p>
            <a:pPr lvl="1"/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274637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F4984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471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471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471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471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8471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8471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8471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8471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dirty="0" smtClean="0"/>
              <a:t>Product and Algorithm Description Document</a:t>
            </a:r>
            <a:br>
              <a:rPr lang="en-US" dirty="0" smtClean="0"/>
            </a:br>
            <a:r>
              <a:rPr lang="en-US" sz="2400" dirty="0" smtClean="0">
                <a:solidFill>
                  <a:srgbClr val="000000"/>
                </a:solidFill>
              </a:rPr>
              <a:t>standardized elements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098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</a:t>
            </a:r>
            <a:r>
              <a:rPr lang="en-US" dirty="0" smtClean="0"/>
              <a:t>and Algorithm Description </a:t>
            </a:r>
            <a:r>
              <a:rPr lang="en-US" dirty="0" smtClean="0"/>
              <a:t>Documents</a:t>
            </a:r>
            <a:endParaRPr lang="en-US" dirty="0"/>
          </a:p>
        </p:txBody>
      </p:sp>
      <p:pic>
        <p:nvPicPr>
          <p:cNvPr id="3" name="Picture 2" descr="atbd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4400"/>
            <a:ext cx="3962400" cy="5688757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atbd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798126"/>
            <a:ext cx="4953000" cy="514547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197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152400"/>
            <a:ext cx="4038600" cy="639763"/>
          </a:xfrm>
        </p:spPr>
        <p:txBody>
          <a:bodyPr/>
          <a:lstStyle/>
          <a:p>
            <a:r>
              <a:rPr lang="en-US" dirty="0" smtClean="0"/>
              <a:t>Algorithm Description</a:t>
            </a:r>
            <a:endParaRPr lang="en-US" dirty="0"/>
          </a:p>
        </p:txBody>
      </p:sp>
      <p:pic>
        <p:nvPicPr>
          <p:cNvPr id="3" name="Picture 2" descr="atbd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3822174" cy="6553200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atbd4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75" y="1295400"/>
            <a:ext cx="4159624" cy="2209800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3124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Details</a:t>
            </a:r>
            <a:endParaRPr lang="en-US" dirty="0"/>
          </a:p>
        </p:txBody>
      </p:sp>
      <p:pic>
        <p:nvPicPr>
          <p:cNvPr id="3" name="Picture 2" descr="atbd5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78" y="1066800"/>
            <a:ext cx="3851822" cy="1447800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atbd6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00400"/>
            <a:ext cx="3891642" cy="2743200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atbd6b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105" y="1066800"/>
            <a:ext cx="4041500" cy="4876800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6816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pic>
        <p:nvPicPr>
          <p:cNvPr id="4" name="Picture 3" descr="atbd7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4504134" cy="1981200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atbd7b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838200"/>
            <a:ext cx="5448058" cy="5638800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2712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7"/>
            <a:ext cx="8229600" cy="639763"/>
          </a:xfrm>
        </p:spPr>
        <p:txBody>
          <a:bodyPr/>
          <a:lstStyle/>
          <a:p>
            <a:r>
              <a:rPr lang="en-US" dirty="0" smtClean="0"/>
              <a:t>Product Lifecycle</a:t>
            </a:r>
            <a:br>
              <a:rPr lang="en-US" dirty="0" smtClean="0"/>
            </a:br>
            <a:r>
              <a:rPr lang="en-US" sz="2000" dirty="0" smtClean="0">
                <a:solidFill>
                  <a:srgbClr val="000000"/>
                </a:solidFill>
              </a:rPr>
              <a:t>from concept to standard product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0437"/>
            <a:ext cx="8229600" cy="5135563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PI develops new algorithm or modification, demonstrates feasibility, perhaps publishes results.</a:t>
            </a:r>
            <a:endParaRPr lang="en-US" dirty="0">
              <a:solidFill>
                <a:srgbClr val="000000"/>
              </a:solidFill>
            </a:endParaRP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If PI and Ocean Team Leader agree, PI works with SIPS to implement in NASA processing code and to develop a test plan for verification and large-scale testing.  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If PI is satisfied with implementation tests, and SIPS confirms that </a:t>
            </a:r>
            <a:r>
              <a:rPr lang="en-US" b="1" dirty="0" smtClean="0">
                <a:solidFill>
                  <a:srgbClr val="000000"/>
                </a:solidFill>
              </a:rPr>
              <a:t>required computing resources are available</a:t>
            </a:r>
            <a:r>
              <a:rPr lang="en-US" dirty="0" smtClean="0">
                <a:solidFill>
                  <a:srgbClr val="000000"/>
                </a:solidFill>
              </a:rPr>
              <a:t>, evaluation products and documentation will be produced and distributed, and the algorithm will be incorporated into </a:t>
            </a:r>
            <a:r>
              <a:rPr lang="en-US" dirty="0" err="1" smtClean="0">
                <a:solidFill>
                  <a:srgbClr val="000000"/>
                </a:solidFill>
              </a:rPr>
              <a:t>SeaDAS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836676" lvl="1" indent="-342900">
              <a:buFont typeface="+mj-lt"/>
              <a:buAutoNum type="alphaLcPeriod"/>
            </a:pPr>
            <a:r>
              <a:rPr lang="en-US" dirty="0" smtClean="0">
                <a:solidFill>
                  <a:srgbClr val="084712"/>
                </a:solidFill>
              </a:rPr>
              <a:t>PI works with SIPS to develop or update the Product Description Document (to be hosted under “evaluation products”).</a:t>
            </a:r>
          </a:p>
          <a:p>
            <a:pPr marL="836676" lvl="1" indent="-342900">
              <a:buFont typeface="+mj-lt"/>
              <a:buAutoNum type="alphaLcPeriod"/>
            </a:pPr>
            <a:r>
              <a:rPr lang="en-US" dirty="0" smtClean="0">
                <a:solidFill>
                  <a:srgbClr val="084712"/>
                </a:solidFill>
              </a:rPr>
              <a:t>SIPS/DAAC begins production and distribution of product  </a:t>
            </a:r>
          </a:p>
          <a:p>
            <a:pPr marL="836676" lvl="1" indent="-342900">
              <a:buFont typeface="+mj-lt"/>
              <a:buAutoNum type="alphaLcPeriod"/>
            </a:pPr>
            <a:r>
              <a:rPr lang="en-US" dirty="0" smtClean="0">
                <a:solidFill>
                  <a:srgbClr val="084712"/>
                </a:solidFill>
              </a:rPr>
              <a:t>PI performs assessment of results (validation, global dist., trends)</a:t>
            </a:r>
          </a:p>
          <a:p>
            <a:pPr marL="457200" indent="-457200">
              <a:spcBef>
                <a:spcPts val="1080"/>
              </a:spcBef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Before the next mission reprocessing opportunity, PI/SIPS/DAAC and Program Management review the performance evaluation, documentation, and appropriateness for standard production.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8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639763"/>
          </a:xfrm>
        </p:spPr>
        <p:txBody>
          <a:bodyPr/>
          <a:lstStyle/>
          <a:p>
            <a:r>
              <a:rPr lang="en-US" dirty="0" smtClean="0"/>
              <a:t>Ocean Color Products 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000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596900" y="1473200"/>
          <a:ext cx="7772400" cy="4394201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7772400"/>
              </a:tblGrid>
              <a:tr h="119841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47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47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47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47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47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47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9894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78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R2014.0 </a:t>
            </a:r>
            <a:r>
              <a:rPr lang="en-US" dirty="0">
                <a:latin typeface="Arial" charset="0"/>
                <a:cs typeface="Arial" charset="0"/>
              </a:rPr>
              <a:t>Changes to OC Standard Product Suite</a:t>
            </a:r>
          </a:p>
        </p:txBody>
      </p:sp>
      <p:sp>
        <p:nvSpPr>
          <p:cNvPr id="77836" name="Content Placeholder 4"/>
          <p:cNvSpPr>
            <a:spLocks noGrp="1"/>
          </p:cNvSpPr>
          <p:nvPr>
            <p:ph sz="half" idx="4294967295"/>
          </p:nvPr>
        </p:nvSpPr>
        <p:spPr>
          <a:xfrm>
            <a:off x="584200" y="1417638"/>
            <a:ext cx="2755900" cy="4525962"/>
          </a:xfrm>
        </p:spPr>
        <p:txBody>
          <a:bodyPr/>
          <a:lstStyle/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R</a:t>
            </a:r>
            <a:r>
              <a:rPr lang="en-US" baseline="-25000">
                <a:solidFill>
                  <a:schemeClr val="tx1"/>
                </a:solidFill>
                <a:latin typeface="Arial" charset="0"/>
                <a:cs typeface="Arial" charset="0"/>
              </a:rPr>
              <a:t>rs</a:t>
            </a:r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(</a:t>
            </a:r>
            <a:r>
              <a:rPr lang="en-US">
                <a:solidFill>
                  <a:schemeClr val="tx1"/>
                </a:solidFill>
                <a:latin typeface="Symbol" charset="0"/>
                <a:cs typeface="Symbol" charset="0"/>
              </a:rPr>
              <a:t>l</a:t>
            </a:r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)</a:t>
            </a: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Ångstrom</a:t>
            </a: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AOT</a:t>
            </a: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Chlorophyll </a:t>
            </a:r>
            <a:r>
              <a:rPr lang="en-US" i="1">
                <a:solidFill>
                  <a:schemeClr val="tx1"/>
                </a:solidFill>
                <a:latin typeface="Arial" charset="0"/>
                <a:cs typeface="Arial" charset="0"/>
              </a:rPr>
              <a:t>a</a:t>
            </a: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K</a:t>
            </a:r>
            <a:r>
              <a:rPr lang="en-US" baseline="-25000">
                <a:solidFill>
                  <a:schemeClr val="tx1"/>
                </a:solidFill>
                <a:latin typeface="Arial" charset="0"/>
                <a:cs typeface="Arial" charset="0"/>
              </a:rPr>
              <a:t>d</a:t>
            </a:r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(490)</a:t>
            </a: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POC</a:t>
            </a: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PIC</a:t>
            </a: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CDOM_index</a:t>
            </a: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PAR</a:t>
            </a: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iPAR</a:t>
            </a: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nFLH</a:t>
            </a:r>
          </a:p>
          <a:p>
            <a:pPr marL="457200" indent="-457200">
              <a:buFontTx/>
              <a:buAutoNum type="arabicPeriod"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7837" name="TextBox 13"/>
          <p:cNvSpPr txBox="1">
            <a:spLocks noChangeArrowheads="1"/>
          </p:cNvSpPr>
          <p:nvPr/>
        </p:nvSpPr>
        <p:spPr bwMode="auto">
          <a:xfrm>
            <a:off x="673100" y="990600"/>
            <a:ext cx="2436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84712"/>
                </a:solidFill>
                <a:cs typeface="Arial" charset="0"/>
              </a:rPr>
              <a:t>Level-2 OC Product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3187700" y="1493838"/>
            <a:ext cx="57277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kern="0" dirty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calibration updates, ancillary data updates, improved land/water masking, terrain height, other minor fixes</a:t>
            </a:r>
          </a:p>
          <a:p>
            <a:pPr lvl="0" defTabSz="9144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Symbol" charset="2"/>
                <a:cs typeface="Symbol" charset="2"/>
              </a:rPr>
              <a:t>l</a:t>
            </a:r>
            <a:r>
              <a:rPr lang="en-US" sz="1600" dirty="0">
                <a:solidFill>
                  <a:srgbClr val="000000"/>
                </a:solidFill>
              </a:rPr>
              <a:t> = 412, 443, 469, 488, 531, 547, 555, 645, 667, </a:t>
            </a:r>
            <a:r>
              <a:rPr lang="en-US" sz="1600" dirty="0" smtClean="0">
                <a:solidFill>
                  <a:srgbClr val="000000"/>
                </a:solidFill>
              </a:rPr>
              <a:t>678</a:t>
            </a:r>
            <a:endParaRPr lang="en-US" sz="2000" i="1" kern="0" dirty="0">
              <a:solidFill>
                <a:srgbClr val="000000"/>
              </a:solidFill>
              <a:latin typeface="Times New Roman"/>
              <a:ea typeface="Arial"/>
              <a:cs typeface="Times New Roman"/>
            </a:endParaRPr>
          </a:p>
          <a:p>
            <a:pPr marL="457200" indent="-457200" defTabSz="9144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kern="0" dirty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new algorithm (Hu et al. 2012)</a:t>
            </a:r>
          </a:p>
          <a:p>
            <a:pPr marL="457200" indent="-457200" defTabSz="9144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kern="0" dirty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coefficient update</a:t>
            </a:r>
          </a:p>
          <a:p>
            <a:pPr marL="457200" indent="-457200" defTabSz="9144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kern="0" dirty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no change</a:t>
            </a:r>
          </a:p>
          <a:p>
            <a:pPr marL="457200" indent="-457200" defTabSz="9144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kern="0" dirty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updated algorithm and LUT</a:t>
            </a:r>
          </a:p>
          <a:p>
            <a:pPr marL="457200" indent="-457200" defTabSz="9144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kern="0" dirty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remove product (redundant with new IOP suite)</a:t>
            </a:r>
          </a:p>
          <a:p>
            <a:pPr marL="457200" indent="-457200" defTabSz="9144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kern="0" dirty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consolidated algorithm, minor fixes </a:t>
            </a:r>
          </a:p>
          <a:p>
            <a:pPr marL="457200" indent="-457200" defTabSz="9144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kern="0" dirty="0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MODIS-only, no </a:t>
            </a:r>
            <a:r>
              <a:rPr lang="en-US" sz="2000" i="1" kern="0" dirty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change</a:t>
            </a:r>
          </a:p>
          <a:p>
            <a:pPr marL="457200" indent="-457200" defTabSz="9144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kern="0" dirty="0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MODIS-only, flagging </a:t>
            </a:r>
            <a:r>
              <a:rPr lang="en-US" sz="2000" i="1" kern="0" dirty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changes (allow negatives)</a:t>
            </a:r>
            <a:endParaRPr lang="en-US" sz="2000" i="1" kern="0" dirty="0">
              <a:solidFill>
                <a:srgbClr val="FF0000"/>
              </a:solidFill>
              <a:latin typeface="Times New Roman"/>
              <a:ea typeface="Arial"/>
              <a:cs typeface="Times New Roman"/>
            </a:endParaRPr>
          </a:p>
          <a:p>
            <a:pPr marL="457200" indent="-457200" defTabSz="914400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en-US" sz="2000" kern="0" dirty="0">
              <a:solidFill>
                <a:srgbClr val="084712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7839" name="TextBox 15"/>
          <p:cNvSpPr txBox="1">
            <a:spLocks noChangeArrowheads="1"/>
          </p:cNvSpPr>
          <p:nvPr/>
        </p:nvSpPr>
        <p:spPr bwMode="auto">
          <a:xfrm>
            <a:off x="3187700" y="990600"/>
            <a:ext cx="237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84712"/>
                </a:solidFill>
                <a:cs typeface="Arial" charset="0"/>
              </a:rPr>
              <a:t>Algorithm Changes</a:t>
            </a:r>
          </a:p>
        </p:txBody>
      </p:sp>
      <p:grpSp>
        <p:nvGrpSpPr>
          <p:cNvPr id="77840" name="Group 8"/>
          <p:cNvGrpSpPr>
            <a:grpSpLocks/>
          </p:cNvGrpSpPr>
          <p:nvPr/>
        </p:nvGrpSpPr>
        <p:grpSpPr bwMode="auto">
          <a:xfrm>
            <a:off x="547688" y="5859463"/>
            <a:ext cx="7823200" cy="765175"/>
            <a:chOff x="533400" y="5975042"/>
            <a:chExt cx="7822294" cy="764312"/>
          </a:xfrm>
        </p:grpSpPr>
        <p:sp>
          <p:nvSpPr>
            <p:cNvPr id="77842" name="Rectangle 9"/>
            <p:cNvSpPr>
              <a:spLocks noChangeArrowheads="1"/>
            </p:cNvSpPr>
            <p:nvPr/>
          </p:nvSpPr>
          <p:spPr bwMode="auto">
            <a:xfrm>
              <a:off x="533400" y="5975042"/>
              <a:ext cx="1182535" cy="425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Arial" charset="0"/>
                  <a:ea typeface="Arial" charset="0"/>
                  <a:cs typeface="Arial" charset="0"/>
                </a:rPr>
                <a:t>12. IOPs 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173106" y="5975042"/>
              <a:ext cx="5182588" cy="76431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91440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sz="2000" i="1" kern="0" dirty="0" smtClean="0">
                  <a:latin typeface="Times New Roman"/>
                  <a:ea typeface="Arial" charset="0"/>
                  <a:cs typeface="Times New Roman"/>
                </a:rPr>
                <a:t>added suite of inherent </a:t>
              </a:r>
              <a:r>
                <a:rPr lang="en-US" sz="2000" i="1" kern="0" dirty="0">
                  <a:latin typeface="Times New Roman"/>
                  <a:ea typeface="Arial" charset="0"/>
                  <a:cs typeface="Times New Roman"/>
                </a:rPr>
                <a:t>optical property products (</a:t>
              </a:r>
              <a:r>
                <a:rPr lang="en-US" sz="2000" i="1" kern="0" dirty="0" err="1">
                  <a:latin typeface="Times New Roman"/>
                  <a:ea typeface="Arial" charset="0"/>
                  <a:cs typeface="Times New Roman"/>
                </a:rPr>
                <a:t>Werdell</a:t>
              </a:r>
              <a:r>
                <a:rPr lang="en-US" sz="2000" i="1" kern="0" dirty="0">
                  <a:latin typeface="Times New Roman"/>
                  <a:ea typeface="Arial" charset="0"/>
                  <a:cs typeface="Times New Roman"/>
                </a:rPr>
                <a:t> et al. 2013)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5295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4775" y="1746394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5670" y="990600"/>
            <a:ext cx="1025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May </a:t>
            </a:r>
            <a:r>
              <a:rPr lang="en-US" sz="2000" dirty="0" smtClean="0"/>
              <a:t>20</a:t>
            </a:r>
            <a:endParaRPr lang="en-US" sz="2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98437"/>
            <a:ext cx="8229600" cy="6397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F4984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471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471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471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471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8471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8471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8471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8471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dirty="0" smtClean="0"/>
              <a:t>Ocean Break-out Agenda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677545"/>
              </p:ext>
            </p:extLst>
          </p:nvPr>
        </p:nvGraphicFramePr>
        <p:xfrm>
          <a:off x="990600" y="1447800"/>
          <a:ext cx="6954964" cy="511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5" name="Document" r:id="rId3" imgW="5626100" imgH="4140200" progId="Word.Document.12">
                  <p:embed/>
                </p:oleObj>
              </mc:Choice>
              <mc:Fallback>
                <p:oleObj name="Document" r:id="rId3" imgW="5626100" imgH="4140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1447800"/>
                        <a:ext cx="6954964" cy="5118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8154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596900" y="1473200"/>
          <a:ext cx="7772400" cy="4394201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7772400"/>
              </a:tblGrid>
              <a:tr h="119841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47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47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47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47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47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47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9894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68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R2014.0 VIIRS </a:t>
            </a:r>
            <a:r>
              <a:rPr lang="en-US" dirty="0">
                <a:latin typeface="Arial" charset="0"/>
                <a:cs typeface="Arial" charset="0"/>
              </a:rPr>
              <a:t>OC Standard Product Suite</a:t>
            </a:r>
          </a:p>
        </p:txBody>
      </p:sp>
      <p:sp>
        <p:nvSpPr>
          <p:cNvPr id="76812" name="Content Placeholder 4"/>
          <p:cNvSpPr>
            <a:spLocks noGrp="1"/>
          </p:cNvSpPr>
          <p:nvPr>
            <p:ph sz="half" idx="4294967295"/>
          </p:nvPr>
        </p:nvSpPr>
        <p:spPr>
          <a:xfrm>
            <a:off x="584200" y="1417638"/>
            <a:ext cx="2755900" cy="4525962"/>
          </a:xfrm>
        </p:spPr>
        <p:txBody>
          <a:bodyPr/>
          <a:lstStyle/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en-US" dirty="0" err="1">
                <a:solidFill>
                  <a:schemeClr val="tx1"/>
                </a:solidFill>
                <a:latin typeface="Arial" charset="0"/>
                <a:cs typeface="Arial" charset="0"/>
              </a:rPr>
              <a:t>R</a:t>
            </a:r>
            <a:r>
              <a:rPr lang="en-US" baseline="-25000" dirty="0" err="1">
                <a:solidFill>
                  <a:schemeClr val="tx1"/>
                </a:solidFill>
                <a:latin typeface="Arial" charset="0"/>
                <a:cs typeface="Arial" charset="0"/>
              </a:rPr>
              <a:t>rs</a:t>
            </a: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(</a:t>
            </a:r>
            <a:r>
              <a:rPr lang="en-US" dirty="0">
                <a:solidFill>
                  <a:schemeClr val="tx1"/>
                </a:solidFill>
                <a:latin typeface="Symbol" charset="0"/>
                <a:cs typeface="Symbol" charset="0"/>
              </a:rPr>
              <a:t>l</a:t>
            </a: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)</a:t>
            </a: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en-US" dirty="0" err="1">
                <a:solidFill>
                  <a:schemeClr val="tx1"/>
                </a:solidFill>
                <a:latin typeface="Arial" charset="0"/>
                <a:cs typeface="Arial" charset="0"/>
              </a:rPr>
              <a:t>Ångstrom</a:t>
            </a:r>
            <a:endParaRPr lang="en-US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AOT</a:t>
            </a: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Chlorophyll </a:t>
            </a:r>
            <a:r>
              <a:rPr lang="en-US" i="1" dirty="0">
                <a:solidFill>
                  <a:schemeClr val="tx1"/>
                </a:solidFill>
                <a:latin typeface="Arial" charset="0"/>
                <a:cs typeface="Arial" charset="0"/>
              </a:rPr>
              <a:t>a</a:t>
            </a: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en-US" dirty="0" err="1">
                <a:solidFill>
                  <a:schemeClr val="tx1"/>
                </a:solidFill>
                <a:latin typeface="Arial" charset="0"/>
                <a:cs typeface="Arial" charset="0"/>
              </a:rPr>
              <a:t>K</a:t>
            </a:r>
            <a:r>
              <a:rPr lang="en-US" baseline="-25000" dirty="0" err="1">
                <a:solidFill>
                  <a:schemeClr val="tx1"/>
                </a:solidFill>
                <a:latin typeface="Arial" charset="0"/>
                <a:cs typeface="Arial" charset="0"/>
              </a:rPr>
              <a:t>d</a:t>
            </a: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(490)</a:t>
            </a: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POC</a:t>
            </a: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PIC</a:t>
            </a: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endParaRPr lang="en-US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PAR</a:t>
            </a: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endParaRPr lang="en-US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endParaRPr lang="en-US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457200" indent="-457200">
              <a:buFontTx/>
              <a:buAutoNum type="arabicPeriod"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76813" name="TextBox 13"/>
          <p:cNvSpPr txBox="1">
            <a:spLocks noChangeArrowheads="1"/>
          </p:cNvSpPr>
          <p:nvPr/>
        </p:nvSpPr>
        <p:spPr bwMode="auto">
          <a:xfrm>
            <a:off x="673100" y="990600"/>
            <a:ext cx="2436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84712"/>
                </a:solidFill>
                <a:cs typeface="Arial" charset="0"/>
              </a:rPr>
              <a:t>Level-2 OC Product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3187700" y="1485900"/>
            <a:ext cx="56515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kern="0" dirty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Spectral water-leaving reflectance and derived aerosol optical properties</a:t>
            </a:r>
          </a:p>
          <a:p>
            <a:pPr marL="457200" indent="-457200" defTabSz="9144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dirty="0">
                <a:latin typeface="Symbol" charset="2"/>
                <a:cs typeface="Symbol" charset="2"/>
              </a:rPr>
              <a:t>l</a:t>
            </a:r>
            <a:r>
              <a:rPr lang="en-US" sz="1600" dirty="0"/>
              <a:t> = 410, 443, 486, 551, </a:t>
            </a:r>
            <a:r>
              <a:rPr lang="en-US" sz="1600" dirty="0" smtClean="0"/>
              <a:t>671</a:t>
            </a:r>
            <a:r>
              <a:rPr lang="en-US" sz="2000" dirty="0" smtClean="0"/>
              <a:t> </a:t>
            </a:r>
            <a:endParaRPr lang="en-US" sz="2000" i="1" kern="0" dirty="0">
              <a:solidFill>
                <a:srgbClr val="000000"/>
              </a:solidFill>
              <a:latin typeface="Times New Roman"/>
              <a:ea typeface="Arial"/>
              <a:cs typeface="Times New Roman"/>
            </a:endParaRPr>
          </a:p>
          <a:p>
            <a:pPr marL="457200" indent="-457200" defTabSz="9144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kern="0" dirty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Phytoplankton chlorophyll concentration </a:t>
            </a:r>
          </a:p>
          <a:p>
            <a:pPr marL="457200" indent="-457200" defTabSz="9144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kern="0" dirty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Marine diffuse attenuation at 490nm</a:t>
            </a:r>
          </a:p>
          <a:p>
            <a:pPr marL="457200" indent="-457200" defTabSz="9144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kern="0" dirty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Particulate organic carbon concentration</a:t>
            </a:r>
          </a:p>
          <a:p>
            <a:pPr marL="457200" indent="-457200" defTabSz="9144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kern="0" dirty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Particulate inorganic carbon concentration</a:t>
            </a:r>
          </a:p>
          <a:p>
            <a:pPr marL="457200" indent="-457200" defTabSz="9144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kern="0" dirty="0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 </a:t>
            </a:r>
            <a:endParaRPr lang="en-US" sz="2000" i="1" kern="0" dirty="0">
              <a:solidFill>
                <a:srgbClr val="000000"/>
              </a:solidFill>
              <a:latin typeface="Times New Roman"/>
              <a:ea typeface="Arial"/>
              <a:cs typeface="Times New Roman"/>
            </a:endParaRPr>
          </a:p>
          <a:p>
            <a:pPr marL="457200" indent="-457200" defTabSz="9144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kern="0" dirty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Daily mean </a:t>
            </a:r>
            <a:r>
              <a:rPr lang="en-US" sz="2000" i="1" kern="0" dirty="0" err="1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photosynthetically</a:t>
            </a:r>
            <a:r>
              <a:rPr lang="en-US" sz="2000" i="1" kern="0" dirty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 available radiation</a:t>
            </a:r>
          </a:p>
          <a:p>
            <a:pPr marL="457200" indent="-457200" defTabSz="9144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kern="0" dirty="0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 </a:t>
            </a:r>
            <a:endParaRPr lang="en-US" sz="2000" i="1" kern="0" dirty="0">
              <a:solidFill>
                <a:srgbClr val="000000"/>
              </a:solidFill>
              <a:latin typeface="Times New Roman"/>
              <a:ea typeface="Arial"/>
              <a:cs typeface="Times New Roman"/>
            </a:endParaRPr>
          </a:p>
          <a:p>
            <a:pPr marL="457200" indent="-457200" defTabSz="9144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kern="0" dirty="0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 </a:t>
            </a:r>
            <a:endParaRPr lang="en-US" sz="2000" i="1" kern="0" dirty="0">
              <a:solidFill>
                <a:srgbClr val="FF0000"/>
              </a:solidFill>
              <a:latin typeface="Times New Roman"/>
              <a:ea typeface="Arial"/>
              <a:cs typeface="Times New Roman"/>
            </a:endParaRPr>
          </a:p>
        </p:txBody>
      </p:sp>
      <p:sp>
        <p:nvSpPr>
          <p:cNvPr id="76815" name="TextBox 15"/>
          <p:cNvSpPr txBox="1">
            <a:spLocks noChangeArrowheads="1"/>
          </p:cNvSpPr>
          <p:nvPr/>
        </p:nvSpPr>
        <p:spPr bwMode="auto">
          <a:xfrm>
            <a:off x="3187700" y="990600"/>
            <a:ext cx="2535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84712"/>
                </a:solidFill>
                <a:cs typeface="Arial" charset="0"/>
              </a:rPr>
              <a:t>Algorithm Reference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47688" y="5859463"/>
            <a:ext cx="1182672" cy="426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12. IOPs 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187700" y="5859463"/>
            <a:ext cx="5183188" cy="76517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kern="0" dirty="0" smtClean="0">
                <a:latin typeface="Times New Roman"/>
                <a:ea typeface="Arial" charset="0"/>
                <a:cs typeface="Times New Roman"/>
              </a:rPr>
              <a:t>Suite of </a:t>
            </a:r>
            <a:r>
              <a:rPr lang="en-US" sz="2000" i="1" kern="0" dirty="0">
                <a:latin typeface="Times New Roman"/>
                <a:ea typeface="Arial" charset="0"/>
                <a:cs typeface="Times New Roman"/>
              </a:rPr>
              <a:t>inherent optical property products (</a:t>
            </a:r>
            <a:r>
              <a:rPr lang="en-US" sz="2000" i="1" kern="0" dirty="0" err="1">
                <a:latin typeface="Times New Roman"/>
                <a:ea typeface="Arial" charset="0"/>
                <a:cs typeface="Times New Roman"/>
              </a:rPr>
              <a:t>Werdell</a:t>
            </a:r>
            <a:r>
              <a:rPr lang="en-US" sz="2000" i="1" kern="0" dirty="0">
                <a:latin typeface="Times New Roman"/>
                <a:ea typeface="Arial" charset="0"/>
                <a:cs typeface="Times New Roman"/>
              </a:rPr>
              <a:t> et al. 2013)</a:t>
            </a:r>
          </a:p>
        </p:txBody>
      </p:sp>
    </p:spTree>
    <p:extLst>
      <p:ext uri="{BB962C8B-B14F-4D97-AF65-F5344CB8AC3E}">
        <p14:creationId xmlns:p14="http://schemas.microsoft.com/office/powerpoint/2010/main" val="490497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3"/>
          </a:xfrm>
        </p:spPr>
        <p:txBody>
          <a:bodyPr/>
          <a:lstStyle/>
          <a:p>
            <a:r>
              <a:rPr lang="en-US" dirty="0" smtClean="0"/>
              <a:t>Expanded Product Suite - IOPs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0CB3-01D4-6946-8DDA-BCF9621DFBFB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5867400"/>
            <a:ext cx="5867400" cy="584776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indent="-57150"/>
            <a:r>
              <a:rPr lang="en-US" dirty="0" smtClean="0">
                <a:solidFill>
                  <a:srgbClr val="052D0B"/>
                </a:solidFill>
                <a:cs typeface="Symbol" charset="2"/>
              </a:rPr>
              <a:t>VIIRS</a:t>
            </a:r>
            <a:r>
              <a:rPr lang="en-US" dirty="0" smtClean="0">
                <a:cs typeface="Symbol" charset="2"/>
              </a:rPr>
              <a:t> 	</a:t>
            </a:r>
            <a:r>
              <a:rPr lang="en-US" dirty="0" smtClean="0">
                <a:latin typeface="Symbol" charset="2"/>
                <a:cs typeface="Symbol" charset="2"/>
              </a:rPr>
              <a:t>l</a:t>
            </a:r>
            <a:r>
              <a:rPr lang="en-US" dirty="0" smtClean="0"/>
              <a:t> = 410, 443, 486, 551, 671</a:t>
            </a:r>
          </a:p>
          <a:p>
            <a:pPr indent="-57150"/>
            <a:r>
              <a:rPr lang="en-US" dirty="0" smtClean="0">
                <a:solidFill>
                  <a:srgbClr val="052D0B"/>
                </a:solidFill>
                <a:cs typeface="Symbol" charset="2"/>
              </a:rPr>
              <a:t>MODIS</a:t>
            </a:r>
            <a:r>
              <a:rPr lang="en-US" dirty="0" smtClean="0">
                <a:cs typeface="Symbol" charset="2"/>
              </a:rPr>
              <a:t> 	</a:t>
            </a:r>
            <a:r>
              <a:rPr lang="en-US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l</a:t>
            </a:r>
            <a:r>
              <a:rPr lang="en-US" dirty="0" smtClean="0">
                <a:solidFill>
                  <a:schemeClr val="tx1"/>
                </a:solidFill>
              </a:rPr>
              <a:t> = 412, 443, 469, 488, 531, 547, 555, 645, 667, 678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4572000"/>
          </a:xfrm>
        </p:spPr>
        <p:txBody>
          <a:bodyPr>
            <a:normAutofit fontScale="92500" lnSpcReduction="10000"/>
          </a:bodyPr>
          <a:lstStyle/>
          <a:p>
            <a:pPr marL="0" indent="0" defTabSz="4572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proposed IOP product suite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a(</a:t>
            </a:r>
            <a:r>
              <a:rPr lang="en-US" dirty="0" smtClean="0">
                <a:solidFill>
                  <a:prstClr val="black"/>
                </a:solidFill>
                <a:latin typeface="Symbol" charset="2"/>
                <a:cs typeface="Symbol" charset="2"/>
              </a:rPr>
              <a:t>l</a:t>
            </a:r>
            <a:r>
              <a:rPr lang="en-US" dirty="0" smtClean="0">
                <a:solidFill>
                  <a:prstClr val="black"/>
                </a:solidFill>
              </a:rPr>
              <a:t>)				</a:t>
            </a:r>
            <a:r>
              <a:rPr lang="en-US" i="1" dirty="0" smtClean="0">
                <a:solidFill>
                  <a:prstClr val="black"/>
                </a:solidFill>
              </a:rPr>
              <a:t>total absorption at all visible wavelengths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b</a:t>
            </a:r>
            <a:r>
              <a:rPr lang="en-US" baseline="-25000" dirty="0" smtClean="0">
                <a:solidFill>
                  <a:prstClr val="black"/>
                </a:solidFill>
              </a:rPr>
              <a:t>b</a:t>
            </a:r>
            <a:r>
              <a:rPr lang="en-US" dirty="0" smtClean="0">
                <a:solidFill>
                  <a:prstClr val="black"/>
                </a:solidFill>
              </a:rPr>
              <a:t>(</a:t>
            </a:r>
            <a:r>
              <a:rPr lang="en-US" dirty="0" smtClean="0">
                <a:solidFill>
                  <a:prstClr val="black"/>
                </a:solidFill>
                <a:latin typeface="Symbol" charset="2"/>
                <a:cs typeface="Symbol" charset="2"/>
              </a:rPr>
              <a:t>l</a:t>
            </a:r>
            <a:r>
              <a:rPr lang="en-US" dirty="0">
                <a:solidFill>
                  <a:prstClr val="black"/>
                </a:solidFill>
              </a:rPr>
              <a:t>)				</a:t>
            </a:r>
            <a:r>
              <a:rPr lang="en-US" i="1" dirty="0" smtClean="0">
                <a:solidFill>
                  <a:prstClr val="black"/>
                </a:solidFill>
              </a:rPr>
              <a:t>total backscatter </a:t>
            </a:r>
            <a:r>
              <a:rPr lang="en-US" i="1" dirty="0">
                <a:solidFill>
                  <a:prstClr val="black"/>
                </a:solidFill>
              </a:rPr>
              <a:t>at all visible </a:t>
            </a:r>
            <a:r>
              <a:rPr lang="en-US" i="1" dirty="0" smtClean="0">
                <a:solidFill>
                  <a:prstClr val="black"/>
                </a:solidFill>
              </a:rPr>
              <a:t>wavelengths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prstClr val="black"/>
                </a:solidFill>
              </a:rPr>
              <a:t>a</a:t>
            </a:r>
            <a:r>
              <a:rPr lang="en-US" baseline="-25000" dirty="0" err="1" smtClean="0">
                <a:solidFill>
                  <a:prstClr val="black"/>
                </a:solidFill>
              </a:rPr>
              <a:t>ph</a:t>
            </a:r>
            <a:r>
              <a:rPr lang="en-US" dirty="0" smtClean="0">
                <a:solidFill>
                  <a:prstClr val="black"/>
                </a:solidFill>
              </a:rPr>
              <a:t>(</a:t>
            </a:r>
            <a:r>
              <a:rPr lang="en-US" dirty="0" smtClean="0">
                <a:solidFill>
                  <a:prstClr val="black"/>
                </a:solidFill>
                <a:latin typeface="Symbol" charset="2"/>
                <a:cs typeface="Symbol" charset="2"/>
              </a:rPr>
              <a:t>l</a:t>
            </a:r>
            <a:r>
              <a:rPr lang="en-US" dirty="0" smtClean="0">
                <a:solidFill>
                  <a:prstClr val="black"/>
                </a:solidFill>
              </a:rPr>
              <a:t>)			</a:t>
            </a:r>
            <a:r>
              <a:rPr lang="en-US" i="1" dirty="0" smtClean="0">
                <a:solidFill>
                  <a:prstClr val="black"/>
                </a:solidFill>
              </a:rPr>
              <a:t>phytoplankton absorption at all vis. wavelengths</a:t>
            </a:r>
            <a:endParaRPr lang="en-US" i="1" dirty="0">
              <a:solidFill>
                <a:prstClr val="black"/>
              </a:solidFill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prstClr val="black"/>
                </a:solidFill>
              </a:rPr>
              <a:t>a</a:t>
            </a:r>
            <a:r>
              <a:rPr lang="en-US" baseline="-25000" dirty="0" err="1" smtClean="0">
                <a:solidFill>
                  <a:prstClr val="black"/>
                </a:solidFill>
              </a:rPr>
              <a:t>dg</a:t>
            </a:r>
            <a:r>
              <a:rPr lang="en-US" dirty="0">
                <a:solidFill>
                  <a:prstClr val="black"/>
                </a:solidFill>
              </a:rPr>
              <a:t>(443</a:t>
            </a:r>
            <a:r>
              <a:rPr lang="en-US" dirty="0" smtClean="0">
                <a:solidFill>
                  <a:prstClr val="black"/>
                </a:solidFill>
              </a:rPr>
              <a:t>)	 </a:t>
            </a:r>
            <a:r>
              <a:rPr lang="en-US" dirty="0">
                <a:solidFill>
                  <a:prstClr val="black"/>
                </a:solidFill>
              </a:rPr>
              <a:t>		</a:t>
            </a:r>
            <a:r>
              <a:rPr lang="en-US" i="1" dirty="0" smtClean="0">
                <a:solidFill>
                  <a:prstClr val="black"/>
                </a:solidFill>
              </a:rPr>
              <a:t>absorption due to colored-detritus at 443nm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prstClr val="black"/>
                </a:solidFill>
              </a:rPr>
              <a:t>S</a:t>
            </a:r>
            <a:r>
              <a:rPr lang="en-US" baseline="-25000" dirty="0" err="1" smtClean="0">
                <a:solidFill>
                  <a:prstClr val="black"/>
                </a:solidFill>
              </a:rPr>
              <a:t>dg</a:t>
            </a:r>
            <a:r>
              <a:rPr lang="en-US" dirty="0" smtClean="0">
                <a:solidFill>
                  <a:prstClr val="black"/>
                </a:solidFill>
              </a:rPr>
              <a:t>				</a:t>
            </a:r>
            <a:r>
              <a:rPr lang="en-US" i="1" dirty="0" smtClean="0">
                <a:solidFill>
                  <a:prstClr val="black"/>
                </a:solidFill>
              </a:rPr>
              <a:t>exponential </a:t>
            </a:r>
            <a:r>
              <a:rPr lang="en-US" i="1" dirty="0">
                <a:solidFill>
                  <a:prstClr val="black"/>
                </a:solidFill>
              </a:rPr>
              <a:t>spectral </a:t>
            </a:r>
            <a:r>
              <a:rPr lang="en-US" i="1" dirty="0" smtClean="0">
                <a:solidFill>
                  <a:prstClr val="black"/>
                </a:solidFill>
              </a:rPr>
              <a:t>slope for </a:t>
            </a:r>
            <a:r>
              <a:rPr lang="en-US" i="1" dirty="0" err="1" smtClean="0">
                <a:solidFill>
                  <a:prstClr val="black"/>
                </a:solidFill>
              </a:rPr>
              <a:t>a</a:t>
            </a:r>
            <a:r>
              <a:rPr lang="en-US" i="1" baseline="-25000" dirty="0" err="1" smtClean="0">
                <a:solidFill>
                  <a:prstClr val="black"/>
                </a:solidFill>
              </a:rPr>
              <a:t>dg</a:t>
            </a:r>
            <a:endParaRPr lang="en-US" i="1" baseline="-25000" dirty="0">
              <a:solidFill>
                <a:prstClr val="black"/>
              </a:solidFill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prstClr val="black"/>
                </a:solidFill>
              </a:rPr>
              <a:t>b</a:t>
            </a:r>
            <a:r>
              <a:rPr lang="en-US" baseline="-25000" dirty="0" err="1" smtClean="0">
                <a:solidFill>
                  <a:prstClr val="black"/>
                </a:solidFill>
              </a:rPr>
              <a:t>bp</a:t>
            </a:r>
            <a:r>
              <a:rPr lang="en-US" dirty="0">
                <a:solidFill>
                  <a:prstClr val="black"/>
                </a:solidFill>
              </a:rPr>
              <a:t>(443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r>
              <a:rPr lang="en-US" dirty="0">
                <a:solidFill>
                  <a:prstClr val="black"/>
                </a:solidFill>
              </a:rPr>
              <a:t>		</a:t>
            </a:r>
            <a:r>
              <a:rPr lang="en-US" dirty="0" smtClean="0">
                <a:solidFill>
                  <a:prstClr val="black"/>
                </a:solidFill>
              </a:rPr>
              <a:t>	particle backscattering at 443nm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prstClr val="black"/>
                </a:solidFill>
              </a:rPr>
              <a:t>S</a:t>
            </a:r>
            <a:r>
              <a:rPr lang="en-US" baseline="-25000" dirty="0" err="1" smtClean="0">
                <a:solidFill>
                  <a:prstClr val="black"/>
                </a:solidFill>
              </a:rPr>
              <a:t>bp</a:t>
            </a:r>
            <a:r>
              <a:rPr lang="en-US" dirty="0">
                <a:solidFill>
                  <a:prstClr val="black"/>
                </a:solidFill>
              </a:rPr>
              <a:t>		</a:t>
            </a:r>
            <a:r>
              <a:rPr lang="en-US" dirty="0" smtClean="0">
                <a:solidFill>
                  <a:prstClr val="black"/>
                </a:solidFill>
              </a:rPr>
              <a:t>		</a:t>
            </a:r>
            <a:r>
              <a:rPr lang="en-US" i="1" dirty="0" smtClean="0">
                <a:solidFill>
                  <a:prstClr val="black"/>
                </a:solidFill>
              </a:rPr>
              <a:t>power-law </a:t>
            </a:r>
            <a:r>
              <a:rPr lang="en-US" i="1" dirty="0">
                <a:solidFill>
                  <a:prstClr val="black"/>
                </a:solidFill>
              </a:rPr>
              <a:t>spectral </a:t>
            </a:r>
            <a:r>
              <a:rPr lang="en-US" i="1" dirty="0" smtClean="0">
                <a:solidFill>
                  <a:prstClr val="black"/>
                </a:solidFill>
              </a:rPr>
              <a:t>slope for </a:t>
            </a:r>
            <a:r>
              <a:rPr lang="en-US" i="1" dirty="0" err="1" smtClean="0">
                <a:solidFill>
                  <a:prstClr val="black"/>
                </a:solidFill>
              </a:rPr>
              <a:t>b</a:t>
            </a:r>
            <a:r>
              <a:rPr lang="en-US" i="1" baseline="-25000" dirty="0" err="1" smtClean="0">
                <a:solidFill>
                  <a:prstClr val="black"/>
                </a:solidFill>
              </a:rPr>
              <a:t>bp</a:t>
            </a:r>
            <a:endParaRPr lang="en-US" i="1" baseline="-25000" dirty="0">
              <a:solidFill>
                <a:prstClr val="black"/>
              </a:solidFill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uncertainties </a:t>
            </a:r>
            <a:r>
              <a:rPr lang="en-US" dirty="0">
                <a:solidFill>
                  <a:prstClr val="black"/>
                </a:solidFill>
              </a:rPr>
              <a:t>	</a:t>
            </a:r>
            <a:r>
              <a:rPr lang="en-US" dirty="0" smtClean="0">
                <a:solidFill>
                  <a:prstClr val="black"/>
                </a:solidFill>
              </a:rPr>
              <a:t>	</a:t>
            </a:r>
            <a:r>
              <a:rPr lang="en-US" i="1" dirty="0" smtClean="0">
                <a:solidFill>
                  <a:prstClr val="black"/>
                </a:solidFill>
              </a:rPr>
              <a:t>uncertainties </a:t>
            </a:r>
            <a:r>
              <a:rPr lang="en-US" i="1" dirty="0" smtClean="0">
                <a:solidFill>
                  <a:prstClr val="black"/>
                </a:solidFill>
              </a:rPr>
              <a:t>in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i="1" dirty="0" err="1" smtClean="0">
                <a:solidFill>
                  <a:prstClr val="black"/>
                </a:solidFill>
              </a:rPr>
              <a:t>a</a:t>
            </a:r>
            <a:r>
              <a:rPr lang="en-US" i="1" baseline="-25000" dirty="0" err="1" smtClean="0">
                <a:solidFill>
                  <a:prstClr val="black"/>
                </a:solidFill>
              </a:rPr>
              <a:t>dg</a:t>
            </a:r>
            <a:r>
              <a:rPr lang="en-US" i="1" dirty="0" smtClean="0">
                <a:solidFill>
                  <a:prstClr val="black"/>
                </a:solidFill>
              </a:rPr>
              <a:t>, </a:t>
            </a:r>
            <a:r>
              <a:rPr lang="en-US" i="1" dirty="0" err="1" smtClean="0">
                <a:solidFill>
                  <a:prstClr val="black"/>
                </a:solidFill>
              </a:rPr>
              <a:t>a</a:t>
            </a:r>
            <a:r>
              <a:rPr lang="en-US" i="1" baseline="-25000" dirty="0" err="1" smtClean="0">
                <a:solidFill>
                  <a:prstClr val="black"/>
                </a:solidFill>
              </a:rPr>
              <a:t>ph</a:t>
            </a:r>
            <a:r>
              <a:rPr lang="en-US" i="1" dirty="0" smtClean="0">
                <a:solidFill>
                  <a:prstClr val="black"/>
                </a:solidFill>
              </a:rPr>
              <a:t>, </a:t>
            </a:r>
            <a:r>
              <a:rPr lang="en-US" i="1" dirty="0" err="1" smtClean="0">
                <a:solidFill>
                  <a:prstClr val="black"/>
                </a:solidFill>
              </a:rPr>
              <a:t>b</a:t>
            </a:r>
            <a:r>
              <a:rPr lang="en-US" i="1" baseline="-25000" dirty="0" err="1" smtClean="0">
                <a:solidFill>
                  <a:prstClr val="black"/>
                </a:solidFill>
              </a:rPr>
              <a:t>bp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i="1" dirty="0" smtClean="0">
                <a:solidFill>
                  <a:prstClr val="black"/>
                </a:solidFill>
              </a:rPr>
              <a:t>at 443nm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i="1" dirty="0" smtClean="0">
              <a:solidFill>
                <a:prstClr val="black"/>
              </a:solidFill>
            </a:endParaRPr>
          </a:p>
          <a:p>
            <a:pPr marL="0" indent="0" defTabSz="4572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rationale</a:t>
            </a:r>
            <a:endParaRPr lang="en-US" dirty="0"/>
          </a:p>
          <a:p>
            <a:pPr defTabSz="457200" fontAlgn="auto">
              <a:spcBef>
                <a:spcPts val="600"/>
              </a:spcBef>
              <a:spcAft>
                <a:spcPts val="0"/>
              </a:spcAft>
            </a:pPr>
            <a:r>
              <a:rPr lang="en-US" i="1" dirty="0" smtClean="0">
                <a:solidFill>
                  <a:prstClr val="black"/>
                </a:solidFill>
              </a:rPr>
              <a:t>provides total a and b</a:t>
            </a:r>
            <a:r>
              <a:rPr lang="en-US" i="1" baseline="-25000" dirty="0" smtClean="0">
                <a:solidFill>
                  <a:prstClr val="black"/>
                </a:solidFill>
              </a:rPr>
              <a:t>b</a:t>
            </a:r>
            <a:r>
              <a:rPr lang="en-US" i="1" dirty="0" smtClean="0">
                <a:solidFill>
                  <a:prstClr val="black"/>
                </a:solidFill>
              </a:rPr>
              <a:t> for input to IOP-based derived product algorithms (e.g., Lee et al. spectral </a:t>
            </a:r>
            <a:r>
              <a:rPr lang="en-US" i="1" dirty="0" err="1" smtClean="0">
                <a:solidFill>
                  <a:prstClr val="black"/>
                </a:solidFill>
              </a:rPr>
              <a:t>K</a:t>
            </a:r>
            <a:r>
              <a:rPr lang="en-US" i="1" baseline="-25000" dirty="0" err="1" smtClean="0">
                <a:solidFill>
                  <a:prstClr val="black"/>
                </a:solidFill>
              </a:rPr>
              <a:t>d</a:t>
            </a:r>
            <a:r>
              <a:rPr lang="en-US" i="1" dirty="0" smtClean="0">
                <a:solidFill>
                  <a:prstClr val="black"/>
                </a:solidFill>
              </a:rPr>
              <a:t>, euphotic depth) </a:t>
            </a:r>
          </a:p>
          <a:p>
            <a:pPr defTabSz="457200" fontAlgn="auto">
              <a:spcBef>
                <a:spcPts val="600"/>
              </a:spcBef>
              <a:spcAft>
                <a:spcPts val="0"/>
              </a:spcAft>
            </a:pPr>
            <a:r>
              <a:rPr lang="en-US" i="1" dirty="0" smtClean="0">
                <a:solidFill>
                  <a:prstClr val="black"/>
                </a:solidFill>
              </a:rPr>
              <a:t>provides sufficient information to compute full spectral component absorption and scattering coefficients and uncertainties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i="1" dirty="0">
              <a:solidFill>
                <a:prstClr val="black"/>
              </a:solidFill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i="1" dirty="0">
              <a:solidFill>
                <a:prstClr val="black"/>
              </a:solidFill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195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Current Evaluation </a:t>
            </a:r>
            <a:r>
              <a:rPr lang="en-US" dirty="0" smtClean="0"/>
              <a:t>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711701"/>
            <a:ext cx="8229600" cy="85089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0000"/>
                </a:solidFill>
              </a:rPr>
              <a:t>Produced at Level-3 only (from daily binned </a:t>
            </a:r>
            <a:r>
              <a:rPr lang="en-US" dirty="0" err="1" smtClean="0">
                <a:solidFill>
                  <a:srgbClr val="000000"/>
                </a:solidFill>
              </a:rPr>
              <a:t>Rrs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0CB3-01D4-6946-8DDA-BCF9621DFBFB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515867"/>
              </p:ext>
            </p:extLst>
          </p:nvPr>
        </p:nvGraphicFramePr>
        <p:xfrm>
          <a:off x="914400" y="1501493"/>
          <a:ext cx="7099300" cy="307848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4673706"/>
                <a:gridCol w="2425594"/>
              </a:tblGrid>
              <a:tr h="39460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Products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Algorithm</a:t>
                      </a:r>
                      <a:endParaRPr lang="en-US" sz="2000" dirty="0"/>
                    </a:p>
                  </a:txBody>
                  <a:tcPr/>
                </a:tc>
              </a:tr>
              <a:tr h="394605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rgbClr val="000000"/>
                          </a:solidFill>
                        </a:rPr>
                        <a:t>Chl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en-US" sz="2000" baseline="-25000" dirty="0" err="1" smtClean="0">
                          <a:solidFill>
                            <a:srgbClr val="000000"/>
                          </a:solidFill>
                        </a:rPr>
                        <a:t>dg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(443),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</a:rPr>
                        <a:t>b</a:t>
                      </a:r>
                      <a:r>
                        <a:rPr lang="en-US" sz="2000" baseline="-25000" dirty="0" err="1" smtClean="0">
                          <a:solidFill>
                            <a:srgbClr val="000000"/>
                          </a:solidFill>
                        </a:rPr>
                        <a:t>bp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(443)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Maritorena</a:t>
                      </a:r>
                      <a:r>
                        <a:rPr lang="en-US" sz="2000" dirty="0" smtClean="0"/>
                        <a:t> (GSM)</a:t>
                      </a:r>
                      <a:endParaRPr lang="en-US" sz="2000" dirty="0"/>
                    </a:p>
                  </a:txBody>
                  <a:tcPr/>
                </a:tc>
              </a:tr>
              <a:tr h="69814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IOPs (a(443),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en-US" sz="2000" baseline="-25000" dirty="0" err="1" smtClean="0">
                          <a:solidFill>
                            <a:srgbClr val="000000"/>
                          </a:solidFill>
                        </a:rPr>
                        <a:t>ph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(443),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en-US" sz="2000" baseline="-25000" dirty="0" err="1" smtClean="0">
                          <a:solidFill>
                            <a:srgbClr val="000000"/>
                          </a:solidFill>
                        </a:rPr>
                        <a:t>dg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(443),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</a:rPr>
                        <a:t>b</a:t>
                      </a:r>
                      <a:r>
                        <a:rPr lang="en-US" sz="2000" baseline="-25000" dirty="0" err="1" smtClean="0">
                          <a:solidFill>
                            <a:srgbClr val="000000"/>
                          </a:solidFill>
                        </a:rPr>
                        <a:t>bp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(443))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Lee (QAA)</a:t>
                      </a:r>
                      <a:endParaRPr lang="en-US" sz="2000" dirty="0"/>
                    </a:p>
                  </a:txBody>
                  <a:tcPr/>
                </a:tc>
              </a:tr>
              <a:tr h="394605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rgbClr val="000000"/>
                          </a:solidFill>
                        </a:rPr>
                        <a:t>K</a:t>
                      </a:r>
                      <a:r>
                        <a:rPr lang="en-US" sz="2000" baseline="-25000" dirty="0" err="1" smtClean="0">
                          <a:solidFill>
                            <a:srgbClr val="000000"/>
                          </a:solidFill>
                        </a:rPr>
                        <a:t>d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(412),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</a:rPr>
                        <a:t>K</a:t>
                      </a:r>
                      <a:r>
                        <a:rPr lang="en-US" sz="2000" baseline="-25000" dirty="0" err="1" smtClean="0">
                          <a:solidFill>
                            <a:srgbClr val="000000"/>
                          </a:solidFill>
                        </a:rPr>
                        <a:t>d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(443),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</a:rPr>
                        <a:t>K</a:t>
                      </a:r>
                      <a:r>
                        <a:rPr lang="en-US" sz="2000" baseline="-25000" dirty="0" err="1" smtClean="0">
                          <a:solidFill>
                            <a:srgbClr val="000000"/>
                          </a:solidFill>
                        </a:rPr>
                        <a:t>d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(490)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Lee</a:t>
                      </a:r>
                      <a:endParaRPr lang="en-US" sz="2000" dirty="0"/>
                    </a:p>
                  </a:txBody>
                  <a:tcPr/>
                </a:tc>
              </a:tr>
              <a:tr h="394605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rgbClr val="000000"/>
                          </a:solidFill>
                        </a:rPr>
                        <a:t>Zeu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Lee</a:t>
                      </a:r>
                      <a:endParaRPr lang="en-US" sz="2000" dirty="0"/>
                    </a:p>
                  </a:txBody>
                  <a:tcPr/>
                </a:tc>
              </a:tr>
              <a:tr h="394605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rgbClr val="000000"/>
                          </a:solidFill>
                        </a:rPr>
                        <a:t>Zeu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Morel</a:t>
                      </a:r>
                      <a:endParaRPr lang="en-US" sz="2000" dirty="0"/>
                    </a:p>
                  </a:txBody>
                  <a:tcPr/>
                </a:tc>
              </a:tr>
              <a:tr h="39460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K</a:t>
                      </a:r>
                      <a:r>
                        <a:rPr lang="en-US" sz="2000" baseline="-25000" dirty="0" smtClean="0"/>
                        <a:t>PAR</a:t>
                      </a:r>
                      <a:endParaRPr lang="en-US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Morel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0984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602480" y="1553163"/>
            <a:ext cx="3943440" cy="2948563"/>
            <a:chOff x="285691" y="1660008"/>
            <a:chExt cx="3943440" cy="2948563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31" y="1970761"/>
              <a:ext cx="3657600" cy="26378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 rot="16200000">
              <a:off x="-600289" y="3032548"/>
              <a:ext cx="220284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USR</a:t>
              </a:r>
              <a:r>
                <a:rPr lang="en-US" sz="2200" b="1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2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(z)/USR(0</a:t>
              </a:r>
              <a:r>
                <a:rPr lang="en-US" sz="2200" b="1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sz="2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70299" y="1660008"/>
              <a:ext cx="194316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sz="2200" b="1" i="1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2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(USR)  [m</a:t>
              </a:r>
              <a:r>
                <a:rPr lang="en-US" sz="2200" b="1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-1</a:t>
              </a:r>
              <a:r>
                <a:rPr lang="en-US" sz="2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  <a:endPara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62557" y="1587016"/>
            <a:ext cx="3969840" cy="2914710"/>
            <a:chOff x="4552891" y="1690785"/>
            <a:chExt cx="3969840" cy="291471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5131" y="1967685"/>
              <a:ext cx="3657600" cy="26378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 rot="16200000">
              <a:off x="3671848" y="3051142"/>
              <a:ext cx="219297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PAR</a:t>
              </a:r>
              <a:r>
                <a:rPr lang="en-US" sz="2200" b="1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2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(z)/PAR(0</a:t>
              </a:r>
              <a:r>
                <a:rPr lang="en-US" sz="2200" b="1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sz="2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019800" y="1690785"/>
              <a:ext cx="193822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sz="2200" b="1" i="1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2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(PAR)  [m</a:t>
              </a:r>
              <a:r>
                <a:rPr lang="en-US" sz="2200" b="1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-1</a:t>
              </a:r>
              <a:r>
                <a:rPr lang="en-US" sz="2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  <a:endPara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140138" y="4692134"/>
            <a:ext cx="1635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(Lee et al 2013)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55914" y="5181600"/>
            <a:ext cx="30764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PAR: 400-700 nm</a:t>
            </a:r>
          </a:p>
          <a:p>
            <a:r>
              <a:rPr lang="en-US" sz="3200" b="1" dirty="0" smtClean="0"/>
              <a:t>USR: 400-560 nm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16578" y="609600"/>
            <a:ext cx="4141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Stop producing </a:t>
            </a:r>
            <a:r>
              <a:rPr lang="en-US" sz="3200" b="1" dirty="0" err="1" smtClean="0">
                <a:solidFill>
                  <a:srgbClr val="00B050"/>
                </a:solidFill>
              </a:rPr>
              <a:t>K</a:t>
            </a:r>
            <a:r>
              <a:rPr lang="en-US" sz="3200" b="1" baseline="-25000" dirty="0" err="1" smtClean="0">
                <a:solidFill>
                  <a:srgbClr val="00B050"/>
                </a:solidFill>
              </a:rPr>
              <a:t>d</a:t>
            </a:r>
            <a:r>
              <a:rPr lang="en-US" sz="3200" b="1" dirty="0" smtClean="0">
                <a:solidFill>
                  <a:srgbClr val="00B050"/>
                </a:solidFill>
              </a:rPr>
              <a:t>(PAR)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997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639763"/>
          </a:xfrm>
        </p:spPr>
        <p:txBody>
          <a:bodyPr/>
          <a:lstStyle/>
          <a:p>
            <a:r>
              <a:rPr lang="en-US" dirty="0" smtClean="0"/>
              <a:t>SST Coordination 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370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SST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Three SST PIs selected for VIIRS: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 smtClean="0"/>
              <a:t>Andy Harris : A </a:t>
            </a:r>
            <a:r>
              <a:rPr lang="en-US" dirty="0"/>
              <a:t>Deterministic Inverse Method for SST Retrieval from </a:t>
            </a:r>
            <a:r>
              <a:rPr lang="en-US" dirty="0" smtClean="0"/>
              <a:t>VIIRS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Frank Wentz: </a:t>
            </a:r>
            <a:r>
              <a:rPr lang="en-US" dirty="0"/>
              <a:t>Analysis and Mitigation of Atmospheric </a:t>
            </a:r>
            <a:r>
              <a:rPr lang="en-US" dirty="0" smtClean="0"/>
              <a:t>Crosstalk (using AMSR-2 microwave measurements)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Peter Minnett: </a:t>
            </a:r>
            <a:r>
              <a:rPr lang="en-US" dirty="0"/>
              <a:t>Sea-Surface Temperature </a:t>
            </a:r>
            <a:r>
              <a:rPr lang="en-US" dirty="0" smtClean="0"/>
              <a:t>from VIIRS-Extending the MODIS Time Series </a:t>
            </a:r>
            <a:r>
              <a:rPr lang="en-US" dirty="0"/>
              <a:t>For Climate Data </a:t>
            </a:r>
            <a:r>
              <a:rPr lang="en-US" dirty="0" smtClean="0"/>
              <a:t>Records.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All are directed to deriving accurate SST from VIIRS; three very different approaches to achieve the same goal.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Good progress has been made by all groups in the first months of the projects. 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7971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8090"/>
            <a:ext cx="8229600" cy="5702710"/>
          </a:xfrm>
        </p:spPr>
        <p:txBody>
          <a:bodyPr/>
          <a:lstStyle/>
          <a:p>
            <a:r>
              <a:rPr lang="en-US" dirty="0" smtClean="0"/>
              <a:t>All projects require independent in situ measurements to validate the different approaches to correct for the effects of the intervening atmosphere.</a:t>
            </a:r>
          </a:p>
          <a:p>
            <a:r>
              <a:rPr lang="en-US" dirty="0" smtClean="0"/>
              <a:t>Subsurface measurements provided by drifting and moored buoys provide the most numerous validating measurements.</a:t>
            </a:r>
          </a:p>
          <a:p>
            <a:r>
              <a:rPr lang="en-US" dirty="0" smtClean="0"/>
              <a:t>A provisional set of matchups between VIIRS brightness temperatures (from NOAA CLASS) has been developed at RSMAS.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This will be shared with the other groups.</a:t>
            </a:r>
          </a:p>
          <a:p>
            <a:r>
              <a:rPr lang="en-US" dirty="0" smtClean="0"/>
              <a:t>Ocean SIPS plans to generate NASA VIIRS BT’s; and a more comprehensive match-up data base will be generated.</a:t>
            </a:r>
          </a:p>
          <a:p>
            <a:r>
              <a:rPr lang="en-US" dirty="0" smtClean="0"/>
              <a:t>Additional variables in the new </a:t>
            </a:r>
            <a:r>
              <a:rPr lang="en-US" dirty="0"/>
              <a:t>match-up data base </a:t>
            </a:r>
            <a:r>
              <a:rPr lang="en-US" dirty="0" smtClean="0"/>
              <a:t> will be included to enhance its utility. 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SST groups will coordinate with </a:t>
            </a:r>
            <a:r>
              <a:rPr lang="en-US" sz="2000" dirty="0" smtClean="0">
                <a:solidFill>
                  <a:srgbClr val="0070C0"/>
                </a:solidFill>
              </a:rPr>
              <a:t>Ocean SIPS </a:t>
            </a:r>
            <a:r>
              <a:rPr lang="en-US" sz="2000" dirty="0">
                <a:solidFill>
                  <a:srgbClr val="0070C0"/>
                </a:solidFill>
              </a:rPr>
              <a:t>for contents of new database</a:t>
            </a:r>
          </a:p>
          <a:p>
            <a:pPr marL="236538" lvl="1" indent="0"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The breakout session was a very useful way of each group sharing ideas and reporting progress. A dialogue with the Ocean SIPS has begun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5517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124200"/>
            <a:ext cx="8229600" cy="639763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592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365"/>
            <a:ext cx="8229600" cy="639763"/>
          </a:xfrm>
        </p:spPr>
        <p:txBody>
          <a:bodyPr/>
          <a:lstStyle/>
          <a:p>
            <a:r>
              <a:rPr lang="en-US" dirty="0"/>
              <a:t>Ocean Break-out Agenda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990600"/>
            <a:ext cx="1025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May </a:t>
            </a:r>
            <a:r>
              <a:rPr lang="en-US" sz="2000" dirty="0" smtClean="0"/>
              <a:t>21</a:t>
            </a:r>
            <a:endParaRPr lang="en-US" sz="20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0931639"/>
              </p:ext>
            </p:extLst>
          </p:nvPr>
        </p:nvGraphicFramePr>
        <p:xfrm>
          <a:off x="981499" y="1447800"/>
          <a:ext cx="7324301" cy="358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30" name="Document" r:id="rId4" imgW="5626100" imgH="2755900" progId="Word.Document.12">
                  <p:embed/>
                </p:oleObj>
              </mc:Choice>
              <mc:Fallback>
                <p:oleObj name="Document" r:id="rId4" imgW="5626100" imgH="2755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81499" y="1447800"/>
                        <a:ext cx="7324301" cy="3587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9257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639763"/>
          </a:xfrm>
        </p:spPr>
        <p:txBody>
          <a:bodyPr/>
          <a:lstStyle/>
          <a:p>
            <a:r>
              <a:rPr lang="en-US" dirty="0" smtClean="0"/>
              <a:t>MODIS &amp; VIIRS Ocean Processing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044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2014.0 Multi-Mission Ocean Reprocessing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8037"/>
            <a:ext cx="8229600" cy="51355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Scope</a:t>
            </a:r>
          </a:p>
          <a:p>
            <a:pPr marL="182880" indent="-182880">
              <a:spcBef>
                <a:spcPts val="800"/>
              </a:spcBef>
            </a:pPr>
            <a:r>
              <a:rPr lang="en-US" dirty="0">
                <a:solidFill>
                  <a:srgbClr val="000000"/>
                </a:solidFill>
              </a:rPr>
              <a:t>OC from CZCS, OCTS, </a:t>
            </a:r>
            <a:r>
              <a:rPr lang="en-US" dirty="0" err="1">
                <a:solidFill>
                  <a:srgbClr val="000000"/>
                </a:solidFill>
              </a:rPr>
              <a:t>SeaWiFS</a:t>
            </a:r>
            <a:r>
              <a:rPr lang="en-US" dirty="0">
                <a:solidFill>
                  <a:srgbClr val="000000"/>
                </a:solidFill>
              </a:rPr>
              <a:t>, MERIS, </a:t>
            </a:r>
            <a:r>
              <a:rPr lang="en-US" dirty="0" smtClean="0">
                <a:solidFill>
                  <a:srgbClr val="000000"/>
                </a:solidFill>
              </a:rPr>
              <a:t>MODIS(A/T), </a:t>
            </a:r>
            <a:r>
              <a:rPr lang="en-US" dirty="0">
                <a:solidFill>
                  <a:srgbClr val="000000"/>
                </a:solidFill>
              </a:rPr>
              <a:t>and VIIRS</a:t>
            </a:r>
          </a:p>
          <a:p>
            <a:pPr marL="182880" indent="-182880">
              <a:spcBef>
                <a:spcPts val="800"/>
              </a:spcBef>
            </a:pPr>
            <a:r>
              <a:rPr lang="en-US" dirty="0">
                <a:solidFill>
                  <a:srgbClr val="000000"/>
                </a:solidFill>
              </a:rPr>
              <a:t>SST from MODIS 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2400" dirty="0" smtClean="0"/>
              <a:t>Motivation</a:t>
            </a:r>
          </a:p>
          <a:p>
            <a:pPr marL="274320" indent="-274320">
              <a:spcBef>
                <a:spcPts val="800"/>
              </a:spcBef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improve interoperability and sustainability of the product suite by adopting modern data formats, standards, and conventions</a:t>
            </a:r>
          </a:p>
          <a:p>
            <a:pPr marL="274320" indent="-274320">
              <a:spcBef>
                <a:spcPts val="800"/>
              </a:spcBef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incorporate algorithm updates and advances from community and last MODIS Science Team developed since 2010 (last </a:t>
            </a:r>
            <a:r>
              <a:rPr lang="en-US" dirty="0" smtClean="0">
                <a:solidFill>
                  <a:srgbClr val="000000"/>
                </a:solidFill>
              </a:rPr>
              <a:t>alg. update)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274320" indent="-274320">
              <a:spcBef>
                <a:spcPts val="800"/>
              </a:spcBef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incorporate </a:t>
            </a:r>
            <a:r>
              <a:rPr lang="en-US" dirty="0">
                <a:solidFill>
                  <a:srgbClr val="000000"/>
                </a:solidFill>
              </a:rPr>
              <a:t>knowledge gained in instrument-specific radiometric calibration and updates to vicarious calibration </a:t>
            </a:r>
          </a:p>
          <a:p>
            <a:endParaRPr lang="en-US" sz="1200" dirty="0" smtClean="0"/>
          </a:p>
          <a:p>
            <a:pPr marL="0" indent="0">
              <a:buNone/>
            </a:pPr>
            <a:r>
              <a:rPr lang="en-US" sz="2400" dirty="0" smtClean="0"/>
              <a:t>Status</a:t>
            </a:r>
            <a:endParaRPr lang="en-US" sz="2400" dirty="0"/>
          </a:p>
          <a:p>
            <a:r>
              <a:rPr lang="en-US" dirty="0" smtClean="0">
                <a:solidFill>
                  <a:srgbClr val="000000"/>
                </a:solidFill>
              </a:rPr>
              <a:t>OC from OCTS &amp; </a:t>
            </a:r>
            <a:r>
              <a:rPr lang="en-US" b="1" dirty="0" smtClean="0">
                <a:solidFill>
                  <a:srgbClr val="000000"/>
                </a:solidFill>
              </a:rPr>
              <a:t>VIIRS done, MODISA in progress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SST from MODISA and MODIST done (not yet released)</a:t>
            </a:r>
          </a:p>
        </p:txBody>
      </p:sp>
    </p:spTree>
    <p:extLst>
      <p:ext uri="{BB962C8B-B14F-4D97-AF65-F5344CB8AC3E}">
        <p14:creationId xmlns:p14="http://schemas.microsoft.com/office/powerpoint/2010/main" val="2011126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639763"/>
          </a:xfrm>
        </p:spPr>
        <p:txBody>
          <a:bodyPr/>
          <a:lstStyle/>
          <a:p>
            <a:r>
              <a:rPr lang="en-US" dirty="0" smtClean="0"/>
              <a:t>Product Development and Documentation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198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Standard, Evaluation, and Test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 </a:t>
            </a:r>
            <a:r>
              <a:rPr lang="en-US" b="1" dirty="0" smtClean="0">
                <a:solidFill>
                  <a:srgbClr val="000000"/>
                </a:solidFill>
              </a:rPr>
              <a:t>standard product</a:t>
            </a:r>
            <a:r>
              <a:rPr lang="en-US" dirty="0" smtClean="0">
                <a:solidFill>
                  <a:srgbClr val="000000"/>
                </a:solidFill>
              </a:rPr>
              <a:t> is one that the SIPS is committed to maintain, and the DAAC is committed to archive and distribute, at the ultimate discretion of Program Management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an </a:t>
            </a:r>
            <a:r>
              <a:rPr lang="en-US" b="1" dirty="0" smtClean="0">
                <a:solidFill>
                  <a:srgbClr val="000000"/>
                </a:solidFill>
              </a:rPr>
              <a:t>evaluation product</a:t>
            </a:r>
            <a:r>
              <a:rPr lang="en-US" dirty="0" smtClean="0">
                <a:solidFill>
                  <a:srgbClr val="000000"/>
                </a:solidFill>
              </a:rPr>
              <a:t> is one that the SIPS/DAAC may produce and distribute, if resources allow, to support community assessment of a new product or alternative product algorithm 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a </a:t>
            </a:r>
            <a:r>
              <a:rPr lang="en-US" b="1" dirty="0" smtClean="0">
                <a:solidFill>
                  <a:srgbClr val="000000"/>
                </a:solidFill>
              </a:rPr>
              <a:t>test product</a:t>
            </a:r>
            <a:r>
              <a:rPr lang="en-US" dirty="0" smtClean="0">
                <a:solidFill>
                  <a:srgbClr val="000000"/>
                </a:solidFill>
              </a:rPr>
              <a:t> is one that the SIPS may produce to support the algorithm PI in implementation verification and product testing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5525869"/>
            <a:ext cx="7719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in practice, OC standard products are made at Level-2 and Level-3, while </a:t>
            </a:r>
          </a:p>
          <a:p>
            <a:r>
              <a:rPr lang="en-US" sz="1800" i="1" dirty="0" err="1" smtClean="0"/>
              <a:t>eval</a:t>
            </a:r>
            <a:r>
              <a:rPr lang="en-US" sz="1800" i="1" dirty="0"/>
              <a:t> </a:t>
            </a:r>
            <a:r>
              <a:rPr lang="en-US" sz="1800" i="1" dirty="0" smtClean="0"/>
              <a:t>products are made only at Level-3 (usually from Level-3 </a:t>
            </a:r>
            <a:r>
              <a:rPr lang="en-US" sz="1800" i="1" dirty="0" err="1" smtClean="0"/>
              <a:t>Rrs</a:t>
            </a:r>
            <a:r>
              <a:rPr lang="en-US" sz="1800" i="1" dirty="0" smtClean="0"/>
              <a:t> dailies).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2864191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0"/>
          <p:cNvSpPr>
            <a:spLocks noChangeShapeType="1"/>
          </p:cNvSpPr>
          <p:nvPr/>
        </p:nvSpPr>
        <p:spPr bwMode="auto">
          <a:xfrm flipV="1">
            <a:off x="2312988" y="2309813"/>
            <a:ext cx="1560512" cy="1143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6200" y="182562"/>
            <a:ext cx="8991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noProof="0" dirty="0" smtClean="0">
                <a:solidFill>
                  <a:srgbClr val="0F4984"/>
                </a:solidFill>
                <a:latin typeface="+mj-lt"/>
                <a:ea typeface="+mj-ea"/>
                <a:cs typeface="+mj-cs"/>
              </a:rPr>
              <a:t>OC Implementation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noProof="0" dirty="0" smtClean="0">
                <a:solidFill>
                  <a:srgbClr val="0F4984"/>
                </a:solidFill>
                <a:latin typeface="+mj-lt"/>
                <a:ea typeface="+mj-ea"/>
                <a:cs typeface="+mj-cs"/>
              </a:rPr>
              <a:t>NASA Standard Processing Code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F498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409574" y="1255066"/>
            <a:ext cx="2028825" cy="4367859"/>
          </a:xfrm>
          <a:prstGeom prst="flowChartMultidocumen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801938" y="2679700"/>
            <a:ext cx="2686050" cy="1012984"/>
          </a:xfrm>
          <a:prstGeom prst="rect">
            <a:avLst/>
          </a:prstGeom>
          <a:solidFill>
            <a:srgbClr val="0F498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L2GEN</a:t>
            </a:r>
            <a:endParaRPr lang="en-US" sz="1800" dirty="0">
              <a:solidFill>
                <a:schemeClr val="bg1"/>
              </a:solidFill>
            </a:endParaRPr>
          </a:p>
          <a:p>
            <a:pPr algn="ctr"/>
            <a:r>
              <a:rPr lang="en-US" sz="1800" dirty="0">
                <a:solidFill>
                  <a:schemeClr val="bg1"/>
                </a:solidFill>
              </a:rPr>
              <a:t>Level-1 to Level-2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</a:rPr>
              <a:t>(common algorithms)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22275" y="1959236"/>
            <a:ext cx="1467068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SeaWiFS</a:t>
            </a:r>
            <a:r>
              <a:rPr lang="en-US" dirty="0"/>
              <a:t> L1A</a:t>
            </a:r>
          </a:p>
          <a:p>
            <a:r>
              <a:rPr lang="en-US" b="1" dirty="0"/>
              <a:t>MODISA L1B</a:t>
            </a:r>
          </a:p>
          <a:p>
            <a:r>
              <a:rPr lang="en-US" b="1" dirty="0"/>
              <a:t>MODIST L1B</a:t>
            </a:r>
          </a:p>
          <a:p>
            <a:r>
              <a:rPr lang="en-US" dirty="0"/>
              <a:t>OCTS L1A</a:t>
            </a:r>
          </a:p>
          <a:p>
            <a:r>
              <a:rPr lang="en-US" dirty="0"/>
              <a:t>MOS L1B</a:t>
            </a:r>
          </a:p>
          <a:p>
            <a:r>
              <a:rPr lang="en-US" dirty="0"/>
              <a:t>OSMI L1A</a:t>
            </a:r>
          </a:p>
          <a:p>
            <a:r>
              <a:rPr lang="en-US" dirty="0"/>
              <a:t>CZCS L1A</a:t>
            </a:r>
          </a:p>
          <a:p>
            <a:r>
              <a:rPr lang="en-US" dirty="0"/>
              <a:t>MERIS L1B</a:t>
            </a:r>
          </a:p>
          <a:p>
            <a:r>
              <a:rPr lang="en-US" dirty="0"/>
              <a:t>OCM-1 L1B</a:t>
            </a:r>
          </a:p>
          <a:p>
            <a:r>
              <a:rPr lang="en-US" dirty="0"/>
              <a:t>OCM-2 L1B</a:t>
            </a:r>
          </a:p>
          <a:p>
            <a:r>
              <a:rPr lang="en-US" b="1" dirty="0" smtClean="0"/>
              <a:t>VIIRS L1A</a:t>
            </a:r>
          </a:p>
          <a:p>
            <a:r>
              <a:rPr lang="en-US" dirty="0" smtClean="0"/>
              <a:t>GOCI L1B</a:t>
            </a:r>
          </a:p>
          <a:p>
            <a:r>
              <a:rPr lang="en-US" dirty="0" smtClean="0"/>
              <a:t>OLI L1T</a:t>
            </a:r>
            <a:endParaRPr lang="en-US" dirty="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409950" y="5819775"/>
            <a:ext cx="2686050" cy="750094"/>
          </a:xfrm>
          <a:prstGeom prst="rect">
            <a:avLst/>
          </a:prstGeom>
          <a:solidFill>
            <a:srgbClr val="0F4984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</a:rPr>
              <a:t>Level-2 to Level-3</a:t>
            </a: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2960688" y="4957763"/>
            <a:ext cx="2379662" cy="381476"/>
          </a:xfrm>
          <a:prstGeom prst="flowChartInputOutpu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/>
              <a:t>Level-2 Scene</a:t>
            </a:r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3886200" y="2297113"/>
            <a:ext cx="0" cy="34575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 flipH="1">
            <a:off x="4325938" y="2306638"/>
            <a:ext cx="17462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4327525" y="2297113"/>
            <a:ext cx="0" cy="34575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H="1">
            <a:off x="4113213" y="5386388"/>
            <a:ext cx="1587" cy="39290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4110038" y="3817939"/>
            <a:ext cx="0" cy="109585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2647950" y="6235700"/>
            <a:ext cx="7778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2498725" y="1982789"/>
            <a:ext cx="1187450" cy="57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observed </a:t>
            </a:r>
          </a:p>
          <a:p>
            <a:r>
              <a:rPr lang="en-US" sz="1800"/>
              <a:t>radiances</a:t>
            </a:r>
          </a:p>
        </p:txBody>
      </p:sp>
      <p:sp>
        <p:nvSpPr>
          <p:cNvPr id="22" name="AutoShape 18"/>
          <p:cNvSpPr>
            <a:spLocks noChangeArrowheads="1"/>
          </p:cNvSpPr>
          <p:nvPr/>
        </p:nvSpPr>
        <p:spPr bwMode="auto">
          <a:xfrm>
            <a:off x="3581400" y="1095216"/>
            <a:ext cx="1879600" cy="870109"/>
          </a:xfrm>
          <a:prstGeom prst="flowChartMultidocumen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3627438" y="1377950"/>
            <a:ext cx="15447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ancillary data</a:t>
            </a:r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 flipH="1">
            <a:off x="4090988" y="1974930"/>
            <a:ext cx="0" cy="67008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2438400" y="3946525"/>
            <a:ext cx="172450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water-leaving</a:t>
            </a:r>
          </a:p>
          <a:p>
            <a:r>
              <a:rPr lang="en-US" sz="1800"/>
              <a:t>reflectances &amp;</a:t>
            </a:r>
          </a:p>
          <a:p>
            <a:r>
              <a:rPr lang="en-US" sz="1800"/>
              <a:t>derived prods</a:t>
            </a:r>
          </a:p>
        </p:txBody>
      </p:sp>
      <p:sp>
        <p:nvSpPr>
          <p:cNvPr id="26" name="AutoShape 30"/>
          <p:cNvSpPr>
            <a:spLocks noChangeArrowheads="1"/>
          </p:cNvSpPr>
          <p:nvPr/>
        </p:nvSpPr>
        <p:spPr bwMode="auto">
          <a:xfrm>
            <a:off x="376237" y="5865813"/>
            <a:ext cx="2551113" cy="618648"/>
          </a:xfrm>
          <a:prstGeom prst="flowChartInputOutpu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/>
              <a:t>Level-3 Global</a:t>
            </a:r>
          </a:p>
          <a:p>
            <a:pPr algn="ctr"/>
            <a:r>
              <a:rPr lang="en-US" sz="1800"/>
              <a:t>Product</a:t>
            </a:r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>
            <a:off x="4724400" y="3841274"/>
            <a:ext cx="0" cy="1095851"/>
          </a:xfrm>
          <a:prstGeom prst="line">
            <a:avLst/>
          </a:prstGeom>
          <a:solidFill>
            <a:srgbClr val="FFFEB1"/>
          </a:solidFill>
          <a:ln w="254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 flipV="1">
            <a:off x="7191375" y="3184525"/>
            <a:ext cx="0" cy="274320"/>
          </a:xfrm>
          <a:prstGeom prst="line">
            <a:avLst/>
          </a:prstGeom>
          <a:solidFill>
            <a:srgbClr val="FFFEB1"/>
          </a:solidFill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 flipH="1">
            <a:off x="5530850" y="3184525"/>
            <a:ext cx="1631950" cy="0"/>
          </a:xfrm>
          <a:prstGeom prst="line">
            <a:avLst/>
          </a:prstGeom>
          <a:solidFill>
            <a:srgbClr val="FFFEB1"/>
          </a:solidFill>
          <a:ln w="254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 flipH="1">
            <a:off x="5181600" y="5165725"/>
            <a:ext cx="1284288" cy="1429"/>
          </a:xfrm>
          <a:prstGeom prst="line">
            <a:avLst/>
          </a:prstGeom>
          <a:solidFill>
            <a:srgbClr val="FFFEB1"/>
          </a:solidFill>
          <a:ln w="25400">
            <a:solidFill>
              <a:schemeClr val="tx1"/>
            </a:solidFill>
            <a:prstDash val="dash"/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6457950" y="4860925"/>
            <a:ext cx="2192338" cy="57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800"/>
              <a:t>vicarious calibration</a:t>
            </a:r>
          </a:p>
          <a:p>
            <a:pPr>
              <a:defRPr/>
            </a:pPr>
            <a:r>
              <a:rPr lang="en-US" sz="1800"/>
              <a:t>gain factors</a:t>
            </a:r>
          </a:p>
        </p:txBody>
      </p:sp>
      <p:sp>
        <p:nvSpPr>
          <p:cNvPr id="33" name="Text Box 29"/>
          <p:cNvSpPr txBox="1">
            <a:spLocks noChangeArrowheads="1"/>
          </p:cNvSpPr>
          <p:nvPr/>
        </p:nvSpPr>
        <p:spPr bwMode="auto">
          <a:xfrm>
            <a:off x="4740275" y="3888422"/>
            <a:ext cx="1174750" cy="824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800"/>
              <a:t>predicted</a:t>
            </a:r>
          </a:p>
          <a:p>
            <a:pPr>
              <a:defRPr/>
            </a:pPr>
            <a:r>
              <a:rPr lang="en-US" sz="1800"/>
              <a:t>at-sensor</a:t>
            </a:r>
          </a:p>
          <a:p>
            <a:pPr>
              <a:defRPr/>
            </a:pPr>
            <a:r>
              <a:rPr lang="en-US" sz="1800"/>
              <a:t>radiances</a:t>
            </a:r>
          </a:p>
        </p:txBody>
      </p:sp>
      <p:sp>
        <p:nvSpPr>
          <p:cNvPr id="34" name="AutoShape 32"/>
          <p:cNvSpPr>
            <a:spLocks noChangeArrowheads="1"/>
          </p:cNvSpPr>
          <p:nvPr/>
        </p:nvSpPr>
        <p:spPr bwMode="auto">
          <a:xfrm>
            <a:off x="5943600" y="3468845"/>
            <a:ext cx="2884488" cy="1087279"/>
          </a:xfrm>
          <a:prstGeom prst="flowChartMultidocumen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800"/>
              <a:t>in situ water-leaving</a:t>
            </a:r>
          </a:p>
          <a:p>
            <a:pPr algn="ctr">
              <a:defRPr/>
            </a:pPr>
            <a:r>
              <a:rPr lang="en-US" sz="1800"/>
              <a:t>radiances (MOBY)</a:t>
            </a: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5943600" y="1350963"/>
            <a:ext cx="2884488" cy="1238726"/>
          </a:xfrm>
          <a:prstGeom prst="flowChartMultidocumen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976938" y="1600200"/>
            <a:ext cx="24685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sensor-specific tables:</a:t>
            </a:r>
          </a:p>
          <a:p>
            <a:r>
              <a:rPr lang="en-US" sz="1800" dirty="0"/>
              <a:t>Rayleigh, aerosol, etc.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05550"/>
            <a:ext cx="2133600" cy="476250"/>
          </a:xfrm>
        </p:spPr>
        <p:txBody>
          <a:bodyPr/>
          <a:lstStyle/>
          <a:p>
            <a:fld id="{74010CB3-01D4-6946-8DDA-BCF9621DFBF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15547" y="3259723"/>
            <a:ext cx="3129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ymbol" charset="2"/>
                <a:cs typeface="Symbol" charset="2"/>
              </a:rPr>
              <a:t>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56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0"/>
          <p:cNvSpPr>
            <a:spLocks noChangeShapeType="1"/>
          </p:cNvSpPr>
          <p:nvPr/>
        </p:nvSpPr>
        <p:spPr bwMode="auto">
          <a:xfrm flipV="1">
            <a:off x="2312988" y="2309813"/>
            <a:ext cx="1560512" cy="1143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6200" y="182562"/>
            <a:ext cx="8991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noProof="0" dirty="0" smtClean="0">
                <a:solidFill>
                  <a:srgbClr val="0F4984"/>
                </a:solidFill>
                <a:latin typeface="+mj-lt"/>
                <a:ea typeface="+mj-ea"/>
                <a:cs typeface="+mj-cs"/>
              </a:rPr>
              <a:t>SST Implementation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noProof="0" dirty="0" smtClean="0">
                <a:solidFill>
                  <a:srgbClr val="0F4984"/>
                </a:solidFill>
                <a:latin typeface="+mj-lt"/>
                <a:ea typeface="+mj-ea"/>
                <a:cs typeface="+mj-cs"/>
              </a:rPr>
              <a:t>NASA Standard Processing Code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F498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409574" y="1255066"/>
            <a:ext cx="2028825" cy="4367859"/>
          </a:xfrm>
          <a:prstGeom prst="flowChartMultidocumen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801938" y="2679700"/>
            <a:ext cx="2686050" cy="1012984"/>
          </a:xfrm>
          <a:prstGeom prst="rect">
            <a:avLst/>
          </a:prstGeom>
          <a:solidFill>
            <a:srgbClr val="0F498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L2GEN</a:t>
            </a:r>
            <a:endParaRPr lang="en-US" sz="1800" dirty="0">
              <a:solidFill>
                <a:schemeClr val="bg1"/>
              </a:solidFill>
            </a:endParaRPr>
          </a:p>
          <a:p>
            <a:pPr algn="ctr"/>
            <a:r>
              <a:rPr lang="en-US" sz="1800" dirty="0">
                <a:solidFill>
                  <a:schemeClr val="bg1"/>
                </a:solidFill>
              </a:rPr>
              <a:t>Level-1 to Level-2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</a:rPr>
              <a:t>(common algorithms)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22275" y="1959236"/>
            <a:ext cx="14552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/>
              <a:t>MODISA </a:t>
            </a:r>
            <a:r>
              <a:rPr lang="en-US" b="1" dirty="0"/>
              <a:t>L1B</a:t>
            </a:r>
          </a:p>
          <a:p>
            <a:r>
              <a:rPr lang="en-US" b="1" dirty="0"/>
              <a:t>MODIST L1B</a:t>
            </a:r>
          </a:p>
          <a:p>
            <a:r>
              <a:rPr lang="en-US" b="1" dirty="0" smtClean="0"/>
              <a:t>VIIRS L1A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409950" y="5819775"/>
            <a:ext cx="2686050" cy="750094"/>
          </a:xfrm>
          <a:prstGeom prst="rect">
            <a:avLst/>
          </a:prstGeom>
          <a:solidFill>
            <a:srgbClr val="0F4984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</a:rPr>
              <a:t>Level-2 to Level-3</a:t>
            </a: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2960688" y="4957763"/>
            <a:ext cx="2379662" cy="381476"/>
          </a:xfrm>
          <a:prstGeom prst="flowChartInputOutpu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/>
              <a:t>Level-2 Scene</a:t>
            </a:r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3886200" y="2297113"/>
            <a:ext cx="0" cy="34575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 flipH="1">
            <a:off x="4325938" y="2306638"/>
            <a:ext cx="17462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4327525" y="2297113"/>
            <a:ext cx="0" cy="34575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H="1">
            <a:off x="4113213" y="5386388"/>
            <a:ext cx="1587" cy="39290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4110038" y="3817939"/>
            <a:ext cx="0" cy="109585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2647950" y="6235700"/>
            <a:ext cx="7778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2498725" y="1982789"/>
            <a:ext cx="1187450" cy="57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observed </a:t>
            </a:r>
          </a:p>
          <a:p>
            <a:r>
              <a:rPr lang="en-US" sz="1800"/>
              <a:t>radiances</a:t>
            </a:r>
          </a:p>
        </p:txBody>
      </p:sp>
      <p:sp>
        <p:nvSpPr>
          <p:cNvPr id="22" name="AutoShape 18"/>
          <p:cNvSpPr>
            <a:spLocks noChangeArrowheads="1"/>
          </p:cNvSpPr>
          <p:nvPr/>
        </p:nvSpPr>
        <p:spPr bwMode="auto">
          <a:xfrm>
            <a:off x="3581400" y="1095216"/>
            <a:ext cx="1879600" cy="870109"/>
          </a:xfrm>
          <a:prstGeom prst="flowChartMultidocumen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3627438" y="1377950"/>
            <a:ext cx="15447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ancillary data</a:t>
            </a:r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 flipH="1">
            <a:off x="4090988" y="1974930"/>
            <a:ext cx="0" cy="67008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4419600" y="3962400"/>
            <a:ext cx="21604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 smtClean="0"/>
              <a:t>brightness temps </a:t>
            </a:r>
            <a:r>
              <a:rPr lang="en-US" sz="1800" dirty="0"/>
              <a:t>&amp;</a:t>
            </a:r>
          </a:p>
          <a:p>
            <a:r>
              <a:rPr lang="en-US" sz="1800" dirty="0"/>
              <a:t>derived </a:t>
            </a:r>
            <a:r>
              <a:rPr lang="en-US" sz="1800" dirty="0" smtClean="0"/>
              <a:t>SST prods</a:t>
            </a:r>
            <a:endParaRPr lang="en-US" sz="1800" dirty="0"/>
          </a:p>
        </p:txBody>
      </p:sp>
      <p:sp>
        <p:nvSpPr>
          <p:cNvPr id="26" name="AutoShape 30"/>
          <p:cNvSpPr>
            <a:spLocks noChangeArrowheads="1"/>
          </p:cNvSpPr>
          <p:nvPr/>
        </p:nvSpPr>
        <p:spPr bwMode="auto">
          <a:xfrm>
            <a:off x="376237" y="5865813"/>
            <a:ext cx="2551113" cy="618648"/>
          </a:xfrm>
          <a:prstGeom prst="flowChartInputOutpu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/>
              <a:t>Level-3 Global</a:t>
            </a:r>
          </a:p>
          <a:p>
            <a:pPr algn="ctr"/>
            <a:r>
              <a:rPr lang="en-US" sz="1800"/>
              <a:t>Product</a:t>
            </a: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5943600" y="1350963"/>
            <a:ext cx="2884488" cy="1238726"/>
          </a:xfrm>
          <a:prstGeom prst="flowChartMultidocumen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989894" y="1600200"/>
            <a:ext cx="24683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sensor-specific tables:</a:t>
            </a:r>
          </a:p>
          <a:p>
            <a:r>
              <a:rPr lang="en-US" sz="1800" dirty="0" smtClean="0"/>
              <a:t>radiance/temperature</a:t>
            </a:r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05550"/>
            <a:ext cx="2133600" cy="476250"/>
          </a:xfrm>
        </p:spPr>
        <p:txBody>
          <a:bodyPr/>
          <a:lstStyle/>
          <a:p>
            <a:fld id="{74010CB3-01D4-6946-8DDA-BCF9621DFBF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15547" y="3259723"/>
            <a:ext cx="3129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ymbol" charset="2"/>
                <a:cs typeface="Symbol" charset="2"/>
              </a:rPr>
              <a:t>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07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20709110</TotalTime>
  <Words>1617</Words>
  <Application>Microsoft Macintosh PowerPoint</Application>
  <PresentationFormat>On-screen Show (4:3)</PresentationFormat>
  <Paragraphs>265</Paragraphs>
  <Slides>27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Default Design</vt:lpstr>
      <vt:lpstr>Microsoft Word Document</vt:lpstr>
      <vt:lpstr>PowerPoint Presentation</vt:lpstr>
      <vt:lpstr>PowerPoint Presentation</vt:lpstr>
      <vt:lpstr>Ocean Break-out Agenda</vt:lpstr>
      <vt:lpstr>MODIS &amp; VIIRS Ocean Processing Status</vt:lpstr>
      <vt:lpstr>2014.0 Multi-Mission Ocean Reprocessing</vt:lpstr>
      <vt:lpstr>Product Development and Documentation</vt:lpstr>
      <vt:lpstr>Standard, Evaluation, and Test Products</vt:lpstr>
      <vt:lpstr>PowerPoint Presentation</vt:lpstr>
      <vt:lpstr>PowerPoint Presentation</vt:lpstr>
      <vt:lpstr>Product Documentation</vt:lpstr>
      <vt:lpstr>Product and Algorithm Description Document standardized elements</vt:lpstr>
      <vt:lpstr>PowerPoint Presentation</vt:lpstr>
      <vt:lpstr>Product and Algorithm Description Documents</vt:lpstr>
      <vt:lpstr>Algorithm Description</vt:lpstr>
      <vt:lpstr>Implementation Details</vt:lpstr>
      <vt:lpstr>Assessment</vt:lpstr>
      <vt:lpstr>Product Lifecycle from concept to standard product</vt:lpstr>
      <vt:lpstr>Ocean Color Products Discussion</vt:lpstr>
      <vt:lpstr>R2014.0 Changes to OC Standard Product Suite</vt:lpstr>
      <vt:lpstr>R2014.0 VIIRS OC Standard Product Suite</vt:lpstr>
      <vt:lpstr>Expanded Product Suite - IOPs</vt:lpstr>
      <vt:lpstr>Current Evaluation Products</vt:lpstr>
      <vt:lpstr>PowerPoint Presentation</vt:lpstr>
      <vt:lpstr>SST Coordination Discussion</vt:lpstr>
      <vt:lpstr>SST Discussion</vt:lpstr>
      <vt:lpstr>Next steps</vt:lpstr>
      <vt:lpstr>Questions?</vt:lpstr>
    </vt:vector>
  </TitlesOfParts>
  <Company>B. Franz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 Ocean Color Reprocessing </dc:title>
  <dc:creator>B. Franz</dc:creator>
  <cp:lastModifiedBy>Bryan Franz</cp:lastModifiedBy>
  <cp:revision>385</cp:revision>
  <cp:lastPrinted>2011-02-13T04:58:44Z</cp:lastPrinted>
  <dcterms:created xsi:type="dcterms:W3CDTF">2011-05-20T14:09:18Z</dcterms:created>
  <dcterms:modified xsi:type="dcterms:W3CDTF">2015-05-22T03:12:46Z</dcterms:modified>
</cp:coreProperties>
</file>